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6"/>
  </p:notesMasterIdLst>
  <p:sldIdLst>
    <p:sldId id="836" r:id="rId5"/>
    <p:sldId id="873" r:id="rId6"/>
    <p:sldId id="875" r:id="rId7"/>
    <p:sldId id="876" r:id="rId8"/>
    <p:sldId id="877" r:id="rId9"/>
    <p:sldId id="878" r:id="rId10"/>
    <p:sldId id="892" r:id="rId11"/>
    <p:sldId id="930" r:id="rId12"/>
    <p:sldId id="881" r:id="rId13"/>
    <p:sldId id="879" r:id="rId14"/>
    <p:sldId id="880" r:id="rId15"/>
    <p:sldId id="894" r:id="rId16"/>
    <p:sldId id="895" r:id="rId17"/>
    <p:sldId id="896" r:id="rId18"/>
    <p:sldId id="897" r:id="rId19"/>
    <p:sldId id="899" r:id="rId20"/>
    <p:sldId id="900" r:id="rId21"/>
    <p:sldId id="901" r:id="rId22"/>
    <p:sldId id="914" r:id="rId23"/>
    <p:sldId id="915" r:id="rId24"/>
    <p:sldId id="925" r:id="rId25"/>
    <p:sldId id="918" r:id="rId26"/>
    <p:sldId id="932" r:id="rId27"/>
    <p:sldId id="926" r:id="rId28"/>
    <p:sldId id="928" r:id="rId29"/>
    <p:sldId id="923" r:id="rId30"/>
    <p:sldId id="920" r:id="rId31"/>
    <p:sldId id="902" r:id="rId32"/>
    <p:sldId id="903" r:id="rId33"/>
    <p:sldId id="904" r:id="rId34"/>
    <p:sldId id="905" r:id="rId35"/>
    <p:sldId id="906" r:id="rId36"/>
    <p:sldId id="907" r:id="rId37"/>
    <p:sldId id="908" r:id="rId38"/>
    <p:sldId id="909" r:id="rId39"/>
    <p:sldId id="910" r:id="rId40"/>
    <p:sldId id="911" r:id="rId41"/>
    <p:sldId id="912" r:id="rId42"/>
    <p:sldId id="913" r:id="rId43"/>
    <p:sldId id="924" r:id="rId44"/>
    <p:sldId id="922" r:id="rId45"/>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guide id="3" orient="horz" pos="22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阪市" initials="大阪市" lastIdx="0"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94" autoAdjust="0"/>
    <p:restoredTop sz="99274" autoAdjust="0"/>
  </p:normalViewPr>
  <p:slideViewPr>
    <p:cSldViewPr>
      <p:cViewPr varScale="1">
        <p:scale>
          <a:sx n="75" d="100"/>
          <a:sy n="75" d="100"/>
        </p:scale>
        <p:origin x="666" y="54"/>
      </p:cViewPr>
      <p:guideLst>
        <p:guide orient="horz" pos="2160"/>
        <p:guide pos="3121"/>
        <p:guide orient="horz" pos="22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Meiryo UI" panose="020B0604030504040204" pitchFamily="50" charset="-128"/>
                <a:ea typeface="Meiryo UI" panose="020B0604030504040204" pitchFamily="50" charset="-128"/>
              </a:defRPr>
            </a:pPr>
            <a:r>
              <a:rPr lang="ja-JP" altLang="en-US" dirty="0">
                <a:latin typeface="Meiryo UI" panose="020B0604030504040204" pitchFamily="50" charset="-128"/>
                <a:ea typeface="Meiryo UI" panose="020B0604030504040204" pitchFamily="50" charset="-128"/>
              </a:rPr>
              <a:t>人口規模と職員数の相関関係（中核市</a:t>
            </a:r>
            <a:r>
              <a:rPr lang="en-US" altLang="ja-JP" dirty="0">
                <a:latin typeface="Meiryo UI" panose="020B0604030504040204" pitchFamily="50" charset="-128"/>
                <a:ea typeface="Meiryo UI" panose="020B0604030504040204" pitchFamily="50" charset="-128"/>
              </a:rPr>
              <a:t>47</a:t>
            </a:r>
            <a:r>
              <a:rPr lang="ja-JP" altLang="en-US" dirty="0">
                <a:latin typeface="Meiryo UI" panose="020B0604030504040204" pitchFamily="50" charset="-128"/>
                <a:ea typeface="Meiryo UI" panose="020B0604030504040204" pitchFamily="50" charset="-128"/>
              </a:rPr>
              <a:t>市）</a:t>
            </a:r>
          </a:p>
        </c:rich>
      </c:tx>
      <c:layout>
        <c:manualLayout>
          <c:xMode val="edge"/>
          <c:yMode val="edge"/>
          <c:x val="0.13047480218623494"/>
          <c:y val="7.2472149690325324E-2"/>
        </c:manualLayout>
      </c:layout>
      <c:overlay val="0"/>
    </c:title>
    <c:autoTitleDeleted val="0"/>
    <c:plotArea>
      <c:layout>
        <c:manualLayout>
          <c:layoutTarget val="inner"/>
          <c:xMode val="edge"/>
          <c:yMode val="edge"/>
          <c:x val="0.1221522952645652"/>
          <c:y val="0.21954238464125614"/>
          <c:w val="0.81956876775374621"/>
          <c:h val="0.65376191600016875"/>
        </c:manualLayout>
      </c:layout>
      <c:scatterChart>
        <c:scatterStyle val="lineMarker"/>
        <c:varyColors val="0"/>
        <c:ser>
          <c:idx val="0"/>
          <c:order val="0"/>
          <c:tx>
            <c:strRef>
              <c:f>Sheet1!$B$1</c:f>
              <c:strCache>
                <c:ptCount val="1"/>
                <c:pt idx="0">
                  <c:v>一般行政部門職員数計</c:v>
                </c:pt>
              </c:strCache>
            </c:strRef>
          </c:tx>
          <c:spPr>
            <a:ln w="28575">
              <a:noFill/>
            </a:ln>
          </c:spPr>
          <c:marker>
            <c:symbol val="circle"/>
            <c:size val="6"/>
            <c:spPr>
              <a:solidFill>
                <a:schemeClr val="tx1"/>
              </a:solidFill>
              <a:ln>
                <a:solidFill>
                  <a:schemeClr val="tx1"/>
                </a:solidFill>
              </a:ln>
            </c:spPr>
          </c:marker>
          <c:dPt>
            <c:idx val="24"/>
            <c:marker>
              <c:symbol val="diamond"/>
              <c:size val="10"/>
              <c:spPr>
                <a:solidFill>
                  <a:schemeClr val="bg1"/>
                </a:solidFill>
                <a:ln w="25400">
                  <a:solidFill>
                    <a:schemeClr val="tx1"/>
                  </a:solidFill>
                </a:ln>
              </c:spPr>
            </c:marker>
            <c:bubble3D val="0"/>
            <c:extLst>
              <c:ext xmlns:c16="http://schemas.microsoft.com/office/drawing/2014/chart" uri="{C3380CC4-5D6E-409C-BE32-E72D297353CC}">
                <c16:uniqueId val="{00000000-6DFA-4581-A835-698EDD53B6C5}"/>
              </c:ext>
            </c:extLst>
          </c:dPt>
          <c:dPt>
            <c:idx val="25"/>
            <c:marker>
              <c:symbol val="diamond"/>
              <c:size val="10"/>
              <c:spPr>
                <a:solidFill>
                  <a:schemeClr val="bg1"/>
                </a:solidFill>
                <a:ln w="25400">
                  <a:solidFill>
                    <a:schemeClr val="tx1"/>
                  </a:solidFill>
                </a:ln>
              </c:spPr>
            </c:marker>
            <c:bubble3D val="0"/>
            <c:extLst>
              <c:ext xmlns:c16="http://schemas.microsoft.com/office/drawing/2014/chart" uri="{C3380CC4-5D6E-409C-BE32-E72D297353CC}">
                <c16:uniqueId val="{00000001-6DFA-4581-A835-698EDD53B6C5}"/>
              </c:ext>
            </c:extLst>
          </c:dPt>
          <c:dPt>
            <c:idx val="26"/>
            <c:marker>
              <c:symbol val="diamond"/>
              <c:size val="10"/>
              <c:spPr>
                <a:solidFill>
                  <a:schemeClr val="bg1"/>
                </a:solidFill>
                <a:ln w="25400">
                  <a:solidFill>
                    <a:schemeClr val="tx1"/>
                  </a:solidFill>
                </a:ln>
              </c:spPr>
            </c:marker>
            <c:bubble3D val="0"/>
            <c:extLst>
              <c:ext xmlns:c16="http://schemas.microsoft.com/office/drawing/2014/chart" uri="{C3380CC4-5D6E-409C-BE32-E72D297353CC}">
                <c16:uniqueId val="{00000002-6DFA-4581-A835-698EDD53B6C5}"/>
              </c:ext>
            </c:extLst>
          </c:dPt>
          <c:dPt>
            <c:idx val="27"/>
            <c:marker>
              <c:symbol val="diamond"/>
              <c:size val="10"/>
              <c:spPr>
                <a:solidFill>
                  <a:schemeClr val="bg1"/>
                </a:solidFill>
                <a:ln w="25400">
                  <a:solidFill>
                    <a:schemeClr val="tx1"/>
                  </a:solidFill>
                </a:ln>
              </c:spPr>
            </c:marker>
            <c:bubble3D val="0"/>
            <c:extLst>
              <c:ext xmlns:c16="http://schemas.microsoft.com/office/drawing/2014/chart" uri="{C3380CC4-5D6E-409C-BE32-E72D297353CC}">
                <c16:uniqueId val="{00000003-6DFA-4581-A835-698EDD53B6C5}"/>
              </c:ext>
            </c:extLst>
          </c:dPt>
          <c:dPt>
            <c:idx val="29"/>
            <c:marker>
              <c:symbol val="diamond"/>
              <c:size val="10"/>
              <c:spPr>
                <a:solidFill>
                  <a:schemeClr val="bg1"/>
                </a:solidFill>
                <a:ln w="25400">
                  <a:solidFill>
                    <a:schemeClr val="tx1"/>
                  </a:solidFill>
                </a:ln>
              </c:spPr>
            </c:marker>
            <c:bubble3D val="0"/>
            <c:extLst>
              <c:ext xmlns:c16="http://schemas.microsoft.com/office/drawing/2014/chart" uri="{C3380CC4-5D6E-409C-BE32-E72D297353CC}">
                <c16:uniqueId val="{00000004-6DFA-4581-A835-698EDD53B6C5}"/>
              </c:ext>
            </c:extLst>
          </c:dPt>
          <c:dPt>
            <c:idx val="30"/>
            <c:marker>
              <c:symbol val="diamond"/>
              <c:size val="10"/>
              <c:spPr>
                <a:solidFill>
                  <a:schemeClr val="bg1"/>
                </a:solidFill>
                <a:ln w="25400">
                  <a:solidFill>
                    <a:schemeClr val="tx1"/>
                  </a:solidFill>
                </a:ln>
              </c:spPr>
            </c:marker>
            <c:bubble3D val="0"/>
            <c:extLst>
              <c:ext xmlns:c16="http://schemas.microsoft.com/office/drawing/2014/chart" uri="{C3380CC4-5D6E-409C-BE32-E72D297353CC}">
                <c16:uniqueId val="{00000005-6DFA-4581-A835-698EDD53B6C5}"/>
              </c:ext>
            </c:extLst>
          </c:dPt>
          <c:trendline>
            <c:spPr>
              <a:ln w="41275">
                <a:solidFill>
                  <a:srgbClr val="FF0000"/>
                </a:solidFill>
              </a:ln>
            </c:spPr>
            <c:trendlineType val="linear"/>
            <c:dispRSqr val="0"/>
            <c:dispEq val="0"/>
          </c:trendline>
          <c:xVal>
            <c:numRef>
              <c:f>Sheet1!$A$2:$A$48</c:f>
              <c:numCache>
                <c:formatCode>#,##0_);[Red]\(#,##0\)</c:formatCode>
                <c:ptCount val="47"/>
                <c:pt idx="0">
                  <c:v>265979</c:v>
                </c:pt>
                <c:pt idx="1">
                  <c:v>339605</c:v>
                </c:pt>
                <c:pt idx="2">
                  <c:v>287648</c:v>
                </c:pt>
                <c:pt idx="3">
                  <c:v>297631</c:v>
                </c:pt>
                <c:pt idx="4">
                  <c:v>315814</c:v>
                </c:pt>
                <c:pt idx="5">
                  <c:v>335444</c:v>
                </c:pt>
                <c:pt idx="6">
                  <c:v>350237</c:v>
                </c:pt>
                <c:pt idx="7">
                  <c:v>518594</c:v>
                </c:pt>
                <c:pt idx="8">
                  <c:v>336154</c:v>
                </c:pt>
                <c:pt idx="9">
                  <c:v>370884</c:v>
                </c:pt>
                <c:pt idx="10">
                  <c:v>350745</c:v>
                </c:pt>
                <c:pt idx="11">
                  <c:v>337498</c:v>
                </c:pt>
                <c:pt idx="12">
                  <c:v>622890</c:v>
                </c:pt>
                <c:pt idx="13">
                  <c:v>413954</c:v>
                </c:pt>
                <c:pt idx="14">
                  <c:v>577513</c:v>
                </c:pt>
                <c:pt idx="15">
                  <c:v>406586</c:v>
                </c:pt>
                <c:pt idx="16">
                  <c:v>418686</c:v>
                </c:pt>
                <c:pt idx="17">
                  <c:v>465699</c:v>
                </c:pt>
                <c:pt idx="18">
                  <c:v>377598</c:v>
                </c:pt>
                <c:pt idx="19">
                  <c:v>406735</c:v>
                </c:pt>
                <c:pt idx="20">
                  <c:v>374765</c:v>
                </c:pt>
                <c:pt idx="21">
                  <c:v>381051</c:v>
                </c:pt>
                <c:pt idx="22">
                  <c:v>422542</c:v>
                </c:pt>
                <c:pt idx="23">
                  <c:v>340973</c:v>
                </c:pt>
                <c:pt idx="24">
                  <c:v>395479</c:v>
                </c:pt>
                <c:pt idx="25">
                  <c:v>351829</c:v>
                </c:pt>
                <c:pt idx="26">
                  <c:v>404152</c:v>
                </c:pt>
                <c:pt idx="27">
                  <c:v>502784</c:v>
                </c:pt>
                <c:pt idx="28">
                  <c:v>535664</c:v>
                </c:pt>
                <c:pt idx="29">
                  <c:v>452563</c:v>
                </c:pt>
                <c:pt idx="30">
                  <c:v>487850</c:v>
                </c:pt>
                <c:pt idx="31">
                  <c:v>360310</c:v>
                </c:pt>
                <c:pt idx="32">
                  <c:v>364154</c:v>
                </c:pt>
                <c:pt idx="33">
                  <c:v>477118</c:v>
                </c:pt>
                <c:pt idx="34">
                  <c:v>228552</c:v>
                </c:pt>
                <c:pt idx="35">
                  <c:v>464811</c:v>
                </c:pt>
                <c:pt idx="36">
                  <c:v>268517</c:v>
                </c:pt>
                <c:pt idx="37">
                  <c:v>420748</c:v>
                </c:pt>
                <c:pt idx="38">
                  <c:v>514865</c:v>
                </c:pt>
                <c:pt idx="39">
                  <c:v>337190</c:v>
                </c:pt>
                <c:pt idx="40">
                  <c:v>304552</c:v>
                </c:pt>
                <c:pt idx="41">
                  <c:v>429508</c:v>
                </c:pt>
                <c:pt idx="42">
                  <c:v>255439</c:v>
                </c:pt>
                <c:pt idx="43">
                  <c:v>478146</c:v>
                </c:pt>
                <c:pt idx="44">
                  <c:v>401138</c:v>
                </c:pt>
                <c:pt idx="45">
                  <c:v>599814</c:v>
                </c:pt>
                <c:pt idx="46">
                  <c:v>319435</c:v>
                </c:pt>
              </c:numCache>
            </c:numRef>
          </c:xVal>
          <c:yVal>
            <c:numRef>
              <c:f>Sheet1!$D$2:$D$48</c:f>
              <c:numCache>
                <c:formatCode>#,##0_);[Red]\(#,##0\)</c:formatCode>
                <c:ptCount val="47"/>
                <c:pt idx="0">
                  <c:v>1402</c:v>
                </c:pt>
                <c:pt idx="1">
                  <c:v>1739</c:v>
                </c:pt>
                <c:pt idx="2">
                  <c:v>1298</c:v>
                </c:pt>
                <c:pt idx="3">
                  <c:v>1545</c:v>
                </c:pt>
                <c:pt idx="4">
                  <c:v>1611</c:v>
                </c:pt>
                <c:pt idx="5">
                  <c:v>1715</c:v>
                </c:pt>
                <c:pt idx="6">
                  <c:v>1812</c:v>
                </c:pt>
                <c:pt idx="7">
                  <c:v>2449</c:v>
                </c:pt>
                <c:pt idx="8">
                  <c:v>1801</c:v>
                </c:pt>
                <c:pt idx="9">
                  <c:v>1879</c:v>
                </c:pt>
                <c:pt idx="10">
                  <c:v>2025</c:v>
                </c:pt>
                <c:pt idx="11">
                  <c:v>1704</c:v>
                </c:pt>
                <c:pt idx="12">
                  <c:v>2987</c:v>
                </c:pt>
                <c:pt idx="13">
                  <c:v>1802</c:v>
                </c:pt>
                <c:pt idx="14">
                  <c:v>2472</c:v>
                </c:pt>
                <c:pt idx="15">
                  <c:v>2069</c:v>
                </c:pt>
                <c:pt idx="16">
                  <c:v>2197</c:v>
                </c:pt>
                <c:pt idx="17">
                  <c:v>1943</c:v>
                </c:pt>
                <c:pt idx="18">
                  <c:v>2011</c:v>
                </c:pt>
                <c:pt idx="19">
                  <c:v>1968</c:v>
                </c:pt>
                <c:pt idx="20">
                  <c:v>1638</c:v>
                </c:pt>
                <c:pt idx="21">
                  <c:v>1852</c:v>
                </c:pt>
                <c:pt idx="22">
                  <c:v>2475</c:v>
                </c:pt>
                <c:pt idx="23">
                  <c:v>1529</c:v>
                </c:pt>
                <c:pt idx="24">
                  <c:v>2052</c:v>
                </c:pt>
                <c:pt idx="25">
                  <c:v>1652</c:v>
                </c:pt>
                <c:pt idx="26">
                  <c:v>2008</c:v>
                </c:pt>
                <c:pt idx="27">
                  <c:v>1961</c:v>
                </c:pt>
                <c:pt idx="28">
                  <c:v>2514</c:v>
                </c:pt>
                <c:pt idx="29">
                  <c:v>1996</c:v>
                </c:pt>
                <c:pt idx="30">
                  <c:v>2274</c:v>
                </c:pt>
                <c:pt idx="31">
                  <c:v>1882</c:v>
                </c:pt>
                <c:pt idx="32">
                  <c:v>2020</c:v>
                </c:pt>
                <c:pt idx="33">
                  <c:v>2156</c:v>
                </c:pt>
                <c:pt idx="34">
                  <c:v>1300</c:v>
                </c:pt>
                <c:pt idx="35">
                  <c:v>2438</c:v>
                </c:pt>
                <c:pt idx="36">
                  <c:v>1724</c:v>
                </c:pt>
                <c:pt idx="37">
                  <c:v>2095</c:v>
                </c:pt>
                <c:pt idx="38">
                  <c:v>2415</c:v>
                </c:pt>
                <c:pt idx="39">
                  <c:v>1860</c:v>
                </c:pt>
                <c:pt idx="40">
                  <c:v>1559</c:v>
                </c:pt>
                <c:pt idx="41">
                  <c:v>2114</c:v>
                </c:pt>
                <c:pt idx="42">
                  <c:v>1576</c:v>
                </c:pt>
                <c:pt idx="43">
                  <c:v>2211</c:v>
                </c:pt>
                <c:pt idx="44">
                  <c:v>1741</c:v>
                </c:pt>
                <c:pt idx="45">
                  <c:v>2790</c:v>
                </c:pt>
                <c:pt idx="46">
                  <c:v>1615</c:v>
                </c:pt>
              </c:numCache>
            </c:numRef>
          </c:yVal>
          <c:smooth val="0"/>
          <c:extLst>
            <c:ext xmlns:c16="http://schemas.microsoft.com/office/drawing/2014/chart" uri="{C3380CC4-5D6E-409C-BE32-E72D297353CC}">
              <c16:uniqueId val="{00000007-6DFA-4581-A835-698EDD53B6C5}"/>
            </c:ext>
          </c:extLst>
        </c:ser>
        <c:dLbls>
          <c:showLegendKey val="0"/>
          <c:showVal val="0"/>
          <c:showCatName val="0"/>
          <c:showSerName val="0"/>
          <c:showPercent val="0"/>
          <c:showBubbleSize val="0"/>
        </c:dLbls>
        <c:axId val="99133120"/>
        <c:axId val="34370624"/>
      </c:scatterChart>
      <c:valAx>
        <c:axId val="99133120"/>
        <c:scaling>
          <c:orientation val="minMax"/>
          <c:max val="650000"/>
          <c:min val="200000"/>
        </c:scaling>
        <c:delete val="0"/>
        <c:axPos val="b"/>
        <c:title>
          <c:tx>
            <c:rich>
              <a:bodyPr/>
              <a:lstStyle/>
              <a:p>
                <a:pPr>
                  <a:defRPr sz="1200">
                    <a:latin typeface="Meiryo UI" panose="020B0604030504040204" pitchFamily="50" charset="-128"/>
                    <a:ea typeface="Meiryo UI" panose="020B0604030504040204" pitchFamily="50" charset="-128"/>
                  </a:defRPr>
                </a:pPr>
                <a:r>
                  <a:rPr lang="ja-JP" altLang="en-US" sz="1200" dirty="0">
                    <a:latin typeface="Meiryo UI" panose="020B0604030504040204" pitchFamily="50" charset="-128"/>
                    <a:ea typeface="Meiryo UI" panose="020B0604030504040204" pitchFamily="50" charset="-128"/>
                  </a:rPr>
                  <a:t>人口（人）</a:t>
                </a:r>
              </a:p>
            </c:rich>
          </c:tx>
          <c:overlay val="0"/>
        </c:title>
        <c:numFmt formatCode="#,##0_);[Red]\(#,##0\)" sourceLinked="1"/>
        <c:majorTickMark val="out"/>
        <c:minorTickMark val="none"/>
        <c:tickLblPos val="nextTo"/>
        <c:spPr>
          <a:ln>
            <a:solidFill>
              <a:sysClr val="windowText" lastClr="000000">
                <a:tint val="50000"/>
                <a:shade val="95000"/>
                <a:satMod val="105000"/>
              </a:sysClr>
            </a:solidFill>
          </a:ln>
        </c:spPr>
        <c:crossAx val="34370624"/>
        <c:crosses val="autoZero"/>
        <c:crossBetween val="midCat"/>
      </c:valAx>
      <c:valAx>
        <c:axId val="34370624"/>
        <c:scaling>
          <c:orientation val="minMax"/>
        </c:scaling>
        <c:delete val="0"/>
        <c:axPos val="l"/>
        <c:majorGridlines/>
        <c:title>
          <c:tx>
            <c:rich>
              <a:bodyPr rot="0" vert="wordArtVertRtl"/>
              <a:lstStyle/>
              <a:p>
                <a:pPr marL="0" marR="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r>
                  <a:rPr lang="ja-JP" altLang="ja-JP" sz="1200" baseline="0" dirty="0">
                    <a:latin typeface="Meiryo UI" panose="020B0604030504040204" pitchFamily="50" charset="-128"/>
                    <a:ea typeface="Meiryo UI" panose="020B0604030504040204" pitchFamily="50" charset="-128"/>
                  </a:rPr>
                  <a:t>職員数</a:t>
                </a:r>
                <a:r>
                  <a:rPr lang="ja-JP" altLang="en-US" sz="1200" baseline="0" dirty="0">
                    <a:latin typeface="Meiryo UI" panose="020B0604030504040204" pitchFamily="50" charset="-128"/>
                    <a:ea typeface="Meiryo UI" panose="020B0604030504040204" pitchFamily="50" charset="-128"/>
                  </a:rPr>
                  <a:t>（</a:t>
                </a:r>
                <a:r>
                  <a:rPr lang="ja-JP" altLang="ja-JP" sz="1200" baseline="0" dirty="0">
                    <a:latin typeface="Meiryo UI" panose="020B0604030504040204" pitchFamily="50" charset="-128"/>
                    <a:ea typeface="Meiryo UI" panose="020B0604030504040204" pitchFamily="50" charset="-128"/>
                  </a:rPr>
                  <a:t>人</a:t>
                </a:r>
                <a:r>
                  <a:rPr lang="ja-JP" altLang="en-US" sz="1200" baseline="0" dirty="0">
                    <a:latin typeface="Meiryo UI" panose="020B0604030504040204" pitchFamily="50" charset="-128"/>
                    <a:ea typeface="Meiryo UI" panose="020B0604030504040204" pitchFamily="50" charset="-128"/>
                  </a:rPr>
                  <a:t>）</a:t>
                </a:r>
                <a:endParaRPr lang="ja-JP" altLang="ja-JP" sz="1200" baseline="0" dirty="0">
                  <a:latin typeface="Meiryo UI" panose="020B0604030504040204" pitchFamily="50" charset="-128"/>
                  <a:ea typeface="Meiryo UI" panose="020B0604030504040204" pitchFamily="50" charset="-128"/>
                </a:endParaRPr>
              </a:p>
            </c:rich>
          </c:tx>
          <c:overlay val="0"/>
        </c:title>
        <c:numFmt formatCode="#,##0_);[Red]\(#,##0\)" sourceLinked="1"/>
        <c:majorTickMark val="out"/>
        <c:minorTickMark val="none"/>
        <c:tickLblPos val="nextTo"/>
        <c:crossAx val="99133120"/>
        <c:crosses val="autoZero"/>
        <c:crossBetween val="midCat"/>
      </c:valAx>
      <c:spPr>
        <a:ln w="6350"/>
      </c:spPr>
    </c:plotArea>
    <c:plotVisOnly val="1"/>
    <c:dispBlanksAs val="gap"/>
    <c:showDLblsOverMax val="0"/>
  </c:chart>
  <c:userShapes r:id="rId1"/>
</c:chartSpace>
</file>

<file path=ppt/drawings/drawing1.xml><?xml version="1.0" encoding="utf-8"?>
<c:userShapes xmlns:c="http://schemas.openxmlformats.org/drawingml/2006/chart">
  <cdr:relSizeAnchor xmlns:cdr="http://schemas.openxmlformats.org/drawingml/2006/chartDrawing">
    <cdr:from>
      <cdr:x>0.58068</cdr:x>
      <cdr:y>0.67847</cdr:y>
    </cdr:from>
    <cdr:to>
      <cdr:x>0.948</cdr:x>
      <cdr:y>0.82823</cdr:y>
    </cdr:to>
    <cdr:sp macro="" textlink="">
      <cdr:nvSpPr>
        <cdr:cNvPr id="3" name="テキスト ボックス 2"/>
        <cdr:cNvSpPr txBox="1"/>
      </cdr:nvSpPr>
      <cdr:spPr>
        <a:xfrm xmlns:a="http://schemas.openxmlformats.org/drawingml/2006/main">
          <a:off x="3426240" y="3091267"/>
          <a:ext cx="2167293" cy="682342"/>
        </a:xfrm>
        <a:prstGeom xmlns:a="http://schemas.openxmlformats.org/drawingml/2006/main" prst="rect">
          <a:avLst/>
        </a:prstGeom>
        <a:solidFill xmlns:a="http://schemas.openxmlformats.org/drawingml/2006/main">
          <a:schemeClr val="lt1"/>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ja-JP" altLang="en-US" sz="900" dirty="0">
              <a:latin typeface="Meiryo UI" panose="020B0604030504040204" pitchFamily="50" charset="-128"/>
              <a:ea typeface="Meiryo UI" panose="020B0604030504040204" pitchFamily="50" charset="-128"/>
            </a:rPr>
            <a:t>職員数：総務省定員管理調査</a:t>
          </a:r>
          <a:endParaRPr lang="en-US" altLang="ja-JP" sz="900" dirty="0">
            <a:latin typeface="Meiryo UI" panose="020B0604030504040204" pitchFamily="50" charset="-128"/>
            <a:ea typeface="Meiryo UI" panose="020B0604030504040204" pitchFamily="50" charset="-128"/>
          </a:endParaRPr>
        </a:p>
        <a:p xmlns:a="http://schemas.openxmlformats.org/drawingml/2006/main">
          <a:r>
            <a:rPr lang="ja-JP" altLang="en-US" sz="900" dirty="0">
              <a:latin typeface="Meiryo UI" panose="020B0604030504040204" pitchFamily="50" charset="-128"/>
              <a:ea typeface="Meiryo UI" panose="020B0604030504040204" pitchFamily="50" charset="-128"/>
            </a:rPr>
            <a:t>　　　　（Ｈ</a:t>
          </a:r>
          <a:r>
            <a:rPr lang="en-US" altLang="ja-JP" sz="900" dirty="0">
              <a:latin typeface="Meiryo UI" panose="020B0604030504040204" pitchFamily="50" charset="-128"/>
              <a:ea typeface="Meiryo UI" panose="020B0604030504040204" pitchFamily="50" charset="-128"/>
            </a:rPr>
            <a:t>28</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4</a:t>
          </a:r>
          <a:r>
            <a:rPr lang="ja-JP" altLang="en-US" sz="900" dirty="0">
              <a:latin typeface="Meiryo UI" panose="020B0604030504040204" pitchFamily="50" charset="-128"/>
              <a:ea typeface="Meiryo UI" panose="020B0604030504040204" pitchFamily="50" charset="-128"/>
            </a:rPr>
            <a:t>月</a:t>
          </a:r>
          <a:r>
            <a:rPr lang="en-US" altLang="ja-JP" sz="900" dirty="0">
              <a:latin typeface="Meiryo UI" panose="020B0604030504040204" pitchFamily="50" charset="-128"/>
              <a:ea typeface="Meiryo UI" panose="020B0604030504040204" pitchFamily="50" charset="-128"/>
            </a:rPr>
            <a:t>1</a:t>
          </a:r>
          <a:r>
            <a:rPr lang="ja-JP" altLang="en-US" sz="900" dirty="0">
              <a:latin typeface="Meiryo UI" panose="020B0604030504040204" pitchFamily="50" charset="-128"/>
              <a:ea typeface="Meiryo UI" panose="020B0604030504040204" pitchFamily="50" charset="-128"/>
            </a:rPr>
            <a:t>日）</a:t>
          </a:r>
          <a:endParaRPr lang="en-US" altLang="ja-JP" sz="900" dirty="0">
            <a:latin typeface="Meiryo UI" panose="020B0604030504040204" pitchFamily="50" charset="-128"/>
            <a:ea typeface="Meiryo UI" panose="020B0604030504040204" pitchFamily="50" charset="-128"/>
          </a:endParaRPr>
        </a:p>
        <a:p xmlns:a="http://schemas.openxmlformats.org/drawingml/2006/main">
          <a:r>
            <a:rPr lang="ja-JP" altLang="en-US" sz="900" dirty="0">
              <a:latin typeface="Meiryo UI" panose="020B0604030504040204" pitchFamily="50" charset="-128"/>
              <a:ea typeface="Meiryo UI" panose="020B0604030504040204" pitchFamily="50" charset="-128"/>
            </a:rPr>
            <a:t>人口：Ｈ</a:t>
          </a:r>
          <a:r>
            <a:rPr lang="en-US" altLang="ja-JP" sz="900" dirty="0">
              <a:latin typeface="Meiryo UI" panose="020B0604030504040204" pitchFamily="50" charset="-128"/>
              <a:ea typeface="Meiryo UI" panose="020B0604030504040204" pitchFamily="50" charset="-128"/>
            </a:rPr>
            <a:t>27</a:t>
          </a:r>
          <a:r>
            <a:rPr lang="ja-JP" altLang="en-US" sz="900" dirty="0">
              <a:latin typeface="Meiryo UI" panose="020B0604030504040204" pitchFamily="50" charset="-128"/>
              <a:ea typeface="Meiryo UI" panose="020B0604030504040204" pitchFamily="50" charset="-128"/>
            </a:rPr>
            <a:t>年国勢調査</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4307047" cy="340360"/>
          </a:xfrm>
          <a:prstGeom prst="rect">
            <a:avLst/>
          </a:prstGeom>
        </p:spPr>
        <p:txBody>
          <a:bodyPr vert="horz" lIns="91389" tIns="45692" rIns="91389" bIns="45692"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8" y="0"/>
            <a:ext cx="4307047" cy="340360"/>
          </a:xfrm>
          <a:prstGeom prst="rect">
            <a:avLst/>
          </a:prstGeom>
        </p:spPr>
        <p:txBody>
          <a:bodyPr vert="horz" lIns="91389" tIns="45692" rIns="91389" bIns="45692" rtlCol="0"/>
          <a:lstStyle>
            <a:lvl1pPr algn="r">
              <a:defRPr sz="1200"/>
            </a:lvl1pPr>
          </a:lstStyle>
          <a:p>
            <a:fld id="{4179279C-853F-4F34-A5D2-B95F4823AB07}" type="datetimeFigureOut">
              <a:rPr kumimoji="1" lang="ja-JP" altLang="en-US" smtClean="0"/>
              <a:pPr/>
              <a:t>2020/6/11</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3000" cy="2551113"/>
          </a:xfrm>
          <a:prstGeom prst="rect">
            <a:avLst/>
          </a:prstGeom>
          <a:noFill/>
          <a:ln w="12700">
            <a:solidFill>
              <a:prstClr val="black"/>
            </a:solidFill>
          </a:ln>
        </p:spPr>
        <p:txBody>
          <a:bodyPr vert="horz" lIns="91389" tIns="45692" rIns="91389" bIns="45692" rtlCol="0" anchor="ctr"/>
          <a:lstStyle/>
          <a:p>
            <a:endParaRPr lang="ja-JP" altLang="en-US"/>
          </a:p>
        </p:txBody>
      </p:sp>
      <p:sp>
        <p:nvSpPr>
          <p:cNvPr id="5" name="ノート プレースホルダ 4"/>
          <p:cNvSpPr>
            <a:spLocks noGrp="1"/>
          </p:cNvSpPr>
          <p:nvPr>
            <p:ph type="body" sz="quarter" idx="3"/>
          </p:nvPr>
        </p:nvSpPr>
        <p:spPr>
          <a:xfrm>
            <a:off x="993935" y="3233424"/>
            <a:ext cx="7951470" cy="3063240"/>
          </a:xfrm>
          <a:prstGeom prst="rect">
            <a:avLst/>
          </a:prstGeom>
        </p:spPr>
        <p:txBody>
          <a:bodyPr vert="horz" lIns="91389" tIns="45692" rIns="91389" bIns="45692"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6" y="6465659"/>
            <a:ext cx="4307047" cy="340360"/>
          </a:xfrm>
          <a:prstGeom prst="rect">
            <a:avLst/>
          </a:prstGeom>
        </p:spPr>
        <p:txBody>
          <a:bodyPr vert="horz" lIns="91389" tIns="45692" rIns="91389" bIns="45692"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8" y="6465659"/>
            <a:ext cx="4307047" cy="340360"/>
          </a:xfrm>
          <a:prstGeom prst="rect">
            <a:avLst/>
          </a:prstGeom>
        </p:spPr>
        <p:txBody>
          <a:bodyPr vert="horz" lIns="91389" tIns="45692" rIns="91389" bIns="45692"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7651" name="ノート プレースホルダ 2"/>
          <p:cNvSpPr>
            <a:spLocks noGrp="1"/>
          </p:cNvSpPr>
          <p:nvPr>
            <p:ph type="body" idx="1"/>
          </p:nvPr>
        </p:nvSpPr>
        <p:spPr bwMode="auto">
          <a:noFill/>
        </p:spPr>
        <p:txBody>
          <a:bodyPr wrap="square" lIns="91416" tIns="45708" rIns="91416" bIns="45708" numCol="1" anchor="t" anchorCtr="0" compatLnSpc="1">
            <a:prstTxWarp prst="textNoShape">
              <a:avLst/>
            </a:prstTxWarp>
          </a:bodyPr>
          <a:lstStyle/>
          <a:p>
            <a:pPr>
              <a:spcBef>
                <a:spcPct val="0"/>
              </a:spcBef>
            </a:pPr>
            <a:endParaRPr lang="ja-JP" altLang="en-US" dirty="0"/>
          </a:p>
        </p:txBody>
      </p:sp>
      <p:sp>
        <p:nvSpPr>
          <p:cNvPr id="27652" name="スライド番号プレースホルダ 3"/>
          <p:cNvSpPr txBox="1">
            <a:spLocks noGrp="1"/>
          </p:cNvSpPr>
          <p:nvPr/>
        </p:nvSpPr>
        <p:spPr bwMode="auto">
          <a:xfrm>
            <a:off x="3856039" y="9440864"/>
            <a:ext cx="2949575" cy="496887"/>
          </a:xfrm>
          <a:prstGeom prst="rect">
            <a:avLst/>
          </a:prstGeom>
          <a:noFill/>
          <a:ln w="9525">
            <a:noFill/>
            <a:miter lim="800000"/>
            <a:headEnd/>
            <a:tailEnd/>
          </a:ln>
        </p:spPr>
        <p:txBody>
          <a:bodyPr lIns="91416" tIns="45708" rIns="91416" bIns="45708" anchor="b"/>
          <a:lstStyle/>
          <a:p>
            <a:pPr algn="r"/>
            <a:fld id="{290CB214-4C19-4E00-B614-3CC21EE8DCE9}" type="slidenum">
              <a:rPr lang="ja-JP" altLang="en-US" sz="1200">
                <a:latin typeface="Calibri" pitchFamily="34" charset="0"/>
              </a:rPr>
              <a:pPr algn="r"/>
              <a:t>3</a:t>
            </a:fld>
            <a:endParaRPr lang="en-US" altLang="ja-JP" sz="1200" dirty="0">
              <a:latin typeface="Calibri" pitchFamily="34" charset="0"/>
            </a:endParaRPr>
          </a:p>
        </p:txBody>
      </p:sp>
    </p:spTree>
    <p:extLst>
      <p:ext uri="{BB962C8B-B14F-4D97-AF65-F5344CB8AC3E}">
        <p14:creationId xmlns:p14="http://schemas.microsoft.com/office/powerpoint/2010/main" val="2889841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8675" name="ノート プレースホルダ 2"/>
          <p:cNvSpPr>
            <a:spLocks noGrp="1"/>
          </p:cNvSpPr>
          <p:nvPr>
            <p:ph type="body" idx="1"/>
          </p:nvPr>
        </p:nvSpPr>
        <p:spPr bwMode="auto">
          <a:noFill/>
        </p:spPr>
        <p:txBody>
          <a:bodyPr wrap="square" lIns="91416" tIns="45708" rIns="91416" bIns="45708" numCol="1" anchor="t" anchorCtr="0" compatLnSpc="1">
            <a:prstTxWarp prst="textNoShape">
              <a:avLst/>
            </a:prstTxWarp>
          </a:bodyPr>
          <a:lstStyle/>
          <a:p>
            <a:pPr>
              <a:spcBef>
                <a:spcPct val="0"/>
              </a:spcBef>
            </a:pPr>
            <a:endParaRPr lang="ja-JP" altLang="en-US" dirty="0"/>
          </a:p>
        </p:txBody>
      </p:sp>
      <p:sp>
        <p:nvSpPr>
          <p:cNvPr id="28676" name="スライド番号プレースホルダ 3"/>
          <p:cNvSpPr txBox="1">
            <a:spLocks noGrp="1"/>
          </p:cNvSpPr>
          <p:nvPr/>
        </p:nvSpPr>
        <p:spPr bwMode="auto">
          <a:xfrm>
            <a:off x="3856039" y="9440864"/>
            <a:ext cx="2949575" cy="496887"/>
          </a:xfrm>
          <a:prstGeom prst="rect">
            <a:avLst/>
          </a:prstGeom>
          <a:noFill/>
          <a:ln w="9525">
            <a:noFill/>
            <a:miter lim="800000"/>
            <a:headEnd/>
            <a:tailEnd/>
          </a:ln>
        </p:spPr>
        <p:txBody>
          <a:bodyPr lIns="91416" tIns="45708" rIns="91416" bIns="45708" anchor="b"/>
          <a:lstStyle/>
          <a:p>
            <a:pPr algn="r"/>
            <a:fld id="{70CE8F58-7347-40CF-B88A-A519F2C62C7E}" type="slidenum">
              <a:rPr lang="ja-JP" altLang="en-US" sz="1200">
                <a:latin typeface="Calibri" pitchFamily="34" charset="0"/>
              </a:rPr>
              <a:pPr algn="r"/>
              <a:t>4</a:t>
            </a:fld>
            <a:endParaRPr lang="en-US" altLang="ja-JP" sz="1200" dirty="0">
              <a:latin typeface="Calibri" pitchFamily="34" charset="0"/>
            </a:endParaRPr>
          </a:p>
        </p:txBody>
      </p:sp>
    </p:spTree>
    <p:extLst>
      <p:ext uri="{BB962C8B-B14F-4D97-AF65-F5344CB8AC3E}">
        <p14:creationId xmlns:p14="http://schemas.microsoft.com/office/powerpoint/2010/main" val="3786592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9699" name="ノート プレースホルダ 2"/>
          <p:cNvSpPr>
            <a:spLocks noGrp="1"/>
          </p:cNvSpPr>
          <p:nvPr>
            <p:ph type="body" idx="1"/>
          </p:nvPr>
        </p:nvSpPr>
        <p:spPr bwMode="auto">
          <a:noFill/>
        </p:spPr>
        <p:txBody>
          <a:bodyPr wrap="square" lIns="91416" tIns="45708" rIns="91416" bIns="45708" numCol="1" anchor="t" anchorCtr="0" compatLnSpc="1">
            <a:prstTxWarp prst="textNoShape">
              <a:avLst/>
            </a:prstTxWarp>
          </a:bodyPr>
          <a:lstStyle/>
          <a:p>
            <a:pPr>
              <a:spcBef>
                <a:spcPct val="0"/>
              </a:spcBef>
            </a:pPr>
            <a:endParaRPr lang="ja-JP" altLang="en-US" dirty="0"/>
          </a:p>
        </p:txBody>
      </p:sp>
      <p:sp>
        <p:nvSpPr>
          <p:cNvPr id="29700" name="スライド番号プレースホルダ 3"/>
          <p:cNvSpPr txBox="1">
            <a:spLocks noGrp="1"/>
          </p:cNvSpPr>
          <p:nvPr/>
        </p:nvSpPr>
        <p:spPr bwMode="auto">
          <a:xfrm>
            <a:off x="3856039" y="9440864"/>
            <a:ext cx="2949575" cy="496887"/>
          </a:xfrm>
          <a:prstGeom prst="rect">
            <a:avLst/>
          </a:prstGeom>
          <a:noFill/>
          <a:ln w="9525">
            <a:noFill/>
            <a:miter lim="800000"/>
            <a:headEnd/>
            <a:tailEnd/>
          </a:ln>
        </p:spPr>
        <p:txBody>
          <a:bodyPr lIns="91416" tIns="45708" rIns="91416" bIns="45708" anchor="b"/>
          <a:lstStyle/>
          <a:p>
            <a:pPr algn="r"/>
            <a:fld id="{19CE6B2F-467A-44C8-AC52-B8BC3CB30360}" type="slidenum">
              <a:rPr lang="ja-JP" altLang="en-US" sz="1200">
                <a:latin typeface="Calibri" pitchFamily="34" charset="0"/>
              </a:rPr>
              <a:pPr algn="r"/>
              <a:t>5</a:t>
            </a:fld>
            <a:endParaRPr lang="en-US" altLang="ja-JP" sz="1200" dirty="0">
              <a:latin typeface="Calibri" pitchFamily="34" charset="0"/>
            </a:endParaRPr>
          </a:p>
        </p:txBody>
      </p:sp>
    </p:spTree>
    <p:extLst>
      <p:ext uri="{BB962C8B-B14F-4D97-AF65-F5344CB8AC3E}">
        <p14:creationId xmlns:p14="http://schemas.microsoft.com/office/powerpoint/2010/main" val="698812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1747" name="ノート プレースホルダ 2"/>
          <p:cNvSpPr>
            <a:spLocks noGrp="1"/>
          </p:cNvSpPr>
          <p:nvPr>
            <p:ph type="body" idx="1"/>
          </p:nvPr>
        </p:nvSpPr>
        <p:spPr bwMode="auto">
          <a:noFill/>
        </p:spPr>
        <p:txBody>
          <a:bodyPr wrap="square" lIns="91416" tIns="45708" rIns="91416" bIns="45708" numCol="1" anchor="t" anchorCtr="0" compatLnSpc="1">
            <a:prstTxWarp prst="textNoShape">
              <a:avLst/>
            </a:prstTxWarp>
          </a:bodyPr>
          <a:lstStyle/>
          <a:p>
            <a:pPr>
              <a:spcBef>
                <a:spcPct val="0"/>
              </a:spcBef>
            </a:pPr>
            <a:endParaRPr lang="ja-JP" altLang="en-US" dirty="0"/>
          </a:p>
        </p:txBody>
      </p:sp>
      <p:sp>
        <p:nvSpPr>
          <p:cNvPr id="31748" name="スライド番号プレースホルダ 3"/>
          <p:cNvSpPr txBox="1">
            <a:spLocks noGrp="1"/>
          </p:cNvSpPr>
          <p:nvPr/>
        </p:nvSpPr>
        <p:spPr bwMode="auto">
          <a:xfrm>
            <a:off x="3856039" y="9440864"/>
            <a:ext cx="2949575" cy="496887"/>
          </a:xfrm>
          <a:prstGeom prst="rect">
            <a:avLst/>
          </a:prstGeom>
          <a:noFill/>
          <a:ln w="9525">
            <a:noFill/>
            <a:miter lim="800000"/>
            <a:headEnd/>
            <a:tailEnd/>
          </a:ln>
        </p:spPr>
        <p:txBody>
          <a:bodyPr lIns="91416" tIns="45708" rIns="91416" bIns="45708" anchor="b"/>
          <a:lstStyle/>
          <a:p>
            <a:pPr algn="r"/>
            <a:fld id="{AC0D0504-56E0-400C-A52C-FAC7484D7E70}" type="slidenum">
              <a:rPr lang="ja-JP" altLang="en-US" sz="1200">
                <a:latin typeface="Calibri" pitchFamily="34" charset="0"/>
              </a:rPr>
              <a:pPr algn="r"/>
              <a:t>10</a:t>
            </a:fld>
            <a:endParaRPr lang="en-US" altLang="ja-JP" sz="1200" dirty="0">
              <a:latin typeface="Calibri" pitchFamily="34" charset="0"/>
            </a:endParaRPr>
          </a:p>
        </p:txBody>
      </p:sp>
    </p:spTree>
    <p:extLst>
      <p:ext uri="{BB962C8B-B14F-4D97-AF65-F5344CB8AC3E}">
        <p14:creationId xmlns:p14="http://schemas.microsoft.com/office/powerpoint/2010/main" val="3137426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66057FB7-D344-473C-8EF1-18CF77704BD0}" type="slidenum">
              <a:rPr lang="ja-JP" altLang="en-US" smtClean="0"/>
              <a:pPr>
                <a:defRPr/>
              </a:pPr>
              <a:t>12</a:t>
            </a:fld>
            <a:endParaRPr lang="ja-JP" altLang="en-US"/>
          </a:p>
        </p:txBody>
      </p:sp>
    </p:spTree>
    <p:extLst>
      <p:ext uri="{BB962C8B-B14F-4D97-AF65-F5344CB8AC3E}">
        <p14:creationId xmlns:p14="http://schemas.microsoft.com/office/powerpoint/2010/main" val="1878201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66057FB7-D344-473C-8EF1-18CF77704BD0}" type="slidenum">
              <a:rPr lang="ja-JP" altLang="en-US" smtClean="0"/>
              <a:pPr>
                <a:defRPr/>
              </a:pPr>
              <a:t>16</a:t>
            </a:fld>
            <a:endParaRPr lang="ja-JP" altLang="en-US" dirty="0"/>
          </a:p>
        </p:txBody>
      </p:sp>
    </p:spTree>
    <p:extLst>
      <p:ext uri="{BB962C8B-B14F-4D97-AF65-F5344CB8AC3E}">
        <p14:creationId xmlns:p14="http://schemas.microsoft.com/office/powerpoint/2010/main" val="568484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584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dirty="0">
              <a:latin typeface="Arial" charset="0"/>
            </a:endParaRPr>
          </a:p>
        </p:txBody>
      </p:sp>
      <p:sp>
        <p:nvSpPr>
          <p:cNvPr id="4915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630124" fontAlgn="base">
              <a:spcBef>
                <a:spcPct val="0"/>
              </a:spcBef>
              <a:spcAft>
                <a:spcPct val="0"/>
              </a:spcAft>
              <a:defRPr/>
            </a:pPr>
            <a:fld id="{785AEE90-A607-4893-BB85-84DD46A7206E}" type="slidenum">
              <a:rPr lang="ja-JP" altLang="en-US" sz="800">
                <a:solidFill>
                  <a:srgbClr val="000000"/>
                </a:solidFill>
                <a:latin typeface="Arial" charset="0"/>
              </a:rPr>
              <a:pPr defTabSz="630124" fontAlgn="base">
                <a:spcBef>
                  <a:spcPct val="0"/>
                </a:spcBef>
                <a:spcAft>
                  <a:spcPct val="0"/>
                </a:spcAft>
                <a:defRPr/>
              </a:pPr>
              <a:t>21</a:t>
            </a:fld>
            <a:endParaRPr lang="ja-JP" altLang="en-US" sz="800" dirty="0">
              <a:solidFill>
                <a:srgbClr val="000000"/>
              </a:solidFill>
              <a:latin typeface="Arial" charset="0"/>
            </a:endParaRPr>
          </a:p>
        </p:txBody>
      </p:sp>
    </p:spTree>
    <p:extLst>
      <p:ext uri="{BB962C8B-B14F-4D97-AF65-F5344CB8AC3E}">
        <p14:creationId xmlns:p14="http://schemas.microsoft.com/office/powerpoint/2010/main" val="1787255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26</a:t>
            </a:fld>
            <a:endParaRPr kumimoji="1" lang="ja-JP" altLang="en-US" dirty="0"/>
          </a:p>
        </p:txBody>
      </p:sp>
    </p:spTree>
    <p:extLst>
      <p:ext uri="{BB962C8B-B14F-4D97-AF65-F5344CB8AC3E}">
        <p14:creationId xmlns:p14="http://schemas.microsoft.com/office/powerpoint/2010/main" val="364411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2" y="2130430"/>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1" y="3886200"/>
            <a:ext cx="6934201"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3"/>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2" y="274643"/>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05"/>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2"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2"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2"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3"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2" y="274638"/>
            <a:ext cx="8915399"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2" y="1600205"/>
            <a:ext cx="8915399"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1"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3"/>
          </p:nvPr>
        </p:nvSpPr>
        <p:spPr>
          <a:xfrm>
            <a:off x="3384552"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1"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348880"/>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a:solidFill>
                  <a:schemeClr val="tx1"/>
                </a:solidFill>
                <a:latin typeface="Meiryo UI" panose="020B0604030504040204" pitchFamily="50" charset="-128"/>
                <a:ea typeface="Meiryo UI" panose="020B0604030504040204" pitchFamily="50" charset="-128"/>
              </a:rPr>
              <a:t>４　組織体制</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6505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コンテンツ プレースホルダー 2"/>
          <p:cNvSpPr txBox="1">
            <a:spLocks/>
          </p:cNvSpPr>
          <p:nvPr/>
        </p:nvSpPr>
        <p:spPr bwMode="auto">
          <a:xfrm>
            <a:off x="120650" y="3619063"/>
            <a:ext cx="9728894" cy="2454186"/>
          </a:xfrm>
          <a:prstGeom prst="rect">
            <a:avLst/>
          </a:prstGeom>
          <a:solidFill>
            <a:schemeClr val="accent3">
              <a:lumMod val="40000"/>
              <a:lumOff val="60000"/>
            </a:schemeClr>
          </a:solidFill>
          <a:ln w="12700">
            <a:noFill/>
          </a:ln>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p:txBody>
      </p:sp>
      <p:sp>
        <p:nvSpPr>
          <p:cNvPr id="10" name="角丸四角形 9"/>
          <p:cNvSpPr/>
          <p:nvPr/>
        </p:nvSpPr>
        <p:spPr>
          <a:xfrm>
            <a:off x="465826" y="1113802"/>
            <a:ext cx="3265200" cy="2038835"/>
          </a:xfrm>
          <a:prstGeom prst="roundRect">
            <a:avLst>
              <a:gd name="adj" fmla="val 516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4" name="角丸四角形 13"/>
          <p:cNvSpPr/>
          <p:nvPr/>
        </p:nvSpPr>
        <p:spPr>
          <a:xfrm>
            <a:off x="457199" y="884922"/>
            <a:ext cx="3294000" cy="360000"/>
          </a:xfrm>
          <a:prstGeom prst="roundRect">
            <a:avLst>
              <a:gd name="adj" fmla="val 784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bg1"/>
                </a:solidFill>
                <a:latin typeface="Meiryo UI"/>
                <a:ea typeface="Meiryo UI"/>
                <a:cs typeface="Meiryo UI"/>
              </a:rPr>
              <a:t>現在の大阪市</a:t>
            </a:r>
          </a:p>
        </p:txBody>
      </p:sp>
      <p:sp>
        <p:nvSpPr>
          <p:cNvPr id="16" name="正方形/長方形 15"/>
          <p:cNvSpPr/>
          <p:nvPr/>
        </p:nvSpPr>
        <p:spPr>
          <a:xfrm>
            <a:off x="490680" y="1433821"/>
            <a:ext cx="3240345" cy="8490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ltLang="ja-JP" sz="1700" dirty="0">
                <a:solidFill>
                  <a:schemeClr val="tx1"/>
                </a:solidFill>
                <a:latin typeface="Meiryo UI" pitchFamily="50" charset="-128"/>
                <a:ea typeface="Meiryo UI" pitchFamily="50" charset="-128"/>
                <a:cs typeface="Meiryo UI" pitchFamily="50" charset="-128"/>
              </a:rPr>
              <a:t>270</a:t>
            </a:r>
            <a:r>
              <a:rPr lang="ja-JP" altLang="en-US" sz="1700" dirty="0">
                <a:solidFill>
                  <a:schemeClr val="tx1"/>
                </a:solidFill>
                <a:latin typeface="Meiryo UI" pitchFamily="50" charset="-128"/>
                <a:ea typeface="Meiryo UI" pitchFamily="50" charset="-128"/>
                <a:cs typeface="Meiryo UI" pitchFamily="50" charset="-128"/>
              </a:rPr>
              <a:t>万人の市民に対して、</a:t>
            </a:r>
            <a:endParaRPr lang="en-US" altLang="ja-JP" sz="17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700" dirty="0">
                <a:solidFill>
                  <a:schemeClr val="tx1"/>
                </a:solidFill>
                <a:latin typeface="Meiryo UI" pitchFamily="50" charset="-128"/>
                <a:ea typeface="Meiryo UI" pitchFamily="50" charset="-128"/>
                <a:cs typeface="Meiryo UI" pitchFamily="50" charset="-128"/>
              </a:rPr>
              <a:t>基礎自治体としての事務と</a:t>
            </a:r>
            <a:endParaRPr lang="en-US" altLang="ja-JP" sz="17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700" dirty="0">
                <a:solidFill>
                  <a:schemeClr val="tx1"/>
                </a:solidFill>
                <a:latin typeface="Meiryo UI" pitchFamily="50" charset="-128"/>
                <a:ea typeface="Meiryo UI" pitchFamily="50" charset="-128"/>
                <a:cs typeface="Meiryo UI" pitchFamily="50" charset="-128"/>
              </a:rPr>
              <a:t>広域的な事務を合わせて実施</a:t>
            </a:r>
            <a:endParaRPr lang="en-US" altLang="ja-JP" sz="1700" dirty="0">
              <a:solidFill>
                <a:schemeClr val="tx1"/>
              </a:solidFill>
              <a:latin typeface="Meiryo UI" pitchFamily="50" charset="-128"/>
              <a:ea typeface="Meiryo UI" pitchFamily="50" charset="-128"/>
              <a:cs typeface="Meiryo UI" pitchFamily="50" charset="-128"/>
            </a:endParaRPr>
          </a:p>
        </p:txBody>
      </p:sp>
      <p:sp>
        <p:nvSpPr>
          <p:cNvPr id="19" name="ストライプ矢印 18"/>
          <p:cNvSpPr/>
          <p:nvPr/>
        </p:nvSpPr>
        <p:spPr>
          <a:xfrm>
            <a:off x="3915295" y="2236391"/>
            <a:ext cx="1386955" cy="459868"/>
          </a:xfrm>
          <a:prstGeom prst="strip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0" name="正方形/長方形 19"/>
          <p:cNvSpPr/>
          <p:nvPr/>
        </p:nvSpPr>
        <p:spPr>
          <a:xfrm>
            <a:off x="5398666" y="942072"/>
            <a:ext cx="4348583" cy="223786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endParaRPr lang="en-US" altLang="ja-JP" sz="1400" dirty="0"/>
          </a:p>
          <a:p>
            <a:pPr fontAlgn="auto">
              <a:spcBef>
                <a:spcPts val="0"/>
              </a:spcBef>
              <a:spcAft>
                <a:spcPts val="0"/>
              </a:spcAft>
              <a:defRPr/>
            </a:pPr>
            <a:endParaRPr lang="en-US" altLang="ja-JP" sz="1400" dirty="0"/>
          </a:p>
          <a:p>
            <a:pPr fontAlgn="auto">
              <a:spcBef>
                <a:spcPts val="0"/>
              </a:spcBef>
              <a:spcAft>
                <a:spcPts val="0"/>
              </a:spcAft>
              <a:defRPr/>
            </a:pPr>
            <a:endParaRPr lang="en-US" altLang="ja-JP" sz="1400" dirty="0"/>
          </a:p>
        </p:txBody>
      </p:sp>
      <p:sp>
        <p:nvSpPr>
          <p:cNvPr id="26" name="二等辺三角形 25"/>
          <p:cNvSpPr/>
          <p:nvPr/>
        </p:nvSpPr>
        <p:spPr>
          <a:xfrm flipV="1">
            <a:off x="2336800" y="3234224"/>
            <a:ext cx="4921250" cy="296423"/>
          </a:xfrm>
          <a:prstGeom prst="triangle">
            <a:avLst>
              <a:gd name="adj" fmla="val 5138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31" name="角丸四角形 30"/>
          <p:cNvSpPr/>
          <p:nvPr/>
        </p:nvSpPr>
        <p:spPr>
          <a:xfrm>
            <a:off x="7503628" y="4065905"/>
            <a:ext cx="873125" cy="203376"/>
          </a:xfrm>
          <a:prstGeom prst="roundRect">
            <a:avLst>
              <a:gd name="adj" fmla="val 784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dirty="0">
                <a:solidFill>
                  <a:schemeClr val="bg1"/>
                </a:solidFill>
                <a:latin typeface="Meiryo UI" pitchFamily="50" charset="-128"/>
                <a:ea typeface="Meiryo UI" pitchFamily="50" charset="-128"/>
                <a:cs typeface="Meiryo UI" pitchFamily="50" charset="-128"/>
              </a:rPr>
              <a:t>視点</a:t>
            </a:r>
          </a:p>
        </p:txBody>
      </p:sp>
      <p:sp>
        <p:nvSpPr>
          <p:cNvPr id="32" name="正方形/長方形 31"/>
          <p:cNvSpPr/>
          <p:nvPr/>
        </p:nvSpPr>
        <p:spPr>
          <a:xfrm>
            <a:off x="7507062" y="4159807"/>
            <a:ext cx="2366096" cy="82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自治体の人口と職員数には高い相関性がみられることから人口規模に応じた職員数を算定</a:t>
            </a:r>
            <a:endParaRPr lang="en-US" altLang="ja-JP" sz="1200" b="1" dirty="0">
              <a:solidFill>
                <a:schemeClr val="tx1"/>
              </a:solidFill>
              <a:latin typeface="Meiryo UI" pitchFamily="50" charset="-128"/>
              <a:ea typeface="Meiryo UI" pitchFamily="50" charset="-128"/>
              <a:cs typeface="Meiryo UI" pitchFamily="50" charset="-128"/>
            </a:endParaRPr>
          </a:p>
        </p:txBody>
      </p:sp>
      <p:sp>
        <p:nvSpPr>
          <p:cNvPr id="34" name="角丸四角形 33"/>
          <p:cNvSpPr/>
          <p:nvPr/>
        </p:nvSpPr>
        <p:spPr>
          <a:xfrm>
            <a:off x="385377" y="4379172"/>
            <a:ext cx="2561477" cy="360000"/>
          </a:xfrm>
          <a:prstGeom prst="roundRect">
            <a:avLst>
              <a:gd name="adj" fmla="val 1030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tx1"/>
                </a:solidFill>
                <a:latin typeface="Meiryo UI" panose="020B0604030504040204" pitchFamily="50" charset="-128"/>
                <a:ea typeface="Meiryo UI" panose="020B0604030504040204" pitchFamily="50" charset="-128"/>
              </a:rPr>
              <a:t>中核市をベース</a:t>
            </a:r>
            <a:endParaRPr lang="en-US" altLang="ja-JP" sz="1600" b="1" dirty="0">
              <a:solidFill>
                <a:schemeClr val="tx1"/>
              </a:solidFill>
              <a:latin typeface="Meiryo UI" panose="020B0604030504040204" pitchFamily="50" charset="-128"/>
              <a:ea typeface="Meiryo UI" panose="020B0604030504040204" pitchFamily="50" charset="-128"/>
            </a:endParaRPr>
          </a:p>
        </p:txBody>
      </p:sp>
      <p:sp>
        <p:nvSpPr>
          <p:cNvPr id="8208" name="正方形/長方形 27"/>
          <p:cNvSpPr>
            <a:spLocks noChangeArrowheads="1"/>
          </p:cNvSpPr>
          <p:nvPr/>
        </p:nvSpPr>
        <p:spPr bwMode="auto">
          <a:xfrm>
            <a:off x="9220200" y="39688"/>
            <a:ext cx="666750" cy="261937"/>
          </a:xfrm>
          <a:prstGeom prst="rect">
            <a:avLst/>
          </a:prstGeom>
          <a:noFill/>
          <a:ln w="9525">
            <a:noFill/>
            <a:miter lim="800000"/>
            <a:headEnd/>
            <a:tailEnd/>
          </a:ln>
        </p:spPr>
        <p:txBody>
          <a:bodyPr wrap="square">
            <a:spAutoFit/>
          </a:bodyPr>
          <a:lstStyle/>
          <a:p>
            <a:pPr algn="r"/>
            <a:r>
              <a:rPr lang="ja-JP" altLang="en-US" sz="1100" b="1" dirty="0">
                <a:solidFill>
                  <a:srgbClr val="000000"/>
                </a:solidFill>
                <a:latin typeface="ＭＳ Ｐゴシック" pitchFamily="50" charset="-128"/>
                <a:ea typeface="Meiryo UI" pitchFamily="50" charset="-128"/>
                <a:cs typeface="Meiryo UI" pitchFamily="50" charset="-128"/>
              </a:rPr>
              <a:t>組</a:t>
            </a:r>
            <a:r>
              <a:rPr lang="en-US" altLang="ja-JP" sz="1100" b="1" dirty="0">
                <a:solidFill>
                  <a:srgbClr val="000000"/>
                </a:solidFill>
                <a:latin typeface="ＭＳ Ｐゴシック" pitchFamily="50" charset="-128"/>
                <a:ea typeface="Meiryo UI" pitchFamily="50" charset="-128"/>
                <a:cs typeface="Meiryo UI" pitchFamily="50" charset="-128"/>
              </a:rPr>
              <a:t>-</a:t>
            </a:r>
            <a:r>
              <a:rPr lang="ja-JP" altLang="en-US" sz="1100" b="1" dirty="0">
                <a:solidFill>
                  <a:srgbClr val="000000"/>
                </a:solidFill>
                <a:latin typeface="ＭＳ Ｐゴシック" pitchFamily="50" charset="-128"/>
                <a:ea typeface="Meiryo UI" pitchFamily="50" charset="-128"/>
                <a:cs typeface="Meiryo UI" pitchFamily="50" charset="-128"/>
              </a:rPr>
              <a:t>５</a:t>
            </a:r>
            <a:endParaRPr lang="ja-JP" altLang="en-US" sz="1200" b="1" dirty="0">
              <a:solidFill>
                <a:srgbClr val="000000"/>
              </a:solidFill>
              <a:latin typeface="ＭＳ Ｐゴシック" pitchFamily="50" charset="-128"/>
              <a:ea typeface="Meiryo UI" pitchFamily="50" charset="-128"/>
              <a:cs typeface="Meiryo UI" pitchFamily="50" charset="-128"/>
            </a:endParaRPr>
          </a:p>
        </p:txBody>
      </p:sp>
      <p:sp>
        <p:nvSpPr>
          <p:cNvPr id="29" name="正方形/長方形 28"/>
          <p:cNvSpPr/>
          <p:nvPr/>
        </p:nvSpPr>
        <p:spPr>
          <a:xfrm>
            <a:off x="3947047" y="1362974"/>
            <a:ext cx="1358378" cy="8490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広域・基礎の</a:t>
            </a:r>
            <a:endParaRPr lang="en-US" altLang="ja-JP" sz="16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役割分担を</a:t>
            </a:r>
            <a:endParaRPr lang="en-US" altLang="ja-JP" sz="16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徹底</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44" name="角丸四角形 43"/>
          <p:cNvSpPr/>
          <p:nvPr/>
        </p:nvSpPr>
        <p:spPr>
          <a:xfrm>
            <a:off x="314326" y="5389928"/>
            <a:ext cx="2708564" cy="387331"/>
          </a:xfrm>
          <a:prstGeom prst="roundRect">
            <a:avLst>
              <a:gd name="adj" fmla="val 1030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ja-JP" altLang="en-US" sz="1600" b="1" dirty="0">
                <a:solidFill>
                  <a:schemeClr val="tx1"/>
                </a:solidFill>
                <a:latin typeface="Meiryo UI" panose="020B0604030504040204" pitchFamily="50" charset="-128"/>
                <a:ea typeface="Meiryo UI" panose="020B0604030504040204" pitchFamily="50" charset="-128"/>
              </a:rPr>
              <a:t>都道府県・指定都市権限事務</a:t>
            </a:r>
          </a:p>
        </p:txBody>
      </p:sp>
      <p:sp>
        <p:nvSpPr>
          <p:cNvPr id="2" name="加算記号 1"/>
          <p:cNvSpPr/>
          <p:nvPr/>
        </p:nvSpPr>
        <p:spPr>
          <a:xfrm>
            <a:off x="1419585" y="4831296"/>
            <a:ext cx="468000" cy="468000"/>
          </a:xfrm>
          <a:prstGeom prst="mathPlus">
            <a:avLst>
              <a:gd name="adj1" fmla="val 20591"/>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50" name="円/楕円 49"/>
          <p:cNvSpPr/>
          <p:nvPr/>
        </p:nvSpPr>
        <p:spPr>
          <a:xfrm>
            <a:off x="726209" y="2456924"/>
            <a:ext cx="2744433" cy="488699"/>
          </a:xfrm>
          <a:prstGeom prst="ellipse">
            <a:avLst/>
          </a:prstGeom>
          <a:solidFill>
            <a:srgbClr val="00B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1600" b="1" dirty="0">
                <a:solidFill>
                  <a:schemeClr val="bg1"/>
                </a:solidFill>
                <a:latin typeface="Meiryo UI" panose="020B0604030504040204" pitchFamily="50" charset="-128"/>
                <a:ea typeface="Meiryo UI" panose="020B0604030504040204" pitchFamily="50" charset="-128"/>
              </a:rPr>
              <a:t>広域・基礎を一体実施</a:t>
            </a:r>
          </a:p>
        </p:txBody>
      </p:sp>
      <p:sp>
        <p:nvSpPr>
          <p:cNvPr id="52" name="角丸四角形 51"/>
          <p:cNvSpPr/>
          <p:nvPr/>
        </p:nvSpPr>
        <p:spPr>
          <a:xfrm>
            <a:off x="5935449" y="765273"/>
            <a:ext cx="3275013" cy="334449"/>
          </a:xfrm>
          <a:prstGeom prst="roundRect">
            <a:avLst>
              <a:gd name="adj" fmla="val 784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bg1"/>
                </a:solidFill>
                <a:latin typeface="Meiryo UI"/>
                <a:ea typeface="Meiryo UI"/>
                <a:cs typeface="Meiryo UI"/>
              </a:rPr>
              <a:t>特別区</a:t>
            </a:r>
          </a:p>
        </p:txBody>
      </p:sp>
      <p:sp>
        <p:nvSpPr>
          <p:cNvPr id="53" name="角丸四角形 52"/>
          <p:cNvSpPr/>
          <p:nvPr/>
        </p:nvSpPr>
        <p:spPr>
          <a:xfrm>
            <a:off x="7484578" y="4900142"/>
            <a:ext cx="1381125" cy="209172"/>
          </a:xfrm>
          <a:prstGeom prst="roundRect">
            <a:avLst>
              <a:gd name="adj" fmla="val 784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dirty="0">
                <a:solidFill>
                  <a:schemeClr val="bg1"/>
                </a:solidFill>
                <a:latin typeface="Meiryo UI" pitchFamily="50" charset="-128"/>
                <a:ea typeface="Meiryo UI" pitchFamily="50" charset="-128"/>
                <a:cs typeface="Meiryo UI" pitchFamily="50" charset="-128"/>
              </a:rPr>
              <a:t>参考とする中核市</a:t>
            </a:r>
          </a:p>
        </p:txBody>
      </p:sp>
      <p:sp>
        <p:nvSpPr>
          <p:cNvPr id="54" name="正方形/長方形 53"/>
          <p:cNvSpPr/>
          <p:nvPr/>
        </p:nvSpPr>
        <p:spPr>
          <a:xfrm>
            <a:off x="7545161" y="5026452"/>
            <a:ext cx="2177144" cy="935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大阪都市圏にあり、人口規模や人口密度が高い近隣中核市６市（豊中、高槻、枚方、東大阪、尼崎、西宮）を選定</a:t>
            </a:r>
            <a:endParaRPr lang="en-US" altLang="ja-JP" sz="1200" b="1" dirty="0">
              <a:solidFill>
                <a:schemeClr val="tx1"/>
              </a:solidFill>
              <a:latin typeface="Meiryo UI" pitchFamily="50" charset="-128"/>
              <a:ea typeface="Meiryo UI" pitchFamily="50" charset="-128"/>
              <a:cs typeface="Meiryo UI" pitchFamily="50" charset="-128"/>
            </a:endParaRPr>
          </a:p>
        </p:txBody>
      </p:sp>
      <p:sp>
        <p:nvSpPr>
          <p:cNvPr id="39" name="角丸四角形 38"/>
          <p:cNvSpPr/>
          <p:nvPr/>
        </p:nvSpPr>
        <p:spPr>
          <a:xfrm>
            <a:off x="3751199" y="4084835"/>
            <a:ext cx="3423963" cy="1865584"/>
          </a:xfrm>
          <a:prstGeom prst="roundRect">
            <a:avLst>
              <a:gd name="adj" fmla="val 0"/>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40" name="角丸四角形 39"/>
          <p:cNvSpPr/>
          <p:nvPr/>
        </p:nvSpPr>
        <p:spPr>
          <a:xfrm>
            <a:off x="3755162" y="3813351"/>
            <a:ext cx="3420000" cy="288000"/>
          </a:xfrm>
          <a:prstGeom prst="roundRect">
            <a:avLst>
              <a:gd name="adj" fmla="val 7849"/>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体制整備の考え方</a:t>
            </a:r>
          </a:p>
        </p:txBody>
      </p:sp>
      <p:sp>
        <p:nvSpPr>
          <p:cNvPr id="42" name="角丸四角形 41"/>
          <p:cNvSpPr/>
          <p:nvPr/>
        </p:nvSpPr>
        <p:spPr>
          <a:xfrm>
            <a:off x="3962508" y="5257363"/>
            <a:ext cx="1582755" cy="583874"/>
          </a:xfrm>
          <a:prstGeom prst="roundRect">
            <a:avLst>
              <a:gd name="adj" fmla="val 784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bg1"/>
                </a:solidFill>
                <a:latin typeface="Meiryo UI" pitchFamily="50" charset="-128"/>
                <a:ea typeface="Meiryo UI" pitchFamily="50" charset="-128"/>
                <a:cs typeface="Meiryo UI" pitchFamily="50" charset="-128"/>
              </a:rPr>
              <a:t>実施する事務を個別に加味して設計</a:t>
            </a:r>
            <a:endParaRPr lang="en-US" altLang="ja-JP" sz="1400" dirty="0">
              <a:solidFill>
                <a:schemeClr val="bg1"/>
              </a:solidFill>
              <a:latin typeface="Meiryo UI" pitchFamily="50" charset="-128"/>
              <a:ea typeface="Meiryo UI" pitchFamily="50" charset="-128"/>
              <a:cs typeface="Meiryo UI" pitchFamily="50" charset="-128"/>
            </a:endParaRPr>
          </a:p>
        </p:txBody>
      </p:sp>
      <p:sp>
        <p:nvSpPr>
          <p:cNvPr id="43" name="角丸四角形 42"/>
          <p:cNvSpPr/>
          <p:nvPr/>
        </p:nvSpPr>
        <p:spPr>
          <a:xfrm>
            <a:off x="257175" y="3933389"/>
            <a:ext cx="2988000" cy="2017030"/>
          </a:xfrm>
          <a:prstGeom prst="roundRect">
            <a:avLst>
              <a:gd name="adj" fmla="val 0"/>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46" name="角丸四角形 45"/>
          <p:cNvSpPr/>
          <p:nvPr/>
        </p:nvSpPr>
        <p:spPr>
          <a:xfrm>
            <a:off x="6129700" y="4285813"/>
            <a:ext cx="823056" cy="1541776"/>
          </a:xfrm>
          <a:prstGeom prst="roundRect">
            <a:avLst>
              <a:gd name="adj" fmla="val 784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bg1"/>
                </a:solidFill>
                <a:latin typeface="Meiryo UI" pitchFamily="50" charset="-128"/>
                <a:ea typeface="Meiryo UI" pitchFamily="50" charset="-128"/>
                <a:cs typeface="Meiryo UI" pitchFamily="50" charset="-128"/>
              </a:rPr>
              <a:t>大阪市の特性を反映</a:t>
            </a:r>
            <a:endParaRPr lang="en-US" altLang="ja-JP" sz="1400" dirty="0">
              <a:solidFill>
                <a:schemeClr val="bg1"/>
              </a:solidFill>
              <a:latin typeface="Meiryo UI" pitchFamily="50" charset="-128"/>
              <a:ea typeface="Meiryo UI" pitchFamily="50" charset="-128"/>
              <a:cs typeface="Meiryo UI" pitchFamily="50" charset="-128"/>
            </a:endParaRPr>
          </a:p>
        </p:txBody>
      </p:sp>
      <p:sp>
        <p:nvSpPr>
          <p:cNvPr id="55" name="加算記号 54"/>
          <p:cNvSpPr/>
          <p:nvPr/>
        </p:nvSpPr>
        <p:spPr>
          <a:xfrm>
            <a:off x="5634938" y="4908776"/>
            <a:ext cx="396000" cy="396000"/>
          </a:xfrm>
          <a:prstGeom prst="mathPlus">
            <a:avLst>
              <a:gd name="adj1" fmla="val 20591"/>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grpSp>
        <p:nvGrpSpPr>
          <p:cNvPr id="45" name="グループ化 44"/>
          <p:cNvGrpSpPr/>
          <p:nvPr/>
        </p:nvGrpSpPr>
        <p:grpSpPr>
          <a:xfrm>
            <a:off x="3981558" y="4276288"/>
            <a:ext cx="1582755" cy="851563"/>
            <a:chOff x="3935312" y="5610716"/>
            <a:chExt cx="1629002" cy="961902"/>
          </a:xfrm>
        </p:grpSpPr>
        <p:sp>
          <p:nvSpPr>
            <p:cNvPr id="41" name="角丸四角形 40"/>
            <p:cNvSpPr/>
            <p:nvPr/>
          </p:nvSpPr>
          <p:spPr>
            <a:xfrm>
              <a:off x="3935312" y="5610716"/>
              <a:ext cx="1629002" cy="961902"/>
            </a:xfrm>
            <a:prstGeom prst="roundRect">
              <a:avLst>
                <a:gd name="adj" fmla="val 784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bg1"/>
                  </a:solidFill>
                  <a:latin typeface="Meiryo UI" pitchFamily="50" charset="-128"/>
                  <a:ea typeface="Meiryo UI" pitchFamily="50" charset="-128"/>
                  <a:cs typeface="Meiryo UI" pitchFamily="50" charset="-128"/>
                </a:rPr>
                <a:t>実在する中核市を参考に設計</a:t>
              </a:r>
              <a:endParaRPr lang="en-US" altLang="ja-JP" sz="1400" dirty="0">
                <a:solidFill>
                  <a:schemeClr val="bg1"/>
                </a:solidFill>
                <a:latin typeface="Meiryo UI" pitchFamily="50" charset="-128"/>
                <a:ea typeface="Meiryo UI" pitchFamily="50" charset="-128"/>
                <a:cs typeface="Meiryo UI" pitchFamily="50" charset="-128"/>
              </a:endParaRPr>
            </a:p>
            <a:p>
              <a:pPr algn="ctr" fontAlgn="auto">
                <a:spcBef>
                  <a:spcPts val="0"/>
                </a:spcBef>
                <a:spcAft>
                  <a:spcPts val="0"/>
                </a:spcAft>
                <a:defRPr/>
              </a:pPr>
              <a:endParaRPr lang="en-US" altLang="ja-JP" sz="1400" dirty="0">
                <a:solidFill>
                  <a:schemeClr val="bg1"/>
                </a:solidFill>
                <a:latin typeface="Meiryo UI" pitchFamily="50" charset="-128"/>
                <a:ea typeface="Meiryo UI" pitchFamily="50" charset="-128"/>
                <a:cs typeface="Meiryo UI" pitchFamily="50" charset="-128"/>
              </a:endParaRPr>
            </a:p>
            <a:p>
              <a:pPr algn="ctr" fontAlgn="auto">
                <a:spcBef>
                  <a:spcPts val="0"/>
                </a:spcBef>
                <a:spcAft>
                  <a:spcPts val="0"/>
                </a:spcAft>
                <a:defRPr/>
              </a:pPr>
              <a:endParaRPr lang="en-US" altLang="ja-JP" sz="1400" dirty="0">
                <a:solidFill>
                  <a:schemeClr val="bg1"/>
                </a:solidFill>
                <a:latin typeface="Meiryo UI" pitchFamily="50" charset="-128"/>
                <a:ea typeface="Meiryo UI" pitchFamily="50" charset="-128"/>
                <a:cs typeface="Meiryo UI" pitchFamily="50" charset="-128"/>
              </a:endParaRPr>
            </a:p>
          </p:txBody>
        </p:sp>
        <p:sp>
          <p:nvSpPr>
            <p:cNvPr id="56" name="円/楕円 55"/>
            <p:cNvSpPr/>
            <p:nvPr/>
          </p:nvSpPr>
          <p:spPr>
            <a:xfrm>
              <a:off x="4049168" y="6138744"/>
              <a:ext cx="1401289" cy="330343"/>
            </a:xfrm>
            <a:prstGeom prst="ellipse">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1200" b="1" dirty="0">
                  <a:solidFill>
                    <a:schemeClr val="bg1"/>
                  </a:solidFill>
                  <a:latin typeface="Meiryo UI" panose="020B0604030504040204" pitchFamily="50" charset="-128"/>
                  <a:ea typeface="Meiryo UI" panose="020B0604030504040204" pitchFamily="50" charset="-128"/>
                </a:rPr>
                <a:t>中核市モデル</a:t>
              </a:r>
            </a:p>
          </p:txBody>
        </p:sp>
      </p:grpSp>
      <p:sp>
        <p:nvSpPr>
          <p:cNvPr id="23" name="正方形/長方形 22"/>
          <p:cNvSpPr/>
          <p:nvPr/>
        </p:nvSpPr>
        <p:spPr>
          <a:xfrm>
            <a:off x="5495035" y="1187710"/>
            <a:ext cx="4155844" cy="5679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より住民に身近な基礎自治体として、中核市並みの権限を基本に住民サービスを提供</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58" name="下矢印 57"/>
          <p:cNvSpPr/>
          <p:nvPr/>
        </p:nvSpPr>
        <p:spPr>
          <a:xfrm>
            <a:off x="6853428" y="1841094"/>
            <a:ext cx="1439057" cy="500795"/>
          </a:xfrm>
          <a:prstGeom prst="downArrow">
            <a:avLst>
              <a:gd name="adj1" fmla="val 50000"/>
              <a:gd name="adj2" fmla="val 46625"/>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円/楕円 48"/>
          <p:cNvSpPr/>
          <p:nvPr/>
        </p:nvSpPr>
        <p:spPr>
          <a:xfrm>
            <a:off x="5495035" y="2402486"/>
            <a:ext cx="4155844" cy="595452"/>
          </a:xfrm>
          <a:prstGeom prst="ellipse">
            <a:avLst/>
          </a:prstGeom>
          <a:solidFill>
            <a:srgbClr val="00B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1600" b="1" dirty="0">
                <a:solidFill>
                  <a:schemeClr val="bg1"/>
                </a:solidFill>
                <a:latin typeface="Meiryo UI" panose="020B0604030504040204" pitchFamily="50" charset="-128"/>
                <a:ea typeface="Meiryo UI" panose="020B0604030504040204" pitchFamily="50" charset="-128"/>
              </a:rPr>
              <a:t>特別区ごとに自立した</a:t>
            </a:r>
            <a:endParaRPr lang="en-US" altLang="ja-JP" sz="1600" b="1" dirty="0">
              <a:solidFill>
                <a:schemeClr val="bg1"/>
              </a:solidFill>
              <a:latin typeface="Meiryo UI" panose="020B0604030504040204" pitchFamily="50" charset="-128"/>
              <a:ea typeface="Meiryo UI" panose="020B0604030504040204" pitchFamily="50" charset="-128"/>
            </a:endParaRPr>
          </a:p>
          <a:p>
            <a:pPr algn="ctr" fontAlgn="auto">
              <a:spcBef>
                <a:spcPts val="0"/>
              </a:spcBef>
              <a:spcAft>
                <a:spcPts val="0"/>
              </a:spcAft>
              <a:defRPr/>
            </a:pPr>
            <a:r>
              <a:rPr lang="ja-JP" altLang="en-US" sz="1600" b="1" dirty="0">
                <a:solidFill>
                  <a:schemeClr val="bg1"/>
                </a:solidFill>
                <a:latin typeface="Meiryo UI" panose="020B0604030504040204" pitchFamily="50" charset="-128"/>
                <a:ea typeface="Meiryo UI" panose="020B0604030504040204" pitchFamily="50" charset="-128"/>
              </a:rPr>
              <a:t>新たな自治体として設計する必要</a:t>
            </a:r>
          </a:p>
        </p:txBody>
      </p:sp>
      <p:sp>
        <p:nvSpPr>
          <p:cNvPr id="59" name="右矢印 58"/>
          <p:cNvSpPr/>
          <p:nvPr/>
        </p:nvSpPr>
        <p:spPr>
          <a:xfrm>
            <a:off x="3060434" y="4448027"/>
            <a:ext cx="864000" cy="252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0" name="右矢印 59"/>
          <p:cNvSpPr/>
          <p:nvPr/>
        </p:nvSpPr>
        <p:spPr>
          <a:xfrm>
            <a:off x="3056104" y="5453313"/>
            <a:ext cx="864000" cy="252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角丸四角形 29"/>
          <p:cNvSpPr/>
          <p:nvPr/>
        </p:nvSpPr>
        <p:spPr>
          <a:xfrm>
            <a:off x="257174" y="3809562"/>
            <a:ext cx="2988000" cy="291113"/>
          </a:xfrm>
          <a:prstGeom prst="roundRect">
            <a:avLst>
              <a:gd name="adj" fmla="val 7849"/>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bg1"/>
                </a:solidFill>
                <a:latin typeface="Meiryo UI"/>
                <a:ea typeface="Meiryo UI"/>
                <a:cs typeface="Meiryo UI"/>
              </a:rPr>
              <a:t>特別区の権限</a:t>
            </a:r>
          </a:p>
        </p:txBody>
      </p:sp>
      <p:sp>
        <p:nvSpPr>
          <p:cNvPr id="3" name="正方形/長方形 2"/>
          <p:cNvSpPr/>
          <p:nvPr/>
        </p:nvSpPr>
        <p:spPr>
          <a:xfrm>
            <a:off x="7439025" y="3870263"/>
            <a:ext cx="2323653" cy="2094757"/>
          </a:xfrm>
          <a:prstGeom prst="rect">
            <a:avLst/>
          </a:prstGeom>
          <a:no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 name="円/楕円 56"/>
          <p:cNvSpPr/>
          <p:nvPr/>
        </p:nvSpPr>
        <p:spPr>
          <a:xfrm>
            <a:off x="7905447" y="3707957"/>
            <a:ext cx="1401289" cy="330343"/>
          </a:xfrm>
          <a:prstGeom prst="ellipse">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1200" b="1" dirty="0">
                <a:solidFill>
                  <a:schemeClr val="bg1"/>
                </a:solidFill>
                <a:latin typeface="Meiryo UI" panose="020B0604030504040204" pitchFamily="50" charset="-128"/>
                <a:ea typeface="Meiryo UI" panose="020B0604030504040204" pitchFamily="50" charset="-128"/>
              </a:rPr>
              <a:t>中核市モデル</a:t>
            </a:r>
          </a:p>
        </p:txBody>
      </p:sp>
      <p:sp>
        <p:nvSpPr>
          <p:cNvPr id="47" name="正方形/長方形 46"/>
          <p:cNvSpPr/>
          <p:nvPr/>
        </p:nvSpPr>
        <p:spPr>
          <a:xfrm>
            <a:off x="0" y="476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特別区の職員数　　</a:t>
            </a:r>
            <a:r>
              <a:rPr lang="ja-JP" altLang="en-US" sz="1600" b="1" dirty="0">
                <a:solidFill>
                  <a:srgbClr val="000000"/>
                </a:solidFill>
                <a:latin typeface="Meiryo UI" panose="020B0604030504040204" pitchFamily="50" charset="-128"/>
                <a:ea typeface="Meiryo UI" panose="020B0604030504040204" pitchFamily="50" charset="-128"/>
                <a:cs typeface="Meiryo UI"/>
              </a:rPr>
              <a:t>（</a:t>
            </a:r>
            <a:r>
              <a:rPr lang="en-US" altLang="ja-JP" sz="1600" b="1" dirty="0">
                <a:solidFill>
                  <a:srgbClr val="000000"/>
                </a:solidFill>
                <a:latin typeface="Meiryo UI" panose="020B0604030504040204" pitchFamily="50" charset="-128"/>
                <a:ea typeface="Meiryo UI" panose="020B0604030504040204" pitchFamily="50" charset="-128"/>
                <a:cs typeface="Meiryo UI"/>
              </a:rPr>
              <a:t>Ⅰ</a:t>
            </a:r>
            <a:r>
              <a:rPr lang="ja-JP" altLang="en-US" sz="1600" b="1" dirty="0">
                <a:solidFill>
                  <a:srgbClr val="000000"/>
                </a:solidFill>
                <a:latin typeface="Meiryo UI" panose="020B0604030504040204" pitchFamily="50" charset="-128"/>
                <a:ea typeface="Meiryo UI" panose="020B0604030504040204" pitchFamily="50" charset="-128"/>
                <a:cs typeface="Meiryo UI"/>
              </a:rPr>
              <a:t>）中核市モデル部分</a:t>
            </a:r>
            <a:r>
              <a:rPr lang="ja-JP" altLang="en-US" sz="2000" b="1" dirty="0">
                <a:solidFill>
                  <a:srgbClr val="000000"/>
                </a:solidFill>
                <a:latin typeface="ＭＳ Ｐゴシック" charset="-128"/>
                <a:ea typeface="Meiryo UI"/>
                <a:cs typeface="Meiryo UI"/>
              </a:rPr>
              <a:t>　　　　</a:t>
            </a:r>
            <a:endParaRPr lang="ja-JP" altLang="en-US" sz="1400" b="1" dirty="0">
              <a:solidFill>
                <a:srgbClr val="000000"/>
              </a:solidFill>
              <a:latin typeface="ＭＳ Ｐゴシック" charset="-128"/>
              <a:ea typeface="Meiryo UI"/>
              <a:cs typeface="Meiryo UI"/>
            </a:endParaRPr>
          </a:p>
        </p:txBody>
      </p:sp>
      <p:sp>
        <p:nvSpPr>
          <p:cNvPr id="61" name="テキスト ボックス 60"/>
          <p:cNvSpPr txBox="1"/>
          <p:nvPr/>
        </p:nvSpPr>
        <p:spPr>
          <a:xfrm>
            <a:off x="0" y="495001"/>
            <a:ext cx="3216276" cy="353943"/>
          </a:xfrm>
          <a:prstGeom prst="rect">
            <a:avLst/>
          </a:prstGeom>
          <a:noFill/>
        </p:spPr>
        <p:txBody>
          <a:bodyPr wrap="square" rtlCol="0">
            <a:spAutoFit/>
          </a:bodyPr>
          <a:lstStyle/>
          <a:p>
            <a:r>
              <a:rPr kumimoji="1" lang="ja-JP" altLang="en-US" sz="1700" b="1" dirty="0">
                <a:latin typeface="Meiryo UI" pitchFamily="50" charset="-128"/>
                <a:ea typeface="Meiryo UI" pitchFamily="50" charset="-128"/>
                <a:cs typeface="Meiryo UI" pitchFamily="50" charset="-128"/>
              </a:rPr>
              <a:t>（１）　非技能労務職</a:t>
            </a:r>
          </a:p>
        </p:txBody>
      </p:sp>
      <p:sp>
        <p:nvSpPr>
          <p:cNvPr id="62" name="テキスト ボックス 61"/>
          <p:cNvSpPr txBox="1"/>
          <p:nvPr/>
        </p:nvSpPr>
        <p:spPr>
          <a:xfrm>
            <a:off x="6477" y="6272920"/>
            <a:ext cx="3216276" cy="353943"/>
          </a:xfrm>
          <a:prstGeom prst="rect">
            <a:avLst/>
          </a:prstGeom>
          <a:noFill/>
        </p:spPr>
        <p:txBody>
          <a:bodyPr wrap="square" rtlCol="0">
            <a:spAutoFit/>
          </a:bodyPr>
          <a:lstStyle/>
          <a:p>
            <a:r>
              <a:rPr kumimoji="1" lang="ja-JP" altLang="en-US" sz="1700" b="1" dirty="0">
                <a:latin typeface="Meiryo UI" pitchFamily="50" charset="-128"/>
                <a:ea typeface="Meiryo UI" pitchFamily="50" charset="-128"/>
                <a:cs typeface="Meiryo UI" pitchFamily="50" charset="-128"/>
              </a:rPr>
              <a:t>（２）　技能労務職</a:t>
            </a:r>
          </a:p>
        </p:txBody>
      </p:sp>
      <p:sp>
        <p:nvSpPr>
          <p:cNvPr id="64" name="角丸四角形 63"/>
          <p:cNvSpPr/>
          <p:nvPr/>
        </p:nvSpPr>
        <p:spPr>
          <a:xfrm>
            <a:off x="2420910" y="6225461"/>
            <a:ext cx="7337243" cy="443552"/>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テキスト ボックス 6"/>
          <p:cNvSpPr txBox="1">
            <a:spLocks noChangeArrowheads="1"/>
          </p:cNvSpPr>
          <p:nvPr/>
        </p:nvSpPr>
        <p:spPr bwMode="auto">
          <a:xfrm>
            <a:off x="2600696" y="6315291"/>
            <a:ext cx="7157457" cy="276999"/>
          </a:xfrm>
          <a:prstGeom prst="rect">
            <a:avLst/>
          </a:prstGeom>
          <a:noFill/>
          <a:ln w="9525">
            <a:noFill/>
            <a:miter lim="800000"/>
            <a:headEnd/>
            <a:tailEnd/>
          </a:ln>
        </p:spPr>
        <p:txBody>
          <a:bodyPr wrap="square">
            <a:spAutoFit/>
          </a:bodyPr>
          <a:lstStyle/>
          <a:p>
            <a:r>
              <a:rPr lang="ja-JP" altLang="en-US" sz="1200" b="1" dirty="0">
                <a:latin typeface="Meiryo UI" pitchFamily="50" charset="-128"/>
                <a:ea typeface="Meiryo UI" pitchFamily="50" charset="-128"/>
                <a:cs typeface="Meiryo UI" pitchFamily="50" charset="-128"/>
              </a:rPr>
              <a:t>事務分担（案）に応じて、特別区設置時点の職員数を特別区・大阪府に移管（退職不補充により算出）</a:t>
            </a:r>
            <a:endParaRPr lang="ja-JP" altLang="en-US" sz="1200" dirty="0">
              <a:latin typeface="Meiryo UI" pitchFamily="50" charset="-128"/>
              <a:ea typeface="Meiryo UI" pitchFamily="50" charset="-128"/>
              <a:cs typeface="Meiryo UI" pitchFamily="50" charset="-128"/>
            </a:endParaRPr>
          </a:p>
        </p:txBody>
      </p:sp>
      <p:sp>
        <p:nvSpPr>
          <p:cNvPr id="51"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８</a:t>
            </a:r>
          </a:p>
        </p:txBody>
      </p:sp>
    </p:spTree>
    <p:extLst>
      <p:ext uri="{BB962C8B-B14F-4D97-AF65-F5344CB8AC3E}">
        <p14:creationId xmlns:p14="http://schemas.microsoft.com/office/powerpoint/2010/main" val="993899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419100" y="548680"/>
            <a:ext cx="71628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tabLst>
                <a:tab pos="2603500" algn="r"/>
              </a:tabLst>
              <a:defRPr/>
            </a:pPr>
            <a:r>
              <a:rPr lang="ja-JP" altLang="en-US" dirty="0">
                <a:solidFill>
                  <a:schemeClr val="tx1"/>
                </a:solidFill>
                <a:latin typeface="Meiryo UI"/>
                <a:ea typeface="Meiryo UI"/>
                <a:cs typeface="Meiryo UI"/>
              </a:rPr>
              <a:t>◆ 職員数算定にあたっての基本原理（人口と職員数の相関関係）</a:t>
            </a:r>
            <a:endParaRPr lang="ja-JP" altLang="en-US" dirty="0">
              <a:solidFill>
                <a:schemeClr val="tx1"/>
              </a:solidFill>
              <a:latin typeface="ＭＳ Ｐゴシック" charset="-128"/>
              <a:ea typeface="Meiryo UI"/>
              <a:cs typeface="Meiryo UI"/>
            </a:endParaRPr>
          </a:p>
        </p:txBody>
      </p:sp>
      <p:sp>
        <p:nvSpPr>
          <p:cNvPr id="3" name="角丸四角形 2"/>
          <p:cNvSpPr/>
          <p:nvPr/>
        </p:nvSpPr>
        <p:spPr>
          <a:xfrm>
            <a:off x="720725" y="1043831"/>
            <a:ext cx="8372475" cy="108902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latin typeface="Meiryo UI" panose="020B0604030504040204" pitchFamily="50" charset="-128"/>
                <a:ea typeface="Meiryo UI" panose="020B0604030504040204" pitchFamily="50" charset="-128"/>
              </a:rPr>
              <a:t>　 ○　</a:t>
            </a:r>
            <a:r>
              <a:rPr lang="ja-JP" altLang="en-US" sz="1600" dirty="0">
                <a:solidFill>
                  <a:schemeClr val="bg1"/>
                </a:solidFill>
                <a:latin typeface="Meiryo UI" panose="020B0604030504040204" pitchFamily="50" charset="-128"/>
                <a:ea typeface="Meiryo UI" panose="020B0604030504040204" pitchFamily="50" charset="-128"/>
              </a:rPr>
              <a:t>人口は行政における代表的な統計数値であり、住民にとっても行政需要と職員数の関連を</a:t>
            </a:r>
            <a:endParaRPr lang="en-US" altLang="ja-JP" sz="1600" dirty="0">
              <a:solidFill>
                <a:schemeClr val="bg1"/>
              </a:solidFill>
              <a:latin typeface="Meiryo UI" panose="020B0604030504040204" pitchFamily="50" charset="-128"/>
              <a:ea typeface="Meiryo UI" panose="020B0604030504040204" pitchFamily="50" charset="-128"/>
            </a:endParaRPr>
          </a:p>
          <a:p>
            <a:pPr>
              <a:defRPr/>
            </a:pPr>
            <a:r>
              <a:rPr lang="ja-JP" altLang="en-US" sz="1600" dirty="0">
                <a:solidFill>
                  <a:schemeClr val="bg1"/>
                </a:solidFill>
                <a:latin typeface="Meiryo UI" panose="020B0604030504040204" pitchFamily="50" charset="-128"/>
                <a:ea typeface="Meiryo UI" panose="020B0604030504040204" pitchFamily="50" charset="-128"/>
              </a:rPr>
              <a:t>　　  　実感しやすく、分かりやすい指標</a:t>
            </a:r>
            <a:endParaRPr lang="en-US" altLang="ja-JP" sz="1600" dirty="0">
              <a:solidFill>
                <a:schemeClr val="bg1"/>
              </a:solidFill>
              <a:latin typeface="Meiryo UI" panose="020B0604030504040204" pitchFamily="50" charset="-128"/>
              <a:ea typeface="Meiryo UI" panose="020B0604030504040204" pitchFamily="50" charset="-128"/>
            </a:endParaRPr>
          </a:p>
          <a:p>
            <a:pPr>
              <a:defRPr/>
            </a:pPr>
            <a:endParaRPr lang="en-US" altLang="ja-JP" sz="600" dirty="0">
              <a:solidFill>
                <a:schemeClr val="bg1"/>
              </a:solidFill>
              <a:latin typeface="Meiryo UI" panose="020B0604030504040204" pitchFamily="50" charset="-128"/>
              <a:ea typeface="Meiryo UI" panose="020B0604030504040204" pitchFamily="50" charset="-128"/>
            </a:endParaRPr>
          </a:p>
          <a:p>
            <a:pPr>
              <a:defRPr/>
            </a:pPr>
            <a:r>
              <a:rPr lang="ja-JP" altLang="en-US" sz="1600" dirty="0">
                <a:solidFill>
                  <a:schemeClr val="bg1"/>
                </a:solidFill>
                <a:latin typeface="Meiryo UI" panose="020B0604030504040204" pitchFamily="50" charset="-128"/>
                <a:ea typeface="Meiryo UI" panose="020B0604030504040204" pitchFamily="50" charset="-128"/>
              </a:rPr>
              <a:t>   ○　自治体の職員総数と人口との間には、高い相関関係がみられる</a:t>
            </a:r>
            <a:endParaRPr lang="en-US" altLang="ja-JP" sz="1600" dirty="0">
              <a:solidFill>
                <a:schemeClr val="bg1"/>
              </a:solidFill>
              <a:latin typeface="Meiryo UI" panose="020B0604030504040204" pitchFamily="50" charset="-128"/>
              <a:ea typeface="Meiryo UI" panose="020B0604030504040204" pitchFamily="50" charset="-128"/>
            </a:endParaRPr>
          </a:p>
        </p:txBody>
      </p:sp>
      <p:sp>
        <p:nvSpPr>
          <p:cNvPr id="9224" name="Rectangle 85"/>
          <p:cNvSpPr>
            <a:spLocks noChangeArrowheads="1"/>
          </p:cNvSpPr>
          <p:nvPr/>
        </p:nvSpPr>
        <p:spPr bwMode="auto">
          <a:xfrm>
            <a:off x="5958655" y="3326453"/>
            <a:ext cx="3608425" cy="602846"/>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r>
              <a:rPr lang="ja-JP" altLang="en-US" sz="1600" b="1" dirty="0">
                <a:latin typeface="Meiryo UI" pitchFamily="50" charset="-128"/>
                <a:ea typeface="Meiryo UI" pitchFamily="50" charset="-128"/>
                <a:cs typeface="Meiryo UI" pitchFamily="50" charset="-128"/>
              </a:rPr>
              <a:t>職員総数と人口について、一般的に高い</a:t>
            </a:r>
            <a:endParaRPr lang="en-US" altLang="ja-JP" sz="1600" b="1" dirty="0">
              <a:latin typeface="Meiryo UI" pitchFamily="50" charset="-128"/>
              <a:ea typeface="Meiryo UI" pitchFamily="50" charset="-128"/>
              <a:cs typeface="Meiryo UI" pitchFamily="50" charset="-128"/>
            </a:endParaRPr>
          </a:p>
          <a:p>
            <a:r>
              <a:rPr lang="ja-JP" altLang="en-US" sz="1600" b="1" dirty="0">
                <a:latin typeface="Meiryo UI" pitchFamily="50" charset="-128"/>
                <a:ea typeface="Meiryo UI" pitchFamily="50" charset="-128"/>
                <a:cs typeface="Meiryo UI" pitchFamily="50" charset="-128"/>
              </a:rPr>
              <a:t>相関関係があるといわれるレベルの分布</a:t>
            </a:r>
          </a:p>
        </p:txBody>
      </p:sp>
      <p:sp>
        <p:nvSpPr>
          <p:cNvPr id="12" name="下矢印 11"/>
          <p:cNvSpPr/>
          <p:nvPr/>
        </p:nvSpPr>
        <p:spPr>
          <a:xfrm>
            <a:off x="6942238" y="4103863"/>
            <a:ext cx="1514902" cy="628600"/>
          </a:xfrm>
          <a:prstGeom prst="downArrow">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8" name="グラフ 17"/>
          <p:cNvGraphicFramePr/>
          <p:nvPr>
            <p:extLst>
              <p:ext uri="{D42A27DB-BD31-4B8C-83A1-F6EECF244321}">
                <p14:modId xmlns:p14="http://schemas.microsoft.com/office/powerpoint/2010/main" val="2653914797"/>
              </p:ext>
            </p:extLst>
          </p:nvPr>
        </p:nvGraphicFramePr>
        <p:xfrm>
          <a:off x="140517" y="2060848"/>
          <a:ext cx="5900373" cy="4556233"/>
        </p:xfrm>
        <a:graphic>
          <a:graphicData uri="http://schemas.openxmlformats.org/drawingml/2006/chart">
            <c:chart xmlns:c="http://schemas.openxmlformats.org/drawingml/2006/chart" xmlns:r="http://schemas.openxmlformats.org/officeDocument/2006/relationships" r:id="rId2"/>
          </a:graphicData>
        </a:graphic>
      </p:graphicFrame>
      <p:sp>
        <p:nvSpPr>
          <p:cNvPr id="20" name="Rectangle 85"/>
          <p:cNvSpPr>
            <a:spLocks noChangeArrowheads="1"/>
          </p:cNvSpPr>
          <p:nvPr/>
        </p:nvSpPr>
        <p:spPr bwMode="auto">
          <a:xfrm>
            <a:off x="6040539" y="4819521"/>
            <a:ext cx="3875964" cy="938561"/>
          </a:xfrm>
          <a:prstGeom prst="rect">
            <a:avLst/>
          </a:prstGeom>
          <a:noFill/>
          <a:ln w="9525">
            <a:noFill/>
            <a:miter lim="800000"/>
            <a:headEnd/>
            <a:tailEnd/>
          </a:ln>
        </p:spPr>
        <p:txBody>
          <a:bodyPr anchor="ctr"/>
          <a:lstStyle/>
          <a:p>
            <a:r>
              <a:rPr lang="ja-JP" altLang="en-US" sz="1600" b="1" dirty="0">
                <a:latin typeface="Meiryo UI" panose="020B0604030504040204" pitchFamily="50" charset="-128"/>
                <a:ea typeface="Meiryo UI" panose="020B0604030504040204" pitchFamily="50" charset="-128"/>
              </a:rPr>
              <a:t>①人口が多いと自治体の職員数も多い</a:t>
            </a:r>
            <a:endParaRPr lang="en-US" altLang="ja-JP" sz="1600" b="1" dirty="0">
              <a:latin typeface="Meiryo UI" panose="020B0604030504040204" pitchFamily="50" charset="-128"/>
              <a:ea typeface="Meiryo UI" panose="020B0604030504040204" pitchFamily="50" charset="-128"/>
            </a:endParaRPr>
          </a:p>
          <a:p>
            <a:endParaRPr lang="en-US" altLang="ja-JP" sz="7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②単純比例ではなく、人口規模に従い、</a:t>
            </a:r>
            <a:endParaRPr lang="en-US" altLang="ja-JP" sz="1600" b="1" dirty="0">
              <a:latin typeface="Meiryo UI" panose="020B0604030504040204" pitchFamily="50" charset="-128"/>
              <a:ea typeface="Meiryo UI" panose="020B0604030504040204" pitchFamily="50" charset="-128"/>
            </a:endParaRPr>
          </a:p>
          <a:p>
            <a:r>
              <a:rPr lang="en-US" altLang="ja-JP" sz="1600" b="1" dirty="0">
                <a:latin typeface="Meiryo UI" panose="020B0604030504040204" pitchFamily="50" charset="-128"/>
                <a:ea typeface="Meiryo UI" panose="020B0604030504040204" pitchFamily="50" charset="-128"/>
              </a:rPr>
              <a:t>   </a:t>
            </a:r>
            <a:r>
              <a:rPr lang="ja-JP" altLang="en-US" sz="1600" b="1" dirty="0">
                <a:latin typeface="Meiryo UI" panose="020B0604030504040204" pitchFamily="50" charset="-128"/>
                <a:ea typeface="Meiryo UI" panose="020B0604030504040204" pitchFamily="50" charset="-128"/>
              </a:rPr>
              <a:t>スケールメリットが働く</a:t>
            </a:r>
          </a:p>
        </p:txBody>
      </p:sp>
      <p:sp>
        <p:nvSpPr>
          <p:cNvPr id="21" name="Rectangle 85"/>
          <p:cNvSpPr>
            <a:spLocks noChangeArrowheads="1"/>
          </p:cNvSpPr>
          <p:nvPr/>
        </p:nvSpPr>
        <p:spPr bwMode="auto">
          <a:xfrm>
            <a:off x="963033" y="2633077"/>
            <a:ext cx="5465334" cy="360000"/>
          </a:xfrm>
          <a:prstGeom prst="rect">
            <a:avLst/>
          </a:prstGeom>
          <a:noFill/>
          <a:ln w="9525">
            <a:noFill/>
            <a:miter lim="800000"/>
            <a:headEnd/>
            <a:tailEnd/>
          </a:ln>
        </p:spPr>
        <p:txBody>
          <a:bodyPr anchor="ctr"/>
          <a:lstStyle/>
          <a:p>
            <a:r>
              <a:rPr lang="ja-JP" altLang="en-US" sz="1100" dirty="0">
                <a:latin typeface="Meiryo UI" pitchFamily="50" charset="-128"/>
                <a:ea typeface="Meiryo UI" pitchFamily="50" charset="-128"/>
                <a:cs typeface="Meiryo UI" pitchFamily="50" charset="-128"/>
              </a:rPr>
              <a:t>（一般行政部門と学校以外の教育部門の合計）</a:t>
            </a:r>
          </a:p>
        </p:txBody>
      </p:sp>
      <p:sp>
        <p:nvSpPr>
          <p:cNvPr id="15" name="Rectangle 85"/>
          <p:cNvSpPr>
            <a:spLocks noChangeArrowheads="1"/>
          </p:cNvSpPr>
          <p:nvPr/>
        </p:nvSpPr>
        <p:spPr bwMode="auto">
          <a:xfrm>
            <a:off x="3566757" y="5510753"/>
            <a:ext cx="2302942" cy="437508"/>
          </a:xfrm>
          <a:prstGeom prst="rect">
            <a:avLst/>
          </a:prstGeom>
          <a:noFill/>
          <a:ln w="9525">
            <a:noFill/>
            <a:miter lim="800000"/>
            <a:headEnd/>
            <a:tailEnd/>
          </a:ln>
        </p:spPr>
        <p:txBody>
          <a:bodyPr anchor="ctr"/>
          <a:lstStyle/>
          <a:p>
            <a:r>
              <a:rPr lang="ja-JP" altLang="en-US" sz="1100" dirty="0">
                <a:latin typeface="Meiryo UI" pitchFamily="50" charset="-128"/>
                <a:ea typeface="Meiryo UI" pitchFamily="50" charset="-128"/>
                <a:cs typeface="Meiryo UI" pitchFamily="50" charset="-128"/>
              </a:rPr>
              <a:t>◇：参考とした近隣中核市６市</a:t>
            </a:r>
            <a:endParaRPr lang="en-US" altLang="ja-JP" sz="1100" dirty="0">
              <a:latin typeface="Meiryo UI" pitchFamily="50" charset="-128"/>
              <a:ea typeface="Meiryo UI" pitchFamily="50" charset="-128"/>
              <a:cs typeface="Meiryo UI" pitchFamily="50" charset="-128"/>
            </a:endParaRPr>
          </a:p>
        </p:txBody>
      </p:sp>
      <p:sp>
        <p:nvSpPr>
          <p:cNvPr id="16"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９</a:t>
            </a:r>
          </a:p>
        </p:txBody>
      </p:sp>
    </p:spTree>
    <p:extLst>
      <p:ext uri="{BB962C8B-B14F-4D97-AF65-F5344CB8AC3E}">
        <p14:creationId xmlns:p14="http://schemas.microsoft.com/office/powerpoint/2010/main" val="2812914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79" name="Group 35"/>
          <p:cNvGraphicFramePr>
            <a:graphicFrameLocks noGrp="1"/>
          </p:cNvGraphicFramePr>
          <p:nvPr>
            <p:extLst>
              <p:ext uri="{D42A27DB-BD31-4B8C-83A1-F6EECF244321}">
                <p14:modId xmlns:p14="http://schemas.microsoft.com/office/powerpoint/2010/main" val="436821250"/>
              </p:ext>
            </p:extLst>
          </p:nvPr>
        </p:nvGraphicFramePr>
        <p:xfrm>
          <a:off x="161237" y="1059038"/>
          <a:ext cx="9590400" cy="5548440"/>
        </p:xfrm>
        <a:graphic>
          <a:graphicData uri="http://schemas.openxmlformats.org/drawingml/2006/table">
            <a:tbl>
              <a:tblPr/>
              <a:tblGrid>
                <a:gridCol w="1684800">
                  <a:extLst>
                    <a:ext uri="{9D8B030D-6E8A-4147-A177-3AD203B41FA5}">
                      <a16:colId xmlns:a16="http://schemas.microsoft.com/office/drawing/2014/main" val="20000"/>
                    </a:ext>
                  </a:extLst>
                </a:gridCol>
                <a:gridCol w="5411219">
                  <a:extLst>
                    <a:ext uri="{9D8B030D-6E8A-4147-A177-3AD203B41FA5}">
                      <a16:colId xmlns:a16="http://schemas.microsoft.com/office/drawing/2014/main" val="20001"/>
                    </a:ext>
                  </a:extLst>
                </a:gridCol>
                <a:gridCol w="2494381">
                  <a:extLst>
                    <a:ext uri="{9D8B030D-6E8A-4147-A177-3AD203B41FA5}">
                      <a16:colId xmlns:a16="http://schemas.microsoft.com/office/drawing/2014/main" val="20002"/>
                    </a:ext>
                  </a:extLst>
                </a:gridCol>
              </a:tblGrid>
              <a:tr h="468000">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a:ln>
                            <a:noFill/>
                          </a:ln>
                          <a:solidFill>
                            <a:srgbClr val="FFFFFF"/>
                          </a:solidFill>
                          <a:effectLst/>
                          <a:latin typeface="Meiryo UI"/>
                          <a:ea typeface="Meiryo UI"/>
                          <a:cs typeface="Meiryo UI"/>
                        </a:rPr>
                        <a:t>項　　　目</a:t>
                      </a: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a:ln>
                            <a:noFill/>
                          </a:ln>
                          <a:solidFill>
                            <a:srgbClr val="FFFFFF"/>
                          </a:solidFill>
                          <a:effectLst/>
                          <a:latin typeface="Meiryo UI"/>
                          <a:ea typeface="Meiryo UI"/>
                          <a:cs typeface="Meiryo UI"/>
                        </a:rPr>
                        <a:t>考　　え　　方</a:t>
                      </a:r>
                      <a:endParaRPr kumimoji="1" lang="en-US" altLang="ja-JP" sz="1400" b="1" i="0" u="none" strike="noStrike" cap="none" normalizeH="0" baseline="0" dirty="0">
                        <a:ln>
                          <a:noFill/>
                        </a:ln>
                        <a:solidFill>
                          <a:srgbClr val="FFFFFF"/>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a:ln>
                            <a:noFill/>
                          </a:ln>
                          <a:solidFill>
                            <a:schemeClr val="bg1"/>
                          </a:solidFill>
                          <a:effectLst/>
                          <a:latin typeface="Meiryo UI"/>
                          <a:ea typeface="Meiryo UI"/>
                          <a:cs typeface="Meiryo UI"/>
                        </a:rPr>
                        <a:t>中核市モデルに加算する職員数</a:t>
                      </a:r>
                      <a:endParaRPr kumimoji="1" lang="en-US" altLang="ja-JP" sz="1400" b="1" i="0" u="none" strike="noStrike" cap="none" normalizeH="0" baseline="0" dirty="0">
                        <a:ln>
                          <a:noFill/>
                        </a:ln>
                        <a:solidFill>
                          <a:schemeClr val="bg1"/>
                        </a:solidFill>
                        <a:effectLst/>
                        <a:latin typeface="Meiryo UI"/>
                        <a:ea typeface="Meiryo UI"/>
                        <a:cs typeface="Meiryo UI"/>
                      </a:endParaRPr>
                    </a:p>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100" b="0" i="0" u="none" strike="noStrike" cap="none" normalizeH="0" baseline="0" dirty="0">
                          <a:ln>
                            <a:noFill/>
                          </a:ln>
                          <a:solidFill>
                            <a:schemeClr val="bg1"/>
                          </a:solidFill>
                          <a:effectLst/>
                          <a:latin typeface="Meiryo UI"/>
                          <a:ea typeface="Meiryo UI"/>
                          <a:cs typeface="Meiryo UI"/>
                        </a:rPr>
                        <a:t>（組織</a:t>
                      </a:r>
                      <a:r>
                        <a:rPr kumimoji="1" lang="en-US" altLang="ja-JP" sz="1100" b="0" i="0" u="none" strike="noStrike" cap="none" normalizeH="0" baseline="0" dirty="0">
                          <a:ln>
                            <a:noFill/>
                          </a:ln>
                          <a:solidFill>
                            <a:schemeClr val="bg1"/>
                          </a:solidFill>
                          <a:effectLst/>
                          <a:latin typeface="Meiryo UI"/>
                          <a:ea typeface="Meiryo UI"/>
                          <a:cs typeface="Meiryo UI"/>
                        </a:rPr>
                        <a:t>-7</a:t>
                      </a:r>
                      <a:r>
                        <a:rPr kumimoji="1" lang="ja-JP" altLang="en-US" sz="1100" b="0" i="0" u="none" strike="noStrike" cap="none" normalizeH="0" baseline="0" dirty="0">
                          <a:ln>
                            <a:noFill/>
                          </a:ln>
                          <a:solidFill>
                            <a:schemeClr val="bg1"/>
                          </a:solidFill>
                          <a:effectLst/>
                          <a:latin typeface="Meiryo UI"/>
                          <a:ea typeface="Meiryo UI"/>
                          <a:cs typeface="Meiryo UI"/>
                        </a:rPr>
                        <a:t>（</a:t>
                      </a:r>
                      <a:r>
                        <a:rPr kumimoji="1" lang="en-US" altLang="ja-JP" sz="1100" b="0" i="0" u="none" strike="noStrike" cap="none" normalizeH="0" baseline="0" dirty="0">
                          <a:ln>
                            <a:noFill/>
                          </a:ln>
                          <a:solidFill>
                            <a:schemeClr val="bg1"/>
                          </a:solidFill>
                          <a:effectLst/>
                          <a:latin typeface="Meiryo UI"/>
                          <a:ea typeface="Meiryo UI"/>
                          <a:cs typeface="Meiryo UI"/>
                        </a:rPr>
                        <a:t>Ⅱ</a:t>
                      </a:r>
                      <a:r>
                        <a:rPr kumimoji="1" lang="ja-JP" altLang="en-US" sz="1100" b="0" i="0" u="none" strike="noStrike" cap="none" normalizeH="0" baseline="0" dirty="0">
                          <a:ln>
                            <a:noFill/>
                          </a:ln>
                          <a:solidFill>
                            <a:schemeClr val="bg1"/>
                          </a:solidFill>
                          <a:effectLst/>
                          <a:latin typeface="Meiryo UI"/>
                          <a:ea typeface="Meiryo UI"/>
                          <a:cs typeface="Meiryo UI"/>
                        </a:rPr>
                        <a:t>）の内訳）</a:t>
                      </a:r>
                      <a:endParaRPr kumimoji="1" lang="en-US" altLang="ja-JP" sz="1100" b="0" i="0" u="none" strike="noStrike" cap="none" normalizeH="0" baseline="0" dirty="0">
                        <a:ln>
                          <a:noFill/>
                        </a:ln>
                        <a:solidFill>
                          <a:schemeClr val="bg1"/>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720000">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ＭＳ Ｐゴシック" charset="-128"/>
                          <a:ea typeface="Meiryo UI"/>
                          <a:cs typeface="Meiryo UI"/>
                        </a:rPr>
                        <a:t>都道府県、指定都市権限の事務</a:t>
                      </a:r>
                      <a:endParaRPr kumimoji="1" lang="en-US" altLang="ja-JP" sz="1400" b="0" i="0" u="none" strike="noStrike" cap="none" normalizeH="0" baseline="0" dirty="0">
                        <a:ln>
                          <a:noFill/>
                        </a:ln>
                        <a:solidFill>
                          <a:srgbClr val="000000"/>
                        </a:solidFill>
                        <a:effectLst/>
                        <a:latin typeface="ＭＳ Ｐゴシック" charset="-128"/>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特別区が担う中核市権限を上回る事務に係る従事人員について、現行大阪市で従事している職員数を加算</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　　</a:t>
                      </a:r>
                      <a:r>
                        <a:rPr kumimoji="1" lang="ja-JP" altLang="en-US" sz="1100" b="0" i="0" u="none" strike="noStrike" cap="none" normalizeH="0" baseline="0" dirty="0">
                          <a:ln>
                            <a:noFill/>
                          </a:ln>
                          <a:solidFill>
                            <a:srgbClr val="000000"/>
                          </a:solidFill>
                          <a:effectLst/>
                          <a:latin typeface="Meiryo UI"/>
                          <a:ea typeface="Meiryo UI"/>
                          <a:cs typeface="Meiryo UI"/>
                        </a:rPr>
                        <a:t>（例）</a:t>
                      </a:r>
                      <a:r>
                        <a:rPr kumimoji="1" lang="ja-JP" altLang="en-US" sz="1100" b="0" i="0" u="none" strike="noStrike" cap="none" normalizeH="0" baseline="0" dirty="0" err="1">
                          <a:ln>
                            <a:noFill/>
                          </a:ln>
                          <a:solidFill>
                            <a:schemeClr val="tx1"/>
                          </a:solidFill>
                          <a:effectLst/>
                          <a:latin typeface="Meiryo UI"/>
                          <a:ea typeface="Meiryo UI"/>
                          <a:cs typeface="Meiryo UI"/>
                        </a:rPr>
                        <a:t>身体障がい</a:t>
                      </a:r>
                      <a:r>
                        <a:rPr kumimoji="1" lang="ja-JP" altLang="en-US" sz="1100" b="0" i="0" u="none" strike="noStrike" cap="none" normalizeH="0" baseline="0" dirty="0">
                          <a:ln>
                            <a:noFill/>
                          </a:ln>
                          <a:solidFill>
                            <a:schemeClr val="tx1"/>
                          </a:solidFill>
                          <a:effectLst/>
                          <a:latin typeface="Meiryo UI"/>
                          <a:ea typeface="Meiryo UI"/>
                          <a:cs typeface="Meiryo UI"/>
                        </a:rPr>
                        <a:t>者更生相談所・知的</a:t>
                      </a:r>
                      <a:r>
                        <a:rPr kumimoji="1" lang="ja-JP" altLang="en-US" sz="1100" b="0" i="0" u="none" strike="noStrike" cap="none" normalizeH="0" baseline="0" dirty="0" err="1">
                          <a:ln>
                            <a:noFill/>
                          </a:ln>
                          <a:solidFill>
                            <a:schemeClr val="tx1"/>
                          </a:solidFill>
                          <a:effectLst/>
                          <a:latin typeface="Meiryo UI"/>
                          <a:ea typeface="Meiryo UI"/>
                          <a:cs typeface="Meiryo UI"/>
                        </a:rPr>
                        <a:t>障がい</a:t>
                      </a:r>
                      <a:r>
                        <a:rPr kumimoji="1" lang="ja-JP" altLang="en-US" sz="1100" b="0" i="0" u="none" strike="noStrike" cap="none" normalizeH="0" baseline="0" dirty="0">
                          <a:ln>
                            <a:noFill/>
                          </a:ln>
                          <a:solidFill>
                            <a:schemeClr val="tx1"/>
                          </a:solidFill>
                          <a:effectLst/>
                          <a:latin typeface="Meiryo UI"/>
                          <a:ea typeface="Meiryo UI"/>
                          <a:cs typeface="Meiryo UI"/>
                        </a:rPr>
                        <a:t>者</a:t>
                      </a:r>
                      <a:r>
                        <a:rPr kumimoji="1" lang="ja-JP" altLang="en-US" sz="1100" b="0" i="0" u="none" strike="noStrike" kern="1200" cap="none" normalizeH="0" baseline="0" dirty="0">
                          <a:ln>
                            <a:noFill/>
                          </a:ln>
                          <a:solidFill>
                            <a:schemeClr val="tx1"/>
                          </a:solidFill>
                          <a:effectLst/>
                          <a:latin typeface="Meiryo UI"/>
                          <a:ea typeface="Meiryo UI"/>
                          <a:cs typeface="Meiryo UI"/>
                        </a:rPr>
                        <a:t>更生相談所の設置・運営　　　等</a:t>
                      </a: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chemeClr val="tx1"/>
                          </a:solidFill>
                          <a:effectLst/>
                          <a:latin typeface="Meiryo UI"/>
                          <a:ea typeface="Meiryo UI"/>
                          <a:cs typeface="Meiryo UI"/>
                        </a:rPr>
                        <a:t>+100</a:t>
                      </a:r>
                      <a:r>
                        <a:rPr kumimoji="1" lang="ja-JP" altLang="en-US" sz="1300" b="1" i="0" u="none" strike="noStrike" cap="none" normalizeH="0" baseline="0" dirty="0">
                          <a:ln>
                            <a:noFill/>
                          </a:ln>
                          <a:solidFill>
                            <a:schemeClr val="tx1"/>
                          </a:solidFill>
                          <a:effectLst/>
                          <a:latin typeface="Meiryo UI"/>
                          <a:ea typeface="Meiryo UI"/>
                          <a:cs typeface="Meiryo UI"/>
                        </a:rPr>
                        <a:t>人</a:t>
                      </a:r>
                      <a:endParaRPr kumimoji="1" lang="en-US" altLang="ja-JP" sz="1300" b="1" i="0" u="none" strike="noStrike" cap="none" normalizeH="0" baseline="0" dirty="0">
                        <a:ln>
                          <a:noFill/>
                        </a:ln>
                        <a:solidFill>
                          <a:schemeClr val="tx1"/>
                        </a:solidFill>
                        <a:effectLst/>
                        <a:latin typeface="Meiryo UI"/>
                        <a:ea typeface="Meiryo UI"/>
                        <a:cs typeface="Meiryo UI"/>
                      </a:endParaRPr>
                    </a:p>
                  </a:txBody>
                  <a:tcPr marL="0" marR="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20000">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ＭＳ Ｐゴシック" charset="-128"/>
                          <a:ea typeface="Meiryo UI"/>
                          <a:cs typeface="Meiryo UI"/>
                        </a:rPr>
                        <a:t>大阪府から</a:t>
                      </a:r>
                      <a:endParaRPr kumimoji="1" lang="en-US" altLang="ja-JP" sz="1400" b="0" i="0" u="none" strike="noStrike" cap="none" normalizeH="0" baseline="0" dirty="0">
                        <a:ln>
                          <a:noFill/>
                        </a:ln>
                        <a:solidFill>
                          <a:srgbClr val="000000"/>
                        </a:solidFill>
                        <a:effectLst/>
                        <a:latin typeface="ＭＳ Ｐゴシック" charset="-128"/>
                        <a:ea typeface="Meiryo UI"/>
                        <a:cs typeface="Meiryo UI"/>
                      </a:endParaRPr>
                    </a:p>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ＭＳ Ｐゴシック" charset="-128"/>
                          <a:ea typeface="Meiryo UI"/>
                          <a:cs typeface="Meiryo UI"/>
                        </a:rPr>
                        <a:t>移管される事務</a:t>
                      </a:r>
                      <a:endParaRPr kumimoji="1" lang="en-US" altLang="ja-JP" sz="1400" b="0" i="0" u="none" strike="noStrike" cap="none" normalizeH="0" baseline="0" dirty="0">
                        <a:ln>
                          <a:noFill/>
                        </a:ln>
                        <a:solidFill>
                          <a:srgbClr val="000000"/>
                        </a:solidFill>
                        <a:effectLst/>
                        <a:latin typeface="ＭＳ Ｐゴシック" charset="-128"/>
                        <a:ea typeface="Meiryo UI"/>
                        <a:cs typeface="Meiryo UI"/>
                      </a:endParaRPr>
                    </a:p>
                  </a:txBody>
                  <a:tcPr marL="72000" marR="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○現在大阪府において実施している事務のうち、</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特別区が担うこととされた事務に係る従事人員について、現行大阪府で従事している職員数を加算</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　　</a:t>
                      </a:r>
                      <a:r>
                        <a:rPr kumimoji="1" lang="ja-JP" altLang="en-US" sz="1100" b="0" i="0" u="none" strike="noStrike" cap="none" normalizeH="0" baseline="0" dirty="0">
                          <a:ln>
                            <a:noFill/>
                          </a:ln>
                          <a:solidFill>
                            <a:srgbClr val="000000"/>
                          </a:solidFill>
                          <a:effectLst/>
                          <a:latin typeface="Meiryo UI"/>
                          <a:ea typeface="Meiryo UI"/>
                          <a:cs typeface="Meiryo UI"/>
                        </a:rPr>
                        <a:t>（例）</a:t>
                      </a:r>
                      <a:r>
                        <a:rPr kumimoji="1" lang="ja-JP" altLang="en-US" sz="1100" b="0" i="0" u="none" strike="noStrike" cap="none" normalizeH="0" baseline="0" dirty="0">
                          <a:ln>
                            <a:noFill/>
                          </a:ln>
                          <a:solidFill>
                            <a:schemeClr val="tx1"/>
                          </a:solidFill>
                          <a:effectLst/>
                          <a:latin typeface="Meiryo UI"/>
                          <a:ea typeface="Meiryo UI"/>
                          <a:cs typeface="Meiryo UI"/>
                        </a:rPr>
                        <a:t>旅券発給事務</a:t>
                      </a:r>
                      <a:r>
                        <a:rPr kumimoji="1" lang="ja-JP" altLang="en-US" sz="1100" b="0" i="0" u="none" strike="noStrike" kern="1200" cap="none" normalizeH="0" baseline="0" dirty="0">
                          <a:ln>
                            <a:noFill/>
                          </a:ln>
                          <a:solidFill>
                            <a:schemeClr val="tx1"/>
                          </a:solidFill>
                          <a:effectLst/>
                          <a:latin typeface="Meiryo UI"/>
                          <a:ea typeface="Meiryo UI"/>
                          <a:cs typeface="Meiryo UI"/>
                        </a:rPr>
                        <a:t>　　　等</a:t>
                      </a:r>
                      <a:endParaRPr kumimoji="1" lang="en-US" altLang="ja-JP" sz="1100" b="0" i="0" u="none" strike="noStrike" kern="1200" cap="none" normalizeH="0" baseline="0" dirty="0">
                        <a:ln>
                          <a:noFill/>
                        </a:ln>
                        <a:solidFill>
                          <a:schemeClr val="tx1"/>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chemeClr val="tx1"/>
                          </a:solidFill>
                          <a:effectLst/>
                          <a:latin typeface="Meiryo UI"/>
                          <a:ea typeface="Meiryo UI"/>
                          <a:cs typeface="Meiryo UI"/>
                        </a:rPr>
                        <a:t>+10</a:t>
                      </a:r>
                      <a:r>
                        <a:rPr kumimoji="1" lang="ja-JP" altLang="en-US" sz="1300" b="1" i="0" u="none" strike="noStrike" cap="none" normalizeH="0" baseline="0" dirty="0">
                          <a:ln>
                            <a:noFill/>
                          </a:ln>
                          <a:solidFill>
                            <a:schemeClr val="tx1"/>
                          </a:solidFill>
                          <a:effectLst/>
                          <a:latin typeface="Meiryo UI"/>
                          <a:ea typeface="Meiryo UI"/>
                          <a:cs typeface="Meiryo UI"/>
                        </a:rPr>
                        <a:t>人</a:t>
                      </a:r>
                      <a:endParaRPr kumimoji="1" lang="en-US" altLang="ja-JP" sz="1300" b="1" i="0" u="none" strike="noStrike" cap="none" normalizeH="0" baseline="0" dirty="0">
                        <a:ln>
                          <a:noFill/>
                        </a:ln>
                        <a:solidFill>
                          <a:schemeClr val="tx1"/>
                        </a:solidFill>
                        <a:effectLst/>
                        <a:latin typeface="Meiryo UI"/>
                        <a:ea typeface="Meiryo UI"/>
                        <a:cs typeface="Meiryo UI"/>
                      </a:endParaRPr>
                    </a:p>
                  </a:txBody>
                  <a:tcPr marL="0" marR="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260000">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児童相談所</a:t>
                      </a: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○近隣中核市において設置していない児童相談所について、特別区で設置するため、運営等に係る職員数を</a:t>
                      </a:r>
                      <a:r>
                        <a:rPr lang="ja-JP" altLang="en-US" sz="1300" u="none"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加算</a:t>
                      </a:r>
                      <a:endParaRPr kumimoji="1" lang="en-US" altLang="ja-JP" sz="1300" b="0" i="0" u="none" strike="noStrike" cap="none" normalizeH="0" baseline="0" dirty="0">
                        <a:ln>
                          <a:noFill/>
                        </a:ln>
                        <a:solidFill>
                          <a:srgbClr val="000000"/>
                        </a:solidFill>
                        <a:effectLst/>
                        <a:latin typeface="Meiryo UI"/>
                        <a:ea typeface="Meiryo UI"/>
                        <a:cs typeface="Meiryo UI"/>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○従事人員については、法令の配置基準や一時保護所の設置を踏まえて算定</a:t>
                      </a:r>
                      <a:endParaRPr kumimoji="1" lang="en-US" altLang="ja-JP" sz="1300" b="0" i="0" u="none" strike="noStrike" cap="none" normalizeH="0" baseline="0" dirty="0">
                        <a:ln>
                          <a:noFill/>
                        </a:ln>
                        <a:solidFill>
                          <a:srgbClr val="000000"/>
                        </a:solidFill>
                        <a:effectLst/>
                        <a:latin typeface="Meiryo UI"/>
                        <a:ea typeface="Meiryo UI"/>
                        <a:cs typeface="Meiryo UI"/>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en-US" altLang="ja-JP" sz="1100" b="0" i="0" u="none" strike="noStrike" cap="none" normalizeH="0" baseline="0" dirty="0">
                          <a:ln>
                            <a:noFill/>
                          </a:ln>
                          <a:solidFill>
                            <a:srgbClr val="000000"/>
                          </a:solidFill>
                          <a:effectLst/>
                          <a:latin typeface="Meiryo UI"/>
                          <a:ea typeface="Meiryo UI"/>
                          <a:cs typeface="Meiryo UI"/>
                        </a:rPr>
                        <a:t>※ </a:t>
                      </a:r>
                      <a:r>
                        <a:rPr kumimoji="1" lang="ja-JP" altLang="en-US" sz="1100" b="0" i="0" u="none" strike="noStrike" cap="none" normalizeH="0" baseline="0" dirty="0">
                          <a:ln>
                            <a:noFill/>
                          </a:ln>
                          <a:solidFill>
                            <a:srgbClr val="000000"/>
                          </a:solidFill>
                          <a:effectLst/>
                          <a:latin typeface="Meiryo UI"/>
                          <a:ea typeface="Meiryo UI"/>
                          <a:cs typeface="Meiryo UI"/>
                        </a:rPr>
                        <a:t>全ての特別区に設置した場合の人員を特別区設置時に加算</a:t>
                      </a:r>
                      <a:endParaRPr kumimoji="1" lang="en-US" altLang="ja-JP" sz="1100" b="0" i="0" u="none" strike="noStrike" cap="none" normalizeH="0" baseline="0" dirty="0">
                        <a:ln>
                          <a:noFill/>
                        </a:ln>
                        <a:solidFill>
                          <a:srgbClr val="000000"/>
                        </a:solidFill>
                        <a:effectLst/>
                        <a:latin typeface="Meiryo UI"/>
                        <a:ea typeface="Meiryo UI"/>
                        <a:cs typeface="Meiryo UI"/>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en-US" altLang="ja-JP" sz="1100" b="0" i="0" u="none" strike="noStrike" cap="none" normalizeH="0" baseline="0" dirty="0">
                          <a:ln>
                            <a:noFill/>
                          </a:ln>
                          <a:solidFill>
                            <a:srgbClr val="000000"/>
                          </a:solidFill>
                          <a:effectLst/>
                          <a:latin typeface="Meiryo UI"/>
                          <a:ea typeface="Meiryo UI"/>
                          <a:cs typeface="Meiryo UI"/>
                        </a:rPr>
                        <a:t>※ </a:t>
                      </a:r>
                      <a:r>
                        <a:rPr kumimoji="1" lang="ja-JP" altLang="en-US" sz="1100" b="0" i="0" u="none" strike="noStrike" cap="none" normalizeH="0" baseline="0" dirty="0">
                          <a:ln>
                            <a:noFill/>
                          </a:ln>
                          <a:solidFill>
                            <a:srgbClr val="000000"/>
                          </a:solidFill>
                          <a:effectLst/>
                          <a:latin typeface="Meiryo UI"/>
                          <a:ea typeface="Meiryo UI"/>
                          <a:cs typeface="Meiryo UI"/>
                        </a:rPr>
                        <a:t>法令の配置基準等の状況変化については 組織</a:t>
                      </a:r>
                      <a:r>
                        <a:rPr kumimoji="1" lang="en-US" altLang="ja-JP" sz="1100" b="0" i="0" u="none" strike="noStrike" cap="none" normalizeH="0" baseline="0" dirty="0">
                          <a:ln>
                            <a:noFill/>
                          </a:ln>
                          <a:solidFill>
                            <a:srgbClr val="000000"/>
                          </a:solidFill>
                          <a:effectLst/>
                          <a:latin typeface="Meiryo UI"/>
                          <a:ea typeface="Meiryo UI"/>
                          <a:cs typeface="Meiryo UI"/>
                        </a:rPr>
                        <a:t>-38</a:t>
                      </a:r>
                      <a:r>
                        <a:rPr kumimoji="1" lang="ja-JP" altLang="en-US" sz="1100" b="0" i="0" u="none" strike="noStrike" cap="none" normalizeH="0" baseline="0" dirty="0" err="1">
                          <a:ln>
                            <a:noFill/>
                          </a:ln>
                          <a:solidFill>
                            <a:srgbClr val="000000"/>
                          </a:solidFill>
                          <a:effectLst/>
                          <a:latin typeface="Meiryo UI"/>
                          <a:ea typeface="Meiryo UI"/>
                          <a:cs typeface="Meiryo UI"/>
                        </a:rPr>
                        <a:t>、</a:t>
                      </a:r>
                      <a:r>
                        <a:rPr kumimoji="1" lang="en-US" altLang="ja-JP" sz="1100" b="0" i="0" u="none" strike="noStrike" cap="none" normalizeH="0" baseline="0" dirty="0">
                          <a:ln>
                            <a:noFill/>
                          </a:ln>
                          <a:solidFill>
                            <a:srgbClr val="000000"/>
                          </a:solidFill>
                          <a:effectLst/>
                          <a:latin typeface="Meiryo UI"/>
                          <a:ea typeface="Meiryo UI"/>
                          <a:cs typeface="Meiryo UI"/>
                        </a:rPr>
                        <a:t>39 </a:t>
                      </a:r>
                      <a:r>
                        <a:rPr kumimoji="1" lang="ja-JP" altLang="en-US" sz="1100" b="0" i="0" u="none" strike="noStrike" cap="none" normalizeH="0" baseline="0" dirty="0">
                          <a:ln>
                            <a:noFill/>
                          </a:ln>
                          <a:solidFill>
                            <a:srgbClr val="000000"/>
                          </a:solidFill>
                          <a:effectLst/>
                          <a:latin typeface="Meiryo UI"/>
                          <a:ea typeface="Meiryo UI"/>
                          <a:cs typeface="Meiryo UI"/>
                        </a:rPr>
                        <a:t>参照</a:t>
                      </a:r>
                      <a:endParaRPr kumimoji="1" lang="en-US" altLang="ja-JP" sz="1100" b="0" i="0" u="none" strike="noStrike" cap="none" normalizeH="0" baseline="0" dirty="0">
                        <a:ln>
                          <a:noFill/>
                        </a:ln>
                        <a:solidFill>
                          <a:srgbClr val="000000"/>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rgbClr val="000000"/>
                          </a:solidFill>
                          <a:effectLst/>
                          <a:latin typeface="Meiryo UI"/>
                          <a:ea typeface="Meiryo UI"/>
                          <a:cs typeface="Meiryo UI"/>
                        </a:rPr>
                        <a:t>+350</a:t>
                      </a:r>
                      <a:r>
                        <a:rPr kumimoji="1" lang="ja-JP" altLang="en-US" sz="1300" b="1" i="0" u="none" strike="noStrike" cap="none" normalizeH="0" baseline="0" dirty="0">
                          <a:ln>
                            <a:noFill/>
                          </a:ln>
                          <a:solidFill>
                            <a:srgbClr val="000000"/>
                          </a:solidFill>
                          <a:effectLst/>
                          <a:latin typeface="Meiryo UI"/>
                          <a:ea typeface="Meiryo UI"/>
                          <a:cs typeface="Meiryo UI"/>
                        </a:rPr>
                        <a:t>人</a:t>
                      </a:r>
                      <a:endParaRPr kumimoji="1" lang="en-US" altLang="ja-JP" sz="1300" b="0" i="0" u="none" strike="noStrike" cap="none" normalizeH="0" baseline="0" dirty="0">
                        <a:ln>
                          <a:noFill/>
                        </a:ln>
                        <a:solidFill>
                          <a:srgbClr val="000000"/>
                        </a:solidFill>
                        <a:effectLst/>
                        <a:latin typeface="Meiryo UI"/>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116000">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教育委員会事務局の学校関連事務</a:t>
                      </a: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○中核市権限を上回る事務である教職員人事事務に係る従事人員について、大阪市と類似する</a:t>
                      </a:r>
                      <a:r>
                        <a:rPr kumimoji="0" lang="ja-JP" altLang="en-US" sz="1300" b="0" i="0" u="none" strike="noStrike" cap="none" normalizeH="0" baseline="0" dirty="0">
                          <a:ln>
                            <a:noFill/>
                          </a:ln>
                          <a:solidFill>
                            <a:schemeClr val="tx1"/>
                          </a:solidFill>
                          <a:effectLst/>
                          <a:latin typeface="Meiryo UI"/>
                          <a:ea typeface="Meiryo UI"/>
                          <a:cs typeface="Meiryo UI"/>
                        </a:rPr>
                        <a:t>指定都市（横浜、名古屋、京都、神戸、福岡の５市）</a:t>
                      </a:r>
                      <a:r>
                        <a:rPr kumimoji="1" lang="ja-JP" altLang="en-US" sz="1300" b="0" i="0" u="none" strike="noStrike" cap="none" normalizeH="0" baseline="0" dirty="0">
                          <a:ln>
                            <a:noFill/>
                          </a:ln>
                          <a:solidFill>
                            <a:srgbClr val="000000"/>
                          </a:solidFill>
                          <a:effectLst/>
                          <a:latin typeface="Meiryo UI"/>
                          <a:ea typeface="Meiryo UI"/>
                          <a:cs typeface="Meiryo UI"/>
                        </a:rPr>
                        <a:t>における従事人員を参考に算定し、加算</a:t>
                      </a:r>
                      <a:endParaRPr kumimoji="1" lang="en-US" altLang="ja-JP" sz="1300" b="0" i="0" u="none" strike="noStrike" cap="none" normalizeH="0" baseline="0" dirty="0">
                        <a:ln>
                          <a:noFill/>
                        </a:ln>
                        <a:solidFill>
                          <a:srgbClr val="000000"/>
                        </a:solidFill>
                        <a:effectLst/>
                        <a:latin typeface="Meiryo UI"/>
                        <a:ea typeface="Meiryo UI"/>
                        <a:cs typeface="Meiryo UI"/>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○学校の管理運営等に係る人員について、近隣中核市よりも人口に対する学校数の割合が多い現状を踏まえ、加算</a:t>
                      </a:r>
                      <a:endParaRPr kumimoji="1" lang="en-US" altLang="ja-JP" sz="1300" b="0" i="0" u="none" strike="noStrike" cap="none" normalizeH="0" baseline="0" dirty="0">
                        <a:ln>
                          <a:noFill/>
                        </a:ln>
                        <a:solidFill>
                          <a:srgbClr val="000000"/>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rgbClr val="000000"/>
                          </a:solidFill>
                          <a:effectLst/>
                          <a:latin typeface="Meiryo UI"/>
                          <a:ea typeface="Meiryo UI"/>
                          <a:cs typeface="Meiryo UI"/>
                        </a:rPr>
                        <a:t>+70</a:t>
                      </a:r>
                      <a:r>
                        <a:rPr kumimoji="1" lang="ja-JP" altLang="en-US" sz="1300" b="1" i="0" u="none" strike="noStrike" cap="none" normalizeH="0" baseline="0" dirty="0">
                          <a:ln>
                            <a:noFill/>
                          </a:ln>
                          <a:solidFill>
                            <a:srgbClr val="000000"/>
                          </a:solidFill>
                          <a:effectLst/>
                          <a:latin typeface="Meiryo UI"/>
                          <a:ea typeface="Meiryo UI"/>
                          <a:cs typeface="Meiryo UI"/>
                        </a:rPr>
                        <a:t>人</a:t>
                      </a:r>
                      <a:endParaRPr kumimoji="1" lang="en-US" altLang="ja-JP" sz="1300" b="0" i="0" u="none" strike="noStrike" cap="none" normalizeH="0" baseline="0" dirty="0">
                        <a:ln>
                          <a:noFill/>
                        </a:ln>
                        <a:solidFill>
                          <a:srgbClr val="000000"/>
                        </a:solidFill>
                        <a:effectLst/>
                        <a:latin typeface="Meiryo UI"/>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900000">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保健所・保健センター</a:t>
                      </a: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defRPr/>
                      </a:pPr>
                      <a:r>
                        <a:rPr kumimoji="1" lang="ja-JP" altLang="en-US" sz="1300" b="0" i="0" u="none" strike="noStrike" cap="none" normalizeH="0" baseline="0" dirty="0">
                          <a:ln>
                            <a:noFill/>
                          </a:ln>
                          <a:solidFill>
                            <a:srgbClr val="000000"/>
                          </a:solidFill>
                          <a:effectLst/>
                          <a:latin typeface="Meiryo UI"/>
                          <a:ea typeface="Meiryo UI"/>
                          <a:cs typeface="Meiryo UI"/>
                        </a:rPr>
                        <a:t>○保健所業務に係る従事人員について、近隣中核市よりも保健所の事業規模が大きい現状を踏まえ、加算</a:t>
                      </a:r>
                      <a:endParaRPr kumimoji="1" lang="en-US" altLang="ja-JP" sz="1300" b="0" i="0" u="none" strike="noStrike" cap="none" normalizeH="0" baseline="0" dirty="0">
                        <a:ln>
                          <a:noFill/>
                        </a:ln>
                        <a:solidFill>
                          <a:srgbClr val="000000"/>
                        </a:solidFill>
                        <a:effectLst/>
                        <a:latin typeface="Meiryo UI"/>
                        <a:ea typeface="Meiryo UI"/>
                        <a:cs typeface="Meiryo UI"/>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○と畜検査業務等に係る人員について、</a:t>
                      </a:r>
                      <a:r>
                        <a:rPr kumimoji="0" lang="ja-JP" altLang="en-US" sz="1300" b="0" i="0" u="none" strike="noStrike" cap="none" normalizeH="0" baseline="0" dirty="0">
                          <a:ln>
                            <a:noFill/>
                          </a:ln>
                          <a:solidFill>
                            <a:schemeClr val="tx1"/>
                          </a:solidFill>
                          <a:effectLst/>
                          <a:latin typeface="Meiryo UI"/>
                          <a:ea typeface="Meiryo UI"/>
                          <a:cs typeface="Meiryo UI"/>
                        </a:rPr>
                        <a:t>指定都市（５市）における</a:t>
                      </a:r>
                      <a:r>
                        <a:rPr kumimoji="1" lang="ja-JP" altLang="en-US" sz="1300" b="0" i="0" u="none" strike="noStrike" cap="none" normalizeH="0" baseline="0" dirty="0">
                          <a:ln>
                            <a:noFill/>
                          </a:ln>
                          <a:solidFill>
                            <a:srgbClr val="000000"/>
                          </a:solidFill>
                          <a:effectLst/>
                          <a:latin typeface="Meiryo UI"/>
                          <a:ea typeface="Meiryo UI"/>
                          <a:cs typeface="Meiryo UI"/>
                        </a:rPr>
                        <a:t>従事人員等を参考に算定し、加算</a:t>
                      </a:r>
                      <a:endParaRPr kumimoji="1" lang="en-US" altLang="ja-JP" sz="1300" b="0" i="0" u="none" strike="noStrike" cap="none" normalizeH="0" baseline="0" dirty="0">
                        <a:ln>
                          <a:noFill/>
                        </a:ln>
                        <a:solidFill>
                          <a:srgbClr val="000000"/>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rgbClr val="000000"/>
                          </a:solidFill>
                          <a:effectLst/>
                          <a:latin typeface="Meiryo UI"/>
                          <a:ea typeface="Meiryo UI"/>
                          <a:cs typeface="Meiryo UI"/>
                        </a:rPr>
                        <a:t>+100</a:t>
                      </a:r>
                      <a:r>
                        <a:rPr kumimoji="1" lang="ja-JP" altLang="en-US" sz="1300" b="1" i="0" u="none" strike="noStrike" cap="none" normalizeH="0" baseline="0" dirty="0">
                          <a:ln>
                            <a:noFill/>
                          </a:ln>
                          <a:solidFill>
                            <a:srgbClr val="000000"/>
                          </a:solidFill>
                          <a:effectLst/>
                          <a:latin typeface="Meiryo UI"/>
                          <a:ea typeface="Meiryo UI"/>
                          <a:cs typeface="Meiryo UI"/>
                        </a:rPr>
                        <a:t>人</a:t>
                      </a:r>
                      <a:endParaRPr kumimoji="1" lang="en-US" altLang="ja-JP" sz="1300" b="0" i="0" u="none" strike="noStrike" cap="none" normalizeH="0" baseline="0" dirty="0">
                        <a:ln>
                          <a:noFill/>
                        </a:ln>
                        <a:solidFill>
                          <a:srgbClr val="000000"/>
                        </a:solidFill>
                        <a:effectLst/>
                        <a:latin typeface="Meiryo UI"/>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60000">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ＭＳ Ｐゴシック" charset="-128"/>
                          <a:ea typeface="Meiryo UI"/>
                          <a:cs typeface="Meiryo UI"/>
                        </a:rPr>
                        <a:t>生活保護に係る事務</a:t>
                      </a:r>
                      <a:endParaRPr kumimoji="1" lang="en-US" altLang="ja-JP" sz="1400" b="0" i="0" u="none" strike="noStrike" cap="none" normalizeH="0" baseline="0" dirty="0">
                        <a:ln>
                          <a:noFill/>
                        </a:ln>
                        <a:solidFill>
                          <a:srgbClr val="000000"/>
                        </a:solidFill>
                        <a:effectLst/>
                        <a:latin typeface="ＭＳ Ｐゴシック" charset="-128"/>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a:ln>
                            <a:noFill/>
                          </a:ln>
                          <a:solidFill>
                            <a:schemeClr val="tx1"/>
                          </a:solidFill>
                          <a:effectLst/>
                          <a:latin typeface="Meiryo UI"/>
                          <a:ea typeface="Meiryo UI"/>
                          <a:cs typeface="Meiryo UI"/>
                        </a:rPr>
                        <a:t>○近隣中核市よりも被保護実世帯数が多い現状を踏まえ、加算</a:t>
                      </a: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rgbClr val="000000"/>
                          </a:solidFill>
                          <a:effectLst/>
                          <a:latin typeface="Meiryo UI"/>
                          <a:ea typeface="Meiryo UI"/>
                          <a:cs typeface="Meiryo UI"/>
                        </a:rPr>
                        <a:t>+840</a:t>
                      </a:r>
                      <a:r>
                        <a:rPr kumimoji="1" lang="ja-JP" altLang="en-US" sz="1300" b="1" i="0" u="none" strike="noStrike" cap="none" normalizeH="0" baseline="0" dirty="0">
                          <a:ln>
                            <a:noFill/>
                          </a:ln>
                          <a:solidFill>
                            <a:srgbClr val="000000"/>
                          </a:solidFill>
                          <a:effectLst/>
                          <a:latin typeface="Meiryo UI"/>
                          <a:ea typeface="Meiryo UI"/>
                          <a:cs typeface="Meiryo UI"/>
                        </a:rPr>
                        <a:t>人</a:t>
                      </a:r>
                      <a:endParaRPr kumimoji="1" lang="en-US" altLang="ja-JP" sz="1300" b="0" i="0" u="none" strike="noStrike" cap="none" normalizeH="0" baseline="0" dirty="0">
                        <a:ln>
                          <a:noFill/>
                        </a:ln>
                        <a:solidFill>
                          <a:srgbClr val="000000"/>
                        </a:solidFill>
                        <a:effectLst/>
                        <a:latin typeface="Meiryo UI"/>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9" name="Rectangle 41"/>
          <p:cNvSpPr>
            <a:spLocks noChangeArrowheads="1"/>
          </p:cNvSpPr>
          <p:nvPr/>
        </p:nvSpPr>
        <p:spPr bwMode="auto">
          <a:xfrm>
            <a:off x="273000" y="584469"/>
            <a:ext cx="9360000" cy="360000"/>
          </a:xfrm>
          <a:prstGeom prst="rect">
            <a:avLst/>
          </a:prstGeom>
          <a:solidFill>
            <a:schemeClr val="accent6">
              <a:lumMod val="40000"/>
              <a:lumOff val="60000"/>
            </a:schemeClr>
          </a:solidFill>
          <a:ln w="9525">
            <a:noFill/>
            <a:miter lim="800000"/>
            <a:headEnd/>
            <a:tailEnd/>
          </a:ln>
        </p:spPr>
        <p:txBody>
          <a:bodyPr lIns="36000" rIns="36000" anchor="ctr"/>
          <a:lstStyle/>
          <a:p>
            <a:pPr marL="177800" indent="-177800">
              <a:defRP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特別区が担う事務のうち、中核市権限を上回る事務や大阪市の特性を反映するために必要な職員数を中核市モデルに加算</a:t>
            </a:r>
            <a:endParaRPr lang="ja-JP" altLang="en-US" sz="1400" dirty="0">
              <a:latin typeface="Meiryo UI"/>
              <a:ea typeface="Meiryo UI"/>
              <a:cs typeface="Meiryo UI"/>
            </a:endParaRPr>
          </a:p>
        </p:txBody>
      </p:sp>
      <p:sp>
        <p:nvSpPr>
          <p:cNvPr id="6" name="正方形/長方形 5"/>
          <p:cNvSpPr/>
          <p:nvPr/>
        </p:nvSpPr>
        <p:spPr>
          <a:xfrm>
            <a:off x="0" y="476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特別区の職員数　　</a:t>
            </a:r>
            <a:r>
              <a:rPr lang="ja-JP" altLang="en-US" sz="1600" b="1" dirty="0">
                <a:solidFill>
                  <a:schemeClr val="tx1"/>
                </a:solidFill>
                <a:latin typeface="ＭＳ Ｐゴシック" charset="-128"/>
                <a:ea typeface="Meiryo UI"/>
                <a:cs typeface="Meiryo UI"/>
              </a:rPr>
              <a:t>（</a:t>
            </a:r>
            <a:r>
              <a:rPr lang="en-US" altLang="ja-JP" sz="1600" b="1" dirty="0">
                <a:solidFill>
                  <a:schemeClr val="tx1"/>
                </a:solidFill>
                <a:latin typeface="Meiryo UI" panose="020B0604030504040204" pitchFamily="50" charset="-128"/>
                <a:ea typeface="Meiryo UI" panose="020B0604030504040204" pitchFamily="50" charset="-128"/>
                <a:cs typeface="Meiryo UI"/>
              </a:rPr>
              <a:t>Ⅱ</a:t>
            </a:r>
            <a:r>
              <a:rPr lang="ja-JP" altLang="en-US" sz="1600" b="1" dirty="0">
                <a:solidFill>
                  <a:schemeClr val="tx1"/>
                </a:solidFill>
                <a:latin typeface="Meiryo UI" panose="020B0604030504040204" pitchFamily="50" charset="-128"/>
                <a:ea typeface="Meiryo UI" panose="020B0604030504040204" pitchFamily="50" charset="-128"/>
                <a:cs typeface="Meiryo UI"/>
              </a:rPr>
              <a:t>）中核市権限を上回る事務・大阪市の特性を加算</a:t>
            </a:r>
            <a:r>
              <a:rPr lang="ja-JP" altLang="en-US" sz="1600" b="1" dirty="0">
                <a:solidFill>
                  <a:srgbClr val="000000"/>
                </a:solidFill>
                <a:latin typeface="ＭＳ Ｐゴシック" charset="-128"/>
                <a:ea typeface="Meiryo UI"/>
                <a:cs typeface="Meiryo UI"/>
              </a:rPr>
              <a:t>　</a:t>
            </a:r>
          </a:p>
        </p:txBody>
      </p:sp>
      <p:sp>
        <p:nvSpPr>
          <p:cNvPr id="8"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１０</a:t>
            </a:r>
            <a:endParaRPr lang="en-US" altLang="ja-JP"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492666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特別区の職員数　　</a:t>
            </a:r>
            <a:r>
              <a:rPr lang="ja-JP" altLang="en-US" sz="1600" b="1" dirty="0">
                <a:solidFill>
                  <a:srgbClr val="000000"/>
                </a:solidFill>
                <a:latin typeface="Meiryo UI" panose="020B0604030504040204" pitchFamily="50" charset="-128"/>
                <a:ea typeface="Meiryo UI" panose="020B0604030504040204" pitchFamily="50" charset="-128"/>
                <a:cs typeface="Meiryo UI"/>
              </a:rPr>
              <a:t>（</a:t>
            </a:r>
            <a:r>
              <a:rPr lang="en-US" altLang="ja-JP" sz="1600" b="1" dirty="0">
                <a:solidFill>
                  <a:srgbClr val="000000"/>
                </a:solidFill>
                <a:latin typeface="Meiryo UI" panose="020B0604030504040204" pitchFamily="50" charset="-128"/>
                <a:ea typeface="Meiryo UI" panose="020B0604030504040204" pitchFamily="50" charset="-128"/>
                <a:cs typeface="Meiryo UI"/>
              </a:rPr>
              <a:t>Ⅲ</a:t>
            </a:r>
            <a:r>
              <a:rPr lang="ja-JP" altLang="en-US" sz="1600" b="1" dirty="0">
                <a:solidFill>
                  <a:srgbClr val="000000"/>
                </a:solidFill>
                <a:latin typeface="Meiryo UI" panose="020B0604030504040204" pitchFamily="50" charset="-128"/>
                <a:ea typeface="Meiryo UI" panose="020B0604030504040204" pitchFamily="50" charset="-128"/>
                <a:cs typeface="Meiryo UI"/>
              </a:rPr>
              <a:t>）課・事業所別職員数</a:t>
            </a:r>
            <a:endParaRPr lang="ja-JP" altLang="en-US" sz="1200" b="1" dirty="0">
              <a:solidFill>
                <a:srgbClr val="000000"/>
              </a:solidFill>
              <a:latin typeface="Meiryo UI" panose="020B0604030504040204" pitchFamily="50" charset="-128"/>
              <a:ea typeface="Meiryo UI" panose="020B0604030504040204" pitchFamily="50" charset="-128"/>
              <a:cs typeface="Meiryo UI"/>
            </a:endParaRPr>
          </a:p>
        </p:txBody>
      </p:sp>
      <p:sp>
        <p:nvSpPr>
          <p:cNvPr id="62" name="正方形/長方形 61"/>
          <p:cNvSpPr/>
          <p:nvPr/>
        </p:nvSpPr>
        <p:spPr>
          <a:xfrm>
            <a:off x="273000" y="584375"/>
            <a:ext cx="9360000" cy="3187300"/>
          </a:xfrm>
          <a:prstGeom prst="rect">
            <a:avLst/>
          </a:prstGeom>
          <a:solidFill>
            <a:schemeClr val="accent6">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indent="-457200"/>
            <a:r>
              <a:rPr lang="ja-JP" altLang="en-US" sz="1400" dirty="0">
                <a:solidFill>
                  <a:schemeClr val="tx1"/>
                </a:solidFill>
                <a:latin typeface="Meiryo UI" panose="020B0604030504040204" pitchFamily="50" charset="-128"/>
                <a:ea typeface="Meiryo UI" panose="020B0604030504040204" pitchFamily="50" charset="-128"/>
              </a:rPr>
              <a:t>（１）職員配置の基本的な考え方</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endParaRPr lang="en-US" altLang="ja-JP" sz="8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現在も、職員数管理目標の実現をめざし、各局へ提示された枠内（配分）において、各組織への職員配置を検討し、新たな</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行政需要に対応した増員分も含めた積み上げである職員総数が管理目標に沿うよう、全市的な調整が行われている</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endParaRPr lang="en-US" altLang="ja-JP" sz="8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（２）特別区での職員配置の考え方</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endParaRPr lang="en-US" altLang="ja-JP" sz="8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大阪市の行政需要に応じて現在の職員配置が行われ、大阪市の特性が組織別構成比に反映されているものとして、　　</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特別区設置においても、大阪市の特性を反映するため、特別区の職員総数を　</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①現在の大阪市の組織別構成比で課・事業所へ配分</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②区役所（地域自治区の事務所）や現在４か所以上設置されている事業所等については現員数で配分</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することを基本とする。さらに、これら課・事業所の職員数を積み上げて、部局の職員数とする</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具体の課・事業所の職員数は、設置準備期間中に、上記の考え方による配分に加えて、各局と綿密な協議・検討を行い、</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各部署の特性等を総合的に勘案して決定</a:t>
            </a:r>
            <a:r>
              <a:rPr lang="ja-JP" altLang="en-US" sz="1200" dirty="0">
                <a:solidFill>
                  <a:schemeClr val="tx1"/>
                </a:solidFill>
                <a:latin typeface="Meiryo UI" panose="020B0604030504040204" pitchFamily="50" charset="-128"/>
                <a:ea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25" name="Rectangle 31"/>
          <p:cNvSpPr>
            <a:spLocks noChangeArrowheads="1"/>
          </p:cNvSpPr>
          <p:nvPr/>
        </p:nvSpPr>
        <p:spPr bwMode="auto">
          <a:xfrm>
            <a:off x="1197965" y="4150671"/>
            <a:ext cx="1411150" cy="2472003"/>
          </a:xfrm>
          <a:prstGeom prst="rect">
            <a:avLst/>
          </a:prstGeom>
          <a:solidFill>
            <a:schemeClr val="tx2"/>
          </a:solidFill>
          <a:ln w="15875">
            <a:solidFill>
              <a:schemeClr val="tx2"/>
            </a:solidFill>
            <a:miter lim="800000"/>
            <a:headEnd/>
            <a:tailEnd/>
          </a:ln>
        </p:spPr>
        <p:txBody>
          <a:bodyPr anchor="ctr"/>
          <a:lstStyle/>
          <a:p>
            <a:pPr algn="ctr"/>
            <a:r>
              <a:rPr lang="ja-JP" altLang="en-US" sz="1400" b="1" dirty="0">
                <a:solidFill>
                  <a:schemeClr val="bg1"/>
                </a:solidFill>
                <a:latin typeface="Meiryo UI" pitchFamily="50" charset="-128"/>
                <a:ea typeface="Meiryo UI" pitchFamily="50" charset="-128"/>
                <a:cs typeface="Meiryo UI" pitchFamily="50" charset="-128"/>
              </a:rPr>
              <a:t>各特別区の</a:t>
            </a:r>
            <a:endParaRPr lang="en-US" altLang="ja-JP" sz="1400" b="1" dirty="0">
              <a:solidFill>
                <a:schemeClr val="bg1"/>
              </a:solidFill>
              <a:latin typeface="Meiryo UI" pitchFamily="50" charset="-128"/>
              <a:ea typeface="Meiryo UI" pitchFamily="50" charset="-128"/>
              <a:cs typeface="Meiryo UI" pitchFamily="50" charset="-128"/>
            </a:endParaRPr>
          </a:p>
          <a:p>
            <a:pPr algn="ctr"/>
            <a:r>
              <a:rPr lang="ja-JP" altLang="en-US" sz="1400" b="1" dirty="0">
                <a:solidFill>
                  <a:schemeClr val="bg1"/>
                </a:solidFill>
                <a:latin typeface="Meiryo UI" pitchFamily="50" charset="-128"/>
                <a:ea typeface="Meiryo UI" pitchFamily="50" charset="-128"/>
                <a:cs typeface="Meiryo UI" pitchFamily="50" charset="-128"/>
              </a:rPr>
              <a:t>職員総数</a:t>
            </a:r>
            <a:endParaRPr lang="ja-JP" altLang="en-US" sz="1000" dirty="0">
              <a:solidFill>
                <a:schemeClr val="bg1"/>
              </a:solidFill>
              <a:latin typeface="Meiryo UI" pitchFamily="50" charset="-128"/>
              <a:ea typeface="Meiryo UI" pitchFamily="50" charset="-128"/>
              <a:cs typeface="Meiryo UI" pitchFamily="50" charset="-128"/>
            </a:endParaRPr>
          </a:p>
        </p:txBody>
      </p:sp>
      <p:sp>
        <p:nvSpPr>
          <p:cNvPr id="153" name="Text Box 23"/>
          <p:cNvSpPr txBox="1">
            <a:spLocks noChangeArrowheads="1"/>
          </p:cNvSpPr>
          <p:nvPr/>
        </p:nvSpPr>
        <p:spPr bwMode="auto">
          <a:xfrm>
            <a:off x="2942597" y="4852943"/>
            <a:ext cx="2285670" cy="307777"/>
          </a:xfrm>
          <a:prstGeom prst="rect">
            <a:avLst/>
          </a:prstGeom>
          <a:noFill/>
          <a:ln w="9525">
            <a:noFill/>
            <a:miter lim="800000"/>
            <a:headEnd/>
            <a:tailEnd/>
          </a:ln>
        </p:spPr>
        <p:txBody>
          <a:bodyPr wrap="square" anchor="ctr">
            <a:spAutoFit/>
          </a:bodyPr>
          <a:lstStyle/>
          <a:p>
            <a:r>
              <a:rPr lang="ja-JP" altLang="en-US" sz="1400" dirty="0">
                <a:latin typeface="Meiryo UI" panose="020B0604030504040204" pitchFamily="50" charset="-128"/>
                <a:ea typeface="Meiryo UI" panose="020B0604030504040204" pitchFamily="50" charset="-128"/>
                <a:cs typeface="Meiryo UI"/>
              </a:rPr>
              <a:t>現在の組織別構成比で配分</a:t>
            </a:r>
            <a:endParaRPr lang="en-US" altLang="ja-JP" sz="1400" dirty="0">
              <a:latin typeface="Meiryo UI" panose="020B0604030504040204" pitchFamily="50" charset="-128"/>
              <a:ea typeface="Meiryo UI" panose="020B0604030504040204" pitchFamily="50" charset="-128"/>
              <a:cs typeface="Meiryo UI"/>
            </a:endParaRPr>
          </a:p>
        </p:txBody>
      </p:sp>
      <p:sp>
        <p:nvSpPr>
          <p:cNvPr id="158" name="Rectangle 35"/>
          <p:cNvSpPr>
            <a:spLocks noChangeArrowheads="1"/>
          </p:cNvSpPr>
          <p:nvPr/>
        </p:nvSpPr>
        <p:spPr bwMode="auto">
          <a:xfrm>
            <a:off x="6969224" y="5581709"/>
            <a:ext cx="312746" cy="396498"/>
          </a:xfrm>
          <a:prstGeom prst="rect">
            <a:avLst/>
          </a:prstGeom>
          <a:noFill/>
          <a:ln w="9525">
            <a:noFill/>
            <a:miter lim="800000"/>
            <a:headEnd/>
            <a:tailEnd/>
          </a:ln>
        </p:spPr>
        <p:txBody>
          <a:bodyPr/>
          <a:lstStyle/>
          <a:p>
            <a:pPr algn="ctr">
              <a:lnSpc>
                <a:spcPts val="800"/>
              </a:lnSpc>
            </a:pPr>
            <a:r>
              <a:rPr lang="ja-JP" altLang="en-US" sz="1400" b="1" dirty="0">
                <a:latin typeface="Meiryo UI" panose="020B0604030504040204" pitchFamily="50" charset="-128"/>
                <a:ea typeface="Meiryo UI" panose="020B0604030504040204" pitchFamily="50" charset="-128"/>
              </a:rPr>
              <a:t>・</a:t>
            </a:r>
            <a:endParaRPr lang="en-US" altLang="ja-JP" sz="1400" b="1" dirty="0">
              <a:latin typeface="Meiryo UI" panose="020B0604030504040204" pitchFamily="50" charset="-128"/>
              <a:ea typeface="Meiryo UI" panose="020B0604030504040204" pitchFamily="50" charset="-128"/>
            </a:endParaRPr>
          </a:p>
          <a:p>
            <a:pPr algn="ctr">
              <a:lnSpc>
                <a:spcPts val="800"/>
              </a:lnSpc>
            </a:pPr>
            <a:r>
              <a:rPr lang="ja-JP" altLang="en-US" sz="1400" b="1" dirty="0">
                <a:latin typeface="Meiryo UI" panose="020B0604030504040204" pitchFamily="50" charset="-128"/>
                <a:ea typeface="Meiryo UI" panose="020B0604030504040204" pitchFamily="50" charset="-128"/>
              </a:rPr>
              <a:t>・</a:t>
            </a:r>
            <a:endParaRPr lang="en-US" altLang="ja-JP" sz="1400" b="1" dirty="0">
              <a:latin typeface="Meiryo UI" panose="020B0604030504040204" pitchFamily="50" charset="-128"/>
              <a:ea typeface="Meiryo UI" panose="020B0604030504040204" pitchFamily="50" charset="-128"/>
            </a:endParaRPr>
          </a:p>
          <a:p>
            <a:pPr algn="ctr">
              <a:lnSpc>
                <a:spcPts val="800"/>
              </a:lnSpc>
            </a:pPr>
            <a:r>
              <a:rPr lang="ja-JP" altLang="en-US" sz="1400" b="1" dirty="0">
                <a:latin typeface="Meiryo UI" panose="020B0604030504040204" pitchFamily="50" charset="-128"/>
                <a:ea typeface="Meiryo UI" panose="020B0604030504040204" pitchFamily="50" charset="-128"/>
              </a:rPr>
              <a:t>・</a:t>
            </a:r>
            <a:endParaRPr lang="en-US" altLang="ja-JP" sz="1400" b="1" dirty="0">
              <a:latin typeface="Meiryo UI" panose="020B0604030504040204" pitchFamily="50" charset="-128"/>
              <a:ea typeface="Meiryo UI" panose="020B0604030504040204" pitchFamily="50" charset="-128"/>
            </a:endParaRPr>
          </a:p>
          <a:p>
            <a:pPr algn="ctr">
              <a:lnSpc>
                <a:spcPts val="800"/>
              </a:lnSpc>
            </a:pPr>
            <a:endParaRPr lang="en-US" altLang="ja-JP" sz="1400" b="1" dirty="0">
              <a:latin typeface="Meiryo UI" panose="020B0604030504040204" pitchFamily="50" charset="-128"/>
              <a:ea typeface="Meiryo UI" panose="020B0604030504040204" pitchFamily="50" charset="-128"/>
            </a:endParaRPr>
          </a:p>
          <a:p>
            <a:pPr algn="ctr">
              <a:lnSpc>
                <a:spcPts val="800"/>
              </a:lnSpc>
            </a:pPr>
            <a:endParaRPr lang="en-US" altLang="ja-JP" sz="1400" b="1" dirty="0">
              <a:latin typeface="Meiryo UI" panose="020B0604030504040204" pitchFamily="50" charset="-128"/>
              <a:ea typeface="Meiryo UI" panose="020B0604030504040204" pitchFamily="50" charset="-128"/>
            </a:endParaRPr>
          </a:p>
          <a:p>
            <a:pPr algn="ctr">
              <a:lnSpc>
                <a:spcPts val="800"/>
              </a:lnSpc>
            </a:pPr>
            <a:endParaRPr lang="ja-JP" altLang="en-US" sz="1400" b="1" dirty="0">
              <a:latin typeface="Meiryo UI" panose="020B0604030504040204" pitchFamily="50" charset="-128"/>
              <a:ea typeface="Meiryo UI" panose="020B0604030504040204" pitchFamily="50" charset="-128"/>
            </a:endParaRPr>
          </a:p>
        </p:txBody>
      </p:sp>
      <p:sp>
        <p:nvSpPr>
          <p:cNvPr id="94" name="右矢印 93"/>
          <p:cNvSpPr/>
          <p:nvPr/>
        </p:nvSpPr>
        <p:spPr>
          <a:xfrm>
            <a:off x="2754634" y="4255350"/>
            <a:ext cx="2842225" cy="1499529"/>
          </a:xfrm>
          <a:prstGeom prst="rightArrow">
            <a:avLst>
              <a:gd name="adj1" fmla="val 53551"/>
              <a:gd name="adj2" fmla="val 44118"/>
            </a:avLst>
          </a:prstGeom>
          <a:noFill/>
          <a:ln w="254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134" name="Rectangle 31"/>
          <p:cNvSpPr>
            <a:spLocks noChangeArrowheads="1"/>
          </p:cNvSpPr>
          <p:nvPr/>
        </p:nvSpPr>
        <p:spPr bwMode="auto">
          <a:xfrm>
            <a:off x="7330014" y="4491671"/>
            <a:ext cx="1280561" cy="1072676"/>
          </a:xfrm>
          <a:prstGeom prst="rect">
            <a:avLst/>
          </a:prstGeom>
          <a:noFill/>
          <a:ln w="25400">
            <a:solidFill>
              <a:schemeClr val="tx2"/>
            </a:solidFill>
            <a:miter lim="800000"/>
            <a:headEnd/>
            <a:tailEnd/>
          </a:ln>
        </p:spPr>
        <p:txBody>
          <a:bodyPr tIns="0" bIns="0" anchor="ctr"/>
          <a:lstStyle/>
          <a:p>
            <a:pPr algn="ctr"/>
            <a:r>
              <a:rPr lang="ja-JP" altLang="en-US" sz="1100" b="1" dirty="0">
                <a:latin typeface="Meiryo UI" pitchFamily="50" charset="-128"/>
                <a:ea typeface="Meiryo UI" pitchFamily="50" charset="-128"/>
                <a:cs typeface="Meiryo UI" pitchFamily="50" charset="-128"/>
              </a:rPr>
              <a:t>健康部</a:t>
            </a:r>
          </a:p>
        </p:txBody>
      </p:sp>
      <p:sp>
        <p:nvSpPr>
          <p:cNvPr id="151" name="Rectangle 31"/>
          <p:cNvSpPr>
            <a:spLocks noChangeArrowheads="1"/>
          </p:cNvSpPr>
          <p:nvPr/>
        </p:nvSpPr>
        <p:spPr bwMode="auto">
          <a:xfrm>
            <a:off x="5682609" y="6211854"/>
            <a:ext cx="2942800" cy="363347"/>
          </a:xfrm>
          <a:prstGeom prst="rect">
            <a:avLst/>
          </a:prstGeom>
          <a:solidFill>
            <a:schemeClr val="tx2"/>
          </a:solidFill>
          <a:ln w="15875">
            <a:solidFill>
              <a:schemeClr val="tx2"/>
            </a:solidFill>
            <a:miter lim="800000"/>
            <a:headEnd/>
            <a:tailEnd/>
          </a:ln>
        </p:spPr>
        <p:txBody>
          <a:bodyPr tIns="0" bIns="0" anchor="ctr"/>
          <a:lstStyle/>
          <a:p>
            <a:pPr algn="ctr"/>
            <a:r>
              <a:rPr lang="ja-JP" altLang="en-US" sz="1100" b="1" dirty="0">
                <a:solidFill>
                  <a:schemeClr val="bg1"/>
                </a:solidFill>
                <a:latin typeface="Meiryo UI" pitchFamily="50" charset="-128"/>
                <a:ea typeface="Meiryo UI" pitchFamily="50" charset="-128"/>
                <a:cs typeface="Meiryo UI" pitchFamily="50" charset="-128"/>
              </a:rPr>
              <a:t>区役所（地域自治区の事務所）</a:t>
            </a:r>
          </a:p>
        </p:txBody>
      </p:sp>
      <p:sp>
        <p:nvSpPr>
          <p:cNvPr id="64" name="Rectangle 31"/>
          <p:cNvSpPr>
            <a:spLocks noChangeArrowheads="1"/>
          </p:cNvSpPr>
          <p:nvPr/>
        </p:nvSpPr>
        <p:spPr bwMode="auto">
          <a:xfrm>
            <a:off x="5682608" y="4871994"/>
            <a:ext cx="1280561" cy="288000"/>
          </a:xfrm>
          <a:prstGeom prst="rect">
            <a:avLst/>
          </a:prstGeom>
          <a:solidFill>
            <a:schemeClr val="tx2"/>
          </a:solidFill>
          <a:ln w="15875">
            <a:solidFill>
              <a:schemeClr val="tx2"/>
            </a:solidFill>
            <a:miter lim="800000"/>
            <a:headEnd/>
            <a:tailEnd/>
          </a:ln>
        </p:spPr>
        <p:txBody>
          <a:bodyPr tIns="0" bIns="0" anchor="ctr"/>
          <a:lstStyle/>
          <a:p>
            <a:pPr algn="ctr"/>
            <a:r>
              <a:rPr lang="ja-JP" altLang="en-US" sz="1100" b="1" dirty="0">
                <a:solidFill>
                  <a:schemeClr val="bg1"/>
                </a:solidFill>
                <a:latin typeface="Meiryo UI" pitchFamily="50" charset="-128"/>
                <a:ea typeface="Meiryo UI" pitchFamily="50" charset="-128"/>
                <a:cs typeface="Meiryo UI" pitchFamily="50" charset="-128"/>
              </a:rPr>
              <a:t>健康推進課</a:t>
            </a:r>
          </a:p>
        </p:txBody>
      </p:sp>
      <p:sp>
        <p:nvSpPr>
          <p:cNvPr id="67" name="Rectangle 31"/>
          <p:cNvSpPr>
            <a:spLocks noChangeArrowheads="1"/>
          </p:cNvSpPr>
          <p:nvPr/>
        </p:nvSpPr>
        <p:spPr bwMode="auto">
          <a:xfrm>
            <a:off x="5682608" y="4481607"/>
            <a:ext cx="1280561" cy="288000"/>
          </a:xfrm>
          <a:prstGeom prst="rect">
            <a:avLst/>
          </a:prstGeom>
          <a:solidFill>
            <a:schemeClr val="tx2"/>
          </a:solidFill>
          <a:ln w="15875">
            <a:solidFill>
              <a:schemeClr val="tx2"/>
            </a:solidFill>
            <a:miter lim="800000"/>
            <a:headEnd/>
            <a:tailEnd/>
          </a:ln>
        </p:spPr>
        <p:txBody>
          <a:bodyPr tIns="0" bIns="0" anchor="ctr"/>
          <a:lstStyle/>
          <a:p>
            <a:pPr algn="ctr"/>
            <a:r>
              <a:rPr lang="ja-JP" altLang="en-US" sz="1100" b="1" dirty="0">
                <a:solidFill>
                  <a:schemeClr val="bg1"/>
                </a:solidFill>
                <a:latin typeface="Meiryo UI" pitchFamily="50" charset="-128"/>
                <a:ea typeface="Meiryo UI" pitchFamily="50" charset="-128"/>
                <a:cs typeface="Meiryo UI" pitchFamily="50" charset="-128"/>
              </a:rPr>
              <a:t>総務企画課</a:t>
            </a:r>
          </a:p>
        </p:txBody>
      </p:sp>
      <p:sp>
        <p:nvSpPr>
          <p:cNvPr id="68" name="Rectangle 31"/>
          <p:cNvSpPr>
            <a:spLocks noChangeArrowheads="1"/>
          </p:cNvSpPr>
          <p:nvPr/>
        </p:nvSpPr>
        <p:spPr bwMode="auto">
          <a:xfrm>
            <a:off x="5682608" y="5276347"/>
            <a:ext cx="1280561" cy="288000"/>
          </a:xfrm>
          <a:prstGeom prst="rect">
            <a:avLst/>
          </a:prstGeom>
          <a:solidFill>
            <a:schemeClr val="tx2"/>
          </a:solidFill>
          <a:ln w="15875">
            <a:solidFill>
              <a:schemeClr val="tx2"/>
            </a:solidFill>
            <a:miter lim="800000"/>
            <a:headEnd/>
            <a:tailEnd/>
          </a:ln>
        </p:spPr>
        <p:txBody>
          <a:bodyPr tIns="0" bIns="0" anchor="ctr"/>
          <a:lstStyle/>
          <a:p>
            <a:pPr algn="ctr"/>
            <a:r>
              <a:rPr lang="ja-JP" altLang="en-US" sz="1100" b="1" dirty="0">
                <a:solidFill>
                  <a:schemeClr val="bg1"/>
                </a:solidFill>
                <a:latin typeface="Meiryo UI" pitchFamily="50" charset="-128"/>
                <a:ea typeface="Meiryo UI" pitchFamily="50" charset="-128"/>
                <a:cs typeface="Meiryo UI" pitchFamily="50" charset="-128"/>
              </a:rPr>
              <a:t>保健所</a:t>
            </a:r>
          </a:p>
        </p:txBody>
      </p:sp>
      <p:sp>
        <p:nvSpPr>
          <p:cNvPr id="73" name="Text Box 23"/>
          <p:cNvSpPr txBox="1">
            <a:spLocks noChangeArrowheads="1"/>
          </p:cNvSpPr>
          <p:nvPr/>
        </p:nvSpPr>
        <p:spPr bwMode="auto">
          <a:xfrm>
            <a:off x="3018313" y="6194441"/>
            <a:ext cx="2107740" cy="307777"/>
          </a:xfrm>
          <a:prstGeom prst="rect">
            <a:avLst/>
          </a:prstGeom>
          <a:noFill/>
          <a:ln w="9525">
            <a:noFill/>
            <a:miter lim="800000"/>
            <a:headEnd/>
            <a:tailEnd/>
          </a:ln>
        </p:spPr>
        <p:txBody>
          <a:bodyPr wrap="square" anchor="ctr">
            <a:spAutoFit/>
          </a:bodyPr>
          <a:lstStyle/>
          <a:p>
            <a:pPr algn="ctr"/>
            <a:r>
              <a:rPr lang="ja-JP" altLang="en-US" sz="1400" dirty="0">
                <a:latin typeface="Meiryo UI" panose="020B0604030504040204" pitchFamily="50" charset="-128"/>
                <a:ea typeface="Meiryo UI" panose="020B0604030504040204" pitchFamily="50" charset="-128"/>
                <a:cs typeface="Meiryo UI"/>
              </a:rPr>
              <a:t>現在の現員数で配分</a:t>
            </a:r>
            <a:endParaRPr lang="en-US" altLang="ja-JP" sz="1400" dirty="0">
              <a:latin typeface="Meiryo UI" panose="020B0604030504040204" pitchFamily="50" charset="-128"/>
              <a:ea typeface="Meiryo UI" panose="020B0604030504040204" pitchFamily="50" charset="-128"/>
              <a:cs typeface="Meiryo UI"/>
            </a:endParaRPr>
          </a:p>
        </p:txBody>
      </p:sp>
      <p:sp>
        <p:nvSpPr>
          <p:cNvPr id="74" name="右矢印 73"/>
          <p:cNvSpPr/>
          <p:nvPr/>
        </p:nvSpPr>
        <p:spPr>
          <a:xfrm>
            <a:off x="2754635" y="6105001"/>
            <a:ext cx="2842225" cy="518477"/>
          </a:xfrm>
          <a:prstGeom prst="rightArrow">
            <a:avLst>
              <a:gd name="adj1" fmla="val 53551"/>
              <a:gd name="adj2" fmla="val 127079"/>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ja-JP" altLang="en-US" sz="1100" dirty="0">
              <a:solidFill>
                <a:schemeClr val="tx1"/>
              </a:solidFill>
              <a:latin typeface="Meiryo UI" panose="020B0604030504040204" pitchFamily="50" charset="-128"/>
              <a:ea typeface="Meiryo UI" panose="020B0604030504040204" pitchFamily="50" charset="-128"/>
            </a:endParaRPr>
          </a:p>
        </p:txBody>
      </p:sp>
      <p:cxnSp>
        <p:nvCxnSpPr>
          <p:cNvPr id="76" name="直線コネクタ 75"/>
          <p:cNvCxnSpPr/>
          <p:nvPr/>
        </p:nvCxnSpPr>
        <p:spPr>
          <a:xfrm>
            <a:off x="6963169" y="4636997"/>
            <a:ext cx="36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a:off x="6963169" y="5015994"/>
            <a:ext cx="18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7143169" y="4636997"/>
            <a:ext cx="0" cy="79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963169" y="5427974"/>
            <a:ext cx="180000"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Rectangle 35"/>
          <p:cNvSpPr>
            <a:spLocks noChangeArrowheads="1"/>
          </p:cNvSpPr>
          <p:nvPr/>
        </p:nvSpPr>
        <p:spPr bwMode="auto">
          <a:xfrm>
            <a:off x="6969224" y="4138748"/>
            <a:ext cx="312746" cy="396498"/>
          </a:xfrm>
          <a:prstGeom prst="rect">
            <a:avLst/>
          </a:prstGeom>
          <a:noFill/>
          <a:ln w="9525">
            <a:noFill/>
            <a:miter lim="800000"/>
            <a:headEnd/>
            <a:tailEnd/>
          </a:ln>
        </p:spPr>
        <p:txBody>
          <a:bodyPr/>
          <a:lstStyle/>
          <a:p>
            <a:pPr algn="ctr">
              <a:lnSpc>
                <a:spcPts val="800"/>
              </a:lnSpc>
            </a:pPr>
            <a:r>
              <a:rPr lang="ja-JP" altLang="en-US" sz="1400" b="1" dirty="0">
                <a:latin typeface="Meiryo UI" panose="020B0604030504040204" pitchFamily="50" charset="-128"/>
                <a:ea typeface="Meiryo UI" panose="020B0604030504040204" pitchFamily="50" charset="-128"/>
              </a:rPr>
              <a:t>・</a:t>
            </a:r>
            <a:endParaRPr lang="en-US" altLang="ja-JP" sz="1400" b="1" dirty="0">
              <a:latin typeface="Meiryo UI" panose="020B0604030504040204" pitchFamily="50" charset="-128"/>
              <a:ea typeface="Meiryo UI" panose="020B0604030504040204" pitchFamily="50" charset="-128"/>
            </a:endParaRPr>
          </a:p>
          <a:p>
            <a:pPr algn="ctr">
              <a:lnSpc>
                <a:spcPts val="800"/>
              </a:lnSpc>
            </a:pPr>
            <a:r>
              <a:rPr lang="ja-JP" altLang="en-US" sz="1400" b="1" dirty="0">
                <a:latin typeface="Meiryo UI" panose="020B0604030504040204" pitchFamily="50" charset="-128"/>
                <a:ea typeface="Meiryo UI" panose="020B0604030504040204" pitchFamily="50" charset="-128"/>
              </a:rPr>
              <a:t>・</a:t>
            </a:r>
            <a:endParaRPr lang="en-US" altLang="ja-JP" sz="1400" b="1" dirty="0">
              <a:latin typeface="Meiryo UI" panose="020B0604030504040204" pitchFamily="50" charset="-128"/>
              <a:ea typeface="Meiryo UI" panose="020B0604030504040204" pitchFamily="50" charset="-128"/>
            </a:endParaRPr>
          </a:p>
          <a:p>
            <a:pPr algn="ctr">
              <a:lnSpc>
                <a:spcPts val="800"/>
              </a:lnSpc>
            </a:pPr>
            <a:r>
              <a:rPr lang="ja-JP" altLang="en-US" sz="1400" b="1" dirty="0">
                <a:latin typeface="Meiryo UI" panose="020B0604030504040204" pitchFamily="50" charset="-128"/>
                <a:ea typeface="Meiryo UI" panose="020B0604030504040204" pitchFamily="50" charset="-128"/>
              </a:rPr>
              <a:t>・</a:t>
            </a:r>
            <a:endParaRPr lang="en-US" altLang="ja-JP" sz="1400" b="1" dirty="0">
              <a:latin typeface="Meiryo UI" panose="020B0604030504040204" pitchFamily="50" charset="-128"/>
              <a:ea typeface="Meiryo UI" panose="020B0604030504040204" pitchFamily="50" charset="-128"/>
            </a:endParaRPr>
          </a:p>
          <a:p>
            <a:pPr algn="ctr">
              <a:lnSpc>
                <a:spcPts val="800"/>
              </a:lnSpc>
            </a:pPr>
            <a:endParaRPr lang="en-US" altLang="ja-JP" sz="1400" b="1" dirty="0">
              <a:latin typeface="Meiryo UI" panose="020B0604030504040204" pitchFamily="50" charset="-128"/>
              <a:ea typeface="Meiryo UI" panose="020B0604030504040204" pitchFamily="50" charset="-128"/>
            </a:endParaRPr>
          </a:p>
          <a:p>
            <a:pPr algn="ctr">
              <a:lnSpc>
                <a:spcPts val="800"/>
              </a:lnSpc>
            </a:pPr>
            <a:endParaRPr lang="en-US" altLang="ja-JP" sz="1400" b="1" dirty="0">
              <a:latin typeface="Meiryo UI" panose="020B0604030504040204" pitchFamily="50" charset="-128"/>
              <a:ea typeface="Meiryo UI" panose="020B0604030504040204" pitchFamily="50" charset="-128"/>
            </a:endParaRPr>
          </a:p>
          <a:p>
            <a:pPr algn="ctr">
              <a:lnSpc>
                <a:spcPts val="800"/>
              </a:lnSpc>
            </a:pPr>
            <a:endParaRPr lang="ja-JP" altLang="en-US" sz="1400" b="1" dirty="0">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6179615" y="3800073"/>
            <a:ext cx="1891964" cy="276999"/>
          </a:xfrm>
          <a:prstGeom prst="rect">
            <a:avLst/>
          </a:prstGeom>
          <a:noFill/>
        </p:spPr>
        <p:txBody>
          <a:bodyPr wrap="square" rtlCol="0">
            <a:spAutoFit/>
          </a:bodyPr>
          <a:lstStyle/>
          <a:p>
            <a:pPr algn="ctr"/>
            <a:r>
              <a:rPr lang="ja-JP" altLang="en-US"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特別区の組織機構＞</a:t>
            </a:r>
          </a:p>
        </p:txBody>
      </p:sp>
      <p:sp>
        <p:nvSpPr>
          <p:cNvPr id="25"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１１</a:t>
            </a:r>
          </a:p>
        </p:txBody>
      </p:sp>
    </p:spTree>
    <p:extLst>
      <p:ext uri="{BB962C8B-B14F-4D97-AF65-F5344CB8AC3E}">
        <p14:creationId xmlns:p14="http://schemas.microsoft.com/office/powerpoint/2010/main" val="683550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0" y="490945"/>
            <a:ext cx="9777536" cy="4241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a:t>
            </a:r>
            <a:r>
              <a:rPr lang="ja-JP" altLang="en-US" b="1" dirty="0">
                <a:solidFill>
                  <a:srgbClr val="000000"/>
                </a:solidFill>
                <a:latin typeface="ＭＳ Ｐゴシック" charset="-128"/>
                <a:ea typeface="Meiryo UI"/>
                <a:cs typeface="Meiryo UI"/>
              </a:rPr>
              <a:t>配分方法の詳細＞組織別構成比と現員数での配分</a:t>
            </a:r>
            <a:r>
              <a:rPr lang="ja-JP" altLang="en-US" sz="1600" b="1" dirty="0">
                <a:solidFill>
                  <a:srgbClr val="000000"/>
                </a:solidFill>
                <a:latin typeface="ＭＳ Ｐゴシック" charset="-128"/>
                <a:ea typeface="Meiryo UI"/>
                <a:cs typeface="Meiryo UI"/>
              </a:rPr>
              <a:t>　</a:t>
            </a:r>
          </a:p>
        </p:txBody>
      </p:sp>
      <p:sp>
        <p:nvSpPr>
          <p:cNvPr id="27" name="角丸四角形 26"/>
          <p:cNvSpPr/>
          <p:nvPr/>
        </p:nvSpPr>
        <p:spPr>
          <a:xfrm>
            <a:off x="5140770" y="1917107"/>
            <a:ext cx="1303128" cy="34000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各特別区</a:t>
            </a:r>
            <a:r>
              <a:rPr lang="en-US" altLang="ja-JP" sz="1400" b="1" dirty="0">
                <a:solidFill>
                  <a:schemeClr val="tx1"/>
                </a:solidFill>
                <a:latin typeface="Meiryo UI" panose="020B0604030504040204" pitchFamily="50" charset="-128"/>
                <a:ea typeface="Meiryo UI" panose="020B0604030504040204" pitchFamily="50" charset="-128"/>
              </a:rPr>
              <a:t>›</a:t>
            </a:r>
            <a:endParaRPr lang="ja-JP" altLang="en-US" sz="1400" b="1" dirty="0">
              <a:solidFill>
                <a:schemeClr val="tx1"/>
              </a:solidFill>
              <a:latin typeface="Meiryo UI" panose="020B0604030504040204" pitchFamily="50" charset="-128"/>
              <a:ea typeface="Meiryo UI" panose="020B0604030504040204" pitchFamily="50" charset="-128"/>
            </a:endParaRPr>
          </a:p>
        </p:txBody>
      </p:sp>
      <p:sp>
        <p:nvSpPr>
          <p:cNvPr id="28" name="角丸四角形 27"/>
          <p:cNvSpPr/>
          <p:nvPr/>
        </p:nvSpPr>
        <p:spPr>
          <a:xfrm>
            <a:off x="-15552" y="1879357"/>
            <a:ext cx="1439802" cy="34000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現在</a:t>
            </a:r>
            <a:r>
              <a:rPr lang="en-US" altLang="ja-JP" sz="1400" b="1" dirty="0">
                <a:solidFill>
                  <a:schemeClr val="tx1"/>
                </a:solidFill>
                <a:latin typeface="Meiryo UI" panose="020B0604030504040204" pitchFamily="50" charset="-128"/>
                <a:ea typeface="Meiryo UI" panose="020B0604030504040204" pitchFamily="50" charset="-128"/>
              </a:rPr>
              <a:t>›</a:t>
            </a:r>
            <a:endParaRPr lang="ja-JP" altLang="en-US" sz="1400" b="1" dirty="0">
              <a:solidFill>
                <a:schemeClr val="tx1"/>
              </a:solidFill>
              <a:latin typeface="Meiryo UI" panose="020B0604030504040204" pitchFamily="50" charset="-128"/>
              <a:ea typeface="Meiryo UI" panose="020B0604030504040204" pitchFamily="50" charset="-128"/>
            </a:endParaRPr>
          </a:p>
        </p:txBody>
      </p:sp>
      <p:sp>
        <p:nvSpPr>
          <p:cNvPr id="16" name="角丸四角形 15"/>
          <p:cNvSpPr/>
          <p:nvPr/>
        </p:nvSpPr>
        <p:spPr>
          <a:xfrm>
            <a:off x="308261" y="856145"/>
            <a:ext cx="9361040" cy="993675"/>
          </a:xfrm>
          <a:prstGeom prst="roundRect">
            <a:avLst>
              <a:gd name="adj" fmla="val 12779"/>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eiryo UI" panose="020B0604030504040204" pitchFamily="50" charset="-128"/>
                <a:ea typeface="Meiryo UI" panose="020B0604030504040204" pitchFamily="50" charset="-128"/>
              </a:rPr>
              <a:t>○機関の共同設置として１か所のままである部署、市税事務所や図書館など現在４か所以上設置されている事業所は特別区設置後も大幅な職員数</a:t>
            </a:r>
            <a:endParaRPr lang="en-US" altLang="ja-JP" sz="1200" dirty="0">
              <a:solidFill>
                <a:schemeClr val="tx1"/>
              </a:solidFill>
              <a:latin typeface="Meiryo UI" panose="020B0604030504040204" pitchFamily="50" charset="-128"/>
              <a:ea typeface="Meiryo UI" panose="020B0604030504040204" pitchFamily="50" charset="-128"/>
            </a:endParaRPr>
          </a:p>
          <a:p>
            <a:r>
              <a:rPr lang="en-US" altLang="ja-JP"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の変動がないものとし、現員数で配分　</a:t>
            </a:r>
          </a:p>
          <a:p>
            <a:r>
              <a:rPr lang="ja-JP" altLang="en-US"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現在の区役所事務のうち、特別区では本庁の課で実施する事務</a:t>
            </a:r>
            <a:r>
              <a:rPr lang="ja-JP" altLang="en-US" sz="1200" dirty="0">
                <a:solidFill>
                  <a:schemeClr val="tx1"/>
                </a:solidFill>
                <a:latin typeface="Meiryo UI" panose="020B0604030504040204" pitchFamily="50" charset="-128"/>
                <a:ea typeface="Meiryo UI" panose="020B0604030504040204" pitchFamily="50" charset="-128"/>
              </a:rPr>
              <a:t>については</a:t>
            </a:r>
            <a:r>
              <a:rPr kumimoji="1" lang="ja-JP" altLang="en-US" sz="1200" dirty="0">
                <a:solidFill>
                  <a:schemeClr val="tx1"/>
                </a:solidFill>
                <a:latin typeface="Meiryo UI" panose="020B0604030504040204" pitchFamily="50" charset="-128"/>
                <a:ea typeface="Meiryo UI" panose="020B0604030504040204" pitchFamily="50" charset="-128"/>
              </a:rPr>
              <a:t>区分を</a:t>
            </a:r>
            <a:r>
              <a:rPr lang="ja-JP" altLang="en-US" sz="1200" dirty="0">
                <a:solidFill>
                  <a:schemeClr val="tx1"/>
                </a:solidFill>
                <a:latin typeface="Meiryo UI" panose="020B0604030504040204" pitchFamily="50" charset="-128"/>
                <a:ea typeface="Meiryo UI" panose="020B0604030504040204" pitchFamily="50" charset="-128"/>
              </a:rPr>
              <a:t>設けて配分</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○上記以外は、組織別構成比で配分することを基本とする</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9" name="角丸四角形 18"/>
          <p:cNvSpPr/>
          <p:nvPr/>
        </p:nvSpPr>
        <p:spPr>
          <a:xfrm>
            <a:off x="166564" y="6589863"/>
            <a:ext cx="6675033" cy="2184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大阪府への移管職員数等を除く、大阪府からの移管職員数を含む（組織</a:t>
            </a:r>
            <a:r>
              <a:rPr lang="en-US" altLang="ja-JP" sz="1050" dirty="0">
                <a:solidFill>
                  <a:schemeClr val="tx1"/>
                </a:solidFill>
                <a:latin typeface="Meiryo UI" panose="020B0604030504040204" pitchFamily="50" charset="-128"/>
                <a:ea typeface="Meiryo UI" panose="020B0604030504040204" pitchFamily="50" charset="-128"/>
              </a:rPr>
              <a:t>-18 </a:t>
            </a:r>
            <a:r>
              <a:rPr lang="ja-JP" altLang="en-US" sz="1050" dirty="0">
                <a:solidFill>
                  <a:schemeClr val="tx1"/>
                </a:solidFill>
                <a:latin typeface="Meiryo UI" panose="020B0604030504040204" pitchFamily="50" charset="-128"/>
                <a:ea typeface="Meiryo UI" panose="020B0604030504040204" pitchFamily="50" charset="-128"/>
              </a:rPr>
              <a:t>参照）</a:t>
            </a:r>
          </a:p>
        </p:txBody>
      </p:sp>
      <p:sp>
        <p:nvSpPr>
          <p:cNvPr id="21" name="Rectangle 31"/>
          <p:cNvSpPr>
            <a:spLocks noChangeArrowheads="1"/>
          </p:cNvSpPr>
          <p:nvPr/>
        </p:nvSpPr>
        <p:spPr bwMode="auto">
          <a:xfrm>
            <a:off x="222183" y="2237455"/>
            <a:ext cx="964332" cy="2816329"/>
          </a:xfrm>
          <a:prstGeom prst="rect">
            <a:avLst/>
          </a:prstGeom>
          <a:solidFill>
            <a:schemeClr val="tx2"/>
          </a:solidFill>
          <a:ln w="15875">
            <a:solidFill>
              <a:schemeClr val="tx2"/>
            </a:solidFill>
            <a:miter lim="800000"/>
            <a:headEnd/>
            <a:tailEnd/>
          </a:ln>
        </p:spPr>
        <p:txBody>
          <a:bodyPr anchor="ctr"/>
          <a:lstStyle/>
          <a:p>
            <a:pPr algn="ctr"/>
            <a:r>
              <a:rPr lang="ja-JP" altLang="en-US" sz="1100" b="1" dirty="0">
                <a:solidFill>
                  <a:schemeClr val="bg1"/>
                </a:solidFill>
                <a:latin typeface="Meiryo UI" pitchFamily="50" charset="-128"/>
                <a:ea typeface="Meiryo UI" pitchFamily="50" charset="-128"/>
                <a:cs typeface="Meiryo UI" pitchFamily="50" charset="-128"/>
              </a:rPr>
              <a:t>本庁・事業所</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en-US" altLang="ja-JP" sz="1100" b="1" dirty="0">
                <a:solidFill>
                  <a:schemeClr val="bg1"/>
                </a:solidFill>
                <a:latin typeface="Meiryo UI" pitchFamily="50" charset="-128"/>
                <a:ea typeface="Meiryo UI" pitchFamily="50" charset="-128"/>
                <a:cs typeface="Meiryo UI" pitchFamily="50" charset="-128"/>
              </a:rPr>
              <a:t>※</a:t>
            </a:r>
            <a:endParaRPr lang="ja-JP" altLang="en-US" sz="1100" b="1" dirty="0">
              <a:solidFill>
                <a:schemeClr val="bg1"/>
              </a:solidFill>
              <a:latin typeface="Meiryo UI" pitchFamily="50" charset="-128"/>
              <a:ea typeface="Meiryo UI" pitchFamily="50" charset="-128"/>
              <a:cs typeface="Meiryo UI" pitchFamily="50" charset="-128"/>
            </a:endParaRPr>
          </a:p>
          <a:p>
            <a:pPr algn="ctr"/>
            <a:endParaRPr lang="en-US" altLang="ja-JP" sz="1200" b="1" dirty="0">
              <a:solidFill>
                <a:schemeClr val="bg1"/>
              </a:solidFill>
              <a:latin typeface="Meiryo UI" pitchFamily="50" charset="-128"/>
              <a:ea typeface="Meiryo UI" pitchFamily="50" charset="-128"/>
              <a:cs typeface="Meiryo UI" pitchFamily="50" charset="-128"/>
            </a:endParaRPr>
          </a:p>
        </p:txBody>
      </p:sp>
      <p:sp>
        <p:nvSpPr>
          <p:cNvPr id="25" name="Rectangle 31"/>
          <p:cNvSpPr>
            <a:spLocks noChangeArrowheads="1"/>
          </p:cNvSpPr>
          <p:nvPr/>
        </p:nvSpPr>
        <p:spPr bwMode="auto">
          <a:xfrm>
            <a:off x="222183" y="5146152"/>
            <a:ext cx="964332" cy="1387997"/>
          </a:xfrm>
          <a:prstGeom prst="rect">
            <a:avLst/>
          </a:prstGeom>
          <a:solidFill>
            <a:schemeClr val="tx2"/>
          </a:solidFill>
          <a:ln w="15875">
            <a:solidFill>
              <a:schemeClr val="tx2"/>
            </a:solidFill>
            <a:miter lim="800000"/>
            <a:headEnd/>
            <a:tailEnd/>
          </a:ln>
        </p:spPr>
        <p:txBody>
          <a:bodyPr anchor="ctr"/>
          <a:lstStyle/>
          <a:p>
            <a:pPr algn="ctr"/>
            <a:r>
              <a:rPr lang="ja-JP" altLang="en-US" sz="1100" b="1" dirty="0">
                <a:solidFill>
                  <a:schemeClr val="bg1"/>
                </a:solidFill>
                <a:latin typeface="Meiryo UI" pitchFamily="50" charset="-128"/>
                <a:ea typeface="Meiryo UI" pitchFamily="50" charset="-128"/>
                <a:cs typeface="Meiryo UI" pitchFamily="50" charset="-128"/>
              </a:rPr>
              <a:t>区役所</a:t>
            </a:r>
          </a:p>
        </p:txBody>
      </p:sp>
      <p:sp>
        <p:nvSpPr>
          <p:cNvPr id="26" name="Rectangle 31"/>
          <p:cNvSpPr>
            <a:spLocks noChangeArrowheads="1"/>
          </p:cNvSpPr>
          <p:nvPr/>
        </p:nvSpPr>
        <p:spPr bwMode="auto">
          <a:xfrm>
            <a:off x="5313040" y="2237455"/>
            <a:ext cx="965935" cy="1564245"/>
          </a:xfrm>
          <a:prstGeom prst="rect">
            <a:avLst/>
          </a:prstGeom>
          <a:solidFill>
            <a:schemeClr val="tx2"/>
          </a:solidFill>
          <a:ln w="15875">
            <a:solidFill>
              <a:schemeClr val="tx2"/>
            </a:solidFill>
            <a:miter lim="800000"/>
            <a:headEnd/>
            <a:tailEnd/>
          </a:ln>
        </p:spPr>
        <p:txBody>
          <a:bodyPr anchor="ctr"/>
          <a:lstStyle/>
          <a:p>
            <a:pPr algn="ctr"/>
            <a:r>
              <a:rPr lang="ja-JP" altLang="en-US" sz="1100" b="1" dirty="0">
                <a:solidFill>
                  <a:schemeClr val="bg1"/>
                </a:solidFill>
                <a:latin typeface="Meiryo UI" pitchFamily="50" charset="-128"/>
                <a:ea typeface="Meiryo UI" pitchFamily="50" charset="-128"/>
                <a:cs typeface="Meiryo UI" pitchFamily="50" charset="-128"/>
              </a:rPr>
              <a:t>課</a:t>
            </a:r>
          </a:p>
        </p:txBody>
      </p:sp>
      <p:sp>
        <p:nvSpPr>
          <p:cNvPr id="29" name="Rectangle 31"/>
          <p:cNvSpPr>
            <a:spLocks noChangeArrowheads="1"/>
          </p:cNvSpPr>
          <p:nvPr/>
        </p:nvSpPr>
        <p:spPr bwMode="auto">
          <a:xfrm>
            <a:off x="5313040" y="3888582"/>
            <a:ext cx="965935" cy="465877"/>
          </a:xfrm>
          <a:prstGeom prst="rect">
            <a:avLst/>
          </a:prstGeom>
          <a:solidFill>
            <a:schemeClr val="tx2"/>
          </a:solidFill>
          <a:ln w="15875">
            <a:solidFill>
              <a:schemeClr val="tx2"/>
            </a:solidFill>
            <a:miter lim="800000"/>
            <a:headEnd/>
            <a:tailEnd/>
          </a:ln>
        </p:spPr>
        <p:txBody>
          <a:bodyPr anchor="ctr"/>
          <a:lstStyle/>
          <a:p>
            <a:pPr algn="ctr"/>
            <a:r>
              <a:rPr lang="ja-JP" altLang="en-US" sz="1100" b="1" dirty="0">
                <a:solidFill>
                  <a:schemeClr val="bg1"/>
                </a:solidFill>
                <a:latin typeface="Meiryo UI" pitchFamily="50" charset="-128"/>
                <a:ea typeface="Meiryo UI" pitchFamily="50" charset="-128"/>
                <a:cs typeface="Meiryo UI" pitchFamily="50" charset="-128"/>
              </a:rPr>
              <a:t>機関の共同</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ja-JP" altLang="en-US" sz="1100" b="1" dirty="0">
                <a:solidFill>
                  <a:schemeClr val="bg1"/>
                </a:solidFill>
                <a:latin typeface="Meiryo UI" pitchFamily="50" charset="-128"/>
                <a:ea typeface="Meiryo UI" pitchFamily="50" charset="-128"/>
                <a:cs typeface="Meiryo UI" pitchFamily="50" charset="-128"/>
              </a:rPr>
              <a:t>設置の部署</a:t>
            </a:r>
          </a:p>
        </p:txBody>
      </p:sp>
      <p:sp>
        <p:nvSpPr>
          <p:cNvPr id="30" name="Rectangle 31"/>
          <p:cNvSpPr>
            <a:spLocks noChangeArrowheads="1"/>
          </p:cNvSpPr>
          <p:nvPr/>
        </p:nvSpPr>
        <p:spPr bwMode="auto">
          <a:xfrm>
            <a:off x="5313040" y="4441340"/>
            <a:ext cx="965935" cy="930760"/>
          </a:xfrm>
          <a:prstGeom prst="rect">
            <a:avLst/>
          </a:prstGeom>
          <a:solidFill>
            <a:schemeClr val="tx2"/>
          </a:solidFill>
          <a:ln w="15875">
            <a:solidFill>
              <a:schemeClr val="tx2"/>
            </a:solidFill>
            <a:miter lim="800000"/>
            <a:headEnd/>
            <a:tailEnd/>
          </a:ln>
        </p:spPr>
        <p:txBody>
          <a:bodyPr anchor="ctr"/>
          <a:lstStyle/>
          <a:p>
            <a:pPr algn="ctr"/>
            <a:r>
              <a:rPr lang="ja-JP" altLang="en-US" sz="1100" b="1" dirty="0">
                <a:solidFill>
                  <a:schemeClr val="bg1"/>
                </a:solidFill>
                <a:latin typeface="Meiryo UI" pitchFamily="50" charset="-128"/>
                <a:ea typeface="Meiryo UI" pitchFamily="50" charset="-128"/>
                <a:cs typeface="Meiryo UI" pitchFamily="50" charset="-128"/>
              </a:rPr>
              <a:t>事業所</a:t>
            </a:r>
          </a:p>
        </p:txBody>
      </p:sp>
      <p:sp>
        <p:nvSpPr>
          <p:cNvPr id="31" name="Rectangle 31"/>
          <p:cNvSpPr>
            <a:spLocks noChangeArrowheads="1"/>
          </p:cNvSpPr>
          <p:nvPr/>
        </p:nvSpPr>
        <p:spPr bwMode="auto">
          <a:xfrm>
            <a:off x="5313040" y="5445224"/>
            <a:ext cx="965935" cy="1069876"/>
          </a:xfrm>
          <a:prstGeom prst="rect">
            <a:avLst/>
          </a:prstGeom>
          <a:solidFill>
            <a:schemeClr val="tx2"/>
          </a:solidFill>
          <a:ln w="15875">
            <a:solidFill>
              <a:schemeClr val="tx2"/>
            </a:solidFill>
            <a:miter lim="800000"/>
            <a:headEnd/>
            <a:tailEnd/>
          </a:ln>
        </p:spPr>
        <p:txBody>
          <a:bodyPr anchor="ctr"/>
          <a:lstStyle/>
          <a:p>
            <a:pPr algn="ctr"/>
            <a:r>
              <a:rPr lang="ja-JP" altLang="en-US" sz="1100" b="1" dirty="0">
                <a:solidFill>
                  <a:schemeClr val="bg1"/>
                </a:solidFill>
                <a:latin typeface="Meiryo UI" pitchFamily="50" charset="-128"/>
                <a:ea typeface="Meiryo UI" pitchFamily="50" charset="-128"/>
                <a:cs typeface="Meiryo UI" pitchFamily="50" charset="-128"/>
              </a:rPr>
              <a:t>区役所</a:t>
            </a:r>
            <a:endParaRPr lang="en-US" altLang="ja-JP" sz="1100" b="1" dirty="0">
              <a:solidFill>
                <a:schemeClr val="bg1"/>
              </a:solidFill>
              <a:latin typeface="Meiryo UI" pitchFamily="50" charset="-128"/>
              <a:ea typeface="Meiryo UI" pitchFamily="50" charset="-128"/>
              <a:cs typeface="Meiryo UI" pitchFamily="50" charset="-128"/>
            </a:endParaRPr>
          </a:p>
          <a:p>
            <a:r>
              <a:rPr lang="ja-JP" altLang="en-US" sz="1100" b="1" dirty="0">
                <a:solidFill>
                  <a:schemeClr val="bg1"/>
                </a:solidFill>
                <a:latin typeface="Meiryo UI" pitchFamily="50" charset="-128"/>
                <a:ea typeface="Meiryo UI" pitchFamily="50" charset="-128"/>
                <a:cs typeface="Meiryo UI" pitchFamily="50" charset="-128"/>
              </a:rPr>
              <a:t>　（地域</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ja-JP" altLang="en-US" sz="1100" b="1" dirty="0">
                <a:solidFill>
                  <a:schemeClr val="bg1"/>
                </a:solidFill>
                <a:latin typeface="Meiryo UI" pitchFamily="50" charset="-128"/>
                <a:ea typeface="Meiryo UI" pitchFamily="50" charset="-128"/>
                <a:cs typeface="Meiryo UI" pitchFamily="50" charset="-128"/>
              </a:rPr>
              <a:t>自治区の</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ja-JP" altLang="en-US" sz="1100" b="1" dirty="0">
                <a:solidFill>
                  <a:schemeClr val="bg1"/>
                </a:solidFill>
                <a:latin typeface="Meiryo UI" pitchFamily="50" charset="-128"/>
                <a:ea typeface="Meiryo UI" pitchFamily="50" charset="-128"/>
                <a:cs typeface="Meiryo UI" pitchFamily="50" charset="-128"/>
              </a:rPr>
              <a:t>事務所）</a:t>
            </a:r>
          </a:p>
        </p:txBody>
      </p:sp>
      <p:sp>
        <p:nvSpPr>
          <p:cNvPr id="33" name="Text Box 23"/>
          <p:cNvSpPr txBox="1">
            <a:spLocks noChangeArrowheads="1"/>
          </p:cNvSpPr>
          <p:nvPr/>
        </p:nvSpPr>
        <p:spPr bwMode="auto">
          <a:xfrm>
            <a:off x="6288364" y="3923820"/>
            <a:ext cx="2331624" cy="415498"/>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rPr>
              <a:t>監査委員事務局</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心身障が</a:t>
            </a:r>
            <a:r>
              <a:rPr lang="ja-JP" altLang="en-US" sz="1050" dirty="0" err="1">
                <a:latin typeface="Meiryo UI" panose="020B0604030504040204" pitchFamily="50" charset="-128"/>
                <a:ea typeface="Meiryo UI" panose="020B0604030504040204" pitchFamily="50" charset="-128"/>
              </a:rPr>
              <a:t>い</a:t>
            </a:r>
            <a:r>
              <a:rPr lang="ja-JP" altLang="en-US" sz="1050" dirty="0">
                <a:latin typeface="Meiryo UI" panose="020B0604030504040204" pitchFamily="50" charset="-128"/>
                <a:ea typeface="Meiryo UI" panose="020B0604030504040204" pitchFamily="50" charset="-128"/>
              </a:rPr>
              <a:t>者リハビリテーションセンター</a:t>
            </a:r>
            <a:endParaRPr lang="en-US" altLang="ja-JP" sz="1050" dirty="0">
              <a:latin typeface="Meiryo UI" panose="020B0604030504040204" pitchFamily="50" charset="-128"/>
              <a:ea typeface="Meiryo UI" panose="020B0604030504040204" pitchFamily="50" charset="-128"/>
              <a:cs typeface="Meiryo UI"/>
            </a:endParaRPr>
          </a:p>
        </p:txBody>
      </p:sp>
      <p:sp>
        <p:nvSpPr>
          <p:cNvPr id="34" name="Text Box 23"/>
          <p:cNvSpPr txBox="1">
            <a:spLocks noChangeArrowheads="1"/>
          </p:cNvSpPr>
          <p:nvPr/>
        </p:nvSpPr>
        <p:spPr bwMode="auto">
          <a:xfrm>
            <a:off x="6467663" y="4407489"/>
            <a:ext cx="2952328" cy="738664"/>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rPr>
              <a:t>現在４か所以上設置されている事業所</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市税事務所・工営所・公園事務所・図書館・</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生活衛生監視事務所</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保健所に包含して設置</a:t>
            </a:r>
            <a:r>
              <a:rPr lang="en-US" altLang="ja-JP" sz="1050" dirty="0">
                <a:latin typeface="Meiryo UI" panose="020B0604030504040204" pitchFamily="50" charset="-128"/>
                <a:ea typeface="Meiryo UI" panose="020B0604030504040204" pitchFamily="50" charset="-128"/>
              </a:rPr>
              <a:t>)</a:t>
            </a:r>
          </a:p>
          <a:p>
            <a:r>
              <a:rPr lang="ja-JP" altLang="en-US" sz="1050" dirty="0">
                <a:latin typeface="Meiryo UI" panose="020B0604030504040204" pitchFamily="50" charset="-128"/>
                <a:ea typeface="Meiryo UI" panose="020B0604030504040204" pitchFamily="50" charset="-128"/>
                <a:cs typeface="Meiryo UI"/>
              </a:rPr>
              <a:t>　 ・・・現員数で配分</a:t>
            </a:r>
            <a:endParaRPr lang="en-US" altLang="ja-JP" sz="1050" dirty="0">
              <a:latin typeface="Meiryo UI" panose="020B0604030504040204" pitchFamily="50" charset="-128"/>
              <a:ea typeface="Meiryo UI" panose="020B0604030504040204" pitchFamily="50" charset="-128"/>
              <a:cs typeface="Meiryo UI"/>
            </a:endParaRPr>
          </a:p>
        </p:txBody>
      </p:sp>
      <p:cxnSp>
        <p:nvCxnSpPr>
          <p:cNvPr id="35" name="直線矢印コネクタ 34"/>
          <p:cNvCxnSpPr/>
          <p:nvPr/>
        </p:nvCxnSpPr>
        <p:spPr>
          <a:xfrm>
            <a:off x="1326342" y="2698275"/>
            <a:ext cx="3888000" cy="0"/>
          </a:xfrm>
          <a:prstGeom prst="straightConnector1">
            <a:avLst/>
          </a:prstGeom>
          <a:ln w="63500" cap="rnd">
            <a:solidFill>
              <a:schemeClr val="tx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4" name="Text Box 23"/>
          <p:cNvSpPr txBox="1">
            <a:spLocks noChangeArrowheads="1"/>
          </p:cNvSpPr>
          <p:nvPr/>
        </p:nvSpPr>
        <p:spPr bwMode="auto">
          <a:xfrm>
            <a:off x="3670378" y="6027129"/>
            <a:ext cx="2000672" cy="253916"/>
          </a:xfrm>
          <a:prstGeom prst="rect">
            <a:avLst/>
          </a:prstGeom>
          <a:noFill/>
          <a:ln w="9525">
            <a:noFill/>
            <a:miter lim="800000"/>
            <a:headEnd/>
            <a:tailEnd/>
          </a:ln>
        </p:spPr>
        <p:txBody>
          <a:bodyPr wrap="square" anchor="ctr">
            <a:spAutoFit/>
          </a:bodyPr>
          <a:lstStyle/>
          <a:p>
            <a:pPr algn="ctr"/>
            <a:r>
              <a:rPr lang="ja-JP" altLang="en-US" sz="1050" dirty="0">
                <a:latin typeface="Meiryo UI" panose="020B0604030504040204" pitchFamily="50" charset="-128"/>
                <a:ea typeface="Meiryo UI" panose="020B0604030504040204" pitchFamily="50" charset="-128"/>
                <a:cs typeface="Meiryo UI"/>
              </a:rPr>
              <a:t>現員数で配分</a:t>
            </a:r>
            <a:endParaRPr lang="en-US" altLang="ja-JP" sz="1050" dirty="0">
              <a:latin typeface="Meiryo UI" panose="020B0604030504040204" pitchFamily="50" charset="-128"/>
              <a:ea typeface="Meiryo UI" panose="020B0604030504040204" pitchFamily="50" charset="-128"/>
              <a:cs typeface="Meiryo UI"/>
            </a:endParaRPr>
          </a:p>
        </p:txBody>
      </p:sp>
      <p:cxnSp>
        <p:nvCxnSpPr>
          <p:cNvPr id="45" name="直線矢印コネクタ 44"/>
          <p:cNvCxnSpPr/>
          <p:nvPr/>
        </p:nvCxnSpPr>
        <p:spPr>
          <a:xfrm>
            <a:off x="1264570" y="6298675"/>
            <a:ext cx="3996000" cy="0"/>
          </a:xfrm>
          <a:prstGeom prst="straightConnector1">
            <a:avLst/>
          </a:prstGeom>
          <a:ln w="635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a:off x="3872880" y="3628925"/>
            <a:ext cx="1359671" cy="0"/>
          </a:xfrm>
          <a:prstGeom prst="straightConnector1">
            <a:avLst/>
          </a:prstGeom>
          <a:ln w="63500" cap="rnd">
            <a:solidFill>
              <a:schemeClr val="tx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flipH="1">
            <a:off x="1264572" y="6093296"/>
            <a:ext cx="2592000" cy="0"/>
          </a:xfrm>
          <a:prstGeom prst="straightConnector1">
            <a:avLst/>
          </a:prstGeom>
          <a:ln w="63500" cap="rnd">
            <a:solidFill>
              <a:schemeClr val="tx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flipV="1">
            <a:off x="3656856" y="3160453"/>
            <a:ext cx="0" cy="961068"/>
          </a:xfrm>
          <a:prstGeom prst="straightConnector1">
            <a:avLst/>
          </a:prstGeom>
          <a:ln w="63500"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p:nvPr/>
        </p:nvCxnSpPr>
        <p:spPr>
          <a:xfrm flipV="1">
            <a:off x="3656856" y="4339123"/>
            <a:ext cx="0" cy="288000"/>
          </a:xfrm>
          <a:prstGeom prst="straightConnector1">
            <a:avLst/>
          </a:prstGeom>
          <a:ln w="63500"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60" name="直線矢印コネクタ 59"/>
          <p:cNvCxnSpPr/>
          <p:nvPr/>
        </p:nvCxnSpPr>
        <p:spPr>
          <a:xfrm flipV="1">
            <a:off x="3656856" y="4829647"/>
            <a:ext cx="0" cy="756000"/>
          </a:xfrm>
          <a:prstGeom prst="straightConnector1">
            <a:avLst/>
          </a:prstGeom>
          <a:ln w="63500"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p:nvPr/>
        </p:nvCxnSpPr>
        <p:spPr>
          <a:xfrm>
            <a:off x="1302303" y="5589240"/>
            <a:ext cx="2354553" cy="0"/>
          </a:xfrm>
          <a:prstGeom prst="straightConnector1">
            <a:avLst/>
          </a:prstGeom>
          <a:ln w="63500"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p:nvPr/>
        </p:nvCxnSpPr>
        <p:spPr>
          <a:xfrm flipV="1">
            <a:off x="3872880" y="3668114"/>
            <a:ext cx="0" cy="453407"/>
          </a:xfrm>
          <a:prstGeom prst="straightConnector1">
            <a:avLst/>
          </a:prstGeom>
          <a:ln w="63500" cap="rnd">
            <a:solidFill>
              <a:schemeClr val="tx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flipV="1">
            <a:off x="3872880" y="4829648"/>
            <a:ext cx="0" cy="1224000"/>
          </a:xfrm>
          <a:prstGeom prst="straightConnector1">
            <a:avLst/>
          </a:prstGeom>
          <a:ln w="63500" cap="rnd">
            <a:solidFill>
              <a:schemeClr val="tx2">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71" name="Text Box 23"/>
          <p:cNvSpPr txBox="1">
            <a:spLocks noChangeArrowheads="1"/>
          </p:cNvSpPr>
          <p:nvPr/>
        </p:nvSpPr>
        <p:spPr bwMode="auto">
          <a:xfrm>
            <a:off x="1219510" y="5173742"/>
            <a:ext cx="2541698" cy="415498"/>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a:rPr>
              <a:t>特別区では本庁の課で実施する事務のうち</a:t>
            </a:r>
            <a:endParaRPr lang="en-US" altLang="ja-JP" sz="1050" dirty="0">
              <a:latin typeface="Meiryo UI" panose="020B0604030504040204" pitchFamily="50" charset="-128"/>
              <a:ea typeface="Meiryo UI" panose="020B0604030504040204" pitchFamily="50" charset="-128"/>
              <a:cs typeface="Meiryo UI"/>
            </a:endParaRPr>
          </a:p>
          <a:p>
            <a:r>
              <a:rPr lang="ja-JP" altLang="en-US" sz="1050" dirty="0">
                <a:latin typeface="Meiryo UI" panose="020B0604030504040204" pitchFamily="50" charset="-128"/>
                <a:ea typeface="Meiryo UI" panose="020B0604030504040204" pitchFamily="50" charset="-128"/>
              </a:rPr>
              <a:t>福祉、子育てなど移管先を特定した事務</a:t>
            </a:r>
            <a:endParaRPr lang="en-US" altLang="ja-JP" sz="1050" dirty="0">
              <a:latin typeface="Meiryo UI" panose="020B0604030504040204" pitchFamily="50" charset="-128"/>
              <a:ea typeface="Meiryo UI" panose="020B0604030504040204" pitchFamily="50" charset="-128"/>
              <a:cs typeface="Meiryo UI"/>
            </a:endParaRPr>
          </a:p>
        </p:txBody>
      </p:sp>
      <p:sp>
        <p:nvSpPr>
          <p:cNvPr id="72" name="Text Box 23"/>
          <p:cNvSpPr txBox="1">
            <a:spLocks noChangeArrowheads="1"/>
          </p:cNvSpPr>
          <p:nvPr/>
        </p:nvSpPr>
        <p:spPr bwMode="auto">
          <a:xfrm>
            <a:off x="4107564" y="2906537"/>
            <a:ext cx="1762435" cy="253916"/>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a:rPr>
              <a:t>現員数で配分</a:t>
            </a:r>
            <a:endParaRPr lang="en-US" altLang="ja-JP" sz="1050" dirty="0">
              <a:latin typeface="Meiryo UI" panose="020B0604030504040204" pitchFamily="50" charset="-128"/>
              <a:ea typeface="Meiryo UI" panose="020B0604030504040204" pitchFamily="50" charset="-128"/>
              <a:cs typeface="Meiryo UI"/>
            </a:endParaRPr>
          </a:p>
        </p:txBody>
      </p:sp>
      <p:sp>
        <p:nvSpPr>
          <p:cNvPr id="75" name="Text Box 23"/>
          <p:cNvSpPr txBox="1">
            <a:spLocks noChangeArrowheads="1"/>
          </p:cNvSpPr>
          <p:nvPr/>
        </p:nvSpPr>
        <p:spPr bwMode="auto">
          <a:xfrm>
            <a:off x="1208584" y="5677798"/>
            <a:ext cx="2541698" cy="415498"/>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a:rPr>
              <a:t>特別区では本庁の課で実施する事務のうち</a:t>
            </a:r>
            <a:endParaRPr lang="en-US" altLang="ja-JP" sz="1050" dirty="0">
              <a:latin typeface="Meiryo UI" panose="020B0604030504040204" pitchFamily="50" charset="-128"/>
              <a:ea typeface="Meiryo UI" panose="020B0604030504040204" pitchFamily="50" charset="-128"/>
              <a:cs typeface="Meiryo UI"/>
            </a:endParaRPr>
          </a:p>
          <a:p>
            <a:r>
              <a:rPr lang="ja-JP" altLang="en-US" sz="1050" dirty="0">
                <a:latin typeface="Meiryo UI" panose="020B0604030504040204" pitchFamily="50" charset="-128"/>
                <a:ea typeface="Meiryo UI" panose="020B0604030504040204" pitchFamily="50" charset="-128"/>
                <a:cs typeface="Meiryo UI"/>
              </a:rPr>
              <a:t>総務事務など</a:t>
            </a:r>
            <a:endParaRPr lang="en-US" altLang="ja-JP" sz="1050" dirty="0">
              <a:latin typeface="Meiryo UI" panose="020B0604030504040204" pitchFamily="50" charset="-128"/>
              <a:ea typeface="Meiryo UI" panose="020B0604030504040204" pitchFamily="50" charset="-128"/>
              <a:cs typeface="Meiryo UI"/>
            </a:endParaRPr>
          </a:p>
        </p:txBody>
      </p:sp>
      <p:sp>
        <p:nvSpPr>
          <p:cNvPr id="76" name="Text Box 23"/>
          <p:cNvSpPr txBox="1">
            <a:spLocks noChangeArrowheads="1"/>
          </p:cNvSpPr>
          <p:nvPr/>
        </p:nvSpPr>
        <p:spPr bwMode="auto">
          <a:xfrm>
            <a:off x="3728864" y="3375434"/>
            <a:ext cx="1755083" cy="253916"/>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a:rPr>
              <a:t>組織別構成比で配分</a:t>
            </a:r>
            <a:endParaRPr lang="en-US" altLang="ja-JP" sz="1050" dirty="0">
              <a:latin typeface="Meiryo UI" panose="020B0604030504040204" pitchFamily="50" charset="-128"/>
              <a:ea typeface="Meiryo UI" panose="020B0604030504040204" pitchFamily="50" charset="-128"/>
              <a:cs typeface="Meiryo UI"/>
            </a:endParaRPr>
          </a:p>
        </p:txBody>
      </p:sp>
      <p:sp>
        <p:nvSpPr>
          <p:cNvPr id="93" name="Text Box 23"/>
          <p:cNvSpPr txBox="1">
            <a:spLocks noChangeArrowheads="1"/>
          </p:cNvSpPr>
          <p:nvPr/>
        </p:nvSpPr>
        <p:spPr bwMode="auto">
          <a:xfrm>
            <a:off x="3726498" y="2438885"/>
            <a:ext cx="1755083" cy="253916"/>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a:rPr>
              <a:t>組織別構成比で配分</a:t>
            </a:r>
            <a:endParaRPr lang="en-US" altLang="ja-JP" sz="1050" dirty="0">
              <a:latin typeface="Meiryo UI" panose="020B0604030504040204" pitchFamily="50" charset="-128"/>
              <a:ea typeface="Meiryo UI" panose="020B0604030504040204" pitchFamily="50" charset="-128"/>
              <a:cs typeface="Meiryo UI"/>
            </a:endParaRPr>
          </a:p>
        </p:txBody>
      </p:sp>
      <p:cxnSp>
        <p:nvCxnSpPr>
          <p:cNvPr id="94" name="直線矢印コネクタ 93"/>
          <p:cNvCxnSpPr/>
          <p:nvPr/>
        </p:nvCxnSpPr>
        <p:spPr>
          <a:xfrm>
            <a:off x="3656856" y="3163519"/>
            <a:ext cx="1548000" cy="0"/>
          </a:xfrm>
          <a:prstGeom prst="straightConnector1">
            <a:avLst/>
          </a:prstGeom>
          <a:ln w="635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02" name="Text Box 23"/>
          <p:cNvSpPr txBox="1">
            <a:spLocks noChangeArrowheads="1"/>
          </p:cNvSpPr>
          <p:nvPr/>
        </p:nvSpPr>
        <p:spPr bwMode="auto">
          <a:xfrm>
            <a:off x="4160912" y="3978519"/>
            <a:ext cx="1762435" cy="253916"/>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a:rPr>
              <a:t>現員数で配分</a:t>
            </a:r>
            <a:endParaRPr lang="en-US" altLang="ja-JP" sz="1050" dirty="0">
              <a:latin typeface="Meiryo UI" panose="020B0604030504040204" pitchFamily="50" charset="-128"/>
              <a:ea typeface="Meiryo UI" panose="020B0604030504040204" pitchFamily="50" charset="-128"/>
              <a:cs typeface="Meiryo UI"/>
            </a:endParaRPr>
          </a:p>
        </p:txBody>
      </p:sp>
      <p:cxnSp>
        <p:nvCxnSpPr>
          <p:cNvPr id="107" name="直線矢印コネクタ 106"/>
          <p:cNvCxnSpPr/>
          <p:nvPr/>
        </p:nvCxnSpPr>
        <p:spPr>
          <a:xfrm flipV="1">
            <a:off x="3872880" y="4339123"/>
            <a:ext cx="0" cy="288000"/>
          </a:xfrm>
          <a:prstGeom prst="straightConnector1">
            <a:avLst/>
          </a:prstGeom>
          <a:ln w="63500" cap="rnd">
            <a:solidFill>
              <a:schemeClr val="tx2">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a:off x="1315951" y="4228703"/>
            <a:ext cx="3924000" cy="1"/>
          </a:xfrm>
          <a:prstGeom prst="straightConnector1">
            <a:avLst/>
          </a:prstGeom>
          <a:ln w="635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a:off x="1315951" y="4723732"/>
            <a:ext cx="3924000" cy="1"/>
          </a:xfrm>
          <a:prstGeom prst="straightConnector1">
            <a:avLst/>
          </a:prstGeom>
          <a:ln w="63500"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50" name="Text Box 23"/>
          <p:cNvSpPr txBox="1">
            <a:spLocks noChangeArrowheads="1"/>
          </p:cNvSpPr>
          <p:nvPr/>
        </p:nvSpPr>
        <p:spPr bwMode="auto">
          <a:xfrm>
            <a:off x="4160912" y="4473548"/>
            <a:ext cx="1762435" cy="253916"/>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a:rPr>
              <a:t>現員数で配分</a:t>
            </a:r>
            <a:endParaRPr lang="en-US" altLang="ja-JP" sz="1050" dirty="0">
              <a:latin typeface="Meiryo UI" panose="020B0604030504040204" pitchFamily="50" charset="-128"/>
              <a:ea typeface="Meiryo UI" panose="020B0604030504040204" pitchFamily="50" charset="-128"/>
              <a:cs typeface="Meiryo UI"/>
            </a:endParaRPr>
          </a:p>
        </p:txBody>
      </p:sp>
      <p:sp>
        <p:nvSpPr>
          <p:cNvPr id="52" name="Text Box 23"/>
          <p:cNvSpPr txBox="1">
            <a:spLocks noChangeArrowheads="1"/>
          </p:cNvSpPr>
          <p:nvPr/>
        </p:nvSpPr>
        <p:spPr bwMode="auto">
          <a:xfrm>
            <a:off x="6321280" y="3211959"/>
            <a:ext cx="3584720" cy="577081"/>
          </a:xfrm>
          <a:prstGeom prst="rect">
            <a:avLst/>
          </a:prstGeom>
          <a:noFill/>
          <a:ln w="9525">
            <a:noFill/>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議会事務局は、大阪市の組織規模での組織別構成比が</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小さいため、これによらず、中核市モデルに含まれている</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議会事務局の職員数を各特別区の人口規模に応じて配分</a:t>
            </a:r>
            <a:endParaRPr lang="en-US" altLang="ja-JP" sz="1050" dirty="0">
              <a:latin typeface="Meiryo UI" panose="020B0604030504040204" pitchFamily="50" charset="-128"/>
              <a:ea typeface="Meiryo UI" panose="020B0604030504040204" pitchFamily="50" charset="-128"/>
            </a:endParaRPr>
          </a:p>
        </p:txBody>
      </p:sp>
      <p:sp>
        <p:nvSpPr>
          <p:cNvPr id="53" name="Text Box 23"/>
          <p:cNvSpPr txBox="1">
            <a:spLocks noChangeArrowheads="1"/>
          </p:cNvSpPr>
          <p:nvPr/>
        </p:nvSpPr>
        <p:spPr bwMode="auto">
          <a:xfrm>
            <a:off x="6480848" y="5156175"/>
            <a:ext cx="3584720" cy="577081"/>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こども相談センター（</a:t>
            </a:r>
            <a:r>
              <a:rPr lang="ja-JP" altLang="en-US" sz="1050" dirty="0">
                <a:latin typeface="Meiryo UI" panose="020B0604030504040204" pitchFamily="50" charset="-128"/>
                <a:ea typeface="Meiryo UI" panose="020B0604030504040204" pitchFamily="50" charset="-128"/>
              </a:rPr>
              <a:t>児童相談所）</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改正児童福祉法の基準や一時保護所の設置を踏まえて、</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別途増員を算定して配分</a:t>
            </a:r>
            <a:endParaRPr lang="en-US" altLang="ja-JP" sz="1050" dirty="0">
              <a:latin typeface="Meiryo UI" panose="020B0604030504040204" pitchFamily="50" charset="-128"/>
              <a:ea typeface="Meiryo UI" panose="020B0604030504040204" pitchFamily="50" charset="-128"/>
            </a:endParaRPr>
          </a:p>
        </p:txBody>
      </p:sp>
      <p:sp>
        <p:nvSpPr>
          <p:cNvPr id="40" name="Text Box 23"/>
          <p:cNvSpPr txBox="1">
            <a:spLocks noChangeArrowheads="1"/>
          </p:cNvSpPr>
          <p:nvPr/>
        </p:nvSpPr>
        <p:spPr bwMode="auto">
          <a:xfrm>
            <a:off x="6480848" y="5786680"/>
            <a:ext cx="3584720" cy="738664"/>
          </a:xfrm>
          <a:prstGeom prst="rect">
            <a:avLst/>
          </a:prstGeom>
          <a:noFill/>
          <a:ln w="9525">
            <a:noFill/>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特定の特別区のみに設置する事業所</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①食品衛生検査所・食肉衛生検査所・・・現員数で配分</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②土地区画整理事務所・生野南部事務所</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・・・区間の再配分（次頁）を経て、現員数で配分</a:t>
            </a:r>
            <a:endParaRPr lang="en-US" altLang="ja-JP" sz="1050" dirty="0">
              <a:latin typeface="Meiryo UI" panose="020B0604030504040204" pitchFamily="50" charset="-128"/>
              <a:ea typeface="Meiryo UI" panose="020B0604030504040204" pitchFamily="50" charset="-128"/>
            </a:endParaRPr>
          </a:p>
        </p:txBody>
      </p:sp>
      <p:sp>
        <p:nvSpPr>
          <p:cNvPr id="2" name="左大かっこ 1"/>
          <p:cNvSpPr/>
          <p:nvPr/>
        </p:nvSpPr>
        <p:spPr>
          <a:xfrm>
            <a:off x="6427402" y="4441340"/>
            <a:ext cx="99166" cy="207376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 name="直線コネクタ 3"/>
          <p:cNvCxnSpPr>
            <a:stCxn id="30" idx="3"/>
            <a:endCxn id="2" idx="1"/>
          </p:cNvCxnSpPr>
          <p:nvPr/>
        </p:nvCxnSpPr>
        <p:spPr>
          <a:xfrm>
            <a:off x="6278975" y="4906720"/>
            <a:ext cx="148427" cy="571500"/>
          </a:xfrm>
          <a:prstGeom prst="line">
            <a:avLst/>
          </a:prstGeom>
        </p:spPr>
        <p:style>
          <a:lnRef idx="1">
            <a:schemeClr val="accent1"/>
          </a:lnRef>
          <a:fillRef idx="0">
            <a:schemeClr val="accent1"/>
          </a:fillRef>
          <a:effectRef idx="0">
            <a:schemeClr val="accent1"/>
          </a:effectRef>
          <a:fontRef idx="minor">
            <a:schemeClr val="tx1"/>
          </a:fontRef>
        </p:style>
      </p:cxnSp>
      <p:sp>
        <p:nvSpPr>
          <p:cNvPr id="54" name="正方形/長方形 53"/>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特別区の職員数　　</a:t>
            </a:r>
            <a:r>
              <a:rPr lang="ja-JP" altLang="en-US" sz="1600" b="1" dirty="0">
                <a:solidFill>
                  <a:srgbClr val="000000"/>
                </a:solidFill>
                <a:latin typeface="Meiryo UI" panose="020B0604030504040204" pitchFamily="50" charset="-128"/>
                <a:ea typeface="Meiryo UI" panose="020B0604030504040204" pitchFamily="50" charset="-128"/>
                <a:cs typeface="Meiryo UI"/>
              </a:rPr>
              <a:t>（</a:t>
            </a:r>
            <a:r>
              <a:rPr lang="en-US" altLang="ja-JP" sz="1600" b="1" dirty="0">
                <a:solidFill>
                  <a:srgbClr val="000000"/>
                </a:solidFill>
                <a:latin typeface="Meiryo UI" panose="020B0604030504040204" pitchFamily="50" charset="-128"/>
                <a:ea typeface="Meiryo UI" panose="020B0604030504040204" pitchFamily="50" charset="-128"/>
                <a:cs typeface="Meiryo UI"/>
              </a:rPr>
              <a:t>Ⅲ</a:t>
            </a:r>
            <a:r>
              <a:rPr lang="ja-JP" altLang="en-US" sz="1600" b="1" dirty="0">
                <a:solidFill>
                  <a:srgbClr val="000000"/>
                </a:solidFill>
                <a:latin typeface="Meiryo UI" panose="020B0604030504040204" pitchFamily="50" charset="-128"/>
                <a:ea typeface="Meiryo UI" panose="020B0604030504040204" pitchFamily="50" charset="-128"/>
                <a:cs typeface="Meiryo UI"/>
              </a:rPr>
              <a:t>）課・事業所別職員数</a:t>
            </a:r>
            <a:endParaRPr lang="ja-JP" altLang="en-US" sz="1200" b="1" dirty="0">
              <a:solidFill>
                <a:srgbClr val="000000"/>
              </a:solidFill>
              <a:latin typeface="Meiryo UI" panose="020B0604030504040204" pitchFamily="50" charset="-128"/>
              <a:ea typeface="Meiryo UI" panose="020B0604030504040204" pitchFamily="50" charset="-128"/>
              <a:cs typeface="Meiryo UI"/>
            </a:endParaRPr>
          </a:p>
        </p:txBody>
      </p:sp>
      <p:sp>
        <p:nvSpPr>
          <p:cNvPr id="56"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１２</a:t>
            </a:r>
          </a:p>
        </p:txBody>
      </p:sp>
    </p:spTree>
    <p:extLst>
      <p:ext uri="{BB962C8B-B14F-4D97-AF65-F5344CB8AC3E}">
        <p14:creationId xmlns:p14="http://schemas.microsoft.com/office/powerpoint/2010/main" val="2507841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p:cNvGrpSpPr/>
          <p:nvPr/>
        </p:nvGrpSpPr>
        <p:grpSpPr>
          <a:xfrm>
            <a:off x="6295181" y="3024247"/>
            <a:ext cx="910133" cy="1944216"/>
            <a:chOff x="6347123" y="3112769"/>
            <a:chExt cx="910133" cy="1944216"/>
          </a:xfrm>
        </p:grpSpPr>
        <p:sp>
          <p:nvSpPr>
            <p:cNvPr id="59" name="正方形/長方形 58"/>
            <p:cNvSpPr/>
            <p:nvPr/>
          </p:nvSpPr>
          <p:spPr>
            <a:xfrm>
              <a:off x="6347123" y="3112769"/>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lang="ja-JP" altLang="en-US" sz="1400" dirty="0">
                  <a:latin typeface="Meiryo UI" panose="020B0604030504040204" pitchFamily="50" charset="-128"/>
                  <a:ea typeface="Meiryo UI" panose="020B0604030504040204" pitchFamily="50" charset="-128"/>
                </a:rPr>
                <a:t>天王寺区</a:t>
              </a:r>
              <a:endParaRPr kumimoji="1" lang="ja-JP" altLang="en-US" sz="1400" dirty="0">
                <a:latin typeface="Meiryo UI" panose="020B0604030504040204" pitchFamily="50" charset="-128"/>
                <a:ea typeface="Meiryo UI" panose="020B0604030504040204" pitchFamily="50" charset="-128"/>
              </a:endParaRPr>
            </a:p>
          </p:txBody>
        </p:sp>
        <p:sp>
          <p:nvSpPr>
            <p:cNvPr id="98" name="正方形/長方形 97"/>
            <p:cNvSpPr/>
            <p:nvPr/>
          </p:nvSpPr>
          <p:spPr>
            <a:xfrm>
              <a:off x="6364764" y="4478518"/>
              <a:ext cx="892492" cy="246626"/>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grpSp>
        <p:nvGrpSpPr>
          <p:cNvPr id="16" name="グループ化 15"/>
          <p:cNvGrpSpPr/>
          <p:nvPr/>
        </p:nvGrpSpPr>
        <p:grpSpPr>
          <a:xfrm>
            <a:off x="5863133" y="3312279"/>
            <a:ext cx="959408" cy="1944216"/>
            <a:chOff x="5793792" y="3400801"/>
            <a:chExt cx="959408" cy="1944216"/>
          </a:xfrm>
        </p:grpSpPr>
        <p:sp>
          <p:nvSpPr>
            <p:cNvPr id="66" name="正方形/長方形 65"/>
            <p:cNvSpPr/>
            <p:nvPr/>
          </p:nvSpPr>
          <p:spPr>
            <a:xfrm>
              <a:off x="5843067" y="3400801"/>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lang="ja-JP" altLang="en-US" sz="1400" dirty="0">
                  <a:latin typeface="Meiryo UI" panose="020B0604030504040204" pitchFamily="50" charset="-128"/>
                  <a:ea typeface="Meiryo UI" panose="020B0604030504040204" pitchFamily="50" charset="-128"/>
                </a:rPr>
                <a:t>中央区</a:t>
              </a:r>
              <a:endParaRPr kumimoji="1" lang="ja-JP" altLang="en-US" sz="1400" dirty="0">
                <a:latin typeface="Meiryo UI" panose="020B0604030504040204" pitchFamily="50" charset="-128"/>
                <a:ea typeface="Meiryo UI" panose="020B0604030504040204" pitchFamily="50" charset="-128"/>
              </a:endParaRPr>
            </a:p>
          </p:txBody>
        </p:sp>
        <p:cxnSp>
          <p:nvCxnSpPr>
            <p:cNvPr id="72" name="直線コネクタ 71"/>
            <p:cNvCxnSpPr/>
            <p:nvPr/>
          </p:nvCxnSpPr>
          <p:spPr>
            <a:xfrm>
              <a:off x="5793792" y="494343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97" name="正方形/長方形 96"/>
            <p:cNvSpPr/>
            <p:nvPr/>
          </p:nvSpPr>
          <p:spPr>
            <a:xfrm>
              <a:off x="5833057" y="4915840"/>
              <a:ext cx="919571" cy="108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grpSp>
        <p:nvGrpSpPr>
          <p:cNvPr id="5" name="グループ化 4"/>
          <p:cNvGrpSpPr/>
          <p:nvPr/>
        </p:nvGrpSpPr>
        <p:grpSpPr>
          <a:xfrm>
            <a:off x="2671088" y="3024247"/>
            <a:ext cx="913760" cy="1944216"/>
            <a:chOff x="2417386" y="3249103"/>
            <a:chExt cx="913760" cy="1944216"/>
          </a:xfrm>
        </p:grpSpPr>
        <p:sp>
          <p:nvSpPr>
            <p:cNvPr id="9" name="正方形/長方形 8"/>
            <p:cNvSpPr/>
            <p:nvPr/>
          </p:nvSpPr>
          <p:spPr>
            <a:xfrm>
              <a:off x="2421013" y="3249103"/>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lang="ja-JP" altLang="en-US" sz="1400" dirty="0">
                  <a:latin typeface="Meiryo UI" panose="020B0604030504040204" pitchFamily="50" charset="-128"/>
                  <a:ea typeface="Meiryo UI" panose="020B0604030504040204" pitchFamily="50" charset="-128"/>
                </a:rPr>
                <a:t>天王寺区</a:t>
              </a:r>
              <a:endParaRPr kumimoji="1" lang="ja-JP" altLang="en-US" sz="1400" dirty="0">
                <a:latin typeface="Meiryo UI" panose="020B0604030504040204" pitchFamily="50" charset="-128"/>
                <a:ea typeface="Meiryo UI" panose="020B0604030504040204" pitchFamily="50" charset="-128"/>
              </a:endParaRPr>
            </a:p>
          </p:txBody>
        </p:sp>
        <p:cxnSp>
          <p:nvCxnSpPr>
            <p:cNvPr id="53" name="直線コネクタ 52"/>
            <p:cNvCxnSpPr/>
            <p:nvPr/>
          </p:nvCxnSpPr>
          <p:spPr>
            <a:xfrm>
              <a:off x="2421013" y="3898801"/>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2421013" y="3785715"/>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2421013" y="418175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76" name="正方形/長方形 75"/>
            <p:cNvSpPr/>
            <p:nvPr/>
          </p:nvSpPr>
          <p:spPr>
            <a:xfrm>
              <a:off x="2417386" y="4632959"/>
              <a:ext cx="894528" cy="324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sp>
        <p:nvSpPr>
          <p:cNvPr id="2" name="正方形/長方形 1"/>
          <p:cNvSpPr/>
          <p:nvPr/>
        </p:nvSpPr>
        <p:spPr>
          <a:xfrm>
            <a:off x="298451" y="3888343"/>
            <a:ext cx="910133" cy="1944216"/>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3" name="上カーブ矢印 2"/>
          <p:cNvSpPr/>
          <p:nvPr/>
        </p:nvSpPr>
        <p:spPr>
          <a:xfrm flipV="1">
            <a:off x="783228" y="2894511"/>
            <a:ext cx="1404865" cy="486054"/>
          </a:xfrm>
          <a:prstGeom prst="curvedUpArrow">
            <a:avLst>
              <a:gd name="adj1" fmla="val 25000"/>
              <a:gd name="adj2" fmla="val 73937"/>
              <a:gd name="adj3" fmla="val 50551"/>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11" name="角丸四角形 10"/>
          <p:cNvSpPr/>
          <p:nvPr/>
        </p:nvSpPr>
        <p:spPr>
          <a:xfrm>
            <a:off x="588467" y="2558679"/>
            <a:ext cx="1886758" cy="34000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rPr>
              <a:t>同じ構成比で配分</a:t>
            </a:r>
          </a:p>
        </p:txBody>
      </p:sp>
      <p:sp>
        <p:nvSpPr>
          <p:cNvPr id="4" name="右矢印 3"/>
          <p:cNvSpPr/>
          <p:nvPr/>
        </p:nvSpPr>
        <p:spPr>
          <a:xfrm>
            <a:off x="4166005" y="3412486"/>
            <a:ext cx="696168" cy="2124236"/>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0" y="3487763"/>
            <a:ext cx="1496616" cy="34000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大阪市の</a:t>
            </a:r>
            <a:endParaRPr lang="en-US" altLang="ja-JP" sz="1400" dirty="0">
              <a:solidFill>
                <a:schemeClr val="tx1"/>
              </a:solidFill>
              <a:latin typeface="Meiryo UI" panose="020B0604030504040204" pitchFamily="50" charset="-128"/>
              <a:ea typeface="Meiryo UI" panose="020B0604030504040204" pitchFamily="50" charset="-128"/>
            </a:endParaRPr>
          </a:p>
          <a:p>
            <a:pPr algn="ctr"/>
            <a:r>
              <a:rPr lang="ja-JP" altLang="en-US" sz="1400" dirty="0">
                <a:solidFill>
                  <a:schemeClr val="tx1"/>
                </a:solidFill>
                <a:latin typeface="Meiryo UI" panose="020B0604030504040204" pitchFamily="50" charset="-128"/>
                <a:ea typeface="Meiryo UI" panose="020B0604030504040204" pitchFamily="50" charset="-128"/>
              </a:rPr>
              <a:t>組織別構成比</a:t>
            </a:r>
          </a:p>
        </p:txBody>
      </p:sp>
      <p:cxnSp>
        <p:nvCxnSpPr>
          <p:cNvPr id="6" name="直線コネクタ 5"/>
          <p:cNvCxnSpPr/>
          <p:nvPr/>
        </p:nvCxnSpPr>
        <p:spPr>
          <a:xfrm>
            <a:off x="298451" y="4604369"/>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298451" y="4491283"/>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298451" y="4887327"/>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298451" y="5148360"/>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31" name="Rectangle 31"/>
          <p:cNvSpPr>
            <a:spLocks noChangeArrowheads="1"/>
          </p:cNvSpPr>
          <p:nvPr/>
        </p:nvSpPr>
        <p:spPr bwMode="auto">
          <a:xfrm>
            <a:off x="308592" y="5219218"/>
            <a:ext cx="893191" cy="190372"/>
          </a:xfrm>
          <a:prstGeom prst="rect">
            <a:avLst/>
          </a:prstGeom>
          <a:noFill/>
          <a:ln w="12700">
            <a:noFill/>
            <a:miter lim="800000"/>
            <a:headEnd/>
            <a:tailEnd/>
          </a:ln>
        </p:spPr>
        <p:txBody>
          <a:bodyPr tIns="0" bIns="0" anchor="t"/>
          <a:lstStyle/>
          <a:p>
            <a:pPr algn="ctr"/>
            <a:r>
              <a:rPr lang="ja-JP" altLang="en-US" sz="1100" dirty="0">
                <a:latin typeface="Meiryo UI" pitchFamily="50" charset="-128"/>
                <a:ea typeface="Meiryo UI" pitchFamily="50" charset="-128"/>
                <a:cs typeface="Meiryo UI" pitchFamily="50" charset="-128"/>
              </a:rPr>
              <a:t>住宅管理課</a:t>
            </a:r>
          </a:p>
        </p:txBody>
      </p:sp>
      <p:cxnSp>
        <p:nvCxnSpPr>
          <p:cNvPr id="41" name="直線コネクタ 40"/>
          <p:cNvCxnSpPr/>
          <p:nvPr/>
        </p:nvCxnSpPr>
        <p:spPr>
          <a:xfrm>
            <a:off x="1943925" y="4349003"/>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1943925" y="4235917"/>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a:off x="1943925" y="4631961"/>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35" name="Rectangle 31"/>
          <p:cNvSpPr>
            <a:spLocks noChangeArrowheads="1"/>
          </p:cNvSpPr>
          <p:nvPr/>
        </p:nvSpPr>
        <p:spPr bwMode="auto">
          <a:xfrm>
            <a:off x="1763727" y="4239786"/>
            <a:ext cx="972000" cy="180000"/>
          </a:xfrm>
          <a:prstGeom prst="rect">
            <a:avLst/>
          </a:prstGeom>
          <a:noFill/>
          <a:ln w="12700">
            <a:noFill/>
            <a:miter lim="800000"/>
            <a:headEnd/>
            <a:tailEnd/>
          </a:ln>
        </p:spPr>
        <p:txBody>
          <a:bodyPr tIns="0" bIns="0" anchor="t"/>
          <a:lstStyle/>
          <a:p>
            <a:pPr algn="ctr"/>
            <a:r>
              <a:rPr lang="ja-JP" altLang="en-US" sz="1100" dirty="0">
                <a:solidFill>
                  <a:schemeClr val="bg1"/>
                </a:solidFill>
                <a:latin typeface="Meiryo UI" pitchFamily="50" charset="-128"/>
                <a:ea typeface="Meiryo UI" pitchFamily="50" charset="-128"/>
                <a:cs typeface="Meiryo UI" pitchFamily="50" charset="-128"/>
              </a:rPr>
              <a:t>危機管理</a:t>
            </a:r>
          </a:p>
        </p:txBody>
      </p:sp>
      <p:sp>
        <p:nvSpPr>
          <p:cNvPr id="91" name="角丸四角形 90"/>
          <p:cNvSpPr/>
          <p:nvPr/>
        </p:nvSpPr>
        <p:spPr>
          <a:xfrm>
            <a:off x="3944888" y="3975446"/>
            <a:ext cx="1237131" cy="97656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tx1"/>
                </a:solidFill>
                <a:latin typeface="Meiryo UI" panose="020B0604030504040204" pitchFamily="50" charset="-128"/>
                <a:ea typeface="Meiryo UI" panose="020B0604030504040204" pitchFamily="50" charset="-128"/>
              </a:rPr>
              <a:t>行政需要の</a:t>
            </a:r>
            <a:endParaRPr lang="en-US" altLang="ja-JP" sz="14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chemeClr val="tx1"/>
                </a:solidFill>
                <a:latin typeface="Meiryo UI" panose="020B0604030504040204" pitchFamily="50" charset="-128"/>
                <a:ea typeface="Meiryo UI" panose="020B0604030504040204" pitchFamily="50" charset="-128"/>
              </a:rPr>
              <a:t>区間の差を一定考慮</a:t>
            </a:r>
          </a:p>
        </p:txBody>
      </p:sp>
      <p:cxnSp>
        <p:nvCxnSpPr>
          <p:cNvPr id="8" name="直線矢印コネクタ 7"/>
          <p:cNvCxnSpPr/>
          <p:nvPr/>
        </p:nvCxnSpPr>
        <p:spPr>
          <a:xfrm flipH="1">
            <a:off x="2847668" y="5001941"/>
            <a:ext cx="924277" cy="866499"/>
          </a:xfrm>
          <a:prstGeom prst="straightConnector1">
            <a:avLst/>
          </a:prstGeom>
          <a:ln w="38100">
            <a:solidFill>
              <a:schemeClr val="accent1">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4" name="角丸四角形 93"/>
          <p:cNvSpPr/>
          <p:nvPr/>
        </p:nvSpPr>
        <p:spPr>
          <a:xfrm>
            <a:off x="127006" y="2492896"/>
            <a:ext cx="741530" cy="32545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例</a:t>
            </a:r>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73" name="正方形/長方形 72"/>
          <p:cNvSpPr/>
          <p:nvPr/>
        </p:nvSpPr>
        <p:spPr>
          <a:xfrm>
            <a:off x="5519849" y="3600311"/>
            <a:ext cx="919348"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lang="ja-JP" altLang="en-US" sz="1400" dirty="0">
                <a:latin typeface="Meiryo UI" panose="020B0604030504040204" pitchFamily="50" charset="-128"/>
                <a:ea typeface="Meiryo UI" panose="020B0604030504040204" pitchFamily="50" charset="-128"/>
              </a:rPr>
              <a:t>北区</a:t>
            </a:r>
            <a:endParaRPr kumimoji="1" lang="ja-JP" altLang="en-US" sz="1400" dirty="0">
              <a:latin typeface="Meiryo UI" panose="020B0604030504040204" pitchFamily="50" charset="-128"/>
              <a:ea typeface="Meiryo UI" panose="020B0604030504040204" pitchFamily="50" charset="-128"/>
            </a:endParaRPr>
          </a:p>
        </p:txBody>
      </p:sp>
      <p:cxnSp>
        <p:nvCxnSpPr>
          <p:cNvPr id="79" name="直線コネクタ 78"/>
          <p:cNvCxnSpPr/>
          <p:nvPr/>
        </p:nvCxnSpPr>
        <p:spPr>
          <a:xfrm>
            <a:off x="5458053" y="5184487"/>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96" name="正方形/長方形 95"/>
          <p:cNvSpPr/>
          <p:nvPr/>
        </p:nvSpPr>
        <p:spPr>
          <a:xfrm>
            <a:off x="5544669" y="5115350"/>
            <a:ext cx="894528" cy="108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nvGrpSpPr>
          <p:cNvPr id="15" name="グループ化 14"/>
          <p:cNvGrpSpPr/>
          <p:nvPr/>
        </p:nvGrpSpPr>
        <p:grpSpPr>
          <a:xfrm>
            <a:off x="5169024" y="3888343"/>
            <a:ext cx="910133" cy="1944216"/>
            <a:chOff x="5457056" y="3976865"/>
            <a:chExt cx="910133" cy="1944216"/>
          </a:xfrm>
        </p:grpSpPr>
        <p:sp>
          <p:nvSpPr>
            <p:cNvPr id="80" name="正方形/長方形 79"/>
            <p:cNvSpPr/>
            <p:nvPr/>
          </p:nvSpPr>
          <p:spPr>
            <a:xfrm>
              <a:off x="5457056" y="3976865"/>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lang="ja-JP" altLang="en-US" sz="1400" dirty="0">
                  <a:latin typeface="Meiryo UI" panose="020B0604030504040204" pitchFamily="50" charset="-128"/>
                  <a:ea typeface="Meiryo UI" panose="020B0604030504040204" pitchFamily="50" charset="-128"/>
                </a:rPr>
                <a:t>淀川区</a:t>
              </a:r>
              <a:endParaRPr kumimoji="1" lang="ja-JP" altLang="en-US" sz="1400" dirty="0">
                <a:latin typeface="Meiryo UI" panose="020B0604030504040204" pitchFamily="50" charset="-128"/>
                <a:ea typeface="Meiryo UI" panose="020B0604030504040204" pitchFamily="50" charset="-128"/>
              </a:endParaRPr>
            </a:p>
          </p:txBody>
        </p:sp>
        <p:sp>
          <p:nvSpPr>
            <p:cNvPr id="95" name="正方形/長方形 94"/>
            <p:cNvSpPr/>
            <p:nvPr/>
          </p:nvSpPr>
          <p:spPr>
            <a:xfrm>
              <a:off x="5459717" y="5090463"/>
              <a:ext cx="907472" cy="468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100" dirty="0">
                  <a:latin typeface="Meiryo UI" panose="020B0604030504040204" pitchFamily="50" charset="-128"/>
                  <a:ea typeface="Meiryo UI" panose="020B0604030504040204" pitchFamily="50" charset="-128"/>
                </a:rPr>
                <a:t>住宅管理課</a:t>
              </a:r>
              <a:endParaRPr kumimoji="1" lang="ja-JP" altLang="en-US" sz="1100" dirty="0">
                <a:latin typeface="Meiryo UI" panose="020B0604030504040204" pitchFamily="50" charset="-128"/>
                <a:ea typeface="Meiryo UI" panose="020B0604030504040204" pitchFamily="50" charset="-128"/>
              </a:endParaRPr>
            </a:p>
          </p:txBody>
        </p:sp>
      </p:grpSp>
      <p:sp>
        <p:nvSpPr>
          <p:cNvPr id="92" name="角丸四角形 91"/>
          <p:cNvSpPr/>
          <p:nvPr/>
        </p:nvSpPr>
        <p:spPr>
          <a:xfrm>
            <a:off x="3012480" y="5834090"/>
            <a:ext cx="1621170" cy="71620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eiryo UI" panose="020B0604030504040204" pitchFamily="50" charset="-128"/>
                <a:ea typeface="Meiryo UI" panose="020B0604030504040204" pitchFamily="50" charset="-128"/>
              </a:rPr>
              <a:t>市営住宅戸数の差は反映されておらず、</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基本的に、各特別区の人口規模に応じている</a:t>
            </a:r>
          </a:p>
        </p:txBody>
      </p:sp>
      <p:sp>
        <p:nvSpPr>
          <p:cNvPr id="71" name="正方形/長方形 70"/>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特別区の職員数　　</a:t>
            </a:r>
            <a:r>
              <a:rPr lang="ja-JP" altLang="en-US" sz="1600" b="1" dirty="0">
                <a:solidFill>
                  <a:srgbClr val="000000"/>
                </a:solidFill>
                <a:latin typeface="Meiryo UI" panose="020B0604030504040204" pitchFamily="50" charset="-128"/>
                <a:ea typeface="Meiryo UI" panose="020B0604030504040204" pitchFamily="50" charset="-128"/>
                <a:cs typeface="Meiryo UI"/>
              </a:rPr>
              <a:t>（</a:t>
            </a:r>
            <a:r>
              <a:rPr lang="en-US" altLang="ja-JP" sz="1600" b="1" dirty="0">
                <a:solidFill>
                  <a:srgbClr val="000000"/>
                </a:solidFill>
                <a:latin typeface="Meiryo UI" panose="020B0604030504040204" pitchFamily="50" charset="-128"/>
                <a:ea typeface="Meiryo UI" panose="020B0604030504040204" pitchFamily="50" charset="-128"/>
                <a:cs typeface="Meiryo UI"/>
              </a:rPr>
              <a:t>Ⅳ</a:t>
            </a:r>
            <a:r>
              <a:rPr lang="ja-JP" altLang="en-US" sz="1600" b="1" dirty="0">
                <a:solidFill>
                  <a:srgbClr val="000000"/>
                </a:solidFill>
                <a:latin typeface="Meiryo UI" panose="020B0604030504040204" pitchFamily="50" charset="-128"/>
                <a:ea typeface="Meiryo UI" panose="020B0604030504040204" pitchFamily="50" charset="-128"/>
                <a:cs typeface="Meiryo UI"/>
              </a:rPr>
              <a:t>）特別区ごとの行政需要の差を反映</a:t>
            </a:r>
          </a:p>
        </p:txBody>
      </p:sp>
      <p:sp>
        <p:nvSpPr>
          <p:cNvPr id="74" name="正方形/長方形 73"/>
          <p:cNvSpPr/>
          <p:nvPr/>
        </p:nvSpPr>
        <p:spPr>
          <a:xfrm>
            <a:off x="273000" y="553427"/>
            <a:ext cx="9360000" cy="1948127"/>
          </a:xfrm>
          <a:prstGeom prst="rect">
            <a:avLst/>
          </a:prstGeom>
          <a:solidFill>
            <a:schemeClr val="accent6">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marL="288000" indent="-457200"/>
            <a:r>
              <a:rPr lang="ja-JP" altLang="en-US" sz="1400" dirty="0">
                <a:solidFill>
                  <a:schemeClr val="tx1"/>
                </a:solidFill>
                <a:latin typeface="Meiryo UI" panose="020B0604030504040204" pitchFamily="50" charset="-128"/>
                <a:ea typeface="Meiryo UI" panose="020B0604030504040204" pitchFamily="50" charset="-128"/>
              </a:rPr>
              <a:t>◆ 各自治体の独自性や行政需要の差は、人口と高い相関関係にある職員総数の中で包含されている</a:t>
            </a:r>
            <a:endParaRPr lang="en-US" altLang="ja-JP" sz="1400" dirty="0">
              <a:solidFill>
                <a:schemeClr val="tx1"/>
              </a:solidFill>
              <a:latin typeface="Meiryo UI" panose="020B0604030504040204" pitchFamily="50" charset="-128"/>
              <a:ea typeface="Meiryo UI" panose="020B0604030504040204" pitchFamily="50" charset="-128"/>
            </a:endParaRPr>
          </a:p>
          <a:p>
            <a:pPr marL="288000" indent="-457200"/>
            <a:endParaRPr lang="en-US" altLang="ja-JP" sz="600" dirty="0">
              <a:solidFill>
                <a:schemeClr val="tx1"/>
              </a:solidFill>
              <a:latin typeface="Meiryo UI" panose="020B0604030504040204" pitchFamily="50" charset="-128"/>
              <a:ea typeface="Meiryo UI" panose="020B0604030504040204" pitchFamily="50" charset="-128"/>
            </a:endParaRPr>
          </a:p>
          <a:p>
            <a:pPr marL="288000" indent="-457200"/>
            <a:r>
              <a:rPr lang="ja-JP" altLang="en-US" sz="1400" dirty="0">
                <a:solidFill>
                  <a:schemeClr val="tx1"/>
                </a:solidFill>
                <a:latin typeface="Meiryo UI" panose="020B0604030504040204" pitchFamily="50" charset="-128"/>
                <a:ea typeface="Meiryo UI" panose="020B0604030504040204" pitchFamily="50" charset="-128"/>
              </a:rPr>
              <a:t>◆ 大阪市の行政需要を反映するために、各特別区とも、同じ組織別構成比で課・事業所別に配分</a:t>
            </a:r>
            <a:endParaRPr lang="ja-JP" altLang="en-US" sz="1100" dirty="0">
              <a:solidFill>
                <a:schemeClr val="tx1"/>
              </a:solidFill>
              <a:latin typeface="Meiryo UI" panose="020B0604030504040204" pitchFamily="50" charset="-128"/>
              <a:ea typeface="Meiryo UI" panose="020B0604030504040204" pitchFamily="50" charset="-128"/>
            </a:endParaRPr>
          </a:p>
          <a:p>
            <a:pPr marL="288000" indent="-457200"/>
            <a:endParaRPr lang="en-US" altLang="ja-JP" sz="600" dirty="0">
              <a:solidFill>
                <a:schemeClr val="tx1"/>
              </a:solidFill>
              <a:latin typeface="Meiryo UI" panose="020B0604030504040204" pitchFamily="50" charset="-128"/>
              <a:ea typeface="Meiryo UI" panose="020B0604030504040204" pitchFamily="50" charset="-128"/>
            </a:endParaRPr>
          </a:p>
          <a:p>
            <a:pPr marL="288000" indent="-457200"/>
            <a:r>
              <a:rPr lang="ja-JP" altLang="en-US" sz="1400" dirty="0">
                <a:solidFill>
                  <a:schemeClr val="tx1"/>
                </a:solidFill>
                <a:latin typeface="Meiryo UI" panose="020B0604030504040204" pitchFamily="50" charset="-128"/>
                <a:ea typeface="Meiryo UI" panose="020B0604030504040204" pitchFamily="50" charset="-128"/>
              </a:rPr>
              <a:t>◆ しかしながら、当然、個別の組織単位でみると、特別区間で行政需要は均一ではなく、一定の差が存在</a:t>
            </a:r>
            <a:endParaRPr lang="en-US" altLang="ja-JP" sz="1400" dirty="0">
              <a:solidFill>
                <a:schemeClr val="tx1"/>
              </a:solidFill>
              <a:latin typeface="Meiryo UI" panose="020B0604030504040204" pitchFamily="50" charset="-128"/>
              <a:ea typeface="Meiryo UI" panose="020B0604030504040204" pitchFamily="50" charset="-128"/>
            </a:endParaRPr>
          </a:p>
          <a:p>
            <a:pPr marL="288000" indent="-457200"/>
            <a:endParaRPr lang="en-US" altLang="ja-JP" sz="600" dirty="0">
              <a:solidFill>
                <a:schemeClr val="tx1"/>
              </a:solidFill>
              <a:latin typeface="Meiryo UI" panose="020B0604030504040204" pitchFamily="50" charset="-128"/>
              <a:ea typeface="Meiryo UI" panose="020B0604030504040204" pitchFamily="50" charset="-128"/>
            </a:endParaRPr>
          </a:p>
          <a:p>
            <a:pPr marL="288000" indent="-457200"/>
            <a:r>
              <a:rPr lang="ja-JP" altLang="en-US" sz="1400" dirty="0">
                <a:solidFill>
                  <a:schemeClr val="tx1"/>
                </a:solidFill>
                <a:latin typeface="Meiryo UI" panose="020B0604030504040204" pitchFamily="50" charset="-128"/>
                <a:ea typeface="Meiryo UI" panose="020B0604030504040204" pitchFamily="50" charset="-128"/>
              </a:rPr>
              <a:t>◆ この特別区間での差を反映するため、人口以外の行政需要を計る代表的な指標等を加味した方が望ましいと考えられる部署</a:t>
            </a:r>
            <a:endParaRPr lang="en-US" altLang="ja-JP" sz="1400" dirty="0">
              <a:solidFill>
                <a:schemeClr val="tx1"/>
              </a:solidFill>
              <a:latin typeface="Meiryo UI" panose="020B0604030504040204" pitchFamily="50" charset="-128"/>
              <a:ea typeface="Meiryo UI" panose="020B0604030504040204" pitchFamily="50" charset="-128"/>
            </a:endParaRPr>
          </a:p>
          <a:p>
            <a:pPr marL="234000" indent="-457200"/>
            <a:r>
              <a:rPr lang="ja-JP" altLang="en-US" sz="1400" dirty="0">
                <a:solidFill>
                  <a:schemeClr val="tx1"/>
                </a:solidFill>
                <a:latin typeface="Meiryo UI" panose="020B0604030504040204" pitchFamily="50" charset="-128"/>
                <a:ea typeface="Meiryo UI" panose="020B0604030504040204" pitchFamily="50" charset="-128"/>
              </a:rPr>
              <a:t>　　については指標等を検討の上、人口規模に応じて、組織別構成比で配分された当該部署の各特別区の職員数を一旦、合算の上、指標を加味して、各特別区に再配分（区間再配分）</a:t>
            </a:r>
            <a:endParaRPr lang="en-US" altLang="ja-JP" sz="1400" dirty="0">
              <a:solidFill>
                <a:schemeClr val="tx1"/>
              </a:solidFill>
              <a:latin typeface="Meiryo UI" panose="020B0604030504040204" pitchFamily="50" charset="-128"/>
              <a:ea typeface="Meiryo UI" panose="020B0604030504040204" pitchFamily="50" charset="-128"/>
            </a:endParaRPr>
          </a:p>
          <a:p>
            <a:pPr marL="288000" indent="-457200"/>
            <a:endParaRPr lang="en-US" altLang="ja-JP" sz="400" dirty="0">
              <a:solidFill>
                <a:schemeClr val="tx1"/>
              </a:solidFill>
              <a:latin typeface="Meiryo UI" panose="020B0604030504040204" pitchFamily="50" charset="-128"/>
              <a:ea typeface="Meiryo UI" panose="020B0604030504040204" pitchFamily="50" charset="-128"/>
            </a:endParaRPr>
          </a:p>
          <a:p>
            <a:pPr marL="288000" indent="-457200" algn="r"/>
            <a:r>
              <a:rPr lang="en-US" altLang="ja-JP" sz="1100" dirty="0">
                <a:solidFill>
                  <a:schemeClr val="tx1"/>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再配分する部署及び指標は、 組織</a:t>
            </a:r>
            <a:r>
              <a:rPr lang="en-US" altLang="ja-JP" sz="1100" dirty="0">
                <a:solidFill>
                  <a:schemeClr val="tx1"/>
                </a:solidFill>
                <a:latin typeface="Meiryo UI" panose="020B0604030504040204" pitchFamily="50" charset="-128"/>
                <a:ea typeface="Meiryo UI" panose="020B0604030504040204" pitchFamily="50" charset="-128"/>
              </a:rPr>
              <a:t>‐25 </a:t>
            </a:r>
            <a:r>
              <a:rPr lang="ja-JP" altLang="en-US" sz="1100" dirty="0">
                <a:solidFill>
                  <a:schemeClr val="tx1"/>
                </a:solidFill>
                <a:latin typeface="Meiryo UI" panose="020B0604030504040204" pitchFamily="50" charset="-128"/>
                <a:ea typeface="Meiryo UI" panose="020B0604030504040204" pitchFamily="50" charset="-128"/>
              </a:rPr>
              <a:t>を参照</a:t>
            </a:r>
            <a:r>
              <a:rPr lang="ja-JP" altLang="en-US" sz="1200" dirty="0">
                <a:solidFill>
                  <a:schemeClr val="tx1"/>
                </a:solidFill>
                <a:latin typeface="Meiryo UI" panose="020B0604030504040204" pitchFamily="50" charset="-128"/>
                <a:ea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68" name="角丸四角形 67"/>
          <p:cNvSpPr/>
          <p:nvPr/>
        </p:nvSpPr>
        <p:spPr>
          <a:xfrm>
            <a:off x="7116448" y="5049821"/>
            <a:ext cx="3069693" cy="1474995"/>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eiryo UI" panose="020B0604030504040204" pitchFamily="50" charset="-128"/>
                <a:ea typeface="Meiryo UI" panose="020B0604030504040204" pitchFamily="50" charset="-128"/>
              </a:rPr>
              <a:t>特別区ごとの戸数の差を反映するため、</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各特別区の戸数の比率</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（各特別区の戸数／大阪市の戸数）</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を加味して、住宅管理課に配分している</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職員数を特別区間で再配分</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（特別区ごとに増減し、各特別区の</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住宅管理課の合計職員数は変わらない）</a:t>
            </a:r>
            <a:endParaRPr lang="en-US" altLang="ja-JP" sz="1200" dirty="0">
              <a:solidFill>
                <a:schemeClr val="tx1"/>
              </a:solidFill>
              <a:latin typeface="Meiryo UI" panose="020B0604030504040204" pitchFamily="50" charset="-128"/>
              <a:ea typeface="Meiryo UI" panose="020B0604030504040204" pitchFamily="50" charset="-128"/>
            </a:endParaRPr>
          </a:p>
        </p:txBody>
      </p:sp>
      <p:grpSp>
        <p:nvGrpSpPr>
          <p:cNvPr id="7" name="グループ化 6"/>
          <p:cNvGrpSpPr/>
          <p:nvPr/>
        </p:nvGrpSpPr>
        <p:grpSpPr>
          <a:xfrm>
            <a:off x="2288704" y="3312279"/>
            <a:ext cx="933794" cy="1944216"/>
            <a:chOff x="2181685" y="3537135"/>
            <a:chExt cx="933794" cy="1944216"/>
          </a:xfrm>
        </p:grpSpPr>
        <p:sp>
          <p:nvSpPr>
            <p:cNvPr id="19" name="正方形/長方形 18"/>
            <p:cNvSpPr/>
            <p:nvPr/>
          </p:nvSpPr>
          <p:spPr>
            <a:xfrm>
              <a:off x="2205346" y="3537135"/>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lang="ja-JP" altLang="en-US" sz="1400" dirty="0">
                  <a:latin typeface="Meiryo UI" panose="020B0604030504040204" pitchFamily="50" charset="-128"/>
                  <a:ea typeface="Meiryo UI" panose="020B0604030504040204" pitchFamily="50" charset="-128"/>
                </a:rPr>
                <a:t>中央区</a:t>
              </a:r>
              <a:endParaRPr kumimoji="1" lang="ja-JP" altLang="en-US" sz="1400" dirty="0">
                <a:latin typeface="Meiryo UI" panose="020B0604030504040204" pitchFamily="50" charset="-128"/>
                <a:ea typeface="Meiryo UI" panose="020B0604030504040204" pitchFamily="50" charset="-128"/>
              </a:endParaRPr>
            </a:p>
          </p:txBody>
        </p:sp>
        <p:cxnSp>
          <p:nvCxnSpPr>
            <p:cNvPr id="47" name="直線コネクタ 46"/>
            <p:cNvCxnSpPr/>
            <p:nvPr/>
          </p:nvCxnSpPr>
          <p:spPr>
            <a:xfrm>
              <a:off x="2181685" y="424428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2181685" y="4131203"/>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2181685" y="4527247"/>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2208380" y="4885508"/>
              <a:ext cx="894528" cy="324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grpSp>
        <p:nvGrpSpPr>
          <p:cNvPr id="81" name="グループ化 80"/>
          <p:cNvGrpSpPr/>
          <p:nvPr/>
        </p:nvGrpSpPr>
        <p:grpSpPr>
          <a:xfrm>
            <a:off x="1928664" y="3608370"/>
            <a:ext cx="933794" cy="1944216"/>
            <a:chOff x="2181685" y="3537135"/>
            <a:chExt cx="933794" cy="1944216"/>
          </a:xfrm>
        </p:grpSpPr>
        <p:sp>
          <p:nvSpPr>
            <p:cNvPr id="82" name="正方形/長方形 81"/>
            <p:cNvSpPr/>
            <p:nvPr/>
          </p:nvSpPr>
          <p:spPr>
            <a:xfrm>
              <a:off x="2205346" y="3537135"/>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lang="ja-JP" altLang="en-US" sz="1400" dirty="0">
                  <a:latin typeface="Meiryo UI" panose="020B0604030504040204" pitchFamily="50" charset="-128"/>
                  <a:ea typeface="Meiryo UI" panose="020B0604030504040204" pitchFamily="50" charset="-128"/>
                </a:rPr>
                <a:t>北区</a:t>
              </a:r>
              <a:endParaRPr kumimoji="1" lang="ja-JP" altLang="en-US" sz="1400" dirty="0">
                <a:latin typeface="Meiryo UI" panose="020B0604030504040204" pitchFamily="50" charset="-128"/>
                <a:ea typeface="Meiryo UI" panose="020B0604030504040204" pitchFamily="50" charset="-128"/>
              </a:endParaRPr>
            </a:p>
          </p:txBody>
        </p:sp>
        <p:cxnSp>
          <p:nvCxnSpPr>
            <p:cNvPr id="83" name="直線コネクタ 82"/>
            <p:cNvCxnSpPr/>
            <p:nvPr/>
          </p:nvCxnSpPr>
          <p:spPr>
            <a:xfrm>
              <a:off x="2181685" y="424428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85" name="直線コネクタ 84"/>
            <p:cNvCxnSpPr/>
            <p:nvPr/>
          </p:nvCxnSpPr>
          <p:spPr>
            <a:xfrm>
              <a:off x="2181685" y="4131203"/>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2181685" y="4527247"/>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87" name="正方形/長方形 86"/>
            <p:cNvSpPr/>
            <p:nvPr/>
          </p:nvSpPr>
          <p:spPr>
            <a:xfrm>
              <a:off x="2208380" y="4885508"/>
              <a:ext cx="894528" cy="324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grpSp>
      <p:grpSp>
        <p:nvGrpSpPr>
          <p:cNvPr id="12" name="グループ化 11"/>
          <p:cNvGrpSpPr/>
          <p:nvPr/>
        </p:nvGrpSpPr>
        <p:grpSpPr>
          <a:xfrm>
            <a:off x="1568623" y="3888343"/>
            <a:ext cx="978007" cy="1944216"/>
            <a:chOff x="1810618" y="3976865"/>
            <a:chExt cx="978007" cy="1944216"/>
          </a:xfrm>
        </p:grpSpPr>
        <p:sp>
          <p:nvSpPr>
            <p:cNvPr id="36" name="Rectangle 31"/>
            <p:cNvSpPr>
              <a:spLocks noChangeArrowheads="1"/>
            </p:cNvSpPr>
            <p:nvPr/>
          </p:nvSpPr>
          <p:spPr bwMode="auto">
            <a:xfrm>
              <a:off x="1816625" y="4570146"/>
              <a:ext cx="972000" cy="180000"/>
            </a:xfrm>
            <a:prstGeom prst="rect">
              <a:avLst/>
            </a:prstGeom>
            <a:noFill/>
            <a:ln w="12700">
              <a:noFill/>
              <a:miter lim="800000"/>
              <a:headEnd/>
              <a:tailEnd/>
            </a:ln>
          </p:spPr>
          <p:txBody>
            <a:bodyPr tIns="0" bIns="0" anchor="t"/>
            <a:lstStyle/>
            <a:p>
              <a:pPr algn="ctr"/>
              <a:r>
                <a:rPr lang="ja-JP" altLang="en-US" sz="1100" dirty="0">
                  <a:solidFill>
                    <a:schemeClr val="bg1"/>
                  </a:solidFill>
                  <a:latin typeface="Meiryo UI" pitchFamily="50" charset="-128"/>
                  <a:ea typeface="Meiryo UI" pitchFamily="50" charset="-128"/>
                  <a:cs typeface="Meiryo UI" pitchFamily="50" charset="-128"/>
                </a:rPr>
                <a:t>秘書広報</a:t>
              </a:r>
            </a:p>
          </p:txBody>
        </p:sp>
        <p:sp>
          <p:nvSpPr>
            <p:cNvPr id="37" name="Rectangle 31"/>
            <p:cNvSpPr>
              <a:spLocks noChangeArrowheads="1"/>
            </p:cNvSpPr>
            <p:nvPr/>
          </p:nvSpPr>
          <p:spPr bwMode="auto">
            <a:xfrm>
              <a:off x="1816625" y="4777581"/>
              <a:ext cx="972000" cy="180000"/>
            </a:xfrm>
            <a:prstGeom prst="rect">
              <a:avLst/>
            </a:prstGeom>
            <a:noFill/>
            <a:ln w="12700">
              <a:noFill/>
              <a:miter lim="800000"/>
              <a:headEnd/>
              <a:tailEnd/>
            </a:ln>
          </p:spPr>
          <p:txBody>
            <a:bodyPr tIns="0" bIns="0" anchor="t"/>
            <a:lstStyle/>
            <a:p>
              <a:pPr algn="ctr"/>
              <a:r>
                <a:rPr lang="ja-JP" altLang="en-US" sz="1100" dirty="0">
                  <a:solidFill>
                    <a:schemeClr val="bg1"/>
                  </a:solidFill>
                  <a:latin typeface="Meiryo UI" pitchFamily="50" charset="-128"/>
                  <a:ea typeface="Meiryo UI" pitchFamily="50" charset="-128"/>
                  <a:cs typeface="Meiryo UI" pitchFamily="50" charset="-128"/>
                </a:rPr>
                <a:t>産業振興</a:t>
              </a:r>
            </a:p>
          </p:txBody>
        </p:sp>
        <p:grpSp>
          <p:nvGrpSpPr>
            <p:cNvPr id="10" name="グループ化 9"/>
            <p:cNvGrpSpPr/>
            <p:nvPr/>
          </p:nvGrpSpPr>
          <p:grpSpPr>
            <a:xfrm>
              <a:off x="1810618" y="3976865"/>
              <a:ext cx="910134" cy="1944216"/>
              <a:chOff x="1568623" y="4113199"/>
              <a:chExt cx="910134" cy="1944216"/>
            </a:xfrm>
          </p:grpSpPr>
          <p:sp>
            <p:nvSpPr>
              <p:cNvPr id="17" name="正方形/長方形 16"/>
              <p:cNvSpPr/>
              <p:nvPr/>
            </p:nvSpPr>
            <p:spPr>
              <a:xfrm>
                <a:off x="1568624" y="4113199"/>
                <a:ext cx="910133" cy="194421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gn="ctr"/>
                <a:r>
                  <a:rPr lang="ja-JP" altLang="en-US" sz="1400" dirty="0">
                    <a:latin typeface="Meiryo UI" panose="020B0604030504040204" pitchFamily="50" charset="-128"/>
                    <a:ea typeface="Meiryo UI" panose="020B0604030504040204" pitchFamily="50" charset="-128"/>
                  </a:rPr>
                  <a:t>淀川区</a:t>
                </a:r>
                <a:endParaRPr kumimoji="1" lang="ja-JP" altLang="en-US" sz="1400" dirty="0">
                  <a:latin typeface="Meiryo UI" panose="020B0604030504040204" pitchFamily="50" charset="-128"/>
                  <a:ea typeface="Meiryo UI" panose="020B0604030504040204" pitchFamily="50" charset="-128"/>
                </a:endParaRPr>
              </a:p>
            </p:txBody>
          </p:sp>
          <p:cxnSp>
            <p:nvCxnSpPr>
              <p:cNvPr id="23" name="直線コネクタ 22"/>
              <p:cNvCxnSpPr/>
              <p:nvPr/>
            </p:nvCxnSpPr>
            <p:spPr>
              <a:xfrm>
                <a:off x="1568624" y="4829225"/>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1568624" y="4716139"/>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1568624" y="5112183"/>
                <a:ext cx="910133" cy="0"/>
              </a:xfrm>
              <a:prstGeom prst="line">
                <a:avLst/>
              </a:prstGeom>
              <a:ln w="9525">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69" name="正方形/長方形 68"/>
              <p:cNvSpPr/>
              <p:nvPr/>
            </p:nvSpPr>
            <p:spPr>
              <a:xfrm>
                <a:off x="1568623" y="5381897"/>
                <a:ext cx="906601" cy="3240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100" dirty="0">
                    <a:latin typeface="Meiryo UI" panose="020B0604030504040204" pitchFamily="50" charset="-128"/>
                    <a:ea typeface="Meiryo UI" panose="020B0604030504040204" pitchFamily="50" charset="-128"/>
                  </a:rPr>
                  <a:t>住宅管理課</a:t>
                </a:r>
                <a:endParaRPr kumimoji="1" lang="ja-JP" altLang="en-US" sz="1100" dirty="0">
                  <a:latin typeface="Meiryo UI" panose="020B0604030504040204" pitchFamily="50" charset="-128"/>
                  <a:ea typeface="Meiryo UI" panose="020B0604030504040204" pitchFamily="50" charset="-128"/>
                </a:endParaRPr>
              </a:p>
            </p:txBody>
          </p:sp>
        </p:grpSp>
      </p:grpSp>
      <p:cxnSp>
        <p:nvCxnSpPr>
          <p:cNvPr id="88" name="直線コネクタ 87"/>
          <p:cNvCxnSpPr/>
          <p:nvPr/>
        </p:nvCxnSpPr>
        <p:spPr>
          <a:xfrm>
            <a:off x="298451" y="5453160"/>
            <a:ext cx="910133"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61" name="角丸四角形 60"/>
          <p:cNvSpPr/>
          <p:nvPr/>
        </p:nvSpPr>
        <p:spPr>
          <a:xfrm>
            <a:off x="5671951" y="6475208"/>
            <a:ext cx="3717448" cy="323925"/>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現員数で配分する場合は、原則人口は加味しない　</a:t>
            </a:r>
            <a:endParaRPr lang="en-US" altLang="ja-JP" sz="1200" dirty="0">
              <a:solidFill>
                <a:schemeClr val="tx1"/>
              </a:solidFill>
              <a:latin typeface="Meiryo UI" panose="020B0604030504040204" pitchFamily="50" charset="-128"/>
              <a:ea typeface="Meiryo UI" panose="020B0604030504040204" pitchFamily="50" charset="-128"/>
            </a:endParaRPr>
          </a:p>
        </p:txBody>
      </p:sp>
      <p:cxnSp>
        <p:nvCxnSpPr>
          <p:cNvPr id="70" name="直線矢印コネクタ 69"/>
          <p:cNvCxnSpPr/>
          <p:nvPr/>
        </p:nvCxnSpPr>
        <p:spPr>
          <a:xfrm flipH="1">
            <a:off x="6429982" y="4963520"/>
            <a:ext cx="924277" cy="866499"/>
          </a:xfrm>
          <a:prstGeom prst="straightConnector1">
            <a:avLst/>
          </a:prstGeom>
          <a:ln w="38100">
            <a:solidFill>
              <a:schemeClr val="accent1">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8"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１３</a:t>
            </a:r>
          </a:p>
        </p:txBody>
      </p:sp>
    </p:spTree>
    <p:extLst>
      <p:ext uri="{BB962C8B-B14F-4D97-AF65-F5344CB8AC3E}">
        <p14:creationId xmlns:p14="http://schemas.microsoft.com/office/powerpoint/2010/main" val="614159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p:cNvSpPr txBox="1"/>
          <p:nvPr/>
        </p:nvSpPr>
        <p:spPr>
          <a:xfrm>
            <a:off x="8567224" y="779181"/>
            <a:ext cx="1306106" cy="276999"/>
          </a:xfrm>
          <a:prstGeom prst="rect">
            <a:avLst/>
          </a:prstGeom>
          <a:noFill/>
        </p:spPr>
        <p:txBody>
          <a:bodyPr wrap="square" lIns="0" rIns="0" rtlCol="0">
            <a:spAutoFit/>
          </a:bodyPr>
          <a:lstStyle/>
          <a:p>
            <a:pPr algn="ctr"/>
            <a:r>
              <a:rPr lang="ja-JP" altLang="en-US" sz="1200" dirty="0">
                <a:latin typeface="Meiryo UI" panose="020B0604030504040204" pitchFamily="50" charset="-128"/>
                <a:ea typeface="Meiryo UI" panose="020B0604030504040204" pitchFamily="50" charset="-128"/>
              </a:rPr>
              <a:t>組織</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　参照</a:t>
            </a:r>
            <a:endParaRPr kumimoji="1" lang="ja-JP" altLang="en-US" sz="1200" dirty="0">
              <a:latin typeface="Meiryo UI" panose="020B0604030504040204" pitchFamily="50" charset="-128"/>
              <a:ea typeface="Meiryo UI" panose="020B0604030504040204" pitchFamily="50" charset="-128"/>
            </a:endParaRPr>
          </a:p>
        </p:txBody>
      </p:sp>
      <p:graphicFrame>
        <p:nvGraphicFramePr>
          <p:cNvPr id="31" name="表 30"/>
          <p:cNvGraphicFramePr>
            <a:graphicFrameLocks noGrp="1"/>
          </p:cNvGraphicFramePr>
          <p:nvPr>
            <p:extLst>
              <p:ext uri="{D42A27DB-BD31-4B8C-83A1-F6EECF244321}">
                <p14:modId xmlns:p14="http://schemas.microsoft.com/office/powerpoint/2010/main" val="3357457258"/>
              </p:ext>
            </p:extLst>
          </p:nvPr>
        </p:nvGraphicFramePr>
        <p:xfrm>
          <a:off x="273000" y="1124744"/>
          <a:ext cx="9360000" cy="5030197"/>
        </p:xfrm>
        <a:graphic>
          <a:graphicData uri="http://schemas.openxmlformats.org/drawingml/2006/table">
            <a:tbl>
              <a:tblPr firstRow="1" lastRow="1" bandRow="1">
                <a:tableStyleId>{5C22544A-7EE6-4342-B048-85BDC9FD1C3A}</a:tableStyleId>
              </a:tblPr>
              <a:tblGrid>
                <a:gridCol w="1080000">
                  <a:extLst>
                    <a:ext uri="{9D8B030D-6E8A-4147-A177-3AD203B41FA5}">
                      <a16:colId xmlns:a16="http://schemas.microsoft.com/office/drawing/2014/main" val="20000"/>
                    </a:ext>
                  </a:extLst>
                </a:gridCol>
                <a:gridCol w="108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gridCol w="1440000">
                  <a:extLst>
                    <a:ext uri="{9D8B030D-6E8A-4147-A177-3AD203B41FA5}">
                      <a16:colId xmlns:a16="http://schemas.microsoft.com/office/drawing/2014/main" val="450637207"/>
                    </a:ext>
                  </a:extLst>
                </a:gridCol>
                <a:gridCol w="1440000">
                  <a:extLst>
                    <a:ext uri="{9D8B030D-6E8A-4147-A177-3AD203B41FA5}">
                      <a16:colId xmlns:a16="http://schemas.microsoft.com/office/drawing/2014/main" val="20005"/>
                    </a:ext>
                  </a:extLst>
                </a:gridCol>
              </a:tblGrid>
              <a:tr h="1057197">
                <a:tc>
                  <a:txBody>
                    <a:bodyPr/>
                    <a:lstStyle/>
                    <a:p>
                      <a:pPr algn="ctr"/>
                      <a:endParaRPr kumimoji="1" lang="ja-JP" altLang="en-US" sz="1800" u="none"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800" u="none" dirty="0">
                          <a:latin typeface="Meiryo UI" panose="020B0604030504040204" pitchFamily="50" charset="-128"/>
                          <a:ea typeface="Meiryo UI" panose="020B0604030504040204" pitchFamily="50" charset="-128"/>
                        </a:rPr>
                        <a:t>人口</a:t>
                      </a:r>
                    </a:p>
                  </a:txBody>
                  <a:tcPr anchor="ctr"/>
                </a:tc>
                <a:tc>
                  <a:txBody>
                    <a:bodyPr/>
                    <a:lstStyle/>
                    <a:p>
                      <a:pPr algn="ctr"/>
                      <a:r>
                        <a:rPr kumimoji="1" lang="ja-JP" altLang="en-US" sz="1800" u="none" dirty="0">
                          <a:latin typeface="Meiryo UI" panose="020B0604030504040204" pitchFamily="50" charset="-128"/>
                          <a:ea typeface="Meiryo UI" panose="020B0604030504040204" pitchFamily="50" charset="-128"/>
                        </a:rPr>
                        <a:t>（</a:t>
                      </a:r>
                      <a:r>
                        <a:rPr kumimoji="1" lang="en-US" altLang="ja-JP" sz="1800" u="none" dirty="0">
                          <a:latin typeface="Meiryo UI" panose="020B0604030504040204" pitchFamily="50" charset="-128"/>
                          <a:ea typeface="Meiryo UI" panose="020B0604030504040204" pitchFamily="50" charset="-128"/>
                        </a:rPr>
                        <a:t>Ⅰ</a:t>
                      </a:r>
                      <a:r>
                        <a:rPr kumimoji="1" lang="ja-JP" altLang="en-US" sz="1800" u="none" dirty="0">
                          <a:latin typeface="Meiryo UI" panose="020B0604030504040204" pitchFamily="50" charset="-128"/>
                          <a:ea typeface="Meiryo UI" panose="020B0604030504040204" pitchFamily="50" charset="-128"/>
                        </a:rPr>
                        <a:t>）</a:t>
                      </a:r>
                      <a:endParaRPr kumimoji="1" lang="en-US" altLang="ja-JP" sz="1800" u="none" dirty="0">
                        <a:latin typeface="Meiryo UI" panose="020B0604030504040204" pitchFamily="50" charset="-128"/>
                        <a:ea typeface="Meiryo UI" panose="020B0604030504040204" pitchFamily="50" charset="-128"/>
                      </a:endParaRPr>
                    </a:p>
                    <a:p>
                      <a:pPr algn="ctr"/>
                      <a:r>
                        <a:rPr kumimoji="1" lang="ja-JP" altLang="en-US" sz="1400" u="none" dirty="0">
                          <a:latin typeface="Meiryo UI" panose="020B0604030504040204" pitchFamily="50" charset="-128"/>
                          <a:ea typeface="Meiryo UI" panose="020B0604030504040204" pitchFamily="50" charset="-128"/>
                        </a:rPr>
                        <a:t>中核市</a:t>
                      </a:r>
                      <a:endParaRPr kumimoji="1" lang="en-US" altLang="ja-JP" sz="1400" u="none" dirty="0">
                        <a:latin typeface="Meiryo UI" panose="020B0604030504040204" pitchFamily="50" charset="-128"/>
                        <a:ea typeface="Meiryo UI" panose="020B0604030504040204" pitchFamily="50" charset="-128"/>
                      </a:endParaRPr>
                    </a:p>
                    <a:p>
                      <a:pPr algn="ctr"/>
                      <a:r>
                        <a:rPr kumimoji="1" lang="ja-JP" altLang="en-US" sz="1400" u="none" dirty="0">
                          <a:latin typeface="Meiryo UI" panose="020B0604030504040204" pitchFamily="50" charset="-128"/>
                          <a:ea typeface="Meiryo UI" panose="020B0604030504040204" pitchFamily="50" charset="-128"/>
                        </a:rPr>
                        <a:t>モデル部分</a:t>
                      </a:r>
                    </a:p>
                  </a:txBody>
                  <a:tcPr marL="72000" marR="72000" anchor="ctr"/>
                </a:tc>
                <a:tc>
                  <a:txBody>
                    <a:bodyPr/>
                    <a:lstStyle/>
                    <a:p>
                      <a:pPr algn="ctr"/>
                      <a:r>
                        <a:rPr kumimoji="1" lang="ja-JP" altLang="en-US" sz="1800" u="none" dirty="0">
                          <a:latin typeface="Meiryo UI" panose="020B0604030504040204" pitchFamily="50" charset="-128"/>
                          <a:ea typeface="Meiryo UI" panose="020B0604030504040204" pitchFamily="50" charset="-128"/>
                        </a:rPr>
                        <a:t>（</a:t>
                      </a:r>
                      <a:r>
                        <a:rPr kumimoji="1" lang="en-US" altLang="ja-JP" sz="1800" u="none" dirty="0">
                          <a:latin typeface="Meiryo UI" panose="020B0604030504040204" pitchFamily="50" charset="-128"/>
                          <a:ea typeface="Meiryo UI" panose="020B0604030504040204" pitchFamily="50" charset="-128"/>
                        </a:rPr>
                        <a:t>Ⅱ</a:t>
                      </a:r>
                      <a:r>
                        <a:rPr kumimoji="1" lang="ja-JP" altLang="en-US" sz="1800" u="none" dirty="0">
                          <a:latin typeface="Meiryo UI" panose="020B0604030504040204" pitchFamily="50" charset="-128"/>
                          <a:ea typeface="Meiryo UI" panose="020B0604030504040204" pitchFamily="50" charset="-128"/>
                        </a:rPr>
                        <a:t>）</a:t>
                      </a:r>
                      <a:endParaRPr kumimoji="1" lang="en-US" altLang="ja-JP" sz="1800" u="none" dirty="0">
                        <a:latin typeface="Meiryo UI" panose="020B0604030504040204" pitchFamily="50" charset="-128"/>
                        <a:ea typeface="Meiryo UI" panose="020B0604030504040204" pitchFamily="50" charset="-128"/>
                      </a:endParaRPr>
                    </a:p>
                    <a:p>
                      <a:pPr algn="ctr"/>
                      <a:r>
                        <a:rPr kumimoji="1" lang="ja-JP" altLang="en-US" sz="1400" u="none" dirty="0">
                          <a:latin typeface="Meiryo UI" panose="020B0604030504040204" pitchFamily="50" charset="-128"/>
                          <a:ea typeface="Meiryo UI" panose="020B0604030504040204" pitchFamily="50" charset="-128"/>
                        </a:rPr>
                        <a:t>中核市権限を上回る事務・大阪市の特性を加算</a:t>
                      </a:r>
                    </a:p>
                  </a:txBody>
                  <a:tcPr marL="36000" marR="36000" anchor="ctr">
                    <a:lnR w="12700" cap="flat" cmpd="sng" algn="ctr">
                      <a:solidFill>
                        <a:schemeClr val="bg1"/>
                      </a:solidFill>
                      <a:prstDash val="solid"/>
                      <a:round/>
                      <a:headEnd type="none" w="med" len="med"/>
                      <a:tailEnd type="none" w="med" len="med"/>
                    </a:lnR>
                  </a:tcPr>
                </a:tc>
                <a:tc>
                  <a:txBody>
                    <a:bodyPr/>
                    <a:lstStyle/>
                    <a:p>
                      <a:pPr algn="ctr"/>
                      <a:r>
                        <a:rPr kumimoji="1" lang="ja-JP" altLang="en-US" sz="1800" b="1" u="none" dirty="0">
                          <a:solidFill>
                            <a:schemeClr val="bg1"/>
                          </a:solidFill>
                          <a:latin typeface="Meiryo UI" panose="020B0604030504040204" pitchFamily="50" charset="-128"/>
                          <a:ea typeface="Meiryo UI" panose="020B0604030504040204" pitchFamily="50" charset="-128"/>
                        </a:rPr>
                        <a:t>（</a:t>
                      </a:r>
                      <a:r>
                        <a:rPr kumimoji="1" lang="en-US" altLang="ja-JP" sz="1800" b="1" u="none" dirty="0">
                          <a:solidFill>
                            <a:schemeClr val="bg1"/>
                          </a:solidFill>
                          <a:latin typeface="Meiryo UI" panose="020B0604030504040204" pitchFamily="50" charset="-128"/>
                          <a:ea typeface="Meiryo UI" panose="020B0604030504040204" pitchFamily="50" charset="-128"/>
                        </a:rPr>
                        <a:t>Ⅲ</a:t>
                      </a:r>
                      <a:r>
                        <a:rPr kumimoji="1" lang="ja-JP" altLang="en-US" sz="1800" b="1" u="none" dirty="0">
                          <a:solidFill>
                            <a:schemeClr val="bg1"/>
                          </a:solidFill>
                          <a:latin typeface="Meiryo UI" panose="020B0604030504040204" pitchFamily="50" charset="-128"/>
                          <a:ea typeface="Meiryo UI" panose="020B0604030504040204" pitchFamily="50" charset="-128"/>
                        </a:rPr>
                        <a:t>）①</a:t>
                      </a:r>
                      <a:endParaRPr kumimoji="1" lang="en-US" altLang="ja-JP" sz="1800" b="1" u="none" dirty="0">
                        <a:solidFill>
                          <a:schemeClr val="bg1"/>
                        </a:solidFill>
                        <a:latin typeface="Meiryo UI" panose="020B0604030504040204" pitchFamily="50" charset="-128"/>
                        <a:ea typeface="Meiryo UI" panose="020B0604030504040204" pitchFamily="50" charset="-128"/>
                      </a:endParaRPr>
                    </a:p>
                    <a:p>
                      <a:pPr algn="ctr"/>
                      <a:r>
                        <a:rPr kumimoji="1" lang="ja-JP" altLang="en-US" sz="1400" b="1" u="none" dirty="0">
                          <a:solidFill>
                            <a:schemeClr val="bg1"/>
                          </a:solidFill>
                          <a:latin typeface="Meiryo UI" panose="020B0604030504040204" pitchFamily="50" charset="-128"/>
                          <a:ea typeface="Meiryo UI" panose="020B0604030504040204" pitchFamily="50" charset="-128"/>
                        </a:rPr>
                        <a:t>一部事務組合</a:t>
                      </a:r>
                      <a:endParaRPr kumimoji="1" lang="en-US" altLang="ja-JP" sz="1400" b="1" u="none" dirty="0">
                        <a:solidFill>
                          <a:schemeClr val="bg1"/>
                        </a:solidFill>
                        <a:latin typeface="Meiryo UI" panose="020B0604030504040204" pitchFamily="50" charset="-128"/>
                        <a:ea typeface="Meiryo UI" panose="020B0604030504040204" pitchFamily="50" charset="-128"/>
                      </a:endParaRPr>
                    </a:p>
                    <a:p>
                      <a:pPr algn="ctr"/>
                      <a:r>
                        <a:rPr kumimoji="1" lang="ja-JP" altLang="en-US" sz="1400" b="1" u="none" dirty="0">
                          <a:solidFill>
                            <a:schemeClr val="bg1"/>
                          </a:solidFill>
                          <a:latin typeface="Meiryo UI" panose="020B0604030504040204" pitchFamily="50" charset="-128"/>
                          <a:ea typeface="Meiryo UI" panose="020B0604030504040204" pitchFamily="50" charset="-128"/>
                        </a:rPr>
                        <a:t>職員数を控除</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800" b="1" u="none" baseline="0" dirty="0">
                          <a:solidFill>
                            <a:schemeClr val="bg1"/>
                          </a:solidFill>
                          <a:latin typeface="Meiryo UI" panose="020B0604030504040204" pitchFamily="50" charset="-128"/>
                          <a:ea typeface="Meiryo UI" panose="020B0604030504040204" pitchFamily="50" charset="-128"/>
                        </a:rPr>
                        <a:t>（</a:t>
                      </a:r>
                      <a:r>
                        <a:rPr kumimoji="1" lang="en-US" altLang="ja-JP" sz="1800" b="1" u="none" baseline="0" dirty="0">
                          <a:solidFill>
                            <a:schemeClr val="bg1"/>
                          </a:solidFill>
                          <a:latin typeface="Meiryo UI" panose="020B0604030504040204" pitchFamily="50" charset="-128"/>
                          <a:ea typeface="Meiryo UI" panose="020B0604030504040204" pitchFamily="50" charset="-128"/>
                        </a:rPr>
                        <a:t>Ⅳ</a:t>
                      </a:r>
                      <a:r>
                        <a:rPr kumimoji="1" lang="ja-JP" altLang="en-US" sz="1800" b="1" u="none" baseline="0" dirty="0">
                          <a:solidFill>
                            <a:schemeClr val="bg1"/>
                          </a:solidFill>
                          <a:latin typeface="Meiryo UI" panose="020B0604030504040204" pitchFamily="50" charset="-128"/>
                          <a:ea typeface="Meiryo UI" panose="020B0604030504040204" pitchFamily="50" charset="-128"/>
                        </a:rPr>
                        <a:t>）</a:t>
                      </a:r>
                      <a:endParaRPr kumimoji="1" lang="en-US" altLang="ja-JP" sz="1800" b="1" u="none" baseline="0" dirty="0">
                        <a:solidFill>
                          <a:schemeClr val="bg1"/>
                        </a:solidFill>
                        <a:latin typeface="Meiryo UI" panose="020B0604030504040204" pitchFamily="50" charset="-128"/>
                        <a:ea typeface="Meiryo UI" panose="020B0604030504040204" pitchFamily="50" charset="-128"/>
                      </a:endParaRPr>
                    </a:p>
                    <a:p>
                      <a:pPr algn="ctr"/>
                      <a:r>
                        <a:rPr kumimoji="1" lang="ja-JP" altLang="en-US" sz="1400" b="1" u="none" baseline="0" dirty="0">
                          <a:solidFill>
                            <a:schemeClr val="bg1"/>
                          </a:solidFill>
                          <a:latin typeface="Meiryo UI" panose="020B0604030504040204" pitchFamily="50" charset="-128"/>
                          <a:ea typeface="Meiryo UI" panose="020B0604030504040204" pitchFamily="50" charset="-128"/>
                        </a:rPr>
                        <a:t>特別区ごとの</a:t>
                      </a:r>
                      <a:endParaRPr kumimoji="1" lang="en-US" altLang="ja-JP" sz="1400" b="1" u="none" baseline="0" dirty="0">
                        <a:solidFill>
                          <a:schemeClr val="bg1"/>
                        </a:solidFill>
                        <a:latin typeface="Meiryo UI" panose="020B0604030504040204" pitchFamily="50" charset="-128"/>
                        <a:ea typeface="Meiryo UI" panose="020B0604030504040204" pitchFamily="50" charset="-128"/>
                      </a:endParaRPr>
                    </a:p>
                    <a:p>
                      <a:pPr algn="ctr"/>
                      <a:r>
                        <a:rPr kumimoji="1" lang="ja-JP" altLang="en-US" sz="1400" b="1" u="none" baseline="0" dirty="0">
                          <a:solidFill>
                            <a:schemeClr val="bg1"/>
                          </a:solidFill>
                          <a:latin typeface="Meiryo UI" panose="020B0604030504040204" pitchFamily="50" charset="-128"/>
                          <a:ea typeface="Meiryo UI" panose="020B0604030504040204" pitchFamily="50" charset="-128"/>
                        </a:rPr>
                        <a:t>行政需要の</a:t>
                      </a:r>
                      <a:endParaRPr kumimoji="1" lang="en-US" altLang="ja-JP" sz="1400" b="1" u="none" baseline="0" dirty="0">
                        <a:solidFill>
                          <a:schemeClr val="bg1"/>
                        </a:solidFill>
                        <a:latin typeface="Meiryo UI" panose="020B0604030504040204" pitchFamily="50" charset="-128"/>
                        <a:ea typeface="Meiryo UI" panose="020B0604030504040204" pitchFamily="50" charset="-128"/>
                      </a:endParaRPr>
                    </a:p>
                    <a:p>
                      <a:pPr algn="ctr"/>
                      <a:r>
                        <a:rPr kumimoji="1" lang="ja-JP" altLang="en-US" sz="1400" b="1" u="none" baseline="0" dirty="0">
                          <a:solidFill>
                            <a:schemeClr val="bg1"/>
                          </a:solidFill>
                          <a:latin typeface="Meiryo UI" panose="020B0604030504040204" pitchFamily="50" charset="-128"/>
                          <a:ea typeface="Meiryo UI" panose="020B0604030504040204" pitchFamily="50" charset="-128"/>
                        </a:rPr>
                        <a:t>差を反映</a:t>
                      </a:r>
                      <a:endParaRPr kumimoji="1" lang="en-US" altLang="ja-JP" sz="1400" b="1" u="none" baseline="0" dirty="0">
                        <a:solidFill>
                          <a:schemeClr val="bg1"/>
                        </a:solidFill>
                        <a:latin typeface="Meiryo UI" panose="020B0604030504040204" pitchFamily="50" charset="-128"/>
                        <a:ea typeface="Meiryo UI"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800" b="1" u="none" dirty="0">
                          <a:solidFill>
                            <a:schemeClr val="bg1"/>
                          </a:solidFill>
                          <a:latin typeface="Meiryo UI" panose="020B0604030504040204" pitchFamily="50" charset="-128"/>
                          <a:ea typeface="Meiryo UI" panose="020B0604030504040204" pitchFamily="50" charset="-128"/>
                        </a:rPr>
                        <a:t>職員数</a:t>
                      </a:r>
                      <a:endParaRPr kumimoji="1" lang="en-US" altLang="ja-JP" sz="1800" b="1" u="none" dirty="0">
                        <a:solidFill>
                          <a:schemeClr val="bg1"/>
                        </a:solidFill>
                        <a:latin typeface="Meiryo UI" panose="020B0604030504040204" pitchFamily="50" charset="-128"/>
                        <a:ea typeface="Meiryo UI" panose="020B0604030504040204" pitchFamily="50" charset="-128"/>
                      </a:endParaRPr>
                    </a:p>
                  </a:txBody>
                  <a:tcPr marL="0" marR="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619221224"/>
                  </a:ext>
                </a:extLst>
              </a:tr>
              <a:tr h="756762">
                <a:tc>
                  <a:txBody>
                    <a:bodyPr/>
                    <a:lstStyle/>
                    <a:p>
                      <a:pPr algn="ctr"/>
                      <a:r>
                        <a:rPr kumimoji="1" lang="ja-JP" altLang="en-US" sz="1700" u="none" baseline="0" dirty="0">
                          <a:latin typeface="Meiryo UI" panose="020B0604030504040204" pitchFamily="50" charset="-128"/>
                          <a:ea typeface="Meiryo UI" panose="020B0604030504040204" pitchFamily="50" charset="-128"/>
                        </a:rPr>
                        <a:t>淀川</a:t>
                      </a:r>
                      <a:r>
                        <a:rPr kumimoji="1" lang="ja-JP" altLang="en-US" sz="1700" u="none" dirty="0">
                          <a:latin typeface="Meiryo UI" panose="020B0604030504040204" pitchFamily="50" charset="-128"/>
                          <a:ea typeface="Meiryo UI" panose="020B0604030504040204" pitchFamily="50" charset="-128"/>
                        </a:rPr>
                        <a:t>区</a:t>
                      </a:r>
                    </a:p>
                  </a:txBody>
                  <a:tcPr anchor="ctr"/>
                </a:tc>
                <a:tc>
                  <a:txBody>
                    <a:bodyPr/>
                    <a:lstStyle/>
                    <a:p>
                      <a:pPr algn="ctr"/>
                      <a:r>
                        <a:rPr kumimoji="1" lang="en-US" altLang="ja-JP" sz="1700" u="none" dirty="0">
                          <a:latin typeface="Meiryo UI" panose="020B0604030504040204" pitchFamily="50" charset="-128"/>
                          <a:ea typeface="Meiryo UI" panose="020B0604030504040204" pitchFamily="50" charset="-128"/>
                        </a:rPr>
                        <a:t>60</a:t>
                      </a:r>
                      <a:r>
                        <a:rPr kumimoji="1" lang="ja-JP" altLang="en-US" sz="1700" u="none" dirty="0">
                          <a:latin typeface="Meiryo UI" panose="020B0604030504040204" pitchFamily="50" charset="-128"/>
                          <a:ea typeface="Meiryo UI" panose="020B0604030504040204" pitchFamily="50" charset="-128"/>
                        </a:rPr>
                        <a:t>万人</a:t>
                      </a:r>
                    </a:p>
                  </a:txBody>
                  <a:tcPr anchor="ctr"/>
                </a:tc>
                <a:tc>
                  <a:txBody>
                    <a:bodyPr/>
                    <a:lstStyle/>
                    <a:p>
                      <a:pPr algn="ctr"/>
                      <a:r>
                        <a:rPr kumimoji="1" lang="en-US" altLang="ja-JP" sz="1700" u="none" baseline="0" dirty="0">
                          <a:latin typeface="Meiryo UI" panose="020B0604030504040204" pitchFamily="50" charset="-128"/>
                          <a:ea typeface="Meiryo UI" panose="020B0604030504040204" pitchFamily="50" charset="-128"/>
                        </a:rPr>
                        <a:t>1,950</a:t>
                      </a:r>
                      <a:r>
                        <a:rPr kumimoji="1" lang="ja-JP" altLang="en-US" sz="1700" u="none"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700" u="none" baseline="0" dirty="0">
                          <a:latin typeface="Meiryo UI" panose="020B0604030504040204" pitchFamily="50" charset="-128"/>
                          <a:ea typeface="Meiryo UI" panose="020B0604030504040204" pitchFamily="50" charset="-128"/>
                        </a:rPr>
                        <a:t>250</a:t>
                      </a:r>
                      <a:r>
                        <a:rPr kumimoji="1" lang="ja-JP" altLang="en-US" sz="1700" u="none" dirty="0">
                          <a:latin typeface="Meiryo UI" panose="020B0604030504040204" pitchFamily="50" charset="-128"/>
                          <a:ea typeface="Meiryo UI" panose="020B0604030504040204" pitchFamily="50" charset="-128"/>
                        </a:rPr>
                        <a:t>人</a:t>
                      </a:r>
                    </a:p>
                  </a:txBody>
                  <a:tcPr anchor="ctr"/>
                </a:tc>
                <a:tc>
                  <a:txBody>
                    <a:bodyPr/>
                    <a:lstStyle/>
                    <a:p>
                      <a:pPr algn="ctr"/>
                      <a:r>
                        <a:rPr kumimoji="1" lang="ja-JP" altLang="en-US" sz="1700" u="none" dirty="0">
                          <a:latin typeface="Meiryo UI" panose="020B0604030504040204" pitchFamily="50" charset="-128"/>
                          <a:ea typeface="Meiryo UI" panose="020B0604030504040204" pitchFamily="50" charset="-128"/>
                        </a:rPr>
                        <a:t>▲</a:t>
                      </a:r>
                      <a:r>
                        <a:rPr kumimoji="1" lang="en-US" altLang="ja-JP" sz="1700" u="none" dirty="0">
                          <a:latin typeface="Meiryo UI" panose="020B0604030504040204" pitchFamily="50" charset="-128"/>
                          <a:ea typeface="Meiryo UI" panose="020B0604030504040204" pitchFamily="50" charset="-128"/>
                        </a:rPr>
                        <a:t>60</a:t>
                      </a:r>
                      <a:r>
                        <a:rPr kumimoji="1" lang="ja-JP" altLang="en-US" sz="1700" u="none" dirty="0">
                          <a:latin typeface="Meiryo UI" panose="020B0604030504040204" pitchFamily="50" charset="-128"/>
                          <a:ea typeface="Meiryo UI" panose="020B0604030504040204" pitchFamily="50" charset="-128"/>
                        </a:rPr>
                        <a:t>人</a:t>
                      </a: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1700" u="none" baseline="0" dirty="0">
                          <a:latin typeface="Meiryo UI" panose="020B0604030504040204" pitchFamily="50" charset="-128"/>
                          <a:ea typeface="Meiryo UI" panose="020B0604030504040204" pitchFamily="50" charset="-128"/>
                        </a:rPr>
                        <a:t>40</a:t>
                      </a:r>
                      <a:r>
                        <a:rPr kumimoji="1" lang="ja-JP" altLang="en-US" sz="1700" u="none" baseline="0" dirty="0">
                          <a:latin typeface="Meiryo UI" panose="020B0604030504040204" pitchFamily="50" charset="-128"/>
                          <a:ea typeface="Meiryo UI" panose="020B0604030504040204" pitchFamily="50" charset="-128"/>
                        </a:rPr>
                        <a:t>人</a:t>
                      </a: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1700" u="none" baseline="0" dirty="0">
                          <a:solidFill>
                            <a:schemeClr val="tx1"/>
                          </a:solidFill>
                          <a:latin typeface="Meiryo UI" panose="020B0604030504040204" pitchFamily="50" charset="-128"/>
                          <a:ea typeface="Meiryo UI" panose="020B0604030504040204" pitchFamily="50" charset="-128"/>
                        </a:rPr>
                        <a:t>2,170</a:t>
                      </a:r>
                      <a:r>
                        <a:rPr kumimoji="1" lang="ja-JP" altLang="en-US" sz="1700" u="none" dirty="0">
                          <a:solidFill>
                            <a:schemeClr val="tx1"/>
                          </a:solidFill>
                          <a:latin typeface="Meiryo UI" panose="020B0604030504040204" pitchFamily="50" charset="-128"/>
                          <a:ea typeface="Meiryo UI" panose="020B0604030504040204" pitchFamily="50" charset="-128"/>
                        </a:rPr>
                        <a:t>人</a:t>
                      </a:r>
                      <a:endParaRPr kumimoji="1" lang="en-US" altLang="ja-JP" sz="1700" u="none" dirty="0">
                        <a:solidFill>
                          <a:schemeClr val="tx1"/>
                        </a:solidFill>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756762">
                <a:tc>
                  <a:txBody>
                    <a:bodyPr/>
                    <a:lstStyle/>
                    <a:p>
                      <a:pPr algn="ctr"/>
                      <a:r>
                        <a:rPr kumimoji="1" lang="ja-JP" altLang="en-US" sz="1700" u="none" baseline="0" dirty="0">
                          <a:latin typeface="Meiryo UI" panose="020B0604030504040204" pitchFamily="50" charset="-128"/>
                          <a:ea typeface="Meiryo UI" panose="020B0604030504040204" pitchFamily="50" charset="-128"/>
                        </a:rPr>
                        <a:t>北</a:t>
                      </a:r>
                      <a:r>
                        <a:rPr kumimoji="1" lang="ja-JP" altLang="en-US" sz="1700" u="none" dirty="0">
                          <a:latin typeface="Meiryo UI" panose="020B0604030504040204" pitchFamily="50" charset="-128"/>
                          <a:ea typeface="Meiryo UI" panose="020B0604030504040204" pitchFamily="50" charset="-128"/>
                        </a:rPr>
                        <a:t>区</a:t>
                      </a:r>
                    </a:p>
                  </a:txBody>
                  <a:tcPr anchor="ctr"/>
                </a:tc>
                <a:tc>
                  <a:txBody>
                    <a:bodyPr/>
                    <a:lstStyle/>
                    <a:p>
                      <a:pPr algn="ctr"/>
                      <a:r>
                        <a:rPr kumimoji="1" lang="en-US" altLang="ja-JP" sz="1700" u="none" dirty="0">
                          <a:latin typeface="Meiryo UI" panose="020B0604030504040204" pitchFamily="50" charset="-128"/>
                          <a:ea typeface="Meiryo UI" panose="020B0604030504040204" pitchFamily="50" charset="-128"/>
                        </a:rPr>
                        <a:t>75</a:t>
                      </a:r>
                      <a:r>
                        <a:rPr kumimoji="1" lang="ja-JP" altLang="en-US" sz="1700" u="none" dirty="0">
                          <a:latin typeface="Meiryo UI" panose="020B0604030504040204" pitchFamily="50" charset="-128"/>
                          <a:ea typeface="Meiryo UI" panose="020B0604030504040204" pitchFamily="50" charset="-128"/>
                        </a:rPr>
                        <a:t>万人</a:t>
                      </a:r>
                    </a:p>
                  </a:txBody>
                  <a:tcPr anchor="ctr"/>
                </a:tc>
                <a:tc>
                  <a:txBody>
                    <a:bodyPr/>
                    <a:lstStyle/>
                    <a:p>
                      <a:pPr algn="ctr"/>
                      <a:r>
                        <a:rPr kumimoji="1" lang="en-US" altLang="ja-JP" sz="1700" u="none" baseline="0" dirty="0">
                          <a:latin typeface="Meiryo UI" panose="020B0604030504040204" pitchFamily="50" charset="-128"/>
                          <a:ea typeface="Meiryo UI" panose="020B0604030504040204" pitchFamily="50" charset="-128"/>
                        </a:rPr>
                        <a:t>2,370</a:t>
                      </a:r>
                      <a:r>
                        <a:rPr kumimoji="1" lang="ja-JP" altLang="en-US" sz="1700" u="none"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700" u="none" baseline="0" dirty="0">
                          <a:solidFill>
                            <a:schemeClr val="tx1"/>
                          </a:solidFill>
                          <a:latin typeface="Meiryo UI" panose="020B0604030504040204" pitchFamily="50" charset="-128"/>
                          <a:ea typeface="Meiryo UI" panose="020B0604030504040204" pitchFamily="50" charset="-128"/>
                        </a:rPr>
                        <a:t>210</a:t>
                      </a:r>
                      <a:r>
                        <a:rPr kumimoji="1" lang="ja-JP" altLang="en-US" sz="1700" u="none" dirty="0">
                          <a:solidFill>
                            <a:schemeClr val="tx1"/>
                          </a:solidFill>
                          <a:latin typeface="Meiryo UI" panose="020B0604030504040204" pitchFamily="50" charset="-128"/>
                          <a:ea typeface="Meiryo UI" panose="020B0604030504040204" pitchFamily="50" charset="-128"/>
                        </a:rPr>
                        <a:t>人</a:t>
                      </a:r>
                      <a:endParaRPr kumimoji="1" lang="en-US" altLang="ja-JP" sz="17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700" u="none" dirty="0">
                          <a:latin typeface="Meiryo UI" panose="020B0604030504040204" pitchFamily="50" charset="-128"/>
                          <a:ea typeface="Meiryo UI" panose="020B0604030504040204" pitchFamily="50" charset="-128"/>
                        </a:rPr>
                        <a:t>▲</a:t>
                      </a:r>
                      <a:r>
                        <a:rPr kumimoji="1" lang="en-US" altLang="ja-JP" sz="1700" u="none" dirty="0">
                          <a:latin typeface="Meiryo UI" panose="020B0604030504040204" pitchFamily="50" charset="-128"/>
                          <a:ea typeface="Meiryo UI" panose="020B0604030504040204" pitchFamily="50" charset="-128"/>
                        </a:rPr>
                        <a:t>80</a:t>
                      </a:r>
                      <a:r>
                        <a:rPr kumimoji="1" lang="ja-JP" altLang="en-US" sz="1700" u="none" dirty="0">
                          <a:latin typeface="Meiryo UI" panose="020B0604030504040204" pitchFamily="50" charset="-128"/>
                          <a:ea typeface="Meiryo UI" panose="020B0604030504040204" pitchFamily="50" charset="-128"/>
                        </a:rPr>
                        <a:t>人</a:t>
                      </a:r>
                    </a:p>
                  </a:txBody>
                  <a:tcPr anchor="ctr"/>
                </a:tc>
                <a:tc>
                  <a:txBody>
                    <a:bodyPr/>
                    <a:lstStyle/>
                    <a:p>
                      <a:pPr algn="ctr"/>
                      <a:r>
                        <a:rPr kumimoji="1" lang="ja-JP" altLang="en-US" sz="1700" u="none" baseline="0" dirty="0">
                          <a:latin typeface="Meiryo UI" panose="020B0604030504040204" pitchFamily="50" charset="-128"/>
                          <a:ea typeface="Meiryo UI" panose="020B0604030504040204" pitchFamily="50" charset="-128"/>
                        </a:rPr>
                        <a:t>▲</a:t>
                      </a:r>
                      <a:r>
                        <a:rPr kumimoji="1" lang="en-US" altLang="ja-JP" sz="1700" u="none" baseline="0" dirty="0">
                          <a:latin typeface="Meiryo UI" panose="020B0604030504040204" pitchFamily="50" charset="-128"/>
                          <a:ea typeface="Meiryo UI" panose="020B0604030504040204" pitchFamily="50" charset="-128"/>
                        </a:rPr>
                        <a:t>20</a:t>
                      </a:r>
                      <a:r>
                        <a:rPr kumimoji="1" lang="ja-JP" altLang="en-US" sz="1700" u="none" baseline="0"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700" u="none" baseline="0" dirty="0">
                          <a:solidFill>
                            <a:schemeClr val="tx1"/>
                          </a:solidFill>
                          <a:latin typeface="Meiryo UI" panose="020B0604030504040204" pitchFamily="50" charset="-128"/>
                          <a:ea typeface="Meiryo UI" panose="020B0604030504040204" pitchFamily="50" charset="-128"/>
                        </a:rPr>
                        <a:t>2,490</a:t>
                      </a:r>
                      <a:r>
                        <a:rPr kumimoji="1" lang="ja-JP" altLang="en-US" sz="1700" u="none" dirty="0">
                          <a:solidFill>
                            <a:schemeClr val="tx1"/>
                          </a:solidFill>
                          <a:latin typeface="Meiryo UI" panose="020B0604030504040204" pitchFamily="50" charset="-128"/>
                          <a:ea typeface="Meiryo UI" panose="020B0604030504040204" pitchFamily="50" charset="-128"/>
                        </a:rPr>
                        <a:t>人</a:t>
                      </a:r>
                      <a:endParaRPr kumimoji="1" lang="en-US" altLang="ja-JP" sz="17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3"/>
                  </a:ext>
                </a:extLst>
              </a:tr>
              <a:tr h="756762">
                <a:tc>
                  <a:txBody>
                    <a:bodyPr/>
                    <a:lstStyle/>
                    <a:p>
                      <a:pPr algn="ctr"/>
                      <a:r>
                        <a:rPr kumimoji="1" lang="ja-JP" altLang="en-US" sz="1700" u="none" baseline="0" dirty="0">
                          <a:latin typeface="Meiryo UI" panose="020B0604030504040204" pitchFamily="50" charset="-128"/>
                          <a:ea typeface="Meiryo UI" panose="020B0604030504040204" pitchFamily="50" charset="-128"/>
                        </a:rPr>
                        <a:t>中央</a:t>
                      </a:r>
                      <a:r>
                        <a:rPr kumimoji="1" lang="ja-JP" altLang="en-US" sz="1700" u="none" dirty="0">
                          <a:latin typeface="Meiryo UI" panose="020B0604030504040204" pitchFamily="50" charset="-128"/>
                          <a:ea typeface="Meiryo UI" panose="020B0604030504040204" pitchFamily="50" charset="-128"/>
                        </a:rPr>
                        <a:t>区</a:t>
                      </a:r>
                    </a:p>
                  </a:txBody>
                  <a:tcPr anchor="ctr"/>
                </a:tc>
                <a:tc>
                  <a:txBody>
                    <a:bodyPr/>
                    <a:lstStyle/>
                    <a:p>
                      <a:pPr algn="ctr"/>
                      <a:r>
                        <a:rPr kumimoji="1" lang="en-US" altLang="ja-JP" sz="1700" u="none" dirty="0">
                          <a:latin typeface="Meiryo UI" panose="020B0604030504040204" pitchFamily="50" charset="-128"/>
                          <a:ea typeface="Meiryo UI" panose="020B0604030504040204" pitchFamily="50" charset="-128"/>
                        </a:rPr>
                        <a:t>71</a:t>
                      </a:r>
                      <a:r>
                        <a:rPr kumimoji="1" lang="ja-JP" altLang="en-US" sz="1700" u="none" dirty="0">
                          <a:latin typeface="Meiryo UI" panose="020B0604030504040204" pitchFamily="50" charset="-128"/>
                          <a:ea typeface="Meiryo UI" panose="020B0604030504040204" pitchFamily="50" charset="-128"/>
                        </a:rPr>
                        <a:t>万人</a:t>
                      </a:r>
                    </a:p>
                  </a:txBody>
                  <a:tcPr anchor="ctr"/>
                </a:tc>
                <a:tc>
                  <a:txBody>
                    <a:bodyPr/>
                    <a:lstStyle/>
                    <a:p>
                      <a:pPr algn="ctr"/>
                      <a:r>
                        <a:rPr kumimoji="1" lang="en-US" altLang="ja-JP" sz="1700" u="none" baseline="0" dirty="0">
                          <a:latin typeface="Meiryo UI" panose="020B0604030504040204" pitchFamily="50" charset="-128"/>
                          <a:ea typeface="Meiryo UI" panose="020B0604030504040204" pitchFamily="50" charset="-128"/>
                        </a:rPr>
                        <a:t>2,260</a:t>
                      </a:r>
                      <a:r>
                        <a:rPr kumimoji="1" lang="ja-JP" altLang="en-US" sz="1700" u="none"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700" u="none" baseline="0" dirty="0">
                          <a:solidFill>
                            <a:schemeClr val="tx1"/>
                          </a:solidFill>
                          <a:latin typeface="Meiryo UI" panose="020B0604030504040204" pitchFamily="50" charset="-128"/>
                          <a:ea typeface="Meiryo UI" panose="020B0604030504040204" pitchFamily="50" charset="-128"/>
                        </a:rPr>
                        <a:t>650</a:t>
                      </a:r>
                      <a:r>
                        <a:rPr kumimoji="1" lang="ja-JP" altLang="en-US" sz="1700" u="none" dirty="0">
                          <a:solidFill>
                            <a:schemeClr val="tx1"/>
                          </a:solidFill>
                          <a:latin typeface="Meiryo UI" panose="020B0604030504040204" pitchFamily="50" charset="-128"/>
                          <a:ea typeface="Meiryo UI" panose="020B0604030504040204" pitchFamily="50" charset="-128"/>
                        </a:rPr>
                        <a:t>人</a:t>
                      </a:r>
                      <a:endParaRPr kumimoji="1" lang="en-US" altLang="ja-JP" sz="17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700" u="none" dirty="0">
                          <a:latin typeface="Meiryo UI" panose="020B0604030504040204" pitchFamily="50" charset="-128"/>
                          <a:ea typeface="Meiryo UI" panose="020B0604030504040204" pitchFamily="50" charset="-128"/>
                        </a:rPr>
                        <a:t>▲</a:t>
                      </a:r>
                      <a:r>
                        <a:rPr kumimoji="1" lang="en-US" altLang="ja-JP" sz="1700" u="none" baseline="0" dirty="0">
                          <a:latin typeface="Meiryo UI" panose="020B0604030504040204" pitchFamily="50" charset="-128"/>
                          <a:ea typeface="Meiryo UI" panose="020B0604030504040204" pitchFamily="50" charset="-128"/>
                        </a:rPr>
                        <a:t>70</a:t>
                      </a:r>
                      <a:r>
                        <a:rPr kumimoji="1" lang="ja-JP" altLang="en-US" sz="1700" u="none" dirty="0">
                          <a:latin typeface="Meiryo UI" panose="020B0604030504040204" pitchFamily="50" charset="-128"/>
                          <a:ea typeface="Meiryo UI" panose="020B0604030504040204" pitchFamily="50" charset="-128"/>
                        </a:rPr>
                        <a:t>人</a:t>
                      </a:r>
                    </a:p>
                  </a:txBody>
                  <a:tcPr anchor="ctr"/>
                </a:tc>
                <a:tc>
                  <a:txBody>
                    <a:bodyPr/>
                    <a:lstStyle/>
                    <a:p>
                      <a:pPr algn="ctr"/>
                      <a:r>
                        <a:rPr kumimoji="1" lang="ja-JP" altLang="en-US" sz="1700" u="none" baseline="0" dirty="0">
                          <a:latin typeface="Meiryo UI" panose="020B0604030504040204" pitchFamily="50" charset="-128"/>
                          <a:ea typeface="Meiryo UI" panose="020B0604030504040204" pitchFamily="50" charset="-128"/>
                        </a:rPr>
                        <a:t>▲</a:t>
                      </a:r>
                      <a:r>
                        <a:rPr kumimoji="1" lang="en-US" altLang="ja-JP" sz="1700" u="none" baseline="0" dirty="0">
                          <a:latin typeface="Meiryo UI" panose="020B0604030504040204" pitchFamily="50" charset="-128"/>
                          <a:ea typeface="Meiryo UI" panose="020B0604030504040204" pitchFamily="50" charset="-128"/>
                        </a:rPr>
                        <a:t>30</a:t>
                      </a:r>
                      <a:r>
                        <a:rPr kumimoji="1" lang="ja-JP" altLang="en-US" sz="1700" u="none" baseline="0"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700" u="none" baseline="0" dirty="0">
                          <a:solidFill>
                            <a:schemeClr val="tx1"/>
                          </a:solidFill>
                          <a:latin typeface="Meiryo UI" panose="020B0604030504040204" pitchFamily="50" charset="-128"/>
                          <a:ea typeface="Meiryo UI" panose="020B0604030504040204" pitchFamily="50" charset="-128"/>
                        </a:rPr>
                        <a:t>2,820</a:t>
                      </a:r>
                      <a:r>
                        <a:rPr kumimoji="1" lang="ja-JP" altLang="en-US" sz="1700" u="none" dirty="0">
                          <a:solidFill>
                            <a:schemeClr val="tx1"/>
                          </a:solidFill>
                          <a:latin typeface="Meiryo UI" panose="020B0604030504040204" pitchFamily="50" charset="-128"/>
                          <a:ea typeface="Meiryo UI" panose="020B0604030504040204" pitchFamily="50" charset="-128"/>
                        </a:rPr>
                        <a:t>人</a:t>
                      </a:r>
                      <a:endParaRPr kumimoji="1" lang="en-US" altLang="ja-JP" sz="17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4"/>
                  </a:ext>
                </a:extLst>
              </a:tr>
              <a:tr h="756762">
                <a:tc>
                  <a:txBody>
                    <a:bodyPr/>
                    <a:lstStyle/>
                    <a:p>
                      <a:pPr algn="ctr"/>
                      <a:r>
                        <a:rPr kumimoji="1" lang="ja-JP" altLang="en-US" sz="1700" u="none" baseline="0" dirty="0">
                          <a:latin typeface="Meiryo UI" panose="020B0604030504040204" pitchFamily="50" charset="-128"/>
                          <a:ea typeface="Meiryo UI" panose="020B0604030504040204" pitchFamily="50" charset="-128"/>
                        </a:rPr>
                        <a:t>天王寺</a:t>
                      </a:r>
                      <a:r>
                        <a:rPr kumimoji="1" lang="ja-JP" altLang="en-US" sz="1700" u="none" dirty="0">
                          <a:latin typeface="Meiryo UI" panose="020B0604030504040204" pitchFamily="50" charset="-128"/>
                          <a:ea typeface="Meiryo UI" panose="020B0604030504040204" pitchFamily="50" charset="-128"/>
                        </a:rPr>
                        <a:t>区</a:t>
                      </a:r>
                    </a:p>
                  </a:txBody>
                  <a:tcPr anchor="ctr"/>
                </a:tc>
                <a:tc>
                  <a:txBody>
                    <a:bodyPr/>
                    <a:lstStyle/>
                    <a:p>
                      <a:pPr algn="ctr"/>
                      <a:r>
                        <a:rPr kumimoji="1" lang="en-US" altLang="ja-JP" sz="1700" u="none" dirty="0">
                          <a:latin typeface="Meiryo UI" panose="020B0604030504040204" pitchFamily="50" charset="-128"/>
                          <a:ea typeface="Meiryo UI" panose="020B0604030504040204" pitchFamily="50" charset="-128"/>
                        </a:rPr>
                        <a:t>64</a:t>
                      </a:r>
                      <a:r>
                        <a:rPr kumimoji="1" lang="ja-JP" altLang="en-US" sz="1700" u="none" dirty="0">
                          <a:latin typeface="Meiryo UI" panose="020B0604030504040204" pitchFamily="50" charset="-128"/>
                          <a:ea typeface="Meiryo UI" panose="020B0604030504040204" pitchFamily="50" charset="-128"/>
                        </a:rPr>
                        <a:t>万人</a:t>
                      </a:r>
                    </a:p>
                  </a:txBody>
                  <a:tcPr anchor="ctr"/>
                </a:tc>
                <a:tc>
                  <a:txBody>
                    <a:bodyPr/>
                    <a:lstStyle/>
                    <a:p>
                      <a:pPr algn="ctr"/>
                      <a:r>
                        <a:rPr kumimoji="1" lang="en-US" altLang="ja-JP" sz="1700" u="none" dirty="0">
                          <a:latin typeface="Meiryo UI" panose="020B0604030504040204" pitchFamily="50" charset="-128"/>
                          <a:ea typeface="Meiryo UI" panose="020B0604030504040204" pitchFamily="50" charset="-128"/>
                        </a:rPr>
                        <a:t>2,060</a:t>
                      </a:r>
                      <a:r>
                        <a:rPr kumimoji="1" lang="ja-JP" altLang="en-US" sz="1700" u="none"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700" u="none" baseline="0" dirty="0">
                          <a:latin typeface="Meiryo UI" panose="020B0604030504040204" pitchFamily="50" charset="-128"/>
                          <a:ea typeface="Meiryo UI" panose="020B0604030504040204" pitchFamily="50" charset="-128"/>
                        </a:rPr>
                        <a:t>370</a:t>
                      </a:r>
                      <a:r>
                        <a:rPr kumimoji="1" lang="ja-JP" altLang="en-US" sz="1700" u="none" dirty="0">
                          <a:latin typeface="Meiryo UI" panose="020B0604030504040204" pitchFamily="50" charset="-128"/>
                          <a:ea typeface="Meiryo UI" panose="020B0604030504040204" pitchFamily="50" charset="-128"/>
                        </a:rPr>
                        <a:t>人</a:t>
                      </a:r>
                    </a:p>
                  </a:txBody>
                  <a:tcPr anchor="ctr"/>
                </a:tc>
                <a:tc>
                  <a:txBody>
                    <a:bodyPr/>
                    <a:lstStyle/>
                    <a:p>
                      <a:pPr algn="ctr"/>
                      <a:r>
                        <a:rPr kumimoji="1" lang="ja-JP" altLang="en-US" sz="1700" u="none" dirty="0">
                          <a:latin typeface="Meiryo UI" panose="020B0604030504040204" pitchFamily="50" charset="-128"/>
                          <a:ea typeface="Meiryo UI" panose="020B0604030504040204" pitchFamily="50" charset="-128"/>
                        </a:rPr>
                        <a:t>▲</a:t>
                      </a:r>
                      <a:r>
                        <a:rPr kumimoji="1" lang="en-US" altLang="ja-JP" sz="1700" u="none" baseline="0" dirty="0">
                          <a:latin typeface="Meiryo UI" panose="020B0604030504040204" pitchFamily="50" charset="-128"/>
                          <a:ea typeface="Meiryo UI" panose="020B0604030504040204" pitchFamily="50" charset="-128"/>
                        </a:rPr>
                        <a:t>60</a:t>
                      </a:r>
                      <a:r>
                        <a:rPr kumimoji="1" lang="ja-JP" altLang="en-US" sz="1700" u="none"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700" u="none" baseline="0" dirty="0">
                          <a:latin typeface="Meiryo UI" panose="020B0604030504040204" pitchFamily="50" charset="-128"/>
                          <a:ea typeface="Meiryo UI" panose="020B0604030504040204" pitchFamily="50" charset="-128"/>
                        </a:rPr>
                        <a:t>5</a:t>
                      </a:r>
                      <a:r>
                        <a:rPr kumimoji="1" lang="ja-JP" altLang="en-US" sz="1700" u="none" baseline="0" dirty="0">
                          <a:latin typeface="Meiryo UI" panose="020B0604030504040204" pitchFamily="50" charset="-128"/>
                          <a:ea typeface="Meiryo UI" panose="020B0604030504040204" pitchFamily="50" charset="-128"/>
                        </a:rPr>
                        <a:t>人未満</a:t>
                      </a:r>
                    </a:p>
                  </a:txBody>
                  <a:tcPr anchor="ctr"/>
                </a:tc>
                <a:tc>
                  <a:txBody>
                    <a:bodyPr/>
                    <a:lstStyle/>
                    <a:p>
                      <a:pPr algn="ctr"/>
                      <a:r>
                        <a:rPr kumimoji="1" lang="en-US" altLang="ja-JP" sz="1700" u="none" baseline="0" dirty="0">
                          <a:solidFill>
                            <a:schemeClr val="tx1"/>
                          </a:solidFill>
                          <a:latin typeface="Meiryo UI" panose="020B0604030504040204" pitchFamily="50" charset="-128"/>
                          <a:ea typeface="Meiryo UI" panose="020B0604030504040204" pitchFamily="50" charset="-128"/>
                        </a:rPr>
                        <a:t>2,360</a:t>
                      </a:r>
                      <a:r>
                        <a:rPr kumimoji="1" lang="ja-JP" altLang="en-US" sz="1700" u="none" dirty="0">
                          <a:solidFill>
                            <a:schemeClr val="tx1"/>
                          </a:solidFill>
                          <a:latin typeface="Meiryo UI" panose="020B0604030504040204" pitchFamily="50" charset="-128"/>
                          <a:ea typeface="Meiryo UI" panose="020B0604030504040204" pitchFamily="50" charset="-128"/>
                        </a:rPr>
                        <a:t>人</a:t>
                      </a:r>
                      <a:endParaRPr kumimoji="1" lang="en-US" altLang="ja-JP" sz="17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5"/>
                  </a:ext>
                </a:extLst>
              </a:tr>
              <a:tr h="945952">
                <a:tc>
                  <a:txBody>
                    <a:bodyPr/>
                    <a:lstStyle/>
                    <a:p>
                      <a:pPr algn="ctr"/>
                      <a:r>
                        <a:rPr kumimoji="1" lang="ja-JP" altLang="en-US" sz="1700" u="none"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特別区</a:t>
                      </a:r>
                      <a:endParaRPr kumimoji="1" lang="en-US" altLang="ja-JP" sz="1700" u="none"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a:r>
                        <a:rPr kumimoji="1" lang="ja-JP" altLang="en-US" sz="1700" u="none"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４区計</a:t>
                      </a:r>
                    </a:p>
                  </a:txBody>
                  <a:tcPr anchor="ctr"/>
                </a:tc>
                <a:tc>
                  <a:txBody>
                    <a:bodyPr/>
                    <a:lstStyle/>
                    <a:p>
                      <a:pPr algn="ctr"/>
                      <a:r>
                        <a:rPr kumimoji="1" lang="en-US" altLang="ja-JP" sz="1700" u="non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269</a:t>
                      </a:r>
                      <a:r>
                        <a:rPr kumimoji="1" lang="ja-JP" altLang="en-US" sz="1700" u="non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万人</a:t>
                      </a:r>
                    </a:p>
                  </a:txBody>
                  <a:tcPr anchor="ctr"/>
                </a:tc>
                <a:tc>
                  <a:txBody>
                    <a:bodyPr/>
                    <a:lstStyle/>
                    <a:p>
                      <a:pPr algn="ctr"/>
                      <a:r>
                        <a:rPr kumimoji="1" lang="en-US" altLang="ja-JP" sz="1700" u="none" baseline="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8,650</a:t>
                      </a:r>
                      <a:r>
                        <a:rPr kumimoji="1" lang="ja-JP" altLang="en-US" sz="1700" u="non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700" u="none" baseline="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1,470</a:t>
                      </a:r>
                      <a:r>
                        <a:rPr kumimoji="1" lang="ja-JP" altLang="en-US" sz="1700" u="non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人</a:t>
                      </a:r>
                      <a:endParaRPr kumimoji="1" lang="en-US" altLang="ja-JP" sz="1700" u="non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700" u="non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kumimoji="1" lang="en-US" altLang="ja-JP" sz="1700" u="none" baseline="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270</a:t>
                      </a:r>
                      <a:r>
                        <a:rPr kumimoji="1" lang="ja-JP" altLang="en-US" sz="1700" u="non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人</a:t>
                      </a:r>
                    </a:p>
                  </a:txBody>
                  <a:tcPr anchor="ctr"/>
                </a:tc>
                <a:tc>
                  <a:txBody>
                    <a:bodyPr/>
                    <a:lstStyle/>
                    <a:p>
                      <a:pPr algn="ctr"/>
                      <a:r>
                        <a:rPr kumimoji="1" lang="ja-JP" altLang="en-US" sz="1700" u="none" baseline="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０人</a:t>
                      </a:r>
                    </a:p>
                  </a:txBody>
                  <a:tcPr anchor="ctr"/>
                </a:tc>
                <a:tc>
                  <a:txBody>
                    <a:bodyPr/>
                    <a:lstStyle/>
                    <a:p>
                      <a:pPr algn="ctr"/>
                      <a:r>
                        <a:rPr kumimoji="1" lang="en-US" altLang="ja-JP" sz="1700" u="none" baseline="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9,850</a:t>
                      </a:r>
                      <a:r>
                        <a:rPr kumimoji="1" lang="ja-JP" altLang="en-US" sz="1700" u="none"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人</a:t>
                      </a:r>
                      <a:endParaRPr kumimoji="1" lang="en-US" altLang="ja-JP" sz="1700" u="none"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6"/>
                  </a:ext>
                </a:extLst>
              </a:tr>
            </a:tbl>
          </a:graphicData>
        </a:graphic>
      </p:graphicFrame>
      <p:sp>
        <p:nvSpPr>
          <p:cNvPr id="32" name="正方形/長方形 31"/>
          <p:cNvSpPr/>
          <p:nvPr/>
        </p:nvSpPr>
        <p:spPr>
          <a:xfrm>
            <a:off x="8193360" y="1132509"/>
            <a:ext cx="1439640" cy="5022432"/>
          </a:xfrm>
          <a:prstGeom prst="rect">
            <a:avLst/>
          </a:prstGeom>
          <a:noFill/>
          <a:ln w="508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p:cNvSpPr/>
          <p:nvPr/>
        </p:nvSpPr>
        <p:spPr>
          <a:xfrm>
            <a:off x="0" y="476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特別区の職員数　～算定結果～　　　</a:t>
            </a:r>
            <a:endParaRPr lang="ja-JP" altLang="en-US" sz="1400" b="1" dirty="0">
              <a:solidFill>
                <a:srgbClr val="000000"/>
              </a:solidFill>
              <a:latin typeface="ＭＳ Ｐゴシック" charset="-128"/>
              <a:ea typeface="Meiryo UI"/>
              <a:cs typeface="Meiryo UI"/>
            </a:endParaRPr>
          </a:p>
        </p:txBody>
      </p:sp>
      <p:sp>
        <p:nvSpPr>
          <p:cNvPr id="8"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１４</a:t>
            </a:r>
          </a:p>
        </p:txBody>
      </p:sp>
    </p:spTree>
    <p:extLst>
      <p:ext uri="{BB962C8B-B14F-4D97-AF65-F5344CB8AC3E}">
        <p14:creationId xmlns:p14="http://schemas.microsoft.com/office/powerpoint/2010/main" val="3911448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正方形/長方形 265"/>
          <p:cNvSpPr/>
          <p:nvPr/>
        </p:nvSpPr>
        <p:spPr>
          <a:xfrm>
            <a:off x="19050" y="764704"/>
            <a:ext cx="2988000" cy="5967353"/>
          </a:xfrm>
          <a:prstGeom prst="rect">
            <a:avLst/>
          </a:prstGeom>
          <a:solidFill>
            <a:schemeClr val="accent1">
              <a:lumMod val="20000"/>
              <a:lumOff val="80000"/>
            </a:schemeClr>
          </a:solidFill>
          <a:ln w="12700" cap="flat" cmpd="sng" algn="ctr">
            <a:noFill/>
            <a:prstDash val="solid"/>
          </a:ln>
          <a:effectLst/>
        </p:spPr>
        <p:txBody>
          <a:bodyPr anchor="ctr"/>
          <a:lstStyle/>
          <a:p>
            <a:pPr algn="ctr" fontAlgn="auto">
              <a:spcBef>
                <a:spcPts val="0"/>
              </a:spcBef>
              <a:spcAft>
                <a:spcPts val="0"/>
              </a:spcAft>
              <a:defRPr/>
            </a:pPr>
            <a:endParaRPr kumimoji="0" lang="ja-JP" altLang="en-US" kern="0">
              <a:solidFill>
                <a:prstClr val="white"/>
              </a:solidFill>
              <a:latin typeface="Meiryo UI" pitchFamily="50" charset="-128"/>
              <a:ea typeface="Meiryo UI" pitchFamily="50" charset="-128"/>
              <a:cs typeface="Meiryo UI" pitchFamily="50" charset="-128"/>
            </a:endParaRPr>
          </a:p>
        </p:txBody>
      </p:sp>
      <p:sp>
        <p:nvSpPr>
          <p:cNvPr id="16387" name="テキスト ボックス 27"/>
          <p:cNvSpPr txBox="1">
            <a:spLocks noChangeArrowheads="1"/>
          </p:cNvSpPr>
          <p:nvPr/>
        </p:nvSpPr>
        <p:spPr bwMode="auto">
          <a:xfrm>
            <a:off x="774022" y="4879384"/>
            <a:ext cx="894622" cy="338554"/>
          </a:xfrm>
          <a:prstGeom prst="rect">
            <a:avLst/>
          </a:prstGeom>
          <a:noFill/>
          <a:ln w="12700">
            <a:noFill/>
            <a:miter lim="800000"/>
            <a:headEnd/>
            <a:tailEnd/>
          </a:ln>
        </p:spPr>
        <p:txBody>
          <a:bodyPr wrap="square">
            <a:spAutoFit/>
          </a:bodyPr>
          <a:lstStyle/>
          <a:p>
            <a:pPr algn="ctr"/>
            <a:r>
              <a:rPr lang="ja-JP" altLang="en-US" sz="800" dirty="0">
                <a:latin typeface="Meiryo UI" pitchFamily="50" charset="-128"/>
                <a:ea typeface="Meiryo UI" pitchFamily="50" charset="-128"/>
                <a:cs typeface="Meiryo UI" pitchFamily="50" charset="-128"/>
              </a:rPr>
              <a:t>（会計</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　　　管理者）</a:t>
            </a:r>
          </a:p>
        </p:txBody>
      </p:sp>
      <p:sp>
        <p:nvSpPr>
          <p:cNvPr id="119" name="正方形/長方形 118"/>
          <p:cNvSpPr/>
          <p:nvPr/>
        </p:nvSpPr>
        <p:spPr>
          <a:xfrm>
            <a:off x="3549948" y="1159219"/>
            <a:ext cx="6268765" cy="550153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4" name="直線コネクタ 30"/>
          <p:cNvCxnSpPr/>
          <p:nvPr/>
        </p:nvCxnSpPr>
        <p:spPr>
          <a:xfrm>
            <a:off x="449977" y="1185146"/>
            <a:ext cx="0" cy="2889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34"/>
          <p:cNvCxnSpPr/>
          <p:nvPr/>
        </p:nvCxnSpPr>
        <p:spPr>
          <a:xfrm>
            <a:off x="785189" y="2707558"/>
            <a:ext cx="30013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153"/>
          <p:cNvCxnSpPr/>
          <p:nvPr/>
        </p:nvCxnSpPr>
        <p:spPr>
          <a:xfrm>
            <a:off x="449977" y="1474071"/>
            <a:ext cx="1714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402" name="テキスト ボックス 80"/>
          <p:cNvSpPr txBox="1">
            <a:spLocks noChangeArrowheads="1"/>
          </p:cNvSpPr>
          <p:nvPr/>
        </p:nvSpPr>
        <p:spPr bwMode="auto">
          <a:xfrm>
            <a:off x="1499986" y="5639671"/>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各委員会事務局</a:t>
            </a:r>
          </a:p>
        </p:txBody>
      </p:sp>
      <p:sp>
        <p:nvSpPr>
          <p:cNvPr id="16412" name="テキスト ボックス 4"/>
          <p:cNvSpPr txBox="1">
            <a:spLocks noChangeArrowheads="1"/>
          </p:cNvSpPr>
          <p:nvPr/>
        </p:nvSpPr>
        <p:spPr bwMode="auto">
          <a:xfrm>
            <a:off x="77447" y="5111972"/>
            <a:ext cx="663575" cy="246062"/>
          </a:xfrm>
          <a:prstGeom prst="rect">
            <a:avLst/>
          </a:prstGeom>
          <a:solidFill>
            <a:schemeClr val="bg1"/>
          </a:solidFill>
          <a:ln w="12700">
            <a:solidFill>
              <a:schemeClr val="accent1"/>
            </a:solidFill>
            <a:miter lim="800000"/>
            <a:headEnd/>
            <a:tailEnd/>
          </a:ln>
        </p:spPr>
        <p:txBody>
          <a:bodyPr>
            <a:spAutoFit/>
          </a:bodyPr>
          <a:lstStyle/>
          <a:p>
            <a:pPr algn="dist"/>
            <a:r>
              <a:rPr lang="ja-JP" altLang="en-US" sz="1000" b="1" dirty="0">
                <a:latin typeface="Meiryo UI" pitchFamily="50" charset="-128"/>
                <a:ea typeface="Meiryo UI" pitchFamily="50" charset="-128"/>
                <a:cs typeface="Meiryo UI" pitchFamily="50" charset="-128"/>
              </a:rPr>
              <a:t>市会</a:t>
            </a:r>
          </a:p>
        </p:txBody>
      </p:sp>
      <p:cxnSp>
        <p:nvCxnSpPr>
          <p:cNvPr id="112" name="直線コネクタ 62"/>
          <p:cNvCxnSpPr/>
          <p:nvPr/>
        </p:nvCxnSpPr>
        <p:spPr>
          <a:xfrm>
            <a:off x="1094800" y="4795547"/>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436" name="テキスト ボックス 13"/>
          <p:cNvSpPr txBox="1">
            <a:spLocks noChangeArrowheads="1"/>
          </p:cNvSpPr>
          <p:nvPr/>
        </p:nvSpPr>
        <p:spPr bwMode="auto">
          <a:xfrm>
            <a:off x="1499986" y="5200618"/>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消防局</a:t>
            </a:r>
          </a:p>
        </p:txBody>
      </p:sp>
      <p:sp>
        <p:nvSpPr>
          <p:cNvPr id="16438" name="テキスト ボックス 13"/>
          <p:cNvSpPr txBox="1">
            <a:spLocks noChangeArrowheads="1"/>
          </p:cNvSpPr>
          <p:nvPr/>
        </p:nvSpPr>
        <p:spPr bwMode="auto">
          <a:xfrm>
            <a:off x="1499986" y="5379321"/>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水道局</a:t>
            </a:r>
          </a:p>
        </p:txBody>
      </p:sp>
      <p:sp>
        <p:nvSpPr>
          <p:cNvPr id="14436" name="テキスト ボックス 9"/>
          <p:cNvSpPr txBox="1">
            <a:spLocks noChangeArrowheads="1"/>
          </p:cNvSpPr>
          <p:nvPr/>
        </p:nvSpPr>
        <p:spPr bwMode="auto">
          <a:xfrm>
            <a:off x="198438" y="6028608"/>
            <a:ext cx="2592000" cy="292388"/>
          </a:xfrm>
          <a:prstGeom prst="rect">
            <a:avLst/>
          </a:prstGeom>
          <a:solidFill>
            <a:schemeClr val="tx1">
              <a:lumMod val="75000"/>
              <a:lumOff val="25000"/>
            </a:schemeClr>
          </a:solidFill>
          <a:ln w="12700">
            <a:solidFill>
              <a:schemeClr val="accent1"/>
            </a:solidFill>
            <a:miter lim="800000"/>
            <a:headEnd/>
            <a:tailEnd/>
          </a:ln>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300" b="1" dirty="0">
                <a:solidFill>
                  <a:schemeClr val="bg1"/>
                </a:solidFill>
                <a:latin typeface="Meiryo UI" pitchFamily="50" charset="-128"/>
                <a:ea typeface="Meiryo UI" pitchFamily="50" charset="-128"/>
                <a:cs typeface="Meiryo UI" pitchFamily="50" charset="-128"/>
              </a:rPr>
              <a:t>区　　役　　所　（２４か所）</a:t>
            </a:r>
            <a:r>
              <a:rPr lang="en-US" altLang="ja-JP" sz="1300" b="1" dirty="0">
                <a:solidFill>
                  <a:schemeClr val="bg1"/>
                </a:solidFill>
                <a:latin typeface="Meiryo UI" pitchFamily="50" charset="-128"/>
                <a:ea typeface="Meiryo UI" pitchFamily="50" charset="-128"/>
                <a:cs typeface="Meiryo UI" pitchFamily="50" charset="-128"/>
              </a:rPr>
              <a:t> </a:t>
            </a:r>
            <a:endParaRPr lang="ja-JP" altLang="en-US" sz="1300" b="1" dirty="0">
              <a:solidFill>
                <a:schemeClr val="bg1"/>
              </a:solidFill>
              <a:latin typeface="Meiryo UI" pitchFamily="50" charset="-128"/>
              <a:ea typeface="Meiryo UI" pitchFamily="50" charset="-128"/>
              <a:cs typeface="Meiryo UI" pitchFamily="50" charset="-128"/>
            </a:endParaRPr>
          </a:p>
        </p:txBody>
      </p:sp>
      <p:cxnSp>
        <p:nvCxnSpPr>
          <p:cNvPr id="14451" name="直線コネクタ 14450"/>
          <p:cNvCxnSpPr/>
          <p:nvPr/>
        </p:nvCxnSpPr>
        <p:spPr>
          <a:xfrm flipH="1">
            <a:off x="1088423" y="1089895"/>
            <a:ext cx="0" cy="39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60" name="直線コネクタ 14459"/>
          <p:cNvCxnSpPr/>
          <p:nvPr/>
        </p:nvCxnSpPr>
        <p:spPr>
          <a:xfrm>
            <a:off x="785189" y="1433866"/>
            <a:ext cx="0" cy="45938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9" name="二等辺三角形 228"/>
          <p:cNvSpPr/>
          <p:nvPr/>
        </p:nvSpPr>
        <p:spPr>
          <a:xfrm rot="5400000">
            <a:off x="1754671" y="3272491"/>
            <a:ext cx="3040044" cy="441325"/>
          </a:xfrm>
          <a:prstGeom prst="triangl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00" name="正方形/長方形 299"/>
          <p:cNvSpPr/>
          <p:nvPr/>
        </p:nvSpPr>
        <p:spPr>
          <a:xfrm>
            <a:off x="3576266" y="492909"/>
            <a:ext cx="6235764" cy="612000"/>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chemeClr val="tx1"/>
                </a:solidFill>
                <a:latin typeface="Meiryo UI" pitchFamily="50" charset="-128"/>
                <a:ea typeface="Meiryo UI" pitchFamily="50" charset="-128"/>
                <a:cs typeface="Meiryo UI" pitchFamily="50" charset="-128"/>
              </a:rPr>
              <a:t>　公選区長・区議会のもと、住民に身近な行政サービスを総合的に提供できるよう、</a:t>
            </a:r>
            <a:endParaRPr lang="en-US" altLang="ja-JP" sz="1400" dirty="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必要な組織機構を構築</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14365" name="Text Box 61"/>
          <p:cNvSpPr txBox="1">
            <a:spLocks noChangeArrowheads="1"/>
          </p:cNvSpPr>
          <p:nvPr/>
        </p:nvSpPr>
        <p:spPr bwMode="auto">
          <a:xfrm>
            <a:off x="5646671" y="876530"/>
            <a:ext cx="4297294" cy="261610"/>
          </a:xfrm>
          <a:prstGeom prst="rect">
            <a:avLst/>
          </a:prstGeom>
          <a:noFill/>
          <a:ln w="19050">
            <a:noFill/>
            <a:prstDash val="sysDot"/>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（注）具体的な組織体制、分担事務は、特別区長のマネジメントによる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5" name="テキスト ボックス 9"/>
          <p:cNvSpPr txBox="1">
            <a:spLocks noChangeArrowheads="1"/>
          </p:cNvSpPr>
          <p:nvPr/>
        </p:nvSpPr>
        <p:spPr bwMode="auto">
          <a:xfrm>
            <a:off x="3803419" y="5940680"/>
            <a:ext cx="2679932" cy="292388"/>
          </a:xfrm>
          <a:prstGeom prst="rect">
            <a:avLst/>
          </a:prstGeom>
          <a:solidFill>
            <a:schemeClr val="tx1">
              <a:lumMod val="75000"/>
              <a:lumOff val="25000"/>
            </a:schemeClr>
          </a:solidFill>
          <a:ln w="12700">
            <a:solidFill>
              <a:schemeClr val="accent1"/>
            </a:solidFill>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300" b="1" dirty="0">
                <a:solidFill>
                  <a:schemeClr val="bg1"/>
                </a:solidFill>
                <a:latin typeface="Meiryo UI" pitchFamily="50" charset="-128"/>
                <a:ea typeface="Meiryo UI" pitchFamily="50" charset="-128"/>
                <a:cs typeface="Meiryo UI" pitchFamily="50" charset="-128"/>
              </a:rPr>
              <a:t>区役所（地域自治区の事務所）</a:t>
            </a:r>
            <a:r>
              <a:rPr lang="en-US" altLang="ja-JP" sz="1300" b="1" dirty="0">
                <a:solidFill>
                  <a:schemeClr val="bg1"/>
                </a:solidFill>
                <a:latin typeface="Meiryo UI" pitchFamily="50" charset="-128"/>
                <a:ea typeface="Meiryo UI" pitchFamily="50" charset="-128"/>
                <a:cs typeface="Meiryo UI" pitchFamily="50" charset="-128"/>
              </a:rPr>
              <a:t> </a:t>
            </a:r>
            <a:endParaRPr lang="ja-JP" altLang="en-US" sz="1300" b="1" dirty="0">
              <a:solidFill>
                <a:schemeClr val="bg1"/>
              </a:solidFill>
              <a:latin typeface="Meiryo UI" pitchFamily="50" charset="-128"/>
              <a:ea typeface="Meiryo UI" pitchFamily="50" charset="-128"/>
              <a:cs typeface="Meiryo UI" pitchFamily="50" charset="-128"/>
            </a:endParaRPr>
          </a:p>
        </p:txBody>
      </p:sp>
      <p:sp>
        <p:nvSpPr>
          <p:cNvPr id="16456" name="テキスト ボックス 4"/>
          <p:cNvSpPr txBox="1">
            <a:spLocks noChangeArrowheads="1"/>
          </p:cNvSpPr>
          <p:nvPr/>
        </p:nvSpPr>
        <p:spPr bwMode="auto">
          <a:xfrm>
            <a:off x="143381" y="873996"/>
            <a:ext cx="665162" cy="353943"/>
          </a:xfrm>
          <a:prstGeom prst="rect">
            <a:avLst/>
          </a:prstGeom>
          <a:solidFill>
            <a:schemeClr val="bg1"/>
          </a:solidFill>
          <a:ln w="12700">
            <a:solidFill>
              <a:schemeClr val="accent1"/>
            </a:solidFill>
            <a:miter lim="800000"/>
            <a:headEnd/>
            <a:tailEnd/>
          </a:ln>
        </p:spPr>
        <p:txBody>
          <a:bodyPr>
            <a:spAutoFit/>
          </a:bodyPr>
          <a:lstStyle/>
          <a:p>
            <a:pPr algn="dist"/>
            <a:r>
              <a:rPr lang="ja-JP" altLang="en-US" sz="1700" b="1" dirty="0">
                <a:latin typeface="Meiryo UI" pitchFamily="50" charset="-128"/>
                <a:ea typeface="Meiryo UI" pitchFamily="50" charset="-128"/>
                <a:cs typeface="Meiryo UI" pitchFamily="50" charset="-128"/>
              </a:rPr>
              <a:t>市長</a:t>
            </a:r>
          </a:p>
        </p:txBody>
      </p:sp>
      <p:sp>
        <p:nvSpPr>
          <p:cNvPr id="16457" name="テキスト ボックス 3"/>
          <p:cNvSpPr txBox="1">
            <a:spLocks noChangeArrowheads="1"/>
          </p:cNvSpPr>
          <p:nvPr/>
        </p:nvSpPr>
        <p:spPr bwMode="auto">
          <a:xfrm>
            <a:off x="315834" y="1369296"/>
            <a:ext cx="661987" cy="246062"/>
          </a:xfrm>
          <a:prstGeom prst="rect">
            <a:avLst/>
          </a:prstGeom>
          <a:solidFill>
            <a:schemeClr val="bg1"/>
          </a:solidFill>
          <a:ln w="12700">
            <a:solidFill>
              <a:schemeClr val="accent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副市長</a:t>
            </a:r>
          </a:p>
        </p:txBody>
      </p:sp>
      <p:sp>
        <p:nvSpPr>
          <p:cNvPr id="16458" name="Text Box 61"/>
          <p:cNvSpPr txBox="1">
            <a:spLocks noChangeArrowheads="1"/>
          </p:cNvSpPr>
          <p:nvPr/>
        </p:nvSpPr>
        <p:spPr bwMode="auto">
          <a:xfrm>
            <a:off x="6419850" y="1676097"/>
            <a:ext cx="2743200"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（秘書、政策企画、行政改革、広報、報道等）</a:t>
            </a:r>
          </a:p>
        </p:txBody>
      </p:sp>
      <p:sp>
        <p:nvSpPr>
          <p:cNvPr id="16459" name="Text Box 61"/>
          <p:cNvSpPr txBox="1">
            <a:spLocks noChangeArrowheads="1"/>
          </p:cNvSpPr>
          <p:nvPr/>
        </p:nvSpPr>
        <p:spPr bwMode="auto">
          <a:xfrm>
            <a:off x="6423025" y="1358498"/>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（防災、危機管理、被災地支援等）</a:t>
            </a:r>
          </a:p>
        </p:txBody>
      </p:sp>
      <p:sp>
        <p:nvSpPr>
          <p:cNvPr id="16461" name="Text Box 61"/>
          <p:cNvSpPr txBox="1">
            <a:spLocks noChangeArrowheads="1"/>
          </p:cNvSpPr>
          <p:nvPr/>
        </p:nvSpPr>
        <p:spPr bwMode="auto">
          <a:xfrm>
            <a:off x="6419850" y="2549623"/>
            <a:ext cx="3475038" cy="223138"/>
          </a:xfrm>
          <a:prstGeom prst="rect">
            <a:avLst/>
          </a:prstGeom>
          <a:noFill/>
          <a:ln w="19050">
            <a:noFill/>
            <a:prstDash val="sysDot"/>
            <a:miter lim="800000"/>
            <a:headEnd/>
            <a:tailEnd/>
          </a:ln>
        </p:spPr>
        <p:txBody>
          <a:bodyPr>
            <a:spAutoFit/>
          </a:bodyPr>
          <a:lstStyle/>
          <a:p>
            <a:r>
              <a:rPr lang="ja-JP" altLang="en-US" sz="850" dirty="0">
                <a:latin typeface="Meiryo UI" pitchFamily="50" charset="-128"/>
                <a:ea typeface="Meiryo UI" pitchFamily="50" charset="-128"/>
                <a:cs typeface="Meiryo UI" pitchFamily="50" charset="-128"/>
              </a:rPr>
              <a:t>（地域振興、区民協働、戸籍、住民基本台帳、人権、男女共同参画等）</a:t>
            </a:r>
          </a:p>
        </p:txBody>
      </p:sp>
      <p:grpSp>
        <p:nvGrpSpPr>
          <p:cNvPr id="2" name="グループ化 23"/>
          <p:cNvGrpSpPr>
            <a:grpSpLocks/>
          </p:cNvGrpSpPr>
          <p:nvPr/>
        </p:nvGrpSpPr>
        <p:grpSpPr bwMode="auto">
          <a:xfrm>
            <a:off x="3675650" y="1351448"/>
            <a:ext cx="2816974" cy="4286514"/>
            <a:chOff x="3633456" y="1154974"/>
            <a:chExt cx="2785649" cy="4286478"/>
          </a:xfrm>
        </p:grpSpPr>
        <p:cxnSp>
          <p:nvCxnSpPr>
            <p:cNvPr id="107" name="直線コネクタ 106"/>
            <p:cNvCxnSpPr/>
            <p:nvPr/>
          </p:nvCxnSpPr>
          <p:spPr>
            <a:xfrm>
              <a:off x="4346644" y="3011150"/>
              <a:ext cx="11177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90" name="直線コネクタ 114"/>
            <p:cNvCxnSpPr>
              <a:cxnSpLocks noChangeShapeType="1"/>
            </p:cNvCxnSpPr>
            <p:nvPr/>
          </p:nvCxnSpPr>
          <p:spPr bwMode="auto">
            <a:xfrm flipH="1">
              <a:off x="4454346" y="1286276"/>
              <a:ext cx="1" cy="3511584"/>
            </a:xfrm>
            <a:prstGeom prst="line">
              <a:avLst/>
            </a:prstGeom>
            <a:noFill/>
            <a:ln w="12700" algn="ctr">
              <a:solidFill>
                <a:schemeClr val="tx1"/>
              </a:solidFill>
              <a:round/>
              <a:headEnd/>
              <a:tailEnd/>
            </a:ln>
          </p:spPr>
        </p:cxnSp>
        <p:cxnSp>
          <p:nvCxnSpPr>
            <p:cNvPr id="294" name="直線コネクタ 293"/>
            <p:cNvCxnSpPr/>
            <p:nvPr/>
          </p:nvCxnSpPr>
          <p:spPr>
            <a:xfrm>
              <a:off x="4448935" y="4480204"/>
              <a:ext cx="50260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グループ化 22"/>
            <p:cNvGrpSpPr>
              <a:grpSpLocks/>
            </p:cNvGrpSpPr>
            <p:nvPr/>
          </p:nvGrpSpPr>
          <p:grpSpPr bwMode="auto">
            <a:xfrm>
              <a:off x="4952255" y="1154974"/>
              <a:ext cx="1466850" cy="4286478"/>
              <a:chOff x="4952255" y="1154974"/>
              <a:chExt cx="1466850" cy="4286478"/>
            </a:xfrm>
          </p:grpSpPr>
          <p:sp>
            <p:nvSpPr>
              <p:cNvPr id="16499" name="Text Box 61"/>
              <p:cNvSpPr txBox="1">
                <a:spLocks noChangeArrowheads="1"/>
              </p:cNvSpPr>
              <p:nvPr/>
            </p:nvSpPr>
            <p:spPr bwMode="auto">
              <a:xfrm>
                <a:off x="4952255" y="5241397"/>
                <a:ext cx="1466850" cy="200055"/>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700" dirty="0"/>
                  <a:t>その他の行政委員会事務局</a:t>
                </a:r>
              </a:p>
            </p:txBody>
          </p:sp>
          <p:sp>
            <p:nvSpPr>
              <p:cNvPr id="16500" name="Text Box 58"/>
              <p:cNvSpPr txBox="1">
                <a:spLocks noChangeArrowheads="1"/>
              </p:cNvSpPr>
              <p:nvPr/>
            </p:nvSpPr>
            <p:spPr bwMode="auto">
              <a:xfrm>
                <a:off x="4952255" y="4955937"/>
                <a:ext cx="1466850"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t>教育委員会事務局</a:t>
                </a:r>
              </a:p>
            </p:txBody>
          </p:sp>
          <p:grpSp>
            <p:nvGrpSpPr>
              <p:cNvPr id="4" name="グループ化 21"/>
              <p:cNvGrpSpPr>
                <a:grpSpLocks/>
              </p:cNvGrpSpPr>
              <p:nvPr/>
            </p:nvGrpSpPr>
            <p:grpSpPr bwMode="auto">
              <a:xfrm>
                <a:off x="4952255" y="1154974"/>
                <a:ext cx="1466850" cy="3744321"/>
                <a:chOff x="4952255" y="1154974"/>
                <a:chExt cx="1466850" cy="3744321"/>
              </a:xfrm>
            </p:grpSpPr>
            <p:sp>
              <p:nvSpPr>
                <p:cNvPr id="16514" name="Text Box 57"/>
                <p:cNvSpPr txBox="1">
                  <a:spLocks noChangeArrowheads="1"/>
                </p:cNvSpPr>
                <p:nvPr/>
              </p:nvSpPr>
              <p:spPr bwMode="auto">
                <a:xfrm>
                  <a:off x="4952255" y="4668463"/>
                  <a:ext cx="1466850"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t>会　計　室</a:t>
                  </a:r>
                </a:p>
              </p:txBody>
            </p:sp>
            <p:sp>
              <p:nvSpPr>
                <p:cNvPr id="16507" name="Text Box 46"/>
                <p:cNvSpPr txBox="1">
                  <a:spLocks noChangeArrowheads="1"/>
                </p:cNvSpPr>
                <p:nvPr/>
              </p:nvSpPr>
              <p:spPr bwMode="auto">
                <a:xfrm>
                  <a:off x="4952255" y="1447061"/>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政策企画部</a:t>
                  </a:r>
                </a:p>
              </p:txBody>
            </p:sp>
            <p:sp>
              <p:nvSpPr>
                <p:cNvPr id="16502" name="Text Box 45"/>
                <p:cNvSpPr txBox="1">
                  <a:spLocks noChangeArrowheads="1"/>
                </p:cNvSpPr>
                <p:nvPr/>
              </p:nvSpPr>
              <p:spPr bwMode="auto">
                <a:xfrm>
                  <a:off x="4952255" y="1154974"/>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危機管理室</a:t>
                  </a:r>
                </a:p>
              </p:txBody>
            </p:sp>
            <p:sp>
              <p:nvSpPr>
                <p:cNvPr id="202" name="Text Box 46"/>
                <p:cNvSpPr txBox="1">
                  <a:spLocks noChangeArrowheads="1"/>
                </p:cNvSpPr>
                <p:nvPr/>
              </p:nvSpPr>
              <p:spPr bwMode="auto">
                <a:xfrm>
                  <a:off x="4952255" y="1750281"/>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総務部</a:t>
                  </a:r>
                </a:p>
              </p:txBody>
            </p:sp>
            <p:sp>
              <p:nvSpPr>
                <p:cNvPr id="204" name="Text Box 46"/>
                <p:cNvSpPr txBox="1">
                  <a:spLocks noChangeArrowheads="1"/>
                </p:cNvSpPr>
                <p:nvPr/>
              </p:nvSpPr>
              <p:spPr bwMode="auto">
                <a:xfrm>
                  <a:off x="4952255" y="2045555"/>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財務部</a:t>
                  </a:r>
                </a:p>
              </p:txBody>
            </p:sp>
            <p:sp>
              <p:nvSpPr>
                <p:cNvPr id="206" name="Text Box 46"/>
                <p:cNvSpPr txBox="1">
                  <a:spLocks noChangeArrowheads="1"/>
                </p:cNvSpPr>
                <p:nvPr/>
              </p:nvSpPr>
              <p:spPr bwMode="auto">
                <a:xfrm>
                  <a:off x="4952255" y="2339239"/>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区民部</a:t>
                  </a:r>
                </a:p>
              </p:txBody>
            </p:sp>
            <p:sp>
              <p:nvSpPr>
                <p:cNvPr id="210" name="Text Box 46"/>
                <p:cNvSpPr txBox="1">
                  <a:spLocks noChangeArrowheads="1"/>
                </p:cNvSpPr>
                <p:nvPr/>
              </p:nvSpPr>
              <p:spPr bwMode="auto">
                <a:xfrm>
                  <a:off x="4952255" y="2895735"/>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福祉部</a:t>
                  </a:r>
                </a:p>
              </p:txBody>
            </p:sp>
            <p:sp>
              <p:nvSpPr>
                <p:cNvPr id="212" name="Text Box 46"/>
                <p:cNvSpPr txBox="1">
                  <a:spLocks noChangeArrowheads="1"/>
                </p:cNvSpPr>
                <p:nvPr/>
              </p:nvSpPr>
              <p:spPr bwMode="auto">
                <a:xfrm>
                  <a:off x="4952255" y="3202054"/>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健康部</a:t>
                  </a:r>
                </a:p>
              </p:txBody>
            </p:sp>
            <p:sp>
              <p:nvSpPr>
                <p:cNvPr id="214" name="Text Box 46"/>
                <p:cNvSpPr txBox="1">
                  <a:spLocks noChangeArrowheads="1"/>
                </p:cNvSpPr>
                <p:nvPr/>
              </p:nvSpPr>
              <p:spPr bwMode="auto">
                <a:xfrm>
                  <a:off x="4952255" y="3491160"/>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こども部</a:t>
                  </a:r>
                </a:p>
              </p:txBody>
            </p:sp>
            <p:sp>
              <p:nvSpPr>
                <p:cNvPr id="216" name="Text Box 46"/>
                <p:cNvSpPr txBox="1">
                  <a:spLocks noChangeArrowheads="1"/>
                </p:cNvSpPr>
                <p:nvPr/>
              </p:nvSpPr>
              <p:spPr bwMode="auto">
                <a:xfrm>
                  <a:off x="4952255" y="4094512"/>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都市整備部</a:t>
                  </a:r>
                </a:p>
              </p:txBody>
            </p:sp>
            <p:sp>
              <p:nvSpPr>
                <p:cNvPr id="218" name="Text Box 46"/>
                <p:cNvSpPr txBox="1">
                  <a:spLocks noChangeArrowheads="1"/>
                </p:cNvSpPr>
                <p:nvPr/>
              </p:nvSpPr>
              <p:spPr bwMode="auto">
                <a:xfrm>
                  <a:off x="4952255" y="2619578"/>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産業文化部</a:t>
                  </a:r>
                </a:p>
              </p:txBody>
            </p:sp>
            <p:sp>
              <p:nvSpPr>
                <p:cNvPr id="129" name="Text Box 46"/>
                <p:cNvSpPr txBox="1">
                  <a:spLocks noChangeArrowheads="1"/>
                </p:cNvSpPr>
                <p:nvPr/>
              </p:nvSpPr>
              <p:spPr bwMode="auto">
                <a:xfrm>
                  <a:off x="4952255" y="4382048"/>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建設部</a:t>
                  </a:r>
                </a:p>
              </p:txBody>
            </p:sp>
            <p:sp>
              <p:nvSpPr>
                <p:cNvPr id="146" name="Text Box 46"/>
                <p:cNvSpPr txBox="1">
                  <a:spLocks noChangeArrowheads="1"/>
                </p:cNvSpPr>
                <p:nvPr/>
              </p:nvSpPr>
              <p:spPr bwMode="auto">
                <a:xfrm>
                  <a:off x="4952255" y="3795618"/>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環境部</a:t>
                  </a:r>
                </a:p>
              </p:txBody>
            </p:sp>
          </p:grpSp>
        </p:grpSp>
        <p:sp>
          <p:nvSpPr>
            <p:cNvPr id="116" name="正方形/長方形 115"/>
            <p:cNvSpPr/>
            <p:nvPr/>
          </p:nvSpPr>
          <p:spPr>
            <a:xfrm>
              <a:off x="3633456" y="1352620"/>
              <a:ext cx="415274" cy="1079991"/>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ja-JP" altLang="en-US" sz="1700" b="1" dirty="0">
                  <a:solidFill>
                    <a:schemeClr val="tx1"/>
                  </a:solidFill>
                  <a:latin typeface="Meiryo UI"/>
                  <a:ea typeface="Meiryo UI"/>
                  <a:cs typeface="Meiryo UI"/>
                </a:rPr>
                <a:t>特</a:t>
              </a:r>
            </a:p>
            <a:p>
              <a:pPr algn="ctr">
                <a:defRPr/>
              </a:pPr>
              <a:r>
                <a:rPr lang="ja-JP" altLang="en-US" sz="1700" b="1" dirty="0">
                  <a:solidFill>
                    <a:schemeClr val="tx1"/>
                  </a:solidFill>
                  <a:latin typeface="Meiryo UI"/>
                  <a:ea typeface="Meiryo UI"/>
                  <a:cs typeface="Meiryo UI"/>
                </a:rPr>
                <a:t>別</a:t>
              </a:r>
            </a:p>
            <a:p>
              <a:pPr algn="ctr">
                <a:defRPr/>
              </a:pPr>
              <a:r>
                <a:rPr lang="ja-JP" altLang="en-US" sz="1700" b="1" dirty="0">
                  <a:solidFill>
                    <a:schemeClr val="tx1"/>
                  </a:solidFill>
                  <a:latin typeface="Meiryo UI"/>
                  <a:ea typeface="Meiryo UI"/>
                  <a:cs typeface="Meiryo UI"/>
                </a:rPr>
                <a:t>区</a:t>
              </a:r>
              <a:endParaRPr lang="en-US" altLang="ja-JP" sz="1700" b="1" dirty="0">
                <a:solidFill>
                  <a:schemeClr val="tx1"/>
                </a:solidFill>
                <a:latin typeface="Meiryo UI"/>
                <a:ea typeface="Meiryo UI"/>
                <a:cs typeface="Meiryo UI"/>
              </a:endParaRPr>
            </a:p>
            <a:p>
              <a:pPr algn="ctr">
                <a:defRPr/>
              </a:pPr>
              <a:r>
                <a:rPr lang="ja-JP" altLang="en-US" sz="1700" b="1" dirty="0">
                  <a:solidFill>
                    <a:schemeClr val="tx1"/>
                  </a:solidFill>
                  <a:latin typeface="Meiryo UI"/>
                  <a:ea typeface="Meiryo UI"/>
                  <a:cs typeface="Meiryo UI"/>
                </a:rPr>
                <a:t>長</a:t>
              </a:r>
              <a:endParaRPr lang="en-US" altLang="ja-JP" sz="1700" b="1" dirty="0">
                <a:solidFill>
                  <a:schemeClr val="tx1"/>
                </a:solidFill>
                <a:latin typeface="Meiryo UI"/>
                <a:ea typeface="Meiryo UI"/>
                <a:cs typeface="Meiryo UI"/>
              </a:endParaRPr>
            </a:p>
          </p:txBody>
        </p:sp>
        <p:cxnSp>
          <p:nvCxnSpPr>
            <p:cNvPr id="199" name="直線コネクタ 198"/>
            <p:cNvCxnSpPr>
              <a:endCxn id="16507" idx="1"/>
            </p:cNvCxnSpPr>
            <p:nvPr/>
          </p:nvCxnSpPr>
          <p:spPr>
            <a:xfrm flipV="1">
              <a:off x="4448935" y="1562477"/>
              <a:ext cx="503320" cy="4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直線コネクタ 218"/>
            <p:cNvCxnSpPr/>
            <p:nvPr/>
          </p:nvCxnSpPr>
          <p:spPr>
            <a:xfrm flipV="1">
              <a:off x="4448935" y="1855630"/>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直線コネクタ 247"/>
            <p:cNvCxnSpPr/>
            <p:nvPr/>
          </p:nvCxnSpPr>
          <p:spPr>
            <a:xfrm flipV="1">
              <a:off x="4448935" y="2455464"/>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直線コネクタ 248"/>
            <p:cNvCxnSpPr/>
            <p:nvPr/>
          </p:nvCxnSpPr>
          <p:spPr>
            <a:xfrm flipV="1">
              <a:off x="4448935" y="2135973"/>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直線コネクタ 249"/>
            <p:cNvCxnSpPr/>
            <p:nvPr/>
          </p:nvCxnSpPr>
          <p:spPr>
            <a:xfrm flipV="1">
              <a:off x="4448935" y="2716983"/>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直線コネクタ 250"/>
            <p:cNvCxnSpPr/>
            <p:nvPr/>
          </p:nvCxnSpPr>
          <p:spPr>
            <a:xfrm flipV="1">
              <a:off x="4448935" y="3315133"/>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直線コネクタ 251"/>
            <p:cNvCxnSpPr/>
            <p:nvPr/>
          </p:nvCxnSpPr>
          <p:spPr>
            <a:xfrm flipV="1">
              <a:off x="4448935" y="3629788"/>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直線コネクタ 252"/>
            <p:cNvCxnSpPr/>
            <p:nvPr/>
          </p:nvCxnSpPr>
          <p:spPr>
            <a:xfrm flipV="1">
              <a:off x="4448935" y="3910283"/>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直線コネクタ 253"/>
            <p:cNvCxnSpPr/>
            <p:nvPr/>
          </p:nvCxnSpPr>
          <p:spPr>
            <a:xfrm flipV="1">
              <a:off x="4448935" y="4199481"/>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flipV="1">
              <a:off x="4448935" y="1285795"/>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直線コネクタ 212"/>
            <p:cNvCxnSpPr/>
            <p:nvPr/>
          </p:nvCxnSpPr>
          <p:spPr>
            <a:xfrm>
              <a:off x="4448935" y="4797859"/>
              <a:ext cx="50260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463" name="Text Box 61"/>
          <p:cNvSpPr txBox="1">
            <a:spLocks noChangeArrowheads="1"/>
          </p:cNvSpPr>
          <p:nvPr/>
        </p:nvSpPr>
        <p:spPr bwMode="auto">
          <a:xfrm>
            <a:off x="6423025" y="2256475"/>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（予算・決算、議会、税務、契約、管財、用地等）</a:t>
            </a:r>
          </a:p>
        </p:txBody>
      </p:sp>
      <p:sp>
        <p:nvSpPr>
          <p:cNvPr id="16471" name="Text Box 61"/>
          <p:cNvSpPr txBox="1">
            <a:spLocks noChangeArrowheads="1"/>
          </p:cNvSpPr>
          <p:nvPr/>
        </p:nvSpPr>
        <p:spPr bwMode="auto">
          <a:xfrm>
            <a:off x="6427088" y="4886414"/>
            <a:ext cx="3475037"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（出納、審査等）</a:t>
            </a:r>
          </a:p>
        </p:txBody>
      </p:sp>
      <p:sp>
        <p:nvSpPr>
          <p:cNvPr id="16472" name="Text Box 61"/>
          <p:cNvSpPr txBox="1">
            <a:spLocks noChangeArrowheads="1"/>
          </p:cNvSpPr>
          <p:nvPr/>
        </p:nvSpPr>
        <p:spPr bwMode="auto">
          <a:xfrm>
            <a:off x="6439111" y="5174226"/>
            <a:ext cx="3475037"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（小・中学校教育、教職員人事、文化財保護、図書館等）</a:t>
            </a:r>
          </a:p>
        </p:txBody>
      </p:sp>
      <p:sp>
        <p:nvSpPr>
          <p:cNvPr id="16473" name="Text Box 61"/>
          <p:cNvSpPr txBox="1">
            <a:spLocks noChangeArrowheads="1"/>
          </p:cNvSpPr>
          <p:nvPr/>
        </p:nvSpPr>
        <p:spPr bwMode="auto">
          <a:xfrm>
            <a:off x="6437264" y="5437277"/>
            <a:ext cx="3473450"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（選挙管理委員会、監査委員、公平委員会等）</a:t>
            </a:r>
          </a:p>
        </p:txBody>
      </p:sp>
      <p:sp>
        <p:nvSpPr>
          <p:cNvPr id="16475" name="Text Box 61"/>
          <p:cNvSpPr txBox="1">
            <a:spLocks noChangeArrowheads="1"/>
          </p:cNvSpPr>
          <p:nvPr/>
        </p:nvSpPr>
        <p:spPr bwMode="auto">
          <a:xfrm>
            <a:off x="4479498" y="5624508"/>
            <a:ext cx="2546350" cy="246221"/>
          </a:xfrm>
          <a:prstGeom prst="rect">
            <a:avLst/>
          </a:prstGeom>
          <a:noFill/>
          <a:ln w="19050">
            <a:noFill/>
            <a:prstDash val="sysDot"/>
            <a:miter lim="800000"/>
            <a:headEnd/>
            <a:tailEnd/>
          </a:ln>
        </p:spPr>
        <p:txBody>
          <a:bodyPr>
            <a:spAutoFit/>
          </a:bodyPr>
          <a:lstStyle/>
          <a:p>
            <a:pPr algn="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監査委員事務局は共同設置</a:t>
            </a:r>
          </a:p>
        </p:txBody>
      </p:sp>
      <p:sp>
        <p:nvSpPr>
          <p:cNvPr id="19" name="角丸四角形 18"/>
          <p:cNvSpPr/>
          <p:nvPr/>
        </p:nvSpPr>
        <p:spPr>
          <a:xfrm>
            <a:off x="89050" y="5942883"/>
            <a:ext cx="2844000" cy="720000"/>
          </a:xfrm>
          <a:prstGeom prst="roundRect">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1" name="角丸四角形 150"/>
          <p:cNvSpPr/>
          <p:nvPr/>
        </p:nvSpPr>
        <p:spPr>
          <a:xfrm>
            <a:off x="3681181" y="5876469"/>
            <a:ext cx="6127982" cy="720000"/>
          </a:xfrm>
          <a:prstGeom prst="roundRect">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478" name="Text Box 61"/>
          <p:cNvSpPr txBox="1">
            <a:spLocks noChangeArrowheads="1"/>
          </p:cNvSpPr>
          <p:nvPr/>
        </p:nvSpPr>
        <p:spPr bwMode="auto">
          <a:xfrm>
            <a:off x="-173634" y="6263558"/>
            <a:ext cx="3475038" cy="400050"/>
          </a:xfrm>
          <a:prstGeom prst="rect">
            <a:avLst/>
          </a:prstGeom>
          <a:noFill/>
          <a:ln w="19050">
            <a:noFill/>
            <a:prstDash val="sysDot"/>
            <a:miter lim="800000"/>
            <a:headEnd/>
            <a:tailEnd/>
          </a:ln>
        </p:spPr>
        <p:txBody>
          <a:bodyPr anchor="ctr">
            <a:spAutoFit/>
          </a:bodyPr>
          <a:lstStyle/>
          <a:p>
            <a:pPr algn="ctr"/>
            <a:r>
              <a:rPr lang="ja-JP" altLang="en-US" sz="1000" dirty="0">
                <a:latin typeface="Meiryo UI" pitchFamily="50" charset="-128"/>
                <a:ea typeface="Meiryo UI" pitchFamily="50" charset="-128"/>
                <a:cs typeface="Meiryo UI" pitchFamily="50" charset="-128"/>
              </a:rPr>
              <a:t>（住民票等の発行、国民健康保険等の窓口サービス、</a:t>
            </a:r>
            <a:endParaRPr lang="en-US" altLang="ja-JP" sz="1000" dirty="0">
              <a:latin typeface="Meiryo UI" pitchFamily="50" charset="-128"/>
              <a:ea typeface="Meiryo UI" pitchFamily="50" charset="-128"/>
              <a:cs typeface="Meiryo UI" pitchFamily="50" charset="-128"/>
            </a:endParaRPr>
          </a:p>
          <a:p>
            <a:pPr algn="ctr"/>
            <a:r>
              <a:rPr lang="ja-JP" altLang="en-US" sz="1000" dirty="0">
                <a:latin typeface="Meiryo UI" pitchFamily="50" charset="-128"/>
                <a:ea typeface="Meiryo UI" pitchFamily="50" charset="-128"/>
                <a:cs typeface="Meiryo UI" pitchFamily="50" charset="-128"/>
              </a:rPr>
              <a:t>　　保健福祉センター、地域活動支援等）</a:t>
            </a:r>
          </a:p>
        </p:txBody>
      </p:sp>
      <p:sp>
        <p:nvSpPr>
          <p:cNvPr id="155" name="Rectangle 103"/>
          <p:cNvSpPr/>
          <p:nvPr/>
        </p:nvSpPr>
        <p:spPr bwMode="auto">
          <a:xfrm>
            <a:off x="6639256" y="5953419"/>
            <a:ext cx="3048209" cy="612000"/>
          </a:xfrm>
          <a:prstGeom prst="rect">
            <a:avLst/>
          </a:prstGeom>
          <a:ln w="12700">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現行の行政区単位に</a:t>
            </a:r>
            <a:endParaRPr lang="en-US" altLang="ja-JP"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defRPr/>
            </a:pPr>
            <a:r>
              <a:rPr lang="ja-JP" altLang="en-US"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区役所（地域自治区の事務所）を設置</a:t>
            </a:r>
          </a:p>
        </p:txBody>
      </p:sp>
      <p:sp>
        <p:nvSpPr>
          <p:cNvPr id="133" name="Text Box 61"/>
          <p:cNvSpPr txBox="1">
            <a:spLocks noChangeArrowheads="1"/>
          </p:cNvSpPr>
          <p:nvPr/>
        </p:nvSpPr>
        <p:spPr bwMode="auto">
          <a:xfrm>
            <a:off x="29166" y="5317491"/>
            <a:ext cx="721381" cy="292388"/>
          </a:xfrm>
          <a:prstGeom prst="rect">
            <a:avLst/>
          </a:prstGeom>
          <a:noFill/>
          <a:ln w="19050">
            <a:noFill/>
            <a:prstDash val="sysDot"/>
            <a:miter lim="800000"/>
            <a:headEnd/>
            <a:tailEnd/>
          </a:ln>
        </p:spPr>
        <p:txBody>
          <a:bodyPr wrap="square">
            <a:spAutoFit/>
          </a:bodyPr>
          <a:lstStyle/>
          <a:p>
            <a:pPr algn="ctr"/>
            <a:r>
              <a:rPr lang="ja-JP" altLang="en-US" sz="500" dirty="0">
                <a:latin typeface="Meiryo UI" pitchFamily="50" charset="-128"/>
                <a:ea typeface="Meiryo UI" pitchFamily="50" charset="-128"/>
                <a:cs typeface="Meiryo UI" pitchFamily="50" charset="-128"/>
              </a:rPr>
              <a:t>　｜</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市会事務局</a:t>
            </a:r>
          </a:p>
        </p:txBody>
      </p:sp>
      <p:cxnSp>
        <p:nvCxnSpPr>
          <p:cNvPr id="144" name="直線コネクタ 30"/>
          <p:cNvCxnSpPr/>
          <p:nvPr/>
        </p:nvCxnSpPr>
        <p:spPr>
          <a:xfrm>
            <a:off x="3895154" y="2623880"/>
            <a:ext cx="0" cy="2889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p:nvPr/>
        </p:nvCxnSpPr>
        <p:spPr>
          <a:xfrm>
            <a:off x="4390584" y="2891737"/>
            <a:ext cx="6591" cy="30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3" name="テキスト ボックス 3"/>
          <p:cNvSpPr txBox="1">
            <a:spLocks noChangeArrowheads="1"/>
          </p:cNvSpPr>
          <p:nvPr/>
        </p:nvSpPr>
        <p:spPr bwMode="auto">
          <a:xfrm>
            <a:off x="3801269" y="2804572"/>
            <a:ext cx="626172" cy="246221"/>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1000" dirty="0">
                <a:latin typeface="Meiryo UI" pitchFamily="50" charset="-128"/>
                <a:ea typeface="Meiryo UI" pitchFamily="50" charset="-128"/>
                <a:cs typeface="Meiryo UI" pitchFamily="50" charset="-128"/>
              </a:rPr>
              <a:t>副区長</a:t>
            </a:r>
          </a:p>
        </p:txBody>
      </p:sp>
      <p:sp>
        <p:nvSpPr>
          <p:cNvPr id="148" name="テキスト ボックス 27"/>
          <p:cNvSpPr txBox="1">
            <a:spLocks noChangeArrowheads="1"/>
          </p:cNvSpPr>
          <p:nvPr/>
        </p:nvSpPr>
        <p:spPr bwMode="auto">
          <a:xfrm>
            <a:off x="4234679" y="4824959"/>
            <a:ext cx="894622" cy="338554"/>
          </a:xfrm>
          <a:prstGeom prst="rect">
            <a:avLst/>
          </a:prstGeom>
          <a:noFill/>
          <a:ln w="12700">
            <a:noFill/>
            <a:miter lim="800000"/>
            <a:headEnd/>
            <a:tailEnd/>
          </a:ln>
        </p:spPr>
        <p:txBody>
          <a:bodyPr wrap="square">
            <a:spAutoFit/>
          </a:bodyPr>
          <a:lstStyle/>
          <a:p>
            <a:pPr algn="ctr"/>
            <a:r>
              <a:rPr lang="ja-JP" altLang="en-US" sz="800" dirty="0">
                <a:latin typeface="Meiryo UI" pitchFamily="50" charset="-128"/>
                <a:ea typeface="Meiryo UI" pitchFamily="50" charset="-128"/>
                <a:cs typeface="Meiryo UI" pitchFamily="50" charset="-128"/>
              </a:rPr>
              <a:t>（会計</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　　　管理者）</a:t>
            </a:r>
          </a:p>
        </p:txBody>
      </p:sp>
      <p:sp>
        <p:nvSpPr>
          <p:cNvPr id="182" name="テキスト ボックス 4"/>
          <p:cNvSpPr txBox="1">
            <a:spLocks noChangeArrowheads="1"/>
          </p:cNvSpPr>
          <p:nvPr/>
        </p:nvSpPr>
        <p:spPr bwMode="auto">
          <a:xfrm>
            <a:off x="3642318" y="5007838"/>
            <a:ext cx="663575" cy="246062"/>
          </a:xfrm>
          <a:prstGeom prst="rect">
            <a:avLst/>
          </a:prstGeom>
          <a:solidFill>
            <a:schemeClr val="bg1"/>
          </a:solidFill>
          <a:ln w="12700">
            <a:solidFill>
              <a:schemeClr val="accent1"/>
            </a:solidFill>
            <a:miter lim="800000"/>
            <a:headEnd/>
            <a:tailEnd/>
          </a:ln>
        </p:spPr>
        <p:txBody>
          <a:bodyPr>
            <a:spAutoFit/>
          </a:bodyPr>
          <a:lstStyle/>
          <a:p>
            <a:pPr algn="dist"/>
            <a:r>
              <a:rPr lang="ja-JP" altLang="en-US" sz="1000" b="1" dirty="0">
                <a:latin typeface="Meiryo UI" pitchFamily="50" charset="-128"/>
                <a:ea typeface="Meiryo UI" pitchFamily="50" charset="-128"/>
                <a:cs typeface="Meiryo UI" pitchFamily="50" charset="-128"/>
              </a:rPr>
              <a:t>区議会</a:t>
            </a:r>
          </a:p>
        </p:txBody>
      </p:sp>
      <p:sp>
        <p:nvSpPr>
          <p:cNvPr id="183" name="Text Box 61"/>
          <p:cNvSpPr txBox="1">
            <a:spLocks noChangeArrowheads="1"/>
          </p:cNvSpPr>
          <p:nvPr/>
        </p:nvSpPr>
        <p:spPr bwMode="auto">
          <a:xfrm>
            <a:off x="3594037" y="5219707"/>
            <a:ext cx="721381" cy="292388"/>
          </a:xfrm>
          <a:prstGeom prst="rect">
            <a:avLst/>
          </a:prstGeom>
          <a:noFill/>
          <a:ln w="19050">
            <a:noFill/>
            <a:prstDash val="sysDot"/>
            <a:miter lim="800000"/>
            <a:headEnd/>
            <a:tailEnd/>
          </a:ln>
        </p:spPr>
        <p:txBody>
          <a:bodyPr wrap="square">
            <a:spAutoFit/>
          </a:bodyPr>
          <a:lstStyle/>
          <a:p>
            <a:pPr algn="ctr"/>
            <a:r>
              <a:rPr lang="ja-JP" altLang="en-US" sz="500" dirty="0">
                <a:latin typeface="Meiryo UI" pitchFamily="50" charset="-128"/>
                <a:ea typeface="Meiryo UI" pitchFamily="50" charset="-128"/>
                <a:cs typeface="Meiryo UI" pitchFamily="50" charset="-128"/>
              </a:rPr>
              <a:t>　｜</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議会事務局</a:t>
            </a:r>
          </a:p>
        </p:txBody>
      </p:sp>
      <p:sp>
        <p:nvSpPr>
          <p:cNvPr id="268" name="Text Box 61"/>
          <p:cNvSpPr txBox="1">
            <a:spLocks noChangeArrowheads="1"/>
          </p:cNvSpPr>
          <p:nvPr/>
        </p:nvSpPr>
        <p:spPr bwMode="auto">
          <a:xfrm>
            <a:off x="3404987" y="6199442"/>
            <a:ext cx="3475038" cy="400050"/>
          </a:xfrm>
          <a:prstGeom prst="rect">
            <a:avLst/>
          </a:prstGeom>
          <a:noFill/>
          <a:ln w="19050">
            <a:noFill/>
            <a:prstDash val="sysDot"/>
            <a:miter lim="800000"/>
            <a:headEnd/>
            <a:tailEnd/>
          </a:ln>
        </p:spPr>
        <p:txBody>
          <a:bodyPr anchor="ctr">
            <a:spAutoFit/>
          </a:bodyPr>
          <a:lstStyle/>
          <a:p>
            <a:pPr algn="ctr"/>
            <a:r>
              <a:rPr lang="ja-JP" altLang="en-US" sz="1000" dirty="0">
                <a:latin typeface="Meiryo UI" pitchFamily="50" charset="-128"/>
                <a:ea typeface="Meiryo UI" pitchFamily="50" charset="-128"/>
                <a:cs typeface="Meiryo UI" pitchFamily="50" charset="-128"/>
              </a:rPr>
              <a:t>（住民票等の発行、国民健康保険等の窓口サービス、</a:t>
            </a:r>
            <a:endParaRPr lang="en-US" altLang="ja-JP" sz="1000" dirty="0">
              <a:latin typeface="Meiryo UI" pitchFamily="50" charset="-128"/>
              <a:ea typeface="Meiryo UI" pitchFamily="50" charset="-128"/>
              <a:cs typeface="Meiryo UI" pitchFamily="50" charset="-128"/>
            </a:endParaRPr>
          </a:p>
          <a:p>
            <a:pPr algn="ctr"/>
            <a:r>
              <a:rPr lang="ja-JP" altLang="en-US" sz="1000" dirty="0">
                <a:latin typeface="Meiryo UI" pitchFamily="50" charset="-128"/>
                <a:ea typeface="Meiryo UI" pitchFamily="50" charset="-128"/>
                <a:cs typeface="Meiryo UI" pitchFamily="50" charset="-128"/>
              </a:rPr>
              <a:t>　　保健福祉センター、地域活動支援等）</a:t>
            </a:r>
          </a:p>
        </p:txBody>
      </p:sp>
      <p:sp>
        <p:nvSpPr>
          <p:cNvPr id="130" name="正方形/長方形 129"/>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５　特別区の組織　～組織機構（部局）～　　</a:t>
            </a:r>
            <a:endParaRPr lang="ja-JP" altLang="en-US" sz="1400" b="1" dirty="0">
              <a:solidFill>
                <a:srgbClr val="000000"/>
              </a:solidFill>
              <a:latin typeface="ＭＳ Ｐゴシック" charset="-128"/>
              <a:ea typeface="Meiryo UI"/>
              <a:cs typeface="Meiryo UI"/>
            </a:endParaRPr>
          </a:p>
        </p:txBody>
      </p:sp>
      <p:sp>
        <p:nvSpPr>
          <p:cNvPr id="132" name="Text Box 61"/>
          <p:cNvSpPr txBox="1">
            <a:spLocks noChangeArrowheads="1"/>
          </p:cNvSpPr>
          <p:nvPr/>
        </p:nvSpPr>
        <p:spPr bwMode="auto">
          <a:xfrm>
            <a:off x="6416675" y="1960525"/>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（庁舎管理、文書、情報公開、人事、給与、厚生等）</a:t>
            </a:r>
          </a:p>
        </p:txBody>
      </p:sp>
      <p:sp>
        <p:nvSpPr>
          <p:cNvPr id="134" name="Text Box 61"/>
          <p:cNvSpPr txBox="1">
            <a:spLocks noChangeArrowheads="1"/>
          </p:cNvSpPr>
          <p:nvPr/>
        </p:nvSpPr>
        <p:spPr bwMode="auto">
          <a:xfrm>
            <a:off x="6419850" y="2829821"/>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（地域の中小企業支援、商店街振興、文化・スポーツ振興等）</a:t>
            </a:r>
          </a:p>
        </p:txBody>
      </p:sp>
      <p:sp>
        <p:nvSpPr>
          <p:cNvPr id="127" name="Text Box 61"/>
          <p:cNvSpPr txBox="1">
            <a:spLocks noChangeArrowheads="1"/>
          </p:cNvSpPr>
          <p:nvPr/>
        </p:nvSpPr>
        <p:spPr bwMode="auto">
          <a:xfrm>
            <a:off x="6419850" y="3102991"/>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（地域福祉、生活保護、国民健康保険、</a:t>
            </a:r>
            <a:r>
              <a:rPr lang="ja-JP" altLang="en-US" sz="900" dirty="0" err="1">
                <a:latin typeface="Meiryo UI" pitchFamily="50" charset="-128"/>
                <a:ea typeface="Meiryo UI" pitchFamily="50" charset="-128"/>
                <a:cs typeface="Meiryo UI" pitchFamily="50" charset="-128"/>
              </a:rPr>
              <a:t>障がい</a:t>
            </a:r>
            <a:r>
              <a:rPr lang="ja-JP" altLang="en-US" sz="900" dirty="0">
                <a:latin typeface="Meiryo UI" pitchFamily="50" charset="-128"/>
                <a:ea typeface="Meiryo UI" pitchFamily="50" charset="-128"/>
                <a:cs typeface="Meiryo UI" pitchFamily="50" charset="-128"/>
              </a:rPr>
              <a:t>者・高齢者福祉等）</a:t>
            </a:r>
          </a:p>
        </p:txBody>
      </p:sp>
      <p:sp>
        <p:nvSpPr>
          <p:cNvPr id="128" name="Text Box 61"/>
          <p:cNvSpPr txBox="1">
            <a:spLocks noChangeArrowheads="1"/>
          </p:cNvSpPr>
          <p:nvPr/>
        </p:nvSpPr>
        <p:spPr bwMode="auto">
          <a:xfrm>
            <a:off x="6419850" y="3423671"/>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a:t>
            </a:r>
            <a:r>
              <a:rPr lang="zh-TW" altLang="en-US" sz="900" dirty="0">
                <a:latin typeface="Meiryo UI" pitchFamily="50" charset="-128"/>
                <a:ea typeface="Meiryo UI" pitchFamily="50" charset="-128"/>
                <a:cs typeface="Meiryo UI" pitchFamily="50" charset="-128"/>
              </a:rPr>
              <a:t>保健事業、健康増進、食品衛生、保健所等</a:t>
            </a:r>
            <a:r>
              <a:rPr lang="ja-JP" altLang="en-US" sz="900" dirty="0">
                <a:latin typeface="Meiryo UI" pitchFamily="50" charset="-128"/>
                <a:ea typeface="Meiryo UI" pitchFamily="50" charset="-128"/>
                <a:cs typeface="Meiryo UI" pitchFamily="50" charset="-128"/>
              </a:rPr>
              <a:t>）</a:t>
            </a:r>
          </a:p>
        </p:txBody>
      </p:sp>
      <p:sp>
        <p:nvSpPr>
          <p:cNvPr id="135" name="Text Box 61"/>
          <p:cNvSpPr txBox="1">
            <a:spLocks noChangeArrowheads="1"/>
          </p:cNvSpPr>
          <p:nvPr/>
        </p:nvSpPr>
        <p:spPr bwMode="auto">
          <a:xfrm>
            <a:off x="6419850" y="3729993"/>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（保育、子育て支援、青少年企画、こども育成、児童相談所等）</a:t>
            </a:r>
          </a:p>
        </p:txBody>
      </p:sp>
      <p:sp>
        <p:nvSpPr>
          <p:cNvPr id="137" name="Text Box 61"/>
          <p:cNvSpPr txBox="1">
            <a:spLocks noChangeArrowheads="1"/>
          </p:cNvSpPr>
          <p:nvPr/>
        </p:nvSpPr>
        <p:spPr bwMode="auto">
          <a:xfrm>
            <a:off x="6419850" y="4016833"/>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a:t>
            </a:r>
            <a:r>
              <a:rPr lang="zh-TW" altLang="en-US" sz="900" dirty="0">
                <a:latin typeface="Meiryo UI" pitchFamily="50" charset="-128"/>
                <a:ea typeface="Meiryo UI" pitchFamily="50" charset="-128"/>
                <a:cs typeface="Meiryo UI" pitchFamily="50" charset="-128"/>
              </a:rPr>
              <a:t>環境監視規制、産業廃棄物処理規制、一般廃棄物処理等</a:t>
            </a:r>
            <a:r>
              <a:rPr lang="ja-JP" altLang="en-US" sz="900" dirty="0">
                <a:latin typeface="Meiryo UI" pitchFamily="50" charset="-128"/>
                <a:ea typeface="Meiryo UI" pitchFamily="50" charset="-128"/>
                <a:cs typeface="Meiryo UI" pitchFamily="50" charset="-128"/>
              </a:rPr>
              <a:t>）</a:t>
            </a:r>
          </a:p>
        </p:txBody>
      </p:sp>
      <p:sp>
        <p:nvSpPr>
          <p:cNvPr id="139" name="Text Box 61"/>
          <p:cNvSpPr txBox="1">
            <a:spLocks noChangeArrowheads="1"/>
          </p:cNvSpPr>
          <p:nvPr/>
        </p:nvSpPr>
        <p:spPr bwMode="auto">
          <a:xfrm>
            <a:off x="6419850" y="4305944"/>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（都市計画、区画整理、住宅政策、公営住宅、建築指導等）</a:t>
            </a:r>
          </a:p>
        </p:txBody>
      </p:sp>
      <p:sp>
        <p:nvSpPr>
          <p:cNvPr id="142" name="Text Box 61"/>
          <p:cNvSpPr txBox="1">
            <a:spLocks noChangeArrowheads="1"/>
          </p:cNvSpPr>
          <p:nvPr/>
        </p:nvSpPr>
        <p:spPr bwMode="auto">
          <a:xfrm>
            <a:off x="6419850" y="4593483"/>
            <a:ext cx="3475038" cy="230832"/>
          </a:xfrm>
          <a:prstGeom prst="rect">
            <a:avLst/>
          </a:prstGeom>
          <a:noFill/>
          <a:ln w="19050">
            <a:noFill/>
            <a:prstDash val="sysDot"/>
            <a:miter lim="800000"/>
            <a:headEnd/>
            <a:tailEnd/>
          </a:ln>
        </p:spPr>
        <p:txBody>
          <a:bodyPr>
            <a:spAutoFit/>
          </a:bodyPr>
          <a:lstStyle/>
          <a:p>
            <a:r>
              <a:rPr lang="ja-JP" altLang="en-US" sz="900" dirty="0">
                <a:latin typeface="Meiryo UI" pitchFamily="50" charset="-128"/>
                <a:ea typeface="Meiryo UI" pitchFamily="50" charset="-128"/>
                <a:cs typeface="Meiryo UI" pitchFamily="50" charset="-128"/>
              </a:rPr>
              <a:t>（道路・橋りょう、河川、公園、自転車対策等）</a:t>
            </a:r>
          </a:p>
        </p:txBody>
      </p:sp>
      <p:cxnSp>
        <p:nvCxnSpPr>
          <p:cNvPr id="147" name="直線コネクタ 62"/>
          <p:cNvCxnSpPr/>
          <p:nvPr/>
        </p:nvCxnSpPr>
        <p:spPr>
          <a:xfrm>
            <a:off x="1094800" y="5048397"/>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直線コネクタ 62"/>
          <p:cNvCxnSpPr/>
          <p:nvPr/>
        </p:nvCxnSpPr>
        <p:spPr>
          <a:xfrm>
            <a:off x="1094800" y="4603349"/>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直線コネクタ 62"/>
          <p:cNvCxnSpPr/>
          <p:nvPr/>
        </p:nvCxnSpPr>
        <p:spPr>
          <a:xfrm>
            <a:off x="1094800" y="4420569"/>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直線コネクタ 62"/>
          <p:cNvCxnSpPr/>
          <p:nvPr/>
        </p:nvCxnSpPr>
        <p:spPr>
          <a:xfrm>
            <a:off x="1094800" y="4240894"/>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直線コネクタ 62"/>
          <p:cNvCxnSpPr/>
          <p:nvPr/>
        </p:nvCxnSpPr>
        <p:spPr>
          <a:xfrm>
            <a:off x="1094800" y="4063421"/>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直線コネクタ 62"/>
          <p:cNvCxnSpPr/>
          <p:nvPr/>
        </p:nvCxnSpPr>
        <p:spPr>
          <a:xfrm>
            <a:off x="1094800" y="388146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直線コネクタ 62"/>
          <p:cNvCxnSpPr/>
          <p:nvPr/>
        </p:nvCxnSpPr>
        <p:spPr>
          <a:xfrm>
            <a:off x="1094800" y="3702628"/>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直線コネクタ 62"/>
          <p:cNvCxnSpPr/>
          <p:nvPr/>
        </p:nvCxnSpPr>
        <p:spPr>
          <a:xfrm>
            <a:off x="1094800" y="3521611"/>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直線コネクタ 62"/>
          <p:cNvCxnSpPr/>
          <p:nvPr/>
        </p:nvCxnSpPr>
        <p:spPr>
          <a:xfrm>
            <a:off x="1094800" y="334508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直線コネクタ 62"/>
          <p:cNvCxnSpPr/>
          <p:nvPr/>
        </p:nvCxnSpPr>
        <p:spPr>
          <a:xfrm>
            <a:off x="1094800" y="3168684"/>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直線コネクタ 62"/>
          <p:cNvCxnSpPr/>
          <p:nvPr/>
        </p:nvCxnSpPr>
        <p:spPr>
          <a:xfrm>
            <a:off x="1094800" y="2984700"/>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直線コネクタ 62"/>
          <p:cNvCxnSpPr/>
          <p:nvPr/>
        </p:nvCxnSpPr>
        <p:spPr>
          <a:xfrm>
            <a:off x="1094800" y="2804800"/>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直線コネクタ 62"/>
          <p:cNvCxnSpPr/>
          <p:nvPr/>
        </p:nvCxnSpPr>
        <p:spPr>
          <a:xfrm>
            <a:off x="1094800" y="2421385"/>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直線コネクタ 62"/>
          <p:cNvCxnSpPr/>
          <p:nvPr/>
        </p:nvCxnSpPr>
        <p:spPr>
          <a:xfrm>
            <a:off x="1094800" y="2234789"/>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直線コネクタ 62"/>
          <p:cNvCxnSpPr/>
          <p:nvPr/>
        </p:nvCxnSpPr>
        <p:spPr>
          <a:xfrm>
            <a:off x="1094800" y="203370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直線コネクタ 62"/>
          <p:cNvCxnSpPr/>
          <p:nvPr/>
        </p:nvCxnSpPr>
        <p:spPr>
          <a:xfrm>
            <a:off x="1094800" y="164753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直線コネクタ 62"/>
          <p:cNvCxnSpPr/>
          <p:nvPr/>
        </p:nvCxnSpPr>
        <p:spPr>
          <a:xfrm>
            <a:off x="1094800" y="145853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直線コネクタ 62"/>
          <p:cNvCxnSpPr/>
          <p:nvPr/>
        </p:nvCxnSpPr>
        <p:spPr>
          <a:xfrm>
            <a:off x="1094800" y="1275296"/>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直線コネクタ 62"/>
          <p:cNvCxnSpPr/>
          <p:nvPr/>
        </p:nvCxnSpPr>
        <p:spPr>
          <a:xfrm>
            <a:off x="1094800" y="1094657"/>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391" name="テキスト ボックス 5"/>
          <p:cNvSpPr txBox="1">
            <a:spLocks noChangeArrowheads="1"/>
          </p:cNvSpPr>
          <p:nvPr/>
        </p:nvSpPr>
        <p:spPr bwMode="auto">
          <a:xfrm>
            <a:off x="1499986" y="1183899"/>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市政改革室</a:t>
            </a:r>
          </a:p>
        </p:txBody>
      </p:sp>
      <p:sp>
        <p:nvSpPr>
          <p:cNvPr id="16405" name="テキスト ボックス 13"/>
          <p:cNvSpPr txBox="1">
            <a:spLocks noChangeArrowheads="1"/>
          </p:cNvSpPr>
          <p:nvPr/>
        </p:nvSpPr>
        <p:spPr bwMode="auto">
          <a:xfrm>
            <a:off x="1499986" y="1008933"/>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副首都推進局</a:t>
            </a:r>
          </a:p>
        </p:txBody>
      </p:sp>
      <p:sp>
        <p:nvSpPr>
          <p:cNvPr id="16419" name="テキスト ボックス 8"/>
          <p:cNvSpPr txBox="1">
            <a:spLocks noChangeArrowheads="1"/>
          </p:cNvSpPr>
          <p:nvPr/>
        </p:nvSpPr>
        <p:spPr bwMode="auto">
          <a:xfrm>
            <a:off x="1499986" y="2336848"/>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経済戦略局</a:t>
            </a:r>
          </a:p>
        </p:txBody>
      </p:sp>
      <p:sp>
        <p:nvSpPr>
          <p:cNvPr id="16420" name="テキスト ボックス 9"/>
          <p:cNvSpPr txBox="1">
            <a:spLocks noChangeArrowheads="1"/>
          </p:cNvSpPr>
          <p:nvPr/>
        </p:nvSpPr>
        <p:spPr bwMode="auto">
          <a:xfrm>
            <a:off x="1499986" y="2716905"/>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総務局</a:t>
            </a:r>
          </a:p>
        </p:txBody>
      </p:sp>
      <p:sp>
        <p:nvSpPr>
          <p:cNvPr id="16421" name="テキスト ボックス 10"/>
          <p:cNvSpPr txBox="1">
            <a:spLocks noChangeArrowheads="1"/>
          </p:cNvSpPr>
          <p:nvPr/>
        </p:nvSpPr>
        <p:spPr bwMode="auto">
          <a:xfrm>
            <a:off x="1499986" y="2894534"/>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市民局</a:t>
            </a:r>
          </a:p>
        </p:txBody>
      </p:sp>
      <p:sp>
        <p:nvSpPr>
          <p:cNvPr id="16422" name="テキスト ボックス 11"/>
          <p:cNvSpPr txBox="1">
            <a:spLocks noChangeArrowheads="1"/>
          </p:cNvSpPr>
          <p:nvPr/>
        </p:nvSpPr>
        <p:spPr bwMode="auto">
          <a:xfrm>
            <a:off x="1499986" y="3073750"/>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財政局</a:t>
            </a:r>
          </a:p>
        </p:txBody>
      </p:sp>
      <p:sp>
        <p:nvSpPr>
          <p:cNvPr id="16423" name="テキスト ボックス 12"/>
          <p:cNvSpPr txBox="1">
            <a:spLocks noChangeArrowheads="1"/>
          </p:cNvSpPr>
          <p:nvPr/>
        </p:nvSpPr>
        <p:spPr bwMode="auto">
          <a:xfrm>
            <a:off x="1499986" y="3253124"/>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契約管財局</a:t>
            </a:r>
          </a:p>
        </p:txBody>
      </p:sp>
      <p:sp>
        <p:nvSpPr>
          <p:cNvPr id="16424" name="テキスト ボックス 13"/>
          <p:cNvSpPr txBox="1">
            <a:spLocks noChangeArrowheads="1"/>
          </p:cNvSpPr>
          <p:nvPr/>
        </p:nvSpPr>
        <p:spPr bwMode="auto">
          <a:xfrm>
            <a:off x="1499986" y="3430897"/>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都市計画局</a:t>
            </a:r>
          </a:p>
        </p:txBody>
      </p:sp>
      <p:sp>
        <p:nvSpPr>
          <p:cNvPr id="16425" name="テキスト ボックス 8"/>
          <p:cNvSpPr txBox="1">
            <a:spLocks noChangeArrowheads="1"/>
          </p:cNvSpPr>
          <p:nvPr/>
        </p:nvSpPr>
        <p:spPr bwMode="auto">
          <a:xfrm>
            <a:off x="1499985" y="1561887"/>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人事室</a:t>
            </a:r>
          </a:p>
        </p:txBody>
      </p:sp>
      <p:sp>
        <p:nvSpPr>
          <p:cNvPr id="16426" name="テキスト ボックス 10"/>
          <p:cNvSpPr txBox="1">
            <a:spLocks noChangeArrowheads="1"/>
          </p:cNvSpPr>
          <p:nvPr/>
        </p:nvSpPr>
        <p:spPr bwMode="auto">
          <a:xfrm>
            <a:off x="1500187" y="1937525"/>
            <a:ext cx="1276149" cy="200055"/>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700" dirty="0">
                <a:latin typeface="Meiryo UI" pitchFamily="50" charset="-128"/>
                <a:ea typeface="Meiryo UI" pitchFamily="50" charset="-128"/>
                <a:cs typeface="Meiryo UI" pitchFamily="50" charset="-128"/>
              </a:rPr>
              <a:t>政策企画室</a:t>
            </a:r>
          </a:p>
        </p:txBody>
      </p:sp>
      <p:sp>
        <p:nvSpPr>
          <p:cNvPr id="16427" name="テキスト ボックス 11"/>
          <p:cNvSpPr txBox="1">
            <a:spLocks noChangeArrowheads="1"/>
          </p:cNvSpPr>
          <p:nvPr/>
        </p:nvSpPr>
        <p:spPr bwMode="auto">
          <a:xfrm>
            <a:off x="1500187" y="2135422"/>
            <a:ext cx="1276149" cy="200055"/>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700" dirty="0">
                <a:latin typeface="Meiryo UI" pitchFamily="50" charset="-128"/>
                <a:ea typeface="Meiryo UI" pitchFamily="50" charset="-128"/>
                <a:cs typeface="Meiryo UI" pitchFamily="50" charset="-128"/>
              </a:rPr>
              <a:t>危機管理監</a:t>
            </a:r>
          </a:p>
        </p:txBody>
      </p:sp>
      <p:sp>
        <p:nvSpPr>
          <p:cNvPr id="16428" name="テキスト ボックス 13"/>
          <p:cNvSpPr txBox="1">
            <a:spLocks noChangeArrowheads="1"/>
          </p:cNvSpPr>
          <p:nvPr/>
        </p:nvSpPr>
        <p:spPr bwMode="auto">
          <a:xfrm>
            <a:off x="1499986" y="3610897"/>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福祉局</a:t>
            </a:r>
          </a:p>
        </p:txBody>
      </p:sp>
      <p:sp>
        <p:nvSpPr>
          <p:cNvPr id="16429" name="テキスト ボックス 13"/>
          <p:cNvSpPr txBox="1">
            <a:spLocks noChangeArrowheads="1"/>
          </p:cNvSpPr>
          <p:nvPr/>
        </p:nvSpPr>
        <p:spPr bwMode="auto">
          <a:xfrm>
            <a:off x="1499986" y="3790937"/>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健康局</a:t>
            </a:r>
          </a:p>
        </p:txBody>
      </p:sp>
      <p:sp>
        <p:nvSpPr>
          <p:cNvPr id="16430" name="テキスト ボックス 13"/>
          <p:cNvSpPr txBox="1">
            <a:spLocks noChangeArrowheads="1"/>
          </p:cNvSpPr>
          <p:nvPr/>
        </p:nvSpPr>
        <p:spPr bwMode="auto">
          <a:xfrm>
            <a:off x="1499986" y="3970937"/>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こども青少年局</a:t>
            </a:r>
          </a:p>
        </p:txBody>
      </p:sp>
      <p:sp>
        <p:nvSpPr>
          <p:cNvPr id="16431" name="テキスト ボックス 13"/>
          <p:cNvSpPr txBox="1">
            <a:spLocks noChangeArrowheads="1"/>
          </p:cNvSpPr>
          <p:nvPr/>
        </p:nvSpPr>
        <p:spPr bwMode="auto">
          <a:xfrm>
            <a:off x="1499986" y="4150977"/>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環境局</a:t>
            </a:r>
          </a:p>
        </p:txBody>
      </p:sp>
      <p:sp>
        <p:nvSpPr>
          <p:cNvPr id="16432" name="テキスト ボックス 13"/>
          <p:cNvSpPr txBox="1">
            <a:spLocks noChangeArrowheads="1"/>
          </p:cNvSpPr>
          <p:nvPr/>
        </p:nvSpPr>
        <p:spPr bwMode="auto">
          <a:xfrm>
            <a:off x="1499986" y="4330977"/>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都市整備局</a:t>
            </a:r>
          </a:p>
        </p:txBody>
      </p:sp>
      <p:sp>
        <p:nvSpPr>
          <p:cNvPr id="16433" name="テキスト ボックス 13"/>
          <p:cNvSpPr txBox="1">
            <a:spLocks noChangeArrowheads="1"/>
          </p:cNvSpPr>
          <p:nvPr/>
        </p:nvSpPr>
        <p:spPr bwMode="auto">
          <a:xfrm>
            <a:off x="1498600" y="4510182"/>
            <a:ext cx="1277735" cy="198668"/>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700" dirty="0">
                <a:latin typeface="Meiryo UI" pitchFamily="50" charset="-128"/>
                <a:ea typeface="Meiryo UI" pitchFamily="50" charset="-128"/>
                <a:cs typeface="Meiryo UI" pitchFamily="50" charset="-128"/>
              </a:rPr>
              <a:t>建設局</a:t>
            </a:r>
          </a:p>
        </p:txBody>
      </p:sp>
      <p:sp>
        <p:nvSpPr>
          <p:cNvPr id="16434" name="テキスト ボックス 13"/>
          <p:cNvSpPr txBox="1">
            <a:spLocks noChangeArrowheads="1"/>
          </p:cNvSpPr>
          <p:nvPr/>
        </p:nvSpPr>
        <p:spPr bwMode="auto">
          <a:xfrm>
            <a:off x="1499986" y="4706892"/>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港湾局</a:t>
            </a:r>
          </a:p>
        </p:txBody>
      </p:sp>
      <p:sp>
        <p:nvSpPr>
          <p:cNvPr id="16435" name="テキスト ボックス 13"/>
          <p:cNvSpPr txBox="1">
            <a:spLocks noChangeArrowheads="1"/>
          </p:cNvSpPr>
          <p:nvPr/>
        </p:nvSpPr>
        <p:spPr bwMode="auto">
          <a:xfrm>
            <a:off x="1499986" y="4958275"/>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会計室</a:t>
            </a:r>
          </a:p>
        </p:txBody>
      </p:sp>
      <p:sp>
        <p:nvSpPr>
          <p:cNvPr id="16445" name="テキスト ボックス 5"/>
          <p:cNvSpPr txBox="1">
            <a:spLocks noChangeArrowheads="1"/>
          </p:cNvSpPr>
          <p:nvPr/>
        </p:nvSpPr>
        <p:spPr bwMode="auto">
          <a:xfrm>
            <a:off x="1500187" y="1361577"/>
            <a:ext cx="1276148" cy="200055"/>
          </a:xfrm>
          <a:prstGeom prst="rect">
            <a:avLst/>
          </a:prstGeom>
          <a:solidFill>
            <a:schemeClr val="bg1"/>
          </a:solidFill>
          <a:ln w="12700">
            <a:solidFill>
              <a:schemeClr val="accent1"/>
            </a:solidFill>
            <a:miter lim="800000"/>
            <a:headEnd/>
            <a:tailEnd/>
          </a:ln>
        </p:spPr>
        <p:txBody>
          <a:bodyPr wrap="square">
            <a:spAutoFit/>
          </a:bodyPr>
          <a:lstStyle/>
          <a:p>
            <a:pPr algn="dist"/>
            <a:r>
              <a:rPr lang="en-US" altLang="ja-JP" sz="700" dirty="0">
                <a:latin typeface="Meiryo UI" pitchFamily="50" charset="-128"/>
                <a:ea typeface="Meiryo UI" pitchFamily="50" charset="-128"/>
                <a:cs typeface="Meiryo UI" pitchFamily="50" charset="-128"/>
              </a:rPr>
              <a:t>ICT</a:t>
            </a:r>
            <a:r>
              <a:rPr lang="ja-JP" altLang="en-US" sz="700" dirty="0">
                <a:latin typeface="Meiryo UI" pitchFamily="50" charset="-128"/>
                <a:ea typeface="Meiryo UI" pitchFamily="50" charset="-128"/>
                <a:cs typeface="Meiryo UI" pitchFamily="50" charset="-128"/>
              </a:rPr>
              <a:t>戦略室</a:t>
            </a:r>
          </a:p>
        </p:txBody>
      </p:sp>
      <p:cxnSp>
        <p:nvCxnSpPr>
          <p:cNvPr id="171" name="直線コネクタ 62"/>
          <p:cNvCxnSpPr/>
          <p:nvPr/>
        </p:nvCxnSpPr>
        <p:spPr>
          <a:xfrm>
            <a:off x="785189" y="5288239"/>
            <a:ext cx="7092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直線コネクタ 62"/>
          <p:cNvCxnSpPr/>
          <p:nvPr/>
        </p:nvCxnSpPr>
        <p:spPr>
          <a:xfrm>
            <a:off x="785189" y="5468218"/>
            <a:ext cx="7092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正方形/長方形 137"/>
          <p:cNvSpPr/>
          <p:nvPr/>
        </p:nvSpPr>
        <p:spPr>
          <a:xfrm>
            <a:off x="0" y="417975"/>
            <a:ext cx="2217729"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chemeClr val="tx1"/>
                </a:solidFill>
                <a:latin typeface="Meiryo UI"/>
                <a:ea typeface="Meiryo UI"/>
                <a:cs typeface="Meiryo UI"/>
              </a:rPr>
              <a:t>大阪市</a:t>
            </a:r>
            <a:r>
              <a:rPr lang="ja-JP" altLang="en-US" sz="1600" b="1" dirty="0">
                <a:solidFill>
                  <a:schemeClr val="tx1"/>
                </a:solidFill>
                <a:latin typeface="Meiryo UI"/>
                <a:ea typeface="Meiryo UI"/>
                <a:cs typeface="Meiryo UI"/>
              </a:rPr>
              <a:t>　</a:t>
            </a:r>
            <a:r>
              <a:rPr lang="ja-JP" altLang="en-US" sz="1200" b="1" dirty="0">
                <a:solidFill>
                  <a:schemeClr val="tx1"/>
                </a:solidFill>
                <a:latin typeface="Meiryo UI"/>
                <a:ea typeface="Meiryo UI"/>
                <a:cs typeface="Meiryo UI"/>
              </a:rPr>
              <a:t>（</a:t>
            </a:r>
            <a:r>
              <a:rPr lang="en-US" altLang="ja-JP" sz="1200" b="1" dirty="0">
                <a:solidFill>
                  <a:schemeClr val="tx1"/>
                </a:solidFill>
                <a:latin typeface="Meiryo UI"/>
                <a:ea typeface="Meiryo UI"/>
                <a:cs typeface="Meiryo UI"/>
              </a:rPr>
              <a:t>H31</a:t>
            </a:r>
            <a:r>
              <a:rPr lang="ja-JP" altLang="en-US" sz="1200" b="1" dirty="0">
                <a:solidFill>
                  <a:schemeClr val="tx1"/>
                </a:solidFill>
                <a:latin typeface="Meiryo UI"/>
                <a:ea typeface="Meiryo UI"/>
                <a:cs typeface="Meiryo UI"/>
              </a:rPr>
              <a:t>年４月）</a:t>
            </a:r>
          </a:p>
        </p:txBody>
      </p:sp>
      <p:cxnSp>
        <p:nvCxnSpPr>
          <p:cNvPr id="140" name="直線コネクタ 62"/>
          <p:cNvCxnSpPr/>
          <p:nvPr/>
        </p:nvCxnSpPr>
        <p:spPr>
          <a:xfrm>
            <a:off x="1094800" y="2609664"/>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1" name="テキスト ボックス 8"/>
          <p:cNvSpPr txBox="1">
            <a:spLocks noChangeArrowheads="1"/>
          </p:cNvSpPr>
          <p:nvPr/>
        </p:nvSpPr>
        <p:spPr bwMode="auto">
          <a:xfrm>
            <a:off x="1499986" y="2517189"/>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ＩＲ推進局</a:t>
            </a:r>
          </a:p>
        </p:txBody>
      </p:sp>
      <p:cxnSp>
        <p:nvCxnSpPr>
          <p:cNvPr id="150" name="直線コネクタ 62"/>
          <p:cNvCxnSpPr/>
          <p:nvPr/>
        </p:nvCxnSpPr>
        <p:spPr>
          <a:xfrm>
            <a:off x="1094800" y="1838018"/>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テキスト ボックス 10"/>
          <p:cNvSpPr txBox="1">
            <a:spLocks noChangeArrowheads="1"/>
          </p:cNvSpPr>
          <p:nvPr/>
        </p:nvSpPr>
        <p:spPr bwMode="auto">
          <a:xfrm>
            <a:off x="1499985" y="1741432"/>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都市交通局</a:t>
            </a:r>
          </a:p>
        </p:txBody>
      </p:sp>
      <p:sp>
        <p:nvSpPr>
          <p:cNvPr id="174"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１５</a:t>
            </a:r>
          </a:p>
        </p:txBody>
      </p:sp>
      <p:sp>
        <p:nvSpPr>
          <p:cNvPr id="149" name="AutoShape 908"/>
          <p:cNvSpPr>
            <a:spLocks noChangeArrowheads="1"/>
          </p:cNvSpPr>
          <p:nvPr/>
        </p:nvSpPr>
        <p:spPr bwMode="auto">
          <a:xfrm>
            <a:off x="3479557" y="6641632"/>
            <a:ext cx="5592052" cy="253257"/>
          </a:xfrm>
          <a:prstGeom prst="roundRect">
            <a:avLst>
              <a:gd name="adj" fmla="val 0"/>
            </a:avLst>
          </a:prstGeom>
          <a:noFill/>
          <a:ln w="9525">
            <a:noFill/>
            <a:round/>
            <a:headEnd/>
            <a:tailEnd/>
          </a:ln>
        </p:spPr>
        <p:txBody>
          <a:bodyPr anchor="ctr"/>
          <a:lstStyle/>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特別区の課・事業所別の組織機構については 組織</a:t>
            </a:r>
            <a:r>
              <a:rPr lang="en-US" altLang="ja-JP" sz="1050" dirty="0">
                <a:latin typeface="Meiryo UI" panose="020B0604030504040204" pitchFamily="50" charset="-128"/>
                <a:ea typeface="Meiryo UI" panose="020B0604030504040204" pitchFamily="50" charset="-128"/>
              </a:rPr>
              <a:t>-26</a:t>
            </a:r>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29 </a:t>
            </a:r>
            <a:r>
              <a:rPr lang="ja-JP" altLang="en-US" sz="1050" dirty="0">
                <a:latin typeface="Meiryo UI" panose="020B0604030504040204" pitchFamily="50" charset="-128"/>
                <a:ea typeface="Meiryo UI" panose="020B0604030504040204" pitchFamily="50" charset="-128"/>
              </a:rPr>
              <a:t>参照　</a:t>
            </a:r>
          </a:p>
        </p:txBody>
      </p:sp>
    </p:spTree>
    <p:extLst>
      <p:ext uri="{BB962C8B-B14F-4D97-AF65-F5344CB8AC3E}">
        <p14:creationId xmlns:p14="http://schemas.microsoft.com/office/powerpoint/2010/main" val="1698379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273000" y="496752"/>
            <a:ext cx="9360000" cy="533228"/>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500" dirty="0">
                <a:solidFill>
                  <a:schemeClr val="tx1"/>
                </a:solidFill>
                <a:latin typeface="Meiryo UI" pitchFamily="50" charset="-128"/>
                <a:ea typeface="Meiryo UI" pitchFamily="50" charset="-128"/>
                <a:cs typeface="Meiryo UI" pitchFamily="50" charset="-128"/>
              </a:rPr>
              <a:t>◆ 特別区設置当初の職員数について、大阪市の特性を反映するために現在の組織別構成比で配分</a:t>
            </a:r>
            <a:endParaRPr lang="en-US" altLang="ja-JP" sz="1500" dirty="0">
              <a:solidFill>
                <a:schemeClr val="tx1"/>
              </a:solidFill>
              <a:latin typeface="Meiryo UI" pitchFamily="50" charset="-128"/>
              <a:ea typeface="Meiryo UI" pitchFamily="50" charset="-128"/>
              <a:cs typeface="Meiryo UI" pitchFamily="50" charset="-128"/>
            </a:endParaRPr>
          </a:p>
          <a:p>
            <a:pPr>
              <a:defRPr/>
            </a:pPr>
            <a:r>
              <a:rPr lang="ja-JP" altLang="en-US" sz="1500" dirty="0">
                <a:solidFill>
                  <a:schemeClr val="tx1"/>
                </a:solidFill>
                <a:latin typeface="Meiryo UI" pitchFamily="50" charset="-128"/>
                <a:ea typeface="Meiryo UI" pitchFamily="50" charset="-128"/>
                <a:cs typeface="Meiryo UI" pitchFamily="50" charset="-128"/>
              </a:rPr>
              <a:t>　　</a:t>
            </a:r>
            <a:r>
              <a:rPr lang="en-US" altLang="ja-JP" sz="1300" dirty="0">
                <a:solidFill>
                  <a:schemeClr val="tx1"/>
                </a:solidFill>
                <a:latin typeface="Meiryo UI" pitchFamily="50" charset="-128"/>
                <a:ea typeface="Meiryo UI" pitchFamily="50" charset="-128"/>
                <a:cs typeface="Meiryo UI" pitchFamily="50" charset="-128"/>
              </a:rPr>
              <a:t>※</a:t>
            </a:r>
            <a:r>
              <a:rPr lang="ja-JP" altLang="en-US" sz="1300" dirty="0">
                <a:solidFill>
                  <a:schemeClr val="tx1"/>
                </a:solidFill>
                <a:latin typeface="Meiryo UI" pitchFamily="50" charset="-128"/>
                <a:ea typeface="Meiryo UI" pitchFamily="50" charset="-128"/>
                <a:cs typeface="Meiryo UI" pitchFamily="50" charset="-128"/>
              </a:rPr>
              <a:t>詳細な配置については、設置準備期間中に精査</a:t>
            </a:r>
            <a:endParaRPr lang="en-US" altLang="ja-JP" sz="1300" dirty="0">
              <a:solidFill>
                <a:schemeClr val="tx1"/>
              </a:solidFill>
              <a:latin typeface="Meiryo UI" pitchFamily="50" charset="-128"/>
              <a:ea typeface="Meiryo UI" pitchFamily="50" charset="-128"/>
              <a:cs typeface="Meiryo UI" pitchFamily="50" charset="-128"/>
            </a:endParaRPr>
          </a:p>
        </p:txBody>
      </p:sp>
      <p:sp>
        <p:nvSpPr>
          <p:cNvPr id="17604" name="正方形/長方形 27"/>
          <p:cNvSpPr>
            <a:spLocks noChangeArrowheads="1"/>
          </p:cNvSpPr>
          <p:nvPr/>
        </p:nvSpPr>
        <p:spPr bwMode="auto">
          <a:xfrm>
            <a:off x="8861425" y="98733"/>
            <a:ext cx="104457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pitchFamily="50" charset="-128"/>
                <a:ea typeface="Meiryo UI" pitchFamily="50" charset="-128"/>
                <a:cs typeface="Meiryo UI" pitchFamily="50" charset="-128"/>
              </a:rPr>
              <a:t> 組</a:t>
            </a:r>
            <a:r>
              <a:rPr lang="en-US" altLang="ja-JP" sz="1100" b="1" dirty="0">
                <a:solidFill>
                  <a:srgbClr val="000000"/>
                </a:solidFill>
                <a:latin typeface="ＭＳ Ｐゴシック" pitchFamily="50" charset="-128"/>
                <a:ea typeface="Meiryo UI" pitchFamily="50" charset="-128"/>
                <a:cs typeface="Meiryo UI" pitchFamily="50" charset="-128"/>
              </a:rPr>
              <a:t>-</a:t>
            </a:r>
            <a:r>
              <a:rPr lang="ja-JP" altLang="en-US" sz="1100" b="1" dirty="0">
                <a:solidFill>
                  <a:srgbClr val="000000"/>
                </a:solidFill>
                <a:latin typeface="ＭＳ Ｐゴシック" pitchFamily="50" charset="-128"/>
                <a:ea typeface="Meiryo UI" pitchFamily="50" charset="-128"/>
                <a:cs typeface="Meiryo UI" pitchFamily="50" charset="-128"/>
              </a:rPr>
              <a:t>１１</a:t>
            </a:r>
            <a:endParaRPr lang="ja-JP" altLang="en-US" sz="1200" b="1" dirty="0">
              <a:solidFill>
                <a:srgbClr val="000000"/>
              </a:solidFill>
              <a:latin typeface="ＭＳ Ｐゴシック" pitchFamily="50" charset="-128"/>
              <a:ea typeface="Meiryo UI" pitchFamily="50" charset="-128"/>
              <a:cs typeface="Meiryo UI" pitchFamily="50" charset="-128"/>
            </a:endParaRPr>
          </a:p>
        </p:txBody>
      </p:sp>
      <p:sp>
        <p:nvSpPr>
          <p:cNvPr id="6" name="正方形/長方形 5"/>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５　特別区の組織</a:t>
            </a:r>
            <a:r>
              <a:rPr lang="ja-JP" altLang="en-US" sz="2000" b="1" dirty="0">
                <a:solidFill>
                  <a:schemeClr val="tx1"/>
                </a:solidFill>
                <a:latin typeface="ＭＳ Ｐゴシック" charset="-128"/>
                <a:ea typeface="Meiryo UI"/>
                <a:cs typeface="Meiryo UI"/>
              </a:rPr>
              <a:t>　～部局別職員数</a:t>
            </a:r>
            <a:r>
              <a:rPr lang="ja-JP" altLang="en-US" sz="2000" b="1" dirty="0">
                <a:solidFill>
                  <a:schemeClr val="tx1"/>
                </a:solidFill>
                <a:latin typeface="Meiryo UI" pitchFamily="50" charset="-128"/>
                <a:ea typeface="Meiryo UI" pitchFamily="50" charset="-128"/>
                <a:cs typeface="Meiryo UI" pitchFamily="50" charset="-128"/>
              </a:rPr>
              <a:t>～</a:t>
            </a:r>
            <a:r>
              <a:rPr lang="ja-JP" altLang="en-US" sz="2000" b="1" dirty="0">
                <a:solidFill>
                  <a:srgbClr val="000000"/>
                </a:solidFill>
                <a:latin typeface="ＭＳ Ｐゴシック" charset="-128"/>
                <a:ea typeface="Meiryo UI"/>
                <a:cs typeface="Meiryo UI"/>
              </a:rPr>
              <a:t>　</a:t>
            </a:r>
            <a:r>
              <a:rPr lang="ja-JP" altLang="en-US" sz="1600" b="1" dirty="0">
                <a:solidFill>
                  <a:srgbClr val="000000"/>
                </a:solidFill>
                <a:latin typeface="ＭＳ Ｐゴシック" charset="-128"/>
                <a:ea typeface="Meiryo UI"/>
                <a:cs typeface="Meiryo UI"/>
              </a:rPr>
              <a:t>　</a:t>
            </a:r>
          </a:p>
        </p:txBody>
      </p:sp>
      <p:graphicFrame>
        <p:nvGraphicFramePr>
          <p:cNvPr id="10" name="表 9"/>
          <p:cNvGraphicFramePr>
            <a:graphicFrameLocks noGrp="1"/>
          </p:cNvGraphicFramePr>
          <p:nvPr>
            <p:extLst>
              <p:ext uri="{D42A27DB-BD31-4B8C-83A1-F6EECF244321}">
                <p14:modId xmlns:p14="http://schemas.microsoft.com/office/powerpoint/2010/main" val="2485123802"/>
              </p:ext>
            </p:extLst>
          </p:nvPr>
        </p:nvGraphicFramePr>
        <p:xfrm>
          <a:off x="1064568" y="1098618"/>
          <a:ext cx="7781005" cy="5563442"/>
        </p:xfrm>
        <a:graphic>
          <a:graphicData uri="http://schemas.openxmlformats.org/drawingml/2006/table">
            <a:tbl>
              <a:tblPr firstRow="1" bandRow="1">
                <a:tableStyleId>{5C22544A-7EE6-4342-B048-85BDC9FD1C3A}</a:tableStyleId>
              </a:tblPr>
              <a:tblGrid>
                <a:gridCol w="2201005">
                  <a:extLst>
                    <a:ext uri="{9D8B030D-6E8A-4147-A177-3AD203B41FA5}">
                      <a16:colId xmlns:a16="http://schemas.microsoft.com/office/drawing/2014/main" val="20000"/>
                    </a:ext>
                  </a:extLst>
                </a:gridCol>
                <a:gridCol w="1080000">
                  <a:extLst>
                    <a:ext uri="{9D8B030D-6E8A-4147-A177-3AD203B41FA5}">
                      <a16:colId xmlns:a16="http://schemas.microsoft.com/office/drawing/2014/main" val="20001"/>
                    </a:ext>
                  </a:extLst>
                </a:gridCol>
                <a:gridCol w="1080000">
                  <a:extLst>
                    <a:ext uri="{9D8B030D-6E8A-4147-A177-3AD203B41FA5}">
                      <a16:colId xmlns:a16="http://schemas.microsoft.com/office/drawing/2014/main" val="20002"/>
                    </a:ext>
                  </a:extLst>
                </a:gridCol>
                <a:gridCol w="1080000">
                  <a:extLst>
                    <a:ext uri="{9D8B030D-6E8A-4147-A177-3AD203B41FA5}">
                      <a16:colId xmlns:a16="http://schemas.microsoft.com/office/drawing/2014/main" val="20003"/>
                    </a:ext>
                  </a:extLst>
                </a:gridCol>
                <a:gridCol w="1080000">
                  <a:extLst>
                    <a:ext uri="{9D8B030D-6E8A-4147-A177-3AD203B41FA5}">
                      <a16:colId xmlns:a16="http://schemas.microsoft.com/office/drawing/2014/main" val="20004"/>
                    </a:ext>
                  </a:extLst>
                </a:gridCol>
                <a:gridCol w="1260000">
                  <a:extLst>
                    <a:ext uri="{9D8B030D-6E8A-4147-A177-3AD203B41FA5}">
                      <a16:colId xmlns:a16="http://schemas.microsoft.com/office/drawing/2014/main" val="20005"/>
                    </a:ext>
                  </a:extLst>
                </a:gridCol>
              </a:tblGrid>
              <a:tr h="267453">
                <a:tc>
                  <a:txBody>
                    <a:bodyPr/>
                    <a:lstStyle/>
                    <a:p>
                      <a:pPr algn="ctr"/>
                      <a:r>
                        <a:rPr kumimoji="1" lang="ja-JP" altLang="en-US" sz="1200" u="none" dirty="0">
                          <a:latin typeface="Meiryo UI" pitchFamily="50" charset="-128"/>
                          <a:ea typeface="Meiryo UI" pitchFamily="50" charset="-128"/>
                          <a:cs typeface="Meiryo UI" pitchFamily="50" charset="-128"/>
                        </a:rPr>
                        <a:t>部局・部門</a:t>
                      </a:r>
                      <a:endParaRPr kumimoji="1" lang="ja-JP" altLang="en-US" sz="1200" u="none" dirty="0">
                        <a:solidFill>
                          <a:schemeClr val="bg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u="none" baseline="0" dirty="0">
                          <a:latin typeface="Meiryo UI" pitchFamily="50" charset="-128"/>
                          <a:ea typeface="Meiryo UI" pitchFamily="50" charset="-128"/>
                          <a:cs typeface="Meiryo UI" pitchFamily="50" charset="-128"/>
                        </a:rPr>
                        <a:t>淀川</a:t>
                      </a:r>
                      <a:r>
                        <a:rPr kumimoji="1" lang="ja-JP" altLang="en-US" sz="1200" u="none" dirty="0">
                          <a:latin typeface="Meiryo UI" pitchFamily="50" charset="-128"/>
                          <a:ea typeface="Meiryo UI" pitchFamily="50" charset="-128"/>
                          <a:cs typeface="Meiryo UI" pitchFamily="50" charset="-128"/>
                        </a:rPr>
                        <a:t>区</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baseline="0" dirty="0">
                          <a:latin typeface="Meiryo UI" pitchFamily="50" charset="-128"/>
                          <a:ea typeface="Meiryo UI" pitchFamily="50" charset="-128"/>
                          <a:cs typeface="Meiryo UI" pitchFamily="50" charset="-128"/>
                        </a:rPr>
                        <a:t>北</a:t>
                      </a:r>
                      <a:r>
                        <a:rPr kumimoji="1" lang="ja-JP" altLang="en-US" sz="1200" u="none" dirty="0">
                          <a:latin typeface="Meiryo UI" pitchFamily="50" charset="-128"/>
                          <a:ea typeface="Meiryo UI" pitchFamily="50" charset="-128"/>
                          <a:cs typeface="Meiryo UI" pitchFamily="50" charset="-128"/>
                        </a:rPr>
                        <a:t>区</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baseline="0" dirty="0">
                          <a:latin typeface="Meiryo UI" pitchFamily="50" charset="-128"/>
                          <a:ea typeface="Meiryo UI" pitchFamily="50" charset="-128"/>
                          <a:cs typeface="Meiryo UI" pitchFamily="50" charset="-128"/>
                        </a:rPr>
                        <a:t>中央</a:t>
                      </a:r>
                      <a:r>
                        <a:rPr kumimoji="1" lang="ja-JP" altLang="en-US" sz="1200" u="none" dirty="0">
                          <a:latin typeface="Meiryo UI" pitchFamily="50" charset="-128"/>
                          <a:ea typeface="Meiryo UI" pitchFamily="50" charset="-128"/>
                          <a:cs typeface="Meiryo UI" pitchFamily="50" charset="-128"/>
                        </a:rPr>
                        <a:t>区</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baseline="0" dirty="0">
                          <a:latin typeface="Meiryo UI" pitchFamily="50" charset="-128"/>
                          <a:ea typeface="Meiryo UI" pitchFamily="50" charset="-128"/>
                          <a:cs typeface="Meiryo UI" pitchFamily="50" charset="-128"/>
                        </a:rPr>
                        <a:t>天王寺</a:t>
                      </a:r>
                      <a:r>
                        <a:rPr kumimoji="1" lang="ja-JP" altLang="en-US" sz="1200" i="0" u="none" dirty="0">
                          <a:latin typeface="Meiryo UI" pitchFamily="50" charset="-128"/>
                          <a:ea typeface="Meiryo UI" pitchFamily="50" charset="-128"/>
                          <a:cs typeface="Meiryo UI" pitchFamily="50" charset="-128"/>
                        </a:rPr>
                        <a:t>区</a:t>
                      </a:r>
                      <a:endParaRPr kumimoji="1" lang="ja-JP" altLang="en-US" sz="1200" i="0" u="none" dirty="0">
                        <a:solidFill>
                          <a:schemeClr val="tx1"/>
                        </a:solidFill>
                        <a:latin typeface="Meiryo UI" pitchFamily="50" charset="-128"/>
                        <a:ea typeface="Meiryo UI" pitchFamily="50" charset="-128"/>
                        <a:cs typeface="Meiryo UI" pitchFamily="50" charset="-128"/>
                      </a:endParaRP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bg1"/>
                          </a:solidFill>
                          <a:latin typeface="Meiryo UI" pitchFamily="50" charset="-128"/>
                          <a:ea typeface="Meiryo UI" pitchFamily="50" charset="-128"/>
                          <a:cs typeface="Meiryo UI" pitchFamily="50" charset="-128"/>
                        </a:rPr>
                        <a:t>特別区４区計</a:t>
                      </a: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45722">
                <a:tc>
                  <a:txBody>
                    <a:bodyPr/>
                    <a:lstStyle/>
                    <a:p>
                      <a:pPr algn="ctr"/>
                      <a:r>
                        <a:rPr kumimoji="1" lang="ja-JP" altLang="en-US" sz="1200" u="none" dirty="0">
                          <a:latin typeface="Meiryo UI" pitchFamily="50" charset="-128"/>
                          <a:ea typeface="Meiryo UI" pitchFamily="50" charset="-128"/>
                          <a:cs typeface="Meiryo UI" pitchFamily="50" charset="-128"/>
                        </a:rPr>
                        <a:t>危機管理室</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45722">
                <a:tc>
                  <a:txBody>
                    <a:bodyPr/>
                    <a:lstStyle/>
                    <a:p>
                      <a:pPr algn="ctr"/>
                      <a:r>
                        <a:rPr kumimoji="1" lang="ja-JP" altLang="en-US" sz="1200" u="none" dirty="0">
                          <a:latin typeface="Meiryo UI" pitchFamily="50" charset="-128"/>
                          <a:ea typeface="Meiryo UI" pitchFamily="50" charset="-128"/>
                          <a:cs typeface="Meiryo UI" pitchFamily="50" charset="-128"/>
                        </a:rPr>
                        <a:t>政策企画部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40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50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40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40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170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45722">
                <a:tc>
                  <a:txBody>
                    <a:bodyPr/>
                    <a:lstStyle/>
                    <a:p>
                      <a:pPr algn="ctr"/>
                      <a:r>
                        <a:rPr kumimoji="1" lang="ja-JP" altLang="en-US" sz="1200" u="none" dirty="0">
                          <a:latin typeface="Meiryo UI" pitchFamily="50" charset="-128"/>
                          <a:ea typeface="Meiryo UI" pitchFamily="50" charset="-128"/>
                          <a:cs typeface="Meiryo UI" pitchFamily="50" charset="-128"/>
                        </a:rPr>
                        <a:t>総務部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50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230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45722">
                <a:tc>
                  <a:txBody>
                    <a:bodyPr/>
                    <a:lstStyle/>
                    <a:p>
                      <a:pPr algn="ctr"/>
                      <a:r>
                        <a:rPr kumimoji="1" lang="ja-JP" altLang="en-US" sz="1200" u="none" dirty="0">
                          <a:latin typeface="Meiryo UI" pitchFamily="50" charset="-128"/>
                          <a:ea typeface="Meiryo UI" pitchFamily="50" charset="-128"/>
                          <a:cs typeface="Meiryo UI" pitchFamily="50" charset="-128"/>
                        </a:rPr>
                        <a:t>財務部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180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210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790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457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区民部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70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70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457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産業文化部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50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70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240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457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福祉部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140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170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150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457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健康部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110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140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130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550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457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こども部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150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180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170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170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680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2457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環境部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70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80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80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70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2457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都市整備部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240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210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210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890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2457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Meiryo UI" pitchFamily="50" charset="-128"/>
                          <a:ea typeface="Meiryo UI" pitchFamily="50" charset="-128"/>
                          <a:cs typeface="Meiryo UI" pitchFamily="50" charset="-128"/>
                        </a:rPr>
                        <a:t>建設部</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180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680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245722">
                <a:tc>
                  <a:txBody>
                    <a:bodyPr/>
                    <a:lstStyle/>
                    <a:p>
                      <a:pPr algn="ctr"/>
                      <a:r>
                        <a:rPr kumimoji="1" lang="ja-JP" altLang="en-US" sz="1200" u="none" dirty="0">
                          <a:latin typeface="Meiryo UI" pitchFamily="50" charset="-128"/>
                          <a:ea typeface="Meiryo UI" pitchFamily="50" charset="-128"/>
                          <a:cs typeface="Meiryo UI" pitchFamily="50" charset="-128"/>
                        </a:rPr>
                        <a:t>会計室</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40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245722">
                <a:tc>
                  <a:txBody>
                    <a:bodyPr/>
                    <a:lstStyle/>
                    <a:p>
                      <a:pPr algn="ctr"/>
                      <a:r>
                        <a:rPr kumimoji="1" lang="ja-JP" altLang="en-US" sz="1200" u="none" dirty="0">
                          <a:latin typeface="Meiryo UI" pitchFamily="50" charset="-128"/>
                          <a:ea typeface="Meiryo UI" pitchFamily="50" charset="-128"/>
                          <a:cs typeface="Meiryo UI" pitchFamily="50" charset="-128"/>
                        </a:rPr>
                        <a:t>教育委員会事務局</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160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180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720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245722">
                <a:tc>
                  <a:txBody>
                    <a:bodyPr/>
                    <a:lstStyle/>
                    <a:p>
                      <a:pPr algn="ctr"/>
                      <a:r>
                        <a:rPr kumimoji="1" lang="ja-JP" altLang="en-US" sz="1200" u="none" dirty="0">
                          <a:latin typeface="Meiryo UI" pitchFamily="50" charset="-128"/>
                          <a:ea typeface="Meiryo UI" pitchFamily="50" charset="-128"/>
                          <a:cs typeface="Meiryo UI" pitchFamily="50" charset="-128"/>
                        </a:rPr>
                        <a:t>その他の行政委員会事務局</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30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30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100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r h="245722">
                <a:tc>
                  <a:txBody>
                    <a:bodyPr/>
                    <a:lstStyle/>
                    <a:p>
                      <a:pPr algn="ctr"/>
                      <a:r>
                        <a:rPr kumimoji="1" lang="ja-JP" altLang="en-US" sz="1200" u="none" dirty="0">
                          <a:latin typeface="Meiryo UI" pitchFamily="50" charset="-128"/>
                          <a:ea typeface="Meiryo UI" pitchFamily="50" charset="-128"/>
                          <a:cs typeface="Meiryo UI" pitchFamily="50" charset="-128"/>
                        </a:rPr>
                        <a:t>議会事務局</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30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6"/>
                  </a:ext>
                </a:extLst>
              </a:tr>
              <a:tr h="245722">
                <a:tc>
                  <a:txBody>
                    <a:bodyPr/>
                    <a:lstStyle/>
                    <a:p>
                      <a:pPr algn="ctr"/>
                      <a:r>
                        <a:rPr kumimoji="1" lang="ja-JP" altLang="en-US" sz="1200" u="none" baseline="0" dirty="0">
                          <a:solidFill>
                            <a:schemeClr val="dk1"/>
                          </a:solidFill>
                          <a:latin typeface="Meiryo UI" pitchFamily="50" charset="-128"/>
                          <a:ea typeface="Meiryo UI" pitchFamily="50" charset="-128"/>
                          <a:cs typeface="Meiryo UI" pitchFamily="50" charset="-128"/>
                        </a:rPr>
                        <a:t>区役所（地域自治区の事務所）</a:t>
                      </a:r>
                      <a:endParaRPr kumimoji="1" lang="en-US" altLang="ja-JP" sz="1200" u="none" baseline="0" dirty="0">
                        <a:solidFill>
                          <a:schemeClr val="tx1"/>
                        </a:solidFill>
                        <a:latin typeface="Meiryo UI" pitchFamily="50" charset="-128"/>
                        <a:ea typeface="Meiryo UI" pitchFamily="50" charset="-128"/>
                        <a:cs typeface="Meiryo UI" pitchFamily="50" charset="-128"/>
                      </a:endParaRPr>
                    </a:p>
                  </a:txBody>
                  <a:tcPr marL="45720" marR="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680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790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1,120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810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r" fontAlgn="ctr"/>
                      <a:r>
                        <a:rPr lang="en-US" altLang="ja-JP" sz="1200" b="0" i="0" u="none" strike="noStrike" baseline="0" dirty="0">
                          <a:effectLst/>
                          <a:latin typeface="Meiryo UI"/>
                        </a:rPr>
                        <a:t>3,400</a:t>
                      </a:r>
                    </a:p>
                  </a:txBody>
                  <a:tcPr marL="72000" marR="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7"/>
                  </a:ext>
                </a:extLst>
              </a:tr>
              <a:tr h="267453">
                <a:tc>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zh-TW" altLang="en-US" sz="1200" u="none" strike="noStrike" cap="none" normalizeH="0" baseline="0" dirty="0">
                          <a:ln>
                            <a:noFill/>
                          </a:ln>
                          <a:solidFill>
                            <a:schemeClr val="bg1"/>
                          </a:solidFill>
                          <a:effectLst/>
                          <a:latin typeface="Meiryo UI" pitchFamily="50" charset="-128"/>
                          <a:ea typeface="Meiryo UI" pitchFamily="50" charset="-128"/>
                          <a:cs typeface="Meiryo UI" pitchFamily="50" charset="-128"/>
                        </a:rPr>
                        <a:t>非技能労務職</a:t>
                      </a:r>
                      <a:r>
                        <a:rPr kumimoji="1" lang="ja-JP" altLang="en-US" sz="1200" u="none" strike="noStrike" cap="none" normalizeH="0" baseline="0" dirty="0">
                          <a:ln>
                            <a:noFill/>
                          </a:ln>
                          <a:solidFill>
                            <a:schemeClr val="bg1"/>
                          </a:solidFill>
                          <a:effectLst/>
                          <a:latin typeface="Meiryo UI" pitchFamily="50" charset="-128"/>
                          <a:ea typeface="Meiryo UI" pitchFamily="50" charset="-128"/>
                          <a:cs typeface="Meiryo UI" pitchFamily="50" charset="-128"/>
                        </a:rPr>
                        <a:t>　小計</a:t>
                      </a:r>
                      <a:endParaRPr kumimoji="1" lang="en-US" altLang="ja-JP" sz="900" b="0"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0" marR="0"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baseline="0" dirty="0">
                          <a:solidFill>
                            <a:schemeClr val="bg1"/>
                          </a:solidFill>
                          <a:effectLst/>
                          <a:latin typeface="Meiryo UI"/>
                        </a:rPr>
                        <a:t>2,170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baseline="0" dirty="0">
                          <a:solidFill>
                            <a:schemeClr val="bg1"/>
                          </a:solidFill>
                          <a:effectLst/>
                          <a:latin typeface="Meiryo UI"/>
                        </a:rPr>
                        <a:t>2,490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baseline="0" dirty="0">
                          <a:solidFill>
                            <a:schemeClr val="bg1"/>
                          </a:solidFill>
                          <a:effectLst/>
                          <a:latin typeface="Meiryo UI"/>
                        </a:rPr>
                        <a:t>2,820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baseline="0" dirty="0">
                          <a:solidFill>
                            <a:schemeClr val="bg1"/>
                          </a:solidFill>
                          <a:effectLst/>
                          <a:latin typeface="Meiryo UI"/>
                        </a:rPr>
                        <a:t>2,360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36000" algn="r" fontAlgn="ctr"/>
                      <a:r>
                        <a:rPr lang="en-US" altLang="ja-JP" sz="1200" b="0" i="0" u="none" strike="noStrike" baseline="0" dirty="0">
                          <a:solidFill>
                            <a:schemeClr val="bg1"/>
                          </a:solidFill>
                          <a:effectLst/>
                          <a:latin typeface="Meiryo UI"/>
                        </a:rPr>
                        <a:t>9,850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8"/>
                  </a:ext>
                </a:extLst>
              </a:tr>
              <a:tr h="237755">
                <a:tc>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ja-JP" altLang="en-US" sz="1200" u="none" strike="noStrike" cap="none" normalizeH="0" baseline="0" dirty="0">
                          <a:ln>
                            <a:noFill/>
                          </a:ln>
                          <a:solidFill>
                            <a:schemeClr val="tx1"/>
                          </a:solidFill>
                          <a:effectLst/>
                          <a:latin typeface="Meiryo UI" pitchFamily="50" charset="-128"/>
                          <a:ea typeface="Meiryo UI" pitchFamily="50" charset="-128"/>
                          <a:cs typeface="Meiryo UI" pitchFamily="50" charset="-128"/>
                        </a:rPr>
                        <a:t>技能労務職</a:t>
                      </a:r>
                      <a:r>
                        <a:rPr kumimoji="1" lang="ja-JP" altLang="en-US" sz="800" u="none" strike="noStrike" cap="none" normalizeH="0" baseline="0" dirty="0">
                          <a:ln>
                            <a:noFill/>
                          </a:ln>
                          <a:solidFill>
                            <a:schemeClr val="tx1"/>
                          </a:solidFill>
                          <a:effectLst/>
                          <a:latin typeface="Meiryo UI" pitchFamily="50" charset="-128"/>
                          <a:ea typeface="Meiryo UI" pitchFamily="50" charset="-128"/>
                          <a:cs typeface="Meiryo UI" pitchFamily="50" charset="-128"/>
                        </a:rPr>
                        <a:t>（特別区設置当初時点）</a:t>
                      </a:r>
                      <a:endParaRPr kumimoji="1" lang="ja-JP" altLang="en-US" sz="800" b="1"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0"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fontAlgn="ctr"/>
                      <a:r>
                        <a:rPr lang="en-US" altLang="ja-JP" sz="1200" b="0" i="0" u="none" strike="noStrike" baseline="0" dirty="0">
                          <a:solidFill>
                            <a:schemeClr val="tx1"/>
                          </a:solidFill>
                          <a:effectLst/>
                          <a:latin typeface="Meiryo UI" panose="020B0604030504040204" pitchFamily="50" charset="-128"/>
                          <a:ea typeface="Meiryo UI" panose="020B0604030504040204" pitchFamily="50" charset="-128"/>
                        </a:rPr>
                        <a:t>240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fontAlgn="ctr"/>
                      <a:r>
                        <a:rPr lang="en-US" altLang="ja-JP" sz="1200" b="0" i="0" u="none" strike="noStrike" baseline="0" dirty="0">
                          <a:solidFill>
                            <a:schemeClr val="tx1"/>
                          </a:solidFill>
                          <a:effectLst/>
                          <a:latin typeface="Meiryo UI" panose="020B0604030504040204" pitchFamily="50" charset="-128"/>
                          <a:ea typeface="Meiryo UI" panose="020B0604030504040204" pitchFamily="50" charset="-128"/>
                        </a:rPr>
                        <a:t>310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fontAlgn="ctr"/>
                      <a:r>
                        <a:rPr lang="en-US" altLang="ja-JP" sz="1200" b="0" i="0" u="none" strike="noStrike" baseline="0" dirty="0">
                          <a:solidFill>
                            <a:schemeClr val="tx1"/>
                          </a:solidFill>
                          <a:effectLst/>
                          <a:latin typeface="Meiryo UI" panose="020B0604030504040204" pitchFamily="50" charset="-128"/>
                          <a:ea typeface="Meiryo UI" panose="020B0604030504040204" pitchFamily="50" charset="-128"/>
                        </a:rPr>
                        <a:t>290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fontAlgn="ctr"/>
                      <a:r>
                        <a:rPr lang="en-US" altLang="ja-JP" sz="1200" b="0" i="0" u="none" strike="noStrike" baseline="0" dirty="0">
                          <a:solidFill>
                            <a:schemeClr val="tx1"/>
                          </a:solidFill>
                          <a:effectLst/>
                          <a:latin typeface="Meiryo UI" panose="020B0604030504040204" pitchFamily="50" charset="-128"/>
                          <a:ea typeface="Meiryo UI" panose="020B0604030504040204" pitchFamily="50" charset="-128"/>
                        </a:rPr>
                        <a:t>260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fontAlgn="ctr"/>
                      <a:r>
                        <a:rPr lang="en-US" altLang="ja-JP" sz="1200" b="0" i="0" u="none" strike="noStrike" baseline="0" dirty="0">
                          <a:solidFill>
                            <a:schemeClr val="tx1"/>
                          </a:solidFill>
                          <a:effectLst/>
                          <a:latin typeface="Meiryo UI" panose="020B0604030504040204" pitchFamily="50" charset="-128"/>
                          <a:ea typeface="Meiryo UI" panose="020B0604030504040204" pitchFamily="50" charset="-128"/>
                        </a:rPr>
                        <a:t>1,100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extLst>
                  <a:ext uri="{0D108BD9-81ED-4DB2-BD59-A6C34878D82A}">
                    <a16:rowId xmlns:a16="http://schemas.microsoft.com/office/drawing/2014/main" val="10019"/>
                  </a:ext>
                </a:extLst>
              </a:tr>
              <a:tr h="267453">
                <a:tc>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ja-JP" altLang="en-US" sz="1200" b="0" u="none" strike="noStrike" cap="none" normalizeH="0" baseline="0" dirty="0">
                          <a:ln>
                            <a:noFill/>
                          </a:ln>
                          <a:solidFill>
                            <a:schemeClr val="bg1"/>
                          </a:solidFill>
                          <a:effectLst/>
                          <a:latin typeface="Meiryo UI" pitchFamily="50" charset="-128"/>
                          <a:ea typeface="Meiryo UI" pitchFamily="50" charset="-128"/>
                          <a:cs typeface="Meiryo UI" pitchFamily="50" charset="-128"/>
                        </a:rPr>
                        <a:t>総　　　　　　計</a:t>
                      </a:r>
                      <a:endParaRPr kumimoji="1" lang="ja-JP" altLang="en-US" sz="1200" b="0"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0" marR="0"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none" strike="noStrike" baseline="0" dirty="0">
                          <a:solidFill>
                            <a:schemeClr val="bg1"/>
                          </a:solidFill>
                          <a:effectLst/>
                          <a:latin typeface="Meiryo UI" panose="020B0604030504040204" pitchFamily="50" charset="-128"/>
                          <a:ea typeface="Meiryo UI" panose="020B0604030504040204" pitchFamily="50" charset="-128"/>
                        </a:rPr>
                        <a:t>2,420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none" strike="noStrike" baseline="0" dirty="0">
                          <a:solidFill>
                            <a:schemeClr val="bg1"/>
                          </a:solidFill>
                          <a:effectLst/>
                          <a:latin typeface="Meiryo UI" panose="020B0604030504040204" pitchFamily="50" charset="-128"/>
                          <a:ea typeface="Meiryo UI" panose="020B0604030504040204" pitchFamily="50" charset="-128"/>
                        </a:rPr>
                        <a:t>2,790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none" strike="noStrike" baseline="0" dirty="0">
                          <a:solidFill>
                            <a:schemeClr val="bg1"/>
                          </a:solidFill>
                          <a:effectLst/>
                          <a:latin typeface="Meiryo UI" panose="020B0604030504040204" pitchFamily="50" charset="-128"/>
                          <a:ea typeface="Meiryo UI" panose="020B0604030504040204" pitchFamily="50" charset="-128"/>
                        </a:rPr>
                        <a:t>3,110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none" strike="noStrike" baseline="0" dirty="0">
                          <a:solidFill>
                            <a:schemeClr val="bg1"/>
                          </a:solidFill>
                          <a:effectLst/>
                          <a:latin typeface="Meiryo UI" panose="020B0604030504040204" pitchFamily="50" charset="-128"/>
                          <a:ea typeface="Meiryo UI" panose="020B0604030504040204" pitchFamily="50" charset="-128"/>
                        </a:rPr>
                        <a:t>2,620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none" strike="noStrike" baseline="0" dirty="0">
                          <a:solidFill>
                            <a:schemeClr val="bg1"/>
                          </a:solidFill>
                          <a:effectLst/>
                          <a:latin typeface="Meiryo UI" panose="020B0604030504040204" pitchFamily="50" charset="-128"/>
                          <a:ea typeface="Meiryo UI" panose="020B0604030504040204" pitchFamily="50" charset="-128"/>
                        </a:rPr>
                        <a:t>10,940</a:t>
                      </a:r>
                    </a:p>
                  </a:txBody>
                  <a:tcPr marL="72000" marR="72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20"/>
                  </a:ext>
                </a:extLst>
              </a:tr>
            </a:tbl>
          </a:graphicData>
        </a:graphic>
      </p:graphicFrame>
      <p:sp>
        <p:nvSpPr>
          <p:cNvPr id="8" name="AutoShape 908"/>
          <p:cNvSpPr>
            <a:spLocks noChangeArrowheads="1"/>
          </p:cNvSpPr>
          <p:nvPr/>
        </p:nvSpPr>
        <p:spPr bwMode="auto">
          <a:xfrm>
            <a:off x="1050718" y="6667759"/>
            <a:ext cx="7790714" cy="203304"/>
          </a:xfrm>
          <a:prstGeom prst="roundRect">
            <a:avLst>
              <a:gd name="adj" fmla="val 0"/>
            </a:avLst>
          </a:prstGeom>
          <a:noFill/>
          <a:ln w="9525">
            <a:noFill/>
            <a:round/>
            <a:headEnd/>
            <a:tailEnd/>
          </a:ln>
        </p:spPr>
        <p:txBody>
          <a:bodyPr anchor="ctr"/>
          <a:lstStyle/>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各特別区の課・事業所別の職員数については 組織</a:t>
            </a:r>
            <a:r>
              <a:rPr lang="en-US" altLang="ja-JP" sz="1050" dirty="0">
                <a:latin typeface="Meiryo UI" panose="020B0604030504040204" pitchFamily="50" charset="-128"/>
                <a:ea typeface="Meiryo UI" panose="020B0604030504040204" pitchFamily="50" charset="-128"/>
              </a:rPr>
              <a:t>-30</a:t>
            </a:r>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37 </a:t>
            </a:r>
            <a:r>
              <a:rPr lang="ja-JP" altLang="en-US" sz="1050" dirty="0">
                <a:latin typeface="Meiryo UI" panose="020B0604030504040204" pitchFamily="50" charset="-128"/>
                <a:ea typeface="Meiryo UI" panose="020B0604030504040204" pitchFamily="50" charset="-128"/>
              </a:rPr>
              <a:t>参照　</a:t>
            </a:r>
          </a:p>
        </p:txBody>
      </p:sp>
      <p:sp>
        <p:nvSpPr>
          <p:cNvPr id="9"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１６</a:t>
            </a:r>
          </a:p>
        </p:txBody>
      </p:sp>
    </p:spTree>
    <p:extLst>
      <p:ext uri="{BB962C8B-B14F-4D97-AF65-F5344CB8AC3E}">
        <p14:creationId xmlns:p14="http://schemas.microsoft.com/office/powerpoint/2010/main" val="845462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a:xfrm>
            <a:off x="520791" y="548680"/>
            <a:ext cx="2014544" cy="360362"/>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600" b="1" dirty="0">
                <a:solidFill>
                  <a:srgbClr val="000000"/>
                </a:solidFill>
                <a:latin typeface="ＭＳ Ｐゴシック" charset="-128"/>
                <a:ea typeface="Meiryo UI"/>
                <a:cs typeface="Meiryo UI"/>
              </a:rPr>
              <a:t>＜職員数の考え方＞</a:t>
            </a:r>
            <a:endParaRPr lang="ja-JP" altLang="en-US" sz="1600" dirty="0">
              <a:solidFill>
                <a:srgbClr val="000000"/>
              </a:solidFill>
              <a:latin typeface="ＭＳ Ｐゴシック" charset="-128"/>
            </a:endParaRPr>
          </a:p>
        </p:txBody>
      </p:sp>
      <p:sp>
        <p:nvSpPr>
          <p:cNvPr id="25" name="正方形/長方形 24"/>
          <p:cNvSpPr/>
          <p:nvPr/>
        </p:nvSpPr>
        <p:spPr>
          <a:xfrm>
            <a:off x="0" y="-26988"/>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６　一部事務組合の組織体制　</a:t>
            </a:r>
            <a:endParaRPr lang="ja-JP" altLang="en-US" sz="1400" b="1" dirty="0">
              <a:solidFill>
                <a:srgbClr val="000000"/>
              </a:solidFill>
              <a:latin typeface="ＭＳ Ｐゴシック" charset="-128"/>
              <a:ea typeface="Meiryo UI"/>
              <a:cs typeface="Meiryo UI"/>
            </a:endParaRPr>
          </a:p>
        </p:txBody>
      </p:sp>
      <p:graphicFrame>
        <p:nvGraphicFramePr>
          <p:cNvPr id="30" name="Group 63"/>
          <p:cNvGraphicFramePr>
            <a:graphicFrameLocks noGrp="1"/>
          </p:cNvGraphicFramePr>
          <p:nvPr>
            <p:extLst>
              <p:ext uri="{D42A27DB-BD31-4B8C-83A1-F6EECF244321}">
                <p14:modId xmlns:p14="http://schemas.microsoft.com/office/powerpoint/2010/main" val="834102863"/>
              </p:ext>
            </p:extLst>
          </p:nvPr>
        </p:nvGraphicFramePr>
        <p:xfrm>
          <a:off x="1317013" y="1375670"/>
          <a:ext cx="7814703" cy="4700273"/>
        </p:xfrm>
        <a:graphic>
          <a:graphicData uri="http://schemas.openxmlformats.org/drawingml/2006/table">
            <a:tbl>
              <a:tblPr/>
              <a:tblGrid>
                <a:gridCol w="1987133">
                  <a:extLst>
                    <a:ext uri="{9D8B030D-6E8A-4147-A177-3AD203B41FA5}">
                      <a16:colId xmlns:a16="http://schemas.microsoft.com/office/drawing/2014/main" val="20000"/>
                    </a:ext>
                  </a:extLst>
                </a:gridCol>
                <a:gridCol w="4817206">
                  <a:extLst>
                    <a:ext uri="{9D8B030D-6E8A-4147-A177-3AD203B41FA5}">
                      <a16:colId xmlns:a16="http://schemas.microsoft.com/office/drawing/2014/main" val="20001"/>
                    </a:ext>
                  </a:extLst>
                </a:gridCol>
                <a:gridCol w="1010364">
                  <a:extLst>
                    <a:ext uri="{9D8B030D-6E8A-4147-A177-3AD203B41FA5}">
                      <a16:colId xmlns:a16="http://schemas.microsoft.com/office/drawing/2014/main" val="20002"/>
                    </a:ext>
                  </a:extLst>
                </a:gridCol>
              </a:tblGrid>
              <a:tr h="36195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事務内容</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職員数</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a16="http://schemas.microsoft.com/office/drawing/2014/main" val="10000"/>
                  </a:ext>
                </a:extLst>
              </a:tr>
              <a:tr h="12675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福祉部門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①介護保険事業（特別会計）</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窓口サービスについては、特別区（区役所（地域自治区の事務所））において実施</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②福祉施設</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＜直営施設＞</a:t>
                      </a:r>
                      <a:r>
                        <a:rPr lang="ja-JP" altLang="en-US" sz="1200" u="none" dirty="0">
                          <a:latin typeface="Meiryo UI" panose="020B0604030504040204" pitchFamily="50" charset="-128"/>
                          <a:ea typeface="Meiryo UI" panose="020B0604030504040204" pitchFamily="50" charset="-128"/>
                          <a:cs typeface="Meiryo UI" panose="020B0604030504040204" pitchFamily="50" charset="-128"/>
                        </a:rPr>
                        <a:t>阿武山学園、長谷川羽曳野学園</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＜指定管理施設＞弘済みらい園、弘済のぞみ園 等</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③民間の児童養護施設・生活保護施設の認可・利用調整等</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１００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938151">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市民利用施設等部門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①市民利用施設</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＜指定管理施設＞こども文化センター、青少年センター 等</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②動物管理センター</a:t>
                      </a: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③</a:t>
                      </a:r>
                      <a:r>
                        <a:rPr lang="ja-JP" altLang="en-US" sz="1200" u="none" dirty="0">
                          <a:latin typeface="Meiryo UI" panose="020B0604030504040204" pitchFamily="50" charset="-128"/>
                          <a:ea typeface="Meiryo UI" panose="020B0604030504040204" pitchFamily="50" charset="-128"/>
                          <a:cs typeface="Meiryo UI" panose="020B0604030504040204" pitchFamily="50" charset="-128"/>
                        </a:rPr>
                        <a:t>斎場・霊園</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２０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399002">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情報システム管理部門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住民情報系システム等</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１００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総務・財産管理部門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75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①総  務</a:t>
                      </a:r>
                      <a:r>
                        <a:rPr kumimoji="1" lang="ja-JP" altLang="en-US" sz="11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部</a:t>
                      </a:r>
                      <a:r>
                        <a:rPr kumimoji="1" lang="ja-JP" altLang="en-US" sz="11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門：総務、会計、監査事務</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75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②財産管理部門：処分検討地等</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ctr"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６０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384192">
                <a:tc gridSpan="2">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zh-TW"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小計</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hMerge="1">
                  <a:txBody>
                    <a:bodyPr/>
                    <a:lstStyle/>
                    <a:p>
                      <a:pPr marL="0" marR="0" lvl="0" indent="0" algn="l" defTabSz="914400" rtl="0" eaLnBrk="1" fontAlgn="base" latinLnBrk="0" hangingPunct="1">
                        <a:lnSpc>
                          <a:spcPct val="90000"/>
                        </a:lnSpc>
                        <a:spcBef>
                          <a:spcPct val="20000"/>
                        </a:spcBef>
                        <a:spcAft>
                          <a:spcPct val="0"/>
                        </a:spcAft>
                        <a:buClrTx/>
                        <a:buSzTx/>
                        <a:buFontTx/>
                        <a:buNone/>
                        <a:tabLst/>
                      </a:pPr>
                      <a:endParaRPr kumimoji="1" lang="ja-JP" altLang="ja-JP"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tx1">
                        <a:lumMod val="50000"/>
                        <a:lumOff val="50000"/>
                      </a:schemeClr>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２７０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5"/>
                  </a:ext>
                </a:extLst>
              </a:tr>
              <a:tr h="384192">
                <a:tc gridSpan="2">
                  <a:txBody>
                    <a:bodyPr/>
                    <a:lstStyle/>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技能労務職</a:t>
                      </a:r>
                      <a:r>
                        <a:rPr kumimoji="1" lang="ja-JP" altLang="en-US"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（特別区設置当初時点）</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hMerge="1">
                  <a:txBody>
                    <a:bodyPr/>
                    <a:lstStyle/>
                    <a:p>
                      <a:endParaRPr kumimoji="1" lang="ja-JP" altLang="en-US"/>
                    </a:p>
                  </a:txBody>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４０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6"/>
                  </a:ext>
                </a:extLst>
              </a:tr>
              <a:tr h="384192">
                <a:tc gridSpan="2">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　　　　　　計</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hMerge="1">
                  <a:txBody>
                    <a:bodyPr/>
                    <a:lstStyle/>
                    <a:p>
                      <a:endParaRPr kumimoji="1" lang="ja-JP" altLang="en-US"/>
                    </a:p>
                  </a:txBody>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３１０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7"/>
                  </a:ext>
                </a:extLst>
              </a:tr>
            </a:tbl>
          </a:graphicData>
        </a:graphic>
      </p:graphicFrame>
      <p:sp>
        <p:nvSpPr>
          <p:cNvPr id="27" name="Text Box 61"/>
          <p:cNvSpPr txBox="1">
            <a:spLocks noChangeArrowheads="1"/>
          </p:cNvSpPr>
          <p:nvPr/>
        </p:nvSpPr>
        <p:spPr bwMode="auto">
          <a:xfrm>
            <a:off x="1280592" y="6093296"/>
            <a:ext cx="7618655" cy="646331"/>
          </a:xfrm>
          <a:prstGeom prst="rect">
            <a:avLst/>
          </a:prstGeom>
          <a:noFill/>
          <a:ln w="19050">
            <a:noFill/>
            <a:prstDash val="sysDot"/>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各部門における詳細な配置については、一部事務組合と各特別区との協議により決定</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None/>
              <a:defRPr/>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上記は経営形態見直し部門を除く部門の職員数。弘済院については、経営形態見直しを反映した職員数を配置</a:t>
            </a:r>
            <a:endParaRPr lang="en-US" altLang="ja-JP" sz="1200" dirty="0">
              <a:latin typeface="Meiryo UI" pitchFamily="50" charset="-128"/>
              <a:ea typeface="Meiryo UI" pitchFamily="50" charset="-128"/>
              <a:cs typeface="Meiryo UI" pitchFamily="50" charset="-128"/>
            </a:endParaRPr>
          </a:p>
          <a:p>
            <a:pPr eaLnBrk="1" hangingPunct="1">
              <a:spcBef>
                <a:spcPct val="0"/>
              </a:spcBef>
              <a:buNone/>
              <a:defRPr/>
            </a:pPr>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　長谷川羽曳野学園は</a:t>
            </a:r>
            <a:r>
              <a:rPr lang="en-US" altLang="ja-JP" sz="1200" dirty="0">
                <a:latin typeface="Meiryo UI" pitchFamily="50" charset="-128"/>
                <a:ea typeface="Meiryo UI" pitchFamily="50" charset="-128"/>
                <a:cs typeface="Meiryo UI" pitchFamily="50" charset="-128"/>
              </a:rPr>
              <a:t>H31</a:t>
            </a:r>
            <a:r>
              <a:rPr lang="ja-JP" altLang="en-US" sz="1200" dirty="0">
                <a:latin typeface="Meiryo UI" pitchFamily="50" charset="-128"/>
                <a:ea typeface="Meiryo UI" pitchFamily="50" charset="-128"/>
                <a:cs typeface="Meiryo UI" pitchFamily="50" charset="-128"/>
              </a:rPr>
              <a:t>年</a:t>
            </a:r>
            <a:r>
              <a:rPr lang="en-US" altLang="ja-JP" sz="1200" dirty="0">
                <a:latin typeface="Meiryo UI" pitchFamily="50" charset="-128"/>
                <a:ea typeface="Meiryo UI" pitchFamily="50" charset="-128"/>
                <a:cs typeface="Meiryo UI" pitchFamily="50" charset="-128"/>
              </a:rPr>
              <a:t>4</a:t>
            </a:r>
            <a:r>
              <a:rPr lang="ja-JP" altLang="en-US" sz="1200" dirty="0">
                <a:latin typeface="Meiryo UI" pitchFamily="50" charset="-128"/>
                <a:ea typeface="Meiryo UI" pitchFamily="50" charset="-128"/>
                <a:cs typeface="Meiryo UI" pitchFamily="50" charset="-128"/>
              </a:rPr>
              <a:t>月から指定管理施設へ移行</a:t>
            </a:r>
          </a:p>
        </p:txBody>
      </p:sp>
      <p:sp>
        <p:nvSpPr>
          <p:cNvPr id="26" name="Rectangle 3"/>
          <p:cNvSpPr>
            <a:spLocks noChangeArrowheads="1"/>
          </p:cNvSpPr>
          <p:nvPr/>
        </p:nvSpPr>
        <p:spPr bwMode="auto">
          <a:xfrm>
            <a:off x="275655" y="3015850"/>
            <a:ext cx="789177" cy="256932"/>
          </a:xfrm>
          <a:prstGeom prst="rect">
            <a:avLst/>
          </a:prstGeom>
          <a:noFill/>
          <a:ln w="19050" algn="ctr">
            <a:solidFill>
              <a:schemeClr val="tx1"/>
            </a:solidFill>
            <a:miter lim="800000"/>
            <a:headEnd/>
            <a:tailEnd/>
          </a:ln>
        </p:spPr>
        <p:txBody>
          <a:bodyPr wrap="none" anchor="ctr"/>
          <a:lstStyle/>
          <a:p>
            <a:pPr algn="ctr"/>
            <a:r>
              <a:rPr lang="ja-JP" altLang="en-US" sz="1400" dirty="0">
                <a:latin typeface="Meiryo UI" pitchFamily="50" charset="-128"/>
                <a:ea typeface="Meiryo UI" pitchFamily="50" charset="-128"/>
                <a:cs typeface="Meiryo UI" pitchFamily="50" charset="-128"/>
              </a:rPr>
              <a:t>組合議会</a:t>
            </a:r>
          </a:p>
        </p:txBody>
      </p:sp>
      <p:sp>
        <p:nvSpPr>
          <p:cNvPr id="28" name="Line 5"/>
          <p:cNvSpPr>
            <a:spLocks noChangeShapeType="1"/>
          </p:cNvSpPr>
          <p:nvPr/>
        </p:nvSpPr>
        <p:spPr bwMode="auto">
          <a:xfrm rot="5400000">
            <a:off x="1189532" y="2149282"/>
            <a:ext cx="0" cy="252000"/>
          </a:xfrm>
          <a:prstGeom prst="line">
            <a:avLst/>
          </a:prstGeom>
          <a:noFill/>
          <a:ln w="31750">
            <a:solidFill>
              <a:schemeClr val="tx1"/>
            </a:solidFill>
            <a:round/>
            <a:headEnd/>
            <a:tailEnd/>
          </a:ln>
        </p:spPr>
        <p:txBody>
          <a:bodyPr wrap="none" anchor="ctr"/>
          <a:lstStyle/>
          <a:p>
            <a:endParaRPr lang="ja-JP" altLang="en-US"/>
          </a:p>
        </p:txBody>
      </p:sp>
      <p:sp>
        <p:nvSpPr>
          <p:cNvPr id="29" name="Rectangle 2"/>
          <p:cNvSpPr>
            <a:spLocks noChangeArrowheads="1"/>
          </p:cNvSpPr>
          <p:nvPr/>
        </p:nvSpPr>
        <p:spPr bwMode="auto">
          <a:xfrm>
            <a:off x="272480" y="1849832"/>
            <a:ext cx="789177" cy="763736"/>
          </a:xfrm>
          <a:prstGeom prst="rect">
            <a:avLst/>
          </a:prstGeom>
          <a:solidFill>
            <a:srgbClr val="FFCC99"/>
          </a:solidFill>
          <a:ln w="19050" algn="ctr">
            <a:solidFill>
              <a:schemeClr val="tx1"/>
            </a:solidFill>
            <a:miter lim="800000"/>
            <a:headEnd/>
            <a:tailEnd/>
          </a:ln>
        </p:spPr>
        <p:txBody>
          <a:bodyPr wrap="none" anchor="ctr"/>
          <a:lstStyle/>
          <a:p>
            <a:pPr algn="ctr"/>
            <a:r>
              <a:rPr lang="ja-JP" altLang="en-US" sz="1400" dirty="0">
                <a:latin typeface="Meiryo UI" pitchFamily="50" charset="-128"/>
                <a:ea typeface="Meiryo UI" pitchFamily="50" charset="-128"/>
                <a:cs typeface="Meiryo UI" pitchFamily="50" charset="-128"/>
              </a:rPr>
              <a:t>組合</a:t>
            </a:r>
            <a:endParaRPr lang="en-US" altLang="ja-JP" sz="1400" dirty="0">
              <a:latin typeface="Meiryo UI" pitchFamily="50" charset="-128"/>
              <a:ea typeface="Meiryo UI" pitchFamily="50" charset="-128"/>
              <a:cs typeface="Meiryo UI" pitchFamily="50" charset="-128"/>
            </a:endParaRPr>
          </a:p>
          <a:p>
            <a:pPr algn="ctr"/>
            <a:r>
              <a:rPr lang="ja-JP" altLang="en-US" sz="1400" dirty="0">
                <a:latin typeface="Meiryo UI" pitchFamily="50" charset="-128"/>
                <a:ea typeface="Meiryo UI" pitchFamily="50" charset="-128"/>
                <a:cs typeface="Meiryo UI" pitchFamily="50" charset="-128"/>
              </a:rPr>
              <a:t>管理者</a:t>
            </a:r>
          </a:p>
        </p:txBody>
      </p:sp>
      <p:sp>
        <p:nvSpPr>
          <p:cNvPr id="31" name="Text Box 61"/>
          <p:cNvSpPr txBox="1">
            <a:spLocks noChangeArrowheads="1"/>
          </p:cNvSpPr>
          <p:nvPr/>
        </p:nvSpPr>
        <p:spPr bwMode="auto">
          <a:xfrm>
            <a:off x="1290975" y="860219"/>
            <a:ext cx="7874018" cy="477054"/>
          </a:xfrm>
          <a:prstGeom prst="rect">
            <a:avLst/>
          </a:prstGeom>
          <a:noFill/>
          <a:ln w="19050">
            <a:noFill/>
            <a:prstDash val="sysDot"/>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事務分担（案）で、一部事務組合に仕分けられた事務に従事する職員数を一部事務組合に配置</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FontTx/>
              <a:buNone/>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（総務部門については、全国の一部事務組合における総務部門の割合から算出）</a:t>
            </a:r>
          </a:p>
        </p:txBody>
      </p:sp>
      <p:sp>
        <p:nvSpPr>
          <p:cNvPr id="11"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１７</a:t>
            </a:r>
          </a:p>
        </p:txBody>
      </p:sp>
    </p:spTree>
    <p:extLst>
      <p:ext uri="{BB962C8B-B14F-4D97-AF65-F5344CB8AC3E}">
        <p14:creationId xmlns:p14="http://schemas.microsoft.com/office/powerpoint/2010/main" val="1209951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5"/>
          <p:cNvSpPr>
            <a:spLocks noChangeArrowheads="1"/>
          </p:cNvSpPr>
          <p:nvPr/>
        </p:nvSpPr>
        <p:spPr bwMode="auto">
          <a:xfrm>
            <a:off x="518615" y="5673934"/>
            <a:ext cx="8911988" cy="1067433"/>
          </a:xfrm>
          <a:prstGeom prst="rect">
            <a:avLst/>
          </a:prstGeom>
          <a:solidFill>
            <a:schemeClr val="bg1"/>
          </a:solidFill>
          <a:ln w="12700">
            <a:solidFill>
              <a:schemeClr val="tx1"/>
            </a:solidFill>
            <a:prstDash val="sysDot"/>
            <a:miter lim="800000"/>
            <a:headEnd/>
            <a:tailEnd/>
          </a:ln>
        </p:spPr>
        <p:txBody>
          <a:bodyPr anchor="ctr"/>
          <a:lstStyle/>
          <a:p>
            <a:r>
              <a:rPr lang="en-US" altLang="ja-JP" sz="1200" dirty="0">
                <a:latin typeface="ＭＳ Ｐゴシック" pitchFamily="50" charset="-128"/>
              </a:rPr>
              <a:t>※</a:t>
            </a:r>
            <a:r>
              <a:rPr lang="ja-JP" altLang="en-US" sz="1200" dirty="0">
                <a:latin typeface="ＭＳ Ｐゴシック" pitchFamily="50" charset="-128"/>
              </a:rPr>
              <a:t>職員数の検討に当たって</a:t>
            </a:r>
          </a:p>
          <a:p>
            <a:pPr marL="261938" indent="-261938">
              <a:buFont typeface="Arial" charset="0"/>
              <a:buNone/>
            </a:pPr>
            <a:r>
              <a:rPr lang="ja-JP" altLang="en-US" sz="1200" dirty="0">
                <a:latin typeface="ＭＳ Ｐゴシック" pitchFamily="50" charset="-128"/>
              </a:rPr>
              <a:t>　　・職員数は、他都市等と比較を行う必要があるため、総務省が例年実施している地方公共団体定員管理調査の数値（</a:t>
            </a:r>
            <a:r>
              <a:rPr lang="en-US" altLang="ja-JP" sz="1200" dirty="0">
                <a:latin typeface="ＭＳ Ｐゴシック" pitchFamily="50" charset="-128"/>
              </a:rPr>
              <a:t>H28</a:t>
            </a:r>
            <a:r>
              <a:rPr lang="ja-JP" altLang="en-US" sz="1200" dirty="0">
                <a:latin typeface="ＭＳ Ｐゴシック" pitchFamily="50" charset="-128"/>
              </a:rPr>
              <a:t>年）を使用</a:t>
            </a:r>
            <a:endParaRPr lang="en-US" altLang="ja-JP" sz="1200" dirty="0">
              <a:latin typeface="ＭＳ Ｐゴシック" pitchFamily="50" charset="-128"/>
            </a:endParaRPr>
          </a:p>
          <a:p>
            <a:pPr>
              <a:buFont typeface="Arial" charset="0"/>
              <a:buNone/>
            </a:pPr>
            <a:r>
              <a:rPr lang="ja-JP" altLang="en-US" sz="1200" dirty="0">
                <a:latin typeface="ＭＳ Ｐゴシック" pitchFamily="50" charset="-128"/>
              </a:rPr>
              <a:t>　　・人口は、同様の理由から直近の国勢調査（</a:t>
            </a:r>
            <a:r>
              <a:rPr lang="en-US" altLang="ja-JP" sz="1200" dirty="0">
                <a:latin typeface="ＭＳ Ｐゴシック" pitchFamily="50" charset="-128"/>
              </a:rPr>
              <a:t>H27</a:t>
            </a:r>
            <a:r>
              <a:rPr lang="ja-JP" altLang="en-US" sz="1200" dirty="0">
                <a:latin typeface="ＭＳ Ｐゴシック" pitchFamily="50" charset="-128"/>
              </a:rPr>
              <a:t>年）の数字を基本としており、将来推計は反映していない</a:t>
            </a:r>
          </a:p>
          <a:p>
            <a:r>
              <a:rPr lang="ja-JP" altLang="en-US" sz="1200" dirty="0">
                <a:latin typeface="ＭＳ Ｐゴシック" pitchFamily="50" charset="-128"/>
              </a:rPr>
              <a:t>　　　　⇒各施策における法改正その他の状況変化等を踏まえつつ、設置準備期間中に、さらに精査予定</a:t>
            </a:r>
            <a:endParaRPr lang="en-US" altLang="ja-JP" sz="1200" dirty="0">
              <a:latin typeface="ＭＳ Ｐゴシック" pitchFamily="50" charset="-128"/>
            </a:endParaRPr>
          </a:p>
          <a:p>
            <a:r>
              <a:rPr lang="ja-JP" altLang="en-US" sz="1200" dirty="0">
                <a:latin typeface="ＭＳ Ｐゴシック" pitchFamily="50" charset="-128"/>
              </a:rPr>
              <a:t>　　・なお、本文中に表記している職員数等は端数処理の影響で、合計数等において一致しない場合がある</a:t>
            </a:r>
          </a:p>
        </p:txBody>
      </p:sp>
      <p:sp>
        <p:nvSpPr>
          <p:cNvPr id="6" name="タイトル 1"/>
          <p:cNvSpPr txBox="1">
            <a:spLocks/>
          </p:cNvSpPr>
          <p:nvPr/>
        </p:nvSpPr>
        <p:spPr>
          <a:xfrm>
            <a:off x="485916" y="404664"/>
            <a:ext cx="8915400" cy="720080"/>
          </a:xfrm>
          <a:prstGeom prst="rect">
            <a:avLst/>
          </a:prstGeom>
        </p:spPr>
        <p:txBody>
          <a:bodyPr>
            <a:no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600" b="0" i="0" strike="noStrike" kern="1200" cap="none" spc="0" normalizeH="0" baseline="0" noProof="0" dirty="0">
                <a:ln>
                  <a:noFill/>
                </a:ln>
                <a:solidFill>
                  <a:schemeClr val="tx1"/>
                </a:solidFill>
                <a:effectLst/>
                <a:uLnTx/>
                <a:uFillTx/>
                <a:latin typeface="+mj-lt"/>
                <a:ea typeface="+mj-ea"/>
                <a:cs typeface="+mj-cs"/>
              </a:rPr>
              <a:t>目　　次</a:t>
            </a:r>
          </a:p>
        </p:txBody>
      </p:sp>
      <p:sp>
        <p:nvSpPr>
          <p:cNvPr id="7" name="正方形/長方形 6"/>
          <p:cNvSpPr/>
          <p:nvPr/>
        </p:nvSpPr>
        <p:spPr>
          <a:xfrm>
            <a:off x="654609" y="1052736"/>
            <a:ext cx="8640000" cy="4464496"/>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１　組織体制のめざすべき方向性</a:t>
            </a:r>
            <a:endParaRPr lang="en-US" altLang="ja-JP" sz="2000" dirty="0">
              <a:solidFill>
                <a:prstClr val="black"/>
              </a:solidFill>
              <a:latin typeface="Meiryo UI" pitchFamily="50" charset="-128"/>
              <a:ea typeface="Meiryo UI" pitchFamily="50" charset="-128"/>
              <a:cs typeface="Meiryo UI" pitchFamily="50" charset="-128"/>
            </a:endParaRPr>
          </a:p>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２　事務分担（案）に基づく組織・職員の移管　　　</a:t>
            </a:r>
            <a:endParaRPr lang="en-US" altLang="ja-JP" sz="2000" dirty="0">
              <a:solidFill>
                <a:prstClr val="black"/>
              </a:solidFill>
              <a:latin typeface="Meiryo UI" pitchFamily="50" charset="-128"/>
              <a:ea typeface="Meiryo UI" pitchFamily="50" charset="-128"/>
              <a:cs typeface="Meiryo UI" pitchFamily="50" charset="-128"/>
            </a:endParaRPr>
          </a:p>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３　特別区設置当初の職員数</a:t>
            </a:r>
            <a:endParaRPr lang="en-US" altLang="ja-JP" sz="2000" dirty="0">
              <a:solidFill>
                <a:prstClr val="black"/>
              </a:solidFill>
              <a:latin typeface="Meiryo UI" pitchFamily="50" charset="-128"/>
              <a:ea typeface="Meiryo UI" pitchFamily="50" charset="-128"/>
              <a:cs typeface="Meiryo UI" pitchFamily="50" charset="-128"/>
            </a:endParaRPr>
          </a:p>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４　特別区の職員数</a:t>
            </a:r>
            <a:endParaRPr lang="en-US" altLang="ja-JP" sz="2000" dirty="0">
              <a:solidFill>
                <a:prstClr val="black"/>
              </a:solidFill>
              <a:latin typeface="Meiryo UI" pitchFamily="50" charset="-128"/>
              <a:ea typeface="Meiryo UI" pitchFamily="50" charset="-128"/>
              <a:cs typeface="Meiryo UI" pitchFamily="50" charset="-128"/>
            </a:endParaRPr>
          </a:p>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５　特別区の組織</a:t>
            </a:r>
            <a:endParaRPr lang="en-US" altLang="ja-JP" sz="2000" dirty="0">
              <a:solidFill>
                <a:prstClr val="black"/>
              </a:solidFill>
              <a:latin typeface="Meiryo UI" pitchFamily="50" charset="-128"/>
              <a:ea typeface="Meiryo UI" pitchFamily="50" charset="-128"/>
              <a:cs typeface="Meiryo UI" pitchFamily="50" charset="-128"/>
            </a:endParaRPr>
          </a:p>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６　一部事務組合の組織体制</a:t>
            </a:r>
            <a:endParaRPr lang="en-US" altLang="zh-TW" sz="2000" dirty="0">
              <a:solidFill>
                <a:prstClr val="black"/>
              </a:solidFill>
              <a:latin typeface="Meiryo UI" pitchFamily="50" charset="-128"/>
              <a:ea typeface="Meiryo UI" pitchFamily="50" charset="-128"/>
              <a:cs typeface="Meiryo UI" pitchFamily="50" charset="-128"/>
            </a:endParaRPr>
          </a:p>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７　大阪市から大阪府、大阪府から特別区への移管職員数</a:t>
            </a:r>
          </a:p>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８　組織体制の整備に向けた職員の採用</a:t>
            </a:r>
            <a:endParaRPr lang="en-US" altLang="ja-JP" sz="2000" dirty="0">
              <a:solidFill>
                <a:prstClr val="black"/>
              </a:solidFill>
              <a:latin typeface="Meiryo UI" pitchFamily="50" charset="-128"/>
              <a:ea typeface="Meiryo UI" pitchFamily="50" charset="-128"/>
              <a:cs typeface="Meiryo UI" pitchFamily="50" charset="-128"/>
            </a:endParaRPr>
          </a:p>
          <a:p>
            <a:pPr fontAlgn="auto">
              <a:lnSpc>
                <a:spcPts val="3000"/>
              </a:lnSpc>
              <a:spcBef>
                <a:spcPts val="0"/>
              </a:spcBef>
              <a:spcAft>
                <a:spcPts val="0"/>
              </a:spcAft>
            </a:pPr>
            <a:r>
              <a:rPr lang="en-US" altLang="ja-JP" sz="2000" dirty="0">
                <a:solidFill>
                  <a:prstClr val="black"/>
                </a:solidFill>
                <a:latin typeface="Meiryo UI" pitchFamily="50" charset="-128"/>
                <a:ea typeface="Meiryo UI" pitchFamily="50" charset="-128"/>
                <a:cs typeface="Meiryo UI" pitchFamily="50" charset="-128"/>
              </a:rPr>
              <a:t>  </a:t>
            </a:r>
            <a:r>
              <a:rPr lang="ja-JP" altLang="en-US" sz="2000" dirty="0">
                <a:solidFill>
                  <a:prstClr val="black"/>
                </a:solidFill>
                <a:latin typeface="Meiryo UI" pitchFamily="50" charset="-128"/>
                <a:ea typeface="Meiryo UI" pitchFamily="50" charset="-128"/>
                <a:cs typeface="Meiryo UI" pitchFamily="50" charset="-128"/>
              </a:rPr>
              <a:t>９　特別区設置に伴う職員数の推移見込み</a:t>
            </a:r>
            <a:endParaRPr lang="en-US" altLang="ja-JP" sz="2000" dirty="0">
              <a:solidFill>
                <a:prstClr val="black"/>
              </a:solidFill>
              <a:latin typeface="Meiryo UI" pitchFamily="50" charset="-128"/>
              <a:ea typeface="Meiryo UI" pitchFamily="50" charset="-128"/>
              <a:cs typeface="Meiryo UI" pitchFamily="50" charset="-128"/>
            </a:endParaRPr>
          </a:p>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a:t>
            </a:r>
            <a:r>
              <a:rPr lang="en-US" altLang="ja-JP" sz="2000" dirty="0">
                <a:solidFill>
                  <a:prstClr val="black"/>
                </a:solidFill>
                <a:latin typeface="Meiryo UI" pitchFamily="50" charset="-128"/>
                <a:ea typeface="Meiryo UI" pitchFamily="50" charset="-128"/>
                <a:cs typeface="Meiryo UI" pitchFamily="50" charset="-128"/>
              </a:rPr>
              <a:t>10 </a:t>
            </a:r>
            <a:r>
              <a:rPr lang="ja-JP" altLang="en-US" sz="2000" dirty="0">
                <a:solidFill>
                  <a:prstClr val="black"/>
                </a:solidFill>
                <a:latin typeface="Meiryo UI" pitchFamily="50" charset="-128"/>
                <a:ea typeface="Meiryo UI" pitchFamily="50" charset="-128"/>
                <a:cs typeface="Meiryo UI" pitchFamily="50" charset="-128"/>
              </a:rPr>
              <a:t>大阪府の組織</a:t>
            </a:r>
            <a:endParaRPr lang="en-US" altLang="ja-JP" sz="2000" dirty="0">
              <a:solidFill>
                <a:prstClr val="black"/>
              </a:solidFill>
              <a:latin typeface="Meiryo UI" pitchFamily="50" charset="-128"/>
              <a:ea typeface="Meiryo UI" pitchFamily="50" charset="-128"/>
              <a:cs typeface="Meiryo UI" pitchFamily="50" charset="-128"/>
            </a:endParaRPr>
          </a:p>
          <a:p>
            <a:pPr fontAlgn="auto">
              <a:lnSpc>
                <a:spcPts val="3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参考資料</a:t>
            </a:r>
            <a:endParaRPr lang="en-US" altLang="ja-JP" sz="2000" dirty="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3512840" y="1046366"/>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a:t>
            </a:r>
          </a:p>
        </p:txBody>
      </p:sp>
      <p:sp>
        <p:nvSpPr>
          <p:cNvPr id="9" name="正方形/長方形 8"/>
          <p:cNvSpPr/>
          <p:nvPr/>
        </p:nvSpPr>
        <p:spPr>
          <a:xfrm>
            <a:off x="3512840" y="1436122"/>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a:t>
            </a:r>
          </a:p>
        </p:txBody>
      </p:sp>
      <p:sp>
        <p:nvSpPr>
          <p:cNvPr id="10" name="正方形/長方形 9"/>
          <p:cNvSpPr/>
          <p:nvPr/>
        </p:nvSpPr>
        <p:spPr>
          <a:xfrm>
            <a:off x="3896751" y="1813054"/>
            <a:ext cx="5357743"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４</a:t>
            </a:r>
          </a:p>
        </p:txBody>
      </p:sp>
      <p:sp>
        <p:nvSpPr>
          <p:cNvPr id="11" name="正方形/長方形 10"/>
          <p:cNvSpPr/>
          <p:nvPr/>
        </p:nvSpPr>
        <p:spPr>
          <a:xfrm>
            <a:off x="3008784" y="2575550"/>
            <a:ext cx="624571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１５</a:t>
            </a:r>
          </a:p>
        </p:txBody>
      </p:sp>
      <p:sp>
        <p:nvSpPr>
          <p:cNvPr id="12" name="正方形/長方形 11"/>
          <p:cNvSpPr/>
          <p:nvPr/>
        </p:nvSpPr>
        <p:spPr>
          <a:xfrm>
            <a:off x="3512840" y="2948290"/>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１７</a:t>
            </a:r>
          </a:p>
        </p:txBody>
      </p:sp>
      <p:sp>
        <p:nvSpPr>
          <p:cNvPr id="14" name="正方形/長方形 13"/>
          <p:cNvSpPr/>
          <p:nvPr/>
        </p:nvSpPr>
        <p:spPr>
          <a:xfrm>
            <a:off x="3512840" y="3702278"/>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１９</a:t>
            </a:r>
          </a:p>
        </p:txBody>
      </p:sp>
      <p:sp>
        <p:nvSpPr>
          <p:cNvPr id="15" name="正方形/長方形 14"/>
          <p:cNvSpPr/>
          <p:nvPr/>
        </p:nvSpPr>
        <p:spPr>
          <a:xfrm>
            <a:off x="3512840" y="4091910"/>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２０</a:t>
            </a:r>
            <a:endParaRPr lang="en-US" altLang="ja-JP" sz="2000" dirty="0">
              <a:solidFill>
                <a:prstClr val="black"/>
              </a:solidFill>
              <a:latin typeface="Meiryo UI" pitchFamily="50" charset="-128"/>
              <a:ea typeface="Meiryo UI" pitchFamily="50" charset="-128"/>
              <a:cs typeface="Meiryo UI" pitchFamily="50" charset="-128"/>
            </a:endParaRPr>
          </a:p>
        </p:txBody>
      </p:sp>
      <p:sp>
        <p:nvSpPr>
          <p:cNvPr id="16" name="正方形/長方形 15"/>
          <p:cNvSpPr/>
          <p:nvPr/>
        </p:nvSpPr>
        <p:spPr>
          <a:xfrm>
            <a:off x="3505360" y="3329538"/>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１８</a:t>
            </a:r>
          </a:p>
        </p:txBody>
      </p:sp>
      <p:sp>
        <p:nvSpPr>
          <p:cNvPr id="17" name="正方形/長方形 16"/>
          <p:cNvSpPr/>
          <p:nvPr/>
        </p:nvSpPr>
        <p:spPr>
          <a:xfrm>
            <a:off x="2996084" y="2190110"/>
            <a:ext cx="624571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５</a:t>
            </a:r>
          </a:p>
        </p:txBody>
      </p:sp>
      <p:sp>
        <p:nvSpPr>
          <p:cNvPr id="18" name="正方形/長方形 17"/>
          <p:cNvSpPr/>
          <p:nvPr/>
        </p:nvSpPr>
        <p:spPr>
          <a:xfrm>
            <a:off x="3008784" y="4464650"/>
            <a:ext cx="624571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２１</a:t>
            </a:r>
          </a:p>
        </p:txBody>
      </p:sp>
      <p:sp>
        <p:nvSpPr>
          <p:cNvPr id="19" name="正方形/長方形 18"/>
          <p:cNvSpPr/>
          <p:nvPr/>
        </p:nvSpPr>
        <p:spPr>
          <a:xfrm>
            <a:off x="2504728" y="4851970"/>
            <a:ext cx="6750129"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２３</a:t>
            </a:r>
          </a:p>
        </p:txBody>
      </p:sp>
    </p:spTree>
    <p:extLst>
      <p:ext uri="{BB962C8B-B14F-4D97-AF65-F5344CB8AC3E}">
        <p14:creationId xmlns:p14="http://schemas.microsoft.com/office/powerpoint/2010/main" val="944557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右矢印 96"/>
          <p:cNvSpPr/>
          <p:nvPr/>
        </p:nvSpPr>
        <p:spPr>
          <a:xfrm>
            <a:off x="6281462" y="5321370"/>
            <a:ext cx="864856" cy="710881"/>
          </a:xfrm>
          <a:prstGeom prst="rightArrow">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右矢印 9"/>
          <p:cNvSpPr/>
          <p:nvPr/>
        </p:nvSpPr>
        <p:spPr>
          <a:xfrm>
            <a:off x="2775051" y="3925420"/>
            <a:ext cx="955865" cy="710881"/>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4" name="角丸四角形 23"/>
          <p:cNvSpPr/>
          <p:nvPr/>
        </p:nvSpPr>
        <p:spPr>
          <a:xfrm>
            <a:off x="559560" y="781409"/>
            <a:ext cx="8821463" cy="1783666"/>
          </a:xfrm>
          <a:prstGeom prst="roundRect">
            <a:avLst>
              <a:gd name="adj" fmla="val 7068"/>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spcBef>
                <a:spcPts val="0"/>
              </a:spcBef>
              <a:defRPr/>
            </a:pPr>
            <a:r>
              <a:rPr lang="ja-JP" altLang="en-US" sz="1600" dirty="0">
                <a:solidFill>
                  <a:schemeClr val="tx1"/>
                </a:solidFill>
                <a:latin typeface="Meiryo UI"/>
                <a:ea typeface="Meiryo UI"/>
                <a:cs typeface="Meiryo UI"/>
              </a:rPr>
              <a:t>（</a:t>
            </a:r>
            <a:r>
              <a:rPr lang="en-US" altLang="ja-JP" sz="1600" dirty="0">
                <a:solidFill>
                  <a:schemeClr val="tx1"/>
                </a:solidFill>
                <a:latin typeface="Meiryo UI"/>
                <a:ea typeface="Meiryo UI"/>
                <a:cs typeface="Meiryo UI"/>
              </a:rPr>
              <a:t>Ⅰ</a:t>
            </a:r>
            <a:r>
              <a:rPr lang="ja-JP" altLang="en-US" sz="1600" dirty="0">
                <a:solidFill>
                  <a:schemeClr val="tx1"/>
                </a:solidFill>
                <a:latin typeface="Meiryo UI"/>
                <a:ea typeface="Meiryo UI"/>
                <a:cs typeface="Meiryo UI"/>
              </a:rPr>
              <a:t>）大阪市から大阪府へ移管される事務に係る職員数</a:t>
            </a:r>
            <a:endParaRPr lang="en-US" altLang="ja-JP" sz="1050" dirty="0">
              <a:solidFill>
                <a:schemeClr val="tx1"/>
              </a:solidFill>
              <a:latin typeface="Meiryo UI"/>
              <a:ea typeface="Meiryo UI"/>
              <a:cs typeface="Meiryo UI"/>
            </a:endParaRPr>
          </a:p>
          <a:p>
            <a:pPr marL="449263" indent="-188913">
              <a:spcBef>
                <a:spcPts val="600"/>
              </a:spcBef>
              <a:defRPr/>
            </a:pPr>
            <a:r>
              <a:rPr lang="ja-JP" altLang="en-US" sz="1600" dirty="0">
                <a:solidFill>
                  <a:schemeClr val="tx1"/>
                </a:solidFill>
                <a:latin typeface="Meiryo UI"/>
                <a:ea typeface="Meiryo UI"/>
                <a:cs typeface="Meiryo UI"/>
              </a:rPr>
              <a:t>   　　 事務分担（案）における大阪府への移管事務の従事人員をベースに、広域機能の一元化を</a:t>
            </a:r>
            <a:endParaRPr lang="en-US" altLang="ja-JP" sz="1600" dirty="0">
              <a:solidFill>
                <a:schemeClr val="tx1"/>
              </a:solidFill>
              <a:latin typeface="Meiryo UI"/>
              <a:ea typeface="Meiryo UI"/>
              <a:cs typeface="Meiryo UI"/>
            </a:endParaRPr>
          </a:p>
          <a:p>
            <a:pPr marL="449263" indent="-188913">
              <a:spcBef>
                <a:spcPts val="0"/>
              </a:spcBef>
              <a:defRPr/>
            </a:pPr>
            <a:r>
              <a:rPr lang="ja-JP" altLang="en-US" sz="1600" dirty="0">
                <a:solidFill>
                  <a:schemeClr val="tx1"/>
                </a:solidFill>
                <a:latin typeface="Meiryo UI"/>
                <a:ea typeface="Meiryo UI"/>
                <a:cs typeface="Meiryo UI"/>
              </a:rPr>
              <a:t>　　　　踏まえ、一定の効率化を図った上で移管　（重複部門や類似業務などで効率化）</a:t>
            </a:r>
            <a:endParaRPr lang="en-US" altLang="ja-JP" sz="1600" dirty="0">
              <a:solidFill>
                <a:schemeClr val="tx1"/>
              </a:solidFill>
              <a:latin typeface="Meiryo UI"/>
              <a:ea typeface="Meiryo UI"/>
              <a:cs typeface="Meiryo UI"/>
            </a:endParaRPr>
          </a:p>
          <a:p>
            <a:pPr>
              <a:spcBef>
                <a:spcPts val="0"/>
              </a:spcBef>
              <a:defRPr/>
            </a:pPr>
            <a:endParaRPr lang="en-US" altLang="ja-JP" sz="1100" dirty="0">
              <a:solidFill>
                <a:schemeClr val="tx1"/>
              </a:solidFill>
              <a:latin typeface="Meiryo UI"/>
              <a:ea typeface="Meiryo UI"/>
              <a:cs typeface="Meiryo UI"/>
            </a:endParaRPr>
          </a:p>
          <a:p>
            <a:pPr>
              <a:spcBef>
                <a:spcPts val="0"/>
              </a:spcBef>
              <a:defRPr/>
            </a:pPr>
            <a:r>
              <a:rPr lang="ja-JP" altLang="en-US" sz="1600" dirty="0">
                <a:solidFill>
                  <a:schemeClr val="tx1"/>
                </a:solidFill>
                <a:latin typeface="Meiryo UI"/>
                <a:ea typeface="Meiryo UI"/>
                <a:cs typeface="Meiryo UI"/>
              </a:rPr>
              <a:t>（</a:t>
            </a:r>
            <a:r>
              <a:rPr lang="en-US" altLang="ja-JP" sz="1600" dirty="0">
                <a:solidFill>
                  <a:schemeClr val="tx1"/>
                </a:solidFill>
                <a:latin typeface="Meiryo UI"/>
                <a:ea typeface="Meiryo UI"/>
                <a:cs typeface="Meiryo UI"/>
              </a:rPr>
              <a:t>Ⅱ</a:t>
            </a:r>
            <a:r>
              <a:rPr lang="ja-JP" altLang="en-US" sz="1600" dirty="0">
                <a:solidFill>
                  <a:schemeClr val="tx1"/>
                </a:solidFill>
                <a:latin typeface="Meiryo UI"/>
                <a:ea typeface="Meiryo UI"/>
                <a:cs typeface="Meiryo UI"/>
              </a:rPr>
              <a:t>）大阪府から特別区へ移管される事務に係る職員数</a:t>
            </a:r>
            <a:endParaRPr lang="en-US" altLang="ja-JP" sz="1600" dirty="0">
              <a:solidFill>
                <a:schemeClr val="tx1"/>
              </a:solidFill>
              <a:latin typeface="Meiryo UI"/>
              <a:ea typeface="Meiryo UI"/>
              <a:cs typeface="Meiryo UI"/>
            </a:endParaRPr>
          </a:p>
          <a:p>
            <a:pPr marL="449263" indent="-188913">
              <a:spcBef>
                <a:spcPts val="600"/>
              </a:spcBef>
              <a:defRPr/>
            </a:pPr>
            <a:r>
              <a:rPr lang="ja-JP" altLang="en-US" sz="1600" dirty="0">
                <a:solidFill>
                  <a:schemeClr val="tx1"/>
                </a:solidFill>
                <a:latin typeface="Meiryo UI"/>
                <a:ea typeface="Meiryo UI"/>
                <a:cs typeface="Meiryo UI"/>
              </a:rPr>
              <a:t>       事務分担（案）における特別区への移管事務の従事人員をベースに移管</a:t>
            </a:r>
            <a:endParaRPr lang="en-US" altLang="ja-JP" sz="1600" dirty="0">
              <a:solidFill>
                <a:schemeClr val="tx1"/>
              </a:solidFill>
              <a:latin typeface="Meiryo UI"/>
              <a:ea typeface="Meiryo UI"/>
              <a:cs typeface="Meiryo UI"/>
            </a:endParaRPr>
          </a:p>
        </p:txBody>
      </p:sp>
      <p:sp>
        <p:nvSpPr>
          <p:cNvPr id="78" name="角丸四角形 77"/>
          <p:cNvSpPr/>
          <p:nvPr/>
        </p:nvSpPr>
        <p:spPr>
          <a:xfrm>
            <a:off x="3917034" y="2785905"/>
            <a:ext cx="2238170" cy="3588340"/>
          </a:xfrm>
          <a:prstGeom prst="roundRect">
            <a:avLst>
              <a:gd name="adj" fmla="val 14716"/>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200" b="1" dirty="0">
                <a:latin typeface="Meiryo UI" pitchFamily="50" charset="-128"/>
                <a:ea typeface="Meiryo UI" pitchFamily="50" charset="-128"/>
                <a:cs typeface="Meiryo UI" pitchFamily="50" charset="-128"/>
              </a:rPr>
              <a:t>大阪府</a:t>
            </a:r>
            <a:endParaRPr kumimoji="1" lang="en-US" altLang="ja-JP" sz="2200" b="1" dirty="0">
              <a:latin typeface="Meiryo UI" pitchFamily="50" charset="-128"/>
              <a:ea typeface="Meiryo UI" pitchFamily="50" charset="-128"/>
              <a:cs typeface="Meiryo UI" pitchFamily="50" charset="-128"/>
            </a:endParaRPr>
          </a:p>
        </p:txBody>
      </p:sp>
      <p:sp>
        <p:nvSpPr>
          <p:cNvPr id="82" name="角丸四角形 81"/>
          <p:cNvSpPr/>
          <p:nvPr/>
        </p:nvSpPr>
        <p:spPr>
          <a:xfrm>
            <a:off x="503960" y="2785905"/>
            <a:ext cx="2115403" cy="2196000"/>
          </a:xfrm>
          <a:prstGeom prst="roundRect">
            <a:avLst>
              <a:gd name="adj" fmla="val 14716"/>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600" b="1" dirty="0">
              <a:latin typeface="Meiryo UI" pitchFamily="50" charset="-128"/>
              <a:ea typeface="Meiryo UI" pitchFamily="50" charset="-128"/>
              <a:cs typeface="Meiryo UI" pitchFamily="50" charset="-128"/>
            </a:endParaRPr>
          </a:p>
          <a:p>
            <a:pPr algn="ctr"/>
            <a:r>
              <a:rPr lang="ja-JP" altLang="en-US" sz="2200" b="1" dirty="0">
                <a:latin typeface="Meiryo UI" pitchFamily="50" charset="-128"/>
                <a:ea typeface="Meiryo UI" pitchFamily="50" charset="-128"/>
                <a:cs typeface="Meiryo UI" pitchFamily="50" charset="-128"/>
              </a:rPr>
              <a:t>大阪市</a:t>
            </a:r>
            <a:endParaRPr lang="en-US" altLang="ja-JP" sz="2200" b="1" dirty="0">
              <a:latin typeface="Meiryo UI" pitchFamily="50" charset="-128"/>
              <a:ea typeface="Meiryo UI" pitchFamily="50" charset="-128"/>
              <a:cs typeface="Meiryo UI" pitchFamily="50" charset="-128"/>
            </a:endParaRPr>
          </a:p>
          <a:p>
            <a:pPr algn="ctr"/>
            <a:endParaRPr lang="en-US" altLang="ja-JP" b="1" dirty="0">
              <a:latin typeface="Meiryo UI" pitchFamily="50" charset="-128"/>
              <a:ea typeface="Meiryo UI" pitchFamily="50" charset="-128"/>
              <a:cs typeface="Meiryo UI" pitchFamily="50" charset="-128"/>
            </a:endParaRPr>
          </a:p>
        </p:txBody>
      </p:sp>
      <p:sp>
        <p:nvSpPr>
          <p:cNvPr id="85" name="角丸四角形 84"/>
          <p:cNvSpPr/>
          <p:nvPr/>
        </p:nvSpPr>
        <p:spPr>
          <a:xfrm>
            <a:off x="641881" y="3684071"/>
            <a:ext cx="1839560" cy="1148552"/>
          </a:xfrm>
          <a:prstGeom prst="roundRect">
            <a:avLst/>
          </a:prstGeom>
          <a:solidFill>
            <a:schemeClr val="bg1"/>
          </a:solid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600" b="1" dirty="0">
                <a:solidFill>
                  <a:schemeClr val="tx1"/>
                </a:solidFill>
                <a:latin typeface="Meiryo UI" pitchFamily="50" charset="-128"/>
                <a:ea typeface="Meiryo UI" pitchFamily="50" charset="-128"/>
                <a:cs typeface="Meiryo UI" pitchFamily="50" charset="-128"/>
              </a:rPr>
              <a:t>大阪府への移管</a:t>
            </a:r>
            <a:endParaRPr kumimoji="1" lang="en-US" altLang="ja-JP" sz="1600" b="1" dirty="0">
              <a:solidFill>
                <a:schemeClr val="tx1"/>
              </a:solidFill>
              <a:latin typeface="Meiryo UI" pitchFamily="50" charset="-128"/>
              <a:ea typeface="Meiryo UI" pitchFamily="50" charset="-128"/>
              <a:cs typeface="Meiryo UI" pitchFamily="50" charset="-128"/>
            </a:endParaRPr>
          </a:p>
          <a:p>
            <a:pPr algn="ctr"/>
            <a:r>
              <a:rPr kumimoji="1" lang="ja-JP" altLang="en-US" sz="1600" b="1" dirty="0">
                <a:solidFill>
                  <a:schemeClr val="tx1"/>
                </a:solidFill>
                <a:latin typeface="Meiryo UI" pitchFamily="50" charset="-128"/>
                <a:ea typeface="Meiryo UI" pitchFamily="50" charset="-128"/>
                <a:cs typeface="Meiryo UI" pitchFamily="50" charset="-128"/>
              </a:rPr>
              <a:t>事務の従事人員</a:t>
            </a:r>
            <a:endParaRPr lang="en-US" altLang="ja-JP" sz="1600" b="1" dirty="0">
              <a:solidFill>
                <a:schemeClr val="tx1"/>
              </a:solidFill>
              <a:latin typeface="Meiryo UI" pitchFamily="50" charset="-128"/>
              <a:ea typeface="Meiryo UI" pitchFamily="50" charset="-128"/>
              <a:cs typeface="Meiryo UI" pitchFamily="50" charset="-128"/>
            </a:endParaRPr>
          </a:p>
          <a:p>
            <a:pPr algn="ctr"/>
            <a:r>
              <a:rPr lang="en-US" altLang="ja-JP" sz="1600" b="1" dirty="0">
                <a:solidFill>
                  <a:schemeClr val="tx1"/>
                </a:solidFill>
                <a:latin typeface="Meiryo UI" pitchFamily="50" charset="-128"/>
                <a:ea typeface="Meiryo UI" pitchFamily="50" charset="-128"/>
                <a:cs typeface="Meiryo UI" pitchFamily="50" charset="-128"/>
              </a:rPr>
              <a:t>1,500</a:t>
            </a:r>
            <a:r>
              <a:rPr lang="ja-JP" altLang="en-US" sz="1600" b="1" dirty="0">
                <a:solidFill>
                  <a:schemeClr val="tx1"/>
                </a:solidFill>
                <a:latin typeface="Meiryo UI" pitchFamily="50" charset="-128"/>
                <a:ea typeface="Meiryo UI" pitchFamily="50" charset="-128"/>
                <a:cs typeface="Meiryo UI" pitchFamily="50" charset="-128"/>
              </a:rPr>
              <a:t>人</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86" name="角丸四角形 85"/>
          <p:cNvSpPr/>
          <p:nvPr/>
        </p:nvSpPr>
        <p:spPr>
          <a:xfrm>
            <a:off x="4054827" y="3717032"/>
            <a:ext cx="1948862" cy="1115591"/>
          </a:xfrm>
          <a:prstGeom prst="roundRect">
            <a:avLst/>
          </a:prstGeom>
          <a:solidFill>
            <a:schemeClr val="bg1"/>
          </a:solid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600" b="1" dirty="0">
                <a:solidFill>
                  <a:schemeClr val="tx1"/>
                </a:solidFill>
                <a:latin typeface="Meiryo UI" pitchFamily="50" charset="-128"/>
                <a:ea typeface="Meiryo UI" pitchFamily="50" charset="-128"/>
                <a:cs typeface="Meiryo UI" pitchFamily="50" charset="-128"/>
              </a:rPr>
              <a:t>大阪府への</a:t>
            </a:r>
            <a:endParaRPr kumimoji="1" lang="en-US" altLang="ja-JP" sz="1600" b="1" dirty="0">
              <a:solidFill>
                <a:schemeClr val="tx1"/>
              </a:solidFill>
              <a:latin typeface="Meiryo UI" pitchFamily="50" charset="-128"/>
              <a:ea typeface="Meiryo UI" pitchFamily="50" charset="-128"/>
              <a:cs typeface="Meiryo UI" pitchFamily="50" charset="-128"/>
            </a:endParaRPr>
          </a:p>
          <a:p>
            <a:pPr algn="ctr"/>
            <a:r>
              <a:rPr kumimoji="1" lang="ja-JP" altLang="en-US" sz="1600" b="1" dirty="0">
                <a:solidFill>
                  <a:schemeClr val="tx1"/>
                </a:solidFill>
                <a:latin typeface="Meiryo UI" pitchFamily="50" charset="-128"/>
                <a:ea typeface="Meiryo UI" pitchFamily="50" charset="-128"/>
                <a:cs typeface="Meiryo UI" pitchFamily="50" charset="-128"/>
              </a:rPr>
              <a:t>移管職員数</a:t>
            </a:r>
            <a:endParaRPr lang="en-US" altLang="ja-JP" sz="1600" b="1" dirty="0">
              <a:solidFill>
                <a:schemeClr val="tx1"/>
              </a:solidFill>
              <a:latin typeface="Meiryo UI" pitchFamily="50" charset="-128"/>
              <a:ea typeface="Meiryo UI" pitchFamily="50" charset="-128"/>
              <a:cs typeface="Meiryo UI" pitchFamily="50" charset="-128"/>
            </a:endParaRPr>
          </a:p>
          <a:p>
            <a:pPr algn="ctr"/>
            <a:r>
              <a:rPr lang="en-US" altLang="ja-JP" sz="1600" b="1" dirty="0">
                <a:solidFill>
                  <a:schemeClr val="tx1"/>
                </a:solidFill>
                <a:latin typeface="Meiryo UI" pitchFamily="50" charset="-128"/>
                <a:ea typeface="Meiryo UI" pitchFamily="50" charset="-128"/>
                <a:cs typeface="Meiryo UI" pitchFamily="50" charset="-128"/>
              </a:rPr>
              <a:t>1,380</a:t>
            </a:r>
            <a:r>
              <a:rPr lang="ja-JP" altLang="en-US" sz="1600" b="1" dirty="0">
                <a:solidFill>
                  <a:schemeClr val="tx1"/>
                </a:solidFill>
                <a:latin typeface="Meiryo UI" pitchFamily="50" charset="-128"/>
                <a:ea typeface="Meiryo UI" pitchFamily="50" charset="-128"/>
                <a:cs typeface="Meiryo UI" pitchFamily="50" charset="-128"/>
              </a:rPr>
              <a:t>人</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88" name="Text Box 23"/>
          <p:cNvSpPr txBox="1">
            <a:spLocks noChangeArrowheads="1"/>
          </p:cNvSpPr>
          <p:nvPr/>
        </p:nvSpPr>
        <p:spPr bwMode="auto">
          <a:xfrm>
            <a:off x="2762945" y="4111583"/>
            <a:ext cx="927822" cy="338554"/>
          </a:xfrm>
          <a:prstGeom prst="rect">
            <a:avLst/>
          </a:prstGeom>
          <a:noFill/>
          <a:ln w="9525">
            <a:noFill/>
            <a:miter lim="800000"/>
            <a:headEnd/>
            <a:tailEnd/>
          </a:ln>
        </p:spPr>
        <p:txBody>
          <a:bodyPr wrap="square">
            <a:spAutoFit/>
          </a:bodyPr>
          <a:lstStyle/>
          <a:p>
            <a:pPr algn="ctr"/>
            <a:r>
              <a:rPr lang="ja-JP" altLang="en-US" sz="1600" dirty="0">
                <a:latin typeface="Meiryo UI" pitchFamily="50" charset="-128"/>
                <a:ea typeface="Meiryo UI" pitchFamily="50" charset="-128"/>
                <a:cs typeface="Meiryo UI" pitchFamily="50" charset="-128"/>
              </a:rPr>
              <a:t>（</a:t>
            </a:r>
            <a:r>
              <a:rPr lang="en-US" altLang="ja-JP" sz="1600" dirty="0">
                <a:latin typeface="Meiryo UI" pitchFamily="50" charset="-128"/>
                <a:ea typeface="Meiryo UI" pitchFamily="50" charset="-128"/>
                <a:cs typeface="Meiryo UI" pitchFamily="50" charset="-128"/>
              </a:rPr>
              <a:t>Ⅰ</a:t>
            </a:r>
            <a:r>
              <a:rPr lang="ja-JP" altLang="en-US" sz="1600" dirty="0">
                <a:latin typeface="Meiryo UI" pitchFamily="50" charset="-128"/>
                <a:ea typeface="Meiryo UI" pitchFamily="50" charset="-128"/>
                <a:cs typeface="Meiryo UI" pitchFamily="50" charset="-128"/>
              </a:rPr>
              <a:t>）</a:t>
            </a:r>
          </a:p>
        </p:txBody>
      </p:sp>
      <p:sp>
        <p:nvSpPr>
          <p:cNvPr id="5" name="角丸四角形吹き出し 4"/>
          <p:cNvSpPr/>
          <p:nvPr/>
        </p:nvSpPr>
        <p:spPr>
          <a:xfrm>
            <a:off x="2732168" y="2994687"/>
            <a:ext cx="1086605" cy="551676"/>
          </a:xfrm>
          <a:prstGeom prst="wedgeRoundRectCallout">
            <a:avLst>
              <a:gd name="adj1" fmla="val -10697"/>
              <a:gd name="adj2" fmla="val 82820"/>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b="1" dirty="0">
                <a:latin typeface="Meiryo UI" pitchFamily="50" charset="-128"/>
                <a:ea typeface="Meiryo UI" pitchFamily="50" charset="-128"/>
                <a:cs typeface="Meiryo UI" pitchFamily="50" charset="-128"/>
              </a:rPr>
              <a:t>効率化</a:t>
            </a:r>
            <a:endParaRPr lang="en-US" altLang="ja-JP" sz="1600" b="1" dirty="0">
              <a:latin typeface="Meiryo UI" pitchFamily="50" charset="-128"/>
              <a:ea typeface="Meiryo UI" pitchFamily="50" charset="-128"/>
              <a:cs typeface="Meiryo UI" pitchFamily="50" charset="-128"/>
            </a:endParaRPr>
          </a:p>
          <a:p>
            <a:pPr algn="ctr"/>
            <a:r>
              <a:rPr lang="ja-JP" altLang="en-US" sz="1600" b="1" dirty="0">
                <a:latin typeface="Meiryo UI" pitchFamily="50" charset="-128"/>
                <a:ea typeface="Meiryo UI" pitchFamily="50" charset="-128"/>
                <a:cs typeface="Meiryo UI" pitchFamily="50" charset="-128"/>
              </a:rPr>
              <a:t>▲</a:t>
            </a:r>
            <a:r>
              <a:rPr lang="en-US" altLang="ja-JP" sz="1600" b="1" dirty="0">
                <a:latin typeface="Meiryo UI" pitchFamily="50" charset="-128"/>
                <a:ea typeface="Meiryo UI" pitchFamily="50" charset="-128"/>
                <a:cs typeface="Meiryo UI" pitchFamily="50" charset="-128"/>
              </a:rPr>
              <a:t>120</a:t>
            </a:r>
            <a:endParaRPr lang="ja-JP" altLang="en-US" sz="1600" b="1" dirty="0">
              <a:latin typeface="Meiryo UI" pitchFamily="50" charset="-128"/>
              <a:ea typeface="Meiryo UI" pitchFamily="50" charset="-128"/>
              <a:cs typeface="Meiryo UI" pitchFamily="50" charset="-128"/>
            </a:endParaRPr>
          </a:p>
        </p:txBody>
      </p:sp>
      <p:sp>
        <p:nvSpPr>
          <p:cNvPr id="90" name="角丸四角形 89"/>
          <p:cNvSpPr/>
          <p:nvPr/>
        </p:nvSpPr>
        <p:spPr>
          <a:xfrm>
            <a:off x="4085232" y="5073905"/>
            <a:ext cx="1948862" cy="1099553"/>
          </a:xfrm>
          <a:prstGeom prst="roundRect">
            <a:avLst/>
          </a:prstGeom>
          <a:solidFill>
            <a:schemeClr val="bg1"/>
          </a:solid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cs typeface="Meiryo UI" pitchFamily="50" charset="-128"/>
              </a:rPr>
              <a:t>特別区</a:t>
            </a:r>
            <a:r>
              <a:rPr kumimoji="1" lang="ja-JP" altLang="en-US" sz="1600" b="1" dirty="0">
                <a:solidFill>
                  <a:schemeClr val="tx1"/>
                </a:solidFill>
                <a:latin typeface="Meiryo UI" pitchFamily="50" charset="-128"/>
                <a:ea typeface="Meiryo UI" pitchFamily="50" charset="-128"/>
                <a:cs typeface="Meiryo UI" pitchFamily="50" charset="-128"/>
              </a:rPr>
              <a:t>への移管</a:t>
            </a:r>
            <a:endParaRPr kumimoji="1" lang="en-US" altLang="ja-JP" sz="1600" b="1" dirty="0">
              <a:solidFill>
                <a:schemeClr val="tx1"/>
              </a:solidFill>
              <a:latin typeface="Meiryo UI" pitchFamily="50" charset="-128"/>
              <a:ea typeface="Meiryo UI" pitchFamily="50" charset="-128"/>
              <a:cs typeface="Meiryo UI" pitchFamily="50" charset="-128"/>
            </a:endParaRPr>
          </a:p>
          <a:p>
            <a:pPr algn="ctr"/>
            <a:r>
              <a:rPr kumimoji="1" lang="ja-JP" altLang="en-US" sz="1600" b="1" dirty="0">
                <a:solidFill>
                  <a:schemeClr val="tx1"/>
                </a:solidFill>
                <a:latin typeface="Meiryo UI" pitchFamily="50" charset="-128"/>
                <a:ea typeface="Meiryo UI" pitchFamily="50" charset="-128"/>
                <a:cs typeface="Meiryo UI" pitchFamily="50" charset="-128"/>
              </a:rPr>
              <a:t>事務の従事人員</a:t>
            </a:r>
            <a:endParaRPr lang="en-US" altLang="ja-JP" sz="1600" b="1" dirty="0">
              <a:solidFill>
                <a:schemeClr val="tx1"/>
              </a:solidFill>
              <a:latin typeface="Meiryo UI" pitchFamily="50" charset="-128"/>
              <a:ea typeface="Meiryo UI" pitchFamily="50" charset="-128"/>
              <a:cs typeface="Meiryo UI" pitchFamily="50" charset="-128"/>
            </a:endParaRPr>
          </a:p>
          <a:p>
            <a:pPr algn="ctr"/>
            <a:r>
              <a:rPr lang="en-US" altLang="ja-JP" sz="1600" b="1" dirty="0">
                <a:solidFill>
                  <a:schemeClr val="tx1"/>
                </a:solidFill>
                <a:latin typeface="Meiryo UI" pitchFamily="50" charset="-128"/>
                <a:ea typeface="Meiryo UI" pitchFamily="50" charset="-128"/>
                <a:cs typeface="Meiryo UI" pitchFamily="50" charset="-128"/>
              </a:rPr>
              <a:t>10</a:t>
            </a:r>
            <a:r>
              <a:rPr lang="ja-JP" altLang="en-US" sz="1600" b="1" dirty="0">
                <a:solidFill>
                  <a:schemeClr val="tx1"/>
                </a:solidFill>
                <a:latin typeface="Meiryo UI" pitchFamily="50" charset="-128"/>
                <a:ea typeface="Meiryo UI" pitchFamily="50" charset="-128"/>
                <a:cs typeface="Meiryo UI" pitchFamily="50" charset="-128"/>
              </a:rPr>
              <a:t>人</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96" name="角丸四角形 95"/>
          <p:cNvSpPr/>
          <p:nvPr/>
        </p:nvSpPr>
        <p:spPr>
          <a:xfrm>
            <a:off x="7249262" y="4499693"/>
            <a:ext cx="2093311" cy="1872218"/>
          </a:xfrm>
          <a:prstGeom prst="roundRect">
            <a:avLst>
              <a:gd name="adj" fmla="val 14716"/>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2200" b="1" dirty="0">
                <a:latin typeface="Meiryo UI" pitchFamily="50" charset="-128"/>
                <a:ea typeface="Meiryo UI" pitchFamily="50" charset="-128"/>
                <a:cs typeface="Meiryo UI" pitchFamily="50" charset="-128"/>
              </a:rPr>
              <a:t>特別区</a:t>
            </a:r>
            <a:endParaRPr lang="en-US" altLang="ja-JP" sz="2200" b="1" dirty="0">
              <a:latin typeface="Meiryo UI" pitchFamily="50" charset="-128"/>
              <a:ea typeface="Meiryo UI" pitchFamily="50" charset="-128"/>
              <a:cs typeface="Meiryo UI" pitchFamily="50" charset="-128"/>
            </a:endParaRPr>
          </a:p>
          <a:p>
            <a:pPr algn="ctr"/>
            <a:endParaRPr lang="en-US" altLang="ja-JP" b="1" dirty="0">
              <a:latin typeface="Meiryo UI" pitchFamily="50" charset="-128"/>
              <a:ea typeface="Meiryo UI" pitchFamily="50" charset="-128"/>
              <a:cs typeface="Meiryo UI" pitchFamily="50" charset="-128"/>
            </a:endParaRPr>
          </a:p>
        </p:txBody>
      </p:sp>
      <p:sp>
        <p:nvSpPr>
          <p:cNvPr id="99" name="角丸四角形 98"/>
          <p:cNvSpPr/>
          <p:nvPr/>
        </p:nvSpPr>
        <p:spPr>
          <a:xfrm>
            <a:off x="7371481" y="5149902"/>
            <a:ext cx="1839560" cy="1099552"/>
          </a:xfrm>
          <a:prstGeom prst="roundRect">
            <a:avLst/>
          </a:prstGeom>
          <a:solidFill>
            <a:schemeClr val="bg1"/>
          </a:solid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cs typeface="Meiryo UI" pitchFamily="50" charset="-128"/>
              </a:rPr>
              <a:t>特別区</a:t>
            </a:r>
            <a:r>
              <a:rPr kumimoji="1" lang="ja-JP" altLang="en-US" sz="1600" b="1" dirty="0">
                <a:solidFill>
                  <a:schemeClr val="tx1"/>
                </a:solidFill>
                <a:latin typeface="Meiryo UI" pitchFamily="50" charset="-128"/>
                <a:ea typeface="Meiryo UI" pitchFamily="50" charset="-128"/>
                <a:cs typeface="Meiryo UI" pitchFamily="50" charset="-128"/>
              </a:rPr>
              <a:t>への</a:t>
            </a:r>
            <a:endParaRPr kumimoji="1" lang="en-US" altLang="ja-JP" sz="1600" b="1" dirty="0">
              <a:solidFill>
                <a:schemeClr val="tx1"/>
              </a:solidFill>
              <a:latin typeface="Meiryo UI" pitchFamily="50" charset="-128"/>
              <a:ea typeface="Meiryo UI" pitchFamily="50" charset="-128"/>
              <a:cs typeface="Meiryo UI" pitchFamily="50" charset="-128"/>
            </a:endParaRPr>
          </a:p>
          <a:p>
            <a:pPr algn="ctr"/>
            <a:r>
              <a:rPr kumimoji="1" lang="ja-JP" altLang="en-US" sz="1600" b="1" dirty="0">
                <a:solidFill>
                  <a:schemeClr val="tx1"/>
                </a:solidFill>
                <a:latin typeface="Meiryo UI" pitchFamily="50" charset="-128"/>
                <a:ea typeface="Meiryo UI" pitchFamily="50" charset="-128"/>
                <a:cs typeface="Meiryo UI" pitchFamily="50" charset="-128"/>
              </a:rPr>
              <a:t>移管職員数</a:t>
            </a:r>
            <a:endParaRPr lang="en-US" altLang="ja-JP" sz="1600" b="1" dirty="0">
              <a:solidFill>
                <a:schemeClr val="tx1"/>
              </a:solidFill>
              <a:latin typeface="Meiryo UI" pitchFamily="50" charset="-128"/>
              <a:ea typeface="Meiryo UI" pitchFamily="50" charset="-128"/>
              <a:cs typeface="Meiryo UI" pitchFamily="50" charset="-128"/>
            </a:endParaRPr>
          </a:p>
          <a:p>
            <a:pPr algn="ctr"/>
            <a:r>
              <a:rPr lang="en-US" altLang="ja-JP" sz="1600" b="1" dirty="0">
                <a:solidFill>
                  <a:schemeClr val="tx1"/>
                </a:solidFill>
                <a:latin typeface="Meiryo UI" pitchFamily="50" charset="-128"/>
                <a:ea typeface="Meiryo UI" pitchFamily="50" charset="-128"/>
                <a:cs typeface="Meiryo UI" pitchFamily="50" charset="-128"/>
              </a:rPr>
              <a:t>10</a:t>
            </a:r>
            <a:r>
              <a:rPr lang="ja-JP" altLang="en-US" sz="1600" b="1" dirty="0">
                <a:solidFill>
                  <a:schemeClr val="tx1"/>
                </a:solidFill>
                <a:latin typeface="Meiryo UI" pitchFamily="50" charset="-128"/>
                <a:ea typeface="Meiryo UI" pitchFamily="50" charset="-128"/>
                <a:cs typeface="Meiryo UI" pitchFamily="50" charset="-128"/>
              </a:rPr>
              <a:t>人</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100" name="AutoShape 908"/>
          <p:cNvSpPr>
            <a:spLocks noChangeArrowheads="1"/>
          </p:cNvSpPr>
          <p:nvPr/>
        </p:nvSpPr>
        <p:spPr bwMode="auto">
          <a:xfrm>
            <a:off x="924405" y="6437121"/>
            <a:ext cx="8212611" cy="397471"/>
          </a:xfrm>
          <a:prstGeom prst="roundRect">
            <a:avLst>
              <a:gd name="adj" fmla="val 16667"/>
            </a:avLst>
          </a:prstGeom>
          <a:noFill/>
          <a:ln w="9525">
            <a:noFill/>
            <a:round/>
            <a:headEnd/>
            <a:tailEnd/>
          </a:ln>
        </p:spPr>
        <p:txBody>
          <a:bodyPr anchor="ctr"/>
          <a:lstStyle/>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上記は非技能労務職の人数。技能労務職については、退職不補充を踏まえ、</a:t>
            </a:r>
            <a:r>
              <a:rPr lang="en-US" altLang="ja-JP" sz="1050" dirty="0">
                <a:latin typeface="Meiryo UI" panose="020B0604030504040204" pitchFamily="50" charset="-128"/>
                <a:ea typeface="Meiryo UI" panose="020B0604030504040204" pitchFamily="50" charset="-128"/>
              </a:rPr>
              <a:t>(Ⅰ) 330</a:t>
            </a:r>
            <a:r>
              <a:rPr lang="ja-JP" altLang="en-US" sz="1050" dirty="0">
                <a:latin typeface="Meiryo UI" panose="020B0604030504040204" pitchFamily="50" charset="-128"/>
                <a:ea typeface="Meiryo UI" panose="020B0604030504040204" pitchFamily="50" charset="-128"/>
              </a:rPr>
              <a:t>人を移管</a:t>
            </a:r>
            <a:endParaRPr lang="en-US" altLang="ja-JP" sz="1050" dirty="0">
              <a:latin typeface="Meiryo UI" panose="020B0604030504040204" pitchFamily="50" charset="-128"/>
              <a:ea typeface="Meiryo UI" panose="020B0604030504040204" pitchFamily="50" charset="-128"/>
            </a:endParaRPr>
          </a:p>
        </p:txBody>
      </p:sp>
      <p:sp>
        <p:nvSpPr>
          <p:cNvPr id="2066" name="正方形/長方形 35"/>
          <p:cNvSpPr>
            <a:spLocks noChangeArrowheads="1"/>
          </p:cNvSpPr>
          <p:nvPr/>
        </p:nvSpPr>
        <p:spPr bwMode="auto">
          <a:xfrm>
            <a:off x="8861425" y="166972"/>
            <a:ext cx="104457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pitchFamily="50" charset="-128"/>
                <a:ea typeface="Meiryo UI" pitchFamily="50" charset="-128"/>
                <a:cs typeface="Meiryo UI" pitchFamily="50" charset="-128"/>
              </a:rPr>
              <a:t> 組</a:t>
            </a:r>
            <a:r>
              <a:rPr lang="en-US" altLang="ja-JP" sz="1100" b="1" dirty="0">
                <a:solidFill>
                  <a:srgbClr val="000000"/>
                </a:solidFill>
                <a:latin typeface="ＭＳ Ｐゴシック" pitchFamily="50" charset="-128"/>
                <a:ea typeface="Meiryo UI" pitchFamily="50" charset="-128"/>
                <a:cs typeface="Meiryo UI" pitchFamily="50" charset="-128"/>
              </a:rPr>
              <a:t>-</a:t>
            </a:r>
            <a:r>
              <a:rPr lang="ja-JP" altLang="en-US" sz="1100" b="1" dirty="0">
                <a:solidFill>
                  <a:srgbClr val="000000"/>
                </a:solidFill>
                <a:latin typeface="ＭＳ Ｐゴシック" pitchFamily="50" charset="-128"/>
                <a:ea typeface="Meiryo UI" pitchFamily="50" charset="-128"/>
                <a:cs typeface="Meiryo UI" pitchFamily="50" charset="-128"/>
              </a:rPr>
              <a:t>９</a:t>
            </a:r>
            <a:endParaRPr lang="ja-JP" altLang="en-US" sz="1200" b="1" dirty="0">
              <a:solidFill>
                <a:srgbClr val="000000"/>
              </a:solidFill>
              <a:latin typeface="ＭＳ Ｐゴシック" pitchFamily="50" charset="-128"/>
              <a:ea typeface="Meiryo UI" pitchFamily="50" charset="-128"/>
              <a:cs typeface="Meiryo UI" pitchFamily="50" charset="-128"/>
            </a:endParaRPr>
          </a:p>
        </p:txBody>
      </p:sp>
      <p:sp>
        <p:nvSpPr>
          <p:cNvPr id="95" name="Text Box 23"/>
          <p:cNvSpPr txBox="1">
            <a:spLocks noChangeArrowheads="1"/>
          </p:cNvSpPr>
          <p:nvPr/>
        </p:nvSpPr>
        <p:spPr bwMode="auto">
          <a:xfrm>
            <a:off x="6254187" y="5507533"/>
            <a:ext cx="879431" cy="338554"/>
          </a:xfrm>
          <a:prstGeom prst="rect">
            <a:avLst/>
          </a:prstGeom>
          <a:noFill/>
          <a:ln w="9525">
            <a:noFill/>
            <a:miter lim="800000"/>
            <a:headEnd/>
            <a:tailEnd/>
          </a:ln>
        </p:spPr>
        <p:txBody>
          <a:bodyPr wrap="square">
            <a:spAutoFit/>
          </a:bodyPr>
          <a:lstStyle/>
          <a:p>
            <a:r>
              <a:rPr lang="ja-JP" altLang="en-US" sz="1600" dirty="0">
                <a:solidFill>
                  <a:schemeClr val="bg1"/>
                </a:solidFill>
                <a:latin typeface="Meiryo UI" pitchFamily="50" charset="-128"/>
                <a:ea typeface="Meiryo UI" pitchFamily="50" charset="-128"/>
                <a:cs typeface="Meiryo UI" pitchFamily="50" charset="-128"/>
              </a:rPr>
              <a:t>（</a:t>
            </a:r>
            <a:r>
              <a:rPr lang="en-US" altLang="ja-JP" sz="1600" dirty="0">
                <a:solidFill>
                  <a:schemeClr val="bg1"/>
                </a:solidFill>
                <a:latin typeface="Meiryo UI" pitchFamily="50" charset="-128"/>
                <a:ea typeface="Meiryo UI" pitchFamily="50" charset="-128"/>
                <a:cs typeface="Meiryo UI" pitchFamily="50" charset="-128"/>
              </a:rPr>
              <a:t>Ⅱ</a:t>
            </a:r>
            <a:r>
              <a:rPr lang="ja-JP" altLang="en-US" sz="1600" dirty="0">
                <a:solidFill>
                  <a:schemeClr val="bg1"/>
                </a:solidFill>
                <a:latin typeface="Meiryo UI" pitchFamily="50" charset="-128"/>
                <a:ea typeface="Meiryo UI" pitchFamily="50" charset="-128"/>
                <a:cs typeface="Meiryo UI" pitchFamily="50" charset="-128"/>
              </a:rPr>
              <a:t>）</a:t>
            </a:r>
          </a:p>
        </p:txBody>
      </p:sp>
      <p:sp>
        <p:nvSpPr>
          <p:cNvPr id="19" name="正方形/長方形 18"/>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７　</a:t>
            </a:r>
            <a:r>
              <a:rPr lang="ja-JP" altLang="en-US" sz="2000" b="1" dirty="0">
                <a:solidFill>
                  <a:schemeClr val="tx1"/>
                </a:solidFill>
                <a:latin typeface="Meiryo UI" pitchFamily="50" charset="-128"/>
                <a:ea typeface="Meiryo UI" pitchFamily="50" charset="-128"/>
                <a:cs typeface="Meiryo UI" pitchFamily="50" charset="-128"/>
              </a:rPr>
              <a:t>大阪市から大阪府、大阪府から特別区への移管職員数</a:t>
            </a:r>
            <a:endParaRPr lang="ja-JP" altLang="en-US" sz="2000" b="1" dirty="0">
              <a:solidFill>
                <a:srgbClr val="000000"/>
              </a:solidFill>
              <a:latin typeface="ＭＳ Ｐゴシック" charset="-128"/>
              <a:ea typeface="Meiryo UI"/>
              <a:cs typeface="Meiryo UI"/>
            </a:endParaRPr>
          </a:p>
        </p:txBody>
      </p:sp>
      <p:sp>
        <p:nvSpPr>
          <p:cNvPr id="21" name="AutoShape 908"/>
          <p:cNvSpPr>
            <a:spLocks noChangeArrowheads="1"/>
          </p:cNvSpPr>
          <p:nvPr/>
        </p:nvSpPr>
        <p:spPr bwMode="auto">
          <a:xfrm>
            <a:off x="4160912" y="3269256"/>
            <a:ext cx="1922284" cy="378802"/>
          </a:xfrm>
          <a:prstGeom prst="roundRect">
            <a:avLst>
              <a:gd name="adj" fmla="val 0"/>
            </a:avLst>
          </a:prstGeom>
          <a:noFill/>
          <a:ln w="9525">
            <a:noFill/>
            <a:round/>
            <a:headEnd/>
            <a:tailEnd/>
          </a:ln>
        </p:spPr>
        <p:txBody>
          <a:bodyPr anchor="ctr"/>
          <a:lstStyle/>
          <a:p>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大阪府の組織については、</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組織</a:t>
            </a:r>
            <a:r>
              <a:rPr lang="en-US" altLang="ja-JP" sz="1050" dirty="0">
                <a:latin typeface="Meiryo UI" panose="020B0604030504040204" pitchFamily="50" charset="-128"/>
                <a:ea typeface="Meiryo UI" panose="020B0604030504040204" pitchFamily="50" charset="-128"/>
              </a:rPr>
              <a:t>-21</a:t>
            </a:r>
            <a:r>
              <a:rPr lang="ja-JP" altLang="en-US" sz="1050" dirty="0" err="1">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22 </a:t>
            </a:r>
            <a:r>
              <a:rPr lang="ja-JP" altLang="en-US" sz="1050" dirty="0">
                <a:latin typeface="Meiryo UI" panose="020B0604030504040204" pitchFamily="50" charset="-128"/>
                <a:ea typeface="Meiryo UI" panose="020B0604030504040204" pitchFamily="50" charset="-128"/>
              </a:rPr>
              <a:t>参照</a:t>
            </a:r>
          </a:p>
        </p:txBody>
      </p:sp>
      <p:sp>
        <p:nvSpPr>
          <p:cNvPr id="22"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１８</a:t>
            </a:r>
          </a:p>
        </p:txBody>
      </p:sp>
    </p:spTree>
    <p:extLst>
      <p:ext uri="{BB962C8B-B14F-4D97-AF65-F5344CB8AC3E}">
        <p14:creationId xmlns:p14="http://schemas.microsoft.com/office/powerpoint/2010/main" val="3130556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0" y="-26988"/>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８　組織体制の整備に向けた職員の採用　</a:t>
            </a:r>
            <a:endParaRPr lang="ja-JP" altLang="en-US" sz="1400" b="1" dirty="0">
              <a:solidFill>
                <a:srgbClr val="000000"/>
              </a:solidFill>
              <a:latin typeface="ＭＳ Ｐゴシック" charset="-128"/>
              <a:ea typeface="Meiryo UI"/>
              <a:cs typeface="Meiryo UI"/>
            </a:endParaRPr>
          </a:p>
        </p:txBody>
      </p:sp>
      <p:sp>
        <p:nvSpPr>
          <p:cNvPr id="30" name="正方形/長方形 29"/>
          <p:cNvSpPr/>
          <p:nvPr/>
        </p:nvSpPr>
        <p:spPr>
          <a:xfrm>
            <a:off x="273000" y="588485"/>
            <a:ext cx="9360000" cy="648000"/>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nSpc>
                <a:spcPct val="125000"/>
              </a:lnSpc>
              <a:buFont typeface="Wingdings" panose="05000000000000000000" pitchFamily="2" charset="2"/>
              <a:buChar char="u"/>
              <a:defRPr/>
            </a:pPr>
            <a:r>
              <a:rPr lang="ja-JP" altLang="en-US" sz="1400" dirty="0">
                <a:solidFill>
                  <a:schemeClr val="tx1"/>
                </a:solidFill>
                <a:latin typeface="Meiryo UI" pitchFamily="50" charset="-128"/>
                <a:ea typeface="Meiryo UI" pitchFamily="50" charset="-128"/>
                <a:cs typeface="Meiryo UI" pitchFamily="50" charset="-128"/>
              </a:rPr>
              <a:t>特別区の組織体制整備のため増員が必要</a:t>
            </a:r>
            <a:endParaRPr lang="en-US" altLang="ja-JP" sz="1400" dirty="0">
              <a:solidFill>
                <a:schemeClr val="tx1"/>
              </a:solidFill>
              <a:latin typeface="Meiryo UI" pitchFamily="50" charset="-128"/>
              <a:ea typeface="Meiryo UI" pitchFamily="50" charset="-128"/>
              <a:cs typeface="Meiryo UI" pitchFamily="50" charset="-128"/>
            </a:endParaRPr>
          </a:p>
          <a:p>
            <a:pPr marL="285750" indent="-285750">
              <a:lnSpc>
                <a:spcPct val="125000"/>
              </a:lnSpc>
              <a:buFont typeface="Wingdings" panose="05000000000000000000" pitchFamily="2" charset="2"/>
              <a:buChar char="u"/>
              <a:defRPr/>
            </a:pPr>
            <a:r>
              <a:rPr lang="ja-JP" altLang="en-US" sz="1400" dirty="0">
                <a:solidFill>
                  <a:schemeClr val="tx1"/>
                </a:solidFill>
                <a:latin typeface="Meiryo UI" pitchFamily="50" charset="-128"/>
                <a:ea typeface="Meiryo UI" pitchFamily="50" charset="-128"/>
                <a:cs typeface="Meiryo UI" pitchFamily="50" charset="-128"/>
              </a:rPr>
              <a:t>大阪府への移管については、広域一元化に伴う効率化減を加味</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32" name="ホームベース 31"/>
          <p:cNvSpPr/>
          <p:nvPr/>
        </p:nvSpPr>
        <p:spPr>
          <a:xfrm>
            <a:off x="162287" y="1412776"/>
            <a:ext cx="1548000"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rIns="54000" bIns="10800" rtlCol="0" anchor="ctr"/>
          <a:lstStyle/>
          <a:p>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採用増必要数</a:t>
            </a:r>
          </a:p>
        </p:txBody>
      </p:sp>
      <p:sp>
        <p:nvSpPr>
          <p:cNvPr id="59" name="線吹き出し 1 (枠付き) 58"/>
          <p:cNvSpPr/>
          <p:nvPr/>
        </p:nvSpPr>
        <p:spPr>
          <a:xfrm>
            <a:off x="5723275" y="703010"/>
            <a:ext cx="1600274" cy="449071"/>
          </a:xfrm>
          <a:prstGeom prst="borderCallout1">
            <a:avLst>
              <a:gd name="adj1" fmla="val 33476"/>
              <a:gd name="adj2" fmla="val 100757"/>
              <a:gd name="adj3" fmla="val 47703"/>
              <a:gd name="adj4" fmla="val 124167"/>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特別区設置に伴う採用増必要数</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テキスト ボックス 73"/>
          <p:cNvSpPr txBox="1"/>
          <p:nvPr/>
        </p:nvSpPr>
        <p:spPr>
          <a:xfrm>
            <a:off x="7512960" y="644432"/>
            <a:ext cx="1395138" cy="553998"/>
          </a:xfrm>
          <a:prstGeom prst="rect">
            <a:avLst/>
          </a:prstGeom>
          <a:noFill/>
        </p:spPr>
        <p:txBody>
          <a:bodyPr vert="horz" wrap="square" rtlCol="0" anchor="ctr">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毎年度の退職補充に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加えて、体制整備分の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採用増が必要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大かっこ 9"/>
          <p:cNvSpPr/>
          <p:nvPr/>
        </p:nvSpPr>
        <p:spPr>
          <a:xfrm>
            <a:off x="7414648" y="627308"/>
            <a:ext cx="1481267" cy="563748"/>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6" name="左中かっこ 75"/>
          <p:cNvSpPr/>
          <p:nvPr/>
        </p:nvSpPr>
        <p:spPr>
          <a:xfrm flipH="1">
            <a:off x="5488080" y="702310"/>
            <a:ext cx="204716" cy="455253"/>
          </a:xfrm>
          <a:prstGeom prst="leftBrace">
            <a:avLst/>
          </a:prstGeom>
          <a:ln w="28575">
            <a:solidFill>
              <a:srgbClr val="FF0000"/>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pSp>
        <p:nvGrpSpPr>
          <p:cNvPr id="8" name="グループ化 7"/>
          <p:cNvGrpSpPr/>
          <p:nvPr/>
        </p:nvGrpSpPr>
        <p:grpSpPr>
          <a:xfrm>
            <a:off x="961723" y="2158223"/>
            <a:ext cx="8450490" cy="2829349"/>
            <a:chOff x="905083" y="1493224"/>
            <a:chExt cx="8450490" cy="1908861"/>
          </a:xfrm>
        </p:grpSpPr>
        <p:cxnSp>
          <p:nvCxnSpPr>
            <p:cNvPr id="36" name="直線コネクタ 35"/>
            <p:cNvCxnSpPr/>
            <p:nvPr/>
          </p:nvCxnSpPr>
          <p:spPr>
            <a:xfrm flipV="1">
              <a:off x="1148947" y="3102315"/>
              <a:ext cx="7560000" cy="4233"/>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2361143" y="2408270"/>
              <a:ext cx="1152000" cy="6922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sz="1200" dirty="0">
                  <a:solidFill>
                    <a:schemeClr val="tx1"/>
                  </a:solidFill>
                  <a:latin typeface="Meiryo UI" pitchFamily="50" charset="-128"/>
                  <a:ea typeface="Meiryo UI" pitchFamily="50" charset="-128"/>
                  <a:cs typeface="Meiryo UI" pitchFamily="50" charset="-128"/>
                </a:rPr>
                <a:t>Ｈ</a:t>
              </a:r>
              <a:r>
                <a:rPr lang="en-US" altLang="ja-JP" sz="1200" dirty="0">
                  <a:solidFill>
                    <a:schemeClr val="tx1"/>
                  </a:solidFill>
                  <a:latin typeface="Meiryo UI" pitchFamily="50" charset="-128"/>
                  <a:ea typeface="Meiryo UI" pitchFamily="50" charset="-128"/>
                  <a:cs typeface="Meiryo UI" pitchFamily="50" charset="-128"/>
                </a:rPr>
                <a:t>28</a:t>
              </a:r>
              <a:r>
                <a:rPr lang="ja-JP" altLang="en-US" sz="1200" dirty="0">
                  <a:solidFill>
                    <a:schemeClr val="tx1"/>
                  </a:solidFill>
                  <a:latin typeface="Meiryo UI" pitchFamily="50" charset="-128"/>
                  <a:ea typeface="Meiryo UI" pitchFamily="50" charset="-128"/>
                  <a:cs typeface="Meiryo UI" pitchFamily="50" charset="-128"/>
                </a:rPr>
                <a:t>時点</a:t>
              </a:r>
              <a:endParaRPr lang="en-US" altLang="ja-JP" sz="1200" dirty="0">
                <a:solidFill>
                  <a:schemeClr val="tx1"/>
                </a:solidFill>
                <a:latin typeface="Meiryo UI" pitchFamily="50" charset="-128"/>
                <a:ea typeface="Meiryo UI" pitchFamily="50" charset="-128"/>
                <a:cs typeface="Meiryo UI" pitchFamily="50" charset="-128"/>
              </a:endParaRPr>
            </a:p>
            <a:p>
              <a:pPr algn="ctr">
                <a:defRPr/>
              </a:pPr>
              <a:r>
                <a:rPr lang="en-US" altLang="ja-JP" sz="1200" dirty="0">
                  <a:solidFill>
                    <a:schemeClr val="tx1"/>
                  </a:solidFill>
                  <a:latin typeface="Meiryo UI" pitchFamily="50" charset="-128"/>
                  <a:ea typeface="Meiryo UI" pitchFamily="50" charset="-128"/>
                  <a:cs typeface="Meiryo UI" pitchFamily="50" charset="-128"/>
                </a:rPr>
                <a:t> </a:t>
              </a:r>
              <a:r>
                <a:rPr lang="en-US" altLang="ja-JP" sz="1200" b="1" dirty="0">
                  <a:solidFill>
                    <a:schemeClr val="tx1"/>
                  </a:solidFill>
                  <a:latin typeface="Meiryo UI" pitchFamily="50" charset="-128"/>
                  <a:ea typeface="Meiryo UI" pitchFamily="50" charset="-128"/>
                  <a:cs typeface="Meiryo UI" pitchFamily="50" charset="-128"/>
                </a:rPr>
                <a:t>11,210</a:t>
              </a:r>
              <a:r>
                <a:rPr lang="ja-JP" altLang="en-US" sz="1200" b="1" dirty="0">
                  <a:solidFill>
                    <a:schemeClr val="tx1"/>
                  </a:solidFill>
                  <a:latin typeface="Meiryo UI" pitchFamily="50" charset="-128"/>
                  <a:ea typeface="Meiryo UI" pitchFamily="50" charset="-128"/>
                  <a:cs typeface="Meiryo UI" pitchFamily="50" charset="-128"/>
                </a:rPr>
                <a:t>人</a:t>
              </a:r>
              <a:endParaRPr lang="en-US" altLang="ja-JP" sz="1200" b="1" dirty="0">
                <a:solidFill>
                  <a:schemeClr val="tx1"/>
                </a:solidFill>
                <a:latin typeface="Meiryo UI" pitchFamily="50" charset="-128"/>
                <a:ea typeface="Meiryo UI" pitchFamily="50" charset="-128"/>
                <a:cs typeface="Meiryo UI" pitchFamily="50" charset="-128"/>
              </a:endParaRPr>
            </a:p>
          </p:txBody>
        </p:sp>
        <p:sp>
          <p:nvSpPr>
            <p:cNvPr id="39" name="正方形/長方形 38"/>
            <p:cNvSpPr/>
            <p:nvPr/>
          </p:nvSpPr>
          <p:spPr>
            <a:xfrm>
              <a:off x="3517152" y="1508759"/>
              <a:ext cx="1152000" cy="1591434"/>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16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特別区</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職員数</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大阪府への</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移管職員数</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en-US" altLang="ja-JP" sz="1200" b="1" dirty="0">
                  <a:solidFill>
                    <a:schemeClr val="tx1"/>
                  </a:solidFill>
                  <a:latin typeface="Meiryo UI" pitchFamily="50" charset="-128"/>
                  <a:ea typeface="Meiryo UI" pitchFamily="50" charset="-128"/>
                  <a:cs typeface="Meiryo UI" pitchFamily="50" charset="-128"/>
                </a:rPr>
                <a:t>11,620</a:t>
              </a:r>
              <a:r>
                <a:rPr lang="ja-JP" altLang="en-US" sz="1200" b="1" dirty="0">
                  <a:solidFill>
                    <a:schemeClr val="tx1"/>
                  </a:solidFill>
                  <a:latin typeface="Meiryo UI" pitchFamily="50" charset="-128"/>
                  <a:ea typeface="Meiryo UI" pitchFamily="50" charset="-128"/>
                  <a:cs typeface="Meiryo UI" pitchFamily="50" charset="-128"/>
                </a:rPr>
                <a:t>人</a:t>
              </a:r>
              <a:endParaRPr lang="ja-JP" altLang="en-US" sz="800" dirty="0">
                <a:solidFill>
                  <a:schemeClr val="tx1"/>
                </a:solidFill>
                <a:latin typeface="Meiryo UI" pitchFamily="50" charset="-128"/>
                <a:ea typeface="Meiryo UI" pitchFamily="50" charset="-128"/>
                <a:cs typeface="Meiryo UI" pitchFamily="50" charset="-128"/>
              </a:endParaRPr>
            </a:p>
            <a:p>
              <a:pPr algn="ctr">
                <a:defRPr/>
              </a:pP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endParaRPr lang="en-US" altLang="ja-JP" sz="1400" b="1" dirty="0">
                <a:solidFill>
                  <a:schemeClr val="tx1"/>
                </a:solidFill>
                <a:latin typeface="Meiryo UI" pitchFamily="50" charset="-128"/>
                <a:ea typeface="Meiryo UI" pitchFamily="50" charset="-128"/>
                <a:cs typeface="Meiryo UI" pitchFamily="50" charset="-128"/>
              </a:endParaRPr>
            </a:p>
          </p:txBody>
        </p:sp>
        <p:sp>
          <p:nvSpPr>
            <p:cNvPr id="7" name="線吹き出し 1 (枠付き) 6"/>
            <p:cNvSpPr/>
            <p:nvPr/>
          </p:nvSpPr>
          <p:spPr>
            <a:xfrm>
              <a:off x="2123102" y="1644692"/>
              <a:ext cx="1448827" cy="449071"/>
            </a:xfrm>
            <a:prstGeom prst="borderCallout1">
              <a:avLst>
                <a:gd name="adj1" fmla="val 33476"/>
                <a:gd name="adj2" fmla="val 100757"/>
                <a:gd name="adj3" fmla="val -51279"/>
                <a:gd name="adj4" fmla="val 104006"/>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体制整備増</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330</a:t>
              </a:r>
              <a:r>
                <a:rPr lang="ja-JP" altLang="en-US" sz="1200" b="1" dirty="0">
                  <a:solidFill>
                    <a:schemeClr val="tx1"/>
                  </a:solidFill>
                  <a:latin typeface="Meiryo UI" pitchFamily="50" charset="-128"/>
                  <a:ea typeface="Meiryo UI" pitchFamily="50" charset="-128"/>
                  <a:cs typeface="Meiryo UI" pitchFamily="50" charset="-128"/>
                </a:rPr>
                <a:t>人</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テキスト ボックス 98"/>
            <p:cNvSpPr txBox="1">
              <a:spLocks noChangeArrowheads="1"/>
            </p:cNvSpPr>
            <p:nvPr/>
          </p:nvSpPr>
          <p:spPr bwMode="auto">
            <a:xfrm>
              <a:off x="2048364" y="3080234"/>
              <a:ext cx="1796923" cy="321851"/>
            </a:xfrm>
            <a:prstGeom prst="rect">
              <a:avLst/>
            </a:prstGeom>
            <a:noFill/>
            <a:ln w="9525">
              <a:noFill/>
              <a:miter lim="800000"/>
              <a:headEnd/>
              <a:tailEnd/>
            </a:ln>
          </p:spPr>
          <p:txBody>
            <a:bodyPr wrap="square">
              <a:spAutoFit/>
            </a:bodyPr>
            <a:lstStyle/>
            <a:p>
              <a:pPr algn="ctr"/>
              <a:r>
                <a:rPr lang="ja-JP" altLang="en-US" sz="1400" dirty="0">
                  <a:latin typeface="Meiryo UI" pitchFamily="50" charset="-128"/>
                  <a:ea typeface="Meiryo UI" pitchFamily="50" charset="-128"/>
                  <a:cs typeface="Meiryo UI" pitchFamily="50" charset="-128"/>
                </a:rPr>
                <a:t>現員数</a:t>
              </a:r>
              <a:endParaRPr lang="en-US" altLang="ja-JP" sz="1400" dirty="0">
                <a:latin typeface="Meiryo UI" pitchFamily="50" charset="-128"/>
                <a:ea typeface="Meiryo UI" pitchFamily="50" charset="-128"/>
                <a:cs typeface="Meiryo UI" pitchFamily="50" charset="-128"/>
              </a:endParaRPr>
            </a:p>
            <a:p>
              <a:pPr algn="ctr"/>
              <a:r>
                <a:rPr lang="ja-JP" altLang="en-US" sz="1100" dirty="0">
                  <a:latin typeface="Meiryo UI" pitchFamily="50" charset="-128"/>
                  <a:ea typeface="Meiryo UI" pitchFamily="50" charset="-128"/>
                  <a:cs typeface="Meiryo UI" pitchFamily="50" charset="-128"/>
                </a:rPr>
                <a:t>（特別区設置時見込み）</a:t>
              </a:r>
            </a:p>
          </p:txBody>
        </p:sp>
        <p:sp>
          <p:nvSpPr>
            <p:cNvPr id="50" name="テキスト ボックス 100"/>
            <p:cNvSpPr txBox="1">
              <a:spLocks noChangeArrowheads="1"/>
            </p:cNvSpPr>
            <p:nvPr/>
          </p:nvSpPr>
          <p:spPr bwMode="auto">
            <a:xfrm>
              <a:off x="3548036" y="3080234"/>
              <a:ext cx="1106487" cy="207646"/>
            </a:xfrm>
            <a:prstGeom prst="rect">
              <a:avLst/>
            </a:prstGeom>
            <a:noFill/>
            <a:ln w="9525">
              <a:noFill/>
              <a:miter lim="800000"/>
              <a:headEnd/>
              <a:tailEnd/>
            </a:ln>
          </p:spPr>
          <p:txBody>
            <a:bodyPr>
              <a:spAutoFit/>
            </a:bodyPr>
            <a:lstStyle/>
            <a:p>
              <a:pPr algn="ctr"/>
              <a:r>
                <a:rPr lang="ja-JP" altLang="en-US" sz="1400" dirty="0">
                  <a:latin typeface="Meiryo UI" pitchFamily="50" charset="-128"/>
                  <a:ea typeface="Meiryo UI" pitchFamily="50" charset="-128"/>
                  <a:cs typeface="Meiryo UI" pitchFamily="50" charset="-128"/>
                </a:rPr>
                <a:t>職員数</a:t>
              </a:r>
              <a:endParaRPr lang="en-US" altLang="ja-JP" sz="1400" dirty="0">
                <a:latin typeface="Meiryo UI" pitchFamily="50" charset="-128"/>
                <a:ea typeface="Meiryo UI" pitchFamily="50" charset="-128"/>
                <a:cs typeface="Meiryo UI" pitchFamily="50" charset="-128"/>
              </a:endParaRPr>
            </a:p>
          </p:txBody>
        </p:sp>
        <p:sp>
          <p:nvSpPr>
            <p:cNvPr id="38" name="右矢印 37"/>
            <p:cNvSpPr/>
            <p:nvPr/>
          </p:nvSpPr>
          <p:spPr>
            <a:xfrm>
              <a:off x="5241384" y="2318453"/>
              <a:ext cx="828000" cy="359033"/>
            </a:xfrm>
            <a:prstGeom prst="rightArrow">
              <a:avLst>
                <a:gd name="adj1" fmla="val 50000"/>
                <a:gd name="adj2" fmla="val 65785"/>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1" name="テキスト ボックス 40"/>
            <p:cNvSpPr txBox="1"/>
            <p:nvPr/>
          </p:nvSpPr>
          <p:spPr>
            <a:xfrm>
              <a:off x="5040238" y="2713926"/>
              <a:ext cx="1261884" cy="311469"/>
            </a:xfrm>
            <a:prstGeom prst="rect">
              <a:avLst/>
            </a:prstGeom>
            <a:noFill/>
          </p:spPr>
          <p:txBody>
            <a:bodyPr vert="horz" wrap="none" rtlCol="0" anchor="ctr">
              <a:spAutoFit/>
            </a:bodyPr>
            <a:lstStyle/>
            <a:p>
              <a:pPr algn="ctr"/>
              <a:r>
                <a:rPr lang="ja-JP" altLang="en-US" sz="1200" dirty="0">
                  <a:latin typeface="Meiryo UI" panose="020B0604030504040204" pitchFamily="50" charset="-128"/>
                  <a:ea typeface="Meiryo UI" panose="020B0604030504040204" pitchFamily="50" charset="-128"/>
                  <a:cs typeface="Meiryo UI" panose="020B0604030504040204" pitchFamily="50" charset="-128"/>
                </a:rPr>
                <a:t>大阪府移管時の</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cs typeface="Meiryo UI" panose="020B0604030504040204" pitchFamily="50" charset="-128"/>
                </a:rPr>
                <a:t>効率化減反映後</a:t>
              </a:r>
            </a:p>
          </p:txBody>
        </p:sp>
        <p:sp>
          <p:nvSpPr>
            <p:cNvPr id="4" name="左中かっこ 3"/>
            <p:cNvSpPr/>
            <p:nvPr/>
          </p:nvSpPr>
          <p:spPr>
            <a:xfrm>
              <a:off x="3335901" y="1514808"/>
              <a:ext cx="177242" cy="690021"/>
            </a:xfrm>
            <a:prstGeom prst="leftBrace">
              <a:avLst>
                <a:gd name="adj1" fmla="val 32246"/>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2" name="直線コネクタ 41"/>
            <p:cNvCxnSpPr/>
            <p:nvPr/>
          </p:nvCxnSpPr>
          <p:spPr>
            <a:xfrm>
              <a:off x="4354564" y="1509328"/>
              <a:ext cx="1547260" cy="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4693393" y="1734565"/>
              <a:ext cx="1980000" cy="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flipV="1">
              <a:off x="4860124" y="1493224"/>
              <a:ext cx="0" cy="257821"/>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4973837" y="1530591"/>
              <a:ext cx="3095500" cy="171308"/>
            </a:xfrm>
            <a:prstGeom prst="rect">
              <a:avLst/>
            </a:prstGeom>
            <a:noFill/>
          </p:spPr>
          <p:txBody>
            <a:bodyPr vert="horz" wrap="square" rtlCol="0" anchor="ctr">
              <a:spAutoFit/>
            </a:bodyPr>
            <a:lstStyle/>
            <a:p>
              <a:r>
                <a:rPr lang="ja-JP" altLang="en-US" sz="1050" b="1" dirty="0">
                  <a:latin typeface="Meiryo UI" panose="020B0604030504040204" pitchFamily="50" charset="-128"/>
                  <a:ea typeface="Meiryo UI" panose="020B0604030504040204" pitchFamily="50" charset="-128"/>
                  <a:cs typeface="Meiryo UI" panose="020B0604030504040204" pitchFamily="50" charset="-128"/>
                </a:rPr>
                <a:t>大阪府への移管で効率化による削減▲１２０人</a:t>
              </a:r>
            </a:p>
          </p:txBody>
        </p:sp>
        <p:sp>
          <p:nvSpPr>
            <p:cNvPr id="54" name="線吹き出し 1 (枠付き) 53"/>
            <p:cNvSpPr/>
            <p:nvPr/>
          </p:nvSpPr>
          <p:spPr>
            <a:xfrm>
              <a:off x="7872370" y="1800860"/>
              <a:ext cx="1483203" cy="343988"/>
            </a:xfrm>
            <a:prstGeom prst="borderCallout1">
              <a:avLst>
                <a:gd name="adj1" fmla="val 33476"/>
                <a:gd name="adj2" fmla="val 100757"/>
                <a:gd name="adj3" fmla="val 47703"/>
                <a:gd name="adj4" fmla="val 124167"/>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採用増必要数</a:t>
              </a:r>
              <a:endParaRPr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210</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左中かっこ 56"/>
            <p:cNvSpPr/>
            <p:nvPr/>
          </p:nvSpPr>
          <p:spPr>
            <a:xfrm flipH="1">
              <a:off x="7845628" y="1741520"/>
              <a:ext cx="174422" cy="482208"/>
            </a:xfrm>
            <a:prstGeom prst="leftBrace">
              <a:avLst>
                <a:gd name="adj1" fmla="val 25000"/>
                <a:gd name="adj2" fmla="val 50000"/>
              </a:avLst>
            </a:prstGeom>
            <a:ln w="28575">
              <a:solidFill>
                <a:srgbClr val="FF0000"/>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75" name="テキスト ボックス 100"/>
            <p:cNvSpPr txBox="1">
              <a:spLocks noChangeArrowheads="1"/>
            </p:cNvSpPr>
            <p:nvPr/>
          </p:nvSpPr>
          <p:spPr bwMode="auto">
            <a:xfrm>
              <a:off x="6705204" y="3087941"/>
              <a:ext cx="1106487" cy="207646"/>
            </a:xfrm>
            <a:prstGeom prst="rect">
              <a:avLst/>
            </a:prstGeom>
            <a:noFill/>
            <a:ln w="9525">
              <a:noFill/>
              <a:miter lim="800000"/>
              <a:headEnd/>
              <a:tailEnd/>
            </a:ln>
          </p:spPr>
          <p:txBody>
            <a:bodyPr>
              <a:spAutoFit/>
            </a:bodyPr>
            <a:lstStyle/>
            <a:p>
              <a:pPr algn="ctr"/>
              <a:r>
                <a:rPr lang="ja-JP" altLang="en-US" sz="1400" dirty="0">
                  <a:latin typeface="Meiryo UI" pitchFamily="50" charset="-128"/>
                  <a:ea typeface="Meiryo UI" pitchFamily="50" charset="-128"/>
                  <a:cs typeface="Meiryo UI" pitchFamily="50" charset="-128"/>
                </a:rPr>
                <a:t>職員数</a:t>
              </a:r>
              <a:endParaRPr lang="en-US" altLang="ja-JP" sz="1400" dirty="0">
                <a:latin typeface="Meiryo UI" pitchFamily="50" charset="-128"/>
                <a:ea typeface="Meiryo UI" pitchFamily="50" charset="-128"/>
                <a:cs typeface="Meiryo UI" pitchFamily="50" charset="-128"/>
              </a:endParaRPr>
            </a:p>
          </p:txBody>
        </p:sp>
        <p:cxnSp>
          <p:nvCxnSpPr>
            <p:cNvPr id="40" name="直線コネクタ 39"/>
            <p:cNvCxnSpPr/>
            <p:nvPr/>
          </p:nvCxnSpPr>
          <p:spPr>
            <a:xfrm>
              <a:off x="4672064" y="2231650"/>
              <a:ext cx="3600000" cy="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0" name="正方形/長方形 59"/>
            <p:cNvSpPr/>
            <p:nvPr/>
          </p:nvSpPr>
          <p:spPr>
            <a:xfrm>
              <a:off x="6690909" y="1741520"/>
              <a:ext cx="1152000" cy="135904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endParaRPr lang="en-US" altLang="ja-JP" sz="16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特別区</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職員数</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大阪府への</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移管職員数</a:t>
              </a:r>
              <a:endParaRPr lang="en-US" altLang="ja-JP" sz="1400" dirty="0">
                <a:solidFill>
                  <a:schemeClr val="tx1"/>
                </a:solidFill>
                <a:latin typeface="Meiryo UI" pitchFamily="50" charset="-128"/>
                <a:ea typeface="Meiryo UI" pitchFamily="50" charset="-128"/>
                <a:cs typeface="Meiryo UI" pitchFamily="50" charset="-128"/>
              </a:endParaRPr>
            </a:p>
            <a:p>
              <a:pPr algn="ctr">
                <a:defRPr/>
              </a:pP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5" name="右中かっこ 4"/>
            <p:cNvSpPr/>
            <p:nvPr/>
          </p:nvSpPr>
          <p:spPr>
            <a:xfrm>
              <a:off x="2357348" y="2420233"/>
              <a:ext cx="190952" cy="684250"/>
            </a:xfrm>
            <a:prstGeom prst="rightBrace">
              <a:avLst>
                <a:gd name="adj1" fmla="val 24280"/>
                <a:gd name="adj2" fmla="val 4656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90" name="左中かっこ 89"/>
            <p:cNvSpPr/>
            <p:nvPr/>
          </p:nvSpPr>
          <p:spPr>
            <a:xfrm>
              <a:off x="2119876" y="2223728"/>
              <a:ext cx="247650" cy="877408"/>
            </a:xfrm>
            <a:prstGeom prst="leftBrace">
              <a:avLst>
                <a:gd name="adj1" fmla="val 35000"/>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92" name="テキスト ボックス 91"/>
            <p:cNvSpPr txBox="1"/>
            <p:nvPr/>
          </p:nvSpPr>
          <p:spPr>
            <a:xfrm>
              <a:off x="905083" y="2575477"/>
              <a:ext cx="1485025" cy="186881"/>
            </a:xfrm>
            <a:prstGeom prst="rect">
              <a:avLst/>
            </a:prstGeom>
            <a:noFill/>
          </p:spPr>
          <p:txBody>
            <a:bodyPr wrap="square" rtlCol="0">
              <a:spAutoFit/>
            </a:bodyPr>
            <a:lstStyle/>
            <a:p>
              <a:pPr algn="ctr"/>
              <a:r>
                <a:rPr lang="en-US" altLang="ja-JP" sz="1200" b="1" dirty="0">
                  <a:latin typeface="Meiryo UI" pitchFamily="50" charset="-128"/>
                  <a:ea typeface="Meiryo UI" pitchFamily="50" charset="-128"/>
                  <a:cs typeface="Meiryo UI" pitchFamily="50" charset="-128"/>
                </a:rPr>
                <a:t>11,290</a:t>
              </a:r>
              <a:r>
                <a:rPr kumimoji="1" lang="ja-JP" altLang="en-US" sz="1200" b="1" dirty="0">
                  <a:latin typeface="Meiryo UI" pitchFamily="50" charset="-128"/>
                  <a:ea typeface="Meiryo UI" pitchFamily="50" charset="-128"/>
                  <a:cs typeface="Meiryo UI" pitchFamily="50" charset="-128"/>
                </a:rPr>
                <a:t>人</a:t>
              </a:r>
              <a:endParaRPr kumimoji="1" lang="en-US" altLang="ja-JP" sz="1200" b="1" dirty="0">
                <a:latin typeface="Meiryo UI" pitchFamily="50" charset="-128"/>
                <a:ea typeface="Meiryo UI" pitchFamily="50" charset="-128"/>
                <a:cs typeface="Meiryo UI" pitchFamily="50" charset="-128"/>
              </a:endParaRPr>
            </a:p>
          </p:txBody>
        </p:sp>
        <p:sp>
          <p:nvSpPr>
            <p:cNvPr id="65" name="正方形/長方形 64"/>
            <p:cNvSpPr/>
            <p:nvPr/>
          </p:nvSpPr>
          <p:spPr>
            <a:xfrm>
              <a:off x="2370669" y="2217770"/>
              <a:ext cx="1152000" cy="180975"/>
            </a:xfrm>
            <a:prstGeom prst="rect">
              <a:avLst/>
            </a:prstGeom>
            <a:solidFill>
              <a:schemeClr val="bg1"/>
            </a:solidFill>
            <a:ln w="2222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chemeClr val="tx1"/>
                  </a:solidFill>
                  <a:latin typeface="Meiryo UI" pitchFamily="50" charset="-128"/>
                  <a:ea typeface="Meiryo UI" pitchFamily="50" charset="-128"/>
                  <a:cs typeface="Meiryo UI" pitchFamily="50" charset="-128"/>
                </a:rPr>
                <a:t>　</a:t>
              </a:r>
              <a:endParaRPr lang="ja-JP" altLang="en-US" sz="1050" dirty="0">
                <a:solidFill>
                  <a:schemeClr val="tx1"/>
                </a:solidFill>
                <a:latin typeface="Meiryo UI" pitchFamily="50" charset="-128"/>
                <a:ea typeface="Meiryo UI" pitchFamily="50" charset="-128"/>
                <a:cs typeface="Meiryo UI" pitchFamily="50" charset="-128"/>
              </a:endParaRPr>
            </a:p>
          </p:txBody>
        </p:sp>
      </p:grpSp>
      <p:sp>
        <p:nvSpPr>
          <p:cNvPr id="52" name="ホームベース 51"/>
          <p:cNvSpPr/>
          <p:nvPr/>
        </p:nvSpPr>
        <p:spPr>
          <a:xfrm>
            <a:off x="156236" y="4990516"/>
            <a:ext cx="1548000"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rIns="54000" bIns="10800"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採用</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方針</a:t>
            </a:r>
          </a:p>
        </p:txBody>
      </p:sp>
      <p:sp>
        <p:nvSpPr>
          <p:cNvPr id="55" name="正方形/長方形 54"/>
          <p:cNvSpPr/>
          <p:nvPr/>
        </p:nvSpPr>
        <p:spPr>
          <a:xfrm>
            <a:off x="355688" y="5368133"/>
            <a:ext cx="1825287" cy="1264801"/>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sz="1600" b="1" dirty="0">
                <a:solidFill>
                  <a:schemeClr val="tx1"/>
                </a:solidFill>
                <a:latin typeface="Meiryo UI" pitchFamily="50" charset="-128"/>
                <a:ea typeface="Meiryo UI" pitchFamily="50" charset="-128"/>
                <a:cs typeface="Meiryo UI" pitchFamily="50" charset="-128"/>
              </a:rPr>
              <a:t>設置準備期間中に</a:t>
            </a:r>
            <a:endParaRPr lang="en-US" altLang="ja-JP" sz="1600" b="1" dirty="0">
              <a:solidFill>
                <a:schemeClr val="tx1"/>
              </a:solidFill>
              <a:latin typeface="Meiryo UI" pitchFamily="50" charset="-128"/>
              <a:ea typeface="Meiryo UI" pitchFamily="50" charset="-128"/>
              <a:cs typeface="Meiryo UI" pitchFamily="50" charset="-128"/>
            </a:endParaRPr>
          </a:p>
          <a:p>
            <a:pPr algn="ctr">
              <a:defRPr/>
            </a:pPr>
            <a:r>
              <a:rPr lang="ja-JP" altLang="en-US" sz="1600" b="1" dirty="0">
                <a:solidFill>
                  <a:schemeClr val="tx1"/>
                </a:solidFill>
                <a:latin typeface="Meiryo UI" pitchFamily="50" charset="-128"/>
                <a:ea typeface="Meiryo UI" pitchFamily="50" charset="-128"/>
                <a:cs typeface="Meiryo UI" pitchFamily="50" charset="-128"/>
              </a:rPr>
              <a:t>計画的に対応</a:t>
            </a:r>
          </a:p>
        </p:txBody>
      </p:sp>
      <p:sp>
        <p:nvSpPr>
          <p:cNvPr id="61" name="二等辺三角形 60"/>
          <p:cNvSpPr/>
          <p:nvPr/>
        </p:nvSpPr>
        <p:spPr>
          <a:xfrm rot="5400000">
            <a:off x="1966255" y="5891350"/>
            <a:ext cx="927047" cy="279056"/>
          </a:xfrm>
          <a:prstGeom prst="triangl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400">
              <a:solidFill>
                <a:prstClr val="white"/>
              </a:solidFill>
            </a:endParaRPr>
          </a:p>
        </p:txBody>
      </p:sp>
      <p:sp>
        <p:nvSpPr>
          <p:cNvPr id="63" name="正方形/長方形 62"/>
          <p:cNvSpPr/>
          <p:nvPr/>
        </p:nvSpPr>
        <p:spPr>
          <a:xfrm>
            <a:off x="2614636" y="5368008"/>
            <a:ext cx="4514961" cy="1267118"/>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defRPr/>
            </a:pPr>
            <a:endParaRPr lang="en-US" altLang="ja-JP" sz="1200" b="1" dirty="0">
              <a:solidFill>
                <a:schemeClr val="tx1"/>
              </a:solidFill>
              <a:latin typeface="Meiryo UI" pitchFamily="50" charset="-128"/>
              <a:ea typeface="Meiryo UI" pitchFamily="50" charset="-128"/>
              <a:cs typeface="Meiryo UI" pitchFamily="50" charset="-128"/>
            </a:endParaRPr>
          </a:p>
          <a:p>
            <a:pPr>
              <a:defRPr/>
            </a:pPr>
            <a:endParaRPr lang="en-US" altLang="ja-JP" sz="1200" b="1" dirty="0">
              <a:solidFill>
                <a:schemeClr val="tx1"/>
              </a:solidFill>
              <a:latin typeface="Meiryo UI" pitchFamily="50" charset="-128"/>
              <a:ea typeface="Meiryo UI" pitchFamily="50" charset="-128"/>
              <a:cs typeface="Meiryo UI" pitchFamily="50" charset="-128"/>
            </a:endParaRPr>
          </a:p>
          <a:p>
            <a:pPr>
              <a:defRPr/>
            </a:pPr>
            <a:r>
              <a:rPr lang="ja-JP" altLang="en-US" sz="1200" b="1" dirty="0">
                <a:solidFill>
                  <a:schemeClr val="tx1"/>
                </a:solidFill>
                <a:latin typeface="Meiryo UI" pitchFamily="50" charset="-128"/>
                <a:ea typeface="Meiryo UI" pitchFamily="50" charset="-128"/>
                <a:cs typeface="Meiryo UI" pitchFamily="50" charset="-128"/>
              </a:rPr>
              <a:t>◆設置準備期間中に段階的に採用</a:t>
            </a:r>
            <a:endParaRPr lang="en-US" altLang="ja-JP" sz="1200" b="1"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　　　特別区・大阪府への移管職員数の比率に応じて、大阪市・大阪府で</a:t>
            </a:r>
            <a:endParaRPr lang="en-US" altLang="ja-JP" sz="1100" b="1"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　　　採用し、設置準備期間中の準備業務に対応</a:t>
            </a:r>
            <a:endParaRPr lang="en-US" altLang="ja-JP" sz="1100" b="1" dirty="0">
              <a:solidFill>
                <a:schemeClr val="tx1"/>
              </a:solidFill>
              <a:latin typeface="Meiryo UI" pitchFamily="50" charset="-128"/>
              <a:ea typeface="Meiryo UI" pitchFamily="50" charset="-128"/>
              <a:cs typeface="Meiryo UI" pitchFamily="50" charset="-128"/>
            </a:endParaRPr>
          </a:p>
          <a:p>
            <a:pPr>
              <a:defRPr/>
            </a:pPr>
            <a:endParaRPr lang="en-US" altLang="ja-JP" sz="700" b="1" dirty="0">
              <a:solidFill>
                <a:schemeClr val="tx1"/>
              </a:solidFill>
              <a:latin typeface="Meiryo UI" pitchFamily="50" charset="-128"/>
              <a:ea typeface="Meiryo UI" pitchFamily="50" charset="-128"/>
              <a:cs typeface="Meiryo UI" pitchFamily="50" charset="-128"/>
            </a:endParaRPr>
          </a:p>
          <a:p>
            <a:pPr>
              <a:defRPr/>
            </a:pPr>
            <a:r>
              <a:rPr lang="ja-JP" altLang="en-US" sz="1200" b="1" dirty="0">
                <a:solidFill>
                  <a:schemeClr val="tx1"/>
                </a:solidFill>
                <a:latin typeface="Meiryo UI" pitchFamily="50" charset="-128"/>
                <a:ea typeface="Meiryo UI" pitchFamily="50" charset="-128"/>
                <a:cs typeface="Meiryo UI" pitchFamily="50" charset="-128"/>
              </a:rPr>
              <a:t>◆技術職・専門職の必要数</a:t>
            </a:r>
            <a:endParaRPr lang="en-US" altLang="ja-JP" sz="1200" b="1"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　　　現行の職種別構成比が大阪市の特性を反映していることから、職種別</a:t>
            </a:r>
            <a:endParaRPr lang="en-US" altLang="ja-JP" sz="1100" b="1"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　　　構成比を参考に、各職種の必要数を精査し、計画的に採用</a:t>
            </a:r>
            <a:endParaRPr lang="en-US" altLang="ja-JP" sz="1100" b="1" dirty="0">
              <a:solidFill>
                <a:schemeClr val="tx1"/>
              </a:solidFill>
              <a:latin typeface="Meiryo UI" pitchFamily="50" charset="-128"/>
              <a:ea typeface="Meiryo UI" pitchFamily="50" charset="-128"/>
              <a:cs typeface="Meiryo UI" pitchFamily="50" charset="-128"/>
            </a:endParaRPr>
          </a:p>
          <a:p>
            <a:pPr>
              <a:defRPr/>
            </a:pPr>
            <a:r>
              <a:rPr lang="ja-JP" altLang="en-US" sz="1050" b="1" dirty="0">
                <a:solidFill>
                  <a:schemeClr val="tx1"/>
                </a:solidFill>
                <a:latin typeface="Meiryo UI" pitchFamily="50" charset="-128"/>
                <a:ea typeface="Meiryo UI" pitchFamily="50" charset="-128"/>
                <a:cs typeface="Meiryo UI" pitchFamily="50" charset="-128"/>
              </a:rPr>
              <a:t>　</a:t>
            </a:r>
            <a:r>
              <a:rPr lang="ja-JP" altLang="en-US" sz="1050" dirty="0">
                <a:solidFill>
                  <a:schemeClr val="tx1"/>
                </a:solidFill>
                <a:latin typeface="Meiryo UI" pitchFamily="50" charset="-128"/>
                <a:ea typeface="Meiryo UI" pitchFamily="50" charset="-128"/>
                <a:cs typeface="Meiryo UI" pitchFamily="50" charset="-128"/>
              </a:rPr>
              <a:t>　　　　</a:t>
            </a:r>
            <a:endParaRPr lang="en-US" altLang="ja-JP" sz="1050" dirty="0">
              <a:solidFill>
                <a:schemeClr val="tx1"/>
              </a:solidFill>
              <a:latin typeface="Meiryo UI" pitchFamily="50" charset="-128"/>
              <a:ea typeface="Meiryo UI" pitchFamily="50" charset="-128"/>
              <a:cs typeface="Meiryo UI" pitchFamily="50" charset="-128"/>
            </a:endParaRPr>
          </a:p>
          <a:p>
            <a:pPr>
              <a:defRPr/>
            </a:pPr>
            <a:endParaRPr lang="en-US" altLang="ja-JP" sz="1050" dirty="0">
              <a:solidFill>
                <a:schemeClr val="tx1"/>
              </a:solidFill>
              <a:latin typeface="Meiryo UI" pitchFamily="50" charset="-128"/>
              <a:ea typeface="Meiryo UI" pitchFamily="50" charset="-128"/>
              <a:cs typeface="Meiryo UI" pitchFamily="50" charset="-128"/>
            </a:endParaRPr>
          </a:p>
        </p:txBody>
      </p:sp>
      <p:sp>
        <p:nvSpPr>
          <p:cNvPr id="66" name="右矢印 65"/>
          <p:cNvSpPr/>
          <p:nvPr/>
        </p:nvSpPr>
        <p:spPr>
          <a:xfrm>
            <a:off x="7204560" y="5647820"/>
            <a:ext cx="308400" cy="775500"/>
          </a:xfrm>
          <a:prstGeom prs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68" name="正方形/長方形 67"/>
          <p:cNvSpPr/>
          <p:nvPr/>
        </p:nvSpPr>
        <p:spPr>
          <a:xfrm>
            <a:off x="7587922" y="5372865"/>
            <a:ext cx="1986899" cy="1250543"/>
          </a:xfrm>
          <a:prstGeom prst="rect">
            <a:avLst/>
          </a:prstGeom>
          <a:solidFill>
            <a:schemeClr val="tx2">
              <a:lumMod val="75000"/>
            </a:schemeClr>
          </a:solidFill>
          <a:ln w="127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u"/>
            </a:pPr>
            <a:r>
              <a:rPr lang="ja-JP" altLang="en-US" sz="1400" b="1" dirty="0">
                <a:solidFill>
                  <a:schemeClr val="bg1"/>
                </a:solidFill>
                <a:latin typeface="Meiryo UI" pitchFamily="50" charset="-128"/>
                <a:ea typeface="Meiryo UI" pitchFamily="50" charset="-128"/>
                <a:cs typeface="Meiryo UI" pitchFamily="50" charset="-128"/>
              </a:rPr>
              <a:t>設置当初に向け</a:t>
            </a:r>
            <a:endParaRPr lang="en-US" altLang="ja-JP" sz="1400" b="1" dirty="0">
              <a:solidFill>
                <a:schemeClr val="bg1"/>
              </a:solidFill>
              <a:latin typeface="Meiryo UI" pitchFamily="50" charset="-128"/>
              <a:ea typeface="Meiryo UI" pitchFamily="50" charset="-128"/>
              <a:cs typeface="Meiryo UI" pitchFamily="50" charset="-128"/>
            </a:endParaRPr>
          </a:p>
          <a:p>
            <a:r>
              <a:rPr lang="ja-JP" altLang="en-US" sz="1400" b="1" dirty="0">
                <a:solidFill>
                  <a:schemeClr val="bg1"/>
                </a:solidFill>
                <a:latin typeface="Meiryo UI" pitchFamily="50" charset="-128"/>
                <a:ea typeface="Meiryo UI" pitchFamily="50" charset="-128"/>
                <a:cs typeface="Meiryo UI" pitchFamily="50" charset="-128"/>
              </a:rPr>
              <a:t>　　必要職員数を確保</a:t>
            </a:r>
            <a:endParaRPr lang="en-US" altLang="ja-JP" sz="1400" b="1" dirty="0">
              <a:solidFill>
                <a:schemeClr val="bg1"/>
              </a:solidFill>
              <a:latin typeface="Meiryo UI" pitchFamily="50" charset="-128"/>
              <a:ea typeface="Meiryo UI" pitchFamily="50" charset="-128"/>
              <a:cs typeface="Meiryo UI" pitchFamily="50" charset="-128"/>
            </a:endParaRPr>
          </a:p>
          <a:p>
            <a:endParaRPr lang="en-US" altLang="ja-JP" sz="800" b="1" dirty="0">
              <a:solidFill>
                <a:schemeClr val="bg1"/>
              </a:solidFill>
              <a:latin typeface="Meiryo UI" pitchFamily="50" charset="-128"/>
              <a:ea typeface="Meiryo UI" pitchFamily="50" charset="-128"/>
              <a:cs typeface="Meiryo UI" pitchFamily="50" charset="-128"/>
            </a:endParaRPr>
          </a:p>
          <a:p>
            <a:pPr marL="285750" indent="-285750">
              <a:buFont typeface="Wingdings" panose="05000000000000000000" pitchFamily="2" charset="2"/>
              <a:buChar char="u"/>
            </a:pPr>
            <a:r>
              <a:rPr lang="ja-JP" altLang="en-US" sz="1400" b="1" dirty="0">
                <a:solidFill>
                  <a:schemeClr val="bg1"/>
                </a:solidFill>
                <a:latin typeface="Meiryo UI" pitchFamily="50" charset="-128"/>
                <a:ea typeface="Meiryo UI" pitchFamily="50" charset="-128"/>
                <a:cs typeface="Meiryo UI" pitchFamily="50" charset="-128"/>
              </a:rPr>
              <a:t>円滑な特別区設置を推進</a:t>
            </a:r>
            <a:endParaRPr lang="en-US" altLang="ja-JP" sz="1400" b="1" dirty="0">
              <a:solidFill>
                <a:schemeClr val="bg1"/>
              </a:solidFill>
              <a:latin typeface="Meiryo UI" pitchFamily="50" charset="-128"/>
              <a:ea typeface="Meiryo UI" pitchFamily="50" charset="-128"/>
              <a:cs typeface="Meiryo UI" pitchFamily="50" charset="-128"/>
            </a:endParaRPr>
          </a:p>
        </p:txBody>
      </p:sp>
      <p:sp>
        <p:nvSpPr>
          <p:cNvPr id="2" name="テキスト ボックス 1"/>
          <p:cNvSpPr txBox="1"/>
          <p:nvPr/>
        </p:nvSpPr>
        <p:spPr>
          <a:xfrm>
            <a:off x="405552" y="2766166"/>
            <a:ext cx="1514995" cy="553998"/>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特別区設置時点までの</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児童相談所に係る変動を想定</a:t>
            </a:r>
          </a:p>
        </p:txBody>
      </p:sp>
      <p:cxnSp>
        <p:nvCxnSpPr>
          <p:cNvPr id="9" name="直線コネクタ 8"/>
          <p:cNvCxnSpPr/>
          <p:nvPr/>
        </p:nvCxnSpPr>
        <p:spPr>
          <a:xfrm>
            <a:off x="1803748" y="3164782"/>
            <a:ext cx="810888" cy="192210"/>
          </a:xfrm>
          <a:prstGeom prst="line">
            <a:avLst/>
          </a:prstGeom>
        </p:spPr>
        <p:style>
          <a:lnRef idx="1">
            <a:schemeClr val="dk1"/>
          </a:lnRef>
          <a:fillRef idx="0">
            <a:schemeClr val="dk1"/>
          </a:fillRef>
          <a:effectRef idx="0">
            <a:schemeClr val="dk1"/>
          </a:effectRef>
          <a:fontRef idx="minor">
            <a:schemeClr val="tx1"/>
          </a:fontRef>
        </p:style>
      </p:cxnSp>
      <p:sp>
        <p:nvSpPr>
          <p:cNvPr id="43" name="テキスト ボックス 42"/>
          <p:cNvSpPr txBox="1"/>
          <p:nvPr/>
        </p:nvSpPr>
        <p:spPr>
          <a:xfrm>
            <a:off x="1808806" y="1428889"/>
            <a:ext cx="3366450" cy="307777"/>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下記は</a:t>
            </a:r>
            <a:r>
              <a:rPr lang="en-US" altLang="ja-JP" sz="1400" dirty="0">
                <a:latin typeface="Meiryo UI" panose="020B0604030504040204" pitchFamily="50" charset="-128"/>
                <a:ea typeface="Meiryo UI" panose="020B0604030504040204" pitchFamily="50" charset="-128"/>
              </a:rPr>
              <a:t>H29</a:t>
            </a:r>
            <a:r>
              <a:rPr lang="ja-JP" altLang="en-US" sz="1400" dirty="0">
                <a:latin typeface="Meiryo UI" panose="020B0604030504040204" pitchFamily="50" charset="-128"/>
                <a:ea typeface="Meiryo UI" panose="020B0604030504040204" pitchFamily="50" charset="-128"/>
              </a:rPr>
              <a:t>年９月時点での算定</a:t>
            </a:r>
          </a:p>
        </p:txBody>
      </p:sp>
      <p:sp>
        <p:nvSpPr>
          <p:cNvPr id="46"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１９</a:t>
            </a:r>
          </a:p>
        </p:txBody>
      </p:sp>
      <p:sp>
        <p:nvSpPr>
          <p:cNvPr id="48" name="テキスト ボックス 47"/>
          <p:cNvSpPr txBox="1"/>
          <p:nvPr/>
        </p:nvSpPr>
        <p:spPr>
          <a:xfrm>
            <a:off x="1813045" y="1721899"/>
            <a:ext cx="5308535" cy="246221"/>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児童相談所に係る法令の配置基準等の状況変化については、組織</a:t>
            </a:r>
            <a:r>
              <a:rPr lang="en-US" altLang="ja-JP" sz="1000" dirty="0">
                <a:latin typeface="Meiryo UI" panose="020B0604030504040204" pitchFamily="50" charset="-128"/>
                <a:ea typeface="Meiryo UI" panose="020B0604030504040204" pitchFamily="50" charset="-128"/>
              </a:rPr>
              <a:t>-38</a:t>
            </a:r>
            <a:r>
              <a:rPr lang="ja-JP" altLang="en-US" sz="1000" dirty="0" err="1">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39</a:t>
            </a:r>
            <a:r>
              <a:rPr lang="ja-JP" altLang="en-US" sz="1000" dirty="0">
                <a:latin typeface="Meiryo UI" panose="020B0604030504040204" pitchFamily="50" charset="-128"/>
                <a:ea typeface="Meiryo UI" panose="020B0604030504040204" pitchFamily="50" charset="-128"/>
              </a:rPr>
              <a:t>参照</a:t>
            </a:r>
          </a:p>
        </p:txBody>
      </p:sp>
    </p:spTree>
    <p:extLst>
      <p:ext uri="{BB962C8B-B14F-4D97-AF65-F5344CB8AC3E}">
        <p14:creationId xmlns:p14="http://schemas.microsoft.com/office/powerpoint/2010/main" val="199109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Meiryo UI" panose="020B0604030504040204" pitchFamily="50" charset="-128"/>
                <a:ea typeface="Meiryo UI" panose="020B0604030504040204" pitchFamily="50" charset="-128"/>
                <a:cs typeface="Meiryo UI"/>
              </a:rPr>
              <a:t>９</a:t>
            </a:r>
            <a:r>
              <a:rPr lang="ja-JP" altLang="en-US" sz="2000" b="1" dirty="0">
                <a:solidFill>
                  <a:srgbClr val="000000"/>
                </a:solidFill>
                <a:latin typeface="ＭＳ Ｐゴシック" charset="-128"/>
                <a:ea typeface="Meiryo UI"/>
                <a:cs typeface="Meiryo UI"/>
              </a:rPr>
              <a:t>　特別区設置に伴う職員数の推移見込み　</a:t>
            </a:r>
            <a:r>
              <a:rPr lang="ja-JP" altLang="en-US" sz="1600" b="1" dirty="0">
                <a:solidFill>
                  <a:srgbClr val="000000"/>
                </a:solidFill>
                <a:latin typeface="ＭＳ Ｐゴシック" charset="-128"/>
                <a:ea typeface="Meiryo UI"/>
                <a:cs typeface="Meiryo UI"/>
              </a:rPr>
              <a:t>～イメージ～</a:t>
            </a:r>
          </a:p>
        </p:txBody>
      </p:sp>
      <p:sp>
        <p:nvSpPr>
          <p:cNvPr id="123" name="コンテンツ プレースホルダー 2"/>
          <p:cNvSpPr txBox="1">
            <a:spLocks/>
          </p:cNvSpPr>
          <p:nvPr/>
        </p:nvSpPr>
        <p:spPr bwMode="auto">
          <a:xfrm>
            <a:off x="273000" y="507539"/>
            <a:ext cx="9360000" cy="324000"/>
          </a:xfrm>
          <a:prstGeom prst="rect">
            <a:avLst/>
          </a:prstGeom>
          <a:solidFill>
            <a:schemeClr val="accent6">
              <a:lumMod val="40000"/>
              <a:lumOff val="60000"/>
            </a:schemeClr>
          </a:solidFill>
          <a:ln w="12700">
            <a:noFill/>
          </a:ln>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400" dirty="0">
                <a:solidFill>
                  <a:prstClr val="black"/>
                </a:solidFill>
                <a:latin typeface="Meiryo UI" pitchFamily="50" charset="-128"/>
                <a:ea typeface="Meiryo UI" pitchFamily="50" charset="-128"/>
                <a:cs typeface="Meiryo UI" pitchFamily="50" charset="-128"/>
              </a:rPr>
              <a:t>◆ 特別区・一部事務組合の職員数、大阪府への移管職員数の推移</a:t>
            </a:r>
            <a:r>
              <a:rPr lang="ja-JP" altLang="en-US" sz="1200" dirty="0">
                <a:solidFill>
                  <a:prstClr val="black"/>
                </a:solidFill>
                <a:latin typeface="Meiryo UI" pitchFamily="50" charset="-128"/>
                <a:ea typeface="Meiryo UI" pitchFamily="50" charset="-128"/>
                <a:cs typeface="Meiryo UI" pitchFamily="50" charset="-128"/>
              </a:rPr>
              <a:t>（経営形態見直し部門、学校園、消防を除く）</a:t>
            </a:r>
            <a:endParaRPr lang="en-US" altLang="ja-JP" sz="1200" dirty="0">
              <a:solidFill>
                <a:prstClr val="black"/>
              </a:solidFill>
              <a:latin typeface="Meiryo UI" pitchFamily="50" charset="-128"/>
              <a:ea typeface="Meiryo UI" pitchFamily="50" charset="-128"/>
              <a:cs typeface="Meiryo UI" pitchFamily="50" charset="-128"/>
            </a:endParaRPr>
          </a:p>
        </p:txBody>
      </p:sp>
      <p:sp>
        <p:nvSpPr>
          <p:cNvPr id="23" name="角丸四角形 22"/>
          <p:cNvSpPr/>
          <p:nvPr/>
        </p:nvSpPr>
        <p:spPr>
          <a:xfrm>
            <a:off x="111762" y="1216703"/>
            <a:ext cx="3628478" cy="5415128"/>
          </a:xfrm>
          <a:prstGeom prst="roundRect">
            <a:avLst>
              <a:gd name="adj" fmla="val 7240"/>
            </a:avLst>
          </a:prstGeom>
          <a:noFill/>
          <a:ln w="31750">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2" name="正方形/長方形 61"/>
          <p:cNvSpPr/>
          <p:nvPr/>
        </p:nvSpPr>
        <p:spPr>
          <a:xfrm>
            <a:off x="150878" y="2374587"/>
            <a:ext cx="1482165"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latin typeface="Meiryo UI" panose="020B0604030504040204" pitchFamily="50" charset="-128"/>
                <a:ea typeface="Meiryo UI" panose="020B0604030504040204" pitchFamily="50" charset="-128"/>
              </a:rPr>
              <a:t>【</a:t>
            </a:r>
            <a:r>
              <a:rPr kumimoji="1" lang="ja-JP" altLang="en-US" b="1" dirty="0">
                <a:solidFill>
                  <a:schemeClr val="tx1"/>
                </a:solidFill>
                <a:latin typeface="Meiryo UI" panose="020B0604030504040204" pitchFamily="50" charset="-128"/>
                <a:ea typeface="Meiryo UI" panose="020B0604030504040204" pitchFamily="50" charset="-128"/>
              </a:rPr>
              <a:t>大阪市</a:t>
            </a:r>
            <a:r>
              <a:rPr lang="en-US" altLang="ja-JP" b="1" dirty="0">
                <a:solidFill>
                  <a:schemeClr val="tx1"/>
                </a:solidFill>
                <a:latin typeface="Meiryo UI" panose="020B0604030504040204" pitchFamily="50" charset="-128"/>
                <a:ea typeface="Meiryo UI" panose="020B0604030504040204" pitchFamily="50" charset="-128"/>
              </a:rPr>
              <a:t>】</a:t>
            </a:r>
            <a:endParaRPr kumimoji="1" lang="ja-JP" altLang="en-US" b="1" dirty="0">
              <a:solidFill>
                <a:schemeClr val="tx1"/>
              </a:solidFill>
              <a:latin typeface="Meiryo UI" panose="020B0604030504040204" pitchFamily="50" charset="-128"/>
              <a:ea typeface="Meiryo UI" panose="020B0604030504040204" pitchFamily="50" charset="-128"/>
            </a:endParaRPr>
          </a:p>
        </p:txBody>
      </p:sp>
      <p:sp>
        <p:nvSpPr>
          <p:cNvPr id="86" name="テキスト ボックス 33"/>
          <p:cNvSpPr txBox="1">
            <a:spLocks noChangeArrowheads="1"/>
          </p:cNvSpPr>
          <p:nvPr/>
        </p:nvSpPr>
        <p:spPr bwMode="auto">
          <a:xfrm>
            <a:off x="428473" y="810882"/>
            <a:ext cx="4726298" cy="261610"/>
          </a:xfrm>
          <a:prstGeom prst="rect">
            <a:avLst/>
          </a:prstGeom>
          <a:noFill/>
          <a:ln w="9525">
            <a:noFill/>
            <a:miter lim="800000"/>
            <a:headEnd/>
            <a:tailEnd/>
          </a:ln>
        </p:spPr>
        <p:txBody>
          <a:bodyPr wrap="square">
            <a:spAutoFit/>
          </a:bodyPr>
          <a:lstStyle/>
          <a:p>
            <a:r>
              <a:rPr lang="en-US" altLang="ja-JP" sz="1100" dirty="0">
                <a:latin typeface="Meiryo UI" pitchFamily="50" charset="-128"/>
                <a:ea typeface="Meiryo UI" pitchFamily="50" charset="-128"/>
                <a:cs typeface="Meiryo UI" pitchFamily="50" charset="-128"/>
              </a:rPr>
              <a:t>※</a:t>
            </a:r>
            <a:r>
              <a:rPr lang="ja-JP" altLang="en-US" sz="1100" dirty="0">
                <a:latin typeface="Meiryo UI" pitchFamily="50" charset="-128"/>
                <a:ea typeface="Meiryo UI" pitchFamily="50" charset="-128"/>
                <a:cs typeface="Meiryo UI" pitchFamily="50" charset="-128"/>
              </a:rPr>
              <a:t>技能労務職 ：退職不補充により、職員数を試算したもの</a:t>
            </a:r>
          </a:p>
        </p:txBody>
      </p:sp>
      <p:sp>
        <p:nvSpPr>
          <p:cNvPr id="81" name="テキスト ボックス 33"/>
          <p:cNvSpPr txBox="1">
            <a:spLocks noChangeArrowheads="1"/>
          </p:cNvSpPr>
          <p:nvPr/>
        </p:nvSpPr>
        <p:spPr bwMode="auto">
          <a:xfrm>
            <a:off x="-2972" y="6618487"/>
            <a:ext cx="4384675" cy="253916"/>
          </a:xfrm>
          <a:prstGeom prst="rect">
            <a:avLst/>
          </a:prstGeom>
          <a:noFill/>
          <a:ln w="9525">
            <a:noFill/>
            <a:miter lim="800000"/>
            <a:headEnd/>
            <a:tailEnd/>
          </a:ln>
        </p:spPr>
        <p:txBody>
          <a:bodyPr wrap="square">
            <a:spAutoFit/>
          </a:bodyPr>
          <a:lstStyle/>
          <a:p>
            <a:pPr marL="87313" indent="-87313"/>
            <a:r>
              <a:rPr lang="en-US" altLang="ja-JP" sz="1050" dirty="0">
                <a:latin typeface="Meiryo UI" pitchFamily="50" charset="-128"/>
                <a:ea typeface="Meiryo UI" pitchFamily="50" charset="-128"/>
                <a:cs typeface="Meiryo UI" pitchFamily="50" charset="-128"/>
              </a:rPr>
              <a:t>※</a:t>
            </a:r>
            <a:r>
              <a:rPr lang="ja-JP" altLang="en-US" sz="1050" dirty="0">
                <a:latin typeface="Meiryo UI" pitchFamily="50" charset="-128"/>
                <a:ea typeface="Meiryo UI" pitchFamily="50" charset="-128"/>
                <a:cs typeface="Meiryo UI" pitchFamily="50" charset="-128"/>
              </a:rPr>
              <a:t>大阪府から特別区へ移管される職員</a:t>
            </a:r>
            <a:r>
              <a:rPr lang="en-US" altLang="ja-JP" sz="1050" dirty="0">
                <a:latin typeface="Meiryo UI" pitchFamily="50" charset="-128"/>
                <a:ea typeface="Meiryo UI" pitchFamily="50" charset="-128"/>
                <a:cs typeface="Meiryo UI" pitchFamily="50" charset="-128"/>
              </a:rPr>
              <a:t>10</a:t>
            </a:r>
            <a:r>
              <a:rPr lang="ja-JP" altLang="en-US" sz="1050" dirty="0">
                <a:latin typeface="Meiryo UI" pitchFamily="50" charset="-128"/>
                <a:ea typeface="Meiryo UI" pitchFamily="50" charset="-128"/>
                <a:cs typeface="Meiryo UI" pitchFamily="50" charset="-128"/>
              </a:rPr>
              <a:t>人（全て非技能労務職）を含む</a:t>
            </a:r>
          </a:p>
        </p:txBody>
      </p:sp>
      <p:grpSp>
        <p:nvGrpSpPr>
          <p:cNvPr id="13" name="グループ化 12"/>
          <p:cNvGrpSpPr/>
          <p:nvPr/>
        </p:nvGrpSpPr>
        <p:grpSpPr>
          <a:xfrm>
            <a:off x="209805" y="922884"/>
            <a:ext cx="9505102" cy="5708947"/>
            <a:chOff x="209805" y="922884"/>
            <a:chExt cx="9505102" cy="5708947"/>
          </a:xfrm>
        </p:grpSpPr>
        <p:sp>
          <p:nvSpPr>
            <p:cNvPr id="72" name="正方形/長方形 71"/>
            <p:cNvSpPr/>
            <p:nvPr/>
          </p:nvSpPr>
          <p:spPr>
            <a:xfrm>
              <a:off x="4314907" y="4421130"/>
              <a:ext cx="5400000" cy="21600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6" name="円/楕円 75"/>
            <p:cNvSpPr/>
            <p:nvPr/>
          </p:nvSpPr>
          <p:spPr>
            <a:xfrm>
              <a:off x="5070559" y="4466374"/>
              <a:ext cx="3960000" cy="360000"/>
            </a:xfrm>
            <a:prstGeom prst="ellipse">
              <a:avLst/>
            </a:prstGeom>
            <a:solidFill>
              <a:schemeClr val="tx1">
                <a:lumMod val="50000"/>
                <a:lumOff val="5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　阪　府</a:t>
              </a:r>
            </a:p>
          </p:txBody>
        </p:sp>
        <p:sp>
          <p:nvSpPr>
            <p:cNvPr id="74" name="正方形/長方形 73"/>
            <p:cNvSpPr/>
            <p:nvPr/>
          </p:nvSpPr>
          <p:spPr>
            <a:xfrm>
              <a:off x="4304403" y="922884"/>
              <a:ext cx="5400000" cy="3347563"/>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二等辺三角形 95"/>
            <p:cNvSpPr/>
            <p:nvPr/>
          </p:nvSpPr>
          <p:spPr>
            <a:xfrm rot="5400000">
              <a:off x="6128324" y="2633216"/>
              <a:ext cx="1546764" cy="233451"/>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 name="直線コネクタ 63"/>
            <p:cNvCxnSpPr/>
            <p:nvPr/>
          </p:nvCxnSpPr>
          <p:spPr>
            <a:xfrm>
              <a:off x="4097948" y="2134726"/>
              <a:ext cx="111532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9" name="正方形/長方形 58"/>
            <p:cNvSpPr/>
            <p:nvPr/>
          </p:nvSpPr>
          <p:spPr>
            <a:xfrm>
              <a:off x="1741003" y="1330755"/>
              <a:ext cx="2095362"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特別区分</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rPr>
                <a:t>　計</a:t>
              </a:r>
              <a:r>
                <a:rPr lang="en-US" altLang="ja-JP" sz="1200" b="1" dirty="0">
                  <a:solidFill>
                    <a:schemeClr val="tx1"/>
                  </a:solidFill>
                  <a:latin typeface="Meiryo UI" panose="020B0604030504040204" pitchFamily="50" charset="-128"/>
                  <a:ea typeface="Meiryo UI" panose="020B0604030504040204" pitchFamily="50" charset="-128"/>
                </a:rPr>
                <a:t>11,180</a:t>
              </a:r>
              <a:r>
                <a:rPr lang="ja-JP" altLang="en-US" sz="1200" b="1" dirty="0">
                  <a:solidFill>
                    <a:schemeClr val="tx1"/>
                  </a:solidFill>
                  <a:latin typeface="Meiryo UI" panose="020B0604030504040204" pitchFamily="50" charset="-128"/>
                  <a:ea typeface="Meiryo UI" panose="020B0604030504040204" pitchFamily="50" charset="-128"/>
                </a:rPr>
                <a:t>人</a:t>
              </a:r>
            </a:p>
          </p:txBody>
        </p:sp>
        <p:sp>
          <p:nvSpPr>
            <p:cNvPr id="105" name="正方形/長方形 104"/>
            <p:cNvSpPr/>
            <p:nvPr/>
          </p:nvSpPr>
          <p:spPr>
            <a:xfrm>
              <a:off x="2298950" y="2538343"/>
              <a:ext cx="1368000" cy="1332000"/>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chemeClr val="bg1"/>
                  </a:solidFill>
                  <a:latin typeface="Meiryo UI" panose="020B0604030504040204" pitchFamily="50" charset="-128"/>
                  <a:ea typeface="Meiryo UI" panose="020B0604030504040204" pitchFamily="50" charset="-128"/>
                </a:rPr>
                <a:t>非技能労務職</a:t>
              </a:r>
              <a:endParaRPr lang="en-US" altLang="ja-JP" sz="1400" b="1" dirty="0">
                <a:solidFill>
                  <a:schemeClr val="bg1"/>
                </a:solidFill>
                <a:latin typeface="Meiryo UI" panose="020B0604030504040204" pitchFamily="50" charset="-128"/>
                <a:ea typeface="Meiryo UI" panose="020B0604030504040204" pitchFamily="50" charset="-128"/>
              </a:endParaRPr>
            </a:p>
            <a:p>
              <a:pPr algn="ctr">
                <a:defRPr/>
              </a:pPr>
              <a:r>
                <a:rPr lang="en-US" altLang="ja-JP" sz="1400" b="1" dirty="0">
                  <a:solidFill>
                    <a:schemeClr val="bg1"/>
                  </a:solidFill>
                  <a:latin typeface="Meiryo UI" panose="020B0604030504040204" pitchFamily="50" charset="-128"/>
                  <a:ea typeface="Meiryo UI" panose="020B0604030504040204" pitchFamily="50" charset="-128"/>
                </a:rPr>
                <a:t>9,710</a:t>
              </a:r>
              <a:r>
                <a:rPr lang="ja-JP" altLang="en-US" sz="1400" b="1" dirty="0">
                  <a:solidFill>
                    <a:schemeClr val="bg1"/>
                  </a:solidFill>
                  <a:latin typeface="Meiryo UI" panose="020B0604030504040204" pitchFamily="50" charset="-128"/>
                  <a:ea typeface="Meiryo UI" panose="020B0604030504040204" pitchFamily="50" charset="-128"/>
                </a:rPr>
                <a:t>人</a:t>
              </a:r>
              <a:endParaRPr lang="en-US" altLang="ja-JP" sz="1400" b="1" dirty="0">
                <a:solidFill>
                  <a:schemeClr val="bg1"/>
                </a:solidFill>
                <a:latin typeface="Meiryo UI" panose="020B0604030504040204" pitchFamily="50" charset="-128"/>
                <a:ea typeface="Meiryo UI" panose="020B0604030504040204" pitchFamily="50" charset="-128"/>
              </a:endParaRPr>
            </a:p>
            <a:p>
              <a:pPr algn="ctr">
                <a:defRPr/>
              </a:pPr>
              <a:r>
                <a:rPr lang="ja-JP" altLang="en-US" sz="200" b="1" dirty="0">
                  <a:solidFill>
                    <a:schemeClr val="bg1"/>
                  </a:solidFill>
                  <a:latin typeface="Meiryo UI" panose="020B0604030504040204" pitchFamily="50" charset="-128"/>
                  <a:ea typeface="Meiryo UI" panose="020B0604030504040204" pitchFamily="50" charset="-128"/>
                </a:rPr>
                <a:t>　　</a:t>
              </a:r>
              <a:endParaRPr lang="en-US" altLang="ja-JP" sz="1100" b="1" dirty="0">
                <a:solidFill>
                  <a:schemeClr val="bg1"/>
                </a:solidFill>
                <a:latin typeface="+mj-ea"/>
                <a:ea typeface="+mj-ea"/>
              </a:endParaRPr>
            </a:p>
          </p:txBody>
        </p:sp>
        <p:sp>
          <p:nvSpPr>
            <p:cNvPr id="108" name="正方形/長方形 107"/>
            <p:cNvSpPr/>
            <p:nvPr/>
          </p:nvSpPr>
          <p:spPr>
            <a:xfrm>
              <a:off x="5223535" y="2142410"/>
              <a:ext cx="1368000" cy="1731498"/>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chemeClr val="bg1"/>
                  </a:solidFill>
                  <a:latin typeface="Meiryo UI" panose="020B0604030504040204" pitchFamily="50" charset="-128"/>
                  <a:ea typeface="Meiryo UI" panose="020B0604030504040204" pitchFamily="50" charset="-128"/>
                </a:rPr>
                <a:t>非技能労務職</a:t>
              </a:r>
              <a:endParaRPr lang="en-US" altLang="ja-JP" sz="1200" b="1" dirty="0">
                <a:solidFill>
                  <a:schemeClr val="bg1"/>
                </a:solidFill>
                <a:latin typeface="Meiryo UI" panose="020B0604030504040204" pitchFamily="50" charset="-128"/>
                <a:ea typeface="Meiryo UI" panose="020B0604030504040204" pitchFamily="50" charset="-128"/>
              </a:endParaRPr>
            </a:p>
            <a:p>
              <a:pPr algn="ctr">
                <a:defRPr/>
              </a:pPr>
              <a:r>
                <a:rPr lang="en-US" altLang="ja-JP" sz="1200" b="1" dirty="0">
                  <a:solidFill>
                    <a:schemeClr val="bg1"/>
                  </a:solidFill>
                  <a:latin typeface="Meiryo UI" panose="020B0604030504040204" pitchFamily="50" charset="-128"/>
                  <a:ea typeface="Meiryo UI" panose="020B0604030504040204" pitchFamily="50" charset="-128"/>
                </a:rPr>
                <a:t>10,120</a:t>
              </a:r>
              <a:r>
                <a:rPr lang="ja-JP" altLang="en-US" sz="1200" b="1" dirty="0">
                  <a:solidFill>
                    <a:schemeClr val="bg1"/>
                  </a:solidFill>
                  <a:latin typeface="Meiryo UI" panose="020B0604030504040204" pitchFamily="50" charset="-128"/>
                  <a:ea typeface="Meiryo UI" panose="020B0604030504040204" pitchFamily="50" charset="-128"/>
                </a:rPr>
                <a:t>人</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58" name="正方形/長方形 57"/>
            <p:cNvSpPr/>
            <p:nvPr/>
          </p:nvSpPr>
          <p:spPr>
            <a:xfrm>
              <a:off x="2182120" y="3950300"/>
              <a:ext cx="1589780"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eiryo UI" pitchFamily="50" charset="-128"/>
                  <a:ea typeface="Meiryo UI" pitchFamily="50" charset="-128"/>
                  <a:cs typeface="Meiryo UI" pitchFamily="50" charset="-128"/>
                </a:rPr>
                <a:t>平成</a:t>
              </a:r>
              <a:r>
                <a:rPr kumimoji="1" lang="en-US" altLang="ja-JP" sz="1100" b="1" dirty="0">
                  <a:solidFill>
                    <a:schemeClr val="tx1"/>
                  </a:solidFill>
                  <a:latin typeface="Meiryo UI" pitchFamily="50" charset="-128"/>
                  <a:ea typeface="Meiryo UI" pitchFamily="50" charset="-128"/>
                  <a:cs typeface="Meiryo UI" pitchFamily="50" charset="-128"/>
                </a:rPr>
                <a:t>28</a:t>
              </a:r>
              <a:r>
                <a:rPr kumimoji="1" lang="ja-JP" altLang="en-US" sz="1100" b="1" dirty="0">
                  <a:solidFill>
                    <a:schemeClr val="tx1"/>
                  </a:solidFill>
                  <a:latin typeface="Meiryo UI" pitchFamily="50" charset="-128"/>
                  <a:ea typeface="Meiryo UI" pitchFamily="50" charset="-128"/>
                  <a:cs typeface="Meiryo UI" pitchFamily="50" charset="-128"/>
                </a:rPr>
                <a:t>年度現員数に</a:t>
              </a:r>
              <a:endParaRPr kumimoji="1" lang="en-US" altLang="ja-JP" sz="1100" b="1" dirty="0">
                <a:solidFill>
                  <a:schemeClr val="tx1"/>
                </a:solidFill>
                <a:latin typeface="Meiryo UI" pitchFamily="50" charset="-128"/>
                <a:ea typeface="Meiryo UI" pitchFamily="50" charset="-128"/>
                <a:cs typeface="Meiryo UI" pitchFamily="50" charset="-128"/>
              </a:endParaRPr>
            </a:p>
            <a:p>
              <a:pPr algn="ctr"/>
              <a:r>
                <a:rPr lang="ja-JP" altLang="en-US" sz="1100" b="1" dirty="0">
                  <a:solidFill>
                    <a:schemeClr val="tx1"/>
                  </a:solidFill>
                  <a:latin typeface="Meiryo UI" pitchFamily="50" charset="-128"/>
                  <a:ea typeface="Meiryo UI" pitchFamily="50" charset="-128"/>
                  <a:cs typeface="Meiryo UI" pitchFamily="50" charset="-128"/>
                </a:rPr>
                <a:t>事務分担（案）を反映</a:t>
              </a:r>
              <a:endParaRPr kumimoji="1" lang="ja-JP" altLang="en-US" sz="1100" b="1" dirty="0">
                <a:solidFill>
                  <a:schemeClr val="tx1"/>
                </a:solidFill>
                <a:latin typeface="Meiryo UI" pitchFamily="50" charset="-128"/>
                <a:ea typeface="Meiryo UI" pitchFamily="50" charset="-128"/>
                <a:cs typeface="Meiryo UI" pitchFamily="50" charset="-128"/>
              </a:endParaRPr>
            </a:p>
          </p:txBody>
        </p:sp>
        <p:cxnSp>
          <p:nvCxnSpPr>
            <p:cNvPr id="71" name="直線コネクタ 70"/>
            <p:cNvCxnSpPr/>
            <p:nvPr/>
          </p:nvCxnSpPr>
          <p:spPr>
            <a:xfrm>
              <a:off x="3716453" y="2548068"/>
              <a:ext cx="10800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7" name="正方形/長方形 76"/>
            <p:cNvSpPr/>
            <p:nvPr/>
          </p:nvSpPr>
          <p:spPr>
            <a:xfrm>
              <a:off x="5017860" y="3903064"/>
              <a:ext cx="1768205" cy="3481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eiryo UI" pitchFamily="50" charset="-128"/>
                  <a:ea typeface="Meiryo UI" pitchFamily="50" charset="-128"/>
                  <a:cs typeface="Meiryo UI" pitchFamily="50" charset="-128"/>
                </a:rPr>
                <a:t>特別区設置当初</a:t>
              </a:r>
              <a:endParaRPr kumimoji="1" lang="en-US" altLang="ja-JP" sz="1400" b="1" dirty="0">
                <a:solidFill>
                  <a:schemeClr val="tx1"/>
                </a:solidFill>
                <a:latin typeface="Meiryo UI" pitchFamily="50" charset="-128"/>
                <a:ea typeface="Meiryo UI" pitchFamily="50" charset="-128"/>
                <a:cs typeface="Meiryo UI" pitchFamily="50" charset="-128"/>
              </a:endParaRPr>
            </a:p>
          </p:txBody>
        </p:sp>
        <p:cxnSp>
          <p:nvCxnSpPr>
            <p:cNvPr id="78" name="直線コネクタ 77"/>
            <p:cNvCxnSpPr/>
            <p:nvPr/>
          </p:nvCxnSpPr>
          <p:spPr>
            <a:xfrm>
              <a:off x="1888816" y="3894166"/>
              <a:ext cx="7680145" cy="0"/>
            </a:xfrm>
            <a:prstGeom prst="line">
              <a:avLst/>
            </a:prstGeom>
            <a:ln w="317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3668916" y="1508166"/>
              <a:ext cx="1544352" cy="17127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3958882" y="2169308"/>
              <a:ext cx="1150941"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tx1"/>
                  </a:solidFill>
                  <a:latin typeface="Meiryo UI" panose="020B0604030504040204" pitchFamily="50" charset="-128"/>
                  <a:ea typeface="Meiryo UI" panose="020B0604030504040204" pitchFamily="50" charset="-128"/>
                </a:rPr>
                <a:t>体制整備による増員</a:t>
              </a:r>
              <a:endParaRPr lang="en-US" altLang="ja-JP" sz="1100" b="1" dirty="0">
                <a:solidFill>
                  <a:srgbClr val="FF0000"/>
                </a:solidFill>
                <a:latin typeface="Meiryo UI" panose="020B0604030504040204" pitchFamily="50" charset="-128"/>
                <a:ea typeface="Meiryo UI" panose="020B0604030504040204" pitchFamily="50" charset="-128"/>
              </a:endParaRPr>
            </a:p>
          </p:txBody>
        </p:sp>
        <p:grpSp>
          <p:nvGrpSpPr>
            <p:cNvPr id="12" name="グループ化 11"/>
            <p:cNvGrpSpPr/>
            <p:nvPr/>
          </p:nvGrpSpPr>
          <p:grpSpPr>
            <a:xfrm>
              <a:off x="5092334" y="983648"/>
              <a:ext cx="3960000" cy="360000"/>
              <a:chOff x="5092334" y="983648"/>
              <a:chExt cx="3960000" cy="360000"/>
            </a:xfrm>
          </p:grpSpPr>
          <p:sp>
            <p:nvSpPr>
              <p:cNvPr id="99" name="円/楕円 98"/>
              <p:cNvSpPr/>
              <p:nvPr/>
            </p:nvSpPr>
            <p:spPr>
              <a:xfrm>
                <a:off x="5092334" y="983648"/>
                <a:ext cx="3960000" cy="360000"/>
              </a:xfrm>
              <a:prstGeom prst="ellipse">
                <a:avLst/>
              </a:prstGeom>
              <a:solidFill>
                <a:schemeClr val="tx1">
                  <a:lumMod val="50000"/>
                  <a:lumOff val="5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特　別　区</a:t>
                </a:r>
              </a:p>
            </p:txBody>
          </p:sp>
          <p:sp>
            <p:nvSpPr>
              <p:cNvPr id="82" name="コンテンツ プレースホルダー 2"/>
              <p:cNvSpPr txBox="1">
                <a:spLocks/>
              </p:cNvSpPr>
              <p:nvPr/>
            </p:nvSpPr>
            <p:spPr bwMode="auto">
              <a:xfrm>
                <a:off x="7696773" y="1018537"/>
                <a:ext cx="1277691" cy="291972"/>
              </a:xfrm>
              <a:prstGeom prst="rect">
                <a:avLst/>
              </a:prstGeom>
              <a:noFill/>
              <a:ln w="12700">
                <a:noFill/>
              </a:ln>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en-US" altLang="ja-JP" sz="900" dirty="0">
                    <a:solidFill>
                      <a:schemeClr val="bg1"/>
                    </a:solidFill>
                    <a:latin typeface="Meiryo UI" pitchFamily="50" charset="-128"/>
                    <a:ea typeface="Meiryo UI" pitchFamily="50" charset="-128"/>
                    <a:cs typeface="Meiryo UI" pitchFamily="50" charset="-128"/>
                  </a:rPr>
                  <a:t>※</a:t>
                </a:r>
                <a:r>
                  <a:rPr lang="ja-JP" altLang="en-US" sz="900" dirty="0">
                    <a:solidFill>
                      <a:schemeClr val="bg1"/>
                    </a:solidFill>
                    <a:latin typeface="Meiryo UI" pitchFamily="50" charset="-128"/>
                    <a:ea typeface="Meiryo UI" pitchFamily="50" charset="-128"/>
                    <a:cs typeface="Meiryo UI" pitchFamily="50" charset="-128"/>
                  </a:rPr>
                  <a:t>一部事務組合含む</a:t>
                </a:r>
                <a:endParaRPr lang="en-US" altLang="ja-JP" sz="900" dirty="0">
                  <a:solidFill>
                    <a:schemeClr val="bg1"/>
                  </a:solidFill>
                  <a:latin typeface="Meiryo UI" pitchFamily="50" charset="-128"/>
                  <a:ea typeface="Meiryo UI" pitchFamily="50" charset="-128"/>
                  <a:cs typeface="Meiryo UI" pitchFamily="50" charset="-128"/>
                </a:endParaRPr>
              </a:p>
            </p:txBody>
          </p:sp>
        </p:grpSp>
        <p:sp>
          <p:nvSpPr>
            <p:cNvPr id="47" name="右矢印 46"/>
            <p:cNvSpPr/>
            <p:nvPr/>
          </p:nvSpPr>
          <p:spPr>
            <a:xfrm>
              <a:off x="1756665" y="2217655"/>
              <a:ext cx="468052" cy="432048"/>
            </a:xfrm>
            <a:prstGeom prst="rightArrow">
              <a:avLst/>
            </a:prstGeom>
            <a:solidFill>
              <a:schemeClr val="tx2">
                <a:lumMod val="75000"/>
              </a:schemeClr>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11" name="正方形/長方形 10"/>
            <p:cNvSpPr/>
            <p:nvPr/>
          </p:nvSpPr>
          <p:spPr>
            <a:xfrm>
              <a:off x="314909" y="6271791"/>
              <a:ext cx="1170000"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eiryo UI" pitchFamily="50" charset="-128"/>
                  <a:ea typeface="Meiryo UI" pitchFamily="50" charset="-128"/>
                  <a:cs typeface="Meiryo UI" pitchFamily="50" charset="-128"/>
                </a:rPr>
                <a:t>平成</a:t>
              </a:r>
              <a:r>
                <a:rPr kumimoji="1" lang="en-US" altLang="ja-JP" sz="1100" b="1" dirty="0">
                  <a:solidFill>
                    <a:schemeClr val="tx1"/>
                  </a:solidFill>
                  <a:latin typeface="Meiryo UI" pitchFamily="50" charset="-128"/>
                  <a:ea typeface="Meiryo UI" pitchFamily="50" charset="-128"/>
                  <a:cs typeface="Meiryo UI" pitchFamily="50" charset="-128"/>
                </a:rPr>
                <a:t>28</a:t>
              </a:r>
              <a:r>
                <a:rPr kumimoji="1" lang="ja-JP" altLang="en-US" sz="1100" b="1" dirty="0">
                  <a:solidFill>
                    <a:schemeClr val="tx1"/>
                  </a:solidFill>
                  <a:latin typeface="Meiryo UI" pitchFamily="50" charset="-128"/>
                  <a:ea typeface="Meiryo UI" pitchFamily="50" charset="-128"/>
                  <a:cs typeface="Meiryo UI" pitchFamily="50" charset="-128"/>
                </a:rPr>
                <a:t>年度</a:t>
              </a:r>
            </a:p>
          </p:txBody>
        </p:sp>
        <p:sp>
          <p:nvSpPr>
            <p:cNvPr id="14" name="正方形/長方形 13"/>
            <p:cNvSpPr/>
            <p:nvPr/>
          </p:nvSpPr>
          <p:spPr>
            <a:xfrm>
              <a:off x="5047146" y="6164317"/>
              <a:ext cx="1768205" cy="3481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eiryo UI" pitchFamily="50" charset="-128"/>
                  <a:ea typeface="Meiryo UI" pitchFamily="50" charset="-128"/>
                  <a:cs typeface="Meiryo UI" pitchFamily="50" charset="-128"/>
                </a:rPr>
                <a:t>特別区設置当初</a:t>
              </a:r>
              <a:endParaRPr kumimoji="1" lang="en-US" altLang="ja-JP" sz="1400" b="1" dirty="0">
                <a:solidFill>
                  <a:schemeClr val="tx1"/>
                </a:solidFill>
                <a:latin typeface="Meiryo UI" pitchFamily="50" charset="-128"/>
                <a:ea typeface="Meiryo UI" pitchFamily="50" charset="-128"/>
                <a:cs typeface="Meiryo UI" pitchFamily="50" charset="-128"/>
              </a:endParaRPr>
            </a:p>
          </p:txBody>
        </p:sp>
        <p:sp>
          <p:nvSpPr>
            <p:cNvPr id="26" name="正方形/長方形 25"/>
            <p:cNvSpPr/>
            <p:nvPr/>
          </p:nvSpPr>
          <p:spPr>
            <a:xfrm>
              <a:off x="5236278" y="5620864"/>
              <a:ext cx="1368000" cy="544428"/>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chemeClr val="bg1"/>
                  </a:solidFill>
                  <a:latin typeface="Meiryo UI" panose="020B0604030504040204" pitchFamily="50" charset="-128"/>
                  <a:ea typeface="Meiryo UI" panose="020B0604030504040204" pitchFamily="50" charset="-128"/>
                </a:rPr>
                <a:t>非技能労務職</a:t>
              </a:r>
              <a:endParaRPr lang="en-US" altLang="ja-JP" sz="1200" b="1" dirty="0">
                <a:solidFill>
                  <a:schemeClr val="bg1"/>
                </a:solidFill>
                <a:latin typeface="Meiryo UI" panose="020B0604030504040204" pitchFamily="50" charset="-128"/>
                <a:ea typeface="Meiryo UI" panose="020B0604030504040204" pitchFamily="50" charset="-128"/>
              </a:endParaRPr>
            </a:p>
            <a:p>
              <a:pPr algn="ctr">
                <a:defRPr/>
              </a:pPr>
              <a:r>
                <a:rPr lang="en-US" altLang="ja-JP" sz="1200" b="1" dirty="0">
                  <a:solidFill>
                    <a:schemeClr val="bg1"/>
                  </a:solidFill>
                  <a:latin typeface="Meiryo UI" panose="020B0604030504040204" pitchFamily="50" charset="-128"/>
                  <a:ea typeface="Meiryo UI" panose="020B0604030504040204" pitchFamily="50" charset="-128"/>
                </a:rPr>
                <a:t>1,380</a:t>
              </a:r>
              <a:r>
                <a:rPr lang="ja-JP" altLang="en-US" sz="1200" b="1" dirty="0">
                  <a:solidFill>
                    <a:schemeClr val="bg1"/>
                  </a:solidFill>
                  <a:latin typeface="Meiryo UI" panose="020B0604030504040204" pitchFamily="50" charset="-128"/>
                  <a:ea typeface="Meiryo UI" panose="020B0604030504040204" pitchFamily="50" charset="-128"/>
                </a:rPr>
                <a:t>人</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68" name="正方形/長方形 67"/>
            <p:cNvSpPr/>
            <p:nvPr/>
          </p:nvSpPr>
          <p:spPr>
            <a:xfrm>
              <a:off x="2298950" y="5340229"/>
              <a:ext cx="1368000" cy="839922"/>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chemeClr val="bg1"/>
                  </a:solidFill>
                  <a:latin typeface="Meiryo UI" panose="020B0604030504040204" pitchFamily="50" charset="-128"/>
                  <a:ea typeface="Meiryo UI" panose="020B0604030504040204" pitchFamily="50" charset="-128"/>
                </a:rPr>
                <a:t>非技能労務職</a:t>
              </a:r>
              <a:endParaRPr lang="en-US" altLang="ja-JP" sz="1400" b="1" dirty="0">
                <a:solidFill>
                  <a:schemeClr val="bg1"/>
                </a:solidFill>
                <a:latin typeface="Meiryo UI" panose="020B0604030504040204" pitchFamily="50" charset="-128"/>
                <a:ea typeface="Meiryo UI" panose="020B0604030504040204" pitchFamily="50" charset="-128"/>
              </a:endParaRPr>
            </a:p>
            <a:p>
              <a:pPr algn="ctr">
                <a:defRPr/>
              </a:pPr>
              <a:r>
                <a:rPr lang="en-US" altLang="ja-JP" sz="1400" b="1" dirty="0">
                  <a:solidFill>
                    <a:schemeClr val="bg1"/>
                  </a:solidFill>
                  <a:latin typeface="Meiryo UI" panose="020B0604030504040204" pitchFamily="50" charset="-128"/>
                  <a:ea typeface="Meiryo UI" panose="020B0604030504040204" pitchFamily="50" charset="-128"/>
                </a:rPr>
                <a:t>1,500</a:t>
              </a:r>
              <a:r>
                <a:rPr lang="ja-JP" altLang="en-US" sz="1400" b="1" dirty="0">
                  <a:solidFill>
                    <a:schemeClr val="bg1"/>
                  </a:solidFill>
                  <a:latin typeface="Meiryo UI" panose="020B0604030504040204" pitchFamily="50" charset="-128"/>
                  <a:ea typeface="Meiryo UI" panose="020B0604030504040204" pitchFamily="50" charset="-128"/>
                </a:rPr>
                <a:t>人</a:t>
              </a:r>
              <a:endParaRPr lang="en-US" altLang="ja-JP" sz="1400" b="1" dirty="0">
                <a:solidFill>
                  <a:schemeClr val="bg1"/>
                </a:solidFill>
                <a:latin typeface="Meiryo UI" panose="020B0604030504040204" pitchFamily="50" charset="-128"/>
                <a:ea typeface="Meiryo UI" panose="020B0604030504040204" pitchFamily="50" charset="-128"/>
              </a:endParaRPr>
            </a:p>
          </p:txBody>
        </p:sp>
        <p:sp>
          <p:nvSpPr>
            <p:cNvPr id="73" name="正方形/長方形 72"/>
            <p:cNvSpPr/>
            <p:nvPr/>
          </p:nvSpPr>
          <p:spPr>
            <a:xfrm>
              <a:off x="2171316" y="6232685"/>
              <a:ext cx="1562484"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eiryo UI" pitchFamily="50" charset="-128"/>
                  <a:ea typeface="Meiryo UI" pitchFamily="50" charset="-128"/>
                  <a:cs typeface="Meiryo UI" pitchFamily="50" charset="-128"/>
                </a:rPr>
                <a:t>平成</a:t>
              </a:r>
              <a:r>
                <a:rPr kumimoji="1" lang="en-US" altLang="ja-JP" sz="1100" b="1" dirty="0">
                  <a:solidFill>
                    <a:schemeClr val="tx1"/>
                  </a:solidFill>
                  <a:latin typeface="Meiryo UI" pitchFamily="50" charset="-128"/>
                  <a:ea typeface="Meiryo UI" pitchFamily="50" charset="-128"/>
                  <a:cs typeface="Meiryo UI" pitchFamily="50" charset="-128"/>
                </a:rPr>
                <a:t>28</a:t>
              </a:r>
              <a:r>
                <a:rPr kumimoji="1" lang="ja-JP" altLang="en-US" sz="1100" b="1" dirty="0">
                  <a:solidFill>
                    <a:schemeClr val="tx1"/>
                  </a:solidFill>
                  <a:latin typeface="Meiryo UI" pitchFamily="50" charset="-128"/>
                  <a:ea typeface="Meiryo UI" pitchFamily="50" charset="-128"/>
                  <a:cs typeface="Meiryo UI" pitchFamily="50" charset="-128"/>
                </a:rPr>
                <a:t>年度現員数に</a:t>
              </a:r>
              <a:endParaRPr kumimoji="1" lang="en-US" altLang="ja-JP" sz="1100" b="1" dirty="0">
                <a:solidFill>
                  <a:schemeClr val="tx1"/>
                </a:solidFill>
                <a:latin typeface="Meiryo UI" pitchFamily="50" charset="-128"/>
                <a:ea typeface="Meiryo UI" pitchFamily="50" charset="-128"/>
                <a:cs typeface="Meiryo UI" pitchFamily="50" charset="-128"/>
              </a:endParaRPr>
            </a:p>
            <a:p>
              <a:pPr algn="ctr"/>
              <a:r>
                <a:rPr lang="ja-JP" altLang="en-US" sz="1100" b="1" dirty="0">
                  <a:solidFill>
                    <a:schemeClr val="tx1"/>
                  </a:solidFill>
                  <a:latin typeface="Meiryo UI" pitchFamily="50" charset="-128"/>
                  <a:ea typeface="Meiryo UI" pitchFamily="50" charset="-128"/>
                  <a:cs typeface="Meiryo UI" pitchFamily="50" charset="-128"/>
                </a:rPr>
                <a:t>事務分担（案）を反映</a:t>
              </a:r>
              <a:endParaRPr kumimoji="1" lang="ja-JP" altLang="en-US" sz="1100" b="1" dirty="0">
                <a:solidFill>
                  <a:schemeClr val="tx1"/>
                </a:solidFill>
                <a:latin typeface="Meiryo UI" pitchFamily="50" charset="-128"/>
                <a:ea typeface="Meiryo UI" pitchFamily="50" charset="-128"/>
                <a:cs typeface="Meiryo UI" pitchFamily="50" charset="-128"/>
              </a:endParaRPr>
            </a:p>
          </p:txBody>
        </p:sp>
        <p:sp>
          <p:nvSpPr>
            <p:cNvPr id="43" name="正方形/長方形 42"/>
            <p:cNvSpPr/>
            <p:nvPr/>
          </p:nvSpPr>
          <p:spPr>
            <a:xfrm>
              <a:off x="1850293" y="4470698"/>
              <a:ext cx="1947643"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大阪府分</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200" b="1" dirty="0">
                  <a:solidFill>
                    <a:schemeClr val="tx1"/>
                  </a:solidFill>
                  <a:latin typeface="Meiryo UI" panose="020B0604030504040204" pitchFamily="50" charset="-128"/>
                  <a:ea typeface="Meiryo UI" panose="020B0604030504040204" pitchFamily="50" charset="-128"/>
                </a:rPr>
                <a:t>　計</a:t>
              </a:r>
              <a:r>
                <a:rPr lang="en-US" altLang="ja-JP" sz="1200" b="1" dirty="0">
                  <a:solidFill>
                    <a:schemeClr val="tx1"/>
                  </a:solidFill>
                  <a:latin typeface="Meiryo UI" panose="020B0604030504040204" pitchFamily="50" charset="-128"/>
                  <a:ea typeface="Meiryo UI" panose="020B0604030504040204" pitchFamily="50" charset="-128"/>
                </a:rPr>
                <a:t>1,930</a:t>
              </a:r>
              <a:r>
                <a:rPr lang="ja-JP" altLang="en-US" sz="1200" b="1" dirty="0">
                  <a:solidFill>
                    <a:schemeClr val="tx1"/>
                  </a:solidFill>
                  <a:latin typeface="Meiryo UI" panose="020B0604030504040204" pitchFamily="50" charset="-128"/>
                  <a:ea typeface="Meiryo UI" panose="020B0604030504040204" pitchFamily="50" charset="-128"/>
                </a:rPr>
                <a:t>人</a:t>
              </a:r>
            </a:p>
          </p:txBody>
        </p:sp>
        <p:sp>
          <p:nvSpPr>
            <p:cNvPr id="48" name="右矢印 47"/>
            <p:cNvSpPr/>
            <p:nvPr/>
          </p:nvSpPr>
          <p:spPr>
            <a:xfrm>
              <a:off x="1765359" y="5544166"/>
              <a:ext cx="468052" cy="432048"/>
            </a:xfrm>
            <a:prstGeom prst="rightArrow">
              <a:avLst/>
            </a:prstGeom>
            <a:solidFill>
              <a:schemeClr val="tx2">
                <a:lumMod val="75000"/>
              </a:schemeClr>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61" name="正方形/長方形 60"/>
            <p:cNvSpPr/>
            <p:nvPr/>
          </p:nvSpPr>
          <p:spPr>
            <a:xfrm>
              <a:off x="209805" y="3998358"/>
              <a:ext cx="1368000" cy="2193512"/>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1400" b="1" dirty="0">
                <a:solidFill>
                  <a:schemeClr val="bg1"/>
                </a:solidFill>
                <a:latin typeface="Meiryo UI" panose="020B0604030504040204" pitchFamily="50" charset="-128"/>
                <a:ea typeface="Meiryo UI" panose="020B0604030504040204" pitchFamily="50" charset="-128"/>
              </a:endParaRPr>
            </a:p>
            <a:p>
              <a:pPr algn="ctr">
                <a:defRPr/>
              </a:pPr>
              <a:r>
                <a:rPr lang="ja-JP" altLang="en-US" sz="1400" b="1" dirty="0">
                  <a:solidFill>
                    <a:schemeClr val="bg1"/>
                  </a:solidFill>
                  <a:latin typeface="Meiryo UI" panose="020B0604030504040204" pitchFamily="50" charset="-128"/>
                  <a:ea typeface="Meiryo UI" panose="020B0604030504040204" pitchFamily="50" charset="-128"/>
                </a:rPr>
                <a:t>非技能労務職</a:t>
              </a:r>
              <a:endParaRPr lang="en-US" altLang="ja-JP" sz="1400" b="1" dirty="0">
                <a:solidFill>
                  <a:schemeClr val="bg1"/>
                </a:solidFill>
                <a:latin typeface="Meiryo UI" panose="020B0604030504040204" pitchFamily="50" charset="-128"/>
                <a:ea typeface="Meiryo UI" panose="020B0604030504040204" pitchFamily="50" charset="-128"/>
              </a:endParaRPr>
            </a:p>
            <a:p>
              <a:pPr algn="ctr">
                <a:defRPr/>
              </a:pPr>
              <a:r>
                <a:rPr lang="en-US" altLang="ja-JP" sz="1400" b="1" dirty="0">
                  <a:solidFill>
                    <a:schemeClr val="bg1"/>
                  </a:solidFill>
                  <a:latin typeface="Meiryo UI" panose="020B0604030504040204" pitchFamily="50" charset="-128"/>
                  <a:ea typeface="Meiryo UI" panose="020B0604030504040204" pitchFamily="50" charset="-128"/>
                </a:rPr>
                <a:t>11,210</a:t>
              </a:r>
              <a:r>
                <a:rPr lang="ja-JP" altLang="en-US" sz="1400" b="1" dirty="0">
                  <a:solidFill>
                    <a:schemeClr val="bg1"/>
                  </a:solidFill>
                  <a:latin typeface="Meiryo UI" panose="020B0604030504040204" pitchFamily="50" charset="-128"/>
                  <a:ea typeface="Meiryo UI" panose="020B0604030504040204" pitchFamily="50" charset="-128"/>
                </a:rPr>
                <a:t>人</a:t>
              </a:r>
              <a:endParaRPr lang="en-US" altLang="ja-JP" sz="1400" b="1" dirty="0">
                <a:solidFill>
                  <a:schemeClr val="bg1"/>
                </a:solidFill>
                <a:latin typeface="Meiryo UI" panose="020B0604030504040204" pitchFamily="50" charset="-128"/>
                <a:ea typeface="Meiryo UI" panose="020B0604030504040204" pitchFamily="50" charset="-128"/>
              </a:endParaRPr>
            </a:p>
            <a:p>
              <a:pPr algn="ctr">
                <a:defRPr/>
              </a:pPr>
              <a:r>
                <a:rPr lang="ja-JP" altLang="en-US" sz="200" b="1" dirty="0">
                  <a:solidFill>
                    <a:schemeClr val="bg1"/>
                  </a:solidFill>
                  <a:latin typeface="Meiryo UI" panose="020B0604030504040204" pitchFamily="50" charset="-128"/>
                  <a:ea typeface="Meiryo UI" panose="020B0604030504040204" pitchFamily="50" charset="-128"/>
                </a:rPr>
                <a:t>　　</a:t>
              </a:r>
              <a:endParaRPr lang="en-US" altLang="ja-JP" sz="1100" b="1" dirty="0">
                <a:solidFill>
                  <a:schemeClr val="bg1"/>
                </a:solidFill>
                <a:latin typeface="+mj-ea"/>
                <a:ea typeface="+mj-ea"/>
              </a:endParaRPr>
            </a:p>
          </p:txBody>
        </p:sp>
        <p:sp>
          <p:nvSpPr>
            <p:cNvPr id="8" name="正方形/長方形 7"/>
            <p:cNvSpPr/>
            <p:nvPr/>
          </p:nvSpPr>
          <p:spPr>
            <a:xfrm>
              <a:off x="1764814" y="2336341"/>
              <a:ext cx="143174" cy="35226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rot="5400000" flipH="1" flipV="1">
              <a:off x="1681640" y="3859353"/>
              <a:ext cx="160673" cy="292021"/>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1" name="直線コネクタ 90"/>
            <p:cNvCxnSpPr/>
            <p:nvPr/>
          </p:nvCxnSpPr>
          <p:spPr>
            <a:xfrm>
              <a:off x="3725415" y="5337240"/>
              <a:ext cx="326675"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a:off x="4052090" y="5620864"/>
              <a:ext cx="1220554"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a:off x="3685287" y="4825699"/>
              <a:ext cx="1563607" cy="423195"/>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0" name="正方形/長方形 69"/>
            <p:cNvSpPr/>
            <p:nvPr/>
          </p:nvSpPr>
          <p:spPr>
            <a:xfrm>
              <a:off x="4016896" y="5259180"/>
              <a:ext cx="1160994"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tx1"/>
                  </a:solidFill>
                  <a:latin typeface="Meiryo UI" panose="020B0604030504040204" pitchFamily="50" charset="-128"/>
                  <a:ea typeface="Meiryo UI" panose="020B0604030504040204" pitchFamily="50" charset="-128"/>
                </a:rPr>
                <a:t>効率化による</a:t>
              </a:r>
              <a:endParaRPr lang="en-US" altLang="ja-JP" sz="1100" b="1" dirty="0">
                <a:solidFill>
                  <a:schemeClr val="tx1"/>
                </a:solidFill>
                <a:latin typeface="Meiryo UI" panose="020B0604030504040204" pitchFamily="50" charset="-128"/>
                <a:ea typeface="Meiryo UI" panose="020B0604030504040204" pitchFamily="50" charset="-128"/>
              </a:endParaRPr>
            </a:p>
            <a:p>
              <a:r>
                <a:rPr lang="ja-JP" altLang="en-US" sz="1100" b="1">
                  <a:solidFill>
                    <a:schemeClr val="tx1"/>
                  </a:solidFill>
                  <a:latin typeface="Meiryo UI" panose="020B0604030504040204" pitchFamily="50" charset="-128"/>
                  <a:ea typeface="Meiryo UI" panose="020B0604030504040204" pitchFamily="50" charset="-128"/>
                </a:rPr>
                <a:t>減員</a:t>
              </a:r>
              <a:endParaRPr lang="en-US" altLang="ja-JP" sz="1100" b="1" dirty="0">
                <a:solidFill>
                  <a:srgbClr val="FF0000"/>
                </a:solidFill>
                <a:latin typeface="Meiryo UI" panose="020B0604030504040204" pitchFamily="50" charset="-128"/>
                <a:ea typeface="Meiryo UI" panose="020B0604030504040204" pitchFamily="50" charset="-128"/>
              </a:endParaRPr>
            </a:p>
          </p:txBody>
        </p:sp>
        <p:sp>
          <p:nvSpPr>
            <p:cNvPr id="75" name="正方形/長方形 74"/>
            <p:cNvSpPr/>
            <p:nvPr/>
          </p:nvSpPr>
          <p:spPr>
            <a:xfrm>
              <a:off x="7221346" y="6171477"/>
              <a:ext cx="1752357"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r>
                <a:rPr kumimoji="1" lang="en-US" altLang="ja-JP" sz="1400" b="1" dirty="0">
                  <a:solidFill>
                    <a:schemeClr val="tx1"/>
                  </a:solidFill>
                  <a:latin typeface="Meiryo UI" pitchFamily="50" charset="-128"/>
                  <a:ea typeface="Meiryo UI" pitchFamily="50" charset="-128"/>
                  <a:cs typeface="Meiryo UI" pitchFamily="50" charset="-128"/>
                </a:rPr>
                <a:t>10</a:t>
              </a:r>
              <a:r>
                <a:rPr kumimoji="1" lang="ja-JP" altLang="en-US" sz="1400" b="1" dirty="0">
                  <a:solidFill>
                    <a:schemeClr val="tx1"/>
                  </a:solidFill>
                  <a:latin typeface="Meiryo UI" pitchFamily="50" charset="-128"/>
                  <a:ea typeface="Meiryo UI" pitchFamily="50" charset="-128"/>
                  <a:cs typeface="Meiryo UI" pitchFamily="50" charset="-128"/>
                </a:rPr>
                <a:t>年後</a:t>
              </a:r>
              <a:r>
                <a:rPr kumimoji="1" lang="ja-JP" altLang="en-US" sz="1000" b="1" dirty="0">
                  <a:solidFill>
                    <a:schemeClr val="tx1"/>
                  </a:solidFill>
                  <a:latin typeface="Meiryo UI" pitchFamily="50" charset="-128"/>
                  <a:ea typeface="Meiryo UI" pitchFamily="50" charset="-128"/>
                  <a:cs typeface="Meiryo UI" pitchFamily="50" charset="-128"/>
                </a:rPr>
                <a:t>（</a:t>
              </a:r>
              <a:r>
                <a:rPr lang="ja-JP" altLang="en-US" sz="1000" b="1" dirty="0">
                  <a:solidFill>
                    <a:schemeClr val="tx1"/>
                  </a:solidFill>
                  <a:latin typeface="Meiryo UI" pitchFamily="50" charset="-128"/>
                  <a:ea typeface="Meiryo UI" pitchFamily="50" charset="-128"/>
                  <a:cs typeface="Meiryo UI" pitchFamily="50" charset="-128"/>
                </a:rPr>
                <a:t>見込み</a:t>
              </a:r>
              <a:r>
                <a:rPr kumimoji="1" lang="ja-JP" altLang="en-US" sz="1000" b="1" dirty="0">
                  <a:solidFill>
                    <a:schemeClr val="tx1"/>
                  </a:solidFill>
                  <a:latin typeface="Meiryo UI" pitchFamily="50" charset="-128"/>
                  <a:ea typeface="Meiryo UI" pitchFamily="50" charset="-128"/>
                  <a:cs typeface="Meiryo UI" pitchFamily="50" charset="-128"/>
                </a:rPr>
                <a:t>）</a:t>
              </a:r>
            </a:p>
          </p:txBody>
        </p:sp>
        <p:sp>
          <p:nvSpPr>
            <p:cNvPr id="93" name="正方形/長方形 92"/>
            <p:cNvSpPr/>
            <p:nvPr/>
          </p:nvSpPr>
          <p:spPr>
            <a:xfrm>
              <a:off x="7413525" y="5628103"/>
              <a:ext cx="1368000" cy="522410"/>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chemeClr val="bg1"/>
                  </a:solidFill>
                  <a:latin typeface="Meiryo UI" panose="020B0604030504040204" pitchFamily="50" charset="-128"/>
                  <a:ea typeface="Meiryo UI" panose="020B0604030504040204" pitchFamily="50" charset="-128"/>
                </a:rPr>
                <a:t>非技能労務職</a:t>
              </a:r>
              <a:endParaRPr lang="en-US" altLang="ja-JP" sz="1200" b="1" dirty="0">
                <a:solidFill>
                  <a:schemeClr val="bg1"/>
                </a:solidFill>
                <a:latin typeface="Meiryo UI" panose="020B0604030504040204" pitchFamily="50" charset="-128"/>
                <a:ea typeface="Meiryo UI" panose="020B0604030504040204" pitchFamily="50" charset="-128"/>
              </a:endParaRPr>
            </a:p>
            <a:p>
              <a:pPr algn="ctr">
                <a:defRPr/>
              </a:pPr>
              <a:r>
                <a:rPr lang="en-US" altLang="ja-JP" sz="1200" b="1" dirty="0">
                  <a:solidFill>
                    <a:schemeClr val="bg1"/>
                  </a:solidFill>
                  <a:latin typeface="Meiryo UI" panose="020B0604030504040204" pitchFamily="50" charset="-128"/>
                  <a:ea typeface="Meiryo UI" panose="020B0604030504040204" pitchFamily="50" charset="-128"/>
                </a:rPr>
                <a:t>1,380</a:t>
              </a:r>
              <a:r>
                <a:rPr lang="ja-JP" altLang="en-US" sz="1200" b="1" dirty="0">
                  <a:solidFill>
                    <a:schemeClr val="bg1"/>
                  </a:solidFill>
                  <a:latin typeface="Meiryo UI" panose="020B0604030504040204" pitchFamily="50" charset="-128"/>
                  <a:ea typeface="Meiryo UI" panose="020B0604030504040204" pitchFamily="50" charset="-128"/>
                </a:rPr>
                <a:t>人</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87" name="正方形/長方形 86"/>
            <p:cNvSpPr/>
            <p:nvPr/>
          </p:nvSpPr>
          <p:spPr>
            <a:xfrm>
              <a:off x="7358785" y="2134726"/>
              <a:ext cx="1368000" cy="1735617"/>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chemeClr val="bg1"/>
                  </a:solidFill>
                  <a:latin typeface="Meiryo UI" panose="020B0604030504040204" pitchFamily="50" charset="-128"/>
                  <a:ea typeface="Meiryo UI" panose="020B0604030504040204" pitchFamily="50" charset="-128"/>
                </a:rPr>
                <a:t>非技能労務職</a:t>
              </a:r>
              <a:endParaRPr lang="en-US" altLang="ja-JP" sz="1200" b="1" dirty="0">
                <a:solidFill>
                  <a:schemeClr val="bg1"/>
                </a:solidFill>
                <a:latin typeface="Meiryo UI" panose="020B0604030504040204" pitchFamily="50" charset="-128"/>
                <a:ea typeface="Meiryo UI" panose="020B0604030504040204" pitchFamily="50" charset="-128"/>
              </a:endParaRPr>
            </a:p>
            <a:p>
              <a:pPr algn="ctr">
                <a:defRPr/>
              </a:pPr>
              <a:r>
                <a:rPr lang="en-US" altLang="ja-JP" sz="1200" b="1" dirty="0">
                  <a:solidFill>
                    <a:schemeClr val="bg1"/>
                  </a:solidFill>
                  <a:latin typeface="Meiryo UI" panose="020B0604030504040204" pitchFamily="50" charset="-128"/>
                  <a:ea typeface="Meiryo UI" panose="020B0604030504040204" pitchFamily="50" charset="-128"/>
                </a:rPr>
                <a:t>10,120</a:t>
              </a:r>
              <a:r>
                <a:rPr lang="ja-JP" altLang="en-US" sz="1200" b="1" dirty="0">
                  <a:solidFill>
                    <a:schemeClr val="bg1"/>
                  </a:solidFill>
                  <a:latin typeface="Meiryo UI" panose="020B0604030504040204" pitchFamily="50" charset="-128"/>
                  <a:ea typeface="Meiryo UI" panose="020B0604030504040204" pitchFamily="50" charset="-128"/>
                </a:rPr>
                <a:t>人</a:t>
              </a:r>
              <a:endParaRPr lang="en-US" altLang="ja-JP" sz="2000" b="1" dirty="0">
                <a:solidFill>
                  <a:schemeClr val="bg1"/>
                </a:solidFill>
                <a:latin typeface="Meiryo UI" panose="020B0604030504040204" pitchFamily="50" charset="-128"/>
                <a:ea typeface="Meiryo UI" panose="020B0604030504040204" pitchFamily="50" charset="-128"/>
              </a:endParaRPr>
            </a:p>
          </p:txBody>
        </p:sp>
        <p:sp>
          <p:nvSpPr>
            <p:cNvPr id="89" name="正方形/長方形 88"/>
            <p:cNvSpPr/>
            <p:nvPr/>
          </p:nvSpPr>
          <p:spPr>
            <a:xfrm>
              <a:off x="7293875" y="3910407"/>
              <a:ext cx="148062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solidFill>
                    <a:schemeClr val="tx1"/>
                  </a:solidFill>
                  <a:latin typeface="Meiryo UI" pitchFamily="50" charset="-128"/>
                  <a:ea typeface="Meiryo UI" pitchFamily="50" charset="-128"/>
                  <a:cs typeface="Meiryo UI" pitchFamily="50" charset="-128"/>
                </a:rPr>
                <a:t>10</a:t>
              </a:r>
              <a:r>
                <a:rPr kumimoji="1" lang="ja-JP" altLang="en-US" sz="1400" b="1" dirty="0">
                  <a:solidFill>
                    <a:schemeClr val="tx1"/>
                  </a:solidFill>
                  <a:latin typeface="Meiryo UI" pitchFamily="50" charset="-128"/>
                  <a:ea typeface="Meiryo UI" pitchFamily="50" charset="-128"/>
                  <a:cs typeface="Meiryo UI" pitchFamily="50" charset="-128"/>
                </a:rPr>
                <a:t>年後</a:t>
              </a:r>
              <a:r>
                <a:rPr kumimoji="1" lang="ja-JP" altLang="en-US" sz="1000" b="1" dirty="0">
                  <a:solidFill>
                    <a:schemeClr val="tx1"/>
                  </a:solidFill>
                  <a:latin typeface="Meiryo UI" pitchFamily="50" charset="-128"/>
                  <a:ea typeface="Meiryo UI" pitchFamily="50" charset="-128"/>
                  <a:cs typeface="Meiryo UI" pitchFamily="50" charset="-128"/>
                </a:rPr>
                <a:t>（</a:t>
              </a:r>
              <a:r>
                <a:rPr lang="ja-JP" altLang="en-US" sz="1000" b="1" dirty="0">
                  <a:solidFill>
                    <a:schemeClr val="tx1"/>
                  </a:solidFill>
                  <a:latin typeface="Meiryo UI" pitchFamily="50" charset="-128"/>
                  <a:ea typeface="Meiryo UI" pitchFamily="50" charset="-128"/>
                  <a:cs typeface="Meiryo UI" pitchFamily="50" charset="-128"/>
                </a:rPr>
                <a:t>見込み</a:t>
              </a:r>
              <a:r>
                <a:rPr kumimoji="1" lang="ja-JP" altLang="en-US" sz="1000" b="1" dirty="0">
                  <a:solidFill>
                    <a:schemeClr val="tx1"/>
                  </a:solidFill>
                  <a:latin typeface="Meiryo UI" pitchFamily="50" charset="-128"/>
                  <a:ea typeface="Meiryo UI" pitchFamily="50" charset="-128"/>
                  <a:cs typeface="Meiryo UI" pitchFamily="50" charset="-128"/>
                </a:rPr>
                <a:t>）</a:t>
              </a:r>
            </a:p>
          </p:txBody>
        </p:sp>
        <p:sp>
          <p:nvSpPr>
            <p:cNvPr id="102" name="正方形/長方形 101"/>
            <p:cNvSpPr/>
            <p:nvPr/>
          </p:nvSpPr>
          <p:spPr>
            <a:xfrm>
              <a:off x="5212528" y="1510410"/>
              <a:ext cx="1368000" cy="600536"/>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技能労務職</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1,140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正方形/長方形 105"/>
            <p:cNvSpPr/>
            <p:nvPr/>
          </p:nvSpPr>
          <p:spPr>
            <a:xfrm>
              <a:off x="7354150" y="1653959"/>
              <a:ext cx="1368000" cy="455012"/>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技能労務職</a:t>
              </a:r>
              <a:endPar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460</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1" name="直線コネクタ 110"/>
            <p:cNvCxnSpPr/>
            <p:nvPr/>
          </p:nvCxnSpPr>
          <p:spPr>
            <a:xfrm flipH="1" flipV="1">
              <a:off x="6580528" y="1508166"/>
              <a:ext cx="782174" cy="15438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2" name="正方形/長方形 111"/>
            <p:cNvSpPr/>
            <p:nvPr/>
          </p:nvSpPr>
          <p:spPr>
            <a:xfrm>
              <a:off x="5236278" y="5226390"/>
              <a:ext cx="1368000" cy="377060"/>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技能労務職　</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330</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正方形/長方形 114"/>
            <p:cNvSpPr/>
            <p:nvPr/>
          </p:nvSpPr>
          <p:spPr>
            <a:xfrm>
              <a:off x="7413525" y="5345070"/>
              <a:ext cx="1368000" cy="256404"/>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技能労務職　</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130</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p>
          </p:txBody>
        </p:sp>
        <p:cxnSp>
          <p:nvCxnSpPr>
            <p:cNvPr id="118" name="直線コネクタ 117"/>
            <p:cNvCxnSpPr/>
            <p:nvPr/>
          </p:nvCxnSpPr>
          <p:spPr>
            <a:xfrm>
              <a:off x="6604278" y="5235161"/>
              <a:ext cx="809247" cy="12079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0" name="二等辺三角形 79"/>
            <p:cNvSpPr/>
            <p:nvPr/>
          </p:nvSpPr>
          <p:spPr>
            <a:xfrm rot="5400000">
              <a:off x="6497127" y="5665189"/>
              <a:ext cx="785408" cy="1714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下矢印 1"/>
            <p:cNvSpPr/>
            <p:nvPr/>
          </p:nvSpPr>
          <p:spPr>
            <a:xfrm flipV="1">
              <a:off x="3801026" y="2148041"/>
              <a:ext cx="261048" cy="369036"/>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下矢印 82"/>
            <p:cNvSpPr/>
            <p:nvPr/>
          </p:nvSpPr>
          <p:spPr>
            <a:xfrm>
              <a:off x="3791042" y="5380046"/>
              <a:ext cx="261048" cy="260121"/>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p:cNvSpPr/>
            <p:nvPr/>
          </p:nvSpPr>
          <p:spPr>
            <a:xfrm>
              <a:off x="209805" y="3008159"/>
              <a:ext cx="1368000" cy="981206"/>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技能労務職</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1,900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正方形/長方形 87"/>
            <p:cNvSpPr/>
            <p:nvPr/>
          </p:nvSpPr>
          <p:spPr>
            <a:xfrm>
              <a:off x="2303916" y="1688797"/>
              <a:ext cx="1368000" cy="817621"/>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技能労務職</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1,470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正方形/長方形 89"/>
            <p:cNvSpPr/>
            <p:nvPr/>
          </p:nvSpPr>
          <p:spPr>
            <a:xfrm>
              <a:off x="2303916" y="4825699"/>
              <a:ext cx="1368000" cy="506179"/>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技能労務職</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正方形/長方形 94"/>
            <p:cNvSpPr/>
            <p:nvPr/>
          </p:nvSpPr>
          <p:spPr>
            <a:xfrm>
              <a:off x="222683" y="2594912"/>
              <a:ext cx="1376149" cy="5291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eiryo UI" pitchFamily="50" charset="-128"/>
                  <a:ea typeface="Meiryo UI" pitchFamily="50" charset="-128"/>
                  <a:cs typeface="Meiryo UI" pitchFamily="50" charset="-128"/>
                </a:rPr>
                <a:t>計</a:t>
              </a:r>
              <a:r>
                <a:rPr kumimoji="1" lang="en-US" altLang="ja-JP" sz="1400" b="1" dirty="0">
                  <a:solidFill>
                    <a:schemeClr val="tx1"/>
                  </a:solidFill>
                  <a:latin typeface="Meiryo UI" pitchFamily="50" charset="-128"/>
                  <a:ea typeface="Meiryo UI" pitchFamily="50" charset="-128"/>
                  <a:cs typeface="Meiryo UI" pitchFamily="50" charset="-128"/>
                </a:rPr>
                <a:t>13,110</a:t>
              </a:r>
              <a:r>
                <a:rPr kumimoji="1" lang="ja-JP" altLang="en-US" sz="1400" b="1" dirty="0">
                  <a:solidFill>
                    <a:schemeClr val="tx1"/>
                  </a:solidFill>
                  <a:latin typeface="Meiryo UI" pitchFamily="50" charset="-128"/>
                  <a:ea typeface="Meiryo UI" pitchFamily="50" charset="-128"/>
                  <a:cs typeface="Meiryo UI" pitchFamily="50" charset="-128"/>
                </a:rPr>
                <a:t>人</a:t>
              </a:r>
              <a:endParaRPr kumimoji="1" lang="en-US" altLang="ja-JP" sz="1400" b="1" dirty="0">
                <a:solidFill>
                  <a:schemeClr val="tx1"/>
                </a:solidFill>
                <a:latin typeface="Meiryo UI" pitchFamily="50" charset="-128"/>
                <a:ea typeface="Meiryo UI" pitchFamily="50" charset="-128"/>
                <a:cs typeface="Meiryo UI" pitchFamily="50" charset="-128"/>
              </a:endParaRPr>
            </a:p>
          </p:txBody>
        </p:sp>
        <p:sp>
          <p:nvSpPr>
            <p:cNvPr id="97" name="正方形/長方形 96"/>
            <p:cNvSpPr/>
            <p:nvPr/>
          </p:nvSpPr>
          <p:spPr>
            <a:xfrm>
              <a:off x="5229751" y="1213420"/>
              <a:ext cx="137614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itchFamily="50" charset="-128"/>
                  <a:ea typeface="Meiryo UI" pitchFamily="50" charset="-128"/>
                  <a:cs typeface="Meiryo UI" pitchFamily="50" charset="-128"/>
                </a:rPr>
                <a:t>計</a:t>
              </a:r>
              <a:r>
                <a:rPr kumimoji="1" lang="en-US" altLang="ja-JP" sz="1200" b="1" dirty="0">
                  <a:solidFill>
                    <a:schemeClr val="tx1"/>
                  </a:solidFill>
                  <a:latin typeface="Meiryo UI" pitchFamily="50" charset="-128"/>
                  <a:ea typeface="Meiryo UI" pitchFamily="50" charset="-128"/>
                  <a:cs typeface="Meiryo UI" pitchFamily="50" charset="-128"/>
                </a:rPr>
                <a:t>11,260</a:t>
              </a:r>
              <a:r>
                <a:rPr kumimoji="1" lang="ja-JP" altLang="en-US" sz="1200" b="1" dirty="0">
                  <a:solidFill>
                    <a:schemeClr val="tx1"/>
                  </a:solidFill>
                  <a:latin typeface="Meiryo UI" pitchFamily="50" charset="-128"/>
                  <a:ea typeface="Meiryo UI" pitchFamily="50" charset="-128"/>
                  <a:cs typeface="Meiryo UI" pitchFamily="50" charset="-128"/>
                </a:rPr>
                <a:t>人</a:t>
              </a:r>
            </a:p>
          </p:txBody>
        </p:sp>
        <p:sp>
          <p:nvSpPr>
            <p:cNvPr id="98" name="正方形/長方形 97"/>
            <p:cNvSpPr/>
            <p:nvPr/>
          </p:nvSpPr>
          <p:spPr>
            <a:xfrm>
              <a:off x="7353813" y="1351104"/>
              <a:ext cx="137614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itchFamily="50" charset="-128"/>
                  <a:ea typeface="Meiryo UI" pitchFamily="50" charset="-128"/>
                  <a:cs typeface="Meiryo UI" pitchFamily="50" charset="-128"/>
                </a:rPr>
                <a:t>計</a:t>
              </a:r>
              <a:r>
                <a:rPr kumimoji="1" lang="en-US" altLang="ja-JP" sz="1200" b="1" dirty="0">
                  <a:solidFill>
                    <a:schemeClr val="tx1"/>
                  </a:solidFill>
                  <a:latin typeface="Meiryo UI" pitchFamily="50" charset="-128"/>
                  <a:ea typeface="Meiryo UI" pitchFamily="50" charset="-128"/>
                  <a:cs typeface="Meiryo UI" pitchFamily="50" charset="-128"/>
                </a:rPr>
                <a:t>10,570</a:t>
              </a:r>
              <a:r>
                <a:rPr kumimoji="1" lang="ja-JP" altLang="en-US" sz="1200" b="1" dirty="0">
                  <a:solidFill>
                    <a:schemeClr val="tx1"/>
                  </a:solidFill>
                  <a:latin typeface="Meiryo UI" pitchFamily="50" charset="-128"/>
                  <a:ea typeface="Meiryo UI" pitchFamily="50" charset="-128"/>
                  <a:cs typeface="Meiryo UI" pitchFamily="50" charset="-128"/>
                </a:rPr>
                <a:t>人</a:t>
              </a:r>
            </a:p>
          </p:txBody>
        </p:sp>
        <p:sp>
          <p:nvSpPr>
            <p:cNvPr id="100" name="正方形/長方形 99"/>
            <p:cNvSpPr/>
            <p:nvPr/>
          </p:nvSpPr>
          <p:spPr>
            <a:xfrm>
              <a:off x="5240087" y="4880224"/>
              <a:ext cx="137614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itchFamily="50" charset="-128"/>
                  <a:ea typeface="Meiryo UI" pitchFamily="50" charset="-128"/>
                  <a:cs typeface="Meiryo UI" pitchFamily="50" charset="-128"/>
                </a:rPr>
                <a:t>計</a:t>
              </a:r>
              <a:r>
                <a:rPr kumimoji="1" lang="en-US" altLang="ja-JP" sz="1200" b="1" dirty="0">
                  <a:solidFill>
                    <a:schemeClr val="tx1"/>
                  </a:solidFill>
                  <a:latin typeface="Meiryo UI" pitchFamily="50" charset="-128"/>
                  <a:ea typeface="Meiryo UI" pitchFamily="50" charset="-128"/>
                  <a:cs typeface="Meiryo UI" pitchFamily="50" charset="-128"/>
                </a:rPr>
                <a:t>1,710</a:t>
              </a:r>
              <a:r>
                <a:rPr kumimoji="1" lang="ja-JP" altLang="en-US" sz="1200" b="1" dirty="0">
                  <a:solidFill>
                    <a:schemeClr val="tx1"/>
                  </a:solidFill>
                  <a:latin typeface="Meiryo UI" pitchFamily="50" charset="-128"/>
                  <a:ea typeface="Meiryo UI" pitchFamily="50" charset="-128"/>
                  <a:cs typeface="Meiryo UI" pitchFamily="50" charset="-128"/>
                </a:rPr>
                <a:t>人</a:t>
              </a:r>
            </a:p>
          </p:txBody>
        </p:sp>
        <p:sp>
          <p:nvSpPr>
            <p:cNvPr id="107" name="正方形/長方形 106"/>
            <p:cNvSpPr/>
            <p:nvPr/>
          </p:nvSpPr>
          <p:spPr>
            <a:xfrm>
              <a:off x="7392760" y="4993856"/>
              <a:ext cx="137614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itchFamily="50" charset="-128"/>
                  <a:ea typeface="Meiryo UI" pitchFamily="50" charset="-128"/>
                  <a:cs typeface="Meiryo UI" pitchFamily="50" charset="-128"/>
                </a:rPr>
                <a:t>計</a:t>
              </a:r>
              <a:r>
                <a:rPr kumimoji="1" lang="en-US" altLang="ja-JP" sz="1200" b="1" dirty="0">
                  <a:solidFill>
                    <a:schemeClr val="tx1"/>
                  </a:solidFill>
                  <a:latin typeface="Meiryo UI" pitchFamily="50" charset="-128"/>
                  <a:ea typeface="Meiryo UI" pitchFamily="50" charset="-128"/>
                  <a:cs typeface="Meiryo UI" pitchFamily="50" charset="-128"/>
                </a:rPr>
                <a:t>1,510</a:t>
              </a:r>
              <a:r>
                <a:rPr kumimoji="1" lang="ja-JP" altLang="en-US" sz="1200" b="1" dirty="0">
                  <a:solidFill>
                    <a:schemeClr val="tx1"/>
                  </a:solidFill>
                  <a:latin typeface="Meiryo UI" pitchFamily="50" charset="-128"/>
                  <a:ea typeface="Meiryo UI" pitchFamily="50" charset="-128"/>
                  <a:cs typeface="Meiryo UI" pitchFamily="50" charset="-128"/>
                </a:rPr>
                <a:t>人</a:t>
              </a:r>
            </a:p>
          </p:txBody>
        </p:sp>
      </p:grpSp>
      <p:cxnSp>
        <p:nvCxnSpPr>
          <p:cNvPr id="16" name="直線コネクタ 15"/>
          <p:cNvCxnSpPr/>
          <p:nvPr/>
        </p:nvCxnSpPr>
        <p:spPr>
          <a:xfrm flipV="1">
            <a:off x="159916" y="6150514"/>
            <a:ext cx="9429322" cy="60198"/>
          </a:xfrm>
          <a:prstGeom prst="line">
            <a:avLst/>
          </a:prstGeom>
          <a:ln w="317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5"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２０</a:t>
            </a:r>
          </a:p>
        </p:txBody>
      </p:sp>
    </p:spTree>
    <p:extLst>
      <p:ext uri="{BB962C8B-B14F-4D97-AF65-F5344CB8AC3E}">
        <p14:creationId xmlns:p14="http://schemas.microsoft.com/office/powerpoint/2010/main" val="16809707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台形 18"/>
          <p:cNvSpPr/>
          <p:nvPr/>
        </p:nvSpPr>
        <p:spPr>
          <a:xfrm>
            <a:off x="2355062" y="5183568"/>
            <a:ext cx="5043590" cy="576000"/>
          </a:xfrm>
          <a:prstGeom prst="trapezoid">
            <a:avLst>
              <a:gd name="adj" fmla="val 65584"/>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31"/>
          <p:cNvSpPr/>
          <p:nvPr/>
        </p:nvSpPr>
        <p:spPr>
          <a:xfrm>
            <a:off x="183000" y="536574"/>
            <a:ext cx="9540000" cy="1188912"/>
          </a:xfrm>
          <a:prstGeom prst="rect">
            <a:avLst/>
          </a:prstGeom>
          <a:solidFill>
            <a:schemeClr val="accent6">
              <a:lumMod val="40000"/>
              <a:lumOff val="60000"/>
            </a:schemeClr>
          </a:solid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300"/>
              </a:spcAft>
              <a:defRPr/>
            </a:pPr>
            <a:r>
              <a:rPr lang="ja-JP" altLang="en-US" sz="1400" dirty="0">
                <a:solidFill>
                  <a:schemeClr val="tx1"/>
                </a:solidFill>
                <a:latin typeface="Meiryo UI" panose="020B0604030504040204" pitchFamily="50" charset="-128"/>
                <a:ea typeface="Meiryo UI" panose="020B0604030504040204" pitchFamily="50" charset="-128"/>
              </a:rPr>
              <a:t>◆ 大阪の未来像をめざし、関係機関を巻き込んで強力かつ適切に推進していくための司令塔機能を担うことが求められる</a:t>
            </a:r>
            <a:endParaRPr lang="en-US" altLang="ja-JP" sz="1400" dirty="0">
              <a:solidFill>
                <a:schemeClr val="tx1"/>
              </a:solidFill>
              <a:latin typeface="Meiryo UI" panose="020B0604030504040204" pitchFamily="50" charset="-128"/>
              <a:ea typeface="Meiryo UI" panose="020B0604030504040204" pitchFamily="50" charset="-128"/>
            </a:endParaRPr>
          </a:p>
          <a:p>
            <a:pPr fontAlgn="auto">
              <a:spcBef>
                <a:spcPts val="0"/>
              </a:spcBef>
              <a:spcAft>
                <a:spcPts val="300"/>
              </a:spcAft>
              <a:defRPr/>
            </a:pPr>
            <a:r>
              <a:rPr lang="ja-JP" altLang="en-US" sz="1400" dirty="0">
                <a:solidFill>
                  <a:schemeClr val="tx1"/>
                </a:solidFill>
                <a:latin typeface="Meiryo UI" panose="020B0604030504040204" pitchFamily="50" charset="-128"/>
                <a:ea typeface="Meiryo UI" panose="020B0604030504040204" pitchFamily="50" charset="-128"/>
              </a:rPr>
              <a:t>◆ これまでの成果を土台としつつ、関係機関との連携により個々の取組み推進を強化</a:t>
            </a:r>
            <a:endParaRPr lang="en-US" altLang="ja-JP" sz="1400" dirty="0">
              <a:solidFill>
                <a:schemeClr val="tx1"/>
              </a:solidFill>
              <a:latin typeface="Meiryo UI" panose="020B0604030504040204" pitchFamily="50" charset="-128"/>
              <a:ea typeface="Meiryo UI" panose="020B0604030504040204" pitchFamily="50" charset="-128"/>
            </a:endParaRPr>
          </a:p>
          <a:p>
            <a:pPr marL="144000" indent="-457200">
              <a:spcAft>
                <a:spcPts val="300"/>
              </a:spcAft>
              <a:defRPr/>
            </a:pPr>
            <a:r>
              <a:rPr lang="ja-JP" altLang="en-US" sz="1400" dirty="0">
                <a:solidFill>
                  <a:schemeClr val="tx1"/>
                </a:solidFill>
                <a:latin typeface="Meiryo UI" panose="020B0604030504040204" pitchFamily="50" charset="-128"/>
                <a:ea typeface="Meiryo UI" panose="020B0604030504040204" pitchFamily="50" charset="-128"/>
              </a:rPr>
              <a:t>◆ 特別区をはじめとする基礎自治機能の充実を図るとともに、公民連携等をさらに進めることで、オール大阪として推進力を向上</a:t>
            </a:r>
            <a:endParaRPr lang="en-US" altLang="ja-JP" sz="1400" dirty="0">
              <a:solidFill>
                <a:schemeClr val="tx1"/>
              </a:solidFill>
              <a:latin typeface="Meiryo UI" panose="020B0604030504040204" pitchFamily="50" charset="-128"/>
              <a:ea typeface="Meiryo UI" panose="020B0604030504040204" pitchFamily="50" charset="-128"/>
            </a:endParaRPr>
          </a:p>
          <a:p>
            <a:pPr marL="144000" indent="-457200">
              <a:spcAft>
                <a:spcPts val="300"/>
              </a:spcAft>
              <a:defRPr/>
            </a:pPr>
            <a:r>
              <a:rPr lang="ja-JP" altLang="en-US" sz="1400" dirty="0">
                <a:solidFill>
                  <a:schemeClr val="tx1"/>
                </a:solidFill>
                <a:latin typeface="Meiryo UI" panose="020B0604030504040204" pitchFamily="50" charset="-128"/>
                <a:ea typeface="Meiryo UI" panose="020B0604030504040204" pitchFamily="50" charset="-128"/>
              </a:rPr>
              <a:t>◆ 多様な関係者との間で人材の相互活用なども柔軟に実施することにより、大阪府自身の政策立案機能を強化</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0" name="円/楕円 9"/>
          <p:cNvSpPr/>
          <p:nvPr/>
        </p:nvSpPr>
        <p:spPr>
          <a:xfrm>
            <a:off x="951799" y="2866440"/>
            <a:ext cx="7854250" cy="2674589"/>
          </a:xfrm>
          <a:prstGeom prst="ellipse">
            <a:avLst/>
          </a:prstGeom>
          <a:gradFill flip="none" rotWithShape="1">
            <a:gsLst>
              <a:gs pos="0">
                <a:schemeClr val="tx2"/>
              </a:gs>
              <a:gs pos="50000">
                <a:schemeClr val="accent1">
                  <a:lumMod val="20000"/>
                  <a:lumOff val="80000"/>
                </a:schemeClr>
              </a:gs>
              <a:gs pos="100000">
                <a:schemeClr val="accent1">
                  <a:lumMod val="20000"/>
                  <a:lumOff val="80000"/>
                </a:schemeClr>
              </a:gs>
            </a:gsLst>
            <a:path path="circle">
              <a:fillToRect l="50000" t="50000" r="50000" b="50000"/>
            </a:path>
            <a:tileRect/>
          </a:gradFill>
          <a:ln>
            <a:no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880791" y="4599420"/>
            <a:ext cx="2088290" cy="648000"/>
          </a:xfrm>
          <a:prstGeom prst="roundRect">
            <a:avLst>
              <a:gd name="adj" fmla="val 50000"/>
            </a:avLst>
          </a:prstGeom>
          <a:solidFill>
            <a:schemeClr val="accent1"/>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大阪健康安全</a:t>
            </a:r>
            <a:endParaRPr kumimoji="1" lang="en-US" altLang="ja-JP" sz="1600" b="1" dirty="0">
              <a:latin typeface="Meiryo UI" panose="020B0604030504040204" pitchFamily="50" charset="-128"/>
              <a:ea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rPr>
              <a:t>基 盤 研 究 所</a:t>
            </a:r>
            <a:endParaRPr kumimoji="1" lang="ja-JP" altLang="en-US" sz="1600" b="1" dirty="0">
              <a:latin typeface="Meiryo UI" panose="020B0604030504040204" pitchFamily="50" charset="-128"/>
              <a:ea typeface="Meiryo UI" panose="020B0604030504040204" pitchFamily="50" charset="-128"/>
            </a:endParaRPr>
          </a:p>
        </p:txBody>
      </p:sp>
      <p:sp>
        <p:nvSpPr>
          <p:cNvPr id="35" name="角丸四角形 34"/>
          <p:cNvSpPr/>
          <p:nvPr/>
        </p:nvSpPr>
        <p:spPr>
          <a:xfrm>
            <a:off x="210770" y="3797156"/>
            <a:ext cx="2088290" cy="648000"/>
          </a:xfrm>
          <a:prstGeom prst="roundRect">
            <a:avLst>
              <a:gd name="adj" fmla="val 50000"/>
            </a:avLst>
          </a:prstGeom>
          <a:solidFill>
            <a:schemeClr val="accent1"/>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病　院　機　構</a:t>
            </a:r>
          </a:p>
        </p:txBody>
      </p:sp>
      <p:sp>
        <p:nvSpPr>
          <p:cNvPr id="42" name="角丸四角形 41"/>
          <p:cNvSpPr/>
          <p:nvPr/>
        </p:nvSpPr>
        <p:spPr>
          <a:xfrm>
            <a:off x="880791" y="2969246"/>
            <a:ext cx="2088290" cy="648000"/>
          </a:xfrm>
          <a:prstGeom prst="roundRect">
            <a:avLst>
              <a:gd name="adj" fmla="val 50000"/>
            </a:avLst>
          </a:prstGeom>
          <a:solidFill>
            <a:schemeClr val="accent1"/>
          </a:solidFill>
          <a:ln>
            <a:noFill/>
          </a:ln>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 阪 観 光 局</a:t>
            </a:r>
          </a:p>
        </p:txBody>
      </p:sp>
      <p:sp>
        <p:nvSpPr>
          <p:cNvPr id="44" name="角丸四角形 43"/>
          <p:cNvSpPr/>
          <p:nvPr/>
        </p:nvSpPr>
        <p:spPr>
          <a:xfrm>
            <a:off x="6634348" y="2969246"/>
            <a:ext cx="2088290" cy="648000"/>
          </a:xfrm>
          <a:prstGeom prst="roundRect">
            <a:avLst>
              <a:gd name="adj" fmla="val 50000"/>
            </a:avLst>
          </a:prstGeom>
          <a:solidFill>
            <a:schemeClr val="accent1"/>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大 阪 産 業 局</a:t>
            </a:r>
          </a:p>
        </p:txBody>
      </p:sp>
      <p:sp>
        <p:nvSpPr>
          <p:cNvPr id="45" name="角丸四角形 44"/>
          <p:cNvSpPr/>
          <p:nvPr/>
        </p:nvSpPr>
        <p:spPr>
          <a:xfrm>
            <a:off x="7306330" y="3797156"/>
            <a:ext cx="2088290" cy="648000"/>
          </a:xfrm>
          <a:prstGeom prst="roundRect">
            <a:avLst>
              <a:gd name="adj" fmla="val 50000"/>
            </a:avLst>
          </a:prstGeom>
          <a:solidFill>
            <a:schemeClr val="accent1"/>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大 阪 産 業</a:t>
            </a:r>
            <a:endParaRPr kumimoji="1" lang="en-US" altLang="ja-JP" sz="1600" b="1" dirty="0">
              <a:latin typeface="Meiryo UI" panose="020B0604030504040204" pitchFamily="50" charset="-128"/>
              <a:ea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rPr>
              <a:t>技術研究所</a:t>
            </a:r>
            <a:endParaRPr kumimoji="1" lang="ja-JP" altLang="en-US" sz="1600" b="1" dirty="0">
              <a:latin typeface="Meiryo UI" panose="020B0604030504040204" pitchFamily="50" charset="-128"/>
              <a:ea typeface="Meiryo UI" panose="020B0604030504040204" pitchFamily="50" charset="-128"/>
            </a:endParaRPr>
          </a:p>
        </p:txBody>
      </p:sp>
      <p:sp>
        <p:nvSpPr>
          <p:cNvPr id="46" name="角丸四角形 45"/>
          <p:cNvSpPr/>
          <p:nvPr/>
        </p:nvSpPr>
        <p:spPr>
          <a:xfrm>
            <a:off x="6785124" y="4599420"/>
            <a:ext cx="2088290" cy="648000"/>
          </a:xfrm>
          <a:prstGeom prst="roundRect">
            <a:avLst>
              <a:gd name="adj" fmla="val 50000"/>
            </a:avLst>
          </a:prstGeom>
          <a:solidFill>
            <a:schemeClr val="accent1"/>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Meiryo UI" panose="020B0604030504040204" pitchFamily="50" charset="-128"/>
                <a:ea typeface="Meiryo UI" panose="020B0604030504040204" pitchFamily="50" charset="-128"/>
              </a:rPr>
              <a:t>公立</a:t>
            </a:r>
            <a:r>
              <a:rPr kumimoji="1" lang="ja-JP" altLang="en-US" sz="1600" b="1" dirty="0">
                <a:latin typeface="Meiryo UI" panose="020B0604030504040204" pitchFamily="50" charset="-128"/>
                <a:ea typeface="Meiryo UI" panose="020B0604030504040204" pitchFamily="50" charset="-128"/>
              </a:rPr>
              <a:t>大学法人</a:t>
            </a:r>
            <a:endParaRPr kumimoji="1" lang="en-US" altLang="ja-JP" sz="1600" b="1" dirty="0">
              <a:latin typeface="Meiryo UI" panose="020B0604030504040204" pitchFamily="50" charset="-128"/>
              <a:ea typeface="Meiryo UI" panose="020B0604030504040204" pitchFamily="50" charset="-128"/>
            </a:endParaRPr>
          </a:p>
          <a:p>
            <a:pPr algn="ctr"/>
            <a:r>
              <a:rPr kumimoji="1" lang="ja-JP" altLang="en-US" sz="1600" b="1" dirty="0">
                <a:latin typeface="Meiryo UI" panose="020B0604030504040204" pitchFamily="50" charset="-128"/>
                <a:ea typeface="Meiryo UI" panose="020B0604030504040204" pitchFamily="50" charset="-128"/>
              </a:rPr>
              <a:t>大　　阪</a:t>
            </a:r>
          </a:p>
        </p:txBody>
      </p:sp>
      <p:sp>
        <p:nvSpPr>
          <p:cNvPr id="16" name="正方形/長方形 15"/>
          <p:cNvSpPr/>
          <p:nvPr/>
        </p:nvSpPr>
        <p:spPr>
          <a:xfrm>
            <a:off x="3440790" y="3293246"/>
            <a:ext cx="2952410" cy="1820979"/>
          </a:xfrm>
          <a:prstGeom prst="rect">
            <a:avLst/>
          </a:prstGeom>
          <a:solidFill>
            <a:schemeClr val="tx2"/>
          </a:solidFill>
          <a:ln>
            <a:solidFill>
              <a:schemeClr val="tx2"/>
            </a:solid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latin typeface="Meiryo UI" panose="020B0604030504040204" pitchFamily="50" charset="-128"/>
                <a:ea typeface="Meiryo UI" panose="020B0604030504040204" pitchFamily="50" charset="-128"/>
              </a:rPr>
              <a:t>大阪府</a:t>
            </a:r>
            <a:endParaRPr lang="en-US" altLang="ja-JP" sz="2800" b="1" dirty="0">
              <a:latin typeface="Meiryo UI" panose="020B0604030504040204" pitchFamily="50" charset="-128"/>
              <a:ea typeface="Meiryo UI" panose="020B0604030504040204" pitchFamily="50" charset="-128"/>
            </a:endParaRPr>
          </a:p>
          <a:p>
            <a:pPr algn="ctr"/>
            <a:endParaRPr lang="en-US" altLang="ja-JP" sz="2800" b="1" dirty="0">
              <a:latin typeface="Meiryo UI" panose="020B0604030504040204" pitchFamily="50" charset="-128"/>
              <a:ea typeface="Meiryo UI" panose="020B0604030504040204" pitchFamily="50" charset="-128"/>
            </a:endParaRPr>
          </a:p>
          <a:p>
            <a:pPr algn="ctr"/>
            <a:endParaRPr lang="en-US" altLang="ja-JP" sz="2800" b="1" dirty="0">
              <a:latin typeface="Meiryo UI" panose="020B0604030504040204" pitchFamily="50" charset="-128"/>
              <a:ea typeface="Meiryo UI" panose="020B0604030504040204" pitchFamily="50" charset="-128"/>
            </a:endParaRPr>
          </a:p>
        </p:txBody>
      </p:sp>
      <p:sp>
        <p:nvSpPr>
          <p:cNvPr id="51" name="角丸四角形 50"/>
          <p:cNvSpPr/>
          <p:nvPr/>
        </p:nvSpPr>
        <p:spPr>
          <a:xfrm>
            <a:off x="1555525" y="1891712"/>
            <a:ext cx="2088290" cy="648000"/>
          </a:xfrm>
          <a:prstGeom prst="roundRect">
            <a:avLst>
              <a:gd name="adj" fmla="val 50000"/>
            </a:avLst>
          </a:prstGeom>
          <a:solidFill>
            <a:schemeClr val="accent1"/>
          </a:solidFill>
          <a:ln>
            <a:noFill/>
          </a:ln>
          <a:effectLst>
            <a:softEdge rad="12700"/>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国・広域連合</a:t>
            </a:r>
          </a:p>
        </p:txBody>
      </p:sp>
      <p:sp>
        <p:nvSpPr>
          <p:cNvPr id="52" name="角丸四角形 51"/>
          <p:cNvSpPr/>
          <p:nvPr/>
        </p:nvSpPr>
        <p:spPr>
          <a:xfrm>
            <a:off x="3908855" y="1891314"/>
            <a:ext cx="2088290" cy="648000"/>
          </a:xfrm>
          <a:prstGeom prst="roundRect">
            <a:avLst>
              <a:gd name="adj" fmla="val 50000"/>
            </a:avLst>
          </a:prstGeom>
          <a:solidFill>
            <a:schemeClr val="accent1"/>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特別区・市町村</a:t>
            </a:r>
            <a:endParaRPr kumimoji="1" lang="ja-JP" altLang="en-US" b="1" dirty="0">
              <a:latin typeface="Meiryo UI" panose="020B0604030504040204" pitchFamily="50" charset="-128"/>
              <a:ea typeface="Meiryo UI" panose="020B0604030504040204" pitchFamily="50" charset="-128"/>
            </a:endParaRPr>
          </a:p>
        </p:txBody>
      </p:sp>
      <p:sp>
        <p:nvSpPr>
          <p:cNvPr id="53" name="角丸四角形 52"/>
          <p:cNvSpPr/>
          <p:nvPr/>
        </p:nvSpPr>
        <p:spPr>
          <a:xfrm>
            <a:off x="6262185" y="1891314"/>
            <a:ext cx="2088290" cy="648000"/>
          </a:xfrm>
          <a:prstGeom prst="roundRect">
            <a:avLst>
              <a:gd name="adj" fmla="val 50000"/>
            </a:avLst>
          </a:prstGeom>
          <a:solidFill>
            <a:schemeClr val="accent1"/>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民間企業・大学</a:t>
            </a:r>
            <a:endParaRPr kumimoji="1" lang="ja-JP" altLang="en-US" b="1" dirty="0">
              <a:latin typeface="Meiryo UI" panose="020B0604030504040204" pitchFamily="50" charset="-128"/>
              <a:ea typeface="Meiryo UI" panose="020B0604030504040204" pitchFamily="50" charset="-128"/>
            </a:endParaRPr>
          </a:p>
        </p:txBody>
      </p:sp>
      <p:sp>
        <p:nvSpPr>
          <p:cNvPr id="18" name="上下矢印 17"/>
          <p:cNvSpPr/>
          <p:nvPr/>
        </p:nvSpPr>
        <p:spPr>
          <a:xfrm rot="19136990">
            <a:off x="3393782" y="2506440"/>
            <a:ext cx="360000" cy="720000"/>
          </a:xfrm>
          <a:prstGeom prst="upDownArrow">
            <a:avLst>
              <a:gd name="adj1" fmla="val 53224"/>
              <a:gd name="adj2" fmla="val 53407"/>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フローチャート : 組合せ 20"/>
          <p:cNvSpPr/>
          <p:nvPr/>
        </p:nvSpPr>
        <p:spPr>
          <a:xfrm>
            <a:off x="1528394" y="5632610"/>
            <a:ext cx="6701061" cy="576000"/>
          </a:xfrm>
          <a:prstGeom prst="flowChartMerg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2856187" y="5568462"/>
            <a:ext cx="4193625" cy="338554"/>
          </a:xfrm>
          <a:prstGeom prst="rect">
            <a:avLst/>
          </a:prstGeom>
          <a:noFill/>
        </p:spPr>
        <p:txBody>
          <a:bodyPr wrap="square" rtlCol="0">
            <a:spAutoFit/>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成長の果実を元に、豊かな住民生活を実現</a:t>
            </a:r>
          </a:p>
        </p:txBody>
      </p:sp>
      <p:sp>
        <p:nvSpPr>
          <p:cNvPr id="23" name="角丸四角形 22"/>
          <p:cNvSpPr/>
          <p:nvPr/>
        </p:nvSpPr>
        <p:spPr>
          <a:xfrm>
            <a:off x="880304" y="6242658"/>
            <a:ext cx="7993110" cy="531364"/>
          </a:xfrm>
          <a:prstGeom prst="round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Meiryo UI" panose="020B0604030504040204" pitchFamily="50" charset="-128"/>
                <a:ea typeface="Meiryo UI" panose="020B0604030504040204" pitchFamily="50" charset="-128"/>
              </a:rPr>
              <a:t>府　　　　民</a:t>
            </a:r>
            <a:endParaRPr kumimoji="1" lang="en-US" altLang="ja-JP" sz="2000" b="1" dirty="0">
              <a:solidFill>
                <a:schemeClr val="tx1"/>
              </a:solidFill>
              <a:latin typeface="Meiryo UI" panose="020B0604030504040204" pitchFamily="50" charset="-128"/>
              <a:ea typeface="Meiryo UI" panose="020B0604030504040204" pitchFamily="50" charset="-128"/>
            </a:endParaRPr>
          </a:p>
        </p:txBody>
      </p:sp>
      <p:sp>
        <p:nvSpPr>
          <p:cNvPr id="28" name="上下矢印 27"/>
          <p:cNvSpPr/>
          <p:nvPr/>
        </p:nvSpPr>
        <p:spPr>
          <a:xfrm>
            <a:off x="4773000" y="2650160"/>
            <a:ext cx="360000" cy="540000"/>
          </a:xfrm>
          <a:prstGeom prst="upDownArrow">
            <a:avLst>
              <a:gd name="adj1" fmla="val 53224"/>
              <a:gd name="adj2" fmla="val 53407"/>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上下矢印 28"/>
          <p:cNvSpPr/>
          <p:nvPr/>
        </p:nvSpPr>
        <p:spPr>
          <a:xfrm rot="2463010" flipH="1">
            <a:off x="6082184" y="2506440"/>
            <a:ext cx="360000" cy="720000"/>
          </a:xfrm>
          <a:prstGeom prst="upDownArrow">
            <a:avLst>
              <a:gd name="adj1" fmla="val 53224"/>
              <a:gd name="adj2" fmla="val 53407"/>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0" y="-6272"/>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2000" b="1" dirty="0">
                <a:solidFill>
                  <a:srgbClr val="000000"/>
                </a:solidFill>
                <a:latin typeface="Meiryo UI" panose="020B0604030504040204" pitchFamily="50" charset="-128"/>
                <a:ea typeface="Meiryo UI" panose="020B0604030504040204" pitchFamily="50" charset="-128"/>
                <a:cs typeface="Meiryo UI"/>
              </a:rPr>
              <a:t>10</a:t>
            </a:r>
            <a:r>
              <a:rPr lang="ja-JP" altLang="en-US" sz="2000" b="1" dirty="0">
                <a:solidFill>
                  <a:srgbClr val="000000"/>
                </a:solidFill>
                <a:latin typeface="ＭＳ Ｐゴシック" charset="-128"/>
                <a:ea typeface="Meiryo UI"/>
                <a:cs typeface="Meiryo UI"/>
              </a:rPr>
              <a:t>　大阪府の組織　～司令塔機能のイメージ～</a:t>
            </a:r>
            <a:endParaRPr lang="en-US" altLang="ja-JP" sz="2000" b="1" dirty="0">
              <a:solidFill>
                <a:srgbClr val="000000"/>
              </a:solidFill>
              <a:latin typeface="ＭＳ Ｐゴシック" charset="-128"/>
              <a:ea typeface="Meiryo UI"/>
              <a:cs typeface="Meiryo UI"/>
            </a:endParaRPr>
          </a:p>
        </p:txBody>
      </p:sp>
      <p:sp>
        <p:nvSpPr>
          <p:cNvPr id="2" name="角丸四角形 1"/>
          <p:cNvSpPr/>
          <p:nvPr/>
        </p:nvSpPr>
        <p:spPr>
          <a:xfrm>
            <a:off x="3737915" y="4127554"/>
            <a:ext cx="2430170" cy="800363"/>
          </a:xfrm>
          <a:prstGeom prst="roundRect">
            <a:avLst>
              <a:gd name="adj" fmla="val 117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・知事のトップマネジメント</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・各分野の司令塔として推進</a:t>
            </a:r>
            <a:endParaRPr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・政策立案機能の強化</a:t>
            </a:r>
          </a:p>
        </p:txBody>
      </p:sp>
      <p:sp>
        <p:nvSpPr>
          <p:cNvPr id="26"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２１</a:t>
            </a:r>
          </a:p>
        </p:txBody>
      </p:sp>
    </p:spTree>
    <p:extLst>
      <p:ext uri="{BB962C8B-B14F-4D97-AF65-F5344CB8AC3E}">
        <p14:creationId xmlns:p14="http://schemas.microsoft.com/office/powerpoint/2010/main" val="3958851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118"/>
          <p:cNvSpPr/>
          <p:nvPr/>
        </p:nvSpPr>
        <p:spPr>
          <a:xfrm>
            <a:off x="4858386" y="1462092"/>
            <a:ext cx="4968000" cy="527927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14" name="テキスト ボックス 27"/>
          <p:cNvSpPr txBox="1">
            <a:spLocks noChangeArrowheads="1"/>
          </p:cNvSpPr>
          <p:nvPr/>
        </p:nvSpPr>
        <p:spPr bwMode="auto">
          <a:xfrm>
            <a:off x="4934056" y="5414490"/>
            <a:ext cx="873453" cy="338554"/>
          </a:xfrm>
          <a:prstGeom prst="rect">
            <a:avLst/>
          </a:prstGeom>
          <a:noFill/>
          <a:ln w="12700">
            <a:noFill/>
            <a:miter lim="800000"/>
            <a:headEnd/>
            <a:tailEnd/>
          </a:ln>
        </p:spPr>
        <p:txBody>
          <a:bodyPr wrap="square">
            <a:spAutoFit/>
          </a:bodyPr>
          <a:lstStyle/>
          <a:p>
            <a:r>
              <a:rPr lang="ja-JP" altLang="en-US" sz="800" dirty="0">
                <a:latin typeface="Meiryo UI" pitchFamily="50" charset="-128"/>
                <a:ea typeface="Meiryo UI" pitchFamily="50" charset="-128"/>
                <a:cs typeface="Meiryo UI" pitchFamily="50" charset="-128"/>
              </a:rPr>
              <a:t>　 （会計</a:t>
            </a:r>
            <a:endParaRPr lang="en-US" altLang="ja-JP" sz="800" dirty="0">
              <a:latin typeface="Meiryo UI" pitchFamily="50" charset="-128"/>
              <a:ea typeface="Meiryo UI" pitchFamily="50" charset="-128"/>
              <a:cs typeface="Meiryo UI" pitchFamily="50" charset="-128"/>
            </a:endParaRPr>
          </a:p>
          <a:p>
            <a:r>
              <a:rPr lang="ja-JP" altLang="en-US" sz="800" dirty="0">
                <a:latin typeface="Meiryo UI" pitchFamily="50" charset="-128"/>
                <a:ea typeface="Meiryo UI" pitchFamily="50" charset="-128"/>
                <a:cs typeface="Meiryo UI" pitchFamily="50" charset="-128"/>
              </a:rPr>
              <a:t>　　　管理者）</a:t>
            </a:r>
          </a:p>
        </p:txBody>
      </p:sp>
      <p:sp>
        <p:nvSpPr>
          <p:cNvPr id="119" name="正方形/長方形 118"/>
          <p:cNvSpPr/>
          <p:nvPr/>
        </p:nvSpPr>
        <p:spPr>
          <a:xfrm>
            <a:off x="14158" y="1495563"/>
            <a:ext cx="2178765" cy="51861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 name="正方形/長方形 5"/>
          <p:cNvSpPr/>
          <p:nvPr/>
        </p:nvSpPr>
        <p:spPr>
          <a:xfrm>
            <a:off x="-41678" y="1124992"/>
            <a:ext cx="2139953"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latin typeface="Meiryo UI"/>
                <a:ea typeface="Meiryo UI"/>
                <a:cs typeface="Meiryo UI"/>
              </a:rPr>
              <a:t>大阪府</a:t>
            </a:r>
            <a:r>
              <a:rPr lang="ja-JP" altLang="en-US" sz="1600" b="1" dirty="0">
                <a:solidFill>
                  <a:schemeClr val="tx1"/>
                </a:solidFill>
                <a:latin typeface="Meiryo UI"/>
                <a:ea typeface="Meiryo UI"/>
                <a:cs typeface="Meiryo UI"/>
              </a:rPr>
              <a:t>　</a:t>
            </a:r>
            <a:r>
              <a:rPr lang="ja-JP" altLang="en-US" sz="1200" b="1" dirty="0">
                <a:solidFill>
                  <a:schemeClr val="tx1"/>
                </a:solidFill>
                <a:latin typeface="Meiryo UI"/>
                <a:ea typeface="Meiryo UI"/>
                <a:cs typeface="Meiryo UI"/>
              </a:rPr>
              <a:t>（</a:t>
            </a:r>
            <a:r>
              <a:rPr lang="en-US" altLang="ja-JP" sz="1200" b="1" dirty="0">
                <a:solidFill>
                  <a:schemeClr val="tx1"/>
                </a:solidFill>
                <a:latin typeface="Meiryo UI"/>
                <a:ea typeface="Meiryo UI"/>
                <a:cs typeface="Meiryo UI"/>
              </a:rPr>
              <a:t>H31</a:t>
            </a:r>
            <a:r>
              <a:rPr lang="ja-JP" altLang="en-US" sz="1200" b="1" dirty="0">
                <a:solidFill>
                  <a:schemeClr val="tx1"/>
                </a:solidFill>
                <a:latin typeface="Meiryo UI"/>
                <a:ea typeface="Meiryo UI"/>
                <a:cs typeface="Meiryo UI"/>
              </a:rPr>
              <a:t>年４月）</a:t>
            </a:r>
          </a:p>
        </p:txBody>
      </p:sp>
      <p:sp>
        <p:nvSpPr>
          <p:cNvPr id="44" name="加算記号 43"/>
          <p:cNvSpPr/>
          <p:nvPr/>
        </p:nvSpPr>
        <p:spPr>
          <a:xfrm>
            <a:off x="2157956" y="3437140"/>
            <a:ext cx="507424" cy="1044000"/>
          </a:xfrm>
          <a:prstGeom prst="mathPlus">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0" name="正方形/長方形 49"/>
          <p:cNvSpPr/>
          <p:nvPr/>
        </p:nvSpPr>
        <p:spPr>
          <a:xfrm flipH="1">
            <a:off x="4880992" y="1177599"/>
            <a:ext cx="2726736" cy="368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latin typeface="Meiryo UI"/>
                <a:ea typeface="Meiryo UI"/>
                <a:cs typeface="Meiryo UI"/>
              </a:rPr>
              <a:t>大阪府　（特別区設置時）</a:t>
            </a:r>
            <a:endParaRPr lang="en-US" altLang="ja-JP" sz="1400" b="1" dirty="0">
              <a:solidFill>
                <a:schemeClr val="tx1"/>
              </a:solidFill>
              <a:latin typeface="Meiryo UI"/>
              <a:ea typeface="Meiryo UI"/>
              <a:cs typeface="Meiryo UI"/>
            </a:endParaRPr>
          </a:p>
        </p:txBody>
      </p:sp>
      <p:cxnSp>
        <p:nvCxnSpPr>
          <p:cNvPr id="57" name="直線コネクタ 56"/>
          <p:cNvCxnSpPr/>
          <p:nvPr/>
        </p:nvCxnSpPr>
        <p:spPr>
          <a:xfrm>
            <a:off x="458409" y="1987466"/>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458409" y="2254166"/>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458409" y="253197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a:off x="458409" y="2822491"/>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458409" y="3119353"/>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455198" y="3671803"/>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458409" y="3959141"/>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458409" y="4213141"/>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458409" y="4511591"/>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458409" y="477987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458409" y="5054516"/>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a:off x="453224" y="1695367"/>
            <a:ext cx="1973" cy="3640966"/>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 name="直線コネクタ 56"/>
          <p:cNvCxnSpPr/>
          <p:nvPr/>
        </p:nvCxnSpPr>
        <p:spPr>
          <a:xfrm>
            <a:off x="458409" y="170012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101"/>
          <p:cNvCxnSpPr/>
          <p:nvPr/>
        </p:nvCxnSpPr>
        <p:spPr>
          <a:xfrm>
            <a:off x="5442774" y="1626642"/>
            <a:ext cx="0" cy="3960000"/>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110" name="グループ化 109"/>
          <p:cNvGrpSpPr/>
          <p:nvPr/>
        </p:nvGrpSpPr>
        <p:grpSpPr>
          <a:xfrm>
            <a:off x="5442774" y="1631402"/>
            <a:ext cx="238894" cy="902764"/>
            <a:chOff x="5623588" y="1893568"/>
            <a:chExt cx="238894" cy="902764"/>
          </a:xfrm>
        </p:grpSpPr>
        <p:cxnSp>
          <p:nvCxnSpPr>
            <p:cNvPr id="13" name="直線コネクタ 56"/>
            <p:cNvCxnSpPr/>
            <p:nvPr/>
          </p:nvCxnSpPr>
          <p:spPr>
            <a:xfrm>
              <a:off x="5628947" y="213439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4" name="直線コネクタ 57"/>
            <p:cNvCxnSpPr/>
            <p:nvPr/>
          </p:nvCxnSpPr>
          <p:spPr>
            <a:xfrm>
              <a:off x="5626566" y="2338532"/>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5" name="直線コネクタ 63"/>
            <p:cNvCxnSpPr/>
            <p:nvPr/>
          </p:nvCxnSpPr>
          <p:spPr>
            <a:xfrm>
              <a:off x="5623588" y="256638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直線コネクタ 64"/>
            <p:cNvCxnSpPr/>
            <p:nvPr/>
          </p:nvCxnSpPr>
          <p:spPr>
            <a:xfrm>
              <a:off x="5626566" y="2796332"/>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56"/>
            <p:cNvCxnSpPr/>
            <p:nvPr/>
          </p:nvCxnSpPr>
          <p:spPr>
            <a:xfrm>
              <a:off x="5628482" y="1893568"/>
              <a:ext cx="234000" cy="0"/>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2118" name="Text Box 125"/>
          <p:cNvSpPr txBox="1">
            <a:spLocks noChangeArrowheads="1"/>
          </p:cNvSpPr>
          <p:nvPr/>
        </p:nvSpPr>
        <p:spPr bwMode="auto">
          <a:xfrm>
            <a:off x="5687051" y="6211341"/>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教育庁</a:t>
            </a:r>
          </a:p>
        </p:txBody>
      </p:sp>
      <p:sp>
        <p:nvSpPr>
          <p:cNvPr id="96" name="正方形/長方形 95"/>
          <p:cNvSpPr/>
          <p:nvPr/>
        </p:nvSpPr>
        <p:spPr>
          <a:xfrm>
            <a:off x="7023000" y="1497284"/>
            <a:ext cx="3067022" cy="26952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1740"/>
              </a:lnSpc>
              <a:defRPr/>
            </a:pPr>
            <a:r>
              <a:rPr lang="ja-JP" altLang="en-US" sz="900" dirty="0">
                <a:solidFill>
                  <a:schemeClr val="tx1"/>
                </a:solidFill>
                <a:latin typeface="Meiryo UI" panose="020B0604030504040204" pitchFamily="50" charset="-128"/>
                <a:ea typeface="Meiryo UI" panose="020B0604030504040204" pitchFamily="50" charset="-128"/>
                <a:cs typeface="Meiryo UI"/>
              </a:rPr>
              <a:t>（防災、危機管理、被災地支援等）</a:t>
            </a:r>
            <a:endParaRPr lang="en-US" altLang="ja-JP" sz="900" dirty="0">
              <a:solidFill>
                <a:schemeClr val="tx1"/>
              </a:solidFill>
              <a:latin typeface="Meiryo UI" panose="020B0604030504040204" pitchFamily="50" charset="-128"/>
              <a:ea typeface="Meiryo UI" panose="020B0604030504040204" pitchFamily="50" charset="-128"/>
              <a:cs typeface="Meiryo UI"/>
            </a:endParaRPr>
          </a:p>
          <a:p>
            <a:pPr>
              <a:lnSpc>
                <a:spcPts val="1740"/>
              </a:lnSpc>
              <a:defRPr/>
            </a:pPr>
            <a:r>
              <a:rPr lang="ja-JP" altLang="en-US" sz="900" dirty="0">
                <a:solidFill>
                  <a:schemeClr val="tx1"/>
                </a:solidFill>
                <a:latin typeface="Meiryo UI" panose="020B0604030504040204" pitchFamily="50" charset="-128"/>
                <a:ea typeface="Meiryo UI" panose="020B0604030504040204" pitchFamily="50" charset="-128"/>
                <a:cs typeface="Meiryo UI"/>
              </a:rPr>
              <a:t>（特別区との連携、大阪府・特別区協議会（仮称）等）</a:t>
            </a:r>
            <a:endParaRPr lang="en-US" altLang="ja-JP" sz="900" dirty="0">
              <a:solidFill>
                <a:schemeClr val="tx1"/>
              </a:solidFill>
              <a:latin typeface="Meiryo UI" panose="020B0604030504040204" pitchFamily="50" charset="-128"/>
              <a:ea typeface="Meiryo UI" panose="020B0604030504040204" pitchFamily="50" charset="-128"/>
              <a:cs typeface="Meiryo UI"/>
            </a:endParaRPr>
          </a:p>
          <a:p>
            <a:pPr>
              <a:lnSpc>
                <a:spcPts val="1740"/>
              </a:lnSpc>
              <a:defRPr/>
            </a:pPr>
            <a:r>
              <a:rPr lang="ja-JP" altLang="en-US" sz="900" dirty="0">
                <a:solidFill>
                  <a:schemeClr val="tx1"/>
                </a:solidFill>
                <a:latin typeface="Meiryo UI" panose="020B0604030504040204" pitchFamily="50" charset="-128"/>
                <a:ea typeface="Meiryo UI" panose="020B0604030504040204" pitchFamily="50" charset="-128"/>
                <a:cs typeface="Meiryo UI"/>
              </a:rPr>
              <a:t>（成長戦略、府政の総合企画、副首都化、万博等）</a:t>
            </a:r>
            <a:endParaRPr lang="en-US" altLang="ja-JP" sz="900" dirty="0">
              <a:solidFill>
                <a:schemeClr val="tx1"/>
              </a:solidFill>
              <a:latin typeface="Meiryo UI" panose="020B0604030504040204" pitchFamily="50" charset="-128"/>
              <a:ea typeface="Meiryo UI" panose="020B0604030504040204" pitchFamily="50" charset="-128"/>
              <a:cs typeface="Meiryo UI"/>
            </a:endParaRPr>
          </a:p>
          <a:p>
            <a:pPr>
              <a:lnSpc>
                <a:spcPts val="1740"/>
              </a:lnSpc>
              <a:defRPr/>
            </a:pPr>
            <a:r>
              <a:rPr lang="ja-JP" altLang="en-US" sz="900" dirty="0">
                <a:solidFill>
                  <a:schemeClr val="tx1"/>
                </a:solidFill>
                <a:latin typeface="Meiryo UI" panose="020B0604030504040204" pitchFamily="50" charset="-128"/>
                <a:ea typeface="Meiryo UI" panose="020B0604030504040204" pitchFamily="50" charset="-128"/>
                <a:cs typeface="Meiryo UI"/>
              </a:rPr>
              <a:t>（法務、人事、市町村等）</a:t>
            </a:r>
            <a:endParaRPr lang="en-US" altLang="ja-JP" sz="900" dirty="0">
              <a:solidFill>
                <a:schemeClr val="tx1"/>
              </a:solidFill>
              <a:latin typeface="Meiryo UI" panose="020B0604030504040204" pitchFamily="50" charset="-128"/>
              <a:ea typeface="Meiryo UI" panose="020B0604030504040204" pitchFamily="50" charset="-128"/>
              <a:cs typeface="Meiryo UI"/>
            </a:endParaRPr>
          </a:p>
          <a:p>
            <a:pPr>
              <a:lnSpc>
                <a:spcPts val="1740"/>
              </a:lnSpc>
              <a:defRPr/>
            </a:pPr>
            <a:r>
              <a:rPr lang="ja-JP" altLang="en-US" sz="900" dirty="0">
                <a:solidFill>
                  <a:schemeClr val="tx1"/>
                </a:solidFill>
                <a:latin typeface="Meiryo UI" panose="020B0604030504040204" pitchFamily="50" charset="-128"/>
                <a:ea typeface="Meiryo UI" panose="020B0604030504040204" pitchFamily="50" charset="-128"/>
                <a:cs typeface="Meiryo UI"/>
              </a:rPr>
              <a:t>（予算、税務、公民連携等）</a:t>
            </a:r>
            <a:endParaRPr lang="en-US" altLang="ja-JP" sz="900" dirty="0">
              <a:solidFill>
                <a:schemeClr val="tx1"/>
              </a:solidFill>
              <a:latin typeface="Meiryo UI" panose="020B0604030504040204" pitchFamily="50" charset="-128"/>
              <a:ea typeface="Meiryo UI" panose="020B0604030504040204" pitchFamily="50" charset="-128"/>
              <a:cs typeface="Meiryo UI"/>
            </a:endParaRPr>
          </a:p>
          <a:p>
            <a:pPr>
              <a:lnSpc>
                <a:spcPts val="1740"/>
              </a:lnSpc>
              <a:defRPr/>
            </a:pPr>
            <a:r>
              <a:rPr lang="ja-JP" altLang="en-US" sz="900" dirty="0">
                <a:solidFill>
                  <a:schemeClr val="tx1"/>
                </a:solidFill>
                <a:latin typeface="Meiryo UI" panose="020B0604030504040204" pitchFamily="50" charset="-128"/>
                <a:ea typeface="Meiryo UI" panose="020B0604030504040204" pitchFamily="50" charset="-128"/>
                <a:cs typeface="Meiryo UI"/>
              </a:rPr>
              <a:t>（スマートシティ、ＩＣＴ、業務改革等）</a:t>
            </a:r>
            <a:endParaRPr lang="en-US" altLang="ja-JP" sz="900" dirty="0">
              <a:solidFill>
                <a:schemeClr val="tx1"/>
              </a:solidFill>
              <a:latin typeface="Meiryo UI" panose="020B0604030504040204" pitchFamily="50" charset="-128"/>
              <a:ea typeface="Meiryo UI" panose="020B0604030504040204" pitchFamily="50" charset="-128"/>
              <a:cs typeface="Meiryo UI"/>
            </a:endParaRPr>
          </a:p>
          <a:p>
            <a:pPr>
              <a:lnSpc>
                <a:spcPts val="1740"/>
              </a:lnSpc>
              <a:defRPr/>
            </a:pPr>
            <a:r>
              <a:rPr lang="ja-JP" altLang="en-US" sz="850" dirty="0">
                <a:solidFill>
                  <a:schemeClr val="tx1"/>
                </a:solidFill>
                <a:latin typeface="Meiryo UI" panose="020B0604030504040204" pitchFamily="50" charset="-128"/>
                <a:ea typeface="Meiryo UI" panose="020B0604030504040204" pitchFamily="50" charset="-128"/>
                <a:cs typeface="Meiryo UI"/>
              </a:rPr>
              <a:t>（人権、男女共同参画、大学、広報・広聴、治安、青少年等）</a:t>
            </a:r>
            <a:endParaRPr lang="en-US" altLang="ja-JP" sz="850" dirty="0">
              <a:solidFill>
                <a:schemeClr val="tx1"/>
              </a:solidFill>
              <a:latin typeface="Meiryo UI" panose="020B0604030504040204" pitchFamily="50" charset="-128"/>
              <a:ea typeface="Meiryo UI" panose="020B0604030504040204" pitchFamily="50" charset="-128"/>
              <a:cs typeface="Meiryo UI"/>
            </a:endParaRPr>
          </a:p>
          <a:p>
            <a:pPr>
              <a:lnSpc>
                <a:spcPts val="1740"/>
              </a:lnSpc>
              <a:defRPr/>
            </a:pPr>
            <a:r>
              <a:rPr lang="ja-JP" altLang="en-US" sz="900" dirty="0">
                <a:solidFill>
                  <a:schemeClr val="tx1"/>
                </a:solidFill>
                <a:latin typeface="Meiryo UI" panose="020B0604030504040204" pitchFamily="50" charset="-128"/>
                <a:ea typeface="Meiryo UI" panose="020B0604030504040204" pitchFamily="50" charset="-128"/>
                <a:cs typeface="Meiryo UI"/>
              </a:rPr>
              <a:t>（観光、文化・スポーツ振興、博物館、動物園等）</a:t>
            </a:r>
            <a:endParaRPr lang="en-US" altLang="ja-JP" sz="900" dirty="0">
              <a:solidFill>
                <a:schemeClr val="tx1"/>
              </a:solidFill>
              <a:latin typeface="Meiryo UI" panose="020B0604030504040204" pitchFamily="50" charset="-128"/>
              <a:ea typeface="Meiryo UI" panose="020B0604030504040204" pitchFamily="50" charset="-128"/>
              <a:cs typeface="Meiryo UI"/>
            </a:endParaRPr>
          </a:p>
          <a:p>
            <a:pPr>
              <a:lnSpc>
                <a:spcPts val="1740"/>
              </a:lnSpc>
              <a:defRPr/>
            </a:pPr>
            <a:r>
              <a:rPr lang="ja-JP" altLang="en-US" sz="900" dirty="0">
                <a:solidFill>
                  <a:schemeClr val="tx1"/>
                </a:solidFill>
                <a:latin typeface="Meiryo UI" panose="020B0604030504040204" pitchFamily="50" charset="-128"/>
                <a:ea typeface="Meiryo UI" panose="020B0604030504040204" pitchFamily="50" charset="-128"/>
                <a:cs typeface="Meiryo UI"/>
              </a:rPr>
              <a:t>（ＩＲ（統合型リゾート）推進等）</a:t>
            </a:r>
            <a:endParaRPr lang="en-US" altLang="ja-JP" sz="900" dirty="0">
              <a:solidFill>
                <a:schemeClr val="tx1"/>
              </a:solidFill>
              <a:latin typeface="Meiryo UI" panose="020B0604030504040204" pitchFamily="50" charset="-128"/>
              <a:ea typeface="Meiryo UI" panose="020B0604030504040204" pitchFamily="50" charset="-128"/>
              <a:cs typeface="Meiryo UI"/>
            </a:endParaRPr>
          </a:p>
          <a:p>
            <a:pPr fontAlgn="ctr">
              <a:lnSpc>
                <a:spcPts val="1740"/>
              </a:lnSpc>
            </a:pPr>
            <a:r>
              <a:rPr lang="ja-JP" altLang="en-US" sz="900" dirty="0">
                <a:solidFill>
                  <a:schemeClr val="tx1"/>
                </a:solidFill>
                <a:latin typeface="Meiryo UI" panose="020B0604030504040204" pitchFamily="50" charset="-128"/>
                <a:ea typeface="Meiryo UI" panose="020B0604030504040204" pitchFamily="50" charset="-128"/>
                <a:cs typeface="Meiryo UI"/>
              </a:rPr>
              <a:t>（</a:t>
            </a:r>
            <a:r>
              <a:rPr lang="ja-JP" altLang="ja-JP" sz="900" dirty="0">
                <a:solidFill>
                  <a:srgbClr val="000000"/>
                </a:solidFill>
                <a:latin typeface="Meiryo UI" panose="020B0604030504040204" pitchFamily="50" charset="-128"/>
                <a:ea typeface="Meiryo UI" panose="020B0604030504040204" pitchFamily="50" charset="-128"/>
              </a:rPr>
              <a:t>地域福祉、</a:t>
            </a:r>
            <a:r>
              <a:rPr lang="ja-JP" altLang="ja-JP" sz="900" dirty="0" err="1">
                <a:solidFill>
                  <a:srgbClr val="000000"/>
                </a:solidFill>
                <a:latin typeface="Meiryo UI" panose="020B0604030504040204" pitchFamily="50" charset="-128"/>
                <a:ea typeface="Meiryo UI" panose="020B0604030504040204" pitchFamily="50" charset="-128"/>
              </a:rPr>
              <a:t>障がい</a:t>
            </a:r>
            <a:r>
              <a:rPr lang="ja-JP" altLang="ja-JP" sz="900" dirty="0">
                <a:solidFill>
                  <a:srgbClr val="000000"/>
                </a:solidFill>
                <a:latin typeface="Meiryo UI" panose="020B0604030504040204" pitchFamily="50" charset="-128"/>
                <a:ea typeface="Meiryo UI" panose="020B0604030504040204" pitchFamily="50" charset="-128"/>
              </a:rPr>
              <a:t>者、高齢者、子ども</a:t>
            </a:r>
            <a:r>
              <a:rPr lang="ja-JP" altLang="en-US" sz="900" dirty="0">
                <a:solidFill>
                  <a:srgbClr val="000000"/>
                </a:solidFill>
                <a:latin typeface="Meiryo UI" panose="020B0604030504040204" pitchFamily="50" charset="-128"/>
                <a:ea typeface="Meiryo UI" panose="020B0604030504040204" pitchFamily="50" charset="-128"/>
              </a:rPr>
              <a:t>等）</a:t>
            </a:r>
            <a:endParaRPr lang="ja-JP" altLang="ja-JP" sz="900" dirty="0">
              <a:latin typeface="Meiryo UI" panose="020B0604030504040204" pitchFamily="50" charset="-128"/>
              <a:ea typeface="Meiryo UI" panose="020B0604030504040204" pitchFamily="50" charset="-128"/>
            </a:endParaRPr>
          </a:p>
          <a:p>
            <a:pPr fontAlgn="ctr">
              <a:lnSpc>
                <a:spcPts val="17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医療、健康づくり、公衆衛生</a:t>
            </a:r>
            <a:r>
              <a:rPr lang="ja-JP" altLang="en-US" sz="900" dirty="0">
                <a:solidFill>
                  <a:srgbClr val="000000"/>
                </a:solidFill>
                <a:latin typeface="Meiryo UI" panose="020B0604030504040204" pitchFamily="50" charset="-128"/>
                <a:ea typeface="Meiryo UI" panose="020B0604030504040204" pitchFamily="50" charset="-128"/>
              </a:rPr>
              <a:t>等）</a:t>
            </a:r>
            <a:endParaRPr lang="ja-JP" altLang="ja-JP" sz="900" dirty="0">
              <a:latin typeface="Meiryo UI" panose="020B0604030504040204" pitchFamily="50" charset="-128"/>
              <a:ea typeface="Meiryo UI" panose="020B0604030504040204" pitchFamily="50" charset="-128"/>
            </a:endParaRPr>
          </a:p>
          <a:p>
            <a:pPr fontAlgn="ctr">
              <a:lnSpc>
                <a:spcPts val="17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産業振興、企業支援、雇用</a:t>
            </a: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人材育成</a:t>
            </a:r>
            <a:r>
              <a:rPr lang="ja-JP" altLang="en-US" sz="900" dirty="0">
                <a:solidFill>
                  <a:srgbClr val="000000"/>
                </a:solidFill>
                <a:latin typeface="Meiryo UI" panose="020B0604030504040204" pitchFamily="50" charset="-128"/>
                <a:ea typeface="Meiryo UI" panose="020B0604030504040204" pitchFamily="50" charset="-128"/>
              </a:rPr>
              <a:t>等）</a:t>
            </a:r>
            <a:endParaRPr lang="en-US" altLang="ja-JP" sz="900" dirty="0">
              <a:solidFill>
                <a:srgbClr val="000000"/>
              </a:solidFill>
              <a:latin typeface="Meiryo UI" panose="020B0604030504040204" pitchFamily="50" charset="-128"/>
              <a:ea typeface="Meiryo UI" panose="020B0604030504040204" pitchFamily="50" charset="-128"/>
            </a:endParaRPr>
          </a:p>
          <a:p>
            <a:pPr fontAlgn="ctr">
              <a:lnSpc>
                <a:spcPts val="1740"/>
              </a:lnSpc>
            </a:pPr>
            <a:endParaRPr lang="ja-JP" altLang="en-US" sz="900" dirty="0">
              <a:solidFill>
                <a:schemeClr val="tx1"/>
              </a:solidFill>
              <a:latin typeface="Meiryo UI" panose="020B0604030504040204" pitchFamily="50" charset="-128"/>
              <a:ea typeface="Meiryo UI" panose="020B0604030504040204" pitchFamily="50" charset="-128"/>
              <a:cs typeface="Meiryo UI"/>
            </a:endParaRPr>
          </a:p>
        </p:txBody>
      </p:sp>
      <p:cxnSp>
        <p:nvCxnSpPr>
          <p:cNvPr id="7" name="直線コネクタ 106"/>
          <p:cNvCxnSpPr/>
          <p:nvPr/>
        </p:nvCxnSpPr>
        <p:spPr>
          <a:xfrm>
            <a:off x="274363" y="3770417"/>
            <a:ext cx="18083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 name="直線コネクタ 106"/>
          <p:cNvCxnSpPr/>
          <p:nvPr/>
        </p:nvCxnSpPr>
        <p:spPr>
          <a:xfrm flipV="1">
            <a:off x="5152629" y="3748762"/>
            <a:ext cx="294716"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49" name="右矢印 48"/>
          <p:cNvSpPr/>
          <p:nvPr/>
        </p:nvSpPr>
        <p:spPr>
          <a:xfrm>
            <a:off x="4440396" y="2354558"/>
            <a:ext cx="355519" cy="3209164"/>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27" name="Text Box 109"/>
          <p:cNvSpPr txBox="1">
            <a:spLocks noChangeArrowheads="1"/>
          </p:cNvSpPr>
          <p:nvPr/>
        </p:nvSpPr>
        <p:spPr bwMode="auto">
          <a:xfrm>
            <a:off x="5687051" y="6455943"/>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600" dirty="0">
                <a:latin typeface="Meiryo UI" pitchFamily="50" charset="-128"/>
                <a:ea typeface="Meiryo UI" pitchFamily="50" charset="-128"/>
                <a:cs typeface="Meiryo UI" pitchFamily="50" charset="-128"/>
              </a:rPr>
              <a:t>その他の行政委員会事務局</a:t>
            </a:r>
          </a:p>
        </p:txBody>
      </p:sp>
      <p:sp>
        <p:nvSpPr>
          <p:cNvPr id="121" name="正方形/長方形 120"/>
          <p:cNvSpPr/>
          <p:nvPr/>
        </p:nvSpPr>
        <p:spPr>
          <a:xfrm>
            <a:off x="2627494" y="2852374"/>
            <a:ext cx="1749742" cy="2914790"/>
          </a:xfrm>
          <a:prstGeom prst="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spcBef>
                <a:spcPts val="600"/>
              </a:spcBef>
              <a:defRPr/>
            </a:pPr>
            <a:r>
              <a:rPr lang="ja-JP" altLang="en-US" sz="1250" b="1" dirty="0">
                <a:solidFill>
                  <a:schemeClr val="tx1"/>
                </a:solidFill>
                <a:latin typeface="Meiryo UI"/>
                <a:ea typeface="Meiryo UI"/>
                <a:cs typeface="Meiryo UI"/>
              </a:rPr>
              <a:t>≪大阪市から大阪府への</a:t>
            </a:r>
            <a:endParaRPr lang="en-US" altLang="ja-JP" sz="1250" b="1" dirty="0">
              <a:solidFill>
                <a:schemeClr val="tx1"/>
              </a:solidFill>
              <a:latin typeface="Meiryo UI"/>
              <a:ea typeface="Meiryo UI"/>
              <a:cs typeface="Meiryo UI"/>
            </a:endParaRPr>
          </a:p>
          <a:p>
            <a:pPr algn="ctr">
              <a:lnSpc>
                <a:spcPct val="105000"/>
              </a:lnSpc>
              <a:defRPr/>
            </a:pPr>
            <a:r>
              <a:rPr lang="ja-JP" altLang="en-US" sz="1250" b="1" dirty="0">
                <a:solidFill>
                  <a:schemeClr val="tx1"/>
                </a:solidFill>
                <a:latin typeface="Meiryo UI"/>
                <a:ea typeface="Meiryo UI"/>
                <a:cs typeface="Meiryo UI"/>
              </a:rPr>
              <a:t>主な移管事務≫</a:t>
            </a:r>
            <a:endParaRPr lang="en-US" altLang="ja-JP" sz="1250" b="1" dirty="0">
              <a:solidFill>
                <a:schemeClr val="tx1"/>
              </a:solidFill>
              <a:latin typeface="Meiryo UI"/>
              <a:ea typeface="Meiryo UI"/>
              <a:cs typeface="Meiryo UI"/>
            </a:endParaRPr>
          </a:p>
          <a:p>
            <a:pPr>
              <a:lnSpc>
                <a:spcPct val="130000"/>
              </a:lnSpc>
              <a:defRPr/>
            </a:pPr>
            <a:endParaRPr lang="en-US" altLang="ja-JP" sz="300" dirty="0">
              <a:solidFill>
                <a:schemeClr val="tx1"/>
              </a:solidFill>
              <a:latin typeface="Meiryo UI"/>
              <a:ea typeface="Meiryo UI"/>
              <a:cs typeface="Meiryo UI"/>
            </a:endParaRPr>
          </a:p>
          <a:p>
            <a:pPr>
              <a:lnSpc>
                <a:spcPct val="130000"/>
              </a:lnSpc>
              <a:defRPr/>
            </a:pPr>
            <a:endParaRPr lang="en-US" altLang="ja-JP" sz="300" dirty="0">
              <a:solidFill>
                <a:schemeClr val="tx1"/>
              </a:solidFill>
              <a:latin typeface="Meiryo UI"/>
              <a:ea typeface="Meiryo UI"/>
              <a:cs typeface="Meiryo UI"/>
            </a:endParaRPr>
          </a:p>
          <a:p>
            <a:pPr>
              <a:lnSpc>
                <a:spcPct val="130000"/>
              </a:lnSpc>
              <a:defRPr/>
            </a:pPr>
            <a:r>
              <a:rPr lang="ja-JP" altLang="en-US" sz="1100" dirty="0">
                <a:solidFill>
                  <a:schemeClr val="tx1"/>
                </a:solidFill>
                <a:latin typeface="Meiryo UI"/>
                <a:ea typeface="Meiryo UI"/>
                <a:cs typeface="Meiryo UI"/>
              </a:rPr>
              <a:t> ◯成長戦略</a:t>
            </a:r>
            <a:endParaRPr lang="en-US" altLang="ja-JP" sz="1100" b="1" dirty="0">
              <a:solidFill>
                <a:schemeClr val="tx1"/>
              </a:solidFill>
              <a:latin typeface="Meiryo UI"/>
              <a:ea typeface="Meiryo UI"/>
              <a:cs typeface="Meiryo UI"/>
            </a:endParaRPr>
          </a:p>
          <a:p>
            <a:pPr>
              <a:lnSpc>
                <a:spcPct val="130000"/>
              </a:lnSpc>
              <a:defRPr/>
            </a:pPr>
            <a:r>
              <a:rPr lang="ja-JP" altLang="en-US" sz="1100" dirty="0">
                <a:solidFill>
                  <a:schemeClr val="tx1"/>
                </a:solidFill>
                <a:latin typeface="Meiryo UI"/>
                <a:ea typeface="Meiryo UI"/>
                <a:cs typeface="Meiryo UI"/>
              </a:rPr>
              <a:t> ◯税務（固定資産税等）</a:t>
            </a:r>
            <a:endParaRPr lang="en-US" altLang="ja-JP" sz="1100" b="1" dirty="0">
              <a:solidFill>
                <a:schemeClr val="tx1"/>
              </a:solidFill>
              <a:latin typeface="Meiryo UI"/>
              <a:ea typeface="Meiryo UI"/>
              <a:cs typeface="Meiryo UI"/>
            </a:endParaRPr>
          </a:p>
          <a:p>
            <a:pPr>
              <a:lnSpc>
                <a:spcPct val="130000"/>
              </a:lnSpc>
              <a:defRPr/>
            </a:pPr>
            <a:r>
              <a:rPr lang="ja-JP" altLang="en-US" sz="1100" dirty="0">
                <a:solidFill>
                  <a:schemeClr val="tx1"/>
                </a:solidFill>
                <a:latin typeface="Meiryo UI"/>
                <a:ea typeface="Meiryo UI"/>
                <a:cs typeface="Meiryo UI"/>
              </a:rPr>
              <a:t> ◯観光、文化・スポーツ振興</a:t>
            </a:r>
            <a:endParaRPr lang="en-US" altLang="ja-JP" sz="1100" dirty="0">
              <a:solidFill>
                <a:schemeClr val="tx1"/>
              </a:solidFill>
              <a:latin typeface="Meiryo UI"/>
              <a:ea typeface="Meiryo UI"/>
              <a:cs typeface="Meiryo UI"/>
            </a:endParaRPr>
          </a:p>
          <a:p>
            <a:pPr>
              <a:lnSpc>
                <a:spcPct val="130000"/>
              </a:lnSpc>
              <a:defRPr/>
            </a:pPr>
            <a:r>
              <a:rPr lang="ja-JP" altLang="en-US" sz="1100" dirty="0">
                <a:solidFill>
                  <a:schemeClr val="tx1"/>
                </a:solidFill>
                <a:latin typeface="Meiryo UI"/>
                <a:ea typeface="Meiryo UI"/>
                <a:cs typeface="Meiryo UI"/>
              </a:rPr>
              <a:t> ◯成長分野の企業支援</a:t>
            </a:r>
            <a:endParaRPr lang="en-US" altLang="ja-JP" sz="1100" dirty="0">
              <a:solidFill>
                <a:schemeClr val="tx1"/>
              </a:solidFill>
              <a:latin typeface="Meiryo UI"/>
              <a:ea typeface="Meiryo UI"/>
              <a:cs typeface="Meiryo UI"/>
            </a:endParaRPr>
          </a:p>
          <a:p>
            <a:pPr>
              <a:lnSpc>
                <a:spcPct val="130000"/>
              </a:lnSpc>
              <a:defRPr/>
            </a:pPr>
            <a:r>
              <a:rPr lang="ja-JP" altLang="en-US" sz="1100" dirty="0">
                <a:solidFill>
                  <a:schemeClr val="tx1"/>
                </a:solidFill>
                <a:latin typeface="Meiryo UI"/>
                <a:ea typeface="Meiryo UI"/>
                <a:cs typeface="Meiryo UI"/>
              </a:rPr>
              <a:t> ◯広域的な交通基盤の整備</a:t>
            </a:r>
            <a:endParaRPr lang="en-US" altLang="ja-JP" sz="1100" dirty="0">
              <a:solidFill>
                <a:schemeClr val="tx1"/>
              </a:solidFill>
              <a:latin typeface="Meiryo UI"/>
              <a:ea typeface="Meiryo UI"/>
              <a:cs typeface="Meiryo UI"/>
            </a:endParaRPr>
          </a:p>
          <a:p>
            <a:pPr>
              <a:lnSpc>
                <a:spcPct val="130000"/>
              </a:lnSpc>
              <a:defRPr/>
            </a:pPr>
            <a:r>
              <a:rPr lang="ja-JP" altLang="en-US" sz="1100" dirty="0">
                <a:solidFill>
                  <a:schemeClr val="tx1"/>
                </a:solidFill>
                <a:latin typeface="Meiryo UI"/>
                <a:ea typeface="Meiryo UI"/>
                <a:cs typeface="Meiryo UI"/>
              </a:rPr>
              <a:t> ◯港湾</a:t>
            </a:r>
          </a:p>
          <a:p>
            <a:pPr>
              <a:lnSpc>
                <a:spcPct val="130000"/>
              </a:lnSpc>
              <a:defRPr/>
            </a:pPr>
            <a:r>
              <a:rPr lang="ja-JP" altLang="en-US" sz="1100" dirty="0">
                <a:solidFill>
                  <a:schemeClr val="tx1"/>
                </a:solidFill>
                <a:latin typeface="Meiryo UI"/>
                <a:ea typeface="Meiryo UI"/>
                <a:cs typeface="Meiryo UI"/>
              </a:rPr>
              <a:t> ◯消防</a:t>
            </a:r>
            <a:endParaRPr lang="en-US" altLang="ja-JP" sz="1100" dirty="0">
              <a:solidFill>
                <a:schemeClr val="tx1"/>
              </a:solidFill>
              <a:latin typeface="Meiryo UI"/>
              <a:ea typeface="Meiryo UI"/>
              <a:cs typeface="Meiryo UI"/>
            </a:endParaRPr>
          </a:p>
          <a:p>
            <a:pPr>
              <a:lnSpc>
                <a:spcPct val="130000"/>
              </a:lnSpc>
              <a:defRPr/>
            </a:pPr>
            <a:r>
              <a:rPr lang="ja-JP" altLang="en-US" sz="1100" dirty="0">
                <a:solidFill>
                  <a:schemeClr val="tx1"/>
                </a:solidFill>
                <a:latin typeface="Meiryo UI"/>
                <a:ea typeface="Meiryo UI"/>
                <a:cs typeface="Meiryo UI"/>
              </a:rPr>
              <a:t> ◯水道</a:t>
            </a:r>
          </a:p>
          <a:p>
            <a:pPr>
              <a:lnSpc>
                <a:spcPct val="130000"/>
              </a:lnSpc>
              <a:defRPr/>
            </a:pPr>
            <a:r>
              <a:rPr lang="ja-JP" altLang="en-US" sz="1100" dirty="0">
                <a:solidFill>
                  <a:schemeClr val="tx1"/>
                </a:solidFill>
                <a:latin typeface="Meiryo UI"/>
                <a:ea typeface="Meiryo UI"/>
                <a:cs typeface="Meiryo UI"/>
              </a:rPr>
              <a:t> ◯高等学校</a:t>
            </a:r>
            <a:endParaRPr lang="en-US" altLang="ja-JP" sz="1100" dirty="0">
              <a:solidFill>
                <a:schemeClr val="tx1"/>
              </a:solidFill>
              <a:latin typeface="Meiryo UI"/>
              <a:ea typeface="Meiryo UI"/>
              <a:cs typeface="Meiryo UI"/>
            </a:endParaRPr>
          </a:p>
        </p:txBody>
      </p:sp>
      <p:cxnSp>
        <p:nvCxnSpPr>
          <p:cNvPr id="86" name="直線コネクタ 94"/>
          <p:cNvCxnSpPr/>
          <p:nvPr/>
        </p:nvCxnSpPr>
        <p:spPr>
          <a:xfrm>
            <a:off x="5149487" y="6072088"/>
            <a:ext cx="532800"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8" name="正方形/長方形 87"/>
          <p:cNvSpPr/>
          <p:nvPr/>
        </p:nvSpPr>
        <p:spPr>
          <a:xfrm>
            <a:off x="0" y="-26988"/>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2000" b="1" dirty="0">
                <a:solidFill>
                  <a:schemeClr val="tx1"/>
                </a:solidFill>
                <a:latin typeface="Meiryo UI" pitchFamily="50" charset="-128"/>
                <a:ea typeface="Meiryo UI" pitchFamily="50" charset="-128"/>
                <a:cs typeface="Meiryo UI" pitchFamily="50" charset="-128"/>
              </a:rPr>
              <a:t>10</a:t>
            </a:r>
            <a:r>
              <a:rPr lang="ja-JP" altLang="en-US" sz="2000" b="1" dirty="0">
                <a:solidFill>
                  <a:schemeClr val="tx1"/>
                </a:solidFill>
                <a:latin typeface="Meiryo UI" pitchFamily="50" charset="-128"/>
                <a:ea typeface="Meiryo UI" pitchFamily="50" charset="-128"/>
                <a:cs typeface="Meiryo UI" pitchFamily="50" charset="-128"/>
              </a:rPr>
              <a:t>　大阪府の</a:t>
            </a:r>
            <a:r>
              <a:rPr lang="ja-JP" altLang="en-US" sz="2000" b="1" dirty="0">
                <a:solidFill>
                  <a:srgbClr val="000000"/>
                </a:solidFill>
                <a:latin typeface="ＭＳ Ｐゴシック" charset="-128"/>
                <a:ea typeface="Meiryo UI"/>
                <a:cs typeface="Meiryo UI"/>
              </a:rPr>
              <a:t>組織　～組織機構～</a:t>
            </a:r>
            <a:endParaRPr lang="ja-JP" altLang="en-US" sz="1400" b="1" dirty="0">
              <a:solidFill>
                <a:srgbClr val="000000"/>
              </a:solidFill>
              <a:latin typeface="ＭＳ Ｐゴシック" charset="-128"/>
              <a:ea typeface="Meiryo UI"/>
              <a:cs typeface="Meiryo UI"/>
            </a:endParaRPr>
          </a:p>
        </p:txBody>
      </p:sp>
      <p:sp>
        <p:nvSpPr>
          <p:cNvPr id="89" name="正方形/長方形 88"/>
          <p:cNvSpPr/>
          <p:nvPr/>
        </p:nvSpPr>
        <p:spPr>
          <a:xfrm>
            <a:off x="280171" y="532725"/>
            <a:ext cx="9300624" cy="576000"/>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dirty="0">
                <a:solidFill>
                  <a:schemeClr val="tx1"/>
                </a:solidFill>
                <a:latin typeface="Meiryo UI" pitchFamily="50" charset="-128"/>
                <a:ea typeface="Meiryo UI" pitchFamily="50" charset="-128"/>
                <a:cs typeface="Meiryo UI" pitchFamily="50" charset="-128"/>
              </a:rPr>
              <a:t>◆ 大阪市から移管された組織・人員を統合し、各部局の判断でスピーディーに施策展開し、一元化する広域機能を最大限発揮</a:t>
            </a:r>
            <a:endParaRPr lang="en-US" altLang="ja-JP" sz="14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400" dirty="0">
                <a:solidFill>
                  <a:schemeClr val="tx1"/>
                </a:solidFill>
                <a:latin typeface="Meiryo UI" pitchFamily="50" charset="-128"/>
                <a:ea typeface="Meiryo UI" pitchFamily="50" charset="-128"/>
                <a:cs typeface="Meiryo UI" pitchFamily="50" charset="-128"/>
              </a:rPr>
              <a:t>　　できるよう、必要な組織機構を構築</a:t>
            </a:r>
          </a:p>
        </p:txBody>
      </p:sp>
      <p:sp>
        <p:nvSpPr>
          <p:cNvPr id="92" name="テキスト ボックス 27"/>
          <p:cNvSpPr txBox="1">
            <a:spLocks noChangeArrowheads="1"/>
          </p:cNvSpPr>
          <p:nvPr/>
        </p:nvSpPr>
        <p:spPr bwMode="auto">
          <a:xfrm>
            <a:off x="-57720" y="5178532"/>
            <a:ext cx="894622" cy="338554"/>
          </a:xfrm>
          <a:prstGeom prst="rect">
            <a:avLst/>
          </a:prstGeom>
          <a:noFill/>
          <a:ln w="12700">
            <a:noFill/>
            <a:miter lim="800000"/>
            <a:headEnd/>
            <a:tailEnd/>
          </a:ln>
        </p:spPr>
        <p:txBody>
          <a:bodyPr wrap="square">
            <a:spAutoFit/>
          </a:bodyPr>
          <a:lstStyle/>
          <a:p>
            <a:r>
              <a:rPr lang="ja-JP" altLang="en-US" sz="800" dirty="0">
                <a:latin typeface="Meiryo UI" pitchFamily="50" charset="-128"/>
                <a:ea typeface="Meiryo UI" pitchFamily="50" charset="-128"/>
                <a:cs typeface="Meiryo UI" pitchFamily="50" charset="-128"/>
              </a:rPr>
              <a:t>　 （会計</a:t>
            </a:r>
            <a:endParaRPr lang="en-US" altLang="ja-JP" sz="800" dirty="0">
              <a:latin typeface="Meiryo UI" pitchFamily="50" charset="-128"/>
              <a:ea typeface="Meiryo UI" pitchFamily="50" charset="-128"/>
              <a:cs typeface="Meiryo UI" pitchFamily="50" charset="-128"/>
            </a:endParaRPr>
          </a:p>
          <a:p>
            <a:r>
              <a:rPr lang="ja-JP" altLang="en-US" sz="800" dirty="0">
                <a:latin typeface="Meiryo UI" pitchFamily="50" charset="-128"/>
                <a:ea typeface="Meiryo UI" pitchFamily="50" charset="-128"/>
                <a:cs typeface="Meiryo UI" pitchFamily="50" charset="-128"/>
              </a:rPr>
              <a:t>　　　管理者）</a:t>
            </a:r>
          </a:p>
        </p:txBody>
      </p:sp>
      <p:sp>
        <p:nvSpPr>
          <p:cNvPr id="99" name="正方形/長方形 98"/>
          <p:cNvSpPr/>
          <p:nvPr/>
        </p:nvSpPr>
        <p:spPr bwMode="auto">
          <a:xfrm>
            <a:off x="4947485" y="2095218"/>
            <a:ext cx="400765" cy="766763"/>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700" b="1" dirty="0">
                <a:solidFill>
                  <a:schemeClr val="tx1"/>
                </a:solidFill>
                <a:latin typeface="Meiryo UI"/>
                <a:ea typeface="Meiryo UI"/>
                <a:cs typeface="Meiryo UI"/>
              </a:rPr>
              <a:t>知事</a:t>
            </a:r>
          </a:p>
        </p:txBody>
      </p:sp>
      <p:cxnSp>
        <p:nvCxnSpPr>
          <p:cNvPr id="100" name="直線コネクタ 101"/>
          <p:cNvCxnSpPr/>
          <p:nvPr/>
        </p:nvCxnSpPr>
        <p:spPr>
          <a:xfrm>
            <a:off x="5153188" y="2864560"/>
            <a:ext cx="0" cy="320400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8" name="テキスト ボックス 3"/>
          <p:cNvSpPr txBox="1">
            <a:spLocks noChangeArrowheads="1"/>
          </p:cNvSpPr>
          <p:nvPr/>
        </p:nvSpPr>
        <p:spPr bwMode="auto">
          <a:xfrm>
            <a:off x="4980788" y="3066139"/>
            <a:ext cx="338554" cy="538176"/>
          </a:xfrm>
          <a:prstGeom prst="rect">
            <a:avLst/>
          </a:prstGeom>
          <a:solidFill>
            <a:schemeClr val="bg1"/>
          </a:solidFill>
          <a:ln w="12700">
            <a:solidFill>
              <a:schemeClr val="accent1"/>
            </a:solidFill>
            <a:miter lim="800000"/>
            <a:headEnd/>
            <a:tailEnd/>
          </a:ln>
        </p:spPr>
        <p:txBody>
          <a:bodyPr vert="eaVert" wrap="square">
            <a:spAutoFit/>
          </a:bodyPr>
          <a:lstStyle/>
          <a:p>
            <a:pPr algn="ctr"/>
            <a:r>
              <a:rPr lang="ja-JP" altLang="en-US" sz="1000" dirty="0">
                <a:latin typeface="Meiryo UI" pitchFamily="50" charset="-128"/>
                <a:ea typeface="Meiryo UI" pitchFamily="50" charset="-128"/>
                <a:cs typeface="Meiryo UI" pitchFamily="50" charset="-128"/>
              </a:rPr>
              <a:t>副知事</a:t>
            </a:r>
          </a:p>
        </p:txBody>
      </p:sp>
      <p:sp>
        <p:nvSpPr>
          <p:cNvPr id="106" name="テキスト ボックス 4"/>
          <p:cNvSpPr txBox="1">
            <a:spLocks noChangeArrowheads="1"/>
          </p:cNvSpPr>
          <p:nvPr/>
        </p:nvSpPr>
        <p:spPr bwMode="auto">
          <a:xfrm>
            <a:off x="48282" y="6132485"/>
            <a:ext cx="630117" cy="246221"/>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1000" b="1" dirty="0">
                <a:latin typeface="Meiryo UI" pitchFamily="50" charset="-128"/>
                <a:ea typeface="Meiryo UI" pitchFamily="50" charset="-128"/>
                <a:cs typeface="Meiryo UI" pitchFamily="50" charset="-128"/>
              </a:rPr>
              <a:t>府議会</a:t>
            </a:r>
          </a:p>
        </p:txBody>
      </p:sp>
      <p:sp>
        <p:nvSpPr>
          <p:cNvPr id="107" name="Text Box 61"/>
          <p:cNvSpPr txBox="1">
            <a:spLocks noChangeArrowheads="1"/>
          </p:cNvSpPr>
          <p:nvPr/>
        </p:nvSpPr>
        <p:spPr bwMode="auto">
          <a:xfrm>
            <a:off x="0" y="6344354"/>
            <a:ext cx="721381" cy="292388"/>
          </a:xfrm>
          <a:prstGeom prst="rect">
            <a:avLst/>
          </a:prstGeom>
          <a:noFill/>
          <a:ln w="19050">
            <a:noFill/>
            <a:prstDash val="sysDot"/>
            <a:miter lim="800000"/>
            <a:headEnd/>
            <a:tailEnd/>
          </a:ln>
        </p:spPr>
        <p:txBody>
          <a:bodyPr wrap="square">
            <a:spAutoFit/>
          </a:bodyPr>
          <a:lstStyle/>
          <a:p>
            <a:pPr algn="ctr"/>
            <a:r>
              <a:rPr lang="ja-JP" altLang="en-US" sz="500" dirty="0">
                <a:latin typeface="Meiryo UI" pitchFamily="50" charset="-128"/>
                <a:ea typeface="Meiryo UI" pitchFamily="50" charset="-128"/>
                <a:cs typeface="Meiryo UI" pitchFamily="50" charset="-128"/>
              </a:rPr>
              <a:t>　｜</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議会事務局</a:t>
            </a:r>
          </a:p>
        </p:txBody>
      </p:sp>
      <p:sp>
        <p:nvSpPr>
          <p:cNvPr id="108" name="テキスト ボックス 4"/>
          <p:cNvSpPr txBox="1">
            <a:spLocks noChangeArrowheads="1"/>
          </p:cNvSpPr>
          <p:nvPr/>
        </p:nvSpPr>
        <p:spPr bwMode="auto">
          <a:xfrm>
            <a:off x="4901978" y="6177437"/>
            <a:ext cx="630117" cy="246221"/>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1000" b="1" dirty="0">
                <a:latin typeface="Meiryo UI" pitchFamily="50" charset="-128"/>
                <a:ea typeface="Meiryo UI" pitchFamily="50" charset="-128"/>
                <a:cs typeface="Meiryo UI" pitchFamily="50" charset="-128"/>
              </a:rPr>
              <a:t>府議会</a:t>
            </a:r>
          </a:p>
        </p:txBody>
      </p:sp>
      <p:sp>
        <p:nvSpPr>
          <p:cNvPr id="109" name="Text Box 61"/>
          <p:cNvSpPr txBox="1">
            <a:spLocks noChangeArrowheads="1"/>
          </p:cNvSpPr>
          <p:nvPr/>
        </p:nvSpPr>
        <p:spPr bwMode="auto">
          <a:xfrm>
            <a:off x="4854866" y="6389306"/>
            <a:ext cx="721381" cy="292388"/>
          </a:xfrm>
          <a:prstGeom prst="rect">
            <a:avLst/>
          </a:prstGeom>
          <a:noFill/>
          <a:ln w="19050">
            <a:noFill/>
            <a:prstDash val="sysDot"/>
            <a:miter lim="800000"/>
            <a:headEnd/>
            <a:tailEnd/>
          </a:ln>
        </p:spPr>
        <p:txBody>
          <a:bodyPr wrap="square">
            <a:spAutoFit/>
          </a:bodyPr>
          <a:lstStyle/>
          <a:p>
            <a:pPr algn="ctr"/>
            <a:r>
              <a:rPr lang="ja-JP" altLang="en-US" sz="500" dirty="0">
                <a:latin typeface="Meiryo UI" pitchFamily="50" charset="-128"/>
                <a:ea typeface="Meiryo UI" pitchFamily="50" charset="-128"/>
                <a:cs typeface="Meiryo UI" pitchFamily="50" charset="-128"/>
              </a:rPr>
              <a:t>　｜</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議会事務局</a:t>
            </a:r>
          </a:p>
        </p:txBody>
      </p:sp>
      <p:cxnSp>
        <p:nvCxnSpPr>
          <p:cNvPr id="113" name="直線コネクタ 101"/>
          <p:cNvCxnSpPr/>
          <p:nvPr/>
        </p:nvCxnSpPr>
        <p:spPr>
          <a:xfrm flipH="1">
            <a:off x="270344" y="2447088"/>
            <a:ext cx="2137" cy="1330789"/>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01" name="正方形/長方形 100"/>
          <p:cNvSpPr/>
          <p:nvPr/>
        </p:nvSpPr>
        <p:spPr bwMode="auto">
          <a:xfrm>
            <a:off x="42588" y="2040613"/>
            <a:ext cx="367462" cy="766763"/>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700" b="1" dirty="0">
                <a:solidFill>
                  <a:schemeClr val="tx1"/>
                </a:solidFill>
                <a:latin typeface="Meiryo UI"/>
                <a:ea typeface="Meiryo UI"/>
                <a:cs typeface="Meiryo UI"/>
              </a:rPr>
              <a:t>知事</a:t>
            </a:r>
          </a:p>
        </p:txBody>
      </p:sp>
      <p:sp>
        <p:nvSpPr>
          <p:cNvPr id="105" name="テキスト ボックス 3"/>
          <p:cNvSpPr txBox="1">
            <a:spLocks noChangeArrowheads="1"/>
          </p:cNvSpPr>
          <p:nvPr/>
        </p:nvSpPr>
        <p:spPr bwMode="auto">
          <a:xfrm>
            <a:off x="58833" y="3002009"/>
            <a:ext cx="338554" cy="538176"/>
          </a:xfrm>
          <a:prstGeom prst="rect">
            <a:avLst/>
          </a:prstGeom>
          <a:solidFill>
            <a:schemeClr val="bg1"/>
          </a:solidFill>
          <a:ln w="12700">
            <a:solidFill>
              <a:schemeClr val="accent1"/>
            </a:solidFill>
            <a:miter lim="800000"/>
            <a:headEnd/>
            <a:tailEnd/>
          </a:ln>
        </p:spPr>
        <p:txBody>
          <a:bodyPr vert="eaVert" wrap="square">
            <a:spAutoFit/>
          </a:bodyPr>
          <a:lstStyle/>
          <a:p>
            <a:pPr algn="ctr"/>
            <a:r>
              <a:rPr lang="ja-JP" altLang="en-US" sz="1000" dirty="0">
                <a:latin typeface="Meiryo UI" pitchFamily="50" charset="-128"/>
                <a:ea typeface="Meiryo UI" pitchFamily="50" charset="-128"/>
                <a:cs typeface="Meiryo UI" pitchFamily="50" charset="-128"/>
              </a:rPr>
              <a:t>副知事</a:t>
            </a:r>
          </a:p>
        </p:txBody>
      </p:sp>
      <p:cxnSp>
        <p:nvCxnSpPr>
          <p:cNvPr id="120" name="直線コネクタ 119"/>
          <p:cNvCxnSpPr/>
          <p:nvPr/>
        </p:nvCxnSpPr>
        <p:spPr>
          <a:xfrm>
            <a:off x="458409" y="5345790"/>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104" name="Text Box 111"/>
          <p:cNvSpPr txBox="1">
            <a:spLocks noChangeArrowheads="1"/>
          </p:cNvSpPr>
          <p:nvPr/>
        </p:nvSpPr>
        <p:spPr bwMode="auto">
          <a:xfrm>
            <a:off x="5688570" y="1535584"/>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危機管理局</a:t>
            </a:r>
          </a:p>
        </p:txBody>
      </p:sp>
      <p:sp>
        <p:nvSpPr>
          <p:cNvPr id="2105" name="Text Box 112"/>
          <p:cNvSpPr txBox="1">
            <a:spLocks noChangeArrowheads="1"/>
          </p:cNvSpPr>
          <p:nvPr/>
        </p:nvSpPr>
        <p:spPr bwMode="auto">
          <a:xfrm>
            <a:off x="5687051" y="1980892"/>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zh-CN" altLang="en-US" sz="1000" dirty="0">
                <a:latin typeface="Meiryo UI" pitchFamily="50" charset="-128"/>
                <a:ea typeface="Meiryo UI" pitchFamily="50" charset="-128"/>
                <a:cs typeface="Meiryo UI" pitchFamily="50" charset="-128"/>
              </a:rPr>
              <a:t>政策企画局</a:t>
            </a:r>
            <a:endParaRPr lang="ja-JP" altLang="en-US" sz="1000" dirty="0">
              <a:latin typeface="Meiryo UI" pitchFamily="50" charset="-128"/>
              <a:ea typeface="Meiryo UI" pitchFamily="50" charset="-128"/>
              <a:cs typeface="Meiryo UI" pitchFamily="50" charset="-128"/>
            </a:endParaRPr>
          </a:p>
        </p:txBody>
      </p:sp>
      <p:sp>
        <p:nvSpPr>
          <p:cNvPr id="2106" name="Text Box 113"/>
          <p:cNvSpPr txBox="1">
            <a:spLocks noChangeArrowheads="1"/>
          </p:cNvSpPr>
          <p:nvPr/>
        </p:nvSpPr>
        <p:spPr bwMode="auto">
          <a:xfrm>
            <a:off x="5688583" y="1755268"/>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特別区連携</a:t>
            </a:r>
            <a:r>
              <a:rPr lang="zh-TW" altLang="en-US" sz="1000" dirty="0">
                <a:latin typeface="Meiryo UI" pitchFamily="50" charset="-128"/>
                <a:ea typeface="Meiryo UI" pitchFamily="50" charset="-128"/>
                <a:cs typeface="Meiryo UI" pitchFamily="50" charset="-128"/>
              </a:rPr>
              <a:t>局</a:t>
            </a:r>
            <a:endParaRPr lang="ja-JP" altLang="en-US" sz="1000" dirty="0">
              <a:latin typeface="Meiryo UI" pitchFamily="50" charset="-128"/>
              <a:ea typeface="Meiryo UI" pitchFamily="50" charset="-128"/>
              <a:cs typeface="Meiryo UI" pitchFamily="50" charset="-128"/>
            </a:endParaRPr>
          </a:p>
        </p:txBody>
      </p:sp>
      <p:sp>
        <p:nvSpPr>
          <p:cNvPr id="2107" name="Text Box 114"/>
          <p:cNvSpPr txBox="1">
            <a:spLocks noChangeArrowheads="1"/>
          </p:cNvSpPr>
          <p:nvPr/>
        </p:nvSpPr>
        <p:spPr bwMode="auto">
          <a:xfrm>
            <a:off x="5687051" y="2204324"/>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総務局</a:t>
            </a:r>
          </a:p>
        </p:txBody>
      </p:sp>
      <p:sp>
        <p:nvSpPr>
          <p:cNvPr id="2108" name="Text Box 115"/>
          <p:cNvSpPr txBox="1">
            <a:spLocks noChangeArrowheads="1"/>
          </p:cNvSpPr>
          <p:nvPr/>
        </p:nvSpPr>
        <p:spPr bwMode="auto">
          <a:xfrm>
            <a:off x="5687051" y="2429393"/>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財務局</a:t>
            </a:r>
          </a:p>
        </p:txBody>
      </p:sp>
      <p:sp>
        <p:nvSpPr>
          <p:cNvPr id="2109" name="Text Box 116"/>
          <p:cNvSpPr txBox="1">
            <a:spLocks noChangeArrowheads="1"/>
          </p:cNvSpPr>
          <p:nvPr/>
        </p:nvSpPr>
        <p:spPr bwMode="auto">
          <a:xfrm>
            <a:off x="5687051" y="2649045"/>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スマートシティ戦略局</a:t>
            </a:r>
          </a:p>
        </p:txBody>
      </p:sp>
      <p:sp>
        <p:nvSpPr>
          <p:cNvPr id="2110" name="Text Box 117"/>
          <p:cNvSpPr txBox="1">
            <a:spLocks noChangeArrowheads="1"/>
          </p:cNvSpPr>
          <p:nvPr/>
        </p:nvSpPr>
        <p:spPr bwMode="auto">
          <a:xfrm>
            <a:off x="5687051" y="3086422"/>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都市魅力文化局</a:t>
            </a:r>
          </a:p>
        </p:txBody>
      </p:sp>
      <p:sp>
        <p:nvSpPr>
          <p:cNvPr id="2111" name="Text Box 118"/>
          <p:cNvSpPr txBox="1">
            <a:spLocks noChangeArrowheads="1"/>
          </p:cNvSpPr>
          <p:nvPr/>
        </p:nvSpPr>
        <p:spPr bwMode="auto">
          <a:xfrm>
            <a:off x="5687051" y="3302443"/>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ＩＲ推進局</a:t>
            </a:r>
          </a:p>
        </p:txBody>
      </p:sp>
      <p:sp>
        <p:nvSpPr>
          <p:cNvPr id="2112" name="Text Box 119"/>
          <p:cNvSpPr txBox="1">
            <a:spLocks noChangeArrowheads="1"/>
          </p:cNvSpPr>
          <p:nvPr/>
        </p:nvSpPr>
        <p:spPr bwMode="auto">
          <a:xfrm>
            <a:off x="5687051" y="3516876"/>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福祉局</a:t>
            </a:r>
          </a:p>
        </p:txBody>
      </p:sp>
      <p:sp>
        <p:nvSpPr>
          <p:cNvPr id="2113" name="Text Box 120"/>
          <p:cNvSpPr txBox="1">
            <a:spLocks noChangeArrowheads="1"/>
          </p:cNvSpPr>
          <p:nvPr/>
        </p:nvSpPr>
        <p:spPr bwMode="auto">
          <a:xfrm>
            <a:off x="5687051" y="3732900"/>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健康医療</a:t>
            </a:r>
            <a:r>
              <a:rPr lang="zh-TW" altLang="en-US" sz="1000" dirty="0">
                <a:latin typeface="Meiryo UI" pitchFamily="50" charset="-128"/>
                <a:ea typeface="Meiryo UI" pitchFamily="50" charset="-128"/>
                <a:cs typeface="Meiryo UI" pitchFamily="50" charset="-128"/>
              </a:rPr>
              <a:t>局</a:t>
            </a:r>
            <a:endParaRPr lang="ja-JP" altLang="en-US" sz="1000" dirty="0">
              <a:latin typeface="Meiryo UI" pitchFamily="50" charset="-128"/>
              <a:ea typeface="Meiryo UI" pitchFamily="50" charset="-128"/>
              <a:cs typeface="Meiryo UI" pitchFamily="50" charset="-128"/>
            </a:endParaRPr>
          </a:p>
        </p:txBody>
      </p:sp>
      <p:sp>
        <p:nvSpPr>
          <p:cNvPr id="2114" name="Text Box 121"/>
          <p:cNvSpPr txBox="1">
            <a:spLocks noChangeArrowheads="1"/>
          </p:cNvSpPr>
          <p:nvPr/>
        </p:nvSpPr>
        <p:spPr bwMode="auto">
          <a:xfrm>
            <a:off x="5687051" y="3948924"/>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経済労働</a:t>
            </a:r>
            <a:r>
              <a:rPr lang="zh-TW" altLang="en-US" sz="1000" dirty="0">
                <a:latin typeface="Meiryo UI" pitchFamily="50" charset="-128"/>
                <a:ea typeface="Meiryo UI" pitchFamily="50" charset="-128"/>
                <a:cs typeface="Meiryo UI" pitchFamily="50" charset="-128"/>
              </a:rPr>
              <a:t>局</a:t>
            </a:r>
            <a:endParaRPr lang="ja-JP" altLang="en-US" sz="1000" dirty="0">
              <a:latin typeface="Meiryo UI" pitchFamily="50" charset="-128"/>
              <a:ea typeface="Meiryo UI" pitchFamily="50" charset="-128"/>
              <a:cs typeface="Meiryo UI" pitchFamily="50" charset="-128"/>
            </a:endParaRPr>
          </a:p>
        </p:txBody>
      </p:sp>
      <p:sp>
        <p:nvSpPr>
          <p:cNvPr id="2115" name="Text Box 122"/>
          <p:cNvSpPr txBox="1">
            <a:spLocks noChangeArrowheads="1"/>
          </p:cNvSpPr>
          <p:nvPr/>
        </p:nvSpPr>
        <p:spPr bwMode="auto">
          <a:xfrm>
            <a:off x="5687051" y="4380972"/>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都市計画局</a:t>
            </a:r>
          </a:p>
        </p:txBody>
      </p:sp>
      <p:sp>
        <p:nvSpPr>
          <p:cNvPr id="2116" name="Text Box 123"/>
          <p:cNvSpPr txBox="1">
            <a:spLocks noChangeArrowheads="1"/>
          </p:cNvSpPr>
          <p:nvPr/>
        </p:nvSpPr>
        <p:spPr bwMode="auto">
          <a:xfrm>
            <a:off x="5687051" y="5472209"/>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会計局</a:t>
            </a:r>
          </a:p>
        </p:txBody>
      </p:sp>
      <p:sp>
        <p:nvSpPr>
          <p:cNvPr id="2117" name="Text Box 124"/>
          <p:cNvSpPr txBox="1">
            <a:spLocks noChangeArrowheads="1"/>
          </p:cNvSpPr>
          <p:nvPr/>
        </p:nvSpPr>
        <p:spPr bwMode="auto">
          <a:xfrm>
            <a:off x="5687051" y="5719983"/>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消防庁</a:t>
            </a:r>
          </a:p>
        </p:txBody>
      </p:sp>
      <p:sp>
        <p:nvSpPr>
          <p:cNvPr id="93" name="Text Box 121"/>
          <p:cNvSpPr txBox="1">
            <a:spLocks noChangeArrowheads="1"/>
          </p:cNvSpPr>
          <p:nvPr/>
        </p:nvSpPr>
        <p:spPr bwMode="auto">
          <a:xfrm>
            <a:off x="5687051" y="4164948"/>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環境農林水産</a:t>
            </a:r>
            <a:r>
              <a:rPr lang="zh-TW" altLang="en-US" sz="1000" dirty="0">
                <a:latin typeface="Meiryo UI" pitchFamily="50" charset="-128"/>
                <a:ea typeface="Meiryo UI" pitchFamily="50" charset="-128"/>
                <a:cs typeface="Meiryo UI" pitchFamily="50" charset="-128"/>
              </a:rPr>
              <a:t>局</a:t>
            </a:r>
            <a:endParaRPr lang="ja-JP" altLang="en-US" sz="1000" dirty="0">
              <a:latin typeface="Meiryo UI" pitchFamily="50" charset="-128"/>
              <a:ea typeface="Meiryo UI" pitchFamily="50" charset="-128"/>
              <a:cs typeface="Meiryo UI" pitchFamily="50" charset="-128"/>
            </a:endParaRPr>
          </a:p>
        </p:txBody>
      </p:sp>
      <p:sp>
        <p:nvSpPr>
          <p:cNvPr id="103" name="Text Box 116"/>
          <p:cNvSpPr txBox="1">
            <a:spLocks noChangeArrowheads="1"/>
          </p:cNvSpPr>
          <p:nvPr/>
        </p:nvSpPr>
        <p:spPr bwMode="auto">
          <a:xfrm>
            <a:off x="5687051" y="2866765"/>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府民生活局</a:t>
            </a:r>
          </a:p>
        </p:txBody>
      </p:sp>
      <p:grpSp>
        <p:nvGrpSpPr>
          <p:cNvPr id="111" name="グループ化 110"/>
          <p:cNvGrpSpPr/>
          <p:nvPr/>
        </p:nvGrpSpPr>
        <p:grpSpPr>
          <a:xfrm>
            <a:off x="5445752" y="2742558"/>
            <a:ext cx="236870" cy="878503"/>
            <a:chOff x="5611326" y="1822131"/>
            <a:chExt cx="236870" cy="878503"/>
          </a:xfrm>
        </p:grpSpPr>
        <p:cxnSp>
          <p:nvCxnSpPr>
            <p:cNvPr id="112" name="直線コネクタ 56"/>
            <p:cNvCxnSpPr/>
            <p:nvPr/>
          </p:nvCxnSpPr>
          <p:spPr>
            <a:xfrm>
              <a:off x="5614661" y="2048741"/>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5" name="直線コネクタ 57"/>
            <p:cNvCxnSpPr/>
            <p:nvPr/>
          </p:nvCxnSpPr>
          <p:spPr>
            <a:xfrm>
              <a:off x="5614661" y="2260914"/>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6" name="直線コネクタ 63"/>
            <p:cNvCxnSpPr/>
            <p:nvPr/>
          </p:nvCxnSpPr>
          <p:spPr>
            <a:xfrm>
              <a:off x="5614661" y="2484120"/>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8" name="直線コネクタ 64"/>
            <p:cNvCxnSpPr/>
            <p:nvPr/>
          </p:nvCxnSpPr>
          <p:spPr>
            <a:xfrm>
              <a:off x="5611326" y="2700634"/>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2" name="直線コネクタ 56"/>
            <p:cNvCxnSpPr/>
            <p:nvPr/>
          </p:nvCxnSpPr>
          <p:spPr>
            <a:xfrm>
              <a:off x="5614196" y="1822131"/>
              <a:ext cx="234000" cy="0"/>
            </a:xfrm>
            <a:prstGeom prst="line">
              <a:avLst/>
            </a:prstGeom>
            <a:ln w="12700"/>
          </p:spPr>
          <p:style>
            <a:lnRef idx="1">
              <a:schemeClr val="accent1"/>
            </a:lnRef>
            <a:fillRef idx="0">
              <a:schemeClr val="accent1"/>
            </a:fillRef>
            <a:effectRef idx="0">
              <a:schemeClr val="accent1"/>
            </a:effectRef>
            <a:fontRef idx="minor">
              <a:schemeClr val="tx1"/>
            </a:fontRef>
          </p:style>
        </p:cxnSp>
      </p:grpSp>
      <p:grpSp>
        <p:nvGrpSpPr>
          <p:cNvPr id="123" name="グループ化 122"/>
          <p:cNvGrpSpPr/>
          <p:nvPr/>
        </p:nvGrpSpPr>
        <p:grpSpPr>
          <a:xfrm>
            <a:off x="5448890" y="4919960"/>
            <a:ext cx="234000" cy="657598"/>
            <a:chOff x="5616577" y="1613291"/>
            <a:chExt cx="238063" cy="657598"/>
          </a:xfrm>
        </p:grpSpPr>
        <p:cxnSp>
          <p:nvCxnSpPr>
            <p:cNvPr id="124" name="直線コネクタ 56"/>
            <p:cNvCxnSpPr/>
            <p:nvPr/>
          </p:nvCxnSpPr>
          <p:spPr>
            <a:xfrm>
              <a:off x="5621804" y="182931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5" name="直線コネクタ 57"/>
            <p:cNvCxnSpPr/>
            <p:nvPr/>
          </p:nvCxnSpPr>
          <p:spPr>
            <a:xfrm>
              <a:off x="5621804" y="2045339"/>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6" name="直線コネクタ 63"/>
            <p:cNvCxnSpPr/>
            <p:nvPr/>
          </p:nvCxnSpPr>
          <p:spPr>
            <a:xfrm>
              <a:off x="5616959" y="2270889"/>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8" name="直線コネクタ 56"/>
            <p:cNvCxnSpPr/>
            <p:nvPr/>
          </p:nvCxnSpPr>
          <p:spPr>
            <a:xfrm>
              <a:off x="5616577" y="1613291"/>
              <a:ext cx="236048" cy="0"/>
            </a:xfrm>
            <a:prstGeom prst="line">
              <a:avLst/>
            </a:prstGeom>
            <a:ln w="12700"/>
          </p:spPr>
          <p:style>
            <a:lnRef idx="1">
              <a:schemeClr val="accent1"/>
            </a:lnRef>
            <a:fillRef idx="0">
              <a:schemeClr val="accent1"/>
            </a:fillRef>
            <a:effectRef idx="0">
              <a:schemeClr val="accent1"/>
            </a:effectRef>
            <a:fontRef idx="minor">
              <a:schemeClr val="tx1"/>
            </a:fontRef>
          </p:style>
        </p:cxnSp>
      </p:grpSp>
      <p:cxnSp>
        <p:nvCxnSpPr>
          <p:cNvPr id="117" name="直線コネクタ 116"/>
          <p:cNvCxnSpPr/>
          <p:nvPr/>
        </p:nvCxnSpPr>
        <p:spPr>
          <a:xfrm>
            <a:off x="458409" y="339557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4" name="グループ化 3"/>
          <p:cNvGrpSpPr/>
          <p:nvPr/>
        </p:nvGrpSpPr>
        <p:grpSpPr>
          <a:xfrm>
            <a:off x="688034" y="1596941"/>
            <a:ext cx="1440000" cy="4394963"/>
            <a:chOff x="688034" y="1491025"/>
            <a:chExt cx="1440000" cy="4394963"/>
          </a:xfrm>
        </p:grpSpPr>
        <p:sp>
          <p:nvSpPr>
            <p:cNvPr id="2088" name="Text Box 93"/>
            <p:cNvSpPr txBox="1">
              <a:spLocks noChangeArrowheads="1"/>
            </p:cNvSpPr>
            <p:nvPr/>
          </p:nvSpPr>
          <p:spPr bwMode="auto">
            <a:xfrm>
              <a:off x="688034" y="1491025"/>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副首都推進局</a:t>
              </a:r>
            </a:p>
          </p:txBody>
        </p:sp>
        <p:sp>
          <p:nvSpPr>
            <p:cNvPr id="2089" name="Text Box 94"/>
            <p:cNvSpPr txBox="1">
              <a:spLocks noChangeArrowheads="1"/>
            </p:cNvSpPr>
            <p:nvPr/>
          </p:nvSpPr>
          <p:spPr bwMode="auto">
            <a:xfrm>
              <a:off x="688034" y="2038713"/>
              <a:ext cx="1440000" cy="246221"/>
            </a:xfrm>
            <a:prstGeom prst="rect">
              <a:avLst/>
            </a:prstGeom>
            <a:solidFill>
              <a:schemeClr val="bg1"/>
            </a:solidFill>
            <a:ln w="9525">
              <a:solidFill>
                <a:schemeClr val="tx1"/>
              </a:solidFill>
              <a:miter lim="800000"/>
              <a:headEnd/>
              <a:tailEnd/>
            </a:ln>
          </p:spPr>
          <p:txBody>
            <a:bodyPr>
              <a:spAutoFit/>
            </a:bodyPr>
            <a:lstStyle/>
            <a:p>
              <a:pPr algn="dist"/>
              <a:r>
                <a:rPr lang="zh-CN" altLang="en-US" sz="1000" dirty="0">
                  <a:latin typeface="Meiryo UI" pitchFamily="50" charset="-128"/>
                  <a:ea typeface="Meiryo UI" pitchFamily="50" charset="-128"/>
                  <a:cs typeface="Meiryo UI" pitchFamily="50" charset="-128"/>
                </a:rPr>
                <a:t>政策企画部</a:t>
              </a:r>
              <a:endParaRPr lang="ja-JP" altLang="en-US" sz="1000" dirty="0">
                <a:latin typeface="Meiryo UI" pitchFamily="50" charset="-128"/>
                <a:ea typeface="Meiryo UI" pitchFamily="50" charset="-128"/>
                <a:cs typeface="Meiryo UI" pitchFamily="50" charset="-128"/>
              </a:endParaRPr>
            </a:p>
          </p:txBody>
        </p:sp>
        <p:sp>
          <p:nvSpPr>
            <p:cNvPr id="2090" name="Text Box 96"/>
            <p:cNvSpPr txBox="1">
              <a:spLocks noChangeArrowheads="1"/>
            </p:cNvSpPr>
            <p:nvPr/>
          </p:nvSpPr>
          <p:spPr bwMode="auto">
            <a:xfrm>
              <a:off x="688034" y="1759313"/>
              <a:ext cx="1440000" cy="246221"/>
            </a:xfrm>
            <a:prstGeom prst="rect">
              <a:avLst/>
            </a:prstGeom>
            <a:solidFill>
              <a:schemeClr val="bg1"/>
            </a:solidFill>
            <a:ln w="9525">
              <a:solidFill>
                <a:schemeClr val="tx1"/>
              </a:solidFill>
              <a:miter lim="800000"/>
              <a:headEnd/>
              <a:tailEnd/>
            </a:ln>
          </p:spPr>
          <p:txBody>
            <a:bodyPr>
              <a:spAutoFit/>
            </a:bodyPr>
            <a:lstStyle/>
            <a:p>
              <a:pPr algn="dist"/>
              <a:r>
                <a:rPr lang="zh-TW" altLang="en-US" sz="1000" dirty="0">
                  <a:latin typeface="Meiryo UI" pitchFamily="50" charset="-128"/>
                  <a:ea typeface="Meiryo UI" pitchFamily="50" charset="-128"/>
                  <a:cs typeface="Meiryo UI" pitchFamily="50" charset="-128"/>
                </a:rPr>
                <a:t>危機管理監</a:t>
              </a:r>
              <a:endParaRPr lang="ja-JP" altLang="en-US" sz="1000" dirty="0">
                <a:latin typeface="Meiryo UI" pitchFamily="50" charset="-128"/>
                <a:ea typeface="Meiryo UI" pitchFamily="50" charset="-128"/>
                <a:cs typeface="Meiryo UI" pitchFamily="50" charset="-128"/>
              </a:endParaRPr>
            </a:p>
          </p:txBody>
        </p:sp>
        <p:sp>
          <p:nvSpPr>
            <p:cNvPr id="2091" name="Text Box 97"/>
            <p:cNvSpPr txBox="1">
              <a:spLocks noChangeArrowheads="1"/>
            </p:cNvSpPr>
            <p:nvPr/>
          </p:nvSpPr>
          <p:spPr bwMode="auto">
            <a:xfrm>
              <a:off x="688034" y="2321288"/>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総務部</a:t>
              </a:r>
            </a:p>
          </p:txBody>
        </p:sp>
        <p:sp>
          <p:nvSpPr>
            <p:cNvPr id="2092" name="Text Box 98"/>
            <p:cNvSpPr txBox="1">
              <a:spLocks noChangeArrowheads="1"/>
            </p:cNvSpPr>
            <p:nvPr/>
          </p:nvSpPr>
          <p:spPr bwMode="auto">
            <a:xfrm>
              <a:off x="688034" y="2600688"/>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a:latin typeface="Meiryo UI" pitchFamily="50" charset="-128"/>
                  <a:ea typeface="Meiryo UI" pitchFamily="50" charset="-128"/>
                  <a:cs typeface="Meiryo UI" pitchFamily="50" charset="-128"/>
                </a:rPr>
                <a:t>財務部</a:t>
              </a:r>
            </a:p>
          </p:txBody>
        </p:sp>
        <p:sp>
          <p:nvSpPr>
            <p:cNvPr id="2093" name="Text Box 99"/>
            <p:cNvSpPr txBox="1">
              <a:spLocks noChangeArrowheads="1"/>
            </p:cNvSpPr>
            <p:nvPr/>
          </p:nvSpPr>
          <p:spPr bwMode="auto">
            <a:xfrm>
              <a:off x="688034" y="2881675"/>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a:latin typeface="Meiryo UI" pitchFamily="50" charset="-128"/>
                  <a:ea typeface="Meiryo UI" pitchFamily="50" charset="-128"/>
                  <a:cs typeface="Meiryo UI" pitchFamily="50" charset="-128"/>
                </a:rPr>
                <a:t>府民文化部</a:t>
              </a:r>
            </a:p>
          </p:txBody>
        </p:sp>
        <p:sp>
          <p:nvSpPr>
            <p:cNvPr id="2094" name="Text Box 100"/>
            <p:cNvSpPr txBox="1">
              <a:spLocks noChangeArrowheads="1"/>
            </p:cNvSpPr>
            <p:nvPr/>
          </p:nvSpPr>
          <p:spPr bwMode="auto">
            <a:xfrm>
              <a:off x="688034" y="3437300"/>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a:latin typeface="Meiryo UI" pitchFamily="50" charset="-128"/>
                  <a:ea typeface="Meiryo UI" pitchFamily="50" charset="-128"/>
                  <a:cs typeface="Meiryo UI" pitchFamily="50" charset="-128"/>
                </a:rPr>
                <a:t>福祉部</a:t>
              </a:r>
            </a:p>
          </p:txBody>
        </p:sp>
        <p:sp>
          <p:nvSpPr>
            <p:cNvPr id="2095" name="Text Box 101"/>
            <p:cNvSpPr txBox="1">
              <a:spLocks noChangeArrowheads="1"/>
            </p:cNvSpPr>
            <p:nvPr/>
          </p:nvSpPr>
          <p:spPr bwMode="auto">
            <a:xfrm>
              <a:off x="688034" y="3718288"/>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a:latin typeface="Meiryo UI" pitchFamily="50" charset="-128"/>
                  <a:ea typeface="Meiryo UI" pitchFamily="50" charset="-128"/>
                  <a:cs typeface="Meiryo UI" pitchFamily="50" charset="-128"/>
                </a:rPr>
                <a:t>健康医療部</a:t>
              </a:r>
            </a:p>
          </p:txBody>
        </p:sp>
        <p:sp>
          <p:nvSpPr>
            <p:cNvPr id="2096" name="Text Box 102"/>
            <p:cNvSpPr txBox="1">
              <a:spLocks noChangeArrowheads="1"/>
            </p:cNvSpPr>
            <p:nvPr/>
          </p:nvSpPr>
          <p:spPr bwMode="auto">
            <a:xfrm>
              <a:off x="688034" y="3997688"/>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商工労働部</a:t>
              </a:r>
            </a:p>
          </p:txBody>
        </p:sp>
        <p:sp>
          <p:nvSpPr>
            <p:cNvPr id="2097" name="Text Box 103"/>
            <p:cNvSpPr txBox="1">
              <a:spLocks noChangeArrowheads="1"/>
            </p:cNvSpPr>
            <p:nvPr/>
          </p:nvSpPr>
          <p:spPr bwMode="auto">
            <a:xfrm>
              <a:off x="688034" y="4278675"/>
              <a:ext cx="1440000" cy="246221"/>
            </a:xfrm>
            <a:prstGeom prst="rect">
              <a:avLst/>
            </a:prstGeom>
            <a:solidFill>
              <a:schemeClr val="bg1"/>
            </a:solidFill>
            <a:ln w="9525">
              <a:solidFill>
                <a:schemeClr val="tx1"/>
              </a:solidFill>
              <a:miter lim="800000"/>
              <a:headEnd/>
              <a:tailEnd/>
            </a:ln>
          </p:spPr>
          <p:txBody>
            <a:bodyPr>
              <a:spAutoFit/>
            </a:bodyPr>
            <a:lstStyle/>
            <a:p>
              <a:pPr algn="dist"/>
              <a:r>
                <a:rPr lang="zh-TW" altLang="en-US" sz="1000" dirty="0">
                  <a:latin typeface="Meiryo UI" pitchFamily="50" charset="-128"/>
                  <a:ea typeface="Meiryo UI" pitchFamily="50" charset="-128"/>
                  <a:cs typeface="Meiryo UI" pitchFamily="50" charset="-128"/>
                </a:rPr>
                <a:t>環境農林水産部</a:t>
              </a:r>
              <a:endParaRPr lang="ja-JP" altLang="en-US" sz="1000" dirty="0">
                <a:latin typeface="Meiryo UI" pitchFamily="50" charset="-128"/>
                <a:ea typeface="Meiryo UI" pitchFamily="50" charset="-128"/>
                <a:cs typeface="Meiryo UI" pitchFamily="50" charset="-128"/>
              </a:endParaRPr>
            </a:p>
          </p:txBody>
        </p:sp>
        <p:sp>
          <p:nvSpPr>
            <p:cNvPr id="2098" name="Text Box 104"/>
            <p:cNvSpPr txBox="1">
              <a:spLocks noChangeArrowheads="1"/>
            </p:cNvSpPr>
            <p:nvPr/>
          </p:nvSpPr>
          <p:spPr bwMode="auto">
            <a:xfrm>
              <a:off x="688034" y="4558075"/>
              <a:ext cx="1440000" cy="246221"/>
            </a:xfrm>
            <a:prstGeom prst="rect">
              <a:avLst/>
            </a:prstGeom>
            <a:solidFill>
              <a:schemeClr val="bg1"/>
            </a:solidFill>
            <a:ln w="9525">
              <a:solidFill>
                <a:schemeClr val="tx1"/>
              </a:solidFill>
              <a:miter lim="800000"/>
              <a:headEnd/>
              <a:tailEnd/>
            </a:ln>
          </p:spPr>
          <p:txBody>
            <a:bodyPr>
              <a:spAutoFit/>
            </a:bodyPr>
            <a:lstStyle/>
            <a:p>
              <a:pPr algn="dist"/>
              <a:r>
                <a:rPr lang="zh-TW" altLang="en-US" sz="1000" dirty="0">
                  <a:latin typeface="Meiryo UI" pitchFamily="50" charset="-128"/>
                  <a:ea typeface="Meiryo UI" pitchFamily="50" charset="-128"/>
                  <a:cs typeface="Meiryo UI" pitchFamily="50" charset="-128"/>
                </a:rPr>
                <a:t>都市整備部</a:t>
              </a:r>
              <a:endParaRPr lang="ja-JP" altLang="en-US" sz="1000" dirty="0">
                <a:latin typeface="Meiryo UI" pitchFamily="50" charset="-128"/>
                <a:ea typeface="Meiryo UI" pitchFamily="50" charset="-128"/>
                <a:cs typeface="Meiryo UI" pitchFamily="50" charset="-128"/>
              </a:endParaRPr>
            </a:p>
          </p:txBody>
        </p:sp>
        <p:sp>
          <p:nvSpPr>
            <p:cNvPr id="2099" name="Text Box 105"/>
            <p:cNvSpPr txBox="1">
              <a:spLocks noChangeArrowheads="1"/>
            </p:cNvSpPr>
            <p:nvPr/>
          </p:nvSpPr>
          <p:spPr bwMode="auto">
            <a:xfrm>
              <a:off x="688034" y="4829538"/>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住宅まちづくり部</a:t>
              </a:r>
            </a:p>
          </p:txBody>
        </p:sp>
        <p:sp>
          <p:nvSpPr>
            <p:cNvPr id="2101" name="Text Box 107"/>
            <p:cNvSpPr txBox="1">
              <a:spLocks noChangeArrowheads="1"/>
            </p:cNvSpPr>
            <p:nvPr/>
          </p:nvSpPr>
          <p:spPr bwMode="auto">
            <a:xfrm>
              <a:off x="688034" y="5394121"/>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教育庁</a:t>
              </a:r>
            </a:p>
          </p:txBody>
        </p:sp>
        <p:sp>
          <p:nvSpPr>
            <p:cNvPr id="2102" name="Text Box 109"/>
            <p:cNvSpPr txBox="1">
              <a:spLocks noChangeArrowheads="1"/>
            </p:cNvSpPr>
            <p:nvPr/>
          </p:nvSpPr>
          <p:spPr bwMode="auto">
            <a:xfrm>
              <a:off x="688034" y="5701322"/>
              <a:ext cx="1440000" cy="184666"/>
            </a:xfrm>
            <a:prstGeom prst="rect">
              <a:avLst/>
            </a:prstGeom>
            <a:solidFill>
              <a:schemeClr val="bg1"/>
            </a:solidFill>
            <a:ln w="9525">
              <a:solidFill>
                <a:schemeClr val="tx1"/>
              </a:solidFill>
              <a:miter lim="800000"/>
              <a:headEnd/>
              <a:tailEnd/>
            </a:ln>
          </p:spPr>
          <p:txBody>
            <a:bodyPr anchor="ctr">
              <a:spAutoFit/>
            </a:bodyPr>
            <a:lstStyle/>
            <a:p>
              <a:pPr algn="dist"/>
              <a:r>
                <a:rPr lang="ja-JP" altLang="en-US" sz="600" dirty="0">
                  <a:latin typeface="Meiryo UI" pitchFamily="50" charset="-128"/>
                  <a:ea typeface="Meiryo UI" pitchFamily="50" charset="-128"/>
                  <a:cs typeface="Meiryo UI" pitchFamily="50" charset="-128"/>
                </a:rPr>
                <a:t>その他の行政委員会事務局</a:t>
              </a:r>
            </a:p>
          </p:txBody>
        </p:sp>
        <p:sp>
          <p:nvSpPr>
            <p:cNvPr id="2100" name="Text Box 106"/>
            <p:cNvSpPr txBox="1">
              <a:spLocks noChangeArrowheads="1"/>
            </p:cNvSpPr>
            <p:nvPr/>
          </p:nvSpPr>
          <p:spPr bwMode="auto">
            <a:xfrm>
              <a:off x="688034" y="5118463"/>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会計局</a:t>
              </a:r>
            </a:p>
          </p:txBody>
        </p:sp>
        <p:sp>
          <p:nvSpPr>
            <p:cNvPr id="133" name="Text Box 99"/>
            <p:cNvSpPr txBox="1">
              <a:spLocks noChangeArrowheads="1"/>
            </p:cNvSpPr>
            <p:nvPr/>
          </p:nvSpPr>
          <p:spPr bwMode="auto">
            <a:xfrm>
              <a:off x="688034" y="3157900"/>
              <a:ext cx="1440000"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ＩＲ推進局</a:t>
              </a:r>
            </a:p>
          </p:txBody>
        </p:sp>
      </p:grpSp>
      <p:sp>
        <p:nvSpPr>
          <p:cNvPr id="135" name="Text Box 125"/>
          <p:cNvSpPr txBox="1">
            <a:spLocks noChangeArrowheads="1"/>
          </p:cNvSpPr>
          <p:nvPr/>
        </p:nvSpPr>
        <p:spPr bwMode="auto">
          <a:xfrm>
            <a:off x="5687051" y="5965148"/>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水道局</a:t>
            </a:r>
          </a:p>
        </p:txBody>
      </p:sp>
      <p:cxnSp>
        <p:nvCxnSpPr>
          <p:cNvPr id="137" name="直線コネクタ 94"/>
          <p:cNvCxnSpPr/>
          <p:nvPr/>
        </p:nvCxnSpPr>
        <p:spPr>
          <a:xfrm>
            <a:off x="5149487" y="5812634"/>
            <a:ext cx="532800"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4" name="Text Box 125"/>
          <p:cNvSpPr txBox="1">
            <a:spLocks noChangeArrowheads="1"/>
          </p:cNvSpPr>
          <p:nvPr/>
        </p:nvSpPr>
        <p:spPr bwMode="auto">
          <a:xfrm>
            <a:off x="5687051" y="5256185"/>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住宅建築局</a:t>
            </a:r>
          </a:p>
        </p:txBody>
      </p:sp>
      <p:sp>
        <p:nvSpPr>
          <p:cNvPr id="138" name="Text Box 123"/>
          <p:cNvSpPr txBox="1">
            <a:spLocks noChangeArrowheads="1"/>
          </p:cNvSpPr>
          <p:nvPr/>
        </p:nvSpPr>
        <p:spPr bwMode="auto">
          <a:xfrm>
            <a:off x="5687051" y="4601759"/>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都市整備局</a:t>
            </a:r>
          </a:p>
        </p:txBody>
      </p:sp>
      <p:sp>
        <p:nvSpPr>
          <p:cNvPr id="139" name="Text Box 124"/>
          <p:cNvSpPr txBox="1">
            <a:spLocks noChangeArrowheads="1"/>
          </p:cNvSpPr>
          <p:nvPr/>
        </p:nvSpPr>
        <p:spPr bwMode="auto">
          <a:xfrm>
            <a:off x="5687051" y="4819374"/>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港湾局</a:t>
            </a:r>
          </a:p>
        </p:txBody>
      </p:sp>
      <p:sp>
        <p:nvSpPr>
          <p:cNvPr id="140" name="Text Box 125"/>
          <p:cNvSpPr txBox="1">
            <a:spLocks noChangeArrowheads="1"/>
          </p:cNvSpPr>
          <p:nvPr/>
        </p:nvSpPr>
        <p:spPr bwMode="auto">
          <a:xfrm>
            <a:off x="5687051" y="5040161"/>
            <a:ext cx="1440000" cy="198000"/>
          </a:xfrm>
          <a:prstGeom prst="rect">
            <a:avLst/>
          </a:prstGeom>
          <a:solidFill>
            <a:schemeClr val="bg1"/>
          </a:solidFill>
          <a:ln w="9525">
            <a:solidFill>
              <a:schemeClr val="tx1"/>
            </a:solidFill>
            <a:miter lim="800000"/>
            <a:headEnd/>
            <a:tailEnd/>
          </a:ln>
        </p:spPr>
        <p:txBody>
          <a:bodyPr tIns="18000" bIns="18000" anchor="ctr">
            <a:noAutofit/>
          </a:bodyPr>
          <a:lstStyle/>
          <a:p>
            <a:pPr algn="dist"/>
            <a:r>
              <a:rPr lang="ja-JP" altLang="en-US" sz="1000" dirty="0">
                <a:latin typeface="Meiryo UI" pitchFamily="50" charset="-128"/>
                <a:ea typeface="Meiryo UI" pitchFamily="50" charset="-128"/>
                <a:cs typeface="Meiryo UI" pitchFamily="50" charset="-128"/>
              </a:rPr>
              <a:t>下水道局</a:t>
            </a:r>
          </a:p>
        </p:txBody>
      </p:sp>
      <p:grpSp>
        <p:nvGrpSpPr>
          <p:cNvPr id="141" name="グループ化 140"/>
          <p:cNvGrpSpPr/>
          <p:nvPr/>
        </p:nvGrpSpPr>
        <p:grpSpPr>
          <a:xfrm>
            <a:off x="5448593" y="3828519"/>
            <a:ext cx="233530" cy="875417"/>
            <a:chOff x="5614196" y="1726877"/>
            <a:chExt cx="236394" cy="875417"/>
          </a:xfrm>
        </p:grpSpPr>
        <p:cxnSp>
          <p:nvCxnSpPr>
            <p:cNvPr id="142" name="直線コネクタ 56"/>
            <p:cNvCxnSpPr/>
            <p:nvPr/>
          </p:nvCxnSpPr>
          <p:spPr>
            <a:xfrm>
              <a:off x="5614661" y="1944696"/>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43" name="直線コネクタ 57"/>
            <p:cNvCxnSpPr/>
            <p:nvPr/>
          </p:nvCxnSpPr>
          <p:spPr>
            <a:xfrm>
              <a:off x="5614661" y="2165483"/>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44" name="直線コネクタ 63"/>
            <p:cNvCxnSpPr/>
            <p:nvPr/>
          </p:nvCxnSpPr>
          <p:spPr>
            <a:xfrm>
              <a:off x="5614661" y="2386270"/>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45" name="直線コネクタ 64"/>
            <p:cNvCxnSpPr/>
            <p:nvPr/>
          </p:nvCxnSpPr>
          <p:spPr>
            <a:xfrm>
              <a:off x="5617754" y="2602294"/>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46" name="直線コネクタ 56"/>
            <p:cNvCxnSpPr/>
            <p:nvPr/>
          </p:nvCxnSpPr>
          <p:spPr>
            <a:xfrm>
              <a:off x="5614196" y="1726877"/>
              <a:ext cx="234000" cy="0"/>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147" name="正方形/長方形 146"/>
          <p:cNvSpPr/>
          <p:nvPr/>
        </p:nvSpPr>
        <p:spPr>
          <a:xfrm>
            <a:off x="7008773" y="4081264"/>
            <a:ext cx="3067022" cy="17670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ctr">
              <a:lnSpc>
                <a:spcPts val="17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環境、エネルギー、緑化、農林水産業振興、市場</a:t>
            </a:r>
            <a:r>
              <a:rPr lang="ja-JP" altLang="en-US" sz="900" dirty="0">
                <a:solidFill>
                  <a:srgbClr val="000000"/>
                </a:solidFill>
                <a:latin typeface="Meiryo UI" panose="020B0604030504040204" pitchFamily="50" charset="-128"/>
                <a:ea typeface="Meiryo UI" panose="020B0604030504040204" pitchFamily="50" charset="-128"/>
              </a:rPr>
              <a:t>等）</a:t>
            </a:r>
            <a:endParaRPr lang="ja-JP" altLang="ja-JP" sz="900" dirty="0">
              <a:latin typeface="Meiryo UI" panose="020B0604030504040204" pitchFamily="50" charset="-128"/>
              <a:ea typeface="Meiryo UI" panose="020B0604030504040204" pitchFamily="50" charset="-128"/>
            </a:endParaRPr>
          </a:p>
          <a:p>
            <a:pPr fontAlgn="ctr">
              <a:lnSpc>
                <a:spcPts val="17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都市計画、まちづくり、広域インフラ（計画）</a:t>
            </a:r>
            <a:r>
              <a:rPr lang="ja-JP" altLang="en-US" sz="900" dirty="0">
                <a:solidFill>
                  <a:srgbClr val="000000"/>
                </a:solidFill>
                <a:latin typeface="Meiryo UI" panose="020B0604030504040204" pitchFamily="50" charset="-128"/>
                <a:ea typeface="Meiryo UI" panose="020B0604030504040204" pitchFamily="50" charset="-128"/>
              </a:rPr>
              <a:t>等）</a:t>
            </a:r>
            <a:endParaRPr lang="ja-JP" altLang="ja-JP" sz="900" dirty="0">
              <a:latin typeface="Meiryo UI" panose="020B0604030504040204" pitchFamily="50" charset="-128"/>
              <a:ea typeface="Meiryo UI" panose="020B0604030504040204" pitchFamily="50" charset="-128"/>
            </a:endParaRPr>
          </a:p>
          <a:p>
            <a:pPr fontAlgn="ctr">
              <a:lnSpc>
                <a:spcPts val="17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道路、河川、公園</a:t>
            </a:r>
            <a:r>
              <a:rPr lang="ja-JP" altLang="en-US" sz="900" dirty="0">
                <a:solidFill>
                  <a:srgbClr val="000000"/>
                </a:solidFill>
                <a:latin typeface="Meiryo UI" panose="020B0604030504040204" pitchFamily="50" charset="-128"/>
                <a:ea typeface="Meiryo UI" panose="020B0604030504040204" pitchFamily="50" charset="-128"/>
              </a:rPr>
              <a:t>等）</a:t>
            </a:r>
            <a:endParaRPr lang="en-US" altLang="ja-JP" sz="900" dirty="0">
              <a:solidFill>
                <a:srgbClr val="000000"/>
              </a:solidFill>
              <a:latin typeface="Meiryo UI" panose="020B0604030504040204" pitchFamily="50" charset="-128"/>
              <a:ea typeface="Meiryo UI" panose="020B0604030504040204" pitchFamily="50" charset="-128"/>
            </a:endParaRPr>
          </a:p>
          <a:p>
            <a:pPr fontAlgn="ctr">
              <a:lnSpc>
                <a:spcPts val="1740"/>
              </a:lnSpc>
            </a:pPr>
            <a:r>
              <a:rPr lang="ja-JP" altLang="en-US" sz="900" dirty="0">
                <a:solidFill>
                  <a:srgbClr val="000000"/>
                </a:solidFill>
                <a:latin typeface="Meiryo UI" panose="020B0604030504040204" pitchFamily="50" charset="-128"/>
                <a:ea typeface="Meiryo UI" panose="020B0604030504040204" pitchFamily="50" charset="-128"/>
              </a:rPr>
              <a:t>（港湾）</a:t>
            </a:r>
            <a:endParaRPr lang="en-US" altLang="ja-JP" sz="900" dirty="0">
              <a:solidFill>
                <a:srgbClr val="000000"/>
              </a:solidFill>
              <a:latin typeface="Meiryo UI" panose="020B0604030504040204" pitchFamily="50" charset="-128"/>
              <a:ea typeface="Meiryo UI" panose="020B0604030504040204" pitchFamily="50" charset="-128"/>
            </a:endParaRPr>
          </a:p>
          <a:p>
            <a:pPr fontAlgn="ctr">
              <a:lnSpc>
                <a:spcPts val="1740"/>
              </a:lnSpc>
            </a:pPr>
            <a:r>
              <a:rPr lang="ja-JP" altLang="en-US" sz="900" dirty="0">
                <a:solidFill>
                  <a:srgbClr val="000000"/>
                </a:solidFill>
                <a:latin typeface="Meiryo UI" panose="020B0604030504040204" pitchFamily="50" charset="-128"/>
                <a:ea typeface="Meiryo UI" panose="020B0604030504040204" pitchFamily="50" charset="-128"/>
              </a:rPr>
              <a:t>（下水道）</a:t>
            </a:r>
            <a:endParaRPr lang="ja-JP" altLang="ja-JP" sz="900" dirty="0">
              <a:latin typeface="Meiryo UI" panose="020B0604030504040204" pitchFamily="50" charset="-128"/>
              <a:ea typeface="Meiryo UI" panose="020B0604030504040204" pitchFamily="50" charset="-128"/>
            </a:endParaRPr>
          </a:p>
          <a:p>
            <a:pPr fontAlgn="ctr">
              <a:lnSpc>
                <a:spcPts val="17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住宅、公共建築、りんくうタウン</a:t>
            </a:r>
            <a:r>
              <a:rPr lang="ja-JP" altLang="en-US" sz="900" dirty="0">
                <a:solidFill>
                  <a:srgbClr val="000000"/>
                </a:solidFill>
                <a:latin typeface="Meiryo UI" panose="020B0604030504040204" pitchFamily="50" charset="-128"/>
                <a:ea typeface="Meiryo UI" panose="020B0604030504040204" pitchFamily="50" charset="-128"/>
              </a:rPr>
              <a:t>等）</a:t>
            </a:r>
            <a:endParaRPr lang="ja-JP" altLang="ja-JP" sz="900" dirty="0">
              <a:latin typeface="Meiryo UI" panose="020B0604030504040204" pitchFamily="50" charset="-128"/>
              <a:ea typeface="Meiryo UI" panose="020B0604030504040204" pitchFamily="50" charset="-128"/>
            </a:endParaRPr>
          </a:p>
          <a:p>
            <a:pPr fontAlgn="ctr">
              <a:lnSpc>
                <a:spcPts val="17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出納</a:t>
            </a:r>
            <a:r>
              <a:rPr lang="ja-JP" altLang="en-US" sz="900" dirty="0">
                <a:solidFill>
                  <a:srgbClr val="000000"/>
                </a:solidFill>
                <a:latin typeface="Meiryo UI" panose="020B0604030504040204" pitchFamily="50" charset="-128"/>
                <a:ea typeface="Meiryo UI" panose="020B0604030504040204" pitchFamily="50" charset="-128"/>
              </a:rPr>
              <a:t>、審査等）</a:t>
            </a:r>
            <a:endParaRPr lang="ja-JP" altLang="ja-JP" sz="900" dirty="0">
              <a:latin typeface="Meiryo UI" panose="020B0604030504040204" pitchFamily="50" charset="-128"/>
              <a:ea typeface="Meiryo UI" panose="020B0604030504040204" pitchFamily="50" charset="-128"/>
            </a:endParaRPr>
          </a:p>
        </p:txBody>
      </p:sp>
      <p:sp>
        <p:nvSpPr>
          <p:cNvPr id="127" name="Text Box 61"/>
          <p:cNvSpPr txBox="1">
            <a:spLocks noChangeArrowheads="1"/>
          </p:cNvSpPr>
          <p:nvPr/>
        </p:nvSpPr>
        <p:spPr bwMode="auto">
          <a:xfrm>
            <a:off x="5698532" y="827354"/>
            <a:ext cx="3947577" cy="261610"/>
          </a:xfrm>
          <a:prstGeom prst="rect">
            <a:avLst/>
          </a:prstGeom>
          <a:noFill/>
          <a:ln w="19050">
            <a:noFill/>
            <a:prstDash val="sysDot"/>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（注）具体的な組織体制、分担事務は、知事のマネジメントによる</a:t>
            </a:r>
          </a:p>
        </p:txBody>
      </p:sp>
      <p:sp>
        <p:nvSpPr>
          <p:cNvPr id="130" name="正方形/長方形 129"/>
          <p:cNvSpPr/>
          <p:nvPr/>
        </p:nvSpPr>
        <p:spPr>
          <a:xfrm>
            <a:off x="7015887" y="5591769"/>
            <a:ext cx="3067022" cy="1027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ctr">
              <a:lnSpc>
                <a:spcPts val="19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消防</a:t>
            </a:r>
            <a:r>
              <a:rPr lang="ja-JP" altLang="en-US" sz="900" dirty="0">
                <a:solidFill>
                  <a:srgbClr val="000000"/>
                </a:solidFill>
                <a:latin typeface="Meiryo UI" panose="020B0604030504040204" pitchFamily="50" charset="-128"/>
                <a:ea typeface="Meiryo UI" panose="020B0604030504040204" pitchFamily="50" charset="-128"/>
              </a:rPr>
              <a:t>）</a:t>
            </a:r>
            <a:endParaRPr lang="ja-JP" altLang="ja-JP" sz="900" dirty="0">
              <a:latin typeface="Meiryo UI" panose="020B0604030504040204" pitchFamily="50" charset="-128"/>
              <a:ea typeface="Meiryo UI" panose="020B0604030504040204" pitchFamily="50" charset="-128"/>
            </a:endParaRPr>
          </a:p>
          <a:p>
            <a:pPr fontAlgn="ctr">
              <a:lnSpc>
                <a:spcPts val="19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水道</a:t>
            </a:r>
            <a:r>
              <a:rPr lang="ja-JP" altLang="en-US" sz="900" dirty="0">
                <a:solidFill>
                  <a:srgbClr val="000000"/>
                </a:solidFill>
                <a:latin typeface="Meiryo UI" panose="020B0604030504040204" pitchFamily="50" charset="-128"/>
                <a:ea typeface="Meiryo UI" panose="020B0604030504040204" pitchFamily="50" charset="-128"/>
              </a:rPr>
              <a:t>）</a:t>
            </a:r>
            <a:endParaRPr lang="ja-JP" altLang="ja-JP" sz="900" dirty="0">
              <a:latin typeface="Meiryo UI" panose="020B0604030504040204" pitchFamily="50" charset="-128"/>
              <a:ea typeface="Meiryo UI" panose="020B0604030504040204" pitchFamily="50" charset="-128"/>
            </a:endParaRPr>
          </a:p>
          <a:p>
            <a:pPr fontAlgn="ctr">
              <a:lnSpc>
                <a:spcPts val="1940"/>
              </a:lnSpc>
            </a:pPr>
            <a:r>
              <a:rPr lang="ja-JP" altLang="en-US" sz="900" dirty="0">
                <a:solidFill>
                  <a:srgbClr val="000000"/>
                </a:solidFill>
                <a:latin typeface="Meiryo UI" panose="020B0604030504040204" pitchFamily="50" charset="-128"/>
                <a:ea typeface="Meiryo UI" panose="020B0604030504040204" pitchFamily="50" charset="-128"/>
              </a:rPr>
              <a:t>（</a:t>
            </a:r>
            <a:r>
              <a:rPr lang="ja-JP" altLang="ja-JP" sz="900" dirty="0">
                <a:solidFill>
                  <a:srgbClr val="000000"/>
                </a:solidFill>
                <a:latin typeface="Meiryo UI" panose="020B0604030504040204" pitchFamily="50" charset="-128"/>
                <a:ea typeface="Meiryo UI" panose="020B0604030504040204" pitchFamily="50" charset="-128"/>
              </a:rPr>
              <a:t>学校教育、社会教育</a:t>
            </a:r>
            <a:r>
              <a:rPr lang="ja-JP" altLang="en-US" sz="900" dirty="0">
                <a:solidFill>
                  <a:srgbClr val="000000"/>
                </a:solidFill>
                <a:latin typeface="Meiryo UI" panose="020B0604030504040204" pitchFamily="50" charset="-128"/>
                <a:ea typeface="Meiryo UI" panose="020B0604030504040204" pitchFamily="50" charset="-128"/>
              </a:rPr>
              <a:t>等）</a:t>
            </a:r>
            <a:endParaRPr lang="ja-JP" altLang="ja-JP" sz="900" dirty="0">
              <a:latin typeface="Meiryo UI" panose="020B0604030504040204" pitchFamily="50" charset="-128"/>
              <a:ea typeface="Meiryo UI" panose="020B0604030504040204" pitchFamily="50" charset="-128"/>
            </a:endParaRPr>
          </a:p>
          <a:p>
            <a:pPr fontAlgn="ctr">
              <a:lnSpc>
                <a:spcPts val="1940"/>
              </a:lnSpc>
            </a:pPr>
            <a:r>
              <a:rPr lang="zh-TW" altLang="en-US" sz="900" dirty="0">
                <a:solidFill>
                  <a:srgbClr val="000000"/>
                </a:solidFill>
                <a:latin typeface="Meiryo UI" panose="020B0604030504040204" pitchFamily="50" charset="-128"/>
                <a:ea typeface="Meiryo UI" panose="020B0604030504040204" pitchFamily="50" charset="-128"/>
              </a:rPr>
              <a:t>（選挙管理</a:t>
            </a:r>
            <a:r>
              <a:rPr lang="ja-JP" altLang="en-US" sz="900" dirty="0">
                <a:solidFill>
                  <a:srgbClr val="000000"/>
                </a:solidFill>
                <a:latin typeface="Meiryo UI" panose="020B0604030504040204" pitchFamily="50" charset="-128"/>
                <a:ea typeface="Meiryo UI" panose="020B0604030504040204" pitchFamily="50" charset="-128"/>
              </a:rPr>
              <a:t>委員会、</a:t>
            </a:r>
            <a:r>
              <a:rPr lang="zh-TW" altLang="en-US" sz="900" dirty="0">
                <a:solidFill>
                  <a:srgbClr val="000000"/>
                </a:solidFill>
                <a:latin typeface="Meiryo UI" panose="020B0604030504040204" pitchFamily="50" charset="-128"/>
                <a:ea typeface="Meiryo UI" panose="020B0604030504040204" pitchFamily="50" charset="-128"/>
              </a:rPr>
              <a:t>監査</a:t>
            </a:r>
            <a:r>
              <a:rPr lang="ja-JP" altLang="en-US" sz="900" dirty="0">
                <a:solidFill>
                  <a:srgbClr val="000000"/>
                </a:solidFill>
                <a:latin typeface="Meiryo UI" panose="020B0604030504040204" pitchFamily="50" charset="-128"/>
                <a:ea typeface="Meiryo UI" panose="020B0604030504040204" pitchFamily="50" charset="-128"/>
              </a:rPr>
              <a:t>委員、人事委員会等）</a:t>
            </a:r>
            <a:endParaRPr lang="zh-TW" altLang="en-US" sz="900" dirty="0">
              <a:solidFill>
                <a:srgbClr val="000000"/>
              </a:solidFill>
              <a:latin typeface="Meiryo UI" panose="020B0604030504040204" pitchFamily="50" charset="-128"/>
              <a:ea typeface="Meiryo UI" panose="020B0604030504040204" pitchFamily="50" charset="-128"/>
            </a:endParaRPr>
          </a:p>
        </p:txBody>
      </p:sp>
      <p:sp>
        <p:nvSpPr>
          <p:cNvPr id="12" name="角丸四角形 11"/>
          <p:cNvSpPr/>
          <p:nvPr/>
        </p:nvSpPr>
        <p:spPr>
          <a:xfrm>
            <a:off x="2497608" y="1590700"/>
            <a:ext cx="1998056" cy="1116000"/>
          </a:xfrm>
          <a:prstGeom prst="roundRect">
            <a:avLst>
              <a:gd name="adj" fmla="val 44241"/>
            </a:avLst>
          </a:prstGeom>
          <a:solidFill>
            <a:schemeClr val="tx2">
              <a:lumMod val="20000"/>
              <a:lumOff val="80000"/>
            </a:schemeClr>
          </a:solidFill>
          <a:ln w="127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1200" dirty="0">
                <a:solidFill>
                  <a:schemeClr val="tx1"/>
                </a:solidFill>
                <a:latin typeface="Meiryo UI"/>
                <a:ea typeface="Meiryo UI"/>
                <a:cs typeface="Meiryo UI"/>
              </a:rPr>
              <a:t>各部局が大阪の司令塔</a:t>
            </a:r>
            <a:endParaRPr lang="en-US" altLang="ja-JP" sz="1200" dirty="0">
              <a:solidFill>
                <a:schemeClr val="tx1"/>
              </a:solidFill>
              <a:latin typeface="Meiryo UI"/>
              <a:ea typeface="Meiryo UI"/>
              <a:cs typeface="Meiryo UI"/>
            </a:endParaRPr>
          </a:p>
          <a:p>
            <a:pPr algn="ctr">
              <a:defRPr/>
            </a:pPr>
            <a:r>
              <a:rPr lang="ja-JP" altLang="en-US" sz="1200" dirty="0">
                <a:solidFill>
                  <a:schemeClr val="tx1"/>
                </a:solidFill>
                <a:latin typeface="Meiryo UI"/>
                <a:ea typeface="Meiryo UI"/>
                <a:cs typeface="Meiryo UI"/>
              </a:rPr>
              <a:t> としての機能を最大限</a:t>
            </a:r>
            <a:endParaRPr lang="en-US" altLang="ja-JP" sz="1200" dirty="0">
              <a:solidFill>
                <a:schemeClr val="tx1"/>
              </a:solidFill>
              <a:latin typeface="Meiryo UI"/>
              <a:ea typeface="Meiryo UI"/>
              <a:cs typeface="Meiryo UI"/>
            </a:endParaRPr>
          </a:p>
          <a:p>
            <a:pPr algn="ctr">
              <a:defRPr/>
            </a:pPr>
            <a:r>
              <a:rPr lang="en-US" altLang="ja-JP" sz="1200" dirty="0">
                <a:solidFill>
                  <a:schemeClr val="tx1"/>
                </a:solidFill>
                <a:latin typeface="Meiryo UI"/>
                <a:ea typeface="Meiryo UI"/>
                <a:cs typeface="Meiryo UI"/>
              </a:rPr>
              <a:t> </a:t>
            </a:r>
            <a:r>
              <a:rPr lang="ja-JP" altLang="en-US" sz="1200" dirty="0">
                <a:solidFill>
                  <a:schemeClr val="tx1"/>
                </a:solidFill>
                <a:latin typeface="Meiryo UI"/>
                <a:ea typeface="Meiryo UI"/>
                <a:cs typeface="Meiryo UI"/>
              </a:rPr>
              <a:t>発揮し、かつその効果を</a:t>
            </a:r>
            <a:endParaRPr lang="en-US" altLang="ja-JP" sz="1200" dirty="0">
              <a:solidFill>
                <a:schemeClr val="tx1"/>
              </a:solidFill>
              <a:latin typeface="Meiryo UI"/>
              <a:ea typeface="Meiryo UI"/>
              <a:cs typeface="Meiryo UI"/>
            </a:endParaRPr>
          </a:p>
          <a:p>
            <a:pPr algn="ctr">
              <a:defRPr/>
            </a:pPr>
            <a:r>
              <a:rPr lang="en-US" altLang="ja-JP" sz="1200" dirty="0">
                <a:solidFill>
                  <a:schemeClr val="tx1"/>
                </a:solidFill>
                <a:latin typeface="Meiryo UI"/>
                <a:ea typeface="Meiryo UI"/>
                <a:cs typeface="Meiryo UI"/>
              </a:rPr>
              <a:t> </a:t>
            </a:r>
            <a:r>
              <a:rPr lang="ja-JP" altLang="en-US" sz="1200" dirty="0">
                <a:solidFill>
                  <a:schemeClr val="tx1"/>
                </a:solidFill>
                <a:latin typeface="Meiryo UI"/>
                <a:ea typeface="Meiryo UI"/>
                <a:cs typeface="Meiryo UI"/>
              </a:rPr>
              <a:t>相乗的に高めることが</a:t>
            </a:r>
            <a:endParaRPr lang="en-US" altLang="ja-JP" sz="1200" dirty="0">
              <a:solidFill>
                <a:schemeClr val="tx1"/>
              </a:solidFill>
              <a:latin typeface="Meiryo UI"/>
              <a:ea typeface="Meiryo UI"/>
              <a:cs typeface="Meiryo UI"/>
            </a:endParaRPr>
          </a:p>
          <a:p>
            <a:pPr algn="ctr">
              <a:defRPr/>
            </a:pPr>
            <a:r>
              <a:rPr lang="en-US" altLang="ja-JP" sz="1200" dirty="0">
                <a:solidFill>
                  <a:schemeClr val="tx1"/>
                </a:solidFill>
                <a:latin typeface="Meiryo UI"/>
                <a:ea typeface="Meiryo UI"/>
                <a:cs typeface="Meiryo UI"/>
              </a:rPr>
              <a:t> </a:t>
            </a:r>
            <a:r>
              <a:rPr lang="ja-JP" altLang="en-US" sz="1200" dirty="0">
                <a:solidFill>
                  <a:schemeClr val="tx1"/>
                </a:solidFill>
                <a:latin typeface="Meiryo UI"/>
                <a:ea typeface="Meiryo UI"/>
                <a:cs typeface="Meiryo UI"/>
              </a:rPr>
              <a:t>できる組織を構築</a:t>
            </a:r>
          </a:p>
        </p:txBody>
      </p:sp>
      <p:sp>
        <p:nvSpPr>
          <p:cNvPr id="129"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２２</a:t>
            </a:r>
          </a:p>
        </p:txBody>
      </p:sp>
    </p:spTree>
    <p:extLst>
      <p:ext uri="{BB962C8B-B14F-4D97-AF65-F5344CB8AC3E}">
        <p14:creationId xmlns:p14="http://schemas.microsoft.com/office/powerpoint/2010/main" val="3635348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18622" y="2276475"/>
            <a:ext cx="8191368" cy="603250"/>
          </a:xfrm>
          <a:solidFill>
            <a:schemeClr val="accent2">
              <a:lumMod val="20000"/>
              <a:lumOff val="80000"/>
            </a:schemeClr>
          </a:solidFill>
        </p:spPr>
        <p:txBody>
          <a:bodyPr>
            <a:noAutofit/>
          </a:bodyPr>
          <a:lstStyle/>
          <a:p>
            <a:pPr eaLnBrk="1" hangingPunct="1">
              <a:defRPr/>
            </a:pPr>
            <a:r>
              <a:rPr lang="ja-JP" altLang="en-US" sz="2800" b="1" dirty="0">
                <a:latin typeface="ＭＳ Ｐゴシック" pitchFamily="50" charset="-128"/>
                <a:ea typeface="Meiryo UI" pitchFamily="50" charset="-128"/>
                <a:cs typeface="Meiryo UI" pitchFamily="50" charset="-128"/>
              </a:rPr>
              <a:t>参考資料</a:t>
            </a:r>
            <a:endParaRPr lang="ja-JP" altLang="en-US" sz="1800" b="1" dirty="0">
              <a:latin typeface="ＭＳ Ｐゴシック" pitchFamily="50" charset="-128"/>
              <a:ea typeface="Meiryo UI" pitchFamily="50" charset="-128"/>
              <a:cs typeface="Meiryo UI"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638600641"/>
              </p:ext>
            </p:extLst>
          </p:nvPr>
        </p:nvGraphicFramePr>
        <p:xfrm>
          <a:off x="1712640" y="3366848"/>
          <a:ext cx="6480720" cy="1579248"/>
        </p:xfrm>
        <a:graphic>
          <a:graphicData uri="http://schemas.openxmlformats.org/drawingml/2006/table">
            <a:tbl>
              <a:tblPr firstRow="1" bandRow="1">
                <a:tableStyleId>{5940675A-B579-460E-94D1-54222C63F5DA}</a:tableStyleId>
              </a:tblPr>
              <a:tblGrid>
                <a:gridCol w="4974700">
                  <a:extLst>
                    <a:ext uri="{9D8B030D-6E8A-4147-A177-3AD203B41FA5}">
                      <a16:colId xmlns:a16="http://schemas.microsoft.com/office/drawing/2014/main" val="20000"/>
                    </a:ext>
                  </a:extLst>
                </a:gridCol>
                <a:gridCol w="1506020">
                  <a:extLst>
                    <a:ext uri="{9D8B030D-6E8A-4147-A177-3AD203B41FA5}">
                      <a16:colId xmlns:a16="http://schemas.microsoft.com/office/drawing/2014/main" val="20001"/>
                    </a:ext>
                  </a:extLst>
                </a:gridCol>
              </a:tblGrid>
              <a:tr h="360040">
                <a:tc>
                  <a:txBody>
                    <a:bodyPr/>
                    <a:lstStyle/>
                    <a:p>
                      <a:pPr algn="ctr"/>
                      <a:r>
                        <a:rPr kumimoji="1" lang="ja-JP" altLang="en-US" sz="1400" b="0" u="none" dirty="0">
                          <a:latin typeface="Meiryo UI" pitchFamily="50" charset="-128"/>
                          <a:ea typeface="Meiryo UI" pitchFamily="50" charset="-128"/>
                          <a:cs typeface="Meiryo UI" pitchFamily="50" charset="-128"/>
                        </a:rPr>
                        <a:t>資料名</a:t>
                      </a:r>
                    </a:p>
                  </a:txBody>
                  <a:tcPr marL="99059"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u="none" dirty="0">
                          <a:latin typeface="Meiryo UI" pitchFamily="50" charset="-128"/>
                          <a:ea typeface="Meiryo UI" pitchFamily="50" charset="-128"/>
                          <a:cs typeface="Meiryo UI" pitchFamily="50" charset="-128"/>
                        </a:rPr>
                        <a:t>ページ</a:t>
                      </a: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0"/>
                  </a:ext>
                </a:extLst>
              </a:tr>
              <a:tr h="1943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a:latin typeface="Meiryo UI" pitchFamily="50" charset="-128"/>
                          <a:ea typeface="Meiryo UI" pitchFamily="50" charset="-128"/>
                          <a:cs typeface="Meiryo UI" pitchFamily="50" charset="-128"/>
                        </a:rPr>
                        <a:t>特別区　職員数算定の詳細</a:t>
                      </a:r>
                      <a:r>
                        <a:rPr kumimoji="1" lang="ja-JP" altLang="en-US" sz="1100" b="0" u="none" dirty="0">
                          <a:latin typeface="Meiryo UI" pitchFamily="50" charset="-128"/>
                          <a:ea typeface="Meiryo UI" pitchFamily="50" charset="-128"/>
                          <a:cs typeface="Meiryo UI" pitchFamily="50" charset="-128"/>
                        </a:rPr>
                        <a:t>（非技能労務職）</a:t>
                      </a:r>
                      <a:endParaRPr kumimoji="1" lang="ja-JP" altLang="en-US" sz="1400" b="0" u="none" dirty="0">
                        <a:latin typeface="Meiryo UI" pitchFamily="50" charset="-128"/>
                        <a:ea typeface="Meiryo UI" pitchFamily="50" charset="-128"/>
                        <a:cs typeface="Meiryo UI" pitchFamily="50" charset="-128"/>
                      </a:endParaRP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dirty="0">
                          <a:latin typeface="Meiryo UI" pitchFamily="50" charset="-128"/>
                          <a:ea typeface="Meiryo UI" pitchFamily="50" charset="-128"/>
                          <a:cs typeface="Meiryo UI" pitchFamily="50" charset="-128"/>
                        </a:rPr>
                        <a:t>組織</a:t>
                      </a:r>
                      <a:r>
                        <a:rPr kumimoji="1" lang="en-US" altLang="ja-JP" sz="1400" b="0" u="none" dirty="0">
                          <a:latin typeface="Meiryo UI" pitchFamily="50" charset="-128"/>
                          <a:ea typeface="Meiryo UI" pitchFamily="50" charset="-128"/>
                          <a:cs typeface="Meiryo UI" pitchFamily="50" charset="-128"/>
                        </a:rPr>
                        <a:t>-24</a:t>
                      </a:r>
                      <a:endParaRPr kumimoji="1" lang="ja-JP" altLang="en-US" sz="1400" b="0" u="none"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1"/>
                  </a:ext>
                </a:extLst>
              </a:tr>
              <a:tr h="177556">
                <a:tc>
                  <a:txBody>
                    <a:bodyPr/>
                    <a:lstStyle/>
                    <a:p>
                      <a:pPr algn="l"/>
                      <a:r>
                        <a:rPr kumimoji="1" lang="ja-JP" altLang="en-US" sz="1400" b="0" u="none" dirty="0">
                          <a:latin typeface="Meiryo UI" pitchFamily="50" charset="-128"/>
                          <a:ea typeface="Meiryo UI" pitchFamily="50" charset="-128"/>
                          <a:cs typeface="Meiryo UI" pitchFamily="50" charset="-128"/>
                        </a:rPr>
                        <a:t>特別区ごとの行政需要の差を反映する部署及び指標</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u="none" dirty="0">
                          <a:latin typeface="Meiryo UI" pitchFamily="50" charset="-128"/>
                          <a:ea typeface="Meiryo UI" pitchFamily="50" charset="-128"/>
                          <a:cs typeface="Meiryo UI" pitchFamily="50" charset="-128"/>
                        </a:rPr>
                        <a:t>組織</a:t>
                      </a:r>
                      <a:r>
                        <a:rPr kumimoji="1" lang="en-US" altLang="ja-JP" sz="1400" b="0" u="none" dirty="0">
                          <a:latin typeface="Meiryo UI" pitchFamily="50" charset="-128"/>
                          <a:ea typeface="Meiryo UI" pitchFamily="50" charset="-128"/>
                          <a:cs typeface="Meiryo UI" pitchFamily="50" charset="-128"/>
                        </a:rPr>
                        <a:t>-25</a:t>
                      </a:r>
                      <a:endParaRPr kumimoji="1" lang="ja-JP" altLang="en-US" sz="1400" b="0" u="none"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2"/>
                  </a:ext>
                </a:extLst>
              </a:tr>
              <a:tr h="2327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a:latin typeface="Meiryo UI" pitchFamily="50" charset="-128"/>
                          <a:ea typeface="Meiryo UI" pitchFamily="50" charset="-128"/>
                          <a:cs typeface="Meiryo UI" pitchFamily="50" charset="-128"/>
                        </a:rPr>
                        <a:t>特別区の組織（課・事業所別）</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u="none" dirty="0">
                          <a:latin typeface="Meiryo UI" pitchFamily="50" charset="-128"/>
                          <a:ea typeface="Meiryo UI" pitchFamily="50" charset="-128"/>
                          <a:cs typeface="Meiryo UI" pitchFamily="50" charset="-128"/>
                        </a:rPr>
                        <a:t>組織</a:t>
                      </a:r>
                      <a:r>
                        <a:rPr kumimoji="1" lang="en-US" altLang="ja-JP" sz="1400" b="0" u="none" dirty="0">
                          <a:latin typeface="Meiryo UI" pitchFamily="50" charset="-128"/>
                          <a:ea typeface="Meiryo UI" pitchFamily="50" charset="-128"/>
                          <a:cs typeface="Meiryo UI" pitchFamily="50" charset="-128"/>
                        </a:rPr>
                        <a:t>-26</a:t>
                      </a:r>
                      <a:endParaRPr kumimoji="1" lang="ja-JP" altLang="en-US" sz="1400" b="0" u="none"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693477714"/>
                  </a:ext>
                </a:extLst>
              </a:tr>
              <a:tr h="2327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a:latin typeface="Meiryo UI" pitchFamily="50" charset="-128"/>
                          <a:ea typeface="Meiryo UI" pitchFamily="50" charset="-128"/>
                          <a:cs typeface="Meiryo UI" pitchFamily="50" charset="-128"/>
                        </a:rPr>
                        <a:t>児童相談所に係る法令の配置基準等の状況変化</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u="none" dirty="0">
                          <a:latin typeface="Meiryo UI" pitchFamily="50" charset="-128"/>
                          <a:ea typeface="Meiryo UI" pitchFamily="50" charset="-128"/>
                          <a:cs typeface="Meiryo UI" pitchFamily="50" charset="-128"/>
                        </a:rPr>
                        <a:t>組織</a:t>
                      </a:r>
                      <a:r>
                        <a:rPr kumimoji="1" lang="en-US" altLang="ja-JP" sz="1400" b="0" u="none" dirty="0">
                          <a:latin typeface="Meiryo UI" pitchFamily="50" charset="-128"/>
                          <a:ea typeface="Meiryo UI" pitchFamily="50" charset="-128"/>
                          <a:cs typeface="Meiryo UI" pitchFamily="50" charset="-128"/>
                        </a:rPr>
                        <a:t>-38</a:t>
                      </a:r>
                      <a:endParaRPr kumimoji="1" lang="ja-JP" altLang="en-US" sz="1400" b="0" u="none"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825213696"/>
                  </a:ext>
                </a:extLst>
              </a:tr>
            </a:tbl>
          </a:graphicData>
        </a:graphic>
      </p:graphicFrame>
      <p:sp>
        <p:nvSpPr>
          <p:cNvPr id="6"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２３</a:t>
            </a:r>
          </a:p>
        </p:txBody>
      </p:sp>
    </p:spTree>
    <p:extLst>
      <p:ext uri="{BB962C8B-B14F-4D97-AF65-F5344CB8AC3E}">
        <p14:creationId xmlns:p14="http://schemas.microsoft.com/office/powerpoint/2010/main" val="38324606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273000" y="476183"/>
            <a:ext cx="9360000" cy="720000"/>
          </a:xfrm>
          <a:prstGeom prst="rect">
            <a:avLst/>
          </a:prstGeom>
          <a:solidFill>
            <a:schemeClr val="accent6">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latin typeface="Meiryo UI" pitchFamily="50" charset="-128"/>
                <a:ea typeface="Meiryo UI" pitchFamily="50" charset="-128"/>
                <a:cs typeface="Meiryo UI" pitchFamily="50" charset="-128"/>
              </a:rPr>
              <a:t>◆ 特別区の担う権限のうち中核市をベースとする部分は、実在する中核市（近隣６市）を参考に算出</a:t>
            </a:r>
            <a:endParaRPr lang="en-US" altLang="ja-JP" sz="1400" dirty="0">
              <a:latin typeface="Meiryo UI" pitchFamily="50" charset="-128"/>
              <a:ea typeface="Meiryo UI" pitchFamily="50" charset="-128"/>
              <a:cs typeface="Meiryo UI" pitchFamily="50" charset="-128"/>
            </a:endParaRPr>
          </a:p>
          <a:p>
            <a:r>
              <a:rPr kumimoji="1" lang="ja-JP" altLang="en-US" sz="1400" dirty="0">
                <a:latin typeface="Meiryo UI" pitchFamily="50" charset="-128"/>
                <a:ea typeface="Meiryo UI" pitchFamily="50" charset="-128"/>
                <a:cs typeface="Meiryo UI" pitchFamily="50" charset="-128"/>
              </a:rPr>
              <a:t>◆ 中核市を</a:t>
            </a:r>
            <a:r>
              <a:rPr lang="ja-JP" altLang="en-US" sz="1400" dirty="0">
                <a:latin typeface="Meiryo UI" pitchFamily="50" charset="-128"/>
                <a:ea typeface="Meiryo UI" pitchFamily="50" charset="-128"/>
                <a:cs typeface="Meiryo UI" pitchFamily="50" charset="-128"/>
              </a:rPr>
              <a:t>上回る</a:t>
            </a:r>
            <a:r>
              <a:rPr kumimoji="1" lang="ja-JP" altLang="en-US" sz="1400" dirty="0">
                <a:latin typeface="Meiryo UI" pitchFamily="50" charset="-128"/>
                <a:ea typeface="Meiryo UI" pitchFamily="50" charset="-128"/>
                <a:cs typeface="Meiryo UI" pitchFamily="50" charset="-128"/>
              </a:rPr>
              <a:t>権限部分は実施する事務を個別に加味し、さらに大阪市の特性を踏まえた要素を反映</a:t>
            </a:r>
            <a:endParaRPr kumimoji="1" lang="en-US" altLang="ja-JP" sz="1400" dirty="0">
              <a:latin typeface="Meiryo UI" pitchFamily="50" charset="-128"/>
              <a:ea typeface="Meiryo UI" pitchFamily="50" charset="-128"/>
              <a:cs typeface="Meiryo UI" pitchFamily="50" charset="-128"/>
            </a:endParaRPr>
          </a:p>
          <a:p>
            <a:r>
              <a:rPr lang="ja-JP" altLang="en-US" sz="1400" dirty="0">
                <a:latin typeface="Meiryo UI" pitchFamily="50" charset="-128"/>
                <a:ea typeface="Meiryo UI" pitchFamily="50" charset="-128"/>
                <a:cs typeface="Meiryo UI" pitchFamily="50" charset="-128"/>
              </a:rPr>
              <a:t>◆ 特別区間の行政需要には差があるため、個別の組織単位で人口以外の指標を加味して再配分（指標等は次頁）</a:t>
            </a:r>
            <a:endParaRPr kumimoji="1" lang="ja-JP" altLang="en-US" sz="1400" dirty="0">
              <a:latin typeface="Meiryo UI" pitchFamily="50" charset="-128"/>
              <a:ea typeface="Meiryo UI" pitchFamily="50" charset="-128"/>
              <a:cs typeface="Meiryo UI" pitchFamily="50" charset="-128"/>
            </a:endParaRPr>
          </a:p>
        </p:txBody>
      </p:sp>
      <p:graphicFrame>
        <p:nvGraphicFramePr>
          <p:cNvPr id="3" name="表 2">
            <a:extLst>
              <a:ext uri="{FF2B5EF4-FFF2-40B4-BE49-F238E27FC236}">
                <a16:creationId xmlns:a16="http://schemas.microsoft.com/office/drawing/2014/main" id="{44135387-B4AE-4D6C-BADD-89E3B850F3EF}"/>
              </a:ext>
            </a:extLst>
          </p:cNvPr>
          <p:cNvGraphicFramePr>
            <a:graphicFrameLocks noGrp="1"/>
          </p:cNvGraphicFramePr>
          <p:nvPr>
            <p:extLst>
              <p:ext uri="{D42A27DB-BD31-4B8C-83A1-F6EECF244321}">
                <p14:modId xmlns:p14="http://schemas.microsoft.com/office/powerpoint/2010/main" val="1925845809"/>
              </p:ext>
            </p:extLst>
          </p:nvPr>
        </p:nvGraphicFramePr>
        <p:xfrm>
          <a:off x="1183267" y="1926573"/>
          <a:ext cx="7298125" cy="4754177"/>
        </p:xfrm>
        <a:graphic>
          <a:graphicData uri="http://schemas.openxmlformats.org/drawingml/2006/table">
            <a:tbl>
              <a:tblPr firstRow="1" bandRow="1">
                <a:tableStyleId>{5C22544A-7EE6-4342-B048-85BDC9FD1C3A}</a:tableStyleId>
              </a:tblPr>
              <a:tblGrid>
                <a:gridCol w="636587">
                  <a:extLst>
                    <a:ext uri="{9D8B030D-6E8A-4147-A177-3AD203B41FA5}">
                      <a16:colId xmlns:a16="http://schemas.microsoft.com/office/drawing/2014/main" val="1592325695"/>
                    </a:ext>
                  </a:extLst>
                </a:gridCol>
                <a:gridCol w="1845258">
                  <a:extLst>
                    <a:ext uri="{9D8B030D-6E8A-4147-A177-3AD203B41FA5}">
                      <a16:colId xmlns:a16="http://schemas.microsoft.com/office/drawing/2014/main" val="961018389"/>
                    </a:ext>
                  </a:extLst>
                </a:gridCol>
                <a:gridCol w="208280">
                  <a:extLst>
                    <a:ext uri="{9D8B030D-6E8A-4147-A177-3AD203B41FA5}">
                      <a16:colId xmlns:a16="http://schemas.microsoft.com/office/drawing/2014/main" val="12951262"/>
                    </a:ext>
                  </a:extLst>
                </a:gridCol>
                <a:gridCol w="1152000">
                  <a:extLst>
                    <a:ext uri="{9D8B030D-6E8A-4147-A177-3AD203B41FA5}">
                      <a16:colId xmlns:a16="http://schemas.microsoft.com/office/drawing/2014/main" val="1636289566"/>
                    </a:ext>
                  </a:extLst>
                </a:gridCol>
                <a:gridCol w="1152000">
                  <a:extLst>
                    <a:ext uri="{9D8B030D-6E8A-4147-A177-3AD203B41FA5}">
                      <a16:colId xmlns:a16="http://schemas.microsoft.com/office/drawing/2014/main" val="2269128465"/>
                    </a:ext>
                  </a:extLst>
                </a:gridCol>
                <a:gridCol w="1152000">
                  <a:extLst>
                    <a:ext uri="{9D8B030D-6E8A-4147-A177-3AD203B41FA5}">
                      <a16:colId xmlns:a16="http://schemas.microsoft.com/office/drawing/2014/main" val="2569570180"/>
                    </a:ext>
                  </a:extLst>
                </a:gridCol>
                <a:gridCol w="1152000">
                  <a:extLst>
                    <a:ext uri="{9D8B030D-6E8A-4147-A177-3AD203B41FA5}">
                      <a16:colId xmlns:a16="http://schemas.microsoft.com/office/drawing/2014/main" val="1025698285"/>
                    </a:ext>
                  </a:extLst>
                </a:gridCol>
              </a:tblGrid>
              <a:tr h="236851">
                <a:tc>
                  <a:txBody>
                    <a:bodyPr/>
                    <a:lstStyle/>
                    <a:p>
                      <a:pPr algn="ctr">
                        <a:lnSpc>
                          <a:spcPts val="1000"/>
                        </a:lnSpc>
                      </a:pPr>
                      <a:endParaRPr kumimoji="1" lang="ja-JP" altLang="en-US" sz="1000" dirty="0">
                        <a:latin typeface="Meiryo UI" panose="020B0604030504040204" pitchFamily="50" charset="-128"/>
                        <a:ea typeface="Meiryo UI" panose="020B0604030504040204" pitchFamily="50" charset="-128"/>
                      </a:endParaRPr>
                    </a:p>
                  </a:txBody>
                  <a:tcPr marL="0" marR="0">
                    <a:noFill/>
                  </a:tcPr>
                </a:tc>
                <a:tc>
                  <a:txBody>
                    <a:bodyPr/>
                    <a:lstStyle/>
                    <a:p>
                      <a:pPr algn="ctr">
                        <a:lnSpc>
                          <a:spcPts val="1000"/>
                        </a:lnSpc>
                      </a:pP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lnSpc>
                          <a:spcPts val="1000"/>
                        </a:lnSpc>
                      </a:pP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lnSpc>
                          <a:spcPts val="1000"/>
                        </a:lnSpc>
                      </a:pPr>
                      <a:r>
                        <a:rPr kumimoji="1" lang="en-US" altLang="ja-JP" sz="1400" b="1" dirty="0">
                          <a:solidFill>
                            <a:srgbClr val="FF0000"/>
                          </a:solidFill>
                          <a:latin typeface="Arial Black" panose="020B0A04020102020204" pitchFamily="34" charset="0"/>
                          <a:ea typeface="Meiryo UI" panose="020B0604030504040204" pitchFamily="50" charset="-128"/>
                        </a:rPr>
                        <a:t>×</a:t>
                      </a:r>
                      <a:endParaRPr kumimoji="1" lang="ja-JP" altLang="en-US" sz="1400" b="1" dirty="0">
                        <a:solidFill>
                          <a:srgbClr val="FF0000"/>
                        </a:solidFill>
                        <a:latin typeface="Arial Black" panose="020B0A04020102020204" pitchFamily="34" charset="0"/>
                        <a:ea typeface="Meiryo UI" panose="020B0604030504040204" pitchFamily="50" charset="-128"/>
                      </a:endParaRPr>
                    </a:p>
                  </a:txBody>
                  <a:tcPr anchor="b">
                    <a:noFill/>
                  </a:tcPr>
                </a:tc>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1" lang="en-US" altLang="ja-JP" sz="1200" b="1" dirty="0">
                          <a:solidFill>
                            <a:srgbClr val="FF0000"/>
                          </a:solidFill>
                          <a:latin typeface="Arial Black" panose="020B0A04020102020204" pitchFamily="34" charset="0"/>
                          <a:ea typeface="Meiryo UI" panose="020B0604030504040204" pitchFamily="50" charset="-128"/>
                        </a:rPr>
                        <a:t>×</a:t>
                      </a:r>
                      <a:endParaRPr kumimoji="1" lang="ja-JP" altLang="en-US" sz="1200" b="1" dirty="0">
                        <a:solidFill>
                          <a:srgbClr val="FF0000"/>
                        </a:solidFill>
                        <a:latin typeface="Arial Black" panose="020B0A04020102020204" pitchFamily="34" charset="0"/>
                        <a:ea typeface="Meiryo UI" panose="020B0604030504040204" pitchFamily="50" charset="-128"/>
                      </a:endParaRPr>
                    </a:p>
                  </a:txBody>
                  <a:tcPr anchor="b">
                    <a:noFill/>
                  </a:tcPr>
                </a:tc>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1" lang="en-US" altLang="ja-JP" sz="1200" b="1" dirty="0">
                          <a:solidFill>
                            <a:srgbClr val="FF0000"/>
                          </a:solidFill>
                          <a:latin typeface="Arial Black" panose="020B0A04020102020204" pitchFamily="34" charset="0"/>
                          <a:ea typeface="Meiryo UI" panose="020B0604030504040204" pitchFamily="50" charset="-128"/>
                        </a:rPr>
                        <a:t>×</a:t>
                      </a:r>
                      <a:endParaRPr kumimoji="1" lang="ja-JP" altLang="en-US" sz="1200" b="1" dirty="0">
                        <a:solidFill>
                          <a:srgbClr val="FF0000"/>
                        </a:solidFill>
                        <a:latin typeface="Arial Black" panose="020B0A04020102020204" pitchFamily="34" charset="0"/>
                        <a:ea typeface="Meiryo UI" panose="020B0604030504040204" pitchFamily="50" charset="-128"/>
                      </a:endParaRPr>
                    </a:p>
                  </a:txBody>
                  <a:tcPr anchor="b">
                    <a:noFill/>
                  </a:tcPr>
                </a:tc>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1" lang="en-US" altLang="ja-JP" sz="1200" b="1" dirty="0">
                          <a:solidFill>
                            <a:srgbClr val="FF0000"/>
                          </a:solidFill>
                          <a:latin typeface="Arial Black" panose="020B0A04020102020204" pitchFamily="34" charset="0"/>
                          <a:ea typeface="Meiryo UI" panose="020B0604030504040204" pitchFamily="50" charset="-128"/>
                        </a:rPr>
                        <a:t>×</a:t>
                      </a:r>
                      <a:endParaRPr kumimoji="1" lang="ja-JP" altLang="en-US" sz="1200" b="1" dirty="0">
                        <a:solidFill>
                          <a:srgbClr val="FF0000"/>
                        </a:solidFill>
                        <a:latin typeface="Arial Black" panose="020B0A04020102020204" pitchFamily="34" charset="0"/>
                        <a:ea typeface="Meiryo UI" panose="020B0604030504040204" pitchFamily="50" charset="-128"/>
                      </a:endParaRPr>
                    </a:p>
                  </a:txBody>
                  <a:tcPr anchor="b">
                    <a:noFill/>
                  </a:tcPr>
                </a:tc>
                <a:extLst>
                  <a:ext uri="{0D108BD9-81ED-4DB2-BD59-A6C34878D82A}">
                    <a16:rowId xmlns:a16="http://schemas.microsoft.com/office/drawing/2014/main" val="584063018"/>
                  </a:ext>
                </a:extLst>
              </a:tr>
              <a:tr h="286717">
                <a:tc>
                  <a:txBody>
                    <a:bodyPr/>
                    <a:lstStyle/>
                    <a:p>
                      <a:pPr algn="ctr"/>
                      <a:r>
                        <a:rPr kumimoji="1" lang="ja-JP" altLang="en-US" sz="1000" u="none" dirty="0">
                          <a:latin typeface="Meiryo UI" panose="020B0604030504040204" pitchFamily="50" charset="-128"/>
                          <a:ea typeface="Meiryo UI" panose="020B0604030504040204" pitchFamily="50" charset="-128"/>
                        </a:rPr>
                        <a:t>②</a:t>
                      </a:r>
                    </a:p>
                  </a:txBody>
                  <a:tcPr marL="0" marR="0" anchor="ctr"/>
                </a:tc>
                <a:tc>
                  <a:txBody>
                    <a:bodyPr/>
                    <a:lstStyle/>
                    <a:p>
                      <a:pPr algn="ctr"/>
                      <a:r>
                        <a:rPr kumimoji="1" lang="ja-JP" altLang="en-US" sz="1200" u="none" dirty="0">
                          <a:latin typeface="Meiryo UI" panose="020B0604030504040204" pitchFamily="50" charset="-128"/>
                          <a:ea typeface="Meiryo UI" panose="020B0604030504040204" pitchFamily="50" charset="-128"/>
                        </a:rPr>
                        <a:t>各特別区の人口</a:t>
                      </a:r>
                    </a:p>
                  </a:txBody>
                  <a:tcPr anchor="ctr"/>
                </a:tc>
                <a:tc>
                  <a:txBody>
                    <a:bodyPr/>
                    <a:lstStyle/>
                    <a:p>
                      <a:pPr algn="ctr"/>
                      <a:endParaRPr kumimoji="1" lang="ja-JP" altLang="en-US" sz="1200" u="none"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u="none" dirty="0">
                          <a:latin typeface="Meiryo UI" panose="020B0604030504040204" pitchFamily="50" charset="-128"/>
                          <a:ea typeface="Meiryo UI" panose="020B0604030504040204" pitchFamily="50" charset="-128"/>
                        </a:rPr>
                        <a:t>595,912</a:t>
                      </a:r>
                      <a:endParaRPr kumimoji="1" lang="ja-JP" altLang="en-US" sz="1200" u="none"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u="none" dirty="0">
                          <a:latin typeface="Meiryo UI" panose="020B0604030504040204" pitchFamily="50" charset="-128"/>
                          <a:ea typeface="Meiryo UI" panose="020B0604030504040204" pitchFamily="50" charset="-128"/>
                        </a:rPr>
                        <a:t>749,303</a:t>
                      </a:r>
                      <a:endParaRPr kumimoji="1" lang="ja-JP" altLang="en-US" sz="1200" u="none"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u="none" dirty="0">
                          <a:latin typeface="Meiryo UI" panose="020B0604030504040204" pitchFamily="50" charset="-128"/>
                          <a:ea typeface="Meiryo UI" panose="020B0604030504040204" pitchFamily="50" charset="-128"/>
                        </a:rPr>
                        <a:t>709,516</a:t>
                      </a:r>
                      <a:endParaRPr kumimoji="1" lang="ja-JP" altLang="en-US" sz="1200" u="none"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u="none" dirty="0">
                          <a:latin typeface="Meiryo UI" panose="020B0604030504040204" pitchFamily="50" charset="-128"/>
                          <a:ea typeface="Meiryo UI" panose="020B0604030504040204" pitchFamily="50" charset="-128"/>
                        </a:rPr>
                        <a:t>636,454</a:t>
                      </a:r>
                      <a:endParaRPr kumimoji="1" lang="ja-JP" altLang="en-US" sz="1200" u="none"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60853305"/>
                  </a:ext>
                </a:extLst>
              </a:tr>
              <a:tr h="286717">
                <a:tc>
                  <a:txBody>
                    <a:bodyPr/>
                    <a:lstStyle/>
                    <a:p>
                      <a:pPr algn="ctr"/>
                      <a:r>
                        <a:rPr kumimoji="1" lang="ja-JP" altLang="en-US" sz="1000" u="none" dirty="0">
                          <a:latin typeface="Meiryo UI" panose="020B0604030504040204" pitchFamily="50" charset="-128"/>
                          <a:ea typeface="Meiryo UI" panose="020B0604030504040204" pitchFamily="50" charset="-128"/>
                        </a:rPr>
                        <a:t>③</a:t>
                      </a:r>
                    </a:p>
                  </a:txBody>
                  <a:tcPr marL="0" marR="0" anchor="ctr"/>
                </a:tc>
                <a:tc>
                  <a:txBody>
                    <a:bodyPr/>
                    <a:lstStyle/>
                    <a:p>
                      <a:pPr algn="ctr"/>
                      <a:r>
                        <a:rPr kumimoji="1" lang="ja-JP" altLang="en-US" sz="1200" u="none" dirty="0">
                          <a:latin typeface="Meiryo UI" panose="020B0604030504040204" pitchFamily="50" charset="-128"/>
                          <a:ea typeface="Meiryo UI" panose="020B0604030504040204" pitchFamily="50" charset="-128"/>
                        </a:rPr>
                        <a:t>人口規模に基づく補正率</a:t>
                      </a:r>
                    </a:p>
                  </a:txBody>
                  <a:tcPr marL="36000" marR="36000" anchor="ctr"/>
                </a:tc>
                <a:tc>
                  <a:txBody>
                    <a:bodyPr/>
                    <a:lstStyle/>
                    <a:p>
                      <a:pPr algn="ctr"/>
                      <a:endParaRPr kumimoji="1" lang="ja-JP" altLang="en-US" sz="1200" u="none"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u="none" dirty="0">
                          <a:latin typeface="Meiryo UI" panose="020B0604030504040204" pitchFamily="50" charset="-128"/>
                          <a:ea typeface="Meiryo UI" panose="020B0604030504040204" pitchFamily="50" charset="-128"/>
                        </a:rPr>
                        <a:t>95%</a:t>
                      </a:r>
                      <a:endParaRPr kumimoji="1" lang="ja-JP" altLang="en-US" sz="1200" u="none"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none" dirty="0">
                          <a:latin typeface="Meiryo UI" panose="020B0604030504040204" pitchFamily="50" charset="-128"/>
                          <a:ea typeface="Meiryo UI" panose="020B0604030504040204" pitchFamily="50" charset="-128"/>
                        </a:rPr>
                        <a:t>92%</a:t>
                      </a:r>
                      <a:endParaRPr kumimoji="1" lang="ja-JP" altLang="en-US" sz="1200" u="none"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none" dirty="0">
                          <a:latin typeface="Meiryo UI" panose="020B0604030504040204" pitchFamily="50" charset="-128"/>
                          <a:ea typeface="Meiryo UI" panose="020B0604030504040204" pitchFamily="50" charset="-128"/>
                        </a:rPr>
                        <a:t>93%</a:t>
                      </a:r>
                      <a:endParaRPr kumimoji="1" lang="ja-JP" altLang="en-US" sz="1200" u="none"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none" dirty="0">
                          <a:latin typeface="Meiryo UI" panose="020B0604030504040204" pitchFamily="50" charset="-128"/>
                          <a:ea typeface="Meiryo UI" panose="020B0604030504040204" pitchFamily="50" charset="-128"/>
                        </a:rPr>
                        <a:t>94%</a:t>
                      </a:r>
                      <a:endParaRPr kumimoji="1" lang="ja-JP" altLang="en-US" sz="1200" u="none"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93518904"/>
                  </a:ext>
                </a:extLst>
              </a:tr>
              <a:tr h="382289">
                <a:tc>
                  <a:txBody>
                    <a:bodyPr/>
                    <a:lstStyle/>
                    <a:p>
                      <a:pPr algn="ctr"/>
                      <a:r>
                        <a:rPr kumimoji="1" lang="ja-JP" altLang="en-US" sz="1000" u="none" dirty="0">
                          <a:latin typeface="Meiryo UI" panose="020B0604030504040204" pitchFamily="50" charset="-128"/>
                          <a:ea typeface="Meiryo UI" panose="020B0604030504040204" pitchFamily="50" charset="-128"/>
                        </a:rPr>
                        <a:t>④</a:t>
                      </a:r>
                      <a:endParaRPr kumimoji="1" lang="en-US" altLang="ja-JP" sz="1000" u="none" dirty="0">
                        <a:latin typeface="Meiryo UI" panose="020B0604030504040204" pitchFamily="50" charset="-128"/>
                        <a:ea typeface="Meiryo UI" panose="020B0604030504040204" pitchFamily="50" charset="-128"/>
                      </a:endParaRPr>
                    </a:p>
                    <a:p>
                      <a:pPr algn="ctr"/>
                      <a:r>
                        <a:rPr kumimoji="1" lang="en-US" altLang="ja-JP" sz="800" u="none" dirty="0">
                          <a:latin typeface="Meiryo UI" panose="020B0604030504040204" pitchFamily="50" charset="-128"/>
                          <a:ea typeface="Meiryo UI" panose="020B0604030504040204" pitchFamily="50" charset="-128"/>
                        </a:rPr>
                        <a:t>(</a:t>
                      </a:r>
                      <a:r>
                        <a:rPr kumimoji="1" lang="ja-JP" altLang="en-US" sz="800" u="none" dirty="0">
                          <a:latin typeface="Meiryo UI" panose="020B0604030504040204" pitchFamily="50" charset="-128"/>
                          <a:ea typeface="Meiryo UI" panose="020B0604030504040204" pitchFamily="50" charset="-128"/>
                        </a:rPr>
                        <a:t>①</a:t>
                      </a:r>
                      <a:r>
                        <a:rPr kumimoji="1" lang="en-US" altLang="ja-JP" sz="800" u="none" dirty="0">
                          <a:latin typeface="Meiryo UI" panose="020B0604030504040204" pitchFamily="50" charset="-128"/>
                          <a:ea typeface="Meiryo UI" panose="020B0604030504040204" pitchFamily="50" charset="-128"/>
                        </a:rPr>
                        <a:t>×</a:t>
                      </a:r>
                      <a:r>
                        <a:rPr kumimoji="1" lang="ja-JP" altLang="en-US" sz="800" u="none" dirty="0">
                          <a:latin typeface="Meiryo UI" panose="020B0604030504040204" pitchFamily="50" charset="-128"/>
                          <a:ea typeface="Meiryo UI" panose="020B0604030504040204" pitchFamily="50" charset="-128"/>
                        </a:rPr>
                        <a:t>②</a:t>
                      </a:r>
                      <a:r>
                        <a:rPr kumimoji="1" lang="en-US" altLang="ja-JP" sz="800" u="none" dirty="0">
                          <a:latin typeface="Meiryo UI" panose="020B0604030504040204" pitchFamily="50" charset="-128"/>
                          <a:ea typeface="Meiryo UI" panose="020B0604030504040204" pitchFamily="50" charset="-128"/>
                        </a:rPr>
                        <a:t>×</a:t>
                      </a:r>
                      <a:r>
                        <a:rPr kumimoji="1" lang="ja-JP" altLang="en-US" sz="800" u="none" dirty="0">
                          <a:latin typeface="Meiryo UI" panose="020B0604030504040204" pitchFamily="50" charset="-128"/>
                          <a:ea typeface="Meiryo UI" panose="020B0604030504040204" pitchFamily="50" charset="-128"/>
                        </a:rPr>
                        <a:t>③</a:t>
                      </a:r>
                      <a:r>
                        <a:rPr kumimoji="1" lang="en-US" altLang="ja-JP" sz="800" u="none" dirty="0">
                          <a:latin typeface="Meiryo UI" panose="020B0604030504040204" pitchFamily="50" charset="-128"/>
                          <a:ea typeface="Meiryo UI" panose="020B0604030504040204" pitchFamily="50" charset="-128"/>
                        </a:rPr>
                        <a:t>)</a:t>
                      </a:r>
                      <a:endParaRPr kumimoji="1" lang="ja-JP" altLang="en-US" sz="800" u="none" dirty="0">
                        <a:latin typeface="Meiryo UI" panose="020B0604030504040204" pitchFamily="50" charset="-128"/>
                        <a:ea typeface="Meiryo UI" panose="020B0604030504040204" pitchFamily="50" charset="-128"/>
                      </a:endParaRPr>
                    </a:p>
                  </a:txBody>
                  <a:tcPr marL="0" marR="0" anchor="ctr"/>
                </a:tc>
                <a:tc>
                  <a:txBody>
                    <a:bodyPr/>
                    <a:lstStyle/>
                    <a:p>
                      <a:pPr algn="ctr"/>
                      <a:r>
                        <a:rPr kumimoji="1" lang="ja-JP" altLang="en-US" sz="1200" u="none" dirty="0">
                          <a:latin typeface="Meiryo UI" panose="020B0604030504040204" pitchFamily="50" charset="-128"/>
                          <a:ea typeface="Meiryo UI" panose="020B0604030504040204" pitchFamily="50" charset="-128"/>
                        </a:rPr>
                        <a:t>中核市モデル</a:t>
                      </a:r>
                    </a:p>
                  </a:txBody>
                  <a:tcPr anchor="ctr"/>
                </a:tc>
                <a:tc>
                  <a:txBody>
                    <a:bodyPr/>
                    <a:lstStyle/>
                    <a:p>
                      <a:pPr algn="ctr"/>
                      <a:endParaRPr kumimoji="1" lang="ja-JP" altLang="en-US" sz="1200" u="none"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u="none" baseline="0" dirty="0">
                          <a:latin typeface="Meiryo UI" panose="020B0604030504040204" pitchFamily="50" charset="-128"/>
                          <a:ea typeface="Meiryo UI" panose="020B0604030504040204" pitchFamily="50" charset="-128"/>
                        </a:rPr>
                        <a:t>2,060</a:t>
                      </a:r>
                      <a:endParaRPr kumimoji="1" lang="ja-JP" altLang="en-US" sz="1200" u="none" baseline="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none" baseline="0" dirty="0">
                          <a:latin typeface="Meiryo UI" panose="020B0604030504040204" pitchFamily="50" charset="-128"/>
                          <a:ea typeface="Meiryo UI" panose="020B0604030504040204" pitchFamily="50" charset="-128"/>
                        </a:rPr>
                        <a:t>2,520</a:t>
                      </a:r>
                      <a:endParaRPr kumimoji="1" lang="ja-JP" altLang="en-US" sz="1200" u="none" baseline="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none" baseline="0" dirty="0">
                          <a:latin typeface="Meiryo UI" panose="020B0604030504040204" pitchFamily="50" charset="-128"/>
                          <a:ea typeface="Meiryo UI" panose="020B0604030504040204" pitchFamily="50" charset="-128"/>
                        </a:rPr>
                        <a:t>2,400</a:t>
                      </a:r>
                      <a:endParaRPr kumimoji="1" lang="ja-JP" altLang="en-US" sz="1200" u="none" baseline="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none" baseline="0" dirty="0">
                          <a:latin typeface="Meiryo UI" panose="020B0604030504040204" pitchFamily="50" charset="-128"/>
                          <a:ea typeface="Meiryo UI" panose="020B0604030504040204" pitchFamily="50" charset="-128"/>
                        </a:rPr>
                        <a:t>2,180</a:t>
                      </a:r>
                      <a:endParaRPr kumimoji="1" lang="ja-JP" altLang="en-US" sz="1200" u="none" baseline="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45265422"/>
                  </a:ext>
                </a:extLst>
              </a:tr>
              <a:tr h="244538">
                <a:tc>
                  <a:txBody>
                    <a:bodyPr/>
                    <a:lstStyle/>
                    <a:p>
                      <a:pPr algn="ctr"/>
                      <a:r>
                        <a:rPr kumimoji="1" lang="ja-JP" altLang="en-US" sz="1000" u="none" dirty="0">
                          <a:latin typeface="Meiryo UI" panose="020B0604030504040204" pitchFamily="50" charset="-128"/>
                          <a:ea typeface="Meiryo UI" panose="020B0604030504040204" pitchFamily="50" charset="-128"/>
                        </a:rPr>
                        <a:t>⑤</a:t>
                      </a:r>
                    </a:p>
                  </a:txBody>
                  <a:tcPr marL="0" marR="0" anchor="ctr"/>
                </a:tc>
                <a:tc>
                  <a:txBody>
                    <a:bodyPr/>
                    <a:lstStyle/>
                    <a:p>
                      <a:pPr algn="ctr"/>
                      <a:r>
                        <a:rPr kumimoji="1" lang="ja-JP" altLang="en-US" sz="1000" u="none" dirty="0">
                          <a:latin typeface="Meiryo UI" panose="020B0604030504040204" pitchFamily="50" charset="-128"/>
                          <a:ea typeface="Meiryo UI" panose="020B0604030504040204" pitchFamily="50" charset="-128"/>
                        </a:rPr>
                        <a:t>固定資産税など中核市権限の</a:t>
                      </a:r>
                      <a:endParaRPr kumimoji="1" lang="en-US" altLang="ja-JP" sz="1000" u="none" dirty="0">
                        <a:latin typeface="Meiryo UI" panose="020B0604030504040204" pitchFamily="50" charset="-128"/>
                        <a:ea typeface="Meiryo UI" panose="020B0604030504040204" pitchFamily="50" charset="-128"/>
                      </a:endParaRPr>
                    </a:p>
                    <a:p>
                      <a:pPr algn="ctr"/>
                      <a:r>
                        <a:rPr kumimoji="1" lang="ja-JP" altLang="en-US" sz="1000" u="none" dirty="0">
                          <a:latin typeface="Meiryo UI" panose="020B0604030504040204" pitchFamily="50" charset="-128"/>
                          <a:ea typeface="Meiryo UI" panose="020B0604030504040204" pitchFamily="50" charset="-128"/>
                        </a:rPr>
                        <a:t>うち広域移管にかかる職員数等</a:t>
                      </a:r>
                    </a:p>
                  </a:txBody>
                  <a:tcPr marL="0" marR="0" anchor="ctr"/>
                </a:tc>
                <a:tc>
                  <a:txBody>
                    <a:bodyPr/>
                    <a:lstStyle/>
                    <a:p>
                      <a:pPr algn="ctr"/>
                      <a:endParaRPr kumimoji="1" lang="ja-JP" altLang="en-US" sz="1200" u="none" dirty="0">
                        <a:latin typeface="Meiryo UI" panose="020B0604030504040204" pitchFamily="50" charset="-128"/>
                        <a:ea typeface="Meiryo UI" panose="020B0604030504040204" pitchFamily="50" charset="-128"/>
                      </a:endParaRPr>
                    </a:p>
                  </a:txBody>
                  <a:tcPr>
                    <a:noFill/>
                  </a:tcPr>
                </a:tc>
                <a:tc>
                  <a:txBody>
                    <a:bodyPr/>
                    <a:lstStyle/>
                    <a:p>
                      <a:pPr algn="ctr"/>
                      <a:r>
                        <a:rPr kumimoji="1" lang="ja-JP" altLang="en-US" sz="1200" u="none" baseline="0" dirty="0">
                          <a:latin typeface="Meiryo UI" panose="020B0604030504040204" pitchFamily="50" charset="-128"/>
                          <a:ea typeface="Meiryo UI" panose="020B0604030504040204" pitchFamily="50" charset="-128"/>
                        </a:rPr>
                        <a:t>▲</a:t>
                      </a:r>
                      <a:r>
                        <a:rPr kumimoji="1" lang="en-US" altLang="ja-JP" sz="1200" u="none" baseline="0" dirty="0">
                          <a:latin typeface="Meiryo UI" panose="020B0604030504040204" pitchFamily="50" charset="-128"/>
                          <a:ea typeface="Meiryo UI" panose="020B0604030504040204" pitchFamily="50" charset="-128"/>
                        </a:rPr>
                        <a:t>110</a:t>
                      </a:r>
                      <a:endParaRPr kumimoji="1" lang="ja-JP" altLang="en-US" sz="1200" u="none" baseline="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u="none" baseline="0" dirty="0">
                          <a:latin typeface="Meiryo UI" panose="020B0604030504040204" pitchFamily="50" charset="-128"/>
                          <a:ea typeface="Meiryo UI" panose="020B0604030504040204" pitchFamily="50" charset="-128"/>
                        </a:rPr>
                        <a:t>▲</a:t>
                      </a:r>
                      <a:r>
                        <a:rPr kumimoji="1" lang="en-US" altLang="ja-JP" sz="1200" u="none" baseline="0" dirty="0">
                          <a:latin typeface="Meiryo UI" panose="020B0604030504040204" pitchFamily="50" charset="-128"/>
                          <a:ea typeface="Meiryo UI" panose="020B0604030504040204" pitchFamily="50" charset="-128"/>
                        </a:rPr>
                        <a:t>140</a:t>
                      </a:r>
                      <a:endParaRPr kumimoji="1" lang="ja-JP" altLang="en-US" sz="1200" u="none" baseline="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u="none" baseline="0" dirty="0">
                          <a:latin typeface="Meiryo UI" panose="020B0604030504040204" pitchFamily="50" charset="-128"/>
                          <a:ea typeface="Meiryo UI" panose="020B0604030504040204" pitchFamily="50" charset="-128"/>
                        </a:rPr>
                        <a:t>▲</a:t>
                      </a:r>
                      <a:r>
                        <a:rPr kumimoji="1" lang="en-US" altLang="ja-JP" sz="1200" u="none" baseline="0" dirty="0">
                          <a:latin typeface="Meiryo UI" panose="020B0604030504040204" pitchFamily="50" charset="-128"/>
                          <a:ea typeface="Meiryo UI" panose="020B0604030504040204" pitchFamily="50" charset="-128"/>
                        </a:rPr>
                        <a:t>130</a:t>
                      </a:r>
                      <a:endParaRPr kumimoji="1" lang="ja-JP" altLang="en-US" sz="1200" u="none" baseline="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u="none" baseline="0" dirty="0">
                          <a:latin typeface="Meiryo UI" panose="020B0604030504040204" pitchFamily="50" charset="-128"/>
                          <a:ea typeface="Meiryo UI" panose="020B0604030504040204" pitchFamily="50" charset="-128"/>
                        </a:rPr>
                        <a:t>▲</a:t>
                      </a:r>
                      <a:r>
                        <a:rPr kumimoji="1" lang="en-US" altLang="ja-JP" sz="1200" u="none" baseline="0" dirty="0">
                          <a:latin typeface="Meiryo UI" panose="020B0604030504040204" pitchFamily="50" charset="-128"/>
                          <a:ea typeface="Meiryo UI" panose="020B0604030504040204" pitchFamily="50" charset="-128"/>
                        </a:rPr>
                        <a:t>120</a:t>
                      </a:r>
                      <a:endParaRPr kumimoji="1" lang="ja-JP" altLang="en-US" sz="1200" u="none" baseline="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74289916"/>
                  </a:ext>
                </a:extLst>
              </a:tr>
              <a:tr h="286717">
                <a:tc>
                  <a:txBody>
                    <a:bodyPr/>
                    <a:lstStyle/>
                    <a:p>
                      <a:pPr algn="ctr"/>
                      <a:r>
                        <a:rPr lang="ja-JP" altLang="en-US" sz="1000" u="none" dirty="0">
                          <a:solidFill>
                            <a:schemeClr val="bg1"/>
                          </a:solidFill>
                          <a:latin typeface="Meiryo UI" panose="020B0604030504040204" pitchFamily="50" charset="-128"/>
                          <a:ea typeface="Meiryo UI" panose="020B0604030504040204" pitchFamily="50" charset="-128"/>
                        </a:rPr>
                        <a:t>Ａ</a:t>
                      </a:r>
                      <a:r>
                        <a:rPr lang="en-US" altLang="ja-JP" sz="1000" u="none" dirty="0">
                          <a:solidFill>
                            <a:schemeClr val="bg1"/>
                          </a:solidFill>
                          <a:latin typeface="Meiryo UI" panose="020B0604030504040204" pitchFamily="50" charset="-128"/>
                          <a:ea typeface="Meiryo UI" panose="020B0604030504040204" pitchFamily="50" charset="-128"/>
                        </a:rPr>
                        <a:t>(</a:t>
                      </a:r>
                      <a:r>
                        <a:rPr lang="ja-JP" altLang="en-US" sz="1000" u="none" dirty="0">
                          <a:solidFill>
                            <a:schemeClr val="bg1"/>
                          </a:solidFill>
                          <a:latin typeface="Meiryo UI" panose="020B0604030504040204" pitchFamily="50" charset="-128"/>
                          <a:ea typeface="Meiryo UI" panose="020B0604030504040204" pitchFamily="50" charset="-128"/>
                        </a:rPr>
                        <a:t>④</a:t>
                      </a:r>
                      <a:r>
                        <a:rPr lang="en-US" altLang="ja-JP" sz="1000" u="none" dirty="0">
                          <a:solidFill>
                            <a:schemeClr val="bg1"/>
                          </a:solidFill>
                          <a:latin typeface="Meiryo UI" panose="020B0604030504040204" pitchFamily="50" charset="-128"/>
                          <a:ea typeface="Meiryo UI" panose="020B0604030504040204" pitchFamily="50" charset="-128"/>
                        </a:rPr>
                        <a:t>+</a:t>
                      </a:r>
                      <a:r>
                        <a:rPr lang="ja-JP" altLang="en-US" sz="1000" u="none" dirty="0">
                          <a:solidFill>
                            <a:schemeClr val="bg1"/>
                          </a:solidFill>
                          <a:latin typeface="Meiryo UI" panose="020B0604030504040204" pitchFamily="50" charset="-128"/>
                          <a:ea typeface="Meiryo UI" panose="020B0604030504040204" pitchFamily="50" charset="-128"/>
                        </a:rPr>
                        <a:t>⑤</a:t>
                      </a:r>
                      <a:r>
                        <a:rPr lang="en-US" altLang="ja-JP" sz="1000" u="none" dirty="0">
                          <a:solidFill>
                            <a:schemeClr val="bg1"/>
                          </a:solidFill>
                          <a:latin typeface="Meiryo UI" panose="020B0604030504040204" pitchFamily="50" charset="-128"/>
                          <a:ea typeface="Meiryo UI" panose="020B0604030504040204" pitchFamily="50" charset="-128"/>
                        </a:rPr>
                        <a:t>)</a:t>
                      </a:r>
                      <a:endParaRPr lang="ja-JP" altLang="en-US" sz="1000" u="none" dirty="0">
                        <a:solidFill>
                          <a:schemeClr val="bg1"/>
                        </a:solidFill>
                        <a:latin typeface="Meiryo UI" panose="020B0604030504040204" pitchFamily="50" charset="-128"/>
                        <a:ea typeface="Meiryo UI" panose="020B0604030504040204" pitchFamily="50" charset="-128"/>
                      </a:endParaRPr>
                    </a:p>
                  </a:txBody>
                  <a:tcPr marL="0" marR="0" anchor="ctr">
                    <a:solidFill>
                      <a:schemeClr val="accent3">
                        <a:lumMod val="50000"/>
                      </a:schemeClr>
                    </a:solidFill>
                  </a:tcPr>
                </a:tc>
                <a:tc>
                  <a:txBody>
                    <a:bodyPr/>
                    <a:lstStyle/>
                    <a:p>
                      <a:pPr algn="ctr"/>
                      <a:r>
                        <a:rPr lang="ja-JP" altLang="en-US" sz="1200" u="none" baseline="0" dirty="0">
                          <a:solidFill>
                            <a:schemeClr val="bg1"/>
                          </a:solidFill>
                          <a:latin typeface="Meiryo UI" panose="020B0604030504040204" pitchFamily="50" charset="-128"/>
                          <a:ea typeface="Meiryo UI" panose="020B0604030504040204" pitchFamily="50" charset="-128"/>
                        </a:rPr>
                        <a:t>（</a:t>
                      </a:r>
                      <a:r>
                        <a:rPr lang="en-US" altLang="ja-JP" sz="1200" u="none" baseline="0" dirty="0">
                          <a:solidFill>
                            <a:schemeClr val="bg1"/>
                          </a:solidFill>
                          <a:latin typeface="Meiryo UI" panose="020B0604030504040204" pitchFamily="50" charset="-128"/>
                          <a:ea typeface="Meiryo UI" panose="020B0604030504040204" pitchFamily="50" charset="-128"/>
                        </a:rPr>
                        <a:t>Ⅰ</a:t>
                      </a:r>
                      <a:r>
                        <a:rPr lang="ja-JP" altLang="en-US" sz="1200" u="none" baseline="0" dirty="0">
                          <a:solidFill>
                            <a:schemeClr val="bg1"/>
                          </a:solidFill>
                          <a:latin typeface="Meiryo UI" panose="020B0604030504040204" pitchFamily="50" charset="-128"/>
                          <a:ea typeface="Meiryo UI" panose="020B0604030504040204" pitchFamily="50" charset="-128"/>
                        </a:rPr>
                        <a:t>）中核市モデル部分</a:t>
                      </a:r>
                    </a:p>
                  </a:txBody>
                  <a:tcPr anchor="ctr">
                    <a:solidFill>
                      <a:schemeClr val="accent3">
                        <a:lumMod val="50000"/>
                      </a:schemeClr>
                    </a:solidFill>
                  </a:tcPr>
                </a:tc>
                <a:tc>
                  <a:txBody>
                    <a:bodyPr/>
                    <a:lstStyle/>
                    <a:p>
                      <a:endParaRPr lang="ja-JP" altLang="en-US" sz="1200" u="none" dirty="0">
                        <a:latin typeface="Meiryo UI" panose="020B0604030504040204" pitchFamily="50" charset="-128"/>
                        <a:ea typeface="Meiryo UI" panose="020B0604030504040204" pitchFamily="50" charset="-128"/>
                      </a:endParaRPr>
                    </a:p>
                  </a:txBody>
                  <a:tcPr>
                    <a:noFill/>
                  </a:tcPr>
                </a:tc>
                <a:tc>
                  <a:txBody>
                    <a:bodyPr/>
                    <a:lstStyle/>
                    <a:p>
                      <a:pPr algn="ctr"/>
                      <a:r>
                        <a:rPr lang="en-US" altLang="ja-JP" sz="1200" u="none" baseline="0" dirty="0">
                          <a:solidFill>
                            <a:schemeClr val="bg1"/>
                          </a:solidFill>
                          <a:latin typeface="Meiryo UI" panose="020B0604030504040204" pitchFamily="50" charset="-128"/>
                          <a:ea typeface="Meiryo UI" panose="020B0604030504040204" pitchFamily="50" charset="-128"/>
                        </a:rPr>
                        <a:t>1,950</a:t>
                      </a:r>
                      <a:endParaRPr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lang="en-US" altLang="ja-JP" sz="1200" u="none" baseline="0" dirty="0">
                          <a:solidFill>
                            <a:schemeClr val="bg1"/>
                          </a:solidFill>
                          <a:latin typeface="Meiryo UI" panose="020B0604030504040204" pitchFamily="50" charset="-128"/>
                          <a:ea typeface="Meiryo UI" panose="020B0604030504040204" pitchFamily="50" charset="-128"/>
                        </a:rPr>
                        <a:t>2,370</a:t>
                      </a:r>
                      <a:endParaRPr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lang="en-US" altLang="ja-JP" sz="1200" u="none" baseline="0" dirty="0">
                          <a:solidFill>
                            <a:schemeClr val="bg1"/>
                          </a:solidFill>
                          <a:latin typeface="Meiryo UI" panose="020B0604030504040204" pitchFamily="50" charset="-128"/>
                          <a:ea typeface="Meiryo UI" panose="020B0604030504040204" pitchFamily="50" charset="-128"/>
                        </a:rPr>
                        <a:t>2,260</a:t>
                      </a:r>
                      <a:endParaRPr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lang="en-US" altLang="ja-JP" sz="1200" u="none" dirty="0">
                          <a:solidFill>
                            <a:schemeClr val="bg1"/>
                          </a:solidFill>
                          <a:latin typeface="Meiryo UI" panose="020B0604030504040204" pitchFamily="50" charset="-128"/>
                          <a:ea typeface="Meiryo UI" panose="020B0604030504040204" pitchFamily="50" charset="-128"/>
                        </a:rPr>
                        <a:t>2,060</a:t>
                      </a:r>
                      <a:endParaRPr lang="ja-JP" altLang="en-US" sz="1200" u="none"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extLst>
                  <a:ext uri="{0D108BD9-81ED-4DB2-BD59-A6C34878D82A}">
                    <a16:rowId xmlns:a16="http://schemas.microsoft.com/office/drawing/2014/main" val="2612612776"/>
                  </a:ext>
                </a:extLst>
              </a:tr>
              <a:tr h="137645">
                <a:tc>
                  <a:txBody>
                    <a:bodyPr/>
                    <a:lstStyle/>
                    <a:p>
                      <a:pPr algn="ctr">
                        <a:lnSpc>
                          <a:spcPts val="1500"/>
                        </a:lnSpc>
                      </a:pPr>
                      <a:endParaRPr kumimoji="1" lang="ja-JP" altLang="en-US" sz="800" u="none" dirty="0">
                        <a:latin typeface="Meiryo UI" panose="020B0604030504040204" pitchFamily="50" charset="-128"/>
                        <a:ea typeface="Meiryo UI" panose="020B0604030504040204" pitchFamily="50" charset="-128"/>
                      </a:endParaRPr>
                    </a:p>
                  </a:txBody>
                  <a:tcPr marL="0" marR="0" anchor="b">
                    <a:solidFill>
                      <a:schemeClr val="bg1"/>
                    </a:solidFill>
                  </a:tcPr>
                </a:tc>
                <a:tc>
                  <a:txBody>
                    <a:bodyPr/>
                    <a:lstStyle/>
                    <a:p>
                      <a:pPr algn="ctr">
                        <a:lnSpc>
                          <a:spcPts val="1500"/>
                        </a:lnSpc>
                      </a:pPr>
                      <a:endParaRPr kumimoji="1" lang="ja-JP" altLang="en-US" sz="1000" u="none" dirty="0">
                        <a:latin typeface="Meiryo UI" panose="020B0604030504040204" pitchFamily="50" charset="-128"/>
                        <a:ea typeface="Meiryo UI" panose="020B0604030504040204" pitchFamily="50" charset="-128"/>
                      </a:endParaRPr>
                    </a:p>
                  </a:txBody>
                  <a:tcPr anchor="b">
                    <a:solidFill>
                      <a:schemeClr val="bg1"/>
                    </a:solidFill>
                  </a:tcPr>
                </a:tc>
                <a:tc>
                  <a:txBody>
                    <a:bodyPr/>
                    <a:lstStyle/>
                    <a:p>
                      <a:pPr algn="ctr">
                        <a:lnSpc>
                          <a:spcPts val="1500"/>
                        </a:lnSpc>
                      </a:pPr>
                      <a:endParaRPr kumimoji="1" lang="ja-JP" altLang="en-US" sz="1200" u="none" dirty="0">
                        <a:latin typeface="Meiryo UI" panose="020B0604030504040204" pitchFamily="50" charset="-128"/>
                        <a:ea typeface="Meiryo UI" panose="020B0604030504040204" pitchFamily="50" charset="-128"/>
                      </a:endParaRPr>
                    </a:p>
                  </a:txBody>
                  <a:tcPr anchor="b">
                    <a:solidFill>
                      <a:schemeClr val="bg1"/>
                    </a:solidFill>
                  </a:tcPr>
                </a:tc>
                <a:tc>
                  <a:txBody>
                    <a:bodyPr/>
                    <a:lstStyle/>
                    <a:p>
                      <a:pPr algn="ctr">
                        <a:lnSpc>
                          <a:spcPts val="1500"/>
                        </a:lnSpc>
                      </a:pPr>
                      <a:r>
                        <a:rPr kumimoji="1" lang="en-US" altLang="ja-JP" sz="1600" b="1" u="none" dirty="0">
                          <a:solidFill>
                            <a:srgbClr val="FF0000"/>
                          </a:solidFill>
                          <a:latin typeface="Arial Black" panose="020B0A04020102020204" pitchFamily="34" charset="0"/>
                          <a:ea typeface="HGS創英角ﾎﾟｯﾌﾟ体" panose="040B0A00000000000000" pitchFamily="50" charset="-128"/>
                        </a:rPr>
                        <a:t>+</a:t>
                      </a:r>
                      <a:endParaRPr kumimoji="1" lang="ja-JP" altLang="en-US" sz="1600" b="1" u="none" dirty="0">
                        <a:solidFill>
                          <a:srgbClr val="FF0000"/>
                        </a:solidFill>
                        <a:latin typeface="Arial Black" panose="020B0A04020102020204" pitchFamily="34" charset="0"/>
                        <a:ea typeface="HGS創英角ﾎﾟｯﾌﾟ体" panose="040B0A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en-US" altLang="ja-JP" sz="1600" b="1" u="none" dirty="0">
                          <a:solidFill>
                            <a:srgbClr val="FF0000"/>
                          </a:solidFill>
                          <a:latin typeface="Arial Black" panose="020B0A04020102020204" pitchFamily="34" charset="0"/>
                          <a:ea typeface="HGS創英角ﾎﾟｯﾌﾟ体" panose="040B0A00000000000000" pitchFamily="50" charset="-128"/>
                        </a:rPr>
                        <a:t>+</a:t>
                      </a:r>
                      <a:endParaRPr kumimoji="1" lang="ja-JP" altLang="en-US" sz="1600" b="1" u="none" dirty="0">
                        <a:solidFill>
                          <a:srgbClr val="FF0000"/>
                        </a:solidFill>
                        <a:latin typeface="Arial Black" panose="020B0A04020102020204" pitchFamily="34" charset="0"/>
                        <a:ea typeface="HGS創英角ﾎﾟｯﾌﾟ体" panose="040B0A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en-US" altLang="ja-JP" sz="1600" b="1" u="none" dirty="0">
                          <a:solidFill>
                            <a:srgbClr val="FF0000"/>
                          </a:solidFill>
                          <a:latin typeface="Arial Black" panose="020B0A04020102020204" pitchFamily="34" charset="0"/>
                          <a:ea typeface="HGS創英角ﾎﾟｯﾌﾟ体" panose="040B0A00000000000000" pitchFamily="50" charset="-128"/>
                        </a:rPr>
                        <a:t>+</a:t>
                      </a:r>
                      <a:endParaRPr kumimoji="1" lang="ja-JP" altLang="en-US" sz="1600" b="1" u="none" dirty="0">
                        <a:solidFill>
                          <a:srgbClr val="FF0000"/>
                        </a:solidFill>
                        <a:latin typeface="Arial Black" panose="020B0A04020102020204" pitchFamily="34" charset="0"/>
                        <a:ea typeface="HGS創英角ﾎﾟｯﾌﾟ体" panose="040B0A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en-US" altLang="ja-JP" sz="1600" b="1" u="none" dirty="0">
                          <a:solidFill>
                            <a:srgbClr val="FF0000"/>
                          </a:solidFill>
                          <a:latin typeface="Arial Black" panose="020B0A04020102020204" pitchFamily="34" charset="0"/>
                          <a:ea typeface="HGS創英角ﾎﾟｯﾌﾟ体" panose="040B0A00000000000000" pitchFamily="50" charset="-128"/>
                        </a:rPr>
                        <a:t>+</a:t>
                      </a:r>
                      <a:endParaRPr kumimoji="1" lang="ja-JP" altLang="en-US" sz="1600" b="1" u="none" dirty="0">
                        <a:solidFill>
                          <a:srgbClr val="FF0000"/>
                        </a:solidFill>
                        <a:latin typeface="Arial Black" panose="020B0A04020102020204" pitchFamily="34" charset="0"/>
                        <a:ea typeface="HGS創英角ﾎﾟｯﾌﾟ体" panose="040B0A00000000000000" pitchFamily="50" charset="-128"/>
                      </a:endParaRPr>
                    </a:p>
                  </a:txBody>
                  <a:tcPr anchor="ctr">
                    <a:solidFill>
                      <a:schemeClr val="bg1"/>
                    </a:solidFill>
                  </a:tcPr>
                </a:tc>
                <a:extLst>
                  <a:ext uri="{0D108BD9-81ED-4DB2-BD59-A6C34878D82A}">
                    <a16:rowId xmlns:a16="http://schemas.microsoft.com/office/drawing/2014/main" val="273857580"/>
                  </a:ext>
                </a:extLst>
              </a:tr>
              <a:tr h="253212">
                <a:tc>
                  <a:txBody>
                    <a:bodyPr/>
                    <a:lstStyle/>
                    <a:p>
                      <a:pPr algn="ctr"/>
                      <a:r>
                        <a:rPr kumimoji="1" lang="ja-JP" altLang="en-US" sz="1000" u="none" dirty="0">
                          <a:latin typeface="Meiryo UI" panose="020B0604030504040204" pitchFamily="50" charset="-128"/>
                          <a:ea typeface="Meiryo UI" panose="020B0604030504040204" pitchFamily="50" charset="-128"/>
                        </a:rPr>
                        <a:t>⑥</a:t>
                      </a:r>
                    </a:p>
                  </a:txBody>
                  <a:tcPr marL="0" marR="0" anchor="ctr"/>
                </a:tc>
                <a:tc>
                  <a:txBody>
                    <a:bodyPr/>
                    <a:lstStyle/>
                    <a:p>
                      <a:pPr algn="ctr"/>
                      <a:r>
                        <a:rPr kumimoji="1" lang="ja-JP" altLang="en-US" sz="1200" u="none" dirty="0">
                          <a:latin typeface="Meiryo UI" panose="020B0604030504040204" pitchFamily="50" charset="-128"/>
                          <a:ea typeface="Meiryo UI" panose="020B0604030504040204" pitchFamily="50" charset="-128"/>
                        </a:rPr>
                        <a:t>大阪府から移管</a:t>
                      </a:r>
                      <a:endParaRPr kumimoji="1" lang="en-US" altLang="ja-JP" sz="1200" u="none" dirty="0">
                        <a:latin typeface="Meiryo UI" panose="020B0604030504040204" pitchFamily="50" charset="-128"/>
                        <a:ea typeface="Meiryo UI" panose="020B0604030504040204" pitchFamily="50" charset="-128"/>
                      </a:endParaRPr>
                    </a:p>
                    <a:p>
                      <a:pPr algn="ctr"/>
                      <a:r>
                        <a:rPr kumimoji="1" lang="ja-JP" altLang="en-US" sz="1200" u="none" dirty="0">
                          <a:latin typeface="Meiryo UI" panose="020B0604030504040204" pitchFamily="50" charset="-128"/>
                          <a:ea typeface="Meiryo UI" panose="020B0604030504040204" pitchFamily="50" charset="-128"/>
                        </a:rPr>
                        <a:t>中核市を上回る権限</a:t>
                      </a:r>
                      <a:endParaRPr kumimoji="1" lang="en-US" altLang="ja-JP" sz="1200" u="none" dirty="0">
                        <a:latin typeface="Meiryo UI" panose="020B0604030504040204" pitchFamily="50" charset="-128"/>
                        <a:ea typeface="Meiryo UI" panose="020B0604030504040204" pitchFamily="50" charset="-128"/>
                      </a:endParaRPr>
                    </a:p>
                    <a:p>
                      <a:pPr algn="ctr"/>
                      <a:r>
                        <a:rPr kumimoji="1" lang="ja-JP" altLang="en-US" sz="1200" u="none" baseline="0" dirty="0">
                          <a:latin typeface="Meiryo UI" panose="020B0604030504040204" pitchFamily="50" charset="-128"/>
                          <a:ea typeface="Meiryo UI" panose="020B0604030504040204" pitchFamily="50" charset="-128"/>
                        </a:rPr>
                        <a:t>大阪</a:t>
                      </a:r>
                      <a:r>
                        <a:rPr kumimoji="1" lang="ja-JP" altLang="en-US" sz="1200" u="none" dirty="0">
                          <a:latin typeface="Meiryo UI" panose="020B0604030504040204" pitchFamily="50" charset="-128"/>
                          <a:ea typeface="Meiryo UI" panose="020B0604030504040204" pitchFamily="50" charset="-128"/>
                        </a:rPr>
                        <a:t>市の特性</a:t>
                      </a:r>
                    </a:p>
                  </a:txBody>
                  <a:tcPr anchor="ctr"/>
                </a:tc>
                <a:tc>
                  <a:txBody>
                    <a:bodyPr/>
                    <a:lstStyle/>
                    <a:p>
                      <a:pPr algn="ctr"/>
                      <a:endParaRPr kumimoji="1" lang="ja-JP" altLang="en-US" sz="1200" u="none" dirty="0">
                        <a:latin typeface="Meiryo UI" panose="020B0604030504040204" pitchFamily="50" charset="-128"/>
                        <a:ea typeface="Meiryo UI" panose="020B0604030504040204" pitchFamily="50" charset="-128"/>
                      </a:endParaRPr>
                    </a:p>
                  </a:txBody>
                  <a:tcPr anchor="ctr">
                    <a:noFill/>
                  </a:tcPr>
                </a:tc>
                <a:tc>
                  <a:txBody>
                    <a:bodyPr/>
                    <a:lstStyle/>
                    <a:p>
                      <a:pPr algn="ctr"/>
                      <a:r>
                        <a:rPr kumimoji="1" lang="en-US" altLang="ja-JP" sz="1200" u="none" baseline="0" dirty="0">
                          <a:solidFill>
                            <a:schemeClr val="tx1"/>
                          </a:solidFill>
                          <a:latin typeface="Meiryo UI" panose="020B0604030504040204" pitchFamily="50" charset="-128"/>
                          <a:ea typeface="Meiryo UI" panose="020B0604030504040204" pitchFamily="50" charset="-128"/>
                        </a:rPr>
                        <a:t>5</a:t>
                      </a:r>
                      <a:r>
                        <a:rPr kumimoji="1" lang="ja-JP" altLang="en-US" sz="1200" u="none" baseline="0" dirty="0">
                          <a:solidFill>
                            <a:schemeClr val="tx1"/>
                          </a:solidFill>
                          <a:latin typeface="Meiryo UI" panose="020B0604030504040204" pitchFamily="50" charset="-128"/>
                          <a:ea typeface="Meiryo UI" panose="020B0604030504040204" pitchFamily="50" charset="-128"/>
                        </a:rPr>
                        <a:t>未満</a:t>
                      </a:r>
                      <a:endParaRPr kumimoji="1" lang="en-US" altLang="ja-JP" sz="1200" u="none" baseline="0" dirty="0">
                        <a:solidFill>
                          <a:schemeClr val="tx1"/>
                        </a:solidFill>
                        <a:latin typeface="Meiryo UI" panose="020B0604030504040204" pitchFamily="50" charset="-128"/>
                        <a:ea typeface="Meiryo UI" panose="020B0604030504040204" pitchFamily="50" charset="-128"/>
                      </a:endParaRPr>
                    </a:p>
                    <a:p>
                      <a:pPr algn="ctr"/>
                      <a:r>
                        <a:rPr kumimoji="1" lang="en-US" altLang="ja-JP" sz="1200" u="none" baseline="0" dirty="0">
                          <a:latin typeface="Meiryo UI" panose="020B0604030504040204" pitchFamily="50" charset="-128"/>
                          <a:ea typeface="Meiryo UI" panose="020B0604030504040204" pitchFamily="50" charset="-128"/>
                        </a:rPr>
                        <a:t>20</a:t>
                      </a:r>
                    </a:p>
                    <a:p>
                      <a:pPr algn="ctr"/>
                      <a:r>
                        <a:rPr kumimoji="1" lang="en-US" altLang="ja-JP" sz="1200" u="none" baseline="0" dirty="0">
                          <a:latin typeface="Meiryo UI" panose="020B0604030504040204" pitchFamily="50" charset="-128"/>
                          <a:ea typeface="Meiryo UI" panose="020B0604030504040204" pitchFamily="50" charset="-128"/>
                        </a:rPr>
                        <a:t>220</a:t>
                      </a:r>
                      <a:endParaRPr kumimoji="1" lang="ja-JP" altLang="en-US" sz="1200" u="none" baseline="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none" baseline="0" dirty="0">
                          <a:solidFill>
                            <a:schemeClr val="tx1"/>
                          </a:solidFill>
                          <a:latin typeface="Meiryo UI" panose="020B0604030504040204" pitchFamily="50" charset="-128"/>
                          <a:ea typeface="Meiryo UI" panose="020B0604030504040204" pitchFamily="50" charset="-128"/>
                        </a:rPr>
                        <a:t>5</a:t>
                      </a:r>
                      <a:r>
                        <a:rPr kumimoji="1" lang="ja-JP" altLang="en-US" sz="1200" u="none" baseline="0" dirty="0">
                          <a:solidFill>
                            <a:schemeClr val="tx1"/>
                          </a:solidFill>
                          <a:latin typeface="Meiryo UI" panose="020B0604030504040204" pitchFamily="50" charset="-128"/>
                          <a:ea typeface="Meiryo UI" panose="020B0604030504040204" pitchFamily="50" charset="-128"/>
                        </a:rPr>
                        <a:t>未満</a:t>
                      </a:r>
                      <a:endParaRPr kumimoji="1" lang="en-US" altLang="ja-JP" sz="1200" u="none" baseline="0" dirty="0">
                        <a:solidFill>
                          <a:schemeClr val="tx1"/>
                        </a:solidFill>
                        <a:latin typeface="Meiryo UI" panose="020B0604030504040204" pitchFamily="50" charset="-128"/>
                        <a:ea typeface="Meiryo UI" panose="020B0604030504040204" pitchFamily="50" charset="-128"/>
                      </a:endParaRPr>
                    </a:p>
                    <a:p>
                      <a:pPr algn="ctr"/>
                      <a:r>
                        <a:rPr kumimoji="1" lang="en-US" altLang="ja-JP" sz="1200" u="none" baseline="0" dirty="0">
                          <a:latin typeface="Meiryo UI" panose="020B0604030504040204" pitchFamily="50" charset="-128"/>
                          <a:ea typeface="Meiryo UI" panose="020B0604030504040204" pitchFamily="50" charset="-128"/>
                        </a:rPr>
                        <a:t>30</a:t>
                      </a:r>
                    </a:p>
                    <a:p>
                      <a:pPr algn="ctr"/>
                      <a:r>
                        <a:rPr kumimoji="1" lang="en-US" altLang="ja-JP" sz="1200" u="none" baseline="0" dirty="0">
                          <a:latin typeface="Meiryo UI" panose="020B0604030504040204" pitchFamily="50" charset="-128"/>
                          <a:ea typeface="Meiryo UI" panose="020B0604030504040204" pitchFamily="50" charset="-128"/>
                        </a:rPr>
                        <a:t>180</a:t>
                      </a:r>
                      <a:endParaRPr kumimoji="1" lang="ja-JP" altLang="en-US" sz="1200" u="none" baseline="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none" baseline="0" dirty="0">
                          <a:solidFill>
                            <a:schemeClr val="tx1"/>
                          </a:solidFill>
                          <a:latin typeface="Meiryo UI" panose="020B0604030504040204" pitchFamily="50" charset="-128"/>
                          <a:ea typeface="Meiryo UI" panose="020B0604030504040204" pitchFamily="50" charset="-128"/>
                        </a:rPr>
                        <a:t>5</a:t>
                      </a:r>
                      <a:r>
                        <a:rPr kumimoji="1" lang="ja-JP" altLang="en-US" sz="1200" u="none" baseline="0" dirty="0">
                          <a:solidFill>
                            <a:schemeClr val="tx1"/>
                          </a:solidFill>
                          <a:latin typeface="Meiryo UI" panose="020B0604030504040204" pitchFamily="50" charset="-128"/>
                          <a:ea typeface="Meiryo UI" panose="020B0604030504040204" pitchFamily="50" charset="-128"/>
                        </a:rPr>
                        <a:t>未満</a:t>
                      </a:r>
                      <a:endParaRPr kumimoji="1" lang="en-US" altLang="ja-JP" sz="1200" u="none" baseline="0" dirty="0">
                        <a:solidFill>
                          <a:schemeClr val="tx1"/>
                        </a:solidFill>
                        <a:latin typeface="Meiryo UI" panose="020B0604030504040204" pitchFamily="50" charset="-128"/>
                        <a:ea typeface="Meiryo UI" panose="020B0604030504040204" pitchFamily="50" charset="-128"/>
                      </a:endParaRPr>
                    </a:p>
                    <a:p>
                      <a:pPr algn="ctr"/>
                      <a:r>
                        <a:rPr kumimoji="1" lang="en-US" altLang="ja-JP" sz="1200" u="none" baseline="0" dirty="0">
                          <a:latin typeface="Meiryo UI" panose="020B0604030504040204" pitchFamily="50" charset="-128"/>
                          <a:ea typeface="Meiryo UI" panose="020B0604030504040204" pitchFamily="50" charset="-128"/>
                        </a:rPr>
                        <a:t>30</a:t>
                      </a:r>
                    </a:p>
                    <a:p>
                      <a:pPr algn="ctr"/>
                      <a:r>
                        <a:rPr kumimoji="1" lang="en-US" altLang="ja-JP" sz="1200" u="none" baseline="0" dirty="0">
                          <a:latin typeface="Meiryo UI" panose="020B0604030504040204" pitchFamily="50" charset="-128"/>
                          <a:ea typeface="Meiryo UI" panose="020B0604030504040204" pitchFamily="50" charset="-128"/>
                        </a:rPr>
                        <a:t>620</a:t>
                      </a:r>
                      <a:endParaRPr kumimoji="1" lang="ja-JP" altLang="en-US" sz="1200" u="none" baseline="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none" baseline="0" dirty="0">
                          <a:solidFill>
                            <a:schemeClr val="tx1"/>
                          </a:solidFill>
                          <a:latin typeface="Meiryo UI" panose="020B0604030504040204" pitchFamily="50" charset="-128"/>
                          <a:ea typeface="Meiryo UI" panose="020B0604030504040204" pitchFamily="50" charset="-128"/>
                        </a:rPr>
                        <a:t>5</a:t>
                      </a:r>
                      <a:r>
                        <a:rPr kumimoji="1" lang="ja-JP" altLang="en-US" sz="1200" u="none" baseline="0" dirty="0">
                          <a:solidFill>
                            <a:schemeClr val="tx1"/>
                          </a:solidFill>
                          <a:latin typeface="Meiryo UI" panose="020B0604030504040204" pitchFamily="50" charset="-128"/>
                          <a:ea typeface="Meiryo UI" panose="020B0604030504040204" pitchFamily="50" charset="-128"/>
                        </a:rPr>
                        <a:t>未満</a:t>
                      </a:r>
                      <a:endParaRPr kumimoji="1" lang="en-US" altLang="ja-JP" sz="1200" u="none" baseline="0" dirty="0">
                        <a:solidFill>
                          <a:schemeClr val="tx1"/>
                        </a:solidFill>
                        <a:latin typeface="Meiryo UI" panose="020B0604030504040204" pitchFamily="50" charset="-128"/>
                        <a:ea typeface="Meiryo UI" panose="020B0604030504040204" pitchFamily="50" charset="-128"/>
                      </a:endParaRPr>
                    </a:p>
                    <a:p>
                      <a:pPr algn="ctr"/>
                      <a:r>
                        <a:rPr kumimoji="1" lang="en-US" altLang="ja-JP" sz="1200" u="none" baseline="0" dirty="0">
                          <a:solidFill>
                            <a:schemeClr val="tx1"/>
                          </a:solidFill>
                          <a:latin typeface="Meiryo UI" panose="020B0604030504040204" pitchFamily="50" charset="-128"/>
                          <a:ea typeface="Meiryo UI" panose="020B0604030504040204" pitchFamily="50" charset="-128"/>
                        </a:rPr>
                        <a:t>20</a:t>
                      </a:r>
                    </a:p>
                    <a:p>
                      <a:pPr algn="ctr"/>
                      <a:r>
                        <a:rPr kumimoji="1" lang="en-US" altLang="ja-JP" sz="1200" u="none" baseline="0" dirty="0">
                          <a:latin typeface="Meiryo UI" panose="020B0604030504040204" pitchFamily="50" charset="-128"/>
                          <a:ea typeface="Meiryo UI" panose="020B0604030504040204" pitchFamily="50" charset="-128"/>
                        </a:rPr>
                        <a:t>340</a:t>
                      </a:r>
                      <a:endParaRPr kumimoji="1" lang="ja-JP" altLang="en-US" sz="1200" u="none" baseline="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8153393"/>
                  </a:ext>
                </a:extLst>
              </a:tr>
              <a:tr h="286717">
                <a:tc>
                  <a:txBody>
                    <a:bodyPr/>
                    <a:lstStyle/>
                    <a:p>
                      <a:pPr algn="ctr"/>
                      <a:r>
                        <a:rPr kumimoji="1" lang="ja-JP" altLang="en-US" sz="1000" u="none" dirty="0">
                          <a:solidFill>
                            <a:schemeClr val="bg1"/>
                          </a:solidFill>
                          <a:latin typeface="Meiryo UI" panose="020B0604030504040204" pitchFamily="50" charset="-128"/>
                          <a:ea typeface="Meiryo UI" panose="020B0604030504040204" pitchFamily="50" charset="-128"/>
                        </a:rPr>
                        <a:t>Ｂ</a:t>
                      </a:r>
                      <a:r>
                        <a:rPr kumimoji="1" lang="en-US" altLang="ja-JP" sz="1000" u="none" dirty="0">
                          <a:solidFill>
                            <a:schemeClr val="bg1"/>
                          </a:solidFill>
                          <a:latin typeface="Meiryo UI" panose="020B0604030504040204" pitchFamily="50" charset="-128"/>
                          <a:ea typeface="Meiryo UI" panose="020B0604030504040204" pitchFamily="50" charset="-128"/>
                        </a:rPr>
                        <a:t>(</a:t>
                      </a:r>
                      <a:r>
                        <a:rPr kumimoji="1" lang="ja-JP" altLang="en-US" sz="1000" u="none" dirty="0">
                          <a:solidFill>
                            <a:schemeClr val="bg1"/>
                          </a:solidFill>
                          <a:latin typeface="Meiryo UI" panose="020B0604030504040204" pitchFamily="50" charset="-128"/>
                          <a:ea typeface="Meiryo UI" panose="020B0604030504040204" pitchFamily="50" charset="-128"/>
                        </a:rPr>
                        <a:t>⑥</a:t>
                      </a:r>
                      <a:r>
                        <a:rPr kumimoji="1" lang="en-US" altLang="ja-JP" sz="1000" u="none" dirty="0">
                          <a:solidFill>
                            <a:schemeClr val="bg1"/>
                          </a:solidFill>
                          <a:latin typeface="Meiryo UI" panose="020B0604030504040204" pitchFamily="50" charset="-128"/>
                          <a:ea typeface="Meiryo UI" panose="020B0604030504040204" pitchFamily="50" charset="-128"/>
                        </a:rPr>
                        <a:t>)</a:t>
                      </a:r>
                      <a:endParaRPr kumimoji="1" lang="ja-JP" altLang="en-US" sz="1000" u="none" dirty="0">
                        <a:solidFill>
                          <a:schemeClr val="bg1"/>
                        </a:solidFill>
                        <a:latin typeface="Meiryo UI" panose="020B0604030504040204" pitchFamily="50" charset="-128"/>
                        <a:ea typeface="Meiryo UI" panose="020B0604030504040204" pitchFamily="50" charset="-128"/>
                      </a:endParaRPr>
                    </a:p>
                  </a:txBody>
                  <a:tcPr marL="0" marR="0" anchor="ctr">
                    <a:solidFill>
                      <a:schemeClr val="accent3">
                        <a:lumMod val="50000"/>
                      </a:schemeClr>
                    </a:solidFill>
                  </a:tcPr>
                </a:tc>
                <a:tc>
                  <a:txBody>
                    <a:bodyPr/>
                    <a:lstStyle/>
                    <a:p>
                      <a:pPr algn="ctr"/>
                      <a:r>
                        <a:rPr kumimoji="1" lang="ja-JP" altLang="en-US" sz="1200" u="none" baseline="0" dirty="0">
                          <a:solidFill>
                            <a:schemeClr val="bg1"/>
                          </a:solidFill>
                          <a:latin typeface="Meiryo UI" panose="020B0604030504040204" pitchFamily="50" charset="-128"/>
                          <a:ea typeface="Meiryo UI" panose="020B0604030504040204" pitchFamily="50" charset="-128"/>
                        </a:rPr>
                        <a:t>（</a:t>
                      </a:r>
                      <a:r>
                        <a:rPr kumimoji="1" lang="en-US" altLang="ja-JP" sz="1200" u="none" baseline="0" dirty="0">
                          <a:solidFill>
                            <a:schemeClr val="bg1"/>
                          </a:solidFill>
                          <a:latin typeface="Meiryo UI" panose="020B0604030504040204" pitchFamily="50" charset="-128"/>
                          <a:ea typeface="Meiryo UI" panose="020B0604030504040204" pitchFamily="50" charset="-128"/>
                        </a:rPr>
                        <a:t>Ⅱ</a:t>
                      </a:r>
                      <a:r>
                        <a:rPr kumimoji="1" lang="ja-JP" altLang="en-US" sz="1200" u="none" baseline="0" dirty="0">
                          <a:solidFill>
                            <a:schemeClr val="bg1"/>
                          </a:solidFill>
                          <a:latin typeface="Meiryo UI" panose="020B0604030504040204" pitchFamily="50" charset="-128"/>
                          <a:ea typeface="Meiryo UI" panose="020B0604030504040204" pitchFamily="50" charset="-128"/>
                        </a:rPr>
                        <a:t>）中核市権限を上回る</a:t>
                      </a:r>
                      <a:endParaRPr kumimoji="1" lang="en-US" altLang="ja-JP" sz="1200" u="none" baseline="0" dirty="0">
                        <a:solidFill>
                          <a:schemeClr val="bg1"/>
                        </a:solidFill>
                        <a:latin typeface="Meiryo UI" panose="020B0604030504040204" pitchFamily="50" charset="-128"/>
                        <a:ea typeface="Meiryo UI" panose="020B0604030504040204" pitchFamily="50" charset="-128"/>
                      </a:endParaRPr>
                    </a:p>
                    <a:p>
                      <a:pPr algn="ctr"/>
                      <a:r>
                        <a:rPr kumimoji="1" lang="ja-JP" altLang="en-US" sz="1200" u="none" baseline="0" dirty="0">
                          <a:solidFill>
                            <a:schemeClr val="bg1"/>
                          </a:solidFill>
                          <a:latin typeface="Meiryo UI" panose="020B0604030504040204" pitchFamily="50" charset="-128"/>
                          <a:ea typeface="Meiryo UI" panose="020B0604030504040204" pitchFamily="50" charset="-128"/>
                        </a:rPr>
                        <a:t>事務・大阪市の特性を加算</a:t>
                      </a:r>
                    </a:p>
                  </a:txBody>
                  <a:tcPr marL="36000" marR="36000">
                    <a:solidFill>
                      <a:schemeClr val="accent3">
                        <a:lumMod val="50000"/>
                      </a:schemeClr>
                    </a:solidFill>
                  </a:tcPr>
                </a:tc>
                <a:tc>
                  <a:txBody>
                    <a:bodyPr/>
                    <a:lstStyle/>
                    <a:p>
                      <a:pPr algn="ctr"/>
                      <a:endParaRPr kumimoji="1" lang="ja-JP" altLang="en-US" sz="1200" u="none"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u="none" baseline="0" dirty="0">
                          <a:solidFill>
                            <a:schemeClr val="bg1"/>
                          </a:solidFill>
                          <a:latin typeface="Meiryo UI" panose="020B0604030504040204" pitchFamily="50" charset="-128"/>
                          <a:ea typeface="Meiryo UI" panose="020B0604030504040204" pitchFamily="50" charset="-128"/>
                        </a:rPr>
                        <a:t>250</a:t>
                      </a:r>
                      <a:endParaRPr kumimoji="1"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en-US" altLang="ja-JP" sz="1200" u="none" baseline="0" dirty="0">
                          <a:solidFill>
                            <a:schemeClr val="bg1"/>
                          </a:solidFill>
                          <a:latin typeface="Meiryo UI" panose="020B0604030504040204" pitchFamily="50" charset="-128"/>
                          <a:ea typeface="Meiryo UI" panose="020B0604030504040204" pitchFamily="50" charset="-128"/>
                        </a:rPr>
                        <a:t>210</a:t>
                      </a:r>
                      <a:endParaRPr kumimoji="1" lang="ja-JP" altLang="en-US" sz="10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en-US" altLang="ja-JP" sz="1200" u="none" baseline="0" dirty="0">
                          <a:solidFill>
                            <a:schemeClr val="bg1"/>
                          </a:solidFill>
                          <a:latin typeface="Meiryo UI" panose="020B0604030504040204" pitchFamily="50" charset="-128"/>
                          <a:ea typeface="Meiryo UI" panose="020B0604030504040204" pitchFamily="50" charset="-128"/>
                        </a:rPr>
                        <a:t>650</a:t>
                      </a:r>
                      <a:endParaRPr kumimoji="1" lang="ja-JP" altLang="en-US" sz="10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en-US" altLang="ja-JP" sz="1200" u="none" baseline="0" dirty="0">
                          <a:solidFill>
                            <a:schemeClr val="bg1"/>
                          </a:solidFill>
                          <a:latin typeface="Meiryo UI" panose="020B0604030504040204" pitchFamily="50" charset="-128"/>
                          <a:ea typeface="Meiryo UI" panose="020B0604030504040204" pitchFamily="50" charset="-128"/>
                        </a:rPr>
                        <a:t>370</a:t>
                      </a:r>
                      <a:endParaRPr kumimoji="1"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extLst>
                  <a:ext uri="{0D108BD9-81ED-4DB2-BD59-A6C34878D82A}">
                    <a16:rowId xmlns:a16="http://schemas.microsoft.com/office/drawing/2014/main" val="3392657452"/>
                  </a:ext>
                </a:extLst>
              </a:tr>
              <a:tr h="120671">
                <a:tc>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0" marR="0" anchor="ctr">
                    <a:solidFill>
                      <a:schemeClr val="bg1"/>
                    </a:solid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solidFill>
                      <a:schemeClr val="bg1"/>
                    </a:solid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solidFill>
                      <a:schemeClr val="bg1"/>
                    </a:solidFill>
                  </a:tcPr>
                </a:tc>
                <a:tc>
                  <a:txBody>
                    <a:bodyPr/>
                    <a:lstStyle/>
                    <a:p>
                      <a:pPr algn="ctr"/>
                      <a:r>
                        <a:rPr kumimoji="1" lang="ja-JP" altLang="en-US" sz="1400" b="1" dirty="0">
                          <a:solidFill>
                            <a:srgbClr val="FF0000"/>
                          </a:solidFill>
                          <a:latin typeface="Arial Black" panose="020B0A04020102020204" pitchFamily="34" charset="0"/>
                          <a:ea typeface="Meiryo UI" panose="020B0604030504040204" pitchFamily="50" charset="-128"/>
                        </a:rPr>
                        <a:t>＝</a:t>
                      </a:r>
                    </a:p>
                  </a:txBody>
                  <a:tcPr vert="eaVert"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0000"/>
                          </a:solidFill>
                          <a:latin typeface="Arial Black" panose="020B0A04020102020204" pitchFamily="34" charset="0"/>
                          <a:ea typeface="Meiryo UI" panose="020B0604030504040204" pitchFamily="50" charset="-128"/>
                        </a:rPr>
                        <a:t>＝</a:t>
                      </a:r>
                    </a:p>
                  </a:txBody>
                  <a:tcPr vert="eaVert"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0000"/>
                          </a:solidFill>
                          <a:latin typeface="Arial Black" panose="020B0A04020102020204" pitchFamily="34" charset="0"/>
                          <a:ea typeface="Meiryo UI" panose="020B0604030504040204" pitchFamily="50" charset="-128"/>
                        </a:rPr>
                        <a:t>＝</a:t>
                      </a:r>
                    </a:p>
                  </a:txBody>
                  <a:tcPr vert="eaVert"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0000"/>
                          </a:solidFill>
                          <a:latin typeface="Arial Black" panose="020B0A04020102020204" pitchFamily="34" charset="0"/>
                          <a:ea typeface="Meiryo UI" panose="020B0604030504040204" pitchFamily="50" charset="-128"/>
                        </a:rPr>
                        <a:t>＝</a:t>
                      </a:r>
                    </a:p>
                  </a:txBody>
                  <a:tcPr vert="eaVert" anchor="ctr">
                    <a:solidFill>
                      <a:schemeClr val="bg1"/>
                    </a:solidFill>
                  </a:tcPr>
                </a:tc>
                <a:extLst>
                  <a:ext uri="{0D108BD9-81ED-4DB2-BD59-A6C34878D82A}">
                    <a16:rowId xmlns:a16="http://schemas.microsoft.com/office/drawing/2014/main" val="4163934172"/>
                  </a:ext>
                </a:extLst>
              </a:tr>
              <a:tr h="237367">
                <a:tc rowSpan="3">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Ａ</a:t>
                      </a:r>
                      <a:r>
                        <a:rPr kumimoji="1" lang="en-US" altLang="ja-JP" sz="1000" dirty="0">
                          <a:solidFill>
                            <a:schemeClr val="bg1"/>
                          </a:solidFill>
                          <a:latin typeface="Meiryo UI" panose="020B0604030504040204" pitchFamily="50" charset="-128"/>
                          <a:ea typeface="Meiryo UI" panose="020B0604030504040204" pitchFamily="50" charset="-128"/>
                        </a:rPr>
                        <a:t>+</a:t>
                      </a:r>
                      <a:r>
                        <a:rPr kumimoji="1" lang="ja-JP" altLang="en-US" sz="1000" dirty="0">
                          <a:solidFill>
                            <a:schemeClr val="bg1"/>
                          </a:solidFill>
                          <a:latin typeface="Meiryo UI" panose="020B0604030504040204" pitchFamily="50" charset="-128"/>
                          <a:ea typeface="Meiryo UI" panose="020B0604030504040204" pitchFamily="50" charset="-128"/>
                        </a:rPr>
                        <a:t>Ｂ</a:t>
                      </a:r>
                    </a:p>
                  </a:txBody>
                  <a:tcPr marL="0" marR="0" anchor="ctr">
                    <a:solidFill>
                      <a:schemeClr val="accent3">
                        <a:lumMod val="50000"/>
                      </a:schemeClr>
                    </a:solidFill>
                  </a:tcPr>
                </a:tc>
                <a:tc>
                  <a:txBody>
                    <a:bodyPr/>
                    <a:lstStyle/>
                    <a:p>
                      <a:pPr algn="ctr"/>
                      <a:r>
                        <a:rPr kumimoji="1" lang="ja-JP" altLang="en-US" sz="1200" u="none" baseline="0" dirty="0">
                          <a:solidFill>
                            <a:schemeClr val="bg1"/>
                          </a:solidFill>
                          <a:latin typeface="Meiryo UI" panose="020B0604030504040204" pitchFamily="50" charset="-128"/>
                          <a:ea typeface="Meiryo UI" panose="020B0604030504040204" pitchFamily="50" charset="-128"/>
                        </a:rPr>
                        <a:t>（</a:t>
                      </a:r>
                      <a:r>
                        <a:rPr kumimoji="1" lang="en-US" altLang="ja-JP" sz="1200" u="none" baseline="0" dirty="0">
                          <a:solidFill>
                            <a:schemeClr val="bg1"/>
                          </a:solidFill>
                          <a:latin typeface="Meiryo UI" panose="020B0604030504040204" pitchFamily="50" charset="-128"/>
                          <a:ea typeface="Meiryo UI" panose="020B0604030504040204" pitchFamily="50" charset="-128"/>
                        </a:rPr>
                        <a:t>Ⅲ</a:t>
                      </a:r>
                      <a:r>
                        <a:rPr kumimoji="1" lang="ja-JP" altLang="en-US" sz="1200" u="none" baseline="0" dirty="0">
                          <a:solidFill>
                            <a:schemeClr val="bg1"/>
                          </a:solidFill>
                          <a:latin typeface="Meiryo UI" panose="020B0604030504040204" pitchFamily="50" charset="-128"/>
                          <a:ea typeface="Meiryo UI" panose="020B0604030504040204" pitchFamily="50" charset="-128"/>
                        </a:rPr>
                        <a:t>）①　一部事務組合</a:t>
                      </a:r>
                      <a:endParaRPr kumimoji="1" lang="en-US" altLang="ja-JP" sz="1200" u="none" baseline="0" dirty="0">
                        <a:solidFill>
                          <a:schemeClr val="bg1"/>
                        </a:solidFill>
                        <a:latin typeface="Meiryo UI" panose="020B0604030504040204" pitchFamily="50" charset="-128"/>
                        <a:ea typeface="Meiryo UI" panose="020B0604030504040204" pitchFamily="50" charset="-128"/>
                      </a:endParaRPr>
                    </a:p>
                    <a:p>
                      <a:pPr algn="ctr"/>
                      <a:r>
                        <a:rPr kumimoji="1" lang="ja-JP" altLang="en-US" sz="1200" u="none" dirty="0">
                          <a:solidFill>
                            <a:schemeClr val="bg1"/>
                          </a:solidFill>
                          <a:latin typeface="Meiryo UI" panose="020B0604030504040204" pitchFamily="50" charset="-128"/>
                          <a:ea typeface="Meiryo UI" panose="020B0604030504040204" pitchFamily="50" charset="-128"/>
                        </a:rPr>
                        <a:t>　　　　　</a:t>
                      </a:r>
                      <a:r>
                        <a:rPr kumimoji="1" lang="ja-JP" altLang="en-US" sz="1200" u="none" baseline="0" dirty="0">
                          <a:solidFill>
                            <a:schemeClr val="bg1"/>
                          </a:solidFill>
                          <a:latin typeface="Meiryo UI" panose="020B0604030504040204" pitchFamily="50" charset="-128"/>
                          <a:ea typeface="Meiryo UI" panose="020B0604030504040204" pitchFamily="50" charset="-128"/>
                        </a:rPr>
                        <a:t>職員数を控除</a:t>
                      </a:r>
                    </a:p>
                  </a:txBody>
                  <a:tcPr anchor="ctr">
                    <a:solidFill>
                      <a:schemeClr val="accent3">
                        <a:lumMod val="50000"/>
                      </a:schemeClr>
                    </a:solidFill>
                  </a:tcPr>
                </a:tc>
                <a:tc>
                  <a:txBody>
                    <a:bodyPr/>
                    <a:lstStyle/>
                    <a:p>
                      <a:pPr algn="ct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oFill/>
                  </a:tcPr>
                </a:tc>
                <a:tc>
                  <a:txBody>
                    <a:bodyPr/>
                    <a:lstStyle/>
                    <a:p>
                      <a:pPr algn="ctr"/>
                      <a:r>
                        <a:rPr kumimoji="1" lang="ja-JP" altLang="en-US" sz="1200" u="none" dirty="0">
                          <a:solidFill>
                            <a:schemeClr val="bg1"/>
                          </a:solidFill>
                          <a:latin typeface="Meiryo UI" panose="020B0604030504040204" pitchFamily="50" charset="-128"/>
                          <a:ea typeface="Meiryo UI" panose="020B0604030504040204" pitchFamily="50" charset="-128"/>
                        </a:rPr>
                        <a:t>▲</a:t>
                      </a:r>
                      <a:r>
                        <a:rPr kumimoji="1" lang="en-US" altLang="ja-JP" sz="1200" u="none" dirty="0">
                          <a:solidFill>
                            <a:schemeClr val="bg1"/>
                          </a:solidFill>
                          <a:latin typeface="Meiryo UI" panose="020B0604030504040204" pitchFamily="50" charset="-128"/>
                          <a:ea typeface="Meiryo UI" panose="020B0604030504040204" pitchFamily="50" charset="-128"/>
                        </a:rPr>
                        <a:t>60</a:t>
                      </a:r>
                      <a:endParaRPr kumimoji="1" lang="ja-JP" altLang="en-US" sz="1200" u="none"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ja-JP" altLang="en-US" sz="1200" u="none" baseline="0" dirty="0">
                          <a:solidFill>
                            <a:schemeClr val="bg1"/>
                          </a:solidFill>
                          <a:latin typeface="Meiryo UI" panose="020B0604030504040204" pitchFamily="50" charset="-128"/>
                          <a:ea typeface="Meiryo UI" panose="020B0604030504040204" pitchFamily="50" charset="-128"/>
                        </a:rPr>
                        <a:t>▲</a:t>
                      </a:r>
                      <a:r>
                        <a:rPr kumimoji="1" lang="en-US" altLang="ja-JP" sz="1200" u="none" baseline="0" dirty="0">
                          <a:solidFill>
                            <a:schemeClr val="bg1"/>
                          </a:solidFill>
                          <a:latin typeface="Meiryo UI" panose="020B0604030504040204" pitchFamily="50" charset="-128"/>
                          <a:ea typeface="Meiryo UI" panose="020B0604030504040204" pitchFamily="50" charset="-128"/>
                        </a:rPr>
                        <a:t>80</a:t>
                      </a:r>
                      <a:endParaRPr kumimoji="1"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ja-JP" altLang="en-US" sz="1200" u="none" baseline="0" dirty="0">
                          <a:solidFill>
                            <a:schemeClr val="bg1"/>
                          </a:solidFill>
                          <a:latin typeface="Meiryo UI" panose="020B0604030504040204" pitchFamily="50" charset="-128"/>
                          <a:ea typeface="Meiryo UI" panose="020B0604030504040204" pitchFamily="50" charset="-128"/>
                        </a:rPr>
                        <a:t>▲</a:t>
                      </a:r>
                      <a:r>
                        <a:rPr kumimoji="1" lang="en-US" altLang="ja-JP" sz="1200" u="none" baseline="0" dirty="0">
                          <a:solidFill>
                            <a:schemeClr val="bg1"/>
                          </a:solidFill>
                          <a:latin typeface="Meiryo UI" panose="020B0604030504040204" pitchFamily="50" charset="-128"/>
                          <a:ea typeface="Meiryo UI" panose="020B0604030504040204" pitchFamily="50" charset="-128"/>
                        </a:rPr>
                        <a:t>70</a:t>
                      </a:r>
                      <a:endParaRPr kumimoji="1"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ja-JP" altLang="en-US" sz="1200" u="none" dirty="0">
                          <a:solidFill>
                            <a:schemeClr val="bg1"/>
                          </a:solidFill>
                          <a:latin typeface="Meiryo UI" panose="020B0604030504040204" pitchFamily="50" charset="-128"/>
                          <a:ea typeface="Meiryo UI" panose="020B0604030504040204" pitchFamily="50" charset="-128"/>
                        </a:rPr>
                        <a:t>▲</a:t>
                      </a:r>
                      <a:r>
                        <a:rPr kumimoji="1" lang="en-US" altLang="ja-JP" sz="1200" u="none" dirty="0">
                          <a:solidFill>
                            <a:schemeClr val="bg1"/>
                          </a:solidFill>
                          <a:latin typeface="Meiryo UI" panose="020B0604030504040204" pitchFamily="50" charset="-128"/>
                          <a:ea typeface="Meiryo UI" panose="020B0604030504040204" pitchFamily="50" charset="-128"/>
                        </a:rPr>
                        <a:t>60</a:t>
                      </a:r>
                      <a:endParaRPr kumimoji="1" lang="ja-JP" altLang="en-US" sz="1200" u="none"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extLst>
                  <a:ext uri="{0D108BD9-81ED-4DB2-BD59-A6C34878D82A}">
                    <a16:rowId xmlns:a16="http://schemas.microsoft.com/office/drawing/2014/main" val="1246121573"/>
                  </a:ext>
                </a:extLst>
              </a:tr>
              <a:tr h="212215">
                <a:tc vMerge="1">
                  <a:txBody>
                    <a:bodyPr/>
                    <a:lstStyle/>
                    <a:p>
                      <a:endParaRPr kumimoji="1" lang="ja-JP" altLang="en-US"/>
                    </a:p>
                  </a:txBody>
                  <a:tcPr/>
                </a:tc>
                <a:tc>
                  <a:txBody>
                    <a:bodyPr/>
                    <a:lstStyle/>
                    <a:p>
                      <a:pPr algn="ctr"/>
                      <a:r>
                        <a:rPr kumimoji="1" lang="ja-JP" altLang="en-US" sz="1200" u="none" baseline="0" dirty="0">
                          <a:solidFill>
                            <a:schemeClr val="bg1"/>
                          </a:solidFill>
                          <a:latin typeface="Meiryo UI" panose="020B0604030504040204" pitchFamily="50" charset="-128"/>
                          <a:ea typeface="Meiryo UI" panose="020B0604030504040204" pitchFamily="50" charset="-128"/>
                        </a:rPr>
                        <a:t>（</a:t>
                      </a:r>
                      <a:r>
                        <a:rPr kumimoji="1" lang="en-US" altLang="ja-JP" sz="1200" u="none" baseline="0" dirty="0">
                          <a:solidFill>
                            <a:schemeClr val="bg1"/>
                          </a:solidFill>
                          <a:latin typeface="Meiryo UI" panose="020B0604030504040204" pitchFamily="50" charset="-128"/>
                          <a:ea typeface="Meiryo UI" panose="020B0604030504040204" pitchFamily="50" charset="-128"/>
                        </a:rPr>
                        <a:t>Ⅳ</a:t>
                      </a:r>
                      <a:r>
                        <a:rPr kumimoji="1" lang="ja-JP" altLang="en-US" sz="1200" u="none" baseline="0" dirty="0">
                          <a:solidFill>
                            <a:schemeClr val="bg1"/>
                          </a:solidFill>
                          <a:latin typeface="Meiryo UI" panose="020B0604030504040204" pitchFamily="50" charset="-128"/>
                          <a:ea typeface="Meiryo UI" panose="020B0604030504040204" pitchFamily="50" charset="-128"/>
                        </a:rPr>
                        <a:t>）特別区ごとの行政</a:t>
                      </a:r>
                      <a:endParaRPr kumimoji="1" lang="en-US" altLang="ja-JP" sz="1200" u="none" baseline="0" dirty="0">
                        <a:solidFill>
                          <a:schemeClr val="bg1"/>
                        </a:solidFill>
                        <a:latin typeface="Meiryo UI" panose="020B0604030504040204" pitchFamily="50" charset="-128"/>
                        <a:ea typeface="Meiryo UI" panose="020B0604030504040204" pitchFamily="50" charset="-128"/>
                      </a:endParaRPr>
                    </a:p>
                    <a:p>
                      <a:pPr algn="ctr"/>
                      <a:r>
                        <a:rPr kumimoji="1" lang="ja-JP" altLang="en-US" sz="1200" u="none" dirty="0">
                          <a:solidFill>
                            <a:schemeClr val="bg1"/>
                          </a:solidFill>
                          <a:latin typeface="Meiryo UI" panose="020B0604030504040204" pitchFamily="50" charset="-128"/>
                          <a:ea typeface="Meiryo UI" panose="020B0604030504040204" pitchFamily="50" charset="-128"/>
                        </a:rPr>
                        <a:t>　　</a:t>
                      </a:r>
                      <a:r>
                        <a:rPr kumimoji="1" lang="ja-JP" altLang="en-US" sz="1200" u="none" baseline="0" dirty="0">
                          <a:solidFill>
                            <a:schemeClr val="bg1"/>
                          </a:solidFill>
                          <a:latin typeface="Meiryo UI" panose="020B0604030504040204" pitchFamily="50" charset="-128"/>
                          <a:ea typeface="Meiryo UI" panose="020B0604030504040204" pitchFamily="50" charset="-128"/>
                        </a:rPr>
                        <a:t>需要の差を反映</a:t>
                      </a:r>
                    </a:p>
                  </a:txBody>
                  <a:tcPr anchor="ctr">
                    <a:solidFill>
                      <a:schemeClr val="accent3">
                        <a:lumMod val="50000"/>
                      </a:schemeClr>
                    </a:solidFill>
                  </a:tcPr>
                </a:tc>
                <a:tc>
                  <a:txBody>
                    <a:bodyPr/>
                    <a:lstStyle/>
                    <a:p>
                      <a:pPr algn="ct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u="none" baseline="0" dirty="0">
                          <a:solidFill>
                            <a:schemeClr val="bg1"/>
                          </a:solidFill>
                          <a:latin typeface="Meiryo UI" panose="020B0604030504040204" pitchFamily="50" charset="-128"/>
                          <a:ea typeface="Meiryo UI" panose="020B0604030504040204" pitchFamily="50" charset="-128"/>
                        </a:rPr>
                        <a:t>40</a:t>
                      </a:r>
                      <a:endParaRPr kumimoji="1"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ja-JP" altLang="en-US" sz="1200" u="none" baseline="0" dirty="0">
                          <a:solidFill>
                            <a:schemeClr val="bg1"/>
                          </a:solidFill>
                          <a:latin typeface="Meiryo UI" panose="020B0604030504040204" pitchFamily="50" charset="-128"/>
                          <a:ea typeface="Meiryo UI" panose="020B0604030504040204" pitchFamily="50" charset="-128"/>
                        </a:rPr>
                        <a:t>▲</a:t>
                      </a:r>
                      <a:r>
                        <a:rPr kumimoji="1" lang="en-US" altLang="ja-JP" sz="1200" u="none" baseline="0" dirty="0">
                          <a:solidFill>
                            <a:schemeClr val="bg1"/>
                          </a:solidFill>
                          <a:latin typeface="Meiryo UI" panose="020B0604030504040204" pitchFamily="50" charset="-128"/>
                          <a:ea typeface="Meiryo UI" panose="020B0604030504040204" pitchFamily="50" charset="-128"/>
                        </a:rPr>
                        <a:t>20</a:t>
                      </a:r>
                      <a:endParaRPr kumimoji="1"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ja-JP" altLang="en-US" sz="1200" u="none" baseline="0" dirty="0">
                          <a:solidFill>
                            <a:schemeClr val="bg1"/>
                          </a:solidFill>
                          <a:latin typeface="Meiryo UI" panose="020B0604030504040204" pitchFamily="50" charset="-128"/>
                          <a:ea typeface="Meiryo UI" panose="020B0604030504040204" pitchFamily="50" charset="-128"/>
                        </a:rPr>
                        <a:t>▲</a:t>
                      </a:r>
                      <a:r>
                        <a:rPr kumimoji="1" lang="en-US" altLang="ja-JP" sz="1200" u="none" baseline="0" dirty="0">
                          <a:solidFill>
                            <a:schemeClr val="bg1"/>
                          </a:solidFill>
                          <a:latin typeface="Meiryo UI" panose="020B0604030504040204" pitchFamily="50" charset="-128"/>
                          <a:ea typeface="Meiryo UI" panose="020B0604030504040204" pitchFamily="50" charset="-128"/>
                        </a:rPr>
                        <a:t>30</a:t>
                      </a:r>
                      <a:endParaRPr kumimoji="1" lang="ja-JP" altLang="en-US"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en-US" altLang="ja-JP" sz="1200" u="none" baseline="0" dirty="0">
                          <a:solidFill>
                            <a:schemeClr val="bg1"/>
                          </a:solidFill>
                          <a:latin typeface="Meiryo UI" panose="020B0604030504040204" pitchFamily="50" charset="-128"/>
                          <a:ea typeface="Meiryo UI" panose="020B0604030504040204" pitchFamily="50" charset="-128"/>
                        </a:rPr>
                        <a:t>5</a:t>
                      </a:r>
                      <a:r>
                        <a:rPr kumimoji="1" lang="ja-JP" altLang="en-US" sz="1200" u="none" baseline="0" dirty="0">
                          <a:solidFill>
                            <a:schemeClr val="bg1"/>
                          </a:solidFill>
                          <a:latin typeface="Meiryo UI" panose="020B0604030504040204" pitchFamily="50" charset="-128"/>
                          <a:ea typeface="Meiryo UI" panose="020B0604030504040204" pitchFamily="50" charset="-128"/>
                        </a:rPr>
                        <a:t>未満</a:t>
                      </a:r>
                      <a:endParaRPr kumimoji="1" lang="en-US" altLang="ja-JP" sz="1200" u="none" baseline="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extLst>
                  <a:ext uri="{0D108BD9-81ED-4DB2-BD59-A6C34878D82A}">
                    <a16:rowId xmlns:a16="http://schemas.microsoft.com/office/drawing/2014/main" val="2491810919"/>
                  </a:ext>
                </a:extLst>
              </a:tr>
              <a:tr h="0">
                <a:tc vMerge="1">
                  <a:txBody>
                    <a:bodyPr/>
                    <a:lstStyle/>
                    <a:p>
                      <a:pPr algn="ctr"/>
                      <a:endParaRPr kumimoji="1" lang="ja-JP" altLang="en-US" sz="1000" dirty="0">
                        <a:solidFill>
                          <a:schemeClr val="bg1"/>
                        </a:solidFill>
                        <a:latin typeface="Meiryo UI" panose="020B0604030504040204" pitchFamily="50" charset="-128"/>
                        <a:ea typeface="Meiryo UI" panose="020B0604030504040204" pitchFamily="50" charset="-128"/>
                      </a:endParaRPr>
                    </a:p>
                  </a:txBody>
                  <a:tcPr marL="0" marR="0" anchor="ctr">
                    <a:solidFill>
                      <a:schemeClr val="accent3">
                        <a:lumMod val="50000"/>
                      </a:schemeClr>
                    </a:solidFill>
                  </a:tcPr>
                </a:tc>
                <a:tc>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職員数合計</a:t>
                      </a:r>
                    </a:p>
                  </a:txBody>
                  <a:tcPr anchor="ctr">
                    <a:solidFill>
                      <a:schemeClr val="accent3">
                        <a:lumMod val="50000"/>
                      </a:schemeClr>
                    </a:solidFill>
                  </a:tcPr>
                </a:tc>
                <a:tc>
                  <a:txBody>
                    <a:bodyPr/>
                    <a:lstStyle/>
                    <a:p>
                      <a:pPr algn="ctr"/>
                      <a:endParaRPr kumimoji="1" lang="ja-JP" altLang="en-US" sz="1400" b="1"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400" b="1" u="none" baseline="0" dirty="0">
                          <a:solidFill>
                            <a:schemeClr val="bg1"/>
                          </a:solidFill>
                          <a:latin typeface="Meiryo UI" panose="020B0604030504040204" pitchFamily="50" charset="-128"/>
                          <a:ea typeface="Meiryo UI" panose="020B0604030504040204" pitchFamily="50" charset="-128"/>
                        </a:rPr>
                        <a:t>2,170</a:t>
                      </a:r>
                    </a:p>
                  </a:txBody>
                  <a:tcPr anchor="ctr">
                    <a:solidFill>
                      <a:schemeClr val="accent3">
                        <a:lumMod val="50000"/>
                      </a:schemeClr>
                    </a:solidFill>
                  </a:tcPr>
                </a:tc>
                <a:tc>
                  <a:txBody>
                    <a:bodyPr/>
                    <a:lstStyle/>
                    <a:p>
                      <a:pPr algn="ctr"/>
                      <a:r>
                        <a:rPr kumimoji="1" lang="en-US" altLang="ja-JP" sz="1400" b="1" u="none" baseline="0" dirty="0">
                          <a:solidFill>
                            <a:schemeClr val="bg1"/>
                          </a:solidFill>
                          <a:latin typeface="Meiryo UI" panose="020B0604030504040204" pitchFamily="50" charset="-128"/>
                          <a:ea typeface="Meiryo UI" panose="020B0604030504040204" pitchFamily="50" charset="-128"/>
                        </a:rPr>
                        <a:t>2,490</a:t>
                      </a:r>
                    </a:p>
                  </a:txBody>
                  <a:tcPr anchor="ctr">
                    <a:solidFill>
                      <a:schemeClr val="accent3">
                        <a:lumMod val="50000"/>
                      </a:schemeClr>
                    </a:solidFill>
                  </a:tcPr>
                </a:tc>
                <a:tc>
                  <a:txBody>
                    <a:bodyPr/>
                    <a:lstStyle/>
                    <a:p>
                      <a:pPr algn="ctr"/>
                      <a:r>
                        <a:rPr kumimoji="1" lang="en-US" altLang="ja-JP" sz="1400" b="1" u="none" baseline="0" dirty="0">
                          <a:solidFill>
                            <a:schemeClr val="bg1"/>
                          </a:solidFill>
                          <a:latin typeface="Meiryo UI" panose="020B0604030504040204" pitchFamily="50" charset="-128"/>
                          <a:ea typeface="Meiryo UI" panose="020B0604030504040204" pitchFamily="50" charset="-128"/>
                        </a:rPr>
                        <a:t>2,820</a:t>
                      </a:r>
                    </a:p>
                  </a:txBody>
                  <a:tcPr anchor="ctr">
                    <a:solidFill>
                      <a:schemeClr val="accent3">
                        <a:lumMod val="50000"/>
                      </a:schemeClr>
                    </a:solidFill>
                  </a:tcPr>
                </a:tc>
                <a:tc>
                  <a:txBody>
                    <a:bodyPr/>
                    <a:lstStyle/>
                    <a:p>
                      <a:pPr algn="ctr"/>
                      <a:r>
                        <a:rPr kumimoji="1" lang="en-US" altLang="ja-JP" sz="1400" b="1" u="none" baseline="0" dirty="0">
                          <a:solidFill>
                            <a:schemeClr val="bg1"/>
                          </a:solidFill>
                          <a:latin typeface="Meiryo UI" panose="020B0604030504040204" pitchFamily="50" charset="-128"/>
                          <a:ea typeface="Meiryo UI" panose="020B0604030504040204" pitchFamily="50" charset="-128"/>
                        </a:rPr>
                        <a:t>2,360</a:t>
                      </a:r>
                    </a:p>
                  </a:txBody>
                  <a:tcPr anchor="ctr">
                    <a:solidFill>
                      <a:schemeClr val="accent3">
                        <a:lumMod val="50000"/>
                      </a:schemeClr>
                    </a:solidFill>
                  </a:tcPr>
                </a:tc>
                <a:extLst>
                  <a:ext uri="{0D108BD9-81ED-4DB2-BD59-A6C34878D82A}">
                    <a16:rowId xmlns:a16="http://schemas.microsoft.com/office/drawing/2014/main" val="1433499223"/>
                  </a:ext>
                </a:extLst>
              </a:tr>
            </a:tbl>
          </a:graphicData>
        </a:graphic>
      </p:graphicFrame>
      <p:sp>
        <p:nvSpPr>
          <p:cNvPr id="34" name="正方形/長方形 33"/>
          <p:cNvSpPr/>
          <p:nvPr/>
        </p:nvSpPr>
        <p:spPr>
          <a:xfrm>
            <a:off x="0" y="-166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　特別区　職員数算定の詳細</a:t>
            </a:r>
            <a:r>
              <a:rPr lang="ja-JP" altLang="en-US" sz="1100" b="1" dirty="0">
                <a:solidFill>
                  <a:prstClr val="black"/>
                </a:solidFill>
                <a:latin typeface="Meiryo UI" pitchFamily="50" charset="-128"/>
                <a:ea typeface="Meiryo UI" pitchFamily="50" charset="-128"/>
                <a:cs typeface="Meiryo UI" pitchFamily="50" charset="-128"/>
              </a:rPr>
              <a:t>（非技能労務職）</a:t>
            </a:r>
          </a:p>
        </p:txBody>
      </p:sp>
      <p:grpSp>
        <p:nvGrpSpPr>
          <p:cNvPr id="4" name="グループ化 3"/>
          <p:cNvGrpSpPr/>
          <p:nvPr/>
        </p:nvGrpSpPr>
        <p:grpSpPr>
          <a:xfrm>
            <a:off x="1183267" y="1256306"/>
            <a:ext cx="7502482" cy="3932889"/>
            <a:chOff x="1183267" y="1139995"/>
            <a:chExt cx="7502482" cy="3932889"/>
          </a:xfrm>
        </p:grpSpPr>
        <p:grpSp>
          <p:nvGrpSpPr>
            <p:cNvPr id="2" name="グループ化 1"/>
            <p:cNvGrpSpPr/>
            <p:nvPr/>
          </p:nvGrpSpPr>
          <p:grpSpPr>
            <a:xfrm>
              <a:off x="3755782" y="1139995"/>
              <a:ext cx="4929967" cy="3932889"/>
              <a:chOff x="3755782" y="1139995"/>
              <a:chExt cx="4929967" cy="3932889"/>
            </a:xfrm>
          </p:grpSpPr>
          <p:sp>
            <p:nvSpPr>
              <p:cNvPr id="30" name="四角形: 角を丸くする 11">
                <a:extLst>
                  <a:ext uri="{FF2B5EF4-FFF2-40B4-BE49-F238E27FC236}">
                    <a16:creationId xmlns:a16="http://schemas.microsoft.com/office/drawing/2014/main" id="{D371B49B-A0AE-4FBF-9314-7F4C1997DD24}"/>
                  </a:ext>
                </a:extLst>
              </p:cNvPr>
              <p:cNvSpPr/>
              <p:nvPr/>
            </p:nvSpPr>
            <p:spPr>
              <a:xfrm>
                <a:off x="4021475" y="1142426"/>
                <a:ext cx="864000" cy="2556000"/>
              </a:xfrm>
              <a:prstGeom prst="roundRect">
                <a:avLst>
                  <a:gd name="adj" fmla="val 5643"/>
                </a:avLst>
              </a:prstGeom>
              <a:noFill/>
              <a:ln w="952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四角形: 角を丸くする 28">
                <a:extLst>
                  <a:ext uri="{FF2B5EF4-FFF2-40B4-BE49-F238E27FC236}">
                    <a16:creationId xmlns:a16="http://schemas.microsoft.com/office/drawing/2014/main" id="{9C5788E4-B70D-4BF8-B3C1-6DE963EE5CBD}"/>
                  </a:ext>
                </a:extLst>
              </p:cNvPr>
              <p:cNvSpPr/>
              <p:nvPr/>
            </p:nvSpPr>
            <p:spPr>
              <a:xfrm>
                <a:off x="5171423" y="1142426"/>
                <a:ext cx="864000" cy="2556000"/>
              </a:xfrm>
              <a:prstGeom prst="roundRect">
                <a:avLst>
                  <a:gd name="adj" fmla="val 4540"/>
                </a:avLst>
              </a:prstGeom>
              <a:noFill/>
              <a:ln w="952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四角形: 角を丸くする 30">
                <a:extLst>
                  <a:ext uri="{FF2B5EF4-FFF2-40B4-BE49-F238E27FC236}">
                    <a16:creationId xmlns:a16="http://schemas.microsoft.com/office/drawing/2014/main" id="{97BE707C-215F-4E31-BBEF-31381F4A2592}"/>
                  </a:ext>
                </a:extLst>
              </p:cNvPr>
              <p:cNvSpPr/>
              <p:nvPr/>
            </p:nvSpPr>
            <p:spPr>
              <a:xfrm>
                <a:off x="6301438" y="1139995"/>
                <a:ext cx="864000" cy="2556000"/>
              </a:xfrm>
              <a:prstGeom prst="roundRect">
                <a:avLst>
                  <a:gd name="adj" fmla="val 6745"/>
                </a:avLst>
              </a:prstGeom>
              <a:noFill/>
              <a:ln w="952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四角形: 角を丸くする 31">
                <a:extLst>
                  <a:ext uri="{FF2B5EF4-FFF2-40B4-BE49-F238E27FC236}">
                    <a16:creationId xmlns:a16="http://schemas.microsoft.com/office/drawing/2014/main" id="{FFCFE04E-3DE1-424C-80BA-75B1A80A76CF}"/>
                  </a:ext>
                </a:extLst>
              </p:cNvPr>
              <p:cNvSpPr/>
              <p:nvPr/>
            </p:nvSpPr>
            <p:spPr>
              <a:xfrm>
                <a:off x="7488757" y="1142426"/>
                <a:ext cx="864000" cy="2556000"/>
              </a:xfrm>
              <a:prstGeom prst="roundRect">
                <a:avLst>
                  <a:gd name="adj" fmla="val 5643"/>
                </a:avLst>
              </a:prstGeom>
              <a:noFill/>
              <a:ln w="952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正方形/長方形 40"/>
              <p:cNvSpPr/>
              <p:nvPr/>
            </p:nvSpPr>
            <p:spPr>
              <a:xfrm>
                <a:off x="3755782" y="1574479"/>
                <a:ext cx="4929967" cy="238221"/>
              </a:xfrm>
              <a:prstGeom prst="rect">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b="1" dirty="0">
                    <a:solidFill>
                      <a:schemeClr val="bg1"/>
                    </a:solidFill>
                    <a:latin typeface="Meiryo UI" pitchFamily="50" charset="-128"/>
                    <a:ea typeface="Meiryo UI" pitchFamily="50" charset="-128"/>
                    <a:cs typeface="Meiryo UI" pitchFamily="50" charset="-128"/>
                  </a:rPr>
                  <a:t>364.5</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42" name="四角形: 角を丸くする 25">
                <a:extLst>
                  <a:ext uri="{FF2B5EF4-FFF2-40B4-BE49-F238E27FC236}">
                    <a16:creationId xmlns:a16="http://schemas.microsoft.com/office/drawing/2014/main" id="{7D5E8A4A-C483-4C43-B050-C14F4E2164E0}"/>
                  </a:ext>
                </a:extLst>
              </p:cNvPr>
              <p:cNvSpPr/>
              <p:nvPr/>
            </p:nvSpPr>
            <p:spPr>
              <a:xfrm>
                <a:off x="4021475" y="3956884"/>
                <a:ext cx="864000" cy="1116000"/>
              </a:xfrm>
              <a:prstGeom prst="roundRect">
                <a:avLst>
                  <a:gd name="adj" fmla="val 6745"/>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矢印: 五方向 20">
                <a:extLst>
                  <a:ext uri="{FF2B5EF4-FFF2-40B4-BE49-F238E27FC236}">
                    <a16:creationId xmlns:a16="http://schemas.microsoft.com/office/drawing/2014/main" id="{E3474411-031C-44F8-8B3D-0729DB28CFBF}"/>
                  </a:ext>
                </a:extLst>
              </p:cNvPr>
              <p:cNvSpPr/>
              <p:nvPr/>
            </p:nvSpPr>
            <p:spPr>
              <a:xfrm rot="5400000">
                <a:off x="4277235" y="926575"/>
                <a:ext cx="360000" cy="864000"/>
              </a:xfrm>
              <a:prstGeom prst="homePlate">
                <a:avLst>
                  <a:gd name="adj" fmla="val 35106"/>
                </a:avLst>
              </a:prstGeom>
              <a:solidFill>
                <a:schemeClr val="accent2"/>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270"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淀川区</a:t>
                </a:r>
                <a:endParaRPr kumimoji="1" lang="ja-JP" altLang="en-US" sz="1400" dirty="0">
                  <a:solidFill>
                    <a:schemeClr val="bg1"/>
                  </a:solidFill>
                  <a:latin typeface="Meiryo UI" panose="020B0604030504040204" pitchFamily="50" charset="-128"/>
                  <a:ea typeface="Meiryo UI" panose="020B0604030504040204" pitchFamily="50" charset="-128"/>
                </a:endParaRPr>
              </a:p>
            </p:txBody>
          </p:sp>
          <p:sp>
            <p:nvSpPr>
              <p:cNvPr id="52" name="矢印: 五方向 20">
                <a:extLst>
                  <a:ext uri="{FF2B5EF4-FFF2-40B4-BE49-F238E27FC236}">
                    <a16:creationId xmlns:a16="http://schemas.microsoft.com/office/drawing/2014/main" id="{E3474411-031C-44F8-8B3D-0729DB28CFBF}"/>
                  </a:ext>
                </a:extLst>
              </p:cNvPr>
              <p:cNvSpPr/>
              <p:nvPr/>
            </p:nvSpPr>
            <p:spPr>
              <a:xfrm rot="5400000">
                <a:off x="7745231" y="928348"/>
                <a:ext cx="363545" cy="864000"/>
              </a:xfrm>
              <a:prstGeom prst="homePlate">
                <a:avLst>
                  <a:gd name="adj" fmla="val 35106"/>
                </a:avLst>
              </a:prstGeom>
              <a:solidFill>
                <a:schemeClr val="accent2"/>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270"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天王寺区</a:t>
                </a:r>
                <a:endParaRPr kumimoji="1" lang="ja-JP" altLang="en-US" sz="1400" dirty="0">
                  <a:solidFill>
                    <a:schemeClr val="bg1"/>
                  </a:solidFill>
                  <a:latin typeface="Meiryo UI" panose="020B0604030504040204" pitchFamily="50" charset="-128"/>
                  <a:ea typeface="Meiryo UI" panose="020B0604030504040204" pitchFamily="50" charset="-128"/>
                </a:endParaRPr>
              </a:p>
            </p:txBody>
          </p:sp>
          <p:sp>
            <p:nvSpPr>
              <p:cNvPr id="53" name="矢印: 五方向 20">
                <a:extLst>
                  <a:ext uri="{FF2B5EF4-FFF2-40B4-BE49-F238E27FC236}">
                    <a16:creationId xmlns:a16="http://schemas.microsoft.com/office/drawing/2014/main" id="{E3474411-031C-44F8-8B3D-0729DB28CFBF}"/>
                  </a:ext>
                </a:extLst>
              </p:cNvPr>
              <p:cNvSpPr/>
              <p:nvPr/>
            </p:nvSpPr>
            <p:spPr>
              <a:xfrm rot="5400000">
                <a:off x="6566790" y="930119"/>
                <a:ext cx="367088" cy="864000"/>
              </a:xfrm>
              <a:prstGeom prst="homePlate">
                <a:avLst>
                  <a:gd name="adj" fmla="val 35106"/>
                </a:avLst>
              </a:prstGeom>
              <a:solidFill>
                <a:schemeClr val="accent2"/>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270" rtlCol="0" anchor="ctr"/>
              <a:lstStyle/>
              <a:p>
                <a:pPr algn="ctr"/>
                <a:r>
                  <a:rPr lang="ja-JP" altLang="en-US" sz="1400" dirty="0">
                    <a:solidFill>
                      <a:schemeClr val="bg1"/>
                    </a:solidFill>
                    <a:latin typeface="Meiryo UI" panose="020B0604030504040204" pitchFamily="50" charset="-128"/>
                    <a:ea typeface="Meiryo UI" panose="020B0604030504040204" pitchFamily="50" charset="-128"/>
                  </a:rPr>
                  <a:t>中央区</a:t>
                </a:r>
                <a:endParaRPr kumimoji="1" lang="ja-JP" altLang="en-US" sz="1400" dirty="0">
                  <a:solidFill>
                    <a:schemeClr val="bg1"/>
                  </a:solidFill>
                  <a:latin typeface="Meiryo UI" panose="020B0604030504040204" pitchFamily="50" charset="-128"/>
                  <a:ea typeface="Meiryo UI" panose="020B0604030504040204" pitchFamily="50" charset="-128"/>
                </a:endParaRPr>
              </a:p>
            </p:txBody>
          </p:sp>
          <p:sp>
            <p:nvSpPr>
              <p:cNvPr id="54" name="矢印: 五方向 20">
                <a:extLst>
                  <a:ext uri="{FF2B5EF4-FFF2-40B4-BE49-F238E27FC236}">
                    <a16:creationId xmlns:a16="http://schemas.microsoft.com/office/drawing/2014/main" id="{E3474411-031C-44F8-8B3D-0729DB28CFBF}"/>
                  </a:ext>
                </a:extLst>
              </p:cNvPr>
              <p:cNvSpPr/>
              <p:nvPr/>
            </p:nvSpPr>
            <p:spPr>
              <a:xfrm rot="5400000">
                <a:off x="5425562" y="926575"/>
                <a:ext cx="360000" cy="864000"/>
              </a:xfrm>
              <a:prstGeom prst="homePlate">
                <a:avLst>
                  <a:gd name="adj" fmla="val 35106"/>
                </a:avLst>
              </a:prstGeom>
              <a:solidFill>
                <a:schemeClr val="accent2"/>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270" rtlCol="0" anchor="ctr"/>
              <a:lstStyle/>
              <a:p>
                <a:pPr algn="ctr"/>
                <a:r>
                  <a:rPr kumimoji="1" lang="ja-JP" altLang="en-US" sz="1400" dirty="0">
                    <a:solidFill>
                      <a:schemeClr val="bg1"/>
                    </a:solidFill>
                    <a:latin typeface="Meiryo UI" panose="020B0604030504040204" pitchFamily="50" charset="-128"/>
                    <a:ea typeface="Meiryo UI" panose="020B0604030504040204" pitchFamily="50" charset="-128"/>
                  </a:rPr>
                  <a:t>北区</a:t>
                </a:r>
              </a:p>
            </p:txBody>
          </p:sp>
        </p:grpSp>
        <p:sp>
          <p:nvSpPr>
            <p:cNvPr id="55" name="正方形/長方形 54"/>
            <p:cNvSpPr/>
            <p:nvPr/>
          </p:nvSpPr>
          <p:spPr>
            <a:xfrm>
              <a:off x="1183267" y="1509743"/>
              <a:ext cx="2475743" cy="3600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Meiryo UI" pitchFamily="50" charset="-128"/>
                  <a:ea typeface="Meiryo UI" pitchFamily="50" charset="-128"/>
                  <a:cs typeface="Meiryo UI" pitchFamily="50" charset="-128"/>
                </a:rPr>
                <a:t>　①　人口</a:t>
              </a:r>
              <a:r>
                <a:rPr lang="en-US" altLang="ja-JP" sz="1200" b="1" dirty="0">
                  <a:solidFill>
                    <a:schemeClr val="tx1"/>
                  </a:solidFill>
                  <a:latin typeface="Meiryo UI" pitchFamily="50" charset="-128"/>
                  <a:ea typeface="Meiryo UI" pitchFamily="50" charset="-128"/>
                  <a:cs typeface="Meiryo UI" pitchFamily="50" charset="-128"/>
                </a:rPr>
                <a:t>10</a:t>
              </a:r>
              <a:r>
                <a:rPr lang="ja-JP" altLang="en-US" sz="1200" b="1" dirty="0">
                  <a:solidFill>
                    <a:schemeClr val="tx1"/>
                  </a:solidFill>
                  <a:latin typeface="Meiryo UI" pitchFamily="50" charset="-128"/>
                  <a:ea typeface="Meiryo UI" pitchFamily="50" charset="-128"/>
                  <a:cs typeface="Meiryo UI" pitchFamily="50" charset="-128"/>
                </a:rPr>
                <a:t>万人当たり職員数</a:t>
              </a:r>
              <a:endParaRPr lang="en-US" altLang="ja-JP" sz="1200" b="1" dirty="0">
                <a:solidFill>
                  <a:schemeClr val="tx1"/>
                </a:solidFill>
                <a:latin typeface="Meiryo UI" pitchFamily="50" charset="-128"/>
                <a:ea typeface="Meiryo UI" pitchFamily="50" charset="-128"/>
                <a:cs typeface="Meiryo UI" pitchFamily="50" charset="-128"/>
              </a:endParaRPr>
            </a:p>
            <a:p>
              <a:r>
                <a:rPr lang="ja-JP" altLang="en-US" sz="1200" b="1" dirty="0">
                  <a:solidFill>
                    <a:schemeClr val="tx1"/>
                  </a:solidFill>
                  <a:latin typeface="Meiryo UI" pitchFamily="50" charset="-128"/>
                  <a:ea typeface="Meiryo UI" pitchFamily="50" charset="-128"/>
                  <a:cs typeface="Meiryo UI" pitchFamily="50" charset="-128"/>
                </a:rPr>
                <a:t>　　　　　　</a:t>
              </a:r>
              <a:r>
                <a:rPr lang="ja-JP" altLang="en-US" sz="1200" dirty="0">
                  <a:solidFill>
                    <a:schemeClr val="tx1"/>
                  </a:solidFill>
                  <a:latin typeface="Meiryo UI" pitchFamily="50" charset="-128"/>
                  <a:ea typeface="Meiryo UI" pitchFamily="50" charset="-128"/>
                  <a:cs typeface="Meiryo UI" pitchFamily="50" charset="-128"/>
                </a:rPr>
                <a:t>（６市平均） </a:t>
              </a:r>
              <a:r>
                <a:rPr lang="en-US" altLang="ja-JP" sz="1050" dirty="0">
                  <a:solidFill>
                    <a:schemeClr val="tx1"/>
                  </a:solidFill>
                  <a:latin typeface="Meiryo UI" pitchFamily="50" charset="-128"/>
                  <a:ea typeface="Meiryo UI" pitchFamily="50" charset="-128"/>
                  <a:cs typeface="Meiryo UI" pitchFamily="50" charset="-128"/>
                </a:rPr>
                <a:t>※</a:t>
              </a:r>
              <a:endParaRPr lang="ja-JP" altLang="en-US" sz="1050" dirty="0">
                <a:solidFill>
                  <a:schemeClr val="tx1"/>
                </a:solidFill>
                <a:latin typeface="Meiryo UI" pitchFamily="50" charset="-128"/>
                <a:ea typeface="Meiryo UI" pitchFamily="50" charset="-128"/>
                <a:cs typeface="Meiryo UI" pitchFamily="50" charset="-128"/>
              </a:endParaRPr>
            </a:p>
          </p:txBody>
        </p:sp>
      </p:grpSp>
      <p:sp>
        <p:nvSpPr>
          <p:cNvPr id="56" name="下矢印 55"/>
          <p:cNvSpPr/>
          <p:nvPr/>
        </p:nvSpPr>
        <p:spPr>
          <a:xfrm>
            <a:off x="595448" y="1626054"/>
            <a:ext cx="428497" cy="504879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500" b="1" dirty="0"/>
              <a:t>算　定</a:t>
            </a:r>
            <a:r>
              <a:rPr kumimoji="1" lang="ja-JP" altLang="en-US" sz="1500" b="1" dirty="0"/>
              <a:t>　の　</a:t>
            </a:r>
            <a:r>
              <a:rPr lang="ja-JP" altLang="en-US" sz="1500" b="1" dirty="0"/>
              <a:t>な　が　れ</a:t>
            </a:r>
            <a:endParaRPr kumimoji="1" lang="ja-JP" altLang="en-US" sz="1500" b="1" dirty="0"/>
          </a:p>
        </p:txBody>
      </p:sp>
      <p:sp>
        <p:nvSpPr>
          <p:cNvPr id="57" name="テキスト ボックス 56">
            <a:extLst>
              <a:ext uri="{FF2B5EF4-FFF2-40B4-BE49-F238E27FC236}">
                <a16:creationId xmlns:a16="http://schemas.microsoft.com/office/drawing/2014/main" id="{6860080B-933F-4B7A-9EC1-8445FFBB10C9}"/>
              </a:ext>
            </a:extLst>
          </p:cNvPr>
          <p:cNvSpPr txBox="1"/>
          <p:nvPr/>
        </p:nvSpPr>
        <p:spPr>
          <a:xfrm>
            <a:off x="5190767" y="6656297"/>
            <a:ext cx="3481555" cy="253916"/>
          </a:xfrm>
          <a:prstGeom prst="rect">
            <a:avLst/>
          </a:prstGeom>
          <a:noFill/>
        </p:spPr>
        <p:txBody>
          <a:bodyPr wrap="square" rtlCol="0">
            <a:spAutoFit/>
          </a:bodyPr>
          <a:lstStyle/>
          <a:p>
            <a:r>
              <a:rPr kumimoji="1" lang="en-US" altLang="ja-JP" sz="1050" dirty="0">
                <a:latin typeface="Meiryo UI" pitchFamily="50" charset="-128"/>
                <a:ea typeface="Meiryo UI" pitchFamily="50" charset="-128"/>
                <a:cs typeface="Meiryo UI" pitchFamily="50" charset="-128"/>
              </a:rPr>
              <a:t>※</a:t>
            </a:r>
            <a:r>
              <a:rPr kumimoji="1" lang="ja-JP" altLang="en-US" sz="1050" dirty="0">
                <a:latin typeface="Meiryo UI" pitchFamily="50" charset="-128"/>
                <a:ea typeface="Meiryo UI" pitchFamily="50" charset="-128"/>
                <a:cs typeface="Meiryo UI" pitchFamily="50" charset="-128"/>
              </a:rPr>
              <a:t>　経営形態見直し部門、学校園等を除く職員数から算出</a:t>
            </a:r>
          </a:p>
        </p:txBody>
      </p:sp>
      <p:sp>
        <p:nvSpPr>
          <p:cNvPr id="58" name="テキスト ボックス 57"/>
          <p:cNvSpPr txBox="1"/>
          <p:nvPr/>
        </p:nvSpPr>
        <p:spPr>
          <a:xfrm>
            <a:off x="8460162" y="1263531"/>
            <a:ext cx="1393809" cy="276999"/>
          </a:xfrm>
          <a:prstGeom prst="rect">
            <a:avLst/>
          </a:prstGeom>
          <a:noFill/>
        </p:spPr>
        <p:txBody>
          <a:bodyPr wrap="square" rtlCol="0">
            <a:spAutoFit/>
          </a:bodyPr>
          <a:lstStyle/>
          <a:p>
            <a:r>
              <a:rPr kumimoji="1" lang="ja-JP" altLang="en-US" sz="1200" dirty="0">
                <a:latin typeface="Meiryo UI" pitchFamily="50" charset="-128"/>
                <a:ea typeface="Meiryo UI" pitchFamily="50" charset="-128"/>
                <a:cs typeface="Meiryo UI" pitchFamily="50" charset="-128"/>
              </a:rPr>
              <a:t>（単位：人）</a:t>
            </a:r>
          </a:p>
        </p:txBody>
      </p:sp>
      <p:sp>
        <p:nvSpPr>
          <p:cNvPr id="31" name="四角形: 角を丸くする 25">
            <a:extLst>
              <a:ext uri="{FF2B5EF4-FFF2-40B4-BE49-F238E27FC236}">
                <a16:creationId xmlns:a16="http://schemas.microsoft.com/office/drawing/2014/main" id="{7D5E8A4A-C483-4C43-B050-C14F4E2164E0}"/>
              </a:ext>
            </a:extLst>
          </p:cNvPr>
          <p:cNvSpPr/>
          <p:nvPr/>
        </p:nvSpPr>
        <p:spPr>
          <a:xfrm>
            <a:off x="5171423" y="4077170"/>
            <a:ext cx="864000" cy="1116000"/>
          </a:xfrm>
          <a:prstGeom prst="roundRect">
            <a:avLst>
              <a:gd name="adj" fmla="val 6745"/>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四角形: 角を丸くする 25">
            <a:extLst>
              <a:ext uri="{FF2B5EF4-FFF2-40B4-BE49-F238E27FC236}">
                <a16:creationId xmlns:a16="http://schemas.microsoft.com/office/drawing/2014/main" id="{7D5E8A4A-C483-4C43-B050-C14F4E2164E0}"/>
              </a:ext>
            </a:extLst>
          </p:cNvPr>
          <p:cNvSpPr/>
          <p:nvPr/>
        </p:nvSpPr>
        <p:spPr>
          <a:xfrm>
            <a:off x="6301438" y="4076732"/>
            <a:ext cx="864000" cy="1116000"/>
          </a:xfrm>
          <a:prstGeom prst="roundRect">
            <a:avLst>
              <a:gd name="adj" fmla="val 6745"/>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四角形: 角を丸くする 25">
            <a:extLst>
              <a:ext uri="{FF2B5EF4-FFF2-40B4-BE49-F238E27FC236}">
                <a16:creationId xmlns:a16="http://schemas.microsoft.com/office/drawing/2014/main" id="{7D5E8A4A-C483-4C43-B050-C14F4E2164E0}"/>
              </a:ext>
            </a:extLst>
          </p:cNvPr>
          <p:cNvSpPr/>
          <p:nvPr/>
        </p:nvSpPr>
        <p:spPr>
          <a:xfrm>
            <a:off x="7488757" y="4073195"/>
            <a:ext cx="864000" cy="1116000"/>
          </a:xfrm>
          <a:prstGeom prst="roundRect">
            <a:avLst>
              <a:gd name="adj" fmla="val 6745"/>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２４</a:t>
            </a:r>
          </a:p>
        </p:txBody>
      </p:sp>
    </p:spTree>
    <p:extLst>
      <p:ext uri="{BB962C8B-B14F-4D97-AF65-F5344CB8AC3E}">
        <p14:creationId xmlns:p14="http://schemas.microsoft.com/office/powerpoint/2010/main" val="20253974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ＭＳ Ｐゴシック" charset="-128"/>
                <a:ea typeface="Meiryo UI"/>
                <a:cs typeface="Meiryo UI"/>
              </a:rPr>
              <a:t>　特別区ごとの行政需要の差を反映する部署及び指標</a:t>
            </a:r>
            <a:endParaRPr lang="ja-JP" altLang="en-US" sz="1600" b="1" dirty="0">
              <a:solidFill>
                <a:schemeClr val="tx1"/>
              </a:solidFill>
              <a:latin typeface="ＭＳ Ｐゴシック" charset="-128"/>
              <a:ea typeface="Meiryo UI"/>
              <a:cs typeface="Meiryo UI"/>
            </a:endParaRPr>
          </a:p>
        </p:txBody>
      </p:sp>
      <p:graphicFrame>
        <p:nvGraphicFramePr>
          <p:cNvPr id="13" name="表 12">
            <a:extLst>
              <a:ext uri="{FF2B5EF4-FFF2-40B4-BE49-F238E27FC236}">
                <a16:creationId xmlns:a16="http://schemas.microsoft.com/office/drawing/2014/main" id="{4F4A85FD-0990-4FE2-A645-5E0A4BC6B0F1}"/>
              </a:ext>
            </a:extLst>
          </p:cNvPr>
          <p:cNvGraphicFramePr>
            <a:graphicFrameLocks noGrp="1"/>
          </p:cNvGraphicFramePr>
          <p:nvPr>
            <p:extLst>
              <p:ext uri="{D42A27DB-BD31-4B8C-83A1-F6EECF244321}">
                <p14:modId xmlns:p14="http://schemas.microsoft.com/office/powerpoint/2010/main" val="2740067430"/>
              </p:ext>
            </p:extLst>
          </p:nvPr>
        </p:nvGraphicFramePr>
        <p:xfrm>
          <a:off x="1208584" y="546943"/>
          <a:ext cx="7776864" cy="6032553"/>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20001"/>
                    </a:ext>
                  </a:extLst>
                </a:gridCol>
                <a:gridCol w="1944216">
                  <a:extLst>
                    <a:ext uri="{9D8B030D-6E8A-4147-A177-3AD203B41FA5}">
                      <a16:colId xmlns:a16="http://schemas.microsoft.com/office/drawing/2014/main" val="20002"/>
                    </a:ext>
                  </a:extLst>
                </a:gridCol>
                <a:gridCol w="4248472">
                  <a:extLst>
                    <a:ext uri="{9D8B030D-6E8A-4147-A177-3AD203B41FA5}">
                      <a16:colId xmlns:a16="http://schemas.microsoft.com/office/drawing/2014/main" val="20003"/>
                    </a:ext>
                  </a:extLst>
                </a:gridCol>
              </a:tblGrid>
              <a:tr h="286428">
                <a:tc>
                  <a:txBody>
                    <a:bodyPr/>
                    <a:lstStyle/>
                    <a:p>
                      <a:pPr algn="ctr"/>
                      <a:r>
                        <a:rPr kumimoji="1" lang="ja-JP" altLang="en-US" sz="1200" b="1" dirty="0">
                          <a:solidFill>
                            <a:schemeClr val="bg1"/>
                          </a:solidFill>
                          <a:latin typeface="Meiryo UI" pitchFamily="50" charset="-128"/>
                          <a:ea typeface="Meiryo UI" pitchFamily="50" charset="-128"/>
                          <a:cs typeface="Meiryo UI" pitchFamily="50" charset="-128"/>
                        </a:rPr>
                        <a:t>部局</a:t>
                      </a: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eiryo UI" pitchFamily="50" charset="-128"/>
                          <a:ea typeface="Meiryo UI" pitchFamily="50" charset="-128"/>
                          <a:cs typeface="Meiryo UI" pitchFamily="50" charset="-128"/>
                        </a:rPr>
                        <a:t>課・事業所</a:t>
                      </a: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u="none" dirty="0">
                          <a:solidFill>
                            <a:schemeClr val="bg1"/>
                          </a:solidFill>
                          <a:latin typeface="Meiryo UI" pitchFamily="50" charset="-128"/>
                          <a:ea typeface="Meiryo UI" pitchFamily="50" charset="-128"/>
                          <a:cs typeface="Meiryo UI" pitchFamily="50" charset="-128"/>
                        </a:rPr>
                        <a:t>人口に加えて再配分で用いた指標</a:t>
                      </a:r>
                      <a:endParaRPr kumimoji="1" lang="en-US" altLang="ja-JP" sz="1200" b="1" u="none" dirty="0">
                        <a:solidFill>
                          <a:schemeClr val="bg1"/>
                        </a:solidFill>
                        <a:latin typeface="Meiryo UI" pitchFamily="50" charset="-128"/>
                        <a:ea typeface="Meiryo UI" pitchFamily="50" charset="-128"/>
                        <a:cs typeface="Meiryo UI" pitchFamily="50" charset="-128"/>
                      </a:endParaRPr>
                    </a:p>
                  </a:txBody>
                  <a:tcPr marL="360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192646">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産業文化部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産業振興課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小売業事業所数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92646">
                <a:tc rowSpan="3">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福祉部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生活支援課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現在の区役所で生活保護業務に従事する現員数　</a:t>
                      </a:r>
                      <a:r>
                        <a:rPr lang="en-US" altLang="ja-JP" sz="1200" b="0" i="0" u="none" strike="noStrike" dirty="0">
                          <a:effectLst/>
                          <a:latin typeface="Meiryo UI" panose="020B0604030504040204" pitchFamily="50" charset="-128"/>
                          <a:ea typeface="Meiryo UI" panose="020B0604030504040204" pitchFamily="50" charset="-128"/>
                        </a:rPr>
                        <a:t>※</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a:t>
                      </a:r>
                      <a:r>
                        <a:rPr lang="ja-JP" altLang="en-US" sz="1200" b="0" i="0" u="none" strike="noStrike" dirty="0" err="1">
                          <a:solidFill>
                            <a:srgbClr val="000000"/>
                          </a:solidFill>
                          <a:latin typeface="Meiryo UI" panose="020B0604030504040204" pitchFamily="50" charset="-128"/>
                          <a:ea typeface="Meiryo UI" panose="020B0604030504040204" pitchFamily="50" charset="-128"/>
                        </a:rPr>
                        <a:t>障がい</a:t>
                      </a:r>
                      <a:r>
                        <a:rPr lang="ja-JP" altLang="en-US" sz="1200" b="0" i="0" u="none" strike="noStrike" dirty="0">
                          <a:solidFill>
                            <a:srgbClr val="000000"/>
                          </a:solidFill>
                          <a:latin typeface="Meiryo UI" panose="020B0604030504040204" pitchFamily="50" charset="-128"/>
                          <a:ea typeface="Meiryo UI" panose="020B0604030504040204" pitchFamily="50" charset="-128"/>
                        </a:rPr>
                        <a:t>者施策課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a:t>
                      </a:r>
                      <a:r>
                        <a:rPr lang="ja-JP" altLang="en-US" sz="1200" b="0" i="0" u="none" strike="noStrike" dirty="0" err="1">
                          <a:effectLst/>
                          <a:latin typeface="Meiryo UI" panose="020B0604030504040204" pitchFamily="50" charset="-128"/>
                          <a:ea typeface="Meiryo UI" panose="020B0604030504040204" pitchFamily="50" charset="-128"/>
                        </a:rPr>
                        <a:t>身体障がい</a:t>
                      </a:r>
                      <a:r>
                        <a:rPr lang="ja-JP" altLang="en-US" sz="1200" b="0" i="0" u="none" strike="noStrike" dirty="0">
                          <a:effectLst/>
                          <a:latin typeface="Meiryo UI" panose="020B0604030504040204" pitchFamily="50" charset="-128"/>
                          <a:ea typeface="Meiryo UI" panose="020B0604030504040204" pitchFamily="50" charset="-128"/>
                        </a:rPr>
                        <a:t>者手帳・療育手帳の交付合計数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高齢者施策課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a:t>
                      </a:r>
                      <a:r>
                        <a:rPr lang="en-US" altLang="ja-JP" sz="1200" b="0" i="0" u="none" strike="noStrike" dirty="0">
                          <a:effectLst/>
                          <a:latin typeface="Meiryo UI" panose="020B0604030504040204" pitchFamily="50" charset="-128"/>
                          <a:ea typeface="Meiryo UI" panose="020B0604030504040204" pitchFamily="50" charset="-128"/>
                        </a:rPr>
                        <a:t>65</a:t>
                      </a:r>
                      <a:r>
                        <a:rPr lang="ja-JP" altLang="en-US" sz="1200" b="0" i="0" u="none" strike="noStrike" dirty="0">
                          <a:effectLst/>
                          <a:latin typeface="Meiryo UI" panose="020B0604030504040204" pitchFamily="50" charset="-128"/>
                          <a:ea typeface="Meiryo UI" panose="020B0604030504040204" pitchFamily="50" charset="-128"/>
                        </a:rPr>
                        <a:t>歳以上人口</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92646">
                <a:tc rowSpan="2">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健康部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健康推進課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a:t>
                      </a:r>
                      <a:r>
                        <a:rPr lang="en-US" altLang="ja-JP" sz="1200" b="0" i="0" u="none" strike="noStrike" dirty="0">
                          <a:effectLst/>
                          <a:latin typeface="Meiryo UI" panose="020B0604030504040204" pitchFamily="50" charset="-128"/>
                          <a:ea typeface="Meiryo UI" panose="020B0604030504040204" pitchFamily="50" charset="-128"/>
                        </a:rPr>
                        <a:t>65</a:t>
                      </a:r>
                      <a:r>
                        <a:rPr lang="ja-JP" altLang="en-US" sz="1200" b="0" i="0" u="none" strike="noStrike" dirty="0">
                          <a:effectLst/>
                          <a:latin typeface="Meiryo UI" panose="020B0604030504040204" pitchFamily="50" charset="-128"/>
                          <a:ea typeface="Meiryo UI" panose="020B0604030504040204" pitchFamily="50" charset="-128"/>
                        </a:rPr>
                        <a:t>歳以上人口</a:t>
                      </a:r>
                      <a:endParaRPr lang="en-US" altLang="ja-JP" sz="11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保健所</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effectLst/>
                          <a:latin typeface="Meiryo UI" panose="020B0604030504040204" pitchFamily="50" charset="-128"/>
                          <a:ea typeface="Meiryo UI" panose="020B0604030504040204" pitchFamily="50" charset="-128"/>
                        </a:rPr>
                        <a:t>　</a:t>
                      </a:r>
                      <a:r>
                        <a:rPr lang="en-US" altLang="ja-JP" sz="1200" b="0" i="0" u="none" strike="noStrike" dirty="0">
                          <a:effectLst/>
                          <a:latin typeface="Meiryo UI" panose="020B0604030504040204" pitchFamily="50" charset="-128"/>
                          <a:ea typeface="Meiryo UI" panose="020B0604030504040204" pitchFamily="50" charset="-128"/>
                        </a:rPr>
                        <a:t>65</a:t>
                      </a:r>
                      <a:r>
                        <a:rPr lang="ja-JP" altLang="en-US" sz="1200" b="0" i="0" u="none" strike="noStrike" dirty="0">
                          <a:effectLst/>
                          <a:latin typeface="Meiryo UI" panose="020B0604030504040204" pitchFamily="50" charset="-128"/>
                          <a:ea typeface="Meiryo UI" panose="020B0604030504040204" pitchFamily="50" charset="-128"/>
                        </a:rPr>
                        <a:t>歳以上人口</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192646">
                <a:tc rowSpan="4">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こども部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子育て支援課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a:t>
                      </a:r>
                      <a:r>
                        <a:rPr lang="en-US" altLang="ja-JP" sz="1200" b="0" i="0" u="none" strike="noStrike" dirty="0">
                          <a:effectLst/>
                          <a:latin typeface="Meiryo UI" panose="020B0604030504040204" pitchFamily="50" charset="-128"/>
                          <a:ea typeface="Meiryo UI" panose="020B0604030504040204" pitchFamily="50" charset="-128"/>
                        </a:rPr>
                        <a:t>18</a:t>
                      </a:r>
                      <a:r>
                        <a:rPr lang="ja-JP" altLang="en-US" sz="1200" b="0" i="0" u="none" strike="noStrike" dirty="0">
                          <a:effectLst/>
                          <a:latin typeface="Meiryo UI" panose="020B0604030504040204" pitchFamily="50" charset="-128"/>
                          <a:ea typeface="Meiryo UI" panose="020B0604030504040204" pitchFamily="50" charset="-128"/>
                        </a:rPr>
                        <a:t>歳未満人口</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保育企画課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保育所在所児数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保育所運営課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a:effectLst/>
                          <a:latin typeface="Meiryo UI" panose="020B0604030504040204" pitchFamily="50" charset="-128"/>
                          <a:ea typeface="Meiryo UI" panose="020B0604030504040204" pitchFamily="50" charset="-128"/>
                        </a:rPr>
                        <a:t>　市営保育所数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57265">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こども相談センター</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a:t>
                      </a:r>
                      <a:r>
                        <a:rPr lang="en-US" altLang="ja-JP" sz="1200" b="0" i="0" u="none" strike="noStrike" dirty="0">
                          <a:effectLst/>
                          <a:latin typeface="Meiryo UI" panose="020B0604030504040204" pitchFamily="50" charset="-128"/>
                          <a:ea typeface="Meiryo UI" panose="020B0604030504040204" pitchFamily="50" charset="-128"/>
                        </a:rPr>
                        <a:t>18</a:t>
                      </a:r>
                      <a:r>
                        <a:rPr lang="ja-JP" altLang="en-US" sz="1200" b="0" i="0" u="none" strike="noStrike" dirty="0">
                          <a:effectLst/>
                          <a:latin typeface="Meiryo UI" panose="020B0604030504040204" pitchFamily="50" charset="-128"/>
                          <a:ea typeface="Meiryo UI" panose="020B0604030504040204" pitchFamily="50" charset="-128"/>
                        </a:rPr>
                        <a:t>歳未満人口</a:t>
                      </a:r>
                      <a:endParaRPr lang="en-US" altLang="ja-JP" sz="1200" b="0" i="0" u="none" strike="noStrike" dirty="0">
                        <a:effectLst/>
                        <a:latin typeface="Meiryo UI" panose="020B0604030504040204" pitchFamily="50" charset="-128"/>
                        <a:ea typeface="Meiryo UI" panose="020B0604030504040204" pitchFamily="50" charset="-128"/>
                      </a:endParaRPr>
                    </a:p>
                    <a:p>
                      <a:pPr algn="l" fontAlgn="ctr"/>
                      <a:r>
                        <a:rPr lang="ja-JP" altLang="en-US" sz="1100" b="0" i="0" u="none" strike="noStrike" dirty="0">
                          <a:effectLst/>
                          <a:latin typeface="Meiryo UI" panose="020B0604030504040204" pitchFamily="50" charset="-128"/>
                          <a:ea typeface="Meiryo UI" panose="020B0604030504040204" pitchFamily="50" charset="-128"/>
                        </a:rPr>
                        <a:t>（改正児童福祉法基準及び一時保護所にかかる人員は除く）</a:t>
                      </a:r>
                      <a:endParaRPr lang="en-US" altLang="ja-JP" sz="11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192646">
                <a:tc rowSpan="7">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都市整備部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住宅政策課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住宅総数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174258">
                <a:tc vMerge="1">
                  <a:txBody>
                    <a:bodyPr/>
                    <a:lstStyle/>
                    <a:p>
                      <a:endParaRPr kumimoji="1" lang="ja-JP" altLang="en-US"/>
                    </a:p>
                  </a:txBody>
                  <a:tcPr/>
                </a:tc>
                <a:tc>
                  <a:txBody>
                    <a:bodyPr/>
                    <a:lstStyle/>
                    <a:p>
                      <a:r>
                        <a:rPr lang="ja-JP" altLang="en-US" sz="1200" dirty="0">
                          <a:latin typeface="Meiryo UI" panose="020B0604030504040204" pitchFamily="50" charset="-128"/>
                          <a:ea typeface="Meiryo UI" panose="020B0604030504040204" pitchFamily="50" charset="-128"/>
                        </a:rPr>
                        <a:t>　区画整理課</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dirty="0">
                          <a:latin typeface="Meiryo UI" panose="020B0604030504040204" pitchFamily="50" charset="-128"/>
                          <a:ea typeface="Meiryo UI" panose="020B0604030504040204" pitchFamily="50" charset="-128"/>
                        </a:rPr>
                        <a:t>　可住地面積</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2590854"/>
                  </a:ext>
                </a:extLst>
              </a:tr>
              <a:tr h="168538">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土地区画整理事務所・</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生野南部事務所</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現員数を所在する特別区に配分</a:t>
                      </a:r>
                      <a:r>
                        <a:rPr lang="ja-JP" altLang="en-US" sz="1100" b="0" i="0" u="none" strike="noStrike" dirty="0">
                          <a:effectLst/>
                          <a:latin typeface="Meiryo UI" panose="020B0604030504040204" pitchFamily="50" charset="-128"/>
                          <a:ea typeface="Meiryo UI" panose="020B0604030504040204" pitchFamily="50" charset="-128"/>
                        </a:rPr>
                        <a:t>（人口を加味しない）</a:t>
                      </a:r>
                      <a:endParaRPr lang="en-US" altLang="ja-JP" sz="11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19264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計画開発課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可住地面積</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建築指導課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建築確認申請受理件数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23361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住宅建設課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市営住宅戸数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192646">
                <a:tc vMerge="1">
                  <a:txBody>
                    <a:bodyPr/>
                    <a:lstStyle/>
                    <a:p>
                      <a:pPr algn="l" fontAlgn="ct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住宅管理課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effectLst/>
                          <a:latin typeface="Meiryo UI" panose="020B0604030504040204" pitchFamily="50" charset="-128"/>
                          <a:ea typeface="Meiryo UI" panose="020B0604030504040204" pitchFamily="50" charset="-128"/>
                        </a:rPr>
                        <a:t>　市営住宅戸数</a:t>
                      </a:r>
                      <a:endParaRPr lang="en-US" altLang="ja-JP" sz="1200" b="0" i="0" u="none" strike="noStrike" dirty="0">
                        <a:effectLst/>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192646">
                <a:tc rowSpan="5">
                  <a:txBody>
                    <a:bodyPr/>
                    <a:lstStyle/>
                    <a:p>
                      <a:pPr algn="l" fontAlgn="ctr"/>
                      <a:r>
                        <a:rPr lang="ja-JP" altLang="en-US" sz="1200" b="0" i="0" u="none" strike="noStrike" dirty="0">
                          <a:solidFill>
                            <a:srgbClr val="000000"/>
                          </a:solidFill>
                          <a:latin typeface="Meiryo UI" panose="020B0604030504040204" pitchFamily="50" charset="-128"/>
                          <a:ea typeface="Meiryo UI" panose="020B0604030504040204" pitchFamily="50" charset="-128"/>
                        </a:rPr>
                        <a:t>　建設部</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Meiryo UI" panose="020B0604030504040204" pitchFamily="50" charset="-128"/>
                          <a:ea typeface="Meiryo UI" panose="020B0604030504040204" pitchFamily="50" charset="-128"/>
                        </a:rPr>
                        <a:t>　管理課</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Meiryo UI" panose="020B0604030504040204" pitchFamily="50" charset="-128"/>
                          <a:ea typeface="Meiryo UI" panose="020B0604030504040204" pitchFamily="50" charset="-128"/>
                        </a:rPr>
                        <a:t>　道路・橋りょう面積</a:t>
                      </a:r>
                      <a:r>
                        <a:rPr lang="ja-JP" altLang="en-US" sz="1100" b="0" i="0" u="none" strike="noStrike" dirty="0">
                          <a:solidFill>
                            <a:srgbClr val="000000"/>
                          </a:solidFill>
                          <a:latin typeface="Meiryo UI" panose="020B0604030504040204" pitchFamily="50" charset="-128"/>
                          <a:ea typeface="Meiryo UI" panose="020B0604030504040204" pitchFamily="50" charset="-128"/>
                        </a:rPr>
                        <a:t>（大阪府への移管分除く）</a:t>
                      </a:r>
                      <a:endParaRPr lang="en-US" altLang="ja-JP" sz="11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道路河川課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　道路・橋りょう面積</a:t>
                      </a:r>
                      <a:r>
                        <a:rPr kumimoji="1" lang="ja-JP" altLang="en-US" sz="11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（大阪府への移管分除く）</a:t>
                      </a:r>
                      <a:endParaRPr kumimoji="1" lang="en-US" altLang="ja-JP" sz="11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8"/>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工営所</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Meiryo UI" panose="020B0604030504040204" pitchFamily="50" charset="-128"/>
                          <a:ea typeface="Meiryo UI" panose="020B0604030504040204" pitchFamily="50" charset="-128"/>
                        </a:rPr>
                        <a:t>　道路・橋りょう面積</a:t>
                      </a:r>
                      <a:r>
                        <a:rPr lang="ja-JP" altLang="en-US" sz="1100" b="0" i="0" u="none" strike="noStrike" dirty="0">
                          <a:solidFill>
                            <a:srgbClr val="000000"/>
                          </a:solidFill>
                          <a:latin typeface="Meiryo UI" panose="020B0604030504040204" pitchFamily="50" charset="-128"/>
                          <a:ea typeface="Meiryo UI" panose="020B0604030504040204" pitchFamily="50" charset="-128"/>
                        </a:rPr>
                        <a:t>（大阪府への移管分除く）</a:t>
                      </a:r>
                      <a:endParaRPr lang="en-US" altLang="ja-JP" sz="11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9"/>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公園緑化課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latin typeface="Meiryo UI" panose="020B0604030504040204" pitchFamily="50" charset="-128"/>
                          <a:ea typeface="Meiryo UI" panose="020B0604030504040204" pitchFamily="50" charset="-128"/>
                        </a:rPr>
                        <a:t>　都市公園面積</a:t>
                      </a:r>
                      <a:r>
                        <a:rPr lang="ja-JP" altLang="en-US" sz="1100" b="0" i="0" u="none" strike="noStrike" dirty="0">
                          <a:solidFill>
                            <a:srgbClr val="000000"/>
                          </a:solidFill>
                          <a:latin typeface="Meiryo UI" panose="020B0604030504040204" pitchFamily="50" charset="-128"/>
                          <a:ea typeface="Meiryo UI" panose="020B0604030504040204" pitchFamily="50" charset="-128"/>
                        </a:rPr>
                        <a:t>（大阪府への移管分除く）</a:t>
                      </a:r>
                      <a:endParaRPr lang="en-US" altLang="ja-JP" sz="11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0"/>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公園事務所</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　都市公園面積</a:t>
                      </a:r>
                      <a:r>
                        <a:rPr kumimoji="1" lang="ja-JP" altLang="en-US" sz="11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（大阪府への移管分除く）</a:t>
                      </a:r>
                      <a:endParaRPr kumimoji="1" lang="en-US" altLang="ja-JP" sz="11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1"/>
                  </a:ext>
                </a:extLst>
              </a:tr>
              <a:tr h="190956">
                <a:tc rowSpan="6">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教育委員会事務局</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教育政策課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2"/>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学事課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3"/>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教務課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4"/>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教育研修課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　教員数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5"/>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指導課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6"/>
                  </a:ext>
                </a:extLst>
              </a:tr>
              <a:tr h="190956">
                <a:tc vMerge="1">
                  <a:txBody>
                    <a:bodyPr/>
                    <a:lstStyle/>
                    <a:p>
                      <a:pPr algn="l" fontAlgn="ct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200" b="0" i="0" u="none" strike="noStrike" dirty="0">
                          <a:solidFill>
                            <a:schemeClr val="tx1"/>
                          </a:solidFill>
                          <a:latin typeface="Meiryo UI" panose="020B0604030504040204" pitchFamily="50" charset="-128"/>
                          <a:ea typeface="Meiryo UI" panose="020B0604030504040204" pitchFamily="50" charset="-128"/>
                        </a:rPr>
                        <a:t>　学校経営管理課</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rPr>
                        <a:t>　学校数</a:t>
                      </a:r>
                      <a:endParaRPr kumimoji="1" lang="en-US" altLang="ja-JP" sz="1200" b="0"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7"/>
                  </a:ext>
                </a:extLst>
              </a:tr>
            </a:tbl>
          </a:graphicData>
        </a:graphic>
      </p:graphicFrame>
      <p:sp>
        <p:nvSpPr>
          <p:cNvPr id="27" name="正方形/長方形 26">
            <a:extLst>
              <a:ext uri="{FF2B5EF4-FFF2-40B4-BE49-F238E27FC236}">
                <a16:creationId xmlns:a16="http://schemas.microsoft.com/office/drawing/2014/main" id="{2B060A10-AC76-4B46-B4BC-52FFF1515253}"/>
              </a:ext>
            </a:extLst>
          </p:cNvPr>
          <p:cNvSpPr/>
          <p:nvPr/>
        </p:nvSpPr>
        <p:spPr>
          <a:xfrm>
            <a:off x="3024336" y="547490"/>
            <a:ext cx="1670570" cy="45498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marL="180000" indent="-360000" algn="ctr"/>
            <a:endParaRPr kumimoji="1" lang="ja-JP" altLang="en-US" sz="1400" b="1" dirty="0">
              <a:latin typeface="Meiryo UI" pitchFamily="50" charset="-128"/>
              <a:ea typeface="Meiryo UI" pitchFamily="50" charset="-128"/>
              <a:cs typeface="Meiryo UI" pitchFamily="50" charset="-128"/>
            </a:endParaRPr>
          </a:p>
        </p:txBody>
      </p:sp>
      <p:sp>
        <p:nvSpPr>
          <p:cNvPr id="5" name="正方形/長方形 4"/>
          <p:cNvSpPr/>
          <p:nvPr/>
        </p:nvSpPr>
        <p:spPr>
          <a:xfrm>
            <a:off x="1123317" y="6507023"/>
            <a:ext cx="7862131" cy="350977"/>
          </a:xfrm>
          <a:prstGeom prst="rect">
            <a:avLst/>
          </a:prstGeom>
          <a:noFill/>
          <a:ln w="9525">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1100" dirty="0">
                <a:latin typeface="Meiryo UI" pitchFamily="50" charset="-128"/>
                <a:ea typeface="Meiryo UI" pitchFamily="50" charset="-128"/>
                <a:cs typeface="Meiryo UI" pitchFamily="50" charset="-128"/>
              </a:rPr>
              <a:t>※</a:t>
            </a:r>
            <a:r>
              <a:rPr lang="ja-JP" altLang="en-US" sz="1100" dirty="0">
                <a:latin typeface="Meiryo UI" pitchFamily="50" charset="-128"/>
                <a:ea typeface="Meiryo UI" pitchFamily="50" charset="-128"/>
                <a:cs typeface="Meiryo UI" pitchFamily="50" charset="-128"/>
              </a:rPr>
              <a:t>区役所（地域自治区の事務所）における生活保護業務は、現在区役所で生活保護業務に従事する現員数を各特別区に配分</a:t>
            </a:r>
            <a:endParaRPr lang="en-US" altLang="ja-JP" sz="1100" dirty="0">
              <a:latin typeface="Meiryo UI" pitchFamily="50" charset="-128"/>
              <a:ea typeface="Meiryo UI" pitchFamily="50" charset="-128"/>
              <a:cs typeface="Meiryo UI" pitchFamily="50" charset="-128"/>
            </a:endParaRPr>
          </a:p>
        </p:txBody>
      </p:sp>
      <p:sp>
        <p:nvSpPr>
          <p:cNvPr id="10"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２５</a:t>
            </a:r>
          </a:p>
        </p:txBody>
      </p:sp>
    </p:spTree>
    <p:extLst>
      <p:ext uri="{BB962C8B-B14F-4D97-AF65-F5344CB8AC3E}">
        <p14:creationId xmlns:p14="http://schemas.microsoft.com/office/powerpoint/2010/main" val="2383371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正方形/長方形 118"/>
          <p:cNvSpPr/>
          <p:nvPr/>
        </p:nvSpPr>
        <p:spPr>
          <a:xfrm>
            <a:off x="111217" y="2352839"/>
            <a:ext cx="6948153" cy="4465841"/>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502" name="Text Box 45"/>
          <p:cNvSpPr txBox="1">
            <a:spLocks noChangeArrowheads="1"/>
          </p:cNvSpPr>
          <p:nvPr/>
        </p:nvSpPr>
        <p:spPr bwMode="auto">
          <a:xfrm>
            <a:off x="1070077" y="284000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130" name="正方形/長方形 129"/>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ＭＳ Ｐゴシック" charset="-128"/>
                <a:ea typeface="Meiryo UI"/>
                <a:cs typeface="Meiryo UI"/>
              </a:rPr>
              <a:t>　</a:t>
            </a:r>
            <a:r>
              <a:rPr lang="ja-JP" altLang="en-US" sz="2000" b="1" dirty="0">
                <a:solidFill>
                  <a:srgbClr val="000000"/>
                </a:solidFill>
                <a:latin typeface="Meiryo UI" panose="020B0604030504040204" pitchFamily="50" charset="-128"/>
                <a:ea typeface="Meiryo UI" panose="020B0604030504040204" pitchFamily="50" charset="-128"/>
                <a:cs typeface="Meiryo UI"/>
              </a:rPr>
              <a:t>特別区の組織　～組織機構（課・事業所）～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87" name="Text Box 61"/>
          <p:cNvSpPr txBox="1">
            <a:spLocks noChangeArrowheads="1"/>
          </p:cNvSpPr>
          <p:nvPr/>
        </p:nvSpPr>
        <p:spPr bwMode="auto">
          <a:xfrm>
            <a:off x="5251172" y="2488652"/>
            <a:ext cx="1072754" cy="280881"/>
          </a:xfrm>
          <a:prstGeom prst="rect">
            <a:avLst/>
          </a:prstGeom>
          <a:noFill/>
          <a:ln w="19050">
            <a:noFill/>
            <a:prstDash val="sysDot"/>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主な業務</a:t>
            </a:r>
          </a:p>
        </p:txBody>
      </p:sp>
      <p:sp>
        <p:nvSpPr>
          <p:cNvPr id="93" name="Text Box 61"/>
          <p:cNvSpPr txBox="1">
            <a:spLocks noChangeArrowheads="1"/>
          </p:cNvSpPr>
          <p:nvPr/>
        </p:nvSpPr>
        <p:spPr bwMode="auto">
          <a:xfrm>
            <a:off x="7479113" y="2488652"/>
            <a:ext cx="2071772" cy="276999"/>
          </a:xfrm>
          <a:prstGeom prst="rect">
            <a:avLst/>
          </a:prstGeom>
          <a:noFill/>
          <a:ln w="19050">
            <a:noFill/>
            <a:prstDash val="sysDot"/>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現在の組織</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（平成</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p>
        </p:txBody>
      </p:sp>
      <p:sp>
        <p:nvSpPr>
          <p:cNvPr id="100" name="L 字 99"/>
          <p:cNvSpPr/>
          <p:nvPr/>
        </p:nvSpPr>
        <p:spPr>
          <a:xfrm>
            <a:off x="7164999" y="2352839"/>
            <a:ext cx="2700000" cy="4465841"/>
          </a:xfrm>
          <a:prstGeom prst="corner">
            <a:avLst>
              <a:gd name="adj1" fmla="val 100000"/>
              <a:gd name="adj2" fmla="val 100000"/>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82" name="正方形/長方形 81"/>
          <p:cNvSpPr/>
          <p:nvPr/>
        </p:nvSpPr>
        <p:spPr bwMode="auto">
          <a:xfrm>
            <a:off x="155252" y="2873517"/>
            <a:ext cx="419944" cy="1295540"/>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84" name="Text Box 45"/>
          <p:cNvSpPr txBox="1">
            <a:spLocks noChangeArrowheads="1"/>
          </p:cNvSpPr>
          <p:nvPr/>
        </p:nvSpPr>
        <p:spPr bwMode="auto">
          <a:xfrm>
            <a:off x="1069839" y="337785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政策企画部</a:t>
            </a:r>
          </a:p>
        </p:txBody>
      </p:sp>
      <p:sp>
        <p:nvSpPr>
          <p:cNvPr id="85" name="Text Box 45"/>
          <p:cNvSpPr txBox="1">
            <a:spLocks noChangeArrowheads="1"/>
          </p:cNvSpPr>
          <p:nvPr/>
        </p:nvSpPr>
        <p:spPr bwMode="auto">
          <a:xfrm>
            <a:off x="3101400" y="337785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秘書広報課</a:t>
            </a:r>
          </a:p>
        </p:txBody>
      </p:sp>
      <p:sp>
        <p:nvSpPr>
          <p:cNvPr id="92" name="Text Box 45"/>
          <p:cNvSpPr txBox="1">
            <a:spLocks noChangeArrowheads="1"/>
          </p:cNvSpPr>
          <p:nvPr/>
        </p:nvSpPr>
        <p:spPr bwMode="auto">
          <a:xfrm>
            <a:off x="3101400" y="365485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企画課</a:t>
            </a:r>
          </a:p>
        </p:txBody>
      </p:sp>
      <p:sp>
        <p:nvSpPr>
          <p:cNvPr id="94" name="Text Box 45"/>
          <p:cNvSpPr txBox="1">
            <a:spLocks noChangeArrowheads="1"/>
          </p:cNvSpPr>
          <p:nvPr/>
        </p:nvSpPr>
        <p:spPr bwMode="auto">
          <a:xfrm>
            <a:off x="3101400" y="393185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区政改革課</a:t>
            </a:r>
          </a:p>
        </p:txBody>
      </p:sp>
      <p:sp>
        <p:nvSpPr>
          <p:cNvPr id="95" name="Text Box 45"/>
          <p:cNvSpPr txBox="1">
            <a:spLocks noChangeArrowheads="1"/>
          </p:cNvSpPr>
          <p:nvPr/>
        </p:nvSpPr>
        <p:spPr bwMode="auto">
          <a:xfrm>
            <a:off x="3101519" y="446498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行政課</a:t>
            </a:r>
          </a:p>
        </p:txBody>
      </p:sp>
      <p:sp>
        <p:nvSpPr>
          <p:cNvPr id="101" name="Text Box 45"/>
          <p:cNvSpPr txBox="1">
            <a:spLocks noChangeArrowheads="1"/>
          </p:cNvSpPr>
          <p:nvPr/>
        </p:nvSpPr>
        <p:spPr bwMode="auto">
          <a:xfrm>
            <a:off x="1069720" y="4464985"/>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総務部</a:t>
            </a:r>
          </a:p>
        </p:txBody>
      </p:sp>
      <p:sp>
        <p:nvSpPr>
          <p:cNvPr id="102" name="Text Box 45"/>
          <p:cNvSpPr txBox="1">
            <a:spLocks noChangeArrowheads="1"/>
          </p:cNvSpPr>
          <p:nvPr/>
        </p:nvSpPr>
        <p:spPr bwMode="auto">
          <a:xfrm>
            <a:off x="3101400" y="474198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人事課</a:t>
            </a:r>
          </a:p>
        </p:txBody>
      </p:sp>
      <p:sp>
        <p:nvSpPr>
          <p:cNvPr id="103" name="Text Box 45"/>
          <p:cNvSpPr txBox="1">
            <a:spLocks noChangeArrowheads="1"/>
          </p:cNvSpPr>
          <p:nvPr/>
        </p:nvSpPr>
        <p:spPr bwMode="auto">
          <a:xfrm>
            <a:off x="3101400" y="5278265"/>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財務課</a:t>
            </a:r>
          </a:p>
        </p:txBody>
      </p:sp>
      <p:sp>
        <p:nvSpPr>
          <p:cNvPr id="104" name="Text Box 45"/>
          <p:cNvSpPr txBox="1">
            <a:spLocks noChangeArrowheads="1"/>
          </p:cNvSpPr>
          <p:nvPr/>
        </p:nvSpPr>
        <p:spPr bwMode="auto">
          <a:xfrm>
            <a:off x="1069720" y="527826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財務部</a:t>
            </a:r>
          </a:p>
        </p:txBody>
      </p:sp>
      <p:sp>
        <p:nvSpPr>
          <p:cNvPr id="105" name="Text Box 45"/>
          <p:cNvSpPr txBox="1">
            <a:spLocks noChangeArrowheads="1"/>
          </p:cNvSpPr>
          <p:nvPr/>
        </p:nvSpPr>
        <p:spPr bwMode="auto">
          <a:xfrm>
            <a:off x="3101400" y="554638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税務課</a:t>
            </a:r>
          </a:p>
        </p:txBody>
      </p:sp>
      <p:sp>
        <p:nvSpPr>
          <p:cNvPr id="106" name="Text Box 45"/>
          <p:cNvSpPr txBox="1">
            <a:spLocks noChangeArrowheads="1"/>
          </p:cNvSpPr>
          <p:nvPr/>
        </p:nvSpPr>
        <p:spPr bwMode="auto">
          <a:xfrm>
            <a:off x="3101400" y="582757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区税事務所</a:t>
            </a:r>
          </a:p>
        </p:txBody>
      </p:sp>
      <p:sp>
        <p:nvSpPr>
          <p:cNvPr id="108" name="Text Box 45"/>
          <p:cNvSpPr txBox="1">
            <a:spLocks noChangeArrowheads="1"/>
          </p:cNvSpPr>
          <p:nvPr/>
        </p:nvSpPr>
        <p:spPr bwMode="auto">
          <a:xfrm>
            <a:off x="3101400" y="610471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契約課</a:t>
            </a:r>
          </a:p>
        </p:txBody>
      </p:sp>
      <p:sp>
        <p:nvSpPr>
          <p:cNvPr id="109" name="Text Box 45"/>
          <p:cNvSpPr txBox="1">
            <a:spLocks noChangeArrowheads="1"/>
          </p:cNvSpPr>
          <p:nvPr/>
        </p:nvSpPr>
        <p:spPr bwMode="auto">
          <a:xfrm>
            <a:off x="3101400" y="638171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用地管財課</a:t>
            </a:r>
          </a:p>
        </p:txBody>
      </p:sp>
      <p:sp>
        <p:nvSpPr>
          <p:cNvPr id="120" name="Text Box 61"/>
          <p:cNvSpPr txBox="1">
            <a:spLocks noChangeArrowheads="1"/>
          </p:cNvSpPr>
          <p:nvPr/>
        </p:nvSpPr>
        <p:spPr bwMode="auto">
          <a:xfrm>
            <a:off x="4721400" y="2840153"/>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（防災・危機管理、被災地支援等）</a:t>
            </a:r>
          </a:p>
        </p:txBody>
      </p:sp>
      <p:sp>
        <p:nvSpPr>
          <p:cNvPr id="121" name="Text Box 61"/>
          <p:cNvSpPr txBox="1">
            <a:spLocks noChangeArrowheads="1"/>
          </p:cNvSpPr>
          <p:nvPr/>
        </p:nvSpPr>
        <p:spPr bwMode="auto">
          <a:xfrm>
            <a:off x="4721400" y="3378467"/>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（秘書、広報・報道、広聴等）</a:t>
            </a:r>
          </a:p>
        </p:txBody>
      </p:sp>
      <p:sp>
        <p:nvSpPr>
          <p:cNvPr id="122" name="Text Box 61"/>
          <p:cNvSpPr txBox="1">
            <a:spLocks noChangeArrowheads="1"/>
          </p:cNvSpPr>
          <p:nvPr/>
        </p:nvSpPr>
        <p:spPr bwMode="auto">
          <a:xfrm>
            <a:off x="4721399" y="3659578"/>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（政策企画等）</a:t>
            </a:r>
          </a:p>
        </p:txBody>
      </p:sp>
      <p:sp>
        <p:nvSpPr>
          <p:cNvPr id="123" name="Text Box 61"/>
          <p:cNvSpPr txBox="1">
            <a:spLocks noChangeArrowheads="1"/>
          </p:cNvSpPr>
          <p:nvPr/>
        </p:nvSpPr>
        <p:spPr bwMode="auto">
          <a:xfrm>
            <a:off x="4721399" y="3940689"/>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（行政改革等）</a:t>
            </a:r>
          </a:p>
        </p:txBody>
      </p:sp>
      <p:sp>
        <p:nvSpPr>
          <p:cNvPr id="124" name="Text Box 61"/>
          <p:cNvSpPr txBox="1">
            <a:spLocks noChangeArrowheads="1"/>
          </p:cNvSpPr>
          <p:nvPr/>
        </p:nvSpPr>
        <p:spPr bwMode="auto">
          <a:xfrm>
            <a:off x="4721342" y="4469006"/>
            <a:ext cx="2453901"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（総務、庁舎管理、文書、情報公開等）</a:t>
            </a:r>
          </a:p>
        </p:txBody>
      </p:sp>
      <p:sp>
        <p:nvSpPr>
          <p:cNvPr id="125" name="Text Box 61"/>
          <p:cNvSpPr txBox="1">
            <a:spLocks noChangeArrowheads="1"/>
          </p:cNvSpPr>
          <p:nvPr/>
        </p:nvSpPr>
        <p:spPr bwMode="auto">
          <a:xfrm>
            <a:off x="4721341" y="4751373"/>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（人事・給与・厚生等）</a:t>
            </a:r>
          </a:p>
        </p:txBody>
      </p:sp>
      <p:sp>
        <p:nvSpPr>
          <p:cNvPr id="126" name="Text Box 61"/>
          <p:cNvSpPr txBox="1">
            <a:spLocks noChangeArrowheads="1"/>
          </p:cNvSpPr>
          <p:nvPr/>
        </p:nvSpPr>
        <p:spPr bwMode="auto">
          <a:xfrm>
            <a:off x="4721341" y="5282287"/>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（予算、決算、財源、議会等）</a:t>
            </a:r>
          </a:p>
        </p:txBody>
      </p:sp>
      <p:sp>
        <p:nvSpPr>
          <p:cNvPr id="127" name="Text Box 61"/>
          <p:cNvSpPr txBox="1">
            <a:spLocks noChangeArrowheads="1"/>
          </p:cNvSpPr>
          <p:nvPr/>
        </p:nvSpPr>
        <p:spPr bwMode="auto">
          <a:xfrm>
            <a:off x="4721340" y="5563814"/>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（税制等）</a:t>
            </a:r>
          </a:p>
        </p:txBody>
      </p:sp>
      <p:sp>
        <p:nvSpPr>
          <p:cNvPr id="128" name="Text Box 61"/>
          <p:cNvSpPr txBox="1">
            <a:spLocks noChangeArrowheads="1"/>
          </p:cNvSpPr>
          <p:nvPr/>
        </p:nvSpPr>
        <p:spPr bwMode="auto">
          <a:xfrm>
            <a:off x="4721339" y="5848180"/>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（課税・納税等）</a:t>
            </a:r>
          </a:p>
        </p:txBody>
      </p:sp>
      <p:sp>
        <p:nvSpPr>
          <p:cNvPr id="129" name="Text Box 61"/>
          <p:cNvSpPr txBox="1">
            <a:spLocks noChangeArrowheads="1"/>
          </p:cNvSpPr>
          <p:nvPr/>
        </p:nvSpPr>
        <p:spPr bwMode="auto">
          <a:xfrm>
            <a:off x="4721339" y="6116843"/>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（契約等）</a:t>
            </a:r>
          </a:p>
        </p:txBody>
      </p:sp>
      <p:sp>
        <p:nvSpPr>
          <p:cNvPr id="133" name="Text Box 61"/>
          <p:cNvSpPr txBox="1">
            <a:spLocks noChangeArrowheads="1"/>
          </p:cNvSpPr>
          <p:nvPr/>
        </p:nvSpPr>
        <p:spPr bwMode="auto">
          <a:xfrm>
            <a:off x="4721339" y="6402820"/>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（管財、用地等）</a:t>
            </a:r>
          </a:p>
        </p:txBody>
      </p:sp>
      <p:cxnSp>
        <p:nvCxnSpPr>
          <p:cNvPr id="3" name="直線コネクタ 2"/>
          <p:cNvCxnSpPr/>
          <p:nvPr/>
        </p:nvCxnSpPr>
        <p:spPr>
          <a:xfrm flipV="1">
            <a:off x="576000" y="3170702"/>
            <a:ext cx="2880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37" name="直線コネクタ 136"/>
          <p:cNvCxnSpPr/>
          <p:nvPr/>
        </p:nvCxnSpPr>
        <p:spPr>
          <a:xfrm flipV="1">
            <a:off x="859287" y="2990259"/>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38" name="直線コネクタ 137"/>
          <p:cNvCxnSpPr/>
          <p:nvPr/>
        </p:nvCxnSpPr>
        <p:spPr>
          <a:xfrm flipV="1">
            <a:off x="859287" y="3520821"/>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39" name="直線コネクタ 138"/>
          <p:cNvCxnSpPr/>
          <p:nvPr/>
        </p:nvCxnSpPr>
        <p:spPr>
          <a:xfrm flipV="1">
            <a:off x="868999" y="4603483"/>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40" name="直線コネクタ 139"/>
          <p:cNvCxnSpPr/>
          <p:nvPr/>
        </p:nvCxnSpPr>
        <p:spPr>
          <a:xfrm flipV="1">
            <a:off x="859287" y="5426787"/>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42" name="直線コネクタ 141"/>
          <p:cNvCxnSpPr/>
          <p:nvPr/>
        </p:nvCxnSpPr>
        <p:spPr>
          <a:xfrm flipH="1">
            <a:off x="859287" y="2974630"/>
            <a:ext cx="0" cy="3844800"/>
          </a:xfrm>
          <a:prstGeom prst="line">
            <a:avLst/>
          </a:prstGeom>
          <a:ln w="28575"/>
        </p:spPr>
        <p:style>
          <a:lnRef idx="1">
            <a:schemeClr val="dk1"/>
          </a:lnRef>
          <a:fillRef idx="0">
            <a:schemeClr val="dk1"/>
          </a:fillRef>
          <a:effectRef idx="0">
            <a:schemeClr val="dk1"/>
          </a:effectRef>
          <a:fontRef idx="minor">
            <a:schemeClr val="tx1"/>
          </a:fontRef>
        </p:style>
      </p:cxnSp>
      <p:cxnSp>
        <p:nvCxnSpPr>
          <p:cNvPr id="144" name="直線コネクタ 143"/>
          <p:cNvCxnSpPr>
            <a:endCxn id="85" idx="1"/>
          </p:cNvCxnSpPr>
          <p:nvPr/>
        </p:nvCxnSpPr>
        <p:spPr>
          <a:xfrm flipV="1">
            <a:off x="2689720" y="3516358"/>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45" name="直線コネクタ 144"/>
          <p:cNvCxnSpPr/>
          <p:nvPr/>
        </p:nvCxnSpPr>
        <p:spPr>
          <a:xfrm>
            <a:off x="2896200" y="3800986"/>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47" name="直線コネクタ 146"/>
          <p:cNvCxnSpPr/>
          <p:nvPr/>
        </p:nvCxnSpPr>
        <p:spPr>
          <a:xfrm>
            <a:off x="2894920" y="407035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48" name="直線コネクタ 147"/>
          <p:cNvCxnSpPr/>
          <p:nvPr/>
        </p:nvCxnSpPr>
        <p:spPr>
          <a:xfrm flipV="1">
            <a:off x="2692864" y="4603483"/>
            <a:ext cx="403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直線コネクタ 150"/>
          <p:cNvCxnSpPr/>
          <p:nvPr/>
        </p:nvCxnSpPr>
        <p:spPr>
          <a:xfrm flipV="1">
            <a:off x="2688440" y="5416764"/>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3" name="直線コネクタ 152"/>
          <p:cNvCxnSpPr/>
          <p:nvPr/>
        </p:nvCxnSpPr>
        <p:spPr>
          <a:xfrm>
            <a:off x="2894280" y="488048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4" name="直線コネクタ 153"/>
          <p:cNvCxnSpPr/>
          <p:nvPr/>
        </p:nvCxnSpPr>
        <p:spPr>
          <a:xfrm>
            <a:off x="2894280" y="5697950"/>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5" name="直線コネクタ 154"/>
          <p:cNvCxnSpPr/>
          <p:nvPr/>
        </p:nvCxnSpPr>
        <p:spPr>
          <a:xfrm>
            <a:off x="2894280" y="5979136"/>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6" name="直線コネクタ 155"/>
          <p:cNvCxnSpPr/>
          <p:nvPr/>
        </p:nvCxnSpPr>
        <p:spPr>
          <a:xfrm>
            <a:off x="2894280" y="6251320"/>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7" name="直線コネクタ 156"/>
          <p:cNvCxnSpPr/>
          <p:nvPr/>
        </p:nvCxnSpPr>
        <p:spPr>
          <a:xfrm>
            <a:off x="2894280" y="6533274"/>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60" name="直線コネクタ 159"/>
          <p:cNvCxnSpPr/>
          <p:nvPr/>
        </p:nvCxnSpPr>
        <p:spPr>
          <a:xfrm flipH="1">
            <a:off x="2893640" y="3520821"/>
            <a:ext cx="640" cy="554950"/>
          </a:xfrm>
          <a:prstGeom prst="line">
            <a:avLst/>
          </a:prstGeom>
          <a:ln w="12700"/>
        </p:spPr>
        <p:style>
          <a:lnRef idx="1">
            <a:schemeClr val="dk1"/>
          </a:lnRef>
          <a:fillRef idx="0">
            <a:schemeClr val="dk1"/>
          </a:fillRef>
          <a:effectRef idx="0">
            <a:schemeClr val="dk1"/>
          </a:effectRef>
          <a:fontRef idx="minor">
            <a:schemeClr val="tx1"/>
          </a:fontRef>
        </p:style>
      </p:cxnSp>
      <p:cxnSp>
        <p:nvCxnSpPr>
          <p:cNvPr id="162" name="直線コネクタ 161"/>
          <p:cNvCxnSpPr/>
          <p:nvPr/>
        </p:nvCxnSpPr>
        <p:spPr>
          <a:xfrm>
            <a:off x="2893640" y="5417262"/>
            <a:ext cx="0" cy="1119600"/>
          </a:xfrm>
          <a:prstGeom prst="line">
            <a:avLst/>
          </a:prstGeom>
          <a:ln w="12700"/>
        </p:spPr>
        <p:style>
          <a:lnRef idx="1">
            <a:schemeClr val="dk1"/>
          </a:lnRef>
          <a:fillRef idx="0">
            <a:schemeClr val="dk1"/>
          </a:fillRef>
          <a:effectRef idx="0">
            <a:schemeClr val="dk1"/>
          </a:effectRef>
          <a:fontRef idx="minor">
            <a:schemeClr val="tx1"/>
          </a:fontRef>
        </p:style>
      </p:cxnSp>
      <p:cxnSp>
        <p:nvCxnSpPr>
          <p:cNvPr id="163" name="直線コネクタ 162"/>
          <p:cNvCxnSpPr/>
          <p:nvPr/>
        </p:nvCxnSpPr>
        <p:spPr>
          <a:xfrm flipH="1">
            <a:off x="2890007" y="4600267"/>
            <a:ext cx="640" cy="284400"/>
          </a:xfrm>
          <a:prstGeom prst="line">
            <a:avLst/>
          </a:prstGeom>
          <a:ln w="12700"/>
        </p:spPr>
        <p:style>
          <a:lnRef idx="1">
            <a:schemeClr val="dk1"/>
          </a:lnRef>
          <a:fillRef idx="0">
            <a:schemeClr val="dk1"/>
          </a:fillRef>
          <a:effectRef idx="0">
            <a:schemeClr val="dk1"/>
          </a:effectRef>
          <a:fontRef idx="minor">
            <a:schemeClr val="tx1"/>
          </a:fontRef>
        </p:style>
      </p:cxnSp>
      <p:sp>
        <p:nvSpPr>
          <p:cNvPr id="164" name="Text Box 61"/>
          <p:cNvSpPr txBox="1">
            <a:spLocks noChangeArrowheads="1"/>
          </p:cNvSpPr>
          <p:nvPr/>
        </p:nvSpPr>
        <p:spPr bwMode="auto">
          <a:xfrm>
            <a:off x="7164999" y="2840587"/>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165" name="Text Box 61"/>
          <p:cNvSpPr txBox="1">
            <a:spLocks noChangeArrowheads="1"/>
          </p:cNvSpPr>
          <p:nvPr/>
        </p:nvSpPr>
        <p:spPr bwMode="auto">
          <a:xfrm>
            <a:off x="7164999" y="3376689"/>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・政策企画室秘書部、市民情報部</a:t>
            </a:r>
          </a:p>
        </p:txBody>
      </p:sp>
      <p:sp>
        <p:nvSpPr>
          <p:cNvPr id="166" name="Text Box 61"/>
          <p:cNvSpPr txBox="1">
            <a:spLocks noChangeArrowheads="1"/>
          </p:cNvSpPr>
          <p:nvPr/>
        </p:nvSpPr>
        <p:spPr bwMode="auto">
          <a:xfrm>
            <a:off x="7164999" y="3658454"/>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・副首都推進局　・政策企画室企画部</a:t>
            </a:r>
          </a:p>
        </p:txBody>
      </p:sp>
      <p:sp>
        <p:nvSpPr>
          <p:cNvPr id="167" name="Text Box 61"/>
          <p:cNvSpPr txBox="1">
            <a:spLocks noChangeArrowheads="1"/>
          </p:cNvSpPr>
          <p:nvPr/>
        </p:nvSpPr>
        <p:spPr bwMode="auto">
          <a:xfrm>
            <a:off x="7164999" y="3940220"/>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・市政改革室</a:t>
            </a:r>
          </a:p>
        </p:txBody>
      </p:sp>
      <p:sp>
        <p:nvSpPr>
          <p:cNvPr id="168" name="Text Box 61"/>
          <p:cNvSpPr txBox="1">
            <a:spLocks noChangeArrowheads="1"/>
          </p:cNvSpPr>
          <p:nvPr/>
        </p:nvSpPr>
        <p:spPr bwMode="auto">
          <a:xfrm>
            <a:off x="7164999" y="4458261"/>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ICT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戦略室　・総務局</a:t>
            </a:r>
          </a:p>
        </p:txBody>
      </p:sp>
      <p:sp>
        <p:nvSpPr>
          <p:cNvPr id="169" name="Text Box 61"/>
          <p:cNvSpPr txBox="1">
            <a:spLocks noChangeArrowheads="1"/>
          </p:cNvSpPr>
          <p:nvPr/>
        </p:nvSpPr>
        <p:spPr bwMode="auto">
          <a:xfrm>
            <a:off x="7164999" y="4733948"/>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・人事室</a:t>
            </a:r>
          </a:p>
        </p:txBody>
      </p:sp>
      <p:sp>
        <p:nvSpPr>
          <p:cNvPr id="170" name="Text Box 61"/>
          <p:cNvSpPr txBox="1">
            <a:spLocks noChangeArrowheads="1"/>
          </p:cNvSpPr>
          <p:nvPr/>
        </p:nvSpPr>
        <p:spPr bwMode="auto">
          <a:xfrm>
            <a:off x="7164999" y="5270087"/>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・財政局財務部</a:t>
            </a:r>
          </a:p>
        </p:txBody>
      </p:sp>
      <p:sp>
        <p:nvSpPr>
          <p:cNvPr id="171" name="Text Box 61"/>
          <p:cNvSpPr txBox="1">
            <a:spLocks noChangeArrowheads="1"/>
          </p:cNvSpPr>
          <p:nvPr/>
        </p:nvSpPr>
        <p:spPr bwMode="auto">
          <a:xfrm>
            <a:off x="7164999" y="5555943"/>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・財政局税務部</a:t>
            </a:r>
          </a:p>
        </p:txBody>
      </p:sp>
      <p:sp>
        <p:nvSpPr>
          <p:cNvPr id="172" name="Text Box 61"/>
          <p:cNvSpPr txBox="1">
            <a:spLocks noChangeArrowheads="1"/>
          </p:cNvSpPr>
          <p:nvPr/>
        </p:nvSpPr>
        <p:spPr bwMode="auto">
          <a:xfrm>
            <a:off x="7175243" y="5849438"/>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・財政局市税事務所</a:t>
            </a:r>
          </a:p>
        </p:txBody>
      </p:sp>
      <p:sp>
        <p:nvSpPr>
          <p:cNvPr id="182" name="Text Box 61"/>
          <p:cNvSpPr txBox="1">
            <a:spLocks noChangeArrowheads="1"/>
          </p:cNvSpPr>
          <p:nvPr/>
        </p:nvSpPr>
        <p:spPr bwMode="auto">
          <a:xfrm>
            <a:off x="7171175" y="6129317"/>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・契約管財局契約部</a:t>
            </a:r>
          </a:p>
        </p:txBody>
      </p:sp>
      <p:sp>
        <p:nvSpPr>
          <p:cNvPr id="183" name="Text Box 61"/>
          <p:cNvSpPr txBox="1">
            <a:spLocks noChangeArrowheads="1"/>
          </p:cNvSpPr>
          <p:nvPr/>
        </p:nvSpPr>
        <p:spPr bwMode="auto">
          <a:xfrm>
            <a:off x="7164999" y="6408722"/>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・契約管財局管財部、用地部</a:t>
            </a:r>
          </a:p>
        </p:txBody>
      </p:sp>
      <p:cxnSp>
        <p:nvCxnSpPr>
          <p:cNvPr id="86" name="直線コネクタ 85"/>
          <p:cNvCxnSpPr/>
          <p:nvPr/>
        </p:nvCxnSpPr>
        <p:spPr>
          <a:xfrm>
            <a:off x="684000" y="3169122"/>
            <a:ext cx="0" cy="3650400"/>
          </a:xfrm>
          <a:prstGeom prst="line">
            <a:avLst/>
          </a:prstGeom>
          <a:ln w="28575"/>
        </p:spPr>
        <p:style>
          <a:lnRef idx="1">
            <a:schemeClr val="dk1"/>
          </a:lnRef>
          <a:fillRef idx="0">
            <a:schemeClr val="dk1"/>
          </a:fillRef>
          <a:effectRef idx="0">
            <a:schemeClr val="dk1"/>
          </a:effectRef>
          <a:fontRef idx="minor">
            <a:schemeClr val="tx1"/>
          </a:fontRef>
        </p:style>
      </p:cxnSp>
      <p:sp>
        <p:nvSpPr>
          <p:cNvPr id="68" name="正方形/長方形 67"/>
          <p:cNvSpPr/>
          <p:nvPr/>
        </p:nvSpPr>
        <p:spPr>
          <a:xfrm>
            <a:off x="72362" y="503046"/>
            <a:ext cx="9767097" cy="1790314"/>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a:solidFill>
                  <a:schemeClr val="tx1"/>
                </a:solidFill>
                <a:latin typeface="Meiryo UI" pitchFamily="50" charset="-128"/>
                <a:ea typeface="Meiryo UI" pitchFamily="50" charset="-128"/>
                <a:cs typeface="Meiryo UI" pitchFamily="50" charset="-128"/>
              </a:rPr>
              <a:t>課・事業所設置の考え方</a:t>
            </a: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a:solidFill>
                  <a:schemeClr val="tx1"/>
                </a:solidFill>
                <a:latin typeface="Meiryo UI" pitchFamily="50" charset="-128"/>
                <a:ea typeface="Meiryo UI" pitchFamily="50" charset="-128"/>
                <a:cs typeface="Meiryo UI" pitchFamily="50" charset="-128"/>
              </a:rPr>
              <a:t>　</a:t>
            </a:r>
            <a:r>
              <a:rPr lang="en-US" altLang="ja-JP" sz="1100" dirty="0">
                <a:solidFill>
                  <a:schemeClr val="tx1"/>
                </a:solidFill>
                <a:latin typeface="Meiryo UI" pitchFamily="50" charset="-128"/>
                <a:ea typeface="Meiryo UI" pitchFamily="50" charset="-128"/>
                <a:cs typeface="Meiryo UI" pitchFamily="50" charset="-128"/>
              </a:rPr>
              <a:t>※</a:t>
            </a:r>
            <a:r>
              <a:rPr lang="ja-JP" altLang="en-US" sz="1100" dirty="0">
                <a:solidFill>
                  <a:schemeClr val="tx1"/>
                </a:solidFill>
                <a:latin typeface="Meiryo UI" pitchFamily="50" charset="-128"/>
                <a:ea typeface="Meiryo UI" pitchFamily="50" charset="-128"/>
                <a:cs typeface="Meiryo UI" pitchFamily="50" charset="-128"/>
              </a:rPr>
              <a:t>一部、これによりがたい場合は個別判断あり</a:t>
            </a:r>
            <a:endParaRPr lang="en-US" altLang="ja-JP" sz="1100" dirty="0">
              <a:solidFill>
                <a:schemeClr val="tx1"/>
              </a:solidFill>
              <a:latin typeface="Meiryo UI" pitchFamily="50" charset="-128"/>
              <a:ea typeface="Meiryo UI" pitchFamily="50" charset="-128"/>
              <a:cs typeface="Meiryo UI" pitchFamily="50" charset="-128"/>
            </a:endParaRPr>
          </a:p>
          <a:p>
            <a:pPr>
              <a:defRPr/>
            </a:pPr>
            <a:endParaRPr lang="en-US" altLang="ja-JP" sz="800" dirty="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課       ： 各局の部で所管する業務範囲を一定の業務のまとまりと捉え、 現在の部単位で特別区における課を設置</a:t>
            </a:r>
            <a:endParaRPr lang="en-US" altLang="ja-JP" sz="1400" dirty="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事業所 ： 共同設置する事業所、現在４か所以上設置されている事業所、法令上各特別区に設置する行政機関・・・事業所を設置</a:t>
            </a:r>
            <a:endParaRPr lang="en-US" altLang="ja-JP" sz="1400" dirty="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特定の特別区のみで事業を実施する事業所・・・事業所を設置</a:t>
            </a:r>
            <a:endParaRPr lang="en-US" altLang="ja-JP" sz="1400" dirty="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その他の事業所・・・現時点では所管課に包含</a:t>
            </a:r>
            <a:endParaRPr lang="en-US" altLang="ja-JP" sz="1400" dirty="0">
              <a:solidFill>
                <a:schemeClr val="tx1"/>
              </a:solidFill>
              <a:latin typeface="Meiryo UI" pitchFamily="50" charset="-128"/>
              <a:ea typeface="Meiryo UI" pitchFamily="50" charset="-128"/>
              <a:cs typeface="Meiryo UI" pitchFamily="50" charset="-128"/>
            </a:endParaRPr>
          </a:p>
          <a:p>
            <a:pPr>
              <a:defRPr/>
            </a:pPr>
            <a:endParaRPr lang="en-US" altLang="ja-JP" sz="400" dirty="0">
              <a:solidFill>
                <a:schemeClr val="tx1"/>
              </a:solidFill>
              <a:latin typeface="Meiryo UI" pitchFamily="50" charset="-128"/>
              <a:ea typeface="Meiryo UI" pitchFamily="50" charset="-128"/>
              <a:cs typeface="Meiryo UI" pitchFamily="50" charset="-128"/>
            </a:endParaRPr>
          </a:p>
          <a:p>
            <a:pPr>
              <a:defRPr/>
            </a:pPr>
            <a:r>
              <a:rPr lang="en-US" altLang="ja-JP" sz="1400" dirty="0">
                <a:solidFill>
                  <a:schemeClr val="tx1"/>
                </a:solidFill>
                <a:latin typeface="Meiryo UI" pitchFamily="50" charset="-128"/>
                <a:ea typeface="Meiryo UI" pitchFamily="50" charset="-128"/>
                <a:cs typeface="Meiryo UI" pitchFamily="50" charset="-128"/>
              </a:rPr>
              <a:t>※ </a:t>
            </a:r>
            <a:r>
              <a:rPr lang="ja-JP" altLang="en-US" sz="1400" dirty="0">
                <a:solidFill>
                  <a:schemeClr val="tx1"/>
                </a:solidFill>
                <a:latin typeface="Meiryo UI" pitchFamily="50" charset="-128"/>
                <a:ea typeface="Meiryo UI" pitchFamily="50" charset="-128"/>
                <a:cs typeface="Meiryo UI" pitchFamily="50" charset="-128"/>
              </a:rPr>
              <a:t>基本的な組織を示したものであり、具体の部・課の設置、事業所として設置するか否か、組織名称は、設置準備期間中に、</a:t>
            </a:r>
            <a:endParaRPr lang="en-US" altLang="ja-JP" sz="1400" dirty="0">
              <a:solidFill>
                <a:schemeClr val="tx1"/>
              </a:solidFill>
              <a:latin typeface="Meiryo UI" pitchFamily="50" charset="-128"/>
              <a:ea typeface="Meiryo UI" pitchFamily="50" charset="-128"/>
              <a:cs typeface="Meiryo UI" pitchFamily="50" charset="-128"/>
            </a:endParaRPr>
          </a:p>
          <a:p>
            <a:pPr>
              <a:defRPr/>
            </a:pPr>
            <a:r>
              <a:rPr lang="ja-JP" altLang="en-US" sz="1400" dirty="0">
                <a:solidFill>
                  <a:schemeClr val="tx1"/>
                </a:solidFill>
                <a:latin typeface="Meiryo UI" pitchFamily="50" charset="-128"/>
                <a:ea typeface="Meiryo UI" pitchFamily="50" charset="-128"/>
                <a:cs typeface="Meiryo UI" pitchFamily="50" charset="-128"/>
              </a:rPr>
              <a:t>　　業務執行方法等と併せて、各局との綿密な協議・検討を経て、決定</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65" name="Text Box 61"/>
          <p:cNvSpPr txBox="1">
            <a:spLocks noChangeArrowheads="1"/>
          </p:cNvSpPr>
          <p:nvPr/>
        </p:nvSpPr>
        <p:spPr bwMode="auto">
          <a:xfrm>
            <a:off x="75942" y="2414195"/>
            <a:ext cx="2608577" cy="276999"/>
          </a:xfrm>
          <a:prstGeom prst="rect">
            <a:avLst/>
          </a:prstGeom>
          <a:noFill/>
          <a:ln w="19050">
            <a:noFill/>
            <a:prstDash val="sysDot"/>
            <a:miter lim="800000"/>
            <a:headEnd/>
            <a:tailEnd/>
          </a:ln>
        </p:spPr>
        <p:txBody>
          <a:bodyPr wrap="square" anchor="ctr">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各特別区に共通する組織機構</a:t>
            </a:r>
          </a:p>
        </p:txBody>
      </p:sp>
      <p:sp>
        <p:nvSpPr>
          <p:cNvPr id="69"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２６</a:t>
            </a:r>
          </a:p>
        </p:txBody>
      </p:sp>
    </p:spTree>
    <p:extLst>
      <p:ext uri="{BB962C8B-B14F-4D97-AF65-F5344CB8AC3E}">
        <p14:creationId xmlns:p14="http://schemas.microsoft.com/office/powerpoint/2010/main" val="39108461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正方形/長方形 118"/>
          <p:cNvSpPr/>
          <p:nvPr/>
        </p:nvSpPr>
        <p:spPr>
          <a:xfrm>
            <a:off x="111217" y="116632"/>
            <a:ext cx="6948153" cy="64800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Text Box 45"/>
          <p:cNvSpPr txBox="1">
            <a:spLocks noChangeArrowheads="1"/>
          </p:cNvSpPr>
          <p:nvPr/>
        </p:nvSpPr>
        <p:spPr bwMode="auto">
          <a:xfrm>
            <a:off x="3101400" y="5888305"/>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保健所</a:t>
            </a:r>
          </a:p>
        </p:txBody>
      </p:sp>
      <p:sp>
        <p:nvSpPr>
          <p:cNvPr id="104" name="Text Box 45"/>
          <p:cNvSpPr txBox="1">
            <a:spLocks noChangeArrowheads="1"/>
          </p:cNvSpPr>
          <p:nvPr/>
        </p:nvSpPr>
        <p:spPr bwMode="auto">
          <a:xfrm>
            <a:off x="1069720" y="533432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健康部</a:t>
            </a:r>
          </a:p>
        </p:txBody>
      </p:sp>
      <p:sp>
        <p:nvSpPr>
          <p:cNvPr id="105" name="Text Box 45"/>
          <p:cNvSpPr txBox="1">
            <a:spLocks noChangeArrowheads="1"/>
          </p:cNvSpPr>
          <p:nvPr/>
        </p:nvSpPr>
        <p:spPr bwMode="auto">
          <a:xfrm>
            <a:off x="3101400" y="533432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総務企画課</a:t>
            </a:r>
          </a:p>
        </p:txBody>
      </p:sp>
      <p:sp>
        <p:nvSpPr>
          <p:cNvPr id="33" name="Text Box 45"/>
          <p:cNvSpPr txBox="1">
            <a:spLocks noChangeArrowheads="1"/>
          </p:cNvSpPr>
          <p:nvPr/>
        </p:nvSpPr>
        <p:spPr bwMode="auto">
          <a:xfrm>
            <a:off x="3101400" y="285293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総務企画課</a:t>
            </a:r>
          </a:p>
        </p:txBody>
      </p:sp>
      <p:sp>
        <p:nvSpPr>
          <p:cNvPr id="34" name="Text Box 45"/>
          <p:cNvSpPr txBox="1">
            <a:spLocks noChangeArrowheads="1"/>
          </p:cNvSpPr>
          <p:nvPr/>
        </p:nvSpPr>
        <p:spPr bwMode="auto">
          <a:xfrm>
            <a:off x="1069720" y="285293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福祉部</a:t>
            </a:r>
          </a:p>
        </p:txBody>
      </p:sp>
      <p:sp>
        <p:nvSpPr>
          <p:cNvPr id="35" name="Text Box 45"/>
          <p:cNvSpPr txBox="1">
            <a:spLocks noChangeArrowheads="1"/>
          </p:cNvSpPr>
          <p:nvPr/>
        </p:nvSpPr>
        <p:spPr bwMode="auto">
          <a:xfrm>
            <a:off x="3101400" y="312991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地域福祉課</a:t>
            </a:r>
          </a:p>
        </p:txBody>
      </p:sp>
      <p:sp>
        <p:nvSpPr>
          <p:cNvPr id="36" name="Text Box 45"/>
          <p:cNvSpPr txBox="1">
            <a:spLocks noChangeArrowheads="1"/>
          </p:cNvSpPr>
          <p:nvPr/>
        </p:nvSpPr>
        <p:spPr bwMode="auto">
          <a:xfrm>
            <a:off x="3101400" y="340958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生活支援課</a:t>
            </a:r>
          </a:p>
        </p:txBody>
      </p:sp>
      <p:sp>
        <p:nvSpPr>
          <p:cNvPr id="37" name="Text Box 45"/>
          <p:cNvSpPr txBox="1">
            <a:spLocks noChangeArrowheads="1"/>
          </p:cNvSpPr>
          <p:nvPr/>
        </p:nvSpPr>
        <p:spPr bwMode="auto">
          <a:xfrm>
            <a:off x="3101400" y="368763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保険年金課</a:t>
            </a:r>
          </a:p>
        </p:txBody>
      </p:sp>
      <p:sp>
        <p:nvSpPr>
          <p:cNvPr id="38" name="Text Box 45"/>
          <p:cNvSpPr txBox="1">
            <a:spLocks noChangeArrowheads="1"/>
          </p:cNvSpPr>
          <p:nvPr/>
        </p:nvSpPr>
        <p:spPr bwMode="auto">
          <a:xfrm>
            <a:off x="3101400" y="396427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者施策課</a:t>
            </a:r>
          </a:p>
        </p:txBody>
      </p:sp>
      <p:sp>
        <p:nvSpPr>
          <p:cNvPr id="51" name="Text Box 45"/>
          <p:cNvSpPr txBox="1">
            <a:spLocks noChangeArrowheads="1"/>
          </p:cNvSpPr>
          <p:nvPr/>
        </p:nvSpPr>
        <p:spPr bwMode="auto">
          <a:xfrm>
            <a:off x="3101400" y="423532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高齢者施策課</a:t>
            </a:r>
          </a:p>
        </p:txBody>
      </p:sp>
      <p:sp>
        <p:nvSpPr>
          <p:cNvPr id="52" name="Text Box 45"/>
          <p:cNvSpPr txBox="1">
            <a:spLocks noChangeArrowheads="1"/>
          </p:cNvSpPr>
          <p:nvPr/>
        </p:nvSpPr>
        <p:spPr bwMode="auto">
          <a:xfrm>
            <a:off x="3101400" y="4512614"/>
            <a:ext cx="1620000" cy="425758"/>
          </a:xfrm>
          <a:prstGeom prst="rect">
            <a:avLst/>
          </a:prstGeom>
          <a:solidFill>
            <a:schemeClr val="bg1"/>
          </a:solidFill>
          <a:ln w="9525">
            <a:solidFill>
              <a:schemeClr val="tx1"/>
            </a:solidFill>
            <a:miter lim="800000"/>
            <a:headEnd/>
            <a:tailEnd/>
          </a:ln>
        </p:spPr>
        <p:txBody>
          <a:bodyPr anchor="ctr">
            <a:spAutoFit/>
          </a:bodyPr>
          <a:lstStyle/>
          <a:p>
            <a:pPr algn="dist">
              <a:lnSpc>
                <a:spcPts val="13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心身障が</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者</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dist">
              <a:lnSpc>
                <a:spcPts val="13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リハビリテーションセンター</a:t>
            </a:r>
          </a:p>
        </p:txBody>
      </p:sp>
      <p:sp>
        <p:nvSpPr>
          <p:cNvPr id="53" name="Text Box 45"/>
          <p:cNvSpPr txBox="1">
            <a:spLocks noChangeArrowheads="1"/>
          </p:cNvSpPr>
          <p:nvPr/>
        </p:nvSpPr>
        <p:spPr bwMode="auto">
          <a:xfrm>
            <a:off x="3101400" y="561131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健康推進課</a:t>
            </a:r>
          </a:p>
        </p:txBody>
      </p:sp>
      <p:sp>
        <p:nvSpPr>
          <p:cNvPr id="56" name="Text Box 45"/>
          <p:cNvSpPr txBox="1">
            <a:spLocks noChangeArrowheads="1"/>
          </p:cNvSpPr>
          <p:nvPr/>
        </p:nvSpPr>
        <p:spPr bwMode="auto">
          <a:xfrm>
            <a:off x="3101400" y="184482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総務企画課</a:t>
            </a:r>
          </a:p>
        </p:txBody>
      </p:sp>
      <p:sp>
        <p:nvSpPr>
          <p:cNvPr id="57" name="Text Box 45"/>
          <p:cNvSpPr txBox="1">
            <a:spLocks noChangeArrowheads="1"/>
          </p:cNvSpPr>
          <p:nvPr/>
        </p:nvSpPr>
        <p:spPr bwMode="auto">
          <a:xfrm>
            <a:off x="1069720" y="184482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産業文化部</a:t>
            </a:r>
          </a:p>
        </p:txBody>
      </p:sp>
      <p:sp>
        <p:nvSpPr>
          <p:cNvPr id="58" name="Text Box 45"/>
          <p:cNvSpPr txBox="1">
            <a:spLocks noChangeArrowheads="1"/>
          </p:cNvSpPr>
          <p:nvPr/>
        </p:nvSpPr>
        <p:spPr bwMode="auto">
          <a:xfrm>
            <a:off x="3101400" y="212182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観光文化スポーツ課</a:t>
            </a:r>
          </a:p>
        </p:txBody>
      </p:sp>
      <p:sp>
        <p:nvSpPr>
          <p:cNvPr id="59" name="Text Box 45"/>
          <p:cNvSpPr txBox="1">
            <a:spLocks noChangeArrowheads="1"/>
          </p:cNvSpPr>
          <p:nvPr/>
        </p:nvSpPr>
        <p:spPr bwMode="auto">
          <a:xfrm>
            <a:off x="3101400" y="239880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産業振興課</a:t>
            </a:r>
          </a:p>
        </p:txBody>
      </p:sp>
      <p:sp>
        <p:nvSpPr>
          <p:cNvPr id="60" name="Text Box 61"/>
          <p:cNvSpPr txBox="1">
            <a:spLocks noChangeArrowheads="1"/>
          </p:cNvSpPr>
          <p:nvPr/>
        </p:nvSpPr>
        <p:spPr bwMode="auto">
          <a:xfrm>
            <a:off x="4720162" y="1849084"/>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（部の総務等）</a:t>
            </a:r>
          </a:p>
        </p:txBody>
      </p:sp>
      <p:sp>
        <p:nvSpPr>
          <p:cNvPr id="61" name="Text Box 61"/>
          <p:cNvSpPr txBox="1">
            <a:spLocks noChangeArrowheads="1"/>
          </p:cNvSpPr>
          <p:nvPr/>
        </p:nvSpPr>
        <p:spPr bwMode="auto">
          <a:xfrm>
            <a:off x="4720161" y="2129850"/>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（観光、文化・スポーツ振興等）</a:t>
            </a:r>
          </a:p>
        </p:txBody>
      </p:sp>
      <p:sp>
        <p:nvSpPr>
          <p:cNvPr id="62" name="Text Box 61"/>
          <p:cNvSpPr txBox="1">
            <a:spLocks noChangeArrowheads="1"/>
          </p:cNvSpPr>
          <p:nvPr/>
        </p:nvSpPr>
        <p:spPr bwMode="auto">
          <a:xfrm>
            <a:off x="4720160" y="2411314"/>
            <a:ext cx="2681112" cy="253916"/>
          </a:xfrm>
          <a:prstGeom prst="rect">
            <a:avLst/>
          </a:prstGeom>
          <a:noFill/>
          <a:ln w="19050">
            <a:noFill/>
            <a:prstDash val="sysDot"/>
            <a:miter lim="800000"/>
            <a:headEnd/>
            <a:tailEnd/>
          </a:ln>
        </p:spPr>
        <p:txBody>
          <a:bodyPr wrap="square" anchor="ctr">
            <a:spAutoFit/>
          </a:bodyPr>
          <a:lstStyle/>
          <a:p>
            <a:r>
              <a:rPr lang="ja-JP" altLang="en-US" sz="1030" dirty="0">
                <a:latin typeface="Meiryo UI" panose="020B0604030504040204" pitchFamily="50" charset="-128"/>
                <a:ea typeface="Meiryo UI" panose="020B0604030504040204" pitchFamily="50" charset="-128"/>
                <a:cs typeface="Meiryo UI" panose="020B0604030504040204" pitchFamily="50" charset="-128"/>
              </a:rPr>
              <a:t>（地域の中小企業支援、商店街振興等）</a:t>
            </a:r>
          </a:p>
        </p:txBody>
      </p:sp>
      <p:sp>
        <p:nvSpPr>
          <p:cNvPr id="63" name="Text Box 61"/>
          <p:cNvSpPr txBox="1">
            <a:spLocks noChangeArrowheads="1"/>
          </p:cNvSpPr>
          <p:nvPr/>
        </p:nvSpPr>
        <p:spPr bwMode="auto">
          <a:xfrm>
            <a:off x="4720159" y="2860963"/>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（部の総務等）</a:t>
            </a:r>
          </a:p>
        </p:txBody>
      </p:sp>
      <p:sp>
        <p:nvSpPr>
          <p:cNvPr id="64" name="Text Box 61"/>
          <p:cNvSpPr txBox="1">
            <a:spLocks noChangeArrowheads="1"/>
          </p:cNvSpPr>
          <p:nvPr/>
        </p:nvSpPr>
        <p:spPr bwMode="auto">
          <a:xfrm>
            <a:off x="4722195" y="3131604"/>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（地域福祉等）</a:t>
            </a:r>
          </a:p>
        </p:txBody>
      </p:sp>
      <p:sp>
        <p:nvSpPr>
          <p:cNvPr id="65" name="Text Box 61"/>
          <p:cNvSpPr txBox="1">
            <a:spLocks noChangeArrowheads="1"/>
          </p:cNvSpPr>
          <p:nvPr/>
        </p:nvSpPr>
        <p:spPr bwMode="auto">
          <a:xfrm>
            <a:off x="4720159" y="3414970"/>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（生活保護等）</a:t>
            </a:r>
          </a:p>
        </p:txBody>
      </p:sp>
      <p:sp>
        <p:nvSpPr>
          <p:cNvPr id="66" name="Text Box 61"/>
          <p:cNvSpPr txBox="1">
            <a:spLocks noChangeArrowheads="1"/>
          </p:cNvSpPr>
          <p:nvPr/>
        </p:nvSpPr>
        <p:spPr bwMode="auto">
          <a:xfrm>
            <a:off x="4720159" y="3698471"/>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（国民健康保険等）</a:t>
            </a:r>
          </a:p>
        </p:txBody>
      </p:sp>
      <p:sp>
        <p:nvSpPr>
          <p:cNvPr id="67" name="Text Box 61"/>
          <p:cNvSpPr txBox="1">
            <a:spLocks noChangeArrowheads="1"/>
          </p:cNvSpPr>
          <p:nvPr/>
        </p:nvSpPr>
        <p:spPr bwMode="auto">
          <a:xfrm>
            <a:off x="4720159" y="3969112"/>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者福祉等）</a:t>
            </a:r>
          </a:p>
        </p:txBody>
      </p:sp>
      <p:sp>
        <p:nvSpPr>
          <p:cNvPr id="68" name="Text Box 61"/>
          <p:cNvSpPr txBox="1">
            <a:spLocks noChangeArrowheads="1"/>
          </p:cNvSpPr>
          <p:nvPr/>
        </p:nvSpPr>
        <p:spPr bwMode="auto">
          <a:xfrm>
            <a:off x="4720158" y="4239753"/>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（高齢者福祉等）</a:t>
            </a:r>
          </a:p>
        </p:txBody>
      </p:sp>
      <p:sp>
        <p:nvSpPr>
          <p:cNvPr id="69" name="Text Box 61"/>
          <p:cNvSpPr txBox="1">
            <a:spLocks noChangeArrowheads="1"/>
          </p:cNvSpPr>
          <p:nvPr/>
        </p:nvSpPr>
        <p:spPr bwMode="auto">
          <a:xfrm>
            <a:off x="4720157" y="4601087"/>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者支援等）</a:t>
            </a:r>
          </a:p>
        </p:txBody>
      </p:sp>
      <p:sp>
        <p:nvSpPr>
          <p:cNvPr id="70" name="Text Box 61"/>
          <p:cNvSpPr txBox="1">
            <a:spLocks noChangeArrowheads="1"/>
          </p:cNvSpPr>
          <p:nvPr/>
        </p:nvSpPr>
        <p:spPr bwMode="auto">
          <a:xfrm>
            <a:off x="4720157" y="5346453"/>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（部の総務等）</a:t>
            </a:r>
          </a:p>
        </p:txBody>
      </p:sp>
      <p:sp>
        <p:nvSpPr>
          <p:cNvPr id="71" name="Text Box 61"/>
          <p:cNvSpPr txBox="1">
            <a:spLocks noChangeArrowheads="1"/>
          </p:cNvSpPr>
          <p:nvPr/>
        </p:nvSpPr>
        <p:spPr bwMode="auto">
          <a:xfrm>
            <a:off x="4720156" y="5617613"/>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（保健事業、健康増進等）</a:t>
            </a:r>
          </a:p>
        </p:txBody>
      </p:sp>
      <p:cxnSp>
        <p:nvCxnSpPr>
          <p:cNvPr id="79" name="直線コネクタ 78"/>
          <p:cNvCxnSpPr/>
          <p:nvPr/>
        </p:nvCxnSpPr>
        <p:spPr>
          <a:xfrm flipV="1">
            <a:off x="864400" y="1988840"/>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flipV="1">
            <a:off x="859287" y="2996952"/>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flipV="1">
            <a:off x="859287" y="5434322"/>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a:off x="859287" y="116632"/>
            <a:ext cx="0" cy="6480000"/>
          </a:xfrm>
          <a:prstGeom prst="line">
            <a:avLst/>
          </a:prstGeom>
          <a:ln w="28575"/>
        </p:spPr>
        <p:style>
          <a:lnRef idx="1">
            <a:schemeClr val="dk1"/>
          </a:lnRef>
          <a:fillRef idx="0">
            <a:schemeClr val="dk1"/>
          </a:fillRef>
          <a:effectRef idx="0">
            <a:schemeClr val="dk1"/>
          </a:effectRef>
          <a:fontRef idx="minor">
            <a:schemeClr val="tx1"/>
          </a:fontRef>
        </p:style>
      </p:cxnSp>
      <p:cxnSp>
        <p:nvCxnSpPr>
          <p:cNvPr id="99" name="直線コネクタ 98"/>
          <p:cNvCxnSpPr/>
          <p:nvPr/>
        </p:nvCxnSpPr>
        <p:spPr>
          <a:xfrm flipV="1">
            <a:off x="2688440" y="5434322"/>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07" name="直線コネクタ 106"/>
          <p:cNvCxnSpPr/>
          <p:nvPr/>
        </p:nvCxnSpPr>
        <p:spPr>
          <a:xfrm flipV="1">
            <a:off x="2688440" y="2982886"/>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16" name="直線コネクタ 115"/>
          <p:cNvCxnSpPr/>
          <p:nvPr/>
        </p:nvCxnSpPr>
        <p:spPr>
          <a:xfrm flipV="1">
            <a:off x="2687800" y="2000174"/>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0" name="直線コネクタ 119"/>
          <p:cNvCxnSpPr/>
          <p:nvPr/>
        </p:nvCxnSpPr>
        <p:spPr>
          <a:xfrm>
            <a:off x="2894280" y="227687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1" name="直線コネクタ 120"/>
          <p:cNvCxnSpPr/>
          <p:nvPr/>
        </p:nvCxnSpPr>
        <p:spPr>
          <a:xfrm>
            <a:off x="2893640" y="2552999"/>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2" name="直線コネクタ 121"/>
          <p:cNvCxnSpPr/>
          <p:nvPr/>
        </p:nvCxnSpPr>
        <p:spPr>
          <a:xfrm>
            <a:off x="2893640" y="3284984"/>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3" name="直線コネクタ 122"/>
          <p:cNvCxnSpPr/>
          <p:nvPr/>
        </p:nvCxnSpPr>
        <p:spPr>
          <a:xfrm>
            <a:off x="2893640" y="3573016"/>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4" name="直線コネクタ 123"/>
          <p:cNvCxnSpPr/>
          <p:nvPr/>
        </p:nvCxnSpPr>
        <p:spPr>
          <a:xfrm>
            <a:off x="2893640" y="383485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5" name="直線コネクタ 124"/>
          <p:cNvCxnSpPr/>
          <p:nvPr/>
        </p:nvCxnSpPr>
        <p:spPr>
          <a:xfrm>
            <a:off x="2893640" y="4112789"/>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6" name="直線コネクタ 125"/>
          <p:cNvCxnSpPr/>
          <p:nvPr/>
        </p:nvCxnSpPr>
        <p:spPr>
          <a:xfrm>
            <a:off x="2893640" y="4365104"/>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7" name="直線コネクタ 126"/>
          <p:cNvCxnSpPr/>
          <p:nvPr/>
        </p:nvCxnSpPr>
        <p:spPr>
          <a:xfrm>
            <a:off x="2893640" y="4725144"/>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8" name="直線コネクタ 127"/>
          <p:cNvCxnSpPr/>
          <p:nvPr/>
        </p:nvCxnSpPr>
        <p:spPr>
          <a:xfrm>
            <a:off x="2893640" y="5722354"/>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9" name="直線コネクタ 128"/>
          <p:cNvCxnSpPr/>
          <p:nvPr/>
        </p:nvCxnSpPr>
        <p:spPr>
          <a:xfrm>
            <a:off x="2893640" y="6015148"/>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32" name="直線コネクタ 131"/>
          <p:cNvCxnSpPr/>
          <p:nvPr/>
        </p:nvCxnSpPr>
        <p:spPr>
          <a:xfrm>
            <a:off x="2891680" y="2000174"/>
            <a:ext cx="0" cy="558000"/>
          </a:xfrm>
          <a:prstGeom prst="line">
            <a:avLst/>
          </a:prstGeom>
          <a:ln w="12700"/>
        </p:spPr>
        <p:style>
          <a:lnRef idx="1">
            <a:schemeClr val="dk1"/>
          </a:lnRef>
          <a:fillRef idx="0">
            <a:schemeClr val="dk1"/>
          </a:fillRef>
          <a:effectRef idx="0">
            <a:schemeClr val="dk1"/>
          </a:effectRef>
          <a:fontRef idx="minor">
            <a:schemeClr val="tx1"/>
          </a:fontRef>
        </p:style>
      </p:cxnSp>
      <p:cxnSp>
        <p:nvCxnSpPr>
          <p:cNvPr id="133" name="直線コネクタ 132"/>
          <p:cNvCxnSpPr/>
          <p:nvPr/>
        </p:nvCxnSpPr>
        <p:spPr>
          <a:xfrm>
            <a:off x="2891680" y="2982886"/>
            <a:ext cx="0" cy="174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134" name="直線コネクタ 133"/>
          <p:cNvCxnSpPr/>
          <p:nvPr/>
        </p:nvCxnSpPr>
        <p:spPr>
          <a:xfrm>
            <a:off x="2891680" y="5434322"/>
            <a:ext cx="0" cy="586800"/>
          </a:xfrm>
          <a:prstGeom prst="line">
            <a:avLst/>
          </a:prstGeom>
          <a:ln w="12700"/>
        </p:spPr>
        <p:style>
          <a:lnRef idx="1">
            <a:schemeClr val="dk1"/>
          </a:lnRef>
          <a:fillRef idx="0">
            <a:schemeClr val="dk1"/>
          </a:fillRef>
          <a:effectRef idx="0">
            <a:schemeClr val="dk1"/>
          </a:effectRef>
          <a:fontRef idx="minor">
            <a:schemeClr val="tx1"/>
          </a:fontRef>
        </p:style>
      </p:cxnSp>
      <p:sp>
        <p:nvSpPr>
          <p:cNvPr id="83" name="L 字 82"/>
          <p:cNvSpPr/>
          <p:nvPr/>
        </p:nvSpPr>
        <p:spPr>
          <a:xfrm>
            <a:off x="7164999" y="116631"/>
            <a:ext cx="2700000" cy="6480000"/>
          </a:xfrm>
          <a:prstGeom prst="corner">
            <a:avLst>
              <a:gd name="adj1" fmla="val 100000"/>
              <a:gd name="adj2" fmla="val 100000"/>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84" name="Text Box 61"/>
          <p:cNvSpPr txBox="1">
            <a:spLocks noChangeArrowheads="1"/>
          </p:cNvSpPr>
          <p:nvPr/>
        </p:nvSpPr>
        <p:spPr bwMode="auto">
          <a:xfrm>
            <a:off x="7164999" y="1856445"/>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・経済戦略局総務部、企画部</a:t>
            </a:r>
          </a:p>
        </p:txBody>
      </p:sp>
      <p:sp>
        <p:nvSpPr>
          <p:cNvPr id="130" name="Text Box 61"/>
          <p:cNvSpPr txBox="1">
            <a:spLocks noChangeArrowheads="1"/>
          </p:cNvSpPr>
          <p:nvPr/>
        </p:nvSpPr>
        <p:spPr bwMode="auto">
          <a:xfrm>
            <a:off x="7162964" y="2137523"/>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・経済戦略局観光部、文化部、スポーツ部</a:t>
            </a:r>
          </a:p>
        </p:txBody>
      </p:sp>
      <p:sp>
        <p:nvSpPr>
          <p:cNvPr id="135" name="Text Box 61"/>
          <p:cNvSpPr txBox="1">
            <a:spLocks noChangeArrowheads="1"/>
          </p:cNvSpPr>
          <p:nvPr/>
        </p:nvSpPr>
        <p:spPr bwMode="auto">
          <a:xfrm>
            <a:off x="7162964" y="243794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・経済戦略局立地推進部、産業振興部</a:t>
            </a:r>
          </a:p>
        </p:txBody>
      </p:sp>
      <p:sp>
        <p:nvSpPr>
          <p:cNvPr id="136" name="Text Box 61"/>
          <p:cNvSpPr txBox="1">
            <a:spLocks noChangeArrowheads="1"/>
          </p:cNvSpPr>
          <p:nvPr/>
        </p:nvSpPr>
        <p:spPr bwMode="auto">
          <a:xfrm>
            <a:off x="7162964" y="2860963"/>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・福祉局総務部</a:t>
            </a:r>
          </a:p>
        </p:txBody>
      </p:sp>
      <p:sp>
        <p:nvSpPr>
          <p:cNvPr id="137" name="Text Box 61"/>
          <p:cNvSpPr txBox="1">
            <a:spLocks noChangeArrowheads="1"/>
          </p:cNvSpPr>
          <p:nvPr/>
        </p:nvSpPr>
        <p:spPr bwMode="auto">
          <a:xfrm>
            <a:off x="7162963" y="3141454"/>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・福祉局生活福祉部地域福祉課</a:t>
            </a:r>
          </a:p>
        </p:txBody>
      </p:sp>
      <p:sp>
        <p:nvSpPr>
          <p:cNvPr id="138" name="Text Box 61"/>
          <p:cNvSpPr txBox="1">
            <a:spLocks noChangeArrowheads="1"/>
          </p:cNvSpPr>
          <p:nvPr/>
        </p:nvSpPr>
        <p:spPr bwMode="auto">
          <a:xfrm>
            <a:off x="7162963" y="3422532"/>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・福祉局生活福祉部自立支援課、保護課</a:t>
            </a:r>
          </a:p>
        </p:txBody>
      </p:sp>
      <p:sp>
        <p:nvSpPr>
          <p:cNvPr id="139" name="Text Box 61"/>
          <p:cNvSpPr txBox="1">
            <a:spLocks noChangeArrowheads="1"/>
          </p:cNvSpPr>
          <p:nvPr/>
        </p:nvSpPr>
        <p:spPr bwMode="auto">
          <a:xfrm>
            <a:off x="7162963" y="3693962"/>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・福祉局生活福祉部保険年金課</a:t>
            </a:r>
          </a:p>
        </p:txBody>
      </p:sp>
      <p:sp>
        <p:nvSpPr>
          <p:cNvPr id="140" name="Text Box 61"/>
          <p:cNvSpPr txBox="1">
            <a:spLocks noChangeArrowheads="1"/>
          </p:cNvSpPr>
          <p:nvPr/>
        </p:nvSpPr>
        <p:spPr bwMode="auto">
          <a:xfrm>
            <a:off x="7162963" y="3964270"/>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err="1">
                <a:latin typeface="Meiryo UI" panose="020B0604030504040204" pitchFamily="50" charset="-128"/>
                <a:ea typeface="Meiryo UI" panose="020B0604030504040204" pitchFamily="50" charset="-128"/>
                <a:cs typeface="Meiryo UI" panose="020B0604030504040204" pitchFamily="50" charset="-128"/>
              </a:rPr>
              <a:t>福祉局障がい</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者施策部</a:t>
            </a:r>
          </a:p>
        </p:txBody>
      </p:sp>
      <p:sp>
        <p:nvSpPr>
          <p:cNvPr id="141" name="Text Box 61"/>
          <p:cNvSpPr txBox="1">
            <a:spLocks noChangeArrowheads="1"/>
          </p:cNvSpPr>
          <p:nvPr/>
        </p:nvSpPr>
        <p:spPr bwMode="auto">
          <a:xfrm>
            <a:off x="7162962" y="4246861"/>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・福祉局高齢者施策部</a:t>
            </a:r>
          </a:p>
        </p:txBody>
      </p:sp>
      <p:sp>
        <p:nvSpPr>
          <p:cNvPr id="142" name="Text Box 61"/>
          <p:cNvSpPr txBox="1">
            <a:spLocks noChangeArrowheads="1"/>
          </p:cNvSpPr>
          <p:nvPr/>
        </p:nvSpPr>
        <p:spPr bwMode="auto">
          <a:xfrm>
            <a:off x="7162961" y="4605082"/>
            <a:ext cx="2735415"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・福祉局心身障が</a:t>
            </a:r>
            <a:r>
              <a:rPr lang="ja-JP" altLang="en-US" sz="1050" dirty="0" err="1">
                <a:latin typeface="Meiryo UI" panose="020B0604030504040204" pitchFamily="50" charset="-128"/>
                <a:ea typeface="Meiryo UI" panose="020B0604030504040204" pitchFamily="50" charset="-128"/>
                <a:cs typeface="Meiryo UI" panose="020B0604030504040204" pitchFamily="50" charset="-128"/>
              </a:rPr>
              <a:t>い</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者リハビリテーションセンター</a:t>
            </a:r>
          </a:p>
        </p:txBody>
      </p:sp>
      <p:sp>
        <p:nvSpPr>
          <p:cNvPr id="143" name="Text Box 61"/>
          <p:cNvSpPr txBox="1">
            <a:spLocks noChangeArrowheads="1"/>
          </p:cNvSpPr>
          <p:nvPr/>
        </p:nvSpPr>
        <p:spPr bwMode="auto">
          <a:xfrm>
            <a:off x="7162961" y="5349982"/>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・健康局総務部</a:t>
            </a:r>
          </a:p>
        </p:txBody>
      </p:sp>
      <p:sp>
        <p:nvSpPr>
          <p:cNvPr id="144" name="Text Box 61"/>
          <p:cNvSpPr txBox="1">
            <a:spLocks noChangeArrowheads="1"/>
          </p:cNvSpPr>
          <p:nvPr/>
        </p:nvSpPr>
        <p:spPr bwMode="auto">
          <a:xfrm>
            <a:off x="7162960" y="561773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・健康局健康推進部</a:t>
            </a:r>
          </a:p>
        </p:txBody>
      </p:sp>
      <p:sp>
        <p:nvSpPr>
          <p:cNvPr id="145" name="Text Box 61"/>
          <p:cNvSpPr txBox="1">
            <a:spLocks noChangeArrowheads="1"/>
          </p:cNvSpPr>
          <p:nvPr/>
        </p:nvSpPr>
        <p:spPr bwMode="auto">
          <a:xfrm>
            <a:off x="7162960" y="5898688"/>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・健康局保健所</a:t>
            </a:r>
          </a:p>
        </p:txBody>
      </p:sp>
      <p:cxnSp>
        <p:nvCxnSpPr>
          <p:cNvPr id="151" name="直線コネクタ 150"/>
          <p:cNvCxnSpPr/>
          <p:nvPr/>
        </p:nvCxnSpPr>
        <p:spPr>
          <a:xfrm>
            <a:off x="684000" y="116631"/>
            <a:ext cx="0" cy="6480000"/>
          </a:xfrm>
          <a:prstGeom prst="line">
            <a:avLst/>
          </a:prstGeom>
          <a:ln w="28575"/>
        </p:spPr>
        <p:style>
          <a:lnRef idx="1">
            <a:schemeClr val="dk1"/>
          </a:lnRef>
          <a:fillRef idx="0">
            <a:schemeClr val="dk1"/>
          </a:fillRef>
          <a:effectRef idx="0">
            <a:schemeClr val="dk1"/>
          </a:effectRef>
          <a:fontRef idx="minor">
            <a:schemeClr val="tx1"/>
          </a:fontRef>
        </p:style>
      </p:cxnSp>
      <p:sp>
        <p:nvSpPr>
          <p:cNvPr id="100" name="Text Box 45"/>
          <p:cNvSpPr txBox="1">
            <a:spLocks noChangeArrowheads="1"/>
          </p:cNvSpPr>
          <p:nvPr/>
        </p:nvSpPr>
        <p:spPr bwMode="auto">
          <a:xfrm>
            <a:off x="3100217" y="65380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総務企画課</a:t>
            </a:r>
          </a:p>
        </p:txBody>
      </p:sp>
      <p:sp>
        <p:nvSpPr>
          <p:cNvPr id="101" name="Text Box 45"/>
          <p:cNvSpPr txBox="1">
            <a:spLocks noChangeArrowheads="1"/>
          </p:cNvSpPr>
          <p:nvPr/>
        </p:nvSpPr>
        <p:spPr bwMode="auto">
          <a:xfrm>
            <a:off x="1068537" y="65380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区民部</a:t>
            </a:r>
          </a:p>
        </p:txBody>
      </p:sp>
      <p:sp>
        <p:nvSpPr>
          <p:cNvPr id="102" name="Text Box 45"/>
          <p:cNvSpPr txBox="1">
            <a:spLocks noChangeArrowheads="1"/>
          </p:cNvSpPr>
          <p:nvPr/>
        </p:nvSpPr>
        <p:spPr bwMode="auto">
          <a:xfrm>
            <a:off x="3100217" y="93080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ダイバーシティ推進課</a:t>
            </a:r>
          </a:p>
        </p:txBody>
      </p:sp>
      <p:sp>
        <p:nvSpPr>
          <p:cNvPr id="113" name="Text Box 45"/>
          <p:cNvSpPr txBox="1">
            <a:spLocks noChangeArrowheads="1"/>
          </p:cNvSpPr>
          <p:nvPr/>
        </p:nvSpPr>
        <p:spPr bwMode="auto">
          <a:xfrm>
            <a:off x="3100217" y="1207785"/>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地域支援課</a:t>
            </a:r>
          </a:p>
        </p:txBody>
      </p:sp>
      <p:sp>
        <p:nvSpPr>
          <p:cNvPr id="114" name="Text Box 61"/>
          <p:cNvSpPr txBox="1">
            <a:spLocks noChangeArrowheads="1"/>
          </p:cNvSpPr>
          <p:nvPr/>
        </p:nvSpPr>
        <p:spPr bwMode="auto">
          <a:xfrm>
            <a:off x="4720155" y="657824"/>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（部の総務、住民基本台帳等）</a:t>
            </a:r>
          </a:p>
        </p:txBody>
      </p:sp>
      <p:sp>
        <p:nvSpPr>
          <p:cNvPr id="115" name="Text Box 61"/>
          <p:cNvSpPr txBox="1">
            <a:spLocks noChangeArrowheads="1"/>
          </p:cNvSpPr>
          <p:nvPr/>
        </p:nvSpPr>
        <p:spPr bwMode="auto">
          <a:xfrm>
            <a:off x="4720154" y="928982"/>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（人権・男女共同参画等）</a:t>
            </a:r>
          </a:p>
        </p:txBody>
      </p:sp>
      <p:sp>
        <p:nvSpPr>
          <p:cNvPr id="117" name="Text Box 61"/>
          <p:cNvSpPr txBox="1">
            <a:spLocks noChangeArrowheads="1"/>
          </p:cNvSpPr>
          <p:nvPr/>
        </p:nvSpPr>
        <p:spPr bwMode="auto">
          <a:xfrm>
            <a:off x="4720154" y="1211815"/>
            <a:ext cx="233803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（地域振興、区民協働等）</a:t>
            </a:r>
          </a:p>
        </p:txBody>
      </p:sp>
      <p:cxnSp>
        <p:nvCxnSpPr>
          <p:cNvPr id="118" name="直線コネクタ 117"/>
          <p:cNvCxnSpPr/>
          <p:nvPr/>
        </p:nvCxnSpPr>
        <p:spPr>
          <a:xfrm flipV="1">
            <a:off x="858104" y="802324"/>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53" name="直線コネクタ 152"/>
          <p:cNvCxnSpPr/>
          <p:nvPr/>
        </p:nvCxnSpPr>
        <p:spPr>
          <a:xfrm flipV="1">
            <a:off x="2687257" y="792301"/>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4" name="直線コネクタ 153"/>
          <p:cNvCxnSpPr/>
          <p:nvPr/>
        </p:nvCxnSpPr>
        <p:spPr>
          <a:xfrm>
            <a:off x="2902864" y="1063459"/>
            <a:ext cx="1980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5" name="直線コネクタ 154"/>
          <p:cNvCxnSpPr/>
          <p:nvPr/>
        </p:nvCxnSpPr>
        <p:spPr>
          <a:xfrm>
            <a:off x="2900240" y="1346284"/>
            <a:ext cx="1980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56" name="直線コネクタ 155"/>
          <p:cNvCxnSpPr/>
          <p:nvPr/>
        </p:nvCxnSpPr>
        <p:spPr>
          <a:xfrm flipH="1">
            <a:off x="2901078" y="791159"/>
            <a:ext cx="640" cy="558000"/>
          </a:xfrm>
          <a:prstGeom prst="line">
            <a:avLst/>
          </a:prstGeom>
          <a:ln w="12700"/>
        </p:spPr>
        <p:style>
          <a:lnRef idx="1">
            <a:schemeClr val="dk1"/>
          </a:lnRef>
          <a:fillRef idx="0">
            <a:schemeClr val="dk1"/>
          </a:fillRef>
          <a:effectRef idx="0">
            <a:schemeClr val="dk1"/>
          </a:effectRef>
          <a:fontRef idx="minor">
            <a:schemeClr val="tx1"/>
          </a:fontRef>
        </p:style>
      </p:cxnSp>
      <p:sp>
        <p:nvSpPr>
          <p:cNvPr id="157" name="Text Box 61"/>
          <p:cNvSpPr txBox="1">
            <a:spLocks noChangeArrowheads="1"/>
          </p:cNvSpPr>
          <p:nvPr/>
        </p:nvSpPr>
        <p:spPr bwMode="auto">
          <a:xfrm>
            <a:off x="7163816" y="66372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・市民局総務部</a:t>
            </a:r>
          </a:p>
        </p:txBody>
      </p:sp>
      <p:sp>
        <p:nvSpPr>
          <p:cNvPr id="158" name="Text Box 61"/>
          <p:cNvSpPr txBox="1">
            <a:spLocks noChangeArrowheads="1"/>
          </p:cNvSpPr>
          <p:nvPr/>
        </p:nvSpPr>
        <p:spPr bwMode="auto">
          <a:xfrm>
            <a:off x="7163816" y="944290"/>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・市民局ダイバーシティ推進室</a:t>
            </a:r>
          </a:p>
        </p:txBody>
      </p:sp>
      <p:sp>
        <p:nvSpPr>
          <p:cNvPr id="159" name="Text Box 61"/>
          <p:cNvSpPr txBox="1">
            <a:spLocks noChangeArrowheads="1"/>
          </p:cNvSpPr>
          <p:nvPr/>
        </p:nvSpPr>
        <p:spPr bwMode="auto">
          <a:xfrm>
            <a:off x="7163816" y="1215041"/>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・市民局区政支援室</a:t>
            </a:r>
          </a:p>
        </p:txBody>
      </p:sp>
      <p:sp>
        <p:nvSpPr>
          <p:cNvPr id="85" name="Text Box 61"/>
          <p:cNvSpPr txBox="1">
            <a:spLocks noChangeArrowheads="1"/>
          </p:cNvSpPr>
          <p:nvPr/>
        </p:nvSpPr>
        <p:spPr bwMode="auto">
          <a:xfrm>
            <a:off x="4720157" y="5900244"/>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（保健所業務）</a:t>
            </a:r>
          </a:p>
        </p:txBody>
      </p:sp>
      <p:sp>
        <p:nvSpPr>
          <p:cNvPr id="86" name="Text Box 61"/>
          <p:cNvSpPr txBox="1">
            <a:spLocks noChangeArrowheads="1"/>
          </p:cNvSpPr>
          <p:nvPr/>
        </p:nvSpPr>
        <p:spPr bwMode="auto">
          <a:xfrm>
            <a:off x="3584848" y="4910034"/>
            <a:ext cx="1540505"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機関の共同設置</a:t>
            </a:r>
          </a:p>
        </p:txBody>
      </p:sp>
      <p:sp>
        <p:nvSpPr>
          <p:cNvPr id="91"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２７</a:t>
            </a:r>
          </a:p>
        </p:txBody>
      </p:sp>
    </p:spTree>
    <p:extLst>
      <p:ext uri="{BB962C8B-B14F-4D97-AF65-F5344CB8AC3E}">
        <p14:creationId xmlns:p14="http://schemas.microsoft.com/office/powerpoint/2010/main" val="3718551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コンテンツ プレースホルダー 2"/>
          <p:cNvSpPr txBox="1">
            <a:spLocks/>
          </p:cNvSpPr>
          <p:nvPr/>
        </p:nvSpPr>
        <p:spPr bwMode="auto">
          <a:xfrm>
            <a:off x="1738400" y="3499714"/>
            <a:ext cx="6202681" cy="1489556"/>
          </a:xfrm>
          <a:prstGeom prst="rect">
            <a:avLst/>
          </a:prstGeom>
          <a:solidFill>
            <a:schemeClr val="accent6">
              <a:lumMod val="40000"/>
              <a:lumOff val="60000"/>
            </a:schemeClr>
          </a:solidFill>
          <a:ln w="28575">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r>
              <a:rPr lang="ja-JP" altLang="en-US" sz="1600" dirty="0">
                <a:solidFill>
                  <a:prstClr val="black"/>
                </a:solidFill>
                <a:latin typeface="Meiryo UI" pitchFamily="50" charset="-128"/>
                <a:ea typeface="Meiryo UI" pitchFamily="50" charset="-128"/>
                <a:cs typeface="Meiryo UI" pitchFamily="50" charset="-128"/>
              </a:rPr>
              <a:t>　</a:t>
            </a:r>
            <a:endParaRPr lang="en-US" altLang="ja-JP" sz="1600" dirty="0">
              <a:solidFill>
                <a:prstClr val="black"/>
              </a:solidFill>
              <a:latin typeface="Meiryo UI" pitchFamily="50" charset="-128"/>
              <a:ea typeface="Meiryo UI" pitchFamily="50" charset="-128"/>
              <a:cs typeface="Meiryo UI" pitchFamily="50" charset="-128"/>
            </a:endParaRPr>
          </a:p>
        </p:txBody>
      </p:sp>
      <p:sp>
        <p:nvSpPr>
          <p:cNvPr id="27" name="正方形/長方形 26"/>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１　組織体制のめざすべき方向性　　　　　</a:t>
            </a:r>
            <a:endParaRPr lang="ja-JP" altLang="en-US" sz="1400" b="1" dirty="0">
              <a:solidFill>
                <a:srgbClr val="000000"/>
              </a:solidFill>
              <a:latin typeface="ＭＳ Ｐゴシック" charset="-128"/>
              <a:ea typeface="Meiryo UI"/>
              <a:cs typeface="Meiryo UI"/>
            </a:endParaRPr>
          </a:p>
        </p:txBody>
      </p:sp>
      <p:sp>
        <p:nvSpPr>
          <p:cNvPr id="29" name="コンテンツ プレースホルダー 2"/>
          <p:cNvSpPr txBox="1">
            <a:spLocks/>
          </p:cNvSpPr>
          <p:nvPr/>
        </p:nvSpPr>
        <p:spPr bwMode="auto">
          <a:xfrm>
            <a:off x="1738400" y="1243541"/>
            <a:ext cx="6202681" cy="1489556"/>
          </a:xfrm>
          <a:prstGeom prst="rect">
            <a:avLst/>
          </a:prstGeom>
          <a:solidFill>
            <a:schemeClr val="accent6">
              <a:lumMod val="40000"/>
              <a:lumOff val="60000"/>
            </a:schemeClr>
          </a:solidFill>
          <a:ln w="28575">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r>
              <a:rPr lang="ja-JP" altLang="en-US" sz="1600" dirty="0">
                <a:solidFill>
                  <a:prstClr val="black"/>
                </a:solidFill>
                <a:latin typeface="Meiryo UI" pitchFamily="50" charset="-128"/>
                <a:ea typeface="Meiryo UI" pitchFamily="50" charset="-128"/>
                <a:cs typeface="Meiryo UI" pitchFamily="50" charset="-128"/>
              </a:rPr>
              <a:t>　</a:t>
            </a:r>
            <a:endParaRPr lang="en-US" altLang="ja-JP" sz="1600" dirty="0">
              <a:solidFill>
                <a:prstClr val="black"/>
              </a:solidFill>
              <a:latin typeface="Meiryo UI" pitchFamily="50" charset="-128"/>
              <a:ea typeface="Meiryo UI" pitchFamily="50" charset="-128"/>
              <a:cs typeface="Meiryo UI" pitchFamily="50" charset="-128"/>
            </a:endParaRPr>
          </a:p>
        </p:txBody>
      </p:sp>
      <p:sp>
        <p:nvSpPr>
          <p:cNvPr id="30" name="コンテンツ プレースホルダー 2"/>
          <p:cNvSpPr txBox="1">
            <a:spLocks/>
          </p:cNvSpPr>
          <p:nvPr/>
        </p:nvSpPr>
        <p:spPr bwMode="auto">
          <a:xfrm>
            <a:off x="2127338" y="838728"/>
            <a:ext cx="3074987" cy="713434"/>
          </a:xfrm>
          <a:prstGeom prst="rect">
            <a:avLst/>
          </a:prstGeom>
          <a:solidFill>
            <a:schemeClr val="accent1"/>
          </a:solidFill>
          <a:ln w="12700">
            <a:noFill/>
          </a:ln>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広域機能を</a:t>
            </a:r>
            <a:endParaRPr lang="en-US" altLang="ja-JP" sz="1600" b="1" dirty="0">
              <a:solidFill>
                <a:schemeClr val="bg1"/>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大阪府に一元化　</a:t>
            </a:r>
            <a:endParaRPr lang="en-US" altLang="ja-JP" sz="1600" b="1" dirty="0">
              <a:solidFill>
                <a:schemeClr val="bg1"/>
              </a:solidFill>
              <a:latin typeface="Meiryo UI" pitchFamily="50" charset="-128"/>
              <a:ea typeface="Meiryo UI" pitchFamily="50" charset="-128"/>
              <a:cs typeface="Meiryo UI" pitchFamily="50" charset="-128"/>
            </a:endParaRPr>
          </a:p>
        </p:txBody>
      </p:sp>
      <p:sp>
        <p:nvSpPr>
          <p:cNvPr id="31" name="コンテンツ プレースホルダー 2"/>
          <p:cNvSpPr txBox="1">
            <a:spLocks/>
          </p:cNvSpPr>
          <p:nvPr/>
        </p:nvSpPr>
        <p:spPr bwMode="auto">
          <a:xfrm>
            <a:off x="2102845" y="3106555"/>
            <a:ext cx="3080430" cy="695291"/>
          </a:xfrm>
          <a:prstGeom prst="rect">
            <a:avLst/>
          </a:prstGeom>
          <a:solidFill>
            <a:schemeClr val="accent1"/>
          </a:solidFill>
          <a:ln w="12700">
            <a:noFill/>
          </a:ln>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中核市並みの基礎自治機能を</a:t>
            </a:r>
            <a:endParaRPr lang="en-US" altLang="ja-JP" sz="1600" b="1" dirty="0">
              <a:solidFill>
                <a:schemeClr val="bg1"/>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担う特別区を設置　</a:t>
            </a:r>
            <a:endParaRPr lang="en-US" altLang="ja-JP" sz="1600" b="1" dirty="0">
              <a:solidFill>
                <a:schemeClr val="bg1"/>
              </a:solidFill>
              <a:latin typeface="Meiryo UI" pitchFamily="50" charset="-128"/>
              <a:ea typeface="Meiryo UI" pitchFamily="50" charset="-128"/>
              <a:cs typeface="Meiryo UI" pitchFamily="50" charset="-128"/>
            </a:endParaRPr>
          </a:p>
        </p:txBody>
      </p:sp>
      <p:sp>
        <p:nvSpPr>
          <p:cNvPr id="32" name="円/楕円 31"/>
          <p:cNvSpPr/>
          <p:nvPr/>
        </p:nvSpPr>
        <p:spPr>
          <a:xfrm flipH="1">
            <a:off x="1255800" y="884506"/>
            <a:ext cx="685800" cy="423817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eaVert" lIns="0" tIns="0" rIns="0" bIns="0" anchor="ctr"/>
          <a:lstStyle/>
          <a:p>
            <a:pPr algn="ctr">
              <a:defRPr/>
            </a:pPr>
            <a:r>
              <a:rPr lang="ja-JP" altLang="en-US" b="1" dirty="0">
                <a:latin typeface="Meiryo UI" panose="020B0604030504040204" pitchFamily="50" charset="-128"/>
                <a:ea typeface="Meiryo UI" panose="020B0604030504040204" pitchFamily="50" charset="-128"/>
              </a:rPr>
              <a:t>広域と基礎の役割分担を徹底</a:t>
            </a:r>
          </a:p>
        </p:txBody>
      </p:sp>
      <p:sp>
        <p:nvSpPr>
          <p:cNvPr id="33" name="コンテンツ プレースホルダー 2"/>
          <p:cNvSpPr txBox="1">
            <a:spLocks/>
          </p:cNvSpPr>
          <p:nvPr/>
        </p:nvSpPr>
        <p:spPr bwMode="auto">
          <a:xfrm>
            <a:off x="516687" y="817919"/>
            <a:ext cx="536575" cy="5554663"/>
          </a:xfrm>
          <a:prstGeom prst="rect">
            <a:avLst/>
          </a:prstGeom>
          <a:solidFill>
            <a:schemeClr val="tx2">
              <a:lumMod val="75000"/>
            </a:schemeClr>
          </a:solidFill>
          <a:ln w="12700">
            <a:noFill/>
          </a:ln>
        </p:spPr>
        <p:style>
          <a:lnRef idx="2">
            <a:schemeClr val="dk1"/>
          </a:lnRef>
          <a:fillRef idx="1">
            <a:schemeClr val="lt1"/>
          </a:fillRef>
          <a:effectRef idx="0">
            <a:schemeClr val="dk1"/>
          </a:effectRef>
          <a:fontRef idx="minor">
            <a:schemeClr val="dk1"/>
          </a:fontRef>
        </p:style>
        <p:txBody>
          <a:bodyPr vert="eaVert" lIns="0" tIns="0" rIns="0" bIns="0"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Meiryo UI" panose="020B0604030504040204" pitchFamily="50" charset="-128"/>
                <a:ea typeface="Meiryo UI" panose="020B0604030504040204" pitchFamily="50" charset="-128"/>
                <a:cs typeface="Meiryo UI" pitchFamily="50" charset="-128"/>
              </a:rPr>
              <a:t>「副首都・大阪」にふさわしい新たな大都市制度の実現</a:t>
            </a:r>
            <a:endParaRPr lang="en-US" altLang="ja-JP" sz="1600" b="1" dirty="0">
              <a:solidFill>
                <a:schemeClr val="bg1"/>
              </a:solidFill>
              <a:latin typeface="Meiryo UI" panose="020B0604030504040204" pitchFamily="50" charset="-128"/>
              <a:ea typeface="Meiryo UI" panose="020B0604030504040204" pitchFamily="50" charset="-128"/>
              <a:cs typeface="Meiryo UI" pitchFamily="50" charset="-128"/>
            </a:endParaRPr>
          </a:p>
        </p:txBody>
      </p:sp>
      <p:sp>
        <p:nvSpPr>
          <p:cNvPr id="34" name="角丸四角形 33"/>
          <p:cNvSpPr/>
          <p:nvPr/>
        </p:nvSpPr>
        <p:spPr>
          <a:xfrm>
            <a:off x="1697207" y="5401099"/>
            <a:ext cx="5699042" cy="894636"/>
          </a:xfrm>
          <a:prstGeom prst="roundRect">
            <a:avLst/>
          </a:prstGeom>
          <a:solidFill>
            <a:schemeClr val="bg1"/>
          </a:solidFill>
          <a:ln w="19050">
            <a:prstDash val="solid"/>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dirty="0">
              <a:latin typeface="Meiryo UI" panose="020B0604030504040204" pitchFamily="50" charset="-128"/>
              <a:ea typeface="Meiryo UI" panose="020B0604030504040204" pitchFamily="50" charset="-128"/>
            </a:endParaRPr>
          </a:p>
        </p:txBody>
      </p:sp>
      <p:sp>
        <p:nvSpPr>
          <p:cNvPr id="35" name="コンテンツ プレースホルダー 2"/>
          <p:cNvSpPr txBox="1">
            <a:spLocks/>
          </p:cNvSpPr>
          <p:nvPr/>
        </p:nvSpPr>
        <p:spPr bwMode="auto">
          <a:xfrm>
            <a:off x="2338476" y="5674172"/>
            <a:ext cx="4230806" cy="617448"/>
          </a:xfrm>
          <a:prstGeom prst="rect">
            <a:avLst/>
          </a:prstGeom>
          <a:noFill/>
          <a:ln w="12700">
            <a:noFill/>
          </a:ln>
        </p:spPr>
        <p:style>
          <a:lnRef idx="2">
            <a:schemeClr val="dk1"/>
          </a:lnRef>
          <a:fillRef idx="1">
            <a:schemeClr val="lt1"/>
          </a:fillRef>
          <a:effectRef idx="0">
            <a:schemeClr val="dk1"/>
          </a:effectRef>
          <a:fontRef idx="minor">
            <a:schemeClr val="dk1"/>
          </a:fontRef>
        </p:style>
        <p:txBody>
          <a:bodyP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官が担っている事業を民間が担うことにより、コスト削減とサービス向上が期待できる事業は民間活力の活用を推進</a:t>
            </a:r>
          </a:p>
        </p:txBody>
      </p:sp>
      <p:sp>
        <p:nvSpPr>
          <p:cNvPr id="37" name="コンテンツ プレースホルダー 2"/>
          <p:cNvSpPr txBox="1">
            <a:spLocks/>
          </p:cNvSpPr>
          <p:nvPr/>
        </p:nvSpPr>
        <p:spPr bwMode="auto">
          <a:xfrm>
            <a:off x="8585411" y="1224789"/>
            <a:ext cx="635000" cy="4995079"/>
          </a:xfrm>
          <a:prstGeom prst="rect">
            <a:avLst/>
          </a:prstGeom>
          <a:solidFill>
            <a:schemeClr val="tx2">
              <a:lumMod val="75000"/>
            </a:schemeClr>
          </a:solidFill>
          <a:ln w="12700">
            <a:noFill/>
          </a:ln>
        </p:spPr>
        <p:style>
          <a:lnRef idx="2">
            <a:schemeClr val="dk1"/>
          </a:lnRef>
          <a:fillRef idx="1">
            <a:schemeClr val="lt1"/>
          </a:fillRef>
          <a:effectRef idx="0">
            <a:schemeClr val="dk1"/>
          </a:effectRef>
          <a:fontRef idx="minor">
            <a:schemeClr val="dk1"/>
          </a:fontRef>
        </p:style>
        <p:txBody>
          <a:bodyPr vert="eaVert"/>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Meiryo UI" panose="020B0604030504040204" pitchFamily="50" charset="-128"/>
                <a:ea typeface="Meiryo UI" panose="020B0604030504040204" pitchFamily="50" charset="-128"/>
                <a:cs typeface="Meiryo UI" pitchFamily="50" charset="-128"/>
              </a:rPr>
              <a:t>それぞれの機能をフルに発揮できる</a:t>
            </a:r>
            <a:endParaRPr lang="en-US" altLang="ja-JP" sz="1600" b="1" dirty="0">
              <a:solidFill>
                <a:schemeClr val="bg1"/>
              </a:solidFill>
              <a:latin typeface="Meiryo UI" panose="020B0604030504040204" pitchFamily="50" charset="-128"/>
              <a:ea typeface="Meiryo UI" panose="020B0604030504040204" pitchFamily="50" charset="-128"/>
              <a:cs typeface="Meiryo UI" pitchFamily="50" charset="-128"/>
            </a:endParaRPr>
          </a:p>
          <a:p>
            <a:pPr marL="0" indent="0" algn="ctr" fontAlgn="auto">
              <a:spcBef>
                <a:spcPts val="0"/>
              </a:spcBef>
              <a:spcAft>
                <a:spcPts val="0"/>
              </a:spcAft>
              <a:buFont typeface="Arial" charset="0"/>
              <a:buNone/>
              <a:defRPr/>
            </a:pPr>
            <a:r>
              <a:rPr lang="ja-JP" altLang="en-US" sz="1600" b="1" dirty="0">
                <a:solidFill>
                  <a:schemeClr val="bg1"/>
                </a:solidFill>
                <a:latin typeface="Meiryo UI" panose="020B0604030504040204" pitchFamily="50" charset="-128"/>
                <a:ea typeface="Meiryo UI" panose="020B0604030504040204" pitchFamily="50" charset="-128"/>
                <a:cs typeface="Meiryo UI" pitchFamily="50" charset="-128"/>
              </a:rPr>
              <a:t>最適なサービス提供体制の構築をめざす</a:t>
            </a:r>
            <a:endParaRPr lang="en-US" altLang="ja-JP" sz="1600" b="1" dirty="0">
              <a:solidFill>
                <a:schemeClr val="bg1"/>
              </a:solidFill>
              <a:latin typeface="Meiryo UI" panose="020B0604030504040204" pitchFamily="50" charset="-128"/>
              <a:ea typeface="Meiryo UI" panose="020B0604030504040204" pitchFamily="50" charset="-128"/>
              <a:cs typeface="Meiryo UI" pitchFamily="50" charset="-128"/>
            </a:endParaRPr>
          </a:p>
        </p:txBody>
      </p:sp>
      <p:sp>
        <p:nvSpPr>
          <p:cNvPr id="38" name="正方形/長方形 37"/>
          <p:cNvSpPr/>
          <p:nvPr/>
        </p:nvSpPr>
        <p:spPr>
          <a:xfrm>
            <a:off x="2859537" y="1672992"/>
            <a:ext cx="4977039" cy="935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全国トップクラスのスリムな組織体制を維持しつつ、</a:t>
            </a:r>
            <a:endParaRPr lang="en-US" altLang="ja-JP" sz="16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一元化する広域機能を迅速かつ強力に推進できる</a:t>
            </a:r>
            <a:endParaRPr lang="en-US" altLang="ja-JP" sz="16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組織体制をめざす</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39" name="正方形/長方形 38"/>
          <p:cNvSpPr/>
          <p:nvPr/>
        </p:nvSpPr>
        <p:spPr>
          <a:xfrm>
            <a:off x="2800638" y="3993347"/>
            <a:ext cx="4850266" cy="721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地域ニーズに沿った身近なサービスを提供できる</a:t>
            </a:r>
            <a:endParaRPr lang="en-US" altLang="ja-JP" sz="16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効果的・効率的な組織体制をめざす</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40" name="二等辺三角形 39"/>
          <p:cNvSpPr/>
          <p:nvPr/>
        </p:nvSpPr>
        <p:spPr>
          <a:xfrm rot="5400000">
            <a:off x="6635124" y="2868609"/>
            <a:ext cx="3271223" cy="4000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latin typeface="Meiryo UI" panose="020B0604030504040204" pitchFamily="50" charset="-128"/>
              <a:ea typeface="Meiryo UI" panose="020B0604030504040204" pitchFamily="50" charset="-128"/>
            </a:endParaRPr>
          </a:p>
        </p:txBody>
      </p:sp>
      <p:sp>
        <p:nvSpPr>
          <p:cNvPr id="19" name="コンテンツ プレースホルダー 2"/>
          <p:cNvSpPr txBox="1">
            <a:spLocks/>
          </p:cNvSpPr>
          <p:nvPr/>
        </p:nvSpPr>
        <p:spPr bwMode="auto">
          <a:xfrm>
            <a:off x="2100969" y="5305460"/>
            <a:ext cx="3099460" cy="325211"/>
          </a:xfrm>
          <a:prstGeom prst="rect">
            <a:avLst/>
          </a:prstGeom>
          <a:solidFill>
            <a:schemeClr val="accent3"/>
          </a:solidFill>
          <a:ln w="12700">
            <a:noFill/>
          </a:ln>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行政改革の取組み</a:t>
            </a:r>
            <a:endParaRPr lang="en-US" altLang="ja-JP" sz="1600" b="1" dirty="0">
              <a:solidFill>
                <a:schemeClr val="bg1"/>
              </a:solidFill>
              <a:latin typeface="Meiryo UI" pitchFamily="50" charset="-128"/>
              <a:ea typeface="Meiryo UI" pitchFamily="50" charset="-128"/>
              <a:cs typeface="Meiryo UI" pitchFamily="50" charset="-128"/>
            </a:endParaRPr>
          </a:p>
        </p:txBody>
      </p:sp>
      <p:sp>
        <p:nvSpPr>
          <p:cNvPr id="21" name="コンテンツ プレースホルダー 2"/>
          <p:cNvSpPr txBox="1">
            <a:spLocks/>
          </p:cNvSpPr>
          <p:nvPr/>
        </p:nvSpPr>
        <p:spPr bwMode="auto">
          <a:xfrm>
            <a:off x="7432724" y="5573693"/>
            <a:ext cx="1539560" cy="435656"/>
          </a:xfrm>
          <a:prstGeom prst="rect">
            <a:avLst/>
          </a:prstGeom>
          <a:noFill/>
          <a:ln w="12700">
            <a:noFill/>
          </a:ln>
        </p:spPr>
        <p:style>
          <a:lnRef idx="2">
            <a:schemeClr val="dk1"/>
          </a:lnRef>
          <a:fillRef idx="1">
            <a:schemeClr val="lt1"/>
          </a:fillRef>
          <a:effectRef idx="0">
            <a:schemeClr val="dk1"/>
          </a:effectRef>
          <a:fontRef idx="minor">
            <a:schemeClr val="dk1"/>
          </a:fontRef>
        </p:style>
        <p:txBody>
          <a:bodyP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200" dirty="0">
                <a:solidFill>
                  <a:prstClr val="black"/>
                </a:solidFill>
                <a:latin typeface="Meiryo UI" pitchFamily="50" charset="-128"/>
                <a:ea typeface="Meiryo UI" pitchFamily="50" charset="-128"/>
                <a:cs typeface="Meiryo UI" pitchFamily="50" charset="-128"/>
              </a:rPr>
              <a:t>取組み結果</a:t>
            </a:r>
            <a:endParaRPr lang="en-US" altLang="ja-JP" sz="1200" dirty="0">
              <a:solidFill>
                <a:prstClr val="black"/>
              </a:solidFill>
              <a:latin typeface="Meiryo UI" pitchFamily="50" charset="-128"/>
              <a:ea typeface="Meiryo UI" pitchFamily="50" charset="-128"/>
              <a:cs typeface="Meiryo UI" pitchFamily="50" charset="-128"/>
            </a:endParaRPr>
          </a:p>
          <a:p>
            <a:pPr marL="0" indent="0" fontAlgn="auto">
              <a:spcBef>
                <a:spcPts val="0"/>
              </a:spcBef>
              <a:spcAft>
                <a:spcPts val="0"/>
              </a:spcAft>
              <a:buFont typeface="Arial" charset="0"/>
              <a:buNone/>
              <a:defRPr/>
            </a:pPr>
            <a:r>
              <a:rPr lang="ja-JP" altLang="en-US" sz="1200" dirty="0">
                <a:solidFill>
                  <a:prstClr val="black"/>
                </a:solidFill>
                <a:latin typeface="Meiryo UI" pitchFamily="50" charset="-128"/>
                <a:ea typeface="Meiryo UI" pitchFamily="50" charset="-128"/>
                <a:cs typeface="Meiryo UI" pitchFamily="50" charset="-128"/>
              </a:rPr>
              <a:t>を反映</a:t>
            </a:r>
          </a:p>
        </p:txBody>
      </p:sp>
      <p:grpSp>
        <p:nvGrpSpPr>
          <p:cNvPr id="2" name="グループ化 1"/>
          <p:cNvGrpSpPr/>
          <p:nvPr/>
        </p:nvGrpSpPr>
        <p:grpSpPr>
          <a:xfrm>
            <a:off x="1280566" y="5082647"/>
            <a:ext cx="643205" cy="1531540"/>
            <a:chOff x="1252588" y="5124757"/>
            <a:chExt cx="643205" cy="1531540"/>
          </a:xfrm>
        </p:grpSpPr>
        <p:sp>
          <p:nvSpPr>
            <p:cNvPr id="41" name="円/楕円 40"/>
            <p:cNvSpPr/>
            <p:nvPr/>
          </p:nvSpPr>
          <p:spPr>
            <a:xfrm flipH="1">
              <a:off x="1291181" y="5286591"/>
              <a:ext cx="604612" cy="12317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eaVert" lIns="0" tIns="0" rIns="0" bIns="0" anchor="ctr"/>
            <a:lstStyle/>
            <a:p>
              <a:pPr algn="ctr">
                <a:defRPr/>
              </a:pPr>
              <a:endParaRPr lang="ja-JP" altLang="en-US" sz="1200" b="1" dirty="0">
                <a:latin typeface="Meiryo UI" panose="020B0604030504040204" pitchFamily="50" charset="-128"/>
                <a:ea typeface="Meiryo UI" panose="020B0604030504040204" pitchFamily="50" charset="-128"/>
              </a:endParaRPr>
            </a:p>
          </p:txBody>
        </p:sp>
        <p:sp>
          <p:nvSpPr>
            <p:cNvPr id="22" name="円/楕円 21"/>
            <p:cNvSpPr/>
            <p:nvPr/>
          </p:nvSpPr>
          <p:spPr>
            <a:xfrm flipH="1">
              <a:off x="1252588" y="5124757"/>
              <a:ext cx="604612" cy="153154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lIns="0" tIns="0" rIns="0" bIns="0" anchor="ctr"/>
            <a:lstStyle/>
            <a:p>
              <a:pPr algn="ctr">
                <a:defRPr/>
              </a:pPr>
              <a:r>
                <a:rPr lang="ja-JP" altLang="en-US" sz="1200" b="1" dirty="0">
                  <a:latin typeface="Meiryo UI" panose="020B0604030504040204" pitchFamily="50" charset="-128"/>
                  <a:ea typeface="Meiryo UI" panose="020B0604030504040204" pitchFamily="50" charset="-128"/>
                </a:rPr>
                <a:t>官民の役割分担を徹底</a:t>
              </a:r>
            </a:p>
          </p:txBody>
        </p:sp>
      </p:grpSp>
      <p:cxnSp>
        <p:nvCxnSpPr>
          <p:cNvPr id="24" name="直線矢印コネクタ 23"/>
          <p:cNvCxnSpPr/>
          <p:nvPr/>
        </p:nvCxnSpPr>
        <p:spPr>
          <a:xfrm flipV="1">
            <a:off x="7456385" y="6007717"/>
            <a:ext cx="1025715"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5"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Tree>
    <p:extLst>
      <p:ext uri="{BB962C8B-B14F-4D97-AF65-F5344CB8AC3E}">
        <p14:creationId xmlns:p14="http://schemas.microsoft.com/office/powerpoint/2010/main" val="11373403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正方形/長方形 98"/>
          <p:cNvSpPr/>
          <p:nvPr/>
        </p:nvSpPr>
        <p:spPr>
          <a:xfrm>
            <a:off x="111217" y="116632"/>
            <a:ext cx="6948153" cy="66947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7" name="Text Box 61"/>
          <p:cNvSpPr txBox="1">
            <a:spLocks noChangeArrowheads="1"/>
          </p:cNvSpPr>
          <p:nvPr/>
        </p:nvSpPr>
        <p:spPr bwMode="auto">
          <a:xfrm>
            <a:off x="5245980" y="161036"/>
            <a:ext cx="972128" cy="276999"/>
          </a:xfrm>
          <a:prstGeom prst="rect">
            <a:avLst/>
          </a:prstGeom>
          <a:noFill/>
          <a:ln w="19050">
            <a:noFill/>
            <a:prstDash val="sysDot"/>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主な業務</a:t>
            </a:r>
          </a:p>
        </p:txBody>
      </p:sp>
      <p:sp>
        <p:nvSpPr>
          <p:cNvPr id="104" name="Text Box 45"/>
          <p:cNvSpPr txBox="1">
            <a:spLocks noChangeArrowheads="1"/>
          </p:cNvSpPr>
          <p:nvPr/>
        </p:nvSpPr>
        <p:spPr bwMode="auto">
          <a:xfrm>
            <a:off x="1069600" y="508518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建設部</a:t>
            </a:r>
          </a:p>
        </p:txBody>
      </p:sp>
      <p:sp>
        <p:nvSpPr>
          <p:cNvPr id="105" name="Text Box 45"/>
          <p:cNvSpPr txBox="1">
            <a:spLocks noChangeArrowheads="1"/>
          </p:cNvSpPr>
          <p:nvPr/>
        </p:nvSpPr>
        <p:spPr bwMode="auto">
          <a:xfrm>
            <a:off x="3101400" y="508518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総務企画課</a:t>
            </a:r>
          </a:p>
        </p:txBody>
      </p:sp>
      <p:sp>
        <p:nvSpPr>
          <p:cNvPr id="33" name="Text Box 45"/>
          <p:cNvSpPr txBox="1">
            <a:spLocks noChangeArrowheads="1"/>
          </p:cNvSpPr>
          <p:nvPr/>
        </p:nvSpPr>
        <p:spPr bwMode="auto">
          <a:xfrm>
            <a:off x="3101400" y="2803765"/>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総務企画課</a:t>
            </a:r>
          </a:p>
        </p:txBody>
      </p:sp>
      <p:sp>
        <p:nvSpPr>
          <p:cNvPr id="35" name="Text Box 45"/>
          <p:cNvSpPr txBox="1">
            <a:spLocks noChangeArrowheads="1"/>
          </p:cNvSpPr>
          <p:nvPr/>
        </p:nvSpPr>
        <p:spPr bwMode="auto">
          <a:xfrm>
            <a:off x="3101400" y="308074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住宅政策課</a:t>
            </a:r>
          </a:p>
        </p:txBody>
      </p:sp>
      <p:sp>
        <p:nvSpPr>
          <p:cNvPr id="36" name="Text Box 45"/>
          <p:cNvSpPr txBox="1">
            <a:spLocks noChangeArrowheads="1"/>
          </p:cNvSpPr>
          <p:nvPr/>
        </p:nvSpPr>
        <p:spPr bwMode="auto">
          <a:xfrm>
            <a:off x="3101400" y="336041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区画整理課</a:t>
            </a:r>
          </a:p>
        </p:txBody>
      </p:sp>
      <p:sp>
        <p:nvSpPr>
          <p:cNvPr id="37" name="Text Box 45"/>
          <p:cNvSpPr txBox="1">
            <a:spLocks noChangeArrowheads="1"/>
          </p:cNvSpPr>
          <p:nvPr/>
        </p:nvSpPr>
        <p:spPr bwMode="auto">
          <a:xfrm>
            <a:off x="3101400" y="362539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計画開発課</a:t>
            </a:r>
          </a:p>
        </p:txBody>
      </p:sp>
      <p:sp>
        <p:nvSpPr>
          <p:cNvPr id="38" name="Text Box 45"/>
          <p:cNvSpPr txBox="1">
            <a:spLocks noChangeArrowheads="1"/>
          </p:cNvSpPr>
          <p:nvPr/>
        </p:nvSpPr>
        <p:spPr bwMode="auto">
          <a:xfrm>
            <a:off x="3101400" y="390203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建築指導課</a:t>
            </a:r>
          </a:p>
        </p:txBody>
      </p:sp>
      <p:sp>
        <p:nvSpPr>
          <p:cNvPr id="51" name="Text Box 45"/>
          <p:cNvSpPr txBox="1">
            <a:spLocks noChangeArrowheads="1"/>
          </p:cNvSpPr>
          <p:nvPr/>
        </p:nvSpPr>
        <p:spPr bwMode="auto">
          <a:xfrm>
            <a:off x="3101400" y="417308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住宅建設課</a:t>
            </a:r>
          </a:p>
        </p:txBody>
      </p:sp>
      <p:sp>
        <p:nvSpPr>
          <p:cNvPr id="29" name="Text Box 45"/>
          <p:cNvSpPr txBox="1">
            <a:spLocks noChangeArrowheads="1"/>
          </p:cNvSpPr>
          <p:nvPr/>
        </p:nvSpPr>
        <p:spPr bwMode="auto">
          <a:xfrm>
            <a:off x="3101400" y="444716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住宅管理課</a:t>
            </a:r>
          </a:p>
        </p:txBody>
      </p:sp>
      <p:sp>
        <p:nvSpPr>
          <p:cNvPr id="30" name="Text Box 45"/>
          <p:cNvSpPr txBox="1">
            <a:spLocks noChangeArrowheads="1"/>
          </p:cNvSpPr>
          <p:nvPr/>
        </p:nvSpPr>
        <p:spPr bwMode="auto">
          <a:xfrm>
            <a:off x="3101400" y="472311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公共建築課</a:t>
            </a:r>
          </a:p>
        </p:txBody>
      </p:sp>
      <p:sp>
        <p:nvSpPr>
          <p:cNvPr id="31" name="Text Box 45"/>
          <p:cNvSpPr txBox="1">
            <a:spLocks noChangeArrowheads="1"/>
          </p:cNvSpPr>
          <p:nvPr/>
        </p:nvSpPr>
        <p:spPr bwMode="auto">
          <a:xfrm>
            <a:off x="3101400" y="536217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管理課</a:t>
            </a:r>
          </a:p>
        </p:txBody>
      </p:sp>
      <p:sp>
        <p:nvSpPr>
          <p:cNvPr id="32" name="Text Box 45"/>
          <p:cNvSpPr txBox="1">
            <a:spLocks noChangeArrowheads="1"/>
          </p:cNvSpPr>
          <p:nvPr/>
        </p:nvSpPr>
        <p:spPr bwMode="auto">
          <a:xfrm>
            <a:off x="3101400" y="563813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道路河川課</a:t>
            </a:r>
          </a:p>
        </p:txBody>
      </p:sp>
      <p:sp>
        <p:nvSpPr>
          <p:cNvPr id="39" name="Text Box 45"/>
          <p:cNvSpPr txBox="1">
            <a:spLocks noChangeArrowheads="1"/>
          </p:cNvSpPr>
          <p:nvPr/>
        </p:nvSpPr>
        <p:spPr bwMode="auto">
          <a:xfrm>
            <a:off x="3101400" y="591408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工営所</a:t>
            </a:r>
          </a:p>
        </p:txBody>
      </p:sp>
      <p:sp>
        <p:nvSpPr>
          <p:cNvPr id="40" name="Text Box 45"/>
          <p:cNvSpPr txBox="1">
            <a:spLocks noChangeArrowheads="1"/>
          </p:cNvSpPr>
          <p:nvPr/>
        </p:nvSpPr>
        <p:spPr bwMode="auto">
          <a:xfrm>
            <a:off x="3101400" y="619315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公園緑化課</a:t>
            </a:r>
          </a:p>
        </p:txBody>
      </p:sp>
      <p:sp>
        <p:nvSpPr>
          <p:cNvPr id="41" name="Text Box 45"/>
          <p:cNvSpPr txBox="1">
            <a:spLocks noChangeArrowheads="1"/>
          </p:cNvSpPr>
          <p:nvPr/>
        </p:nvSpPr>
        <p:spPr bwMode="auto">
          <a:xfrm>
            <a:off x="3101400" y="647015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公園事務所</a:t>
            </a:r>
          </a:p>
        </p:txBody>
      </p:sp>
      <p:sp>
        <p:nvSpPr>
          <p:cNvPr id="45" name="Text Box 45"/>
          <p:cNvSpPr txBox="1">
            <a:spLocks noChangeArrowheads="1"/>
          </p:cNvSpPr>
          <p:nvPr/>
        </p:nvSpPr>
        <p:spPr bwMode="auto">
          <a:xfrm>
            <a:off x="3101400" y="187793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総務企画課</a:t>
            </a:r>
          </a:p>
        </p:txBody>
      </p:sp>
      <p:sp>
        <p:nvSpPr>
          <p:cNvPr id="46" name="Text Box 45"/>
          <p:cNvSpPr txBox="1">
            <a:spLocks noChangeArrowheads="1"/>
          </p:cNvSpPr>
          <p:nvPr/>
        </p:nvSpPr>
        <p:spPr bwMode="auto">
          <a:xfrm>
            <a:off x="3101400" y="215492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環境管理課</a:t>
            </a:r>
          </a:p>
        </p:txBody>
      </p:sp>
      <p:sp>
        <p:nvSpPr>
          <p:cNvPr id="48" name="Text Box 45"/>
          <p:cNvSpPr txBox="1">
            <a:spLocks noChangeArrowheads="1"/>
          </p:cNvSpPr>
          <p:nvPr/>
        </p:nvSpPr>
        <p:spPr bwMode="auto">
          <a:xfrm>
            <a:off x="3101400" y="243192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事業課</a:t>
            </a:r>
          </a:p>
        </p:txBody>
      </p:sp>
      <p:sp>
        <p:nvSpPr>
          <p:cNvPr id="49" name="Text Box 61"/>
          <p:cNvSpPr txBox="1">
            <a:spLocks noChangeArrowheads="1"/>
          </p:cNvSpPr>
          <p:nvPr/>
        </p:nvSpPr>
        <p:spPr bwMode="auto">
          <a:xfrm>
            <a:off x="4721400" y="1894478"/>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（部の総務等）</a:t>
            </a:r>
          </a:p>
        </p:txBody>
      </p:sp>
      <p:sp>
        <p:nvSpPr>
          <p:cNvPr id="50" name="Text Box 61"/>
          <p:cNvSpPr txBox="1">
            <a:spLocks noChangeArrowheads="1"/>
          </p:cNvSpPr>
          <p:nvPr/>
        </p:nvSpPr>
        <p:spPr bwMode="auto">
          <a:xfrm>
            <a:off x="4721399" y="2086251"/>
            <a:ext cx="2337970" cy="415498"/>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（環境監視規制、産業廃棄物処理</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規制等）</a:t>
            </a:r>
          </a:p>
        </p:txBody>
      </p:sp>
      <p:sp>
        <p:nvSpPr>
          <p:cNvPr id="55" name="Text Box 61"/>
          <p:cNvSpPr txBox="1">
            <a:spLocks noChangeArrowheads="1"/>
          </p:cNvSpPr>
          <p:nvPr/>
        </p:nvSpPr>
        <p:spPr bwMode="auto">
          <a:xfrm>
            <a:off x="4720730" y="2449995"/>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（ごみ減量化等）</a:t>
            </a:r>
          </a:p>
        </p:txBody>
      </p:sp>
      <p:sp>
        <p:nvSpPr>
          <p:cNvPr id="56" name="Text Box 61"/>
          <p:cNvSpPr txBox="1">
            <a:spLocks noChangeArrowheads="1"/>
          </p:cNvSpPr>
          <p:nvPr/>
        </p:nvSpPr>
        <p:spPr bwMode="auto">
          <a:xfrm>
            <a:off x="4720729" y="2823008"/>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（部の総務等）</a:t>
            </a:r>
          </a:p>
        </p:txBody>
      </p:sp>
      <p:sp>
        <p:nvSpPr>
          <p:cNvPr id="57" name="Text Box 61"/>
          <p:cNvSpPr txBox="1">
            <a:spLocks noChangeArrowheads="1"/>
          </p:cNvSpPr>
          <p:nvPr/>
        </p:nvSpPr>
        <p:spPr bwMode="auto">
          <a:xfrm>
            <a:off x="4720728" y="3094055"/>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（住宅政策等）</a:t>
            </a:r>
          </a:p>
        </p:txBody>
      </p:sp>
      <p:sp>
        <p:nvSpPr>
          <p:cNvPr id="58" name="Text Box 61"/>
          <p:cNvSpPr txBox="1">
            <a:spLocks noChangeArrowheads="1"/>
          </p:cNvSpPr>
          <p:nvPr/>
        </p:nvSpPr>
        <p:spPr bwMode="auto">
          <a:xfrm>
            <a:off x="4720727" y="3374553"/>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（区画整理等）</a:t>
            </a:r>
          </a:p>
        </p:txBody>
      </p:sp>
      <p:sp>
        <p:nvSpPr>
          <p:cNvPr id="59" name="Text Box 61"/>
          <p:cNvSpPr txBox="1">
            <a:spLocks noChangeArrowheads="1"/>
          </p:cNvSpPr>
          <p:nvPr/>
        </p:nvSpPr>
        <p:spPr bwMode="auto">
          <a:xfrm>
            <a:off x="4720726" y="3660416"/>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（都市計画等）</a:t>
            </a:r>
          </a:p>
        </p:txBody>
      </p:sp>
      <p:sp>
        <p:nvSpPr>
          <p:cNvPr id="60" name="Text Box 61"/>
          <p:cNvSpPr txBox="1">
            <a:spLocks noChangeArrowheads="1"/>
          </p:cNvSpPr>
          <p:nvPr/>
        </p:nvSpPr>
        <p:spPr bwMode="auto">
          <a:xfrm>
            <a:off x="4720725" y="3934663"/>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（建築指導等）</a:t>
            </a:r>
          </a:p>
        </p:txBody>
      </p:sp>
      <p:sp>
        <p:nvSpPr>
          <p:cNvPr id="61" name="Text Box 61"/>
          <p:cNvSpPr txBox="1">
            <a:spLocks noChangeArrowheads="1"/>
          </p:cNvSpPr>
          <p:nvPr/>
        </p:nvSpPr>
        <p:spPr bwMode="auto">
          <a:xfrm>
            <a:off x="4720724" y="4203527"/>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（公営住宅の建設等）</a:t>
            </a:r>
          </a:p>
        </p:txBody>
      </p:sp>
      <p:sp>
        <p:nvSpPr>
          <p:cNvPr id="62" name="Text Box 61"/>
          <p:cNvSpPr txBox="1">
            <a:spLocks noChangeArrowheads="1"/>
          </p:cNvSpPr>
          <p:nvPr/>
        </p:nvSpPr>
        <p:spPr bwMode="auto">
          <a:xfrm>
            <a:off x="4720723" y="4480861"/>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（公営住宅の管理等）</a:t>
            </a:r>
          </a:p>
        </p:txBody>
      </p:sp>
      <p:sp>
        <p:nvSpPr>
          <p:cNvPr id="63" name="Text Box 61"/>
          <p:cNvSpPr txBox="1">
            <a:spLocks noChangeArrowheads="1"/>
          </p:cNvSpPr>
          <p:nvPr/>
        </p:nvSpPr>
        <p:spPr bwMode="auto">
          <a:xfrm>
            <a:off x="4720722" y="4766568"/>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（公共建築物の管理等）</a:t>
            </a:r>
          </a:p>
        </p:txBody>
      </p:sp>
      <p:sp>
        <p:nvSpPr>
          <p:cNvPr id="64" name="Text Box 61"/>
          <p:cNvSpPr txBox="1">
            <a:spLocks noChangeArrowheads="1"/>
          </p:cNvSpPr>
          <p:nvPr/>
        </p:nvSpPr>
        <p:spPr bwMode="auto">
          <a:xfrm>
            <a:off x="4720721" y="5104519"/>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（部の総務等）</a:t>
            </a:r>
          </a:p>
        </p:txBody>
      </p:sp>
      <p:sp>
        <p:nvSpPr>
          <p:cNvPr id="65" name="Text Box 61"/>
          <p:cNvSpPr txBox="1">
            <a:spLocks noChangeArrowheads="1"/>
          </p:cNvSpPr>
          <p:nvPr/>
        </p:nvSpPr>
        <p:spPr bwMode="auto">
          <a:xfrm>
            <a:off x="4720720" y="5372534"/>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（交通対策、自転車対策等）</a:t>
            </a:r>
          </a:p>
        </p:txBody>
      </p:sp>
      <p:sp>
        <p:nvSpPr>
          <p:cNvPr id="66" name="Text Box 61"/>
          <p:cNvSpPr txBox="1">
            <a:spLocks noChangeArrowheads="1"/>
          </p:cNvSpPr>
          <p:nvPr/>
        </p:nvSpPr>
        <p:spPr bwMode="auto">
          <a:xfrm>
            <a:off x="4720719" y="5657176"/>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（道路・橋りょう、河川管理等）</a:t>
            </a:r>
          </a:p>
        </p:txBody>
      </p:sp>
      <p:sp>
        <p:nvSpPr>
          <p:cNvPr id="67" name="Text Box 61"/>
          <p:cNvSpPr txBox="1">
            <a:spLocks noChangeArrowheads="1"/>
          </p:cNvSpPr>
          <p:nvPr/>
        </p:nvSpPr>
        <p:spPr bwMode="auto">
          <a:xfrm>
            <a:off x="4716145" y="6209707"/>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（公園管理等）</a:t>
            </a:r>
          </a:p>
        </p:txBody>
      </p:sp>
      <p:sp>
        <p:nvSpPr>
          <p:cNvPr id="68" name="Text Box 61"/>
          <p:cNvSpPr txBox="1">
            <a:spLocks noChangeArrowheads="1"/>
          </p:cNvSpPr>
          <p:nvPr/>
        </p:nvSpPr>
        <p:spPr bwMode="auto">
          <a:xfrm>
            <a:off x="4716145" y="5928739"/>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（道路・橋りょう、河川管理等）</a:t>
            </a:r>
          </a:p>
        </p:txBody>
      </p:sp>
      <p:sp>
        <p:nvSpPr>
          <p:cNvPr id="69" name="Text Box 61"/>
          <p:cNvSpPr txBox="1">
            <a:spLocks noChangeArrowheads="1"/>
          </p:cNvSpPr>
          <p:nvPr/>
        </p:nvSpPr>
        <p:spPr bwMode="auto">
          <a:xfrm>
            <a:off x="4716145" y="6484776"/>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（公園管理等）</a:t>
            </a:r>
          </a:p>
        </p:txBody>
      </p:sp>
      <p:cxnSp>
        <p:nvCxnSpPr>
          <p:cNvPr id="71" name="直線コネクタ 70"/>
          <p:cNvCxnSpPr/>
          <p:nvPr/>
        </p:nvCxnSpPr>
        <p:spPr>
          <a:xfrm>
            <a:off x="859287" y="116632"/>
            <a:ext cx="0" cy="6696000"/>
          </a:xfrm>
          <a:prstGeom prst="line">
            <a:avLst/>
          </a:prstGeom>
          <a:ln w="28575"/>
        </p:spPr>
        <p:style>
          <a:lnRef idx="1">
            <a:schemeClr val="dk1"/>
          </a:lnRef>
          <a:fillRef idx="0">
            <a:schemeClr val="dk1"/>
          </a:fillRef>
          <a:effectRef idx="0">
            <a:schemeClr val="dk1"/>
          </a:effectRef>
          <a:fontRef idx="minor">
            <a:schemeClr val="tx1"/>
          </a:fontRef>
        </p:style>
      </p:cxnSp>
      <p:cxnSp>
        <p:nvCxnSpPr>
          <p:cNvPr id="72" name="直線コネクタ 71"/>
          <p:cNvCxnSpPr/>
          <p:nvPr/>
        </p:nvCxnSpPr>
        <p:spPr>
          <a:xfrm flipV="1">
            <a:off x="859287" y="2947781"/>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73" name="直線コネクタ 72"/>
          <p:cNvCxnSpPr/>
          <p:nvPr/>
        </p:nvCxnSpPr>
        <p:spPr>
          <a:xfrm flipV="1">
            <a:off x="859287" y="2021946"/>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74" name="直線コネクタ 73"/>
          <p:cNvCxnSpPr/>
          <p:nvPr/>
        </p:nvCxnSpPr>
        <p:spPr>
          <a:xfrm flipV="1">
            <a:off x="859287" y="5238541"/>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flipV="1">
            <a:off x="2688440" y="5238541"/>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7" name="直線コネクタ 76"/>
          <p:cNvCxnSpPr/>
          <p:nvPr/>
        </p:nvCxnSpPr>
        <p:spPr>
          <a:xfrm>
            <a:off x="2893640" y="5509906"/>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8" name="直線コネクタ 77"/>
          <p:cNvCxnSpPr/>
          <p:nvPr/>
        </p:nvCxnSpPr>
        <p:spPr>
          <a:xfrm>
            <a:off x="2893640" y="578365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9" name="直線コネクタ 78"/>
          <p:cNvCxnSpPr/>
          <p:nvPr/>
        </p:nvCxnSpPr>
        <p:spPr>
          <a:xfrm>
            <a:off x="2893640" y="605977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a:off x="2891680" y="5238541"/>
            <a:ext cx="0" cy="1371600"/>
          </a:xfrm>
          <a:prstGeom prst="line">
            <a:avLst/>
          </a:prstGeom>
          <a:ln w="12700"/>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a:off x="2891680" y="6332947"/>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2" name="直線コネクタ 81"/>
          <p:cNvCxnSpPr/>
          <p:nvPr/>
        </p:nvCxnSpPr>
        <p:spPr>
          <a:xfrm>
            <a:off x="2891680" y="6606693"/>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3" name="直線コネクタ 82"/>
          <p:cNvCxnSpPr/>
          <p:nvPr/>
        </p:nvCxnSpPr>
        <p:spPr>
          <a:xfrm>
            <a:off x="2891680" y="3235813"/>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a:off x="2891680" y="3507178"/>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a:off x="2891680" y="3788067"/>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6" name="直線コネクタ 85"/>
          <p:cNvCxnSpPr/>
          <p:nvPr/>
        </p:nvCxnSpPr>
        <p:spPr>
          <a:xfrm>
            <a:off x="2891680" y="4046950"/>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a:off x="2891680" y="4332601"/>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9" name="直線コネクタ 88"/>
          <p:cNvCxnSpPr/>
          <p:nvPr/>
        </p:nvCxnSpPr>
        <p:spPr>
          <a:xfrm>
            <a:off x="2891680" y="460396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0" name="直線コネクタ 89"/>
          <p:cNvCxnSpPr/>
          <p:nvPr/>
        </p:nvCxnSpPr>
        <p:spPr>
          <a:xfrm>
            <a:off x="2891680" y="488723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1" name="直線コネクタ 90"/>
          <p:cNvCxnSpPr/>
          <p:nvPr/>
        </p:nvCxnSpPr>
        <p:spPr>
          <a:xfrm>
            <a:off x="2891680" y="2947781"/>
            <a:ext cx="0" cy="1944216"/>
          </a:xfrm>
          <a:prstGeom prst="line">
            <a:avLst/>
          </a:prstGeom>
          <a:ln w="12700"/>
        </p:spPr>
        <p:style>
          <a:lnRef idx="1">
            <a:schemeClr val="dk1"/>
          </a:lnRef>
          <a:fillRef idx="0">
            <a:schemeClr val="dk1"/>
          </a:fillRef>
          <a:effectRef idx="0">
            <a:schemeClr val="dk1"/>
          </a:effectRef>
          <a:fontRef idx="minor">
            <a:schemeClr val="tx1"/>
          </a:fontRef>
        </p:style>
      </p:cxnSp>
      <p:cxnSp>
        <p:nvCxnSpPr>
          <p:cNvPr id="92" name="直線コネクタ 91"/>
          <p:cNvCxnSpPr/>
          <p:nvPr/>
        </p:nvCxnSpPr>
        <p:spPr>
          <a:xfrm flipV="1">
            <a:off x="2685840" y="2947781"/>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4" name="直線コネクタ 93"/>
          <p:cNvCxnSpPr/>
          <p:nvPr/>
        </p:nvCxnSpPr>
        <p:spPr>
          <a:xfrm flipV="1">
            <a:off x="2684520" y="2021946"/>
            <a:ext cx="411680" cy="0"/>
          </a:xfrm>
          <a:prstGeom prst="line">
            <a:avLst/>
          </a:prstGeom>
          <a:ln w="12700"/>
        </p:spPr>
        <p:style>
          <a:lnRef idx="1">
            <a:schemeClr val="dk1"/>
          </a:lnRef>
          <a:fillRef idx="0">
            <a:schemeClr val="dk1"/>
          </a:fillRef>
          <a:effectRef idx="0">
            <a:schemeClr val="dk1"/>
          </a:effectRef>
          <a:fontRef idx="minor">
            <a:schemeClr val="tx1"/>
          </a:fontRef>
        </p:style>
      </p:cxnSp>
      <p:sp>
        <p:nvSpPr>
          <p:cNvPr id="47" name="Text Box 45"/>
          <p:cNvSpPr txBox="1">
            <a:spLocks noChangeArrowheads="1"/>
          </p:cNvSpPr>
          <p:nvPr/>
        </p:nvSpPr>
        <p:spPr bwMode="auto">
          <a:xfrm>
            <a:off x="1069600" y="187793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環境部</a:t>
            </a:r>
          </a:p>
        </p:txBody>
      </p:sp>
      <p:sp>
        <p:nvSpPr>
          <p:cNvPr id="34" name="Text Box 45"/>
          <p:cNvSpPr txBox="1">
            <a:spLocks noChangeArrowheads="1"/>
          </p:cNvSpPr>
          <p:nvPr/>
        </p:nvSpPr>
        <p:spPr bwMode="auto">
          <a:xfrm>
            <a:off x="1069720" y="280376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都市整備部</a:t>
            </a:r>
          </a:p>
        </p:txBody>
      </p:sp>
      <p:cxnSp>
        <p:nvCxnSpPr>
          <p:cNvPr id="95" name="直線コネクタ 94"/>
          <p:cNvCxnSpPr/>
          <p:nvPr/>
        </p:nvCxnSpPr>
        <p:spPr>
          <a:xfrm>
            <a:off x="2891680" y="2309978"/>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6" name="直線コネクタ 95"/>
          <p:cNvCxnSpPr/>
          <p:nvPr/>
        </p:nvCxnSpPr>
        <p:spPr>
          <a:xfrm>
            <a:off x="2891680" y="256728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7" name="直線コネクタ 96"/>
          <p:cNvCxnSpPr/>
          <p:nvPr/>
        </p:nvCxnSpPr>
        <p:spPr>
          <a:xfrm>
            <a:off x="2891680" y="2022463"/>
            <a:ext cx="0" cy="550800"/>
          </a:xfrm>
          <a:prstGeom prst="line">
            <a:avLst/>
          </a:prstGeom>
          <a:ln w="12700"/>
        </p:spPr>
        <p:style>
          <a:lnRef idx="1">
            <a:schemeClr val="dk1"/>
          </a:lnRef>
          <a:fillRef idx="0">
            <a:schemeClr val="dk1"/>
          </a:fillRef>
          <a:effectRef idx="0">
            <a:schemeClr val="dk1"/>
          </a:effectRef>
          <a:fontRef idx="minor">
            <a:schemeClr val="tx1"/>
          </a:fontRef>
        </p:style>
      </p:cxnSp>
      <p:cxnSp>
        <p:nvCxnSpPr>
          <p:cNvPr id="98" name="直線コネクタ 97"/>
          <p:cNvCxnSpPr/>
          <p:nvPr/>
        </p:nvCxnSpPr>
        <p:spPr>
          <a:xfrm>
            <a:off x="684000" y="116631"/>
            <a:ext cx="0" cy="6694768"/>
          </a:xfrm>
          <a:prstGeom prst="line">
            <a:avLst/>
          </a:prstGeom>
          <a:ln w="28575"/>
        </p:spPr>
        <p:style>
          <a:lnRef idx="1">
            <a:schemeClr val="dk1"/>
          </a:lnRef>
          <a:fillRef idx="0">
            <a:schemeClr val="dk1"/>
          </a:fillRef>
          <a:effectRef idx="0">
            <a:schemeClr val="dk1"/>
          </a:effectRef>
          <a:fontRef idx="minor">
            <a:schemeClr val="tx1"/>
          </a:fontRef>
        </p:style>
      </p:cxnSp>
      <p:sp>
        <p:nvSpPr>
          <p:cNvPr id="102" name="L 字 101"/>
          <p:cNvSpPr/>
          <p:nvPr/>
        </p:nvSpPr>
        <p:spPr>
          <a:xfrm>
            <a:off x="7164999" y="116631"/>
            <a:ext cx="2700000" cy="6694767"/>
          </a:xfrm>
          <a:prstGeom prst="corner">
            <a:avLst>
              <a:gd name="adj1" fmla="val 100000"/>
              <a:gd name="adj2" fmla="val 100000"/>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03" name="Text Box 61"/>
          <p:cNvSpPr txBox="1">
            <a:spLocks noChangeArrowheads="1"/>
          </p:cNvSpPr>
          <p:nvPr/>
        </p:nvSpPr>
        <p:spPr bwMode="auto">
          <a:xfrm>
            <a:off x="7164999" y="188293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・環境局総務部、環境施策部</a:t>
            </a:r>
          </a:p>
        </p:txBody>
      </p:sp>
      <p:sp>
        <p:nvSpPr>
          <p:cNvPr id="125" name="Text Box 61"/>
          <p:cNvSpPr txBox="1">
            <a:spLocks noChangeArrowheads="1"/>
          </p:cNvSpPr>
          <p:nvPr/>
        </p:nvSpPr>
        <p:spPr bwMode="auto">
          <a:xfrm>
            <a:off x="7164998" y="2164015"/>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・環境局環境管理部</a:t>
            </a:r>
          </a:p>
        </p:txBody>
      </p:sp>
      <p:sp>
        <p:nvSpPr>
          <p:cNvPr id="126" name="Text Box 61"/>
          <p:cNvSpPr txBox="1">
            <a:spLocks noChangeArrowheads="1"/>
          </p:cNvSpPr>
          <p:nvPr/>
        </p:nvSpPr>
        <p:spPr bwMode="auto">
          <a:xfrm>
            <a:off x="7164998" y="2445094"/>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・環境局事業部</a:t>
            </a:r>
          </a:p>
        </p:txBody>
      </p:sp>
      <p:sp>
        <p:nvSpPr>
          <p:cNvPr id="127" name="Text Box 61"/>
          <p:cNvSpPr txBox="1">
            <a:spLocks noChangeArrowheads="1"/>
          </p:cNvSpPr>
          <p:nvPr/>
        </p:nvSpPr>
        <p:spPr bwMode="auto">
          <a:xfrm>
            <a:off x="7164997" y="2830192"/>
            <a:ext cx="2700001" cy="238527"/>
          </a:xfrm>
          <a:prstGeom prst="rect">
            <a:avLst/>
          </a:prstGeom>
          <a:noFill/>
          <a:ln w="19050">
            <a:noFill/>
            <a:prstDash val="sysDot"/>
            <a:miter lim="800000"/>
            <a:headEnd/>
            <a:tailEnd/>
          </a:ln>
        </p:spPr>
        <p:txBody>
          <a:bodyPr wrap="square" anchor="ctr">
            <a:spAutoFit/>
          </a:bodyPr>
          <a:lstStyle/>
          <a:p>
            <a:r>
              <a:rPr lang="ja-JP" altLang="en-US" sz="950" dirty="0">
                <a:latin typeface="Meiryo UI" panose="020B0604030504040204" pitchFamily="50" charset="-128"/>
                <a:ea typeface="Meiryo UI" panose="020B0604030504040204" pitchFamily="50" charset="-128"/>
                <a:cs typeface="Meiryo UI" panose="020B0604030504040204" pitchFamily="50" charset="-128"/>
              </a:rPr>
              <a:t>・都市計画局企画振興部　・都市整備局総務部</a:t>
            </a:r>
          </a:p>
        </p:txBody>
      </p:sp>
      <p:sp>
        <p:nvSpPr>
          <p:cNvPr id="128" name="Text Box 61"/>
          <p:cNvSpPr txBox="1">
            <a:spLocks noChangeArrowheads="1"/>
          </p:cNvSpPr>
          <p:nvPr/>
        </p:nvSpPr>
        <p:spPr bwMode="auto">
          <a:xfrm>
            <a:off x="7164998" y="3093169"/>
            <a:ext cx="2805630" cy="246221"/>
          </a:xfrm>
          <a:prstGeom prst="rect">
            <a:avLst/>
          </a:prstGeom>
          <a:noFill/>
          <a:ln w="19050">
            <a:noFill/>
            <a:prstDash val="sysDot"/>
            <a:miter lim="800000"/>
            <a:headEnd/>
            <a:tailEnd/>
          </a:ln>
        </p:spPr>
        <p:txBody>
          <a:bodyPr wrap="square" anchor="ctr">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・都市整備局企画部住宅政策課、住環境整備課</a:t>
            </a:r>
          </a:p>
        </p:txBody>
      </p:sp>
      <p:sp>
        <p:nvSpPr>
          <p:cNvPr id="129" name="Text Box 61"/>
          <p:cNvSpPr txBox="1">
            <a:spLocks noChangeArrowheads="1"/>
          </p:cNvSpPr>
          <p:nvPr/>
        </p:nvSpPr>
        <p:spPr bwMode="auto">
          <a:xfrm>
            <a:off x="7164326" y="3371664"/>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・都市整備局企画部区画整理課等</a:t>
            </a:r>
          </a:p>
        </p:txBody>
      </p:sp>
      <p:sp>
        <p:nvSpPr>
          <p:cNvPr id="130" name="Text Box 61"/>
          <p:cNvSpPr txBox="1">
            <a:spLocks noChangeArrowheads="1"/>
          </p:cNvSpPr>
          <p:nvPr/>
        </p:nvSpPr>
        <p:spPr bwMode="auto">
          <a:xfrm>
            <a:off x="7164325" y="364311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・都市計画局計画部、開発調整部</a:t>
            </a:r>
          </a:p>
        </p:txBody>
      </p:sp>
      <p:sp>
        <p:nvSpPr>
          <p:cNvPr id="131" name="Text Box 61"/>
          <p:cNvSpPr txBox="1">
            <a:spLocks noChangeArrowheads="1"/>
          </p:cNvSpPr>
          <p:nvPr/>
        </p:nvSpPr>
        <p:spPr bwMode="auto">
          <a:xfrm>
            <a:off x="7164324" y="3911682"/>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・都市計画局建築指導部</a:t>
            </a:r>
          </a:p>
        </p:txBody>
      </p:sp>
      <p:sp>
        <p:nvSpPr>
          <p:cNvPr id="132" name="Text Box 61"/>
          <p:cNvSpPr txBox="1">
            <a:spLocks noChangeArrowheads="1"/>
          </p:cNvSpPr>
          <p:nvPr/>
        </p:nvSpPr>
        <p:spPr bwMode="auto">
          <a:xfrm>
            <a:off x="7164323" y="4215408"/>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・都市整備局住宅部建設課</a:t>
            </a:r>
          </a:p>
        </p:txBody>
      </p:sp>
      <p:sp>
        <p:nvSpPr>
          <p:cNvPr id="133" name="Text Box 61"/>
          <p:cNvSpPr txBox="1">
            <a:spLocks noChangeArrowheads="1"/>
          </p:cNvSpPr>
          <p:nvPr/>
        </p:nvSpPr>
        <p:spPr bwMode="auto">
          <a:xfrm>
            <a:off x="7164322" y="4470095"/>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・都市整備局住宅部管理課、保全整備課</a:t>
            </a:r>
          </a:p>
        </p:txBody>
      </p:sp>
      <p:sp>
        <p:nvSpPr>
          <p:cNvPr id="134" name="Text Box 61"/>
          <p:cNvSpPr txBox="1">
            <a:spLocks noChangeArrowheads="1"/>
          </p:cNvSpPr>
          <p:nvPr/>
        </p:nvSpPr>
        <p:spPr bwMode="auto">
          <a:xfrm>
            <a:off x="7164321" y="4751174"/>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・都市整備局公共建築部</a:t>
            </a:r>
          </a:p>
        </p:txBody>
      </p:sp>
      <p:sp>
        <p:nvSpPr>
          <p:cNvPr id="135" name="Text Box 61"/>
          <p:cNvSpPr txBox="1">
            <a:spLocks noChangeArrowheads="1"/>
          </p:cNvSpPr>
          <p:nvPr/>
        </p:nvSpPr>
        <p:spPr bwMode="auto">
          <a:xfrm>
            <a:off x="7164321" y="5096725"/>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・建設局総務部</a:t>
            </a:r>
          </a:p>
        </p:txBody>
      </p:sp>
      <p:sp>
        <p:nvSpPr>
          <p:cNvPr id="136" name="Text Box 61"/>
          <p:cNvSpPr txBox="1">
            <a:spLocks noChangeArrowheads="1"/>
          </p:cNvSpPr>
          <p:nvPr/>
        </p:nvSpPr>
        <p:spPr bwMode="auto">
          <a:xfrm>
            <a:off x="7164320" y="5380888"/>
            <a:ext cx="2700677"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・建設局管理部、方面管理事務所　・港湾局</a:t>
            </a:r>
          </a:p>
        </p:txBody>
      </p:sp>
      <p:sp>
        <p:nvSpPr>
          <p:cNvPr id="137" name="Text Box 61"/>
          <p:cNvSpPr txBox="1">
            <a:spLocks noChangeArrowheads="1"/>
          </p:cNvSpPr>
          <p:nvPr/>
        </p:nvSpPr>
        <p:spPr bwMode="auto">
          <a:xfrm>
            <a:off x="7163343" y="565608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・建設局道路部、下水道河川部</a:t>
            </a:r>
          </a:p>
        </p:txBody>
      </p:sp>
      <p:sp>
        <p:nvSpPr>
          <p:cNvPr id="138" name="Text Box 61"/>
          <p:cNvSpPr txBox="1">
            <a:spLocks noChangeArrowheads="1"/>
          </p:cNvSpPr>
          <p:nvPr/>
        </p:nvSpPr>
        <p:spPr bwMode="auto">
          <a:xfrm>
            <a:off x="7160076" y="592427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・建設局工営所</a:t>
            </a:r>
          </a:p>
        </p:txBody>
      </p:sp>
      <p:sp>
        <p:nvSpPr>
          <p:cNvPr id="139" name="Text Box 61"/>
          <p:cNvSpPr txBox="1">
            <a:spLocks noChangeArrowheads="1"/>
          </p:cNvSpPr>
          <p:nvPr/>
        </p:nvSpPr>
        <p:spPr bwMode="auto">
          <a:xfrm>
            <a:off x="7159744" y="6205355"/>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・建設局公園緑化部</a:t>
            </a:r>
          </a:p>
        </p:txBody>
      </p:sp>
      <p:sp>
        <p:nvSpPr>
          <p:cNvPr id="140" name="Text Box 61"/>
          <p:cNvSpPr txBox="1">
            <a:spLocks noChangeArrowheads="1"/>
          </p:cNvSpPr>
          <p:nvPr/>
        </p:nvSpPr>
        <p:spPr bwMode="auto">
          <a:xfrm>
            <a:off x="7159744" y="6486434"/>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・建設局公園事務所</a:t>
            </a:r>
          </a:p>
        </p:txBody>
      </p:sp>
      <p:sp>
        <p:nvSpPr>
          <p:cNvPr id="93" name="Text Box 45"/>
          <p:cNvSpPr txBox="1">
            <a:spLocks noChangeArrowheads="1"/>
          </p:cNvSpPr>
          <p:nvPr/>
        </p:nvSpPr>
        <p:spPr bwMode="auto">
          <a:xfrm>
            <a:off x="3100223" y="41936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総務企画課</a:t>
            </a:r>
          </a:p>
        </p:txBody>
      </p:sp>
      <p:sp>
        <p:nvSpPr>
          <p:cNvPr id="100" name="Text Box 45"/>
          <p:cNvSpPr txBox="1">
            <a:spLocks noChangeArrowheads="1"/>
          </p:cNvSpPr>
          <p:nvPr/>
        </p:nvSpPr>
        <p:spPr bwMode="auto">
          <a:xfrm>
            <a:off x="3100223" y="69636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子育て支援課</a:t>
            </a:r>
          </a:p>
        </p:txBody>
      </p:sp>
      <p:sp>
        <p:nvSpPr>
          <p:cNvPr id="106" name="Text Box 45"/>
          <p:cNvSpPr txBox="1">
            <a:spLocks noChangeArrowheads="1"/>
          </p:cNvSpPr>
          <p:nvPr/>
        </p:nvSpPr>
        <p:spPr bwMode="auto">
          <a:xfrm>
            <a:off x="3100223" y="97259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保育企画課</a:t>
            </a:r>
          </a:p>
        </p:txBody>
      </p:sp>
      <p:sp>
        <p:nvSpPr>
          <p:cNvPr id="107" name="Text Box 45"/>
          <p:cNvSpPr txBox="1">
            <a:spLocks noChangeArrowheads="1"/>
          </p:cNvSpPr>
          <p:nvPr/>
        </p:nvSpPr>
        <p:spPr bwMode="auto">
          <a:xfrm>
            <a:off x="3100223" y="1244003"/>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保育所運営課</a:t>
            </a:r>
          </a:p>
        </p:txBody>
      </p:sp>
      <p:sp>
        <p:nvSpPr>
          <p:cNvPr id="108" name="Text Box 45"/>
          <p:cNvSpPr txBox="1">
            <a:spLocks noChangeArrowheads="1"/>
          </p:cNvSpPr>
          <p:nvPr/>
        </p:nvSpPr>
        <p:spPr bwMode="auto">
          <a:xfrm>
            <a:off x="1068423" y="41936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こども部</a:t>
            </a:r>
          </a:p>
        </p:txBody>
      </p:sp>
      <p:sp>
        <p:nvSpPr>
          <p:cNvPr id="109" name="Text Box 45"/>
          <p:cNvSpPr txBox="1">
            <a:spLocks noChangeArrowheads="1"/>
          </p:cNvSpPr>
          <p:nvPr/>
        </p:nvSpPr>
        <p:spPr bwMode="auto">
          <a:xfrm>
            <a:off x="3100223" y="152027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こども相談センター</a:t>
            </a:r>
          </a:p>
        </p:txBody>
      </p:sp>
      <p:sp>
        <p:nvSpPr>
          <p:cNvPr id="110" name="Text Box 61"/>
          <p:cNvSpPr txBox="1">
            <a:spLocks noChangeArrowheads="1"/>
          </p:cNvSpPr>
          <p:nvPr/>
        </p:nvSpPr>
        <p:spPr bwMode="auto">
          <a:xfrm>
            <a:off x="4718976" y="427391"/>
            <a:ext cx="2610287"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（部の総務、青少年企画、こども育成等）</a:t>
            </a:r>
          </a:p>
        </p:txBody>
      </p:sp>
      <p:sp>
        <p:nvSpPr>
          <p:cNvPr id="111" name="Text Box 61"/>
          <p:cNvSpPr txBox="1">
            <a:spLocks noChangeArrowheads="1"/>
          </p:cNvSpPr>
          <p:nvPr/>
        </p:nvSpPr>
        <p:spPr bwMode="auto">
          <a:xfrm>
            <a:off x="4718977" y="697373"/>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（子育て支援等）</a:t>
            </a:r>
          </a:p>
        </p:txBody>
      </p:sp>
      <p:sp>
        <p:nvSpPr>
          <p:cNvPr id="112" name="Text Box 61"/>
          <p:cNvSpPr txBox="1">
            <a:spLocks noChangeArrowheads="1"/>
          </p:cNvSpPr>
          <p:nvPr/>
        </p:nvSpPr>
        <p:spPr bwMode="auto">
          <a:xfrm>
            <a:off x="4718976" y="966531"/>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（待機児童対策等）</a:t>
            </a:r>
          </a:p>
        </p:txBody>
      </p:sp>
      <p:sp>
        <p:nvSpPr>
          <p:cNvPr id="113" name="Text Box 61"/>
          <p:cNvSpPr txBox="1">
            <a:spLocks noChangeArrowheads="1"/>
          </p:cNvSpPr>
          <p:nvPr/>
        </p:nvSpPr>
        <p:spPr bwMode="auto">
          <a:xfrm>
            <a:off x="4718976" y="1249897"/>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（公立保育所の管理運営等）</a:t>
            </a:r>
          </a:p>
        </p:txBody>
      </p:sp>
      <p:sp>
        <p:nvSpPr>
          <p:cNvPr id="114" name="Text Box 61"/>
          <p:cNvSpPr txBox="1">
            <a:spLocks noChangeArrowheads="1"/>
          </p:cNvSpPr>
          <p:nvPr/>
        </p:nvSpPr>
        <p:spPr bwMode="auto">
          <a:xfrm>
            <a:off x="4718975" y="1534119"/>
            <a:ext cx="233921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（児童相談所事務等）</a:t>
            </a:r>
          </a:p>
        </p:txBody>
      </p:sp>
      <p:cxnSp>
        <p:nvCxnSpPr>
          <p:cNvPr id="116" name="直線コネクタ 115"/>
          <p:cNvCxnSpPr/>
          <p:nvPr/>
        </p:nvCxnSpPr>
        <p:spPr>
          <a:xfrm flipV="1">
            <a:off x="858110" y="580866"/>
            <a:ext cx="205200"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17" name="直線コネクタ 116"/>
          <p:cNvCxnSpPr/>
          <p:nvPr/>
        </p:nvCxnSpPr>
        <p:spPr>
          <a:xfrm flipV="1">
            <a:off x="2687263" y="544476"/>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18" name="直線コネクタ 117"/>
          <p:cNvCxnSpPr/>
          <p:nvPr/>
        </p:nvCxnSpPr>
        <p:spPr>
          <a:xfrm>
            <a:off x="2893103" y="82566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19" name="直線コネクタ 118"/>
          <p:cNvCxnSpPr/>
          <p:nvPr/>
        </p:nvCxnSpPr>
        <p:spPr>
          <a:xfrm>
            <a:off x="2893103" y="1106848"/>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0" name="直線コネクタ 119"/>
          <p:cNvCxnSpPr/>
          <p:nvPr/>
        </p:nvCxnSpPr>
        <p:spPr>
          <a:xfrm>
            <a:off x="2893103" y="137903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1" name="直線コネクタ 120"/>
          <p:cNvCxnSpPr/>
          <p:nvPr/>
        </p:nvCxnSpPr>
        <p:spPr>
          <a:xfrm>
            <a:off x="2893103" y="165860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22" name="直線コネクタ 121"/>
          <p:cNvCxnSpPr/>
          <p:nvPr/>
        </p:nvCxnSpPr>
        <p:spPr>
          <a:xfrm>
            <a:off x="2892463" y="544974"/>
            <a:ext cx="0" cy="1119600"/>
          </a:xfrm>
          <a:prstGeom prst="line">
            <a:avLst/>
          </a:prstGeom>
          <a:ln w="12700"/>
        </p:spPr>
        <p:style>
          <a:lnRef idx="1">
            <a:schemeClr val="dk1"/>
          </a:lnRef>
          <a:fillRef idx="0">
            <a:schemeClr val="dk1"/>
          </a:fillRef>
          <a:effectRef idx="0">
            <a:schemeClr val="dk1"/>
          </a:effectRef>
          <a:fontRef idx="minor">
            <a:schemeClr val="tx1"/>
          </a:fontRef>
        </p:style>
      </p:cxnSp>
      <p:sp>
        <p:nvSpPr>
          <p:cNvPr id="123" name="Text Box 61"/>
          <p:cNvSpPr txBox="1">
            <a:spLocks noChangeArrowheads="1"/>
          </p:cNvSpPr>
          <p:nvPr/>
        </p:nvSpPr>
        <p:spPr bwMode="auto">
          <a:xfrm>
            <a:off x="7159744" y="43471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・こども青少年局企画部</a:t>
            </a:r>
          </a:p>
        </p:txBody>
      </p:sp>
      <p:sp>
        <p:nvSpPr>
          <p:cNvPr id="124" name="Text Box 61"/>
          <p:cNvSpPr txBox="1">
            <a:spLocks noChangeArrowheads="1"/>
          </p:cNvSpPr>
          <p:nvPr/>
        </p:nvSpPr>
        <p:spPr bwMode="auto">
          <a:xfrm>
            <a:off x="7159744" y="703121"/>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・こども青少年局子育て支援部</a:t>
            </a:r>
          </a:p>
        </p:txBody>
      </p:sp>
      <p:sp>
        <p:nvSpPr>
          <p:cNvPr id="142" name="Text Box 61"/>
          <p:cNvSpPr txBox="1">
            <a:spLocks noChangeArrowheads="1"/>
          </p:cNvSpPr>
          <p:nvPr/>
        </p:nvSpPr>
        <p:spPr bwMode="auto">
          <a:xfrm>
            <a:off x="7159744" y="982488"/>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・こども青少年局保育施策部保育企画課</a:t>
            </a:r>
          </a:p>
        </p:txBody>
      </p:sp>
      <p:sp>
        <p:nvSpPr>
          <p:cNvPr id="143" name="Text Box 61"/>
          <p:cNvSpPr txBox="1">
            <a:spLocks noChangeArrowheads="1"/>
          </p:cNvSpPr>
          <p:nvPr/>
        </p:nvSpPr>
        <p:spPr bwMode="auto">
          <a:xfrm>
            <a:off x="7159744" y="1249897"/>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・こども青少年局保育施策部保育所運営課</a:t>
            </a:r>
          </a:p>
        </p:txBody>
      </p:sp>
      <p:sp>
        <p:nvSpPr>
          <p:cNvPr id="144" name="Text Box 61"/>
          <p:cNvSpPr txBox="1">
            <a:spLocks noChangeArrowheads="1"/>
          </p:cNvSpPr>
          <p:nvPr/>
        </p:nvSpPr>
        <p:spPr bwMode="auto">
          <a:xfrm>
            <a:off x="7159744" y="1531749"/>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・こども青少年局こども相談センター</a:t>
            </a:r>
          </a:p>
        </p:txBody>
      </p:sp>
      <p:sp>
        <p:nvSpPr>
          <p:cNvPr id="141" name="Text Box 61"/>
          <p:cNvSpPr txBox="1">
            <a:spLocks noChangeArrowheads="1"/>
          </p:cNvSpPr>
          <p:nvPr/>
        </p:nvSpPr>
        <p:spPr bwMode="auto">
          <a:xfrm>
            <a:off x="7632153" y="160972"/>
            <a:ext cx="1972916" cy="276999"/>
          </a:xfrm>
          <a:prstGeom prst="rect">
            <a:avLst/>
          </a:prstGeom>
          <a:noFill/>
          <a:ln w="19050">
            <a:noFill/>
            <a:prstDash val="sysDot"/>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現在の組織</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（平成</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年度）</a:t>
            </a:r>
          </a:p>
        </p:txBody>
      </p:sp>
      <p:sp>
        <p:nvSpPr>
          <p:cNvPr id="146" name="正方形/長方形 27"/>
          <p:cNvSpPr>
            <a:spLocks noChangeArrowheads="1"/>
          </p:cNvSpPr>
          <p:nvPr/>
        </p:nvSpPr>
        <p:spPr bwMode="auto">
          <a:xfrm>
            <a:off x="8775666" y="-39189"/>
            <a:ext cx="1158950" cy="261610"/>
          </a:xfrm>
          <a:prstGeom prst="rect">
            <a:avLst/>
          </a:prstGeom>
          <a:noFill/>
          <a:ln w="9525">
            <a:noFill/>
            <a:miter lim="800000"/>
            <a:headEnd/>
            <a:tailEnd/>
          </a:ln>
        </p:spPr>
        <p:txBody>
          <a:bodyPr wrap="square">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２８</a:t>
            </a:r>
          </a:p>
        </p:txBody>
      </p:sp>
    </p:spTree>
    <p:extLst>
      <p:ext uri="{BB962C8B-B14F-4D97-AF65-F5344CB8AC3E}">
        <p14:creationId xmlns:p14="http://schemas.microsoft.com/office/powerpoint/2010/main" val="3981812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正方形/長方形 70"/>
          <p:cNvSpPr/>
          <p:nvPr/>
        </p:nvSpPr>
        <p:spPr>
          <a:xfrm>
            <a:off x="111217" y="116632"/>
            <a:ext cx="6948153" cy="66947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Text Box 45"/>
          <p:cNvSpPr txBox="1">
            <a:spLocks noChangeArrowheads="1"/>
          </p:cNvSpPr>
          <p:nvPr/>
        </p:nvSpPr>
        <p:spPr bwMode="auto">
          <a:xfrm>
            <a:off x="1069600" y="4437112"/>
            <a:ext cx="1620000" cy="2772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選挙管理委員会事務局</a:t>
            </a:r>
          </a:p>
        </p:txBody>
      </p:sp>
      <p:sp>
        <p:nvSpPr>
          <p:cNvPr id="115" name="Text Box 45"/>
          <p:cNvSpPr txBox="1">
            <a:spLocks noChangeArrowheads="1"/>
          </p:cNvSpPr>
          <p:nvPr/>
        </p:nvSpPr>
        <p:spPr bwMode="auto">
          <a:xfrm>
            <a:off x="1064520" y="554584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議会事務局</a:t>
            </a:r>
          </a:p>
        </p:txBody>
      </p:sp>
      <p:sp>
        <p:nvSpPr>
          <p:cNvPr id="33" name="Text Box 45"/>
          <p:cNvSpPr txBox="1">
            <a:spLocks noChangeArrowheads="1"/>
          </p:cNvSpPr>
          <p:nvPr/>
        </p:nvSpPr>
        <p:spPr bwMode="auto">
          <a:xfrm>
            <a:off x="3101400" y="2011677"/>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総務企画課</a:t>
            </a:r>
          </a:p>
        </p:txBody>
      </p:sp>
      <p:sp>
        <p:nvSpPr>
          <p:cNvPr id="35" name="Text Box 45"/>
          <p:cNvSpPr txBox="1">
            <a:spLocks noChangeArrowheads="1"/>
          </p:cNvSpPr>
          <p:nvPr/>
        </p:nvSpPr>
        <p:spPr bwMode="auto">
          <a:xfrm>
            <a:off x="3101400" y="2288654"/>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教育政策課</a:t>
            </a:r>
          </a:p>
        </p:txBody>
      </p:sp>
      <p:sp>
        <p:nvSpPr>
          <p:cNvPr id="36" name="Text Box 45"/>
          <p:cNvSpPr txBox="1">
            <a:spLocks noChangeArrowheads="1"/>
          </p:cNvSpPr>
          <p:nvPr/>
        </p:nvSpPr>
        <p:spPr bwMode="auto">
          <a:xfrm>
            <a:off x="3101400" y="256529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学事課</a:t>
            </a:r>
          </a:p>
        </p:txBody>
      </p:sp>
      <p:sp>
        <p:nvSpPr>
          <p:cNvPr id="37" name="Text Box 45"/>
          <p:cNvSpPr txBox="1">
            <a:spLocks noChangeArrowheads="1"/>
          </p:cNvSpPr>
          <p:nvPr/>
        </p:nvSpPr>
        <p:spPr bwMode="auto">
          <a:xfrm>
            <a:off x="3101400" y="284293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教務課</a:t>
            </a:r>
          </a:p>
        </p:txBody>
      </p:sp>
      <p:sp>
        <p:nvSpPr>
          <p:cNvPr id="38" name="Text Box 45"/>
          <p:cNvSpPr txBox="1">
            <a:spLocks noChangeArrowheads="1"/>
          </p:cNvSpPr>
          <p:nvPr/>
        </p:nvSpPr>
        <p:spPr bwMode="auto">
          <a:xfrm>
            <a:off x="3101386" y="311674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教育研修課</a:t>
            </a:r>
          </a:p>
        </p:txBody>
      </p:sp>
      <p:sp>
        <p:nvSpPr>
          <p:cNvPr id="51" name="Text Box 45"/>
          <p:cNvSpPr txBox="1">
            <a:spLocks noChangeArrowheads="1"/>
          </p:cNvSpPr>
          <p:nvPr/>
        </p:nvSpPr>
        <p:spPr bwMode="auto">
          <a:xfrm>
            <a:off x="3101400" y="3394061"/>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指導課</a:t>
            </a:r>
          </a:p>
        </p:txBody>
      </p:sp>
      <p:sp>
        <p:nvSpPr>
          <p:cNvPr id="29" name="Text Box 45"/>
          <p:cNvSpPr txBox="1">
            <a:spLocks noChangeArrowheads="1"/>
          </p:cNvSpPr>
          <p:nvPr/>
        </p:nvSpPr>
        <p:spPr bwMode="auto">
          <a:xfrm>
            <a:off x="3101400" y="366813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学校経営管理課</a:t>
            </a:r>
          </a:p>
        </p:txBody>
      </p:sp>
      <p:sp>
        <p:nvSpPr>
          <p:cNvPr id="30" name="Text Box 45"/>
          <p:cNvSpPr txBox="1">
            <a:spLocks noChangeArrowheads="1"/>
          </p:cNvSpPr>
          <p:nvPr/>
        </p:nvSpPr>
        <p:spPr bwMode="auto">
          <a:xfrm>
            <a:off x="3101400" y="3944089"/>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図書館</a:t>
            </a:r>
          </a:p>
        </p:txBody>
      </p:sp>
      <p:sp>
        <p:nvSpPr>
          <p:cNvPr id="27" name="Text Box 45"/>
          <p:cNvSpPr txBox="1">
            <a:spLocks noChangeArrowheads="1"/>
          </p:cNvSpPr>
          <p:nvPr/>
        </p:nvSpPr>
        <p:spPr bwMode="auto">
          <a:xfrm>
            <a:off x="3101400" y="1097376"/>
            <a:ext cx="1620000" cy="2772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総務・地域活動支援部門</a:t>
            </a:r>
          </a:p>
        </p:txBody>
      </p:sp>
      <p:sp>
        <p:nvSpPr>
          <p:cNvPr id="28" name="Text Box 45"/>
          <p:cNvSpPr txBox="1">
            <a:spLocks noChangeArrowheads="1"/>
          </p:cNvSpPr>
          <p:nvPr/>
        </p:nvSpPr>
        <p:spPr bwMode="auto">
          <a:xfrm>
            <a:off x="3101400" y="1358072"/>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窓口サービス部門</a:t>
            </a:r>
          </a:p>
        </p:txBody>
      </p:sp>
      <p:sp>
        <p:nvSpPr>
          <p:cNvPr id="44" name="Text Box 45"/>
          <p:cNvSpPr txBox="1">
            <a:spLocks noChangeArrowheads="1"/>
          </p:cNvSpPr>
          <p:nvPr/>
        </p:nvSpPr>
        <p:spPr bwMode="auto">
          <a:xfrm>
            <a:off x="1069600" y="1008891"/>
            <a:ext cx="1620000" cy="430887"/>
          </a:xfrm>
          <a:prstGeom prst="rect">
            <a:avLst/>
          </a:prstGeom>
          <a:solidFill>
            <a:schemeClr val="bg1"/>
          </a:solidFill>
          <a:ln w="9525">
            <a:solidFill>
              <a:schemeClr val="tx1"/>
            </a:solidFill>
            <a:miter lim="800000"/>
            <a:headEnd/>
            <a:tailEnd/>
          </a:ln>
        </p:spPr>
        <p:txBody>
          <a:bodyPr anchor="ctr">
            <a:spAutoFit/>
          </a:bodyPr>
          <a:lstStyle/>
          <a:p>
            <a:pPr algn="dist"/>
            <a:r>
              <a:rPr lang="ja-JP" altLang="en-US" sz="1200" dirty="0">
                <a:latin typeface="Meiryo UI" panose="020B0604030504040204" pitchFamily="50" charset="-128"/>
                <a:ea typeface="Meiryo UI" panose="020B0604030504040204" pitchFamily="50" charset="-128"/>
                <a:cs typeface="Meiryo UI" panose="020B0604030504040204" pitchFamily="50" charset="-128"/>
              </a:rPr>
              <a:t>区役所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1000" dirty="0">
                <a:latin typeface="Meiryo UI" panose="020B0604030504040204" pitchFamily="50" charset="-128"/>
                <a:ea typeface="Meiryo UI" panose="020B0604030504040204" pitchFamily="50" charset="-128"/>
                <a:cs typeface="Meiryo UI" panose="020B0604030504040204" pitchFamily="50" charset="-128"/>
              </a:rPr>
              <a:t>（地域自治区の事務所）</a:t>
            </a:r>
          </a:p>
        </p:txBody>
      </p:sp>
      <p:sp>
        <p:nvSpPr>
          <p:cNvPr id="45" name="Text Box 45"/>
          <p:cNvSpPr txBox="1">
            <a:spLocks noChangeArrowheads="1"/>
          </p:cNvSpPr>
          <p:nvPr/>
        </p:nvSpPr>
        <p:spPr bwMode="auto">
          <a:xfrm>
            <a:off x="3101400" y="1626770"/>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保健福祉センター</a:t>
            </a:r>
          </a:p>
        </p:txBody>
      </p:sp>
      <p:sp>
        <p:nvSpPr>
          <p:cNvPr id="46" name="Text Box 61"/>
          <p:cNvSpPr txBox="1">
            <a:spLocks noChangeArrowheads="1"/>
          </p:cNvSpPr>
          <p:nvPr/>
        </p:nvSpPr>
        <p:spPr bwMode="auto">
          <a:xfrm>
            <a:off x="4721400" y="1095575"/>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（総務・地域活動支援等）</a:t>
            </a:r>
          </a:p>
        </p:txBody>
      </p:sp>
      <p:sp>
        <p:nvSpPr>
          <p:cNvPr id="47" name="Text Box 61"/>
          <p:cNvSpPr txBox="1">
            <a:spLocks noChangeArrowheads="1"/>
          </p:cNvSpPr>
          <p:nvPr/>
        </p:nvSpPr>
        <p:spPr bwMode="auto">
          <a:xfrm>
            <a:off x="4721399" y="1375984"/>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（戸籍、国民年金等の窓口サービス）</a:t>
            </a:r>
          </a:p>
        </p:txBody>
      </p:sp>
      <p:sp>
        <p:nvSpPr>
          <p:cNvPr id="48" name="Text Box 61"/>
          <p:cNvSpPr txBox="1">
            <a:spLocks noChangeArrowheads="1"/>
          </p:cNvSpPr>
          <p:nvPr/>
        </p:nvSpPr>
        <p:spPr bwMode="auto">
          <a:xfrm>
            <a:off x="4721398" y="1647096"/>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（地域保健、生活保護等）</a:t>
            </a:r>
          </a:p>
        </p:txBody>
      </p:sp>
      <p:sp>
        <p:nvSpPr>
          <p:cNvPr id="49" name="Text Box 61"/>
          <p:cNvSpPr txBox="1">
            <a:spLocks noChangeArrowheads="1"/>
          </p:cNvSpPr>
          <p:nvPr/>
        </p:nvSpPr>
        <p:spPr bwMode="auto">
          <a:xfrm>
            <a:off x="4721397" y="2022626"/>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（事務局の総務、文化財保護等）</a:t>
            </a:r>
          </a:p>
        </p:txBody>
      </p:sp>
      <p:sp>
        <p:nvSpPr>
          <p:cNvPr id="50" name="Text Box 61"/>
          <p:cNvSpPr txBox="1">
            <a:spLocks noChangeArrowheads="1"/>
          </p:cNvSpPr>
          <p:nvPr/>
        </p:nvSpPr>
        <p:spPr bwMode="auto">
          <a:xfrm>
            <a:off x="4721396" y="2293172"/>
            <a:ext cx="2337970" cy="253916"/>
          </a:xfrm>
          <a:prstGeom prst="rect">
            <a:avLst/>
          </a:prstGeom>
          <a:noFill/>
          <a:ln w="19050">
            <a:noFill/>
            <a:prstDash val="sysDot"/>
            <a:miter lim="800000"/>
            <a:headEnd/>
            <a:tailEnd/>
          </a:ln>
        </p:spPr>
        <p:txBody>
          <a:bodyPr wrap="square" anchor="ctr">
            <a:spAutoFit/>
          </a:bodyPr>
          <a:lstStyle/>
          <a:p>
            <a:r>
              <a:rPr lang="ja-JP" altLang="en-US" sz="1050">
                <a:latin typeface="Meiryo UI" panose="020B0604030504040204" pitchFamily="50" charset="-128"/>
                <a:ea typeface="Meiryo UI" panose="020B0604030504040204" pitchFamily="50" charset="-128"/>
                <a:cs typeface="Meiryo UI" panose="020B0604030504040204" pitchFamily="50" charset="-128"/>
              </a:rPr>
              <a:t>（教育振興基本計画等</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52" name="Text Box 61"/>
          <p:cNvSpPr txBox="1">
            <a:spLocks noChangeArrowheads="1"/>
          </p:cNvSpPr>
          <p:nvPr/>
        </p:nvSpPr>
        <p:spPr bwMode="auto">
          <a:xfrm>
            <a:off x="4721395" y="2577308"/>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（小・中学校教育等）</a:t>
            </a:r>
          </a:p>
        </p:txBody>
      </p:sp>
      <p:sp>
        <p:nvSpPr>
          <p:cNvPr id="53" name="Text Box 61"/>
          <p:cNvSpPr txBox="1">
            <a:spLocks noChangeArrowheads="1"/>
          </p:cNvSpPr>
          <p:nvPr/>
        </p:nvSpPr>
        <p:spPr bwMode="auto">
          <a:xfrm>
            <a:off x="4721394" y="2861444"/>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（教職員人事等）</a:t>
            </a:r>
          </a:p>
        </p:txBody>
      </p:sp>
      <p:sp>
        <p:nvSpPr>
          <p:cNvPr id="54" name="Text Box 61"/>
          <p:cNvSpPr txBox="1">
            <a:spLocks noChangeArrowheads="1"/>
          </p:cNvSpPr>
          <p:nvPr/>
        </p:nvSpPr>
        <p:spPr bwMode="auto">
          <a:xfrm>
            <a:off x="4721393" y="3131424"/>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（教員の研修等）</a:t>
            </a:r>
          </a:p>
        </p:txBody>
      </p:sp>
      <p:sp>
        <p:nvSpPr>
          <p:cNvPr id="55" name="Text Box 61"/>
          <p:cNvSpPr txBox="1">
            <a:spLocks noChangeArrowheads="1"/>
          </p:cNvSpPr>
          <p:nvPr/>
        </p:nvSpPr>
        <p:spPr bwMode="auto">
          <a:xfrm>
            <a:off x="4721392" y="3400881"/>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（学校教育活動支援等）</a:t>
            </a:r>
          </a:p>
        </p:txBody>
      </p:sp>
      <p:sp>
        <p:nvSpPr>
          <p:cNvPr id="56" name="Text Box 61"/>
          <p:cNvSpPr txBox="1">
            <a:spLocks noChangeArrowheads="1"/>
          </p:cNvSpPr>
          <p:nvPr/>
        </p:nvSpPr>
        <p:spPr bwMode="auto">
          <a:xfrm>
            <a:off x="4721391" y="3674113"/>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（学校事務等）</a:t>
            </a:r>
          </a:p>
        </p:txBody>
      </p:sp>
      <p:sp>
        <p:nvSpPr>
          <p:cNvPr id="57" name="Text Box 61"/>
          <p:cNvSpPr txBox="1">
            <a:spLocks noChangeArrowheads="1"/>
          </p:cNvSpPr>
          <p:nvPr/>
        </p:nvSpPr>
        <p:spPr bwMode="auto">
          <a:xfrm>
            <a:off x="4721390" y="3954354"/>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（図書館等）</a:t>
            </a:r>
          </a:p>
        </p:txBody>
      </p:sp>
      <p:sp>
        <p:nvSpPr>
          <p:cNvPr id="58" name="Text Box 61"/>
          <p:cNvSpPr txBox="1">
            <a:spLocks noChangeArrowheads="1"/>
          </p:cNvSpPr>
          <p:nvPr/>
        </p:nvSpPr>
        <p:spPr bwMode="auto">
          <a:xfrm>
            <a:off x="4721386" y="4444517"/>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（選挙の管理執行等）</a:t>
            </a:r>
          </a:p>
        </p:txBody>
      </p:sp>
      <p:sp>
        <p:nvSpPr>
          <p:cNvPr id="59" name="Text Box 61"/>
          <p:cNvSpPr txBox="1">
            <a:spLocks noChangeArrowheads="1"/>
          </p:cNvSpPr>
          <p:nvPr/>
        </p:nvSpPr>
        <p:spPr bwMode="auto">
          <a:xfrm>
            <a:off x="4721384" y="4788139"/>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（事業・事務の監査、決算審査等）</a:t>
            </a:r>
          </a:p>
        </p:txBody>
      </p:sp>
      <p:sp>
        <p:nvSpPr>
          <p:cNvPr id="60" name="Text Box 61"/>
          <p:cNvSpPr txBox="1">
            <a:spLocks noChangeArrowheads="1"/>
          </p:cNvSpPr>
          <p:nvPr/>
        </p:nvSpPr>
        <p:spPr bwMode="auto">
          <a:xfrm>
            <a:off x="4721385" y="5097895"/>
            <a:ext cx="2337970" cy="415498"/>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（勤務条件についての措置要求</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a:latin typeface="Meiryo UI" panose="020B0604030504040204" pitchFamily="50" charset="-128"/>
                <a:ea typeface="Meiryo UI" panose="020B0604030504040204" pitchFamily="50" charset="-128"/>
                <a:cs typeface="Meiryo UI" panose="020B0604030504040204" pitchFamily="50" charset="-128"/>
              </a:rPr>
              <a:t>　 関係事務等）</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3" name="直線コネクタ 62"/>
          <p:cNvCxnSpPr/>
          <p:nvPr/>
        </p:nvCxnSpPr>
        <p:spPr>
          <a:xfrm>
            <a:off x="111217" y="5966199"/>
            <a:ext cx="6882011" cy="0"/>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74" name="直線コネクタ 73"/>
          <p:cNvCxnSpPr/>
          <p:nvPr/>
        </p:nvCxnSpPr>
        <p:spPr>
          <a:xfrm flipV="1">
            <a:off x="2684520" y="2158214"/>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5" name="直線コネクタ 74"/>
          <p:cNvCxnSpPr/>
          <p:nvPr/>
        </p:nvCxnSpPr>
        <p:spPr>
          <a:xfrm>
            <a:off x="2889720" y="2446246"/>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a:off x="2889720" y="2704485"/>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7" name="直線コネクタ 76"/>
          <p:cNvCxnSpPr/>
          <p:nvPr/>
        </p:nvCxnSpPr>
        <p:spPr>
          <a:xfrm>
            <a:off x="2889720" y="2982992"/>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8" name="直線コネクタ 77"/>
          <p:cNvCxnSpPr/>
          <p:nvPr/>
        </p:nvCxnSpPr>
        <p:spPr>
          <a:xfrm>
            <a:off x="2887760" y="2158214"/>
            <a:ext cx="0" cy="1656000"/>
          </a:xfrm>
          <a:prstGeom prst="line">
            <a:avLst/>
          </a:prstGeom>
          <a:ln w="12700"/>
        </p:spPr>
        <p:style>
          <a:lnRef idx="1">
            <a:schemeClr val="dk1"/>
          </a:lnRef>
          <a:fillRef idx="0">
            <a:schemeClr val="dk1"/>
          </a:fillRef>
          <a:effectRef idx="0">
            <a:schemeClr val="dk1"/>
          </a:effectRef>
          <a:fontRef idx="minor">
            <a:schemeClr val="tx1"/>
          </a:fontRef>
        </p:style>
      </p:cxnSp>
      <p:cxnSp>
        <p:nvCxnSpPr>
          <p:cNvPr id="79" name="直線コネクタ 78"/>
          <p:cNvCxnSpPr/>
          <p:nvPr/>
        </p:nvCxnSpPr>
        <p:spPr>
          <a:xfrm>
            <a:off x="2887760" y="3259119"/>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a:off x="2887760" y="3539710"/>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a:off x="2894920" y="3808991"/>
            <a:ext cx="205200" cy="0"/>
          </a:xfrm>
          <a:prstGeom prst="line">
            <a:avLst/>
          </a:prstGeom>
          <a:ln w="12700"/>
        </p:spPr>
        <p:style>
          <a:lnRef idx="1">
            <a:schemeClr val="dk1"/>
          </a:lnRef>
          <a:fillRef idx="0">
            <a:schemeClr val="dk1"/>
          </a:fillRef>
          <a:effectRef idx="0">
            <a:schemeClr val="dk1"/>
          </a:effectRef>
          <a:fontRef idx="minor">
            <a:schemeClr val="tx1"/>
          </a:fontRef>
        </p:style>
      </p:cxnSp>
      <p:sp>
        <p:nvSpPr>
          <p:cNvPr id="34" name="Text Box 45"/>
          <p:cNvSpPr txBox="1">
            <a:spLocks noChangeArrowheads="1"/>
          </p:cNvSpPr>
          <p:nvPr/>
        </p:nvSpPr>
        <p:spPr bwMode="auto">
          <a:xfrm>
            <a:off x="1069720" y="2011678"/>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教育委員会事務局</a:t>
            </a:r>
          </a:p>
        </p:txBody>
      </p:sp>
      <p:cxnSp>
        <p:nvCxnSpPr>
          <p:cNvPr id="83" name="直線コネクタ 82"/>
          <p:cNvCxnSpPr/>
          <p:nvPr/>
        </p:nvCxnSpPr>
        <p:spPr>
          <a:xfrm flipV="1">
            <a:off x="2684520" y="1229851"/>
            <a:ext cx="41168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a:off x="2891680" y="1517883"/>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a:off x="2891680" y="1779959"/>
            <a:ext cx="20520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86" name="直線コネクタ 85"/>
          <p:cNvCxnSpPr/>
          <p:nvPr/>
        </p:nvCxnSpPr>
        <p:spPr>
          <a:xfrm>
            <a:off x="2891680" y="1232749"/>
            <a:ext cx="0" cy="550800"/>
          </a:xfrm>
          <a:prstGeom prst="line">
            <a:avLst/>
          </a:prstGeom>
          <a:ln w="12700"/>
        </p:spPr>
        <p:style>
          <a:lnRef idx="1">
            <a:schemeClr val="dk1"/>
          </a:lnRef>
          <a:fillRef idx="0">
            <a:schemeClr val="dk1"/>
          </a:fillRef>
          <a:effectRef idx="0">
            <a:schemeClr val="dk1"/>
          </a:effectRef>
          <a:fontRef idx="minor">
            <a:schemeClr val="tx1"/>
          </a:fontRef>
        </p:style>
      </p:cxnSp>
      <p:cxnSp>
        <p:nvCxnSpPr>
          <p:cNvPr id="67" name="直線コネクタ 66"/>
          <p:cNvCxnSpPr/>
          <p:nvPr/>
        </p:nvCxnSpPr>
        <p:spPr>
          <a:xfrm>
            <a:off x="684000" y="116630"/>
            <a:ext cx="0" cy="1116000"/>
          </a:xfrm>
          <a:prstGeom prst="line">
            <a:avLst/>
          </a:prstGeom>
          <a:ln w="28575"/>
        </p:spPr>
        <p:style>
          <a:lnRef idx="1">
            <a:schemeClr val="dk1"/>
          </a:lnRef>
          <a:fillRef idx="0">
            <a:schemeClr val="dk1"/>
          </a:fillRef>
          <a:effectRef idx="0">
            <a:schemeClr val="dk1"/>
          </a:effectRef>
          <a:fontRef idx="minor">
            <a:schemeClr val="tx1"/>
          </a:fontRef>
        </p:style>
      </p:cxnSp>
      <p:sp>
        <p:nvSpPr>
          <p:cNvPr id="69" name="Text Box 45"/>
          <p:cNvSpPr txBox="1">
            <a:spLocks noChangeArrowheads="1"/>
          </p:cNvSpPr>
          <p:nvPr/>
        </p:nvSpPr>
        <p:spPr bwMode="auto">
          <a:xfrm>
            <a:off x="1068440" y="4786621"/>
            <a:ext cx="1620000" cy="2772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監査委員事務局</a:t>
            </a:r>
          </a:p>
        </p:txBody>
      </p:sp>
      <p:sp>
        <p:nvSpPr>
          <p:cNvPr id="70" name="Text Box 45"/>
          <p:cNvSpPr txBox="1">
            <a:spLocks noChangeArrowheads="1"/>
          </p:cNvSpPr>
          <p:nvPr/>
        </p:nvSpPr>
        <p:spPr bwMode="auto">
          <a:xfrm>
            <a:off x="1068440" y="5180033"/>
            <a:ext cx="1620000" cy="2772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公平委員会事務局</a:t>
            </a:r>
          </a:p>
        </p:txBody>
      </p:sp>
      <p:sp>
        <p:nvSpPr>
          <p:cNvPr id="73" name="L 字 72"/>
          <p:cNvSpPr/>
          <p:nvPr/>
        </p:nvSpPr>
        <p:spPr>
          <a:xfrm>
            <a:off x="7164999" y="116631"/>
            <a:ext cx="2629784" cy="5832649"/>
          </a:xfrm>
          <a:prstGeom prst="corner">
            <a:avLst>
              <a:gd name="adj1" fmla="val 100000"/>
              <a:gd name="adj2" fmla="val 100000"/>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88" name="Text Box 61"/>
          <p:cNvSpPr txBox="1">
            <a:spLocks noChangeArrowheads="1"/>
          </p:cNvSpPr>
          <p:nvPr/>
        </p:nvSpPr>
        <p:spPr bwMode="auto">
          <a:xfrm>
            <a:off x="7164999" y="1105315"/>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・区役所（総務・地域活動支援）</a:t>
            </a:r>
          </a:p>
        </p:txBody>
      </p:sp>
      <p:sp>
        <p:nvSpPr>
          <p:cNvPr id="89" name="Text Box 61"/>
          <p:cNvSpPr txBox="1">
            <a:spLocks noChangeArrowheads="1"/>
          </p:cNvSpPr>
          <p:nvPr/>
        </p:nvSpPr>
        <p:spPr bwMode="auto">
          <a:xfrm>
            <a:off x="7162130" y="1374375"/>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・区役所（窓口サービス）</a:t>
            </a:r>
          </a:p>
        </p:txBody>
      </p:sp>
      <p:sp>
        <p:nvSpPr>
          <p:cNvPr id="90" name="Text Box 61"/>
          <p:cNvSpPr txBox="1">
            <a:spLocks noChangeArrowheads="1"/>
          </p:cNvSpPr>
          <p:nvPr/>
        </p:nvSpPr>
        <p:spPr bwMode="auto">
          <a:xfrm>
            <a:off x="7159261" y="1643453"/>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・区役所（保健福祉センター）</a:t>
            </a:r>
          </a:p>
        </p:txBody>
      </p:sp>
      <p:sp>
        <p:nvSpPr>
          <p:cNvPr id="91" name="Text Box 61"/>
          <p:cNvSpPr txBox="1">
            <a:spLocks noChangeArrowheads="1"/>
          </p:cNvSpPr>
          <p:nvPr/>
        </p:nvSpPr>
        <p:spPr bwMode="auto">
          <a:xfrm>
            <a:off x="7159261" y="202262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・教育委員会事務局総務部、生涯学習部</a:t>
            </a:r>
          </a:p>
        </p:txBody>
      </p:sp>
      <p:sp>
        <p:nvSpPr>
          <p:cNvPr id="92" name="Text Box 61"/>
          <p:cNvSpPr txBox="1">
            <a:spLocks noChangeArrowheads="1"/>
          </p:cNvSpPr>
          <p:nvPr/>
        </p:nvSpPr>
        <p:spPr bwMode="auto">
          <a:xfrm>
            <a:off x="7159261" y="2290621"/>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・教育委員会事務局総務部教育政策課</a:t>
            </a:r>
          </a:p>
        </p:txBody>
      </p:sp>
      <p:sp>
        <p:nvSpPr>
          <p:cNvPr id="94" name="Text Box 61"/>
          <p:cNvSpPr txBox="1">
            <a:spLocks noChangeArrowheads="1"/>
          </p:cNvSpPr>
          <p:nvPr/>
        </p:nvSpPr>
        <p:spPr bwMode="auto">
          <a:xfrm>
            <a:off x="7159261" y="2570891"/>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・教育委員会事務局総務部学事課</a:t>
            </a:r>
          </a:p>
        </p:txBody>
      </p:sp>
      <p:sp>
        <p:nvSpPr>
          <p:cNvPr id="95" name="Text Box 61"/>
          <p:cNvSpPr txBox="1">
            <a:spLocks noChangeArrowheads="1"/>
          </p:cNvSpPr>
          <p:nvPr/>
        </p:nvSpPr>
        <p:spPr bwMode="auto">
          <a:xfrm>
            <a:off x="7167868" y="2851703"/>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・教育委員会事務局教務部</a:t>
            </a:r>
          </a:p>
        </p:txBody>
      </p:sp>
      <p:sp>
        <p:nvSpPr>
          <p:cNvPr id="96" name="Text Box 61"/>
          <p:cNvSpPr txBox="1">
            <a:spLocks noChangeArrowheads="1"/>
          </p:cNvSpPr>
          <p:nvPr/>
        </p:nvSpPr>
        <p:spPr bwMode="auto">
          <a:xfrm>
            <a:off x="7159261" y="3131973"/>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・教育センター</a:t>
            </a:r>
          </a:p>
        </p:txBody>
      </p:sp>
      <p:sp>
        <p:nvSpPr>
          <p:cNvPr id="97" name="Text Box 61"/>
          <p:cNvSpPr txBox="1">
            <a:spLocks noChangeArrowheads="1"/>
          </p:cNvSpPr>
          <p:nvPr/>
        </p:nvSpPr>
        <p:spPr bwMode="auto">
          <a:xfrm>
            <a:off x="7159261" y="3400880"/>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・教育委員会事務局指導部</a:t>
            </a:r>
          </a:p>
        </p:txBody>
      </p:sp>
      <p:sp>
        <p:nvSpPr>
          <p:cNvPr id="98" name="Text Box 61"/>
          <p:cNvSpPr txBox="1">
            <a:spLocks noChangeArrowheads="1"/>
          </p:cNvSpPr>
          <p:nvPr/>
        </p:nvSpPr>
        <p:spPr bwMode="auto">
          <a:xfrm>
            <a:off x="7167868" y="3680780"/>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・教育委員会事務局学校経営管理センター</a:t>
            </a:r>
          </a:p>
        </p:txBody>
      </p:sp>
      <p:sp>
        <p:nvSpPr>
          <p:cNvPr id="99" name="Text Box 61"/>
          <p:cNvSpPr txBox="1">
            <a:spLocks noChangeArrowheads="1"/>
          </p:cNvSpPr>
          <p:nvPr/>
        </p:nvSpPr>
        <p:spPr bwMode="auto">
          <a:xfrm>
            <a:off x="7167868" y="3944613"/>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・図書館</a:t>
            </a:r>
          </a:p>
        </p:txBody>
      </p:sp>
      <p:sp>
        <p:nvSpPr>
          <p:cNvPr id="101" name="Text Box 61"/>
          <p:cNvSpPr txBox="1">
            <a:spLocks noChangeArrowheads="1"/>
          </p:cNvSpPr>
          <p:nvPr/>
        </p:nvSpPr>
        <p:spPr bwMode="auto">
          <a:xfrm>
            <a:off x="7167868" y="4440959"/>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・行政委員会事務局選挙部</a:t>
            </a:r>
          </a:p>
        </p:txBody>
      </p:sp>
      <p:sp>
        <p:nvSpPr>
          <p:cNvPr id="102" name="Text Box 61"/>
          <p:cNvSpPr txBox="1">
            <a:spLocks noChangeArrowheads="1"/>
          </p:cNvSpPr>
          <p:nvPr/>
        </p:nvSpPr>
        <p:spPr bwMode="auto">
          <a:xfrm>
            <a:off x="7166434" y="4794248"/>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・行政委員会事務局監査部</a:t>
            </a:r>
          </a:p>
        </p:txBody>
      </p:sp>
      <p:sp>
        <p:nvSpPr>
          <p:cNvPr id="103" name="Text Box 61"/>
          <p:cNvSpPr txBox="1">
            <a:spLocks noChangeArrowheads="1"/>
          </p:cNvSpPr>
          <p:nvPr/>
        </p:nvSpPr>
        <p:spPr bwMode="auto">
          <a:xfrm>
            <a:off x="7159261" y="5188426"/>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・行政委員会事務局任用調査部</a:t>
            </a:r>
          </a:p>
        </p:txBody>
      </p:sp>
      <p:sp>
        <p:nvSpPr>
          <p:cNvPr id="106" name="Text Box 61"/>
          <p:cNvSpPr txBox="1">
            <a:spLocks noChangeArrowheads="1"/>
          </p:cNvSpPr>
          <p:nvPr/>
        </p:nvSpPr>
        <p:spPr bwMode="auto">
          <a:xfrm>
            <a:off x="7166434" y="5544101"/>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・市会事務局</a:t>
            </a:r>
          </a:p>
        </p:txBody>
      </p:sp>
      <p:sp>
        <p:nvSpPr>
          <p:cNvPr id="100" name="Text Box 45"/>
          <p:cNvSpPr txBox="1">
            <a:spLocks noChangeArrowheads="1"/>
          </p:cNvSpPr>
          <p:nvPr/>
        </p:nvSpPr>
        <p:spPr bwMode="auto">
          <a:xfrm>
            <a:off x="1076290" y="604286"/>
            <a:ext cx="162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会計室</a:t>
            </a:r>
          </a:p>
        </p:txBody>
      </p:sp>
      <p:sp>
        <p:nvSpPr>
          <p:cNvPr id="118" name="Text Box 61"/>
          <p:cNvSpPr txBox="1">
            <a:spLocks noChangeArrowheads="1"/>
          </p:cNvSpPr>
          <p:nvPr/>
        </p:nvSpPr>
        <p:spPr bwMode="auto">
          <a:xfrm>
            <a:off x="4722835" y="621858"/>
            <a:ext cx="2337970"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（出納・審査等）</a:t>
            </a:r>
          </a:p>
        </p:txBody>
      </p:sp>
      <p:cxnSp>
        <p:nvCxnSpPr>
          <p:cNvPr id="120" name="直線コネクタ 119"/>
          <p:cNvCxnSpPr/>
          <p:nvPr/>
        </p:nvCxnSpPr>
        <p:spPr>
          <a:xfrm flipV="1">
            <a:off x="865977" y="749048"/>
            <a:ext cx="205200" cy="0"/>
          </a:xfrm>
          <a:prstGeom prst="line">
            <a:avLst/>
          </a:prstGeom>
          <a:ln w="28575"/>
        </p:spPr>
        <p:style>
          <a:lnRef idx="1">
            <a:schemeClr val="dk1"/>
          </a:lnRef>
          <a:fillRef idx="0">
            <a:schemeClr val="dk1"/>
          </a:fillRef>
          <a:effectRef idx="0">
            <a:schemeClr val="dk1"/>
          </a:effectRef>
          <a:fontRef idx="minor">
            <a:schemeClr val="tx1"/>
          </a:fontRef>
        </p:style>
      </p:cxnSp>
      <p:sp>
        <p:nvSpPr>
          <p:cNvPr id="134" name="Text Box 61"/>
          <p:cNvSpPr txBox="1">
            <a:spLocks noChangeArrowheads="1"/>
          </p:cNvSpPr>
          <p:nvPr/>
        </p:nvSpPr>
        <p:spPr bwMode="auto">
          <a:xfrm>
            <a:off x="7166434" y="588724"/>
            <a:ext cx="2629784"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・会計室</a:t>
            </a:r>
          </a:p>
        </p:txBody>
      </p:sp>
      <p:cxnSp>
        <p:nvCxnSpPr>
          <p:cNvPr id="137" name="直線コネクタ 136"/>
          <p:cNvCxnSpPr/>
          <p:nvPr/>
        </p:nvCxnSpPr>
        <p:spPr>
          <a:xfrm>
            <a:off x="863162" y="116630"/>
            <a:ext cx="0" cy="648000"/>
          </a:xfrm>
          <a:prstGeom prst="line">
            <a:avLst/>
          </a:prstGeom>
          <a:ln w="28575"/>
        </p:spPr>
        <p:style>
          <a:lnRef idx="1">
            <a:schemeClr val="dk1"/>
          </a:lnRef>
          <a:fillRef idx="0">
            <a:schemeClr val="dk1"/>
          </a:fillRef>
          <a:effectRef idx="0">
            <a:schemeClr val="dk1"/>
          </a:effectRef>
          <a:fontRef idx="minor">
            <a:schemeClr val="tx1"/>
          </a:fontRef>
        </p:style>
      </p:cxnSp>
      <p:sp>
        <p:nvSpPr>
          <p:cNvPr id="87" name="Text Box 61"/>
          <p:cNvSpPr txBox="1">
            <a:spLocks noChangeArrowheads="1"/>
          </p:cNvSpPr>
          <p:nvPr/>
        </p:nvSpPr>
        <p:spPr bwMode="auto">
          <a:xfrm>
            <a:off x="75942" y="5949280"/>
            <a:ext cx="2608577" cy="276999"/>
          </a:xfrm>
          <a:prstGeom prst="rect">
            <a:avLst/>
          </a:prstGeom>
          <a:noFill/>
          <a:ln w="19050">
            <a:noFill/>
            <a:prstDash val="sysDot"/>
            <a:miter lim="800000"/>
            <a:headEnd/>
            <a:tailEnd/>
          </a:ln>
        </p:spPr>
        <p:txBody>
          <a:bodyPr wrap="square" anchor="ctr">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特定の特別区のみに設置する事業所</a:t>
            </a:r>
          </a:p>
        </p:txBody>
      </p:sp>
      <p:sp>
        <p:nvSpPr>
          <p:cNvPr id="93" name="Text Box 45"/>
          <p:cNvSpPr txBox="1">
            <a:spLocks noChangeArrowheads="1"/>
          </p:cNvSpPr>
          <p:nvPr/>
        </p:nvSpPr>
        <p:spPr bwMode="auto">
          <a:xfrm>
            <a:off x="272480" y="6231556"/>
            <a:ext cx="1260000" cy="276999"/>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食品衛生検査所</a:t>
            </a:r>
          </a:p>
        </p:txBody>
      </p:sp>
      <p:sp>
        <p:nvSpPr>
          <p:cNvPr id="105" name="Text Box 45"/>
          <p:cNvSpPr txBox="1">
            <a:spLocks noChangeArrowheads="1"/>
          </p:cNvSpPr>
          <p:nvPr/>
        </p:nvSpPr>
        <p:spPr bwMode="auto">
          <a:xfrm>
            <a:off x="272480" y="6501224"/>
            <a:ext cx="1260000" cy="255600"/>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食肉衛生検査所</a:t>
            </a:r>
          </a:p>
        </p:txBody>
      </p:sp>
      <p:sp>
        <p:nvSpPr>
          <p:cNvPr id="107" name="Text Box 61"/>
          <p:cNvSpPr txBox="1">
            <a:spLocks noChangeArrowheads="1"/>
          </p:cNvSpPr>
          <p:nvPr/>
        </p:nvSpPr>
        <p:spPr bwMode="auto">
          <a:xfrm>
            <a:off x="1551662" y="6508555"/>
            <a:ext cx="1008112"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中央区のみ</a:t>
            </a:r>
          </a:p>
        </p:txBody>
      </p:sp>
      <p:sp>
        <p:nvSpPr>
          <p:cNvPr id="108" name="Text Box 61"/>
          <p:cNvSpPr txBox="1">
            <a:spLocks noChangeArrowheads="1"/>
          </p:cNvSpPr>
          <p:nvPr/>
        </p:nvSpPr>
        <p:spPr bwMode="auto">
          <a:xfrm>
            <a:off x="1551662" y="6243097"/>
            <a:ext cx="131127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北区・天王寺区のみ</a:t>
            </a:r>
          </a:p>
        </p:txBody>
      </p:sp>
      <p:sp>
        <p:nvSpPr>
          <p:cNvPr id="109" name="Text Box 45"/>
          <p:cNvSpPr txBox="1">
            <a:spLocks noChangeArrowheads="1"/>
          </p:cNvSpPr>
          <p:nvPr/>
        </p:nvSpPr>
        <p:spPr bwMode="auto">
          <a:xfrm>
            <a:off x="2814222" y="6252955"/>
            <a:ext cx="1476000" cy="2556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50" spc="-150" dirty="0">
                <a:latin typeface="Meiryo UI" panose="020B0604030504040204" pitchFamily="50" charset="-128"/>
                <a:ea typeface="Meiryo UI" panose="020B0604030504040204" pitchFamily="50" charset="-128"/>
                <a:cs typeface="Meiryo UI" panose="020B0604030504040204" pitchFamily="50" charset="-128"/>
              </a:rPr>
              <a:t>淡路土地区画整理事務所</a:t>
            </a:r>
          </a:p>
        </p:txBody>
      </p:sp>
      <p:sp>
        <p:nvSpPr>
          <p:cNvPr id="110" name="Text Box 45"/>
          <p:cNvSpPr txBox="1">
            <a:spLocks noChangeArrowheads="1"/>
          </p:cNvSpPr>
          <p:nvPr/>
        </p:nvSpPr>
        <p:spPr bwMode="auto">
          <a:xfrm>
            <a:off x="2814222" y="6506198"/>
            <a:ext cx="1476000" cy="2556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spc="-150" dirty="0">
                <a:latin typeface="Meiryo UI" panose="020B0604030504040204" pitchFamily="50" charset="-128"/>
                <a:ea typeface="Meiryo UI" panose="020B0604030504040204" pitchFamily="50" charset="-128"/>
                <a:cs typeface="Meiryo UI" panose="020B0604030504040204" pitchFamily="50" charset="-128"/>
              </a:rPr>
              <a:t>三国東土地区画整理事務所</a:t>
            </a:r>
          </a:p>
        </p:txBody>
      </p:sp>
      <p:sp>
        <p:nvSpPr>
          <p:cNvPr id="113" name="Text Box 61"/>
          <p:cNvSpPr txBox="1">
            <a:spLocks noChangeArrowheads="1"/>
          </p:cNvSpPr>
          <p:nvPr/>
        </p:nvSpPr>
        <p:spPr bwMode="auto">
          <a:xfrm>
            <a:off x="4290222" y="6247308"/>
            <a:ext cx="131127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淀川区のみ</a:t>
            </a:r>
          </a:p>
        </p:txBody>
      </p:sp>
      <p:sp>
        <p:nvSpPr>
          <p:cNvPr id="114" name="Text Box 61"/>
          <p:cNvSpPr txBox="1">
            <a:spLocks noChangeArrowheads="1"/>
          </p:cNvSpPr>
          <p:nvPr/>
        </p:nvSpPr>
        <p:spPr bwMode="auto">
          <a:xfrm>
            <a:off x="4290222" y="6509439"/>
            <a:ext cx="131127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淀川区のみ</a:t>
            </a:r>
          </a:p>
        </p:txBody>
      </p:sp>
      <p:sp>
        <p:nvSpPr>
          <p:cNvPr id="116" name="Text Box 45"/>
          <p:cNvSpPr txBox="1">
            <a:spLocks noChangeArrowheads="1"/>
          </p:cNvSpPr>
          <p:nvPr/>
        </p:nvSpPr>
        <p:spPr bwMode="auto">
          <a:xfrm>
            <a:off x="5082015" y="6239250"/>
            <a:ext cx="1152000" cy="26161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生野南部事務所</a:t>
            </a:r>
          </a:p>
        </p:txBody>
      </p:sp>
      <p:sp>
        <p:nvSpPr>
          <p:cNvPr id="117" name="Text Box 61"/>
          <p:cNvSpPr txBox="1">
            <a:spLocks noChangeArrowheads="1"/>
          </p:cNvSpPr>
          <p:nvPr/>
        </p:nvSpPr>
        <p:spPr bwMode="auto">
          <a:xfrm>
            <a:off x="6177136" y="6245404"/>
            <a:ext cx="1311273" cy="253916"/>
          </a:xfrm>
          <a:prstGeom prst="rect">
            <a:avLst/>
          </a:prstGeom>
          <a:noFill/>
          <a:ln w="19050">
            <a:noFill/>
            <a:prstDash val="sysDot"/>
            <a:miter lim="800000"/>
            <a:headEnd/>
            <a:tailEnd/>
          </a:ln>
        </p:spPr>
        <p:txBody>
          <a:bodyPr wrap="square" anchor="ctr">
            <a:spAutoFit/>
          </a:bodyPr>
          <a:lstStyle/>
          <a:p>
            <a:r>
              <a:rPr lang="ja-JP" altLang="en-US" sz="1050" dirty="0">
                <a:latin typeface="Meiryo UI" panose="020B0604030504040204" pitchFamily="50" charset="-128"/>
                <a:ea typeface="Meiryo UI" panose="020B0604030504040204" pitchFamily="50" charset="-128"/>
                <a:cs typeface="Meiryo UI" panose="020B0604030504040204" pitchFamily="50" charset="-128"/>
              </a:rPr>
              <a:t>天王寺区のみ</a:t>
            </a:r>
          </a:p>
        </p:txBody>
      </p:sp>
      <p:cxnSp>
        <p:nvCxnSpPr>
          <p:cNvPr id="119" name="直線コネクタ 118"/>
          <p:cNvCxnSpPr/>
          <p:nvPr/>
        </p:nvCxnSpPr>
        <p:spPr>
          <a:xfrm>
            <a:off x="676857" y="1219523"/>
            <a:ext cx="396000" cy="0"/>
          </a:xfrm>
          <a:prstGeom prst="line">
            <a:avLst/>
          </a:prstGeom>
          <a:ln w="28575"/>
        </p:spPr>
        <p:style>
          <a:lnRef idx="1">
            <a:schemeClr val="dk1"/>
          </a:lnRef>
          <a:fillRef idx="0">
            <a:schemeClr val="dk1"/>
          </a:fillRef>
          <a:effectRef idx="0">
            <a:schemeClr val="dk1"/>
          </a:effectRef>
          <a:fontRef idx="minor">
            <a:schemeClr val="tx1"/>
          </a:fontRef>
        </p:style>
      </p:cxnSp>
      <p:sp>
        <p:nvSpPr>
          <p:cNvPr id="111" name="Text Box 61"/>
          <p:cNvSpPr txBox="1">
            <a:spLocks noChangeArrowheads="1"/>
          </p:cNvSpPr>
          <p:nvPr/>
        </p:nvSpPr>
        <p:spPr bwMode="auto">
          <a:xfrm>
            <a:off x="2648744" y="4823604"/>
            <a:ext cx="1549605"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機関の共同設置</a:t>
            </a:r>
          </a:p>
        </p:txBody>
      </p:sp>
      <p:sp>
        <p:nvSpPr>
          <p:cNvPr id="122" name="Text Box 61"/>
          <p:cNvSpPr txBox="1">
            <a:spLocks noChangeArrowheads="1"/>
          </p:cNvSpPr>
          <p:nvPr/>
        </p:nvSpPr>
        <p:spPr bwMode="auto">
          <a:xfrm>
            <a:off x="7138203" y="6072269"/>
            <a:ext cx="2629784" cy="415498"/>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経営形態の見直し等部門、学校園の</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部署は記載していない</a:t>
            </a:r>
          </a:p>
        </p:txBody>
      </p:sp>
      <p:sp>
        <p:nvSpPr>
          <p:cNvPr id="124"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２９</a:t>
            </a:r>
          </a:p>
        </p:txBody>
      </p:sp>
    </p:spTree>
    <p:extLst>
      <p:ext uri="{BB962C8B-B14F-4D97-AF65-F5344CB8AC3E}">
        <p14:creationId xmlns:p14="http://schemas.microsoft.com/office/powerpoint/2010/main" val="18483399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角丸四角形 167"/>
          <p:cNvSpPr/>
          <p:nvPr/>
        </p:nvSpPr>
        <p:spPr>
          <a:xfrm>
            <a:off x="5957826" y="5659769"/>
            <a:ext cx="3552233" cy="838152"/>
          </a:xfrm>
          <a:prstGeom prst="roundRect">
            <a:avLst>
              <a:gd name="adj" fmla="val 4115"/>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●印　特別区本庁舎</a:t>
            </a:r>
            <a:endParaRPr lang="ja-JP" altLang="ja-JP" sz="1050" dirty="0">
              <a:solidFill>
                <a:schemeClr val="tx1"/>
              </a:solidFill>
              <a:latin typeface="Meiryo UI" panose="020B0604030504040204" pitchFamily="50" charset="-128"/>
              <a:ea typeface="Meiryo UI" panose="020B0604030504040204" pitchFamily="50" charset="-128"/>
            </a:endParaRPr>
          </a:p>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b="1"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印　区役所（地域自治区の事務所）</a:t>
            </a:r>
            <a:endParaRPr lang="en-US" altLang="ja-JP" sz="1050" dirty="0">
              <a:solidFill>
                <a:schemeClr val="tx1"/>
              </a:solidFill>
              <a:latin typeface="Meiryo UI" panose="020B0604030504040204" pitchFamily="50" charset="-128"/>
              <a:ea typeface="Meiryo UI" panose="020B0604030504040204" pitchFamily="50" charset="-128"/>
            </a:endParaRPr>
          </a:p>
          <a:p>
            <a:pPr fontAlgn="ctr"/>
            <a:endParaRPr lang="en-US" altLang="ja-JP" sz="600" dirty="0">
              <a:solidFill>
                <a:schemeClr val="tx1"/>
              </a:solidFill>
              <a:latin typeface="Meiryo UI" panose="020B0604030504040204" pitchFamily="50" charset="-128"/>
              <a:ea typeface="Meiryo UI" panose="020B0604030504040204" pitchFamily="50" charset="-128"/>
            </a:endParaRPr>
          </a:p>
          <a:p>
            <a:pPr fontAlgn="ctr"/>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現在の淀川区を所管する区役所（地域自治区の事務所）は、特別区本庁舎</a:t>
            </a:r>
            <a:endParaRPr lang="en-US" altLang="ja-JP" sz="800" dirty="0">
              <a:solidFill>
                <a:schemeClr val="tx1"/>
              </a:solidFill>
              <a:latin typeface="Meiryo UI" panose="020B0604030504040204" pitchFamily="50" charset="-128"/>
              <a:ea typeface="Meiryo UI" panose="020B0604030504040204" pitchFamily="50" charset="-128"/>
            </a:endParaRPr>
          </a:p>
          <a:p>
            <a:pPr fontAlgn="ctr"/>
            <a:r>
              <a:rPr lang="ja-JP" altLang="en-US" sz="800" dirty="0">
                <a:solidFill>
                  <a:schemeClr val="tx1"/>
                </a:solidFill>
                <a:latin typeface="Meiryo UI" panose="020B0604030504040204" pitchFamily="50" charset="-128"/>
                <a:ea typeface="Meiryo UI" panose="020B0604030504040204" pitchFamily="50" charset="-128"/>
              </a:rPr>
              <a:t>　 の中に設置</a:t>
            </a:r>
            <a:endParaRPr lang="en-US" altLang="ja-JP" sz="800" dirty="0">
              <a:solidFill>
                <a:schemeClr val="tx1"/>
              </a:solidFill>
              <a:latin typeface="Meiryo UI" panose="020B0604030504040204" pitchFamily="50" charset="-128"/>
              <a:ea typeface="Meiryo UI" panose="020B0604030504040204" pitchFamily="50" charset="-128"/>
            </a:endParaRPr>
          </a:p>
        </p:txBody>
      </p:sp>
      <p:sp>
        <p:nvSpPr>
          <p:cNvPr id="72" name="正方形/長方形 71"/>
          <p:cNvSpPr/>
          <p:nvPr/>
        </p:nvSpPr>
        <p:spPr>
          <a:xfrm>
            <a:off x="-1" y="515858"/>
            <a:ext cx="9900000" cy="792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800" b="1" dirty="0">
                <a:solidFill>
                  <a:sysClr val="windowText" lastClr="000000"/>
                </a:solidFill>
                <a:latin typeface="Meiryo UI" panose="020B0604030504040204" pitchFamily="50" charset="-128"/>
                <a:ea typeface="Meiryo UI" panose="020B0604030504040204" pitchFamily="50" charset="-128"/>
              </a:rPr>
              <a:t>淀川区</a:t>
            </a:r>
            <a:r>
              <a:rPr lang="ja-JP" altLang="en-US" sz="1400" dirty="0">
                <a:solidFill>
                  <a:sysClr val="windowText" lastClr="000000"/>
                </a:solidFill>
                <a:latin typeface="Meiryo UI" panose="020B0604030504040204" pitchFamily="50" charset="-128"/>
                <a:ea typeface="Meiryo UI" panose="020B0604030504040204" pitchFamily="50" charset="-128"/>
              </a:rPr>
              <a:t>（現行政区：此花区、港区、西淀川区、淀川区、東淀川区）</a:t>
            </a:r>
            <a:endParaRPr lang="en-US" altLang="ja-JP" sz="1400" dirty="0">
              <a:solidFill>
                <a:sysClr val="windowText" lastClr="000000"/>
              </a:solidFill>
              <a:latin typeface="Meiryo UI" panose="020B0604030504040204" pitchFamily="50" charset="-128"/>
              <a:ea typeface="Meiryo UI" panose="020B0604030504040204" pitchFamily="50" charset="-128"/>
            </a:endParaRPr>
          </a:p>
          <a:p>
            <a:pPr algn="r"/>
            <a:r>
              <a:rPr lang="en-US" altLang="ja-JP" sz="1400" dirty="0">
                <a:solidFill>
                  <a:sysClr val="windowText" lastClr="000000"/>
                </a:solidFill>
                <a:latin typeface="Meiryo UI" panose="020B0604030504040204" pitchFamily="50" charset="-128"/>
                <a:ea typeface="Meiryo UI" panose="020B0604030504040204" pitchFamily="50" charset="-128"/>
              </a:rPr>
              <a:t>〔</a:t>
            </a:r>
            <a:r>
              <a:rPr lang="ja-JP" altLang="en-US" sz="1400" dirty="0">
                <a:solidFill>
                  <a:sysClr val="windowText" lastClr="000000"/>
                </a:solidFill>
                <a:latin typeface="Meiryo UI" panose="020B0604030504040204" pitchFamily="50" charset="-128"/>
                <a:ea typeface="Meiryo UI" panose="020B0604030504040204" pitchFamily="50" charset="-128"/>
              </a:rPr>
              <a:t> 職員数 計 </a:t>
            </a:r>
            <a:r>
              <a:rPr lang="en-US" altLang="ja-JP" sz="1400" dirty="0">
                <a:solidFill>
                  <a:sysClr val="windowText" lastClr="000000"/>
                </a:solidFill>
                <a:latin typeface="Meiryo UI" panose="020B0604030504040204" pitchFamily="50" charset="-128"/>
                <a:ea typeface="Meiryo UI" panose="020B0604030504040204" pitchFamily="50" charset="-128"/>
              </a:rPr>
              <a:t>2,175</a:t>
            </a:r>
            <a:r>
              <a:rPr lang="ja-JP" altLang="en-US" sz="1400" dirty="0">
                <a:solidFill>
                  <a:sysClr val="windowText" lastClr="000000"/>
                </a:solidFill>
                <a:latin typeface="Meiryo UI" panose="020B0604030504040204" pitchFamily="50" charset="-128"/>
                <a:ea typeface="Meiryo UI" panose="020B0604030504040204" pitchFamily="50" charset="-128"/>
              </a:rPr>
              <a:t>人　　人口 </a:t>
            </a:r>
            <a:r>
              <a:rPr lang="en-US" altLang="ja-JP" sz="1400" dirty="0">
                <a:solidFill>
                  <a:sysClr val="windowText" lastClr="000000"/>
                </a:solidFill>
                <a:latin typeface="Meiryo UI" panose="020B0604030504040204" pitchFamily="50" charset="-128"/>
                <a:ea typeface="Meiryo UI" panose="020B0604030504040204" pitchFamily="50" charset="-128"/>
              </a:rPr>
              <a:t>595,912</a:t>
            </a:r>
            <a:r>
              <a:rPr lang="ja-JP" altLang="en-US" sz="1400" dirty="0">
                <a:solidFill>
                  <a:sysClr val="windowText" lastClr="000000"/>
                </a:solidFill>
                <a:latin typeface="Meiryo UI" panose="020B0604030504040204" pitchFamily="50" charset="-128"/>
                <a:ea typeface="Meiryo UI" panose="020B0604030504040204" pitchFamily="50" charset="-128"/>
              </a:rPr>
              <a:t>人 </a:t>
            </a:r>
            <a:r>
              <a:rPr lang="en-US" altLang="ja-JP" sz="1400" dirty="0">
                <a:solidFill>
                  <a:sysClr val="windowText" lastClr="000000"/>
                </a:solidFill>
                <a:latin typeface="Meiryo UI" panose="020B0604030504040204" pitchFamily="50" charset="-128"/>
                <a:ea typeface="Meiryo UI" panose="020B0604030504040204" pitchFamily="50" charset="-128"/>
              </a:rPr>
              <a:t>〕</a:t>
            </a:r>
          </a:p>
        </p:txBody>
      </p:sp>
      <p:sp>
        <p:nvSpPr>
          <p:cNvPr id="74" name="正方形/長方形 73"/>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ＭＳ Ｐゴシック" charset="-128"/>
                <a:ea typeface="Meiryo UI"/>
                <a:cs typeface="Meiryo UI"/>
              </a:rPr>
              <a:t>　</a:t>
            </a:r>
            <a:r>
              <a:rPr lang="ja-JP" altLang="en-US" sz="2000" b="1" dirty="0">
                <a:solidFill>
                  <a:srgbClr val="000000"/>
                </a:solidFill>
                <a:latin typeface="Meiryo UI" panose="020B0604030504040204" pitchFamily="50" charset="-128"/>
                <a:ea typeface="Meiryo UI" panose="020B0604030504040204" pitchFamily="50" charset="-128"/>
                <a:cs typeface="Meiryo UI"/>
              </a:rPr>
              <a:t>特別区の組織　～課・事業所別職員数～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147" name="正方形/長方形 146"/>
          <p:cNvSpPr/>
          <p:nvPr/>
        </p:nvSpPr>
        <p:spPr>
          <a:xfrm>
            <a:off x="4377037" y="1233720"/>
            <a:ext cx="1008011" cy="467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職員数</a:t>
            </a:r>
            <a:r>
              <a:rPr lang="en-US" altLang="ja-JP" sz="1600" dirty="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48" name="正方形/長方形 147"/>
          <p:cNvSpPr/>
          <p:nvPr/>
        </p:nvSpPr>
        <p:spPr>
          <a:xfrm>
            <a:off x="1712741" y="1251364"/>
            <a:ext cx="19446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組織機構</a:t>
            </a:r>
            <a:r>
              <a:rPr lang="en-US" altLang="ja-JP" sz="1600" dirty="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49" name="正方形/長方形 148"/>
          <p:cNvSpPr/>
          <p:nvPr/>
        </p:nvSpPr>
        <p:spPr bwMode="auto">
          <a:xfrm>
            <a:off x="187520" y="2003166"/>
            <a:ext cx="419944" cy="129554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154" name="Text Box 45"/>
          <p:cNvSpPr txBox="1">
            <a:spLocks noChangeArrowheads="1"/>
          </p:cNvSpPr>
          <p:nvPr/>
        </p:nvSpPr>
        <p:spPr bwMode="auto">
          <a:xfrm>
            <a:off x="1101146" y="1739937"/>
            <a:ext cx="1368000" cy="2448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159" name="Text Box 45"/>
          <p:cNvSpPr txBox="1">
            <a:spLocks noChangeArrowheads="1"/>
          </p:cNvSpPr>
          <p:nvPr/>
        </p:nvSpPr>
        <p:spPr bwMode="auto">
          <a:xfrm>
            <a:off x="1101146" y="2083655"/>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政策企画部</a:t>
            </a:r>
          </a:p>
        </p:txBody>
      </p:sp>
      <p:sp>
        <p:nvSpPr>
          <p:cNvPr id="171" name="Text Box 45"/>
          <p:cNvSpPr txBox="1">
            <a:spLocks noChangeArrowheads="1"/>
          </p:cNvSpPr>
          <p:nvPr/>
        </p:nvSpPr>
        <p:spPr bwMode="auto">
          <a:xfrm>
            <a:off x="1101146" y="296221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総務部</a:t>
            </a:r>
          </a:p>
        </p:txBody>
      </p:sp>
      <p:sp>
        <p:nvSpPr>
          <p:cNvPr id="172" name="Text Box 45"/>
          <p:cNvSpPr txBox="1">
            <a:spLocks noChangeArrowheads="1"/>
          </p:cNvSpPr>
          <p:nvPr/>
        </p:nvSpPr>
        <p:spPr bwMode="auto">
          <a:xfrm>
            <a:off x="1101146" y="3573016"/>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財務部</a:t>
            </a:r>
          </a:p>
        </p:txBody>
      </p:sp>
      <p:sp>
        <p:nvSpPr>
          <p:cNvPr id="173" name="Text Box 45"/>
          <p:cNvSpPr txBox="1">
            <a:spLocks noChangeArrowheads="1"/>
          </p:cNvSpPr>
          <p:nvPr/>
        </p:nvSpPr>
        <p:spPr bwMode="auto">
          <a:xfrm>
            <a:off x="1101146" y="4941168"/>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区民部</a:t>
            </a:r>
          </a:p>
        </p:txBody>
      </p:sp>
      <p:sp>
        <p:nvSpPr>
          <p:cNvPr id="174" name="Text Box 45"/>
          <p:cNvSpPr txBox="1">
            <a:spLocks noChangeArrowheads="1"/>
          </p:cNvSpPr>
          <p:nvPr/>
        </p:nvSpPr>
        <p:spPr bwMode="auto">
          <a:xfrm>
            <a:off x="1101146" y="585902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産業文化部</a:t>
            </a:r>
          </a:p>
        </p:txBody>
      </p:sp>
      <p:cxnSp>
        <p:nvCxnSpPr>
          <p:cNvPr id="175" name="直線コネクタ 174"/>
          <p:cNvCxnSpPr/>
          <p:nvPr/>
        </p:nvCxnSpPr>
        <p:spPr>
          <a:xfrm flipV="1">
            <a:off x="607464" y="2701702"/>
            <a:ext cx="231981" cy="0"/>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p:nvPr/>
        </p:nvCxnSpPr>
        <p:spPr>
          <a:xfrm flipV="1">
            <a:off x="849146" y="1846285"/>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7" name="直線コネクタ 176"/>
          <p:cNvCxnSpPr/>
          <p:nvPr/>
        </p:nvCxnSpPr>
        <p:spPr>
          <a:xfrm flipV="1">
            <a:off x="849146" y="220676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p:nvPr/>
        </p:nvCxnSpPr>
        <p:spPr>
          <a:xfrm flipV="1">
            <a:off x="849146" y="30853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9" name="直線コネクタ 178"/>
          <p:cNvCxnSpPr/>
          <p:nvPr/>
        </p:nvCxnSpPr>
        <p:spPr>
          <a:xfrm flipV="1">
            <a:off x="849146" y="372906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0" name="直線コネクタ 179"/>
          <p:cNvCxnSpPr/>
          <p:nvPr/>
        </p:nvCxnSpPr>
        <p:spPr>
          <a:xfrm flipV="1">
            <a:off x="849146" y="510154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1" name="直線コネクタ 180"/>
          <p:cNvCxnSpPr/>
          <p:nvPr/>
        </p:nvCxnSpPr>
        <p:spPr>
          <a:xfrm flipV="1">
            <a:off x="839445" y="598179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3" name="直線コネクタ 182"/>
          <p:cNvCxnSpPr/>
          <p:nvPr/>
        </p:nvCxnSpPr>
        <p:spPr>
          <a:xfrm flipV="1">
            <a:off x="2469021" y="22067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4" name="直線コネクタ 183"/>
          <p:cNvCxnSpPr/>
          <p:nvPr/>
        </p:nvCxnSpPr>
        <p:spPr>
          <a:xfrm flipV="1">
            <a:off x="2469021" y="308532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5" name="直線コネクタ 184"/>
          <p:cNvCxnSpPr/>
          <p:nvPr/>
        </p:nvCxnSpPr>
        <p:spPr>
          <a:xfrm flipV="1">
            <a:off x="2469021" y="373139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6" name="直線コネクタ 185"/>
          <p:cNvCxnSpPr/>
          <p:nvPr/>
        </p:nvCxnSpPr>
        <p:spPr>
          <a:xfrm flipV="1">
            <a:off x="2469021" y="510154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7" name="直線コネクタ 186"/>
          <p:cNvCxnSpPr/>
          <p:nvPr/>
        </p:nvCxnSpPr>
        <p:spPr>
          <a:xfrm flipV="1">
            <a:off x="2469021" y="59712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8" name="直線コネクタ 187"/>
          <p:cNvCxnSpPr/>
          <p:nvPr/>
        </p:nvCxnSpPr>
        <p:spPr>
          <a:xfrm flipV="1">
            <a:off x="2649021"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9" name="直線コネクタ 188"/>
          <p:cNvCxnSpPr/>
          <p:nvPr/>
        </p:nvCxnSpPr>
        <p:spPr>
          <a:xfrm flipV="1">
            <a:off x="2649021" y="27089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0" name="直線コネクタ 189"/>
          <p:cNvCxnSpPr/>
          <p:nvPr/>
        </p:nvCxnSpPr>
        <p:spPr>
          <a:xfrm flipV="1">
            <a:off x="2649021" y="33575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1" name="直線コネクタ 190"/>
          <p:cNvCxnSpPr/>
          <p:nvPr/>
        </p:nvCxnSpPr>
        <p:spPr>
          <a:xfrm flipV="1">
            <a:off x="2649021" y="3933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2" name="直線コネクタ 191"/>
          <p:cNvCxnSpPr/>
          <p:nvPr/>
        </p:nvCxnSpPr>
        <p:spPr>
          <a:xfrm flipV="1">
            <a:off x="2649021" y="422108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3" name="直線コネクタ 192"/>
          <p:cNvCxnSpPr/>
          <p:nvPr/>
        </p:nvCxnSpPr>
        <p:spPr>
          <a:xfrm flipV="1">
            <a:off x="2649021" y="446955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4" name="直線コネクタ 193"/>
          <p:cNvCxnSpPr/>
          <p:nvPr/>
        </p:nvCxnSpPr>
        <p:spPr>
          <a:xfrm flipV="1">
            <a:off x="2649021" y="47237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5" name="直線コネクタ 194"/>
          <p:cNvCxnSpPr/>
          <p:nvPr/>
        </p:nvCxnSpPr>
        <p:spPr>
          <a:xfrm flipV="1">
            <a:off x="2649021" y="533950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6" name="直線コネクタ 195"/>
          <p:cNvCxnSpPr/>
          <p:nvPr/>
        </p:nvCxnSpPr>
        <p:spPr>
          <a:xfrm flipV="1">
            <a:off x="2649021" y="558924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7" name="直線コネクタ 196"/>
          <p:cNvCxnSpPr/>
          <p:nvPr/>
        </p:nvCxnSpPr>
        <p:spPr>
          <a:xfrm flipV="1">
            <a:off x="2649146" y="62142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8" name="直線コネクタ 197"/>
          <p:cNvCxnSpPr/>
          <p:nvPr/>
        </p:nvCxnSpPr>
        <p:spPr>
          <a:xfrm flipV="1">
            <a:off x="2648845" y="64533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9" name="直線コネクタ 198"/>
          <p:cNvCxnSpPr/>
          <p:nvPr/>
        </p:nvCxnSpPr>
        <p:spPr>
          <a:xfrm flipH="1">
            <a:off x="839445" y="1846285"/>
            <a:ext cx="0" cy="5011715"/>
          </a:xfrm>
          <a:prstGeom prst="line">
            <a:avLst/>
          </a:prstGeom>
        </p:spPr>
        <p:style>
          <a:lnRef idx="1">
            <a:schemeClr val="dk1"/>
          </a:lnRef>
          <a:fillRef idx="0">
            <a:schemeClr val="dk1"/>
          </a:fillRef>
          <a:effectRef idx="0">
            <a:schemeClr val="dk1"/>
          </a:effectRef>
          <a:fontRef idx="minor">
            <a:schemeClr val="tx1"/>
          </a:fontRef>
        </p:style>
      </p:cxnSp>
      <p:cxnSp>
        <p:nvCxnSpPr>
          <p:cNvPr id="200" name="直線コネクタ 199"/>
          <p:cNvCxnSpPr/>
          <p:nvPr/>
        </p:nvCxnSpPr>
        <p:spPr>
          <a:xfrm>
            <a:off x="2648845" y="2200868"/>
            <a:ext cx="0" cy="508305"/>
          </a:xfrm>
          <a:prstGeom prst="line">
            <a:avLst/>
          </a:prstGeom>
        </p:spPr>
        <p:style>
          <a:lnRef idx="1">
            <a:schemeClr val="dk1"/>
          </a:lnRef>
          <a:fillRef idx="0">
            <a:schemeClr val="dk1"/>
          </a:fillRef>
          <a:effectRef idx="0">
            <a:schemeClr val="dk1"/>
          </a:effectRef>
          <a:fontRef idx="minor">
            <a:schemeClr val="tx1"/>
          </a:fontRef>
        </p:style>
      </p:cxnSp>
      <p:cxnSp>
        <p:nvCxnSpPr>
          <p:cNvPr id="201" name="直線コネクタ 200"/>
          <p:cNvCxnSpPr/>
          <p:nvPr/>
        </p:nvCxnSpPr>
        <p:spPr>
          <a:xfrm>
            <a:off x="2648845" y="3085320"/>
            <a:ext cx="0" cy="272243"/>
          </a:xfrm>
          <a:prstGeom prst="line">
            <a:avLst/>
          </a:prstGeom>
        </p:spPr>
        <p:style>
          <a:lnRef idx="1">
            <a:schemeClr val="dk1"/>
          </a:lnRef>
          <a:fillRef idx="0">
            <a:schemeClr val="dk1"/>
          </a:fillRef>
          <a:effectRef idx="0">
            <a:schemeClr val="dk1"/>
          </a:effectRef>
          <a:fontRef idx="minor">
            <a:schemeClr val="tx1"/>
          </a:fontRef>
        </p:style>
      </p:cxnSp>
      <p:cxnSp>
        <p:nvCxnSpPr>
          <p:cNvPr id="202" name="直線コネクタ 201"/>
          <p:cNvCxnSpPr/>
          <p:nvPr/>
        </p:nvCxnSpPr>
        <p:spPr>
          <a:xfrm>
            <a:off x="2648845" y="3735089"/>
            <a:ext cx="0" cy="988709"/>
          </a:xfrm>
          <a:prstGeom prst="line">
            <a:avLst/>
          </a:prstGeom>
        </p:spPr>
        <p:style>
          <a:lnRef idx="1">
            <a:schemeClr val="dk1"/>
          </a:lnRef>
          <a:fillRef idx="0">
            <a:schemeClr val="dk1"/>
          </a:fillRef>
          <a:effectRef idx="0">
            <a:schemeClr val="dk1"/>
          </a:effectRef>
          <a:fontRef idx="minor">
            <a:schemeClr val="tx1"/>
          </a:fontRef>
        </p:style>
      </p:cxnSp>
      <p:cxnSp>
        <p:nvCxnSpPr>
          <p:cNvPr id="203" name="直線コネクタ 202"/>
          <p:cNvCxnSpPr/>
          <p:nvPr/>
        </p:nvCxnSpPr>
        <p:spPr>
          <a:xfrm>
            <a:off x="2648845" y="5102357"/>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04" name="直線コネクタ 203"/>
          <p:cNvCxnSpPr/>
          <p:nvPr/>
        </p:nvCxnSpPr>
        <p:spPr>
          <a:xfrm>
            <a:off x="2648845" y="5971250"/>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05" name="直線コネクタ 204"/>
          <p:cNvCxnSpPr/>
          <p:nvPr/>
        </p:nvCxnSpPr>
        <p:spPr>
          <a:xfrm>
            <a:off x="704629" y="2701702"/>
            <a:ext cx="0" cy="4156298"/>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06" name="表 205"/>
          <p:cNvGraphicFramePr>
            <a:graphicFrameLocks noGrp="1"/>
          </p:cNvGraphicFramePr>
          <p:nvPr/>
        </p:nvGraphicFramePr>
        <p:xfrm>
          <a:off x="2873498" y="1726903"/>
          <a:ext cx="2511550" cy="4824000"/>
        </p:xfrm>
        <a:graphic>
          <a:graphicData uri="http://schemas.openxmlformats.org/drawingml/2006/table">
            <a:tbl>
              <a:tblPr/>
              <a:tblGrid>
                <a:gridCol w="1368000">
                  <a:extLst>
                    <a:ext uri="{9D8B030D-6E8A-4147-A177-3AD203B41FA5}">
                      <a16:colId xmlns:a16="http://schemas.microsoft.com/office/drawing/2014/main" val="20000"/>
                    </a:ext>
                  </a:extLst>
                </a:gridCol>
                <a:gridCol w="78355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20 </a:t>
                      </a:r>
                    </a:p>
                  </a:txBody>
                  <a:tcPr marL="72000" marR="72000" marT="18000" marB="18000" anchor="ctr">
                    <a:lnL w="9525"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秘書広報課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区政改革課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行政課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人事課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財務課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税務課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区税事務所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106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契約課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用地管財課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ダイバーシティ推進課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地域支援課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観光文化スポーツ課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産業振興課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1"/>
                  </a:ext>
                </a:extLst>
              </a:tr>
            </a:tbl>
          </a:graphicData>
        </a:graphic>
      </p:graphicFrame>
      <p:sp>
        <p:nvSpPr>
          <p:cNvPr id="2" name="テキスト ボックス 1"/>
          <p:cNvSpPr txBox="1"/>
          <p:nvPr/>
        </p:nvSpPr>
        <p:spPr>
          <a:xfrm>
            <a:off x="1704476" y="2345539"/>
            <a:ext cx="764757" cy="261610"/>
          </a:xfrm>
          <a:prstGeom prst="rect">
            <a:avLst/>
          </a:prstGeom>
          <a:noFill/>
        </p:spPr>
        <p:txBody>
          <a:bodyPr wrap="square" rtlCol="0">
            <a:spAutoFit/>
          </a:bodyPr>
          <a:lstStyle/>
          <a:p>
            <a:pPr algn="r"/>
            <a:r>
              <a:rPr kumimoji="1" lang="en-US" altLang="ja-JP" sz="1050" dirty="0">
                <a:latin typeface="Meiryo UI" panose="020B0604030504040204" pitchFamily="50" charset="-128"/>
                <a:ea typeface="Meiryo UI" panose="020B0604030504040204" pitchFamily="50" charset="-128"/>
              </a:rPr>
              <a:t>39</a:t>
            </a:r>
            <a:r>
              <a:rPr kumimoji="1" lang="ja-JP" altLang="en-US" sz="1050" dirty="0">
                <a:latin typeface="Meiryo UI" panose="020B0604030504040204" pitchFamily="50" charset="-128"/>
                <a:ea typeface="Meiryo UI" panose="020B0604030504040204" pitchFamily="50" charset="-128"/>
              </a:rPr>
              <a:t>　人</a:t>
            </a:r>
          </a:p>
        </p:txBody>
      </p:sp>
      <p:sp>
        <p:nvSpPr>
          <p:cNvPr id="85" name="テキスト ボックス 84"/>
          <p:cNvSpPr txBox="1"/>
          <p:nvPr/>
        </p:nvSpPr>
        <p:spPr>
          <a:xfrm>
            <a:off x="1704264" y="3222368"/>
            <a:ext cx="764757" cy="261610"/>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53</a:t>
            </a:r>
            <a:r>
              <a:rPr kumimoji="1" lang="ja-JP" altLang="en-US" sz="1050" dirty="0">
                <a:latin typeface="Meiryo UI" panose="020B0604030504040204" pitchFamily="50" charset="-128"/>
                <a:ea typeface="Meiryo UI" panose="020B0604030504040204" pitchFamily="50" charset="-128"/>
              </a:rPr>
              <a:t>　人</a:t>
            </a:r>
          </a:p>
        </p:txBody>
      </p:sp>
      <p:sp>
        <p:nvSpPr>
          <p:cNvPr id="86" name="テキスト ボックス 85"/>
          <p:cNvSpPr txBox="1"/>
          <p:nvPr/>
        </p:nvSpPr>
        <p:spPr>
          <a:xfrm>
            <a:off x="1704263" y="3833747"/>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178</a:t>
            </a:r>
            <a:r>
              <a:rPr kumimoji="1" lang="ja-JP" altLang="en-US" sz="1050" dirty="0">
                <a:latin typeface="Meiryo UI" panose="020B0604030504040204" pitchFamily="50" charset="-128"/>
                <a:ea typeface="Meiryo UI" panose="020B0604030504040204" pitchFamily="50" charset="-128"/>
              </a:rPr>
              <a:t>　人</a:t>
            </a:r>
          </a:p>
        </p:txBody>
      </p:sp>
      <p:sp>
        <p:nvSpPr>
          <p:cNvPr id="87" name="テキスト ボックス 86"/>
          <p:cNvSpPr txBox="1"/>
          <p:nvPr/>
        </p:nvSpPr>
        <p:spPr>
          <a:xfrm>
            <a:off x="1704263" y="520892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60</a:t>
            </a:r>
            <a:r>
              <a:rPr kumimoji="1" lang="ja-JP" altLang="en-US" sz="1050" dirty="0">
                <a:latin typeface="Meiryo UI" panose="020B0604030504040204" pitchFamily="50" charset="-128"/>
                <a:ea typeface="Meiryo UI" panose="020B0604030504040204" pitchFamily="50" charset="-128"/>
              </a:rPr>
              <a:t>　人</a:t>
            </a:r>
          </a:p>
        </p:txBody>
      </p:sp>
      <p:sp>
        <p:nvSpPr>
          <p:cNvPr id="88" name="テキスト ボックス 87"/>
          <p:cNvSpPr txBox="1"/>
          <p:nvPr/>
        </p:nvSpPr>
        <p:spPr>
          <a:xfrm>
            <a:off x="1704263" y="6118833"/>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50</a:t>
            </a:r>
            <a:r>
              <a:rPr kumimoji="1" lang="ja-JP" altLang="en-US" sz="1050" dirty="0">
                <a:latin typeface="Meiryo UI" panose="020B0604030504040204" pitchFamily="50" charset="-128"/>
                <a:ea typeface="Meiryo UI" panose="020B0604030504040204" pitchFamily="50" charset="-128"/>
              </a:rPr>
              <a:t>　人</a:t>
            </a:r>
          </a:p>
        </p:txBody>
      </p:sp>
      <p:grpSp>
        <p:nvGrpSpPr>
          <p:cNvPr id="158" name="グループ化 157"/>
          <p:cNvGrpSpPr/>
          <p:nvPr/>
        </p:nvGrpSpPr>
        <p:grpSpPr>
          <a:xfrm>
            <a:off x="5673528" y="1467264"/>
            <a:ext cx="4104000" cy="5184000"/>
            <a:chOff x="5742992" y="1739937"/>
            <a:chExt cx="3810652" cy="4804919"/>
          </a:xfrm>
        </p:grpSpPr>
        <p:sp>
          <p:nvSpPr>
            <p:cNvPr id="161" name="正方形/長方形 91"/>
            <p:cNvSpPr>
              <a:spLocks noChangeArrowheads="1"/>
            </p:cNvSpPr>
            <p:nvPr/>
          </p:nvSpPr>
          <p:spPr bwMode="auto">
            <a:xfrm>
              <a:off x="5742992" y="1739937"/>
              <a:ext cx="3810652" cy="4804919"/>
            </a:xfrm>
            <a:prstGeom prst="rect">
              <a:avLst/>
            </a:prstGeom>
            <a:noFill/>
            <a:ln w="19050" algn="ctr">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200" dirty="0">
                  <a:latin typeface="Meiryo UI" panose="020B0604030504040204" pitchFamily="50" charset="-128"/>
                  <a:ea typeface="Meiryo UI" panose="020B0604030504040204" pitchFamily="50" charset="-128"/>
                </a:rPr>
                <a:t/>
              </a:r>
              <a:br>
                <a:rPr lang="ja-JP" altLang="en-US" sz="12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endParaRPr>
            </a:p>
          </p:txBody>
        </p:sp>
        <p:sp>
          <p:nvSpPr>
            <p:cNvPr id="167" name="正方形/長方形 166"/>
            <p:cNvSpPr/>
            <p:nvPr/>
          </p:nvSpPr>
          <p:spPr>
            <a:xfrm>
              <a:off x="6125307" y="5696226"/>
              <a:ext cx="844551" cy="327539"/>
            </a:xfrm>
            <a:prstGeom prst="rect">
              <a:avLst/>
            </a:prstGeom>
            <a:noFill/>
            <a:ln>
              <a:noFill/>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200" u="sng" dirty="0">
                  <a:latin typeface="Meiryo UI" panose="020B0604030504040204" pitchFamily="50" charset="-128"/>
                  <a:ea typeface="Meiryo UI" panose="020B0604030504040204" pitchFamily="50" charset="-128"/>
                </a:rPr>
                <a:t>凡　例</a:t>
              </a:r>
            </a:p>
          </p:txBody>
        </p:sp>
      </p:grpSp>
      <p:grpSp>
        <p:nvGrpSpPr>
          <p:cNvPr id="182" name="グループ化 181"/>
          <p:cNvGrpSpPr/>
          <p:nvPr/>
        </p:nvGrpSpPr>
        <p:grpSpPr>
          <a:xfrm>
            <a:off x="5874503" y="1628800"/>
            <a:ext cx="3708000" cy="3888000"/>
            <a:chOff x="5961112" y="2862513"/>
            <a:chExt cx="3358380" cy="3528000"/>
          </a:xfrm>
        </p:grpSpPr>
        <p:grpSp>
          <p:nvGrpSpPr>
            <p:cNvPr id="207" name="グループ化 206"/>
            <p:cNvGrpSpPr/>
            <p:nvPr/>
          </p:nvGrpSpPr>
          <p:grpSpPr>
            <a:xfrm>
              <a:off x="5961112" y="2862513"/>
              <a:ext cx="3186376" cy="3528000"/>
              <a:chOff x="899592" y="1556792"/>
              <a:chExt cx="3186376" cy="3528000"/>
            </a:xfrm>
          </p:grpSpPr>
          <p:sp>
            <p:nvSpPr>
              <p:cNvPr id="222" name="フリーフォーム 221"/>
              <p:cNvSpPr>
                <a:spLocks/>
              </p:cNvSpPr>
              <p:nvPr/>
            </p:nvSpPr>
            <p:spPr bwMode="auto">
              <a:xfrm>
                <a:off x="2304221" y="3699787"/>
                <a:ext cx="551447" cy="690303"/>
              </a:xfrm>
              <a:custGeom>
                <a:avLst/>
                <a:gdLst>
                  <a:gd name="T0" fmla="*/ 385 w 1151"/>
                  <a:gd name="T1" fmla="*/ 66 h 1418"/>
                  <a:gd name="T2" fmla="*/ 404 w 1151"/>
                  <a:gd name="T3" fmla="*/ 229 h 1418"/>
                  <a:gd name="T4" fmla="*/ 493 w 1151"/>
                  <a:gd name="T5" fmla="*/ 142 h 1418"/>
                  <a:gd name="T6" fmla="*/ 551 w 1151"/>
                  <a:gd name="T7" fmla="*/ 145 h 1418"/>
                  <a:gd name="T8" fmla="*/ 598 w 1151"/>
                  <a:gd name="T9" fmla="*/ 158 h 1418"/>
                  <a:gd name="T10" fmla="*/ 629 w 1151"/>
                  <a:gd name="T11" fmla="*/ 176 h 1418"/>
                  <a:gd name="T12" fmla="*/ 661 w 1151"/>
                  <a:gd name="T13" fmla="*/ 203 h 1418"/>
                  <a:gd name="T14" fmla="*/ 716 w 1151"/>
                  <a:gd name="T15" fmla="*/ 242 h 1418"/>
                  <a:gd name="T16" fmla="*/ 739 w 1151"/>
                  <a:gd name="T17" fmla="*/ 252 h 1418"/>
                  <a:gd name="T18" fmla="*/ 784 w 1151"/>
                  <a:gd name="T19" fmla="*/ 265 h 1418"/>
                  <a:gd name="T20" fmla="*/ 847 w 1151"/>
                  <a:gd name="T21" fmla="*/ 284 h 1418"/>
                  <a:gd name="T22" fmla="*/ 878 w 1151"/>
                  <a:gd name="T23" fmla="*/ 294 h 1418"/>
                  <a:gd name="T24" fmla="*/ 925 w 1151"/>
                  <a:gd name="T25" fmla="*/ 310 h 1418"/>
                  <a:gd name="T26" fmla="*/ 975 w 1151"/>
                  <a:gd name="T27" fmla="*/ 323 h 1418"/>
                  <a:gd name="T28" fmla="*/ 1012 w 1151"/>
                  <a:gd name="T29" fmla="*/ 334 h 1418"/>
                  <a:gd name="T30" fmla="*/ 1067 w 1151"/>
                  <a:gd name="T31" fmla="*/ 349 h 1418"/>
                  <a:gd name="T32" fmla="*/ 1099 w 1151"/>
                  <a:gd name="T33" fmla="*/ 360 h 1418"/>
                  <a:gd name="T34" fmla="*/ 1146 w 1151"/>
                  <a:gd name="T35" fmla="*/ 381 h 1418"/>
                  <a:gd name="T36" fmla="*/ 1135 w 1151"/>
                  <a:gd name="T37" fmla="*/ 436 h 1418"/>
                  <a:gd name="T38" fmla="*/ 1122 w 1151"/>
                  <a:gd name="T39" fmla="*/ 473 h 1418"/>
                  <a:gd name="T40" fmla="*/ 1109 w 1151"/>
                  <a:gd name="T41" fmla="*/ 502 h 1418"/>
                  <a:gd name="T42" fmla="*/ 1101 w 1151"/>
                  <a:gd name="T43" fmla="*/ 533 h 1418"/>
                  <a:gd name="T44" fmla="*/ 1083 w 1151"/>
                  <a:gd name="T45" fmla="*/ 580 h 1418"/>
                  <a:gd name="T46" fmla="*/ 1072 w 1151"/>
                  <a:gd name="T47" fmla="*/ 620 h 1418"/>
                  <a:gd name="T48" fmla="*/ 1015 w 1151"/>
                  <a:gd name="T49" fmla="*/ 751 h 1418"/>
                  <a:gd name="T50" fmla="*/ 991 w 1151"/>
                  <a:gd name="T51" fmla="*/ 782 h 1418"/>
                  <a:gd name="T52" fmla="*/ 981 w 1151"/>
                  <a:gd name="T53" fmla="*/ 806 h 1418"/>
                  <a:gd name="T54" fmla="*/ 960 w 1151"/>
                  <a:gd name="T55" fmla="*/ 848 h 1418"/>
                  <a:gd name="T56" fmla="*/ 946 w 1151"/>
                  <a:gd name="T57" fmla="*/ 872 h 1418"/>
                  <a:gd name="T58" fmla="*/ 925 w 1151"/>
                  <a:gd name="T59" fmla="*/ 924 h 1418"/>
                  <a:gd name="T60" fmla="*/ 915 w 1151"/>
                  <a:gd name="T61" fmla="*/ 950 h 1418"/>
                  <a:gd name="T62" fmla="*/ 902 w 1151"/>
                  <a:gd name="T63" fmla="*/ 987 h 1418"/>
                  <a:gd name="T64" fmla="*/ 889 w 1151"/>
                  <a:gd name="T65" fmla="*/ 1008 h 1418"/>
                  <a:gd name="T66" fmla="*/ 878 w 1151"/>
                  <a:gd name="T67" fmla="*/ 1040 h 1418"/>
                  <a:gd name="T68" fmla="*/ 870 w 1151"/>
                  <a:gd name="T69" fmla="*/ 1087 h 1418"/>
                  <a:gd name="T70" fmla="*/ 842 w 1151"/>
                  <a:gd name="T71" fmla="*/ 1105 h 1418"/>
                  <a:gd name="T72" fmla="*/ 823 w 1151"/>
                  <a:gd name="T73" fmla="*/ 1139 h 1418"/>
                  <a:gd name="T74" fmla="*/ 802 w 1151"/>
                  <a:gd name="T75" fmla="*/ 1158 h 1418"/>
                  <a:gd name="T76" fmla="*/ 771 w 1151"/>
                  <a:gd name="T77" fmla="*/ 1213 h 1418"/>
                  <a:gd name="T78" fmla="*/ 752 w 1151"/>
                  <a:gd name="T79" fmla="*/ 1239 h 1418"/>
                  <a:gd name="T80" fmla="*/ 734 w 1151"/>
                  <a:gd name="T81" fmla="*/ 1297 h 1418"/>
                  <a:gd name="T82" fmla="*/ 729 w 1151"/>
                  <a:gd name="T83" fmla="*/ 1318 h 1418"/>
                  <a:gd name="T84" fmla="*/ 724 w 1151"/>
                  <a:gd name="T85" fmla="*/ 1344 h 1418"/>
                  <a:gd name="T86" fmla="*/ 700 w 1151"/>
                  <a:gd name="T87" fmla="*/ 1368 h 1418"/>
                  <a:gd name="T88" fmla="*/ 548 w 1151"/>
                  <a:gd name="T89" fmla="*/ 1362 h 1418"/>
                  <a:gd name="T90" fmla="*/ 464 w 1151"/>
                  <a:gd name="T91" fmla="*/ 1381 h 1418"/>
                  <a:gd name="T92" fmla="*/ 267 w 1151"/>
                  <a:gd name="T93" fmla="*/ 1331 h 1418"/>
                  <a:gd name="T94" fmla="*/ 76 w 1151"/>
                  <a:gd name="T95" fmla="*/ 1189 h 1418"/>
                  <a:gd name="T96" fmla="*/ 32 w 1151"/>
                  <a:gd name="T97" fmla="*/ 1079 h 1418"/>
                  <a:gd name="T98" fmla="*/ 136 w 1151"/>
                  <a:gd name="T99" fmla="*/ 861 h 1418"/>
                  <a:gd name="T100" fmla="*/ 176 w 1151"/>
                  <a:gd name="T101" fmla="*/ 693 h 1418"/>
                  <a:gd name="T102" fmla="*/ 184 w 1151"/>
                  <a:gd name="T103" fmla="*/ 483 h 1418"/>
                  <a:gd name="T104" fmla="*/ 176 w 1151"/>
                  <a:gd name="T105" fmla="*/ 307 h 1418"/>
                  <a:gd name="T106" fmla="*/ 191 w 1151"/>
                  <a:gd name="T107" fmla="*/ 244 h 1418"/>
                  <a:gd name="T108" fmla="*/ 223 w 1151"/>
                  <a:gd name="T109" fmla="*/ 158 h 1418"/>
                  <a:gd name="T110" fmla="*/ 249 w 1151"/>
                  <a:gd name="T111" fmla="*/ 100 h 1418"/>
                  <a:gd name="T112" fmla="*/ 288 w 1151"/>
                  <a:gd name="T113" fmla="*/ 74 h 1418"/>
                  <a:gd name="T114" fmla="*/ 330 w 1151"/>
                  <a:gd name="T115" fmla="*/ 42 h 1418"/>
                  <a:gd name="T116" fmla="*/ 378 w 1151"/>
                  <a:gd name="T117" fmla="*/ 19 h 1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51" h="1418">
                    <a:moveTo>
                      <a:pt x="393" y="14"/>
                    </a:moveTo>
                    <a:lnTo>
                      <a:pt x="385" y="27"/>
                    </a:lnTo>
                    <a:lnTo>
                      <a:pt x="385" y="32"/>
                    </a:lnTo>
                    <a:lnTo>
                      <a:pt x="385" y="37"/>
                    </a:lnTo>
                    <a:lnTo>
                      <a:pt x="385" y="42"/>
                    </a:lnTo>
                    <a:lnTo>
                      <a:pt x="385" y="50"/>
                    </a:lnTo>
                    <a:lnTo>
                      <a:pt x="385" y="53"/>
                    </a:lnTo>
                    <a:lnTo>
                      <a:pt x="385" y="58"/>
                    </a:lnTo>
                    <a:lnTo>
                      <a:pt x="385" y="61"/>
                    </a:lnTo>
                    <a:lnTo>
                      <a:pt x="385" y="66"/>
                    </a:lnTo>
                    <a:lnTo>
                      <a:pt x="385" y="77"/>
                    </a:lnTo>
                    <a:lnTo>
                      <a:pt x="385" y="92"/>
                    </a:lnTo>
                    <a:lnTo>
                      <a:pt x="385" y="108"/>
                    </a:lnTo>
                    <a:lnTo>
                      <a:pt x="388" y="142"/>
                    </a:lnTo>
                    <a:lnTo>
                      <a:pt x="391" y="147"/>
                    </a:lnTo>
                    <a:lnTo>
                      <a:pt x="391" y="163"/>
                    </a:lnTo>
                    <a:lnTo>
                      <a:pt x="393" y="174"/>
                    </a:lnTo>
                    <a:lnTo>
                      <a:pt x="396" y="197"/>
                    </a:lnTo>
                    <a:lnTo>
                      <a:pt x="401" y="229"/>
                    </a:lnTo>
                    <a:lnTo>
                      <a:pt x="404" y="229"/>
                    </a:lnTo>
                    <a:lnTo>
                      <a:pt x="414" y="224"/>
                    </a:lnTo>
                    <a:lnTo>
                      <a:pt x="430" y="210"/>
                    </a:lnTo>
                    <a:lnTo>
                      <a:pt x="440" y="205"/>
                    </a:lnTo>
                    <a:lnTo>
                      <a:pt x="459" y="195"/>
                    </a:lnTo>
                    <a:lnTo>
                      <a:pt x="461" y="187"/>
                    </a:lnTo>
                    <a:lnTo>
                      <a:pt x="469" y="161"/>
                    </a:lnTo>
                    <a:lnTo>
                      <a:pt x="475" y="158"/>
                    </a:lnTo>
                    <a:lnTo>
                      <a:pt x="482" y="158"/>
                    </a:lnTo>
                    <a:lnTo>
                      <a:pt x="488" y="142"/>
                    </a:lnTo>
                    <a:lnTo>
                      <a:pt x="493" y="142"/>
                    </a:lnTo>
                    <a:lnTo>
                      <a:pt x="498" y="142"/>
                    </a:lnTo>
                    <a:lnTo>
                      <a:pt x="506" y="142"/>
                    </a:lnTo>
                    <a:lnTo>
                      <a:pt x="514" y="142"/>
                    </a:lnTo>
                    <a:lnTo>
                      <a:pt x="522" y="142"/>
                    </a:lnTo>
                    <a:lnTo>
                      <a:pt x="527" y="142"/>
                    </a:lnTo>
                    <a:lnTo>
                      <a:pt x="530" y="142"/>
                    </a:lnTo>
                    <a:lnTo>
                      <a:pt x="532" y="142"/>
                    </a:lnTo>
                    <a:lnTo>
                      <a:pt x="537" y="145"/>
                    </a:lnTo>
                    <a:lnTo>
                      <a:pt x="548" y="145"/>
                    </a:lnTo>
                    <a:lnTo>
                      <a:pt x="551" y="145"/>
                    </a:lnTo>
                    <a:lnTo>
                      <a:pt x="553" y="147"/>
                    </a:lnTo>
                    <a:lnTo>
                      <a:pt x="558" y="147"/>
                    </a:lnTo>
                    <a:lnTo>
                      <a:pt x="561" y="147"/>
                    </a:lnTo>
                    <a:lnTo>
                      <a:pt x="564" y="150"/>
                    </a:lnTo>
                    <a:lnTo>
                      <a:pt x="569" y="150"/>
                    </a:lnTo>
                    <a:lnTo>
                      <a:pt x="574" y="153"/>
                    </a:lnTo>
                    <a:lnTo>
                      <a:pt x="579" y="153"/>
                    </a:lnTo>
                    <a:lnTo>
                      <a:pt x="585" y="155"/>
                    </a:lnTo>
                    <a:lnTo>
                      <a:pt x="593" y="155"/>
                    </a:lnTo>
                    <a:lnTo>
                      <a:pt x="598" y="158"/>
                    </a:lnTo>
                    <a:lnTo>
                      <a:pt x="600" y="158"/>
                    </a:lnTo>
                    <a:lnTo>
                      <a:pt x="600" y="161"/>
                    </a:lnTo>
                    <a:lnTo>
                      <a:pt x="603" y="161"/>
                    </a:lnTo>
                    <a:lnTo>
                      <a:pt x="606" y="163"/>
                    </a:lnTo>
                    <a:lnTo>
                      <a:pt x="611" y="166"/>
                    </a:lnTo>
                    <a:lnTo>
                      <a:pt x="614" y="166"/>
                    </a:lnTo>
                    <a:lnTo>
                      <a:pt x="621" y="171"/>
                    </a:lnTo>
                    <a:lnTo>
                      <a:pt x="624" y="174"/>
                    </a:lnTo>
                    <a:lnTo>
                      <a:pt x="627" y="174"/>
                    </a:lnTo>
                    <a:lnTo>
                      <a:pt x="629" y="176"/>
                    </a:lnTo>
                    <a:lnTo>
                      <a:pt x="629" y="179"/>
                    </a:lnTo>
                    <a:lnTo>
                      <a:pt x="632" y="179"/>
                    </a:lnTo>
                    <a:lnTo>
                      <a:pt x="634" y="182"/>
                    </a:lnTo>
                    <a:lnTo>
                      <a:pt x="637" y="184"/>
                    </a:lnTo>
                    <a:lnTo>
                      <a:pt x="640" y="187"/>
                    </a:lnTo>
                    <a:lnTo>
                      <a:pt x="645" y="189"/>
                    </a:lnTo>
                    <a:lnTo>
                      <a:pt x="650" y="195"/>
                    </a:lnTo>
                    <a:lnTo>
                      <a:pt x="655" y="197"/>
                    </a:lnTo>
                    <a:lnTo>
                      <a:pt x="658" y="197"/>
                    </a:lnTo>
                    <a:lnTo>
                      <a:pt x="661" y="203"/>
                    </a:lnTo>
                    <a:lnTo>
                      <a:pt x="663" y="203"/>
                    </a:lnTo>
                    <a:lnTo>
                      <a:pt x="671" y="213"/>
                    </a:lnTo>
                    <a:lnTo>
                      <a:pt x="682" y="221"/>
                    </a:lnTo>
                    <a:lnTo>
                      <a:pt x="687" y="224"/>
                    </a:lnTo>
                    <a:lnTo>
                      <a:pt x="695" y="229"/>
                    </a:lnTo>
                    <a:lnTo>
                      <a:pt x="700" y="231"/>
                    </a:lnTo>
                    <a:lnTo>
                      <a:pt x="703" y="231"/>
                    </a:lnTo>
                    <a:lnTo>
                      <a:pt x="708" y="237"/>
                    </a:lnTo>
                    <a:lnTo>
                      <a:pt x="716" y="239"/>
                    </a:lnTo>
                    <a:lnTo>
                      <a:pt x="716" y="242"/>
                    </a:lnTo>
                    <a:lnTo>
                      <a:pt x="718" y="242"/>
                    </a:lnTo>
                    <a:lnTo>
                      <a:pt x="721" y="242"/>
                    </a:lnTo>
                    <a:lnTo>
                      <a:pt x="721" y="244"/>
                    </a:lnTo>
                    <a:lnTo>
                      <a:pt x="726" y="244"/>
                    </a:lnTo>
                    <a:lnTo>
                      <a:pt x="729" y="247"/>
                    </a:lnTo>
                    <a:lnTo>
                      <a:pt x="731" y="247"/>
                    </a:lnTo>
                    <a:lnTo>
                      <a:pt x="731" y="250"/>
                    </a:lnTo>
                    <a:lnTo>
                      <a:pt x="734" y="250"/>
                    </a:lnTo>
                    <a:lnTo>
                      <a:pt x="737" y="252"/>
                    </a:lnTo>
                    <a:lnTo>
                      <a:pt x="739" y="252"/>
                    </a:lnTo>
                    <a:lnTo>
                      <a:pt x="750" y="255"/>
                    </a:lnTo>
                    <a:lnTo>
                      <a:pt x="755" y="255"/>
                    </a:lnTo>
                    <a:lnTo>
                      <a:pt x="758" y="255"/>
                    </a:lnTo>
                    <a:lnTo>
                      <a:pt x="758" y="258"/>
                    </a:lnTo>
                    <a:lnTo>
                      <a:pt x="763" y="258"/>
                    </a:lnTo>
                    <a:lnTo>
                      <a:pt x="768" y="260"/>
                    </a:lnTo>
                    <a:lnTo>
                      <a:pt x="771" y="260"/>
                    </a:lnTo>
                    <a:lnTo>
                      <a:pt x="773" y="260"/>
                    </a:lnTo>
                    <a:lnTo>
                      <a:pt x="776" y="263"/>
                    </a:lnTo>
                    <a:lnTo>
                      <a:pt x="784" y="265"/>
                    </a:lnTo>
                    <a:lnTo>
                      <a:pt x="787" y="265"/>
                    </a:lnTo>
                    <a:lnTo>
                      <a:pt x="797" y="271"/>
                    </a:lnTo>
                    <a:lnTo>
                      <a:pt x="813" y="273"/>
                    </a:lnTo>
                    <a:lnTo>
                      <a:pt x="815" y="276"/>
                    </a:lnTo>
                    <a:lnTo>
                      <a:pt x="826" y="279"/>
                    </a:lnTo>
                    <a:lnTo>
                      <a:pt x="828" y="279"/>
                    </a:lnTo>
                    <a:lnTo>
                      <a:pt x="831" y="281"/>
                    </a:lnTo>
                    <a:lnTo>
                      <a:pt x="836" y="281"/>
                    </a:lnTo>
                    <a:lnTo>
                      <a:pt x="842" y="284"/>
                    </a:lnTo>
                    <a:lnTo>
                      <a:pt x="847" y="284"/>
                    </a:lnTo>
                    <a:lnTo>
                      <a:pt x="849" y="286"/>
                    </a:lnTo>
                    <a:lnTo>
                      <a:pt x="852" y="286"/>
                    </a:lnTo>
                    <a:lnTo>
                      <a:pt x="855" y="286"/>
                    </a:lnTo>
                    <a:lnTo>
                      <a:pt x="857" y="289"/>
                    </a:lnTo>
                    <a:lnTo>
                      <a:pt x="865" y="289"/>
                    </a:lnTo>
                    <a:lnTo>
                      <a:pt x="868" y="292"/>
                    </a:lnTo>
                    <a:lnTo>
                      <a:pt x="870" y="292"/>
                    </a:lnTo>
                    <a:lnTo>
                      <a:pt x="873" y="292"/>
                    </a:lnTo>
                    <a:lnTo>
                      <a:pt x="876" y="294"/>
                    </a:lnTo>
                    <a:lnTo>
                      <a:pt x="878" y="294"/>
                    </a:lnTo>
                    <a:lnTo>
                      <a:pt x="881" y="294"/>
                    </a:lnTo>
                    <a:lnTo>
                      <a:pt x="881" y="297"/>
                    </a:lnTo>
                    <a:lnTo>
                      <a:pt x="884" y="297"/>
                    </a:lnTo>
                    <a:lnTo>
                      <a:pt x="886" y="297"/>
                    </a:lnTo>
                    <a:lnTo>
                      <a:pt x="891" y="300"/>
                    </a:lnTo>
                    <a:lnTo>
                      <a:pt x="899" y="302"/>
                    </a:lnTo>
                    <a:lnTo>
                      <a:pt x="905" y="302"/>
                    </a:lnTo>
                    <a:lnTo>
                      <a:pt x="912" y="305"/>
                    </a:lnTo>
                    <a:lnTo>
                      <a:pt x="920" y="307"/>
                    </a:lnTo>
                    <a:lnTo>
                      <a:pt x="925" y="310"/>
                    </a:lnTo>
                    <a:lnTo>
                      <a:pt x="931" y="310"/>
                    </a:lnTo>
                    <a:lnTo>
                      <a:pt x="933" y="313"/>
                    </a:lnTo>
                    <a:lnTo>
                      <a:pt x="946" y="315"/>
                    </a:lnTo>
                    <a:lnTo>
                      <a:pt x="957" y="318"/>
                    </a:lnTo>
                    <a:lnTo>
                      <a:pt x="960" y="321"/>
                    </a:lnTo>
                    <a:lnTo>
                      <a:pt x="962" y="321"/>
                    </a:lnTo>
                    <a:lnTo>
                      <a:pt x="965" y="321"/>
                    </a:lnTo>
                    <a:lnTo>
                      <a:pt x="967" y="321"/>
                    </a:lnTo>
                    <a:lnTo>
                      <a:pt x="970" y="323"/>
                    </a:lnTo>
                    <a:lnTo>
                      <a:pt x="975" y="323"/>
                    </a:lnTo>
                    <a:lnTo>
                      <a:pt x="978" y="326"/>
                    </a:lnTo>
                    <a:lnTo>
                      <a:pt x="986" y="328"/>
                    </a:lnTo>
                    <a:lnTo>
                      <a:pt x="988" y="328"/>
                    </a:lnTo>
                    <a:lnTo>
                      <a:pt x="994" y="328"/>
                    </a:lnTo>
                    <a:lnTo>
                      <a:pt x="996" y="331"/>
                    </a:lnTo>
                    <a:lnTo>
                      <a:pt x="999" y="331"/>
                    </a:lnTo>
                    <a:lnTo>
                      <a:pt x="1002" y="331"/>
                    </a:lnTo>
                    <a:lnTo>
                      <a:pt x="1007" y="334"/>
                    </a:lnTo>
                    <a:lnTo>
                      <a:pt x="1009" y="334"/>
                    </a:lnTo>
                    <a:lnTo>
                      <a:pt x="1012" y="334"/>
                    </a:lnTo>
                    <a:lnTo>
                      <a:pt x="1017" y="336"/>
                    </a:lnTo>
                    <a:lnTo>
                      <a:pt x="1020" y="336"/>
                    </a:lnTo>
                    <a:lnTo>
                      <a:pt x="1022" y="336"/>
                    </a:lnTo>
                    <a:lnTo>
                      <a:pt x="1028" y="339"/>
                    </a:lnTo>
                    <a:lnTo>
                      <a:pt x="1038" y="342"/>
                    </a:lnTo>
                    <a:lnTo>
                      <a:pt x="1041" y="342"/>
                    </a:lnTo>
                    <a:lnTo>
                      <a:pt x="1054" y="347"/>
                    </a:lnTo>
                    <a:lnTo>
                      <a:pt x="1057" y="347"/>
                    </a:lnTo>
                    <a:lnTo>
                      <a:pt x="1064" y="349"/>
                    </a:lnTo>
                    <a:lnTo>
                      <a:pt x="1067" y="349"/>
                    </a:lnTo>
                    <a:lnTo>
                      <a:pt x="1070" y="352"/>
                    </a:lnTo>
                    <a:lnTo>
                      <a:pt x="1075" y="352"/>
                    </a:lnTo>
                    <a:lnTo>
                      <a:pt x="1078" y="352"/>
                    </a:lnTo>
                    <a:lnTo>
                      <a:pt x="1083" y="355"/>
                    </a:lnTo>
                    <a:lnTo>
                      <a:pt x="1085" y="355"/>
                    </a:lnTo>
                    <a:lnTo>
                      <a:pt x="1085" y="357"/>
                    </a:lnTo>
                    <a:lnTo>
                      <a:pt x="1088" y="357"/>
                    </a:lnTo>
                    <a:lnTo>
                      <a:pt x="1091" y="357"/>
                    </a:lnTo>
                    <a:lnTo>
                      <a:pt x="1093" y="357"/>
                    </a:lnTo>
                    <a:lnTo>
                      <a:pt x="1099" y="360"/>
                    </a:lnTo>
                    <a:lnTo>
                      <a:pt x="1101" y="360"/>
                    </a:lnTo>
                    <a:lnTo>
                      <a:pt x="1112" y="365"/>
                    </a:lnTo>
                    <a:lnTo>
                      <a:pt x="1117" y="365"/>
                    </a:lnTo>
                    <a:lnTo>
                      <a:pt x="1122" y="368"/>
                    </a:lnTo>
                    <a:lnTo>
                      <a:pt x="1127" y="368"/>
                    </a:lnTo>
                    <a:lnTo>
                      <a:pt x="1140" y="373"/>
                    </a:lnTo>
                    <a:lnTo>
                      <a:pt x="1146" y="373"/>
                    </a:lnTo>
                    <a:lnTo>
                      <a:pt x="1146" y="376"/>
                    </a:lnTo>
                    <a:lnTo>
                      <a:pt x="1146" y="378"/>
                    </a:lnTo>
                    <a:lnTo>
                      <a:pt x="1146" y="381"/>
                    </a:lnTo>
                    <a:lnTo>
                      <a:pt x="1146" y="384"/>
                    </a:lnTo>
                    <a:lnTo>
                      <a:pt x="1143" y="384"/>
                    </a:lnTo>
                    <a:lnTo>
                      <a:pt x="1143" y="391"/>
                    </a:lnTo>
                    <a:lnTo>
                      <a:pt x="1151" y="394"/>
                    </a:lnTo>
                    <a:lnTo>
                      <a:pt x="1151" y="397"/>
                    </a:lnTo>
                    <a:lnTo>
                      <a:pt x="1146" y="410"/>
                    </a:lnTo>
                    <a:lnTo>
                      <a:pt x="1143" y="412"/>
                    </a:lnTo>
                    <a:lnTo>
                      <a:pt x="1143" y="415"/>
                    </a:lnTo>
                    <a:lnTo>
                      <a:pt x="1143" y="418"/>
                    </a:lnTo>
                    <a:lnTo>
                      <a:pt x="1135" y="436"/>
                    </a:lnTo>
                    <a:lnTo>
                      <a:pt x="1135" y="439"/>
                    </a:lnTo>
                    <a:lnTo>
                      <a:pt x="1135" y="441"/>
                    </a:lnTo>
                    <a:lnTo>
                      <a:pt x="1133" y="449"/>
                    </a:lnTo>
                    <a:lnTo>
                      <a:pt x="1133" y="454"/>
                    </a:lnTo>
                    <a:lnTo>
                      <a:pt x="1130" y="460"/>
                    </a:lnTo>
                    <a:lnTo>
                      <a:pt x="1127" y="470"/>
                    </a:lnTo>
                    <a:lnTo>
                      <a:pt x="1127" y="473"/>
                    </a:lnTo>
                    <a:lnTo>
                      <a:pt x="1125" y="470"/>
                    </a:lnTo>
                    <a:lnTo>
                      <a:pt x="1122" y="470"/>
                    </a:lnTo>
                    <a:lnTo>
                      <a:pt x="1122" y="473"/>
                    </a:lnTo>
                    <a:lnTo>
                      <a:pt x="1119" y="473"/>
                    </a:lnTo>
                    <a:lnTo>
                      <a:pt x="1119" y="475"/>
                    </a:lnTo>
                    <a:lnTo>
                      <a:pt x="1117" y="483"/>
                    </a:lnTo>
                    <a:lnTo>
                      <a:pt x="1117" y="486"/>
                    </a:lnTo>
                    <a:lnTo>
                      <a:pt x="1114" y="489"/>
                    </a:lnTo>
                    <a:lnTo>
                      <a:pt x="1114" y="494"/>
                    </a:lnTo>
                    <a:lnTo>
                      <a:pt x="1114" y="496"/>
                    </a:lnTo>
                    <a:lnTo>
                      <a:pt x="1112" y="496"/>
                    </a:lnTo>
                    <a:lnTo>
                      <a:pt x="1112" y="502"/>
                    </a:lnTo>
                    <a:lnTo>
                      <a:pt x="1109" y="502"/>
                    </a:lnTo>
                    <a:lnTo>
                      <a:pt x="1109" y="504"/>
                    </a:lnTo>
                    <a:lnTo>
                      <a:pt x="1109" y="507"/>
                    </a:lnTo>
                    <a:lnTo>
                      <a:pt x="1106" y="507"/>
                    </a:lnTo>
                    <a:lnTo>
                      <a:pt x="1106" y="515"/>
                    </a:lnTo>
                    <a:lnTo>
                      <a:pt x="1106" y="520"/>
                    </a:lnTo>
                    <a:lnTo>
                      <a:pt x="1104" y="525"/>
                    </a:lnTo>
                    <a:lnTo>
                      <a:pt x="1106" y="528"/>
                    </a:lnTo>
                    <a:lnTo>
                      <a:pt x="1104" y="531"/>
                    </a:lnTo>
                    <a:lnTo>
                      <a:pt x="1104" y="533"/>
                    </a:lnTo>
                    <a:lnTo>
                      <a:pt x="1101" y="533"/>
                    </a:lnTo>
                    <a:lnTo>
                      <a:pt x="1101" y="536"/>
                    </a:lnTo>
                    <a:lnTo>
                      <a:pt x="1096" y="546"/>
                    </a:lnTo>
                    <a:lnTo>
                      <a:pt x="1096" y="549"/>
                    </a:lnTo>
                    <a:lnTo>
                      <a:pt x="1093" y="549"/>
                    </a:lnTo>
                    <a:lnTo>
                      <a:pt x="1093" y="552"/>
                    </a:lnTo>
                    <a:lnTo>
                      <a:pt x="1093" y="557"/>
                    </a:lnTo>
                    <a:lnTo>
                      <a:pt x="1093" y="559"/>
                    </a:lnTo>
                    <a:lnTo>
                      <a:pt x="1091" y="567"/>
                    </a:lnTo>
                    <a:lnTo>
                      <a:pt x="1085" y="578"/>
                    </a:lnTo>
                    <a:lnTo>
                      <a:pt x="1083" y="580"/>
                    </a:lnTo>
                    <a:lnTo>
                      <a:pt x="1083" y="586"/>
                    </a:lnTo>
                    <a:lnTo>
                      <a:pt x="1078" y="591"/>
                    </a:lnTo>
                    <a:lnTo>
                      <a:pt x="1078" y="596"/>
                    </a:lnTo>
                    <a:lnTo>
                      <a:pt x="1075" y="596"/>
                    </a:lnTo>
                    <a:lnTo>
                      <a:pt x="1075" y="599"/>
                    </a:lnTo>
                    <a:lnTo>
                      <a:pt x="1075" y="607"/>
                    </a:lnTo>
                    <a:lnTo>
                      <a:pt x="1072" y="609"/>
                    </a:lnTo>
                    <a:lnTo>
                      <a:pt x="1072" y="615"/>
                    </a:lnTo>
                    <a:lnTo>
                      <a:pt x="1072" y="617"/>
                    </a:lnTo>
                    <a:lnTo>
                      <a:pt x="1072" y="620"/>
                    </a:lnTo>
                    <a:lnTo>
                      <a:pt x="1070" y="622"/>
                    </a:lnTo>
                    <a:lnTo>
                      <a:pt x="1070" y="625"/>
                    </a:lnTo>
                    <a:lnTo>
                      <a:pt x="1057" y="654"/>
                    </a:lnTo>
                    <a:lnTo>
                      <a:pt x="1046" y="680"/>
                    </a:lnTo>
                    <a:lnTo>
                      <a:pt x="1038" y="696"/>
                    </a:lnTo>
                    <a:lnTo>
                      <a:pt x="1038" y="699"/>
                    </a:lnTo>
                    <a:lnTo>
                      <a:pt x="1036" y="706"/>
                    </a:lnTo>
                    <a:lnTo>
                      <a:pt x="1030" y="712"/>
                    </a:lnTo>
                    <a:lnTo>
                      <a:pt x="1030" y="714"/>
                    </a:lnTo>
                    <a:lnTo>
                      <a:pt x="1015" y="751"/>
                    </a:lnTo>
                    <a:lnTo>
                      <a:pt x="1007" y="769"/>
                    </a:lnTo>
                    <a:lnTo>
                      <a:pt x="1004" y="775"/>
                    </a:lnTo>
                    <a:lnTo>
                      <a:pt x="1004" y="777"/>
                    </a:lnTo>
                    <a:lnTo>
                      <a:pt x="1002" y="777"/>
                    </a:lnTo>
                    <a:lnTo>
                      <a:pt x="1002" y="775"/>
                    </a:lnTo>
                    <a:lnTo>
                      <a:pt x="999" y="775"/>
                    </a:lnTo>
                    <a:lnTo>
                      <a:pt x="996" y="775"/>
                    </a:lnTo>
                    <a:lnTo>
                      <a:pt x="996" y="772"/>
                    </a:lnTo>
                    <a:lnTo>
                      <a:pt x="994" y="777"/>
                    </a:lnTo>
                    <a:lnTo>
                      <a:pt x="991" y="782"/>
                    </a:lnTo>
                    <a:lnTo>
                      <a:pt x="991" y="785"/>
                    </a:lnTo>
                    <a:lnTo>
                      <a:pt x="988" y="788"/>
                    </a:lnTo>
                    <a:lnTo>
                      <a:pt x="988" y="790"/>
                    </a:lnTo>
                    <a:lnTo>
                      <a:pt x="986" y="790"/>
                    </a:lnTo>
                    <a:lnTo>
                      <a:pt x="986" y="793"/>
                    </a:lnTo>
                    <a:lnTo>
                      <a:pt x="986" y="796"/>
                    </a:lnTo>
                    <a:lnTo>
                      <a:pt x="986" y="798"/>
                    </a:lnTo>
                    <a:lnTo>
                      <a:pt x="983" y="798"/>
                    </a:lnTo>
                    <a:lnTo>
                      <a:pt x="983" y="801"/>
                    </a:lnTo>
                    <a:lnTo>
                      <a:pt x="981" y="806"/>
                    </a:lnTo>
                    <a:lnTo>
                      <a:pt x="978" y="811"/>
                    </a:lnTo>
                    <a:lnTo>
                      <a:pt x="970" y="835"/>
                    </a:lnTo>
                    <a:lnTo>
                      <a:pt x="967" y="838"/>
                    </a:lnTo>
                    <a:lnTo>
                      <a:pt x="967" y="840"/>
                    </a:lnTo>
                    <a:lnTo>
                      <a:pt x="965" y="843"/>
                    </a:lnTo>
                    <a:lnTo>
                      <a:pt x="967" y="845"/>
                    </a:lnTo>
                    <a:lnTo>
                      <a:pt x="965" y="845"/>
                    </a:lnTo>
                    <a:lnTo>
                      <a:pt x="962" y="845"/>
                    </a:lnTo>
                    <a:lnTo>
                      <a:pt x="962" y="848"/>
                    </a:lnTo>
                    <a:lnTo>
                      <a:pt x="960" y="848"/>
                    </a:lnTo>
                    <a:lnTo>
                      <a:pt x="960" y="851"/>
                    </a:lnTo>
                    <a:lnTo>
                      <a:pt x="960" y="853"/>
                    </a:lnTo>
                    <a:lnTo>
                      <a:pt x="957" y="853"/>
                    </a:lnTo>
                    <a:lnTo>
                      <a:pt x="957" y="856"/>
                    </a:lnTo>
                    <a:lnTo>
                      <a:pt x="954" y="856"/>
                    </a:lnTo>
                    <a:lnTo>
                      <a:pt x="954" y="859"/>
                    </a:lnTo>
                    <a:lnTo>
                      <a:pt x="952" y="861"/>
                    </a:lnTo>
                    <a:lnTo>
                      <a:pt x="952" y="864"/>
                    </a:lnTo>
                    <a:lnTo>
                      <a:pt x="949" y="869"/>
                    </a:lnTo>
                    <a:lnTo>
                      <a:pt x="946" y="872"/>
                    </a:lnTo>
                    <a:lnTo>
                      <a:pt x="946" y="877"/>
                    </a:lnTo>
                    <a:lnTo>
                      <a:pt x="944" y="880"/>
                    </a:lnTo>
                    <a:lnTo>
                      <a:pt x="946" y="893"/>
                    </a:lnTo>
                    <a:lnTo>
                      <a:pt x="944" y="895"/>
                    </a:lnTo>
                    <a:lnTo>
                      <a:pt x="941" y="906"/>
                    </a:lnTo>
                    <a:lnTo>
                      <a:pt x="933" y="906"/>
                    </a:lnTo>
                    <a:lnTo>
                      <a:pt x="933" y="908"/>
                    </a:lnTo>
                    <a:lnTo>
                      <a:pt x="928" y="922"/>
                    </a:lnTo>
                    <a:lnTo>
                      <a:pt x="925" y="922"/>
                    </a:lnTo>
                    <a:lnTo>
                      <a:pt x="925" y="924"/>
                    </a:lnTo>
                    <a:lnTo>
                      <a:pt x="925" y="927"/>
                    </a:lnTo>
                    <a:lnTo>
                      <a:pt x="923" y="927"/>
                    </a:lnTo>
                    <a:lnTo>
                      <a:pt x="923" y="932"/>
                    </a:lnTo>
                    <a:lnTo>
                      <a:pt x="920" y="935"/>
                    </a:lnTo>
                    <a:lnTo>
                      <a:pt x="920" y="937"/>
                    </a:lnTo>
                    <a:lnTo>
                      <a:pt x="918" y="940"/>
                    </a:lnTo>
                    <a:lnTo>
                      <a:pt x="918" y="943"/>
                    </a:lnTo>
                    <a:lnTo>
                      <a:pt x="918" y="945"/>
                    </a:lnTo>
                    <a:lnTo>
                      <a:pt x="918" y="948"/>
                    </a:lnTo>
                    <a:lnTo>
                      <a:pt x="915" y="950"/>
                    </a:lnTo>
                    <a:lnTo>
                      <a:pt x="915" y="953"/>
                    </a:lnTo>
                    <a:lnTo>
                      <a:pt x="912" y="958"/>
                    </a:lnTo>
                    <a:lnTo>
                      <a:pt x="910" y="966"/>
                    </a:lnTo>
                    <a:lnTo>
                      <a:pt x="910" y="969"/>
                    </a:lnTo>
                    <a:lnTo>
                      <a:pt x="910" y="971"/>
                    </a:lnTo>
                    <a:lnTo>
                      <a:pt x="907" y="974"/>
                    </a:lnTo>
                    <a:lnTo>
                      <a:pt x="905" y="979"/>
                    </a:lnTo>
                    <a:lnTo>
                      <a:pt x="905" y="982"/>
                    </a:lnTo>
                    <a:lnTo>
                      <a:pt x="905" y="985"/>
                    </a:lnTo>
                    <a:lnTo>
                      <a:pt x="902" y="987"/>
                    </a:lnTo>
                    <a:lnTo>
                      <a:pt x="902" y="990"/>
                    </a:lnTo>
                    <a:lnTo>
                      <a:pt x="902" y="992"/>
                    </a:lnTo>
                    <a:lnTo>
                      <a:pt x="897" y="990"/>
                    </a:lnTo>
                    <a:lnTo>
                      <a:pt x="897" y="998"/>
                    </a:lnTo>
                    <a:lnTo>
                      <a:pt x="891" y="998"/>
                    </a:lnTo>
                    <a:lnTo>
                      <a:pt x="891" y="1003"/>
                    </a:lnTo>
                    <a:lnTo>
                      <a:pt x="889" y="1006"/>
                    </a:lnTo>
                    <a:lnTo>
                      <a:pt x="891" y="1006"/>
                    </a:lnTo>
                    <a:lnTo>
                      <a:pt x="891" y="1008"/>
                    </a:lnTo>
                    <a:lnTo>
                      <a:pt x="889" y="1008"/>
                    </a:lnTo>
                    <a:lnTo>
                      <a:pt x="889" y="1011"/>
                    </a:lnTo>
                    <a:lnTo>
                      <a:pt x="886" y="1016"/>
                    </a:lnTo>
                    <a:lnTo>
                      <a:pt x="884" y="1021"/>
                    </a:lnTo>
                    <a:lnTo>
                      <a:pt x="881" y="1024"/>
                    </a:lnTo>
                    <a:lnTo>
                      <a:pt x="881" y="1027"/>
                    </a:lnTo>
                    <a:lnTo>
                      <a:pt x="881" y="1029"/>
                    </a:lnTo>
                    <a:lnTo>
                      <a:pt x="878" y="1032"/>
                    </a:lnTo>
                    <a:lnTo>
                      <a:pt x="878" y="1034"/>
                    </a:lnTo>
                    <a:lnTo>
                      <a:pt x="878" y="1037"/>
                    </a:lnTo>
                    <a:lnTo>
                      <a:pt x="878" y="1040"/>
                    </a:lnTo>
                    <a:lnTo>
                      <a:pt x="878" y="1045"/>
                    </a:lnTo>
                    <a:lnTo>
                      <a:pt x="878" y="1050"/>
                    </a:lnTo>
                    <a:lnTo>
                      <a:pt x="878" y="1053"/>
                    </a:lnTo>
                    <a:lnTo>
                      <a:pt x="878" y="1055"/>
                    </a:lnTo>
                    <a:lnTo>
                      <a:pt x="878" y="1058"/>
                    </a:lnTo>
                    <a:lnTo>
                      <a:pt x="876" y="1061"/>
                    </a:lnTo>
                    <a:lnTo>
                      <a:pt x="876" y="1066"/>
                    </a:lnTo>
                    <a:lnTo>
                      <a:pt x="876" y="1074"/>
                    </a:lnTo>
                    <a:lnTo>
                      <a:pt x="876" y="1076"/>
                    </a:lnTo>
                    <a:lnTo>
                      <a:pt x="870" y="1087"/>
                    </a:lnTo>
                    <a:lnTo>
                      <a:pt x="865" y="1082"/>
                    </a:lnTo>
                    <a:lnTo>
                      <a:pt x="857" y="1082"/>
                    </a:lnTo>
                    <a:lnTo>
                      <a:pt x="855" y="1084"/>
                    </a:lnTo>
                    <a:lnTo>
                      <a:pt x="852" y="1087"/>
                    </a:lnTo>
                    <a:lnTo>
                      <a:pt x="849" y="1090"/>
                    </a:lnTo>
                    <a:lnTo>
                      <a:pt x="847" y="1092"/>
                    </a:lnTo>
                    <a:lnTo>
                      <a:pt x="842" y="1097"/>
                    </a:lnTo>
                    <a:lnTo>
                      <a:pt x="842" y="1100"/>
                    </a:lnTo>
                    <a:lnTo>
                      <a:pt x="844" y="1100"/>
                    </a:lnTo>
                    <a:lnTo>
                      <a:pt x="842" y="1105"/>
                    </a:lnTo>
                    <a:lnTo>
                      <a:pt x="839" y="1105"/>
                    </a:lnTo>
                    <a:lnTo>
                      <a:pt x="839" y="1108"/>
                    </a:lnTo>
                    <a:lnTo>
                      <a:pt x="836" y="1111"/>
                    </a:lnTo>
                    <a:lnTo>
                      <a:pt x="836" y="1113"/>
                    </a:lnTo>
                    <a:lnTo>
                      <a:pt x="834" y="1116"/>
                    </a:lnTo>
                    <a:lnTo>
                      <a:pt x="834" y="1118"/>
                    </a:lnTo>
                    <a:lnTo>
                      <a:pt x="831" y="1121"/>
                    </a:lnTo>
                    <a:lnTo>
                      <a:pt x="828" y="1126"/>
                    </a:lnTo>
                    <a:lnTo>
                      <a:pt x="823" y="1137"/>
                    </a:lnTo>
                    <a:lnTo>
                      <a:pt x="823" y="1139"/>
                    </a:lnTo>
                    <a:lnTo>
                      <a:pt x="821" y="1139"/>
                    </a:lnTo>
                    <a:lnTo>
                      <a:pt x="818" y="1145"/>
                    </a:lnTo>
                    <a:lnTo>
                      <a:pt x="818" y="1147"/>
                    </a:lnTo>
                    <a:lnTo>
                      <a:pt x="815" y="1147"/>
                    </a:lnTo>
                    <a:lnTo>
                      <a:pt x="815" y="1150"/>
                    </a:lnTo>
                    <a:lnTo>
                      <a:pt x="813" y="1150"/>
                    </a:lnTo>
                    <a:lnTo>
                      <a:pt x="810" y="1147"/>
                    </a:lnTo>
                    <a:lnTo>
                      <a:pt x="808" y="1147"/>
                    </a:lnTo>
                    <a:lnTo>
                      <a:pt x="802" y="1155"/>
                    </a:lnTo>
                    <a:lnTo>
                      <a:pt x="802" y="1158"/>
                    </a:lnTo>
                    <a:lnTo>
                      <a:pt x="792" y="1184"/>
                    </a:lnTo>
                    <a:lnTo>
                      <a:pt x="789" y="1192"/>
                    </a:lnTo>
                    <a:lnTo>
                      <a:pt x="787" y="1197"/>
                    </a:lnTo>
                    <a:lnTo>
                      <a:pt x="784" y="1200"/>
                    </a:lnTo>
                    <a:lnTo>
                      <a:pt x="781" y="1202"/>
                    </a:lnTo>
                    <a:lnTo>
                      <a:pt x="779" y="1205"/>
                    </a:lnTo>
                    <a:lnTo>
                      <a:pt x="776" y="1208"/>
                    </a:lnTo>
                    <a:lnTo>
                      <a:pt x="773" y="1208"/>
                    </a:lnTo>
                    <a:lnTo>
                      <a:pt x="771" y="1208"/>
                    </a:lnTo>
                    <a:lnTo>
                      <a:pt x="771" y="1213"/>
                    </a:lnTo>
                    <a:lnTo>
                      <a:pt x="771" y="1216"/>
                    </a:lnTo>
                    <a:lnTo>
                      <a:pt x="768" y="1221"/>
                    </a:lnTo>
                    <a:lnTo>
                      <a:pt x="766" y="1223"/>
                    </a:lnTo>
                    <a:lnTo>
                      <a:pt x="766" y="1226"/>
                    </a:lnTo>
                    <a:lnTo>
                      <a:pt x="763" y="1229"/>
                    </a:lnTo>
                    <a:lnTo>
                      <a:pt x="763" y="1231"/>
                    </a:lnTo>
                    <a:lnTo>
                      <a:pt x="760" y="1234"/>
                    </a:lnTo>
                    <a:lnTo>
                      <a:pt x="758" y="1237"/>
                    </a:lnTo>
                    <a:lnTo>
                      <a:pt x="755" y="1234"/>
                    </a:lnTo>
                    <a:lnTo>
                      <a:pt x="752" y="1239"/>
                    </a:lnTo>
                    <a:lnTo>
                      <a:pt x="747" y="1247"/>
                    </a:lnTo>
                    <a:lnTo>
                      <a:pt x="745" y="1257"/>
                    </a:lnTo>
                    <a:lnTo>
                      <a:pt x="742" y="1263"/>
                    </a:lnTo>
                    <a:lnTo>
                      <a:pt x="739" y="1278"/>
                    </a:lnTo>
                    <a:lnTo>
                      <a:pt x="739" y="1281"/>
                    </a:lnTo>
                    <a:lnTo>
                      <a:pt x="739" y="1284"/>
                    </a:lnTo>
                    <a:lnTo>
                      <a:pt x="737" y="1289"/>
                    </a:lnTo>
                    <a:lnTo>
                      <a:pt x="737" y="1292"/>
                    </a:lnTo>
                    <a:lnTo>
                      <a:pt x="737" y="1294"/>
                    </a:lnTo>
                    <a:lnTo>
                      <a:pt x="734" y="1297"/>
                    </a:lnTo>
                    <a:lnTo>
                      <a:pt x="734" y="1299"/>
                    </a:lnTo>
                    <a:lnTo>
                      <a:pt x="734" y="1302"/>
                    </a:lnTo>
                    <a:lnTo>
                      <a:pt x="734" y="1305"/>
                    </a:lnTo>
                    <a:lnTo>
                      <a:pt x="731" y="1305"/>
                    </a:lnTo>
                    <a:lnTo>
                      <a:pt x="731" y="1307"/>
                    </a:lnTo>
                    <a:lnTo>
                      <a:pt x="731" y="1310"/>
                    </a:lnTo>
                    <a:lnTo>
                      <a:pt x="731" y="1313"/>
                    </a:lnTo>
                    <a:lnTo>
                      <a:pt x="731" y="1315"/>
                    </a:lnTo>
                    <a:lnTo>
                      <a:pt x="729" y="1315"/>
                    </a:lnTo>
                    <a:lnTo>
                      <a:pt x="729" y="1318"/>
                    </a:lnTo>
                    <a:lnTo>
                      <a:pt x="729" y="1320"/>
                    </a:lnTo>
                    <a:lnTo>
                      <a:pt x="729" y="1323"/>
                    </a:lnTo>
                    <a:lnTo>
                      <a:pt x="729" y="1326"/>
                    </a:lnTo>
                    <a:lnTo>
                      <a:pt x="726" y="1328"/>
                    </a:lnTo>
                    <a:lnTo>
                      <a:pt x="726" y="1331"/>
                    </a:lnTo>
                    <a:lnTo>
                      <a:pt x="726" y="1334"/>
                    </a:lnTo>
                    <a:lnTo>
                      <a:pt x="726" y="1336"/>
                    </a:lnTo>
                    <a:lnTo>
                      <a:pt x="724" y="1339"/>
                    </a:lnTo>
                    <a:lnTo>
                      <a:pt x="724" y="1341"/>
                    </a:lnTo>
                    <a:lnTo>
                      <a:pt x="724" y="1344"/>
                    </a:lnTo>
                    <a:lnTo>
                      <a:pt x="724" y="1347"/>
                    </a:lnTo>
                    <a:lnTo>
                      <a:pt x="721" y="1349"/>
                    </a:lnTo>
                    <a:lnTo>
                      <a:pt x="721" y="1352"/>
                    </a:lnTo>
                    <a:lnTo>
                      <a:pt x="721" y="1355"/>
                    </a:lnTo>
                    <a:lnTo>
                      <a:pt x="721" y="1357"/>
                    </a:lnTo>
                    <a:lnTo>
                      <a:pt x="721" y="1360"/>
                    </a:lnTo>
                    <a:lnTo>
                      <a:pt x="718" y="1362"/>
                    </a:lnTo>
                    <a:lnTo>
                      <a:pt x="718" y="1370"/>
                    </a:lnTo>
                    <a:lnTo>
                      <a:pt x="716" y="1370"/>
                    </a:lnTo>
                    <a:lnTo>
                      <a:pt x="700" y="1368"/>
                    </a:lnTo>
                    <a:lnTo>
                      <a:pt x="687" y="1368"/>
                    </a:lnTo>
                    <a:lnTo>
                      <a:pt x="682" y="1365"/>
                    </a:lnTo>
                    <a:lnTo>
                      <a:pt x="640" y="1362"/>
                    </a:lnTo>
                    <a:lnTo>
                      <a:pt x="637" y="1362"/>
                    </a:lnTo>
                    <a:lnTo>
                      <a:pt x="632" y="1362"/>
                    </a:lnTo>
                    <a:lnTo>
                      <a:pt x="608" y="1360"/>
                    </a:lnTo>
                    <a:lnTo>
                      <a:pt x="577" y="1357"/>
                    </a:lnTo>
                    <a:lnTo>
                      <a:pt x="561" y="1360"/>
                    </a:lnTo>
                    <a:lnTo>
                      <a:pt x="548" y="1360"/>
                    </a:lnTo>
                    <a:lnTo>
                      <a:pt x="548" y="1362"/>
                    </a:lnTo>
                    <a:lnTo>
                      <a:pt x="545" y="1365"/>
                    </a:lnTo>
                    <a:lnTo>
                      <a:pt x="540" y="1368"/>
                    </a:lnTo>
                    <a:lnTo>
                      <a:pt x="537" y="1368"/>
                    </a:lnTo>
                    <a:lnTo>
                      <a:pt x="537" y="1365"/>
                    </a:lnTo>
                    <a:lnTo>
                      <a:pt x="535" y="1365"/>
                    </a:lnTo>
                    <a:lnTo>
                      <a:pt x="532" y="1365"/>
                    </a:lnTo>
                    <a:lnTo>
                      <a:pt x="530" y="1365"/>
                    </a:lnTo>
                    <a:lnTo>
                      <a:pt x="482" y="1376"/>
                    </a:lnTo>
                    <a:lnTo>
                      <a:pt x="475" y="1378"/>
                    </a:lnTo>
                    <a:lnTo>
                      <a:pt x="464" y="1381"/>
                    </a:lnTo>
                    <a:lnTo>
                      <a:pt x="433" y="1386"/>
                    </a:lnTo>
                    <a:lnTo>
                      <a:pt x="427" y="1389"/>
                    </a:lnTo>
                    <a:lnTo>
                      <a:pt x="425" y="1389"/>
                    </a:lnTo>
                    <a:lnTo>
                      <a:pt x="391" y="1397"/>
                    </a:lnTo>
                    <a:lnTo>
                      <a:pt x="338" y="1407"/>
                    </a:lnTo>
                    <a:lnTo>
                      <a:pt x="286" y="1418"/>
                    </a:lnTo>
                    <a:lnTo>
                      <a:pt x="281" y="1391"/>
                    </a:lnTo>
                    <a:lnTo>
                      <a:pt x="278" y="1376"/>
                    </a:lnTo>
                    <a:lnTo>
                      <a:pt x="273" y="1349"/>
                    </a:lnTo>
                    <a:lnTo>
                      <a:pt x="267" y="1331"/>
                    </a:lnTo>
                    <a:lnTo>
                      <a:pt x="265" y="1313"/>
                    </a:lnTo>
                    <a:lnTo>
                      <a:pt x="260" y="1305"/>
                    </a:lnTo>
                    <a:lnTo>
                      <a:pt x="223" y="1281"/>
                    </a:lnTo>
                    <a:lnTo>
                      <a:pt x="218" y="1278"/>
                    </a:lnTo>
                    <a:lnTo>
                      <a:pt x="181" y="1255"/>
                    </a:lnTo>
                    <a:lnTo>
                      <a:pt x="97" y="1205"/>
                    </a:lnTo>
                    <a:lnTo>
                      <a:pt x="89" y="1200"/>
                    </a:lnTo>
                    <a:lnTo>
                      <a:pt x="92" y="1200"/>
                    </a:lnTo>
                    <a:lnTo>
                      <a:pt x="89" y="1197"/>
                    </a:lnTo>
                    <a:lnTo>
                      <a:pt x="76" y="1189"/>
                    </a:lnTo>
                    <a:lnTo>
                      <a:pt x="55" y="1171"/>
                    </a:lnTo>
                    <a:lnTo>
                      <a:pt x="53" y="1171"/>
                    </a:lnTo>
                    <a:lnTo>
                      <a:pt x="37" y="1155"/>
                    </a:lnTo>
                    <a:lnTo>
                      <a:pt x="34" y="1153"/>
                    </a:lnTo>
                    <a:lnTo>
                      <a:pt x="32" y="1153"/>
                    </a:lnTo>
                    <a:lnTo>
                      <a:pt x="26" y="1147"/>
                    </a:lnTo>
                    <a:lnTo>
                      <a:pt x="0" y="1126"/>
                    </a:lnTo>
                    <a:lnTo>
                      <a:pt x="0" y="1124"/>
                    </a:lnTo>
                    <a:lnTo>
                      <a:pt x="5" y="1118"/>
                    </a:lnTo>
                    <a:lnTo>
                      <a:pt x="32" y="1079"/>
                    </a:lnTo>
                    <a:lnTo>
                      <a:pt x="66" y="1029"/>
                    </a:lnTo>
                    <a:lnTo>
                      <a:pt x="87" y="998"/>
                    </a:lnTo>
                    <a:lnTo>
                      <a:pt x="89" y="995"/>
                    </a:lnTo>
                    <a:lnTo>
                      <a:pt x="89" y="992"/>
                    </a:lnTo>
                    <a:lnTo>
                      <a:pt x="89" y="990"/>
                    </a:lnTo>
                    <a:lnTo>
                      <a:pt x="113" y="929"/>
                    </a:lnTo>
                    <a:lnTo>
                      <a:pt x="131" y="880"/>
                    </a:lnTo>
                    <a:lnTo>
                      <a:pt x="134" y="877"/>
                    </a:lnTo>
                    <a:lnTo>
                      <a:pt x="134" y="872"/>
                    </a:lnTo>
                    <a:lnTo>
                      <a:pt x="136" y="861"/>
                    </a:lnTo>
                    <a:lnTo>
                      <a:pt x="139" y="840"/>
                    </a:lnTo>
                    <a:lnTo>
                      <a:pt x="142" y="830"/>
                    </a:lnTo>
                    <a:lnTo>
                      <a:pt x="147" y="819"/>
                    </a:lnTo>
                    <a:lnTo>
                      <a:pt x="150" y="809"/>
                    </a:lnTo>
                    <a:lnTo>
                      <a:pt x="152" y="796"/>
                    </a:lnTo>
                    <a:lnTo>
                      <a:pt x="157" y="780"/>
                    </a:lnTo>
                    <a:lnTo>
                      <a:pt x="163" y="759"/>
                    </a:lnTo>
                    <a:lnTo>
                      <a:pt x="168" y="738"/>
                    </a:lnTo>
                    <a:lnTo>
                      <a:pt x="170" y="714"/>
                    </a:lnTo>
                    <a:lnTo>
                      <a:pt x="176" y="693"/>
                    </a:lnTo>
                    <a:lnTo>
                      <a:pt x="178" y="670"/>
                    </a:lnTo>
                    <a:lnTo>
                      <a:pt x="181" y="649"/>
                    </a:lnTo>
                    <a:lnTo>
                      <a:pt x="181" y="636"/>
                    </a:lnTo>
                    <a:lnTo>
                      <a:pt x="184" y="601"/>
                    </a:lnTo>
                    <a:lnTo>
                      <a:pt x="184" y="578"/>
                    </a:lnTo>
                    <a:lnTo>
                      <a:pt x="184" y="552"/>
                    </a:lnTo>
                    <a:lnTo>
                      <a:pt x="184" y="536"/>
                    </a:lnTo>
                    <a:lnTo>
                      <a:pt x="184" y="520"/>
                    </a:lnTo>
                    <a:lnTo>
                      <a:pt x="184" y="507"/>
                    </a:lnTo>
                    <a:lnTo>
                      <a:pt x="184" y="483"/>
                    </a:lnTo>
                    <a:lnTo>
                      <a:pt x="181" y="457"/>
                    </a:lnTo>
                    <a:lnTo>
                      <a:pt x="181" y="433"/>
                    </a:lnTo>
                    <a:lnTo>
                      <a:pt x="178" y="420"/>
                    </a:lnTo>
                    <a:lnTo>
                      <a:pt x="178" y="415"/>
                    </a:lnTo>
                    <a:lnTo>
                      <a:pt x="176" y="384"/>
                    </a:lnTo>
                    <a:lnTo>
                      <a:pt x="176" y="381"/>
                    </a:lnTo>
                    <a:lnTo>
                      <a:pt x="173" y="365"/>
                    </a:lnTo>
                    <a:lnTo>
                      <a:pt x="173" y="347"/>
                    </a:lnTo>
                    <a:lnTo>
                      <a:pt x="176" y="313"/>
                    </a:lnTo>
                    <a:lnTo>
                      <a:pt x="176" y="307"/>
                    </a:lnTo>
                    <a:lnTo>
                      <a:pt x="176" y="302"/>
                    </a:lnTo>
                    <a:lnTo>
                      <a:pt x="176" y="292"/>
                    </a:lnTo>
                    <a:lnTo>
                      <a:pt x="176" y="289"/>
                    </a:lnTo>
                    <a:lnTo>
                      <a:pt x="178" y="286"/>
                    </a:lnTo>
                    <a:lnTo>
                      <a:pt x="178" y="284"/>
                    </a:lnTo>
                    <a:lnTo>
                      <a:pt x="181" y="276"/>
                    </a:lnTo>
                    <a:lnTo>
                      <a:pt x="184" y="271"/>
                    </a:lnTo>
                    <a:lnTo>
                      <a:pt x="184" y="263"/>
                    </a:lnTo>
                    <a:lnTo>
                      <a:pt x="189" y="255"/>
                    </a:lnTo>
                    <a:lnTo>
                      <a:pt x="191" y="244"/>
                    </a:lnTo>
                    <a:lnTo>
                      <a:pt x="191" y="239"/>
                    </a:lnTo>
                    <a:lnTo>
                      <a:pt x="194" y="234"/>
                    </a:lnTo>
                    <a:lnTo>
                      <a:pt x="197" y="226"/>
                    </a:lnTo>
                    <a:lnTo>
                      <a:pt x="202" y="218"/>
                    </a:lnTo>
                    <a:lnTo>
                      <a:pt x="205" y="208"/>
                    </a:lnTo>
                    <a:lnTo>
                      <a:pt x="207" y="200"/>
                    </a:lnTo>
                    <a:lnTo>
                      <a:pt x="212" y="189"/>
                    </a:lnTo>
                    <a:lnTo>
                      <a:pt x="215" y="176"/>
                    </a:lnTo>
                    <a:lnTo>
                      <a:pt x="220" y="166"/>
                    </a:lnTo>
                    <a:lnTo>
                      <a:pt x="223" y="158"/>
                    </a:lnTo>
                    <a:lnTo>
                      <a:pt x="226" y="153"/>
                    </a:lnTo>
                    <a:lnTo>
                      <a:pt x="228" y="145"/>
                    </a:lnTo>
                    <a:lnTo>
                      <a:pt x="233" y="137"/>
                    </a:lnTo>
                    <a:lnTo>
                      <a:pt x="239" y="126"/>
                    </a:lnTo>
                    <a:lnTo>
                      <a:pt x="241" y="121"/>
                    </a:lnTo>
                    <a:lnTo>
                      <a:pt x="241" y="119"/>
                    </a:lnTo>
                    <a:lnTo>
                      <a:pt x="241" y="116"/>
                    </a:lnTo>
                    <a:lnTo>
                      <a:pt x="244" y="113"/>
                    </a:lnTo>
                    <a:lnTo>
                      <a:pt x="247" y="108"/>
                    </a:lnTo>
                    <a:lnTo>
                      <a:pt x="249" y="100"/>
                    </a:lnTo>
                    <a:lnTo>
                      <a:pt x="252" y="95"/>
                    </a:lnTo>
                    <a:lnTo>
                      <a:pt x="254" y="90"/>
                    </a:lnTo>
                    <a:lnTo>
                      <a:pt x="265" y="84"/>
                    </a:lnTo>
                    <a:lnTo>
                      <a:pt x="270" y="82"/>
                    </a:lnTo>
                    <a:lnTo>
                      <a:pt x="273" y="82"/>
                    </a:lnTo>
                    <a:lnTo>
                      <a:pt x="275" y="82"/>
                    </a:lnTo>
                    <a:lnTo>
                      <a:pt x="278" y="79"/>
                    </a:lnTo>
                    <a:lnTo>
                      <a:pt x="283" y="77"/>
                    </a:lnTo>
                    <a:lnTo>
                      <a:pt x="286" y="74"/>
                    </a:lnTo>
                    <a:lnTo>
                      <a:pt x="288" y="74"/>
                    </a:lnTo>
                    <a:lnTo>
                      <a:pt x="291" y="71"/>
                    </a:lnTo>
                    <a:lnTo>
                      <a:pt x="294" y="71"/>
                    </a:lnTo>
                    <a:lnTo>
                      <a:pt x="296" y="69"/>
                    </a:lnTo>
                    <a:lnTo>
                      <a:pt x="299" y="69"/>
                    </a:lnTo>
                    <a:lnTo>
                      <a:pt x="304" y="61"/>
                    </a:lnTo>
                    <a:lnTo>
                      <a:pt x="309" y="58"/>
                    </a:lnTo>
                    <a:lnTo>
                      <a:pt x="315" y="56"/>
                    </a:lnTo>
                    <a:lnTo>
                      <a:pt x="315" y="53"/>
                    </a:lnTo>
                    <a:lnTo>
                      <a:pt x="320" y="50"/>
                    </a:lnTo>
                    <a:lnTo>
                      <a:pt x="330" y="42"/>
                    </a:lnTo>
                    <a:lnTo>
                      <a:pt x="336" y="42"/>
                    </a:lnTo>
                    <a:lnTo>
                      <a:pt x="346" y="37"/>
                    </a:lnTo>
                    <a:lnTo>
                      <a:pt x="349" y="35"/>
                    </a:lnTo>
                    <a:lnTo>
                      <a:pt x="357" y="29"/>
                    </a:lnTo>
                    <a:lnTo>
                      <a:pt x="364" y="27"/>
                    </a:lnTo>
                    <a:lnTo>
                      <a:pt x="364" y="24"/>
                    </a:lnTo>
                    <a:lnTo>
                      <a:pt x="370" y="24"/>
                    </a:lnTo>
                    <a:lnTo>
                      <a:pt x="372" y="21"/>
                    </a:lnTo>
                    <a:lnTo>
                      <a:pt x="375" y="19"/>
                    </a:lnTo>
                    <a:lnTo>
                      <a:pt x="378" y="19"/>
                    </a:lnTo>
                    <a:lnTo>
                      <a:pt x="380" y="16"/>
                    </a:lnTo>
                    <a:lnTo>
                      <a:pt x="388" y="6"/>
                    </a:lnTo>
                    <a:lnTo>
                      <a:pt x="391" y="3"/>
                    </a:lnTo>
                    <a:lnTo>
                      <a:pt x="391" y="0"/>
                    </a:lnTo>
                    <a:lnTo>
                      <a:pt x="393" y="0"/>
                    </a:lnTo>
                    <a:lnTo>
                      <a:pt x="393" y="3"/>
                    </a:lnTo>
                    <a:lnTo>
                      <a:pt x="396" y="3"/>
                    </a:lnTo>
                    <a:lnTo>
                      <a:pt x="393" y="11"/>
                    </a:lnTo>
                    <a:lnTo>
                      <a:pt x="393" y="1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grpSp>
            <p:nvGrpSpPr>
              <p:cNvPr id="209" name="グループ化 208"/>
              <p:cNvGrpSpPr/>
              <p:nvPr/>
            </p:nvGrpSpPr>
            <p:grpSpPr>
              <a:xfrm>
                <a:off x="2755906" y="1556792"/>
                <a:ext cx="1036144" cy="1105847"/>
                <a:chOff x="0" y="0"/>
                <a:chExt cx="1622664" cy="1704915"/>
              </a:xfrm>
            </p:grpSpPr>
            <p:sp>
              <p:nvSpPr>
                <p:cNvPr id="242" name="フリーフォーム 241"/>
                <p:cNvSpPr>
                  <a:spLocks/>
                </p:cNvSpPr>
                <p:nvPr/>
              </p:nvSpPr>
              <p:spPr bwMode="auto">
                <a:xfrm>
                  <a:off x="0" y="0"/>
                  <a:ext cx="1437640" cy="1447800"/>
                </a:xfrm>
                <a:custGeom>
                  <a:avLst/>
                  <a:gdLst>
                    <a:gd name="T0" fmla="*/ 1554 w 1916"/>
                    <a:gd name="T1" fmla="*/ 13 h 1929"/>
                    <a:gd name="T2" fmla="*/ 1609 w 1916"/>
                    <a:gd name="T3" fmla="*/ 58 h 1929"/>
                    <a:gd name="T4" fmla="*/ 1623 w 1916"/>
                    <a:gd name="T5" fmla="*/ 121 h 1929"/>
                    <a:gd name="T6" fmla="*/ 1617 w 1916"/>
                    <a:gd name="T7" fmla="*/ 189 h 1929"/>
                    <a:gd name="T8" fmla="*/ 1602 w 1916"/>
                    <a:gd name="T9" fmla="*/ 244 h 1929"/>
                    <a:gd name="T10" fmla="*/ 1594 w 1916"/>
                    <a:gd name="T11" fmla="*/ 333 h 1929"/>
                    <a:gd name="T12" fmla="*/ 1620 w 1916"/>
                    <a:gd name="T13" fmla="*/ 438 h 1929"/>
                    <a:gd name="T14" fmla="*/ 1762 w 1916"/>
                    <a:gd name="T15" fmla="*/ 491 h 1929"/>
                    <a:gd name="T16" fmla="*/ 1693 w 1916"/>
                    <a:gd name="T17" fmla="*/ 509 h 1929"/>
                    <a:gd name="T18" fmla="*/ 1769 w 1916"/>
                    <a:gd name="T19" fmla="*/ 536 h 1929"/>
                    <a:gd name="T20" fmla="*/ 1827 w 1916"/>
                    <a:gd name="T21" fmla="*/ 488 h 1929"/>
                    <a:gd name="T22" fmla="*/ 1874 w 1916"/>
                    <a:gd name="T23" fmla="*/ 530 h 1929"/>
                    <a:gd name="T24" fmla="*/ 1822 w 1916"/>
                    <a:gd name="T25" fmla="*/ 685 h 1929"/>
                    <a:gd name="T26" fmla="*/ 1780 w 1916"/>
                    <a:gd name="T27" fmla="*/ 871 h 1929"/>
                    <a:gd name="T28" fmla="*/ 1767 w 1916"/>
                    <a:gd name="T29" fmla="*/ 1042 h 1929"/>
                    <a:gd name="T30" fmla="*/ 1722 w 1916"/>
                    <a:gd name="T31" fmla="*/ 1181 h 1929"/>
                    <a:gd name="T32" fmla="*/ 1565 w 1916"/>
                    <a:gd name="T33" fmla="*/ 1302 h 1929"/>
                    <a:gd name="T34" fmla="*/ 1415 w 1916"/>
                    <a:gd name="T35" fmla="*/ 1367 h 1929"/>
                    <a:gd name="T36" fmla="*/ 1242 w 1916"/>
                    <a:gd name="T37" fmla="*/ 1402 h 1929"/>
                    <a:gd name="T38" fmla="*/ 1135 w 1916"/>
                    <a:gd name="T39" fmla="*/ 1412 h 1929"/>
                    <a:gd name="T40" fmla="*/ 975 w 1916"/>
                    <a:gd name="T41" fmla="*/ 1402 h 1929"/>
                    <a:gd name="T42" fmla="*/ 815 w 1916"/>
                    <a:gd name="T43" fmla="*/ 1388 h 1929"/>
                    <a:gd name="T44" fmla="*/ 708 w 1916"/>
                    <a:gd name="T45" fmla="*/ 1430 h 1929"/>
                    <a:gd name="T46" fmla="*/ 637 w 1916"/>
                    <a:gd name="T47" fmla="*/ 1478 h 1929"/>
                    <a:gd name="T48" fmla="*/ 540 w 1916"/>
                    <a:gd name="T49" fmla="*/ 1606 h 1929"/>
                    <a:gd name="T50" fmla="*/ 293 w 1916"/>
                    <a:gd name="T51" fmla="*/ 1863 h 1929"/>
                    <a:gd name="T52" fmla="*/ 55 w 1916"/>
                    <a:gd name="T53" fmla="*/ 1840 h 1929"/>
                    <a:gd name="T54" fmla="*/ 37 w 1916"/>
                    <a:gd name="T55" fmla="*/ 1685 h 1929"/>
                    <a:gd name="T56" fmla="*/ 10 w 1916"/>
                    <a:gd name="T57" fmla="*/ 1596 h 1929"/>
                    <a:gd name="T58" fmla="*/ 0 w 1916"/>
                    <a:gd name="T59" fmla="*/ 1475 h 1929"/>
                    <a:gd name="T60" fmla="*/ 18 w 1916"/>
                    <a:gd name="T61" fmla="*/ 1373 h 1929"/>
                    <a:gd name="T62" fmla="*/ 29 w 1916"/>
                    <a:gd name="T63" fmla="*/ 1331 h 1929"/>
                    <a:gd name="T64" fmla="*/ 42 w 1916"/>
                    <a:gd name="T65" fmla="*/ 1276 h 1929"/>
                    <a:gd name="T66" fmla="*/ 99 w 1916"/>
                    <a:gd name="T67" fmla="*/ 1126 h 1929"/>
                    <a:gd name="T68" fmla="*/ 110 w 1916"/>
                    <a:gd name="T69" fmla="*/ 1087 h 1929"/>
                    <a:gd name="T70" fmla="*/ 126 w 1916"/>
                    <a:gd name="T71" fmla="*/ 1045 h 1929"/>
                    <a:gd name="T72" fmla="*/ 144 w 1916"/>
                    <a:gd name="T73" fmla="*/ 995 h 1929"/>
                    <a:gd name="T74" fmla="*/ 189 w 1916"/>
                    <a:gd name="T75" fmla="*/ 955 h 1929"/>
                    <a:gd name="T76" fmla="*/ 288 w 1916"/>
                    <a:gd name="T77" fmla="*/ 895 h 1929"/>
                    <a:gd name="T78" fmla="*/ 427 w 1916"/>
                    <a:gd name="T79" fmla="*/ 774 h 1929"/>
                    <a:gd name="T80" fmla="*/ 553 w 1916"/>
                    <a:gd name="T81" fmla="*/ 743 h 1929"/>
                    <a:gd name="T82" fmla="*/ 592 w 1916"/>
                    <a:gd name="T83" fmla="*/ 777 h 1929"/>
                    <a:gd name="T84" fmla="*/ 655 w 1916"/>
                    <a:gd name="T85" fmla="*/ 780 h 1929"/>
                    <a:gd name="T86" fmla="*/ 710 w 1916"/>
                    <a:gd name="T87" fmla="*/ 798 h 1929"/>
                    <a:gd name="T88" fmla="*/ 752 w 1916"/>
                    <a:gd name="T89" fmla="*/ 816 h 1929"/>
                    <a:gd name="T90" fmla="*/ 810 w 1916"/>
                    <a:gd name="T91" fmla="*/ 806 h 1929"/>
                    <a:gd name="T92" fmla="*/ 873 w 1916"/>
                    <a:gd name="T93" fmla="*/ 782 h 1929"/>
                    <a:gd name="T94" fmla="*/ 894 w 1916"/>
                    <a:gd name="T95" fmla="*/ 738 h 1929"/>
                    <a:gd name="T96" fmla="*/ 938 w 1916"/>
                    <a:gd name="T97" fmla="*/ 706 h 1929"/>
                    <a:gd name="T98" fmla="*/ 959 w 1916"/>
                    <a:gd name="T99" fmla="*/ 659 h 1929"/>
                    <a:gd name="T100" fmla="*/ 931 w 1916"/>
                    <a:gd name="T101" fmla="*/ 591 h 1929"/>
                    <a:gd name="T102" fmla="*/ 920 w 1916"/>
                    <a:gd name="T103" fmla="*/ 533 h 1929"/>
                    <a:gd name="T104" fmla="*/ 986 w 1916"/>
                    <a:gd name="T105" fmla="*/ 415 h 1929"/>
                    <a:gd name="T106" fmla="*/ 1038 w 1916"/>
                    <a:gd name="T107" fmla="*/ 349 h 1929"/>
                    <a:gd name="T108" fmla="*/ 1177 w 1916"/>
                    <a:gd name="T109" fmla="*/ 318 h 1929"/>
                    <a:gd name="T110" fmla="*/ 1250 w 1916"/>
                    <a:gd name="T111" fmla="*/ 276 h 1929"/>
                    <a:gd name="T112" fmla="*/ 1284 w 1916"/>
                    <a:gd name="T113" fmla="*/ 197 h 1929"/>
                    <a:gd name="T114" fmla="*/ 1326 w 1916"/>
                    <a:gd name="T115" fmla="*/ 84 h 1929"/>
                    <a:gd name="T116" fmla="*/ 1408 w 1916"/>
                    <a:gd name="T117" fmla="*/ 13 h 1929"/>
                    <a:gd name="T118" fmla="*/ 1492 w 1916"/>
                    <a:gd name="T119" fmla="*/ 21 h 1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916" h="1929">
                      <a:moveTo>
                        <a:pt x="1492" y="21"/>
                      </a:moveTo>
                      <a:lnTo>
                        <a:pt x="1499" y="21"/>
                      </a:lnTo>
                      <a:lnTo>
                        <a:pt x="1505" y="21"/>
                      </a:lnTo>
                      <a:lnTo>
                        <a:pt x="1510" y="21"/>
                      </a:lnTo>
                      <a:lnTo>
                        <a:pt x="1512" y="21"/>
                      </a:lnTo>
                      <a:lnTo>
                        <a:pt x="1515" y="21"/>
                      </a:lnTo>
                      <a:lnTo>
                        <a:pt x="1520" y="21"/>
                      </a:lnTo>
                      <a:lnTo>
                        <a:pt x="1523" y="19"/>
                      </a:lnTo>
                      <a:lnTo>
                        <a:pt x="1528" y="16"/>
                      </a:lnTo>
                      <a:lnTo>
                        <a:pt x="1531" y="16"/>
                      </a:lnTo>
                      <a:lnTo>
                        <a:pt x="1539" y="13"/>
                      </a:lnTo>
                      <a:lnTo>
                        <a:pt x="1549" y="5"/>
                      </a:lnTo>
                      <a:lnTo>
                        <a:pt x="1552" y="11"/>
                      </a:lnTo>
                      <a:lnTo>
                        <a:pt x="1554" y="13"/>
                      </a:lnTo>
                      <a:lnTo>
                        <a:pt x="1554" y="16"/>
                      </a:lnTo>
                      <a:lnTo>
                        <a:pt x="1557" y="16"/>
                      </a:lnTo>
                      <a:lnTo>
                        <a:pt x="1557" y="19"/>
                      </a:lnTo>
                      <a:lnTo>
                        <a:pt x="1560" y="19"/>
                      </a:lnTo>
                      <a:lnTo>
                        <a:pt x="1560" y="21"/>
                      </a:lnTo>
                      <a:lnTo>
                        <a:pt x="1562" y="21"/>
                      </a:lnTo>
                      <a:lnTo>
                        <a:pt x="1565" y="21"/>
                      </a:lnTo>
                      <a:lnTo>
                        <a:pt x="1583" y="26"/>
                      </a:lnTo>
                      <a:lnTo>
                        <a:pt x="1589" y="32"/>
                      </a:lnTo>
                      <a:lnTo>
                        <a:pt x="1596" y="42"/>
                      </a:lnTo>
                      <a:lnTo>
                        <a:pt x="1599" y="47"/>
                      </a:lnTo>
                      <a:lnTo>
                        <a:pt x="1602" y="47"/>
                      </a:lnTo>
                      <a:lnTo>
                        <a:pt x="1607" y="53"/>
                      </a:lnTo>
                      <a:lnTo>
                        <a:pt x="1609" y="58"/>
                      </a:lnTo>
                      <a:lnTo>
                        <a:pt x="1615" y="66"/>
                      </a:lnTo>
                      <a:lnTo>
                        <a:pt x="1615" y="68"/>
                      </a:lnTo>
                      <a:lnTo>
                        <a:pt x="1617" y="71"/>
                      </a:lnTo>
                      <a:lnTo>
                        <a:pt x="1617" y="76"/>
                      </a:lnTo>
                      <a:lnTo>
                        <a:pt x="1617" y="79"/>
                      </a:lnTo>
                      <a:lnTo>
                        <a:pt x="1620" y="84"/>
                      </a:lnTo>
                      <a:lnTo>
                        <a:pt x="1620" y="92"/>
                      </a:lnTo>
                      <a:lnTo>
                        <a:pt x="1623" y="100"/>
                      </a:lnTo>
                      <a:lnTo>
                        <a:pt x="1623" y="105"/>
                      </a:lnTo>
                      <a:lnTo>
                        <a:pt x="1623" y="110"/>
                      </a:lnTo>
                      <a:lnTo>
                        <a:pt x="1625" y="110"/>
                      </a:lnTo>
                      <a:lnTo>
                        <a:pt x="1625" y="113"/>
                      </a:lnTo>
                      <a:lnTo>
                        <a:pt x="1625" y="116"/>
                      </a:lnTo>
                      <a:lnTo>
                        <a:pt x="1623" y="121"/>
                      </a:lnTo>
                      <a:lnTo>
                        <a:pt x="1623" y="124"/>
                      </a:lnTo>
                      <a:lnTo>
                        <a:pt x="1623" y="129"/>
                      </a:lnTo>
                      <a:lnTo>
                        <a:pt x="1623" y="134"/>
                      </a:lnTo>
                      <a:lnTo>
                        <a:pt x="1623" y="142"/>
                      </a:lnTo>
                      <a:lnTo>
                        <a:pt x="1623" y="144"/>
                      </a:lnTo>
                      <a:lnTo>
                        <a:pt x="1623" y="147"/>
                      </a:lnTo>
                      <a:lnTo>
                        <a:pt x="1623" y="152"/>
                      </a:lnTo>
                      <a:lnTo>
                        <a:pt x="1620" y="155"/>
                      </a:lnTo>
                      <a:lnTo>
                        <a:pt x="1620" y="160"/>
                      </a:lnTo>
                      <a:lnTo>
                        <a:pt x="1620" y="168"/>
                      </a:lnTo>
                      <a:lnTo>
                        <a:pt x="1620" y="171"/>
                      </a:lnTo>
                      <a:lnTo>
                        <a:pt x="1620" y="173"/>
                      </a:lnTo>
                      <a:lnTo>
                        <a:pt x="1620" y="179"/>
                      </a:lnTo>
                      <a:lnTo>
                        <a:pt x="1617" y="189"/>
                      </a:lnTo>
                      <a:lnTo>
                        <a:pt x="1617" y="192"/>
                      </a:lnTo>
                      <a:lnTo>
                        <a:pt x="1615" y="194"/>
                      </a:lnTo>
                      <a:lnTo>
                        <a:pt x="1615" y="197"/>
                      </a:lnTo>
                      <a:lnTo>
                        <a:pt x="1615" y="200"/>
                      </a:lnTo>
                      <a:lnTo>
                        <a:pt x="1615" y="202"/>
                      </a:lnTo>
                      <a:lnTo>
                        <a:pt x="1612" y="207"/>
                      </a:lnTo>
                      <a:lnTo>
                        <a:pt x="1609" y="215"/>
                      </a:lnTo>
                      <a:lnTo>
                        <a:pt x="1607" y="221"/>
                      </a:lnTo>
                      <a:lnTo>
                        <a:pt x="1607" y="223"/>
                      </a:lnTo>
                      <a:lnTo>
                        <a:pt x="1607" y="226"/>
                      </a:lnTo>
                      <a:lnTo>
                        <a:pt x="1604" y="231"/>
                      </a:lnTo>
                      <a:lnTo>
                        <a:pt x="1604" y="236"/>
                      </a:lnTo>
                      <a:lnTo>
                        <a:pt x="1604" y="239"/>
                      </a:lnTo>
                      <a:lnTo>
                        <a:pt x="1602" y="244"/>
                      </a:lnTo>
                      <a:lnTo>
                        <a:pt x="1602" y="247"/>
                      </a:lnTo>
                      <a:lnTo>
                        <a:pt x="1602" y="252"/>
                      </a:lnTo>
                      <a:lnTo>
                        <a:pt x="1602" y="257"/>
                      </a:lnTo>
                      <a:lnTo>
                        <a:pt x="1599" y="268"/>
                      </a:lnTo>
                      <a:lnTo>
                        <a:pt x="1596" y="276"/>
                      </a:lnTo>
                      <a:lnTo>
                        <a:pt x="1594" y="276"/>
                      </a:lnTo>
                      <a:lnTo>
                        <a:pt x="1591" y="286"/>
                      </a:lnTo>
                      <a:lnTo>
                        <a:pt x="1589" y="286"/>
                      </a:lnTo>
                      <a:lnTo>
                        <a:pt x="1589" y="291"/>
                      </a:lnTo>
                      <a:lnTo>
                        <a:pt x="1589" y="299"/>
                      </a:lnTo>
                      <a:lnTo>
                        <a:pt x="1589" y="302"/>
                      </a:lnTo>
                      <a:lnTo>
                        <a:pt x="1589" y="307"/>
                      </a:lnTo>
                      <a:lnTo>
                        <a:pt x="1591" y="323"/>
                      </a:lnTo>
                      <a:lnTo>
                        <a:pt x="1594" y="333"/>
                      </a:lnTo>
                      <a:lnTo>
                        <a:pt x="1594" y="344"/>
                      </a:lnTo>
                      <a:lnTo>
                        <a:pt x="1596" y="354"/>
                      </a:lnTo>
                      <a:lnTo>
                        <a:pt x="1596" y="368"/>
                      </a:lnTo>
                      <a:lnTo>
                        <a:pt x="1599" y="373"/>
                      </a:lnTo>
                      <a:lnTo>
                        <a:pt x="1599" y="381"/>
                      </a:lnTo>
                      <a:lnTo>
                        <a:pt x="1599" y="391"/>
                      </a:lnTo>
                      <a:lnTo>
                        <a:pt x="1602" y="399"/>
                      </a:lnTo>
                      <a:lnTo>
                        <a:pt x="1602" y="407"/>
                      </a:lnTo>
                      <a:lnTo>
                        <a:pt x="1604" y="412"/>
                      </a:lnTo>
                      <a:lnTo>
                        <a:pt x="1604" y="415"/>
                      </a:lnTo>
                      <a:lnTo>
                        <a:pt x="1604" y="420"/>
                      </a:lnTo>
                      <a:lnTo>
                        <a:pt x="1609" y="425"/>
                      </a:lnTo>
                      <a:lnTo>
                        <a:pt x="1612" y="428"/>
                      </a:lnTo>
                      <a:lnTo>
                        <a:pt x="1620" y="438"/>
                      </a:lnTo>
                      <a:lnTo>
                        <a:pt x="1625" y="446"/>
                      </a:lnTo>
                      <a:lnTo>
                        <a:pt x="1628" y="449"/>
                      </a:lnTo>
                      <a:lnTo>
                        <a:pt x="1630" y="452"/>
                      </a:lnTo>
                      <a:lnTo>
                        <a:pt x="1633" y="454"/>
                      </a:lnTo>
                      <a:lnTo>
                        <a:pt x="1633" y="457"/>
                      </a:lnTo>
                      <a:lnTo>
                        <a:pt x="1636" y="459"/>
                      </a:lnTo>
                      <a:lnTo>
                        <a:pt x="1641" y="465"/>
                      </a:lnTo>
                      <a:lnTo>
                        <a:pt x="1730" y="470"/>
                      </a:lnTo>
                      <a:lnTo>
                        <a:pt x="1767" y="473"/>
                      </a:lnTo>
                      <a:lnTo>
                        <a:pt x="1767" y="478"/>
                      </a:lnTo>
                      <a:lnTo>
                        <a:pt x="1764" y="483"/>
                      </a:lnTo>
                      <a:lnTo>
                        <a:pt x="1764" y="486"/>
                      </a:lnTo>
                      <a:lnTo>
                        <a:pt x="1764" y="488"/>
                      </a:lnTo>
                      <a:lnTo>
                        <a:pt x="1762" y="491"/>
                      </a:lnTo>
                      <a:lnTo>
                        <a:pt x="1759" y="504"/>
                      </a:lnTo>
                      <a:lnTo>
                        <a:pt x="1756" y="520"/>
                      </a:lnTo>
                      <a:lnTo>
                        <a:pt x="1754" y="520"/>
                      </a:lnTo>
                      <a:lnTo>
                        <a:pt x="1748" y="520"/>
                      </a:lnTo>
                      <a:lnTo>
                        <a:pt x="1741" y="517"/>
                      </a:lnTo>
                      <a:lnTo>
                        <a:pt x="1735" y="517"/>
                      </a:lnTo>
                      <a:lnTo>
                        <a:pt x="1730" y="515"/>
                      </a:lnTo>
                      <a:lnTo>
                        <a:pt x="1709" y="509"/>
                      </a:lnTo>
                      <a:lnTo>
                        <a:pt x="1706" y="507"/>
                      </a:lnTo>
                      <a:lnTo>
                        <a:pt x="1704" y="507"/>
                      </a:lnTo>
                      <a:lnTo>
                        <a:pt x="1701" y="504"/>
                      </a:lnTo>
                      <a:lnTo>
                        <a:pt x="1699" y="504"/>
                      </a:lnTo>
                      <a:lnTo>
                        <a:pt x="1699" y="501"/>
                      </a:lnTo>
                      <a:lnTo>
                        <a:pt x="1693" y="509"/>
                      </a:lnTo>
                      <a:lnTo>
                        <a:pt x="1701" y="515"/>
                      </a:lnTo>
                      <a:lnTo>
                        <a:pt x="1704" y="517"/>
                      </a:lnTo>
                      <a:lnTo>
                        <a:pt x="1714" y="525"/>
                      </a:lnTo>
                      <a:lnTo>
                        <a:pt x="1720" y="528"/>
                      </a:lnTo>
                      <a:lnTo>
                        <a:pt x="1735" y="530"/>
                      </a:lnTo>
                      <a:lnTo>
                        <a:pt x="1735" y="528"/>
                      </a:lnTo>
                      <a:lnTo>
                        <a:pt x="1738" y="528"/>
                      </a:lnTo>
                      <a:lnTo>
                        <a:pt x="1741" y="528"/>
                      </a:lnTo>
                      <a:lnTo>
                        <a:pt x="1746" y="530"/>
                      </a:lnTo>
                      <a:lnTo>
                        <a:pt x="1748" y="533"/>
                      </a:lnTo>
                      <a:lnTo>
                        <a:pt x="1751" y="533"/>
                      </a:lnTo>
                      <a:lnTo>
                        <a:pt x="1754" y="533"/>
                      </a:lnTo>
                      <a:lnTo>
                        <a:pt x="1767" y="536"/>
                      </a:lnTo>
                      <a:lnTo>
                        <a:pt x="1769" y="536"/>
                      </a:lnTo>
                      <a:lnTo>
                        <a:pt x="1775" y="525"/>
                      </a:lnTo>
                      <a:lnTo>
                        <a:pt x="1777" y="522"/>
                      </a:lnTo>
                      <a:lnTo>
                        <a:pt x="1777" y="517"/>
                      </a:lnTo>
                      <a:lnTo>
                        <a:pt x="1780" y="515"/>
                      </a:lnTo>
                      <a:lnTo>
                        <a:pt x="1783" y="507"/>
                      </a:lnTo>
                      <a:lnTo>
                        <a:pt x="1783" y="504"/>
                      </a:lnTo>
                      <a:lnTo>
                        <a:pt x="1785" y="499"/>
                      </a:lnTo>
                      <a:lnTo>
                        <a:pt x="1785" y="496"/>
                      </a:lnTo>
                      <a:lnTo>
                        <a:pt x="1788" y="494"/>
                      </a:lnTo>
                      <a:lnTo>
                        <a:pt x="1793" y="480"/>
                      </a:lnTo>
                      <a:lnTo>
                        <a:pt x="1809" y="480"/>
                      </a:lnTo>
                      <a:lnTo>
                        <a:pt x="1814" y="483"/>
                      </a:lnTo>
                      <a:lnTo>
                        <a:pt x="1817" y="483"/>
                      </a:lnTo>
                      <a:lnTo>
                        <a:pt x="1827" y="488"/>
                      </a:lnTo>
                      <a:lnTo>
                        <a:pt x="1832" y="488"/>
                      </a:lnTo>
                      <a:lnTo>
                        <a:pt x="1838" y="491"/>
                      </a:lnTo>
                      <a:lnTo>
                        <a:pt x="1843" y="491"/>
                      </a:lnTo>
                      <a:lnTo>
                        <a:pt x="1845" y="494"/>
                      </a:lnTo>
                      <a:lnTo>
                        <a:pt x="1856" y="507"/>
                      </a:lnTo>
                      <a:lnTo>
                        <a:pt x="1859" y="509"/>
                      </a:lnTo>
                      <a:lnTo>
                        <a:pt x="1859" y="512"/>
                      </a:lnTo>
                      <a:lnTo>
                        <a:pt x="1861" y="515"/>
                      </a:lnTo>
                      <a:lnTo>
                        <a:pt x="1864" y="517"/>
                      </a:lnTo>
                      <a:lnTo>
                        <a:pt x="1866" y="520"/>
                      </a:lnTo>
                      <a:lnTo>
                        <a:pt x="1869" y="522"/>
                      </a:lnTo>
                      <a:lnTo>
                        <a:pt x="1869" y="525"/>
                      </a:lnTo>
                      <a:lnTo>
                        <a:pt x="1872" y="528"/>
                      </a:lnTo>
                      <a:lnTo>
                        <a:pt x="1874" y="530"/>
                      </a:lnTo>
                      <a:lnTo>
                        <a:pt x="1900" y="564"/>
                      </a:lnTo>
                      <a:lnTo>
                        <a:pt x="1916" y="580"/>
                      </a:lnTo>
                      <a:lnTo>
                        <a:pt x="1903" y="588"/>
                      </a:lnTo>
                      <a:lnTo>
                        <a:pt x="1895" y="593"/>
                      </a:lnTo>
                      <a:lnTo>
                        <a:pt x="1887" y="599"/>
                      </a:lnTo>
                      <a:lnTo>
                        <a:pt x="1882" y="601"/>
                      </a:lnTo>
                      <a:lnTo>
                        <a:pt x="1880" y="604"/>
                      </a:lnTo>
                      <a:lnTo>
                        <a:pt x="1872" y="614"/>
                      </a:lnTo>
                      <a:lnTo>
                        <a:pt x="1851" y="640"/>
                      </a:lnTo>
                      <a:lnTo>
                        <a:pt x="1840" y="654"/>
                      </a:lnTo>
                      <a:lnTo>
                        <a:pt x="1832" y="664"/>
                      </a:lnTo>
                      <a:lnTo>
                        <a:pt x="1830" y="669"/>
                      </a:lnTo>
                      <a:lnTo>
                        <a:pt x="1824" y="677"/>
                      </a:lnTo>
                      <a:lnTo>
                        <a:pt x="1822" y="685"/>
                      </a:lnTo>
                      <a:lnTo>
                        <a:pt x="1819" y="690"/>
                      </a:lnTo>
                      <a:lnTo>
                        <a:pt x="1814" y="701"/>
                      </a:lnTo>
                      <a:lnTo>
                        <a:pt x="1809" y="714"/>
                      </a:lnTo>
                      <a:lnTo>
                        <a:pt x="1803" y="730"/>
                      </a:lnTo>
                      <a:lnTo>
                        <a:pt x="1798" y="748"/>
                      </a:lnTo>
                      <a:lnTo>
                        <a:pt x="1796" y="756"/>
                      </a:lnTo>
                      <a:lnTo>
                        <a:pt x="1793" y="764"/>
                      </a:lnTo>
                      <a:lnTo>
                        <a:pt x="1788" y="782"/>
                      </a:lnTo>
                      <a:lnTo>
                        <a:pt x="1785" y="803"/>
                      </a:lnTo>
                      <a:lnTo>
                        <a:pt x="1783" y="811"/>
                      </a:lnTo>
                      <a:lnTo>
                        <a:pt x="1783" y="816"/>
                      </a:lnTo>
                      <a:lnTo>
                        <a:pt x="1780" y="832"/>
                      </a:lnTo>
                      <a:lnTo>
                        <a:pt x="1780" y="856"/>
                      </a:lnTo>
                      <a:lnTo>
                        <a:pt x="1780" y="871"/>
                      </a:lnTo>
                      <a:lnTo>
                        <a:pt x="1780" y="887"/>
                      </a:lnTo>
                      <a:lnTo>
                        <a:pt x="1775" y="900"/>
                      </a:lnTo>
                      <a:lnTo>
                        <a:pt x="1775" y="903"/>
                      </a:lnTo>
                      <a:lnTo>
                        <a:pt x="1772" y="913"/>
                      </a:lnTo>
                      <a:lnTo>
                        <a:pt x="1767" y="927"/>
                      </a:lnTo>
                      <a:lnTo>
                        <a:pt x="1762" y="948"/>
                      </a:lnTo>
                      <a:lnTo>
                        <a:pt x="1762" y="950"/>
                      </a:lnTo>
                      <a:lnTo>
                        <a:pt x="1762" y="963"/>
                      </a:lnTo>
                      <a:lnTo>
                        <a:pt x="1764" y="976"/>
                      </a:lnTo>
                      <a:lnTo>
                        <a:pt x="1767" y="995"/>
                      </a:lnTo>
                      <a:lnTo>
                        <a:pt x="1767" y="1008"/>
                      </a:lnTo>
                      <a:lnTo>
                        <a:pt x="1767" y="1024"/>
                      </a:lnTo>
                      <a:lnTo>
                        <a:pt x="1767" y="1037"/>
                      </a:lnTo>
                      <a:lnTo>
                        <a:pt x="1767" y="1042"/>
                      </a:lnTo>
                      <a:lnTo>
                        <a:pt x="1767" y="1047"/>
                      </a:lnTo>
                      <a:lnTo>
                        <a:pt x="1767" y="1055"/>
                      </a:lnTo>
                      <a:lnTo>
                        <a:pt x="1764" y="1058"/>
                      </a:lnTo>
                      <a:lnTo>
                        <a:pt x="1759" y="1087"/>
                      </a:lnTo>
                      <a:lnTo>
                        <a:pt x="1751" y="1110"/>
                      </a:lnTo>
                      <a:lnTo>
                        <a:pt x="1748" y="1121"/>
                      </a:lnTo>
                      <a:lnTo>
                        <a:pt x="1746" y="1134"/>
                      </a:lnTo>
                      <a:lnTo>
                        <a:pt x="1743" y="1144"/>
                      </a:lnTo>
                      <a:lnTo>
                        <a:pt x="1738" y="1152"/>
                      </a:lnTo>
                      <a:lnTo>
                        <a:pt x="1738" y="1157"/>
                      </a:lnTo>
                      <a:lnTo>
                        <a:pt x="1733" y="1165"/>
                      </a:lnTo>
                      <a:lnTo>
                        <a:pt x="1730" y="1171"/>
                      </a:lnTo>
                      <a:lnTo>
                        <a:pt x="1727" y="1173"/>
                      </a:lnTo>
                      <a:lnTo>
                        <a:pt x="1722" y="1181"/>
                      </a:lnTo>
                      <a:lnTo>
                        <a:pt x="1717" y="1189"/>
                      </a:lnTo>
                      <a:lnTo>
                        <a:pt x="1706" y="1199"/>
                      </a:lnTo>
                      <a:lnTo>
                        <a:pt x="1699" y="1205"/>
                      </a:lnTo>
                      <a:lnTo>
                        <a:pt x="1688" y="1215"/>
                      </a:lnTo>
                      <a:lnTo>
                        <a:pt x="1672" y="1228"/>
                      </a:lnTo>
                      <a:lnTo>
                        <a:pt x="1651" y="1241"/>
                      </a:lnTo>
                      <a:lnTo>
                        <a:pt x="1628" y="1260"/>
                      </a:lnTo>
                      <a:lnTo>
                        <a:pt x="1620" y="1265"/>
                      </a:lnTo>
                      <a:lnTo>
                        <a:pt x="1617" y="1268"/>
                      </a:lnTo>
                      <a:lnTo>
                        <a:pt x="1615" y="1270"/>
                      </a:lnTo>
                      <a:lnTo>
                        <a:pt x="1612" y="1270"/>
                      </a:lnTo>
                      <a:lnTo>
                        <a:pt x="1591" y="1286"/>
                      </a:lnTo>
                      <a:lnTo>
                        <a:pt x="1578" y="1294"/>
                      </a:lnTo>
                      <a:lnTo>
                        <a:pt x="1565" y="1302"/>
                      </a:lnTo>
                      <a:lnTo>
                        <a:pt x="1557" y="1307"/>
                      </a:lnTo>
                      <a:lnTo>
                        <a:pt x="1549" y="1312"/>
                      </a:lnTo>
                      <a:lnTo>
                        <a:pt x="1544" y="1315"/>
                      </a:lnTo>
                      <a:lnTo>
                        <a:pt x="1536" y="1318"/>
                      </a:lnTo>
                      <a:lnTo>
                        <a:pt x="1528" y="1323"/>
                      </a:lnTo>
                      <a:lnTo>
                        <a:pt x="1515" y="1328"/>
                      </a:lnTo>
                      <a:lnTo>
                        <a:pt x="1505" y="1333"/>
                      </a:lnTo>
                      <a:lnTo>
                        <a:pt x="1492" y="1339"/>
                      </a:lnTo>
                      <a:lnTo>
                        <a:pt x="1478" y="1344"/>
                      </a:lnTo>
                      <a:lnTo>
                        <a:pt x="1463" y="1352"/>
                      </a:lnTo>
                      <a:lnTo>
                        <a:pt x="1452" y="1354"/>
                      </a:lnTo>
                      <a:lnTo>
                        <a:pt x="1444" y="1360"/>
                      </a:lnTo>
                      <a:lnTo>
                        <a:pt x="1431" y="1362"/>
                      </a:lnTo>
                      <a:lnTo>
                        <a:pt x="1415" y="1367"/>
                      </a:lnTo>
                      <a:lnTo>
                        <a:pt x="1405" y="1370"/>
                      </a:lnTo>
                      <a:lnTo>
                        <a:pt x="1397" y="1373"/>
                      </a:lnTo>
                      <a:lnTo>
                        <a:pt x="1384" y="1378"/>
                      </a:lnTo>
                      <a:lnTo>
                        <a:pt x="1376" y="1378"/>
                      </a:lnTo>
                      <a:lnTo>
                        <a:pt x="1368" y="1381"/>
                      </a:lnTo>
                      <a:lnTo>
                        <a:pt x="1353" y="1383"/>
                      </a:lnTo>
                      <a:lnTo>
                        <a:pt x="1334" y="1386"/>
                      </a:lnTo>
                      <a:lnTo>
                        <a:pt x="1316" y="1391"/>
                      </a:lnTo>
                      <a:lnTo>
                        <a:pt x="1295" y="1394"/>
                      </a:lnTo>
                      <a:lnTo>
                        <a:pt x="1279" y="1396"/>
                      </a:lnTo>
                      <a:lnTo>
                        <a:pt x="1266" y="1399"/>
                      </a:lnTo>
                      <a:lnTo>
                        <a:pt x="1258" y="1399"/>
                      </a:lnTo>
                      <a:lnTo>
                        <a:pt x="1250" y="1402"/>
                      </a:lnTo>
                      <a:lnTo>
                        <a:pt x="1242" y="1402"/>
                      </a:lnTo>
                      <a:lnTo>
                        <a:pt x="1235" y="1404"/>
                      </a:lnTo>
                      <a:lnTo>
                        <a:pt x="1219" y="1407"/>
                      </a:lnTo>
                      <a:lnTo>
                        <a:pt x="1208" y="1407"/>
                      </a:lnTo>
                      <a:lnTo>
                        <a:pt x="1201" y="1409"/>
                      </a:lnTo>
                      <a:lnTo>
                        <a:pt x="1187" y="1409"/>
                      </a:lnTo>
                      <a:lnTo>
                        <a:pt x="1177" y="1409"/>
                      </a:lnTo>
                      <a:lnTo>
                        <a:pt x="1174" y="1409"/>
                      </a:lnTo>
                      <a:lnTo>
                        <a:pt x="1169" y="1409"/>
                      </a:lnTo>
                      <a:lnTo>
                        <a:pt x="1161" y="1409"/>
                      </a:lnTo>
                      <a:lnTo>
                        <a:pt x="1156" y="1412"/>
                      </a:lnTo>
                      <a:lnTo>
                        <a:pt x="1148" y="1412"/>
                      </a:lnTo>
                      <a:lnTo>
                        <a:pt x="1143" y="1412"/>
                      </a:lnTo>
                      <a:lnTo>
                        <a:pt x="1138" y="1412"/>
                      </a:lnTo>
                      <a:lnTo>
                        <a:pt x="1135" y="1412"/>
                      </a:lnTo>
                      <a:lnTo>
                        <a:pt x="1127" y="1412"/>
                      </a:lnTo>
                      <a:lnTo>
                        <a:pt x="1122" y="1412"/>
                      </a:lnTo>
                      <a:lnTo>
                        <a:pt x="1109" y="1412"/>
                      </a:lnTo>
                      <a:lnTo>
                        <a:pt x="1104" y="1412"/>
                      </a:lnTo>
                      <a:lnTo>
                        <a:pt x="1096" y="1412"/>
                      </a:lnTo>
                      <a:lnTo>
                        <a:pt x="1075" y="1412"/>
                      </a:lnTo>
                      <a:lnTo>
                        <a:pt x="1067" y="1412"/>
                      </a:lnTo>
                      <a:lnTo>
                        <a:pt x="1054" y="1409"/>
                      </a:lnTo>
                      <a:lnTo>
                        <a:pt x="1038" y="1409"/>
                      </a:lnTo>
                      <a:lnTo>
                        <a:pt x="1022" y="1407"/>
                      </a:lnTo>
                      <a:lnTo>
                        <a:pt x="1007" y="1404"/>
                      </a:lnTo>
                      <a:lnTo>
                        <a:pt x="991" y="1402"/>
                      </a:lnTo>
                      <a:lnTo>
                        <a:pt x="980" y="1402"/>
                      </a:lnTo>
                      <a:lnTo>
                        <a:pt x="975" y="1402"/>
                      </a:lnTo>
                      <a:lnTo>
                        <a:pt x="951" y="1396"/>
                      </a:lnTo>
                      <a:lnTo>
                        <a:pt x="938" y="1396"/>
                      </a:lnTo>
                      <a:lnTo>
                        <a:pt x="933" y="1394"/>
                      </a:lnTo>
                      <a:lnTo>
                        <a:pt x="923" y="1394"/>
                      </a:lnTo>
                      <a:lnTo>
                        <a:pt x="912" y="1391"/>
                      </a:lnTo>
                      <a:lnTo>
                        <a:pt x="902" y="1391"/>
                      </a:lnTo>
                      <a:lnTo>
                        <a:pt x="886" y="1388"/>
                      </a:lnTo>
                      <a:lnTo>
                        <a:pt x="870" y="1388"/>
                      </a:lnTo>
                      <a:lnTo>
                        <a:pt x="857" y="1386"/>
                      </a:lnTo>
                      <a:lnTo>
                        <a:pt x="836" y="1386"/>
                      </a:lnTo>
                      <a:lnTo>
                        <a:pt x="831" y="1386"/>
                      </a:lnTo>
                      <a:lnTo>
                        <a:pt x="826" y="1388"/>
                      </a:lnTo>
                      <a:lnTo>
                        <a:pt x="820" y="1388"/>
                      </a:lnTo>
                      <a:lnTo>
                        <a:pt x="815" y="1388"/>
                      </a:lnTo>
                      <a:lnTo>
                        <a:pt x="807" y="1391"/>
                      </a:lnTo>
                      <a:lnTo>
                        <a:pt x="799" y="1394"/>
                      </a:lnTo>
                      <a:lnTo>
                        <a:pt x="792" y="1396"/>
                      </a:lnTo>
                      <a:lnTo>
                        <a:pt x="786" y="1396"/>
                      </a:lnTo>
                      <a:lnTo>
                        <a:pt x="778" y="1399"/>
                      </a:lnTo>
                      <a:lnTo>
                        <a:pt x="773" y="1402"/>
                      </a:lnTo>
                      <a:lnTo>
                        <a:pt x="771" y="1402"/>
                      </a:lnTo>
                      <a:lnTo>
                        <a:pt x="763" y="1404"/>
                      </a:lnTo>
                      <a:lnTo>
                        <a:pt x="755" y="1409"/>
                      </a:lnTo>
                      <a:lnTo>
                        <a:pt x="742" y="1415"/>
                      </a:lnTo>
                      <a:lnTo>
                        <a:pt x="729" y="1420"/>
                      </a:lnTo>
                      <a:lnTo>
                        <a:pt x="721" y="1425"/>
                      </a:lnTo>
                      <a:lnTo>
                        <a:pt x="713" y="1428"/>
                      </a:lnTo>
                      <a:lnTo>
                        <a:pt x="708" y="1430"/>
                      </a:lnTo>
                      <a:lnTo>
                        <a:pt x="700" y="1436"/>
                      </a:lnTo>
                      <a:lnTo>
                        <a:pt x="695" y="1438"/>
                      </a:lnTo>
                      <a:lnTo>
                        <a:pt x="692" y="1441"/>
                      </a:lnTo>
                      <a:lnTo>
                        <a:pt x="689" y="1441"/>
                      </a:lnTo>
                      <a:lnTo>
                        <a:pt x="687" y="1444"/>
                      </a:lnTo>
                      <a:lnTo>
                        <a:pt x="681" y="1449"/>
                      </a:lnTo>
                      <a:lnTo>
                        <a:pt x="674" y="1451"/>
                      </a:lnTo>
                      <a:lnTo>
                        <a:pt x="674" y="1454"/>
                      </a:lnTo>
                      <a:lnTo>
                        <a:pt x="671" y="1454"/>
                      </a:lnTo>
                      <a:lnTo>
                        <a:pt x="668" y="1457"/>
                      </a:lnTo>
                      <a:lnTo>
                        <a:pt x="663" y="1459"/>
                      </a:lnTo>
                      <a:lnTo>
                        <a:pt x="650" y="1470"/>
                      </a:lnTo>
                      <a:lnTo>
                        <a:pt x="645" y="1475"/>
                      </a:lnTo>
                      <a:lnTo>
                        <a:pt x="637" y="1478"/>
                      </a:lnTo>
                      <a:lnTo>
                        <a:pt x="626" y="1488"/>
                      </a:lnTo>
                      <a:lnTo>
                        <a:pt x="619" y="1493"/>
                      </a:lnTo>
                      <a:lnTo>
                        <a:pt x="616" y="1496"/>
                      </a:lnTo>
                      <a:lnTo>
                        <a:pt x="611" y="1501"/>
                      </a:lnTo>
                      <a:lnTo>
                        <a:pt x="611" y="1504"/>
                      </a:lnTo>
                      <a:lnTo>
                        <a:pt x="600" y="1514"/>
                      </a:lnTo>
                      <a:lnTo>
                        <a:pt x="592" y="1530"/>
                      </a:lnTo>
                      <a:lnTo>
                        <a:pt x="584" y="1541"/>
                      </a:lnTo>
                      <a:lnTo>
                        <a:pt x="571" y="1559"/>
                      </a:lnTo>
                      <a:lnTo>
                        <a:pt x="561" y="1572"/>
                      </a:lnTo>
                      <a:lnTo>
                        <a:pt x="553" y="1585"/>
                      </a:lnTo>
                      <a:lnTo>
                        <a:pt x="548" y="1593"/>
                      </a:lnTo>
                      <a:lnTo>
                        <a:pt x="543" y="1601"/>
                      </a:lnTo>
                      <a:lnTo>
                        <a:pt x="540" y="1606"/>
                      </a:lnTo>
                      <a:lnTo>
                        <a:pt x="537" y="1612"/>
                      </a:lnTo>
                      <a:lnTo>
                        <a:pt x="532" y="1614"/>
                      </a:lnTo>
                      <a:lnTo>
                        <a:pt x="529" y="1625"/>
                      </a:lnTo>
                      <a:lnTo>
                        <a:pt x="524" y="1633"/>
                      </a:lnTo>
                      <a:lnTo>
                        <a:pt x="524" y="1635"/>
                      </a:lnTo>
                      <a:lnTo>
                        <a:pt x="522" y="1640"/>
                      </a:lnTo>
                      <a:lnTo>
                        <a:pt x="487" y="1695"/>
                      </a:lnTo>
                      <a:lnTo>
                        <a:pt x="406" y="1785"/>
                      </a:lnTo>
                      <a:lnTo>
                        <a:pt x="398" y="1795"/>
                      </a:lnTo>
                      <a:lnTo>
                        <a:pt x="396" y="1795"/>
                      </a:lnTo>
                      <a:lnTo>
                        <a:pt x="372" y="1824"/>
                      </a:lnTo>
                      <a:lnTo>
                        <a:pt x="359" y="1837"/>
                      </a:lnTo>
                      <a:lnTo>
                        <a:pt x="299" y="1863"/>
                      </a:lnTo>
                      <a:lnTo>
                        <a:pt x="293" y="1863"/>
                      </a:lnTo>
                      <a:lnTo>
                        <a:pt x="293" y="1866"/>
                      </a:lnTo>
                      <a:lnTo>
                        <a:pt x="270" y="1877"/>
                      </a:lnTo>
                      <a:lnTo>
                        <a:pt x="265" y="1877"/>
                      </a:lnTo>
                      <a:lnTo>
                        <a:pt x="262" y="1879"/>
                      </a:lnTo>
                      <a:lnTo>
                        <a:pt x="149" y="1929"/>
                      </a:lnTo>
                      <a:lnTo>
                        <a:pt x="147" y="1929"/>
                      </a:lnTo>
                      <a:lnTo>
                        <a:pt x="58" y="1929"/>
                      </a:lnTo>
                      <a:lnTo>
                        <a:pt x="58" y="1924"/>
                      </a:lnTo>
                      <a:lnTo>
                        <a:pt x="58" y="1911"/>
                      </a:lnTo>
                      <a:lnTo>
                        <a:pt x="58" y="1895"/>
                      </a:lnTo>
                      <a:lnTo>
                        <a:pt x="58" y="1874"/>
                      </a:lnTo>
                      <a:lnTo>
                        <a:pt x="58" y="1853"/>
                      </a:lnTo>
                      <a:lnTo>
                        <a:pt x="55" y="1842"/>
                      </a:lnTo>
                      <a:lnTo>
                        <a:pt x="55" y="1840"/>
                      </a:lnTo>
                      <a:lnTo>
                        <a:pt x="55" y="1811"/>
                      </a:lnTo>
                      <a:lnTo>
                        <a:pt x="55" y="1793"/>
                      </a:lnTo>
                      <a:lnTo>
                        <a:pt x="55" y="1779"/>
                      </a:lnTo>
                      <a:lnTo>
                        <a:pt x="52" y="1737"/>
                      </a:lnTo>
                      <a:lnTo>
                        <a:pt x="47" y="1722"/>
                      </a:lnTo>
                      <a:lnTo>
                        <a:pt x="44" y="1711"/>
                      </a:lnTo>
                      <a:lnTo>
                        <a:pt x="44" y="1706"/>
                      </a:lnTo>
                      <a:lnTo>
                        <a:pt x="42" y="1703"/>
                      </a:lnTo>
                      <a:lnTo>
                        <a:pt x="42" y="1701"/>
                      </a:lnTo>
                      <a:lnTo>
                        <a:pt x="42" y="1698"/>
                      </a:lnTo>
                      <a:lnTo>
                        <a:pt x="39" y="1695"/>
                      </a:lnTo>
                      <a:lnTo>
                        <a:pt x="39" y="1693"/>
                      </a:lnTo>
                      <a:lnTo>
                        <a:pt x="39" y="1690"/>
                      </a:lnTo>
                      <a:lnTo>
                        <a:pt x="37" y="1685"/>
                      </a:lnTo>
                      <a:lnTo>
                        <a:pt x="37" y="1682"/>
                      </a:lnTo>
                      <a:lnTo>
                        <a:pt x="31" y="1672"/>
                      </a:lnTo>
                      <a:lnTo>
                        <a:pt x="31" y="1667"/>
                      </a:lnTo>
                      <a:lnTo>
                        <a:pt x="29" y="1664"/>
                      </a:lnTo>
                      <a:lnTo>
                        <a:pt x="29" y="1659"/>
                      </a:lnTo>
                      <a:lnTo>
                        <a:pt x="26" y="1656"/>
                      </a:lnTo>
                      <a:lnTo>
                        <a:pt x="23" y="1648"/>
                      </a:lnTo>
                      <a:lnTo>
                        <a:pt x="23" y="1646"/>
                      </a:lnTo>
                      <a:lnTo>
                        <a:pt x="21" y="1640"/>
                      </a:lnTo>
                      <a:lnTo>
                        <a:pt x="16" y="1619"/>
                      </a:lnTo>
                      <a:lnTo>
                        <a:pt x="16" y="1617"/>
                      </a:lnTo>
                      <a:lnTo>
                        <a:pt x="16" y="1612"/>
                      </a:lnTo>
                      <a:lnTo>
                        <a:pt x="13" y="1609"/>
                      </a:lnTo>
                      <a:lnTo>
                        <a:pt x="10" y="1596"/>
                      </a:lnTo>
                      <a:lnTo>
                        <a:pt x="10" y="1588"/>
                      </a:lnTo>
                      <a:lnTo>
                        <a:pt x="8" y="1577"/>
                      </a:lnTo>
                      <a:lnTo>
                        <a:pt x="5" y="1562"/>
                      </a:lnTo>
                      <a:lnTo>
                        <a:pt x="5" y="1554"/>
                      </a:lnTo>
                      <a:lnTo>
                        <a:pt x="5" y="1546"/>
                      </a:lnTo>
                      <a:lnTo>
                        <a:pt x="2" y="1535"/>
                      </a:lnTo>
                      <a:lnTo>
                        <a:pt x="2" y="1522"/>
                      </a:lnTo>
                      <a:lnTo>
                        <a:pt x="0" y="1517"/>
                      </a:lnTo>
                      <a:lnTo>
                        <a:pt x="0" y="1509"/>
                      </a:lnTo>
                      <a:lnTo>
                        <a:pt x="0" y="1504"/>
                      </a:lnTo>
                      <a:lnTo>
                        <a:pt x="0" y="1499"/>
                      </a:lnTo>
                      <a:lnTo>
                        <a:pt x="0" y="1493"/>
                      </a:lnTo>
                      <a:lnTo>
                        <a:pt x="0" y="1488"/>
                      </a:lnTo>
                      <a:lnTo>
                        <a:pt x="0" y="1475"/>
                      </a:lnTo>
                      <a:lnTo>
                        <a:pt x="0" y="1470"/>
                      </a:lnTo>
                      <a:lnTo>
                        <a:pt x="2" y="1465"/>
                      </a:lnTo>
                      <a:lnTo>
                        <a:pt x="2" y="1459"/>
                      </a:lnTo>
                      <a:lnTo>
                        <a:pt x="2" y="1454"/>
                      </a:lnTo>
                      <a:lnTo>
                        <a:pt x="2" y="1449"/>
                      </a:lnTo>
                      <a:lnTo>
                        <a:pt x="5" y="1441"/>
                      </a:lnTo>
                      <a:lnTo>
                        <a:pt x="8" y="1428"/>
                      </a:lnTo>
                      <a:lnTo>
                        <a:pt x="10" y="1417"/>
                      </a:lnTo>
                      <a:lnTo>
                        <a:pt x="13" y="1404"/>
                      </a:lnTo>
                      <a:lnTo>
                        <a:pt x="13" y="1396"/>
                      </a:lnTo>
                      <a:lnTo>
                        <a:pt x="18" y="1381"/>
                      </a:lnTo>
                      <a:lnTo>
                        <a:pt x="18" y="1378"/>
                      </a:lnTo>
                      <a:lnTo>
                        <a:pt x="18" y="1375"/>
                      </a:lnTo>
                      <a:lnTo>
                        <a:pt x="18" y="1373"/>
                      </a:lnTo>
                      <a:lnTo>
                        <a:pt x="18" y="1370"/>
                      </a:lnTo>
                      <a:lnTo>
                        <a:pt x="18" y="1367"/>
                      </a:lnTo>
                      <a:lnTo>
                        <a:pt x="21" y="1365"/>
                      </a:lnTo>
                      <a:lnTo>
                        <a:pt x="21" y="1362"/>
                      </a:lnTo>
                      <a:lnTo>
                        <a:pt x="21" y="1354"/>
                      </a:lnTo>
                      <a:lnTo>
                        <a:pt x="23" y="1349"/>
                      </a:lnTo>
                      <a:lnTo>
                        <a:pt x="23" y="1346"/>
                      </a:lnTo>
                      <a:lnTo>
                        <a:pt x="23" y="1344"/>
                      </a:lnTo>
                      <a:lnTo>
                        <a:pt x="23" y="1341"/>
                      </a:lnTo>
                      <a:lnTo>
                        <a:pt x="26" y="1341"/>
                      </a:lnTo>
                      <a:lnTo>
                        <a:pt x="26" y="1339"/>
                      </a:lnTo>
                      <a:lnTo>
                        <a:pt x="26" y="1336"/>
                      </a:lnTo>
                      <a:lnTo>
                        <a:pt x="29" y="1333"/>
                      </a:lnTo>
                      <a:lnTo>
                        <a:pt x="29" y="1331"/>
                      </a:lnTo>
                      <a:lnTo>
                        <a:pt x="29" y="1328"/>
                      </a:lnTo>
                      <a:lnTo>
                        <a:pt x="29" y="1325"/>
                      </a:lnTo>
                      <a:lnTo>
                        <a:pt x="31" y="1325"/>
                      </a:lnTo>
                      <a:lnTo>
                        <a:pt x="31" y="1318"/>
                      </a:lnTo>
                      <a:lnTo>
                        <a:pt x="31" y="1315"/>
                      </a:lnTo>
                      <a:lnTo>
                        <a:pt x="31" y="1312"/>
                      </a:lnTo>
                      <a:lnTo>
                        <a:pt x="34" y="1307"/>
                      </a:lnTo>
                      <a:lnTo>
                        <a:pt x="34" y="1304"/>
                      </a:lnTo>
                      <a:lnTo>
                        <a:pt x="34" y="1302"/>
                      </a:lnTo>
                      <a:lnTo>
                        <a:pt x="37" y="1291"/>
                      </a:lnTo>
                      <a:lnTo>
                        <a:pt x="37" y="1286"/>
                      </a:lnTo>
                      <a:lnTo>
                        <a:pt x="39" y="1281"/>
                      </a:lnTo>
                      <a:lnTo>
                        <a:pt x="42" y="1278"/>
                      </a:lnTo>
                      <a:lnTo>
                        <a:pt x="42" y="1276"/>
                      </a:lnTo>
                      <a:lnTo>
                        <a:pt x="42" y="1273"/>
                      </a:lnTo>
                      <a:lnTo>
                        <a:pt x="44" y="1270"/>
                      </a:lnTo>
                      <a:lnTo>
                        <a:pt x="47" y="1257"/>
                      </a:lnTo>
                      <a:lnTo>
                        <a:pt x="52" y="1244"/>
                      </a:lnTo>
                      <a:lnTo>
                        <a:pt x="65" y="1210"/>
                      </a:lnTo>
                      <a:lnTo>
                        <a:pt x="68" y="1207"/>
                      </a:lnTo>
                      <a:lnTo>
                        <a:pt x="68" y="1205"/>
                      </a:lnTo>
                      <a:lnTo>
                        <a:pt x="92" y="1150"/>
                      </a:lnTo>
                      <a:lnTo>
                        <a:pt x="92" y="1144"/>
                      </a:lnTo>
                      <a:lnTo>
                        <a:pt x="94" y="1142"/>
                      </a:lnTo>
                      <a:lnTo>
                        <a:pt x="94" y="1139"/>
                      </a:lnTo>
                      <a:lnTo>
                        <a:pt x="97" y="1134"/>
                      </a:lnTo>
                      <a:lnTo>
                        <a:pt x="97" y="1131"/>
                      </a:lnTo>
                      <a:lnTo>
                        <a:pt x="99" y="1126"/>
                      </a:lnTo>
                      <a:lnTo>
                        <a:pt x="110" y="1129"/>
                      </a:lnTo>
                      <a:lnTo>
                        <a:pt x="110" y="1126"/>
                      </a:lnTo>
                      <a:lnTo>
                        <a:pt x="113" y="1126"/>
                      </a:lnTo>
                      <a:lnTo>
                        <a:pt x="113" y="1121"/>
                      </a:lnTo>
                      <a:lnTo>
                        <a:pt x="118" y="1113"/>
                      </a:lnTo>
                      <a:lnTo>
                        <a:pt x="115" y="1110"/>
                      </a:lnTo>
                      <a:lnTo>
                        <a:pt x="107" y="1108"/>
                      </a:lnTo>
                      <a:lnTo>
                        <a:pt x="105" y="1105"/>
                      </a:lnTo>
                      <a:lnTo>
                        <a:pt x="102" y="1105"/>
                      </a:lnTo>
                      <a:lnTo>
                        <a:pt x="105" y="1100"/>
                      </a:lnTo>
                      <a:lnTo>
                        <a:pt x="107" y="1095"/>
                      </a:lnTo>
                      <a:lnTo>
                        <a:pt x="107" y="1092"/>
                      </a:lnTo>
                      <a:lnTo>
                        <a:pt x="107" y="1089"/>
                      </a:lnTo>
                      <a:lnTo>
                        <a:pt x="110" y="1087"/>
                      </a:lnTo>
                      <a:lnTo>
                        <a:pt x="110" y="1084"/>
                      </a:lnTo>
                      <a:lnTo>
                        <a:pt x="110" y="1081"/>
                      </a:lnTo>
                      <a:lnTo>
                        <a:pt x="113" y="1081"/>
                      </a:lnTo>
                      <a:lnTo>
                        <a:pt x="113" y="1079"/>
                      </a:lnTo>
                      <a:lnTo>
                        <a:pt x="113" y="1076"/>
                      </a:lnTo>
                      <a:lnTo>
                        <a:pt x="115" y="1074"/>
                      </a:lnTo>
                      <a:lnTo>
                        <a:pt x="115" y="1071"/>
                      </a:lnTo>
                      <a:lnTo>
                        <a:pt x="118" y="1066"/>
                      </a:lnTo>
                      <a:lnTo>
                        <a:pt x="118" y="1063"/>
                      </a:lnTo>
                      <a:lnTo>
                        <a:pt x="118" y="1060"/>
                      </a:lnTo>
                      <a:lnTo>
                        <a:pt x="120" y="1060"/>
                      </a:lnTo>
                      <a:lnTo>
                        <a:pt x="120" y="1055"/>
                      </a:lnTo>
                      <a:lnTo>
                        <a:pt x="123" y="1047"/>
                      </a:lnTo>
                      <a:lnTo>
                        <a:pt x="126" y="1045"/>
                      </a:lnTo>
                      <a:lnTo>
                        <a:pt x="126" y="1042"/>
                      </a:lnTo>
                      <a:lnTo>
                        <a:pt x="128" y="1037"/>
                      </a:lnTo>
                      <a:lnTo>
                        <a:pt x="128" y="1034"/>
                      </a:lnTo>
                      <a:lnTo>
                        <a:pt x="128" y="1032"/>
                      </a:lnTo>
                      <a:lnTo>
                        <a:pt x="131" y="1026"/>
                      </a:lnTo>
                      <a:lnTo>
                        <a:pt x="131" y="1024"/>
                      </a:lnTo>
                      <a:lnTo>
                        <a:pt x="134" y="1016"/>
                      </a:lnTo>
                      <a:lnTo>
                        <a:pt x="136" y="1016"/>
                      </a:lnTo>
                      <a:lnTo>
                        <a:pt x="136" y="1013"/>
                      </a:lnTo>
                      <a:lnTo>
                        <a:pt x="139" y="1008"/>
                      </a:lnTo>
                      <a:lnTo>
                        <a:pt x="141" y="1003"/>
                      </a:lnTo>
                      <a:lnTo>
                        <a:pt x="141" y="1000"/>
                      </a:lnTo>
                      <a:lnTo>
                        <a:pt x="141" y="997"/>
                      </a:lnTo>
                      <a:lnTo>
                        <a:pt x="144" y="995"/>
                      </a:lnTo>
                      <a:lnTo>
                        <a:pt x="144" y="990"/>
                      </a:lnTo>
                      <a:lnTo>
                        <a:pt x="147" y="987"/>
                      </a:lnTo>
                      <a:lnTo>
                        <a:pt x="147" y="984"/>
                      </a:lnTo>
                      <a:lnTo>
                        <a:pt x="147" y="982"/>
                      </a:lnTo>
                      <a:lnTo>
                        <a:pt x="149" y="982"/>
                      </a:lnTo>
                      <a:lnTo>
                        <a:pt x="152" y="971"/>
                      </a:lnTo>
                      <a:lnTo>
                        <a:pt x="152" y="969"/>
                      </a:lnTo>
                      <a:lnTo>
                        <a:pt x="155" y="966"/>
                      </a:lnTo>
                      <a:lnTo>
                        <a:pt x="160" y="950"/>
                      </a:lnTo>
                      <a:lnTo>
                        <a:pt x="165" y="950"/>
                      </a:lnTo>
                      <a:lnTo>
                        <a:pt x="173" y="953"/>
                      </a:lnTo>
                      <a:lnTo>
                        <a:pt x="178" y="953"/>
                      </a:lnTo>
                      <a:lnTo>
                        <a:pt x="183" y="955"/>
                      </a:lnTo>
                      <a:lnTo>
                        <a:pt x="189" y="955"/>
                      </a:lnTo>
                      <a:lnTo>
                        <a:pt x="194" y="955"/>
                      </a:lnTo>
                      <a:lnTo>
                        <a:pt x="199" y="955"/>
                      </a:lnTo>
                      <a:lnTo>
                        <a:pt x="202" y="955"/>
                      </a:lnTo>
                      <a:lnTo>
                        <a:pt x="204" y="955"/>
                      </a:lnTo>
                      <a:lnTo>
                        <a:pt x="210" y="955"/>
                      </a:lnTo>
                      <a:lnTo>
                        <a:pt x="215" y="953"/>
                      </a:lnTo>
                      <a:lnTo>
                        <a:pt x="220" y="950"/>
                      </a:lnTo>
                      <a:lnTo>
                        <a:pt x="225" y="948"/>
                      </a:lnTo>
                      <a:lnTo>
                        <a:pt x="231" y="948"/>
                      </a:lnTo>
                      <a:lnTo>
                        <a:pt x="236" y="945"/>
                      </a:lnTo>
                      <a:lnTo>
                        <a:pt x="241" y="940"/>
                      </a:lnTo>
                      <a:lnTo>
                        <a:pt x="246" y="934"/>
                      </a:lnTo>
                      <a:lnTo>
                        <a:pt x="259" y="924"/>
                      </a:lnTo>
                      <a:lnTo>
                        <a:pt x="288" y="895"/>
                      </a:lnTo>
                      <a:lnTo>
                        <a:pt x="320" y="866"/>
                      </a:lnTo>
                      <a:lnTo>
                        <a:pt x="330" y="856"/>
                      </a:lnTo>
                      <a:lnTo>
                        <a:pt x="338" y="848"/>
                      </a:lnTo>
                      <a:lnTo>
                        <a:pt x="346" y="840"/>
                      </a:lnTo>
                      <a:lnTo>
                        <a:pt x="367" y="819"/>
                      </a:lnTo>
                      <a:lnTo>
                        <a:pt x="383" y="803"/>
                      </a:lnTo>
                      <a:lnTo>
                        <a:pt x="396" y="795"/>
                      </a:lnTo>
                      <a:lnTo>
                        <a:pt x="401" y="790"/>
                      </a:lnTo>
                      <a:lnTo>
                        <a:pt x="406" y="787"/>
                      </a:lnTo>
                      <a:lnTo>
                        <a:pt x="409" y="785"/>
                      </a:lnTo>
                      <a:lnTo>
                        <a:pt x="414" y="782"/>
                      </a:lnTo>
                      <a:lnTo>
                        <a:pt x="417" y="782"/>
                      </a:lnTo>
                      <a:lnTo>
                        <a:pt x="419" y="780"/>
                      </a:lnTo>
                      <a:lnTo>
                        <a:pt x="427" y="774"/>
                      </a:lnTo>
                      <a:lnTo>
                        <a:pt x="430" y="774"/>
                      </a:lnTo>
                      <a:lnTo>
                        <a:pt x="438" y="769"/>
                      </a:lnTo>
                      <a:lnTo>
                        <a:pt x="448" y="766"/>
                      </a:lnTo>
                      <a:lnTo>
                        <a:pt x="459" y="761"/>
                      </a:lnTo>
                      <a:lnTo>
                        <a:pt x="469" y="756"/>
                      </a:lnTo>
                      <a:lnTo>
                        <a:pt x="487" y="751"/>
                      </a:lnTo>
                      <a:lnTo>
                        <a:pt x="493" y="748"/>
                      </a:lnTo>
                      <a:lnTo>
                        <a:pt x="501" y="748"/>
                      </a:lnTo>
                      <a:lnTo>
                        <a:pt x="514" y="745"/>
                      </a:lnTo>
                      <a:lnTo>
                        <a:pt x="529" y="743"/>
                      </a:lnTo>
                      <a:lnTo>
                        <a:pt x="540" y="743"/>
                      </a:lnTo>
                      <a:lnTo>
                        <a:pt x="548" y="743"/>
                      </a:lnTo>
                      <a:lnTo>
                        <a:pt x="550" y="743"/>
                      </a:lnTo>
                      <a:lnTo>
                        <a:pt x="553" y="743"/>
                      </a:lnTo>
                      <a:lnTo>
                        <a:pt x="558" y="743"/>
                      </a:lnTo>
                      <a:lnTo>
                        <a:pt x="561" y="743"/>
                      </a:lnTo>
                      <a:lnTo>
                        <a:pt x="566" y="743"/>
                      </a:lnTo>
                      <a:lnTo>
                        <a:pt x="569" y="756"/>
                      </a:lnTo>
                      <a:lnTo>
                        <a:pt x="569" y="759"/>
                      </a:lnTo>
                      <a:lnTo>
                        <a:pt x="571" y="759"/>
                      </a:lnTo>
                      <a:lnTo>
                        <a:pt x="574" y="780"/>
                      </a:lnTo>
                      <a:lnTo>
                        <a:pt x="577" y="780"/>
                      </a:lnTo>
                      <a:lnTo>
                        <a:pt x="582" y="777"/>
                      </a:lnTo>
                      <a:lnTo>
                        <a:pt x="582" y="780"/>
                      </a:lnTo>
                      <a:lnTo>
                        <a:pt x="584" y="780"/>
                      </a:lnTo>
                      <a:lnTo>
                        <a:pt x="587" y="780"/>
                      </a:lnTo>
                      <a:lnTo>
                        <a:pt x="587" y="777"/>
                      </a:lnTo>
                      <a:lnTo>
                        <a:pt x="592" y="777"/>
                      </a:lnTo>
                      <a:lnTo>
                        <a:pt x="595" y="774"/>
                      </a:lnTo>
                      <a:lnTo>
                        <a:pt x="598" y="774"/>
                      </a:lnTo>
                      <a:lnTo>
                        <a:pt x="603" y="774"/>
                      </a:lnTo>
                      <a:lnTo>
                        <a:pt x="613" y="774"/>
                      </a:lnTo>
                      <a:lnTo>
                        <a:pt x="621" y="774"/>
                      </a:lnTo>
                      <a:lnTo>
                        <a:pt x="626" y="774"/>
                      </a:lnTo>
                      <a:lnTo>
                        <a:pt x="634" y="774"/>
                      </a:lnTo>
                      <a:lnTo>
                        <a:pt x="637" y="774"/>
                      </a:lnTo>
                      <a:lnTo>
                        <a:pt x="640" y="774"/>
                      </a:lnTo>
                      <a:lnTo>
                        <a:pt x="642" y="774"/>
                      </a:lnTo>
                      <a:lnTo>
                        <a:pt x="645" y="774"/>
                      </a:lnTo>
                      <a:lnTo>
                        <a:pt x="645" y="777"/>
                      </a:lnTo>
                      <a:lnTo>
                        <a:pt x="647" y="777"/>
                      </a:lnTo>
                      <a:lnTo>
                        <a:pt x="655" y="780"/>
                      </a:lnTo>
                      <a:lnTo>
                        <a:pt x="660" y="780"/>
                      </a:lnTo>
                      <a:lnTo>
                        <a:pt x="663" y="780"/>
                      </a:lnTo>
                      <a:lnTo>
                        <a:pt x="666" y="782"/>
                      </a:lnTo>
                      <a:lnTo>
                        <a:pt x="668" y="782"/>
                      </a:lnTo>
                      <a:lnTo>
                        <a:pt x="671" y="782"/>
                      </a:lnTo>
                      <a:lnTo>
                        <a:pt x="671" y="785"/>
                      </a:lnTo>
                      <a:lnTo>
                        <a:pt x="674" y="785"/>
                      </a:lnTo>
                      <a:lnTo>
                        <a:pt x="676" y="785"/>
                      </a:lnTo>
                      <a:lnTo>
                        <a:pt x="681" y="785"/>
                      </a:lnTo>
                      <a:lnTo>
                        <a:pt x="687" y="785"/>
                      </a:lnTo>
                      <a:lnTo>
                        <a:pt x="700" y="787"/>
                      </a:lnTo>
                      <a:lnTo>
                        <a:pt x="700" y="793"/>
                      </a:lnTo>
                      <a:lnTo>
                        <a:pt x="705" y="795"/>
                      </a:lnTo>
                      <a:lnTo>
                        <a:pt x="710" y="798"/>
                      </a:lnTo>
                      <a:lnTo>
                        <a:pt x="713" y="801"/>
                      </a:lnTo>
                      <a:lnTo>
                        <a:pt x="718" y="803"/>
                      </a:lnTo>
                      <a:lnTo>
                        <a:pt x="723" y="806"/>
                      </a:lnTo>
                      <a:lnTo>
                        <a:pt x="726" y="806"/>
                      </a:lnTo>
                      <a:lnTo>
                        <a:pt x="729" y="808"/>
                      </a:lnTo>
                      <a:lnTo>
                        <a:pt x="731" y="808"/>
                      </a:lnTo>
                      <a:lnTo>
                        <a:pt x="734" y="811"/>
                      </a:lnTo>
                      <a:lnTo>
                        <a:pt x="737" y="814"/>
                      </a:lnTo>
                      <a:lnTo>
                        <a:pt x="742" y="816"/>
                      </a:lnTo>
                      <a:lnTo>
                        <a:pt x="744" y="816"/>
                      </a:lnTo>
                      <a:lnTo>
                        <a:pt x="747" y="816"/>
                      </a:lnTo>
                      <a:lnTo>
                        <a:pt x="747" y="819"/>
                      </a:lnTo>
                      <a:lnTo>
                        <a:pt x="750" y="816"/>
                      </a:lnTo>
                      <a:lnTo>
                        <a:pt x="752" y="816"/>
                      </a:lnTo>
                      <a:lnTo>
                        <a:pt x="757" y="816"/>
                      </a:lnTo>
                      <a:lnTo>
                        <a:pt x="760" y="816"/>
                      </a:lnTo>
                      <a:lnTo>
                        <a:pt x="763" y="816"/>
                      </a:lnTo>
                      <a:lnTo>
                        <a:pt x="765" y="816"/>
                      </a:lnTo>
                      <a:lnTo>
                        <a:pt x="768" y="816"/>
                      </a:lnTo>
                      <a:lnTo>
                        <a:pt x="771" y="816"/>
                      </a:lnTo>
                      <a:lnTo>
                        <a:pt x="773" y="816"/>
                      </a:lnTo>
                      <a:lnTo>
                        <a:pt x="778" y="814"/>
                      </a:lnTo>
                      <a:lnTo>
                        <a:pt x="781" y="814"/>
                      </a:lnTo>
                      <a:lnTo>
                        <a:pt x="797" y="811"/>
                      </a:lnTo>
                      <a:lnTo>
                        <a:pt x="805" y="808"/>
                      </a:lnTo>
                      <a:lnTo>
                        <a:pt x="807" y="808"/>
                      </a:lnTo>
                      <a:lnTo>
                        <a:pt x="810" y="808"/>
                      </a:lnTo>
                      <a:lnTo>
                        <a:pt x="810" y="806"/>
                      </a:lnTo>
                      <a:lnTo>
                        <a:pt x="820" y="806"/>
                      </a:lnTo>
                      <a:lnTo>
                        <a:pt x="823" y="803"/>
                      </a:lnTo>
                      <a:lnTo>
                        <a:pt x="826" y="803"/>
                      </a:lnTo>
                      <a:lnTo>
                        <a:pt x="834" y="801"/>
                      </a:lnTo>
                      <a:lnTo>
                        <a:pt x="841" y="798"/>
                      </a:lnTo>
                      <a:lnTo>
                        <a:pt x="844" y="795"/>
                      </a:lnTo>
                      <a:lnTo>
                        <a:pt x="847" y="795"/>
                      </a:lnTo>
                      <a:lnTo>
                        <a:pt x="854" y="790"/>
                      </a:lnTo>
                      <a:lnTo>
                        <a:pt x="857" y="787"/>
                      </a:lnTo>
                      <a:lnTo>
                        <a:pt x="865" y="787"/>
                      </a:lnTo>
                      <a:lnTo>
                        <a:pt x="868" y="785"/>
                      </a:lnTo>
                      <a:lnTo>
                        <a:pt x="870" y="785"/>
                      </a:lnTo>
                      <a:lnTo>
                        <a:pt x="870" y="782"/>
                      </a:lnTo>
                      <a:lnTo>
                        <a:pt x="873" y="782"/>
                      </a:lnTo>
                      <a:lnTo>
                        <a:pt x="875" y="780"/>
                      </a:lnTo>
                      <a:lnTo>
                        <a:pt x="875" y="777"/>
                      </a:lnTo>
                      <a:lnTo>
                        <a:pt x="881" y="772"/>
                      </a:lnTo>
                      <a:lnTo>
                        <a:pt x="883" y="772"/>
                      </a:lnTo>
                      <a:lnTo>
                        <a:pt x="886" y="769"/>
                      </a:lnTo>
                      <a:lnTo>
                        <a:pt x="886" y="766"/>
                      </a:lnTo>
                      <a:lnTo>
                        <a:pt x="889" y="764"/>
                      </a:lnTo>
                      <a:lnTo>
                        <a:pt x="891" y="761"/>
                      </a:lnTo>
                      <a:lnTo>
                        <a:pt x="891" y="759"/>
                      </a:lnTo>
                      <a:lnTo>
                        <a:pt x="894" y="753"/>
                      </a:lnTo>
                      <a:lnTo>
                        <a:pt x="894" y="748"/>
                      </a:lnTo>
                      <a:lnTo>
                        <a:pt x="894" y="745"/>
                      </a:lnTo>
                      <a:lnTo>
                        <a:pt x="894" y="740"/>
                      </a:lnTo>
                      <a:lnTo>
                        <a:pt x="894" y="738"/>
                      </a:lnTo>
                      <a:lnTo>
                        <a:pt x="896" y="735"/>
                      </a:lnTo>
                      <a:lnTo>
                        <a:pt x="896" y="732"/>
                      </a:lnTo>
                      <a:lnTo>
                        <a:pt x="899" y="730"/>
                      </a:lnTo>
                      <a:lnTo>
                        <a:pt x="899" y="727"/>
                      </a:lnTo>
                      <a:lnTo>
                        <a:pt x="902" y="727"/>
                      </a:lnTo>
                      <a:lnTo>
                        <a:pt x="904" y="724"/>
                      </a:lnTo>
                      <a:lnTo>
                        <a:pt x="910" y="722"/>
                      </a:lnTo>
                      <a:lnTo>
                        <a:pt x="917" y="717"/>
                      </a:lnTo>
                      <a:lnTo>
                        <a:pt x="923" y="714"/>
                      </a:lnTo>
                      <a:lnTo>
                        <a:pt x="925" y="714"/>
                      </a:lnTo>
                      <a:lnTo>
                        <a:pt x="928" y="711"/>
                      </a:lnTo>
                      <a:lnTo>
                        <a:pt x="931" y="711"/>
                      </a:lnTo>
                      <a:lnTo>
                        <a:pt x="936" y="706"/>
                      </a:lnTo>
                      <a:lnTo>
                        <a:pt x="938" y="706"/>
                      </a:lnTo>
                      <a:lnTo>
                        <a:pt x="941" y="706"/>
                      </a:lnTo>
                      <a:lnTo>
                        <a:pt x="944" y="706"/>
                      </a:lnTo>
                      <a:lnTo>
                        <a:pt x="946" y="706"/>
                      </a:lnTo>
                      <a:lnTo>
                        <a:pt x="949" y="706"/>
                      </a:lnTo>
                      <a:lnTo>
                        <a:pt x="959" y="698"/>
                      </a:lnTo>
                      <a:lnTo>
                        <a:pt x="959" y="696"/>
                      </a:lnTo>
                      <a:lnTo>
                        <a:pt x="954" y="690"/>
                      </a:lnTo>
                      <a:lnTo>
                        <a:pt x="954" y="688"/>
                      </a:lnTo>
                      <a:lnTo>
                        <a:pt x="954" y="685"/>
                      </a:lnTo>
                      <a:lnTo>
                        <a:pt x="954" y="680"/>
                      </a:lnTo>
                      <a:lnTo>
                        <a:pt x="954" y="675"/>
                      </a:lnTo>
                      <a:lnTo>
                        <a:pt x="954" y="672"/>
                      </a:lnTo>
                      <a:lnTo>
                        <a:pt x="957" y="667"/>
                      </a:lnTo>
                      <a:lnTo>
                        <a:pt x="959" y="659"/>
                      </a:lnTo>
                      <a:lnTo>
                        <a:pt x="959" y="654"/>
                      </a:lnTo>
                      <a:lnTo>
                        <a:pt x="959" y="651"/>
                      </a:lnTo>
                      <a:lnTo>
                        <a:pt x="967" y="648"/>
                      </a:lnTo>
                      <a:lnTo>
                        <a:pt x="970" y="646"/>
                      </a:lnTo>
                      <a:lnTo>
                        <a:pt x="975" y="640"/>
                      </a:lnTo>
                      <a:lnTo>
                        <a:pt x="978" y="638"/>
                      </a:lnTo>
                      <a:lnTo>
                        <a:pt x="978" y="635"/>
                      </a:lnTo>
                      <a:lnTo>
                        <a:pt x="978" y="633"/>
                      </a:lnTo>
                      <a:lnTo>
                        <a:pt x="954" y="625"/>
                      </a:lnTo>
                      <a:lnTo>
                        <a:pt x="951" y="622"/>
                      </a:lnTo>
                      <a:lnTo>
                        <a:pt x="936" y="606"/>
                      </a:lnTo>
                      <a:lnTo>
                        <a:pt x="933" y="599"/>
                      </a:lnTo>
                      <a:lnTo>
                        <a:pt x="931" y="593"/>
                      </a:lnTo>
                      <a:lnTo>
                        <a:pt x="931" y="591"/>
                      </a:lnTo>
                      <a:lnTo>
                        <a:pt x="928" y="585"/>
                      </a:lnTo>
                      <a:lnTo>
                        <a:pt x="925" y="583"/>
                      </a:lnTo>
                      <a:lnTo>
                        <a:pt x="925" y="580"/>
                      </a:lnTo>
                      <a:lnTo>
                        <a:pt x="886" y="593"/>
                      </a:lnTo>
                      <a:lnTo>
                        <a:pt x="883" y="591"/>
                      </a:lnTo>
                      <a:lnTo>
                        <a:pt x="889" y="575"/>
                      </a:lnTo>
                      <a:lnTo>
                        <a:pt x="889" y="572"/>
                      </a:lnTo>
                      <a:lnTo>
                        <a:pt x="889" y="570"/>
                      </a:lnTo>
                      <a:lnTo>
                        <a:pt x="891" y="567"/>
                      </a:lnTo>
                      <a:lnTo>
                        <a:pt x="894" y="564"/>
                      </a:lnTo>
                      <a:lnTo>
                        <a:pt x="907" y="551"/>
                      </a:lnTo>
                      <a:lnTo>
                        <a:pt x="912" y="543"/>
                      </a:lnTo>
                      <a:lnTo>
                        <a:pt x="917" y="538"/>
                      </a:lnTo>
                      <a:lnTo>
                        <a:pt x="920" y="533"/>
                      </a:lnTo>
                      <a:lnTo>
                        <a:pt x="928" y="520"/>
                      </a:lnTo>
                      <a:lnTo>
                        <a:pt x="933" y="512"/>
                      </a:lnTo>
                      <a:lnTo>
                        <a:pt x="936" y="509"/>
                      </a:lnTo>
                      <a:lnTo>
                        <a:pt x="946" y="491"/>
                      </a:lnTo>
                      <a:lnTo>
                        <a:pt x="951" y="483"/>
                      </a:lnTo>
                      <a:lnTo>
                        <a:pt x="954" y="478"/>
                      </a:lnTo>
                      <a:lnTo>
                        <a:pt x="962" y="462"/>
                      </a:lnTo>
                      <a:lnTo>
                        <a:pt x="967" y="454"/>
                      </a:lnTo>
                      <a:lnTo>
                        <a:pt x="970" y="446"/>
                      </a:lnTo>
                      <a:lnTo>
                        <a:pt x="972" y="441"/>
                      </a:lnTo>
                      <a:lnTo>
                        <a:pt x="978" y="431"/>
                      </a:lnTo>
                      <a:lnTo>
                        <a:pt x="980" y="425"/>
                      </a:lnTo>
                      <a:lnTo>
                        <a:pt x="983" y="417"/>
                      </a:lnTo>
                      <a:lnTo>
                        <a:pt x="986" y="415"/>
                      </a:lnTo>
                      <a:lnTo>
                        <a:pt x="988" y="407"/>
                      </a:lnTo>
                      <a:lnTo>
                        <a:pt x="988" y="402"/>
                      </a:lnTo>
                      <a:lnTo>
                        <a:pt x="991" y="402"/>
                      </a:lnTo>
                      <a:lnTo>
                        <a:pt x="993" y="394"/>
                      </a:lnTo>
                      <a:lnTo>
                        <a:pt x="996" y="386"/>
                      </a:lnTo>
                      <a:lnTo>
                        <a:pt x="999" y="381"/>
                      </a:lnTo>
                      <a:lnTo>
                        <a:pt x="1004" y="375"/>
                      </a:lnTo>
                      <a:lnTo>
                        <a:pt x="1007" y="370"/>
                      </a:lnTo>
                      <a:lnTo>
                        <a:pt x="1009" y="368"/>
                      </a:lnTo>
                      <a:lnTo>
                        <a:pt x="1014" y="365"/>
                      </a:lnTo>
                      <a:lnTo>
                        <a:pt x="1020" y="360"/>
                      </a:lnTo>
                      <a:lnTo>
                        <a:pt x="1028" y="357"/>
                      </a:lnTo>
                      <a:lnTo>
                        <a:pt x="1033" y="352"/>
                      </a:lnTo>
                      <a:lnTo>
                        <a:pt x="1038" y="349"/>
                      </a:lnTo>
                      <a:lnTo>
                        <a:pt x="1046" y="344"/>
                      </a:lnTo>
                      <a:lnTo>
                        <a:pt x="1051" y="341"/>
                      </a:lnTo>
                      <a:lnTo>
                        <a:pt x="1059" y="339"/>
                      </a:lnTo>
                      <a:lnTo>
                        <a:pt x="1064" y="339"/>
                      </a:lnTo>
                      <a:lnTo>
                        <a:pt x="1069" y="336"/>
                      </a:lnTo>
                      <a:lnTo>
                        <a:pt x="1075" y="333"/>
                      </a:lnTo>
                      <a:lnTo>
                        <a:pt x="1080" y="333"/>
                      </a:lnTo>
                      <a:lnTo>
                        <a:pt x="1083" y="333"/>
                      </a:lnTo>
                      <a:lnTo>
                        <a:pt x="1090" y="331"/>
                      </a:lnTo>
                      <a:lnTo>
                        <a:pt x="1132" y="326"/>
                      </a:lnTo>
                      <a:lnTo>
                        <a:pt x="1151" y="323"/>
                      </a:lnTo>
                      <a:lnTo>
                        <a:pt x="1161" y="320"/>
                      </a:lnTo>
                      <a:lnTo>
                        <a:pt x="1169" y="320"/>
                      </a:lnTo>
                      <a:lnTo>
                        <a:pt x="1177" y="318"/>
                      </a:lnTo>
                      <a:lnTo>
                        <a:pt x="1182" y="315"/>
                      </a:lnTo>
                      <a:lnTo>
                        <a:pt x="1190" y="312"/>
                      </a:lnTo>
                      <a:lnTo>
                        <a:pt x="1195" y="310"/>
                      </a:lnTo>
                      <a:lnTo>
                        <a:pt x="1201" y="310"/>
                      </a:lnTo>
                      <a:lnTo>
                        <a:pt x="1203" y="310"/>
                      </a:lnTo>
                      <a:lnTo>
                        <a:pt x="1203" y="307"/>
                      </a:lnTo>
                      <a:lnTo>
                        <a:pt x="1208" y="305"/>
                      </a:lnTo>
                      <a:lnTo>
                        <a:pt x="1214" y="302"/>
                      </a:lnTo>
                      <a:lnTo>
                        <a:pt x="1221" y="297"/>
                      </a:lnTo>
                      <a:lnTo>
                        <a:pt x="1229" y="294"/>
                      </a:lnTo>
                      <a:lnTo>
                        <a:pt x="1240" y="286"/>
                      </a:lnTo>
                      <a:lnTo>
                        <a:pt x="1245" y="281"/>
                      </a:lnTo>
                      <a:lnTo>
                        <a:pt x="1250" y="278"/>
                      </a:lnTo>
                      <a:lnTo>
                        <a:pt x="1250" y="276"/>
                      </a:lnTo>
                      <a:lnTo>
                        <a:pt x="1253" y="276"/>
                      </a:lnTo>
                      <a:lnTo>
                        <a:pt x="1253" y="273"/>
                      </a:lnTo>
                      <a:lnTo>
                        <a:pt x="1256" y="270"/>
                      </a:lnTo>
                      <a:lnTo>
                        <a:pt x="1258" y="268"/>
                      </a:lnTo>
                      <a:lnTo>
                        <a:pt x="1261" y="263"/>
                      </a:lnTo>
                      <a:lnTo>
                        <a:pt x="1263" y="257"/>
                      </a:lnTo>
                      <a:lnTo>
                        <a:pt x="1269" y="249"/>
                      </a:lnTo>
                      <a:lnTo>
                        <a:pt x="1271" y="244"/>
                      </a:lnTo>
                      <a:lnTo>
                        <a:pt x="1274" y="239"/>
                      </a:lnTo>
                      <a:lnTo>
                        <a:pt x="1277" y="231"/>
                      </a:lnTo>
                      <a:lnTo>
                        <a:pt x="1279" y="221"/>
                      </a:lnTo>
                      <a:lnTo>
                        <a:pt x="1282" y="215"/>
                      </a:lnTo>
                      <a:lnTo>
                        <a:pt x="1284" y="205"/>
                      </a:lnTo>
                      <a:lnTo>
                        <a:pt x="1284" y="197"/>
                      </a:lnTo>
                      <a:lnTo>
                        <a:pt x="1290" y="181"/>
                      </a:lnTo>
                      <a:lnTo>
                        <a:pt x="1290" y="176"/>
                      </a:lnTo>
                      <a:lnTo>
                        <a:pt x="1292" y="163"/>
                      </a:lnTo>
                      <a:lnTo>
                        <a:pt x="1295" y="155"/>
                      </a:lnTo>
                      <a:lnTo>
                        <a:pt x="1295" y="147"/>
                      </a:lnTo>
                      <a:lnTo>
                        <a:pt x="1298" y="139"/>
                      </a:lnTo>
                      <a:lnTo>
                        <a:pt x="1300" y="131"/>
                      </a:lnTo>
                      <a:lnTo>
                        <a:pt x="1305" y="118"/>
                      </a:lnTo>
                      <a:lnTo>
                        <a:pt x="1308" y="113"/>
                      </a:lnTo>
                      <a:lnTo>
                        <a:pt x="1311" y="108"/>
                      </a:lnTo>
                      <a:lnTo>
                        <a:pt x="1313" y="103"/>
                      </a:lnTo>
                      <a:lnTo>
                        <a:pt x="1316" y="97"/>
                      </a:lnTo>
                      <a:lnTo>
                        <a:pt x="1321" y="92"/>
                      </a:lnTo>
                      <a:lnTo>
                        <a:pt x="1326" y="84"/>
                      </a:lnTo>
                      <a:lnTo>
                        <a:pt x="1334" y="76"/>
                      </a:lnTo>
                      <a:lnTo>
                        <a:pt x="1339" y="68"/>
                      </a:lnTo>
                      <a:lnTo>
                        <a:pt x="1345" y="63"/>
                      </a:lnTo>
                      <a:lnTo>
                        <a:pt x="1347" y="58"/>
                      </a:lnTo>
                      <a:lnTo>
                        <a:pt x="1355" y="50"/>
                      </a:lnTo>
                      <a:lnTo>
                        <a:pt x="1360" y="45"/>
                      </a:lnTo>
                      <a:lnTo>
                        <a:pt x="1366" y="42"/>
                      </a:lnTo>
                      <a:lnTo>
                        <a:pt x="1374" y="34"/>
                      </a:lnTo>
                      <a:lnTo>
                        <a:pt x="1381" y="32"/>
                      </a:lnTo>
                      <a:lnTo>
                        <a:pt x="1387" y="26"/>
                      </a:lnTo>
                      <a:lnTo>
                        <a:pt x="1389" y="26"/>
                      </a:lnTo>
                      <a:lnTo>
                        <a:pt x="1395" y="21"/>
                      </a:lnTo>
                      <a:lnTo>
                        <a:pt x="1400" y="19"/>
                      </a:lnTo>
                      <a:lnTo>
                        <a:pt x="1408" y="13"/>
                      </a:lnTo>
                      <a:lnTo>
                        <a:pt x="1413" y="11"/>
                      </a:lnTo>
                      <a:lnTo>
                        <a:pt x="1418" y="8"/>
                      </a:lnTo>
                      <a:lnTo>
                        <a:pt x="1426" y="3"/>
                      </a:lnTo>
                      <a:lnTo>
                        <a:pt x="1434" y="0"/>
                      </a:lnTo>
                      <a:lnTo>
                        <a:pt x="1444" y="5"/>
                      </a:lnTo>
                      <a:lnTo>
                        <a:pt x="1452" y="11"/>
                      </a:lnTo>
                      <a:lnTo>
                        <a:pt x="1455" y="11"/>
                      </a:lnTo>
                      <a:lnTo>
                        <a:pt x="1457" y="13"/>
                      </a:lnTo>
                      <a:lnTo>
                        <a:pt x="1460" y="13"/>
                      </a:lnTo>
                      <a:lnTo>
                        <a:pt x="1465" y="16"/>
                      </a:lnTo>
                      <a:lnTo>
                        <a:pt x="1471" y="19"/>
                      </a:lnTo>
                      <a:lnTo>
                        <a:pt x="1478" y="21"/>
                      </a:lnTo>
                      <a:lnTo>
                        <a:pt x="1484" y="21"/>
                      </a:lnTo>
                      <a:lnTo>
                        <a:pt x="1492" y="21"/>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43" name="フリーフォーム 242"/>
                <p:cNvSpPr>
                  <a:spLocks/>
                </p:cNvSpPr>
                <p:nvPr/>
              </p:nvSpPr>
              <p:spPr bwMode="auto">
                <a:xfrm>
                  <a:off x="587614" y="663515"/>
                  <a:ext cx="1035050" cy="1041400"/>
                </a:xfrm>
                <a:custGeom>
                  <a:avLst/>
                  <a:gdLst>
                    <a:gd name="T0" fmla="*/ 1156 w 1379"/>
                    <a:gd name="T1" fmla="*/ 221 h 1388"/>
                    <a:gd name="T2" fmla="*/ 1162 w 1379"/>
                    <a:gd name="T3" fmla="*/ 247 h 1388"/>
                    <a:gd name="T4" fmla="*/ 1164 w 1379"/>
                    <a:gd name="T5" fmla="*/ 276 h 1388"/>
                    <a:gd name="T6" fmla="*/ 1162 w 1379"/>
                    <a:gd name="T7" fmla="*/ 307 h 1388"/>
                    <a:gd name="T8" fmla="*/ 1151 w 1379"/>
                    <a:gd name="T9" fmla="*/ 357 h 1388"/>
                    <a:gd name="T10" fmla="*/ 1107 w 1379"/>
                    <a:gd name="T11" fmla="*/ 404 h 1388"/>
                    <a:gd name="T12" fmla="*/ 1041 w 1379"/>
                    <a:gd name="T13" fmla="*/ 446 h 1388"/>
                    <a:gd name="T14" fmla="*/ 1012 w 1379"/>
                    <a:gd name="T15" fmla="*/ 465 h 1388"/>
                    <a:gd name="T16" fmla="*/ 978 w 1379"/>
                    <a:gd name="T17" fmla="*/ 486 h 1388"/>
                    <a:gd name="T18" fmla="*/ 936 w 1379"/>
                    <a:gd name="T19" fmla="*/ 515 h 1388"/>
                    <a:gd name="T20" fmla="*/ 933 w 1379"/>
                    <a:gd name="T21" fmla="*/ 567 h 1388"/>
                    <a:gd name="T22" fmla="*/ 949 w 1379"/>
                    <a:gd name="T23" fmla="*/ 622 h 1388"/>
                    <a:gd name="T24" fmla="*/ 954 w 1379"/>
                    <a:gd name="T25" fmla="*/ 727 h 1388"/>
                    <a:gd name="T26" fmla="*/ 962 w 1379"/>
                    <a:gd name="T27" fmla="*/ 843 h 1388"/>
                    <a:gd name="T28" fmla="*/ 1025 w 1379"/>
                    <a:gd name="T29" fmla="*/ 843 h 1388"/>
                    <a:gd name="T30" fmla="*/ 1112 w 1379"/>
                    <a:gd name="T31" fmla="*/ 819 h 1388"/>
                    <a:gd name="T32" fmla="*/ 1148 w 1379"/>
                    <a:gd name="T33" fmla="*/ 832 h 1388"/>
                    <a:gd name="T34" fmla="*/ 1190 w 1379"/>
                    <a:gd name="T35" fmla="*/ 850 h 1388"/>
                    <a:gd name="T36" fmla="*/ 1230 w 1379"/>
                    <a:gd name="T37" fmla="*/ 858 h 1388"/>
                    <a:gd name="T38" fmla="*/ 1277 w 1379"/>
                    <a:gd name="T39" fmla="*/ 906 h 1388"/>
                    <a:gd name="T40" fmla="*/ 1298 w 1379"/>
                    <a:gd name="T41" fmla="*/ 937 h 1388"/>
                    <a:gd name="T42" fmla="*/ 1308 w 1379"/>
                    <a:gd name="T43" fmla="*/ 963 h 1388"/>
                    <a:gd name="T44" fmla="*/ 1314 w 1379"/>
                    <a:gd name="T45" fmla="*/ 1016 h 1388"/>
                    <a:gd name="T46" fmla="*/ 1327 w 1379"/>
                    <a:gd name="T47" fmla="*/ 1068 h 1388"/>
                    <a:gd name="T48" fmla="*/ 1363 w 1379"/>
                    <a:gd name="T49" fmla="*/ 1118 h 1388"/>
                    <a:gd name="T50" fmla="*/ 1319 w 1379"/>
                    <a:gd name="T51" fmla="*/ 1158 h 1388"/>
                    <a:gd name="T52" fmla="*/ 1219 w 1379"/>
                    <a:gd name="T53" fmla="*/ 1158 h 1388"/>
                    <a:gd name="T54" fmla="*/ 1235 w 1379"/>
                    <a:gd name="T55" fmla="*/ 1239 h 1388"/>
                    <a:gd name="T56" fmla="*/ 1020 w 1379"/>
                    <a:gd name="T57" fmla="*/ 1242 h 1388"/>
                    <a:gd name="T58" fmla="*/ 910 w 1379"/>
                    <a:gd name="T59" fmla="*/ 1236 h 1388"/>
                    <a:gd name="T60" fmla="*/ 742 w 1379"/>
                    <a:gd name="T61" fmla="*/ 1231 h 1388"/>
                    <a:gd name="T62" fmla="*/ 629 w 1379"/>
                    <a:gd name="T63" fmla="*/ 1257 h 1388"/>
                    <a:gd name="T64" fmla="*/ 506 w 1379"/>
                    <a:gd name="T65" fmla="*/ 1375 h 1388"/>
                    <a:gd name="T66" fmla="*/ 441 w 1379"/>
                    <a:gd name="T67" fmla="*/ 1310 h 1388"/>
                    <a:gd name="T68" fmla="*/ 386 w 1379"/>
                    <a:gd name="T69" fmla="*/ 1234 h 1388"/>
                    <a:gd name="T70" fmla="*/ 325 w 1379"/>
                    <a:gd name="T71" fmla="*/ 1144 h 1388"/>
                    <a:gd name="T72" fmla="*/ 289 w 1379"/>
                    <a:gd name="T73" fmla="*/ 1089 h 1388"/>
                    <a:gd name="T74" fmla="*/ 247 w 1379"/>
                    <a:gd name="T75" fmla="*/ 1029 h 1388"/>
                    <a:gd name="T76" fmla="*/ 218 w 1379"/>
                    <a:gd name="T77" fmla="*/ 984 h 1388"/>
                    <a:gd name="T78" fmla="*/ 192 w 1379"/>
                    <a:gd name="T79" fmla="*/ 942 h 1388"/>
                    <a:gd name="T80" fmla="*/ 155 w 1379"/>
                    <a:gd name="T81" fmla="*/ 869 h 1388"/>
                    <a:gd name="T82" fmla="*/ 134 w 1379"/>
                    <a:gd name="T83" fmla="*/ 816 h 1388"/>
                    <a:gd name="T84" fmla="*/ 92 w 1379"/>
                    <a:gd name="T85" fmla="*/ 719 h 1388"/>
                    <a:gd name="T86" fmla="*/ 50 w 1379"/>
                    <a:gd name="T87" fmla="*/ 627 h 1388"/>
                    <a:gd name="T88" fmla="*/ 5 w 1379"/>
                    <a:gd name="T89" fmla="*/ 512 h 1388"/>
                    <a:gd name="T90" fmla="*/ 97 w 1379"/>
                    <a:gd name="T91" fmla="*/ 501 h 1388"/>
                    <a:gd name="T92" fmla="*/ 234 w 1379"/>
                    <a:gd name="T93" fmla="*/ 517 h 1388"/>
                    <a:gd name="T94" fmla="*/ 362 w 1379"/>
                    <a:gd name="T95" fmla="*/ 525 h 1388"/>
                    <a:gd name="T96" fmla="*/ 435 w 1379"/>
                    <a:gd name="T97" fmla="*/ 520 h 1388"/>
                    <a:gd name="T98" fmla="*/ 580 w 1379"/>
                    <a:gd name="T99" fmla="*/ 496 h 1388"/>
                    <a:gd name="T100" fmla="*/ 705 w 1379"/>
                    <a:gd name="T101" fmla="*/ 457 h 1388"/>
                    <a:gd name="T102" fmla="*/ 818 w 1379"/>
                    <a:gd name="T103" fmla="*/ 399 h 1388"/>
                    <a:gd name="T104" fmla="*/ 944 w 1379"/>
                    <a:gd name="T105" fmla="*/ 302 h 1388"/>
                    <a:gd name="T106" fmla="*/ 986 w 1379"/>
                    <a:gd name="T107" fmla="*/ 200 h 1388"/>
                    <a:gd name="T108" fmla="*/ 989 w 1379"/>
                    <a:gd name="T109" fmla="*/ 63 h 1388"/>
                    <a:gd name="T110" fmla="*/ 1036 w 1379"/>
                    <a:gd name="T111" fmla="*/ 47 h 1388"/>
                    <a:gd name="T112" fmla="*/ 1067 w 1379"/>
                    <a:gd name="T113" fmla="*/ 89 h 1388"/>
                    <a:gd name="T114" fmla="*/ 1104 w 1379"/>
                    <a:gd name="T115" fmla="*/ 126 h 1388"/>
                    <a:gd name="T116" fmla="*/ 1127 w 1379"/>
                    <a:gd name="T117" fmla="*/ 158 h 1388"/>
                    <a:gd name="T118" fmla="*/ 1141 w 1379"/>
                    <a:gd name="T119" fmla="*/ 179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79" h="1388">
                      <a:moveTo>
                        <a:pt x="1146" y="192"/>
                      </a:moveTo>
                      <a:lnTo>
                        <a:pt x="1148" y="192"/>
                      </a:lnTo>
                      <a:lnTo>
                        <a:pt x="1148" y="194"/>
                      </a:lnTo>
                      <a:lnTo>
                        <a:pt x="1148" y="197"/>
                      </a:lnTo>
                      <a:lnTo>
                        <a:pt x="1151" y="200"/>
                      </a:lnTo>
                      <a:lnTo>
                        <a:pt x="1151" y="202"/>
                      </a:lnTo>
                      <a:lnTo>
                        <a:pt x="1151" y="205"/>
                      </a:lnTo>
                      <a:lnTo>
                        <a:pt x="1154" y="210"/>
                      </a:lnTo>
                      <a:lnTo>
                        <a:pt x="1154" y="213"/>
                      </a:lnTo>
                      <a:lnTo>
                        <a:pt x="1156" y="218"/>
                      </a:lnTo>
                      <a:lnTo>
                        <a:pt x="1156" y="221"/>
                      </a:lnTo>
                      <a:lnTo>
                        <a:pt x="1156" y="223"/>
                      </a:lnTo>
                      <a:lnTo>
                        <a:pt x="1159" y="223"/>
                      </a:lnTo>
                      <a:lnTo>
                        <a:pt x="1159" y="226"/>
                      </a:lnTo>
                      <a:lnTo>
                        <a:pt x="1159" y="229"/>
                      </a:lnTo>
                      <a:lnTo>
                        <a:pt x="1159" y="231"/>
                      </a:lnTo>
                      <a:lnTo>
                        <a:pt x="1159" y="234"/>
                      </a:lnTo>
                      <a:lnTo>
                        <a:pt x="1162" y="236"/>
                      </a:lnTo>
                      <a:lnTo>
                        <a:pt x="1162" y="239"/>
                      </a:lnTo>
                      <a:lnTo>
                        <a:pt x="1162" y="242"/>
                      </a:lnTo>
                      <a:lnTo>
                        <a:pt x="1162" y="244"/>
                      </a:lnTo>
                      <a:lnTo>
                        <a:pt x="1162" y="247"/>
                      </a:lnTo>
                      <a:lnTo>
                        <a:pt x="1162" y="250"/>
                      </a:lnTo>
                      <a:lnTo>
                        <a:pt x="1164" y="250"/>
                      </a:lnTo>
                      <a:lnTo>
                        <a:pt x="1164" y="252"/>
                      </a:lnTo>
                      <a:lnTo>
                        <a:pt x="1164" y="257"/>
                      </a:lnTo>
                      <a:lnTo>
                        <a:pt x="1164" y="263"/>
                      </a:lnTo>
                      <a:lnTo>
                        <a:pt x="1164" y="268"/>
                      </a:lnTo>
                      <a:lnTo>
                        <a:pt x="1164" y="270"/>
                      </a:lnTo>
                      <a:lnTo>
                        <a:pt x="1164" y="273"/>
                      </a:lnTo>
                      <a:lnTo>
                        <a:pt x="1167" y="273"/>
                      </a:lnTo>
                      <a:lnTo>
                        <a:pt x="1164" y="273"/>
                      </a:lnTo>
                      <a:lnTo>
                        <a:pt x="1164" y="276"/>
                      </a:lnTo>
                      <a:lnTo>
                        <a:pt x="1164" y="281"/>
                      </a:lnTo>
                      <a:lnTo>
                        <a:pt x="1164" y="284"/>
                      </a:lnTo>
                      <a:lnTo>
                        <a:pt x="1164" y="286"/>
                      </a:lnTo>
                      <a:lnTo>
                        <a:pt x="1164" y="289"/>
                      </a:lnTo>
                      <a:lnTo>
                        <a:pt x="1164" y="291"/>
                      </a:lnTo>
                      <a:lnTo>
                        <a:pt x="1164" y="294"/>
                      </a:lnTo>
                      <a:lnTo>
                        <a:pt x="1164" y="297"/>
                      </a:lnTo>
                      <a:lnTo>
                        <a:pt x="1164" y="299"/>
                      </a:lnTo>
                      <a:lnTo>
                        <a:pt x="1164" y="302"/>
                      </a:lnTo>
                      <a:lnTo>
                        <a:pt x="1164" y="305"/>
                      </a:lnTo>
                      <a:lnTo>
                        <a:pt x="1162" y="307"/>
                      </a:lnTo>
                      <a:lnTo>
                        <a:pt x="1162" y="312"/>
                      </a:lnTo>
                      <a:lnTo>
                        <a:pt x="1162" y="315"/>
                      </a:lnTo>
                      <a:lnTo>
                        <a:pt x="1162" y="318"/>
                      </a:lnTo>
                      <a:lnTo>
                        <a:pt x="1162" y="320"/>
                      </a:lnTo>
                      <a:lnTo>
                        <a:pt x="1159" y="326"/>
                      </a:lnTo>
                      <a:lnTo>
                        <a:pt x="1159" y="328"/>
                      </a:lnTo>
                      <a:lnTo>
                        <a:pt x="1159" y="336"/>
                      </a:lnTo>
                      <a:lnTo>
                        <a:pt x="1156" y="344"/>
                      </a:lnTo>
                      <a:lnTo>
                        <a:pt x="1154" y="352"/>
                      </a:lnTo>
                      <a:lnTo>
                        <a:pt x="1151" y="354"/>
                      </a:lnTo>
                      <a:lnTo>
                        <a:pt x="1151" y="357"/>
                      </a:lnTo>
                      <a:lnTo>
                        <a:pt x="1151" y="360"/>
                      </a:lnTo>
                      <a:lnTo>
                        <a:pt x="1148" y="362"/>
                      </a:lnTo>
                      <a:lnTo>
                        <a:pt x="1148" y="365"/>
                      </a:lnTo>
                      <a:lnTo>
                        <a:pt x="1146" y="368"/>
                      </a:lnTo>
                      <a:lnTo>
                        <a:pt x="1146" y="370"/>
                      </a:lnTo>
                      <a:lnTo>
                        <a:pt x="1143" y="373"/>
                      </a:lnTo>
                      <a:lnTo>
                        <a:pt x="1133" y="381"/>
                      </a:lnTo>
                      <a:lnTo>
                        <a:pt x="1133" y="383"/>
                      </a:lnTo>
                      <a:lnTo>
                        <a:pt x="1130" y="383"/>
                      </a:lnTo>
                      <a:lnTo>
                        <a:pt x="1117" y="394"/>
                      </a:lnTo>
                      <a:lnTo>
                        <a:pt x="1107" y="404"/>
                      </a:lnTo>
                      <a:lnTo>
                        <a:pt x="1104" y="407"/>
                      </a:lnTo>
                      <a:lnTo>
                        <a:pt x="1099" y="410"/>
                      </a:lnTo>
                      <a:lnTo>
                        <a:pt x="1096" y="412"/>
                      </a:lnTo>
                      <a:lnTo>
                        <a:pt x="1075" y="425"/>
                      </a:lnTo>
                      <a:lnTo>
                        <a:pt x="1070" y="428"/>
                      </a:lnTo>
                      <a:lnTo>
                        <a:pt x="1067" y="431"/>
                      </a:lnTo>
                      <a:lnTo>
                        <a:pt x="1065" y="433"/>
                      </a:lnTo>
                      <a:lnTo>
                        <a:pt x="1062" y="433"/>
                      </a:lnTo>
                      <a:lnTo>
                        <a:pt x="1059" y="436"/>
                      </a:lnTo>
                      <a:lnTo>
                        <a:pt x="1051" y="441"/>
                      </a:lnTo>
                      <a:lnTo>
                        <a:pt x="1041" y="446"/>
                      </a:lnTo>
                      <a:lnTo>
                        <a:pt x="1038" y="449"/>
                      </a:lnTo>
                      <a:lnTo>
                        <a:pt x="1036" y="449"/>
                      </a:lnTo>
                      <a:lnTo>
                        <a:pt x="1033" y="452"/>
                      </a:lnTo>
                      <a:lnTo>
                        <a:pt x="1030" y="454"/>
                      </a:lnTo>
                      <a:lnTo>
                        <a:pt x="1028" y="454"/>
                      </a:lnTo>
                      <a:lnTo>
                        <a:pt x="1028" y="457"/>
                      </a:lnTo>
                      <a:lnTo>
                        <a:pt x="1025" y="457"/>
                      </a:lnTo>
                      <a:lnTo>
                        <a:pt x="1020" y="462"/>
                      </a:lnTo>
                      <a:lnTo>
                        <a:pt x="1017" y="462"/>
                      </a:lnTo>
                      <a:lnTo>
                        <a:pt x="1015" y="465"/>
                      </a:lnTo>
                      <a:lnTo>
                        <a:pt x="1012" y="465"/>
                      </a:lnTo>
                      <a:lnTo>
                        <a:pt x="1010" y="467"/>
                      </a:lnTo>
                      <a:lnTo>
                        <a:pt x="1007" y="470"/>
                      </a:lnTo>
                      <a:lnTo>
                        <a:pt x="1004" y="470"/>
                      </a:lnTo>
                      <a:lnTo>
                        <a:pt x="1002" y="473"/>
                      </a:lnTo>
                      <a:lnTo>
                        <a:pt x="999" y="473"/>
                      </a:lnTo>
                      <a:lnTo>
                        <a:pt x="996" y="475"/>
                      </a:lnTo>
                      <a:lnTo>
                        <a:pt x="994" y="475"/>
                      </a:lnTo>
                      <a:lnTo>
                        <a:pt x="994" y="478"/>
                      </a:lnTo>
                      <a:lnTo>
                        <a:pt x="991" y="478"/>
                      </a:lnTo>
                      <a:lnTo>
                        <a:pt x="981" y="483"/>
                      </a:lnTo>
                      <a:lnTo>
                        <a:pt x="978" y="486"/>
                      </a:lnTo>
                      <a:lnTo>
                        <a:pt x="975" y="486"/>
                      </a:lnTo>
                      <a:lnTo>
                        <a:pt x="975" y="488"/>
                      </a:lnTo>
                      <a:lnTo>
                        <a:pt x="970" y="491"/>
                      </a:lnTo>
                      <a:lnTo>
                        <a:pt x="960" y="496"/>
                      </a:lnTo>
                      <a:lnTo>
                        <a:pt x="957" y="496"/>
                      </a:lnTo>
                      <a:lnTo>
                        <a:pt x="957" y="499"/>
                      </a:lnTo>
                      <a:lnTo>
                        <a:pt x="954" y="499"/>
                      </a:lnTo>
                      <a:lnTo>
                        <a:pt x="947" y="504"/>
                      </a:lnTo>
                      <a:lnTo>
                        <a:pt x="941" y="507"/>
                      </a:lnTo>
                      <a:lnTo>
                        <a:pt x="941" y="509"/>
                      </a:lnTo>
                      <a:lnTo>
                        <a:pt x="936" y="515"/>
                      </a:lnTo>
                      <a:lnTo>
                        <a:pt x="928" y="517"/>
                      </a:lnTo>
                      <a:lnTo>
                        <a:pt x="913" y="530"/>
                      </a:lnTo>
                      <a:lnTo>
                        <a:pt x="915" y="533"/>
                      </a:lnTo>
                      <a:lnTo>
                        <a:pt x="918" y="536"/>
                      </a:lnTo>
                      <a:lnTo>
                        <a:pt x="918" y="538"/>
                      </a:lnTo>
                      <a:lnTo>
                        <a:pt x="920" y="541"/>
                      </a:lnTo>
                      <a:lnTo>
                        <a:pt x="920" y="543"/>
                      </a:lnTo>
                      <a:lnTo>
                        <a:pt x="923" y="549"/>
                      </a:lnTo>
                      <a:lnTo>
                        <a:pt x="926" y="551"/>
                      </a:lnTo>
                      <a:lnTo>
                        <a:pt x="931" y="562"/>
                      </a:lnTo>
                      <a:lnTo>
                        <a:pt x="933" y="567"/>
                      </a:lnTo>
                      <a:lnTo>
                        <a:pt x="936" y="578"/>
                      </a:lnTo>
                      <a:lnTo>
                        <a:pt x="941" y="588"/>
                      </a:lnTo>
                      <a:lnTo>
                        <a:pt x="941" y="591"/>
                      </a:lnTo>
                      <a:lnTo>
                        <a:pt x="941" y="593"/>
                      </a:lnTo>
                      <a:lnTo>
                        <a:pt x="941" y="596"/>
                      </a:lnTo>
                      <a:lnTo>
                        <a:pt x="944" y="601"/>
                      </a:lnTo>
                      <a:lnTo>
                        <a:pt x="944" y="606"/>
                      </a:lnTo>
                      <a:lnTo>
                        <a:pt x="944" y="609"/>
                      </a:lnTo>
                      <a:lnTo>
                        <a:pt x="947" y="614"/>
                      </a:lnTo>
                      <a:lnTo>
                        <a:pt x="949" y="620"/>
                      </a:lnTo>
                      <a:lnTo>
                        <a:pt x="949" y="622"/>
                      </a:lnTo>
                      <a:lnTo>
                        <a:pt x="949" y="625"/>
                      </a:lnTo>
                      <a:lnTo>
                        <a:pt x="954" y="635"/>
                      </a:lnTo>
                      <a:lnTo>
                        <a:pt x="954" y="638"/>
                      </a:lnTo>
                      <a:lnTo>
                        <a:pt x="954" y="641"/>
                      </a:lnTo>
                      <a:lnTo>
                        <a:pt x="954" y="659"/>
                      </a:lnTo>
                      <a:lnTo>
                        <a:pt x="957" y="693"/>
                      </a:lnTo>
                      <a:lnTo>
                        <a:pt x="957" y="709"/>
                      </a:lnTo>
                      <a:lnTo>
                        <a:pt x="954" y="714"/>
                      </a:lnTo>
                      <a:lnTo>
                        <a:pt x="954" y="717"/>
                      </a:lnTo>
                      <a:lnTo>
                        <a:pt x="954" y="719"/>
                      </a:lnTo>
                      <a:lnTo>
                        <a:pt x="954" y="727"/>
                      </a:lnTo>
                      <a:lnTo>
                        <a:pt x="957" y="740"/>
                      </a:lnTo>
                      <a:lnTo>
                        <a:pt x="957" y="756"/>
                      </a:lnTo>
                      <a:lnTo>
                        <a:pt x="957" y="769"/>
                      </a:lnTo>
                      <a:lnTo>
                        <a:pt x="960" y="774"/>
                      </a:lnTo>
                      <a:lnTo>
                        <a:pt x="957" y="780"/>
                      </a:lnTo>
                      <a:lnTo>
                        <a:pt x="957" y="787"/>
                      </a:lnTo>
                      <a:lnTo>
                        <a:pt x="957" y="803"/>
                      </a:lnTo>
                      <a:lnTo>
                        <a:pt x="957" y="806"/>
                      </a:lnTo>
                      <a:lnTo>
                        <a:pt x="957" y="808"/>
                      </a:lnTo>
                      <a:lnTo>
                        <a:pt x="960" y="824"/>
                      </a:lnTo>
                      <a:lnTo>
                        <a:pt x="962" y="843"/>
                      </a:lnTo>
                      <a:lnTo>
                        <a:pt x="968" y="864"/>
                      </a:lnTo>
                      <a:lnTo>
                        <a:pt x="973" y="864"/>
                      </a:lnTo>
                      <a:lnTo>
                        <a:pt x="975" y="861"/>
                      </a:lnTo>
                      <a:lnTo>
                        <a:pt x="981" y="861"/>
                      </a:lnTo>
                      <a:lnTo>
                        <a:pt x="989" y="858"/>
                      </a:lnTo>
                      <a:lnTo>
                        <a:pt x="994" y="856"/>
                      </a:lnTo>
                      <a:lnTo>
                        <a:pt x="999" y="853"/>
                      </a:lnTo>
                      <a:lnTo>
                        <a:pt x="1007" y="850"/>
                      </a:lnTo>
                      <a:lnTo>
                        <a:pt x="1010" y="850"/>
                      </a:lnTo>
                      <a:lnTo>
                        <a:pt x="1015" y="848"/>
                      </a:lnTo>
                      <a:lnTo>
                        <a:pt x="1025" y="843"/>
                      </a:lnTo>
                      <a:lnTo>
                        <a:pt x="1038" y="840"/>
                      </a:lnTo>
                      <a:lnTo>
                        <a:pt x="1046" y="837"/>
                      </a:lnTo>
                      <a:lnTo>
                        <a:pt x="1057" y="832"/>
                      </a:lnTo>
                      <a:lnTo>
                        <a:pt x="1067" y="829"/>
                      </a:lnTo>
                      <a:lnTo>
                        <a:pt x="1072" y="829"/>
                      </a:lnTo>
                      <a:lnTo>
                        <a:pt x="1075" y="829"/>
                      </a:lnTo>
                      <a:lnTo>
                        <a:pt x="1078" y="827"/>
                      </a:lnTo>
                      <a:lnTo>
                        <a:pt x="1091" y="827"/>
                      </a:lnTo>
                      <a:lnTo>
                        <a:pt x="1101" y="827"/>
                      </a:lnTo>
                      <a:lnTo>
                        <a:pt x="1104" y="824"/>
                      </a:lnTo>
                      <a:lnTo>
                        <a:pt x="1112" y="819"/>
                      </a:lnTo>
                      <a:lnTo>
                        <a:pt x="1117" y="816"/>
                      </a:lnTo>
                      <a:lnTo>
                        <a:pt x="1125" y="814"/>
                      </a:lnTo>
                      <a:lnTo>
                        <a:pt x="1127" y="811"/>
                      </a:lnTo>
                      <a:lnTo>
                        <a:pt x="1133" y="822"/>
                      </a:lnTo>
                      <a:lnTo>
                        <a:pt x="1135" y="824"/>
                      </a:lnTo>
                      <a:lnTo>
                        <a:pt x="1135" y="827"/>
                      </a:lnTo>
                      <a:lnTo>
                        <a:pt x="1138" y="827"/>
                      </a:lnTo>
                      <a:lnTo>
                        <a:pt x="1141" y="829"/>
                      </a:lnTo>
                      <a:lnTo>
                        <a:pt x="1143" y="829"/>
                      </a:lnTo>
                      <a:lnTo>
                        <a:pt x="1146" y="829"/>
                      </a:lnTo>
                      <a:lnTo>
                        <a:pt x="1148" y="832"/>
                      </a:lnTo>
                      <a:lnTo>
                        <a:pt x="1151" y="840"/>
                      </a:lnTo>
                      <a:lnTo>
                        <a:pt x="1154" y="848"/>
                      </a:lnTo>
                      <a:lnTo>
                        <a:pt x="1156" y="848"/>
                      </a:lnTo>
                      <a:lnTo>
                        <a:pt x="1169" y="850"/>
                      </a:lnTo>
                      <a:lnTo>
                        <a:pt x="1175" y="848"/>
                      </a:lnTo>
                      <a:lnTo>
                        <a:pt x="1177" y="848"/>
                      </a:lnTo>
                      <a:lnTo>
                        <a:pt x="1180" y="848"/>
                      </a:lnTo>
                      <a:lnTo>
                        <a:pt x="1183" y="848"/>
                      </a:lnTo>
                      <a:lnTo>
                        <a:pt x="1185" y="850"/>
                      </a:lnTo>
                      <a:lnTo>
                        <a:pt x="1188" y="850"/>
                      </a:lnTo>
                      <a:lnTo>
                        <a:pt x="1190" y="850"/>
                      </a:lnTo>
                      <a:lnTo>
                        <a:pt x="1198" y="848"/>
                      </a:lnTo>
                      <a:lnTo>
                        <a:pt x="1204" y="848"/>
                      </a:lnTo>
                      <a:lnTo>
                        <a:pt x="1206" y="848"/>
                      </a:lnTo>
                      <a:lnTo>
                        <a:pt x="1209" y="850"/>
                      </a:lnTo>
                      <a:lnTo>
                        <a:pt x="1211" y="850"/>
                      </a:lnTo>
                      <a:lnTo>
                        <a:pt x="1214" y="850"/>
                      </a:lnTo>
                      <a:lnTo>
                        <a:pt x="1217" y="850"/>
                      </a:lnTo>
                      <a:lnTo>
                        <a:pt x="1219" y="853"/>
                      </a:lnTo>
                      <a:lnTo>
                        <a:pt x="1222" y="853"/>
                      </a:lnTo>
                      <a:lnTo>
                        <a:pt x="1227" y="856"/>
                      </a:lnTo>
                      <a:lnTo>
                        <a:pt x="1230" y="858"/>
                      </a:lnTo>
                      <a:lnTo>
                        <a:pt x="1232" y="861"/>
                      </a:lnTo>
                      <a:lnTo>
                        <a:pt x="1240" y="866"/>
                      </a:lnTo>
                      <a:lnTo>
                        <a:pt x="1248" y="871"/>
                      </a:lnTo>
                      <a:lnTo>
                        <a:pt x="1251" y="874"/>
                      </a:lnTo>
                      <a:lnTo>
                        <a:pt x="1259" y="874"/>
                      </a:lnTo>
                      <a:lnTo>
                        <a:pt x="1259" y="877"/>
                      </a:lnTo>
                      <a:lnTo>
                        <a:pt x="1261" y="882"/>
                      </a:lnTo>
                      <a:lnTo>
                        <a:pt x="1261" y="885"/>
                      </a:lnTo>
                      <a:lnTo>
                        <a:pt x="1274" y="900"/>
                      </a:lnTo>
                      <a:lnTo>
                        <a:pt x="1277" y="903"/>
                      </a:lnTo>
                      <a:lnTo>
                        <a:pt x="1277" y="906"/>
                      </a:lnTo>
                      <a:lnTo>
                        <a:pt x="1280" y="908"/>
                      </a:lnTo>
                      <a:lnTo>
                        <a:pt x="1282" y="911"/>
                      </a:lnTo>
                      <a:lnTo>
                        <a:pt x="1282" y="913"/>
                      </a:lnTo>
                      <a:lnTo>
                        <a:pt x="1282" y="916"/>
                      </a:lnTo>
                      <a:lnTo>
                        <a:pt x="1285" y="921"/>
                      </a:lnTo>
                      <a:lnTo>
                        <a:pt x="1287" y="927"/>
                      </a:lnTo>
                      <a:lnTo>
                        <a:pt x="1287" y="929"/>
                      </a:lnTo>
                      <a:lnTo>
                        <a:pt x="1290" y="932"/>
                      </a:lnTo>
                      <a:lnTo>
                        <a:pt x="1295" y="932"/>
                      </a:lnTo>
                      <a:lnTo>
                        <a:pt x="1298" y="934"/>
                      </a:lnTo>
                      <a:lnTo>
                        <a:pt x="1298" y="937"/>
                      </a:lnTo>
                      <a:lnTo>
                        <a:pt x="1298" y="940"/>
                      </a:lnTo>
                      <a:lnTo>
                        <a:pt x="1298" y="942"/>
                      </a:lnTo>
                      <a:lnTo>
                        <a:pt x="1298" y="945"/>
                      </a:lnTo>
                      <a:lnTo>
                        <a:pt x="1298" y="948"/>
                      </a:lnTo>
                      <a:lnTo>
                        <a:pt x="1308" y="948"/>
                      </a:lnTo>
                      <a:lnTo>
                        <a:pt x="1308" y="953"/>
                      </a:lnTo>
                      <a:lnTo>
                        <a:pt x="1306" y="953"/>
                      </a:lnTo>
                      <a:lnTo>
                        <a:pt x="1306" y="955"/>
                      </a:lnTo>
                      <a:lnTo>
                        <a:pt x="1306" y="958"/>
                      </a:lnTo>
                      <a:lnTo>
                        <a:pt x="1306" y="961"/>
                      </a:lnTo>
                      <a:lnTo>
                        <a:pt x="1308" y="963"/>
                      </a:lnTo>
                      <a:lnTo>
                        <a:pt x="1308" y="969"/>
                      </a:lnTo>
                      <a:lnTo>
                        <a:pt x="1308" y="971"/>
                      </a:lnTo>
                      <a:lnTo>
                        <a:pt x="1308" y="974"/>
                      </a:lnTo>
                      <a:lnTo>
                        <a:pt x="1311" y="979"/>
                      </a:lnTo>
                      <a:lnTo>
                        <a:pt x="1308" y="979"/>
                      </a:lnTo>
                      <a:lnTo>
                        <a:pt x="1306" y="982"/>
                      </a:lnTo>
                      <a:lnTo>
                        <a:pt x="1303" y="982"/>
                      </a:lnTo>
                      <a:lnTo>
                        <a:pt x="1308" y="995"/>
                      </a:lnTo>
                      <a:lnTo>
                        <a:pt x="1311" y="1003"/>
                      </a:lnTo>
                      <a:lnTo>
                        <a:pt x="1314" y="1011"/>
                      </a:lnTo>
                      <a:lnTo>
                        <a:pt x="1314" y="1016"/>
                      </a:lnTo>
                      <a:lnTo>
                        <a:pt x="1316" y="1021"/>
                      </a:lnTo>
                      <a:lnTo>
                        <a:pt x="1316" y="1029"/>
                      </a:lnTo>
                      <a:lnTo>
                        <a:pt x="1316" y="1034"/>
                      </a:lnTo>
                      <a:lnTo>
                        <a:pt x="1316" y="1042"/>
                      </a:lnTo>
                      <a:lnTo>
                        <a:pt x="1319" y="1047"/>
                      </a:lnTo>
                      <a:lnTo>
                        <a:pt x="1319" y="1053"/>
                      </a:lnTo>
                      <a:lnTo>
                        <a:pt x="1321" y="1055"/>
                      </a:lnTo>
                      <a:lnTo>
                        <a:pt x="1321" y="1058"/>
                      </a:lnTo>
                      <a:lnTo>
                        <a:pt x="1324" y="1060"/>
                      </a:lnTo>
                      <a:lnTo>
                        <a:pt x="1324" y="1066"/>
                      </a:lnTo>
                      <a:lnTo>
                        <a:pt x="1327" y="1068"/>
                      </a:lnTo>
                      <a:lnTo>
                        <a:pt x="1329" y="1071"/>
                      </a:lnTo>
                      <a:lnTo>
                        <a:pt x="1340" y="1081"/>
                      </a:lnTo>
                      <a:lnTo>
                        <a:pt x="1348" y="1092"/>
                      </a:lnTo>
                      <a:lnTo>
                        <a:pt x="1350" y="1095"/>
                      </a:lnTo>
                      <a:lnTo>
                        <a:pt x="1353" y="1095"/>
                      </a:lnTo>
                      <a:lnTo>
                        <a:pt x="1353" y="1097"/>
                      </a:lnTo>
                      <a:lnTo>
                        <a:pt x="1353" y="1100"/>
                      </a:lnTo>
                      <a:lnTo>
                        <a:pt x="1361" y="1108"/>
                      </a:lnTo>
                      <a:lnTo>
                        <a:pt x="1363" y="1113"/>
                      </a:lnTo>
                      <a:lnTo>
                        <a:pt x="1363" y="1116"/>
                      </a:lnTo>
                      <a:lnTo>
                        <a:pt x="1363" y="1118"/>
                      </a:lnTo>
                      <a:lnTo>
                        <a:pt x="1366" y="1123"/>
                      </a:lnTo>
                      <a:lnTo>
                        <a:pt x="1369" y="1129"/>
                      </a:lnTo>
                      <a:lnTo>
                        <a:pt x="1371" y="1134"/>
                      </a:lnTo>
                      <a:lnTo>
                        <a:pt x="1371" y="1137"/>
                      </a:lnTo>
                      <a:lnTo>
                        <a:pt x="1379" y="1158"/>
                      </a:lnTo>
                      <a:lnTo>
                        <a:pt x="1371" y="1163"/>
                      </a:lnTo>
                      <a:lnTo>
                        <a:pt x="1363" y="1163"/>
                      </a:lnTo>
                      <a:lnTo>
                        <a:pt x="1340" y="1160"/>
                      </a:lnTo>
                      <a:lnTo>
                        <a:pt x="1337" y="1160"/>
                      </a:lnTo>
                      <a:lnTo>
                        <a:pt x="1324" y="1158"/>
                      </a:lnTo>
                      <a:lnTo>
                        <a:pt x="1319" y="1158"/>
                      </a:lnTo>
                      <a:lnTo>
                        <a:pt x="1301" y="1158"/>
                      </a:lnTo>
                      <a:lnTo>
                        <a:pt x="1285" y="1158"/>
                      </a:lnTo>
                      <a:lnTo>
                        <a:pt x="1264" y="1155"/>
                      </a:lnTo>
                      <a:lnTo>
                        <a:pt x="1256" y="1152"/>
                      </a:lnTo>
                      <a:lnTo>
                        <a:pt x="1253" y="1152"/>
                      </a:lnTo>
                      <a:lnTo>
                        <a:pt x="1243" y="1150"/>
                      </a:lnTo>
                      <a:lnTo>
                        <a:pt x="1240" y="1150"/>
                      </a:lnTo>
                      <a:lnTo>
                        <a:pt x="1217" y="1147"/>
                      </a:lnTo>
                      <a:lnTo>
                        <a:pt x="1217" y="1152"/>
                      </a:lnTo>
                      <a:lnTo>
                        <a:pt x="1217" y="1155"/>
                      </a:lnTo>
                      <a:lnTo>
                        <a:pt x="1219" y="1158"/>
                      </a:lnTo>
                      <a:lnTo>
                        <a:pt x="1219" y="1168"/>
                      </a:lnTo>
                      <a:lnTo>
                        <a:pt x="1230" y="1189"/>
                      </a:lnTo>
                      <a:lnTo>
                        <a:pt x="1232" y="1194"/>
                      </a:lnTo>
                      <a:lnTo>
                        <a:pt x="1235" y="1202"/>
                      </a:lnTo>
                      <a:lnTo>
                        <a:pt x="1235" y="1205"/>
                      </a:lnTo>
                      <a:lnTo>
                        <a:pt x="1238" y="1207"/>
                      </a:lnTo>
                      <a:lnTo>
                        <a:pt x="1238" y="1210"/>
                      </a:lnTo>
                      <a:lnTo>
                        <a:pt x="1235" y="1215"/>
                      </a:lnTo>
                      <a:lnTo>
                        <a:pt x="1235" y="1228"/>
                      </a:lnTo>
                      <a:lnTo>
                        <a:pt x="1235" y="1231"/>
                      </a:lnTo>
                      <a:lnTo>
                        <a:pt x="1235" y="1239"/>
                      </a:lnTo>
                      <a:lnTo>
                        <a:pt x="1235" y="1244"/>
                      </a:lnTo>
                      <a:lnTo>
                        <a:pt x="1219" y="1247"/>
                      </a:lnTo>
                      <a:lnTo>
                        <a:pt x="1193" y="1247"/>
                      </a:lnTo>
                      <a:lnTo>
                        <a:pt x="1185" y="1247"/>
                      </a:lnTo>
                      <a:lnTo>
                        <a:pt x="1180" y="1247"/>
                      </a:lnTo>
                      <a:lnTo>
                        <a:pt x="1143" y="1244"/>
                      </a:lnTo>
                      <a:lnTo>
                        <a:pt x="1122" y="1244"/>
                      </a:lnTo>
                      <a:lnTo>
                        <a:pt x="1104" y="1244"/>
                      </a:lnTo>
                      <a:lnTo>
                        <a:pt x="1078" y="1242"/>
                      </a:lnTo>
                      <a:lnTo>
                        <a:pt x="1051" y="1242"/>
                      </a:lnTo>
                      <a:lnTo>
                        <a:pt x="1020" y="1242"/>
                      </a:lnTo>
                      <a:lnTo>
                        <a:pt x="996" y="1239"/>
                      </a:lnTo>
                      <a:lnTo>
                        <a:pt x="983" y="1239"/>
                      </a:lnTo>
                      <a:lnTo>
                        <a:pt x="970" y="1239"/>
                      </a:lnTo>
                      <a:lnTo>
                        <a:pt x="954" y="1239"/>
                      </a:lnTo>
                      <a:lnTo>
                        <a:pt x="952" y="1239"/>
                      </a:lnTo>
                      <a:lnTo>
                        <a:pt x="949" y="1239"/>
                      </a:lnTo>
                      <a:lnTo>
                        <a:pt x="947" y="1239"/>
                      </a:lnTo>
                      <a:lnTo>
                        <a:pt x="944" y="1239"/>
                      </a:lnTo>
                      <a:lnTo>
                        <a:pt x="941" y="1239"/>
                      </a:lnTo>
                      <a:lnTo>
                        <a:pt x="933" y="1236"/>
                      </a:lnTo>
                      <a:lnTo>
                        <a:pt x="910" y="1236"/>
                      </a:lnTo>
                      <a:lnTo>
                        <a:pt x="884" y="1236"/>
                      </a:lnTo>
                      <a:lnTo>
                        <a:pt x="860" y="1236"/>
                      </a:lnTo>
                      <a:lnTo>
                        <a:pt x="829" y="1234"/>
                      </a:lnTo>
                      <a:lnTo>
                        <a:pt x="808" y="1234"/>
                      </a:lnTo>
                      <a:lnTo>
                        <a:pt x="805" y="1234"/>
                      </a:lnTo>
                      <a:lnTo>
                        <a:pt x="779" y="1234"/>
                      </a:lnTo>
                      <a:lnTo>
                        <a:pt x="771" y="1234"/>
                      </a:lnTo>
                      <a:lnTo>
                        <a:pt x="768" y="1234"/>
                      </a:lnTo>
                      <a:lnTo>
                        <a:pt x="763" y="1231"/>
                      </a:lnTo>
                      <a:lnTo>
                        <a:pt x="760" y="1231"/>
                      </a:lnTo>
                      <a:lnTo>
                        <a:pt x="742" y="1231"/>
                      </a:lnTo>
                      <a:lnTo>
                        <a:pt x="716" y="1231"/>
                      </a:lnTo>
                      <a:lnTo>
                        <a:pt x="698" y="1231"/>
                      </a:lnTo>
                      <a:lnTo>
                        <a:pt x="695" y="1231"/>
                      </a:lnTo>
                      <a:lnTo>
                        <a:pt x="692" y="1231"/>
                      </a:lnTo>
                      <a:lnTo>
                        <a:pt x="684" y="1234"/>
                      </a:lnTo>
                      <a:lnTo>
                        <a:pt x="677" y="1236"/>
                      </a:lnTo>
                      <a:lnTo>
                        <a:pt x="674" y="1236"/>
                      </a:lnTo>
                      <a:lnTo>
                        <a:pt x="663" y="1242"/>
                      </a:lnTo>
                      <a:lnTo>
                        <a:pt x="653" y="1247"/>
                      </a:lnTo>
                      <a:lnTo>
                        <a:pt x="640" y="1252"/>
                      </a:lnTo>
                      <a:lnTo>
                        <a:pt x="629" y="1257"/>
                      </a:lnTo>
                      <a:lnTo>
                        <a:pt x="619" y="1265"/>
                      </a:lnTo>
                      <a:lnTo>
                        <a:pt x="608" y="1270"/>
                      </a:lnTo>
                      <a:lnTo>
                        <a:pt x="598" y="1278"/>
                      </a:lnTo>
                      <a:lnTo>
                        <a:pt x="587" y="1283"/>
                      </a:lnTo>
                      <a:lnTo>
                        <a:pt x="572" y="1297"/>
                      </a:lnTo>
                      <a:lnTo>
                        <a:pt x="561" y="1307"/>
                      </a:lnTo>
                      <a:lnTo>
                        <a:pt x="551" y="1318"/>
                      </a:lnTo>
                      <a:lnTo>
                        <a:pt x="540" y="1331"/>
                      </a:lnTo>
                      <a:lnTo>
                        <a:pt x="532" y="1344"/>
                      </a:lnTo>
                      <a:lnTo>
                        <a:pt x="509" y="1373"/>
                      </a:lnTo>
                      <a:lnTo>
                        <a:pt x="506" y="1375"/>
                      </a:lnTo>
                      <a:lnTo>
                        <a:pt x="496" y="1388"/>
                      </a:lnTo>
                      <a:lnTo>
                        <a:pt x="490" y="1383"/>
                      </a:lnTo>
                      <a:lnTo>
                        <a:pt x="490" y="1381"/>
                      </a:lnTo>
                      <a:lnTo>
                        <a:pt x="488" y="1375"/>
                      </a:lnTo>
                      <a:lnTo>
                        <a:pt x="480" y="1367"/>
                      </a:lnTo>
                      <a:lnTo>
                        <a:pt x="477" y="1362"/>
                      </a:lnTo>
                      <a:lnTo>
                        <a:pt x="472" y="1357"/>
                      </a:lnTo>
                      <a:lnTo>
                        <a:pt x="462" y="1341"/>
                      </a:lnTo>
                      <a:lnTo>
                        <a:pt x="456" y="1331"/>
                      </a:lnTo>
                      <a:lnTo>
                        <a:pt x="448" y="1320"/>
                      </a:lnTo>
                      <a:lnTo>
                        <a:pt x="441" y="1310"/>
                      </a:lnTo>
                      <a:lnTo>
                        <a:pt x="438" y="1304"/>
                      </a:lnTo>
                      <a:lnTo>
                        <a:pt x="435" y="1302"/>
                      </a:lnTo>
                      <a:lnTo>
                        <a:pt x="433" y="1299"/>
                      </a:lnTo>
                      <a:lnTo>
                        <a:pt x="428" y="1291"/>
                      </a:lnTo>
                      <a:lnTo>
                        <a:pt x="422" y="1283"/>
                      </a:lnTo>
                      <a:lnTo>
                        <a:pt x="417" y="1273"/>
                      </a:lnTo>
                      <a:lnTo>
                        <a:pt x="414" y="1270"/>
                      </a:lnTo>
                      <a:lnTo>
                        <a:pt x="407" y="1260"/>
                      </a:lnTo>
                      <a:lnTo>
                        <a:pt x="396" y="1247"/>
                      </a:lnTo>
                      <a:lnTo>
                        <a:pt x="388" y="1234"/>
                      </a:lnTo>
                      <a:lnTo>
                        <a:pt x="386" y="1234"/>
                      </a:lnTo>
                      <a:lnTo>
                        <a:pt x="383" y="1231"/>
                      </a:lnTo>
                      <a:lnTo>
                        <a:pt x="367" y="1210"/>
                      </a:lnTo>
                      <a:lnTo>
                        <a:pt x="367" y="1207"/>
                      </a:lnTo>
                      <a:lnTo>
                        <a:pt x="357" y="1192"/>
                      </a:lnTo>
                      <a:lnTo>
                        <a:pt x="354" y="1189"/>
                      </a:lnTo>
                      <a:lnTo>
                        <a:pt x="351" y="1186"/>
                      </a:lnTo>
                      <a:lnTo>
                        <a:pt x="349" y="1181"/>
                      </a:lnTo>
                      <a:lnTo>
                        <a:pt x="338" y="1165"/>
                      </a:lnTo>
                      <a:lnTo>
                        <a:pt x="328" y="1150"/>
                      </a:lnTo>
                      <a:lnTo>
                        <a:pt x="325" y="1147"/>
                      </a:lnTo>
                      <a:lnTo>
                        <a:pt x="325" y="1144"/>
                      </a:lnTo>
                      <a:lnTo>
                        <a:pt x="323" y="1144"/>
                      </a:lnTo>
                      <a:lnTo>
                        <a:pt x="320" y="1137"/>
                      </a:lnTo>
                      <a:lnTo>
                        <a:pt x="315" y="1129"/>
                      </a:lnTo>
                      <a:lnTo>
                        <a:pt x="312" y="1129"/>
                      </a:lnTo>
                      <a:lnTo>
                        <a:pt x="307" y="1121"/>
                      </a:lnTo>
                      <a:lnTo>
                        <a:pt x="307" y="1118"/>
                      </a:lnTo>
                      <a:lnTo>
                        <a:pt x="299" y="1108"/>
                      </a:lnTo>
                      <a:lnTo>
                        <a:pt x="296" y="1102"/>
                      </a:lnTo>
                      <a:lnTo>
                        <a:pt x="291" y="1097"/>
                      </a:lnTo>
                      <a:lnTo>
                        <a:pt x="289" y="1092"/>
                      </a:lnTo>
                      <a:lnTo>
                        <a:pt x="289" y="1089"/>
                      </a:lnTo>
                      <a:lnTo>
                        <a:pt x="286" y="1089"/>
                      </a:lnTo>
                      <a:lnTo>
                        <a:pt x="286" y="1087"/>
                      </a:lnTo>
                      <a:lnTo>
                        <a:pt x="283" y="1084"/>
                      </a:lnTo>
                      <a:lnTo>
                        <a:pt x="278" y="1076"/>
                      </a:lnTo>
                      <a:lnTo>
                        <a:pt x="275" y="1071"/>
                      </a:lnTo>
                      <a:lnTo>
                        <a:pt x="270" y="1063"/>
                      </a:lnTo>
                      <a:lnTo>
                        <a:pt x="260" y="1050"/>
                      </a:lnTo>
                      <a:lnTo>
                        <a:pt x="255" y="1042"/>
                      </a:lnTo>
                      <a:lnTo>
                        <a:pt x="255" y="1039"/>
                      </a:lnTo>
                      <a:lnTo>
                        <a:pt x="252" y="1039"/>
                      </a:lnTo>
                      <a:lnTo>
                        <a:pt x="247" y="1029"/>
                      </a:lnTo>
                      <a:lnTo>
                        <a:pt x="239" y="1018"/>
                      </a:lnTo>
                      <a:lnTo>
                        <a:pt x="239" y="1016"/>
                      </a:lnTo>
                      <a:lnTo>
                        <a:pt x="234" y="1011"/>
                      </a:lnTo>
                      <a:lnTo>
                        <a:pt x="231" y="1005"/>
                      </a:lnTo>
                      <a:lnTo>
                        <a:pt x="228" y="1000"/>
                      </a:lnTo>
                      <a:lnTo>
                        <a:pt x="226" y="997"/>
                      </a:lnTo>
                      <a:lnTo>
                        <a:pt x="223" y="995"/>
                      </a:lnTo>
                      <a:lnTo>
                        <a:pt x="220" y="992"/>
                      </a:lnTo>
                      <a:lnTo>
                        <a:pt x="220" y="990"/>
                      </a:lnTo>
                      <a:lnTo>
                        <a:pt x="218" y="987"/>
                      </a:lnTo>
                      <a:lnTo>
                        <a:pt x="218" y="984"/>
                      </a:lnTo>
                      <a:lnTo>
                        <a:pt x="215" y="982"/>
                      </a:lnTo>
                      <a:lnTo>
                        <a:pt x="213" y="974"/>
                      </a:lnTo>
                      <a:lnTo>
                        <a:pt x="210" y="974"/>
                      </a:lnTo>
                      <a:lnTo>
                        <a:pt x="210" y="971"/>
                      </a:lnTo>
                      <a:lnTo>
                        <a:pt x="205" y="963"/>
                      </a:lnTo>
                      <a:lnTo>
                        <a:pt x="202" y="961"/>
                      </a:lnTo>
                      <a:lnTo>
                        <a:pt x="197" y="953"/>
                      </a:lnTo>
                      <a:lnTo>
                        <a:pt x="194" y="950"/>
                      </a:lnTo>
                      <a:lnTo>
                        <a:pt x="194" y="948"/>
                      </a:lnTo>
                      <a:lnTo>
                        <a:pt x="192" y="945"/>
                      </a:lnTo>
                      <a:lnTo>
                        <a:pt x="192" y="942"/>
                      </a:lnTo>
                      <a:lnTo>
                        <a:pt x="184" y="929"/>
                      </a:lnTo>
                      <a:lnTo>
                        <a:pt x="181" y="924"/>
                      </a:lnTo>
                      <a:lnTo>
                        <a:pt x="178" y="919"/>
                      </a:lnTo>
                      <a:lnTo>
                        <a:pt x="178" y="916"/>
                      </a:lnTo>
                      <a:lnTo>
                        <a:pt x="176" y="916"/>
                      </a:lnTo>
                      <a:lnTo>
                        <a:pt x="173" y="908"/>
                      </a:lnTo>
                      <a:lnTo>
                        <a:pt x="168" y="898"/>
                      </a:lnTo>
                      <a:lnTo>
                        <a:pt x="165" y="890"/>
                      </a:lnTo>
                      <a:lnTo>
                        <a:pt x="163" y="887"/>
                      </a:lnTo>
                      <a:lnTo>
                        <a:pt x="158" y="871"/>
                      </a:lnTo>
                      <a:lnTo>
                        <a:pt x="155" y="869"/>
                      </a:lnTo>
                      <a:lnTo>
                        <a:pt x="155" y="866"/>
                      </a:lnTo>
                      <a:lnTo>
                        <a:pt x="155" y="864"/>
                      </a:lnTo>
                      <a:lnTo>
                        <a:pt x="150" y="856"/>
                      </a:lnTo>
                      <a:lnTo>
                        <a:pt x="150" y="853"/>
                      </a:lnTo>
                      <a:lnTo>
                        <a:pt x="147" y="848"/>
                      </a:lnTo>
                      <a:lnTo>
                        <a:pt x="147" y="845"/>
                      </a:lnTo>
                      <a:lnTo>
                        <a:pt x="144" y="843"/>
                      </a:lnTo>
                      <a:lnTo>
                        <a:pt x="142" y="837"/>
                      </a:lnTo>
                      <a:lnTo>
                        <a:pt x="137" y="827"/>
                      </a:lnTo>
                      <a:lnTo>
                        <a:pt x="137" y="824"/>
                      </a:lnTo>
                      <a:lnTo>
                        <a:pt x="134" y="816"/>
                      </a:lnTo>
                      <a:lnTo>
                        <a:pt x="129" y="808"/>
                      </a:lnTo>
                      <a:lnTo>
                        <a:pt x="129" y="806"/>
                      </a:lnTo>
                      <a:lnTo>
                        <a:pt x="126" y="801"/>
                      </a:lnTo>
                      <a:lnTo>
                        <a:pt x="121" y="790"/>
                      </a:lnTo>
                      <a:lnTo>
                        <a:pt x="121" y="787"/>
                      </a:lnTo>
                      <a:lnTo>
                        <a:pt x="118" y="777"/>
                      </a:lnTo>
                      <a:lnTo>
                        <a:pt x="110" y="761"/>
                      </a:lnTo>
                      <a:lnTo>
                        <a:pt x="105" y="751"/>
                      </a:lnTo>
                      <a:lnTo>
                        <a:pt x="95" y="722"/>
                      </a:lnTo>
                      <a:lnTo>
                        <a:pt x="92" y="722"/>
                      </a:lnTo>
                      <a:lnTo>
                        <a:pt x="92" y="719"/>
                      </a:lnTo>
                      <a:lnTo>
                        <a:pt x="81" y="698"/>
                      </a:lnTo>
                      <a:lnTo>
                        <a:pt x="81" y="696"/>
                      </a:lnTo>
                      <a:lnTo>
                        <a:pt x="79" y="693"/>
                      </a:lnTo>
                      <a:lnTo>
                        <a:pt x="79" y="690"/>
                      </a:lnTo>
                      <a:lnTo>
                        <a:pt x="74" y="683"/>
                      </a:lnTo>
                      <a:lnTo>
                        <a:pt x="71" y="677"/>
                      </a:lnTo>
                      <a:lnTo>
                        <a:pt x="68" y="669"/>
                      </a:lnTo>
                      <a:lnTo>
                        <a:pt x="66" y="664"/>
                      </a:lnTo>
                      <a:lnTo>
                        <a:pt x="63" y="656"/>
                      </a:lnTo>
                      <a:lnTo>
                        <a:pt x="61" y="651"/>
                      </a:lnTo>
                      <a:lnTo>
                        <a:pt x="50" y="627"/>
                      </a:lnTo>
                      <a:lnTo>
                        <a:pt x="47" y="625"/>
                      </a:lnTo>
                      <a:lnTo>
                        <a:pt x="47" y="620"/>
                      </a:lnTo>
                      <a:lnTo>
                        <a:pt x="37" y="601"/>
                      </a:lnTo>
                      <a:lnTo>
                        <a:pt x="32" y="588"/>
                      </a:lnTo>
                      <a:lnTo>
                        <a:pt x="26" y="575"/>
                      </a:lnTo>
                      <a:lnTo>
                        <a:pt x="26" y="572"/>
                      </a:lnTo>
                      <a:lnTo>
                        <a:pt x="21" y="559"/>
                      </a:lnTo>
                      <a:lnTo>
                        <a:pt x="19" y="557"/>
                      </a:lnTo>
                      <a:lnTo>
                        <a:pt x="16" y="551"/>
                      </a:lnTo>
                      <a:lnTo>
                        <a:pt x="0" y="515"/>
                      </a:lnTo>
                      <a:lnTo>
                        <a:pt x="5" y="512"/>
                      </a:lnTo>
                      <a:lnTo>
                        <a:pt x="13" y="509"/>
                      </a:lnTo>
                      <a:lnTo>
                        <a:pt x="19" y="509"/>
                      </a:lnTo>
                      <a:lnTo>
                        <a:pt x="26" y="507"/>
                      </a:lnTo>
                      <a:lnTo>
                        <a:pt x="34" y="504"/>
                      </a:lnTo>
                      <a:lnTo>
                        <a:pt x="42" y="501"/>
                      </a:lnTo>
                      <a:lnTo>
                        <a:pt x="47" y="501"/>
                      </a:lnTo>
                      <a:lnTo>
                        <a:pt x="53" y="501"/>
                      </a:lnTo>
                      <a:lnTo>
                        <a:pt x="58" y="499"/>
                      </a:lnTo>
                      <a:lnTo>
                        <a:pt x="63" y="499"/>
                      </a:lnTo>
                      <a:lnTo>
                        <a:pt x="84" y="499"/>
                      </a:lnTo>
                      <a:lnTo>
                        <a:pt x="97" y="501"/>
                      </a:lnTo>
                      <a:lnTo>
                        <a:pt x="113" y="501"/>
                      </a:lnTo>
                      <a:lnTo>
                        <a:pt x="129" y="504"/>
                      </a:lnTo>
                      <a:lnTo>
                        <a:pt x="139" y="504"/>
                      </a:lnTo>
                      <a:lnTo>
                        <a:pt x="150" y="507"/>
                      </a:lnTo>
                      <a:lnTo>
                        <a:pt x="160" y="507"/>
                      </a:lnTo>
                      <a:lnTo>
                        <a:pt x="165" y="509"/>
                      </a:lnTo>
                      <a:lnTo>
                        <a:pt x="178" y="509"/>
                      </a:lnTo>
                      <a:lnTo>
                        <a:pt x="202" y="515"/>
                      </a:lnTo>
                      <a:lnTo>
                        <a:pt x="207" y="515"/>
                      </a:lnTo>
                      <a:lnTo>
                        <a:pt x="218" y="515"/>
                      </a:lnTo>
                      <a:lnTo>
                        <a:pt x="234" y="517"/>
                      </a:lnTo>
                      <a:lnTo>
                        <a:pt x="249" y="520"/>
                      </a:lnTo>
                      <a:lnTo>
                        <a:pt x="265" y="522"/>
                      </a:lnTo>
                      <a:lnTo>
                        <a:pt x="281" y="522"/>
                      </a:lnTo>
                      <a:lnTo>
                        <a:pt x="294" y="525"/>
                      </a:lnTo>
                      <a:lnTo>
                        <a:pt x="302" y="525"/>
                      </a:lnTo>
                      <a:lnTo>
                        <a:pt x="323" y="525"/>
                      </a:lnTo>
                      <a:lnTo>
                        <a:pt x="331" y="525"/>
                      </a:lnTo>
                      <a:lnTo>
                        <a:pt x="336" y="525"/>
                      </a:lnTo>
                      <a:lnTo>
                        <a:pt x="349" y="525"/>
                      </a:lnTo>
                      <a:lnTo>
                        <a:pt x="354" y="525"/>
                      </a:lnTo>
                      <a:lnTo>
                        <a:pt x="362" y="525"/>
                      </a:lnTo>
                      <a:lnTo>
                        <a:pt x="365" y="525"/>
                      </a:lnTo>
                      <a:lnTo>
                        <a:pt x="370" y="525"/>
                      </a:lnTo>
                      <a:lnTo>
                        <a:pt x="375" y="525"/>
                      </a:lnTo>
                      <a:lnTo>
                        <a:pt x="383" y="525"/>
                      </a:lnTo>
                      <a:lnTo>
                        <a:pt x="388" y="522"/>
                      </a:lnTo>
                      <a:lnTo>
                        <a:pt x="396" y="522"/>
                      </a:lnTo>
                      <a:lnTo>
                        <a:pt x="401" y="522"/>
                      </a:lnTo>
                      <a:lnTo>
                        <a:pt x="404" y="522"/>
                      </a:lnTo>
                      <a:lnTo>
                        <a:pt x="414" y="522"/>
                      </a:lnTo>
                      <a:lnTo>
                        <a:pt x="428" y="522"/>
                      </a:lnTo>
                      <a:lnTo>
                        <a:pt x="435" y="520"/>
                      </a:lnTo>
                      <a:lnTo>
                        <a:pt x="446" y="520"/>
                      </a:lnTo>
                      <a:lnTo>
                        <a:pt x="462" y="517"/>
                      </a:lnTo>
                      <a:lnTo>
                        <a:pt x="469" y="515"/>
                      </a:lnTo>
                      <a:lnTo>
                        <a:pt x="477" y="515"/>
                      </a:lnTo>
                      <a:lnTo>
                        <a:pt x="485" y="512"/>
                      </a:lnTo>
                      <a:lnTo>
                        <a:pt x="493" y="512"/>
                      </a:lnTo>
                      <a:lnTo>
                        <a:pt x="506" y="509"/>
                      </a:lnTo>
                      <a:lnTo>
                        <a:pt x="522" y="507"/>
                      </a:lnTo>
                      <a:lnTo>
                        <a:pt x="543" y="504"/>
                      </a:lnTo>
                      <a:lnTo>
                        <a:pt x="561" y="499"/>
                      </a:lnTo>
                      <a:lnTo>
                        <a:pt x="580" y="496"/>
                      </a:lnTo>
                      <a:lnTo>
                        <a:pt x="595" y="494"/>
                      </a:lnTo>
                      <a:lnTo>
                        <a:pt x="603" y="491"/>
                      </a:lnTo>
                      <a:lnTo>
                        <a:pt x="611" y="491"/>
                      </a:lnTo>
                      <a:lnTo>
                        <a:pt x="624" y="486"/>
                      </a:lnTo>
                      <a:lnTo>
                        <a:pt x="632" y="483"/>
                      </a:lnTo>
                      <a:lnTo>
                        <a:pt x="642" y="480"/>
                      </a:lnTo>
                      <a:lnTo>
                        <a:pt x="658" y="475"/>
                      </a:lnTo>
                      <a:lnTo>
                        <a:pt x="671" y="473"/>
                      </a:lnTo>
                      <a:lnTo>
                        <a:pt x="679" y="467"/>
                      </a:lnTo>
                      <a:lnTo>
                        <a:pt x="690" y="465"/>
                      </a:lnTo>
                      <a:lnTo>
                        <a:pt x="705" y="457"/>
                      </a:lnTo>
                      <a:lnTo>
                        <a:pt x="719" y="452"/>
                      </a:lnTo>
                      <a:lnTo>
                        <a:pt x="732" y="446"/>
                      </a:lnTo>
                      <a:lnTo>
                        <a:pt x="742" y="441"/>
                      </a:lnTo>
                      <a:lnTo>
                        <a:pt x="755" y="436"/>
                      </a:lnTo>
                      <a:lnTo>
                        <a:pt x="763" y="431"/>
                      </a:lnTo>
                      <a:lnTo>
                        <a:pt x="771" y="428"/>
                      </a:lnTo>
                      <a:lnTo>
                        <a:pt x="776" y="425"/>
                      </a:lnTo>
                      <a:lnTo>
                        <a:pt x="784" y="420"/>
                      </a:lnTo>
                      <a:lnTo>
                        <a:pt x="792" y="415"/>
                      </a:lnTo>
                      <a:lnTo>
                        <a:pt x="805" y="407"/>
                      </a:lnTo>
                      <a:lnTo>
                        <a:pt x="818" y="399"/>
                      </a:lnTo>
                      <a:lnTo>
                        <a:pt x="839" y="383"/>
                      </a:lnTo>
                      <a:lnTo>
                        <a:pt x="842" y="383"/>
                      </a:lnTo>
                      <a:lnTo>
                        <a:pt x="844" y="381"/>
                      </a:lnTo>
                      <a:lnTo>
                        <a:pt x="847" y="378"/>
                      </a:lnTo>
                      <a:lnTo>
                        <a:pt x="855" y="373"/>
                      </a:lnTo>
                      <a:lnTo>
                        <a:pt x="878" y="354"/>
                      </a:lnTo>
                      <a:lnTo>
                        <a:pt x="899" y="341"/>
                      </a:lnTo>
                      <a:lnTo>
                        <a:pt x="915" y="328"/>
                      </a:lnTo>
                      <a:lnTo>
                        <a:pt x="926" y="318"/>
                      </a:lnTo>
                      <a:lnTo>
                        <a:pt x="933" y="312"/>
                      </a:lnTo>
                      <a:lnTo>
                        <a:pt x="944" y="302"/>
                      </a:lnTo>
                      <a:lnTo>
                        <a:pt x="949" y="294"/>
                      </a:lnTo>
                      <a:lnTo>
                        <a:pt x="954" y="286"/>
                      </a:lnTo>
                      <a:lnTo>
                        <a:pt x="957" y="284"/>
                      </a:lnTo>
                      <a:lnTo>
                        <a:pt x="960" y="278"/>
                      </a:lnTo>
                      <a:lnTo>
                        <a:pt x="965" y="270"/>
                      </a:lnTo>
                      <a:lnTo>
                        <a:pt x="965" y="265"/>
                      </a:lnTo>
                      <a:lnTo>
                        <a:pt x="970" y="257"/>
                      </a:lnTo>
                      <a:lnTo>
                        <a:pt x="973" y="247"/>
                      </a:lnTo>
                      <a:lnTo>
                        <a:pt x="975" y="234"/>
                      </a:lnTo>
                      <a:lnTo>
                        <a:pt x="978" y="223"/>
                      </a:lnTo>
                      <a:lnTo>
                        <a:pt x="986" y="200"/>
                      </a:lnTo>
                      <a:lnTo>
                        <a:pt x="991" y="171"/>
                      </a:lnTo>
                      <a:lnTo>
                        <a:pt x="994" y="168"/>
                      </a:lnTo>
                      <a:lnTo>
                        <a:pt x="994" y="160"/>
                      </a:lnTo>
                      <a:lnTo>
                        <a:pt x="994" y="155"/>
                      </a:lnTo>
                      <a:lnTo>
                        <a:pt x="994" y="150"/>
                      </a:lnTo>
                      <a:lnTo>
                        <a:pt x="994" y="137"/>
                      </a:lnTo>
                      <a:lnTo>
                        <a:pt x="994" y="121"/>
                      </a:lnTo>
                      <a:lnTo>
                        <a:pt x="994" y="108"/>
                      </a:lnTo>
                      <a:lnTo>
                        <a:pt x="991" y="89"/>
                      </a:lnTo>
                      <a:lnTo>
                        <a:pt x="989" y="76"/>
                      </a:lnTo>
                      <a:lnTo>
                        <a:pt x="989" y="63"/>
                      </a:lnTo>
                      <a:lnTo>
                        <a:pt x="989" y="61"/>
                      </a:lnTo>
                      <a:lnTo>
                        <a:pt x="994" y="40"/>
                      </a:lnTo>
                      <a:lnTo>
                        <a:pt x="999" y="26"/>
                      </a:lnTo>
                      <a:lnTo>
                        <a:pt x="1002" y="16"/>
                      </a:lnTo>
                      <a:lnTo>
                        <a:pt x="1002" y="13"/>
                      </a:lnTo>
                      <a:lnTo>
                        <a:pt x="1007" y="0"/>
                      </a:lnTo>
                      <a:lnTo>
                        <a:pt x="1023" y="29"/>
                      </a:lnTo>
                      <a:lnTo>
                        <a:pt x="1025" y="34"/>
                      </a:lnTo>
                      <a:lnTo>
                        <a:pt x="1028" y="40"/>
                      </a:lnTo>
                      <a:lnTo>
                        <a:pt x="1033" y="45"/>
                      </a:lnTo>
                      <a:lnTo>
                        <a:pt x="1036" y="47"/>
                      </a:lnTo>
                      <a:lnTo>
                        <a:pt x="1038" y="53"/>
                      </a:lnTo>
                      <a:lnTo>
                        <a:pt x="1046" y="61"/>
                      </a:lnTo>
                      <a:lnTo>
                        <a:pt x="1046" y="63"/>
                      </a:lnTo>
                      <a:lnTo>
                        <a:pt x="1049" y="63"/>
                      </a:lnTo>
                      <a:lnTo>
                        <a:pt x="1049" y="66"/>
                      </a:lnTo>
                      <a:lnTo>
                        <a:pt x="1054" y="71"/>
                      </a:lnTo>
                      <a:lnTo>
                        <a:pt x="1057" y="74"/>
                      </a:lnTo>
                      <a:lnTo>
                        <a:pt x="1059" y="76"/>
                      </a:lnTo>
                      <a:lnTo>
                        <a:pt x="1059" y="79"/>
                      </a:lnTo>
                      <a:lnTo>
                        <a:pt x="1067" y="87"/>
                      </a:lnTo>
                      <a:lnTo>
                        <a:pt x="1067" y="89"/>
                      </a:lnTo>
                      <a:lnTo>
                        <a:pt x="1072" y="95"/>
                      </a:lnTo>
                      <a:lnTo>
                        <a:pt x="1078" y="100"/>
                      </a:lnTo>
                      <a:lnTo>
                        <a:pt x="1083" y="105"/>
                      </a:lnTo>
                      <a:lnTo>
                        <a:pt x="1086" y="108"/>
                      </a:lnTo>
                      <a:lnTo>
                        <a:pt x="1088" y="110"/>
                      </a:lnTo>
                      <a:lnTo>
                        <a:pt x="1091" y="113"/>
                      </a:lnTo>
                      <a:lnTo>
                        <a:pt x="1093" y="116"/>
                      </a:lnTo>
                      <a:lnTo>
                        <a:pt x="1096" y="118"/>
                      </a:lnTo>
                      <a:lnTo>
                        <a:pt x="1099" y="121"/>
                      </a:lnTo>
                      <a:lnTo>
                        <a:pt x="1101" y="124"/>
                      </a:lnTo>
                      <a:lnTo>
                        <a:pt x="1104" y="126"/>
                      </a:lnTo>
                      <a:lnTo>
                        <a:pt x="1107" y="129"/>
                      </a:lnTo>
                      <a:lnTo>
                        <a:pt x="1109" y="131"/>
                      </a:lnTo>
                      <a:lnTo>
                        <a:pt x="1112" y="134"/>
                      </a:lnTo>
                      <a:lnTo>
                        <a:pt x="1117" y="139"/>
                      </a:lnTo>
                      <a:lnTo>
                        <a:pt x="1120" y="142"/>
                      </a:lnTo>
                      <a:lnTo>
                        <a:pt x="1120" y="145"/>
                      </a:lnTo>
                      <a:lnTo>
                        <a:pt x="1122" y="150"/>
                      </a:lnTo>
                      <a:lnTo>
                        <a:pt x="1125" y="150"/>
                      </a:lnTo>
                      <a:lnTo>
                        <a:pt x="1125" y="152"/>
                      </a:lnTo>
                      <a:lnTo>
                        <a:pt x="1127" y="155"/>
                      </a:lnTo>
                      <a:lnTo>
                        <a:pt x="1127" y="158"/>
                      </a:lnTo>
                      <a:lnTo>
                        <a:pt x="1130" y="160"/>
                      </a:lnTo>
                      <a:lnTo>
                        <a:pt x="1130" y="163"/>
                      </a:lnTo>
                      <a:lnTo>
                        <a:pt x="1133" y="166"/>
                      </a:lnTo>
                      <a:lnTo>
                        <a:pt x="1133" y="168"/>
                      </a:lnTo>
                      <a:lnTo>
                        <a:pt x="1135" y="168"/>
                      </a:lnTo>
                      <a:lnTo>
                        <a:pt x="1135" y="171"/>
                      </a:lnTo>
                      <a:lnTo>
                        <a:pt x="1135" y="173"/>
                      </a:lnTo>
                      <a:lnTo>
                        <a:pt x="1138" y="173"/>
                      </a:lnTo>
                      <a:lnTo>
                        <a:pt x="1138" y="176"/>
                      </a:lnTo>
                      <a:lnTo>
                        <a:pt x="1138" y="179"/>
                      </a:lnTo>
                      <a:lnTo>
                        <a:pt x="1141" y="179"/>
                      </a:lnTo>
                      <a:lnTo>
                        <a:pt x="1141" y="181"/>
                      </a:lnTo>
                      <a:lnTo>
                        <a:pt x="1143" y="184"/>
                      </a:lnTo>
                      <a:lnTo>
                        <a:pt x="1143" y="187"/>
                      </a:lnTo>
                      <a:lnTo>
                        <a:pt x="1146" y="187"/>
                      </a:lnTo>
                      <a:lnTo>
                        <a:pt x="1146" y="189"/>
                      </a:lnTo>
                      <a:lnTo>
                        <a:pt x="1146" y="19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grpSp>
          <p:sp>
            <p:nvSpPr>
              <p:cNvPr id="210" name="フリーフォーム 209"/>
              <p:cNvSpPr>
                <a:spLocks noEditPoints="1"/>
              </p:cNvSpPr>
              <p:nvPr/>
            </p:nvSpPr>
            <p:spPr bwMode="auto">
              <a:xfrm>
                <a:off x="899592" y="2888471"/>
                <a:ext cx="1384295" cy="1133893"/>
              </a:xfrm>
              <a:custGeom>
                <a:avLst/>
                <a:gdLst>
                  <a:gd name="T0" fmla="*/ 2768 w 2889"/>
                  <a:gd name="T1" fmla="*/ 564 h 2330"/>
                  <a:gd name="T2" fmla="*/ 2779 w 2889"/>
                  <a:gd name="T3" fmla="*/ 577 h 2330"/>
                  <a:gd name="T4" fmla="*/ 2781 w 2889"/>
                  <a:gd name="T5" fmla="*/ 582 h 2330"/>
                  <a:gd name="T6" fmla="*/ 2789 w 2889"/>
                  <a:gd name="T7" fmla="*/ 596 h 2330"/>
                  <a:gd name="T8" fmla="*/ 2815 w 2889"/>
                  <a:gd name="T9" fmla="*/ 632 h 2330"/>
                  <a:gd name="T10" fmla="*/ 2870 w 2889"/>
                  <a:gd name="T11" fmla="*/ 727 h 2330"/>
                  <a:gd name="T12" fmla="*/ 2889 w 2889"/>
                  <a:gd name="T13" fmla="*/ 758 h 2330"/>
                  <a:gd name="T14" fmla="*/ 2760 w 2889"/>
                  <a:gd name="T15" fmla="*/ 800 h 2330"/>
                  <a:gd name="T16" fmla="*/ 2611 w 2889"/>
                  <a:gd name="T17" fmla="*/ 858 h 2330"/>
                  <a:gd name="T18" fmla="*/ 2427 w 2889"/>
                  <a:gd name="T19" fmla="*/ 931 h 2330"/>
                  <a:gd name="T20" fmla="*/ 2309 w 2889"/>
                  <a:gd name="T21" fmla="*/ 968 h 2330"/>
                  <a:gd name="T22" fmla="*/ 2178 w 2889"/>
                  <a:gd name="T23" fmla="*/ 1042 h 2330"/>
                  <a:gd name="T24" fmla="*/ 2050 w 2889"/>
                  <a:gd name="T25" fmla="*/ 1128 h 2330"/>
                  <a:gd name="T26" fmla="*/ 2008 w 2889"/>
                  <a:gd name="T27" fmla="*/ 1181 h 2330"/>
                  <a:gd name="T28" fmla="*/ 1861 w 2889"/>
                  <a:gd name="T29" fmla="*/ 1446 h 2330"/>
                  <a:gd name="T30" fmla="*/ 1837 w 2889"/>
                  <a:gd name="T31" fmla="*/ 1477 h 2330"/>
                  <a:gd name="T32" fmla="*/ 1809 w 2889"/>
                  <a:gd name="T33" fmla="*/ 1490 h 2330"/>
                  <a:gd name="T34" fmla="*/ 1759 w 2889"/>
                  <a:gd name="T35" fmla="*/ 1498 h 2330"/>
                  <a:gd name="T36" fmla="*/ 1701 w 2889"/>
                  <a:gd name="T37" fmla="*/ 1538 h 2330"/>
                  <a:gd name="T38" fmla="*/ 1628 w 2889"/>
                  <a:gd name="T39" fmla="*/ 1574 h 2330"/>
                  <a:gd name="T40" fmla="*/ 1591 w 2889"/>
                  <a:gd name="T41" fmla="*/ 1593 h 2330"/>
                  <a:gd name="T42" fmla="*/ 1547 w 2889"/>
                  <a:gd name="T43" fmla="*/ 1619 h 2330"/>
                  <a:gd name="T44" fmla="*/ 1397 w 2889"/>
                  <a:gd name="T45" fmla="*/ 1708 h 2330"/>
                  <a:gd name="T46" fmla="*/ 1075 w 2889"/>
                  <a:gd name="T47" fmla="*/ 2034 h 2330"/>
                  <a:gd name="T48" fmla="*/ 403 w 2889"/>
                  <a:gd name="T49" fmla="*/ 2288 h 2330"/>
                  <a:gd name="T50" fmla="*/ 225 w 2889"/>
                  <a:gd name="T51" fmla="*/ 1960 h 2330"/>
                  <a:gd name="T52" fmla="*/ 435 w 2889"/>
                  <a:gd name="T53" fmla="*/ 1559 h 2330"/>
                  <a:gd name="T54" fmla="*/ 605 w 2889"/>
                  <a:gd name="T55" fmla="*/ 987 h 2330"/>
                  <a:gd name="T56" fmla="*/ 962 w 2889"/>
                  <a:gd name="T57" fmla="*/ 727 h 2330"/>
                  <a:gd name="T58" fmla="*/ 1499 w 2889"/>
                  <a:gd name="T59" fmla="*/ 554 h 2330"/>
                  <a:gd name="T60" fmla="*/ 1581 w 2889"/>
                  <a:gd name="T61" fmla="*/ 517 h 2330"/>
                  <a:gd name="T62" fmla="*/ 1667 w 2889"/>
                  <a:gd name="T63" fmla="*/ 475 h 2330"/>
                  <a:gd name="T64" fmla="*/ 1785 w 2889"/>
                  <a:gd name="T65" fmla="*/ 425 h 2330"/>
                  <a:gd name="T66" fmla="*/ 1890 w 2889"/>
                  <a:gd name="T67" fmla="*/ 375 h 2330"/>
                  <a:gd name="T68" fmla="*/ 2108 w 2889"/>
                  <a:gd name="T69" fmla="*/ 260 h 2330"/>
                  <a:gd name="T70" fmla="*/ 2254 w 2889"/>
                  <a:gd name="T71" fmla="*/ 178 h 2330"/>
                  <a:gd name="T72" fmla="*/ 2370 w 2889"/>
                  <a:gd name="T73" fmla="*/ 118 h 2330"/>
                  <a:gd name="T74" fmla="*/ 2506 w 2889"/>
                  <a:gd name="T75" fmla="*/ 37 h 2330"/>
                  <a:gd name="T76" fmla="*/ 2569 w 2889"/>
                  <a:gd name="T77" fmla="*/ 8 h 2330"/>
                  <a:gd name="T78" fmla="*/ 2637 w 2889"/>
                  <a:gd name="T79" fmla="*/ 107 h 2330"/>
                  <a:gd name="T80" fmla="*/ 2634 w 2889"/>
                  <a:gd name="T81" fmla="*/ 121 h 2330"/>
                  <a:gd name="T82" fmla="*/ 2603 w 2889"/>
                  <a:gd name="T83" fmla="*/ 144 h 2330"/>
                  <a:gd name="T84" fmla="*/ 2593 w 2889"/>
                  <a:gd name="T85" fmla="*/ 165 h 2330"/>
                  <a:gd name="T86" fmla="*/ 2606 w 2889"/>
                  <a:gd name="T87" fmla="*/ 212 h 2330"/>
                  <a:gd name="T88" fmla="*/ 2624 w 2889"/>
                  <a:gd name="T89" fmla="*/ 262 h 2330"/>
                  <a:gd name="T90" fmla="*/ 2632 w 2889"/>
                  <a:gd name="T91" fmla="*/ 302 h 2330"/>
                  <a:gd name="T92" fmla="*/ 2616 w 2889"/>
                  <a:gd name="T93" fmla="*/ 373 h 2330"/>
                  <a:gd name="T94" fmla="*/ 2577 w 2889"/>
                  <a:gd name="T95" fmla="*/ 462 h 2330"/>
                  <a:gd name="T96" fmla="*/ 2574 w 2889"/>
                  <a:gd name="T97" fmla="*/ 480 h 2330"/>
                  <a:gd name="T98" fmla="*/ 2574 w 2889"/>
                  <a:gd name="T99" fmla="*/ 496 h 2330"/>
                  <a:gd name="T100" fmla="*/ 2648 w 2889"/>
                  <a:gd name="T101" fmla="*/ 512 h 2330"/>
                  <a:gd name="T102" fmla="*/ 2682 w 2889"/>
                  <a:gd name="T103" fmla="*/ 517 h 2330"/>
                  <a:gd name="T104" fmla="*/ 2710 w 2889"/>
                  <a:gd name="T105" fmla="*/ 525 h 2330"/>
                  <a:gd name="T106" fmla="*/ 2750 w 2889"/>
                  <a:gd name="T107" fmla="*/ 546 h 2330"/>
                  <a:gd name="T108" fmla="*/ 2760 w 2889"/>
                  <a:gd name="T109" fmla="*/ 559 h 2330"/>
                  <a:gd name="T110" fmla="*/ 2763 w 2889"/>
                  <a:gd name="T111" fmla="*/ 561 h 2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889" h="2330">
                    <a:moveTo>
                      <a:pt x="2763" y="561"/>
                    </a:moveTo>
                    <a:lnTo>
                      <a:pt x="2763" y="561"/>
                    </a:lnTo>
                    <a:lnTo>
                      <a:pt x="2766" y="561"/>
                    </a:lnTo>
                    <a:lnTo>
                      <a:pt x="2766" y="564"/>
                    </a:lnTo>
                    <a:lnTo>
                      <a:pt x="2768" y="564"/>
                    </a:lnTo>
                    <a:lnTo>
                      <a:pt x="2768" y="567"/>
                    </a:lnTo>
                    <a:lnTo>
                      <a:pt x="2773" y="572"/>
                    </a:lnTo>
                    <a:lnTo>
                      <a:pt x="2776" y="575"/>
                    </a:lnTo>
                    <a:lnTo>
                      <a:pt x="2779" y="577"/>
                    </a:lnTo>
                    <a:lnTo>
                      <a:pt x="2779" y="580"/>
                    </a:lnTo>
                    <a:lnTo>
                      <a:pt x="2781" y="580"/>
                    </a:lnTo>
                    <a:lnTo>
                      <a:pt x="2781" y="582"/>
                    </a:lnTo>
                    <a:lnTo>
                      <a:pt x="2784" y="585"/>
                    </a:lnTo>
                    <a:lnTo>
                      <a:pt x="2787" y="588"/>
                    </a:lnTo>
                    <a:lnTo>
                      <a:pt x="2789" y="596"/>
                    </a:lnTo>
                    <a:lnTo>
                      <a:pt x="2794" y="601"/>
                    </a:lnTo>
                    <a:lnTo>
                      <a:pt x="2794" y="603"/>
                    </a:lnTo>
                    <a:lnTo>
                      <a:pt x="2815" y="632"/>
                    </a:lnTo>
                    <a:lnTo>
                      <a:pt x="2828" y="653"/>
                    </a:lnTo>
                    <a:lnTo>
                      <a:pt x="2836" y="672"/>
                    </a:lnTo>
                    <a:lnTo>
                      <a:pt x="2844" y="685"/>
                    </a:lnTo>
                    <a:lnTo>
                      <a:pt x="2849" y="695"/>
                    </a:lnTo>
                    <a:lnTo>
                      <a:pt x="2857" y="706"/>
                    </a:lnTo>
                    <a:lnTo>
                      <a:pt x="2863" y="714"/>
                    </a:lnTo>
                    <a:lnTo>
                      <a:pt x="2870" y="727"/>
                    </a:lnTo>
                    <a:lnTo>
                      <a:pt x="2873" y="732"/>
                    </a:lnTo>
                    <a:lnTo>
                      <a:pt x="2876" y="735"/>
                    </a:lnTo>
                    <a:lnTo>
                      <a:pt x="2881" y="745"/>
                    </a:lnTo>
                    <a:lnTo>
                      <a:pt x="2889" y="758"/>
                    </a:lnTo>
                    <a:lnTo>
                      <a:pt x="2878" y="758"/>
                    </a:lnTo>
                    <a:lnTo>
                      <a:pt x="2863" y="758"/>
                    </a:lnTo>
                    <a:lnTo>
                      <a:pt x="2855" y="764"/>
                    </a:lnTo>
                    <a:lnTo>
                      <a:pt x="2834" y="771"/>
                    </a:lnTo>
                    <a:lnTo>
                      <a:pt x="2810" y="779"/>
                    </a:lnTo>
                    <a:lnTo>
                      <a:pt x="2787" y="790"/>
                    </a:lnTo>
                    <a:lnTo>
                      <a:pt x="2760" y="800"/>
                    </a:lnTo>
                    <a:lnTo>
                      <a:pt x="2734" y="811"/>
                    </a:lnTo>
                    <a:lnTo>
                      <a:pt x="2729" y="813"/>
                    </a:lnTo>
                    <a:lnTo>
                      <a:pt x="2713" y="819"/>
                    </a:lnTo>
                    <a:lnTo>
                      <a:pt x="2690" y="827"/>
                    </a:lnTo>
                    <a:lnTo>
                      <a:pt x="2669" y="834"/>
                    </a:lnTo>
                    <a:lnTo>
                      <a:pt x="2648" y="842"/>
                    </a:lnTo>
                    <a:lnTo>
                      <a:pt x="2611" y="858"/>
                    </a:lnTo>
                    <a:lnTo>
                      <a:pt x="2572" y="874"/>
                    </a:lnTo>
                    <a:lnTo>
                      <a:pt x="2558" y="879"/>
                    </a:lnTo>
                    <a:lnTo>
                      <a:pt x="2553" y="882"/>
                    </a:lnTo>
                    <a:lnTo>
                      <a:pt x="2548" y="884"/>
                    </a:lnTo>
                    <a:lnTo>
                      <a:pt x="2488" y="908"/>
                    </a:lnTo>
                    <a:lnTo>
                      <a:pt x="2435" y="929"/>
                    </a:lnTo>
                    <a:lnTo>
                      <a:pt x="2427" y="931"/>
                    </a:lnTo>
                    <a:lnTo>
                      <a:pt x="2417" y="937"/>
                    </a:lnTo>
                    <a:lnTo>
                      <a:pt x="2414" y="937"/>
                    </a:lnTo>
                    <a:lnTo>
                      <a:pt x="2393" y="945"/>
                    </a:lnTo>
                    <a:lnTo>
                      <a:pt x="2367" y="955"/>
                    </a:lnTo>
                    <a:lnTo>
                      <a:pt x="2359" y="958"/>
                    </a:lnTo>
                    <a:lnTo>
                      <a:pt x="2309" y="968"/>
                    </a:lnTo>
                    <a:lnTo>
                      <a:pt x="2281" y="973"/>
                    </a:lnTo>
                    <a:lnTo>
                      <a:pt x="2257" y="979"/>
                    </a:lnTo>
                    <a:lnTo>
                      <a:pt x="2231" y="1005"/>
                    </a:lnTo>
                    <a:lnTo>
                      <a:pt x="2215" y="1021"/>
                    </a:lnTo>
                    <a:lnTo>
                      <a:pt x="2212" y="1021"/>
                    </a:lnTo>
                    <a:lnTo>
                      <a:pt x="2189" y="1034"/>
                    </a:lnTo>
                    <a:lnTo>
                      <a:pt x="2178" y="1042"/>
                    </a:lnTo>
                    <a:lnTo>
                      <a:pt x="2168" y="1047"/>
                    </a:lnTo>
                    <a:lnTo>
                      <a:pt x="2155" y="1055"/>
                    </a:lnTo>
                    <a:lnTo>
                      <a:pt x="2084" y="1102"/>
                    </a:lnTo>
                    <a:lnTo>
                      <a:pt x="2071" y="1113"/>
                    </a:lnTo>
                    <a:lnTo>
                      <a:pt x="2068" y="1113"/>
                    </a:lnTo>
                    <a:lnTo>
                      <a:pt x="2060" y="1120"/>
                    </a:lnTo>
                    <a:lnTo>
                      <a:pt x="2050" y="1128"/>
                    </a:lnTo>
                    <a:lnTo>
                      <a:pt x="2045" y="1134"/>
                    </a:lnTo>
                    <a:lnTo>
                      <a:pt x="2039" y="1139"/>
                    </a:lnTo>
                    <a:lnTo>
                      <a:pt x="2037" y="1144"/>
                    </a:lnTo>
                    <a:lnTo>
                      <a:pt x="2031" y="1149"/>
                    </a:lnTo>
                    <a:lnTo>
                      <a:pt x="2024" y="1160"/>
                    </a:lnTo>
                    <a:lnTo>
                      <a:pt x="2013" y="1170"/>
                    </a:lnTo>
                    <a:lnTo>
                      <a:pt x="2008" y="1181"/>
                    </a:lnTo>
                    <a:lnTo>
                      <a:pt x="1992" y="1207"/>
                    </a:lnTo>
                    <a:lnTo>
                      <a:pt x="1976" y="1233"/>
                    </a:lnTo>
                    <a:lnTo>
                      <a:pt x="1900" y="1378"/>
                    </a:lnTo>
                    <a:lnTo>
                      <a:pt x="1890" y="1393"/>
                    </a:lnTo>
                    <a:lnTo>
                      <a:pt x="1885" y="1401"/>
                    </a:lnTo>
                    <a:lnTo>
                      <a:pt x="1879" y="1412"/>
                    </a:lnTo>
                    <a:lnTo>
                      <a:pt x="1861" y="1446"/>
                    </a:lnTo>
                    <a:lnTo>
                      <a:pt x="1856" y="1451"/>
                    </a:lnTo>
                    <a:lnTo>
                      <a:pt x="1853" y="1454"/>
                    </a:lnTo>
                    <a:lnTo>
                      <a:pt x="1848" y="1462"/>
                    </a:lnTo>
                    <a:lnTo>
                      <a:pt x="1843" y="1467"/>
                    </a:lnTo>
                    <a:lnTo>
                      <a:pt x="1840" y="1472"/>
                    </a:lnTo>
                    <a:lnTo>
                      <a:pt x="1840" y="1475"/>
                    </a:lnTo>
                    <a:lnTo>
                      <a:pt x="1837" y="1477"/>
                    </a:lnTo>
                    <a:lnTo>
                      <a:pt x="1835" y="1477"/>
                    </a:lnTo>
                    <a:lnTo>
                      <a:pt x="1830" y="1480"/>
                    </a:lnTo>
                    <a:lnTo>
                      <a:pt x="1824" y="1483"/>
                    </a:lnTo>
                    <a:lnTo>
                      <a:pt x="1822" y="1485"/>
                    </a:lnTo>
                    <a:lnTo>
                      <a:pt x="1817" y="1488"/>
                    </a:lnTo>
                    <a:lnTo>
                      <a:pt x="1814" y="1488"/>
                    </a:lnTo>
                    <a:lnTo>
                      <a:pt x="1809" y="1490"/>
                    </a:lnTo>
                    <a:lnTo>
                      <a:pt x="1803" y="1493"/>
                    </a:lnTo>
                    <a:lnTo>
                      <a:pt x="1801" y="1493"/>
                    </a:lnTo>
                    <a:lnTo>
                      <a:pt x="1793" y="1493"/>
                    </a:lnTo>
                    <a:lnTo>
                      <a:pt x="1769" y="1496"/>
                    </a:lnTo>
                    <a:lnTo>
                      <a:pt x="1767" y="1498"/>
                    </a:lnTo>
                    <a:lnTo>
                      <a:pt x="1761" y="1498"/>
                    </a:lnTo>
                    <a:lnTo>
                      <a:pt x="1759" y="1498"/>
                    </a:lnTo>
                    <a:lnTo>
                      <a:pt x="1756" y="1501"/>
                    </a:lnTo>
                    <a:lnTo>
                      <a:pt x="1754" y="1504"/>
                    </a:lnTo>
                    <a:lnTo>
                      <a:pt x="1746" y="1509"/>
                    </a:lnTo>
                    <a:lnTo>
                      <a:pt x="1738" y="1514"/>
                    </a:lnTo>
                    <a:lnTo>
                      <a:pt x="1712" y="1530"/>
                    </a:lnTo>
                    <a:lnTo>
                      <a:pt x="1706" y="1535"/>
                    </a:lnTo>
                    <a:lnTo>
                      <a:pt x="1701" y="1538"/>
                    </a:lnTo>
                    <a:lnTo>
                      <a:pt x="1699" y="1540"/>
                    </a:lnTo>
                    <a:lnTo>
                      <a:pt x="1693" y="1540"/>
                    </a:lnTo>
                    <a:lnTo>
                      <a:pt x="1680" y="1548"/>
                    </a:lnTo>
                    <a:lnTo>
                      <a:pt x="1667" y="1556"/>
                    </a:lnTo>
                    <a:lnTo>
                      <a:pt x="1649" y="1564"/>
                    </a:lnTo>
                    <a:lnTo>
                      <a:pt x="1641" y="1569"/>
                    </a:lnTo>
                    <a:lnTo>
                      <a:pt x="1628" y="1574"/>
                    </a:lnTo>
                    <a:lnTo>
                      <a:pt x="1617" y="1580"/>
                    </a:lnTo>
                    <a:lnTo>
                      <a:pt x="1609" y="1585"/>
                    </a:lnTo>
                    <a:lnTo>
                      <a:pt x="1596" y="1590"/>
                    </a:lnTo>
                    <a:lnTo>
                      <a:pt x="1596" y="1593"/>
                    </a:lnTo>
                    <a:lnTo>
                      <a:pt x="1591" y="1593"/>
                    </a:lnTo>
                    <a:lnTo>
                      <a:pt x="1586" y="1595"/>
                    </a:lnTo>
                    <a:lnTo>
                      <a:pt x="1583" y="1598"/>
                    </a:lnTo>
                    <a:lnTo>
                      <a:pt x="1573" y="1603"/>
                    </a:lnTo>
                    <a:lnTo>
                      <a:pt x="1565" y="1609"/>
                    </a:lnTo>
                    <a:lnTo>
                      <a:pt x="1557" y="1611"/>
                    </a:lnTo>
                    <a:lnTo>
                      <a:pt x="1547" y="1619"/>
                    </a:lnTo>
                    <a:lnTo>
                      <a:pt x="1536" y="1627"/>
                    </a:lnTo>
                    <a:lnTo>
                      <a:pt x="1526" y="1632"/>
                    </a:lnTo>
                    <a:lnTo>
                      <a:pt x="1518" y="1637"/>
                    </a:lnTo>
                    <a:lnTo>
                      <a:pt x="1507" y="1643"/>
                    </a:lnTo>
                    <a:lnTo>
                      <a:pt x="1499" y="1648"/>
                    </a:lnTo>
                    <a:lnTo>
                      <a:pt x="1489" y="1653"/>
                    </a:lnTo>
                    <a:lnTo>
                      <a:pt x="1397" y="1708"/>
                    </a:lnTo>
                    <a:lnTo>
                      <a:pt x="1368" y="1737"/>
                    </a:lnTo>
                    <a:lnTo>
                      <a:pt x="1363" y="1745"/>
                    </a:lnTo>
                    <a:lnTo>
                      <a:pt x="1332" y="1792"/>
                    </a:lnTo>
                    <a:lnTo>
                      <a:pt x="1200" y="1992"/>
                    </a:lnTo>
                    <a:lnTo>
                      <a:pt x="1193" y="1989"/>
                    </a:lnTo>
                    <a:lnTo>
                      <a:pt x="1185" y="1984"/>
                    </a:lnTo>
                    <a:lnTo>
                      <a:pt x="1075" y="2034"/>
                    </a:lnTo>
                    <a:lnTo>
                      <a:pt x="781" y="2165"/>
                    </a:lnTo>
                    <a:lnTo>
                      <a:pt x="616" y="2236"/>
                    </a:lnTo>
                    <a:lnTo>
                      <a:pt x="511" y="2283"/>
                    </a:lnTo>
                    <a:lnTo>
                      <a:pt x="403" y="2330"/>
                    </a:lnTo>
                    <a:lnTo>
                      <a:pt x="403" y="2322"/>
                    </a:lnTo>
                    <a:lnTo>
                      <a:pt x="403" y="2288"/>
                    </a:lnTo>
                    <a:lnTo>
                      <a:pt x="403" y="2330"/>
                    </a:lnTo>
                    <a:lnTo>
                      <a:pt x="152" y="2107"/>
                    </a:lnTo>
                    <a:lnTo>
                      <a:pt x="147" y="2102"/>
                    </a:lnTo>
                    <a:lnTo>
                      <a:pt x="144" y="2091"/>
                    </a:lnTo>
                    <a:lnTo>
                      <a:pt x="144" y="2086"/>
                    </a:lnTo>
                    <a:lnTo>
                      <a:pt x="147" y="2052"/>
                    </a:lnTo>
                    <a:lnTo>
                      <a:pt x="225" y="1960"/>
                    </a:lnTo>
                    <a:lnTo>
                      <a:pt x="0" y="1942"/>
                    </a:lnTo>
                    <a:lnTo>
                      <a:pt x="105" y="1811"/>
                    </a:lnTo>
                    <a:lnTo>
                      <a:pt x="230" y="1658"/>
                    </a:lnTo>
                    <a:lnTo>
                      <a:pt x="249" y="1635"/>
                    </a:lnTo>
                    <a:lnTo>
                      <a:pt x="464" y="1677"/>
                    </a:lnTo>
                    <a:lnTo>
                      <a:pt x="440" y="1559"/>
                    </a:lnTo>
                    <a:lnTo>
                      <a:pt x="435" y="1559"/>
                    </a:lnTo>
                    <a:lnTo>
                      <a:pt x="68" y="1485"/>
                    </a:lnTo>
                    <a:lnTo>
                      <a:pt x="68" y="1454"/>
                    </a:lnTo>
                    <a:lnTo>
                      <a:pt x="68" y="1446"/>
                    </a:lnTo>
                    <a:lnTo>
                      <a:pt x="68" y="1278"/>
                    </a:lnTo>
                    <a:lnTo>
                      <a:pt x="68" y="1218"/>
                    </a:lnTo>
                    <a:lnTo>
                      <a:pt x="566" y="1005"/>
                    </a:lnTo>
                    <a:lnTo>
                      <a:pt x="605" y="987"/>
                    </a:lnTo>
                    <a:lnTo>
                      <a:pt x="605" y="908"/>
                    </a:lnTo>
                    <a:lnTo>
                      <a:pt x="608" y="811"/>
                    </a:lnTo>
                    <a:lnTo>
                      <a:pt x="784" y="785"/>
                    </a:lnTo>
                    <a:lnTo>
                      <a:pt x="815" y="774"/>
                    </a:lnTo>
                    <a:lnTo>
                      <a:pt x="818" y="777"/>
                    </a:lnTo>
                    <a:lnTo>
                      <a:pt x="944" y="732"/>
                    </a:lnTo>
                    <a:lnTo>
                      <a:pt x="962" y="727"/>
                    </a:lnTo>
                    <a:lnTo>
                      <a:pt x="1001" y="714"/>
                    </a:lnTo>
                    <a:lnTo>
                      <a:pt x="1025" y="708"/>
                    </a:lnTo>
                    <a:lnTo>
                      <a:pt x="1033" y="703"/>
                    </a:lnTo>
                    <a:lnTo>
                      <a:pt x="1148" y="666"/>
                    </a:lnTo>
                    <a:lnTo>
                      <a:pt x="1166" y="661"/>
                    </a:lnTo>
                    <a:lnTo>
                      <a:pt x="1431" y="575"/>
                    </a:lnTo>
                    <a:lnTo>
                      <a:pt x="1499" y="554"/>
                    </a:lnTo>
                    <a:lnTo>
                      <a:pt x="1507" y="548"/>
                    </a:lnTo>
                    <a:lnTo>
                      <a:pt x="1520" y="543"/>
                    </a:lnTo>
                    <a:lnTo>
                      <a:pt x="1531" y="538"/>
                    </a:lnTo>
                    <a:lnTo>
                      <a:pt x="1541" y="533"/>
                    </a:lnTo>
                    <a:lnTo>
                      <a:pt x="1554" y="527"/>
                    </a:lnTo>
                    <a:lnTo>
                      <a:pt x="1567" y="522"/>
                    </a:lnTo>
                    <a:lnTo>
                      <a:pt x="1581" y="517"/>
                    </a:lnTo>
                    <a:lnTo>
                      <a:pt x="1594" y="509"/>
                    </a:lnTo>
                    <a:lnTo>
                      <a:pt x="1615" y="501"/>
                    </a:lnTo>
                    <a:lnTo>
                      <a:pt x="1623" y="496"/>
                    </a:lnTo>
                    <a:lnTo>
                      <a:pt x="1636" y="491"/>
                    </a:lnTo>
                    <a:lnTo>
                      <a:pt x="1651" y="485"/>
                    </a:lnTo>
                    <a:lnTo>
                      <a:pt x="1662" y="480"/>
                    </a:lnTo>
                    <a:lnTo>
                      <a:pt x="1667" y="475"/>
                    </a:lnTo>
                    <a:lnTo>
                      <a:pt x="1672" y="475"/>
                    </a:lnTo>
                    <a:lnTo>
                      <a:pt x="1696" y="464"/>
                    </a:lnTo>
                    <a:lnTo>
                      <a:pt x="1709" y="456"/>
                    </a:lnTo>
                    <a:lnTo>
                      <a:pt x="1727" y="451"/>
                    </a:lnTo>
                    <a:lnTo>
                      <a:pt x="1746" y="441"/>
                    </a:lnTo>
                    <a:lnTo>
                      <a:pt x="1767" y="433"/>
                    </a:lnTo>
                    <a:lnTo>
                      <a:pt x="1785" y="425"/>
                    </a:lnTo>
                    <a:lnTo>
                      <a:pt x="1809" y="415"/>
                    </a:lnTo>
                    <a:lnTo>
                      <a:pt x="1827" y="404"/>
                    </a:lnTo>
                    <a:lnTo>
                      <a:pt x="1830" y="404"/>
                    </a:lnTo>
                    <a:lnTo>
                      <a:pt x="1845" y="396"/>
                    </a:lnTo>
                    <a:lnTo>
                      <a:pt x="1866" y="388"/>
                    </a:lnTo>
                    <a:lnTo>
                      <a:pt x="1885" y="378"/>
                    </a:lnTo>
                    <a:lnTo>
                      <a:pt x="1890" y="375"/>
                    </a:lnTo>
                    <a:lnTo>
                      <a:pt x="1900" y="373"/>
                    </a:lnTo>
                    <a:lnTo>
                      <a:pt x="2071" y="278"/>
                    </a:lnTo>
                    <a:lnTo>
                      <a:pt x="2076" y="275"/>
                    </a:lnTo>
                    <a:lnTo>
                      <a:pt x="2079" y="275"/>
                    </a:lnTo>
                    <a:lnTo>
                      <a:pt x="2087" y="273"/>
                    </a:lnTo>
                    <a:lnTo>
                      <a:pt x="2108" y="260"/>
                    </a:lnTo>
                    <a:lnTo>
                      <a:pt x="2110" y="257"/>
                    </a:lnTo>
                    <a:lnTo>
                      <a:pt x="2113" y="257"/>
                    </a:lnTo>
                    <a:lnTo>
                      <a:pt x="2210" y="205"/>
                    </a:lnTo>
                    <a:lnTo>
                      <a:pt x="2212" y="202"/>
                    </a:lnTo>
                    <a:lnTo>
                      <a:pt x="2254" y="178"/>
                    </a:lnTo>
                    <a:lnTo>
                      <a:pt x="2273" y="170"/>
                    </a:lnTo>
                    <a:lnTo>
                      <a:pt x="2294" y="160"/>
                    </a:lnTo>
                    <a:lnTo>
                      <a:pt x="2315" y="147"/>
                    </a:lnTo>
                    <a:lnTo>
                      <a:pt x="2341" y="134"/>
                    </a:lnTo>
                    <a:lnTo>
                      <a:pt x="2364" y="121"/>
                    </a:lnTo>
                    <a:lnTo>
                      <a:pt x="2367" y="121"/>
                    </a:lnTo>
                    <a:lnTo>
                      <a:pt x="2370" y="118"/>
                    </a:lnTo>
                    <a:lnTo>
                      <a:pt x="2385" y="110"/>
                    </a:lnTo>
                    <a:lnTo>
                      <a:pt x="2391" y="107"/>
                    </a:lnTo>
                    <a:lnTo>
                      <a:pt x="2401" y="100"/>
                    </a:lnTo>
                    <a:lnTo>
                      <a:pt x="2430" y="86"/>
                    </a:lnTo>
                    <a:lnTo>
                      <a:pt x="2456" y="71"/>
                    </a:lnTo>
                    <a:lnTo>
                      <a:pt x="2480" y="55"/>
                    </a:lnTo>
                    <a:lnTo>
                      <a:pt x="2506" y="37"/>
                    </a:lnTo>
                    <a:lnTo>
                      <a:pt x="2532" y="21"/>
                    </a:lnTo>
                    <a:lnTo>
                      <a:pt x="2551" y="10"/>
                    </a:lnTo>
                    <a:lnTo>
                      <a:pt x="2553" y="8"/>
                    </a:lnTo>
                    <a:lnTo>
                      <a:pt x="2561" y="2"/>
                    </a:lnTo>
                    <a:lnTo>
                      <a:pt x="2564" y="0"/>
                    </a:lnTo>
                    <a:lnTo>
                      <a:pt x="2569" y="8"/>
                    </a:lnTo>
                    <a:lnTo>
                      <a:pt x="2598" y="50"/>
                    </a:lnTo>
                    <a:lnTo>
                      <a:pt x="2616" y="81"/>
                    </a:lnTo>
                    <a:lnTo>
                      <a:pt x="2627" y="94"/>
                    </a:lnTo>
                    <a:lnTo>
                      <a:pt x="2632" y="105"/>
                    </a:lnTo>
                    <a:lnTo>
                      <a:pt x="2637" y="107"/>
                    </a:lnTo>
                    <a:lnTo>
                      <a:pt x="2637" y="110"/>
                    </a:lnTo>
                    <a:lnTo>
                      <a:pt x="2640" y="115"/>
                    </a:lnTo>
                    <a:lnTo>
                      <a:pt x="2640" y="118"/>
                    </a:lnTo>
                    <a:lnTo>
                      <a:pt x="2637" y="118"/>
                    </a:lnTo>
                    <a:lnTo>
                      <a:pt x="2634" y="121"/>
                    </a:lnTo>
                    <a:lnTo>
                      <a:pt x="2629" y="126"/>
                    </a:lnTo>
                    <a:lnTo>
                      <a:pt x="2627" y="126"/>
                    </a:lnTo>
                    <a:lnTo>
                      <a:pt x="2616" y="134"/>
                    </a:lnTo>
                    <a:lnTo>
                      <a:pt x="2608" y="139"/>
                    </a:lnTo>
                    <a:lnTo>
                      <a:pt x="2606" y="142"/>
                    </a:lnTo>
                    <a:lnTo>
                      <a:pt x="2603" y="144"/>
                    </a:lnTo>
                    <a:lnTo>
                      <a:pt x="2600" y="147"/>
                    </a:lnTo>
                    <a:lnTo>
                      <a:pt x="2598" y="152"/>
                    </a:lnTo>
                    <a:lnTo>
                      <a:pt x="2595" y="157"/>
                    </a:lnTo>
                    <a:lnTo>
                      <a:pt x="2595" y="160"/>
                    </a:lnTo>
                    <a:lnTo>
                      <a:pt x="2593" y="163"/>
                    </a:lnTo>
                    <a:lnTo>
                      <a:pt x="2593" y="165"/>
                    </a:lnTo>
                    <a:lnTo>
                      <a:pt x="2593" y="168"/>
                    </a:lnTo>
                    <a:lnTo>
                      <a:pt x="2593" y="170"/>
                    </a:lnTo>
                    <a:lnTo>
                      <a:pt x="2593" y="173"/>
                    </a:lnTo>
                    <a:lnTo>
                      <a:pt x="2593" y="176"/>
                    </a:lnTo>
                    <a:lnTo>
                      <a:pt x="2593" y="181"/>
                    </a:lnTo>
                    <a:lnTo>
                      <a:pt x="2598" y="189"/>
                    </a:lnTo>
                    <a:lnTo>
                      <a:pt x="2606" y="212"/>
                    </a:lnTo>
                    <a:lnTo>
                      <a:pt x="2606" y="215"/>
                    </a:lnTo>
                    <a:lnTo>
                      <a:pt x="2608" y="220"/>
                    </a:lnTo>
                    <a:lnTo>
                      <a:pt x="2611" y="226"/>
                    </a:lnTo>
                    <a:lnTo>
                      <a:pt x="2611" y="228"/>
                    </a:lnTo>
                    <a:lnTo>
                      <a:pt x="2616" y="241"/>
                    </a:lnTo>
                    <a:lnTo>
                      <a:pt x="2619" y="249"/>
                    </a:lnTo>
                    <a:lnTo>
                      <a:pt x="2624" y="262"/>
                    </a:lnTo>
                    <a:lnTo>
                      <a:pt x="2629" y="275"/>
                    </a:lnTo>
                    <a:lnTo>
                      <a:pt x="2632" y="278"/>
                    </a:lnTo>
                    <a:lnTo>
                      <a:pt x="2632" y="283"/>
                    </a:lnTo>
                    <a:lnTo>
                      <a:pt x="2632" y="286"/>
                    </a:lnTo>
                    <a:lnTo>
                      <a:pt x="2634" y="291"/>
                    </a:lnTo>
                    <a:lnTo>
                      <a:pt x="2634" y="296"/>
                    </a:lnTo>
                    <a:lnTo>
                      <a:pt x="2632" y="302"/>
                    </a:lnTo>
                    <a:lnTo>
                      <a:pt x="2632" y="320"/>
                    </a:lnTo>
                    <a:lnTo>
                      <a:pt x="2629" y="338"/>
                    </a:lnTo>
                    <a:lnTo>
                      <a:pt x="2629" y="352"/>
                    </a:lnTo>
                    <a:lnTo>
                      <a:pt x="2629" y="354"/>
                    </a:lnTo>
                    <a:lnTo>
                      <a:pt x="2624" y="362"/>
                    </a:lnTo>
                    <a:lnTo>
                      <a:pt x="2616" y="373"/>
                    </a:lnTo>
                    <a:lnTo>
                      <a:pt x="2585" y="417"/>
                    </a:lnTo>
                    <a:lnTo>
                      <a:pt x="2579" y="425"/>
                    </a:lnTo>
                    <a:lnTo>
                      <a:pt x="2577" y="430"/>
                    </a:lnTo>
                    <a:lnTo>
                      <a:pt x="2577" y="459"/>
                    </a:lnTo>
                    <a:lnTo>
                      <a:pt x="2577" y="462"/>
                    </a:lnTo>
                    <a:lnTo>
                      <a:pt x="2577" y="467"/>
                    </a:lnTo>
                    <a:lnTo>
                      <a:pt x="2574" y="472"/>
                    </a:lnTo>
                    <a:lnTo>
                      <a:pt x="2574" y="477"/>
                    </a:lnTo>
                    <a:lnTo>
                      <a:pt x="2574" y="480"/>
                    </a:lnTo>
                    <a:lnTo>
                      <a:pt x="2574" y="483"/>
                    </a:lnTo>
                    <a:lnTo>
                      <a:pt x="2574" y="488"/>
                    </a:lnTo>
                    <a:lnTo>
                      <a:pt x="2574" y="493"/>
                    </a:lnTo>
                    <a:lnTo>
                      <a:pt x="2574" y="496"/>
                    </a:lnTo>
                    <a:lnTo>
                      <a:pt x="2600" y="501"/>
                    </a:lnTo>
                    <a:lnTo>
                      <a:pt x="2606" y="504"/>
                    </a:lnTo>
                    <a:lnTo>
                      <a:pt x="2621" y="506"/>
                    </a:lnTo>
                    <a:lnTo>
                      <a:pt x="2634" y="509"/>
                    </a:lnTo>
                    <a:lnTo>
                      <a:pt x="2642" y="509"/>
                    </a:lnTo>
                    <a:lnTo>
                      <a:pt x="2648" y="512"/>
                    </a:lnTo>
                    <a:lnTo>
                      <a:pt x="2650" y="512"/>
                    </a:lnTo>
                    <a:lnTo>
                      <a:pt x="2661" y="514"/>
                    </a:lnTo>
                    <a:lnTo>
                      <a:pt x="2663" y="514"/>
                    </a:lnTo>
                    <a:lnTo>
                      <a:pt x="2666" y="514"/>
                    </a:lnTo>
                    <a:lnTo>
                      <a:pt x="2682" y="517"/>
                    </a:lnTo>
                    <a:lnTo>
                      <a:pt x="2682" y="519"/>
                    </a:lnTo>
                    <a:lnTo>
                      <a:pt x="2690" y="519"/>
                    </a:lnTo>
                    <a:lnTo>
                      <a:pt x="2708" y="522"/>
                    </a:lnTo>
                    <a:lnTo>
                      <a:pt x="2710" y="525"/>
                    </a:lnTo>
                    <a:lnTo>
                      <a:pt x="2713" y="525"/>
                    </a:lnTo>
                    <a:lnTo>
                      <a:pt x="2739" y="535"/>
                    </a:lnTo>
                    <a:lnTo>
                      <a:pt x="2745" y="540"/>
                    </a:lnTo>
                    <a:lnTo>
                      <a:pt x="2747" y="543"/>
                    </a:lnTo>
                    <a:lnTo>
                      <a:pt x="2747" y="546"/>
                    </a:lnTo>
                    <a:lnTo>
                      <a:pt x="2750" y="546"/>
                    </a:lnTo>
                    <a:lnTo>
                      <a:pt x="2750" y="548"/>
                    </a:lnTo>
                    <a:lnTo>
                      <a:pt x="2752" y="548"/>
                    </a:lnTo>
                    <a:lnTo>
                      <a:pt x="2758" y="556"/>
                    </a:lnTo>
                    <a:lnTo>
                      <a:pt x="2760" y="556"/>
                    </a:lnTo>
                    <a:lnTo>
                      <a:pt x="2760" y="559"/>
                    </a:lnTo>
                    <a:lnTo>
                      <a:pt x="2763" y="559"/>
                    </a:lnTo>
                    <a:lnTo>
                      <a:pt x="2763" y="561"/>
                    </a:lnTo>
                    <a:moveTo>
                      <a:pt x="723" y="1981"/>
                    </a:moveTo>
                    <a:lnTo>
                      <a:pt x="723" y="1992"/>
                    </a:lnTo>
                    <a:lnTo>
                      <a:pt x="723" y="1981"/>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1" name="フリーフォーム 210"/>
              <p:cNvSpPr>
                <a:spLocks/>
              </p:cNvSpPr>
              <p:nvPr/>
            </p:nvSpPr>
            <p:spPr bwMode="auto">
              <a:xfrm>
                <a:off x="3260262" y="2588435"/>
                <a:ext cx="521442" cy="719546"/>
              </a:xfrm>
              <a:custGeom>
                <a:avLst/>
                <a:gdLst>
                  <a:gd name="T0" fmla="*/ 590 w 1088"/>
                  <a:gd name="T1" fmla="*/ 5 h 1478"/>
                  <a:gd name="T2" fmla="*/ 684 w 1088"/>
                  <a:gd name="T3" fmla="*/ 8 h 1478"/>
                  <a:gd name="T4" fmla="*/ 873 w 1088"/>
                  <a:gd name="T5" fmla="*/ 13 h 1478"/>
                  <a:gd name="T6" fmla="*/ 868 w 1088"/>
                  <a:gd name="T7" fmla="*/ 207 h 1478"/>
                  <a:gd name="T8" fmla="*/ 863 w 1088"/>
                  <a:gd name="T9" fmla="*/ 378 h 1478"/>
                  <a:gd name="T10" fmla="*/ 857 w 1088"/>
                  <a:gd name="T11" fmla="*/ 520 h 1478"/>
                  <a:gd name="T12" fmla="*/ 847 w 1088"/>
                  <a:gd name="T13" fmla="*/ 764 h 1478"/>
                  <a:gd name="T14" fmla="*/ 831 w 1088"/>
                  <a:gd name="T15" fmla="*/ 984 h 1478"/>
                  <a:gd name="T16" fmla="*/ 897 w 1088"/>
                  <a:gd name="T17" fmla="*/ 1118 h 1478"/>
                  <a:gd name="T18" fmla="*/ 999 w 1088"/>
                  <a:gd name="T19" fmla="*/ 1121 h 1478"/>
                  <a:gd name="T20" fmla="*/ 1028 w 1088"/>
                  <a:gd name="T21" fmla="*/ 1100 h 1478"/>
                  <a:gd name="T22" fmla="*/ 1057 w 1088"/>
                  <a:gd name="T23" fmla="*/ 1107 h 1478"/>
                  <a:gd name="T24" fmla="*/ 1033 w 1088"/>
                  <a:gd name="T25" fmla="*/ 1113 h 1478"/>
                  <a:gd name="T26" fmla="*/ 1038 w 1088"/>
                  <a:gd name="T27" fmla="*/ 1123 h 1478"/>
                  <a:gd name="T28" fmla="*/ 1083 w 1088"/>
                  <a:gd name="T29" fmla="*/ 1123 h 1478"/>
                  <a:gd name="T30" fmla="*/ 1054 w 1088"/>
                  <a:gd name="T31" fmla="*/ 1131 h 1478"/>
                  <a:gd name="T32" fmla="*/ 1031 w 1088"/>
                  <a:gd name="T33" fmla="*/ 1126 h 1478"/>
                  <a:gd name="T34" fmla="*/ 1010 w 1088"/>
                  <a:gd name="T35" fmla="*/ 1155 h 1478"/>
                  <a:gd name="T36" fmla="*/ 1002 w 1088"/>
                  <a:gd name="T37" fmla="*/ 1178 h 1478"/>
                  <a:gd name="T38" fmla="*/ 994 w 1088"/>
                  <a:gd name="T39" fmla="*/ 1210 h 1478"/>
                  <a:gd name="T40" fmla="*/ 994 w 1088"/>
                  <a:gd name="T41" fmla="*/ 1249 h 1478"/>
                  <a:gd name="T42" fmla="*/ 1002 w 1088"/>
                  <a:gd name="T43" fmla="*/ 1273 h 1478"/>
                  <a:gd name="T44" fmla="*/ 986 w 1088"/>
                  <a:gd name="T45" fmla="*/ 1302 h 1478"/>
                  <a:gd name="T46" fmla="*/ 975 w 1088"/>
                  <a:gd name="T47" fmla="*/ 1331 h 1478"/>
                  <a:gd name="T48" fmla="*/ 962 w 1088"/>
                  <a:gd name="T49" fmla="*/ 1415 h 1478"/>
                  <a:gd name="T50" fmla="*/ 873 w 1088"/>
                  <a:gd name="T51" fmla="*/ 1457 h 1478"/>
                  <a:gd name="T52" fmla="*/ 737 w 1088"/>
                  <a:gd name="T53" fmla="*/ 1417 h 1478"/>
                  <a:gd name="T54" fmla="*/ 663 w 1088"/>
                  <a:gd name="T55" fmla="*/ 1378 h 1478"/>
                  <a:gd name="T56" fmla="*/ 622 w 1088"/>
                  <a:gd name="T57" fmla="*/ 1373 h 1478"/>
                  <a:gd name="T58" fmla="*/ 561 w 1088"/>
                  <a:gd name="T59" fmla="*/ 1367 h 1478"/>
                  <a:gd name="T60" fmla="*/ 511 w 1088"/>
                  <a:gd name="T61" fmla="*/ 1357 h 1478"/>
                  <a:gd name="T62" fmla="*/ 407 w 1088"/>
                  <a:gd name="T63" fmla="*/ 1338 h 1478"/>
                  <a:gd name="T64" fmla="*/ 218 w 1088"/>
                  <a:gd name="T65" fmla="*/ 1275 h 1478"/>
                  <a:gd name="T66" fmla="*/ 202 w 1088"/>
                  <a:gd name="T67" fmla="*/ 1320 h 1478"/>
                  <a:gd name="T68" fmla="*/ 197 w 1088"/>
                  <a:gd name="T69" fmla="*/ 1346 h 1478"/>
                  <a:gd name="T70" fmla="*/ 95 w 1088"/>
                  <a:gd name="T71" fmla="*/ 1344 h 1478"/>
                  <a:gd name="T72" fmla="*/ 13 w 1088"/>
                  <a:gd name="T73" fmla="*/ 1152 h 1478"/>
                  <a:gd name="T74" fmla="*/ 24 w 1088"/>
                  <a:gd name="T75" fmla="*/ 1039 h 1478"/>
                  <a:gd name="T76" fmla="*/ 40 w 1088"/>
                  <a:gd name="T77" fmla="*/ 971 h 1478"/>
                  <a:gd name="T78" fmla="*/ 50 w 1088"/>
                  <a:gd name="T79" fmla="*/ 919 h 1478"/>
                  <a:gd name="T80" fmla="*/ 53 w 1088"/>
                  <a:gd name="T81" fmla="*/ 884 h 1478"/>
                  <a:gd name="T82" fmla="*/ 40 w 1088"/>
                  <a:gd name="T83" fmla="*/ 832 h 1478"/>
                  <a:gd name="T84" fmla="*/ 24 w 1088"/>
                  <a:gd name="T85" fmla="*/ 779 h 1478"/>
                  <a:gd name="T86" fmla="*/ 13 w 1088"/>
                  <a:gd name="T87" fmla="*/ 732 h 1478"/>
                  <a:gd name="T88" fmla="*/ 71 w 1088"/>
                  <a:gd name="T89" fmla="*/ 682 h 1478"/>
                  <a:gd name="T90" fmla="*/ 87 w 1088"/>
                  <a:gd name="T91" fmla="*/ 606 h 1478"/>
                  <a:gd name="T92" fmla="*/ 100 w 1088"/>
                  <a:gd name="T93" fmla="*/ 512 h 1478"/>
                  <a:gd name="T94" fmla="*/ 97 w 1088"/>
                  <a:gd name="T95" fmla="*/ 486 h 1478"/>
                  <a:gd name="T96" fmla="*/ 84 w 1088"/>
                  <a:gd name="T97" fmla="*/ 446 h 1478"/>
                  <a:gd name="T98" fmla="*/ 87 w 1088"/>
                  <a:gd name="T99" fmla="*/ 417 h 1478"/>
                  <a:gd name="T100" fmla="*/ 87 w 1088"/>
                  <a:gd name="T101" fmla="*/ 381 h 1478"/>
                  <a:gd name="T102" fmla="*/ 74 w 1088"/>
                  <a:gd name="T103" fmla="*/ 346 h 1478"/>
                  <a:gd name="T104" fmla="*/ 76 w 1088"/>
                  <a:gd name="T105" fmla="*/ 294 h 1478"/>
                  <a:gd name="T106" fmla="*/ 76 w 1088"/>
                  <a:gd name="T107" fmla="*/ 276 h 1478"/>
                  <a:gd name="T108" fmla="*/ 158 w 1088"/>
                  <a:gd name="T109" fmla="*/ 241 h 1478"/>
                  <a:gd name="T110" fmla="*/ 239 w 1088"/>
                  <a:gd name="T111" fmla="*/ 142 h 1478"/>
                  <a:gd name="T112" fmla="*/ 349 w 1088"/>
                  <a:gd name="T113" fmla="*/ 34 h 1478"/>
                  <a:gd name="T114" fmla="*/ 425 w 1088"/>
                  <a:gd name="T115" fmla="*/ 0 h 1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88" h="1478">
                    <a:moveTo>
                      <a:pt x="490" y="0"/>
                    </a:moveTo>
                    <a:lnTo>
                      <a:pt x="493" y="0"/>
                    </a:lnTo>
                    <a:lnTo>
                      <a:pt x="498" y="3"/>
                    </a:lnTo>
                    <a:lnTo>
                      <a:pt x="501" y="3"/>
                    </a:lnTo>
                    <a:lnTo>
                      <a:pt x="509" y="3"/>
                    </a:lnTo>
                    <a:lnTo>
                      <a:pt x="535" y="3"/>
                    </a:lnTo>
                    <a:lnTo>
                      <a:pt x="538" y="3"/>
                    </a:lnTo>
                    <a:lnTo>
                      <a:pt x="559" y="3"/>
                    </a:lnTo>
                    <a:lnTo>
                      <a:pt x="590" y="5"/>
                    </a:lnTo>
                    <a:lnTo>
                      <a:pt x="614" y="5"/>
                    </a:lnTo>
                    <a:lnTo>
                      <a:pt x="640" y="5"/>
                    </a:lnTo>
                    <a:lnTo>
                      <a:pt x="663" y="5"/>
                    </a:lnTo>
                    <a:lnTo>
                      <a:pt x="671" y="8"/>
                    </a:lnTo>
                    <a:lnTo>
                      <a:pt x="674" y="8"/>
                    </a:lnTo>
                    <a:lnTo>
                      <a:pt x="677" y="8"/>
                    </a:lnTo>
                    <a:lnTo>
                      <a:pt x="679" y="8"/>
                    </a:lnTo>
                    <a:lnTo>
                      <a:pt x="682" y="8"/>
                    </a:lnTo>
                    <a:lnTo>
                      <a:pt x="684" y="8"/>
                    </a:lnTo>
                    <a:lnTo>
                      <a:pt x="700" y="8"/>
                    </a:lnTo>
                    <a:lnTo>
                      <a:pt x="713" y="8"/>
                    </a:lnTo>
                    <a:lnTo>
                      <a:pt x="726" y="8"/>
                    </a:lnTo>
                    <a:lnTo>
                      <a:pt x="750" y="11"/>
                    </a:lnTo>
                    <a:lnTo>
                      <a:pt x="781" y="11"/>
                    </a:lnTo>
                    <a:lnTo>
                      <a:pt x="808" y="11"/>
                    </a:lnTo>
                    <a:lnTo>
                      <a:pt x="834" y="13"/>
                    </a:lnTo>
                    <a:lnTo>
                      <a:pt x="852" y="13"/>
                    </a:lnTo>
                    <a:lnTo>
                      <a:pt x="873" y="13"/>
                    </a:lnTo>
                    <a:lnTo>
                      <a:pt x="873" y="21"/>
                    </a:lnTo>
                    <a:lnTo>
                      <a:pt x="873" y="26"/>
                    </a:lnTo>
                    <a:lnTo>
                      <a:pt x="871" y="87"/>
                    </a:lnTo>
                    <a:lnTo>
                      <a:pt x="871" y="113"/>
                    </a:lnTo>
                    <a:lnTo>
                      <a:pt x="871" y="144"/>
                    </a:lnTo>
                    <a:lnTo>
                      <a:pt x="871" y="147"/>
                    </a:lnTo>
                    <a:lnTo>
                      <a:pt x="868" y="168"/>
                    </a:lnTo>
                    <a:lnTo>
                      <a:pt x="868" y="189"/>
                    </a:lnTo>
                    <a:lnTo>
                      <a:pt x="868" y="207"/>
                    </a:lnTo>
                    <a:lnTo>
                      <a:pt x="868" y="231"/>
                    </a:lnTo>
                    <a:lnTo>
                      <a:pt x="865" y="257"/>
                    </a:lnTo>
                    <a:lnTo>
                      <a:pt x="865" y="289"/>
                    </a:lnTo>
                    <a:lnTo>
                      <a:pt x="865" y="294"/>
                    </a:lnTo>
                    <a:lnTo>
                      <a:pt x="865" y="320"/>
                    </a:lnTo>
                    <a:lnTo>
                      <a:pt x="863" y="333"/>
                    </a:lnTo>
                    <a:lnTo>
                      <a:pt x="863" y="346"/>
                    </a:lnTo>
                    <a:lnTo>
                      <a:pt x="863" y="367"/>
                    </a:lnTo>
                    <a:lnTo>
                      <a:pt x="863" y="378"/>
                    </a:lnTo>
                    <a:lnTo>
                      <a:pt x="863" y="407"/>
                    </a:lnTo>
                    <a:lnTo>
                      <a:pt x="863" y="409"/>
                    </a:lnTo>
                    <a:lnTo>
                      <a:pt x="863" y="423"/>
                    </a:lnTo>
                    <a:lnTo>
                      <a:pt x="860" y="428"/>
                    </a:lnTo>
                    <a:lnTo>
                      <a:pt x="860" y="444"/>
                    </a:lnTo>
                    <a:lnTo>
                      <a:pt x="860" y="454"/>
                    </a:lnTo>
                    <a:lnTo>
                      <a:pt x="860" y="462"/>
                    </a:lnTo>
                    <a:lnTo>
                      <a:pt x="857" y="480"/>
                    </a:lnTo>
                    <a:lnTo>
                      <a:pt x="857" y="520"/>
                    </a:lnTo>
                    <a:lnTo>
                      <a:pt x="857" y="541"/>
                    </a:lnTo>
                    <a:lnTo>
                      <a:pt x="855" y="575"/>
                    </a:lnTo>
                    <a:lnTo>
                      <a:pt x="855" y="609"/>
                    </a:lnTo>
                    <a:lnTo>
                      <a:pt x="855" y="617"/>
                    </a:lnTo>
                    <a:lnTo>
                      <a:pt x="855" y="625"/>
                    </a:lnTo>
                    <a:lnTo>
                      <a:pt x="852" y="659"/>
                    </a:lnTo>
                    <a:lnTo>
                      <a:pt x="852" y="669"/>
                    </a:lnTo>
                    <a:lnTo>
                      <a:pt x="850" y="722"/>
                    </a:lnTo>
                    <a:lnTo>
                      <a:pt x="847" y="764"/>
                    </a:lnTo>
                    <a:lnTo>
                      <a:pt x="844" y="774"/>
                    </a:lnTo>
                    <a:lnTo>
                      <a:pt x="839" y="892"/>
                    </a:lnTo>
                    <a:lnTo>
                      <a:pt x="837" y="932"/>
                    </a:lnTo>
                    <a:lnTo>
                      <a:pt x="837" y="937"/>
                    </a:lnTo>
                    <a:lnTo>
                      <a:pt x="837" y="940"/>
                    </a:lnTo>
                    <a:lnTo>
                      <a:pt x="834" y="958"/>
                    </a:lnTo>
                    <a:lnTo>
                      <a:pt x="834" y="961"/>
                    </a:lnTo>
                    <a:lnTo>
                      <a:pt x="831" y="982"/>
                    </a:lnTo>
                    <a:lnTo>
                      <a:pt x="831" y="984"/>
                    </a:lnTo>
                    <a:lnTo>
                      <a:pt x="823" y="1065"/>
                    </a:lnTo>
                    <a:lnTo>
                      <a:pt x="826" y="1065"/>
                    </a:lnTo>
                    <a:lnTo>
                      <a:pt x="823" y="1079"/>
                    </a:lnTo>
                    <a:lnTo>
                      <a:pt x="823" y="1105"/>
                    </a:lnTo>
                    <a:lnTo>
                      <a:pt x="829" y="1107"/>
                    </a:lnTo>
                    <a:lnTo>
                      <a:pt x="847" y="1110"/>
                    </a:lnTo>
                    <a:lnTo>
                      <a:pt x="850" y="1110"/>
                    </a:lnTo>
                    <a:lnTo>
                      <a:pt x="873" y="1115"/>
                    </a:lnTo>
                    <a:lnTo>
                      <a:pt x="897" y="1118"/>
                    </a:lnTo>
                    <a:lnTo>
                      <a:pt x="926" y="1123"/>
                    </a:lnTo>
                    <a:lnTo>
                      <a:pt x="965" y="1128"/>
                    </a:lnTo>
                    <a:lnTo>
                      <a:pt x="975" y="1131"/>
                    </a:lnTo>
                    <a:lnTo>
                      <a:pt x="981" y="1131"/>
                    </a:lnTo>
                    <a:lnTo>
                      <a:pt x="986" y="1128"/>
                    </a:lnTo>
                    <a:lnTo>
                      <a:pt x="991" y="1126"/>
                    </a:lnTo>
                    <a:lnTo>
                      <a:pt x="994" y="1123"/>
                    </a:lnTo>
                    <a:lnTo>
                      <a:pt x="996" y="1123"/>
                    </a:lnTo>
                    <a:lnTo>
                      <a:pt x="999" y="1121"/>
                    </a:lnTo>
                    <a:lnTo>
                      <a:pt x="1002" y="1118"/>
                    </a:lnTo>
                    <a:lnTo>
                      <a:pt x="1004" y="1115"/>
                    </a:lnTo>
                    <a:lnTo>
                      <a:pt x="1012" y="1110"/>
                    </a:lnTo>
                    <a:lnTo>
                      <a:pt x="1015" y="1105"/>
                    </a:lnTo>
                    <a:lnTo>
                      <a:pt x="1017" y="1105"/>
                    </a:lnTo>
                    <a:lnTo>
                      <a:pt x="1020" y="1102"/>
                    </a:lnTo>
                    <a:lnTo>
                      <a:pt x="1025" y="1102"/>
                    </a:lnTo>
                    <a:lnTo>
                      <a:pt x="1025" y="1100"/>
                    </a:lnTo>
                    <a:lnTo>
                      <a:pt x="1028" y="1100"/>
                    </a:lnTo>
                    <a:lnTo>
                      <a:pt x="1031" y="1100"/>
                    </a:lnTo>
                    <a:lnTo>
                      <a:pt x="1038" y="1100"/>
                    </a:lnTo>
                    <a:lnTo>
                      <a:pt x="1054" y="1100"/>
                    </a:lnTo>
                    <a:lnTo>
                      <a:pt x="1070" y="1102"/>
                    </a:lnTo>
                    <a:lnTo>
                      <a:pt x="1078" y="1102"/>
                    </a:lnTo>
                    <a:lnTo>
                      <a:pt x="1075" y="1102"/>
                    </a:lnTo>
                    <a:lnTo>
                      <a:pt x="1070" y="1102"/>
                    </a:lnTo>
                    <a:lnTo>
                      <a:pt x="1059" y="1105"/>
                    </a:lnTo>
                    <a:lnTo>
                      <a:pt x="1057" y="1107"/>
                    </a:lnTo>
                    <a:lnTo>
                      <a:pt x="1054" y="1107"/>
                    </a:lnTo>
                    <a:lnTo>
                      <a:pt x="1051" y="1107"/>
                    </a:lnTo>
                    <a:lnTo>
                      <a:pt x="1049" y="1110"/>
                    </a:lnTo>
                    <a:lnTo>
                      <a:pt x="1046" y="1110"/>
                    </a:lnTo>
                    <a:lnTo>
                      <a:pt x="1044" y="1110"/>
                    </a:lnTo>
                    <a:lnTo>
                      <a:pt x="1041" y="1110"/>
                    </a:lnTo>
                    <a:lnTo>
                      <a:pt x="1041" y="1113"/>
                    </a:lnTo>
                    <a:lnTo>
                      <a:pt x="1036" y="1113"/>
                    </a:lnTo>
                    <a:lnTo>
                      <a:pt x="1033" y="1113"/>
                    </a:lnTo>
                    <a:lnTo>
                      <a:pt x="1031" y="1115"/>
                    </a:lnTo>
                    <a:lnTo>
                      <a:pt x="1028" y="1115"/>
                    </a:lnTo>
                    <a:lnTo>
                      <a:pt x="1025" y="1115"/>
                    </a:lnTo>
                    <a:lnTo>
                      <a:pt x="1025" y="1118"/>
                    </a:lnTo>
                    <a:lnTo>
                      <a:pt x="1028" y="1121"/>
                    </a:lnTo>
                    <a:lnTo>
                      <a:pt x="1031" y="1121"/>
                    </a:lnTo>
                    <a:lnTo>
                      <a:pt x="1033" y="1121"/>
                    </a:lnTo>
                    <a:lnTo>
                      <a:pt x="1036" y="1121"/>
                    </a:lnTo>
                    <a:lnTo>
                      <a:pt x="1038" y="1123"/>
                    </a:lnTo>
                    <a:lnTo>
                      <a:pt x="1041" y="1123"/>
                    </a:lnTo>
                    <a:lnTo>
                      <a:pt x="1044" y="1123"/>
                    </a:lnTo>
                    <a:lnTo>
                      <a:pt x="1054" y="1121"/>
                    </a:lnTo>
                    <a:lnTo>
                      <a:pt x="1070" y="1121"/>
                    </a:lnTo>
                    <a:lnTo>
                      <a:pt x="1083" y="1118"/>
                    </a:lnTo>
                    <a:lnTo>
                      <a:pt x="1088" y="1118"/>
                    </a:lnTo>
                    <a:lnTo>
                      <a:pt x="1088" y="1123"/>
                    </a:lnTo>
                    <a:lnTo>
                      <a:pt x="1086" y="1123"/>
                    </a:lnTo>
                    <a:lnTo>
                      <a:pt x="1083" y="1123"/>
                    </a:lnTo>
                    <a:lnTo>
                      <a:pt x="1080" y="1123"/>
                    </a:lnTo>
                    <a:lnTo>
                      <a:pt x="1078" y="1123"/>
                    </a:lnTo>
                    <a:lnTo>
                      <a:pt x="1075" y="1123"/>
                    </a:lnTo>
                    <a:lnTo>
                      <a:pt x="1072" y="1123"/>
                    </a:lnTo>
                    <a:lnTo>
                      <a:pt x="1070" y="1126"/>
                    </a:lnTo>
                    <a:lnTo>
                      <a:pt x="1065" y="1126"/>
                    </a:lnTo>
                    <a:lnTo>
                      <a:pt x="1065" y="1128"/>
                    </a:lnTo>
                    <a:lnTo>
                      <a:pt x="1054" y="1128"/>
                    </a:lnTo>
                    <a:lnTo>
                      <a:pt x="1054" y="1131"/>
                    </a:lnTo>
                    <a:lnTo>
                      <a:pt x="1049" y="1131"/>
                    </a:lnTo>
                    <a:lnTo>
                      <a:pt x="1049" y="1128"/>
                    </a:lnTo>
                    <a:lnTo>
                      <a:pt x="1046" y="1128"/>
                    </a:lnTo>
                    <a:lnTo>
                      <a:pt x="1044" y="1128"/>
                    </a:lnTo>
                    <a:lnTo>
                      <a:pt x="1041" y="1128"/>
                    </a:lnTo>
                    <a:lnTo>
                      <a:pt x="1038" y="1128"/>
                    </a:lnTo>
                    <a:lnTo>
                      <a:pt x="1036" y="1126"/>
                    </a:lnTo>
                    <a:lnTo>
                      <a:pt x="1033" y="1126"/>
                    </a:lnTo>
                    <a:lnTo>
                      <a:pt x="1031" y="1126"/>
                    </a:lnTo>
                    <a:lnTo>
                      <a:pt x="1028" y="1126"/>
                    </a:lnTo>
                    <a:lnTo>
                      <a:pt x="1025" y="1126"/>
                    </a:lnTo>
                    <a:lnTo>
                      <a:pt x="1025" y="1123"/>
                    </a:lnTo>
                    <a:lnTo>
                      <a:pt x="1020" y="1121"/>
                    </a:lnTo>
                    <a:lnTo>
                      <a:pt x="1015" y="1128"/>
                    </a:lnTo>
                    <a:lnTo>
                      <a:pt x="1004" y="1144"/>
                    </a:lnTo>
                    <a:lnTo>
                      <a:pt x="999" y="1149"/>
                    </a:lnTo>
                    <a:lnTo>
                      <a:pt x="1007" y="1155"/>
                    </a:lnTo>
                    <a:lnTo>
                      <a:pt x="1010" y="1155"/>
                    </a:lnTo>
                    <a:lnTo>
                      <a:pt x="1012" y="1157"/>
                    </a:lnTo>
                    <a:lnTo>
                      <a:pt x="1015" y="1157"/>
                    </a:lnTo>
                    <a:lnTo>
                      <a:pt x="1012" y="1160"/>
                    </a:lnTo>
                    <a:lnTo>
                      <a:pt x="1010" y="1165"/>
                    </a:lnTo>
                    <a:lnTo>
                      <a:pt x="1010" y="1168"/>
                    </a:lnTo>
                    <a:lnTo>
                      <a:pt x="1007" y="1168"/>
                    </a:lnTo>
                    <a:lnTo>
                      <a:pt x="1004" y="1173"/>
                    </a:lnTo>
                    <a:lnTo>
                      <a:pt x="1002" y="1176"/>
                    </a:lnTo>
                    <a:lnTo>
                      <a:pt x="1002" y="1178"/>
                    </a:lnTo>
                    <a:lnTo>
                      <a:pt x="1002" y="1181"/>
                    </a:lnTo>
                    <a:lnTo>
                      <a:pt x="1002" y="1184"/>
                    </a:lnTo>
                    <a:lnTo>
                      <a:pt x="1002" y="1186"/>
                    </a:lnTo>
                    <a:lnTo>
                      <a:pt x="1002" y="1189"/>
                    </a:lnTo>
                    <a:lnTo>
                      <a:pt x="1002" y="1194"/>
                    </a:lnTo>
                    <a:lnTo>
                      <a:pt x="1002" y="1197"/>
                    </a:lnTo>
                    <a:lnTo>
                      <a:pt x="996" y="1197"/>
                    </a:lnTo>
                    <a:lnTo>
                      <a:pt x="996" y="1205"/>
                    </a:lnTo>
                    <a:lnTo>
                      <a:pt x="994" y="1210"/>
                    </a:lnTo>
                    <a:lnTo>
                      <a:pt x="991" y="1218"/>
                    </a:lnTo>
                    <a:lnTo>
                      <a:pt x="989" y="1223"/>
                    </a:lnTo>
                    <a:lnTo>
                      <a:pt x="986" y="1228"/>
                    </a:lnTo>
                    <a:lnTo>
                      <a:pt x="986" y="1231"/>
                    </a:lnTo>
                    <a:lnTo>
                      <a:pt x="989" y="1233"/>
                    </a:lnTo>
                    <a:lnTo>
                      <a:pt x="989" y="1239"/>
                    </a:lnTo>
                    <a:lnTo>
                      <a:pt x="994" y="1244"/>
                    </a:lnTo>
                    <a:lnTo>
                      <a:pt x="994" y="1247"/>
                    </a:lnTo>
                    <a:lnTo>
                      <a:pt x="994" y="1249"/>
                    </a:lnTo>
                    <a:lnTo>
                      <a:pt x="996" y="1249"/>
                    </a:lnTo>
                    <a:lnTo>
                      <a:pt x="996" y="1252"/>
                    </a:lnTo>
                    <a:lnTo>
                      <a:pt x="999" y="1257"/>
                    </a:lnTo>
                    <a:lnTo>
                      <a:pt x="999" y="1260"/>
                    </a:lnTo>
                    <a:lnTo>
                      <a:pt x="996" y="1262"/>
                    </a:lnTo>
                    <a:lnTo>
                      <a:pt x="999" y="1262"/>
                    </a:lnTo>
                    <a:lnTo>
                      <a:pt x="999" y="1265"/>
                    </a:lnTo>
                    <a:lnTo>
                      <a:pt x="1002" y="1268"/>
                    </a:lnTo>
                    <a:lnTo>
                      <a:pt x="1002" y="1273"/>
                    </a:lnTo>
                    <a:lnTo>
                      <a:pt x="1002" y="1278"/>
                    </a:lnTo>
                    <a:lnTo>
                      <a:pt x="1002" y="1281"/>
                    </a:lnTo>
                    <a:lnTo>
                      <a:pt x="1002" y="1283"/>
                    </a:lnTo>
                    <a:lnTo>
                      <a:pt x="999" y="1283"/>
                    </a:lnTo>
                    <a:lnTo>
                      <a:pt x="996" y="1289"/>
                    </a:lnTo>
                    <a:lnTo>
                      <a:pt x="994" y="1291"/>
                    </a:lnTo>
                    <a:lnTo>
                      <a:pt x="991" y="1294"/>
                    </a:lnTo>
                    <a:lnTo>
                      <a:pt x="991" y="1296"/>
                    </a:lnTo>
                    <a:lnTo>
                      <a:pt x="986" y="1302"/>
                    </a:lnTo>
                    <a:lnTo>
                      <a:pt x="983" y="1307"/>
                    </a:lnTo>
                    <a:lnTo>
                      <a:pt x="978" y="1312"/>
                    </a:lnTo>
                    <a:lnTo>
                      <a:pt x="975" y="1315"/>
                    </a:lnTo>
                    <a:lnTo>
                      <a:pt x="973" y="1317"/>
                    </a:lnTo>
                    <a:lnTo>
                      <a:pt x="973" y="1320"/>
                    </a:lnTo>
                    <a:lnTo>
                      <a:pt x="973" y="1323"/>
                    </a:lnTo>
                    <a:lnTo>
                      <a:pt x="973" y="1325"/>
                    </a:lnTo>
                    <a:lnTo>
                      <a:pt x="975" y="1328"/>
                    </a:lnTo>
                    <a:lnTo>
                      <a:pt x="975" y="1331"/>
                    </a:lnTo>
                    <a:lnTo>
                      <a:pt x="978" y="1333"/>
                    </a:lnTo>
                    <a:lnTo>
                      <a:pt x="978" y="1338"/>
                    </a:lnTo>
                    <a:lnTo>
                      <a:pt x="978" y="1344"/>
                    </a:lnTo>
                    <a:lnTo>
                      <a:pt x="975" y="1349"/>
                    </a:lnTo>
                    <a:lnTo>
                      <a:pt x="973" y="1370"/>
                    </a:lnTo>
                    <a:lnTo>
                      <a:pt x="968" y="1391"/>
                    </a:lnTo>
                    <a:lnTo>
                      <a:pt x="965" y="1401"/>
                    </a:lnTo>
                    <a:lnTo>
                      <a:pt x="965" y="1404"/>
                    </a:lnTo>
                    <a:lnTo>
                      <a:pt x="962" y="1415"/>
                    </a:lnTo>
                    <a:lnTo>
                      <a:pt x="962" y="1420"/>
                    </a:lnTo>
                    <a:lnTo>
                      <a:pt x="962" y="1433"/>
                    </a:lnTo>
                    <a:lnTo>
                      <a:pt x="962" y="1467"/>
                    </a:lnTo>
                    <a:lnTo>
                      <a:pt x="960" y="1475"/>
                    </a:lnTo>
                    <a:lnTo>
                      <a:pt x="960" y="1478"/>
                    </a:lnTo>
                    <a:lnTo>
                      <a:pt x="954" y="1478"/>
                    </a:lnTo>
                    <a:lnTo>
                      <a:pt x="934" y="1472"/>
                    </a:lnTo>
                    <a:lnTo>
                      <a:pt x="894" y="1462"/>
                    </a:lnTo>
                    <a:lnTo>
                      <a:pt x="873" y="1457"/>
                    </a:lnTo>
                    <a:lnTo>
                      <a:pt x="857" y="1454"/>
                    </a:lnTo>
                    <a:lnTo>
                      <a:pt x="852" y="1454"/>
                    </a:lnTo>
                    <a:lnTo>
                      <a:pt x="795" y="1441"/>
                    </a:lnTo>
                    <a:lnTo>
                      <a:pt x="787" y="1436"/>
                    </a:lnTo>
                    <a:lnTo>
                      <a:pt x="776" y="1433"/>
                    </a:lnTo>
                    <a:lnTo>
                      <a:pt x="771" y="1430"/>
                    </a:lnTo>
                    <a:lnTo>
                      <a:pt x="747" y="1422"/>
                    </a:lnTo>
                    <a:lnTo>
                      <a:pt x="742" y="1420"/>
                    </a:lnTo>
                    <a:lnTo>
                      <a:pt x="737" y="1417"/>
                    </a:lnTo>
                    <a:lnTo>
                      <a:pt x="726" y="1412"/>
                    </a:lnTo>
                    <a:lnTo>
                      <a:pt x="716" y="1404"/>
                    </a:lnTo>
                    <a:lnTo>
                      <a:pt x="713" y="1404"/>
                    </a:lnTo>
                    <a:lnTo>
                      <a:pt x="713" y="1401"/>
                    </a:lnTo>
                    <a:lnTo>
                      <a:pt x="695" y="1394"/>
                    </a:lnTo>
                    <a:lnTo>
                      <a:pt x="687" y="1391"/>
                    </a:lnTo>
                    <a:lnTo>
                      <a:pt x="666" y="1380"/>
                    </a:lnTo>
                    <a:lnTo>
                      <a:pt x="663" y="1380"/>
                    </a:lnTo>
                    <a:lnTo>
                      <a:pt x="663" y="1378"/>
                    </a:lnTo>
                    <a:lnTo>
                      <a:pt x="661" y="1378"/>
                    </a:lnTo>
                    <a:lnTo>
                      <a:pt x="656" y="1378"/>
                    </a:lnTo>
                    <a:lnTo>
                      <a:pt x="650" y="1378"/>
                    </a:lnTo>
                    <a:lnTo>
                      <a:pt x="648" y="1378"/>
                    </a:lnTo>
                    <a:lnTo>
                      <a:pt x="643" y="1375"/>
                    </a:lnTo>
                    <a:lnTo>
                      <a:pt x="637" y="1375"/>
                    </a:lnTo>
                    <a:lnTo>
                      <a:pt x="627" y="1375"/>
                    </a:lnTo>
                    <a:lnTo>
                      <a:pt x="622" y="1375"/>
                    </a:lnTo>
                    <a:lnTo>
                      <a:pt x="622" y="1373"/>
                    </a:lnTo>
                    <a:lnTo>
                      <a:pt x="619" y="1373"/>
                    </a:lnTo>
                    <a:lnTo>
                      <a:pt x="616" y="1373"/>
                    </a:lnTo>
                    <a:lnTo>
                      <a:pt x="614" y="1373"/>
                    </a:lnTo>
                    <a:lnTo>
                      <a:pt x="603" y="1373"/>
                    </a:lnTo>
                    <a:lnTo>
                      <a:pt x="598" y="1373"/>
                    </a:lnTo>
                    <a:lnTo>
                      <a:pt x="595" y="1373"/>
                    </a:lnTo>
                    <a:lnTo>
                      <a:pt x="590" y="1373"/>
                    </a:lnTo>
                    <a:lnTo>
                      <a:pt x="564" y="1367"/>
                    </a:lnTo>
                    <a:lnTo>
                      <a:pt x="561" y="1367"/>
                    </a:lnTo>
                    <a:lnTo>
                      <a:pt x="556" y="1365"/>
                    </a:lnTo>
                    <a:lnTo>
                      <a:pt x="553" y="1365"/>
                    </a:lnTo>
                    <a:lnTo>
                      <a:pt x="543" y="1359"/>
                    </a:lnTo>
                    <a:lnTo>
                      <a:pt x="540" y="1359"/>
                    </a:lnTo>
                    <a:lnTo>
                      <a:pt x="532" y="1359"/>
                    </a:lnTo>
                    <a:lnTo>
                      <a:pt x="530" y="1357"/>
                    </a:lnTo>
                    <a:lnTo>
                      <a:pt x="527" y="1357"/>
                    </a:lnTo>
                    <a:lnTo>
                      <a:pt x="525" y="1357"/>
                    </a:lnTo>
                    <a:lnTo>
                      <a:pt x="511" y="1357"/>
                    </a:lnTo>
                    <a:lnTo>
                      <a:pt x="501" y="1354"/>
                    </a:lnTo>
                    <a:lnTo>
                      <a:pt x="493" y="1354"/>
                    </a:lnTo>
                    <a:lnTo>
                      <a:pt x="485" y="1352"/>
                    </a:lnTo>
                    <a:lnTo>
                      <a:pt x="483" y="1352"/>
                    </a:lnTo>
                    <a:lnTo>
                      <a:pt x="475" y="1352"/>
                    </a:lnTo>
                    <a:lnTo>
                      <a:pt x="456" y="1349"/>
                    </a:lnTo>
                    <a:lnTo>
                      <a:pt x="441" y="1346"/>
                    </a:lnTo>
                    <a:lnTo>
                      <a:pt x="409" y="1338"/>
                    </a:lnTo>
                    <a:lnTo>
                      <a:pt x="407" y="1338"/>
                    </a:lnTo>
                    <a:lnTo>
                      <a:pt x="404" y="1338"/>
                    </a:lnTo>
                    <a:lnTo>
                      <a:pt x="399" y="1338"/>
                    </a:lnTo>
                    <a:lnTo>
                      <a:pt x="391" y="1338"/>
                    </a:lnTo>
                    <a:lnTo>
                      <a:pt x="349" y="1331"/>
                    </a:lnTo>
                    <a:lnTo>
                      <a:pt x="249" y="1315"/>
                    </a:lnTo>
                    <a:lnTo>
                      <a:pt x="249" y="1312"/>
                    </a:lnTo>
                    <a:lnTo>
                      <a:pt x="247" y="1312"/>
                    </a:lnTo>
                    <a:lnTo>
                      <a:pt x="223" y="1283"/>
                    </a:lnTo>
                    <a:lnTo>
                      <a:pt x="218" y="1275"/>
                    </a:lnTo>
                    <a:lnTo>
                      <a:pt x="213" y="1273"/>
                    </a:lnTo>
                    <a:lnTo>
                      <a:pt x="213" y="1270"/>
                    </a:lnTo>
                    <a:lnTo>
                      <a:pt x="207" y="1268"/>
                    </a:lnTo>
                    <a:lnTo>
                      <a:pt x="205" y="1262"/>
                    </a:lnTo>
                    <a:lnTo>
                      <a:pt x="202" y="1260"/>
                    </a:lnTo>
                    <a:lnTo>
                      <a:pt x="202" y="1310"/>
                    </a:lnTo>
                    <a:lnTo>
                      <a:pt x="202" y="1312"/>
                    </a:lnTo>
                    <a:lnTo>
                      <a:pt x="202" y="1317"/>
                    </a:lnTo>
                    <a:lnTo>
                      <a:pt x="202" y="1320"/>
                    </a:lnTo>
                    <a:lnTo>
                      <a:pt x="202" y="1323"/>
                    </a:lnTo>
                    <a:lnTo>
                      <a:pt x="205" y="1328"/>
                    </a:lnTo>
                    <a:lnTo>
                      <a:pt x="205" y="1331"/>
                    </a:lnTo>
                    <a:lnTo>
                      <a:pt x="210" y="1341"/>
                    </a:lnTo>
                    <a:lnTo>
                      <a:pt x="210" y="1346"/>
                    </a:lnTo>
                    <a:lnTo>
                      <a:pt x="213" y="1346"/>
                    </a:lnTo>
                    <a:lnTo>
                      <a:pt x="213" y="1349"/>
                    </a:lnTo>
                    <a:lnTo>
                      <a:pt x="202" y="1349"/>
                    </a:lnTo>
                    <a:lnTo>
                      <a:pt x="197" y="1346"/>
                    </a:lnTo>
                    <a:lnTo>
                      <a:pt x="186" y="1346"/>
                    </a:lnTo>
                    <a:lnTo>
                      <a:pt x="181" y="1346"/>
                    </a:lnTo>
                    <a:lnTo>
                      <a:pt x="178" y="1346"/>
                    </a:lnTo>
                    <a:lnTo>
                      <a:pt x="176" y="1346"/>
                    </a:lnTo>
                    <a:lnTo>
                      <a:pt x="173" y="1346"/>
                    </a:lnTo>
                    <a:lnTo>
                      <a:pt x="158" y="1346"/>
                    </a:lnTo>
                    <a:lnTo>
                      <a:pt x="116" y="1344"/>
                    </a:lnTo>
                    <a:lnTo>
                      <a:pt x="105" y="1344"/>
                    </a:lnTo>
                    <a:lnTo>
                      <a:pt x="95" y="1344"/>
                    </a:lnTo>
                    <a:lnTo>
                      <a:pt x="89" y="1344"/>
                    </a:lnTo>
                    <a:lnTo>
                      <a:pt x="87" y="1344"/>
                    </a:lnTo>
                    <a:lnTo>
                      <a:pt x="0" y="1341"/>
                    </a:lnTo>
                    <a:lnTo>
                      <a:pt x="0" y="1338"/>
                    </a:lnTo>
                    <a:lnTo>
                      <a:pt x="0" y="1336"/>
                    </a:lnTo>
                    <a:lnTo>
                      <a:pt x="0" y="1333"/>
                    </a:lnTo>
                    <a:lnTo>
                      <a:pt x="0" y="1328"/>
                    </a:lnTo>
                    <a:lnTo>
                      <a:pt x="0" y="1323"/>
                    </a:lnTo>
                    <a:lnTo>
                      <a:pt x="13" y="1152"/>
                    </a:lnTo>
                    <a:lnTo>
                      <a:pt x="13" y="1134"/>
                    </a:lnTo>
                    <a:lnTo>
                      <a:pt x="13" y="1131"/>
                    </a:lnTo>
                    <a:lnTo>
                      <a:pt x="19" y="1081"/>
                    </a:lnTo>
                    <a:lnTo>
                      <a:pt x="19" y="1068"/>
                    </a:lnTo>
                    <a:lnTo>
                      <a:pt x="21" y="1058"/>
                    </a:lnTo>
                    <a:lnTo>
                      <a:pt x="21" y="1052"/>
                    </a:lnTo>
                    <a:lnTo>
                      <a:pt x="21" y="1050"/>
                    </a:lnTo>
                    <a:lnTo>
                      <a:pt x="21" y="1044"/>
                    </a:lnTo>
                    <a:lnTo>
                      <a:pt x="24" y="1039"/>
                    </a:lnTo>
                    <a:lnTo>
                      <a:pt x="24" y="1034"/>
                    </a:lnTo>
                    <a:lnTo>
                      <a:pt x="26" y="1026"/>
                    </a:lnTo>
                    <a:lnTo>
                      <a:pt x="29" y="1016"/>
                    </a:lnTo>
                    <a:lnTo>
                      <a:pt x="32" y="1005"/>
                    </a:lnTo>
                    <a:lnTo>
                      <a:pt x="32" y="1003"/>
                    </a:lnTo>
                    <a:lnTo>
                      <a:pt x="34" y="992"/>
                    </a:lnTo>
                    <a:lnTo>
                      <a:pt x="37" y="987"/>
                    </a:lnTo>
                    <a:lnTo>
                      <a:pt x="37" y="982"/>
                    </a:lnTo>
                    <a:lnTo>
                      <a:pt x="40" y="971"/>
                    </a:lnTo>
                    <a:lnTo>
                      <a:pt x="42" y="961"/>
                    </a:lnTo>
                    <a:lnTo>
                      <a:pt x="42" y="958"/>
                    </a:lnTo>
                    <a:lnTo>
                      <a:pt x="45" y="945"/>
                    </a:lnTo>
                    <a:lnTo>
                      <a:pt x="47" y="937"/>
                    </a:lnTo>
                    <a:lnTo>
                      <a:pt x="47" y="932"/>
                    </a:lnTo>
                    <a:lnTo>
                      <a:pt x="50" y="929"/>
                    </a:lnTo>
                    <a:lnTo>
                      <a:pt x="50" y="924"/>
                    </a:lnTo>
                    <a:lnTo>
                      <a:pt x="50" y="921"/>
                    </a:lnTo>
                    <a:lnTo>
                      <a:pt x="50" y="919"/>
                    </a:lnTo>
                    <a:lnTo>
                      <a:pt x="53" y="916"/>
                    </a:lnTo>
                    <a:lnTo>
                      <a:pt x="53" y="913"/>
                    </a:lnTo>
                    <a:lnTo>
                      <a:pt x="53" y="908"/>
                    </a:lnTo>
                    <a:lnTo>
                      <a:pt x="53" y="905"/>
                    </a:lnTo>
                    <a:lnTo>
                      <a:pt x="53" y="903"/>
                    </a:lnTo>
                    <a:lnTo>
                      <a:pt x="53" y="898"/>
                    </a:lnTo>
                    <a:lnTo>
                      <a:pt x="53" y="895"/>
                    </a:lnTo>
                    <a:lnTo>
                      <a:pt x="53" y="892"/>
                    </a:lnTo>
                    <a:lnTo>
                      <a:pt x="53" y="884"/>
                    </a:lnTo>
                    <a:lnTo>
                      <a:pt x="53" y="882"/>
                    </a:lnTo>
                    <a:lnTo>
                      <a:pt x="50" y="877"/>
                    </a:lnTo>
                    <a:lnTo>
                      <a:pt x="50" y="874"/>
                    </a:lnTo>
                    <a:lnTo>
                      <a:pt x="50" y="869"/>
                    </a:lnTo>
                    <a:lnTo>
                      <a:pt x="47" y="861"/>
                    </a:lnTo>
                    <a:lnTo>
                      <a:pt x="47" y="856"/>
                    </a:lnTo>
                    <a:lnTo>
                      <a:pt x="45" y="848"/>
                    </a:lnTo>
                    <a:lnTo>
                      <a:pt x="42" y="842"/>
                    </a:lnTo>
                    <a:lnTo>
                      <a:pt x="40" y="832"/>
                    </a:lnTo>
                    <a:lnTo>
                      <a:pt x="34" y="821"/>
                    </a:lnTo>
                    <a:lnTo>
                      <a:pt x="32" y="811"/>
                    </a:lnTo>
                    <a:lnTo>
                      <a:pt x="29" y="806"/>
                    </a:lnTo>
                    <a:lnTo>
                      <a:pt x="29" y="800"/>
                    </a:lnTo>
                    <a:lnTo>
                      <a:pt x="26" y="800"/>
                    </a:lnTo>
                    <a:lnTo>
                      <a:pt x="26" y="795"/>
                    </a:lnTo>
                    <a:lnTo>
                      <a:pt x="29" y="793"/>
                    </a:lnTo>
                    <a:lnTo>
                      <a:pt x="26" y="785"/>
                    </a:lnTo>
                    <a:lnTo>
                      <a:pt x="24" y="779"/>
                    </a:lnTo>
                    <a:lnTo>
                      <a:pt x="21" y="769"/>
                    </a:lnTo>
                    <a:lnTo>
                      <a:pt x="19" y="766"/>
                    </a:lnTo>
                    <a:lnTo>
                      <a:pt x="19" y="764"/>
                    </a:lnTo>
                    <a:lnTo>
                      <a:pt x="19" y="761"/>
                    </a:lnTo>
                    <a:lnTo>
                      <a:pt x="13" y="751"/>
                    </a:lnTo>
                    <a:lnTo>
                      <a:pt x="11" y="740"/>
                    </a:lnTo>
                    <a:lnTo>
                      <a:pt x="8" y="735"/>
                    </a:lnTo>
                    <a:lnTo>
                      <a:pt x="8" y="732"/>
                    </a:lnTo>
                    <a:lnTo>
                      <a:pt x="13" y="732"/>
                    </a:lnTo>
                    <a:lnTo>
                      <a:pt x="19" y="732"/>
                    </a:lnTo>
                    <a:lnTo>
                      <a:pt x="26" y="730"/>
                    </a:lnTo>
                    <a:lnTo>
                      <a:pt x="32" y="730"/>
                    </a:lnTo>
                    <a:lnTo>
                      <a:pt x="40" y="730"/>
                    </a:lnTo>
                    <a:lnTo>
                      <a:pt x="55" y="730"/>
                    </a:lnTo>
                    <a:lnTo>
                      <a:pt x="58" y="730"/>
                    </a:lnTo>
                    <a:lnTo>
                      <a:pt x="68" y="693"/>
                    </a:lnTo>
                    <a:lnTo>
                      <a:pt x="71" y="685"/>
                    </a:lnTo>
                    <a:lnTo>
                      <a:pt x="71" y="682"/>
                    </a:lnTo>
                    <a:lnTo>
                      <a:pt x="74" y="674"/>
                    </a:lnTo>
                    <a:lnTo>
                      <a:pt x="74" y="672"/>
                    </a:lnTo>
                    <a:lnTo>
                      <a:pt x="76" y="659"/>
                    </a:lnTo>
                    <a:lnTo>
                      <a:pt x="79" y="648"/>
                    </a:lnTo>
                    <a:lnTo>
                      <a:pt x="81" y="640"/>
                    </a:lnTo>
                    <a:lnTo>
                      <a:pt x="81" y="632"/>
                    </a:lnTo>
                    <a:lnTo>
                      <a:pt x="84" y="630"/>
                    </a:lnTo>
                    <a:lnTo>
                      <a:pt x="84" y="619"/>
                    </a:lnTo>
                    <a:lnTo>
                      <a:pt x="87" y="606"/>
                    </a:lnTo>
                    <a:lnTo>
                      <a:pt x="89" y="598"/>
                    </a:lnTo>
                    <a:lnTo>
                      <a:pt x="92" y="590"/>
                    </a:lnTo>
                    <a:lnTo>
                      <a:pt x="92" y="583"/>
                    </a:lnTo>
                    <a:lnTo>
                      <a:pt x="95" y="575"/>
                    </a:lnTo>
                    <a:lnTo>
                      <a:pt x="97" y="562"/>
                    </a:lnTo>
                    <a:lnTo>
                      <a:pt x="97" y="543"/>
                    </a:lnTo>
                    <a:lnTo>
                      <a:pt x="100" y="530"/>
                    </a:lnTo>
                    <a:lnTo>
                      <a:pt x="100" y="522"/>
                    </a:lnTo>
                    <a:lnTo>
                      <a:pt x="100" y="512"/>
                    </a:lnTo>
                    <a:lnTo>
                      <a:pt x="100" y="509"/>
                    </a:lnTo>
                    <a:lnTo>
                      <a:pt x="102" y="507"/>
                    </a:lnTo>
                    <a:lnTo>
                      <a:pt x="100" y="507"/>
                    </a:lnTo>
                    <a:lnTo>
                      <a:pt x="100" y="504"/>
                    </a:lnTo>
                    <a:lnTo>
                      <a:pt x="100" y="501"/>
                    </a:lnTo>
                    <a:lnTo>
                      <a:pt x="100" y="499"/>
                    </a:lnTo>
                    <a:lnTo>
                      <a:pt x="100" y="493"/>
                    </a:lnTo>
                    <a:lnTo>
                      <a:pt x="97" y="488"/>
                    </a:lnTo>
                    <a:lnTo>
                      <a:pt x="97" y="486"/>
                    </a:lnTo>
                    <a:lnTo>
                      <a:pt x="97" y="483"/>
                    </a:lnTo>
                    <a:lnTo>
                      <a:pt x="95" y="478"/>
                    </a:lnTo>
                    <a:lnTo>
                      <a:pt x="92" y="472"/>
                    </a:lnTo>
                    <a:lnTo>
                      <a:pt x="87" y="462"/>
                    </a:lnTo>
                    <a:lnTo>
                      <a:pt x="84" y="457"/>
                    </a:lnTo>
                    <a:lnTo>
                      <a:pt x="84" y="454"/>
                    </a:lnTo>
                    <a:lnTo>
                      <a:pt x="84" y="451"/>
                    </a:lnTo>
                    <a:lnTo>
                      <a:pt x="84" y="449"/>
                    </a:lnTo>
                    <a:lnTo>
                      <a:pt x="84" y="446"/>
                    </a:lnTo>
                    <a:lnTo>
                      <a:pt x="84" y="444"/>
                    </a:lnTo>
                    <a:lnTo>
                      <a:pt x="84" y="441"/>
                    </a:lnTo>
                    <a:lnTo>
                      <a:pt x="84" y="438"/>
                    </a:lnTo>
                    <a:lnTo>
                      <a:pt x="84" y="436"/>
                    </a:lnTo>
                    <a:lnTo>
                      <a:pt x="87" y="430"/>
                    </a:lnTo>
                    <a:lnTo>
                      <a:pt x="87" y="428"/>
                    </a:lnTo>
                    <a:lnTo>
                      <a:pt x="87" y="423"/>
                    </a:lnTo>
                    <a:lnTo>
                      <a:pt x="87" y="420"/>
                    </a:lnTo>
                    <a:lnTo>
                      <a:pt x="87" y="417"/>
                    </a:lnTo>
                    <a:lnTo>
                      <a:pt x="87" y="415"/>
                    </a:lnTo>
                    <a:lnTo>
                      <a:pt x="87" y="412"/>
                    </a:lnTo>
                    <a:lnTo>
                      <a:pt x="87" y="409"/>
                    </a:lnTo>
                    <a:lnTo>
                      <a:pt x="87" y="407"/>
                    </a:lnTo>
                    <a:lnTo>
                      <a:pt x="87" y="399"/>
                    </a:lnTo>
                    <a:lnTo>
                      <a:pt x="89" y="388"/>
                    </a:lnTo>
                    <a:lnTo>
                      <a:pt x="87" y="386"/>
                    </a:lnTo>
                    <a:lnTo>
                      <a:pt x="87" y="383"/>
                    </a:lnTo>
                    <a:lnTo>
                      <a:pt x="87" y="381"/>
                    </a:lnTo>
                    <a:lnTo>
                      <a:pt x="81" y="375"/>
                    </a:lnTo>
                    <a:lnTo>
                      <a:pt x="76" y="373"/>
                    </a:lnTo>
                    <a:lnTo>
                      <a:pt x="74" y="370"/>
                    </a:lnTo>
                    <a:lnTo>
                      <a:pt x="74" y="367"/>
                    </a:lnTo>
                    <a:lnTo>
                      <a:pt x="74" y="362"/>
                    </a:lnTo>
                    <a:lnTo>
                      <a:pt x="74" y="360"/>
                    </a:lnTo>
                    <a:lnTo>
                      <a:pt x="74" y="354"/>
                    </a:lnTo>
                    <a:lnTo>
                      <a:pt x="74" y="352"/>
                    </a:lnTo>
                    <a:lnTo>
                      <a:pt x="74" y="346"/>
                    </a:lnTo>
                    <a:lnTo>
                      <a:pt x="74" y="339"/>
                    </a:lnTo>
                    <a:lnTo>
                      <a:pt x="74" y="333"/>
                    </a:lnTo>
                    <a:lnTo>
                      <a:pt x="76" y="325"/>
                    </a:lnTo>
                    <a:lnTo>
                      <a:pt x="76" y="318"/>
                    </a:lnTo>
                    <a:lnTo>
                      <a:pt x="76" y="312"/>
                    </a:lnTo>
                    <a:lnTo>
                      <a:pt x="76" y="307"/>
                    </a:lnTo>
                    <a:lnTo>
                      <a:pt x="76" y="302"/>
                    </a:lnTo>
                    <a:lnTo>
                      <a:pt x="76" y="299"/>
                    </a:lnTo>
                    <a:lnTo>
                      <a:pt x="76" y="294"/>
                    </a:lnTo>
                    <a:lnTo>
                      <a:pt x="76" y="291"/>
                    </a:lnTo>
                    <a:lnTo>
                      <a:pt x="74" y="291"/>
                    </a:lnTo>
                    <a:lnTo>
                      <a:pt x="74" y="289"/>
                    </a:lnTo>
                    <a:lnTo>
                      <a:pt x="74" y="286"/>
                    </a:lnTo>
                    <a:lnTo>
                      <a:pt x="74" y="283"/>
                    </a:lnTo>
                    <a:lnTo>
                      <a:pt x="71" y="281"/>
                    </a:lnTo>
                    <a:lnTo>
                      <a:pt x="71" y="278"/>
                    </a:lnTo>
                    <a:lnTo>
                      <a:pt x="68" y="273"/>
                    </a:lnTo>
                    <a:lnTo>
                      <a:pt x="76" y="276"/>
                    </a:lnTo>
                    <a:lnTo>
                      <a:pt x="89" y="276"/>
                    </a:lnTo>
                    <a:lnTo>
                      <a:pt x="110" y="278"/>
                    </a:lnTo>
                    <a:lnTo>
                      <a:pt x="123" y="276"/>
                    </a:lnTo>
                    <a:lnTo>
                      <a:pt x="126" y="276"/>
                    </a:lnTo>
                    <a:lnTo>
                      <a:pt x="129" y="273"/>
                    </a:lnTo>
                    <a:lnTo>
                      <a:pt x="131" y="270"/>
                    </a:lnTo>
                    <a:lnTo>
                      <a:pt x="134" y="265"/>
                    </a:lnTo>
                    <a:lnTo>
                      <a:pt x="147" y="252"/>
                    </a:lnTo>
                    <a:lnTo>
                      <a:pt x="158" y="241"/>
                    </a:lnTo>
                    <a:lnTo>
                      <a:pt x="186" y="210"/>
                    </a:lnTo>
                    <a:lnTo>
                      <a:pt x="194" y="197"/>
                    </a:lnTo>
                    <a:lnTo>
                      <a:pt x="207" y="181"/>
                    </a:lnTo>
                    <a:lnTo>
                      <a:pt x="220" y="165"/>
                    </a:lnTo>
                    <a:lnTo>
                      <a:pt x="223" y="163"/>
                    </a:lnTo>
                    <a:lnTo>
                      <a:pt x="223" y="160"/>
                    </a:lnTo>
                    <a:lnTo>
                      <a:pt x="226" y="157"/>
                    </a:lnTo>
                    <a:lnTo>
                      <a:pt x="236" y="144"/>
                    </a:lnTo>
                    <a:lnTo>
                      <a:pt x="239" y="142"/>
                    </a:lnTo>
                    <a:lnTo>
                      <a:pt x="262" y="113"/>
                    </a:lnTo>
                    <a:lnTo>
                      <a:pt x="270" y="100"/>
                    </a:lnTo>
                    <a:lnTo>
                      <a:pt x="281" y="87"/>
                    </a:lnTo>
                    <a:lnTo>
                      <a:pt x="291" y="76"/>
                    </a:lnTo>
                    <a:lnTo>
                      <a:pt x="302" y="66"/>
                    </a:lnTo>
                    <a:lnTo>
                      <a:pt x="317" y="52"/>
                    </a:lnTo>
                    <a:lnTo>
                      <a:pt x="328" y="47"/>
                    </a:lnTo>
                    <a:lnTo>
                      <a:pt x="338" y="39"/>
                    </a:lnTo>
                    <a:lnTo>
                      <a:pt x="349" y="34"/>
                    </a:lnTo>
                    <a:lnTo>
                      <a:pt x="359" y="26"/>
                    </a:lnTo>
                    <a:lnTo>
                      <a:pt x="370" y="21"/>
                    </a:lnTo>
                    <a:lnTo>
                      <a:pt x="383" y="16"/>
                    </a:lnTo>
                    <a:lnTo>
                      <a:pt x="393" y="11"/>
                    </a:lnTo>
                    <a:lnTo>
                      <a:pt x="404" y="5"/>
                    </a:lnTo>
                    <a:lnTo>
                      <a:pt x="407" y="5"/>
                    </a:lnTo>
                    <a:lnTo>
                      <a:pt x="414" y="3"/>
                    </a:lnTo>
                    <a:lnTo>
                      <a:pt x="422" y="0"/>
                    </a:lnTo>
                    <a:lnTo>
                      <a:pt x="425" y="0"/>
                    </a:lnTo>
                    <a:lnTo>
                      <a:pt x="428" y="0"/>
                    </a:lnTo>
                    <a:lnTo>
                      <a:pt x="446" y="0"/>
                    </a:lnTo>
                    <a:lnTo>
                      <a:pt x="472" y="0"/>
                    </a:lnTo>
                    <a:lnTo>
                      <a:pt x="490" y="0"/>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2" name="フリーフォーム 211"/>
              <p:cNvSpPr>
                <a:spLocks/>
              </p:cNvSpPr>
              <p:nvPr/>
            </p:nvSpPr>
            <p:spPr bwMode="auto">
              <a:xfrm>
                <a:off x="3097424" y="3554310"/>
                <a:ext cx="626866" cy="632229"/>
              </a:xfrm>
              <a:custGeom>
                <a:avLst/>
                <a:gdLst>
                  <a:gd name="T0" fmla="*/ 595 w 1308"/>
                  <a:gd name="T1" fmla="*/ 10 h 1299"/>
                  <a:gd name="T2" fmla="*/ 655 w 1308"/>
                  <a:gd name="T3" fmla="*/ 13 h 1299"/>
                  <a:gd name="T4" fmla="*/ 760 w 1308"/>
                  <a:gd name="T5" fmla="*/ 26 h 1299"/>
                  <a:gd name="T6" fmla="*/ 810 w 1308"/>
                  <a:gd name="T7" fmla="*/ 28 h 1299"/>
                  <a:gd name="T8" fmla="*/ 860 w 1308"/>
                  <a:gd name="T9" fmla="*/ 34 h 1299"/>
                  <a:gd name="T10" fmla="*/ 899 w 1308"/>
                  <a:gd name="T11" fmla="*/ 39 h 1299"/>
                  <a:gd name="T12" fmla="*/ 946 w 1308"/>
                  <a:gd name="T13" fmla="*/ 42 h 1299"/>
                  <a:gd name="T14" fmla="*/ 999 w 1308"/>
                  <a:gd name="T15" fmla="*/ 47 h 1299"/>
                  <a:gd name="T16" fmla="*/ 1049 w 1308"/>
                  <a:gd name="T17" fmla="*/ 52 h 1299"/>
                  <a:gd name="T18" fmla="*/ 1114 w 1308"/>
                  <a:gd name="T19" fmla="*/ 89 h 1299"/>
                  <a:gd name="T20" fmla="*/ 1174 w 1308"/>
                  <a:gd name="T21" fmla="*/ 112 h 1299"/>
                  <a:gd name="T22" fmla="*/ 1208 w 1308"/>
                  <a:gd name="T23" fmla="*/ 115 h 1299"/>
                  <a:gd name="T24" fmla="*/ 1222 w 1308"/>
                  <a:gd name="T25" fmla="*/ 167 h 1299"/>
                  <a:gd name="T26" fmla="*/ 1214 w 1308"/>
                  <a:gd name="T27" fmla="*/ 188 h 1299"/>
                  <a:gd name="T28" fmla="*/ 1227 w 1308"/>
                  <a:gd name="T29" fmla="*/ 225 h 1299"/>
                  <a:gd name="T30" fmla="*/ 1232 w 1308"/>
                  <a:gd name="T31" fmla="*/ 257 h 1299"/>
                  <a:gd name="T32" fmla="*/ 1232 w 1308"/>
                  <a:gd name="T33" fmla="*/ 288 h 1299"/>
                  <a:gd name="T34" fmla="*/ 1261 w 1308"/>
                  <a:gd name="T35" fmla="*/ 291 h 1299"/>
                  <a:gd name="T36" fmla="*/ 1303 w 1308"/>
                  <a:gd name="T37" fmla="*/ 291 h 1299"/>
                  <a:gd name="T38" fmla="*/ 1308 w 1308"/>
                  <a:gd name="T39" fmla="*/ 333 h 1299"/>
                  <a:gd name="T40" fmla="*/ 1274 w 1308"/>
                  <a:gd name="T41" fmla="*/ 367 h 1299"/>
                  <a:gd name="T42" fmla="*/ 1208 w 1308"/>
                  <a:gd name="T43" fmla="*/ 393 h 1299"/>
                  <a:gd name="T44" fmla="*/ 1125 w 1308"/>
                  <a:gd name="T45" fmla="*/ 427 h 1299"/>
                  <a:gd name="T46" fmla="*/ 1153 w 1308"/>
                  <a:gd name="T47" fmla="*/ 469 h 1299"/>
                  <a:gd name="T48" fmla="*/ 1237 w 1308"/>
                  <a:gd name="T49" fmla="*/ 579 h 1299"/>
                  <a:gd name="T50" fmla="*/ 1201 w 1308"/>
                  <a:gd name="T51" fmla="*/ 721 h 1299"/>
                  <a:gd name="T52" fmla="*/ 1208 w 1308"/>
                  <a:gd name="T53" fmla="*/ 887 h 1299"/>
                  <a:gd name="T54" fmla="*/ 983 w 1308"/>
                  <a:gd name="T55" fmla="*/ 860 h 1299"/>
                  <a:gd name="T56" fmla="*/ 983 w 1308"/>
                  <a:gd name="T57" fmla="*/ 942 h 1299"/>
                  <a:gd name="T58" fmla="*/ 973 w 1308"/>
                  <a:gd name="T59" fmla="*/ 1018 h 1299"/>
                  <a:gd name="T60" fmla="*/ 949 w 1308"/>
                  <a:gd name="T61" fmla="*/ 1133 h 1299"/>
                  <a:gd name="T62" fmla="*/ 933 w 1308"/>
                  <a:gd name="T63" fmla="*/ 1188 h 1299"/>
                  <a:gd name="T64" fmla="*/ 983 w 1308"/>
                  <a:gd name="T65" fmla="*/ 1249 h 1299"/>
                  <a:gd name="T66" fmla="*/ 983 w 1308"/>
                  <a:gd name="T67" fmla="*/ 1280 h 1299"/>
                  <a:gd name="T68" fmla="*/ 944 w 1308"/>
                  <a:gd name="T69" fmla="*/ 1288 h 1299"/>
                  <a:gd name="T70" fmla="*/ 881 w 1308"/>
                  <a:gd name="T71" fmla="*/ 1262 h 1299"/>
                  <a:gd name="T72" fmla="*/ 815 w 1308"/>
                  <a:gd name="T73" fmla="*/ 1191 h 1299"/>
                  <a:gd name="T74" fmla="*/ 700 w 1308"/>
                  <a:gd name="T75" fmla="*/ 1099 h 1299"/>
                  <a:gd name="T76" fmla="*/ 687 w 1308"/>
                  <a:gd name="T77" fmla="*/ 1073 h 1299"/>
                  <a:gd name="T78" fmla="*/ 682 w 1308"/>
                  <a:gd name="T79" fmla="*/ 1020 h 1299"/>
                  <a:gd name="T80" fmla="*/ 674 w 1308"/>
                  <a:gd name="T81" fmla="*/ 989 h 1299"/>
                  <a:gd name="T82" fmla="*/ 430 w 1308"/>
                  <a:gd name="T83" fmla="*/ 952 h 1299"/>
                  <a:gd name="T84" fmla="*/ 370 w 1308"/>
                  <a:gd name="T85" fmla="*/ 999 h 1299"/>
                  <a:gd name="T86" fmla="*/ 294 w 1308"/>
                  <a:gd name="T87" fmla="*/ 965 h 1299"/>
                  <a:gd name="T88" fmla="*/ 173 w 1308"/>
                  <a:gd name="T89" fmla="*/ 850 h 1299"/>
                  <a:gd name="T90" fmla="*/ 34 w 1308"/>
                  <a:gd name="T91" fmla="*/ 716 h 1299"/>
                  <a:gd name="T92" fmla="*/ 29 w 1308"/>
                  <a:gd name="T93" fmla="*/ 640 h 1299"/>
                  <a:gd name="T94" fmla="*/ 47 w 1308"/>
                  <a:gd name="T95" fmla="*/ 587 h 1299"/>
                  <a:gd name="T96" fmla="*/ 65 w 1308"/>
                  <a:gd name="T97" fmla="*/ 524 h 1299"/>
                  <a:gd name="T98" fmla="*/ 76 w 1308"/>
                  <a:gd name="T99" fmla="*/ 482 h 1299"/>
                  <a:gd name="T100" fmla="*/ 86 w 1308"/>
                  <a:gd name="T101" fmla="*/ 451 h 1299"/>
                  <a:gd name="T102" fmla="*/ 97 w 1308"/>
                  <a:gd name="T103" fmla="*/ 409 h 1299"/>
                  <a:gd name="T104" fmla="*/ 113 w 1308"/>
                  <a:gd name="T105" fmla="*/ 349 h 1299"/>
                  <a:gd name="T106" fmla="*/ 141 w 1308"/>
                  <a:gd name="T107" fmla="*/ 246 h 1299"/>
                  <a:gd name="T108" fmla="*/ 165 w 1308"/>
                  <a:gd name="T109" fmla="*/ 162 h 1299"/>
                  <a:gd name="T110" fmla="*/ 186 w 1308"/>
                  <a:gd name="T111" fmla="*/ 81 h 1299"/>
                  <a:gd name="T112" fmla="*/ 218 w 1308"/>
                  <a:gd name="T113" fmla="*/ 7 h 1299"/>
                  <a:gd name="T114" fmla="*/ 252 w 1308"/>
                  <a:gd name="T115" fmla="*/ 5 h 1299"/>
                  <a:gd name="T116" fmla="*/ 283 w 1308"/>
                  <a:gd name="T117" fmla="*/ 5 h 1299"/>
                  <a:gd name="T118" fmla="*/ 328 w 1308"/>
                  <a:gd name="T119" fmla="*/ 5 h 1299"/>
                  <a:gd name="T120" fmla="*/ 451 w 1308"/>
                  <a:gd name="T121" fmla="*/ 2 h 1299"/>
                  <a:gd name="T122" fmla="*/ 495 w 1308"/>
                  <a:gd name="T123" fmla="*/ 2 h 1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08" h="1299">
                    <a:moveTo>
                      <a:pt x="550" y="7"/>
                    </a:moveTo>
                    <a:lnTo>
                      <a:pt x="558" y="7"/>
                    </a:lnTo>
                    <a:lnTo>
                      <a:pt x="561" y="7"/>
                    </a:lnTo>
                    <a:lnTo>
                      <a:pt x="566" y="7"/>
                    </a:lnTo>
                    <a:lnTo>
                      <a:pt x="571" y="7"/>
                    </a:lnTo>
                    <a:lnTo>
                      <a:pt x="577" y="7"/>
                    </a:lnTo>
                    <a:lnTo>
                      <a:pt x="579" y="7"/>
                    </a:lnTo>
                    <a:lnTo>
                      <a:pt x="585" y="10"/>
                    </a:lnTo>
                    <a:lnTo>
                      <a:pt x="587" y="10"/>
                    </a:lnTo>
                    <a:lnTo>
                      <a:pt x="590" y="10"/>
                    </a:lnTo>
                    <a:lnTo>
                      <a:pt x="592" y="10"/>
                    </a:lnTo>
                    <a:lnTo>
                      <a:pt x="595" y="10"/>
                    </a:lnTo>
                    <a:lnTo>
                      <a:pt x="600" y="10"/>
                    </a:lnTo>
                    <a:lnTo>
                      <a:pt x="603" y="10"/>
                    </a:lnTo>
                    <a:lnTo>
                      <a:pt x="611" y="10"/>
                    </a:lnTo>
                    <a:lnTo>
                      <a:pt x="613" y="10"/>
                    </a:lnTo>
                    <a:lnTo>
                      <a:pt x="619" y="10"/>
                    </a:lnTo>
                    <a:lnTo>
                      <a:pt x="624" y="10"/>
                    </a:lnTo>
                    <a:lnTo>
                      <a:pt x="624" y="13"/>
                    </a:lnTo>
                    <a:lnTo>
                      <a:pt x="626" y="13"/>
                    </a:lnTo>
                    <a:lnTo>
                      <a:pt x="629" y="10"/>
                    </a:lnTo>
                    <a:lnTo>
                      <a:pt x="637" y="13"/>
                    </a:lnTo>
                    <a:lnTo>
                      <a:pt x="653" y="13"/>
                    </a:lnTo>
                    <a:lnTo>
                      <a:pt x="655" y="13"/>
                    </a:lnTo>
                    <a:lnTo>
                      <a:pt x="655" y="15"/>
                    </a:lnTo>
                    <a:lnTo>
                      <a:pt x="658" y="15"/>
                    </a:lnTo>
                    <a:lnTo>
                      <a:pt x="666" y="15"/>
                    </a:lnTo>
                    <a:lnTo>
                      <a:pt x="702" y="18"/>
                    </a:lnTo>
                    <a:lnTo>
                      <a:pt x="702" y="21"/>
                    </a:lnTo>
                    <a:lnTo>
                      <a:pt x="705" y="21"/>
                    </a:lnTo>
                    <a:lnTo>
                      <a:pt x="710" y="21"/>
                    </a:lnTo>
                    <a:lnTo>
                      <a:pt x="721" y="21"/>
                    </a:lnTo>
                    <a:lnTo>
                      <a:pt x="726" y="21"/>
                    </a:lnTo>
                    <a:lnTo>
                      <a:pt x="729" y="21"/>
                    </a:lnTo>
                    <a:lnTo>
                      <a:pt x="744" y="23"/>
                    </a:lnTo>
                    <a:lnTo>
                      <a:pt x="760" y="26"/>
                    </a:lnTo>
                    <a:lnTo>
                      <a:pt x="763" y="26"/>
                    </a:lnTo>
                    <a:lnTo>
                      <a:pt x="771" y="26"/>
                    </a:lnTo>
                    <a:lnTo>
                      <a:pt x="784" y="26"/>
                    </a:lnTo>
                    <a:lnTo>
                      <a:pt x="786" y="26"/>
                    </a:lnTo>
                    <a:lnTo>
                      <a:pt x="786" y="28"/>
                    </a:lnTo>
                    <a:lnTo>
                      <a:pt x="789" y="28"/>
                    </a:lnTo>
                    <a:lnTo>
                      <a:pt x="792" y="28"/>
                    </a:lnTo>
                    <a:lnTo>
                      <a:pt x="794" y="28"/>
                    </a:lnTo>
                    <a:lnTo>
                      <a:pt x="799" y="28"/>
                    </a:lnTo>
                    <a:lnTo>
                      <a:pt x="805" y="28"/>
                    </a:lnTo>
                    <a:lnTo>
                      <a:pt x="807" y="28"/>
                    </a:lnTo>
                    <a:lnTo>
                      <a:pt x="810" y="28"/>
                    </a:lnTo>
                    <a:lnTo>
                      <a:pt x="813" y="28"/>
                    </a:lnTo>
                    <a:lnTo>
                      <a:pt x="815" y="28"/>
                    </a:lnTo>
                    <a:lnTo>
                      <a:pt x="818" y="28"/>
                    </a:lnTo>
                    <a:lnTo>
                      <a:pt x="818" y="31"/>
                    </a:lnTo>
                    <a:lnTo>
                      <a:pt x="823" y="31"/>
                    </a:lnTo>
                    <a:lnTo>
                      <a:pt x="826" y="31"/>
                    </a:lnTo>
                    <a:lnTo>
                      <a:pt x="828" y="31"/>
                    </a:lnTo>
                    <a:lnTo>
                      <a:pt x="831" y="31"/>
                    </a:lnTo>
                    <a:lnTo>
                      <a:pt x="834" y="31"/>
                    </a:lnTo>
                    <a:lnTo>
                      <a:pt x="855" y="34"/>
                    </a:lnTo>
                    <a:lnTo>
                      <a:pt x="857" y="34"/>
                    </a:lnTo>
                    <a:lnTo>
                      <a:pt x="860" y="34"/>
                    </a:lnTo>
                    <a:lnTo>
                      <a:pt x="862" y="34"/>
                    </a:lnTo>
                    <a:lnTo>
                      <a:pt x="865" y="34"/>
                    </a:lnTo>
                    <a:lnTo>
                      <a:pt x="868" y="36"/>
                    </a:lnTo>
                    <a:lnTo>
                      <a:pt x="870" y="36"/>
                    </a:lnTo>
                    <a:lnTo>
                      <a:pt x="876" y="36"/>
                    </a:lnTo>
                    <a:lnTo>
                      <a:pt x="881" y="36"/>
                    </a:lnTo>
                    <a:lnTo>
                      <a:pt x="883" y="36"/>
                    </a:lnTo>
                    <a:lnTo>
                      <a:pt x="886" y="36"/>
                    </a:lnTo>
                    <a:lnTo>
                      <a:pt x="889" y="36"/>
                    </a:lnTo>
                    <a:lnTo>
                      <a:pt x="891" y="36"/>
                    </a:lnTo>
                    <a:lnTo>
                      <a:pt x="894" y="36"/>
                    </a:lnTo>
                    <a:lnTo>
                      <a:pt x="899" y="39"/>
                    </a:lnTo>
                    <a:lnTo>
                      <a:pt x="912" y="39"/>
                    </a:lnTo>
                    <a:lnTo>
                      <a:pt x="915" y="39"/>
                    </a:lnTo>
                    <a:lnTo>
                      <a:pt x="917" y="39"/>
                    </a:lnTo>
                    <a:lnTo>
                      <a:pt x="923" y="39"/>
                    </a:lnTo>
                    <a:lnTo>
                      <a:pt x="925" y="39"/>
                    </a:lnTo>
                    <a:lnTo>
                      <a:pt x="928" y="39"/>
                    </a:lnTo>
                    <a:lnTo>
                      <a:pt x="931" y="42"/>
                    </a:lnTo>
                    <a:lnTo>
                      <a:pt x="933" y="42"/>
                    </a:lnTo>
                    <a:lnTo>
                      <a:pt x="938" y="42"/>
                    </a:lnTo>
                    <a:lnTo>
                      <a:pt x="941" y="42"/>
                    </a:lnTo>
                    <a:lnTo>
                      <a:pt x="944" y="42"/>
                    </a:lnTo>
                    <a:lnTo>
                      <a:pt x="946" y="42"/>
                    </a:lnTo>
                    <a:lnTo>
                      <a:pt x="949" y="42"/>
                    </a:lnTo>
                    <a:lnTo>
                      <a:pt x="959" y="44"/>
                    </a:lnTo>
                    <a:lnTo>
                      <a:pt x="967" y="44"/>
                    </a:lnTo>
                    <a:lnTo>
                      <a:pt x="973" y="44"/>
                    </a:lnTo>
                    <a:lnTo>
                      <a:pt x="975" y="44"/>
                    </a:lnTo>
                    <a:lnTo>
                      <a:pt x="978" y="44"/>
                    </a:lnTo>
                    <a:lnTo>
                      <a:pt x="980" y="44"/>
                    </a:lnTo>
                    <a:lnTo>
                      <a:pt x="983" y="44"/>
                    </a:lnTo>
                    <a:lnTo>
                      <a:pt x="986" y="47"/>
                    </a:lnTo>
                    <a:lnTo>
                      <a:pt x="993" y="47"/>
                    </a:lnTo>
                    <a:lnTo>
                      <a:pt x="996" y="47"/>
                    </a:lnTo>
                    <a:lnTo>
                      <a:pt x="999" y="47"/>
                    </a:lnTo>
                    <a:lnTo>
                      <a:pt x="1001" y="47"/>
                    </a:lnTo>
                    <a:lnTo>
                      <a:pt x="1007" y="47"/>
                    </a:lnTo>
                    <a:lnTo>
                      <a:pt x="1009" y="47"/>
                    </a:lnTo>
                    <a:lnTo>
                      <a:pt x="1012" y="47"/>
                    </a:lnTo>
                    <a:lnTo>
                      <a:pt x="1014" y="49"/>
                    </a:lnTo>
                    <a:lnTo>
                      <a:pt x="1017" y="49"/>
                    </a:lnTo>
                    <a:lnTo>
                      <a:pt x="1022" y="49"/>
                    </a:lnTo>
                    <a:lnTo>
                      <a:pt x="1028" y="49"/>
                    </a:lnTo>
                    <a:lnTo>
                      <a:pt x="1030" y="49"/>
                    </a:lnTo>
                    <a:lnTo>
                      <a:pt x="1035" y="49"/>
                    </a:lnTo>
                    <a:lnTo>
                      <a:pt x="1041" y="52"/>
                    </a:lnTo>
                    <a:lnTo>
                      <a:pt x="1049" y="52"/>
                    </a:lnTo>
                    <a:lnTo>
                      <a:pt x="1051" y="52"/>
                    </a:lnTo>
                    <a:lnTo>
                      <a:pt x="1056" y="52"/>
                    </a:lnTo>
                    <a:lnTo>
                      <a:pt x="1059" y="52"/>
                    </a:lnTo>
                    <a:lnTo>
                      <a:pt x="1062" y="52"/>
                    </a:lnTo>
                    <a:lnTo>
                      <a:pt x="1064" y="52"/>
                    </a:lnTo>
                    <a:lnTo>
                      <a:pt x="1085" y="55"/>
                    </a:lnTo>
                    <a:lnTo>
                      <a:pt x="1085" y="62"/>
                    </a:lnTo>
                    <a:lnTo>
                      <a:pt x="1085" y="81"/>
                    </a:lnTo>
                    <a:lnTo>
                      <a:pt x="1085" y="86"/>
                    </a:lnTo>
                    <a:lnTo>
                      <a:pt x="1096" y="86"/>
                    </a:lnTo>
                    <a:lnTo>
                      <a:pt x="1104" y="86"/>
                    </a:lnTo>
                    <a:lnTo>
                      <a:pt x="1114" y="89"/>
                    </a:lnTo>
                    <a:lnTo>
                      <a:pt x="1130" y="91"/>
                    </a:lnTo>
                    <a:lnTo>
                      <a:pt x="1140" y="91"/>
                    </a:lnTo>
                    <a:lnTo>
                      <a:pt x="1151" y="94"/>
                    </a:lnTo>
                    <a:lnTo>
                      <a:pt x="1151" y="97"/>
                    </a:lnTo>
                    <a:lnTo>
                      <a:pt x="1151" y="104"/>
                    </a:lnTo>
                    <a:lnTo>
                      <a:pt x="1148" y="104"/>
                    </a:lnTo>
                    <a:lnTo>
                      <a:pt x="1148" y="112"/>
                    </a:lnTo>
                    <a:lnTo>
                      <a:pt x="1151" y="112"/>
                    </a:lnTo>
                    <a:lnTo>
                      <a:pt x="1159" y="112"/>
                    </a:lnTo>
                    <a:lnTo>
                      <a:pt x="1164" y="112"/>
                    </a:lnTo>
                    <a:lnTo>
                      <a:pt x="1169" y="112"/>
                    </a:lnTo>
                    <a:lnTo>
                      <a:pt x="1174" y="112"/>
                    </a:lnTo>
                    <a:lnTo>
                      <a:pt x="1180" y="112"/>
                    </a:lnTo>
                    <a:lnTo>
                      <a:pt x="1182" y="115"/>
                    </a:lnTo>
                    <a:lnTo>
                      <a:pt x="1185" y="115"/>
                    </a:lnTo>
                    <a:lnTo>
                      <a:pt x="1187" y="115"/>
                    </a:lnTo>
                    <a:lnTo>
                      <a:pt x="1190" y="115"/>
                    </a:lnTo>
                    <a:lnTo>
                      <a:pt x="1193" y="115"/>
                    </a:lnTo>
                    <a:lnTo>
                      <a:pt x="1195" y="115"/>
                    </a:lnTo>
                    <a:lnTo>
                      <a:pt x="1198" y="115"/>
                    </a:lnTo>
                    <a:lnTo>
                      <a:pt x="1201" y="115"/>
                    </a:lnTo>
                    <a:lnTo>
                      <a:pt x="1203" y="115"/>
                    </a:lnTo>
                    <a:lnTo>
                      <a:pt x="1206" y="115"/>
                    </a:lnTo>
                    <a:lnTo>
                      <a:pt x="1208" y="115"/>
                    </a:lnTo>
                    <a:lnTo>
                      <a:pt x="1211" y="115"/>
                    </a:lnTo>
                    <a:lnTo>
                      <a:pt x="1214" y="115"/>
                    </a:lnTo>
                    <a:lnTo>
                      <a:pt x="1216" y="115"/>
                    </a:lnTo>
                    <a:lnTo>
                      <a:pt x="1219" y="125"/>
                    </a:lnTo>
                    <a:lnTo>
                      <a:pt x="1219" y="128"/>
                    </a:lnTo>
                    <a:lnTo>
                      <a:pt x="1222" y="131"/>
                    </a:lnTo>
                    <a:lnTo>
                      <a:pt x="1222" y="141"/>
                    </a:lnTo>
                    <a:lnTo>
                      <a:pt x="1224" y="141"/>
                    </a:lnTo>
                    <a:lnTo>
                      <a:pt x="1224" y="146"/>
                    </a:lnTo>
                    <a:lnTo>
                      <a:pt x="1222" y="157"/>
                    </a:lnTo>
                    <a:lnTo>
                      <a:pt x="1222" y="162"/>
                    </a:lnTo>
                    <a:lnTo>
                      <a:pt x="1222" y="167"/>
                    </a:lnTo>
                    <a:lnTo>
                      <a:pt x="1222" y="170"/>
                    </a:lnTo>
                    <a:lnTo>
                      <a:pt x="1219" y="170"/>
                    </a:lnTo>
                    <a:lnTo>
                      <a:pt x="1219" y="173"/>
                    </a:lnTo>
                    <a:lnTo>
                      <a:pt x="1216" y="173"/>
                    </a:lnTo>
                    <a:lnTo>
                      <a:pt x="1216" y="175"/>
                    </a:lnTo>
                    <a:lnTo>
                      <a:pt x="1214" y="178"/>
                    </a:lnTo>
                    <a:lnTo>
                      <a:pt x="1214" y="181"/>
                    </a:lnTo>
                    <a:lnTo>
                      <a:pt x="1211" y="181"/>
                    </a:lnTo>
                    <a:lnTo>
                      <a:pt x="1211" y="183"/>
                    </a:lnTo>
                    <a:lnTo>
                      <a:pt x="1214" y="183"/>
                    </a:lnTo>
                    <a:lnTo>
                      <a:pt x="1214" y="186"/>
                    </a:lnTo>
                    <a:lnTo>
                      <a:pt x="1214" y="188"/>
                    </a:lnTo>
                    <a:lnTo>
                      <a:pt x="1219" y="196"/>
                    </a:lnTo>
                    <a:lnTo>
                      <a:pt x="1219" y="199"/>
                    </a:lnTo>
                    <a:lnTo>
                      <a:pt x="1219" y="202"/>
                    </a:lnTo>
                    <a:lnTo>
                      <a:pt x="1222" y="207"/>
                    </a:lnTo>
                    <a:lnTo>
                      <a:pt x="1224" y="207"/>
                    </a:lnTo>
                    <a:lnTo>
                      <a:pt x="1224" y="209"/>
                    </a:lnTo>
                    <a:lnTo>
                      <a:pt x="1224" y="212"/>
                    </a:lnTo>
                    <a:lnTo>
                      <a:pt x="1227" y="212"/>
                    </a:lnTo>
                    <a:lnTo>
                      <a:pt x="1227" y="215"/>
                    </a:lnTo>
                    <a:lnTo>
                      <a:pt x="1227" y="217"/>
                    </a:lnTo>
                    <a:lnTo>
                      <a:pt x="1227" y="220"/>
                    </a:lnTo>
                    <a:lnTo>
                      <a:pt x="1227" y="225"/>
                    </a:lnTo>
                    <a:lnTo>
                      <a:pt x="1227" y="228"/>
                    </a:lnTo>
                    <a:lnTo>
                      <a:pt x="1227" y="230"/>
                    </a:lnTo>
                    <a:lnTo>
                      <a:pt x="1227" y="233"/>
                    </a:lnTo>
                    <a:lnTo>
                      <a:pt x="1227" y="236"/>
                    </a:lnTo>
                    <a:lnTo>
                      <a:pt x="1229" y="236"/>
                    </a:lnTo>
                    <a:lnTo>
                      <a:pt x="1229" y="241"/>
                    </a:lnTo>
                    <a:lnTo>
                      <a:pt x="1229" y="246"/>
                    </a:lnTo>
                    <a:lnTo>
                      <a:pt x="1229" y="249"/>
                    </a:lnTo>
                    <a:lnTo>
                      <a:pt x="1229" y="251"/>
                    </a:lnTo>
                    <a:lnTo>
                      <a:pt x="1229" y="254"/>
                    </a:lnTo>
                    <a:lnTo>
                      <a:pt x="1229" y="257"/>
                    </a:lnTo>
                    <a:lnTo>
                      <a:pt x="1232" y="257"/>
                    </a:lnTo>
                    <a:lnTo>
                      <a:pt x="1232" y="259"/>
                    </a:lnTo>
                    <a:lnTo>
                      <a:pt x="1232" y="262"/>
                    </a:lnTo>
                    <a:lnTo>
                      <a:pt x="1232" y="265"/>
                    </a:lnTo>
                    <a:lnTo>
                      <a:pt x="1232" y="267"/>
                    </a:lnTo>
                    <a:lnTo>
                      <a:pt x="1232" y="270"/>
                    </a:lnTo>
                    <a:lnTo>
                      <a:pt x="1232" y="272"/>
                    </a:lnTo>
                    <a:lnTo>
                      <a:pt x="1232" y="275"/>
                    </a:lnTo>
                    <a:lnTo>
                      <a:pt x="1232" y="278"/>
                    </a:lnTo>
                    <a:lnTo>
                      <a:pt x="1232" y="280"/>
                    </a:lnTo>
                    <a:lnTo>
                      <a:pt x="1232" y="283"/>
                    </a:lnTo>
                    <a:lnTo>
                      <a:pt x="1232" y="286"/>
                    </a:lnTo>
                    <a:lnTo>
                      <a:pt x="1232" y="288"/>
                    </a:lnTo>
                    <a:lnTo>
                      <a:pt x="1232" y="291"/>
                    </a:lnTo>
                    <a:lnTo>
                      <a:pt x="1235" y="291"/>
                    </a:lnTo>
                    <a:lnTo>
                      <a:pt x="1237" y="291"/>
                    </a:lnTo>
                    <a:lnTo>
                      <a:pt x="1240" y="291"/>
                    </a:lnTo>
                    <a:lnTo>
                      <a:pt x="1243" y="291"/>
                    </a:lnTo>
                    <a:lnTo>
                      <a:pt x="1245" y="291"/>
                    </a:lnTo>
                    <a:lnTo>
                      <a:pt x="1248" y="291"/>
                    </a:lnTo>
                    <a:lnTo>
                      <a:pt x="1250" y="291"/>
                    </a:lnTo>
                    <a:lnTo>
                      <a:pt x="1253" y="291"/>
                    </a:lnTo>
                    <a:lnTo>
                      <a:pt x="1256" y="291"/>
                    </a:lnTo>
                    <a:lnTo>
                      <a:pt x="1258" y="291"/>
                    </a:lnTo>
                    <a:lnTo>
                      <a:pt x="1261" y="291"/>
                    </a:lnTo>
                    <a:lnTo>
                      <a:pt x="1266" y="291"/>
                    </a:lnTo>
                    <a:lnTo>
                      <a:pt x="1269" y="291"/>
                    </a:lnTo>
                    <a:lnTo>
                      <a:pt x="1274" y="291"/>
                    </a:lnTo>
                    <a:lnTo>
                      <a:pt x="1277" y="291"/>
                    </a:lnTo>
                    <a:lnTo>
                      <a:pt x="1284" y="291"/>
                    </a:lnTo>
                    <a:lnTo>
                      <a:pt x="1287" y="291"/>
                    </a:lnTo>
                    <a:lnTo>
                      <a:pt x="1290" y="291"/>
                    </a:lnTo>
                    <a:lnTo>
                      <a:pt x="1292" y="291"/>
                    </a:lnTo>
                    <a:lnTo>
                      <a:pt x="1295" y="291"/>
                    </a:lnTo>
                    <a:lnTo>
                      <a:pt x="1298" y="291"/>
                    </a:lnTo>
                    <a:lnTo>
                      <a:pt x="1300" y="291"/>
                    </a:lnTo>
                    <a:lnTo>
                      <a:pt x="1303" y="291"/>
                    </a:lnTo>
                    <a:lnTo>
                      <a:pt x="1305" y="291"/>
                    </a:lnTo>
                    <a:lnTo>
                      <a:pt x="1308" y="291"/>
                    </a:lnTo>
                    <a:lnTo>
                      <a:pt x="1308" y="293"/>
                    </a:lnTo>
                    <a:lnTo>
                      <a:pt x="1308" y="296"/>
                    </a:lnTo>
                    <a:lnTo>
                      <a:pt x="1308" y="299"/>
                    </a:lnTo>
                    <a:lnTo>
                      <a:pt x="1308" y="301"/>
                    </a:lnTo>
                    <a:lnTo>
                      <a:pt x="1308" y="304"/>
                    </a:lnTo>
                    <a:lnTo>
                      <a:pt x="1308" y="317"/>
                    </a:lnTo>
                    <a:lnTo>
                      <a:pt x="1308" y="320"/>
                    </a:lnTo>
                    <a:lnTo>
                      <a:pt x="1308" y="328"/>
                    </a:lnTo>
                    <a:lnTo>
                      <a:pt x="1308" y="330"/>
                    </a:lnTo>
                    <a:lnTo>
                      <a:pt x="1308" y="333"/>
                    </a:lnTo>
                    <a:lnTo>
                      <a:pt x="1308" y="335"/>
                    </a:lnTo>
                    <a:lnTo>
                      <a:pt x="1308" y="341"/>
                    </a:lnTo>
                    <a:lnTo>
                      <a:pt x="1308" y="343"/>
                    </a:lnTo>
                    <a:lnTo>
                      <a:pt x="1308" y="346"/>
                    </a:lnTo>
                    <a:lnTo>
                      <a:pt x="1308" y="351"/>
                    </a:lnTo>
                    <a:lnTo>
                      <a:pt x="1308" y="354"/>
                    </a:lnTo>
                    <a:lnTo>
                      <a:pt x="1308" y="364"/>
                    </a:lnTo>
                    <a:lnTo>
                      <a:pt x="1308" y="367"/>
                    </a:lnTo>
                    <a:lnTo>
                      <a:pt x="1292" y="367"/>
                    </a:lnTo>
                    <a:lnTo>
                      <a:pt x="1290" y="367"/>
                    </a:lnTo>
                    <a:lnTo>
                      <a:pt x="1284" y="367"/>
                    </a:lnTo>
                    <a:lnTo>
                      <a:pt x="1274" y="367"/>
                    </a:lnTo>
                    <a:lnTo>
                      <a:pt x="1271" y="367"/>
                    </a:lnTo>
                    <a:lnTo>
                      <a:pt x="1271" y="370"/>
                    </a:lnTo>
                    <a:lnTo>
                      <a:pt x="1271" y="372"/>
                    </a:lnTo>
                    <a:lnTo>
                      <a:pt x="1271" y="375"/>
                    </a:lnTo>
                    <a:lnTo>
                      <a:pt x="1271" y="380"/>
                    </a:lnTo>
                    <a:lnTo>
                      <a:pt x="1271" y="393"/>
                    </a:lnTo>
                    <a:lnTo>
                      <a:pt x="1271" y="396"/>
                    </a:lnTo>
                    <a:lnTo>
                      <a:pt x="1235" y="396"/>
                    </a:lnTo>
                    <a:lnTo>
                      <a:pt x="1232" y="396"/>
                    </a:lnTo>
                    <a:lnTo>
                      <a:pt x="1219" y="396"/>
                    </a:lnTo>
                    <a:lnTo>
                      <a:pt x="1211" y="393"/>
                    </a:lnTo>
                    <a:lnTo>
                      <a:pt x="1208" y="393"/>
                    </a:lnTo>
                    <a:lnTo>
                      <a:pt x="1211" y="396"/>
                    </a:lnTo>
                    <a:lnTo>
                      <a:pt x="1203" y="396"/>
                    </a:lnTo>
                    <a:lnTo>
                      <a:pt x="1177" y="396"/>
                    </a:lnTo>
                    <a:lnTo>
                      <a:pt x="1177" y="388"/>
                    </a:lnTo>
                    <a:lnTo>
                      <a:pt x="1140" y="385"/>
                    </a:lnTo>
                    <a:lnTo>
                      <a:pt x="1122" y="385"/>
                    </a:lnTo>
                    <a:lnTo>
                      <a:pt x="1122" y="388"/>
                    </a:lnTo>
                    <a:lnTo>
                      <a:pt x="1122" y="393"/>
                    </a:lnTo>
                    <a:lnTo>
                      <a:pt x="1125" y="406"/>
                    </a:lnTo>
                    <a:lnTo>
                      <a:pt x="1125" y="409"/>
                    </a:lnTo>
                    <a:lnTo>
                      <a:pt x="1125" y="417"/>
                    </a:lnTo>
                    <a:lnTo>
                      <a:pt x="1125" y="427"/>
                    </a:lnTo>
                    <a:lnTo>
                      <a:pt x="1153" y="427"/>
                    </a:lnTo>
                    <a:lnTo>
                      <a:pt x="1153" y="430"/>
                    </a:lnTo>
                    <a:lnTo>
                      <a:pt x="1153" y="435"/>
                    </a:lnTo>
                    <a:lnTo>
                      <a:pt x="1153" y="438"/>
                    </a:lnTo>
                    <a:lnTo>
                      <a:pt x="1153" y="440"/>
                    </a:lnTo>
                    <a:lnTo>
                      <a:pt x="1153" y="443"/>
                    </a:lnTo>
                    <a:lnTo>
                      <a:pt x="1153" y="451"/>
                    </a:lnTo>
                    <a:lnTo>
                      <a:pt x="1153" y="454"/>
                    </a:lnTo>
                    <a:lnTo>
                      <a:pt x="1153" y="456"/>
                    </a:lnTo>
                    <a:lnTo>
                      <a:pt x="1153" y="459"/>
                    </a:lnTo>
                    <a:lnTo>
                      <a:pt x="1153" y="467"/>
                    </a:lnTo>
                    <a:lnTo>
                      <a:pt x="1153" y="469"/>
                    </a:lnTo>
                    <a:lnTo>
                      <a:pt x="1153" y="475"/>
                    </a:lnTo>
                    <a:lnTo>
                      <a:pt x="1153" y="477"/>
                    </a:lnTo>
                    <a:lnTo>
                      <a:pt x="1153" y="480"/>
                    </a:lnTo>
                    <a:lnTo>
                      <a:pt x="1153" y="485"/>
                    </a:lnTo>
                    <a:lnTo>
                      <a:pt x="1153" y="488"/>
                    </a:lnTo>
                    <a:lnTo>
                      <a:pt x="1153" y="498"/>
                    </a:lnTo>
                    <a:lnTo>
                      <a:pt x="1203" y="503"/>
                    </a:lnTo>
                    <a:lnTo>
                      <a:pt x="1232" y="503"/>
                    </a:lnTo>
                    <a:lnTo>
                      <a:pt x="1232" y="509"/>
                    </a:lnTo>
                    <a:lnTo>
                      <a:pt x="1235" y="561"/>
                    </a:lnTo>
                    <a:lnTo>
                      <a:pt x="1240" y="561"/>
                    </a:lnTo>
                    <a:lnTo>
                      <a:pt x="1237" y="579"/>
                    </a:lnTo>
                    <a:lnTo>
                      <a:pt x="1237" y="582"/>
                    </a:lnTo>
                    <a:lnTo>
                      <a:pt x="1235" y="616"/>
                    </a:lnTo>
                    <a:lnTo>
                      <a:pt x="1235" y="621"/>
                    </a:lnTo>
                    <a:lnTo>
                      <a:pt x="1203" y="619"/>
                    </a:lnTo>
                    <a:lnTo>
                      <a:pt x="1198" y="619"/>
                    </a:lnTo>
                    <a:lnTo>
                      <a:pt x="1198" y="661"/>
                    </a:lnTo>
                    <a:lnTo>
                      <a:pt x="1198" y="663"/>
                    </a:lnTo>
                    <a:lnTo>
                      <a:pt x="1201" y="695"/>
                    </a:lnTo>
                    <a:lnTo>
                      <a:pt x="1201" y="698"/>
                    </a:lnTo>
                    <a:lnTo>
                      <a:pt x="1201" y="700"/>
                    </a:lnTo>
                    <a:lnTo>
                      <a:pt x="1201" y="719"/>
                    </a:lnTo>
                    <a:lnTo>
                      <a:pt x="1201" y="721"/>
                    </a:lnTo>
                    <a:lnTo>
                      <a:pt x="1201" y="740"/>
                    </a:lnTo>
                    <a:lnTo>
                      <a:pt x="1201" y="742"/>
                    </a:lnTo>
                    <a:lnTo>
                      <a:pt x="1203" y="761"/>
                    </a:lnTo>
                    <a:lnTo>
                      <a:pt x="1203" y="774"/>
                    </a:lnTo>
                    <a:lnTo>
                      <a:pt x="1203" y="782"/>
                    </a:lnTo>
                    <a:lnTo>
                      <a:pt x="1203" y="784"/>
                    </a:lnTo>
                    <a:lnTo>
                      <a:pt x="1203" y="800"/>
                    </a:lnTo>
                    <a:lnTo>
                      <a:pt x="1203" y="805"/>
                    </a:lnTo>
                    <a:lnTo>
                      <a:pt x="1206" y="842"/>
                    </a:lnTo>
                    <a:lnTo>
                      <a:pt x="1206" y="845"/>
                    </a:lnTo>
                    <a:lnTo>
                      <a:pt x="1208" y="884"/>
                    </a:lnTo>
                    <a:lnTo>
                      <a:pt x="1208" y="887"/>
                    </a:lnTo>
                    <a:lnTo>
                      <a:pt x="1206" y="887"/>
                    </a:lnTo>
                    <a:lnTo>
                      <a:pt x="1203" y="887"/>
                    </a:lnTo>
                    <a:lnTo>
                      <a:pt x="1159" y="887"/>
                    </a:lnTo>
                    <a:lnTo>
                      <a:pt x="1125" y="889"/>
                    </a:lnTo>
                    <a:lnTo>
                      <a:pt x="1080" y="892"/>
                    </a:lnTo>
                    <a:lnTo>
                      <a:pt x="1080" y="850"/>
                    </a:lnTo>
                    <a:lnTo>
                      <a:pt x="1012" y="852"/>
                    </a:lnTo>
                    <a:lnTo>
                      <a:pt x="1004" y="852"/>
                    </a:lnTo>
                    <a:lnTo>
                      <a:pt x="983" y="852"/>
                    </a:lnTo>
                    <a:lnTo>
                      <a:pt x="983" y="855"/>
                    </a:lnTo>
                    <a:lnTo>
                      <a:pt x="983" y="858"/>
                    </a:lnTo>
                    <a:lnTo>
                      <a:pt x="983" y="860"/>
                    </a:lnTo>
                    <a:lnTo>
                      <a:pt x="980" y="873"/>
                    </a:lnTo>
                    <a:lnTo>
                      <a:pt x="983" y="889"/>
                    </a:lnTo>
                    <a:lnTo>
                      <a:pt x="983" y="894"/>
                    </a:lnTo>
                    <a:lnTo>
                      <a:pt x="983" y="900"/>
                    </a:lnTo>
                    <a:lnTo>
                      <a:pt x="983" y="902"/>
                    </a:lnTo>
                    <a:lnTo>
                      <a:pt x="983" y="905"/>
                    </a:lnTo>
                    <a:lnTo>
                      <a:pt x="983" y="910"/>
                    </a:lnTo>
                    <a:lnTo>
                      <a:pt x="983" y="913"/>
                    </a:lnTo>
                    <a:lnTo>
                      <a:pt x="983" y="915"/>
                    </a:lnTo>
                    <a:lnTo>
                      <a:pt x="983" y="926"/>
                    </a:lnTo>
                    <a:lnTo>
                      <a:pt x="983" y="936"/>
                    </a:lnTo>
                    <a:lnTo>
                      <a:pt x="983" y="942"/>
                    </a:lnTo>
                    <a:lnTo>
                      <a:pt x="983" y="944"/>
                    </a:lnTo>
                    <a:lnTo>
                      <a:pt x="983" y="947"/>
                    </a:lnTo>
                    <a:lnTo>
                      <a:pt x="983" y="950"/>
                    </a:lnTo>
                    <a:lnTo>
                      <a:pt x="983" y="952"/>
                    </a:lnTo>
                    <a:lnTo>
                      <a:pt x="983" y="955"/>
                    </a:lnTo>
                    <a:lnTo>
                      <a:pt x="983" y="957"/>
                    </a:lnTo>
                    <a:lnTo>
                      <a:pt x="983" y="960"/>
                    </a:lnTo>
                    <a:lnTo>
                      <a:pt x="983" y="963"/>
                    </a:lnTo>
                    <a:lnTo>
                      <a:pt x="970" y="963"/>
                    </a:lnTo>
                    <a:lnTo>
                      <a:pt x="970" y="1002"/>
                    </a:lnTo>
                    <a:lnTo>
                      <a:pt x="973" y="1015"/>
                    </a:lnTo>
                    <a:lnTo>
                      <a:pt x="973" y="1018"/>
                    </a:lnTo>
                    <a:lnTo>
                      <a:pt x="975" y="1083"/>
                    </a:lnTo>
                    <a:lnTo>
                      <a:pt x="946" y="1083"/>
                    </a:lnTo>
                    <a:lnTo>
                      <a:pt x="946" y="1089"/>
                    </a:lnTo>
                    <a:lnTo>
                      <a:pt x="946" y="1110"/>
                    </a:lnTo>
                    <a:lnTo>
                      <a:pt x="946" y="1112"/>
                    </a:lnTo>
                    <a:lnTo>
                      <a:pt x="949" y="1117"/>
                    </a:lnTo>
                    <a:lnTo>
                      <a:pt x="949" y="1120"/>
                    </a:lnTo>
                    <a:lnTo>
                      <a:pt x="949" y="1123"/>
                    </a:lnTo>
                    <a:lnTo>
                      <a:pt x="949" y="1125"/>
                    </a:lnTo>
                    <a:lnTo>
                      <a:pt x="949" y="1128"/>
                    </a:lnTo>
                    <a:lnTo>
                      <a:pt x="949" y="1131"/>
                    </a:lnTo>
                    <a:lnTo>
                      <a:pt x="949" y="1133"/>
                    </a:lnTo>
                    <a:lnTo>
                      <a:pt x="949" y="1136"/>
                    </a:lnTo>
                    <a:lnTo>
                      <a:pt x="949" y="1138"/>
                    </a:lnTo>
                    <a:lnTo>
                      <a:pt x="949" y="1141"/>
                    </a:lnTo>
                    <a:lnTo>
                      <a:pt x="949" y="1144"/>
                    </a:lnTo>
                    <a:lnTo>
                      <a:pt x="923" y="1146"/>
                    </a:lnTo>
                    <a:lnTo>
                      <a:pt x="923" y="1154"/>
                    </a:lnTo>
                    <a:lnTo>
                      <a:pt x="923" y="1167"/>
                    </a:lnTo>
                    <a:lnTo>
                      <a:pt x="923" y="1175"/>
                    </a:lnTo>
                    <a:lnTo>
                      <a:pt x="923" y="1186"/>
                    </a:lnTo>
                    <a:lnTo>
                      <a:pt x="923" y="1188"/>
                    </a:lnTo>
                    <a:lnTo>
                      <a:pt x="925" y="1188"/>
                    </a:lnTo>
                    <a:lnTo>
                      <a:pt x="933" y="1188"/>
                    </a:lnTo>
                    <a:lnTo>
                      <a:pt x="938" y="1186"/>
                    </a:lnTo>
                    <a:lnTo>
                      <a:pt x="941" y="1194"/>
                    </a:lnTo>
                    <a:lnTo>
                      <a:pt x="941" y="1209"/>
                    </a:lnTo>
                    <a:lnTo>
                      <a:pt x="941" y="1212"/>
                    </a:lnTo>
                    <a:lnTo>
                      <a:pt x="941" y="1215"/>
                    </a:lnTo>
                    <a:lnTo>
                      <a:pt x="944" y="1215"/>
                    </a:lnTo>
                    <a:lnTo>
                      <a:pt x="944" y="1217"/>
                    </a:lnTo>
                    <a:lnTo>
                      <a:pt x="944" y="1220"/>
                    </a:lnTo>
                    <a:lnTo>
                      <a:pt x="944" y="1228"/>
                    </a:lnTo>
                    <a:lnTo>
                      <a:pt x="980" y="1225"/>
                    </a:lnTo>
                    <a:lnTo>
                      <a:pt x="983" y="1246"/>
                    </a:lnTo>
                    <a:lnTo>
                      <a:pt x="983" y="1249"/>
                    </a:lnTo>
                    <a:lnTo>
                      <a:pt x="983" y="1251"/>
                    </a:lnTo>
                    <a:lnTo>
                      <a:pt x="983" y="1254"/>
                    </a:lnTo>
                    <a:lnTo>
                      <a:pt x="983" y="1257"/>
                    </a:lnTo>
                    <a:lnTo>
                      <a:pt x="983" y="1259"/>
                    </a:lnTo>
                    <a:lnTo>
                      <a:pt x="983" y="1262"/>
                    </a:lnTo>
                    <a:lnTo>
                      <a:pt x="983" y="1264"/>
                    </a:lnTo>
                    <a:lnTo>
                      <a:pt x="983" y="1267"/>
                    </a:lnTo>
                    <a:lnTo>
                      <a:pt x="983" y="1270"/>
                    </a:lnTo>
                    <a:lnTo>
                      <a:pt x="983" y="1272"/>
                    </a:lnTo>
                    <a:lnTo>
                      <a:pt x="983" y="1275"/>
                    </a:lnTo>
                    <a:lnTo>
                      <a:pt x="983" y="1278"/>
                    </a:lnTo>
                    <a:lnTo>
                      <a:pt x="983" y="1280"/>
                    </a:lnTo>
                    <a:lnTo>
                      <a:pt x="983" y="1288"/>
                    </a:lnTo>
                    <a:lnTo>
                      <a:pt x="983" y="1291"/>
                    </a:lnTo>
                    <a:lnTo>
                      <a:pt x="980" y="1293"/>
                    </a:lnTo>
                    <a:lnTo>
                      <a:pt x="980" y="1296"/>
                    </a:lnTo>
                    <a:lnTo>
                      <a:pt x="980" y="1299"/>
                    </a:lnTo>
                    <a:lnTo>
                      <a:pt x="975" y="1293"/>
                    </a:lnTo>
                    <a:lnTo>
                      <a:pt x="973" y="1291"/>
                    </a:lnTo>
                    <a:lnTo>
                      <a:pt x="970" y="1291"/>
                    </a:lnTo>
                    <a:lnTo>
                      <a:pt x="967" y="1288"/>
                    </a:lnTo>
                    <a:lnTo>
                      <a:pt x="962" y="1288"/>
                    </a:lnTo>
                    <a:lnTo>
                      <a:pt x="946" y="1288"/>
                    </a:lnTo>
                    <a:lnTo>
                      <a:pt x="944" y="1288"/>
                    </a:lnTo>
                    <a:lnTo>
                      <a:pt x="941" y="1288"/>
                    </a:lnTo>
                    <a:lnTo>
                      <a:pt x="936" y="1288"/>
                    </a:lnTo>
                    <a:lnTo>
                      <a:pt x="928" y="1288"/>
                    </a:lnTo>
                    <a:lnTo>
                      <a:pt x="923" y="1288"/>
                    </a:lnTo>
                    <a:lnTo>
                      <a:pt x="920" y="1285"/>
                    </a:lnTo>
                    <a:lnTo>
                      <a:pt x="917" y="1285"/>
                    </a:lnTo>
                    <a:lnTo>
                      <a:pt x="912" y="1283"/>
                    </a:lnTo>
                    <a:lnTo>
                      <a:pt x="907" y="1280"/>
                    </a:lnTo>
                    <a:lnTo>
                      <a:pt x="902" y="1278"/>
                    </a:lnTo>
                    <a:lnTo>
                      <a:pt x="894" y="1272"/>
                    </a:lnTo>
                    <a:lnTo>
                      <a:pt x="886" y="1264"/>
                    </a:lnTo>
                    <a:lnTo>
                      <a:pt x="881" y="1262"/>
                    </a:lnTo>
                    <a:lnTo>
                      <a:pt x="878" y="1259"/>
                    </a:lnTo>
                    <a:lnTo>
                      <a:pt x="855" y="1241"/>
                    </a:lnTo>
                    <a:lnTo>
                      <a:pt x="855" y="1238"/>
                    </a:lnTo>
                    <a:lnTo>
                      <a:pt x="852" y="1238"/>
                    </a:lnTo>
                    <a:lnTo>
                      <a:pt x="834" y="1215"/>
                    </a:lnTo>
                    <a:lnTo>
                      <a:pt x="834" y="1212"/>
                    </a:lnTo>
                    <a:lnTo>
                      <a:pt x="828" y="1207"/>
                    </a:lnTo>
                    <a:lnTo>
                      <a:pt x="826" y="1204"/>
                    </a:lnTo>
                    <a:lnTo>
                      <a:pt x="826" y="1201"/>
                    </a:lnTo>
                    <a:lnTo>
                      <a:pt x="820" y="1196"/>
                    </a:lnTo>
                    <a:lnTo>
                      <a:pt x="820" y="1194"/>
                    </a:lnTo>
                    <a:lnTo>
                      <a:pt x="815" y="1191"/>
                    </a:lnTo>
                    <a:lnTo>
                      <a:pt x="813" y="1186"/>
                    </a:lnTo>
                    <a:lnTo>
                      <a:pt x="810" y="1183"/>
                    </a:lnTo>
                    <a:lnTo>
                      <a:pt x="805" y="1183"/>
                    </a:lnTo>
                    <a:lnTo>
                      <a:pt x="773" y="1159"/>
                    </a:lnTo>
                    <a:lnTo>
                      <a:pt x="768" y="1157"/>
                    </a:lnTo>
                    <a:lnTo>
                      <a:pt x="763" y="1154"/>
                    </a:lnTo>
                    <a:lnTo>
                      <a:pt x="758" y="1149"/>
                    </a:lnTo>
                    <a:lnTo>
                      <a:pt x="750" y="1144"/>
                    </a:lnTo>
                    <a:lnTo>
                      <a:pt x="734" y="1131"/>
                    </a:lnTo>
                    <a:lnTo>
                      <a:pt x="716" y="1112"/>
                    </a:lnTo>
                    <a:lnTo>
                      <a:pt x="713" y="1112"/>
                    </a:lnTo>
                    <a:lnTo>
                      <a:pt x="700" y="1099"/>
                    </a:lnTo>
                    <a:lnTo>
                      <a:pt x="697" y="1099"/>
                    </a:lnTo>
                    <a:lnTo>
                      <a:pt x="697" y="1096"/>
                    </a:lnTo>
                    <a:lnTo>
                      <a:pt x="697" y="1094"/>
                    </a:lnTo>
                    <a:lnTo>
                      <a:pt x="695" y="1094"/>
                    </a:lnTo>
                    <a:lnTo>
                      <a:pt x="692" y="1091"/>
                    </a:lnTo>
                    <a:lnTo>
                      <a:pt x="692" y="1089"/>
                    </a:lnTo>
                    <a:lnTo>
                      <a:pt x="689" y="1086"/>
                    </a:lnTo>
                    <a:lnTo>
                      <a:pt x="689" y="1083"/>
                    </a:lnTo>
                    <a:lnTo>
                      <a:pt x="689" y="1081"/>
                    </a:lnTo>
                    <a:lnTo>
                      <a:pt x="687" y="1081"/>
                    </a:lnTo>
                    <a:lnTo>
                      <a:pt x="687" y="1078"/>
                    </a:lnTo>
                    <a:lnTo>
                      <a:pt x="687" y="1073"/>
                    </a:lnTo>
                    <a:lnTo>
                      <a:pt x="684" y="1065"/>
                    </a:lnTo>
                    <a:lnTo>
                      <a:pt x="682" y="1057"/>
                    </a:lnTo>
                    <a:lnTo>
                      <a:pt x="679" y="1047"/>
                    </a:lnTo>
                    <a:lnTo>
                      <a:pt x="679" y="1044"/>
                    </a:lnTo>
                    <a:lnTo>
                      <a:pt x="679" y="1041"/>
                    </a:lnTo>
                    <a:lnTo>
                      <a:pt x="676" y="1039"/>
                    </a:lnTo>
                    <a:lnTo>
                      <a:pt x="676" y="1036"/>
                    </a:lnTo>
                    <a:lnTo>
                      <a:pt x="676" y="1034"/>
                    </a:lnTo>
                    <a:lnTo>
                      <a:pt x="679" y="1031"/>
                    </a:lnTo>
                    <a:lnTo>
                      <a:pt x="679" y="1028"/>
                    </a:lnTo>
                    <a:lnTo>
                      <a:pt x="679" y="1026"/>
                    </a:lnTo>
                    <a:lnTo>
                      <a:pt x="682" y="1020"/>
                    </a:lnTo>
                    <a:lnTo>
                      <a:pt x="682" y="1015"/>
                    </a:lnTo>
                    <a:lnTo>
                      <a:pt x="684" y="1013"/>
                    </a:lnTo>
                    <a:lnTo>
                      <a:pt x="684" y="1010"/>
                    </a:lnTo>
                    <a:lnTo>
                      <a:pt x="684" y="1007"/>
                    </a:lnTo>
                    <a:lnTo>
                      <a:pt x="684" y="1005"/>
                    </a:lnTo>
                    <a:lnTo>
                      <a:pt x="684" y="1002"/>
                    </a:lnTo>
                    <a:lnTo>
                      <a:pt x="682" y="999"/>
                    </a:lnTo>
                    <a:lnTo>
                      <a:pt x="682" y="997"/>
                    </a:lnTo>
                    <a:lnTo>
                      <a:pt x="679" y="994"/>
                    </a:lnTo>
                    <a:lnTo>
                      <a:pt x="679" y="992"/>
                    </a:lnTo>
                    <a:lnTo>
                      <a:pt x="676" y="992"/>
                    </a:lnTo>
                    <a:lnTo>
                      <a:pt x="674" y="989"/>
                    </a:lnTo>
                    <a:lnTo>
                      <a:pt x="671" y="989"/>
                    </a:lnTo>
                    <a:lnTo>
                      <a:pt x="658" y="986"/>
                    </a:lnTo>
                    <a:lnTo>
                      <a:pt x="629" y="981"/>
                    </a:lnTo>
                    <a:lnTo>
                      <a:pt x="579" y="976"/>
                    </a:lnTo>
                    <a:lnTo>
                      <a:pt x="564" y="973"/>
                    </a:lnTo>
                    <a:lnTo>
                      <a:pt x="532" y="968"/>
                    </a:lnTo>
                    <a:lnTo>
                      <a:pt x="503" y="965"/>
                    </a:lnTo>
                    <a:lnTo>
                      <a:pt x="488" y="960"/>
                    </a:lnTo>
                    <a:lnTo>
                      <a:pt x="477" y="960"/>
                    </a:lnTo>
                    <a:lnTo>
                      <a:pt x="461" y="957"/>
                    </a:lnTo>
                    <a:lnTo>
                      <a:pt x="440" y="955"/>
                    </a:lnTo>
                    <a:lnTo>
                      <a:pt x="430" y="952"/>
                    </a:lnTo>
                    <a:lnTo>
                      <a:pt x="427" y="952"/>
                    </a:lnTo>
                    <a:lnTo>
                      <a:pt x="425" y="955"/>
                    </a:lnTo>
                    <a:lnTo>
                      <a:pt x="422" y="955"/>
                    </a:lnTo>
                    <a:lnTo>
                      <a:pt x="411" y="963"/>
                    </a:lnTo>
                    <a:lnTo>
                      <a:pt x="401" y="973"/>
                    </a:lnTo>
                    <a:lnTo>
                      <a:pt x="398" y="973"/>
                    </a:lnTo>
                    <a:lnTo>
                      <a:pt x="396" y="976"/>
                    </a:lnTo>
                    <a:lnTo>
                      <a:pt x="380" y="986"/>
                    </a:lnTo>
                    <a:lnTo>
                      <a:pt x="375" y="992"/>
                    </a:lnTo>
                    <a:lnTo>
                      <a:pt x="372" y="994"/>
                    </a:lnTo>
                    <a:lnTo>
                      <a:pt x="370" y="997"/>
                    </a:lnTo>
                    <a:lnTo>
                      <a:pt x="370" y="999"/>
                    </a:lnTo>
                    <a:lnTo>
                      <a:pt x="367" y="1010"/>
                    </a:lnTo>
                    <a:lnTo>
                      <a:pt x="359" y="1036"/>
                    </a:lnTo>
                    <a:lnTo>
                      <a:pt x="356" y="1036"/>
                    </a:lnTo>
                    <a:lnTo>
                      <a:pt x="338" y="1028"/>
                    </a:lnTo>
                    <a:lnTo>
                      <a:pt x="330" y="1018"/>
                    </a:lnTo>
                    <a:lnTo>
                      <a:pt x="325" y="1010"/>
                    </a:lnTo>
                    <a:lnTo>
                      <a:pt x="320" y="999"/>
                    </a:lnTo>
                    <a:lnTo>
                      <a:pt x="312" y="989"/>
                    </a:lnTo>
                    <a:lnTo>
                      <a:pt x="301" y="973"/>
                    </a:lnTo>
                    <a:lnTo>
                      <a:pt x="299" y="971"/>
                    </a:lnTo>
                    <a:lnTo>
                      <a:pt x="296" y="968"/>
                    </a:lnTo>
                    <a:lnTo>
                      <a:pt x="294" y="965"/>
                    </a:lnTo>
                    <a:lnTo>
                      <a:pt x="288" y="957"/>
                    </a:lnTo>
                    <a:lnTo>
                      <a:pt x="283" y="950"/>
                    </a:lnTo>
                    <a:lnTo>
                      <a:pt x="278" y="944"/>
                    </a:lnTo>
                    <a:lnTo>
                      <a:pt x="273" y="939"/>
                    </a:lnTo>
                    <a:lnTo>
                      <a:pt x="262" y="929"/>
                    </a:lnTo>
                    <a:lnTo>
                      <a:pt x="249" y="918"/>
                    </a:lnTo>
                    <a:lnTo>
                      <a:pt x="238" y="910"/>
                    </a:lnTo>
                    <a:lnTo>
                      <a:pt x="223" y="894"/>
                    </a:lnTo>
                    <a:lnTo>
                      <a:pt x="210" y="881"/>
                    </a:lnTo>
                    <a:lnTo>
                      <a:pt x="191" y="866"/>
                    </a:lnTo>
                    <a:lnTo>
                      <a:pt x="183" y="858"/>
                    </a:lnTo>
                    <a:lnTo>
                      <a:pt x="173" y="850"/>
                    </a:lnTo>
                    <a:lnTo>
                      <a:pt x="162" y="839"/>
                    </a:lnTo>
                    <a:lnTo>
                      <a:pt x="147" y="826"/>
                    </a:lnTo>
                    <a:lnTo>
                      <a:pt x="131" y="813"/>
                    </a:lnTo>
                    <a:lnTo>
                      <a:pt x="110" y="792"/>
                    </a:lnTo>
                    <a:lnTo>
                      <a:pt x="105" y="787"/>
                    </a:lnTo>
                    <a:lnTo>
                      <a:pt x="92" y="776"/>
                    </a:lnTo>
                    <a:lnTo>
                      <a:pt x="81" y="763"/>
                    </a:lnTo>
                    <a:lnTo>
                      <a:pt x="73" y="755"/>
                    </a:lnTo>
                    <a:lnTo>
                      <a:pt x="65" y="747"/>
                    </a:lnTo>
                    <a:lnTo>
                      <a:pt x="44" y="726"/>
                    </a:lnTo>
                    <a:lnTo>
                      <a:pt x="39" y="721"/>
                    </a:lnTo>
                    <a:lnTo>
                      <a:pt x="34" y="716"/>
                    </a:lnTo>
                    <a:lnTo>
                      <a:pt x="21" y="703"/>
                    </a:lnTo>
                    <a:lnTo>
                      <a:pt x="8" y="690"/>
                    </a:lnTo>
                    <a:lnTo>
                      <a:pt x="0" y="682"/>
                    </a:lnTo>
                    <a:lnTo>
                      <a:pt x="5" y="677"/>
                    </a:lnTo>
                    <a:lnTo>
                      <a:pt x="8" y="674"/>
                    </a:lnTo>
                    <a:lnTo>
                      <a:pt x="10" y="669"/>
                    </a:lnTo>
                    <a:lnTo>
                      <a:pt x="16" y="661"/>
                    </a:lnTo>
                    <a:lnTo>
                      <a:pt x="21" y="653"/>
                    </a:lnTo>
                    <a:lnTo>
                      <a:pt x="26" y="648"/>
                    </a:lnTo>
                    <a:lnTo>
                      <a:pt x="26" y="645"/>
                    </a:lnTo>
                    <a:lnTo>
                      <a:pt x="29" y="642"/>
                    </a:lnTo>
                    <a:lnTo>
                      <a:pt x="29" y="640"/>
                    </a:lnTo>
                    <a:lnTo>
                      <a:pt x="31" y="637"/>
                    </a:lnTo>
                    <a:lnTo>
                      <a:pt x="34" y="632"/>
                    </a:lnTo>
                    <a:lnTo>
                      <a:pt x="34" y="629"/>
                    </a:lnTo>
                    <a:lnTo>
                      <a:pt x="37" y="627"/>
                    </a:lnTo>
                    <a:lnTo>
                      <a:pt x="37" y="624"/>
                    </a:lnTo>
                    <a:lnTo>
                      <a:pt x="39" y="621"/>
                    </a:lnTo>
                    <a:lnTo>
                      <a:pt x="39" y="616"/>
                    </a:lnTo>
                    <a:lnTo>
                      <a:pt x="39" y="614"/>
                    </a:lnTo>
                    <a:lnTo>
                      <a:pt x="42" y="606"/>
                    </a:lnTo>
                    <a:lnTo>
                      <a:pt x="44" y="595"/>
                    </a:lnTo>
                    <a:lnTo>
                      <a:pt x="47" y="590"/>
                    </a:lnTo>
                    <a:lnTo>
                      <a:pt x="47" y="587"/>
                    </a:lnTo>
                    <a:lnTo>
                      <a:pt x="50" y="579"/>
                    </a:lnTo>
                    <a:lnTo>
                      <a:pt x="52" y="572"/>
                    </a:lnTo>
                    <a:lnTo>
                      <a:pt x="55" y="566"/>
                    </a:lnTo>
                    <a:lnTo>
                      <a:pt x="55" y="561"/>
                    </a:lnTo>
                    <a:lnTo>
                      <a:pt x="58" y="556"/>
                    </a:lnTo>
                    <a:lnTo>
                      <a:pt x="58" y="548"/>
                    </a:lnTo>
                    <a:lnTo>
                      <a:pt x="60" y="543"/>
                    </a:lnTo>
                    <a:lnTo>
                      <a:pt x="60" y="538"/>
                    </a:lnTo>
                    <a:lnTo>
                      <a:pt x="63" y="535"/>
                    </a:lnTo>
                    <a:lnTo>
                      <a:pt x="63" y="530"/>
                    </a:lnTo>
                    <a:lnTo>
                      <a:pt x="65" y="527"/>
                    </a:lnTo>
                    <a:lnTo>
                      <a:pt x="65" y="524"/>
                    </a:lnTo>
                    <a:lnTo>
                      <a:pt x="65" y="522"/>
                    </a:lnTo>
                    <a:lnTo>
                      <a:pt x="68" y="519"/>
                    </a:lnTo>
                    <a:lnTo>
                      <a:pt x="68" y="517"/>
                    </a:lnTo>
                    <a:lnTo>
                      <a:pt x="71" y="509"/>
                    </a:lnTo>
                    <a:lnTo>
                      <a:pt x="71" y="503"/>
                    </a:lnTo>
                    <a:lnTo>
                      <a:pt x="71" y="501"/>
                    </a:lnTo>
                    <a:lnTo>
                      <a:pt x="73" y="498"/>
                    </a:lnTo>
                    <a:lnTo>
                      <a:pt x="73" y="496"/>
                    </a:lnTo>
                    <a:lnTo>
                      <a:pt x="73" y="493"/>
                    </a:lnTo>
                    <a:lnTo>
                      <a:pt x="76" y="488"/>
                    </a:lnTo>
                    <a:lnTo>
                      <a:pt x="76" y="485"/>
                    </a:lnTo>
                    <a:lnTo>
                      <a:pt x="76" y="482"/>
                    </a:lnTo>
                    <a:lnTo>
                      <a:pt x="79" y="480"/>
                    </a:lnTo>
                    <a:lnTo>
                      <a:pt x="79" y="475"/>
                    </a:lnTo>
                    <a:lnTo>
                      <a:pt x="79" y="472"/>
                    </a:lnTo>
                    <a:lnTo>
                      <a:pt x="81" y="469"/>
                    </a:lnTo>
                    <a:lnTo>
                      <a:pt x="81" y="467"/>
                    </a:lnTo>
                    <a:lnTo>
                      <a:pt x="81" y="464"/>
                    </a:lnTo>
                    <a:lnTo>
                      <a:pt x="81" y="461"/>
                    </a:lnTo>
                    <a:lnTo>
                      <a:pt x="84" y="461"/>
                    </a:lnTo>
                    <a:lnTo>
                      <a:pt x="84" y="459"/>
                    </a:lnTo>
                    <a:lnTo>
                      <a:pt x="84" y="456"/>
                    </a:lnTo>
                    <a:lnTo>
                      <a:pt x="84" y="454"/>
                    </a:lnTo>
                    <a:lnTo>
                      <a:pt x="86" y="451"/>
                    </a:lnTo>
                    <a:lnTo>
                      <a:pt x="86" y="448"/>
                    </a:lnTo>
                    <a:lnTo>
                      <a:pt x="86" y="443"/>
                    </a:lnTo>
                    <a:lnTo>
                      <a:pt x="89" y="435"/>
                    </a:lnTo>
                    <a:lnTo>
                      <a:pt x="92" y="430"/>
                    </a:lnTo>
                    <a:lnTo>
                      <a:pt x="92" y="427"/>
                    </a:lnTo>
                    <a:lnTo>
                      <a:pt x="92" y="425"/>
                    </a:lnTo>
                    <a:lnTo>
                      <a:pt x="94" y="422"/>
                    </a:lnTo>
                    <a:lnTo>
                      <a:pt x="94" y="419"/>
                    </a:lnTo>
                    <a:lnTo>
                      <a:pt x="94" y="417"/>
                    </a:lnTo>
                    <a:lnTo>
                      <a:pt x="94" y="414"/>
                    </a:lnTo>
                    <a:lnTo>
                      <a:pt x="97" y="412"/>
                    </a:lnTo>
                    <a:lnTo>
                      <a:pt x="97" y="409"/>
                    </a:lnTo>
                    <a:lnTo>
                      <a:pt x="97" y="406"/>
                    </a:lnTo>
                    <a:lnTo>
                      <a:pt x="100" y="404"/>
                    </a:lnTo>
                    <a:lnTo>
                      <a:pt x="100" y="401"/>
                    </a:lnTo>
                    <a:lnTo>
                      <a:pt x="100" y="396"/>
                    </a:lnTo>
                    <a:lnTo>
                      <a:pt x="102" y="393"/>
                    </a:lnTo>
                    <a:lnTo>
                      <a:pt x="102" y="391"/>
                    </a:lnTo>
                    <a:lnTo>
                      <a:pt x="105" y="383"/>
                    </a:lnTo>
                    <a:lnTo>
                      <a:pt x="105" y="380"/>
                    </a:lnTo>
                    <a:lnTo>
                      <a:pt x="105" y="377"/>
                    </a:lnTo>
                    <a:lnTo>
                      <a:pt x="107" y="372"/>
                    </a:lnTo>
                    <a:lnTo>
                      <a:pt x="113" y="354"/>
                    </a:lnTo>
                    <a:lnTo>
                      <a:pt x="113" y="349"/>
                    </a:lnTo>
                    <a:lnTo>
                      <a:pt x="115" y="343"/>
                    </a:lnTo>
                    <a:lnTo>
                      <a:pt x="115" y="341"/>
                    </a:lnTo>
                    <a:lnTo>
                      <a:pt x="118" y="338"/>
                    </a:lnTo>
                    <a:lnTo>
                      <a:pt x="118" y="330"/>
                    </a:lnTo>
                    <a:lnTo>
                      <a:pt x="121" y="325"/>
                    </a:lnTo>
                    <a:lnTo>
                      <a:pt x="123" y="317"/>
                    </a:lnTo>
                    <a:lnTo>
                      <a:pt x="123" y="314"/>
                    </a:lnTo>
                    <a:lnTo>
                      <a:pt x="123" y="312"/>
                    </a:lnTo>
                    <a:lnTo>
                      <a:pt x="131" y="280"/>
                    </a:lnTo>
                    <a:lnTo>
                      <a:pt x="134" y="278"/>
                    </a:lnTo>
                    <a:lnTo>
                      <a:pt x="141" y="249"/>
                    </a:lnTo>
                    <a:lnTo>
                      <a:pt x="141" y="246"/>
                    </a:lnTo>
                    <a:lnTo>
                      <a:pt x="141" y="241"/>
                    </a:lnTo>
                    <a:lnTo>
                      <a:pt x="144" y="238"/>
                    </a:lnTo>
                    <a:lnTo>
                      <a:pt x="144" y="233"/>
                    </a:lnTo>
                    <a:lnTo>
                      <a:pt x="149" y="217"/>
                    </a:lnTo>
                    <a:lnTo>
                      <a:pt x="157" y="191"/>
                    </a:lnTo>
                    <a:lnTo>
                      <a:pt x="157" y="188"/>
                    </a:lnTo>
                    <a:lnTo>
                      <a:pt x="157" y="186"/>
                    </a:lnTo>
                    <a:lnTo>
                      <a:pt x="160" y="183"/>
                    </a:lnTo>
                    <a:lnTo>
                      <a:pt x="162" y="173"/>
                    </a:lnTo>
                    <a:lnTo>
                      <a:pt x="162" y="170"/>
                    </a:lnTo>
                    <a:lnTo>
                      <a:pt x="162" y="167"/>
                    </a:lnTo>
                    <a:lnTo>
                      <a:pt x="165" y="162"/>
                    </a:lnTo>
                    <a:lnTo>
                      <a:pt x="165" y="154"/>
                    </a:lnTo>
                    <a:lnTo>
                      <a:pt x="168" y="152"/>
                    </a:lnTo>
                    <a:lnTo>
                      <a:pt x="168" y="144"/>
                    </a:lnTo>
                    <a:lnTo>
                      <a:pt x="170" y="141"/>
                    </a:lnTo>
                    <a:lnTo>
                      <a:pt x="170" y="136"/>
                    </a:lnTo>
                    <a:lnTo>
                      <a:pt x="173" y="133"/>
                    </a:lnTo>
                    <a:lnTo>
                      <a:pt x="176" y="123"/>
                    </a:lnTo>
                    <a:lnTo>
                      <a:pt x="176" y="120"/>
                    </a:lnTo>
                    <a:lnTo>
                      <a:pt x="176" y="118"/>
                    </a:lnTo>
                    <a:lnTo>
                      <a:pt x="178" y="115"/>
                    </a:lnTo>
                    <a:lnTo>
                      <a:pt x="183" y="97"/>
                    </a:lnTo>
                    <a:lnTo>
                      <a:pt x="186" y="81"/>
                    </a:lnTo>
                    <a:lnTo>
                      <a:pt x="189" y="68"/>
                    </a:lnTo>
                    <a:lnTo>
                      <a:pt x="191" y="68"/>
                    </a:lnTo>
                    <a:lnTo>
                      <a:pt x="191" y="57"/>
                    </a:lnTo>
                    <a:lnTo>
                      <a:pt x="194" y="52"/>
                    </a:lnTo>
                    <a:lnTo>
                      <a:pt x="197" y="47"/>
                    </a:lnTo>
                    <a:lnTo>
                      <a:pt x="197" y="39"/>
                    </a:lnTo>
                    <a:lnTo>
                      <a:pt x="202" y="21"/>
                    </a:lnTo>
                    <a:lnTo>
                      <a:pt x="207" y="7"/>
                    </a:lnTo>
                    <a:lnTo>
                      <a:pt x="210" y="7"/>
                    </a:lnTo>
                    <a:lnTo>
                      <a:pt x="212" y="7"/>
                    </a:lnTo>
                    <a:lnTo>
                      <a:pt x="215" y="7"/>
                    </a:lnTo>
                    <a:lnTo>
                      <a:pt x="218" y="7"/>
                    </a:lnTo>
                    <a:lnTo>
                      <a:pt x="220" y="7"/>
                    </a:lnTo>
                    <a:lnTo>
                      <a:pt x="223" y="7"/>
                    </a:lnTo>
                    <a:lnTo>
                      <a:pt x="225" y="7"/>
                    </a:lnTo>
                    <a:lnTo>
                      <a:pt x="228" y="7"/>
                    </a:lnTo>
                    <a:lnTo>
                      <a:pt x="231" y="7"/>
                    </a:lnTo>
                    <a:lnTo>
                      <a:pt x="233" y="7"/>
                    </a:lnTo>
                    <a:lnTo>
                      <a:pt x="236" y="7"/>
                    </a:lnTo>
                    <a:lnTo>
                      <a:pt x="238" y="7"/>
                    </a:lnTo>
                    <a:lnTo>
                      <a:pt x="244" y="7"/>
                    </a:lnTo>
                    <a:lnTo>
                      <a:pt x="246" y="7"/>
                    </a:lnTo>
                    <a:lnTo>
                      <a:pt x="249" y="7"/>
                    </a:lnTo>
                    <a:lnTo>
                      <a:pt x="252" y="5"/>
                    </a:lnTo>
                    <a:lnTo>
                      <a:pt x="254" y="5"/>
                    </a:lnTo>
                    <a:lnTo>
                      <a:pt x="257" y="5"/>
                    </a:lnTo>
                    <a:lnTo>
                      <a:pt x="259" y="5"/>
                    </a:lnTo>
                    <a:lnTo>
                      <a:pt x="262" y="5"/>
                    </a:lnTo>
                    <a:lnTo>
                      <a:pt x="265" y="5"/>
                    </a:lnTo>
                    <a:lnTo>
                      <a:pt x="267" y="5"/>
                    </a:lnTo>
                    <a:lnTo>
                      <a:pt x="270" y="5"/>
                    </a:lnTo>
                    <a:lnTo>
                      <a:pt x="273" y="5"/>
                    </a:lnTo>
                    <a:lnTo>
                      <a:pt x="275" y="5"/>
                    </a:lnTo>
                    <a:lnTo>
                      <a:pt x="278" y="5"/>
                    </a:lnTo>
                    <a:lnTo>
                      <a:pt x="280" y="5"/>
                    </a:lnTo>
                    <a:lnTo>
                      <a:pt x="283" y="5"/>
                    </a:lnTo>
                    <a:lnTo>
                      <a:pt x="286" y="5"/>
                    </a:lnTo>
                    <a:lnTo>
                      <a:pt x="288" y="5"/>
                    </a:lnTo>
                    <a:lnTo>
                      <a:pt x="291" y="5"/>
                    </a:lnTo>
                    <a:lnTo>
                      <a:pt x="296" y="5"/>
                    </a:lnTo>
                    <a:lnTo>
                      <a:pt x="301" y="5"/>
                    </a:lnTo>
                    <a:lnTo>
                      <a:pt x="304" y="5"/>
                    </a:lnTo>
                    <a:lnTo>
                      <a:pt x="307" y="5"/>
                    </a:lnTo>
                    <a:lnTo>
                      <a:pt x="309" y="5"/>
                    </a:lnTo>
                    <a:lnTo>
                      <a:pt x="312" y="5"/>
                    </a:lnTo>
                    <a:lnTo>
                      <a:pt x="315" y="5"/>
                    </a:lnTo>
                    <a:lnTo>
                      <a:pt x="317" y="5"/>
                    </a:lnTo>
                    <a:lnTo>
                      <a:pt x="328" y="5"/>
                    </a:lnTo>
                    <a:lnTo>
                      <a:pt x="330" y="5"/>
                    </a:lnTo>
                    <a:lnTo>
                      <a:pt x="333" y="5"/>
                    </a:lnTo>
                    <a:lnTo>
                      <a:pt x="338" y="5"/>
                    </a:lnTo>
                    <a:lnTo>
                      <a:pt x="341" y="5"/>
                    </a:lnTo>
                    <a:lnTo>
                      <a:pt x="367" y="5"/>
                    </a:lnTo>
                    <a:lnTo>
                      <a:pt x="377" y="2"/>
                    </a:lnTo>
                    <a:lnTo>
                      <a:pt x="388" y="2"/>
                    </a:lnTo>
                    <a:lnTo>
                      <a:pt x="404" y="2"/>
                    </a:lnTo>
                    <a:lnTo>
                      <a:pt x="409" y="2"/>
                    </a:lnTo>
                    <a:lnTo>
                      <a:pt x="417" y="2"/>
                    </a:lnTo>
                    <a:lnTo>
                      <a:pt x="448" y="2"/>
                    </a:lnTo>
                    <a:lnTo>
                      <a:pt x="451" y="2"/>
                    </a:lnTo>
                    <a:lnTo>
                      <a:pt x="456" y="2"/>
                    </a:lnTo>
                    <a:lnTo>
                      <a:pt x="459" y="2"/>
                    </a:lnTo>
                    <a:lnTo>
                      <a:pt x="469" y="2"/>
                    </a:lnTo>
                    <a:lnTo>
                      <a:pt x="474" y="0"/>
                    </a:lnTo>
                    <a:lnTo>
                      <a:pt x="477" y="0"/>
                    </a:lnTo>
                    <a:lnTo>
                      <a:pt x="480" y="0"/>
                    </a:lnTo>
                    <a:lnTo>
                      <a:pt x="480" y="2"/>
                    </a:lnTo>
                    <a:lnTo>
                      <a:pt x="482" y="2"/>
                    </a:lnTo>
                    <a:lnTo>
                      <a:pt x="485" y="2"/>
                    </a:lnTo>
                    <a:lnTo>
                      <a:pt x="488" y="2"/>
                    </a:lnTo>
                    <a:lnTo>
                      <a:pt x="490" y="2"/>
                    </a:lnTo>
                    <a:lnTo>
                      <a:pt x="495" y="2"/>
                    </a:lnTo>
                    <a:lnTo>
                      <a:pt x="498" y="2"/>
                    </a:lnTo>
                    <a:lnTo>
                      <a:pt x="501" y="2"/>
                    </a:lnTo>
                    <a:lnTo>
                      <a:pt x="506" y="2"/>
                    </a:lnTo>
                    <a:lnTo>
                      <a:pt x="550" y="7"/>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3" name="フリーフォーム 212"/>
              <p:cNvSpPr>
                <a:spLocks/>
              </p:cNvSpPr>
              <p:nvPr/>
            </p:nvSpPr>
            <p:spPr bwMode="auto">
              <a:xfrm>
                <a:off x="2678790" y="2977995"/>
                <a:ext cx="606998" cy="634700"/>
              </a:xfrm>
              <a:custGeom>
                <a:avLst/>
                <a:gdLst>
                  <a:gd name="T0" fmla="*/ 1267 w 1267"/>
                  <a:gd name="T1" fmla="*/ 108 h 1304"/>
                  <a:gd name="T2" fmla="*/ 1264 w 1267"/>
                  <a:gd name="T3" fmla="*/ 134 h 1304"/>
                  <a:gd name="T4" fmla="*/ 1251 w 1267"/>
                  <a:gd name="T5" fmla="*/ 192 h 1304"/>
                  <a:gd name="T6" fmla="*/ 1235 w 1267"/>
                  <a:gd name="T7" fmla="*/ 249 h 1304"/>
                  <a:gd name="T8" fmla="*/ 1227 w 1267"/>
                  <a:gd name="T9" fmla="*/ 357 h 1304"/>
                  <a:gd name="T10" fmla="*/ 1214 w 1267"/>
                  <a:gd name="T11" fmla="*/ 554 h 1304"/>
                  <a:gd name="T12" fmla="*/ 1222 w 1267"/>
                  <a:gd name="T13" fmla="*/ 612 h 1304"/>
                  <a:gd name="T14" fmla="*/ 1225 w 1267"/>
                  <a:gd name="T15" fmla="*/ 648 h 1304"/>
                  <a:gd name="T16" fmla="*/ 1222 w 1267"/>
                  <a:gd name="T17" fmla="*/ 688 h 1304"/>
                  <a:gd name="T18" fmla="*/ 1219 w 1267"/>
                  <a:gd name="T19" fmla="*/ 714 h 1304"/>
                  <a:gd name="T20" fmla="*/ 1083 w 1267"/>
                  <a:gd name="T21" fmla="*/ 824 h 1304"/>
                  <a:gd name="T22" fmla="*/ 999 w 1267"/>
                  <a:gd name="T23" fmla="*/ 814 h 1304"/>
                  <a:gd name="T24" fmla="*/ 803 w 1267"/>
                  <a:gd name="T25" fmla="*/ 774 h 1304"/>
                  <a:gd name="T26" fmla="*/ 732 w 1267"/>
                  <a:gd name="T27" fmla="*/ 1126 h 1304"/>
                  <a:gd name="T28" fmla="*/ 640 w 1267"/>
                  <a:gd name="T29" fmla="*/ 1147 h 1304"/>
                  <a:gd name="T30" fmla="*/ 467 w 1267"/>
                  <a:gd name="T31" fmla="*/ 1134 h 1304"/>
                  <a:gd name="T32" fmla="*/ 443 w 1267"/>
                  <a:gd name="T33" fmla="*/ 1304 h 1304"/>
                  <a:gd name="T34" fmla="*/ 310 w 1267"/>
                  <a:gd name="T35" fmla="*/ 1281 h 1304"/>
                  <a:gd name="T36" fmla="*/ 200 w 1267"/>
                  <a:gd name="T37" fmla="*/ 1273 h 1304"/>
                  <a:gd name="T38" fmla="*/ 173 w 1267"/>
                  <a:gd name="T39" fmla="*/ 1255 h 1304"/>
                  <a:gd name="T40" fmla="*/ 121 w 1267"/>
                  <a:gd name="T41" fmla="*/ 1260 h 1304"/>
                  <a:gd name="T42" fmla="*/ 84 w 1267"/>
                  <a:gd name="T43" fmla="*/ 1194 h 1304"/>
                  <a:gd name="T44" fmla="*/ 55 w 1267"/>
                  <a:gd name="T45" fmla="*/ 1139 h 1304"/>
                  <a:gd name="T46" fmla="*/ 42 w 1267"/>
                  <a:gd name="T47" fmla="*/ 1118 h 1304"/>
                  <a:gd name="T48" fmla="*/ 21 w 1267"/>
                  <a:gd name="T49" fmla="*/ 1076 h 1304"/>
                  <a:gd name="T50" fmla="*/ 0 w 1267"/>
                  <a:gd name="T51" fmla="*/ 1026 h 1304"/>
                  <a:gd name="T52" fmla="*/ 8 w 1267"/>
                  <a:gd name="T53" fmla="*/ 942 h 1304"/>
                  <a:gd name="T54" fmla="*/ 21 w 1267"/>
                  <a:gd name="T55" fmla="*/ 808 h 1304"/>
                  <a:gd name="T56" fmla="*/ 27 w 1267"/>
                  <a:gd name="T57" fmla="*/ 701 h 1304"/>
                  <a:gd name="T58" fmla="*/ 35 w 1267"/>
                  <a:gd name="T59" fmla="*/ 580 h 1304"/>
                  <a:gd name="T60" fmla="*/ 37 w 1267"/>
                  <a:gd name="T61" fmla="*/ 528 h 1304"/>
                  <a:gd name="T62" fmla="*/ 37 w 1267"/>
                  <a:gd name="T63" fmla="*/ 457 h 1304"/>
                  <a:gd name="T64" fmla="*/ 35 w 1267"/>
                  <a:gd name="T65" fmla="*/ 344 h 1304"/>
                  <a:gd name="T66" fmla="*/ 29 w 1267"/>
                  <a:gd name="T67" fmla="*/ 247 h 1304"/>
                  <a:gd name="T68" fmla="*/ 24 w 1267"/>
                  <a:gd name="T69" fmla="*/ 192 h 1304"/>
                  <a:gd name="T70" fmla="*/ 19 w 1267"/>
                  <a:gd name="T71" fmla="*/ 105 h 1304"/>
                  <a:gd name="T72" fmla="*/ 61 w 1267"/>
                  <a:gd name="T73" fmla="*/ 87 h 1304"/>
                  <a:gd name="T74" fmla="*/ 142 w 1267"/>
                  <a:gd name="T75" fmla="*/ 89 h 1304"/>
                  <a:gd name="T76" fmla="*/ 223 w 1267"/>
                  <a:gd name="T77" fmla="*/ 103 h 1304"/>
                  <a:gd name="T78" fmla="*/ 284 w 1267"/>
                  <a:gd name="T79" fmla="*/ 110 h 1304"/>
                  <a:gd name="T80" fmla="*/ 357 w 1267"/>
                  <a:gd name="T81" fmla="*/ 131 h 1304"/>
                  <a:gd name="T82" fmla="*/ 415 w 1267"/>
                  <a:gd name="T83" fmla="*/ 160 h 1304"/>
                  <a:gd name="T84" fmla="*/ 446 w 1267"/>
                  <a:gd name="T85" fmla="*/ 173 h 1304"/>
                  <a:gd name="T86" fmla="*/ 530 w 1267"/>
                  <a:gd name="T87" fmla="*/ 166 h 1304"/>
                  <a:gd name="T88" fmla="*/ 658 w 1267"/>
                  <a:gd name="T89" fmla="*/ 160 h 1304"/>
                  <a:gd name="T90" fmla="*/ 685 w 1267"/>
                  <a:gd name="T91" fmla="*/ 160 h 1304"/>
                  <a:gd name="T92" fmla="*/ 766 w 1267"/>
                  <a:gd name="T93" fmla="*/ 142 h 1304"/>
                  <a:gd name="T94" fmla="*/ 797 w 1267"/>
                  <a:gd name="T95" fmla="*/ 158 h 1304"/>
                  <a:gd name="T96" fmla="*/ 818 w 1267"/>
                  <a:gd name="T97" fmla="*/ 166 h 1304"/>
                  <a:gd name="T98" fmla="*/ 842 w 1267"/>
                  <a:gd name="T99" fmla="*/ 168 h 1304"/>
                  <a:gd name="T100" fmla="*/ 884 w 1267"/>
                  <a:gd name="T101" fmla="*/ 160 h 1304"/>
                  <a:gd name="T102" fmla="*/ 926 w 1267"/>
                  <a:gd name="T103" fmla="*/ 145 h 1304"/>
                  <a:gd name="T104" fmla="*/ 984 w 1267"/>
                  <a:gd name="T105" fmla="*/ 116 h 1304"/>
                  <a:gd name="T106" fmla="*/ 1039 w 1267"/>
                  <a:gd name="T107" fmla="*/ 84 h 1304"/>
                  <a:gd name="T108" fmla="*/ 1073 w 1267"/>
                  <a:gd name="T109" fmla="*/ 66 h 1304"/>
                  <a:gd name="T110" fmla="*/ 1107 w 1267"/>
                  <a:gd name="T111" fmla="*/ 47 h 1304"/>
                  <a:gd name="T112" fmla="*/ 1136 w 1267"/>
                  <a:gd name="T113" fmla="*/ 37 h 1304"/>
                  <a:gd name="T114" fmla="*/ 1175 w 1267"/>
                  <a:gd name="T115" fmla="*/ 21 h 1304"/>
                  <a:gd name="T116" fmla="*/ 1225 w 1267"/>
                  <a:gd name="T117" fmla="*/ 5 h 1304"/>
                  <a:gd name="T118" fmla="*/ 1246 w 1267"/>
                  <a:gd name="T119" fmla="*/ 16 h 1304"/>
                  <a:gd name="T120" fmla="*/ 1264 w 1267"/>
                  <a:gd name="T121" fmla="*/ 7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7" h="1304">
                    <a:moveTo>
                      <a:pt x="1264" y="79"/>
                    </a:moveTo>
                    <a:lnTo>
                      <a:pt x="1264" y="82"/>
                    </a:lnTo>
                    <a:lnTo>
                      <a:pt x="1267" y="87"/>
                    </a:lnTo>
                    <a:lnTo>
                      <a:pt x="1267" y="89"/>
                    </a:lnTo>
                    <a:lnTo>
                      <a:pt x="1267" y="97"/>
                    </a:lnTo>
                    <a:lnTo>
                      <a:pt x="1267" y="100"/>
                    </a:lnTo>
                    <a:lnTo>
                      <a:pt x="1267" y="103"/>
                    </a:lnTo>
                    <a:lnTo>
                      <a:pt x="1267" y="108"/>
                    </a:lnTo>
                    <a:lnTo>
                      <a:pt x="1267" y="110"/>
                    </a:lnTo>
                    <a:lnTo>
                      <a:pt x="1267" y="113"/>
                    </a:lnTo>
                    <a:lnTo>
                      <a:pt x="1267" y="118"/>
                    </a:lnTo>
                    <a:lnTo>
                      <a:pt x="1267" y="121"/>
                    </a:lnTo>
                    <a:lnTo>
                      <a:pt x="1264" y="124"/>
                    </a:lnTo>
                    <a:lnTo>
                      <a:pt x="1264" y="126"/>
                    </a:lnTo>
                    <a:lnTo>
                      <a:pt x="1264" y="129"/>
                    </a:lnTo>
                    <a:lnTo>
                      <a:pt x="1264" y="134"/>
                    </a:lnTo>
                    <a:lnTo>
                      <a:pt x="1261" y="137"/>
                    </a:lnTo>
                    <a:lnTo>
                      <a:pt x="1261" y="142"/>
                    </a:lnTo>
                    <a:lnTo>
                      <a:pt x="1259" y="150"/>
                    </a:lnTo>
                    <a:lnTo>
                      <a:pt x="1256" y="163"/>
                    </a:lnTo>
                    <a:lnTo>
                      <a:pt x="1256" y="166"/>
                    </a:lnTo>
                    <a:lnTo>
                      <a:pt x="1254" y="176"/>
                    </a:lnTo>
                    <a:lnTo>
                      <a:pt x="1251" y="187"/>
                    </a:lnTo>
                    <a:lnTo>
                      <a:pt x="1251" y="192"/>
                    </a:lnTo>
                    <a:lnTo>
                      <a:pt x="1248" y="197"/>
                    </a:lnTo>
                    <a:lnTo>
                      <a:pt x="1246" y="208"/>
                    </a:lnTo>
                    <a:lnTo>
                      <a:pt x="1246" y="210"/>
                    </a:lnTo>
                    <a:lnTo>
                      <a:pt x="1243" y="221"/>
                    </a:lnTo>
                    <a:lnTo>
                      <a:pt x="1240" y="231"/>
                    </a:lnTo>
                    <a:lnTo>
                      <a:pt x="1238" y="239"/>
                    </a:lnTo>
                    <a:lnTo>
                      <a:pt x="1238" y="244"/>
                    </a:lnTo>
                    <a:lnTo>
                      <a:pt x="1235" y="249"/>
                    </a:lnTo>
                    <a:lnTo>
                      <a:pt x="1235" y="255"/>
                    </a:lnTo>
                    <a:lnTo>
                      <a:pt x="1235" y="257"/>
                    </a:lnTo>
                    <a:lnTo>
                      <a:pt x="1235" y="263"/>
                    </a:lnTo>
                    <a:lnTo>
                      <a:pt x="1233" y="273"/>
                    </a:lnTo>
                    <a:lnTo>
                      <a:pt x="1233" y="286"/>
                    </a:lnTo>
                    <a:lnTo>
                      <a:pt x="1227" y="336"/>
                    </a:lnTo>
                    <a:lnTo>
                      <a:pt x="1227" y="339"/>
                    </a:lnTo>
                    <a:lnTo>
                      <a:pt x="1227" y="357"/>
                    </a:lnTo>
                    <a:lnTo>
                      <a:pt x="1214" y="528"/>
                    </a:lnTo>
                    <a:lnTo>
                      <a:pt x="1214" y="533"/>
                    </a:lnTo>
                    <a:lnTo>
                      <a:pt x="1214" y="538"/>
                    </a:lnTo>
                    <a:lnTo>
                      <a:pt x="1214" y="541"/>
                    </a:lnTo>
                    <a:lnTo>
                      <a:pt x="1214" y="543"/>
                    </a:lnTo>
                    <a:lnTo>
                      <a:pt x="1214" y="546"/>
                    </a:lnTo>
                    <a:lnTo>
                      <a:pt x="1214" y="549"/>
                    </a:lnTo>
                    <a:lnTo>
                      <a:pt x="1214" y="554"/>
                    </a:lnTo>
                    <a:lnTo>
                      <a:pt x="1214" y="557"/>
                    </a:lnTo>
                    <a:lnTo>
                      <a:pt x="1214" y="559"/>
                    </a:lnTo>
                    <a:lnTo>
                      <a:pt x="1217" y="572"/>
                    </a:lnTo>
                    <a:lnTo>
                      <a:pt x="1219" y="585"/>
                    </a:lnTo>
                    <a:lnTo>
                      <a:pt x="1219" y="588"/>
                    </a:lnTo>
                    <a:lnTo>
                      <a:pt x="1219" y="601"/>
                    </a:lnTo>
                    <a:lnTo>
                      <a:pt x="1222" y="609"/>
                    </a:lnTo>
                    <a:lnTo>
                      <a:pt x="1222" y="612"/>
                    </a:lnTo>
                    <a:lnTo>
                      <a:pt x="1222" y="614"/>
                    </a:lnTo>
                    <a:lnTo>
                      <a:pt x="1222" y="617"/>
                    </a:lnTo>
                    <a:lnTo>
                      <a:pt x="1222" y="620"/>
                    </a:lnTo>
                    <a:lnTo>
                      <a:pt x="1222" y="622"/>
                    </a:lnTo>
                    <a:lnTo>
                      <a:pt x="1222" y="625"/>
                    </a:lnTo>
                    <a:lnTo>
                      <a:pt x="1222" y="635"/>
                    </a:lnTo>
                    <a:lnTo>
                      <a:pt x="1222" y="641"/>
                    </a:lnTo>
                    <a:lnTo>
                      <a:pt x="1225" y="648"/>
                    </a:lnTo>
                    <a:lnTo>
                      <a:pt x="1225" y="654"/>
                    </a:lnTo>
                    <a:lnTo>
                      <a:pt x="1225" y="656"/>
                    </a:lnTo>
                    <a:lnTo>
                      <a:pt x="1225" y="659"/>
                    </a:lnTo>
                    <a:lnTo>
                      <a:pt x="1225" y="667"/>
                    </a:lnTo>
                    <a:lnTo>
                      <a:pt x="1225" y="672"/>
                    </a:lnTo>
                    <a:lnTo>
                      <a:pt x="1225" y="677"/>
                    </a:lnTo>
                    <a:lnTo>
                      <a:pt x="1225" y="683"/>
                    </a:lnTo>
                    <a:lnTo>
                      <a:pt x="1222" y="688"/>
                    </a:lnTo>
                    <a:lnTo>
                      <a:pt x="1222" y="693"/>
                    </a:lnTo>
                    <a:lnTo>
                      <a:pt x="1222" y="696"/>
                    </a:lnTo>
                    <a:lnTo>
                      <a:pt x="1222" y="701"/>
                    </a:lnTo>
                    <a:lnTo>
                      <a:pt x="1222" y="704"/>
                    </a:lnTo>
                    <a:lnTo>
                      <a:pt x="1219" y="706"/>
                    </a:lnTo>
                    <a:lnTo>
                      <a:pt x="1219" y="709"/>
                    </a:lnTo>
                    <a:lnTo>
                      <a:pt x="1219" y="711"/>
                    </a:lnTo>
                    <a:lnTo>
                      <a:pt x="1219" y="714"/>
                    </a:lnTo>
                    <a:lnTo>
                      <a:pt x="1217" y="722"/>
                    </a:lnTo>
                    <a:lnTo>
                      <a:pt x="1217" y="725"/>
                    </a:lnTo>
                    <a:lnTo>
                      <a:pt x="1214" y="732"/>
                    </a:lnTo>
                    <a:lnTo>
                      <a:pt x="1188" y="832"/>
                    </a:lnTo>
                    <a:lnTo>
                      <a:pt x="1183" y="832"/>
                    </a:lnTo>
                    <a:lnTo>
                      <a:pt x="1133" y="827"/>
                    </a:lnTo>
                    <a:lnTo>
                      <a:pt x="1091" y="824"/>
                    </a:lnTo>
                    <a:lnTo>
                      <a:pt x="1083" y="824"/>
                    </a:lnTo>
                    <a:lnTo>
                      <a:pt x="1078" y="824"/>
                    </a:lnTo>
                    <a:lnTo>
                      <a:pt x="1070" y="824"/>
                    </a:lnTo>
                    <a:lnTo>
                      <a:pt x="1033" y="822"/>
                    </a:lnTo>
                    <a:lnTo>
                      <a:pt x="1028" y="819"/>
                    </a:lnTo>
                    <a:lnTo>
                      <a:pt x="1025" y="819"/>
                    </a:lnTo>
                    <a:lnTo>
                      <a:pt x="1020" y="819"/>
                    </a:lnTo>
                    <a:lnTo>
                      <a:pt x="1015" y="816"/>
                    </a:lnTo>
                    <a:lnTo>
                      <a:pt x="999" y="814"/>
                    </a:lnTo>
                    <a:lnTo>
                      <a:pt x="994" y="811"/>
                    </a:lnTo>
                    <a:lnTo>
                      <a:pt x="965" y="806"/>
                    </a:lnTo>
                    <a:lnTo>
                      <a:pt x="960" y="803"/>
                    </a:lnTo>
                    <a:lnTo>
                      <a:pt x="957" y="803"/>
                    </a:lnTo>
                    <a:lnTo>
                      <a:pt x="908" y="793"/>
                    </a:lnTo>
                    <a:lnTo>
                      <a:pt x="839" y="777"/>
                    </a:lnTo>
                    <a:lnTo>
                      <a:pt x="805" y="774"/>
                    </a:lnTo>
                    <a:lnTo>
                      <a:pt x="803" y="774"/>
                    </a:lnTo>
                    <a:lnTo>
                      <a:pt x="776" y="774"/>
                    </a:lnTo>
                    <a:lnTo>
                      <a:pt x="771" y="829"/>
                    </a:lnTo>
                    <a:lnTo>
                      <a:pt x="771" y="835"/>
                    </a:lnTo>
                    <a:lnTo>
                      <a:pt x="766" y="879"/>
                    </a:lnTo>
                    <a:lnTo>
                      <a:pt x="761" y="940"/>
                    </a:lnTo>
                    <a:lnTo>
                      <a:pt x="758" y="963"/>
                    </a:lnTo>
                    <a:lnTo>
                      <a:pt x="748" y="1037"/>
                    </a:lnTo>
                    <a:lnTo>
                      <a:pt x="732" y="1126"/>
                    </a:lnTo>
                    <a:lnTo>
                      <a:pt x="727" y="1160"/>
                    </a:lnTo>
                    <a:lnTo>
                      <a:pt x="703" y="1155"/>
                    </a:lnTo>
                    <a:lnTo>
                      <a:pt x="690" y="1155"/>
                    </a:lnTo>
                    <a:lnTo>
                      <a:pt x="682" y="1152"/>
                    </a:lnTo>
                    <a:lnTo>
                      <a:pt x="674" y="1152"/>
                    </a:lnTo>
                    <a:lnTo>
                      <a:pt x="672" y="1150"/>
                    </a:lnTo>
                    <a:lnTo>
                      <a:pt x="656" y="1150"/>
                    </a:lnTo>
                    <a:lnTo>
                      <a:pt x="640" y="1147"/>
                    </a:lnTo>
                    <a:lnTo>
                      <a:pt x="609" y="1142"/>
                    </a:lnTo>
                    <a:lnTo>
                      <a:pt x="603" y="1139"/>
                    </a:lnTo>
                    <a:lnTo>
                      <a:pt x="596" y="1139"/>
                    </a:lnTo>
                    <a:lnTo>
                      <a:pt x="590" y="1139"/>
                    </a:lnTo>
                    <a:lnTo>
                      <a:pt x="572" y="1139"/>
                    </a:lnTo>
                    <a:lnTo>
                      <a:pt x="554" y="1139"/>
                    </a:lnTo>
                    <a:lnTo>
                      <a:pt x="512" y="1137"/>
                    </a:lnTo>
                    <a:lnTo>
                      <a:pt x="467" y="1134"/>
                    </a:lnTo>
                    <a:lnTo>
                      <a:pt x="467" y="1142"/>
                    </a:lnTo>
                    <a:lnTo>
                      <a:pt x="467" y="1150"/>
                    </a:lnTo>
                    <a:lnTo>
                      <a:pt x="464" y="1168"/>
                    </a:lnTo>
                    <a:lnTo>
                      <a:pt x="462" y="1197"/>
                    </a:lnTo>
                    <a:lnTo>
                      <a:pt x="459" y="1228"/>
                    </a:lnTo>
                    <a:lnTo>
                      <a:pt x="457" y="1260"/>
                    </a:lnTo>
                    <a:lnTo>
                      <a:pt x="454" y="1304"/>
                    </a:lnTo>
                    <a:lnTo>
                      <a:pt x="443" y="1304"/>
                    </a:lnTo>
                    <a:lnTo>
                      <a:pt x="425" y="1299"/>
                    </a:lnTo>
                    <a:lnTo>
                      <a:pt x="420" y="1299"/>
                    </a:lnTo>
                    <a:lnTo>
                      <a:pt x="417" y="1299"/>
                    </a:lnTo>
                    <a:lnTo>
                      <a:pt x="415" y="1299"/>
                    </a:lnTo>
                    <a:lnTo>
                      <a:pt x="391" y="1294"/>
                    </a:lnTo>
                    <a:lnTo>
                      <a:pt x="360" y="1289"/>
                    </a:lnTo>
                    <a:lnTo>
                      <a:pt x="320" y="1283"/>
                    </a:lnTo>
                    <a:lnTo>
                      <a:pt x="310" y="1281"/>
                    </a:lnTo>
                    <a:lnTo>
                      <a:pt x="299" y="1278"/>
                    </a:lnTo>
                    <a:lnTo>
                      <a:pt x="291" y="1278"/>
                    </a:lnTo>
                    <a:lnTo>
                      <a:pt x="268" y="1276"/>
                    </a:lnTo>
                    <a:lnTo>
                      <a:pt x="265" y="1276"/>
                    </a:lnTo>
                    <a:lnTo>
                      <a:pt x="255" y="1276"/>
                    </a:lnTo>
                    <a:lnTo>
                      <a:pt x="234" y="1276"/>
                    </a:lnTo>
                    <a:lnTo>
                      <a:pt x="215" y="1273"/>
                    </a:lnTo>
                    <a:lnTo>
                      <a:pt x="200" y="1273"/>
                    </a:lnTo>
                    <a:lnTo>
                      <a:pt x="197" y="1270"/>
                    </a:lnTo>
                    <a:lnTo>
                      <a:pt x="194" y="1270"/>
                    </a:lnTo>
                    <a:lnTo>
                      <a:pt x="189" y="1260"/>
                    </a:lnTo>
                    <a:lnTo>
                      <a:pt x="187" y="1249"/>
                    </a:lnTo>
                    <a:lnTo>
                      <a:pt x="184" y="1252"/>
                    </a:lnTo>
                    <a:lnTo>
                      <a:pt x="179" y="1252"/>
                    </a:lnTo>
                    <a:lnTo>
                      <a:pt x="176" y="1255"/>
                    </a:lnTo>
                    <a:lnTo>
                      <a:pt x="173" y="1255"/>
                    </a:lnTo>
                    <a:lnTo>
                      <a:pt x="168" y="1260"/>
                    </a:lnTo>
                    <a:lnTo>
                      <a:pt x="147" y="1268"/>
                    </a:lnTo>
                    <a:lnTo>
                      <a:pt x="139" y="1255"/>
                    </a:lnTo>
                    <a:lnTo>
                      <a:pt x="139" y="1252"/>
                    </a:lnTo>
                    <a:lnTo>
                      <a:pt x="137" y="1252"/>
                    </a:lnTo>
                    <a:lnTo>
                      <a:pt x="126" y="1260"/>
                    </a:lnTo>
                    <a:lnTo>
                      <a:pt x="124" y="1260"/>
                    </a:lnTo>
                    <a:lnTo>
                      <a:pt x="121" y="1260"/>
                    </a:lnTo>
                    <a:lnTo>
                      <a:pt x="116" y="1247"/>
                    </a:lnTo>
                    <a:lnTo>
                      <a:pt x="111" y="1239"/>
                    </a:lnTo>
                    <a:lnTo>
                      <a:pt x="103" y="1226"/>
                    </a:lnTo>
                    <a:lnTo>
                      <a:pt x="95" y="1213"/>
                    </a:lnTo>
                    <a:lnTo>
                      <a:pt x="90" y="1205"/>
                    </a:lnTo>
                    <a:lnTo>
                      <a:pt x="87" y="1200"/>
                    </a:lnTo>
                    <a:lnTo>
                      <a:pt x="87" y="1197"/>
                    </a:lnTo>
                    <a:lnTo>
                      <a:pt x="84" y="1194"/>
                    </a:lnTo>
                    <a:lnTo>
                      <a:pt x="82" y="1189"/>
                    </a:lnTo>
                    <a:lnTo>
                      <a:pt x="79" y="1186"/>
                    </a:lnTo>
                    <a:lnTo>
                      <a:pt x="79" y="1184"/>
                    </a:lnTo>
                    <a:lnTo>
                      <a:pt x="76" y="1179"/>
                    </a:lnTo>
                    <a:lnTo>
                      <a:pt x="74" y="1176"/>
                    </a:lnTo>
                    <a:lnTo>
                      <a:pt x="61" y="1152"/>
                    </a:lnTo>
                    <a:lnTo>
                      <a:pt x="55" y="1142"/>
                    </a:lnTo>
                    <a:lnTo>
                      <a:pt x="55" y="1139"/>
                    </a:lnTo>
                    <a:lnTo>
                      <a:pt x="53" y="1139"/>
                    </a:lnTo>
                    <a:lnTo>
                      <a:pt x="53" y="1137"/>
                    </a:lnTo>
                    <a:lnTo>
                      <a:pt x="53" y="1134"/>
                    </a:lnTo>
                    <a:lnTo>
                      <a:pt x="50" y="1131"/>
                    </a:lnTo>
                    <a:lnTo>
                      <a:pt x="48" y="1129"/>
                    </a:lnTo>
                    <a:lnTo>
                      <a:pt x="48" y="1123"/>
                    </a:lnTo>
                    <a:lnTo>
                      <a:pt x="45" y="1121"/>
                    </a:lnTo>
                    <a:lnTo>
                      <a:pt x="42" y="1118"/>
                    </a:lnTo>
                    <a:lnTo>
                      <a:pt x="42" y="1116"/>
                    </a:lnTo>
                    <a:lnTo>
                      <a:pt x="40" y="1113"/>
                    </a:lnTo>
                    <a:lnTo>
                      <a:pt x="40" y="1110"/>
                    </a:lnTo>
                    <a:lnTo>
                      <a:pt x="37" y="1108"/>
                    </a:lnTo>
                    <a:lnTo>
                      <a:pt x="35" y="1102"/>
                    </a:lnTo>
                    <a:lnTo>
                      <a:pt x="32" y="1097"/>
                    </a:lnTo>
                    <a:lnTo>
                      <a:pt x="29" y="1095"/>
                    </a:lnTo>
                    <a:lnTo>
                      <a:pt x="21" y="1076"/>
                    </a:lnTo>
                    <a:lnTo>
                      <a:pt x="11" y="1060"/>
                    </a:lnTo>
                    <a:lnTo>
                      <a:pt x="11" y="1058"/>
                    </a:lnTo>
                    <a:lnTo>
                      <a:pt x="11" y="1055"/>
                    </a:lnTo>
                    <a:lnTo>
                      <a:pt x="11" y="1053"/>
                    </a:lnTo>
                    <a:lnTo>
                      <a:pt x="11" y="1039"/>
                    </a:lnTo>
                    <a:lnTo>
                      <a:pt x="6" y="1039"/>
                    </a:lnTo>
                    <a:lnTo>
                      <a:pt x="0" y="1039"/>
                    </a:lnTo>
                    <a:lnTo>
                      <a:pt x="0" y="1026"/>
                    </a:lnTo>
                    <a:lnTo>
                      <a:pt x="0" y="1024"/>
                    </a:lnTo>
                    <a:lnTo>
                      <a:pt x="0" y="1016"/>
                    </a:lnTo>
                    <a:lnTo>
                      <a:pt x="6" y="987"/>
                    </a:lnTo>
                    <a:lnTo>
                      <a:pt x="6" y="984"/>
                    </a:lnTo>
                    <a:lnTo>
                      <a:pt x="8" y="961"/>
                    </a:lnTo>
                    <a:lnTo>
                      <a:pt x="8" y="958"/>
                    </a:lnTo>
                    <a:lnTo>
                      <a:pt x="8" y="955"/>
                    </a:lnTo>
                    <a:lnTo>
                      <a:pt x="8" y="942"/>
                    </a:lnTo>
                    <a:lnTo>
                      <a:pt x="11" y="927"/>
                    </a:lnTo>
                    <a:lnTo>
                      <a:pt x="14" y="906"/>
                    </a:lnTo>
                    <a:lnTo>
                      <a:pt x="14" y="903"/>
                    </a:lnTo>
                    <a:lnTo>
                      <a:pt x="14" y="900"/>
                    </a:lnTo>
                    <a:lnTo>
                      <a:pt x="16" y="861"/>
                    </a:lnTo>
                    <a:lnTo>
                      <a:pt x="16" y="858"/>
                    </a:lnTo>
                    <a:lnTo>
                      <a:pt x="21" y="811"/>
                    </a:lnTo>
                    <a:lnTo>
                      <a:pt x="21" y="808"/>
                    </a:lnTo>
                    <a:lnTo>
                      <a:pt x="21" y="806"/>
                    </a:lnTo>
                    <a:lnTo>
                      <a:pt x="21" y="801"/>
                    </a:lnTo>
                    <a:lnTo>
                      <a:pt x="24" y="782"/>
                    </a:lnTo>
                    <a:lnTo>
                      <a:pt x="24" y="764"/>
                    </a:lnTo>
                    <a:lnTo>
                      <a:pt x="27" y="722"/>
                    </a:lnTo>
                    <a:lnTo>
                      <a:pt x="27" y="717"/>
                    </a:lnTo>
                    <a:lnTo>
                      <a:pt x="27" y="706"/>
                    </a:lnTo>
                    <a:lnTo>
                      <a:pt x="27" y="701"/>
                    </a:lnTo>
                    <a:lnTo>
                      <a:pt x="29" y="696"/>
                    </a:lnTo>
                    <a:lnTo>
                      <a:pt x="29" y="683"/>
                    </a:lnTo>
                    <a:lnTo>
                      <a:pt x="29" y="664"/>
                    </a:lnTo>
                    <a:lnTo>
                      <a:pt x="29" y="651"/>
                    </a:lnTo>
                    <a:lnTo>
                      <a:pt x="32" y="635"/>
                    </a:lnTo>
                    <a:lnTo>
                      <a:pt x="32" y="630"/>
                    </a:lnTo>
                    <a:lnTo>
                      <a:pt x="32" y="606"/>
                    </a:lnTo>
                    <a:lnTo>
                      <a:pt x="35" y="580"/>
                    </a:lnTo>
                    <a:lnTo>
                      <a:pt x="35" y="578"/>
                    </a:lnTo>
                    <a:lnTo>
                      <a:pt x="35" y="567"/>
                    </a:lnTo>
                    <a:lnTo>
                      <a:pt x="35" y="546"/>
                    </a:lnTo>
                    <a:lnTo>
                      <a:pt x="35" y="541"/>
                    </a:lnTo>
                    <a:lnTo>
                      <a:pt x="35" y="538"/>
                    </a:lnTo>
                    <a:lnTo>
                      <a:pt x="35" y="536"/>
                    </a:lnTo>
                    <a:lnTo>
                      <a:pt x="37" y="530"/>
                    </a:lnTo>
                    <a:lnTo>
                      <a:pt x="37" y="528"/>
                    </a:lnTo>
                    <a:lnTo>
                      <a:pt x="37" y="525"/>
                    </a:lnTo>
                    <a:lnTo>
                      <a:pt x="37" y="522"/>
                    </a:lnTo>
                    <a:lnTo>
                      <a:pt x="37" y="520"/>
                    </a:lnTo>
                    <a:lnTo>
                      <a:pt x="37" y="512"/>
                    </a:lnTo>
                    <a:lnTo>
                      <a:pt x="37" y="494"/>
                    </a:lnTo>
                    <a:lnTo>
                      <a:pt x="37" y="491"/>
                    </a:lnTo>
                    <a:lnTo>
                      <a:pt x="37" y="459"/>
                    </a:lnTo>
                    <a:lnTo>
                      <a:pt x="37" y="457"/>
                    </a:lnTo>
                    <a:lnTo>
                      <a:pt x="37" y="452"/>
                    </a:lnTo>
                    <a:lnTo>
                      <a:pt x="37" y="438"/>
                    </a:lnTo>
                    <a:lnTo>
                      <a:pt x="37" y="394"/>
                    </a:lnTo>
                    <a:lnTo>
                      <a:pt x="37" y="391"/>
                    </a:lnTo>
                    <a:lnTo>
                      <a:pt x="37" y="386"/>
                    </a:lnTo>
                    <a:lnTo>
                      <a:pt x="37" y="362"/>
                    </a:lnTo>
                    <a:lnTo>
                      <a:pt x="37" y="360"/>
                    </a:lnTo>
                    <a:lnTo>
                      <a:pt x="35" y="344"/>
                    </a:lnTo>
                    <a:lnTo>
                      <a:pt x="35" y="339"/>
                    </a:lnTo>
                    <a:lnTo>
                      <a:pt x="35" y="326"/>
                    </a:lnTo>
                    <a:lnTo>
                      <a:pt x="35" y="318"/>
                    </a:lnTo>
                    <a:lnTo>
                      <a:pt x="35" y="299"/>
                    </a:lnTo>
                    <a:lnTo>
                      <a:pt x="35" y="294"/>
                    </a:lnTo>
                    <a:lnTo>
                      <a:pt x="32" y="278"/>
                    </a:lnTo>
                    <a:lnTo>
                      <a:pt x="32" y="263"/>
                    </a:lnTo>
                    <a:lnTo>
                      <a:pt x="29" y="247"/>
                    </a:lnTo>
                    <a:lnTo>
                      <a:pt x="29" y="242"/>
                    </a:lnTo>
                    <a:lnTo>
                      <a:pt x="29" y="239"/>
                    </a:lnTo>
                    <a:lnTo>
                      <a:pt x="29" y="234"/>
                    </a:lnTo>
                    <a:lnTo>
                      <a:pt x="27" y="218"/>
                    </a:lnTo>
                    <a:lnTo>
                      <a:pt x="27" y="215"/>
                    </a:lnTo>
                    <a:lnTo>
                      <a:pt x="27" y="213"/>
                    </a:lnTo>
                    <a:lnTo>
                      <a:pt x="27" y="210"/>
                    </a:lnTo>
                    <a:lnTo>
                      <a:pt x="24" y="192"/>
                    </a:lnTo>
                    <a:lnTo>
                      <a:pt x="24" y="187"/>
                    </a:lnTo>
                    <a:lnTo>
                      <a:pt x="24" y="179"/>
                    </a:lnTo>
                    <a:lnTo>
                      <a:pt x="21" y="147"/>
                    </a:lnTo>
                    <a:lnTo>
                      <a:pt x="21" y="145"/>
                    </a:lnTo>
                    <a:lnTo>
                      <a:pt x="21" y="134"/>
                    </a:lnTo>
                    <a:lnTo>
                      <a:pt x="19" y="118"/>
                    </a:lnTo>
                    <a:lnTo>
                      <a:pt x="19" y="110"/>
                    </a:lnTo>
                    <a:lnTo>
                      <a:pt x="19" y="105"/>
                    </a:lnTo>
                    <a:lnTo>
                      <a:pt x="19" y="103"/>
                    </a:lnTo>
                    <a:lnTo>
                      <a:pt x="19" y="95"/>
                    </a:lnTo>
                    <a:lnTo>
                      <a:pt x="27" y="92"/>
                    </a:lnTo>
                    <a:lnTo>
                      <a:pt x="29" y="92"/>
                    </a:lnTo>
                    <a:lnTo>
                      <a:pt x="32" y="92"/>
                    </a:lnTo>
                    <a:lnTo>
                      <a:pt x="40" y="92"/>
                    </a:lnTo>
                    <a:lnTo>
                      <a:pt x="50" y="89"/>
                    </a:lnTo>
                    <a:lnTo>
                      <a:pt x="61" y="87"/>
                    </a:lnTo>
                    <a:lnTo>
                      <a:pt x="71" y="87"/>
                    </a:lnTo>
                    <a:lnTo>
                      <a:pt x="84" y="87"/>
                    </a:lnTo>
                    <a:lnTo>
                      <a:pt x="95" y="87"/>
                    </a:lnTo>
                    <a:lnTo>
                      <a:pt x="105" y="87"/>
                    </a:lnTo>
                    <a:lnTo>
                      <a:pt x="129" y="87"/>
                    </a:lnTo>
                    <a:lnTo>
                      <a:pt x="132" y="87"/>
                    </a:lnTo>
                    <a:lnTo>
                      <a:pt x="137" y="87"/>
                    </a:lnTo>
                    <a:lnTo>
                      <a:pt x="142" y="89"/>
                    </a:lnTo>
                    <a:lnTo>
                      <a:pt x="145" y="89"/>
                    </a:lnTo>
                    <a:lnTo>
                      <a:pt x="152" y="89"/>
                    </a:lnTo>
                    <a:lnTo>
                      <a:pt x="158" y="89"/>
                    </a:lnTo>
                    <a:lnTo>
                      <a:pt x="166" y="92"/>
                    </a:lnTo>
                    <a:lnTo>
                      <a:pt x="179" y="95"/>
                    </a:lnTo>
                    <a:lnTo>
                      <a:pt x="187" y="97"/>
                    </a:lnTo>
                    <a:lnTo>
                      <a:pt x="200" y="100"/>
                    </a:lnTo>
                    <a:lnTo>
                      <a:pt x="223" y="103"/>
                    </a:lnTo>
                    <a:lnTo>
                      <a:pt x="226" y="103"/>
                    </a:lnTo>
                    <a:lnTo>
                      <a:pt x="229" y="105"/>
                    </a:lnTo>
                    <a:lnTo>
                      <a:pt x="239" y="105"/>
                    </a:lnTo>
                    <a:lnTo>
                      <a:pt x="249" y="108"/>
                    </a:lnTo>
                    <a:lnTo>
                      <a:pt x="257" y="108"/>
                    </a:lnTo>
                    <a:lnTo>
                      <a:pt x="268" y="108"/>
                    </a:lnTo>
                    <a:lnTo>
                      <a:pt x="281" y="110"/>
                    </a:lnTo>
                    <a:lnTo>
                      <a:pt x="284" y="110"/>
                    </a:lnTo>
                    <a:lnTo>
                      <a:pt x="307" y="110"/>
                    </a:lnTo>
                    <a:lnTo>
                      <a:pt x="310" y="113"/>
                    </a:lnTo>
                    <a:lnTo>
                      <a:pt x="312" y="113"/>
                    </a:lnTo>
                    <a:lnTo>
                      <a:pt x="323" y="116"/>
                    </a:lnTo>
                    <a:lnTo>
                      <a:pt x="326" y="118"/>
                    </a:lnTo>
                    <a:lnTo>
                      <a:pt x="331" y="121"/>
                    </a:lnTo>
                    <a:lnTo>
                      <a:pt x="344" y="126"/>
                    </a:lnTo>
                    <a:lnTo>
                      <a:pt x="357" y="131"/>
                    </a:lnTo>
                    <a:lnTo>
                      <a:pt x="373" y="137"/>
                    </a:lnTo>
                    <a:lnTo>
                      <a:pt x="386" y="142"/>
                    </a:lnTo>
                    <a:lnTo>
                      <a:pt x="388" y="145"/>
                    </a:lnTo>
                    <a:lnTo>
                      <a:pt x="391" y="147"/>
                    </a:lnTo>
                    <a:lnTo>
                      <a:pt x="399" y="150"/>
                    </a:lnTo>
                    <a:lnTo>
                      <a:pt x="404" y="155"/>
                    </a:lnTo>
                    <a:lnTo>
                      <a:pt x="412" y="158"/>
                    </a:lnTo>
                    <a:lnTo>
                      <a:pt x="415" y="160"/>
                    </a:lnTo>
                    <a:lnTo>
                      <a:pt x="417" y="163"/>
                    </a:lnTo>
                    <a:lnTo>
                      <a:pt x="420" y="163"/>
                    </a:lnTo>
                    <a:lnTo>
                      <a:pt x="425" y="166"/>
                    </a:lnTo>
                    <a:lnTo>
                      <a:pt x="428" y="166"/>
                    </a:lnTo>
                    <a:lnTo>
                      <a:pt x="433" y="168"/>
                    </a:lnTo>
                    <a:lnTo>
                      <a:pt x="441" y="171"/>
                    </a:lnTo>
                    <a:lnTo>
                      <a:pt x="443" y="173"/>
                    </a:lnTo>
                    <a:lnTo>
                      <a:pt x="446" y="173"/>
                    </a:lnTo>
                    <a:lnTo>
                      <a:pt x="449" y="173"/>
                    </a:lnTo>
                    <a:lnTo>
                      <a:pt x="451" y="176"/>
                    </a:lnTo>
                    <a:lnTo>
                      <a:pt x="454" y="176"/>
                    </a:lnTo>
                    <a:lnTo>
                      <a:pt x="483" y="171"/>
                    </a:lnTo>
                    <a:lnTo>
                      <a:pt x="491" y="171"/>
                    </a:lnTo>
                    <a:lnTo>
                      <a:pt x="522" y="168"/>
                    </a:lnTo>
                    <a:lnTo>
                      <a:pt x="527" y="168"/>
                    </a:lnTo>
                    <a:lnTo>
                      <a:pt x="530" y="166"/>
                    </a:lnTo>
                    <a:lnTo>
                      <a:pt x="535" y="166"/>
                    </a:lnTo>
                    <a:lnTo>
                      <a:pt x="546" y="160"/>
                    </a:lnTo>
                    <a:lnTo>
                      <a:pt x="556" y="158"/>
                    </a:lnTo>
                    <a:lnTo>
                      <a:pt x="569" y="155"/>
                    </a:lnTo>
                    <a:lnTo>
                      <a:pt x="582" y="158"/>
                    </a:lnTo>
                    <a:lnTo>
                      <a:pt x="601" y="158"/>
                    </a:lnTo>
                    <a:lnTo>
                      <a:pt x="617" y="158"/>
                    </a:lnTo>
                    <a:lnTo>
                      <a:pt x="658" y="160"/>
                    </a:lnTo>
                    <a:lnTo>
                      <a:pt x="666" y="163"/>
                    </a:lnTo>
                    <a:lnTo>
                      <a:pt x="672" y="163"/>
                    </a:lnTo>
                    <a:lnTo>
                      <a:pt x="674" y="163"/>
                    </a:lnTo>
                    <a:lnTo>
                      <a:pt x="677" y="163"/>
                    </a:lnTo>
                    <a:lnTo>
                      <a:pt x="679" y="163"/>
                    </a:lnTo>
                    <a:lnTo>
                      <a:pt x="682" y="163"/>
                    </a:lnTo>
                    <a:lnTo>
                      <a:pt x="685" y="163"/>
                    </a:lnTo>
                    <a:lnTo>
                      <a:pt x="685" y="160"/>
                    </a:lnTo>
                    <a:lnTo>
                      <a:pt x="693" y="160"/>
                    </a:lnTo>
                    <a:lnTo>
                      <a:pt x="732" y="152"/>
                    </a:lnTo>
                    <a:lnTo>
                      <a:pt x="742" y="147"/>
                    </a:lnTo>
                    <a:lnTo>
                      <a:pt x="755" y="147"/>
                    </a:lnTo>
                    <a:lnTo>
                      <a:pt x="758" y="145"/>
                    </a:lnTo>
                    <a:lnTo>
                      <a:pt x="761" y="145"/>
                    </a:lnTo>
                    <a:lnTo>
                      <a:pt x="763" y="145"/>
                    </a:lnTo>
                    <a:lnTo>
                      <a:pt x="766" y="142"/>
                    </a:lnTo>
                    <a:lnTo>
                      <a:pt x="769" y="139"/>
                    </a:lnTo>
                    <a:lnTo>
                      <a:pt x="771" y="139"/>
                    </a:lnTo>
                    <a:lnTo>
                      <a:pt x="782" y="147"/>
                    </a:lnTo>
                    <a:lnTo>
                      <a:pt x="790" y="150"/>
                    </a:lnTo>
                    <a:lnTo>
                      <a:pt x="790" y="152"/>
                    </a:lnTo>
                    <a:lnTo>
                      <a:pt x="792" y="152"/>
                    </a:lnTo>
                    <a:lnTo>
                      <a:pt x="797" y="155"/>
                    </a:lnTo>
                    <a:lnTo>
                      <a:pt x="797" y="158"/>
                    </a:lnTo>
                    <a:lnTo>
                      <a:pt x="800" y="158"/>
                    </a:lnTo>
                    <a:lnTo>
                      <a:pt x="803" y="160"/>
                    </a:lnTo>
                    <a:lnTo>
                      <a:pt x="805" y="160"/>
                    </a:lnTo>
                    <a:lnTo>
                      <a:pt x="808" y="160"/>
                    </a:lnTo>
                    <a:lnTo>
                      <a:pt x="811" y="163"/>
                    </a:lnTo>
                    <a:lnTo>
                      <a:pt x="813" y="163"/>
                    </a:lnTo>
                    <a:lnTo>
                      <a:pt x="816" y="163"/>
                    </a:lnTo>
                    <a:lnTo>
                      <a:pt x="818" y="166"/>
                    </a:lnTo>
                    <a:lnTo>
                      <a:pt x="826" y="168"/>
                    </a:lnTo>
                    <a:lnTo>
                      <a:pt x="829" y="168"/>
                    </a:lnTo>
                    <a:lnTo>
                      <a:pt x="831" y="168"/>
                    </a:lnTo>
                    <a:lnTo>
                      <a:pt x="831" y="171"/>
                    </a:lnTo>
                    <a:lnTo>
                      <a:pt x="834" y="171"/>
                    </a:lnTo>
                    <a:lnTo>
                      <a:pt x="837" y="171"/>
                    </a:lnTo>
                    <a:lnTo>
                      <a:pt x="839" y="171"/>
                    </a:lnTo>
                    <a:lnTo>
                      <a:pt x="842" y="168"/>
                    </a:lnTo>
                    <a:lnTo>
                      <a:pt x="845" y="168"/>
                    </a:lnTo>
                    <a:lnTo>
                      <a:pt x="850" y="168"/>
                    </a:lnTo>
                    <a:lnTo>
                      <a:pt x="852" y="168"/>
                    </a:lnTo>
                    <a:lnTo>
                      <a:pt x="858" y="168"/>
                    </a:lnTo>
                    <a:lnTo>
                      <a:pt x="860" y="166"/>
                    </a:lnTo>
                    <a:lnTo>
                      <a:pt x="866" y="166"/>
                    </a:lnTo>
                    <a:lnTo>
                      <a:pt x="873" y="163"/>
                    </a:lnTo>
                    <a:lnTo>
                      <a:pt x="884" y="160"/>
                    </a:lnTo>
                    <a:lnTo>
                      <a:pt x="892" y="158"/>
                    </a:lnTo>
                    <a:lnTo>
                      <a:pt x="897" y="155"/>
                    </a:lnTo>
                    <a:lnTo>
                      <a:pt x="905" y="152"/>
                    </a:lnTo>
                    <a:lnTo>
                      <a:pt x="910" y="150"/>
                    </a:lnTo>
                    <a:lnTo>
                      <a:pt x="918" y="147"/>
                    </a:lnTo>
                    <a:lnTo>
                      <a:pt x="921" y="147"/>
                    </a:lnTo>
                    <a:lnTo>
                      <a:pt x="923" y="145"/>
                    </a:lnTo>
                    <a:lnTo>
                      <a:pt x="926" y="145"/>
                    </a:lnTo>
                    <a:lnTo>
                      <a:pt x="934" y="142"/>
                    </a:lnTo>
                    <a:lnTo>
                      <a:pt x="939" y="137"/>
                    </a:lnTo>
                    <a:lnTo>
                      <a:pt x="942" y="137"/>
                    </a:lnTo>
                    <a:lnTo>
                      <a:pt x="952" y="131"/>
                    </a:lnTo>
                    <a:lnTo>
                      <a:pt x="960" y="129"/>
                    </a:lnTo>
                    <a:lnTo>
                      <a:pt x="970" y="124"/>
                    </a:lnTo>
                    <a:lnTo>
                      <a:pt x="976" y="118"/>
                    </a:lnTo>
                    <a:lnTo>
                      <a:pt x="984" y="116"/>
                    </a:lnTo>
                    <a:lnTo>
                      <a:pt x="994" y="110"/>
                    </a:lnTo>
                    <a:lnTo>
                      <a:pt x="1002" y="105"/>
                    </a:lnTo>
                    <a:lnTo>
                      <a:pt x="1010" y="103"/>
                    </a:lnTo>
                    <a:lnTo>
                      <a:pt x="1018" y="97"/>
                    </a:lnTo>
                    <a:lnTo>
                      <a:pt x="1023" y="95"/>
                    </a:lnTo>
                    <a:lnTo>
                      <a:pt x="1031" y="89"/>
                    </a:lnTo>
                    <a:lnTo>
                      <a:pt x="1036" y="87"/>
                    </a:lnTo>
                    <a:lnTo>
                      <a:pt x="1039" y="84"/>
                    </a:lnTo>
                    <a:lnTo>
                      <a:pt x="1041" y="84"/>
                    </a:lnTo>
                    <a:lnTo>
                      <a:pt x="1044" y="82"/>
                    </a:lnTo>
                    <a:lnTo>
                      <a:pt x="1046" y="82"/>
                    </a:lnTo>
                    <a:lnTo>
                      <a:pt x="1046" y="79"/>
                    </a:lnTo>
                    <a:lnTo>
                      <a:pt x="1054" y="76"/>
                    </a:lnTo>
                    <a:lnTo>
                      <a:pt x="1060" y="71"/>
                    </a:lnTo>
                    <a:lnTo>
                      <a:pt x="1067" y="68"/>
                    </a:lnTo>
                    <a:lnTo>
                      <a:pt x="1073" y="66"/>
                    </a:lnTo>
                    <a:lnTo>
                      <a:pt x="1078" y="63"/>
                    </a:lnTo>
                    <a:lnTo>
                      <a:pt x="1081" y="61"/>
                    </a:lnTo>
                    <a:lnTo>
                      <a:pt x="1086" y="58"/>
                    </a:lnTo>
                    <a:lnTo>
                      <a:pt x="1088" y="55"/>
                    </a:lnTo>
                    <a:lnTo>
                      <a:pt x="1091" y="55"/>
                    </a:lnTo>
                    <a:lnTo>
                      <a:pt x="1096" y="53"/>
                    </a:lnTo>
                    <a:lnTo>
                      <a:pt x="1102" y="50"/>
                    </a:lnTo>
                    <a:lnTo>
                      <a:pt x="1107" y="47"/>
                    </a:lnTo>
                    <a:lnTo>
                      <a:pt x="1109" y="47"/>
                    </a:lnTo>
                    <a:lnTo>
                      <a:pt x="1115" y="45"/>
                    </a:lnTo>
                    <a:lnTo>
                      <a:pt x="1120" y="42"/>
                    </a:lnTo>
                    <a:lnTo>
                      <a:pt x="1125" y="40"/>
                    </a:lnTo>
                    <a:lnTo>
                      <a:pt x="1128" y="40"/>
                    </a:lnTo>
                    <a:lnTo>
                      <a:pt x="1130" y="40"/>
                    </a:lnTo>
                    <a:lnTo>
                      <a:pt x="1133" y="37"/>
                    </a:lnTo>
                    <a:lnTo>
                      <a:pt x="1136" y="37"/>
                    </a:lnTo>
                    <a:lnTo>
                      <a:pt x="1138" y="37"/>
                    </a:lnTo>
                    <a:lnTo>
                      <a:pt x="1143" y="34"/>
                    </a:lnTo>
                    <a:lnTo>
                      <a:pt x="1146" y="32"/>
                    </a:lnTo>
                    <a:lnTo>
                      <a:pt x="1149" y="32"/>
                    </a:lnTo>
                    <a:lnTo>
                      <a:pt x="1154" y="29"/>
                    </a:lnTo>
                    <a:lnTo>
                      <a:pt x="1159" y="26"/>
                    </a:lnTo>
                    <a:lnTo>
                      <a:pt x="1167" y="24"/>
                    </a:lnTo>
                    <a:lnTo>
                      <a:pt x="1175" y="21"/>
                    </a:lnTo>
                    <a:lnTo>
                      <a:pt x="1183" y="19"/>
                    </a:lnTo>
                    <a:lnTo>
                      <a:pt x="1193" y="16"/>
                    </a:lnTo>
                    <a:lnTo>
                      <a:pt x="1199" y="13"/>
                    </a:lnTo>
                    <a:lnTo>
                      <a:pt x="1204" y="11"/>
                    </a:lnTo>
                    <a:lnTo>
                      <a:pt x="1212" y="11"/>
                    </a:lnTo>
                    <a:lnTo>
                      <a:pt x="1217" y="8"/>
                    </a:lnTo>
                    <a:lnTo>
                      <a:pt x="1222" y="5"/>
                    </a:lnTo>
                    <a:lnTo>
                      <a:pt x="1225" y="5"/>
                    </a:lnTo>
                    <a:lnTo>
                      <a:pt x="1233" y="3"/>
                    </a:lnTo>
                    <a:lnTo>
                      <a:pt x="1235" y="0"/>
                    </a:lnTo>
                    <a:lnTo>
                      <a:pt x="1238" y="0"/>
                    </a:lnTo>
                    <a:lnTo>
                      <a:pt x="1240" y="0"/>
                    </a:lnTo>
                    <a:lnTo>
                      <a:pt x="1240" y="5"/>
                    </a:lnTo>
                    <a:lnTo>
                      <a:pt x="1243" y="5"/>
                    </a:lnTo>
                    <a:lnTo>
                      <a:pt x="1243" y="11"/>
                    </a:lnTo>
                    <a:lnTo>
                      <a:pt x="1246" y="16"/>
                    </a:lnTo>
                    <a:lnTo>
                      <a:pt x="1248" y="26"/>
                    </a:lnTo>
                    <a:lnTo>
                      <a:pt x="1254" y="37"/>
                    </a:lnTo>
                    <a:lnTo>
                      <a:pt x="1256" y="47"/>
                    </a:lnTo>
                    <a:lnTo>
                      <a:pt x="1259" y="53"/>
                    </a:lnTo>
                    <a:lnTo>
                      <a:pt x="1261" y="61"/>
                    </a:lnTo>
                    <a:lnTo>
                      <a:pt x="1261" y="66"/>
                    </a:lnTo>
                    <a:lnTo>
                      <a:pt x="1264" y="74"/>
                    </a:lnTo>
                    <a:lnTo>
                      <a:pt x="1264" y="79"/>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4" name="フリーフォーム 213"/>
              <p:cNvSpPr>
                <a:spLocks/>
              </p:cNvSpPr>
              <p:nvPr/>
            </p:nvSpPr>
            <p:spPr bwMode="auto">
              <a:xfrm>
                <a:off x="1157410" y="2315346"/>
                <a:ext cx="1150741" cy="948137"/>
              </a:xfrm>
              <a:custGeom>
                <a:avLst/>
                <a:gdLst>
                  <a:gd name="T0" fmla="*/ 3 w 2402"/>
                  <a:gd name="T1" fmla="*/ 1643 h 1948"/>
                  <a:gd name="T2" fmla="*/ 58 w 2402"/>
                  <a:gd name="T3" fmla="*/ 1544 h 1948"/>
                  <a:gd name="T4" fmla="*/ 168 w 2402"/>
                  <a:gd name="T5" fmla="*/ 1357 h 1948"/>
                  <a:gd name="T6" fmla="*/ 252 w 2402"/>
                  <a:gd name="T7" fmla="*/ 1218 h 1948"/>
                  <a:gd name="T8" fmla="*/ 349 w 2402"/>
                  <a:gd name="T9" fmla="*/ 1108 h 1948"/>
                  <a:gd name="T10" fmla="*/ 420 w 2402"/>
                  <a:gd name="T11" fmla="*/ 1053 h 1948"/>
                  <a:gd name="T12" fmla="*/ 522 w 2402"/>
                  <a:gd name="T13" fmla="*/ 1008 h 1948"/>
                  <a:gd name="T14" fmla="*/ 789 w 2402"/>
                  <a:gd name="T15" fmla="*/ 922 h 1948"/>
                  <a:gd name="T16" fmla="*/ 816 w 2402"/>
                  <a:gd name="T17" fmla="*/ 903 h 1948"/>
                  <a:gd name="T18" fmla="*/ 855 w 2402"/>
                  <a:gd name="T19" fmla="*/ 845 h 1948"/>
                  <a:gd name="T20" fmla="*/ 907 w 2402"/>
                  <a:gd name="T21" fmla="*/ 751 h 1948"/>
                  <a:gd name="T22" fmla="*/ 944 w 2402"/>
                  <a:gd name="T23" fmla="*/ 709 h 1948"/>
                  <a:gd name="T24" fmla="*/ 978 w 2402"/>
                  <a:gd name="T25" fmla="*/ 683 h 1948"/>
                  <a:gd name="T26" fmla="*/ 1036 w 2402"/>
                  <a:gd name="T27" fmla="*/ 643 h 1948"/>
                  <a:gd name="T28" fmla="*/ 1104 w 2402"/>
                  <a:gd name="T29" fmla="*/ 607 h 1948"/>
                  <a:gd name="T30" fmla="*/ 1206 w 2402"/>
                  <a:gd name="T31" fmla="*/ 557 h 1948"/>
                  <a:gd name="T32" fmla="*/ 1314 w 2402"/>
                  <a:gd name="T33" fmla="*/ 517 h 1948"/>
                  <a:gd name="T34" fmla="*/ 1421 w 2402"/>
                  <a:gd name="T35" fmla="*/ 475 h 1948"/>
                  <a:gd name="T36" fmla="*/ 1471 w 2402"/>
                  <a:gd name="T37" fmla="*/ 447 h 1948"/>
                  <a:gd name="T38" fmla="*/ 1542 w 2402"/>
                  <a:gd name="T39" fmla="*/ 368 h 1948"/>
                  <a:gd name="T40" fmla="*/ 1565 w 2402"/>
                  <a:gd name="T41" fmla="*/ 284 h 1948"/>
                  <a:gd name="T42" fmla="*/ 1555 w 2402"/>
                  <a:gd name="T43" fmla="*/ 221 h 1948"/>
                  <a:gd name="T44" fmla="*/ 1502 w 2402"/>
                  <a:gd name="T45" fmla="*/ 100 h 1948"/>
                  <a:gd name="T46" fmla="*/ 1484 w 2402"/>
                  <a:gd name="T47" fmla="*/ 32 h 1948"/>
                  <a:gd name="T48" fmla="*/ 1523 w 2402"/>
                  <a:gd name="T49" fmla="*/ 11 h 1948"/>
                  <a:gd name="T50" fmla="*/ 1681 w 2402"/>
                  <a:gd name="T51" fmla="*/ 45 h 1948"/>
                  <a:gd name="T52" fmla="*/ 1715 w 2402"/>
                  <a:gd name="T53" fmla="*/ 58 h 1948"/>
                  <a:gd name="T54" fmla="*/ 1746 w 2402"/>
                  <a:gd name="T55" fmla="*/ 71 h 1948"/>
                  <a:gd name="T56" fmla="*/ 1772 w 2402"/>
                  <a:gd name="T57" fmla="*/ 84 h 1948"/>
                  <a:gd name="T58" fmla="*/ 1807 w 2402"/>
                  <a:gd name="T59" fmla="*/ 108 h 1948"/>
                  <a:gd name="T60" fmla="*/ 1835 w 2402"/>
                  <a:gd name="T61" fmla="*/ 134 h 1948"/>
                  <a:gd name="T62" fmla="*/ 1856 w 2402"/>
                  <a:gd name="T63" fmla="*/ 155 h 1948"/>
                  <a:gd name="T64" fmla="*/ 1888 w 2402"/>
                  <a:gd name="T65" fmla="*/ 197 h 1948"/>
                  <a:gd name="T66" fmla="*/ 1919 w 2402"/>
                  <a:gd name="T67" fmla="*/ 234 h 1948"/>
                  <a:gd name="T68" fmla="*/ 1959 w 2402"/>
                  <a:gd name="T69" fmla="*/ 273 h 1948"/>
                  <a:gd name="T70" fmla="*/ 1982 w 2402"/>
                  <a:gd name="T71" fmla="*/ 305 h 1948"/>
                  <a:gd name="T72" fmla="*/ 2029 w 2402"/>
                  <a:gd name="T73" fmla="*/ 365 h 1948"/>
                  <a:gd name="T74" fmla="*/ 2056 w 2402"/>
                  <a:gd name="T75" fmla="*/ 405 h 1948"/>
                  <a:gd name="T76" fmla="*/ 2092 w 2402"/>
                  <a:gd name="T77" fmla="*/ 457 h 1948"/>
                  <a:gd name="T78" fmla="*/ 2119 w 2402"/>
                  <a:gd name="T79" fmla="*/ 494 h 1948"/>
                  <a:gd name="T80" fmla="*/ 2160 w 2402"/>
                  <a:gd name="T81" fmla="*/ 552 h 1948"/>
                  <a:gd name="T82" fmla="*/ 2195 w 2402"/>
                  <a:gd name="T83" fmla="*/ 601 h 1948"/>
                  <a:gd name="T84" fmla="*/ 2208 w 2402"/>
                  <a:gd name="T85" fmla="*/ 622 h 1948"/>
                  <a:gd name="T86" fmla="*/ 2229 w 2402"/>
                  <a:gd name="T87" fmla="*/ 654 h 1948"/>
                  <a:gd name="T88" fmla="*/ 2265 w 2402"/>
                  <a:gd name="T89" fmla="*/ 709 h 1948"/>
                  <a:gd name="T90" fmla="*/ 2299 w 2402"/>
                  <a:gd name="T91" fmla="*/ 756 h 1948"/>
                  <a:gd name="T92" fmla="*/ 2326 w 2402"/>
                  <a:gd name="T93" fmla="*/ 793 h 1948"/>
                  <a:gd name="T94" fmla="*/ 2378 w 2402"/>
                  <a:gd name="T95" fmla="*/ 914 h 1948"/>
                  <a:gd name="T96" fmla="*/ 2218 w 2402"/>
                  <a:gd name="T97" fmla="*/ 1032 h 1948"/>
                  <a:gd name="T98" fmla="*/ 2087 w 2402"/>
                  <a:gd name="T99" fmla="*/ 1121 h 1948"/>
                  <a:gd name="T100" fmla="*/ 2001 w 2402"/>
                  <a:gd name="T101" fmla="*/ 1181 h 1948"/>
                  <a:gd name="T102" fmla="*/ 1835 w 2402"/>
                  <a:gd name="T103" fmla="*/ 1281 h 1948"/>
                  <a:gd name="T104" fmla="*/ 1704 w 2402"/>
                  <a:gd name="T105" fmla="*/ 1349 h 1948"/>
                  <a:gd name="T106" fmla="*/ 1526 w 2402"/>
                  <a:gd name="T107" fmla="*/ 1446 h 1948"/>
                  <a:gd name="T108" fmla="*/ 1277 w 2402"/>
                  <a:gd name="T109" fmla="*/ 1575 h 1948"/>
                  <a:gd name="T110" fmla="*/ 1122 w 2402"/>
                  <a:gd name="T111" fmla="*/ 1646 h 1948"/>
                  <a:gd name="T112" fmla="*/ 1031 w 2402"/>
                  <a:gd name="T113" fmla="*/ 1688 h 1948"/>
                  <a:gd name="T114" fmla="*/ 881 w 2402"/>
                  <a:gd name="T115" fmla="*/ 1746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402" h="1948">
                    <a:moveTo>
                      <a:pt x="394" y="1903"/>
                    </a:moveTo>
                    <a:lnTo>
                      <a:pt x="268" y="1948"/>
                    </a:lnTo>
                    <a:lnTo>
                      <a:pt x="265" y="1945"/>
                    </a:lnTo>
                    <a:lnTo>
                      <a:pt x="255" y="1932"/>
                    </a:lnTo>
                    <a:lnTo>
                      <a:pt x="234" y="1911"/>
                    </a:lnTo>
                    <a:lnTo>
                      <a:pt x="150" y="1814"/>
                    </a:lnTo>
                    <a:lnTo>
                      <a:pt x="144" y="1806"/>
                    </a:lnTo>
                    <a:lnTo>
                      <a:pt x="3" y="1643"/>
                    </a:lnTo>
                    <a:lnTo>
                      <a:pt x="0" y="1641"/>
                    </a:lnTo>
                    <a:lnTo>
                      <a:pt x="8" y="1625"/>
                    </a:lnTo>
                    <a:lnTo>
                      <a:pt x="16" y="1612"/>
                    </a:lnTo>
                    <a:lnTo>
                      <a:pt x="27" y="1596"/>
                    </a:lnTo>
                    <a:lnTo>
                      <a:pt x="34" y="1583"/>
                    </a:lnTo>
                    <a:lnTo>
                      <a:pt x="45" y="1565"/>
                    </a:lnTo>
                    <a:lnTo>
                      <a:pt x="50" y="1554"/>
                    </a:lnTo>
                    <a:lnTo>
                      <a:pt x="58" y="1544"/>
                    </a:lnTo>
                    <a:lnTo>
                      <a:pt x="61" y="1538"/>
                    </a:lnTo>
                    <a:lnTo>
                      <a:pt x="74" y="1517"/>
                    </a:lnTo>
                    <a:lnTo>
                      <a:pt x="84" y="1502"/>
                    </a:lnTo>
                    <a:lnTo>
                      <a:pt x="108" y="1460"/>
                    </a:lnTo>
                    <a:lnTo>
                      <a:pt x="124" y="1436"/>
                    </a:lnTo>
                    <a:lnTo>
                      <a:pt x="131" y="1420"/>
                    </a:lnTo>
                    <a:lnTo>
                      <a:pt x="152" y="1386"/>
                    </a:lnTo>
                    <a:lnTo>
                      <a:pt x="168" y="1357"/>
                    </a:lnTo>
                    <a:lnTo>
                      <a:pt x="171" y="1357"/>
                    </a:lnTo>
                    <a:lnTo>
                      <a:pt x="173" y="1349"/>
                    </a:lnTo>
                    <a:lnTo>
                      <a:pt x="181" y="1336"/>
                    </a:lnTo>
                    <a:lnTo>
                      <a:pt x="202" y="1299"/>
                    </a:lnTo>
                    <a:lnTo>
                      <a:pt x="226" y="1265"/>
                    </a:lnTo>
                    <a:lnTo>
                      <a:pt x="234" y="1250"/>
                    </a:lnTo>
                    <a:lnTo>
                      <a:pt x="241" y="1236"/>
                    </a:lnTo>
                    <a:lnTo>
                      <a:pt x="252" y="1218"/>
                    </a:lnTo>
                    <a:lnTo>
                      <a:pt x="255" y="1218"/>
                    </a:lnTo>
                    <a:lnTo>
                      <a:pt x="265" y="1202"/>
                    </a:lnTo>
                    <a:lnTo>
                      <a:pt x="276" y="1187"/>
                    </a:lnTo>
                    <a:lnTo>
                      <a:pt x="294" y="1166"/>
                    </a:lnTo>
                    <a:lnTo>
                      <a:pt x="307" y="1150"/>
                    </a:lnTo>
                    <a:lnTo>
                      <a:pt x="320" y="1137"/>
                    </a:lnTo>
                    <a:lnTo>
                      <a:pt x="331" y="1124"/>
                    </a:lnTo>
                    <a:lnTo>
                      <a:pt x="349" y="1108"/>
                    </a:lnTo>
                    <a:lnTo>
                      <a:pt x="367" y="1089"/>
                    </a:lnTo>
                    <a:lnTo>
                      <a:pt x="383" y="1074"/>
                    </a:lnTo>
                    <a:lnTo>
                      <a:pt x="394" y="1066"/>
                    </a:lnTo>
                    <a:lnTo>
                      <a:pt x="401" y="1061"/>
                    </a:lnTo>
                    <a:lnTo>
                      <a:pt x="409" y="1055"/>
                    </a:lnTo>
                    <a:lnTo>
                      <a:pt x="415" y="1053"/>
                    </a:lnTo>
                    <a:lnTo>
                      <a:pt x="417" y="1053"/>
                    </a:lnTo>
                    <a:lnTo>
                      <a:pt x="420" y="1053"/>
                    </a:lnTo>
                    <a:lnTo>
                      <a:pt x="428" y="1048"/>
                    </a:lnTo>
                    <a:lnTo>
                      <a:pt x="438" y="1045"/>
                    </a:lnTo>
                    <a:lnTo>
                      <a:pt x="454" y="1037"/>
                    </a:lnTo>
                    <a:lnTo>
                      <a:pt x="470" y="1032"/>
                    </a:lnTo>
                    <a:lnTo>
                      <a:pt x="483" y="1027"/>
                    </a:lnTo>
                    <a:lnTo>
                      <a:pt x="496" y="1021"/>
                    </a:lnTo>
                    <a:lnTo>
                      <a:pt x="506" y="1016"/>
                    </a:lnTo>
                    <a:lnTo>
                      <a:pt x="522" y="1008"/>
                    </a:lnTo>
                    <a:lnTo>
                      <a:pt x="532" y="1006"/>
                    </a:lnTo>
                    <a:lnTo>
                      <a:pt x="572" y="992"/>
                    </a:lnTo>
                    <a:lnTo>
                      <a:pt x="593" y="985"/>
                    </a:lnTo>
                    <a:lnTo>
                      <a:pt x="635" y="971"/>
                    </a:lnTo>
                    <a:lnTo>
                      <a:pt x="679" y="956"/>
                    </a:lnTo>
                    <a:lnTo>
                      <a:pt x="716" y="945"/>
                    </a:lnTo>
                    <a:lnTo>
                      <a:pt x="755" y="932"/>
                    </a:lnTo>
                    <a:lnTo>
                      <a:pt x="789" y="922"/>
                    </a:lnTo>
                    <a:lnTo>
                      <a:pt x="792" y="919"/>
                    </a:lnTo>
                    <a:lnTo>
                      <a:pt x="797" y="916"/>
                    </a:lnTo>
                    <a:lnTo>
                      <a:pt x="800" y="916"/>
                    </a:lnTo>
                    <a:lnTo>
                      <a:pt x="803" y="914"/>
                    </a:lnTo>
                    <a:lnTo>
                      <a:pt x="805" y="914"/>
                    </a:lnTo>
                    <a:lnTo>
                      <a:pt x="813" y="908"/>
                    </a:lnTo>
                    <a:lnTo>
                      <a:pt x="816" y="906"/>
                    </a:lnTo>
                    <a:lnTo>
                      <a:pt x="816" y="903"/>
                    </a:lnTo>
                    <a:lnTo>
                      <a:pt x="821" y="898"/>
                    </a:lnTo>
                    <a:lnTo>
                      <a:pt x="826" y="893"/>
                    </a:lnTo>
                    <a:lnTo>
                      <a:pt x="829" y="890"/>
                    </a:lnTo>
                    <a:lnTo>
                      <a:pt x="834" y="882"/>
                    </a:lnTo>
                    <a:lnTo>
                      <a:pt x="837" y="877"/>
                    </a:lnTo>
                    <a:lnTo>
                      <a:pt x="842" y="869"/>
                    </a:lnTo>
                    <a:lnTo>
                      <a:pt x="847" y="861"/>
                    </a:lnTo>
                    <a:lnTo>
                      <a:pt x="855" y="845"/>
                    </a:lnTo>
                    <a:lnTo>
                      <a:pt x="863" y="832"/>
                    </a:lnTo>
                    <a:lnTo>
                      <a:pt x="868" y="819"/>
                    </a:lnTo>
                    <a:lnTo>
                      <a:pt x="879" y="798"/>
                    </a:lnTo>
                    <a:lnTo>
                      <a:pt x="886" y="788"/>
                    </a:lnTo>
                    <a:lnTo>
                      <a:pt x="894" y="775"/>
                    </a:lnTo>
                    <a:lnTo>
                      <a:pt x="900" y="764"/>
                    </a:lnTo>
                    <a:lnTo>
                      <a:pt x="905" y="756"/>
                    </a:lnTo>
                    <a:lnTo>
                      <a:pt x="907" y="751"/>
                    </a:lnTo>
                    <a:lnTo>
                      <a:pt x="913" y="746"/>
                    </a:lnTo>
                    <a:lnTo>
                      <a:pt x="918" y="740"/>
                    </a:lnTo>
                    <a:lnTo>
                      <a:pt x="923" y="733"/>
                    </a:lnTo>
                    <a:lnTo>
                      <a:pt x="928" y="727"/>
                    </a:lnTo>
                    <a:lnTo>
                      <a:pt x="931" y="722"/>
                    </a:lnTo>
                    <a:lnTo>
                      <a:pt x="936" y="717"/>
                    </a:lnTo>
                    <a:lnTo>
                      <a:pt x="941" y="712"/>
                    </a:lnTo>
                    <a:lnTo>
                      <a:pt x="944" y="709"/>
                    </a:lnTo>
                    <a:lnTo>
                      <a:pt x="947" y="706"/>
                    </a:lnTo>
                    <a:lnTo>
                      <a:pt x="949" y="706"/>
                    </a:lnTo>
                    <a:lnTo>
                      <a:pt x="949" y="704"/>
                    </a:lnTo>
                    <a:lnTo>
                      <a:pt x="952" y="704"/>
                    </a:lnTo>
                    <a:lnTo>
                      <a:pt x="952" y="701"/>
                    </a:lnTo>
                    <a:lnTo>
                      <a:pt x="962" y="693"/>
                    </a:lnTo>
                    <a:lnTo>
                      <a:pt x="973" y="685"/>
                    </a:lnTo>
                    <a:lnTo>
                      <a:pt x="978" y="683"/>
                    </a:lnTo>
                    <a:lnTo>
                      <a:pt x="983" y="677"/>
                    </a:lnTo>
                    <a:lnTo>
                      <a:pt x="991" y="672"/>
                    </a:lnTo>
                    <a:lnTo>
                      <a:pt x="997" y="667"/>
                    </a:lnTo>
                    <a:lnTo>
                      <a:pt x="1004" y="664"/>
                    </a:lnTo>
                    <a:lnTo>
                      <a:pt x="1010" y="659"/>
                    </a:lnTo>
                    <a:lnTo>
                      <a:pt x="1017" y="654"/>
                    </a:lnTo>
                    <a:lnTo>
                      <a:pt x="1028" y="649"/>
                    </a:lnTo>
                    <a:lnTo>
                      <a:pt x="1036" y="643"/>
                    </a:lnTo>
                    <a:lnTo>
                      <a:pt x="1041" y="641"/>
                    </a:lnTo>
                    <a:lnTo>
                      <a:pt x="1044" y="638"/>
                    </a:lnTo>
                    <a:lnTo>
                      <a:pt x="1049" y="635"/>
                    </a:lnTo>
                    <a:lnTo>
                      <a:pt x="1065" y="628"/>
                    </a:lnTo>
                    <a:lnTo>
                      <a:pt x="1073" y="622"/>
                    </a:lnTo>
                    <a:lnTo>
                      <a:pt x="1083" y="617"/>
                    </a:lnTo>
                    <a:lnTo>
                      <a:pt x="1094" y="612"/>
                    </a:lnTo>
                    <a:lnTo>
                      <a:pt x="1104" y="607"/>
                    </a:lnTo>
                    <a:lnTo>
                      <a:pt x="1125" y="596"/>
                    </a:lnTo>
                    <a:lnTo>
                      <a:pt x="1133" y="593"/>
                    </a:lnTo>
                    <a:lnTo>
                      <a:pt x="1149" y="586"/>
                    </a:lnTo>
                    <a:lnTo>
                      <a:pt x="1159" y="580"/>
                    </a:lnTo>
                    <a:lnTo>
                      <a:pt x="1172" y="573"/>
                    </a:lnTo>
                    <a:lnTo>
                      <a:pt x="1188" y="565"/>
                    </a:lnTo>
                    <a:lnTo>
                      <a:pt x="1198" y="559"/>
                    </a:lnTo>
                    <a:lnTo>
                      <a:pt x="1206" y="557"/>
                    </a:lnTo>
                    <a:lnTo>
                      <a:pt x="1219" y="552"/>
                    </a:lnTo>
                    <a:lnTo>
                      <a:pt x="1235" y="546"/>
                    </a:lnTo>
                    <a:lnTo>
                      <a:pt x="1253" y="538"/>
                    </a:lnTo>
                    <a:lnTo>
                      <a:pt x="1261" y="536"/>
                    </a:lnTo>
                    <a:lnTo>
                      <a:pt x="1277" y="531"/>
                    </a:lnTo>
                    <a:lnTo>
                      <a:pt x="1293" y="525"/>
                    </a:lnTo>
                    <a:lnTo>
                      <a:pt x="1306" y="520"/>
                    </a:lnTo>
                    <a:lnTo>
                      <a:pt x="1314" y="517"/>
                    </a:lnTo>
                    <a:lnTo>
                      <a:pt x="1335" y="510"/>
                    </a:lnTo>
                    <a:lnTo>
                      <a:pt x="1337" y="510"/>
                    </a:lnTo>
                    <a:lnTo>
                      <a:pt x="1343" y="507"/>
                    </a:lnTo>
                    <a:lnTo>
                      <a:pt x="1356" y="502"/>
                    </a:lnTo>
                    <a:lnTo>
                      <a:pt x="1374" y="496"/>
                    </a:lnTo>
                    <a:lnTo>
                      <a:pt x="1392" y="486"/>
                    </a:lnTo>
                    <a:lnTo>
                      <a:pt x="1408" y="481"/>
                    </a:lnTo>
                    <a:lnTo>
                      <a:pt x="1421" y="475"/>
                    </a:lnTo>
                    <a:lnTo>
                      <a:pt x="1429" y="473"/>
                    </a:lnTo>
                    <a:lnTo>
                      <a:pt x="1437" y="468"/>
                    </a:lnTo>
                    <a:lnTo>
                      <a:pt x="1442" y="468"/>
                    </a:lnTo>
                    <a:lnTo>
                      <a:pt x="1445" y="465"/>
                    </a:lnTo>
                    <a:lnTo>
                      <a:pt x="1453" y="460"/>
                    </a:lnTo>
                    <a:lnTo>
                      <a:pt x="1463" y="452"/>
                    </a:lnTo>
                    <a:lnTo>
                      <a:pt x="1466" y="449"/>
                    </a:lnTo>
                    <a:lnTo>
                      <a:pt x="1471" y="447"/>
                    </a:lnTo>
                    <a:lnTo>
                      <a:pt x="1476" y="441"/>
                    </a:lnTo>
                    <a:lnTo>
                      <a:pt x="1495" y="428"/>
                    </a:lnTo>
                    <a:lnTo>
                      <a:pt x="1508" y="412"/>
                    </a:lnTo>
                    <a:lnTo>
                      <a:pt x="1518" y="405"/>
                    </a:lnTo>
                    <a:lnTo>
                      <a:pt x="1526" y="394"/>
                    </a:lnTo>
                    <a:lnTo>
                      <a:pt x="1534" y="386"/>
                    </a:lnTo>
                    <a:lnTo>
                      <a:pt x="1537" y="376"/>
                    </a:lnTo>
                    <a:lnTo>
                      <a:pt x="1542" y="368"/>
                    </a:lnTo>
                    <a:lnTo>
                      <a:pt x="1547" y="357"/>
                    </a:lnTo>
                    <a:lnTo>
                      <a:pt x="1552" y="342"/>
                    </a:lnTo>
                    <a:lnTo>
                      <a:pt x="1558" y="323"/>
                    </a:lnTo>
                    <a:lnTo>
                      <a:pt x="1563" y="310"/>
                    </a:lnTo>
                    <a:lnTo>
                      <a:pt x="1565" y="302"/>
                    </a:lnTo>
                    <a:lnTo>
                      <a:pt x="1565" y="297"/>
                    </a:lnTo>
                    <a:lnTo>
                      <a:pt x="1565" y="292"/>
                    </a:lnTo>
                    <a:lnTo>
                      <a:pt x="1565" y="284"/>
                    </a:lnTo>
                    <a:lnTo>
                      <a:pt x="1565" y="273"/>
                    </a:lnTo>
                    <a:lnTo>
                      <a:pt x="1565" y="263"/>
                    </a:lnTo>
                    <a:lnTo>
                      <a:pt x="1563" y="252"/>
                    </a:lnTo>
                    <a:lnTo>
                      <a:pt x="1563" y="247"/>
                    </a:lnTo>
                    <a:lnTo>
                      <a:pt x="1563" y="239"/>
                    </a:lnTo>
                    <a:lnTo>
                      <a:pt x="1560" y="231"/>
                    </a:lnTo>
                    <a:lnTo>
                      <a:pt x="1558" y="229"/>
                    </a:lnTo>
                    <a:lnTo>
                      <a:pt x="1555" y="221"/>
                    </a:lnTo>
                    <a:lnTo>
                      <a:pt x="1552" y="213"/>
                    </a:lnTo>
                    <a:lnTo>
                      <a:pt x="1547" y="200"/>
                    </a:lnTo>
                    <a:lnTo>
                      <a:pt x="1542" y="187"/>
                    </a:lnTo>
                    <a:lnTo>
                      <a:pt x="1534" y="168"/>
                    </a:lnTo>
                    <a:lnTo>
                      <a:pt x="1526" y="150"/>
                    </a:lnTo>
                    <a:lnTo>
                      <a:pt x="1518" y="134"/>
                    </a:lnTo>
                    <a:lnTo>
                      <a:pt x="1508" y="113"/>
                    </a:lnTo>
                    <a:lnTo>
                      <a:pt x="1502" y="100"/>
                    </a:lnTo>
                    <a:lnTo>
                      <a:pt x="1495" y="84"/>
                    </a:lnTo>
                    <a:lnTo>
                      <a:pt x="1492" y="77"/>
                    </a:lnTo>
                    <a:lnTo>
                      <a:pt x="1489" y="71"/>
                    </a:lnTo>
                    <a:lnTo>
                      <a:pt x="1489" y="63"/>
                    </a:lnTo>
                    <a:lnTo>
                      <a:pt x="1487" y="56"/>
                    </a:lnTo>
                    <a:lnTo>
                      <a:pt x="1487" y="50"/>
                    </a:lnTo>
                    <a:lnTo>
                      <a:pt x="1484" y="42"/>
                    </a:lnTo>
                    <a:lnTo>
                      <a:pt x="1484" y="32"/>
                    </a:lnTo>
                    <a:lnTo>
                      <a:pt x="1481" y="24"/>
                    </a:lnTo>
                    <a:lnTo>
                      <a:pt x="1481" y="16"/>
                    </a:lnTo>
                    <a:lnTo>
                      <a:pt x="1481" y="11"/>
                    </a:lnTo>
                    <a:lnTo>
                      <a:pt x="1481" y="0"/>
                    </a:lnTo>
                    <a:lnTo>
                      <a:pt x="1484" y="0"/>
                    </a:lnTo>
                    <a:lnTo>
                      <a:pt x="1518" y="8"/>
                    </a:lnTo>
                    <a:lnTo>
                      <a:pt x="1521" y="8"/>
                    </a:lnTo>
                    <a:lnTo>
                      <a:pt x="1523" y="11"/>
                    </a:lnTo>
                    <a:lnTo>
                      <a:pt x="1537" y="14"/>
                    </a:lnTo>
                    <a:lnTo>
                      <a:pt x="1571" y="21"/>
                    </a:lnTo>
                    <a:lnTo>
                      <a:pt x="1657" y="40"/>
                    </a:lnTo>
                    <a:lnTo>
                      <a:pt x="1660" y="40"/>
                    </a:lnTo>
                    <a:lnTo>
                      <a:pt x="1662" y="42"/>
                    </a:lnTo>
                    <a:lnTo>
                      <a:pt x="1673" y="45"/>
                    </a:lnTo>
                    <a:lnTo>
                      <a:pt x="1678" y="45"/>
                    </a:lnTo>
                    <a:lnTo>
                      <a:pt x="1681" y="45"/>
                    </a:lnTo>
                    <a:lnTo>
                      <a:pt x="1683" y="48"/>
                    </a:lnTo>
                    <a:lnTo>
                      <a:pt x="1689" y="48"/>
                    </a:lnTo>
                    <a:lnTo>
                      <a:pt x="1691" y="50"/>
                    </a:lnTo>
                    <a:lnTo>
                      <a:pt x="1699" y="53"/>
                    </a:lnTo>
                    <a:lnTo>
                      <a:pt x="1704" y="53"/>
                    </a:lnTo>
                    <a:lnTo>
                      <a:pt x="1707" y="56"/>
                    </a:lnTo>
                    <a:lnTo>
                      <a:pt x="1712" y="56"/>
                    </a:lnTo>
                    <a:lnTo>
                      <a:pt x="1715" y="58"/>
                    </a:lnTo>
                    <a:lnTo>
                      <a:pt x="1720" y="61"/>
                    </a:lnTo>
                    <a:lnTo>
                      <a:pt x="1723" y="61"/>
                    </a:lnTo>
                    <a:lnTo>
                      <a:pt x="1725" y="63"/>
                    </a:lnTo>
                    <a:lnTo>
                      <a:pt x="1731" y="66"/>
                    </a:lnTo>
                    <a:lnTo>
                      <a:pt x="1738" y="69"/>
                    </a:lnTo>
                    <a:lnTo>
                      <a:pt x="1741" y="69"/>
                    </a:lnTo>
                    <a:lnTo>
                      <a:pt x="1744" y="71"/>
                    </a:lnTo>
                    <a:lnTo>
                      <a:pt x="1746" y="71"/>
                    </a:lnTo>
                    <a:lnTo>
                      <a:pt x="1749" y="71"/>
                    </a:lnTo>
                    <a:lnTo>
                      <a:pt x="1749" y="74"/>
                    </a:lnTo>
                    <a:lnTo>
                      <a:pt x="1754" y="74"/>
                    </a:lnTo>
                    <a:lnTo>
                      <a:pt x="1759" y="77"/>
                    </a:lnTo>
                    <a:lnTo>
                      <a:pt x="1762" y="79"/>
                    </a:lnTo>
                    <a:lnTo>
                      <a:pt x="1770" y="82"/>
                    </a:lnTo>
                    <a:lnTo>
                      <a:pt x="1770" y="84"/>
                    </a:lnTo>
                    <a:lnTo>
                      <a:pt x="1772" y="84"/>
                    </a:lnTo>
                    <a:lnTo>
                      <a:pt x="1775" y="84"/>
                    </a:lnTo>
                    <a:lnTo>
                      <a:pt x="1775" y="87"/>
                    </a:lnTo>
                    <a:lnTo>
                      <a:pt x="1778" y="87"/>
                    </a:lnTo>
                    <a:lnTo>
                      <a:pt x="1783" y="92"/>
                    </a:lnTo>
                    <a:lnTo>
                      <a:pt x="1791" y="97"/>
                    </a:lnTo>
                    <a:lnTo>
                      <a:pt x="1799" y="100"/>
                    </a:lnTo>
                    <a:lnTo>
                      <a:pt x="1804" y="105"/>
                    </a:lnTo>
                    <a:lnTo>
                      <a:pt x="1807" y="108"/>
                    </a:lnTo>
                    <a:lnTo>
                      <a:pt x="1812" y="111"/>
                    </a:lnTo>
                    <a:lnTo>
                      <a:pt x="1814" y="113"/>
                    </a:lnTo>
                    <a:lnTo>
                      <a:pt x="1820" y="116"/>
                    </a:lnTo>
                    <a:lnTo>
                      <a:pt x="1822" y="121"/>
                    </a:lnTo>
                    <a:lnTo>
                      <a:pt x="1828" y="124"/>
                    </a:lnTo>
                    <a:lnTo>
                      <a:pt x="1833" y="129"/>
                    </a:lnTo>
                    <a:lnTo>
                      <a:pt x="1835" y="132"/>
                    </a:lnTo>
                    <a:lnTo>
                      <a:pt x="1835" y="134"/>
                    </a:lnTo>
                    <a:lnTo>
                      <a:pt x="1838" y="137"/>
                    </a:lnTo>
                    <a:lnTo>
                      <a:pt x="1841" y="137"/>
                    </a:lnTo>
                    <a:lnTo>
                      <a:pt x="1843" y="139"/>
                    </a:lnTo>
                    <a:lnTo>
                      <a:pt x="1843" y="142"/>
                    </a:lnTo>
                    <a:lnTo>
                      <a:pt x="1846" y="142"/>
                    </a:lnTo>
                    <a:lnTo>
                      <a:pt x="1846" y="145"/>
                    </a:lnTo>
                    <a:lnTo>
                      <a:pt x="1851" y="150"/>
                    </a:lnTo>
                    <a:lnTo>
                      <a:pt x="1856" y="155"/>
                    </a:lnTo>
                    <a:lnTo>
                      <a:pt x="1859" y="160"/>
                    </a:lnTo>
                    <a:lnTo>
                      <a:pt x="1864" y="168"/>
                    </a:lnTo>
                    <a:lnTo>
                      <a:pt x="1869" y="174"/>
                    </a:lnTo>
                    <a:lnTo>
                      <a:pt x="1875" y="181"/>
                    </a:lnTo>
                    <a:lnTo>
                      <a:pt x="1880" y="187"/>
                    </a:lnTo>
                    <a:lnTo>
                      <a:pt x="1883" y="192"/>
                    </a:lnTo>
                    <a:lnTo>
                      <a:pt x="1885" y="195"/>
                    </a:lnTo>
                    <a:lnTo>
                      <a:pt x="1888" y="197"/>
                    </a:lnTo>
                    <a:lnTo>
                      <a:pt x="1893" y="205"/>
                    </a:lnTo>
                    <a:lnTo>
                      <a:pt x="1898" y="210"/>
                    </a:lnTo>
                    <a:lnTo>
                      <a:pt x="1901" y="216"/>
                    </a:lnTo>
                    <a:lnTo>
                      <a:pt x="1904" y="218"/>
                    </a:lnTo>
                    <a:lnTo>
                      <a:pt x="1909" y="223"/>
                    </a:lnTo>
                    <a:lnTo>
                      <a:pt x="1914" y="229"/>
                    </a:lnTo>
                    <a:lnTo>
                      <a:pt x="1917" y="231"/>
                    </a:lnTo>
                    <a:lnTo>
                      <a:pt x="1919" y="234"/>
                    </a:lnTo>
                    <a:lnTo>
                      <a:pt x="1925" y="239"/>
                    </a:lnTo>
                    <a:lnTo>
                      <a:pt x="1927" y="242"/>
                    </a:lnTo>
                    <a:lnTo>
                      <a:pt x="1930" y="247"/>
                    </a:lnTo>
                    <a:lnTo>
                      <a:pt x="1938" y="252"/>
                    </a:lnTo>
                    <a:lnTo>
                      <a:pt x="1943" y="260"/>
                    </a:lnTo>
                    <a:lnTo>
                      <a:pt x="1948" y="263"/>
                    </a:lnTo>
                    <a:lnTo>
                      <a:pt x="1953" y="268"/>
                    </a:lnTo>
                    <a:lnTo>
                      <a:pt x="1959" y="273"/>
                    </a:lnTo>
                    <a:lnTo>
                      <a:pt x="1961" y="279"/>
                    </a:lnTo>
                    <a:lnTo>
                      <a:pt x="1966" y="281"/>
                    </a:lnTo>
                    <a:lnTo>
                      <a:pt x="1966" y="284"/>
                    </a:lnTo>
                    <a:lnTo>
                      <a:pt x="1972" y="289"/>
                    </a:lnTo>
                    <a:lnTo>
                      <a:pt x="1977" y="294"/>
                    </a:lnTo>
                    <a:lnTo>
                      <a:pt x="1982" y="300"/>
                    </a:lnTo>
                    <a:lnTo>
                      <a:pt x="1982" y="302"/>
                    </a:lnTo>
                    <a:lnTo>
                      <a:pt x="1982" y="305"/>
                    </a:lnTo>
                    <a:lnTo>
                      <a:pt x="1998" y="323"/>
                    </a:lnTo>
                    <a:lnTo>
                      <a:pt x="2003" y="331"/>
                    </a:lnTo>
                    <a:lnTo>
                      <a:pt x="2008" y="336"/>
                    </a:lnTo>
                    <a:lnTo>
                      <a:pt x="2011" y="342"/>
                    </a:lnTo>
                    <a:lnTo>
                      <a:pt x="2019" y="352"/>
                    </a:lnTo>
                    <a:lnTo>
                      <a:pt x="2024" y="360"/>
                    </a:lnTo>
                    <a:lnTo>
                      <a:pt x="2027" y="363"/>
                    </a:lnTo>
                    <a:lnTo>
                      <a:pt x="2029" y="365"/>
                    </a:lnTo>
                    <a:lnTo>
                      <a:pt x="2035" y="373"/>
                    </a:lnTo>
                    <a:lnTo>
                      <a:pt x="2040" y="381"/>
                    </a:lnTo>
                    <a:lnTo>
                      <a:pt x="2043" y="386"/>
                    </a:lnTo>
                    <a:lnTo>
                      <a:pt x="2045" y="389"/>
                    </a:lnTo>
                    <a:lnTo>
                      <a:pt x="2050" y="397"/>
                    </a:lnTo>
                    <a:lnTo>
                      <a:pt x="2053" y="402"/>
                    </a:lnTo>
                    <a:lnTo>
                      <a:pt x="2056" y="402"/>
                    </a:lnTo>
                    <a:lnTo>
                      <a:pt x="2056" y="405"/>
                    </a:lnTo>
                    <a:lnTo>
                      <a:pt x="2058" y="410"/>
                    </a:lnTo>
                    <a:lnTo>
                      <a:pt x="2061" y="410"/>
                    </a:lnTo>
                    <a:lnTo>
                      <a:pt x="2066" y="420"/>
                    </a:lnTo>
                    <a:lnTo>
                      <a:pt x="2069" y="423"/>
                    </a:lnTo>
                    <a:lnTo>
                      <a:pt x="2077" y="433"/>
                    </a:lnTo>
                    <a:lnTo>
                      <a:pt x="2077" y="436"/>
                    </a:lnTo>
                    <a:lnTo>
                      <a:pt x="2084" y="447"/>
                    </a:lnTo>
                    <a:lnTo>
                      <a:pt x="2092" y="457"/>
                    </a:lnTo>
                    <a:lnTo>
                      <a:pt x="2092" y="460"/>
                    </a:lnTo>
                    <a:lnTo>
                      <a:pt x="2095" y="460"/>
                    </a:lnTo>
                    <a:lnTo>
                      <a:pt x="2095" y="462"/>
                    </a:lnTo>
                    <a:lnTo>
                      <a:pt x="2098" y="462"/>
                    </a:lnTo>
                    <a:lnTo>
                      <a:pt x="2098" y="465"/>
                    </a:lnTo>
                    <a:lnTo>
                      <a:pt x="2100" y="468"/>
                    </a:lnTo>
                    <a:lnTo>
                      <a:pt x="2108" y="478"/>
                    </a:lnTo>
                    <a:lnTo>
                      <a:pt x="2119" y="494"/>
                    </a:lnTo>
                    <a:lnTo>
                      <a:pt x="2121" y="496"/>
                    </a:lnTo>
                    <a:lnTo>
                      <a:pt x="2129" y="507"/>
                    </a:lnTo>
                    <a:lnTo>
                      <a:pt x="2129" y="510"/>
                    </a:lnTo>
                    <a:lnTo>
                      <a:pt x="2140" y="523"/>
                    </a:lnTo>
                    <a:lnTo>
                      <a:pt x="2153" y="541"/>
                    </a:lnTo>
                    <a:lnTo>
                      <a:pt x="2155" y="546"/>
                    </a:lnTo>
                    <a:lnTo>
                      <a:pt x="2158" y="549"/>
                    </a:lnTo>
                    <a:lnTo>
                      <a:pt x="2160" y="552"/>
                    </a:lnTo>
                    <a:lnTo>
                      <a:pt x="2166" y="559"/>
                    </a:lnTo>
                    <a:lnTo>
                      <a:pt x="2168" y="562"/>
                    </a:lnTo>
                    <a:lnTo>
                      <a:pt x="2168" y="565"/>
                    </a:lnTo>
                    <a:lnTo>
                      <a:pt x="2171" y="565"/>
                    </a:lnTo>
                    <a:lnTo>
                      <a:pt x="2176" y="575"/>
                    </a:lnTo>
                    <a:lnTo>
                      <a:pt x="2187" y="588"/>
                    </a:lnTo>
                    <a:lnTo>
                      <a:pt x="2189" y="593"/>
                    </a:lnTo>
                    <a:lnTo>
                      <a:pt x="2195" y="601"/>
                    </a:lnTo>
                    <a:lnTo>
                      <a:pt x="2197" y="601"/>
                    </a:lnTo>
                    <a:lnTo>
                      <a:pt x="2197" y="607"/>
                    </a:lnTo>
                    <a:lnTo>
                      <a:pt x="2200" y="607"/>
                    </a:lnTo>
                    <a:lnTo>
                      <a:pt x="2200" y="609"/>
                    </a:lnTo>
                    <a:lnTo>
                      <a:pt x="2202" y="612"/>
                    </a:lnTo>
                    <a:lnTo>
                      <a:pt x="2205" y="617"/>
                    </a:lnTo>
                    <a:lnTo>
                      <a:pt x="2208" y="620"/>
                    </a:lnTo>
                    <a:lnTo>
                      <a:pt x="2208" y="622"/>
                    </a:lnTo>
                    <a:lnTo>
                      <a:pt x="2210" y="622"/>
                    </a:lnTo>
                    <a:lnTo>
                      <a:pt x="2210" y="625"/>
                    </a:lnTo>
                    <a:lnTo>
                      <a:pt x="2213" y="628"/>
                    </a:lnTo>
                    <a:lnTo>
                      <a:pt x="2216" y="633"/>
                    </a:lnTo>
                    <a:lnTo>
                      <a:pt x="2218" y="635"/>
                    </a:lnTo>
                    <a:lnTo>
                      <a:pt x="2223" y="646"/>
                    </a:lnTo>
                    <a:lnTo>
                      <a:pt x="2229" y="651"/>
                    </a:lnTo>
                    <a:lnTo>
                      <a:pt x="2229" y="654"/>
                    </a:lnTo>
                    <a:lnTo>
                      <a:pt x="2231" y="654"/>
                    </a:lnTo>
                    <a:lnTo>
                      <a:pt x="2234" y="662"/>
                    </a:lnTo>
                    <a:lnTo>
                      <a:pt x="2237" y="664"/>
                    </a:lnTo>
                    <a:lnTo>
                      <a:pt x="2247" y="680"/>
                    </a:lnTo>
                    <a:lnTo>
                      <a:pt x="2250" y="683"/>
                    </a:lnTo>
                    <a:lnTo>
                      <a:pt x="2250" y="685"/>
                    </a:lnTo>
                    <a:lnTo>
                      <a:pt x="2257" y="696"/>
                    </a:lnTo>
                    <a:lnTo>
                      <a:pt x="2265" y="709"/>
                    </a:lnTo>
                    <a:lnTo>
                      <a:pt x="2268" y="709"/>
                    </a:lnTo>
                    <a:lnTo>
                      <a:pt x="2268" y="712"/>
                    </a:lnTo>
                    <a:lnTo>
                      <a:pt x="2271" y="712"/>
                    </a:lnTo>
                    <a:lnTo>
                      <a:pt x="2278" y="727"/>
                    </a:lnTo>
                    <a:lnTo>
                      <a:pt x="2284" y="733"/>
                    </a:lnTo>
                    <a:lnTo>
                      <a:pt x="2289" y="740"/>
                    </a:lnTo>
                    <a:lnTo>
                      <a:pt x="2297" y="751"/>
                    </a:lnTo>
                    <a:lnTo>
                      <a:pt x="2299" y="756"/>
                    </a:lnTo>
                    <a:lnTo>
                      <a:pt x="2302" y="759"/>
                    </a:lnTo>
                    <a:lnTo>
                      <a:pt x="2305" y="761"/>
                    </a:lnTo>
                    <a:lnTo>
                      <a:pt x="2313" y="772"/>
                    </a:lnTo>
                    <a:lnTo>
                      <a:pt x="2318" y="780"/>
                    </a:lnTo>
                    <a:lnTo>
                      <a:pt x="2320" y="785"/>
                    </a:lnTo>
                    <a:lnTo>
                      <a:pt x="2323" y="790"/>
                    </a:lnTo>
                    <a:lnTo>
                      <a:pt x="2326" y="790"/>
                    </a:lnTo>
                    <a:lnTo>
                      <a:pt x="2326" y="793"/>
                    </a:lnTo>
                    <a:lnTo>
                      <a:pt x="2344" y="817"/>
                    </a:lnTo>
                    <a:lnTo>
                      <a:pt x="2349" y="827"/>
                    </a:lnTo>
                    <a:lnTo>
                      <a:pt x="2368" y="851"/>
                    </a:lnTo>
                    <a:lnTo>
                      <a:pt x="2378" y="864"/>
                    </a:lnTo>
                    <a:lnTo>
                      <a:pt x="2402" y="895"/>
                    </a:lnTo>
                    <a:lnTo>
                      <a:pt x="2402" y="898"/>
                    </a:lnTo>
                    <a:lnTo>
                      <a:pt x="2396" y="901"/>
                    </a:lnTo>
                    <a:lnTo>
                      <a:pt x="2378" y="914"/>
                    </a:lnTo>
                    <a:lnTo>
                      <a:pt x="2344" y="940"/>
                    </a:lnTo>
                    <a:lnTo>
                      <a:pt x="2320" y="958"/>
                    </a:lnTo>
                    <a:lnTo>
                      <a:pt x="2297" y="974"/>
                    </a:lnTo>
                    <a:lnTo>
                      <a:pt x="2289" y="979"/>
                    </a:lnTo>
                    <a:lnTo>
                      <a:pt x="2271" y="992"/>
                    </a:lnTo>
                    <a:lnTo>
                      <a:pt x="2255" y="1006"/>
                    </a:lnTo>
                    <a:lnTo>
                      <a:pt x="2237" y="1019"/>
                    </a:lnTo>
                    <a:lnTo>
                      <a:pt x="2218" y="1032"/>
                    </a:lnTo>
                    <a:lnTo>
                      <a:pt x="2187" y="1055"/>
                    </a:lnTo>
                    <a:lnTo>
                      <a:pt x="2168" y="1066"/>
                    </a:lnTo>
                    <a:lnTo>
                      <a:pt x="2160" y="1071"/>
                    </a:lnTo>
                    <a:lnTo>
                      <a:pt x="2155" y="1076"/>
                    </a:lnTo>
                    <a:lnTo>
                      <a:pt x="2134" y="1089"/>
                    </a:lnTo>
                    <a:lnTo>
                      <a:pt x="2119" y="1100"/>
                    </a:lnTo>
                    <a:lnTo>
                      <a:pt x="2098" y="1113"/>
                    </a:lnTo>
                    <a:lnTo>
                      <a:pt x="2087" y="1121"/>
                    </a:lnTo>
                    <a:lnTo>
                      <a:pt x="2074" y="1131"/>
                    </a:lnTo>
                    <a:lnTo>
                      <a:pt x="2045" y="1152"/>
                    </a:lnTo>
                    <a:lnTo>
                      <a:pt x="2019" y="1168"/>
                    </a:lnTo>
                    <a:lnTo>
                      <a:pt x="2016" y="1171"/>
                    </a:lnTo>
                    <a:lnTo>
                      <a:pt x="2014" y="1171"/>
                    </a:lnTo>
                    <a:lnTo>
                      <a:pt x="2011" y="1173"/>
                    </a:lnTo>
                    <a:lnTo>
                      <a:pt x="2003" y="1179"/>
                    </a:lnTo>
                    <a:lnTo>
                      <a:pt x="2001" y="1181"/>
                    </a:lnTo>
                    <a:lnTo>
                      <a:pt x="1982" y="1192"/>
                    </a:lnTo>
                    <a:lnTo>
                      <a:pt x="1956" y="1208"/>
                    </a:lnTo>
                    <a:lnTo>
                      <a:pt x="1930" y="1226"/>
                    </a:lnTo>
                    <a:lnTo>
                      <a:pt x="1906" y="1242"/>
                    </a:lnTo>
                    <a:lnTo>
                      <a:pt x="1880" y="1257"/>
                    </a:lnTo>
                    <a:lnTo>
                      <a:pt x="1851" y="1271"/>
                    </a:lnTo>
                    <a:lnTo>
                      <a:pt x="1841" y="1278"/>
                    </a:lnTo>
                    <a:lnTo>
                      <a:pt x="1835" y="1281"/>
                    </a:lnTo>
                    <a:lnTo>
                      <a:pt x="1820" y="1289"/>
                    </a:lnTo>
                    <a:lnTo>
                      <a:pt x="1817" y="1292"/>
                    </a:lnTo>
                    <a:lnTo>
                      <a:pt x="1814" y="1292"/>
                    </a:lnTo>
                    <a:lnTo>
                      <a:pt x="1791" y="1305"/>
                    </a:lnTo>
                    <a:lnTo>
                      <a:pt x="1765" y="1318"/>
                    </a:lnTo>
                    <a:lnTo>
                      <a:pt x="1744" y="1331"/>
                    </a:lnTo>
                    <a:lnTo>
                      <a:pt x="1723" y="1341"/>
                    </a:lnTo>
                    <a:lnTo>
                      <a:pt x="1704" y="1349"/>
                    </a:lnTo>
                    <a:lnTo>
                      <a:pt x="1662" y="1373"/>
                    </a:lnTo>
                    <a:lnTo>
                      <a:pt x="1660" y="1376"/>
                    </a:lnTo>
                    <a:lnTo>
                      <a:pt x="1563" y="1428"/>
                    </a:lnTo>
                    <a:lnTo>
                      <a:pt x="1560" y="1428"/>
                    </a:lnTo>
                    <a:lnTo>
                      <a:pt x="1558" y="1431"/>
                    </a:lnTo>
                    <a:lnTo>
                      <a:pt x="1537" y="1444"/>
                    </a:lnTo>
                    <a:lnTo>
                      <a:pt x="1529" y="1446"/>
                    </a:lnTo>
                    <a:lnTo>
                      <a:pt x="1526" y="1446"/>
                    </a:lnTo>
                    <a:lnTo>
                      <a:pt x="1521" y="1449"/>
                    </a:lnTo>
                    <a:lnTo>
                      <a:pt x="1350" y="1544"/>
                    </a:lnTo>
                    <a:lnTo>
                      <a:pt x="1340" y="1546"/>
                    </a:lnTo>
                    <a:lnTo>
                      <a:pt x="1335" y="1549"/>
                    </a:lnTo>
                    <a:lnTo>
                      <a:pt x="1316" y="1559"/>
                    </a:lnTo>
                    <a:lnTo>
                      <a:pt x="1295" y="1567"/>
                    </a:lnTo>
                    <a:lnTo>
                      <a:pt x="1280" y="1575"/>
                    </a:lnTo>
                    <a:lnTo>
                      <a:pt x="1277" y="1575"/>
                    </a:lnTo>
                    <a:lnTo>
                      <a:pt x="1259" y="1586"/>
                    </a:lnTo>
                    <a:lnTo>
                      <a:pt x="1235" y="1596"/>
                    </a:lnTo>
                    <a:lnTo>
                      <a:pt x="1217" y="1604"/>
                    </a:lnTo>
                    <a:lnTo>
                      <a:pt x="1196" y="1612"/>
                    </a:lnTo>
                    <a:lnTo>
                      <a:pt x="1177" y="1622"/>
                    </a:lnTo>
                    <a:lnTo>
                      <a:pt x="1159" y="1627"/>
                    </a:lnTo>
                    <a:lnTo>
                      <a:pt x="1146" y="1635"/>
                    </a:lnTo>
                    <a:lnTo>
                      <a:pt x="1122" y="1646"/>
                    </a:lnTo>
                    <a:lnTo>
                      <a:pt x="1117" y="1646"/>
                    </a:lnTo>
                    <a:lnTo>
                      <a:pt x="1112" y="1651"/>
                    </a:lnTo>
                    <a:lnTo>
                      <a:pt x="1101" y="1656"/>
                    </a:lnTo>
                    <a:lnTo>
                      <a:pt x="1086" y="1662"/>
                    </a:lnTo>
                    <a:lnTo>
                      <a:pt x="1073" y="1667"/>
                    </a:lnTo>
                    <a:lnTo>
                      <a:pt x="1065" y="1672"/>
                    </a:lnTo>
                    <a:lnTo>
                      <a:pt x="1044" y="1680"/>
                    </a:lnTo>
                    <a:lnTo>
                      <a:pt x="1031" y="1688"/>
                    </a:lnTo>
                    <a:lnTo>
                      <a:pt x="1017" y="1693"/>
                    </a:lnTo>
                    <a:lnTo>
                      <a:pt x="1004" y="1698"/>
                    </a:lnTo>
                    <a:lnTo>
                      <a:pt x="991" y="1704"/>
                    </a:lnTo>
                    <a:lnTo>
                      <a:pt x="981" y="1709"/>
                    </a:lnTo>
                    <a:lnTo>
                      <a:pt x="970" y="1714"/>
                    </a:lnTo>
                    <a:lnTo>
                      <a:pt x="957" y="1719"/>
                    </a:lnTo>
                    <a:lnTo>
                      <a:pt x="949" y="1725"/>
                    </a:lnTo>
                    <a:lnTo>
                      <a:pt x="881" y="1746"/>
                    </a:lnTo>
                    <a:lnTo>
                      <a:pt x="616" y="1832"/>
                    </a:lnTo>
                    <a:lnTo>
                      <a:pt x="598" y="1837"/>
                    </a:lnTo>
                    <a:lnTo>
                      <a:pt x="483" y="1874"/>
                    </a:lnTo>
                    <a:lnTo>
                      <a:pt x="475" y="1879"/>
                    </a:lnTo>
                    <a:lnTo>
                      <a:pt x="451" y="1885"/>
                    </a:lnTo>
                    <a:lnTo>
                      <a:pt x="412" y="1898"/>
                    </a:lnTo>
                    <a:lnTo>
                      <a:pt x="394" y="1903"/>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5" name="フリーフォーム 214"/>
              <p:cNvSpPr>
                <a:spLocks/>
              </p:cNvSpPr>
              <p:nvPr/>
            </p:nvSpPr>
            <p:spPr bwMode="auto">
              <a:xfrm>
                <a:off x="3202083" y="3207402"/>
                <a:ext cx="519009" cy="374395"/>
              </a:xfrm>
              <a:custGeom>
                <a:avLst/>
                <a:gdLst>
                  <a:gd name="T0" fmla="*/ 634 w 1083"/>
                  <a:gd name="T1" fmla="*/ 97 h 769"/>
                  <a:gd name="T2" fmla="*/ 676 w 1083"/>
                  <a:gd name="T3" fmla="*/ 105 h 769"/>
                  <a:gd name="T4" fmla="*/ 726 w 1083"/>
                  <a:gd name="T5" fmla="*/ 113 h 769"/>
                  <a:gd name="T6" fmla="*/ 760 w 1083"/>
                  <a:gd name="T7" fmla="*/ 115 h 769"/>
                  <a:gd name="T8" fmla="*/ 786 w 1083"/>
                  <a:gd name="T9" fmla="*/ 120 h 769"/>
                  <a:gd name="T10" fmla="*/ 849 w 1083"/>
                  <a:gd name="T11" fmla="*/ 152 h 769"/>
                  <a:gd name="T12" fmla="*/ 918 w 1083"/>
                  <a:gd name="T13" fmla="*/ 181 h 769"/>
                  <a:gd name="T14" fmla="*/ 1083 w 1083"/>
                  <a:gd name="T15" fmla="*/ 218 h 769"/>
                  <a:gd name="T16" fmla="*/ 1077 w 1083"/>
                  <a:gd name="T17" fmla="*/ 265 h 769"/>
                  <a:gd name="T18" fmla="*/ 1075 w 1083"/>
                  <a:gd name="T19" fmla="*/ 283 h 769"/>
                  <a:gd name="T20" fmla="*/ 1080 w 1083"/>
                  <a:gd name="T21" fmla="*/ 304 h 769"/>
                  <a:gd name="T22" fmla="*/ 1072 w 1083"/>
                  <a:gd name="T23" fmla="*/ 330 h 769"/>
                  <a:gd name="T24" fmla="*/ 1064 w 1083"/>
                  <a:gd name="T25" fmla="*/ 367 h 769"/>
                  <a:gd name="T26" fmla="*/ 1051 w 1083"/>
                  <a:gd name="T27" fmla="*/ 401 h 769"/>
                  <a:gd name="T28" fmla="*/ 1043 w 1083"/>
                  <a:gd name="T29" fmla="*/ 433 h 769"/>
                  <a:gd name="T30" fmla="*/ 1038 w 1083"/>
                  <a:gd name="T31" fmla="*/ 506 h 769"/>
                  <a:gd name="T32" fmla="*/ 1036 w 1083"/>
                  <a:gd name="T33" fmla="*/ 540 h 769"/>
                  <a:gd name="T34" fmla="*/ 1033 w 1083"/>
                  <a:gd name="T35" fmla="*/ 561 h 769"/>
                  <a:gd name="T36" fmla="*/ 1038 w 1083"/>
                  <a:gd name="T37" fmla="*/ 590 h 769"/>
                  <a:gd name="T38" fmla="*/ 957 w 1083"/>
                  <a:gd name="T39" fmla="*/ 616 h 769"/>
                  <a:gd name="T40" fmla="*/ 878 w 1083"/>
                  <a:gd name="T41" fmla="*/ 761 h 769"/>
                  <a:gd name="T42" fmla="*/ 844 w 1083"/>
                  <a:gd name="T43" fmla="*/ 766 h 769"/>
                  <a:gd name="T44" fmla="*/ 810 w 1083"/>
                  <a:gd name="T45" fmla="*/ 763 h 769"/>
                  <a:gd name="T46" fmla="*/ 789 w 1083"/>
                  <a:gd name="T47" fmla="*/ 761 h 769"/>
                  <a:gd name="T48" fmla="*/ 766 w 1083"/>
                  <a:gd name="T49" fmla="*/ 758 h 769"/>
                  <a:gd name="T50" fmla="*/ 731 w 1083"/>
                  <a:gd name="T51" fmla="*/ 756 h 769"/>
                  <a:gd name="T52" fmla="*/ 708 w 1083"/>
                  <a:gd name="T53" fmla="*/ 753 h 769"/>
                  <a:gd name="T54" fmla="*/ 676 w 1083"/>
                  <a:gd name="T55" fmla="*/ 750 h 769"/>
                  <a:gd name="T56" fmla="*/ 653 w 1083"/>
                  <a:gd name="T57" fmla="*/ 748 h 769"/>
                  <a:gd name="T58" fmla="*/ 616 w 1083"/>
                  <a:gd name="T59" fmla="*/ 745 h 769"/>
                  <a:gd name="T60" fmla="*/ 598 w 1083"/>
                  <a:gd name="T61" fmla="*/ 742 h 769"/>
                  <a:gd name="T62" fmla="*/ 577 w 1083"/>
                  <a:gd name="T63" fmla="*/ 740 h 769"/>
                  <a:gd name="T64" fmla="*/ 514 w 1083"/>
                  <a:gd name="T65" fmla="*/ 735 h 769"/>
                  <a:gd name="T66" fmla="*/ 448 w 1083"/>
                  <a:gd name="T67" fmla="*/ 729 h 769"/>
                  <a:gd name="T68" fmla="*/ 417 w 1083"/>
                  <a:gd name="T69" fmla="*/ 724 h 769"/>
                  <a:gd name="T70" fmla="*/ 385 w 1083"/>
                  <a:gd name="T71" fmla="*/ 724 h 769"/>
                  <a:gd name="T72" fmla="*/ 359 w 1083"/>
                  <a:gd name="T73" fmla="*/ 721 h 769"/>
                  <a:gd name="T74" fmla="*/ 288 w 1083"/>
                  <a:gd name="T75" fmla="*/ 716 h 769"/>
                  <a:gd name="T76" fmla="*/ 270 w 1083"/>
                  <a:gd name="T77" fmla="*/ 714 h 769"/>
                  <a:gd name="T78" fmla="*/ 210 w 1083"/>
                  <a:gd name="T79" fmla="*/ 716 h 769"/>
                  <a:gd name="T80" fmla="*/ 131 w 1083"/>
                  <a:gd name="T81" fmla="*/ 719 h 769"/>
                  <a:gd name="T82" fmla="*/ 102 w 1083"/>
                  <a:gd name="T83" fmla="*/ 719 h 769"/>
                  <a:gd name="T84" fmla="*/ 79 w 1083"/>
                  <a:gd name="T85" fmla="*/ 719 h 769"/>
                  <a:gd name="T86" fmla="*/ 60 w 1083"/>
                  <a:gd name="T87" fmla="*/ 719 h 769"/>
                  <a:gd name="T88" fmla="*/ 42 w 1083"/>
                  <a:gd name="T89" fmla="*/ 721 h 769"/>
                  <a:gd name="T90" fmla="*/ 21 w 1083"/>
                  <a:gd name="T91" fmla="*/ 721 h 769"/>
                  <a:gd name="T92" fmla="*/ 3 w 1083"/>
                  <a:gd name="T93" fmla="*/ 721 h 769"/>
                  <a:gd name="T94" fmla="*/ 8 w 1083"/>
                  <a:gd name="T95" fmla="*/ 693 h 769"/>
                  <a:gd name="T96" fmla="*/ 42 w 1083"/>
                  <a:gd name="T97" fmla="*/ 572 h 769"/>
                  <a:gd name="T98" fmla="*/ 79 w 1083"/>
                  <a:gd name="T99" fmla="*/ 462 h 769"/>
                  <a:gd name="T100" fmla="*/ 89 w 1083"/>
                  <a:gd name="T101" fmla="*/ 412 h 769"/>
                  <a:gd name="T102" fmla="*/ 94 w 1083"/>
                  <a:gd name="T103" fmla="*/ 385 h 769"/>
                  <a:gd name="T104" fmla="*/ 128 w 1083"/>
                  <a:gd name="T105" fmla="*/ 249 h 769"/>
                  <a:gd name="T106" fmla="*/ 131 w 1083"/>
                  <a:gd name="T107" fmla="*/ 228 h 769"/>
                  <a:gd name="T108" fmla="*/ 134 w 1083"/>
                  <a:gd name="T109" fmla="*/ 191 h 769"/>
                  <a:gd name="T110" fmla="*/ 131 w 1083"/>
                  <a:gd name="T111" fmla="*/ 155 h 769"/>
                  <a:gd name="T112" fmla="*/ 128 w 1083"/>
                  <a:gd name="T113" fmla="*/ 120 h 769"/>
                  <a:gd name="T114" fmla="*/ 210 w 1083"/>
                  <a:gd name="T115" fmla="*/ 84 h 769"/>
                  <a:gd name="T116" fmla="*/ 299 w 1083"/>
                  <a:gd name="T117" fmla="*/ 86 h 769"/>
                  <a:gd name="T118" fmla="*/ 336 w 1083"/>
                  <a:gd name="T119" fmla="*/ 86 h 769"/>
                  <a:gd name="T120" fmla="*/ 325 w 1083"/>
                  <a:gd name="T121" fmla="*/ 57 h 769"/>
                  <a:gd name="T122" fmla="*/ 336 w 1083"/>
                  <a:gd name="T123" fmla="*/ 13 h 769"/>
                  <a:gd name="T124" fmla="*/ 514 w 1083"/>
                  <a:gd name="T125" fmla="*/ 78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83" h="769">
                    <a:moveTo>
                      <a:pt x="579" y="89"/>
                    </a:moveTo>
                    <a:lnTo>
                      <a:pt x="598" y="92"/>
                    </a:lnTo>
                    <a:lnTo>
                      <a:pt x="606" y="92"/>
                    </a:lnTo>
                    <a:lnTo>
                      <a:pt x="608" y="92"/>
                    </a:lnTo>
                    <a:lnTo>
                      <a:pt x="616" y="94"/>
                    </a:lnTo>
                    <a:lnTo>
                      <a:pt x="624" y="94"/>
                    </a:lnTo>
                    <a:lnTo>
                      <a:pt x="634" y="97"/>
                    </a:lnTo>
                    <a:lnTo>
                      <a:pt x="648" y="97"/>
                    </a:lnTo>
                    <a:lnTo>
                      <a:pt x="650" y="97"/>
                    </a:lnTo>
                    <a:lnTo>
                      <a:pt x="653" y="97"/>
                    </a:lnTo>
                    <a:lnTo>
                      <a:pt x="655" y="99"/>
                    </a:lnTo>
                    <a:lnTo>
                      <a:pt x="663" y="99"/>
                    </a:lnTo>
                    <a:lnTo>
                      <a:pt x="666" y="99"/>
                    </a:lnTo>
                    <a:lnTo>
                      <a:pt x="676" y="105"/>
                    </a:lnTo>
                    <a:lnTo>
                      <a:pt x="679" y="105"/>
                    </a:lnTo>
                    <a:lnTo>
                      <a:pt x="684" y="107"/>
                    </a:lnTo>
                    <a:lnTo>
                      <a:pt x="687" y="107"/>
                    </a:lnTo>
                    <a:lnTo>
                      <a:pt x="713" y="113"/>
                    </a:lnTo>
                    <a:lnTo>
                      <a:pt x="718" y="113"/>
                    </a:lnTo>
                    <a:lnTo>
                      <a:pt x="721" y="113"/>
                    </a:lnTo>
                    <a:lnTo>
                      <a:pt x="726" y="113"/>
                    </a:lnTo>
                    <a:lnTo>
                      <a:pt x="737" y="113"/>
                    </a:lnTo>
                    <a:lnTo>
                      <a:pt x="739" y="113"/>
                    </a:lnTo>
                    <a:lnTo>
                      <a:pt x="742" y="113"/>
                    </a:lnTo>
                    <a:lnTo>
                      <a:pt x="745" y="113"/>
                    </a:lnTo>
                    <a:lnTo>
                      <a:pt x="745" y="115"/>
                    </a:lnTo>
                    <a:lnTo>
                      <a:pt x="750" y="115"/>
                    </a:lnTo>
                    <a:lnTo>
                      <a:pt x="760" y="115"/>
                    </a:lnTo>
                    <a:lnTo>
                      <a:pt x="766" y="115"/>
                    </a:lnTo>
                    <a:lnTo>
                      <a:pt x="771" y="118"/>
                    </a:lnTo>
                    <a:lnTo>
                      <a:pt x="773" y="118"/>
                    </a:lnTo>
                    <a:lnTo>
                      <a:pt x="779" y="118"/>
                    </a:lnTo>
                    <a:lnTo>
                      <a:pt x="784" y="118"/>
                    </a:lnTo>
                    <a:lnTo>
                      <a:pt x="786" y="118"/>
                    </a:lnTo>
                    <a:lnTo>
                      <a:pt x="786" y="120"/>
                    </a:lnTo>
                    <a:lnTo>
                      <a:pt x="789" y="120"/>
                    </a:lnTo>
                    <a:lnTo>
                      <a:pt x="810" y="131"/>
                    </a:lnTo>
                    <a:lnTo>
                      <a:pt x="818" y="134"/>
                    </a:lnTo>
                    <a:lnTo>
                      <a:pt x="836" y="141"/>
                    </a:lnTo>
                    <a:lnTo>
                      <a:pt x="836" y="144"/>
                    </a:lnTo>
                    <a:lnTo>
                      <a:pt x="839" y="144"/>
                    </a:lnTo>
                    <a:lnTo>
                      <a:pt x="849" y="152"/>
                    </a:lnTo>
                    <a:lnTo>
                      <a:pt x="860" y="157"/>
                    </a:lnTo>
                    <a:lnTo>
                      <a:pt x="865" y="160"/>
                    </a:lnTo>
                    <a:lnTo>
                      <a:pt x="870" y="162"/>
                    </a:lnTo>
                    <a:lnTo>
                      <a:pt x="894" y="170"/>
                    </a:lnTo>
                    <a:lnTo>
                      <a:pt x="899" y="173"/>
                    </a:lnTo>
                    <a:lnTo>
                      <a:pt x="910" y="176"/>
                    </a:lnTo>
                    <a:lnTo>
                      <a:pt x="918" y="181"/>
                    </a:lnTo>
                    <a:lnTo>
                      <a:pt x="975" y="194"/>
                    </a:lnTo>
                    <a:lnTo>
                      <a:pt x="980" y="194"/>
                    </a:lnTo>
                    <a:lnTo>
                      <a:pt x="996" y="197"/>
                    </a:lnTo>
                    <a:lnTo>
                      <a:pt x="1017" y="202"/>
                    </a:lnTo>
                    <a:lnTo>
                      <a:pt x="1057" y="212"/>
                    </a:lnTo>
                    <a:lnTo>
                      <a:pt x="1077" y="218"/>
                    </a:lnTo>
                    <a:lnTo>
                      <a:pt x="1083" y="218"/>
                    </a:lnTo>
                    <a:lnTo>
                      <a:pt x="1083" y="223"/>
                    </a:lnTo>
                    <a:lnTo>
                      <a:pt x="1080" y="249"/>
                    </a:lnTo>
                    <a:lnTo>
                      <a:pt x="1080" y="257"/>
                    </a:lnTo>
                    <a:lnTo>
                      <a:pt x="1080" y="260"/>
                    </a:lnTo>
                    <a:lnTo>
                      <a:pt x="1080" y="262"/>
                    </a:lnTo>
                    <a:lnTo>
                      <a:pt x="1077" y="262"/>
                    </a:lnTo>
                    <a:lnTo>
                      <a:pt x="1077" y="265"/>
                    </a:lnTo>
                    <a:lnTo>
                      <a:pt x="1075" y="267"/>
                    </a:lnTo>
                    <a:lnTo>
                      <a:pt x="1075" y="270"/>
                    </a:lnTo>
                    <a:lnTo>
                      <a:pt x="1072" y="270"/>
                    </a:lnTo>
                    <a:lnTo>
                      <a:pt x="1072" y="273"/>
                    </a:lnTo>
                    <a:lnTo>
                      <a:pt x="1072" y="278"/>
                    </a:lnTo>
                    <a:lnTo>
                      <a:pt x="1072" y="280"/>
                    </a:lnTo>
                    <a:lnTo>
                      <a:pt x="1075" y="283"/>
                    </a:lnTo>
                    <a:lnTo>
                      <a:pt x="1077" y="286"/>
                    </a:lnTo>
                    <a:lnTo>
                      <a:pt x="1077" y="288"/>
                    </a:lnTo>
                    <a:lnTo>
                      <a:pt x="1080" y="291"/>
                    </a:lnTo>
                    <a:lnTo>
                      <a:pt x="1080" y="294"/>
                    </a:lnTo>
                    <a:lnTo>
                      <a:pt x="1080" y="299"/>
                    </a:lnTo>
                    <a:lnTo>
                      <a:pt x="1080" y="301"/>
                    </a:lnTo>
                    <a:lnTo>
                      <a:pt x="1080" y="304"/>
                    </a:lnTo>
                    <a:lnTo>
                      <a:pt x="1077" y="307"/>
                    </a:lnTo>
                    <a:lnTo>
                      <a:pt x="1077" y="309"/>
                    </a:lnTo>
                    <a:lnTo>
                      <a:pt x="1077" y="312"/>
                    </a:lnTo>
                    <a:lnTo>
                      <a:pt x="1075" y="320"/>
                    </a:lnTo>
                    <a:lnTo>
                      <a:pt x="1072" y="322"/>
                    </a:lnTo>
                    <a:lnTo>
                      <a:pt x="1072" y="328"/>
                    </a:lnTo>
                    <a:lnTo>
                      <a:pt x="1072" y="330"/>
                    </a:lnTo>
                    <a:lnTo>
                      <a:pt x="1072" y="333"/>
                    </a:lnTo>
                    <a:lnTo>
                      <a:pt x="1070" y="338"/>
                    </a:lnTo>
                    <a:lnTo>
                      <a:pt x="1067" y="351"/>
                    </a:lnTo>
                    <a:lnTo>
                      <a:pt x="1067" y="354"/>
                    </a:lnTo>
                    <a:lnTo>
                      <a:pt x="1067" y="357"/>
                    </a:lnTo>
                    <a:lnTo>
                      <a:pt x="1067" y="359"/>
                    </a:lnTo>
                    <a:lnTo>
                      <a:pt x="1064" y="367"/>
                    </a:lnTo>
                    <a:lnTo>
                      <a:pt x="1062" y="370"/>
                    </a:lnTo>
                    <a:lnTo>
                      <a:pt x="1059" y="370"/>
                    </a:lnTo>
                    <a:lnTo>
                      <a:pt x="1054" y="372"/>
                    </a:lnTo>
                    <a:lnTo>
                      <a:pt x="1051" y="375"/>
                    </a:lnTo>
                    <a:lnTo>
                      <a:pt x="1051" y="391"/>
                    </a:lnTo>
                    <a:lnTo>
                      <a:pt x="1051" y="399"/>
                    </a:lnTo>
                    <a:lnTo>
                      <a:pt x="1051" y="401"/>
                    </a:lnTo>
                    <a:lnTo>
                      <a:pt x="1049" y="409"/>
                    </a:lnTo>
                    <a:lnTo>
                      <a:pt x="1049" y="412"/>
                    </a:lnTo>
                    <a:lnTo>
                      <a:pt x="1049" y="420"/>
                    </a:lnTo>
                    <a:lnTo>
                      <a:pt x="1046" y="425"/>
                    </a:lnTo>
                    <a:lnTo>
                      <a:pt x="1046" y="427"/>
                    </a:lnTo>
                    <a:lnTo>
                      <a:pt x="1046" y="430"/>
                    </a:lnTo>
                    <a:lnTo>
                      <a:pt x="1043" y="433"/>
                    </a:lnTo>
                    <a:lnTo>
                      <a:pt x="1043" y="451"/>
                    </a:lnTo>
                    <a:lnTo>
                      <a:pt x="1041" y="477"/>
                    </a:lnTo>
                    <a:lnTo>
                      <a:pt x="1041" y="480"/>
                    </a:lnTo>
                    <a:lnTo>
                      <a:pt x="1041" y="485"/>
                    </a:lnTo>
                    <a:lnTo>
                      <a:pt x="1041" y="490"/>
                    </a:lnTo>
                    <a:lnTo>
                      <a:pt x="1041" y="493"/>
                    </a:lnTo>
                    <a:lnTo>
                      <a:pt x="1038" y="506"/>
                    </a:lnTo>
                    <a:lnTo>
                      <a:pt x="1038" y="509"/>
                    </a:lnTo>
                    <a:lnTo>
                      <a:pt x="1038" y="517"/>
                    </a:lnTo>
                    <a:lnTo>
                      <a:pt x="1036" y="519"/>
                    </a:lnTo>
                    <a:lnTo>
                      <a:pt x="1036" y="525"/>
                    </a:lnTo>
                    <a:lnTo>
                      <a:pt x="1036" y="530"/>
                    </a:lnTo>
                    <a:lnTo>
                      <a:pt x="1036" y="535"/>
                    </a:lnTo>
                    <a:lnTo>
                      <a:pt x="1036" y="540"/>
                    </a:lnTo>
                    <a:lnTo>
                      <a:pt x="1036" y="543"/>
                    </a:lnTo>
                    <a:lnTo>
                      <a:pt x="1036" y="546"/>
                    </a:lnTo>
                    <a:lnTo>
                      <a:pt x="1036" y="548"/>
                    </a:lnTo>
                    <a:lnTo>
                      <a:pt x="1036" y="551"/>
                    </a:lnTo>
                    <a:lnTo>
                      <a:pt x="1036" y="553"/>
                    </a:lnTo>
                    <a:lnTo>
                      <a:pt x="1036" y="556"/>
                    </a:lnTo>
                    <a:lnTo>
                      <a:pt x="1033" y="561"/>
                    </a:lnTo>
                    <a:lnTo>
                      <a:pt x="1033" y="567"/>
                    </a:lnTo>
                    <a:lnTo>
                      <a:pt x="1033" y="569"/>
                    </a:lnTo>
                    <a:lnTo>
                      <a:pt x="1033" y="572"/>
                    </a:lnTo>
                    <a:lnTo>
                      <a:pt x="1033" y="574"/>
                    </a:lnTo>
                    <a:lnTo>
                      <a:pt x="1036" y="574"/>
                    </a:lnTo>
                    <a:lnTo>
                      <a:pt x="1036" y="580"/>
                    </a:lnTo>
                    <a:lnTo>
                      <a:pt x="1038" y="590"/>
                    </a:lnTo>
                    <a:lnTo>
                      <a:pt x="1038" y="593"/>
                    </a:lnTo>
                    <a:lnTo>
                      <a:pt x="1038" y="619"/>
                    </a:lnTo>
                    <a:lnTo>
                      <a:pt x="1017" y="619"/>
                    </a:lnTo>
                    <a:lnTo>
                      <a:pt x="996" y="619"/>
                    </a:lnTo>
                    <a:lnTo>
                      <a:pt x="965" y="616"/>
                    </a:lnTo>
                    <a:lnTo>
                      <a:pt x="960" y="616"/>
                    </a:lnTo>
                    <a:lnTo>
                      <a:pt x="957" y="616"/>
                    </a:lnTo>
                    <a:lnTo>
                      <a:pt x="946" y="616"/>
                    </a:lnTo>
                    <a:lnTo>
                      <a:pt x="925" y="614"/>
                    </a:lnTo>
                    <a:lnTo>
                      <a:pt x="891" y="614"/>
                    </a:lnTo>
                    <a:lnTo>
                      <a:pt x="886" y="672"/>
                    </a:lnTo>
                    <a:lnTo>
                      <a:pt x="883" y="714"/>
                    </a:lnTo>
                    <a:lnTo>
                      <a:pt x="881" y="732"/>
                    </a:lnTo>
                    <a:lnTo>
                      <a:pt x="878" y="761"/>
                    </a:lnTo>
                    <a:lnTo>
                      <a:pt x="878" y="766"/>
                    </a:lnTo>
                    <a:lnTo>
                      <a:pt x="878" y="769"/>
                    </a:lnTo>
                    <a:lnTo>
                      <a:pt x="857" y="766"/>
                    </a:lnTo>
                    <a:lnTo>
                      <a:pt x="855" y="766"/>
                    </a:lnTo>
                    <a:lnTo>
                      <a:pt x="852" y="766"/>
                    </a:lnTo>
                    <a:lnTo>
                      <a:pt x="849" y="766"/>
                    </a:lnTo>
                    <a:lnTo>
                      <a:pt x="844" y="766"/>
                    </a:lnTo>
                    <a:lnTo>
                      <a:pt x="842" y="766"/>
                    </a:lnTo>
                    <a:lnTo>
                      <a:pt x="834" y="766"/>
                    </a:lnTo>
                    <a:lnTo>
                      <a:pt x="828" y="763"/>
                    </a:lnTo>
                    <a:lnTo>
                      <a:pt x="823" y="763"/>
                    </a:lnTo>
                    <a:lnTo>
                      <a:pt x="821" y="763"/>
                    </a:lnTo>
                    <a:lnTo>
                      <a:pt x="815" y="763"/>
                    </a:lnTo>
                    <a:lnTo>
                      <a:pt x="810" y="763"/>
                    </a:lnTo>
                    <a:lnTo>
                      <a:pt x="807" y="763"/>
                    </a:lnTo>
                    <a:lnTo>
                      <a:pt x="805" y="761"/>
                    </a:lnTo>
                    <a:lnTo>
                      <a:pt x="802" y="761"/>
                    </a:lnTo>
                    <a:lnTo>
                      <a:pt x="800" y="761"/>
                    </a:lnTo>
                    <a:lnTo>
                      <a:pt x="794" y="761"/>
                    </a:lnTo>
                    <a:lnTo>
                      <a:pt x="792" y="761"/>
                    </a:lnTo>
                    <a:lnTo>
                      <a:pt x="789" y="761"/>
                    </a:lnTo>
                    <a:lnTo>
                      <a:pt x="786" y="761"/>
                    </a:lnTo>
                    <a:lnTo>
                      <a:pt x="779" y="761"/>
                    </a:lnTo>
                    <a:lnTo>
                      <a:pt x="776" y="758"/>
                    </a:lnTo>
                    <a:lnTo>
                      <a:pt x="773" y="758"/>
                    </a:lnTo>
                    <a:lnTo>
                      <a:pt x="771" y="758"/>
                    </a:lnTo>
                    <a:lnTo>
                      <a:pt x="768" y="758"/>
                    </a:lnTo>
                    <a:lnTo>
                      <a:pt x="766" y="758"/>
                    </a:lnTo>
                    <a:lnTo>
                      <a:pt x="760" y="758"/>
                    </a:lnTo>
                    <a:lnTo>
                      <a:pt x="752" y="758"/>
                    </a:lnTo>
                    <a:lnTo>
                      <a:pt x="742" y="756"/>
                    </a:lnTo>
                    <a:lnTo>
                      <a:pt x="739" y="756"/>
                    </a:lnTo>
                    <a:lnTo>
                      <a:pt x="737" y="756"/>
                    </a:lnTo>
                    <a:lnTo>
                      <a:pt x="734" y="756"/>
                    </a:lnTo>
                    <a:lnTo>
                      <a:pt x="731" y="756"/>
                    </a:lnTo>
                    <a:lnTo>
                      <a:pt x="726" y="756"/>
                    </a:lnTo>
                    <a:lnTo>
                      <a:pt x="724" y="756"/>
                    </a:lnTo>
                    <a:lnTo>
                      <a:pt x="721" y="753"/>
                    </a:lnTo>
                    <a:lnTo>
                      <a:pt x="718" y="753"/>
                    </a:lnTo>
                    <a:lnTo>
                      <a:pt x="716" y="753"/>
                    </a:lnTo>
                    <a:lnTo>
                      <a:pt x="710" y="753"/>
                    </a:lnTo>
                    <a:lnTo>
                      <a:pt x="708" y="753"/>
                    </a:lnTo>
                    <a:lnTo>
                      <a:pt x="705" y="753"/>
                    </a:lnTo>
                    <a:lnTo>
                      <a:pt x="692" y="753"/>
                    </a:lnTo>
                    <a:lnTo>
                      <a:pt x="687" y="750"/>
                    </a:lnTo>
                    <a:lnTo>
                      <a:pt x="684" y="750"/>
                    </a:lnTo>
                    <a:lnTo>
                      <a:pt x="682" y="750"/>
                    </a:lnTo>
                    <a:lnTo>
                      <a:pt x="679" y="750"/>
                    </a:lnTo>
                    <a:lnTo>
                      <a:pt x="676" y="750"/>
                    </a:lnTo>
                    <a:lnTo>
                      <a:pt x="674" y="750"/>
                    </a:lnTo>
                    <a:lnTo>
                      <a:pt x="669" y="750"/>
                    </a:lnTo>
                    <a:lnTo>
                      <a:pt x="663" y="750"/>
                    </a:lnTo>
                    <a:lnTo>
                      <a:pt x="661" y="750"/>
                    </a:lnTo>
                    <a:lnTo>
                      <a:pt x="658" y="748"/>
                    </a:lnTo>
                    <a:lnTo>
                      <a:pt x="655" y="748"/>
                    </a:lnTo>
                    <a:lnTo>
                      <a:pt x="653" y="748"/>
                    </a:lnTo>
                    <a:lnTo>
                      <a:pt x="650" y="748"/>
                    </a:lnTo>
                    <a:lnTo>
                      <a:pt x="648" y="748"/>
                    </a:lnTo>
                    <a:lnTo>
                      <a:pt x="627" y="745"/>
                    </a:lnTo>
                    <a:lnTo>
                      <a:pt x="624" y="745"/>
                    </a:lnTo>
                    <a:lnTo>
                      <a:pt x="621" y="745"/>
                    </a:lnTo>
                    <a:lnTo>
                      <a:pt x="619" y="745"/>
                    </a:lnTo>
                    <a:lnTo>
                      <a:pt x="616" y="745"/>
                    </a:lnTo>
                    <a:lnTo>
                      <a:pt x="611" y="745"/>
                    </a:lnTo>
                    <a:lnTo>
                      <a:pt x="611" y="742"/>
                    </a:lnTo>
                    <a:lnTo>
                      <a:pt x="608" y="742"/>
                    </a:lnTo>
                    <a:lnTo>
                      <a:pt x="606" y="742"/>
                    </a:lnTo>
                    <a:lnTo>
                      <a:pt x="603" y="742"/>
                    </a:lnTo>
                    <a:lnTo>
                      <a:pt x="600" y="742"/>
                    </a:lnTo>
                    <a:lnTo>
                      <a:pt x="598" y="742"/>
                    </a:lnTo>
                    <a:lnTo>
                      <a:pt x="592" y="742"/>
                    </a:lnTo>
                    <a:lnTo>
                      <a:pt x="587" y="742"/>
                    </a:lnTo>
                    <a:lnTo>
                      <a:pt x="585" y="742"/>
                    </a:lnTo>
                    <a:lnTo>
                      <a:pt x="582" y="742"/>
                    </a:lnTo>
                    <a:lnTo>
                      <a:pt x="579" y="742"/>
                    </a:lnTo>
                    <a:lnTo>
                      <a:pt x="579" y="740"/>
                    </a:lnTo>
                    <a:lnTo>
                      <a:pt x="577" y="740"/>
                    </a:lnTo>
                    <a:lnTo>
                      <a:pt x="564" y="740"/>
                    </a:lnTo>
                    <a:lnTo>
                      <a:pt x="556" y="740"/>
                    </a:lnTo>
                    <a:lnTo>
                      <a:pt x="553" y="740"/>
                    </a:lnTo>
                    <a:lnTo>
                      <a:pt x="537" y="737"/>
                    </a:lnTo>
                    <a:lnTo>
                      <a:pt x="522" y="735"/>
                    </a:lnTo>
                    <a:lnTo>
                      <a:pt x="519" y="735"/>
                    </a:lnTo>
                    <a:lnTo>
                      <a:pt x="514" y="735"/>
                    </a:lnTo>
                    <a:lnTo>
                      <a:pt x="503" y="735"/>
                    </a:lnTo>
                    <a:lnTo>
                      <a:pt x="498" y="735"/>
                    </a:lnTo>
                    <a:lnTo>
                      <a:pt x="495" y="735"/>
                    </a:lnTo>
                    <a:lnTo>
                      <a:pt x="495" y="732"/>
                    </a:lnTo>
                    <a:lnTo>
                      <a:pt x="459" y="729"/>
                    </a:lnTo>
                    <a:lnTo>
                      <a:pt x="451" y="729"/>
                    </a:lnTo>
                    <a:lnTo>
                      <a:pt x="448" y="729"/>
                    </a:lnTo>
                    <a:lnTo>
                      <a:pt x="448" y="727"/>
                    </a:lnTo>
                    <a:lnTo>
                      <a:pt x="446" y="727"/>
                    </a:lnTo>
                    <a:lnTo>
                      <a:pt x="430" y="727"/>
                    </a:lnTo>
                    <a:lnTo>
                      <a:pt x="422" y="724"/>
                    </a:lnTo>
                    <a:lnTo>
                      <a:pt x="419" y="727"/>
                    </a:lnTo>
                    <a:lnTo>
                      <a:pt x="417" y="727"/>
                    </a:lnTo>
                    <a:lnTo>
                      <a:pt x="417" y="724"/>
                    </a:lnTo>
                    <a:lnTo>
                      <a:pt x="412" y="724"/>
                    </a:lnTo>
                    <a:lnTo>
                      <a:pt x="406" y="724"/>
                    </a:lnTo>
                    <a:lnTo>
                      <a:pt x="404" y="724"/>
                    </a:lnTo>
                    <a:lnTo>
                      <a:pt x="396" y="724"/>
                    </a:lnTo>
                    <a:lnTo>
                      <a:pt x="393" y="724"/>
                    </a:lnTo>
                    <a:lnTo>
                      <a:pt x="388" y="724"/>
                    </a:lnTo>
                    <a:lnTo>
                      <a:pt x="385" y="724"/>
                    </a:lnTo>
                    <a:lnTo>
                      <a:pt x="383" y="724"/>
                    </a:lnTo>
                    <a:lnTo>
                      <a:pt x="380" y="724"/>
                    </a:lnTo>
                    <a:lnTo>
                      <a:pt x="378" y="724"/>
                    </a:lnTo>
                    <a:lnTo>
                      <a:pt x="372" y="721"/>
                    </a:lnTo>
                    <a:lnTo>
                      <a:pt x="370" y="721"/>
                    </a:lnTo>
                    <a:lnTo>
                      <a:pt x="364" y="721"/>
                    </a:lnTo>
                    <a:lnTo>
                      <a:pt x="359" y="721"/>
                    </a:lnTo>
                    <a:lnTo>
                      <a:pt x="354" y="721"/>
                    </a:lnTo>
                    <a:lnTo>
                      <a:pt x="351" y="721"/>
                    </a:lnTo>
                    <a:lnTo>
                      <a:pt x="343" y="721"/>
                    </a:lnTo>
                    <a:lnTo>
                      <a:pt x="299" y="716"/>
                    </a:lnTo>
                    <a:lnTo>
                      <a:pt x="294" y="716"/>
                    </a:lnTo>
                    <a:lnTo>
                      <a:pt x="291" y="716"/>
                    </a:lnTo>
                    <a:lnTo>
                      <a:pt x="288" y="716"/>
                    </a:lnTo>
                    <a:lnTo>
                      <a:pt x="283" y="716"/>
                    </a:lnTo>
                    <a:lnTo>
                      <a:pt x="281" y="716"/>
                    </a:lnTo>
                    <a:lnTo>
                      <a:pt x="278" y="716"/>
                    </a:lnTo>
                    <a:lnTo>
                      <a:pt x="275" y="716"/>
                    </a:lnTo>
                    <a:lnTo>
                      <a:pt x="273" y="716"/>
                    </a:lnTo>
                    <a:lnTo>
                      <a:pt x="273" y="714"/>
                    </a:lnTo>
                    <a:lnTo>
                      <a:pt x="270" y="714"/>
                    </a:lnTo>
                    <a:lnTo>
                      <a:pt x="267" y="714"/>
                    </a:lnTo>
                    <a:lnTo>
                      <a:pt x="262" y="716"/>
                    </a:lnTo>
                    <a:lnTo>
                      <a:pt x="252" y="716"/>
                    </a:lnTo>
                    <a:lnTo>
                      <a:pt x="249" y="716"/>
                    </a:lnTo>
                    <a:lnTo>
                      <a:pt x="244" y="716"/>
                    </a:lnTo>
                    <a:lnTo>
                      <a:pt x="241" y="716"/>
                    </a:lnTo>
                    <a:lnTo>
                      <a:pt x="210" y="716"/>
                    </a:lnTo>
                    <a:lnTo>
                      <a:pt x="202" y="716"/>
                    </a:lnTo>
                    <a:lnTo>
                      <a:pt x="197" y="716"/>
                    </a:lnTo>
                    <a:lnTo>
                      <a:pt x="181" y="716"/>
                    </a:lnTo>
                    <a:lnTo>
                      <a:pt x="170" y="716"/>
                    </a:lnTo>
                    <a:lnTo>
                      <a:pt x="160" y="719"/>
                    </a:lnTo>
                    <a:lnTo>
                      <a:pt x="134" y="719"/>
                    </a:lnTo>
                    <a:lnTo>
                      <a:pt x="131" y="719"/>
                    </a:lnTo>
                    <a:lnTo>
                      <a:pt x="126" y="719"/>
                    </a:lnTo>
                    <a:lnTo>
                      <a:pt x="123" y="719"/>
                    </a:lnTo>
                    <a:lnTo>
                      <a:pt x="121" y="719"/>
                    </a:lnTo>
                    <a:lnTo>
                      <a:pt x="110" y="719"/>
                    </a:lnTo>
                    <a:lnTo>
                      <a:pt x="108" y="719"/>
                    </a:lnTo>
                    <a:lnTo>
                      <a:pt x="105" y="719"/>
                    </a:lnTo>
                    <a:lnTo>
                      <a:pt x="102" y="719"/>
                    </a:lnTo>
                    <a:lnTo>
                      <a:pt x="100" y="719"/>
                    </a:lnTo>
                    <a:lnTo>
                      <a:pt x="97" y="719"/>
                    </a:lnTo>
                    <a:lnTo>
                      <a:pt x="94" y="719"/>
                    </a:lnTo>
                    <a:lnTo>
                      <a:pt x="89" y="719"/>
                    </a:lnTo>
                    <a:lnTo>
                      <a:pt x="84" y="719"/>
                    </a:lnTo>
                    <a:lnTo>
                      <a:pt x="81" y="719"/>
                    </a:lnTo>
                    <a:lnTo>
                      <a:pt x="79" y="719"/>
                    </a:lnTo>
                    <a:lnTo>
                      <a:pt x="76" y="719"/>
                    </a:lnTo>
                    <a:lnTo>
                      <a:pt x="73" y="719"/>
                    </a:lnTo>
                    <a:lnTo>
                      <a:pt x="71" y="719"/>
                    </a:lnTo>
                    <a:lnTo>
                      <a:pt x="68" y="719"/>
                    </a:lnTo>
                    <a:lnTo>
                      <a:pt x="66" y="719"/>
                    </a:lnTo>
                    <a:lnTo>
                      <a:pt x="63" y="719"/>
                    </a:lnTo>
                    <a:lnTo>
                      <a:pt x="60" y="719"/>
                    </a:lnTo>
                    <a:lnTo>
                      <a:pt x="58" y="719"/>
                    </a:lnTo>
                    <a:lnTo>
                      <a:pt x="55" y="719"/>
                    </a:lnTo>
                    <a:lnTo>
                      <a:pt x="52" y="719"/>
                    </a:lnTo>
                    <a:lnTo>
                      <a:pt x="50" y="719"/>
                    </a:lnTo>
                    <a:lnTo>
                      <a:pt x="47" y="719"/>
                    </a:lnTo>
                    <a:lnTo>
                      <a:pt x="45" y="719"/>
                    </a:lnTo>
                    <a:lnTo>
                      <a:pt x="42" y="721"/>
                    </a:lnTo>
                    <a:lnTo>
                      <a:pt x="39" y="721"/>
                    </a:lnTo>
                    <a:lnTo>
                      <a:pt x="37" y="721"/>
                    </a:lnTo>
                    <a:lnTo>
                      <a:pt x="31" y="721"/>
                    </a:lnTo>
                    <a:lnTo>
                      <a:pt x="29" y="721"/>
                    </a:lnTo>
                    <a:lnTo>
                      <a:pt x="26" y="721"/>
                    </a:lnTo>
                    <a:lnTo>
                      <a:pt x="24" y="721"/>
                    </a:lnTo>
                    <a:lnTo>
                      <a:pt x="21" y="721"/>
                    </a:lnTo>
                    <a:lnTo>
                      <a:pt x="18" y="721"/>
                    </a:lnTo>
                    <a:lnTo>
                      <a:pt x="16" y="721"/>
                    </a:lnTo>
                    <a:lnTo>
                      <a:pt x="13" y="721"/>
                    </a:lnTo>
                    <a:lnTo>
                      <a:pt x="11" y="721"/>
                    </a:lnTo>
                    <a:lnTo>
                      <a:pt x="8" y="721"/>
                    </a:lnTo>
                    <a:lnTo>
                      <a:pt x="5" y="721"/>
                    </a:lnTo>
                    <a:lnTo>
                      <a:pt x="3" y="721"/>
                    </a:lnTo>
                    <a:lnTo>
                      <a:pt x="0" y="721"/>
                    </a:lnTo>
                    <a:lnTo>
                      <a:pt x="0" y="719"/>
                    </a:lnTo>
                    <a:lnTo>
                      <a:pt x="3" y="711"/>
                    </a:lnTo>
                    <a:lnTo>
                      <a:pt x="5" y="700"/>
                    </a:lnTo>
                    <a:lnTo>
                      <a:pt x="5" y="698"/>
                    </a:lnTo>
                    <a:lnTo>
                      <a:pt x="8" y="695"/>
                    </a:lnTo>
                    <a:lnTo>
                      <a:pt x="8" y="693"/>
                    </a:lnTo>
                    <a:lnTo>
                      <a:pt x="13" y="669"/>
                    </a:lnTo>
                    <a:lnTo>
                      <a:pt x="16" y="664"/>
                    </a:lnTo>
                    <a:lnTo>
                      <a:pt x="18" y="656"/>
                    </a:lnTo>
                    <a:lnTo>
                      <a:pt x="18" y="653"/>
                    </a:lnTo>
                    <a:lnTo>
                      <a:pt x="21" y="651"/>
                    </a:lnTo>
                    <a:lnTo>
                      <a:pt x="31" y="611"/>
                    </a:lnTo>
                    <a:lnTo>
                      <a:pt x="42" y="572"/>
                    </a:lnTo>
                    <a:lnTo>
                      <a:pt x="60" y="509"/>
                    </a:lnTo>
                    <a:lnTo>
                      <a:pt x="60" y="506"/>
                    </a:lnTo>
                    <a:lnTo>
                      <a:pt x="63" y="498"/>
                    </a:lnTo>
                    <a:lnTo>
                      <a:pt x="66" y="490"/>
                    </a:lnTo>
                    <a:lnTo>
                      <a:pt x="71" y="475"/>
                    </a:lnTo>
                    <a:lnTo>
                      <a:pt x="76" y="467"/>
                    </a:lnTo>
                    <a:lnTo>
                      <a:pt x="79" y="462"/>
                    </a:lnTo>
                    <a:lnTo>
                      <a:pt x="79" y="456"/>
                    </a:lnTo>
                    <a:lnTo>
                      <a:pt x="81" y="448"/>
                    </a:lnTo>
                    <a:lnTo>
                      <a:pt x="81" y="441"/>
                    </a:lnTo>
                    <a:lnTo>
                      <a:pt x="84" y="441"/>
                    </a:lnTo>
                    <a:lnTo>
                      <a:pt x="84" y="435"/>
                    </a:lnTo>
                    <a:lnTo>
                      <a:pt x="87" y="435"/>
                    </a:lnTo>
                    <a:lnTo>
                      <a:pt x="89" y="412"/>
                    </a:lnTo>
                    <a:lnTo>
                      <a:pt x="92" y="409"/>
                    </a:lnTo>
                    <a:lnTo>
                      <a:pt x="92" y="401"/>
                    </a:lnTo>
                    <a:lnTo>
                      <a:pt x="92" y="399"/>
                    </a:lnTo>
                    <a:lnTo>
                      <a:pt x="94" y="393"/>
                    </a:lnTo>
                    <a:lnTo>
                      <a:pt x="92" y="391"/>
                    </a:lnTo>
                    <a:lnTo>
                      <a:pt x="92" y="388"/>
                    </a:lnTo>
                    <a:lnTo>
                      <a:pt x="94" y="385"/>
                    </a:lnTo>
                    <a:lnTo>
                      <a:pt x="94" y="375"/>
                    </a:lnTo>
                    <a:lnTo>
                      <a:pt x="94" y="370"/>
                    </a:lnTo>
                    <a:lnTo>
                      <a:pt x="97" y="367"/>
                    </a:lnTo>
                    <a:lnTo>
                      <a:pt x="123" y="267"/>
                    </a:lnTo>
                    <a:lnTo>
                      <a:pt x="126" y="260"/>
                    </a:lnTo>
                    <a:lnTo>
                      <a:pt x="126" y="257"/>
                    </a:lnTo>
                    <a:lnTo>
                      <a:pt x="128" y="249"/>
                    </a:lnTo>
                    <a:lnTo>
                      <a:pt x="128" y="246"/>
                    </a:lnTo>
                    <a:lnTo>
                      <a:pt x="128" y="244"/>
                    </a:lnTo>
                    <a:lnTo>
                      <a:pt x="128" y="241"/>
                    </a:lnTo>
                    <a:lnTo>
                      <a:pt x="131" y="239"/>
                    </a:lnTo>
                    <a:lnTo>
                      <a:pt x="131" y="236"/>
                    </a:lnTo>
                    <a:lnTo>
                      <a:pt x="131" y="231"/>
                    </a:lnTo>
                    <a:lnTo>
                      <a:pt x="131" y="228"/>
                    </a:lnTo>
                    <a:lnTo>
                      <a:pt x="131" y="223"/>
                    </a:lnTo>
                    <a:lnTo>
                      <a:pt x="134" y="218"/>
                    </a:lnTo>
                    <a:lnTo>
                      <a:pt x="134" y="212"/>
                    </a:lnTo>
                    <a:lnTo>
                      <a:pt x="134" y="207"/>
                    </a:lnTo>
                    <a:lnTo>
                      <a:pt x="134" y="202"/>
                    </a:lnTo>
                    <a:lnTo>
                      <a:pt x="134" y="194"/>
                    </a:lnTo>
                    <a:lnTo>
                      <a:pt x="134" y="191"/>
                    </a:lnTo>
                    <a:lnTo>
                      <a:pt x="134" y="189"/>
                    </a:lnTo>
                    <a:lnTo>
                      <a:pt x="134" y="183"/>
                    </a:lnTo>
                    <a:lnTo>
                      <a:pt x="131" y="176"/>
                    </a:lnTo>
                    <a:lnTo>
                      <a:pt x="131" y="170"/>
                    </a:lnTo>
                    <a:lnTo>
                      <a:pt x="131" y="160"/>
                    </a:lnTo>
                    <a:lnTo>
                      <a:pt x="131" y="157"/>
                    </a:lnTo>
                    <a:lnTo>
                      <a:pt x="131" y="155"/>
                    </a:lnTo>
                    <a:lnTo>
                      <a:pt x="131" y="152"/>
                    </a:lnTo>
                    <a:lnTo>
                      <a:pt x="131" y="149"/>
                    </a:lnTo>
                    <a:lnTo>
                      <a:pt x="131" y="147"/>
                    </a:lnTo>
                    <a:lnTo>
                      <a:pt x="131" y="144"/>
                    </a:lnTo>
                    <a:lnTo>
                      <a:pt x="128" y="136"/>
                    </a:lnTo>
                    <a:lnTo>
                      <a:pt x="128" y="123"/>
                    </a:lnTo>
                    <a:lnTo>
                      <a:pt x="128" y="120"/>
                    </a:lnTo>
                    <a:lnTo>
                      <a:pt x="126" y="107"/>
                    </a:lnTo>
                    <a:lnTo>
                      <a:pt x="123" y="94"/>
                    </a:lnTo>
                    <a:lnTo>
                      <a:pt x="123" y="92"/>
                    </a:lnTo>
                    <a:lnTo>
                      <a:pt x="123" y="89"/>
                    </a:lnTo>
                    <a:lnTo>
                      <a:pt x="123" y="84"/>
                    </a:lnTo>
                    <a:lnTo>
                      <a:pt x="123" y="81"/>
                    </a:lnTo>
                    <a:lnTo>
                      <a:pt x="210" y="84"/>
                    </a:lnTo>
                    <a:lnTo>
                      <a:pt x="212" y="84"/>
                    </a:lnTo>
                    <a:lnTo>
                      <a:pt x="218" y="84"/>
                    </a:lnTo>
                    <a:lnTo>
                      <a:pt x="228" y="84"/>
                    </a:lnTo>
                    <a:lnTo>
                      <a:pt x="239" y="84"/>
                    </a:lnTo>
                    <a:lnTo>
                      <a:pt x="281" y="86"/>
                    </a:lnTo>
                    <a:lnTo>
                      <a:pt x="296" y="86"/>
                    </a:lnTo>
                    <a:lnTo>
                      <a:pt x="299" y="86"/>
                    </a:lnTo>
                    <a:lnTo>
                      <a:pt x="301" y="86"/>
                    </a:lnTo>
                    <a:lnTo>
                      <a:pt x="304" y="86"/>
                    </a:lnTo>
                    <a:lnTo>
                      <a:pt x="309" y="86"/>
                    </a:lnTo>
                    <a:lnTo>
                      <a:pt x="320" y="86"/>
                    </a:lnTo>
                    <a:lnTo>
                      <a:pt x="325" y="89"/>
                    </a:lnTo>
                    <a:lnTo>
                      <a:pt x="336" y="89"/>
                    </a:lnTo>
                    <a:lnTo>
                      <a:pt x="336" y="86"/>
                    </a:lnTo>
                    <a:lnTo>
                      <a:pt x="333" y="86"/>
                    </a:lnTo>
                    <a:lnTo>
                      <a:pt x="333" y="81"/>
                    </a:lnTo>
                    <a:lnTo>
                      <a:pt x="328" y="71"/>
                    </a:lnTo>
                    <a:lnTo>
                      <a:pt x="328" y="68"/>
                    </a:lnTo>
                    <a:lnTo>
                      <a:pt x="325" y="63"/>
                    </a:lnTo>
                    <a:lnTo>
                      <a:pt x="325" y="60"/>
                    </a:lnTo>
                    <a:lnTo>
                      <a:pt x="325" y="57"/>
                    </a:lnTo>
                    <a:lnTo>
                      <a:pt x="325" y="52"/>
                    </a:lnTo>
                    <a:lnTo>
                      <a:pt x="325" y="50"/>
                    </a:lnTo>
                    <a:lnTo>
                      <a:pt x="325" y="0"/>
                    </a:lnTo>
                    <a:lnTo>
                      <a:pt x="328" y="2"/>
                    </a:lnTo>
                    <a:lnTo>
                      <a:pt x="330" y="8"/>
                    </a:lnTo>
                    <a:lnTo>
                      <a:pt x="336" y="10"/>
                    </a:lnTo>
                    <a:lnTo>
                      <a:pt x="336" y="13"/>
                    </a:lnTo>
                    <a:lnTo>
                      <a:pt x="341" y="15"/>
                    </a:lnTo>
                    <a:lnTo>
                      <a:pt x="346" y="23"/>
                    </a:lnTo>
                    <a:lnTo>
                      <a:pt x="370" y="52"/>
                    </a:lnTo>
                    <a:lnTo>
                      <a:pt x="372" y="52"/>
                    </a:lnTo>
                    <a:lnTo>
                      <a:pt x="372" y="55"/>
                    </a:lnTo>
                    <a:lnTo>
                      <a:pt x="472" y="71"/>
                    </a:lnTo>
                    <a:lnTo>
                      <a:pt x="514" y="78"/>
                    </a:lnTo>
                    <a:lnTo>
                      <a:pt x="522" y="78"/>
                    </a:lnTo>
                    <a:lnTo>
                      <a:pt x="527" y="78"/>
                    </a:lnTo>
                    <a:lnTo>
                      <a:pt x="530" y="78"/>
                    </a:lnTo>
                    <a:lnTo>
                      <a:pt x="532" y="78"/>
                    </a:lnTo>
                    <a:lnTo>
                      <a:pt x="564" y="86"/>
                    </a:lnTo>
                    <a:lnTo>
                      <a:pt x="579" y="89"/>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6" name="フリーフォーム 215"/>
              <p:cNvSpPr>
                <a:spLocks/>
              </p:cNvSpPr>
              <p:nvPr/>
            </p:nvSpPr>
            <p:spPr bwMode="auto">
              <a:xfrm>
                <a:off x="2320747" y="2452038"/>
                <a:ext cx="766350" cy="726548"/>
              </a:xfrm>
              <a:custGeom>
                <a:avLst/>
                <a:gdLst>
                  <a:gd name="T0" fmla="*/ 1353 w 1599"/>
                  <a:gd name="T1" fmla="*/ 87 h 1493"/>
                  <a:gd name="T2" fmla="*/ 1397 w 1599"/>
                  <a:gd name="T3" fmla="*/ 105 h 1493"/>
                  <a:gd name="T4" fmla="*/ 1497 w 1599"/>
                  <a:gd name="T5" fmla="*/ 181 h 1493"/>
                  <a:gd name="T6" fmla="*/ 1536 w 1599"/>
                  <a:gd name="T7" fmla="*/ 247 h 1493"/>
                  <a:gd name="T8" fmla="*/ 1555 w 1599"/>
                  <a:gd name="T9" fmla="*/ 299 h 1493"/>
                  <a:gd name="T10" fmla="*/ 1549 w 1599"/>
                  <a:gd name="T11" fmla="*/ 415 h 1493"/>
                  <a:gd name="T12" fmla="*/ 1494 w 1599"/>
                  <a:gd name="T13" fmla="*/ 499 h 1493"/>
                  <a:gd name="T14" fmla="*/ 1455 w 1599"/>
                  <a:gd name="T15" fmla="*/ 557 h 1493"/>
                  <a:gd name="T16" fmla="*/ 1431 w 1599"/>
                  <a:gd name="T17" fmla="*/ 614 h 1493"/>
                  <a:gd name="T18" fmla="*/ 1434 w 1599"/>
                  <a:gd name="T19" fmla="*/ 664 h 1493"/>
                  <a:gd name="T20" fmla="*/ 1455 w 1599"/>
                  <a:gd name="T21" fmla="*/ 722 h 1493"/>
                  <a:gd name="T22" fmla="*/ 1481 w 1599"/>
                  <a:gd name="T23" fmla="*/ 772 h 1493"/>
                  <a:gd name="T24" fmla="*/ 1526 w 1599"/>
                  <a:gd name="T25" fmla="*/ 837 h 1493"/>
                  <a:gd name="T26" fmla="*/ 1570 w 1599"/>
                  <a:gd name="T27" fmla="*/ 911 h 1493"/>
                  <a:gd name="T28" fmla="*/ 1594 w 1599"/>
                  <a:gd name="T29" fmla="*/ 974 h 1493"/>
                  <a:gd name="T30" fmla="*/ 1599 w 1599"/>
                  <a:gd name="T31" fmla="*/ 1032 h 1493"/>
                  <a:gd name="T32" fmla="*/ 1586 w 1599"/>
                  <a:gd name="T33" fmla="*/ 1108 h 1493"/>
                  <a:gd name="T34" fmla="*/ 1560 w 1599"/>
                  <a:gd name="T35" fmla="*/ 1152 h 1493"/>
                  <a:gd name="T36" fmla="*/ 1528 w 1599"/>
                  <a:gd name="T37" fmla="*/ 1194 h 1493"/>
                  <a:gd name="T38" fmla="*/ 1507 w 1599"/>
                  <a:gd name="T39" fmla="*/ 1221 h 1493"/>
                  <a:gd name="T40" fmla="*/ 1421 w 1599"/>
                  <a:gd name="T41" fmla="*/ 1239 h 1493"/>
                  <a:gd name="T42" fmla="*/ 1279 w 1599"/>
                  <a:gd name="T43" fmla="*/ 1242 h 1493"/>
                  <a:gd name="T44" fmla="*/ 1185 w 1599"/>
                  <a:gd name="T45" fmla="*/ 1247 h 1493"/>
                  <a:gd name="T46" fmla="*/ 1132 w 1599"/>
                  <a:gd name="T47" fmla="*/ 1221 h 1493"/>
                  <a:gd name="T48" fmla="*/ 1028 w 1599"/>
                  <a:gd name="T49" fmla="*/ 1186 h 1493"/>
                  <a:gd name="T50" fmla="*/ 923 w 1599"/>
                  <a:gd name="T51" fmla="*/ 1171 h 1493"/>
                  <a:gd name="T52" fmla="*/ 828 w 1599"/>
                  <a:gd name="T53" fmla="*/ 1163 h 1493"/>
                  <a:gd name="T54" fmla="*/ 744 w 1599"/>
                  <a:gd name="T55" fmla="*/ 1173 h 1493"/>
                  <a:gd name="T56" fmla="*/ 687 w 1599"/>
                  <a:gd name="T57" fmla="*/ 1179 h 1493"/>
                  <a:gd name="T58" fmla="*/ 647 w 1599"/>
                  <a:gd name="T59" fmla="*/ 1205 h 1493"/>
                  <a:gd name="T60" fmla="*/ 556 w 1599"/>
                  <a:gd name="T61" fmla="*/ 1286 h 1493"/>
                  <a:gd name="T62" fmla="*/ 367 w 1599"/>
                  <a:gd name="T63" fmla="*/ 1407 h 1493"/>
                  <a:gd name="T64" fmla="*/ 312 w 1599"/>
                  <a:gd name="T65" fmla="*/ 1451 h 1493"/>
                  <a:gd name="T66" fmla="*/ 267 w 1599"/>
                  <a:gd name="T67" fmla="*/ 1415 h 1493"/>
                  <a:gd name="T68" fmla="*/ 388 w 1599"/>
                  <a:gd name="T69" fmla="*/ 1249 h 1493"/>
                  <a:gd name="T70" fmla="*/ 446 w 1599"/>
                  <a:gd name="T71" fmla="*/ 1192 h 1493"/>
                  <a:gd name="T72" fmla="*/ 498 w 1599"/>
                  <a:gd name="T73" fmla="*/ 1158 h 1493"/>
                  <a:gd name="T74" fmla="*/ 558 w 1599"/>
                  <a:gd name="T75" fmla="*/ 1131 h 1493"/>
                  <a:gd name="T76" fmla="*/ 519 w 1599"/>
                  <a:gd name="T77" fmla="*/ 979 h 1493"/>
                  <a:gd name="T78" fmla="*/ 514 w 1599"/>
                  <a:gd name="T79" fmla="*/ 898 h 1493"/>
                  <a:gd name="T80" fmla="*/ 532 w 1599"/>
                  <a:gd name="T81" fmla="*/ 837 h 1493"/>
                  <a:gd name="T82" fmla="*/ 550 w 1599"/>
                  <a:gd name="T83" fmla="*/ 780 h 1493"/>
                  <a:gd name="T84" fmla="*/ 456 w 1599"/>
                  <a:gd name="T85" fmla="*/ 840 h 1493"/>
                  <a:gd name="T86" fmla="*/ 333 w 1599"/>
                  <a:gd name="T87" fmla="*/ 874 h 1493"/>
                  <a:gd name="T88" fmla="*/ 202 w 1599"/>
                  <a:gd name="T89" fmla="*/ 840 h 1493"/>
                  <a:gd name="T90" fmla="*/ 165 w 1599"/>
                  <a:gd name="T91" fmla="*/ 816 h 1493"/>
                  <a:gd name="T92" fmla="*/ 128 w 1599"/>
                  <a:gd name="T93" fmla="*/ 782 h 1493"/>
                  <a:gd name="T94" fmla="*/ 100 w 1599"/>
                  <a:gd name="T95" fmla="*/ 746 h 1493"/>
                  <a:gd name="T96" fmla="*/ 73 w 1599"/>
                  <a:gd name="T97" fmla="*/ 709 h 1493"/>
                  <a:gd name="T98" fmla="*/ 34 w 1599"/>
                  <a:gd name="T99" fmla="*/ 585 h 1493"/>
                  <a:gd name="T100" fmla="*/ 299 w 1599"/>
                  <a:gd name="T101" fmla="*/ 391 h 1493"/>
                  <a:gd name="T102" fmla="*/ 393 w 1599"/>
                  <a:gd name="T103" fmla="*/ 323 h 1493"/>
                  <a:gd name="T104" fmla="*/ 467 w 1599"/>
                  <a:gd name="T105" fmla="*/ 271 h 1493"/>
                  <a:gd name="T106" fmla="*/ 619 w 1599"/>
                  <a:gd name="T107" fmla="*/ 173 h 1493"/>
                  <a:gd name="T108" fmla="*/ 726 w 1599"/>
                  <a:gd name="T109" fmla="*/ 110 h 1493"/>
                  <a:gd name="T110" fmla="*/ 802 w 1599"/>
                  <a:gd name="T111" fmla="*/ 97 h 1493"/>
                  <a:gd name="T112" fmla="*/ 957 w 1599"/>
                  <a:gd name="T113" fmla="*/ 92 h 1493"/>
                  <a:gd name="T114" fmla="*/ 1208 w 1599"/>
                  <a:gd name="T115" fmla="*/ 29 h 1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99" h="1493">
                    <a:moveTo>
                      <a:pt x="1308" y="47"/>
                    </a:moveTo>
                    <a:lnTo>
                      <a:pt x="1321" y="66"/>
                    </a:lnTo>
                    <a:lnTo>
                      <a:pt x="1326" y="71"/>
                    </a:lnTo>
                    <a:lnTo>
                      <a:pt x="1332" y="74"/>
                    </a:lnTo>
                    <a:lnTo>
                      <a:pt x="1332" y="76"/>
                    </a:lnTo>
                    <a:lnTo>
                      <a:pt x="1334" y="76"/>
                    </a:lnTo>
                    <a:lnTo>
                      <a:pt x="1337" y="79"/>
                    </a:lnTo>
                    <a:lnTo>
                      <a:pt x="1342" y="82"/>
                    </a:lnTo>
                    <a:lnTo>
                      <a:pt x="1345" y="84"/>
                    </a:lnTo>
                    <a:lnTo>
                      <a:pt x="1350" y="87"/>
                    </a:lnTo>
                    <a:lnTo>
                      <a:pt x="1353" y="87"/>
                    </a:lnTo>
                    <a:lnTo>
                      <a:pt x="1355" y="89"/>
                    </a:lnTo>
                    <a:lnTo>
                      <a:pt x="1358" y="89"/>
                    </a:lnTo>
                    <a:lnTo>
                      <a:pt x="1363" y="92"/>
                    </a:lnTo>
                    <a:lnTo>
                      <a:pt x="1368" y="95"/>
                    </a:lnTo>
                    <a:lnTo>
                      <a:pt x="1374" y="95"/>
                    </a:lnTo>
                    <a:lnTo>
                      <a:pt x="1376" y="97"/>
                    </a:lnTo>
                    <a:lnTo>
                      <a:pt x="1379" y="97"/>
                    </a:lnTo>
                    <a:lnTo>
                      <a:pt x="1381" y="97"/>
                    </a:lnTo>
                    <a:lnTo>
                      <a:pt x="1384" y="100"/>
                    </a:lnTo>
                    <a:lnTo>
                      <a:pt x="1395" y="105"/>
                    </a:lnTo>
                    <a:lnTo>
                      <a:pt x="1397" y="105"/>
                    </a:lnTo>
                    <a:lnTo>
                      <a:pt x="1402" y="108"/>
                    </a:lnTo>
                    <a:lnTo>
                      <a:pt x="1405" y="110"/>
                    </a:lnTo>
                    <a:lnTo>
                      <a:pt x="1426" y="121"/>
                    </a:lnTo>
                    <a:lnTo>
                      <a:pt x="1447" y="131"/>
                    </a:lnTo>
                    <a:lnTo>
                      <a:pt x="1465" y="139"/>
                    </a:lnTo>
                    <a:lnTo>
                      <a:pt x="1468" y="142"/>
                    </a:lnTo>
                    <a:lnTo>
                      <a:pt x="1471" y="145"/>
                    </a:lnTo>
                    <a:lnTo>
                      <a:pt x="1473" y="147"/>
                    </a:lnTo>
                    <a:lnTo>
                      <a:pt x="1486" y="166"/>
                    </a:lnTo>
                    <a:lnTo>
                      <a:pt x="1494" y="179"/>
                    </a:lnTo>
                    <a:lnTo>
                      <a:pt x="1497" y="181"/>
                    </a:lnTo>
                    <a:lnTo>
                      <a:pt x="1499" y="187"/>
                    </a:lnTo>
                    <a:lnTo>
                      <a:pt x="1502" y="187"/>
                    </a:lnTo>
                    <a:lnTo>
                      <a:pt x="1505" y="194"/>
                    </a:lnTo>
                    <a:lnTo>
                      <a:pt x="1515" y="210"/>
                    </a:lnTo>
                    <a:lnTo>
                      <a:pt x="1520" y="218"/>
                    </a:lnTo>
                    <a:lnTo>
                      <a:pt x="1531" y="234"/>
                    </a:lnTo>
                    <a:lnTo>
                      <a:pt x="1531" y="236"/>
                    </a:lnTo>
                    <a:lnTo>
                      <a:pt x="1531" y="239"/>
                    </a:lnTo>
                    <a:lnTo>
                      <a:pt x="1534" y="242"/>
                    </a:lnTo>
                    <a:lnTo>
                      <a:pt x="1536" y="244"/>
                    </a:lnTo>
                    <a:lnTo>
                      <a:pt x="1536" y="247"/>
                    </a:lnTo>
                    <a:lnTo>
                      <a:pt x="1539" y="250"/>
                    </a:lnTo>
                    <a:lnTo>
                      <a:pt x="1539" y="252"/>
                    </a:lnTo>
                    <a:lnTo>
                      <a:pt x="1544" y="263"/>
                    </a:lnTo>
                    <a:lnTo>
                      <a:pt x="1547" y="265"/>
                    </a:lnTo>
                    <a:lnTo>
                      <a:pt x="1547" y="268"/>
                    </a:lnTo>
                    <a:lnTo>
                      <a:pt x="1549" y="273"/>
                    </a:lnTo>
                    <a:lnTo>
                      <a:pt x="1549" y="278"/>
                    </a:lnTo>
                    <a:lnTo>
                      <a:pt x="1552" y="284"/>
                    </a:lnTo>
                    <a:lnTo>
                      <a:pt x="1552" y="286"/>
                    </a:lnTo>
                    <a:lnTo>
                      <a:pt x="1552" y="292"/>
                    </a:lnTo>
                    <a:lnTo>
                      <a:pt x="1555" y="299"/>
                    </a:lnTo>
                    <a:lnTo>
                      <a:pt x="1555" y="310"/>
                    </a:lnTo>
                    <a:lnTo>
                      <a:pt x="1557" y="341"/>
                    </a:lnTo>
                    <a:lnTo>
                      <a:pt x="1560" y="362"/>
                    </a:lnTo>
                    <a:lnTo>
                      <a:pt x="1560" y="365"/>
                    </a:lnTo>
                    <a:lnTo>
                      <a:pt x="1560" y="368"/>
                    </a:lnTo>
                    <a:lnTo>
                      <a:pt x="1560" y="370"/>
                    </a:lnTo>
                    <a:lnTo>
                      <a:pt x="1557" y="389"/>
                    </a:lnTo>
                    <a:lnTo>
                      <a:pt x="1555" y="399"/>
                    </a:lnTo>
                    <a:lnTo>
                      <a:pt x="1552" y="407"/>
                    </a:lnTo>
                    <a:lnTo>
                      <a:pt x="1552" y="410"/>
                    </a:lnTo>
                    <a:lnTo>
                      <a:pt x="1549" y="415"/>
                    </a:lnTo>
                    <a:lnTo>
                      <a:pt x="1547" y="423"/>
                    </a:lnTo>
                    <a:lnTo>
                      <a:pt x="1544" y="431"/>
                    </a:lnTo>
                    <a:lnTo>
                      <a:pt x="1541" y="438"/>
                    </a:lnTo>
                    <a:lnTo>
                      <a:pt x="1539" y="444"/>
                    </a:lnTo>
                    <a:lnTo>
                      <a:pt x="1536" y="446"/>
                    </a:lnTo>
                    <a:lnTo>
                      <a:pt x="1536" y="449"/>
                    </a:lnTo>
                    <a:lnTo>
                      <a:pt x="1534" y="452"/>
                    </a:lnTo>
                    <a:lnTo>
                      <a:pt x="1531" y="454"/>
                    </a:lnTo>
                    <a:lnTo>
                      <a:pt x="1528" y="459"/>
                    </a:lnTo>
                    <a:lnTo>
                      <a:pt x="1505" y="486"/>
                    </a:lnTo>
                    <a:lnTo>
                      <a:pt x="1494" y="499"/>
                    </a:lnTo>
                    <a:lnTo>
                      <a:pt x="1489" y="507"/>
                    </a:lnTo>
                    <a:lnTo>
                      <a:pt x="1484" y="512"/>
                    </a:lnTo>
                    <a:lnTo>
                      <a:pt x="1481" y="517"/>
                    </a:lnTo>
                    <a:lnTo>
                      <a:pt x="1476" y="522"/>
                    </a:lnTo>
                    <a:lnTo>
                      <a:pt x="1471" y="530"/>
                    </a:lnTo>
                    <a:lnTo>
                      <a:pt x="1468" y="536"/>
                    </a:lnTo>
                    <a:lnTo>
                      <a:pt x="1460" y="546"/>
                    </a:lnTo>
                    <a:lnTo>
                      <a:pt x="1458" y="549"/>
                    </a:lnTo>
                    <a:lnTo>
                      <a:pt x="1458" y="551"/>
                    </a:lnTo>
                    <a:lnTo>
                      <a:pt x="1455" y="554"/>
                    </a:lnTo>
                    <a:lnTo>
                      <a:pt x="1455" y="557"/>
                    </a:lnTo>
                    <a:lnTo>
                      <a:pt x="1452" y="559"/>
                    </a:lnTo>
                    <a:lnTo>
                      <a:pt x="1450" y="562"/>
                    </a:lnTo>
                    <a:lnTo>
                      <a:pt x="1450" y="564"/>
                    </a:lnTo>
                    <a:lnTo>
                      <a:pt x="1447" y="567"/>
                    </a:lnTo>
                    <a:lnTo>
                      <a:pt x="1444" y="572"/>
                    </a:lnTo>
                    <a:lnTo>
                      <a:pt x="1439" y="588"/>
                    </a:lnTo>
                    <a:lnTo>
                      <a:pt x="1437" y="601"/>
                    </a:lnTo>
                    <a:lnTo>
                      <a:pt x="1434" y="606"/>
                    </a:lnTo>
                    <a:lnTo>
                      <a:pt x="1434" y="609"/>
                    </a:lnTo>
                    <a:lnTo>
                      <a:pt x="1431" y="612"/>
                    </a:lnTo>
                    <a:lnTo>
                      <a:pt x="1431" y="614"/>
                    </a:lnTo>
                    <a:lnTo>
                      <a:pt x="1431" y="617"/>
                    </a:lnTo>
                    <a:lnTo>
                      <a:pt x="1431" y="622"/>
                    </a:lnTo>
                    <a:lnTo>
                      <a:pt x="1431" y="627"/>
                    </a:lnTo>
                    <a:lnTo>
                      <a:pt x="1431" y="633"/>
                    </a:lnTo>
                    <a:lnTo>
                      <a:pt x="1431" y="638"/>
                    </a:lnTo>
                    <a:lnTo>
                      <a:pt x="1431" y="643"/>
                    </a:lnTo>
                    <a:lnTo>
                      <a:pt x="1431" y="646"/>
                    </a:lnTo>
                    <a:lnTo>
                      <a:pt x="1431" y="651"/>
                    </a:lnTo>
                    <a:lnTo>
                      <a:pt x="1434" y="656"/>
                    </a:lnTo>
                    <a:lnTo>
                      <a:pt x="1434" y="659"/>
                    </a:lnTo>
                    <a:lnTo>
                      <a:pt x="1434" y="664"/>
                    </a:lnTo>
                    <a:lnTo>
                      <a:pt x="1437" y="667"/>
                    </a:lnTo>
                    <a:lnTo>
                      <a:pt x="1437" y="675"/>
                    </a:lnTo>
                    <a:lnTo>
                      <a:pt x="1442" y="685"/>
                    </a:lnTo>
                    <a:lnTo>
                      <a:pt x="1444" y="693"/>
                    </a:lnTo>
                    <a:lnTo>
                      <a:pt x="1447" y="701"/>
                    </a:lnTo>
                    <a:lnTo>
                      <a:pt x="1450" y="706"/>
                    </a:lnTo>
                    <a:lnTo>
                      <a:pt x="1450" y="711"/>
                    </a:lnTo>
                    <a:lnTo>
                      <a:pt x="1452" y="714"/>
                    </a:lnTo>
                    <a:lnTo>
                      <a:pt x="1455" y="717"/>
                    </a:lnTo>
                    <a:lnTo>
                      <a:pt x="1455" y="719"/>
                    </a:lnTo>
                    <a:lnTo>
                      <a:pt x="1455" y="722"/>
                    </a:lnTo>
                    <a:lnTo>
                      <a:pt x="1458" y="722"/>
                    </a:lnTo>
                    <a:lnTo>
                      <a:pt x="1458" y="725"/>
                    </a:lnTo>
                    <a:lnTo>
                      <a:pt x="1458" y="727"/>
                    </a:lnTo>
                    <a:lnTo>
                      <a:pt x="1460" y="732"/>
                    </a:lnTo>
                    <a:lnTo>
                      <a:pt x="1465" y="740"/>
                    </a:lnTo>
                    <a:lnTo>
                      <a:pt x="1468" y="746"/>
                    </a:lnTo>
                    <a:lnTo>
                      <a:pt x="1471" y="753"/>
                    </a:lnTo>
                    <a:lnTo>
                      <a:pt x="1473" y="759"/>
                    </a:lnTo>
                    <a:lnTo>
                      <a:pt x="1476" y="764"/>
                    </a:lnTo>
                    <a:lnTo>
                      <a:pt x="1478" y="767"/>
                    </a:lnTo>
                    <a:lnTo>
                      <a:pt x="1481" y="772"/>
                    </a:lnTo>
                    <a:lnTo>
                      <a:pt x="1484" y="780"/>
                    </a:lnTo>
                    <a:lnTo>
                      <a:pt x="1489" y="785"/>
                    </a:lnTo>
                    <a:lnTo>
                      <a:pt x="1492" y="790"/>
                    </a:lnTo>
                    <a:lnTo>
                      <a:pt x="1499" y="801"/>
                    </a:lnTo>
                    <a:lnTo>
                      <a:pt x="1502" y="806"/>
                    </a:lnTo>
                    <a:lnTo>
                      <a:pt x="1507" y="814"/>
                    </a:lnTo>
                    <a:lnTo>
                      <a:pt x="1513" y="819"/>
                    </a:lnTo>
                    <a:lnTo>
                      <a:pt x="1515" y="824"/>
                    </a:lnTo>
                    <a:lnTo>
                      <a:pt x="1520" y="829"/>
                    </a:lnTo>
                    <a:lnTo>
                      <a:pt x="1523" y="835"/>
                    </a:lnTo>
                    <a:lnTo>
                      <a:pt x="1526" y="837"/>
                    </a:lnTo>
                    <a:lnTo>
                      <a:pt x="1528" y="843"/>
                    </a:lnTo>
                    <a:lnTo>
                      <a:pt x="1531" y="845"/>
                    </a:lnTo>
                    <a:lnTo>
                      <a:pt x="1534" y="850"/>
                    </a:lnTo>
                    <a:lnTo>
                      <a:pt x="1539" y="858"/>
                    </a:lnTo>
                    <a:lnTo>
                      <a:pt x="1547" y="869"/>
                    </a:lnTo>
                    <a:lnTo>
                      <a:pt x="1552" y="877"/>
                    </a:lnTo>
                    <a:lnTo>
                      <a:pt x="1555" y="882"/>
                    </a:lnTo>
                    <a:lnTo>
                      <a:pt x="1557" y="890"/>
                    </a:lnTo>
                    <a:lnTo>
                      <a:pt x="1562" y="898"/>
                    </a:lnTo>
                    <a:lnTo>
                      <a:pt x="1568" y="906"/>
                    </a:lnTo>
                    <a:lnTo>
                      <a:pt x="1570" y="911"/>
                    </a:lnTo>
                    <a:lnTo>
                      <a:pt x="1573" y="919"/>
                    </a:lnTo>
                    <a:lnTo>
                      <a:pt x="1575" y="924"/>
                    </a:lnTo>
                    <a:lnTo>
                      <a:pt x="1578" y="929"/>
                    </a:lnTo>
                    <a:lnTo>
                      <a:pt x="1581" y="934"/>
                    </a:lnTo>
                    <a:lnTo>
                      <a:pt x="1583" y="937"/>
                    </a:lnTo>
                    <a:lnTo>
                      <a:pt x="1586" y="945"/>
                    </a:lnTo>
                    <a:lnTo>
                      <a:pt x="1586" y="950"/>
                    </a:lnTo>
                    <a:lnTo>
                      <a:pt x="1589" y="955"/>
                    </a:lnTo>
                    <a:lnTo>
                      <a:pt x="1591" y="961"/>
                    </a:lnTo>
                    <a:lnTo>
                      <a:pt x="1594" y="969"/>
                    </a:lnTo>
                    <a:lnTo>
                      <a:pt x="1594" y="974"/>
                    </a:lnTo>
                    <a:lnTo>
                      <a:pt x="1594" y="976"/>
                    </a:lnTo>
                    <a:lnTo>
                      <a:pt x="1596" y="982"/>
                    </a:lnTo>
                    <a:lnTo>
                      <a:pt x="1596" y="990"/>
                    </a:lnTo>
                    <a:lnTo>
                      <a:pt x="1596" y="992"/>
                    </a:lnTo>
                    <a:lnTo>
                      <a:pt x="1599" y="995"/>
                    </a:lnTo>
                    <a:lnTo>
                      <a:pt x="1599" y="1003"/>
                    </a:lnTo>
                    <a:lnTo>
                      <a:pt x="1599" y="1008"/>
                    </a:lnTo>
                    <a:lnTo>
                      <a:pt x="1599" y="1013"/>
                    </a:lnTo>
                    <a:lnTo>
                      <a:pt x="1599" y="1021"/>
                    </a:lnTo>
                    <a:lnTo>
                      <a:pt x="1599" y="1026"/>
                    </a:lnTo>
                    <a:lnTo>
                      <a:pt x="1599" y="1032"/>
                    </a:lnTo>
                    <a:lnTo>
                      <a:pt x="1599" y="1039"/>
                    </a:lnTo>
                    <a:lnTo>
                      <a:pt x="1596" y="1047"/>
                    </a:lnTo>
                    <a:lnTo>
                      <a:pt x="1596" y="1053"/>
                    </a:lnTo>
                    <a:lnTo>
                      <a:pt x="1596" y="1063"/>
                    </a:lnTo>
                    <a:lnTo>
                      <a:pt x="1594" y="1071"/>
                    </a:lnTo>
                    <a:lnTo>
                      <a:pt x="1594" y="1076"/>
                    </a:lnTo>
                    <a:lnTo>
                      <a:pt x="1594" y="1084"/>
                    </a:lnTo>
                    <a:lnTo>
                      <a:pt x="1591" y="1089"/>
                    </a:lnTo>
                    <a:lnTo>
                      <a:pt x="1591" y="1092"/>
                    </a:lnTo>
                    <a:lnTo>
                      <a:pt x="1589" y="1097"/>
                    </a:lnTo>
                    <a:lnTo>
                      <a:pt x="1586" y="1108"/>
                    </a:lnTo>
                    <a:lnTo>
                      <a:pt x="1583" y="1113"/>
                    </a:lnTo>
                    <a:lnTo>
                      <a:pt x="1583" y="1116"/>
                    </a:lnTo>
                    <a:lnTo>
                      <a:pt x="1581" y="1118"/>
                    </a:lnTo>
                    <a:lnTo>
                      <a:pt x="1581" y="1121"/>
                    </a:lnTo>
                    <a:lnTo>
                      <a:pt x="1578" y="1126"/>
                    </a:lnTo>
                    <a:lnTo>
                      <a:pt x="1575" y="1131"/>
                    </a:lnTo>
                    <a:lnTo>
                      <a:pt x="1573" y="1134"/>
                    </a:lnTo>
                    <a:lnTo>
                      <a:pt x="1570" y="1137"/>
                    </a:lnTo>
                    <a:lnTo>
                      <a:pt x="1568" y="1142"/>
                    </a:lnTo>
                    <a:lnTo>
                      <a:pt x="1565" y="1147"/>
                    </a:lnTo>
                    <a:lnTo>
                      <a:pt x="1560" y="1152"/>
                    </a:lnTo>
                    <a:lnTo>
                      <a:pt x="1557" y="1160"/>
                    </a:lnTo>
                    <a:lnTo>
                      <a:pt x="1552" y="1165"/>
                    </a:lnTo>
                    <a:lnTo>
                      <a:pt x="1547" y="1171"/>
                    </a:lnTo>
                    <a:lnTo>
                      <a:pt x="1544" y="1176"/>
                    </a:lnTo>
                    <a:lnTo>
                      <a:pt x="1539" y="1181"/>
                    </a:lnTo>
                    <a:lnTo>
                      <a:pt x="1536" y="1184"/>
                    </a:lnTo>
                    <a:lnTo>
                      <a:pt x="1536" y="1186"/>
                    </a:lnTo>
                    <a:lnTo>
                      <a:pt x="1534" y="1189"/>
                    </a:lnTo>
                    <a:lnTo>
                      <a:pt x="1531" y="1189"/>
                    </a:lnTo>
                    <a:lnTo>
                      <a:pt x="1531" y="1192"/>
                    </a:lnTo>
                    <a:lnTo>
                      <a:pt x="1528" y="1194"/>
                    </a:lnTo>
                    <a:lnTo>
                      <a:pt x="1526" y="1200"/>
                    </a:lnTo>
                    <a:lnTo>
                      <a:pt x="1526" y="1202"/>
                    </a:lnTo>
                    <a:lnTo>
                      <a:pt x="1523" y="1205"/>
                    </a:lnTo>
                    <a:lnTo>
                      <a:pt x="1520" y="1207"/>
                    </a:lnTo>
                    <a:lnTo>
                      <a:pt x="1520" y="1210"/>
                    </a:lnTo>
                    <a:lnTo>
                      <a:pt x="1518" y="1213"/>
                    </a:lnTo>
                    <a:lnTo>
                      <a:pt x="1518" y="1215"/>
                    </a:lnTo>
                    <a:lnTo>
                      <a:pt x="1515" y="1215"/>
                    </a:lnTo>
                    <a:lnTo>
                      <a:pt x="1513" y="1215"/>
                    </a:lnTo>
                    <a:lnTo>
                      <a:pt x="1510" y="1218"/>
                    </a:lnTo>
                    <a:lnTo>
                      <a:pt x="1507" y="1221"/>
                    </a:lnTo>
                    <a:lnTo>
                      <a:pt x="1505" y="1221"/>
                    </a:lnTo>
                    <a:lnTo>
                      <a:pt x="1502" y="1221"/>
                    </a:lnTo>
                    <a:lnTo>
                      <a:pt x="1499" y="1223"/>
                    </a:lnTo>
                    <a:lnTo>
                      <a:pt x="1486" y="1223"/>
                    </a:lnTo>
                    <a:lnTo>
                      <a:pt x="1476" y="1228"/>
                    </a:lnTo>
                    <a:lnTo>
                      <a:pt x="1437" y="1236"/>
                    </a:lnTo>
                    <a:lnTo>
                      <a:pt x="1429" y="1236"/>
                    </a:lnTo>
                    <a:lnTo>
                      <a:pt x="1429" y="1239"/>
                    </a:lnTo>
                    <a:lnTo>
                      <a:pt x="1426" y="1239"/>
                    </a:lnTo>
                    <a:lnTo>
                      <a:pt x="1423" y="1239"/>
                    </a:lnTo>
                    <a:lnTo>
                      <a:pt x="1421" y="1239"/>
                    </a:lnTo>
                    <a:lnTo>
                      <a:pt x="1418" y="1239"/>
                    </a:lnTo>
                    <a:lnTo>
                      <a:pt x="1416" y="1239"/>
                    </a:lnTo>
                    <a:lnTo>
                      <a:pt x="1410" y="1239"/>
                    </a:lnTo>
                    <a:lnTo>
                      <a:pt x="1402" y="1236"/>
                    </a:lnTo>
                    <a:lnTo>
                      <a:pt x="1361" y="1234"/>
                    </a:lnTo>
                    <a:lnTo>
                      <a:pt x="1345" y="1234"/>
                    </a:lnTo>
                    <a:lnTo>
                      <a:pt x="1326" y="1234"/>
                    </a:lnTo>
                    <a:lnTo>
                      <a:pt x="1313" y="1231"/>
                    </a:lnTo>
                    <a:lnTo>
                      <a:pt x="1300" y="1234"/>
                    </a:lnTo>
                    <a:lnTo>
                      <a:pt x="1290" y="1236"/>
                    </a:lnTo>
                    <a:lnTo>
                      <a:pt x="1279" y="1242"/>
                    </a:lnTo>
                    <a:lnTo>
                      <a:pt x="1274" y="1242"/>
                    </a:lnTo>
                    <a:lnTo>
                      <a:pt x="1271" y="1244"/>
                    </a:lnTo>
                    <a:lnTo>
                      <a:pt x="1266" y="1244"/>
                    </a:lnTo>
                    <a:lnTo>
                      <a:pt x="1235" y="1247"/>
                    </a:lnTo>
                    <a:lnTo>
                      <a:pt x="1227" y="1247"/>
                    </a:lnTo>
                    <a:lnTo>
                      <a:pt x="1198" y="1252"/>
                    </a:lnTo>
                    <a:lnTo>
                      <a:pt x="1195" y="1252"/>
                    </a:lnTo>
                    <a:lnTo>
                      <a:pt x="1193" y="1249"/>
                    </a:lnTo>
                    <a:lnTo>
                      <a:pt x="1190" y="1249"/>
                    </a:lnTo>
                    <a:lnTo>
                      <a:pt x="1187" y="1249"/>
                    </a:lnTo>
                    <a:lnTo>
                      <a:pt x="1185" y="1247"/>
                    </a:lnTo>
                    <a:lnTo>
                      <a:pt x="1177" y="1244"/>
                    </a:lnTo>
                    <a:lnTo>
                      <a:pt x="1172" y="1242"/>
                    </a:lnTo>
                    <a:lnTo>
                      <a:pt x="1169" y="1242"/>
                    </a:lnTo>
                    <a:lnTo>
                      <a:pt x="1164" y="1239"/>
                    </a:lnTo>
                    <a:lnTo>
                      <a:pt x="1161" y="1239"/>
                    </a:lnTo>
                    <a:lnTo>
                      <a:pt x="1159" y="1236"/>
                    </a:lnTo>
                    <a:lnTo>
                      <a:pt x="1156" y="1234"/>
                    </a:lnTo>
                    <a:lnTo>
                      <a:pt x="1148" y="1231"/>
                    </a:lnTo>
                    <a:lnTo>
                      <a:pt x="1143" y="1226"/>
                    </a:lnTo>
                    <a:lnTo>
                      <a:pt x="1135" y="1223"/>
                    </a:lnTo>
                    <a:lnTo>
                      <a:pt x="1132" y="1221"/>
                    </a:lnTo>
                    <a:lnTo>
                      <a:pt x="1130" y="1218"/>
                    </a:lnTo>
                    <a:lnTo>
                      <a:pt x="1117" y="1213"/>
                    </a:lnTo>
                    <a:lnTo>
                      <a:pt x="1101" y="1207"/>
                    </a:lnTo>
                    <a:lnTo>
                      <a:pt x="1088" y="1202"/>
                    </a:lnTo>
                    <a:lnTo>
                      <a:pt x="1075" y="1197"/>
                    </a:lnTo>
                    <a:lnTo>
                      <a:pt x="1070" y="1194"/>
                    </a:lnTo>
                    <a:lnTo>
                      <a:pt x="1067" y="1192"/>
                    </a:lnTo>
                    <a:lnTo>
                      <a:pt x="1056" y="1189"/>
                    </a:lnTo>
                    <a:lnTo>
                      <a:pt x="1054" y="1189"/>
                    </a:lnTo>
                    <a:lnTo>
                      <a:pt x="1051" y="1186"/>
                    </a:lnTo>
                    <a:lnTo>
                      <a:pt x="1028" y="1186"/>
                    </a:lnTo>
                    <a:lnTo>
                      <a:pt x="1025" y="1186"/>
                    </a:lnTo>
                    <a:lnTo>
                      <a:pt x="1012" y="1184"/>
                    </a:lnTo>
                    <a:lnTo>
                      <a:pt x="1001" y="1184"/>
                    </a:lnTo>
                    <a:lnTo>
                      <a:pt x="993" y="1184"/>
                    </a:lnTo>
                    <a:lnTo>
                      <a:pt x="983" y="1181"/>
                    </a:lnTo>
                    <a:lnTo>
                      <a:pt x="973" y="1181"/>
                    </a:lnTo>
                    <a:lnTo>
                      <a:pt x="970" y="1179"/>
                    </a:lnTo>
                    <a:lnTo>
                      <a:pt x="967" y="1179"/>
                    </a:lnTo>
                    <a:lnTo>
                      <a:pt x="944" y="1176"/>
                    </a:lnTo>
                    <a:lnTo>
                      <a:pt x="931" y="1173"/>
                    </a:lnTo>
                    <a:lnTo>
                      <a:pt x="923" y="1171"/>
                    </a:lnTo>
                    <a:lnTo>
                      <a:pt x="910" y="1168"/>
                    </a:lnTo>
                    <a:lnTo>
                      <a:pt x="902" y="1165"/>
                    </a:lnTo>
                    <a:lnTo>
                      <a:pt x="896" y="1165"/>
                    </a:lnTo>
                    <a:lnTo>
                      <a:pt x="889" y="1165"/>
                    </a:lnTo>
                    <a:lnTo>
                      <a:pt x="886" y="1165"/>
                    </a:lnTo>
                    <a:lnTo>
                      <a:pt x="881" y="1163"/>
                    </a:lnTo>
                    <a:lnTo>
                      <a:pt x="876" y="1163"/>
                    </a:lnTo>
                    <a:lnTo>
                      <a:pt x="873" y="1163"/>
                    </a:lnTo>
                    <a:lnTo>
                      <a:pt x="849" y="1163"/>
                    </a:lnTo>
                    <a:lnTo>
                      <a:pt x="839" y="1163"/>
                    </a:lnTo>
                    <a:lnTo>
                      <a:pt x="828" y="1163"/>
                    </a:lnTo>
                    <a:lnTo>
                      <a:pt x="815" y="1163"/>
                    </a:lnTo>
                    <a:lnTo>
                      <a:pt x="805" y="1163"/>
                    </a:lnTo>
                    <a:lnTo>
                      <a:pt x="794" y="1165"/>
                    </a:lnTo>
                    <a:lnTo>
                      <a:pt x="784" y="1168"/>
                    </a:lnTo>
                    <a:lnTo>
                      <a:pt x="776" y="1168"/>
                    </a:lnTo>
                    <a:lnTo>
                      <a:pt x="773" y="1168"/>
                    </a:lnTo>
                    <a:lnTo>
                      <a:pt x="771" y="1168"/>
                    </a:lnTo>
                    <a:lnTo>
                      <a:pt x="763" y="1171"/>
                    </a:lnTo>
                    <a:lnTo>
                      <a:pt x="755" y="1171"/>
                    </a:lnTo>
                    <a:lnTo>
                      <a:pt x="747" y="1171"/>
                    </a:lnTo>
                    <a:lnTo>
                      <a:pt x="744" y="1173"/>
                    </a:lnTo>
                    <a:lnTo>
                      <a:pt x="731" y="1173"/>
                    </a:lnTo>
                    <a:lnTo>
                      <a:pt x="726" y="1173"/>
                    </a:lnTo>
                    <a:lnTo>
                      <a:pt x="721" y="1176"/>
                    </a:lnTo>
                    <a:lnTo>
                      <a:pt x="718" y="1176"/>
                    </a:lnTo>
                    <a:lnTo>
                      <a:pt x="716" y="1176"/>
                    </a:lnTo>
                    <a:lnTo>
                      <a:pt x="713" y="1176"/>
                    </a:lnTo>
                    <a:lnTo>
                      <a:pt x="708" y="1176"/>
                    </a:lnTo>
                    <a:lnTo>
                      <a:pt x="702" y="1176"/>
                    </a:lnTo>
                    <a:lnTo>
                      <a:pt x="697" y="1179"/>
                    </a:lnTo>
                    <a:lnTo>
                      <a:pt x="695" y="1179"/>
                    </a:lnTo>
                    <a:lnTo>
                      <a:pt x="687" y="1179"/>
                    </a:lnTo>
                    <a:lnTo>
                      <a:pt x="679" y="1181"/>
                    </a:lnTo>
                    <a:lnTo>
                      <a:pt x="676" y="1181"/>
                    </a:lnTo>
                    <a:lnTo>
                      <a:pt x="674" y="1184"/>
                    </a:lnTo>
                    <a:lnTo>
                      <a:pt x="671" y="1184"/>
                    </a:lnTo>
                    <a:lnTo>
                      <a:pt x="668" y="1186"/>
                    </a:lnTo>
                    <a:lnTo>
                      <a:pt x="666" y="1186"/>
                    </a:lnTo>
                    <a:lnTo>
                      <a:pt x="663" y="1189"/>
                    </a:lnTo>
                    <a:lnTo>
                      <a:pt x="661" y="1189"/>
                    </a:lnTo>
                    <a:lnTo>
                      <a:pt x="661" y="1192"/>
                    </a:lnTo>
                    <a:lnTo>
                      <a:pt x="655" y="1197"/>
                    </a:lnTo>
                    <a:lnTo>
                      <a:pt x="647" y="1205"/>
                    </a:lnTo>
                    <a:lnTo>
                      <a:pt x="632" y="1221"/>
                    </a:lnTo>
                    <a:lnTo>
                      <a:pt x="621" y="1231"/>
                    </a:lnTo>
                    <a:lnTo>
                      <a:pt x="616" y="1236"/>
                    </a:lnTo>
                    <a:lnTo>
                      <a:pt x="613" y="1239"/>
                    </a:lnTo>
                    <a:lnTo>
                      <a:pt x="613" y="1242"/>
                    </a:lnTo>
                    <a:lnTo>
                      <a:pt x="603" y="1249"/>
                    </a:lnTo>
                    <a:lnTo>
                      <a:pt x="592" y="1263"/>
                    </a:lnTo>
                    <a:lnTo>
                      <a:pt x="585" y="1268"/>
                    </a:lnTo>
                    <a:lnTo>
                      <a:pt x="569" y="1278"/>
                    </a:lnTo>
                    <a:lnTo>
                      <a:pt x="558" y="1286"/>
                    </a:lnTo>
                    <a:lnTo>
                      <a:pt x="556" y="1286"/>
                    </a:lnTo>
                    <a:lnTo>
                      <a:pt x="548" y="1291"/>
                    </a:lnTo>
                    <a:lnTo>
                      <a:pt x="545" y="1294"/>
                    </a:lnTo>
                    <a:lnTo>
                      <a:pt x="543" y="1294"/>
                    </a:lnTo>
                    <a:lnTo>
                      <a:pt x="540" y="1297"/>
                    </a:lnTo>
                    <a:lnTo>
                      <a:pt x="480" y="1336"/>
                    </a:lnTo>
                    <a:lnTo>
                      <a:pt x="467" y="1344"/>
                    </a:lnTo>
                    <a:lnTo>
                      <a:pt x="459" y="1349"/>
                    </a:lnTo>
                    <a:lnTo>
                      <a:pt x="435" y="1365"/>
                    </a:lnTo>
                    <a:lnTo>
                      <a:pt x="430" y="1367"/>
                    </a:lnTo>
                    <a:lnTo>
                      <a:pt x="427" y="1370"/>
                    </a:lnTo>
                    <a:lnTo>
                      <a:pt x="367" y="1407"/>
                    </a:lnTo>
                    <a:lnTo>
                      <a:pt x="354" y="1417"/>
                    </a:lnTo>
                    <a:lnTo>
                      <a:pt x="346" y="1423"/>
                    </a:lnTo>
                    <a:lnTo>
                      <a:pt x="335" y="1430"/>
                    </a:lnTo>
                    <a:lnTo>
                      <a:pt x="322" y="1441"/>
                    </a:lnTo>
                    <a:lnTo>
                      <a:pt x="320" y="1444"/>
                    </a:lnTo>
                    <a:lnTo>
                      <a:pt x="317" y="1444"/>
                    </a:lnTo>
                    <a:lnTo>
                      <a:pt x="317" y="1446"/>
                    </a:lnTo>
                    <a:lnTo>
                      <a:pt x="315" y="1446"/>
                    </a:lnTo>
                    <a:lnTo>
                      <a:pt x="315" y="1449"/>
                    </a:lnTo>
                    <a:lnTo>
                      <a:pt x="312" y="1449"/>
                    </a:lnTo>
                    <a:lnTo>
                      <a:pt x="312" y="1451"/>
                    </a:lnTo>
                    <a:lnTo>
                      <a:pt x="291" y="1467"/>
                    </a:lnTo>
                    <a:lnTo>
                      <a:pt x="278" y="1475"/>
                    </a:lnTo>
                    <a:lnTo>
                      <a:pt x="275" y="1478"/>
                    </a:lnTo>
                    <a:lnTo>
                      <a:pt x="273" y="1480"/>
                    </a:lnTo>
                    <a:lnTo>
                      <a:pt x="265" y="1483"/>
                    </a:lnTo>
                    <a:lnTo>
                      <a:pt x="241" y="1488"/>
                    </a:lnTo>
                    <a:lnTo>
                      <a:pt x="223" y="1493"/>
                    </a:lnTo>
                    <a:lnTo>
                      <a:pt x="246" y="1451"/>
                    </a:lnTo>
                    <a:lnTo>
                      <a:pt x="246" y="1449"/>
                    </a:lnTo>
                    <a:lnTo>
                      <a:pt x="249" y="1444"/>
                    </a:lnTo>
                    <a:lnTo>
                      <a:pt x="267" y="1415"/>
                    </a:lnTo>
                    <a:lnTo>
                      <a:pt x="270" y="1412"/>
                    </a:lnTo>
                    <a:lnTo>
                      <a:pt x="270" y="1409"/>
                    </a:lnTo>
                    <a:lnTo>
                      <a:pt x="275" y="1402"/>
                    </a:lnTo>
                    <a:lnTo>
                      <a:pt x="278" y="1402"/>
                    </a:lnTo>
                    <a:lnTo>
                      <a:pt x="312" y="1349"/>
                    </a:lnTo>
                    <a:lnTo>
                      <a:pt x="333" y="1320"/>
                    </a:lnTo>
                    <a:lnTo>
                      <a:pt x="349" y="1299"/>
                    </a:lnTo>
                    <a:lnTo>
                      <a:pt x="351" y="1297"/>
                    </a:lnTo>
                    <a:lnTo>
                      <a:pt x="354" y="1291"/>
                    </a:lnTo>
                    <a:lnTo>
                      <a:pt x="377" y="1263"/>
                    </a:lnTo>
                    <a:lnTo>
                      <a:pt x="388" y="1249"/>
                    </a:lnTo>
                    <a:lnTo>
                      <a:pt x="396" y="1239"/>
                    </a:lnTo>
                    <a:lnTo>
                      <a:pt x="401" y="1234"/>
                    </a:lnTo>
                    <a:lnTo>
                      <a:pt x="406" y="1226"/>
                    </a:lnTo>
                    <a:lnTo>
                      <a:pt x="411" y="1218"/>
                    </a:lnTo>
                    <a:lnTo>
                      <a:pt x="417" y="1215"/>
                    </a:lnTo>
                    <a:lnTo>
                      <a:pt x="419" y="1210"/>
                    </a:lnTo>
                    <a:lnTo>
                      <a:pt x="422" y="1207"/>
                    </a:lnTo>
                    <a:lnTo>
                      <a:pt x="427" y="1205"/>
                    </a:lnTo>
                    <a:lnTo>
                      <a:pt x="430" y="1200"/>
                    </a:lnTo>
                    <a:lnTo>
                      <a:pt x="438" y="1194"/>
                    </a:lnTo>
                    <a:lnTo>
                      <a:pt x="446" y="1192"/>
                    </a:lnTo>
                    <a:lnTo>
                      <a:pt x="451" y="1186"/>
                    </a:lnTo>
                    <a:lnTo>
                      <a:pt x="459" y="1181"/>
                    </a:lnTo>
                    <a:lnTo>
                      <a:pt x="469" y="1176"/>
                    </a:lnTo>
                    <a:lnTo>
                      <a:pt x="472" y="1173"/>
                    </a:lnTo>
                    <a:lnTo>
                      <a:pt x="474" y="1173"/>
                    </a:lnTo>
                    <a:lnTo>
                      <a:pt x="474" y="1171"/>
                    </a:lnTo>
                    <a:lnTo>
                      <a:pt x="480" y="1171"/>
                    </a:lnTo>
                    <a:lnTo>
                      <a:pt x="482" y="1168"/>
                    </a:lnTo>
                    <a:lnTo>
                      <a:pt x="485" y="1165"/>
                    </a:lnTo>
                    <a:lnTo>
                      <a:pt x="493" y="1163"/>
                    </a:lnTo>
                    <a:lnTo>
                      <a:pt x="498" y="1158"/>
                    </a:lnTo>
                    <a:lnTo>
                      <a:pt x="503" y="1155"/>
                    </a:lnTo>
                    <a:lnTo>
                      <a:pt x="508" y="1152"/>
                    </a:lnTo>
                    <a:lnTo>
                      <a:pt x="514" y="1150"/>
                    </a:lnTo>
                    <a:lnTo>
                      <a:pt x="522" y="1147"/>
                    </a:lnTo>
                    <a:lnTo>
                      <a:pt x="527" y="1144"/>
                    </a:lnTo>
                    <a:lnTo>
                      <a:pt x="529" y="1142"/>
                    </a:lnTo>
                    <a:lnTo>
                      <a:pt x="537" y="1139"/>
                    </a:lnTo>
                    <a:lnTo>
                      <a:pt x="545" y="1137"/>
                    </a:lnTo>
                    <a:lnTo>
                      <a:pt x="553" y="1134"/>
                    </a:lnTo>
                    <a:lnTo>
                      <a:pt x="556" y="1131"/>
                    </a:lnTo>
                    <a:lnTo>
                      <a:pt x="558" y="1131"/>
                    </a:lnTo>
                    <a:lnTo>
                      <a:pt x="553" y="1113"/>
                    </a:lnTo>
                    <a:lnTo>
                      <a:pt x="553" y="1110"/>
                    </a:lnTo>
                    <a:lnTo>
                      <a:pt x="545" y="1095"/>
                    </a:lnTo>
                    <a:lnTo>
                      <a:pt x="529" y="1053"/>
                    </a:lnTo>
                    <a:lnTo>
                      <a:pt x="532" y="1021"/>
                    </a:lnTo>
                    <a:lnTo>
                      <a:pt x="532" y="1018"/>
                    </a:lnTo>
                    <a:lnTo>
                      <a:pt x="532" y="1016"/>
                    </a:lnTo>
                    <a:lnTo>
                      <a:pt x="529" y="1016"/>
                    </a:lnTo>
                    <a:lnTo>
                      <a:pt x="529" y="1013"/>
                    </a:lnTo>
                    <a:lnTo>
                      <a:pt x="524" y="992"/>
                    </a:lnTo>
                    <a:lnTo>
                      <a:pt x="519" y="979"/>
                    </a:lnTo>
                    <a:lnTo>
                      <a:pt x="519" y="974"/>
                    </a:lnTo>
                    <a:lnTo>
                      <a:pt x="516" y="971"/>
                    </a:lnTo>
                    <a:lnTo>
                      <a:pt x="516" y="966"/>
                    </a:lnTo>
                    <a:lnTo>
                      <a:pt x="511" y="955"/>
                    </a:lnTo>
                    <a:lnTo>
                      <a:pt x="511" y="953"/>
                    </a:lnTo>
                    <a:lnTo>
                      <a:pt x="508" y="940"/>
                    </a:lnTo>
                    <a:lnTo>
                      <a:pt x="508" y="927"/>
                    </a:lnTo>
                    <a:lnTo>
                      <a:pt x="508" y="919"/>
                    </a:lnTo>
                    <a:lnTo>
                      <a:pt x="508" y="908"/>
                    </a:lnTo>
                    <a:lnTo>
                      <a:pt x="508" y="906"/>
                    </a:lnTo>
                    <a:lnTo>
                      <a:pt x="514" y="898"/>
                    </a:lnTo>
                    <a:lnTo>
                      <a:pt x="516" y="892"/>
                    </a:lnTo>
                    <a:lnTo>
                      <a:pt x="519" y="885"/>
                    </a:lnTo>
                    <a:lnTo>
                      <a:pt x="519" y="879"/>
                    </a:lnTo>
                    <a:lnTo>
                      <a:pt x="522" y="877"/>
                    </a:lnTo>
                    <a:lnTo>
                      <a:pt x="524" y="869"/>
                    </a:lnTo>
                    <a:lnTo>
                      <a:pt x="524" y="866"/>
                    </a:lnTo>
                    <a:lnTo>
                      <a:pt x="527" y="864"/>
                    </a:lnTo>
                    <a:lnTo>
                      <a:pt x="527" y="861"/>
                    </a:lnTo>
                    <a:lnTo>
                      <a:pt x="527" y="856"/>
                    </a:lnTo>
                    <a:lnTo>
                      <a:pt x="532" y="843"/>
                    </a:lnTo>
                    <a:lnTo>
                      <a:pt x="532" y="837"/>
                    </a:lnTo>
                    <a:lnTo>
                      <a:pt x="535" y="832"/>
                    </a:lnTo>
                    <a:lnTo>
                      <a:pt x="537" y="824"/>
                    </a:lnTo>
                    <a:lnTo>
                      <a:pt x="537" y="822"/>
                    </a:lnTo>
                    <a:lnTo>
                      <a:pt x="537" y="819"/>
                    </a:lnTo>
                    <a:lnTo>
                      <a:pt x="540" y="816"/>
                    </a:lnTo>
                    <a:lnTo>
                      <a:pt x="543" y="808"/>
                    </a:lnTo>
                    <a:lnTo>
                      <a:pt x="543" y="801"/>
                    </a:lnTo>
                    <a:lnTo>
                      <a:pt x="545" y="795"/>
                    </a:lnTo>
                    <a:lnTo>
                      <a:pt x="545" y="793"/>
                    </a:lnTo>
                    <a:lnTo>
                      <a:pt x="548" y="785"/>
                    </a:lnTo>
                    <a:lnTo>
                      <a:pt x="550" y="780"/>
                    </a:lnTo>
                    <a:lnTo>
                      <a:pt x="550" y="777"/>
                    </a:lnTo>
                    <a:lnTo>
                      <a:pt x="548" y="777"/>
                    </a:lnTo>
                    <a:lnTo>
                      <a:pt x="532" y="780"/>
                    </a:lnTo>
                    <a:lnTo>
                      <a:pt x="529" y="777"/>
                    </a:lnTo>
                    <a:lnTo>
                      <a:pt x="493" y="785"/>
                    </a:lnTo>
                    <a:lnTo>
                      <a:pt x="469" y="790"/>
                    </a:lnTo>
                    <a:lnTo>
                      <a:pt x="453" y="793"/>
                    </a:lnTo>
                    <a:lnTo>
                      <a:pt x="453" y="801"/>
                    </a:lnTo>
                    <a:lnTo>
                      <a:pt x="453" y="806"/>
                    </a:lnTo>
                    <a:lnTo>
                      <a:pt x="456" y="814"/>
                    </a:lnTo>
                    <a:lnTo>
                      <a:pt x="456" y="840"/>
                    </a:lnTo>
                    <a:lnTo>
                      <a:pt x="440" y="840"/>
                    </a:lnTo>
                    <a:lnTo>
                      <a:pt x="427" y="837"/>
                    </a:lnTo>
                    <a:lnTo>
                      <a:pt x="414" y="837"/>
                    </a:lnTo>
                    <a:lnTo>
                      <a:pt x="401" y="837"/>
                    </a:lnTo>
                    <a:lnTo>
                      <a:pt x="396" y="837"/>
                    </a:lnTo>
                    <a:lnTo>
                      <a:pt x="393" y="837"/>
                    </a:lnTo>
                    <a:lnTo>
                      <a:pt x="388" y="850"/>
                    </a:lnTo>
                    <a:lnTo>
                      <a:pt x="377" y="864"/>
                    </a:lnTo>
                    <a:lnTo>
                      <a:pt x="375" y="866"/>
                    </a:lnTo>
                    <a:lnTo>
                      <a:pt x="343" y="869"/>
                    </a:lnTo>
                    <a:lnTo>
                      <a:pt x="333" y="874"/>
                    </a:lnTo>
                    <a:lnTo>
                      <a:pt x="330" y="874"/>
                    </a:lnTo>
                    <a:lnTo>
                      <a:pt x="328" y="885"/>
                    </a:lnTo>
                    <a:lnTo>
                      <a:pt x="325" y="898"/>
                    </a:lnTo>
                    <a:lnTo>
                      <a:pt x="322" y="906"/>
                    </a:lnTo>
                    <a:lnTo>
                      <a:pt x="294" y="890"/>
                    </a:lnTo>
                    <a:lnTo>
                      <a:pt x="241" y="864"/>
                    </a:lnTo>
                    <a:lnTo>
                      <a:pt x="223" y="853"/>
                    </a:lnTo>
                    <a:lnTo>
                      <a:pt x="220" y="850"/>
                    </a:lnTo>
                    <a:lnTo>
                      <a:pt x="215" y="848"/>
                    </a:lnTo>
                    <a:lnTo>
                      <a:pt x="207" y="845"/>
                    </a:lnTo>
                    <a:lnTo>
                      <a:pt x="202" y="840"/>
                    </a:lnTo>
                    <a:lnTo>
                      <a:pt x="199" y="840"/>
                    </a:lnTo>
                    <a:lnTo>
                      <a:pt x="197" y="837"/>
                    </a:lnTo>
                    <a:lnTo>
                      <a:pt x="186" y="829"/>
                    </a:lnTo>
                    <a:lnTo>
                      <a:pt x="181" y="827"/>
                    </a:lnTo>
                    <a:lnTo>
                      <a:pt x="178" y="827"/>
                    </a:lnTo>
                    <a:lnTo>
                      <a:pt x="178" y="824"/>
                    </a:lnTo>
                    <a:lnTo>
                      <a:pt x="176" y="822"/>
                    </a:lnTo>
                    <a:lnTo>
                      <a:pt x="173" y="822"/>
                    </a:lnTo>
                    <a:lnTo>
                      <a:pt x="170" y="819"/>
                    </a:lnTo>
                    <a:lnTo>
                      <a:pt x="168" y="816"/>
                    </a:lnTo>
                    <a:lnTo>
                      <a:pt x="165" y="816"/>
                    </a:lnTo>
                    <a:lnTo>
                      <a:pt x="162" y="811"/>
                    </a:lnTo>
                    <a:lnTo>
                      <a:pt x="160" y="811"/>
                    </a:lnTo>
                    <a:lnTo>
                      <a:pt x="160" y="808"/>
                    </a:lnTo>
                    <a:lnTo>
                      <a:pt x="157" y="808"/>
                    </a:lnTo>
                    <a:lnTo>
                      <a:pt x="157" y="811"/>
                    </a:lnTo>
                    <a:lnTo>
                      <a:pt x="155" y="808"/>
                    </a:lnTo>
                    <a:lnTo>
                      <a:pt x="147" y="801"/>
                    </a:lnTo>
                    <a:lnTo>
                      <a:pt x="136" y="790"/>
                    </a:lnTo>
                    <a:lnTo>
                      <a:pt x="134" y="788"/>
                    </a:lnTo>
                    <a:lnTo>
                      <a:pt x="131" y="785"/>
                    </a:lnTo>
                    <a:lnTo>
                      <a:pt x="128" y="782"/>
                    </a:lnTo>
                    <a:lnTo>
                      <a:pt x="126" y="780"/>
                    </a:lnTo>
                    <a:lnTo>
                      <a:pt x="126" y="777"/>
                    </a:lnTo>
                    <a:lnTo>
                      <a:pt x="123" y="774"/>
                    </a:lnTo>
                    <a:lnTo>
                      <a:pt x="121" y="772"/>
                    </a:lnTo>
                    <a:lnTo>
                      <a:pt x="118" y="769"/>
                    </a:lnTo>
                    <a:lnTo>
                      <a:pt x="113" y="761"/>
                    </a:lnTo>
                    <a:lnTo>
                      <a:pt x="110" y="759"/>
                    </a:lnTo>
                    <a:lnTo>
                      <a:pt x="110" y="756"/>
                    </a:lnTo>
                    <a:lnTo>
                      <a:pt x="105" y="751"/>
                    </a:lnTo>
                    <a:lnTo>
                      <a:pt x="102" y="748"/>
                    </a:lnTo>
                    <a:lnTo>
                      <a:pt x="100" y="746"/>
                    </a:lnTo>
                    <a:lnTo>
                      <a:pt x="100" y="743"/>
                    </a:lnTo>
                    <a:lnTo>
                      <a:pt x="92" y="735"/>
                    </a:lnTo>
                    <a:lnTo>
                      <a:pt x="89" y="732"/>
                    </a:lnTo>
                    <a:lnTo>
                      <a:pt x="89" y="730"/>
                    </a:lnTo>
                    <a:lnTo>
                      <a:pt x="86" y="727"/>
                    </a:lnTo>
                    <a:lnTo>
                      <a:pt x="84" y="725"/>
                    </a:lnTo>
                    <a:lnTo>
                      <a:pt x="84" y="722"/>
                    </a:lnTo>
                    <a:lnTo>
                      <a:pt x="79" y="717"/>
                    </a:lnTo>
                    <a:lnTo>
                      <a:pt x="79" y="714"/>
                    </a:lnTo>
                    <a:lnTo>
                      <a:pt x="76" y="711"/>
                    </a:lnTo>
                    <a:lnTo>
                      <a:pt x="73" y="709"/>
                    </a:lnTo>
                    <a:lnTo>
                      <a:pt x="68" y="704"/>
                    </a:lnTo>
                    <a:lnTo>
                      <a:pt x="68" y="701"/>
                    </a:lnTo>
                    <a:lnTo>
                      <a:pt x="50" y="680"/>
                    </a:lnTo>
                    <a:lnTo>
                      <a:pt x="50" y="677"/>
                    </a:lnTo>
                    <a:lnTo>
                      <a:pt x="47" y="675"/>
                    </a:lnTo>
                    <a:lnTo>
                      <a:pt x="34" y="656"/>
                    </a:lnTo>
                    <a:lnTo>
                      <a:pt x="24" y="643"/>
                    </a:lnTo>
                    <a:lnTo>
                      <a:pt x="21" y="641"/>
                    </a:lnTo>
                    <a:lnTo>
                      <a:pt x="21" y="638"/>
                    </a:lnTo>
                    <a:lnTo>
                      <a:pt x="0" y="612"/>
                    </a:lnTo>
                    <a:lnTo>
                      <a:pt x="34" y="585"/>
                    </a:lnTo>
                    <a:lnTo>
                      <a:pt x="55" y="570"/>
                    </a:lnTo>
                    <a:lnTo>
                      <a:pt x="73" y="557"/>
                    </a:lnTo>
                    <a:lnTo>
                      <a:pt x="97" y="538"/>
                    </a:lnTo>
                    <a:lnTo>
                      <a:pt x="136" y="509"/>
                    </a:lnTo>
                    <a:lnTo>
                      <a:pt x="165" y="488"/>
                    </a:lnTo>
                    <a:lnTo>
                      <a:pt x="178" y="478"/>
                    </a:lnTo>
                    <a:lnTo>
                      <a:pt x="218" y="449"/>
                    </a:lnTo>
                    <a:lnTo>
                      <a:pt x="241" y="433"/>
                    </a:lnTo>
                    <a:lnTo>
                      <a:pt x="265" y="415"/>
                    </a:lnTo>
                    <a:lnTo>
                      <a:pt x="283" y="402"/>
                    </a:lnTo>
                    <a:lnTo>
                      <a:pt x="299" y="391"/>
                    </a:lnTo>
                    <a:lnTo>
                      <a:pt x="299" y="389"/>
                    </a:lnTo>
                    <a:lnTo>
                      <a:pt x="304" y="386"/>
                    </a:lnTo>
                    <a:lnTo>
                      <a:pt x="317" y="378"/>
                    </a:lnTo>
                    <a:lnTo>
                      <a:pt x="330" y="368"/>
                    </a:lnTo>
                    <a:lnTo>
                      <a:pt x="349" y="354"/>
                    </a:lnTo>
                    <a:lnTo>
                      <a:pt x="354" y="352"/>
                    </a:lnTo>
                    <a:lnTo>
                      <a:pt x="354" y="349"/>
                    </a:lnTo>
                    <a:lnTo>
                      <a:pt x="362" y="344"/>
                    </a:lnTo>
                    <a:lnTo>
                      <a:pt x="375" y="336"/>
                    </a:lnTo>
                    <a:lnTo>
                      <a:pt x="388" y="326"/>
                    </a:lnTo>
                    <a:lnTo>
                      <a:pt x="393" y="323"/>
                    </a:lnTo>
                    <a:lnTo>
                      <a:pt x="398" y="318"/>
                    </a:lnTo>
                    <a:lnTo>
                      <a:pt x="404" y="312"/>
                    </a:lnTo>
                    <a:lnTo>
                      <a:pt x="406" y="312"/>
                    </a:lnTo>
                    <a:lnTo>
                      <a:pt x="409" y="310"/>
                    </a:lnTo>
                    <a:lnTo>
                      <a:pt x="411" y="310"/>
                    </a:lnTo>
                    <a:lnTo>
                      <a:pt x="414" y="307"/>
                    </a:lnTo>
                    <a:lnTo>
                      <a:pt x="414" y="305"/>
                    </a:lnTo>
                    <a:lnTo>
                      <a:pt x="417" y="305"/>
                    </a:lnTo>
                    <a:lnTo>
                      <a:pt x="425" y="299"/>
                    </a:lnTo>
                    <a:lnTo>
                      <a:pt x="446" y="284"/>
                    </a:lnTo>
                    <a:lnTo>
                      <a:pt x="467" y="271"/>
                    </a:lnTo>
                    <a:lnTo>
                      <a:pt x="488" y="257"/>
                    </a:lnTo>
                    <a:lnTo>
                      <a:pt x="506" y="244"/>
                    </a:lnTo>
                    <a:lnTo>
                      <a:pt x="529" y="229"/>
                    </a:lnTo>
                    <a:lnTo>
                      <a:pt x="550" y="215"/>
                    </a:lnTo>
                    <a:lnTo>
                      <a:pt x="558" y="210"/>
                    </a:lnTo>
                    <a:lnTo>
                      <a:pt x="566" y="205"/>
                    </a:lnTo>
                    <a:lnTo>
                      <a:pt x="577" y="200"/>
                    </a:lnTo>
                    <a:lnTo>
                      <a:pt x="585" y="192"/>
                    </a:lnTo>
                    <a:lnTo>
                      <a:pt x="592" y="187"/>
                    </a:lnTo>
                    <a:lnTo>
                      <a:pt x="598" y="184"/>
                    </a:lnTo>
                    <a:lnTo>
                      <a:pt x="619" y="173"/>
                    </a:lnTo>
                    <a:lnTo>
                      <a:pt x="642" y="158"/>
                    </a:lnTo>
                    <a:lnTo>
                      <a:pt x="661" y="147"/>
                    </a:lnTo>
                    <a:lnTo>
                      <a:pt x="682" y="137"/>
                    </a:lnTo>
                    <a:lnTo>
                      <a:pt x="687" y="134"/>
                    </a:lnTo>
                    <a:lnTo>
                      <a:pt x="692" y="129"/>
                    </a:lnTo>
                    <a:lnTo>
                      <a:pt x="700" y="124"/>
                    </a:lnTo>
                    <a:lnTo>
                      <a:pt x="713" y="116"/>
                    </a:lnTo>
                    <a:lnTo>
                      <a:pt x="718" y="113"/>
                    </a:lnTo>
                    <a:lnTo>
                      <a:pt x="721" y="113"/>
                    </a:lnTo>
                    <a:lnTo>
                      <a:pt x="723" y="110"/>
                    </a:lnTo>
                    <a:lnTo>
                      <a:pt x="726" y="110"/>
                    </a:lnTo>
                    <a:lnTo>
                      <a:pt x="731" y="108"/>
                    </a:lnTo>
                    <a:lnTo>
                      <a:pt x="734" y="108"/>
                    </a:lnTo>
                    <a:lnTo>
                      <a:pt x="742" y="105"/>
                    </a:lnTo>
                    <a:lnTo>
                      <a:pt x="750" y="103"/>
                    </a:lnTo>
                    <a:lnTo>
                      <a:pt x="758" y="100"/>
                    </a:lnTo>
                    <a:lnTo>
                      <a:pt x="765" y="100"/>
                    </a:lnTo>
                    <a:lnTo>
                      <a:pt x="768" y="97"/>
                    </a:lnTo>
                    <a:lnTo>
                      <a:pt x="773" y="97"/>
                    </a:lnTo>
                    <a:lnTo>
                      <a:pt x="776" y="97"/>
                    </a:lnTo>
                    <a:lnTo>
                      <a:pt x="789" y="97"/>
                    </a:lnTo>
                    <a:lnTo>
                      <a:pt x="802" y="97"/>
                    </a:lnTo>
                    <a:lnTo>
                      <a:pt x="805" y="97"/>
                    </a:lnTo>
                    <a:lnTo>
                      <a:pt x="828" y="97"/>
                    </a:lnTo>
                    <a:lnTo>
                      <a:pt x="834" y="97"/>
                    </a:lnTo>
                    <a:lnTo>
                      <a:pt x="836" y="97"/>
                    </a:lnTo>
                    <a:lnTo>
                      <a:pt x="844" y="97"/>
                    </a:lnTo>
                    <a:lnTo>
                      <a:pt x="862" y="95"/>
                    </a:lnTo>
                    <a:lnTo>
                      <a:pt x="876" y="95"/>
                    </a:lnTo>
                    <a:lnTo>
                      <a:pt x="902" y="95"/>
                    </a:lnTo>
                    <a:lnTo>
                      <a:pt x="925" y="95"/>
                    </a:lnTo>
                    <a:lnTo>
                      <a:pt x="944" y="95"/>
                    </a:lnTo>
                    <a:lnTo>
                      <a:pt x="957" y="92"/>
                    </a:lnTo>
                    <a:lnTo>
                      <a:pt x="959" y="92"/>
                    </a:lnTo>
                    <a:lnTo>
                      <a:pt x="962" y="92"/>
                    </a:lnTo>
                    <a:lnTo>
                      <a:pt x="965" y="92"/>
                    </a:lnTo>
                    <a:lnTo>
                      <a:pt x="970" y="92"/>
                    </a:lnTo>
                    <a:lnTo>
                      <a:pt x="973" y="92"/>
                    </a:lnTo>
                    <a:lnTo>
                      <a:pt x="1062" y="92"/>
                    </a:lnTo>
                    <a:lnTo>
                      <a:pt x="1064" y="92"/>
                    </a:lnTo>
                    <a:lnTo>
                      <a:pt x="1177" y="42"/>
                    </a:lnTo>
                    <a:lnTo>
                      <a:pt x="1180" y="40"/>
                    </a:lnTo>
                    <a:lnTo>
                      <a:pt x="1185" y="40"/>
                    </a:lnTo>
                    <a:lnTo>
                      <a:pt x="1208" y="29"/>
                    </a:lnTo>
                    <a:lnTo>
                      <a:pt x="1208" y="26"/>
                    </a:lnTo>
                    <a:lnTo>
                      <a:pt x="1214" y="26"/>
                    </a:lnTo>
                    <a:lnTo>
                      <a:pt x="1274" y="0"/>
                    </a:lnTo>
                    <a:lnTo>
                      <a:pt x="1292" y="24"/>
                    </a:lnTo>
                    <a:lnTo>
                      <a:pt x="1308" y="47"/>
                    </a:lnTo>
                  </a:path>
                </a:pathLst>
              </a:custGeom>
              <a:no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7" name="フリーフォーム 216"/>
              <p:cNvSpPr>
                <a:spLocks/>
              </p:cNvSpPr>
              <p:nvPr/>
            </p:nvSpPr>
            <p:spPr bwMode="auto">
              <a:xfrm>
                <a:off x="1874570" y="1892509"/>
                <a:ext cx="958951" cy="861231"/>
              </a:xfrm>
              <a:custGeom>
                <a:avLst/>
                <a:gdLst>
                  <a:gd name="T0" fmla="*/ 1655 w 2001"/>
                  <a:gd name="T1" fmla="*/ 24 h 1769"/>
                  <a:gd name="T2" fmla="*/ 1710 w 2001"/>
                  <a:gd name="T3" fmla="*/ 37 h 1769"/>
                  <a:gd name="T4" fmla="*/ 1783 w 2001"/>
                  <a:gd name="T5" fmla="*/ 79 h 1769"/>
                  <a:gd name="T6" fmla="*/ 1762 w 2001"/>
                  <a:gd name="T7" fmla="*/ 137 h 1769"/>
                  <a:gd name="T8" fmla="*/ 1990 w 2001"/>
                  <a:gd name="T9" fmla="*/ 260 h 1769"/>
                  <a:gd name="T10" fmla="*/ 1985 w 2001"/>
                  <a:gd name="T11" fmla="*/ 310 h 1769"/>
                  <a:gd name="T12" fmla="*/ 1967 w 2001"/>
                  <a:gd name="T13" fmla="*/ 357 h 1769"/>
                  <a:gd name="T14" fmla="*/ 1951 w 2001"/>
                  <a:gd name="T15" fmla="*/ 396 h 1769"/>
                  <a:gd name="T16" fmla="*/ 1954 w 2001"/>
                  <a:gd name="T17" fmla="*/ 441 h 1769"/>
                  <a:gd name="T18" fmla="*/ 1893 w 2001"/>
                  <a:gd name="T19" fmla="*/ 559 h 1769"/>
                  <a:gd name="T20" fmla="*/ 1872 w 2001"/>
                  <a:gd name="T21" fmla="*/ 630 h 1769"/>
                  <a:gd name="T22" fmla="*/ 1864 w 2001"/>
                  <a:gd name="T23" fmla="*/ 664 h 1769"/>
                  <a:gd name="T24" fmla="*/ 1849 w 2001"/>
                  <a:gd name="T25" fmla="*/ 743 h 1769"/>
                  <a:gd name="T26" fmla="*/ 1841 w 2001"/>
                  <a:gd name="T27" fmla="*/ 832 h 1769"/>
                  <a:gd name="T28" fmla="*/ 1862 w 2001"/>
                  <a:gd name="T29" fmla="*/ 955 h 1769"/>
                  <a:gd name="T30" fmla="*/ 1883 w 2001"/>
                  <a:gd name="T31" fmla="*/ 1013 h 1769"/>
                  <a:gd name="T32" fmla="*/ 1899 w 2001"/>
                  <a:gd name="T33" fmla="*/ 1189 h 1769"/>
                  <a:gd name="T34" fmla="*/ 1802 w 2001"/>
                  <a:gd name="T35" fmla="*/ 1247 h 1769"/>
                  <a:gd name="T36" fmla="*/ 1684 w 2001"/>
                  <a:gd name="T37" fmla="*/ 1252 h 1769"/>
                  <a:gd name="T38" fmla="*/ 1608 w 2001"/>
                  <a:gd name="T39" fmla="*/ 1289 h 1769"/>
                  <a:gd name="T40" fmla="*/ 1414 w 2001"/>
                  <a:gd name="T41" fmla="*/ 1409 h 1769"/>
                  <a:gd name="T42" fmla="*/ 1314 w 2001"/>
                  <a:gd name="T43" fmla="*/ 1478 h 1769"/>
                  <a:gd name="T44" fmla="*/ 1167 w 2001"/>
                  <a:gd name="T45" fmla="*/ 1585 h 1769"/>
                  <a:gd name="T46" fmla="*/ 887 w 2001"/>
                  <a:gd name="T47" fmla="*/ 1722 h 1769"/>
                  <a:gd name="T48" fmla="*/ 808 w 2001"/>
                  <a:gd name="T49" fmla="*/ 1611 h 1769"/>
                  <a:gd name="T50" fmla="*/ 750 w 2001"/>
                  <a:gd name="T51" fmla="*/ 1525 h 1769"/>
                  <a:gd name="T52" fmla="*/ 719 w 2001"/>
                  <a:gd name="T53" fmla="*/ 1480 h 1769"/>
                  <a:gd name="T54" fmla="*/ 677 w 2001"/>
                  <a:gd name="T55" fmla="*/ 1420 h 1769"/>
                  <a:gd name="T56" fmla="*/ 614 w 2001"/>
                  <a:gd name="T57" fmla="*/ 1331 h 1769"/>
                  <a:gd name="T58" fmla="*/ 569 w 2001"/>
                  <a:gd name="T59" fmla="*/ 1268 h 1769"/>
                  <a:gd name="T60" fmla="*/ 501 w 2001"/>
                  <a:gd name="T61" fmla="*/ 1176 h 1769"/>
                  <a:gd name="T62" fmla="*/ 449 w 2001"/>
                  <a:gd name="T63" fmla="*/ 1118 h 1769"/>
                  <a:gd name="T64" fmla="*/ 402 w 2001"/>
                  <a:gd name="T65" fmla="*/ 1063 h 1769"/>
                  <a:gd name="T66" fmla="*/ 357 w 2001"/>
                  <a:gd name="T67" fmla="*/ 1008 h 1769"/>
                  <a:gd name="T68" fmla="*/ 302 w 2001"/>
                  <a:gd name="T69" fmla="*/ 963 h 1769"/>
                  <a:gd name="T70" fmla="*/ 263 w 2001"/>
                  <a:gd name="T71" fmla="*/ 942 h 1769"/>
                  <a:gd name="T72" fmla="*/ 208 w 2001"/>
                  <a:gd name="T73" fmla="*/ 919 h 1769"/>
                  <a:gd name="T74" fmla="*/ 3 w 2001"/>
                  <a:gd name="T75" fmla="*/ 871 h 1769"/>
                  <a:gd name="T76" fmla="*/ 8 w 2001"/>
                  <a:gd name="T77" fmla="*/ 803 h 1769"/>
                  <a:gd name="T78" fmla="*/ 35 w 2001"/>
                  <a:gd name="T79" fmla="*/ 743 h 1769"/>
                  <a:gd name="T80" fmla="*/ 69 w 2001"/>
                  <a:gd name="T81" fmla="*/ 696 h 1769"/>
                  <a:gd name="T82" fmla="*/ 111 w 2001"/>
                  <a:gd name="T83" fmla="*/ 669 h 1769"/>
                  <a:gd name="T84" fmla="*/ 181 w 2001"/>
                  <a:gd name="T85" fmla="*/ 664 h 1769"/>
                  <a:gd name="T86" fmla="*/ 352 w 2001"/>
                  <a:gd name="T87" fmla="*/ 667 h 1769"/>
                  <a:gd name="T88" fmla="*/ 472 w 2001"/>
                  <a:gd name="T89" fmla="*/ 711 h 1769"/>
                  <a:gd name="T90" fmla="*/ 585 w 2001"/>
                  <a:gd name="T91" fmla="*/ 756 h 1769"/>
                  <a:gd name="T92" fmla="*/ 630 w 2001"/>
                  <a:gd name="T93" fmla="*/ 808 h 1769"/>
                  <a:gd name="T94" fmla="*/ 695 w 2001"/>
                  <a:gd name="T95" fmla="*/ 814 h 1769"/>
                  <a:gd name="T96" fmla="*/ 797 w 2001"/>
                  <a:gd name="T97" fmla="*/ 787 h 1769"/>
                  <a:gd name="T98" fmla="*/ 858 w 2001"/>
                  <a:gd name="T99" fmla="*/ 714 h 1769"/>
                  <a:gd name="T100" fmla="*/ 923 w 2001"/>
                  <a:gd name="T101" fmla="*/ 656 h 1769"/>
                  <a:gd name="T102" fmla="*/ 978 w 2001"/>
                  <a:gd name="T103" fmla="*/ 609 h 1769"/>
                  <a:gd name="T104" fmla="*/ 1073 w 2001"/>
                  <a:gd name="T105" fmla="*/ 567 h 1769"/>
                  <a:gd name="T106" fmla="*/ 1178 w 2001"/>
                  <a:gd name="T107" fmla="*/ 504 h 1769"/>
                  <a:gd name="T108" fmla="*/ 1180 w 2001"/>
                  <a:gd name="T109" fmla="*/ 415 h 1769"/>
                  <a:gd name="T110" fmla="*/ 1196 w 2001"/>
                  <a:gd name="T111" fmla="*/ 375 h 1769"/>
                  <a:gd name="T112" fmla="*/ 1261 w 2001"/>
                  <a:gd name="T113" fmla="*/ 315 h 1769"/>
                  <a:gd name="T114" fmla="*/ 1259 w 2001"/>
                  <a:gd name="T115" fmla="*/ 226 h 1769"/>
                  <a:gd name="T116" fmla="*/ 1277 w 2001"/>
                  <a:gd name="T117" fmla="*/ 152 h 1769"/>
                  <a:gd name="T118" fmla="*/ 1345 w 2001"/>
                  <a:gd name="T119" fmla="*/ 121 h 1769"/>
                  <a:gd name="T120" fmla="*/ 1424 w 2001"/>
                  <a:gd name="T121" fmla="*/ 29 h 1769"/>
                  <a:gd name="T122" fmla="*/ 1505 w 2001"/>
                  <a:gd name="T123" fmla="*/ 0 h 1769"/>
                  <a:gd name="T124" fmla="*/ 1584 w 2001"/>
                  <a:gd name="T125" fmla="*/ 24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1" h="1769">
                    <a:moveTo>
                      <a:pt x="1584" y="24"/>
                    </a:moveTo>
                    <a:lnTo>
                      <a:pt x="1589" y="29"/>
                    </a:lnTo>
                    <a:lnTo>
                      <a:pt x="1610" y="13"/>
                    </a:lnTo>
                    <a:lnTo>
                      <a:pt x="1613" y="11"/>
                    </a:lnTo>
                    <a:lnTo>
                      <a:pt x="1615" y="8"/>
                    </a:lnTo>
                    <a:lnTo>
                      <a:pt x="1621" y="5"/>
                    </a:lnTo>
                    <a:lnTo>
                      <a:pt x="1623" y="8"/>
                    </a:lnTo>
                    <a:lnTo>
                      <a:pt x="1623" y="11"/>
                    </a:lnTo>
                    <a:lnTo>
                      <a:pt x="1628" y="13"/>
                    </a:lnTo>
                    <a:lnTo>
                      <a:pt x="1631" y="16"/>
                    </a:lnTo>
                    <a:lnTo>
                      <a:pt x="1639" y="18"/>
                    </a:lnTo>
                    <a:lnTo>
                      <a:pt x="1647" y="24"/>
                    </a:lnTo>
                    <a:lnTo>
                      <a:pt x="1655" y="24"/>
                    </a:lnTo>
                    <a:lnTo>
                      <a:pt x="1657" y="24"/>
                    </a:lnTo>
                    <a:lnTo>
                      <a:pt x="1668" y="21"/>
                    </a:lnTo>
                    <a:lnTo>
                      <a:pt x="1670" y="21"/>
                    </a:lnTo>
                    <a:lnTo>
                      <a:pt x="1676" y="21"/>
                    </a:lnTo>
                    <a:lnTo>
                      <a:pt x="1676" y="24"/>
                    </a:lnTo>
                    <a:lnTo>
                      <a:pt x="1684" y="24"/>
                    </a:lnTo>
                    <a:lnTo>
                      <a:pt x="1686" y="26"/>
                    </a:lnTo>
                    <a:lnTo>
                      <a:pt x="1691" y="29"/>
                    </a:lnTo>
                    <a:lnTo>
                      <a:pt x="1694" y="29"/>
                    </a:lnTo>
                    <a:lnTo>
                      <a:pt x="1697" y="29"/>
                    </a:lnTo>
                    <a:lnTo>
                      <a:pt x="1705" y="34"/>
                    </a:lnTo>
                    <a:lnTo>
                      <a:pt x="1707" y="34"/>
                    </a:lnTo>
                    <a:lnTo>
                      <a:pt x="1710" y="37"/>
                    </a:lnTo>
                    <a:lnTo>
                      <a:pt x="1728" y="45"/>
                    </a:lnTo>
                    <a:lnTo>
                      <a:pt x="1744" y="53"/>
                    </a:lnTo>
                    <a:lnTo>
                      <a:pt x="1752" y="55"/>
                    </a:lnTo>
                    <a:lnTo>
                      <a:pt x="1754" y="55"/>
                    </a:lnTo>
                    <a:lnTo>
                      <a:pt x="1762" y="55"/>
                    </a:lnTo>
                    <a:lnTo>
                      <a:pt x="1765" y="55"/>
                    </a:lnTo>
                    <a:lnTo>
                      <a:pt x="1767" y="55"/>
                    </a:lnTo>
                    <a:lnTo>
                      <a:pt x="1773" y="55"/>
                    </a:lnTo>
                    <a:lnTo>
                      <a:pt x="1775" y="58"/>
                    </a:lnTo>
                    <a:lnTo>
                      <a:pt x="1778" y="58"/>
                    </a:lnTo>
                    <a:lnTo>
                      <a:pt x="1781" y="58"/>
                    </a:lnTo>
                    <a:lnTo>
                      <a:pt x="1781" y="60"/>
                    </a:lnTo>
                    <a:lnTo>
                      <a:pt x="1783" y="79"/>
                    </a:lnTo>
                    <a:lnTo>
                      <a:pt x="1783" y="81"/>
                    </a:lnTo>
                    <a:lnTo>
                      <a:pt x="1783" y="89"/>
                    </a:lnTo>
                    <a:lnTo>
                      <a:pt x="1783" y="92"/>
                    </a:lnTo>
                    <a:lnTo>
                      <a:pt x="1783" y="95"/>
                    </a:lnTo>
                    <a:lnTo>
                      <a:pt x="1783" y="97"/>
                    </a:lnTo>
                    <a:lnTo>
                      <a:pt x="1781" y="100"/>
                    </a:lnTo>
                    <a:lnTo>
                      <a:pt x="1778" y="105"/>
                    </a:lnTo>
                    <a:lnTo>
                      <a:pt x="1773" y="113"/>
                    </a:lnTo>
                    <a:lnTo>
                      <a:pt x="1773" y="116"/>
                    </a:lnTo>
                    <a:lnTo>
                      <a:pt x="1773" y="118"/>
                    </a:lnTo>
                    <a:lnTo>
                      <a:pt x="1770" y="118"/>
                    </a:lnTo>
                    <a:lnTo>
                      <a:pt x="1770" y="121"/>
                    </a:lnTo>
                    <a:lnTo>
                      <a:pt x="1762" y="137"/>
                    </a:lnTo>
                    <a:lnTo>
                      <a:pt x="1864" y="197"/>
                    </a:lnTo>
                    <a:lnTo>
                      <a:pt x="1925" y="228"/>
                    </a:lnTo>
                    <a:lnTo>
                      <a:pt x="1946" y="242"/>
                    </a:lnTo>
                    <a:lnTo>
                      <a:pt x="1961" y="249"/>
                    </a:lnTo>
                    <a:lnTo>
                      <a:pt x="1964" y="249"/>
                    </a:lnTo>
                    <a:lnTo>
                      <a:pt x="1967" y="252"/>
                    </a:lnTo>
                    <a:lnTo>
                      <a:pt x="1969" y="252"/>
                    </a:lnTo>
                    <a:lnTo>
                      <a:pt x="1975" y="255"/>
                    </a:lnTo>
                    <a:lnTo>
                      <a:pt x="1980" y="257"/>
                    </a:lnTo>
                    <a:lnTo>
                      <a:pt x="1982" y="257"/>
                    </a:lnTo>
                    <a:lnTo>
                      <a:pt x="1985" y="260"/>
                    </a:lnTo>
                    <a:lnTo>
                      <a:pt x="1988" y="260"/>
                    </a:lnTo>
                    <a:lnTo>
                      <a:pt x="1990" y="260"/>
                    </a:lnTo>
                    <a:lnTo>
                      <a:pt x="1993" y="263"/>
                    </a:lnTo>
                    <a:lnTo>
                      <a:pt x="1996" y="263"/>
                    </a:lnTo>
                    <a:lnTo>
                      <a:pt x="1998" y="265"/>
                    </a:lnTo>
                    <a:lnTo>
                      <a:pt x="2001" y="265"/>
                    </a:lnTo>
                    <a:lnTo>
                      <a:pt x="1996" y="281"/>
                    </a:lnTo>
                    <a:lnTo>
                      <a:pt x="1993" y="284"/>
                    </a:lnTo>
                    <a:lnTo>
                      <a:pt x="1993" y="286"/>
                    </a:lnTo>
                    <a:lnTo>
                      <a:pt x="1990" y="297"/>
                    </a:lnTo>
                    <a:lnTo>
                      <a:pt x="1988" y="297"/>
                    </a:lnTo>
                    <a:lnTo>
                      <a:pt x="1988" y="299"/>
                    </a:lnTo>
                    <a:lnTo>
                      <a:pt x="1988" y="302"/>
                    </a:lnTo>
                    <a:lnTo>
                      <a:pt x="1985" y="305"/>
                    </a:lnTo>
                    <a:lnTo>
                      <a:pt x="1985" y="310"/>
                    </a:lnTo>
                    <a:lnTo>
                      <a:pt x="1982" y="312"/>
                    </a:lnTo>
                    <a:lnTo>
                      <a:pt x="1982" y="315"/>
                    </a:lnTo>
                    <a:lnTo>
                      <a:pt x="1982" y="318"/>
                    </a:lnTo>
                    <a:lnTo>
                      <a:pt x="1980" y="323"/>
                    </a:lnTo>
                    <a:lnTo>
                      <a:pt x="1977" y="328"/>
                    </a:lnTo>
                    <a:lnTo>
                      <a:pt x="1977" y="331"/>
                    </a:lnTo>
                    <a:lnTo>
                      <a:pt x="1975" y="331"/>
                    </a:lnTo>
                    <a:lnTo>
                      <a:pt x="1972" y="339"/>
                    </a:lnTo>
                    <a:lnTo>
                      <a:pt x="1972" y="341"/>
                    </a:lnTo>
                    <a:lnTo>
                      <a:pt x="1969" y="347"/>
                    </a:lnTo>
                    <a:lnTo>
                      <a:pt x="1969" y="349"/>
                    </a:lnTo>
                    <a:lnTo>
                      <a:pt x="1969" y="352"/>
                    </a:lnTo>
                    <a:lnTo>
                      <a:pt x="1967" y="357"/>
                    </a:lnTo>
                    <a:lnTo>
                      <a:pt x="1967" y="360"/>
                    </a:lnTo>
                    <a:lnTo>
                      <a:pt x="1964" y="362"/>
                    </a:lnTo>
                    <a:lnTo>
                      <a:pt x="1961" y="370"/>
                    </a:lnTo>
                    <a:lnTo>
                      <a:pt x="1961" y="375"/>
                    </a:lnTo>
                    <a:lnTo>
                      <a:pt x="1959" y="375"/>
                    </a:lnTo>
                    <a:lnTo>
                      <a:pt x="1959" y="378"/>
                    </a:lnTo>
                    <a:lnTo>
                      <a:pt x="1959" y="381"/>
                    </a:lnTo>
                    <a:lnTo>
                      <a:pt x="1956" y="386"/>
                    </a:lnTo>
                    <a:lnTo>
                      <a:pt x="1956" y="389"/>
                    </a:lnTo>
                    <a:lnTo>
                      <a:pt x="1954" y="391"/>
                    </a:lnTo>
                    <a:lnTo>
                      <a:pt x="1954" y="394"/>
                    </a:lnTo>
                    <a:lnTo>
                      <a:pt x="1954" y="396"/>
                    </a:lnTo>
                    <a:lnTo>
                      <a:pt x="1951" y="396"/>
                    </a:lnTo>
                    <a:lnTo>
                      <a:pt x="1951" y="399"/>
                    </a:lnTo>
                    <a:lnTo>
                      <a:pt x="1951" y="402"/>
                    </a:lnTo>
                    <a:lnTo>
                      <a:pt x="1948" y="404"/>
                    </a:lnTo>
                    <a:lnTo>
                      <a:pt x="1948" y="407"/>
                    </a:lnTo>
                    <a:lnTo>
                      <a:pt x="1948" y="410"/>
                    </a:lnTo>
                    <a:lnTo>
                      <a:pt x="1946" y="415"/>
                    </a:lnTo>
                    <a:lnTo>
                      <a:pt x="1943" y="420"/>
                    </a:lnTo>
                    <a:lnTo>
                      <a:pt x="1946" y="420"/>
                    </a:lnTo>
                    <a:lnTo>
                      <a:pt x="1948" y="423"/>
                    </a:lnTo>
                    <a:lnTo>
                      <a:pt x="1956" y="425"/>
                    </a:lnTo>
                    <a:lnTo>
                      <a:pt x="1959" y="428"/>
                    </a:lnTo>
                    <a:lnTo>
                      <a:pt x="1954" y="436"/>
                    </a:lnTo>
                    <a:lnTo>
                      <a:pt x="1954" y="441"/>
                    </a:lnTo>
                    <a:lnTo>
                      <a:pt x="1951" y="441"/>
                    </a:lnTo>
                    <a:lnTo>
                      <a:pt x="1951" y="444"/>
                    </a:lnTo>
                    <a:lnTo>
                      <a:pt x="1940" y="441"/>
                    </a:lnTo>
                    <a:lnTo>
                      <a:pt x="1938" y="446"/>
                    </a:lnTo>
                    <a:lnTo>
                      <a:pt x="1938" y="449"/>
                    </a:lnTo>
                    <a:lnTo>
                      <a:pt x="1935" y="454"/>
                    </a:lnTo>
                    <a:lnTo>
                      <a:pt x="1935" y="457"/>
                    </a:lnTo>
                    <a:lnTo>
                      <a:pt x="1933" y="459"/>
                    </a:lnTo>
                    <a:lnTo>
                      <a:pt x="1933" y="465"/>
                    </a:lnTo>
                    <a:lnTo>
                      <a:pt x="1909" y="520"/>
                    </a:lnTo>
                    <a:lnTo>
                      <a:pt x="1909" y="522"/>
                    </a:lnTo>
                    <a:lnTo>
                      <a:pt x="1906" y="525"/>
                    </a:lnTo>
                    <a:lnTo>
                      <a:pt x="1893" y="559"/>
                    </a:lnTo>
                    <a:lnTo>
                      <a:pt x="1888" y="572"/>
                    </a:lnTo>
                    <a:lnTo>
                      <a:pt x="1885" y="585"/>
                    </a:lnTo>
                    <a:lnTo>
                      <a:pt x="1883" y="588"/>
                    </a:lnTo>
                    <a:lnTo>
                      <a:pt x="1883" y="591"/>
                    </a:lnTo>
                    <a:lnTo>
                      <a:pt x="1883" y="593"/>
                    </a:lnTo>
                    <a:lnTo>
                      <a:pt x="1880" y="596"/>
                    </a:lnTo>
                    <a:lnTo>
                      <a:pt x="1878" y="601"/>
                    </a:lnTo>
                    <a:lnTo>
                      <a:pt x="1878" y="606"/>
                    </a:lnTo>
                    <a:lnTo>
                      <a:pt x="1875" y="617"/>
                    </a:lnTo>
                    <a:lnTo>
                      <a:pt x="1875" y="619"/>
                    </a:lnTo>
                    <a:lnTo>
                      <a:pt x="1875" y="622"/>
                    </a:lnTo>
                    <a:lnTo>
                      <a:pt x="1872" y="627"/>
                    </a:lnTo>
                    <a:lnTo>
                      <a:pt x="1872" y="630"/>
                    </a:lnTo>
                    <a:lnTo>
                      <a:pt x="1872" y="633"/>
                    </a:lnTo>
                    <a:lnTo>
                      <a:pt x="1872" y="640"/>
                    </a:lnTo>
                    <a:lnTo>
                      <a:pt x="1870" y="640"/>
                    </a:lnTo>
                    <a:lnTo>
                      <a:pt x="1870" y="643"/>
                    </a:lnTo>
                    <a:lnTo>
                      <a:pt x="1870" y="646"/>
                    </a:lnTo>
                    <a:lnTo>
                      <a:pt x="1870" y="648"/>
                    </a:lnTo>
                    <a:lnTo>
                      <a:pt x="1867" y="651"/>
                    </a:lnTo>
                    <a:lnTo>
                      <a:pt x="1867" y="654"/>
                    </a:lnTo>
                    <a:lnTo>
                      <a:pt x="1867" y="656"/>
                    </a:lnTo>
                    <a:lnTo>
                      <a:pt x="1864" y="656"/>
                    </a:lnTo>
                    <a:lnTo>
                      <a:pt x="1864" y="659"/>
                    </a:lnTo>
                    <a:lnTo>
                      <a:pt x="1864" y="661"/>
                    </a:lnTo>
                    <a:lnTo>
                      <a:pt x="1864" y="664"/>
                    </a:lnTo>
                    <a:lnTo>
                      <a:pt x="1862" y="669"/>
                    </a:lnTo>
                    <a:lnTo>
                      <a:pt x="1862" y="677"/>
                    </a:lnTo>
                    <a:lnTo>
                      <a:pt x="1862" y="680"/>
                    </a:lnTo>
                    <a:lnTo>
                      <a:pt x="1859" y="682"/>
                    </a:lnTo>
                    <a:lnTo>
                      <a:pt x="1859" y="685"/>
                    </a:lnTo>
                    <a:lnTo>
                      <a:pt x="1859" y="688"/>
                    </a:lnTo>
                    <a:lnTo>
                      <a:pt x="1859" y="690"/>
                    </a:lnTo>
                    <a:lnTo>
                      <a:pt x="1859" y="693"/>
                    </a:lnTo>
                    <a:lnTo>
                      <a:pt x="1859" y="696"/>
                    </a:lnTo>
                    <a:lnTo>
                      <a:pt x="1854" y="711"/>
                    </a:lnTo>
                    <a:lnTo>
                      <a:pt x="1854" y="719"/>
                    </a:lnTo>
                    <a:lnTo>
                      <a:pt x="1851" y="732"/>
                    </a:lnTo>
                    <a:lnTo>
                      <a:pt x="1849" y="743"/>
                    </a:lnTo>
                    <a:lnTo>
                      <a:pt x="1846" y="756"/>
                    </a:lnTo>
                    <a:lnTo>
                      <a:pt x="1843" y="764"/>
                    </a:lnTo>
                    <a:lnTo>
                      <a:pt x="1843" y="769"/>
                    </a:lnTo>
                    <a:lnTo>
                      <a:pt x="1843" y="774"/>
                    </a:lnTo>
                    <a:lnTo>
                      <a:pt x="1843" y="780"/>
                    </a:lnTo>
                    <a:lnTo>
                      <a:pt x="1841" y="785"/>
                    </a:lnTo>
                    <a:lnTo>
                      <a:pt x="1841" y="790"/>
                    </a:lnTo>
                    <a:lnTo>
                      <a:pt x="1841" y="803"/>
                    </a:lnTo>
                    <a:lnTo>
                      <a:pt x="1841" y="808"/>
                    </a:lnTo>
                    <a:lnTo>
                      <a:pt x="1841" y="814"/>
                    </a:lnTo>
                    <a:lnTo>
                      <a:pt x="1841" y="819"/>
                    </a:lnTo>
                    <a:lnTo>
                      <a:pt x="1841" y="824"/>
                    </a:lnTo>
                    <a:lnTo>
                      <a:pt x="1841" y="832"/>
                    </a:lnTo>
                    <a:lnTo>
                      <a:pt x="1843" y="837"/>
                    </a:lnTo>
                    <a:lnTo>
                      <a:pt x="1843" y="850"/>
                    </a:lnTo>
                    <a:lnTo>
                      <a:pt x="1846" y="861"/>
                    </a:lnTo>
                    <a:lnTo>
                      <a:pt x="1846" y="869"/>
                    </a:lnTo>
                    <a:lnTo>
                      <a:pt x="1846" y="877"/>
                    </a:lnTo>
                    <a:lnTo>
                      <a:pt x="1849" y="892"/>
                    </a:lnTo>
                    <a:lnTo>
                      <a:pt x="1851" y="903"/>
                    </a:lnTo>
                    <a:lnTo>
                      <a:pt x="1851" y="911"/>
                    </a:lnTo>
                    <a:lnTo>
                      <a:pt x="1854" y="924"/>
                    </a:lnTo>
                    <a:lnTo>
                      <a:pt x="1857" y="927"/>
                    </a:lnTo>
                    <a:lnTo>
                      <a:pt x="1857" y="932"/>
                    </a:lnTo>
                    <a:lnTo>
                      <a:pt x="1857" y="934"/>
                    </a:lnTo>
                    <a:lnTo>
                      <a:pt x="1862" y="955"/>
                    </a:lnTo>
                    <a:lnTo>
                      <a:pt x="1864" y="961"/>
                    </a:lnTo>
                    <a:lnTo>
                      <a:pt x="1864" y="963"/>
                    </a:lnTo>
                    <a:lnTo>
                      <a:pt x="1867" y="971"/>
                    </a:lnTo>
                    <a:lnTo>
                      <a:pt x="1870" y="974"/>
                    </a:lnTo>
                    <a:lnTo>
                      <a:pt x="1870" y="979"/>
                    </a:lnTo>
                    <a:lnTo>
                      <a:pt x="1872" y="982"/>
                    </a:lnTo>
                    <a:lnTo>
                      <a:pt x="1872" y="987"/>
                    </a:lnTo>
                    <a:lnTo>
                      <a:pt x="1878" y="997"/>
                    </a:lnTo>
                    <a:lnTo>
                      <a:pt x="1878" y="1000"/>
                    </a:lnTo>
                    <a:lnTo>
                      <a:pt x="1880" y="1005"/>
                    </a:lnTo>
                    <a:lnTo>
                      <a:pt x="1880" y="1008"/>
                    </a:lnTo>
                    <a:lnTo>
                      <a:pt x="1880" y="1010"/>
                    </a:lnTo>
                    <a:lnTo>
                      <a:pt x="1883" y="1013"/>
                    </a:lnTo>
                    <a:lnTo>
                      <a:pt x="1883" y="1016"/>
                    </a:lnTo>
                    <a:lnTo>
                      <a:pt x="1883" y="1018"/>
                    </a:lnTo>
                    <a:lnTo>
                      <a:pt x="1885" y="1021"/>
                    </a:lnTo>
                    <a:lnTo>
                      <a:pt x="1885" y="1026"/>
                    </a:lnTo>
                    <a:lnTo>
                      <a:pt x="1888" y="1037"/>
                    </a:lnTo>
                    <a:lnTo>
                      <a:pt x="1893" y="1052"/>
                    </a:lnTo>
                    <a:lnTo>
                      <a:pt x="1896" y="1094"/>
                    </a:lnTo>
                    <a:lnTo>
                      <a:pt x="1896" y="1108"/>
                    </a:lnTo>
                    <a:lnTo>
                      <a:pt x="1896" y="1126"/>
                    </a:lnTo>
                    <a:lnTo>
                      <a:pt x="1896" y="1155"/>
                    </a:lnTo>
                    <a:lnTo>
                      <a:pt x="1896" y="1157"/>
                    </a:lnTo>
                    <a:lnTo>
                      <a:pt x="1899" y="1168"/>
                    </a:lnTo>
                    <a:lnTo>
                      <a:pt x="1899" y="1189"/>
                    </a:lnTo>
                    <a:lnTo>
                      <a:pt x="1899" y="1210"/>
                    </a:lnTo>
                    <a:lnTo>
                      <a:pt x="1899" y="1226"/>
                    </a:lnTo>
                    <a:lnTo>
                      <a:pt x="1899" y="1239"/>
                    </a:lnTo>
                    <a:lnTo>
                      <a:pt x="1899" y="1244"/>
                    </a:lnTo>
                    <a:lnTo>
                      <a:pt x="1896" y="1244"/>
                    </a:lnTo>
                    <a:lnTo>
                      <a:pt x="1891" y="1244"/>
                    </a:lnTo>
                    <a:lnTo>
                      <a:pt x="1888" y="1244"/>
                    </a:lnTo>
                    <a:lnTo>
                      <a:pt x="1885" y="1244"/>
                    </a:lnTo>
                    <a:lnTo>
                      <a:pt x="1883" y="1244"/>
                    </a:lnTo>
                    <a:lnTo>
                      <a:pt x="1870" y="1247"/>
                    </a:lnTo>
                    <a:lnTo>
                      <a:pt x="1851" y="1247"/>
                    </a:lnTo>
                    <a:lnTo>
                      <a:pt x="1828" y="1247"/>
                    </a:lnTo>
                    <a:lnTo>
                      <a:pt x="1802" y="1247"/>
                    </a:lnTo>
                    <a:lnTo>
                      <a:pt x="1788" y="1247"/>
                    </a:lnTo>
                    <a:lnTo>
                      <a:pt x="1770" y="1249"/>
                    </a:lnTo>
                    <a:lnTo>
                      <a:pt x="1762" y="1249"/>
                    </a:lnTo>
                    <a:lnTo>
                      <a:pt x="1760" y="1249"/>
                    </a:lnTo>
                    <a:lnTo>
                      <a:pt x="1754" y="1249"/>
                    </a:lnTo>
                    <a:lnTo>
                      <a:pt x="1731" y="1249"/>
                    </a:lnTo>
                    <a:lnTo>
                      <a:pt x="1728" y="1249"/>
                    </a:lnTo>
                    <a:lnTo>
                      <a:pt x="1715" y="1249"/>
                    </a:lnTo>
                    <a:lnTo>
                      <a:pt x="1702" y="1249"/>
                    </a:lnTo>
                    <a:lnTo>
                      <a:pt x="1699" y="1249"/>
                    </a:lnTo>
                    <a:lnTo>
                      <a:pt x="1694" y="1249"/>
                    </a:lnTo>
                    <a:lnTo>
                      <a:pt x="1691" y="1252"/>
                    </a:lnTo>
                    <a:lnTo>
                      <a:pt x="1684" y="1252"/>
                    </a:lnTo>
                    <a:lnTo>
                      <a:pt x="1676" y="1255"/>
                    </a:lnTo>
                    <a:lnTo>
                      <a:pt x="1668" y="1257"/>
                    </a:lnTo>
                    <a:lnTo>
                      <a:pt x="1660" y="1260"/>
                    </a:lnTo>
                    <a:lnTo>
                      <a:pt x="1657" y="1260"/>
                    </a:lnTo>
                    <a:lnTo>
                      <a:pt x="1652" y="1262"/>
                    </a:lnTo>
                    <a:lnTo>
                      <a:pt x="1649" y="1262"/>
                    </a:lnTo>
                    <a:lnTo>
                      <a:pt x="1647" y="1265"/>
                    </a:lnTo>
                    <a:lnTo>
                      <a:pt x="1644" y="1265"/>
                    </a:lnTo>
                    <a:lnTo>
                      <a:pt x="1639" y="1268"/>
                    </a:lnTo>
                    <a:lnTo>
                      <a:pt x="1626" y="1276"/>
                    </a:lnTo>
                    <a:lnTo>
                      <a:pt x="1618" y="1281"/>
                    </a:lnTo>
                    <a:lnTo>
                      <a:pt x="1613" y="1286"/>
                    </a:lnTo>
                    <a:lnTo>
                      <a:pt x="1608" y="1289"/>
                    </a:lnTo>
                    <a:lnTo>
                      <a:pt x="1587" y="1299"/>
                    </a:lnTo>
                    <a:lnTo>
                      <a:pt x="1568" y="1310"/>
                    </a:lnTo>
                    <a:lnTo>
                      <a:pt x="1545" y="1325"/>
                    </a:lnTo>
                    <a:lnTo>
                      <a:pt x="1524" y="1336"/>
                    </a:lnTo>
                    <a:lnTo>
                      <a:pt x="1518" y="1339"/>
                    </a:lnTo>
                    <a:lnTo>
                      <a:pt x="1511" y="1344"/>
                    </a:lnTo>
                    <a:lnTo>
                      <a:pt x="1503" y="1352"/>
                    </a:lnTo>
                    <a:lnTo>
                      <a:pt x="1492" y="1357"/>
                    </a:lnTo>
                    <a:lnTo>
                      <a:pt x="1484" y="1362"/>
                    </a:lnTo>
                    <a:lnTo>
                      <a:pt x="1476" y="1367"/>
                    </a:lnTo>
                    <a:lnTo>
                      <a:pt x="1455" y="1381"/>
                    </a:lnTo>
                    <a:lnTo>
                      <a:pt x="1432" y="1396"/>
                    </a:lnTo>
                    <a:lnTo>
                      <a:pt x="1414" y="1409"/>
                    </a:lnTo>
                    <a:lnTo>
                      <a:pt x="1393" y="1423"/>
                    </a:lnTo>
                    <a:lnTo>
                      <a:pt x="1372" y="1436"/>
                    </a:lnTo>
                    <a:lnTo>
                      <a:pt x="1351" y="1451"/>
                    </a:lnTo>
                    <a:lnTo>
                      <a:pt x="1343" y="1457"/>
                    </a:lnTo>
                    <a:lnTo>
                      <a:pt x="1340" y="1457"/>
                    </a:lnTo>
                    <a:lnTo>
                      <a:pt x="1340" y="1459"/>
                    </a:lnTo>
                    <a:lnTo>
                      <a:pt x="1337" y="1462"/>
                    </a:lnTo>
                    <a:lnTo>
                      <a:pt x="1335" y="1462"/>
                    </a:lnTo>
                    <a:lnTo>
                      <a:pt x="1332" y="1464"/>
                    </a:lnTo>
                    <a:lnTo>
                      <a:pt x="1330" y="1464"/>
                    </a:lnTo>
                    <a:lnTo>
                      <a:pt x="1324" y="1470"/>
                    </a:lnTo>
                    <a:lnTo>
                      <a:pt x="1319" y="1475"/>
                    </a:lnTo>
                    <a:lnTo>
                      <a:pt x="1314" y="1478"/>
                    </a:lnTo>
                    <a:lnTo>
                      <a:pt x="1301" y="1488"/>
                    </a:lnTo>
                    <a:lnTo>
                      <a:pt x="1288" y="1496"/>
                    </a:lnTo>
                    <a:lnTo>
                      <a:pt x="1280" y="1501"/>
                    </a:lnTo>
                    <a:lnTo>
                      <a:pt x="1280" y="1504"/>
                    </a:lnTo>
                    <a:lnTo>
                      <a:pt x="1275" y="1506"/>
                    </a:lnTo>
                    <a:lnTo>
                      <a:pt x="1256" y="1520"/>
                    </a:lnTo>
                    <a:lnTo>
                      <a:pt x="1243" y="1530"/>
                    </a:lnTo>
                    <a:lnTo>
                      <a:pt x="1230" y="1538"/>
                    </a:lnTo>
                    <a:lnTo>
                      <a:pt x="1225" y="1541"/>
                    </a:lnTo>
                    <a:lnTo>
                      <a:pt x="1225" y="1543"/>
                    </a:lnTo>
                    <a:lnTo>
                      <a:pt x="1209" y="1554"/>
                    </a:lnTo>
                    <a:lnTo>
                      <a:pt x="1191" y="1567"/>
                    </a:lnTo>
                    <a:lnTo>
                      <a:pt x="1167" y="1585"/>
                    </a:lnTo>
                    <a:lnTo>
                      <a:pt x="1144" y="1601"/>
                    </a:lnTo>
                    <a:lnTo>
                      <a:pt x="1104" y="1630"/>
                    </a:lnTo>
                    <a:lnTo>
                      <a:pt x="1091" y="1640"/>
                    </a:lnTo>
                    <a:lnTo>
                      <a:pt x="1062" y="1661"/>
                    </a:lnTo>
                    <a:lnTo>
                      <a:pt x="1023" y="1690"/>
                    </a:lnTo>
                    <a:lnTo>
                      <a:pt x="999" y="1709"/>
                    </a:lnTo>
                    <a:lnTo>
                      <a:pt x="981" y="1722"/>
                    </a:lnTo>
                    <a:lnTo>
                      <a:pt x="960" y="1737"/>
                    </a:lnTo>
                    <a:lnTo>
                      <a:pt x="926" y="1764"/>
                    </a:lnTo>
                    <a:lnTo>
                      <a:pt x="921" y="1769"/>
                    </a:lnTo>
                    <a:lnTo>
                      <a:pt x="921" y="1766"/>
                    </a:lnTo>
                    <a:lnTo>
                      <a:pt x="897" y="1735"/>
                    </a:lnTo>
                    <a:lnTo>
                      <a:pt x="887" y="1722"/>
                    </a:lnTo>
                    <a:lnTo>
                      <a:pt x="868" y="1698"/>
                    </a:lnTo>
                    <a:lnTo>
                      <a:pt x="863" y="1688"/>
                    </a:lnTo>
                    <a:lnTo>
                      <a:pt x="845" y="1664"/>
                    </a:lnTo>
                    <a:lnTo>
                      <a:pt x="845" y="1661"/>
                    </a:lnTo>
                    <a:lnTo>
                      <a:pt x="842" y="1661"/>
                    </a:lnTo>
                    <a:lnTo>
                      <a:pt x="839" y="1656"/>
                    </a:lnTo>
                    <a:lnTo>
                      <a:pt x="837" y="1651"/>
                    </a:lnTo>
                    <a:lnTo>
                      <a:pt x="832" y="1643"/>
                    </a:lnTo>
                    <a:lnTo>
                      <a:pt x="824" y="1632"/>
                    </a:lnTo>
                    <a:lnTo>
                      <a:pt x="821" y="1630"/>
                    </a:lnTo>
                    <a:lnTo>
                      <a:pt x="818" y="1627"/>
                    </a:lnTo>
                    <a:lnTo>
                      <a:pt x="816" y="1622"/>
                    </a:lnTo>
                    <a:lnTo>
                      <a:pt x="808" y="1611"/>
                    </a:lnTo>
                    <a:lnTo>
                      <a:pt x="803" y="1604"/>
                    </a:lnTo>
                    <a:lnTo>
                      <a:pt x="797" y="1598"/>
                    </a:lnTo>
                    <a:lnTo>
                      <a:pt x="790" y="1583"/>
                    </a:lnTo>
                    <a:lnTo>
                      <a:pt x="787" y="1583"/>
                    </a:lnTo>
                    <a:lnTo>
                      <a:pt x="787" y="1580"/>
                    </a:lnTo>
                    <a:lnTo>
                      <a:pt x="784" y="1580"/>
                    </a:lnTo>
                    <a:lnTo>
                      <a:pt x="776" y="1567"/>
                    </a:lnTo>
                    <a:lnTo>
                      <a:pt x="769" y="1556"/>
                    </a:lnTo>
                    <a:lnTo>
                      <a:pt x="769" y="1554"/>
                    </a:lnTo>
                    <a:lnTo>
                      <a:pt x="766" y="1551"/>
                    </a:lnTo>
                    <a:lnTo>
                      <a:pt x="756" y="1535"/>
                    </a:lnTo>
                    <a:lnTo>
                      <a:pt x="753" y="1533"/>
                    </a:lnTo>
                    <a:lnTo>
                      <a:pt x="750" y="1525"/>
                    </a:lnTo>
                    <a:lnTo>
                      <a:pt x="748" y="1525"/>
                    </a:lnTo>
                    <a:lnTo>
                      <a:pt x="748" y="1522"/>
                    </a:lnTo>
                    <a:lnTo>
                      <a:pt x="742" y="1517"/>
                    </a:lnTo>
                    <a:lnTo>
                      <a:pt x="737" y="1506"/>
                    </a:lnTo>
                    <a:lnTo>
                      <a:pt x="735" y="1504"/>
                    </a:lnTo>
                    <a:lnTo>
                      <a:pt x="732" y="1499"/>
                    </a:lnTo>
                    <a:lnTo>
                      <a:pt x="729" y="1496"/>
                    </a:lnTo>
                    <a:lnTo>
                      <a:pt x="729" y="1493"/>
                    </a:lnTo>
                    <a:lnTo>
                      <a:pt x="727" y="1493"/>
                    </a:lnTo>
                    <a:lnTo>
                      <a:pt x="727" y="1491"/>
                    </a:lnTo>
                    <a:lnTo>
                      <a:pt x="724" y="1488"/>
                    </a:lnTo>
                    <a:lnTo>
                      <a:pt x="721" y="1483"/>
                    </a:lnTo>
                    <a:lnTo>
                      <a:pt x="719" y="1480"/>
                    </a:lnTo>
                    <a:lnTo>
                      <a:pt x="719" y="1478"/>
                    </a:lnTo>
                    <a:lnTo>
                      <a:pt x="716" y="1478"/>
                    </a:lnTo>
                    <a:lnTo>
                      <a:pt x="716" y="1472"/>
                    </a:lnTo>
                    <a:lnTo>
                      <a:pt x="714" y="1472"/>
                    </a:lnTo>
                    <a:lnTo>
                      <a:pt x="708" y="1464"/>
                    </a:lnTo>
                    <a:lnTo>
                      <a:pt x="706" y="1459"/>
                    </a:lnTo>
                    <a:lnTo>
                      <a:pt x="695" y="1446"/>
                    </a:lnTo>
                    <a:lnTo>
                      <a:pt x="690" y="1436"/>
                    </a:lnTo>
                    <a:lnTo>
                      <a:pt x="687" y="1436"/>
                    </a:lnTo>
                    <a:lnTo>
                      <a:pt x="687" y="1433"/>
                    </a:lnTo>
                    <a:lnTo>
                      <a:pt x="685" y="1430"/>
                    </a:lnTo>
                    <a:lnTo>
                      <a:pt x="679" y="1423"/>
                    </a:lnTo>
                    <a:lnTo>
                      <a:pt x="677" y="1420"/>
                    </a:lnTo>
                    <a:lnTo>
                      <a:pt x="674" y="1417"/>
                    </a:lnTo>
                    <a:lnTo>
                      <a:pt x="672" y="1412"/>
                    </a:lnTo>
                    <a:lnTo>
                      <a:pt x="659" y="1394"/>
                    </a:lnTo>
                    <a:lnTo>
                      <a:pt x="648" y="1381"/>
                    </a:lnTo>
                    <a:lnTo>
                      <a:pt x="648" y="1378"/>
                    </a:lnTo>
                    <a:lnTo>
                      <a:pt x="640" y="1367"/>
                    </a:lnTo>
                    <a:lnTo>
                      <a:pt x="638" y="1365"/>
                    </a:lnTo>
                    <a:lnTo>
                      <a:pt x="627" y="1349"/>
                    </a:lnTo>
                    <a:lnTo>
                      <a:pt x="619" y="1339"/>
                    </a:lnTo>
                    <a:lnTo>
                      <a:pt x="617" y="1336"/>
                    </a:lnTo>
                    <a:lnTo>
                      <a:pt x="617" y="1333"/>
                    </a:lnTo>
                    <a:lnTo>
                      <a:pt x="614" y="1333"/>
                    </a:lnTo>
                    <a:lnTo>
                      <a:pt x="614" y="1331"/>
                    </a:lnTo>
                    <a:lnTo>
                      <a:pt x="611" y="1331"/>
                    </a:lnTo>
                    <a:lnTo>
                      <a:pt x="611" y="1328"/>
                    </a:lnTo>
                    <a:lnTo>
                      <a:pt x="603" y="1318"/>
                    </a:lnTo>
                    <a:lnTo>
                      <a:pt x="596" y="1307"/>
                    </a:lnTo>
                    <a:lnTo>
                      <a:pt x="596" y="1304"/>
                    </a:lnTo>
                    <a:lnTo>
                      <a:pt x="588" y="1294"/>
                    </a:lnTo>
                    <a:lnTo>
                      <a:pt x="585" y="1291"/>
                    </a:lnTo>
                    <a:lnTo>
                      <a:pt x="580" y="1281"/>
                    </a:lnTo>
                    <a:lnTo>
                      <a:pt x="577" y="1281"/>
                    </a:lnTo>
                    <a:lnTo>
                      <a:pt x="575" y="1276"/>
                    </a:lnTo>
                    <a:lnTo>
                      <a:pt x="575" y="1273"/>
                    </a:lnTo>
                    <a:lnTo>
                      <a:pt x="572" y="1273"/>
                    </a:lnTo>
                    <a:lnTo>
                      <a:pt x="569" y="1268"/>
                    </a:lnTo>
                    <a:lnTo>
                      <a:pt x="564" y="1260"/>
                    </a:lnTo>
                    <a:lnTo>
                      <a:pt x="562" y="1257"/>
                    </a:lnTo>
                    <a:lnTo>
                      <a:pt x="559" y="1252"/>
                    </a:lnTo>
                    <a:lnTo>
                      <a:pt x="554" y="1244"/>
                    </a:lnTo>
                    <a:lnTo>
                      <a:pt x="548" y="1236"/>
                    </a:lnTo>
                    <a:lnTo>
                      <a:pt x="546" y="1234"/>
                    </a:lnTo>
                    <a:lnTo>
                      <a:pt x="543" y="1231"/>
                    </a:lnTo>
                    <a:lnTo>
                      <a:pt x="538" y="1223"/>
                    </a:lnTo>
                    <a:lnTo>
                      <a:pt x="530" y="1213"/>
                    </a:lnTo>
                    <a:lnTo>
                      <a:pt x="527" y="1207"/>
                    </a:lnTo>
                    <a:lnTo>
                      <a:pt x="522" y="1202"/>
                    </a:lnTo>
                    <a:lnTo>
                      <a:pt x="517" y="1194"/>
                    </a:lnTo>
                    <a:lnTo>
                      <a:pt x="501" y="1176"/>
                    </a:lnTo>
                    <a:lnTo>
                      <a:pt x="501" y="1173"/>
                    </a:lnTo>
                    <a:lnTo>
                      <a:pt x="501" y="1171"/>
                    </a:lnTo>
                    <a:lnTo>
                      <a:pt x="496" y="1165"/>
                    </a:lnTo>
                    <a:lnTo>
                      <a:pt x="491" y="1160"/>
                    </a:lnTo>
                    <a:lnTo>
                      <a:pt x="485" y="1155"/>
                    </a:lnTo>
                    <a:lnTo>
                      <a:pt x="485" y="1152"/>
                    </a:lnTo>
                    <a:lnTo>
                      <a:pt x="480" y="1150"/>
                    </a:lnTo>
                    <a:lnTo>
                      <a:pt x="478" y="1144"/>
                    </a:lnTo>
                    <a:lnTo>
                      <a:pt x="472" y="1139"/>
                    </a:lnTo>
                    <a:lnTo>
                      <a:pt x="467" y="1134"/>
                    </a:lnTo>
                    <a:lnTo>
                      <a:pt x="462" y="1131"/>
                    </a:lnTo>
                    <a:lnTo>
                      <a:pt x="457" y="1123"/>
                    </a:lnTo>
                    <a:lnTo>
                      <a:pt x="449" y="1118"/>
                    </a:lnTo>
                    <a:lnTo>
                      <a:pt x="446" y="1113"/>
                    </a:lnTo>
                    <a:lnTo>
                      <a:pt x="444" y="1110"/>
                    </a:lnTo>
                    <a:lnTo>
                      <a:pt x="438" y="1105"/>
                    </a:lnTo>
                    <a:lnTo>
                      <a:pt x="436" y="1102"/>
                    </a:lnTo>
                    <a:lnTo>
                      <a:pt x="433" y="1100"/>
                    </a:lnTo>
                    <a:lnTo>
                      <a:pt x="428" y="1094"/>
                    </a:lnTo>
                    <a:lnTo>
                      <a:pt x="423" y="1089"/>
                    </a:lnTo>
                    <a:lnTo>
                      <a:pt x="420" y="1087"/>
                    </a:lnTo>
                    <a:lnTo>
                      <a:pt x="417" y="1081"/>
                    </a:lnTo>
                    <a:lnTo>
                      <a:pt x="412" y="1076"/>
                    </a:lnTo>
                    <a:lnTo>
                      <a:pt x="407" y="1068"/>
                    </a:lnTo>
                    <a:lnTo>
                      <a:pt x="404" y="1066"/>
                    </a:lnTo>
                    <a:lnTo>
                      <a:pt x="402" y="1063"/>
                    </a:lnTo>
                    <a:lnTo>
                      <a:pt x="399" y="1058"/>
                    </a:lnTo>
                    <a:lnTo>
                      <a:pt x="394" y="1052"/>
                    </a:lnTo>
                    <a:lnTo>
                      <a:pt x="388" y="1045"/>
                    </a:lnTo>
                    <a:lnTo>
                      <a:pt x="383" y="1039"/>
                    </a:lnTo>
                    <a:lnTo>
                      <a:pt x="378" y="1031"/>
                    </a:lnTo>
                    <a:lnTo>
                      <a:pt x="375" y="1026"/>
                    </a:lnTo>
                    <a:lnTo>
                      <a:pt x="370" y="1021"/>
                    </a:lnTo>
                    <a:lnTo>
                      <a:pt x="365" y="1016"/>
                    </a:lnTo>
                    <a:lnTo>
                      <a:pt x="365" y="1013"/>
                    </a:lnTo>
                    <a:lnTo>
                      <a:pt x="362" y="1013"/>
                    </a:lnTo>
                    <a:lnTo>
                      <a:pt x="362" y="1010"/>
                    </a:lnTo>
                    <a:lnTo>
                      <a:pt x="360" y="1008"/>
                    </a:lnTo>
                    <a:lnTo>
                      <a:pt x="357" y="1008"/>
                    </a:lnTo>
                    <a:lnTo>
                      <a:pt x="354" y="1005"/>
                    </a:lnTo>
                    <a:lnTo>
                      <a:pt x="354" y="1003"/>
                    </a:lnTo>
                    <a:lnTo>
                      <a:pt x="352" y="1000"/>
                    </a:lnTo>
                    <a:lnTo>
                      <a:pt x="347" y="995"/>
                    </a:lnTo>
                    <a:lnTo>
                      <a:pt x="341" y="992"/>
                    </a:lnTo>
                    <a:lnTo>
                      <a:pt x="339" y="987"/>
                    </a:lnTo>
                    <a:lnTo>
                      <a:pt x="333" y="984"/>
                    </a:lnTo>
                    <a:lnTo>
                      <a:pt x="331" y="982"/>
                    </a:lnTo>
                    <a:lnTo>
                      <a:pt x="326" y="979"/>
                    </a:lnTo>
                    <a:lnTo>
                      <a:pt x="323" y="976"/>
                    </a:lnTo>
                    <a:lnTo>
                      <a:pt x="318" y="971"/>
                    </a:lnTo>
                    <a:lnTo>
                      <a:pt x="310" y="968"/>
                    </a:lnTo>
                    <a:lnTo>
                      <a:pt x="302" y="963"/>
                    </a:lnTo>
                    <a:lnTo>
                      <a:pt x="297" y="958"/>
                    </a:lnTo>
                    <a:lnTo>
                      <a:pt x="294" y="958"/>
                    </a:lnTo>
                    <a:lnTo>
                      <a:pt x="294" y="955"/>
                    </a:lnTo>
                    <a:lnTo>
                      <a:pt x="291" y="955"/>
                    </a:lnTo>
                    <a:lnTo>
                      <a:pt x="289" y="955"/>
                    </a:lnTo>
                    <a:lnTo>
                      <a:pt x="289" y="953"/>
                    </a:lnTo>
                    <a:lnTo>
                      <a:pt x="281" y="950"/>
                    </a:lnTo>
                    <a:lnTo>
                      <a:pt x="278" y="948"/>
                    </a:lnTo>
                    <a:lnTo>
                      <a:pt x="273" y="945"/>
                    </a:lnTo>
                    <a:lnTo>
                      <a:pt x="268" y="945"/>
                    </a:lnTo>
                    <a:lnTo>
                      <a:pt x="268" y="942"/>
                    </a:lnTo>
                    <a:lnTo>
                      <a:pt x="265" y="942"/>
                    </a:lnTo>
                    <a:lnTo>
                      <a:pt x="263" y="942"/>
                    </a:lnTo>
                    <a:lnTo>
                      <a:pt x="260" y="940"/>
                    </a:lnTo>
                    <a:lnTo>
                      <a:pt x="257" y="940"/>
                    </a:lnTo>
                    <a:lnTo>
                      <a:pt x="250" y="937"/>
                    </a:lnTo>
                    <a:lnTo>
                      <a:pt x="244" y="934"/>
                    </a:lnTo>
                    <a:lnTo>
                      <a:pt x="242" y="932"/>
                    </a:lnTo>
                    <a:lnTo>
                      <a:pt x="239" y="932"/>
                    </a:lnTo>
                    <a:lnTo>
                      <a:pt x="234" y="929"/>
                    </a:lnTo>
                    <a:lnTo>
                      <a:pt x="231" y="927"/>
                    </a:lnTo>
                    <a:lnTo>
                      <a:pt x="226" y="927"/>
                    </a:lnTo>
                    <a:lnTo>
                      <a:pt x="223" y="924"/>
                    </a:lnTo>
                    <a:lnTo>
                      <a:pt x="218" y="924"/>
                    </a:lnTo>
                    <a:lnTo>
                      <a:pt x="210" y="921"/>
                    </a:lnTo>
                    <a:lnTo>
                      <a:pt x="208" y="919"/>
                    </a:lnTo>
                    <a:lnTo>
                      <a:pt x="202" y="919"/>
                    </a:lnTo>
                    <a:lnTo>
                      <a:pt x="200" y="916"/>
                    </a:lnTo>
                    <a:lnTo>
                      <a:pt x="197" y="916"/>
                    </a:lnTo>
                    <a:lnTo>
                      <a:pt x="192" y="916"/>
                    </a:lnTo>
                    <a:lnTo>
                      <a:pt x="181" y="913"/>
                    </a:lnTo>
                    <a:lnTo>
                      <a:pt x="179" y="911"/>
                    </a:lnTo>
                    <a:lnTo>
                      <a:pt x="176" y="911"/>
                    </a:lnTo>
                    <a:lnTo>
                      <a:pt x="90" y="892"/>
                    </a:lnTo>
                    <a:lnTo>
                      <a:pt x="56" y="885"/>
                    </a:lnTo>
                    <a:lnTo>
                      <a:pt x="42" y="882"/>
                    </a:lnTo>
                    <a:lnTo>
                      <a:pt x="40" y="879"/>
                    </a:lnTo>
                    <a:lnTo>
                      <a:pt x="37" y="879"/>
                    </a:lnTo>
                    <a:lnTo>
                      <a:pt x="3" y="871"/>
                    </a:lnTo>
                    <a:lnTo>
                      <a:pt x="0" y="871"/>
                    </a:lnTo>
                    <a:lnTo>
                      <a:pt x="0" y="869"/>
                    </a:lnTo>
                    <a:lnTo>
                      <a:pt x="0" y="864"/>
                    </a:lnTo>
                    <a:lnTo>
                      <a:pt x="0" y="861"/>
                    </a:lnTo>
                    <a:lnTo>
                      <a:pt x="0" y="858"/>
                    </a:lnTo>
                    <a:lnTo>
                      <a:pt x="0" y="856"/>
                    </a:lnTo>
                    <a:lnTo>
                      <a:pt x="3" y="845"/>
                    </a:lnTo>
                    <a:lnTo>
                      <a:pt x="3" y="835"/>
                    </a:lnTo>
                    <a:lnTo>
                      <a:pt x="3" y="824"/>
                    </a:lnTo>
                    <a:lnTo>
                      <a:pt x="6" y="816"/>
                    </a:lnTo>
                    <a:lnTo>
                      <a:pt x="6" y="811"/>
                    </a:lnTo>
                    <a:lnTo>
                      <a:pt x="6" y="806"/>
                    </a:lnTo>
                    <a:lnTo>
                      <a:pt x="8" y="803"/>
                    </a:lnTo>
                    <a:lnTo>
                      <a:pt x="8" y="798"/>
                    </a:lnTo>
                    <a:lnTo>
                      <a:pt x="11" y="793"/>
                    </a:lnTo>
                    <a:lnTo>
                      <a:pt x="11" y="787"/>
                    </a:lnTo>
                    <a:lnTo>
                      <a:pt x="14" y="782"/>
                    </a:lnTo>
                    <a:lnTo>
                      <a:pt x="16" y="780"/>
                    </a:lnTo>
                    <a:lnTo>
                      <a:pt x="16" y="777"/>
                    </a:lnTo>
                    <a:lnTo>
                      <a:pt x="19" y="772"/>
                    </a:lnTo>
                    <a:lnTo>
                      <a:pt x="21" y="769"/>
                    </a:lnTo>
                    <a:lnTo>
                      <a:pt x="24" y="764"/>
                    </a:lnTo>
                    <a:lnTo>
                      <a:pt x="27" y="759"/>
                    </a:lnTo>
                    <a:lnTo>
                      <a:pt x="29" y="753"/>
                    </a:lnTo>
                    <a:lnTo>
                      <a:pt x="32" y="748"/>
                    </a:lnTo>
                    <a:lnTo>
                      <a:pt x="35" y="743"/>
                    </a:lnTo>
                    <a:lnTo>
                      <a:pt x="40" y="735"/>
                    </a:lnTo>
                    <a:lnTo>
                      <a:pt x="45" y="727"/>
                    </a:lnTo>
                    <a:lnTo>
                      <a:pt x="48" y="722"/>
                    </a:lnTo>
                    <a:lnTo>
                      <a:pt x="48" y="719"/>
                    </a:lnTo>
                    <a:lnTo>
                      <a:pt x="50" y="719"/>
                    </a:lnTo>
                    <a:lnTo>
                      <a:pt x="53" y="714"/>
                    </a:lnTo>
                    <a:lnTo>
                      <a:pt x="56" y="711"/>
                    </a:lnTo>
                    <a:lnTo>
                      <a:pt x="58" y="709"/>
                    </a:lnTo>
                    <a:lnTo>
                      <a:pt x="61" y="706"/>
                    </a:lnTo>
                    <a:lnTo>
                      <a:pt x="61" y="703"/>
                    </a:lnTo>
                    <a:lnTo>
                      <a:pt x="63" y="701"/>
                    </a:lnTo>
                    <a:lnTo>
                      <a:pt x="66" y="698"/>
                    </a:lnTo>
                    <a:lnTo>
                      <a:pt x="69" y="696"/>
                    </a:lnTo>
                    <a:lnTo>
                      <a:pt x="71" y="693"/>
                    </a:lnTo>
                    <a:lnTo>
                      <a:pt x="77" y="690"/>
                    </a:lnTo>
                    <a:lnTo>
                      <a:pt x="79" y="688"/>
                    </a:lnTo>
                    <a:lnTo>
                      <a:pt x="82" y="685"/>
                    </a:lnTo>
                    <a:lnTo>
                      <a:pt x="84" y="682"/>
                    </a:lnTo>
                    <a:lnTo>
                      <a:pt x="87" y="682"/>
                    </a:lnTo>
                    <a:lnTo>
                      <a:pt x="90" y="680"/>
                    </a:lnTo>
                    <a:lnTo>
                      <a:pt x="90" y="677"/>
                    </a:lnTo>
                    <a:lnTo>
                      <a:pt x="95" y="677"/>
                    </a:lnTo>
                    <a:lnTo>
                      <a:pt x="97" y="675"/>
                    </a:lnTo>
                    <a:lnTo>
                      <a:pt x="103" y="672"/>
                    </a:lnTo>
                    <a:lnTo>
                      <a:pt x="105" y="672"/>
                    </a:lnTo>
                    <a:lnTo>
                      <a:pt x="111" y="669"/>
                    </a:lnTo>
                    <a:lnTo>
                      <a:pt x="113" y="669"/>
                    </a:lnTo>
                    <a:lnTo>
                      <a:pt x="118" y="667"/>
                    </a:lnTo>
                    <a:lnTo>
                      <a:pt x="124" y="667"/>
                    </a:lnTo>
                    <a:lnTo>
                      <a:pt x="126" y="667"/>
                    </a:lnTo>
                    <a:lnTo>
                      <a:pt x="132" y="664"/>
                    </a:lnTo>
                    <a:lnTo>
                      <a:pt x="134" y="664"/>
                    </a:lnTo>
                    <a:lnTo>
                      <a:pt x="139" y="664"/>
                    </a:lnTo>
                    <a:lnTo>
                      <a:pt x="145" y="664"/>
                    </a:lnTo>
                    <a:lnTo>
                      <a:pt x="150" y="664"/>
                    </a:lnTo>
                    <a:lnTo>
                      <a:pt x="158" y="664"/>
                    </a:lnTo>
                    <a:lnTo>
                      <a:pt x="166" y="664"/>
                    </a:lnTo>
                    <a:lnTo>
                      <a:pt x="176" y="664"/>
                    </a:lnTo>
                    <a:lnTo>
                      <a:pt x="181" y="664"/>
                    </a:lnTo>
                    <a:lnTo>
                      <a:pt x="205" y="664"/>
                    </a:lnTo>
                    <a:lnTo>
                      <a:pt x="208" y="664"/>
                    </a:lnTo>
                    <a:lnTo>
                      <a:pt x="231" y="661"/>
                    </a:lnTo>
                    <a:lnTo>
                      <a:pt x="278" y="661"/>
                    </a:lnTo>
                    <a:lnTo>
                      <a:pt x="302" y="661"/>
                    </a:lnTo>
                    <a:lnTo>
                      <a:pt x="320" y="659"/>
                    </a:lnTo>
                    <a:lnTo>
                      <a:pt x="323" y="659"/>
                    </a:lnTo>
                    <a:lnTo>
                      <a:pt x="326" y="659"/>
                    </a:lnTo>
                    <a:lnTo>
                      <a:pt x="328" y="659"/>
                    </a:lnTo>
                    <a:lnTo>
                      <a:pt x="331" y="661"/>
                    </a:lnTo>
                    <a:lnTo>
                      <a:pt x="339" y="661"/>
                    </a:lnTo>
                    <a:lnTo>
                      <a:pt x="347" y="664"/>
                    </a:lnTo>
                    <a:lnTo>
                      <a:pt x="352" y="667"/>
                    </a:lnTo>
                    <a:lnTo>
                      <a:pt x="360" y="667"/>
                    </a:lnTo>
                    <a:lnTo>
                      <a:pt x="368" y="672"/>
                    </a:lnTo>
                    <a:lnTo>
                      <a:pt x="375" y="675"/>
                    </a:lnTo>
                    <a:lnTo>
                      <a:pt x="391" y="682"/>
                    </a:lnTo>
                    <a:lnTo>
                      <a:pt x="412" y="690"/>
                    </a:lnTo>
                    <a:lnTo>
                      <a:pt x="430" y="698"/>
                    </a:lnTo>
                    <a:lnTo>
                      <a:pt x="433" y="698"/>
                    </a:lnTo>
                    <a:lnTo>
                      <a:pt x="436" y="698"/>
                    </a:lnTo>
                    <a:lnTo>
                      <a:pt x="441" y="701"/>
                    </a:lnTo>
                    <a:lnTo>
                      <a:pt x="444" y="703"/>
                    </a:lnTo>
                    <a:lnTo>
                      <a:pt x="457" y="709"/>
                    </a:lnTo>
                    <a:lnTo>
                      <a:pt x="470" y="711"/>
                    </a:lnTo>
                    <a:lnTo>
                      <a:pt x="472" y="711"/>
                    </a:lnTo>
                    <a:lnTo>
                      <a:pt x="480" y="714"/>
                    </a:lnTo>
                    <a:lnTo>
                      <a:pt x="485" y="717"/>
                    </a:lnTo>
                    <a:lnTo>
                      <a:pt x="493" y="719"/>
                    </a:lnTo>
                    <a:lnTo>
                      <a:pt x="501" y="722"/>
                    </a:lnTo>
                    <a:lnTo>
                      <a:pt x="512" y="724"/>
                    </a:lnTo>
                    <a:lnTo>
                      <a:pt x="522" y="730"/>
                    </a:lnTo>
                    <a:lnTo>
                      <a:pt x="527" y="730"/>
                    </a:lnTo>
                    <a:lnTo>
                      <a:pt x="530" y="732"/>
                    </a:lnTo>
                    <a:lnTo>
                      <a:pt x="538" y="735"/>
                    </a:lnTo>
                    <a:lnTo>
                      <a:pt x="551" y="740"/>
                    </a:lnTo>
                    <a:lnTo>
                      <a:pt x="567" y="748"/>
                    </a:lnTo>
                    <a:lnTo>
                      <a:pt x="577" y="753"/>
                    </a:lnTo>
                    <a:lnTo>
                      <a:pt x="585" y="756"/>
                    </a:lnTo>
                    <a:lnTo>
                      <a:pt x="590" y="759"/>
                    </a:lnTo>
                    <a:lnTo>
                      <a:pt x="596" y="761"/>
                    </a:lnTo>
                    <a:lnTo>
                      <a:pt x="603" y="764"/>
                    </a:lnTo>
                    <a:lnTo>
                      <a:pt x="609" y="766"/>
                    </a:lnTo>
                    <a:lnTo>
                      <a:pt x="614" y="766"/>
                    </a:lnTo>
                    <a:lnTo>
                      <a:pt x="619" y="769"/>
                    </a:lnTo>
                    <a:lnTo>
                      <a:pt x="622" y="769"/>
                    </a:lnTo>
                    <a:lnTo>
                      <a:pt x="624" y="769"/>
                    </a:lnTo>
                    <a:lnTo>
                      <a:pt x="640" y="772"/>
                    </a:lnTo>
                    <a:lnTo>
                      <a:pt x="632" y="798"/>
                    </a:lnTo>
                    <a:lnTo>
                      <a:pt x="632" y="803"/>
                    </a:lnTo>
                    <a:lnTo>
                      <a:pt x="630" y="806"/>
                    </a:lnTo>
                    <a:lnTo>
                      <a:pt x="630" y="808"/>
                    </a:lnTo>
                    <a:lnTo>
                      <a:pt x="630" y="811"/>
                    </a:lnTo>
                    <a:lnTo>
                      <a:pt x="645" y="814"/>
                    </a:lnTo>
                    <a:lnTo>
                      <a:pt x="651" y="814"/>
                    </a:lnTo>
                    <a:lnTo>
                      <a:pt x="659" y="816"/>
                    </a:lnTo>
                    <a:lnTo>
                      <a:pt x="661" y="816"/>
                    </a:lnTo>
                    <a:lnTo>
                      <a:pt x="666" y="816"/>
                    </a:lnTo>
                    <a:lnTo>
                      <a:pt x="669" y="816"/>
                    </a:lnTo>
                    <a:lnTo>
                      <a:pt x="674" y="816"/>
                    </a:lnTo>
                    <a:lnTo>
                      <a:pt x="677" y="816"/>
                    </a:lnTo>
                    <a:lnTo>
                      <a:pt x="682" y="816"/>
                    </a:lnTo>
                    <a:lnTo>
                      <a:pt x="687" y="816"/>
                    </a:lnTo>
                    <a:lnTo>
                      <a:pt x="687" y="814"/>
                    </a:lnTo>
                    <a:lnTo>
                      <a:pt x="695" y="814"/>
                    </a:lnTo>
                    <a:lnTo>
                      <a:pt x="700" y="811"/>
                    </a:lnTo>
                    <a:lnTo>
                      <a:pt x="714" y="811"/>
                    </a:lnTo>
                    <a:lnTo>
                      <a:pt x="716" y="808"/>
                    </a:lnTo>
                    <a:lnTo>
                      <a:pt x="719" y="808"/>
                    </a:lnTo>
                    <a:lnTo>
                      <a:pt x="724" y="808"/>
                    </a:lnTo>
                    <a:lnTo>
                      <a:pt x="737" y="808"/>
                    </a:lnTo>
                    <a:lnTo>
                      <a:pt x="748" y="808"/>
                    </a:lnTo>
                    <a:lnTo>
                      <a:pt x="766" y="808"/>
                    </a:lnTo>
                    <a:lnTo>
                      <a:pt x="792" y="808"/>
                    </a:lnTo>
                    <a:lnTo>
                      <a:pt x="795" y="803"/>
                    </a:lnTo>
                    <a:lnTo>
                      <a:pt x="795" y="798"/>
                    </a:lnTo>
                    <a:lnTo>
                      <a:pt x="797" y="793"/>
                    </a:lnTo>
                    <a:lnTo>
                      <a:pt x="797" y="787"/>
                    </a:lnTo>
                    <a:lnTo>
                      <a:pt x="800" y="777"/>
                    </a:lnTo>
                    <a:lnTo>
                      <a:pt x="808" y="772"/>
                    </a:lnTo>
                    <a:lnTo>
                      <a:pt x="808" y="769"/>
                    </a:lnTo>
                    <a:lnTo>
                      <a:pt x="808" y="766"/>
                    </a:lnTo>
                    <a:lnTo>
                      <a:pt x="808" y="764"/>
                    </a:lnTo>
                    <a:lnTo>
                      <a:pt x="805" y="761"/>
                    </a:lnTo>
                    <a:lnTo>
                      <a:pt x="805" y="743"/>
                    </a:lnTo>
                    <a:lnTo>
                      <a:pt x="813" y="738"/>
                    </a:lnTo>
                    <a:lnTo>
                      <a:pt x="824" y="732"/>
                    </a:lnTo>
                    <a:lnTo>
                      <a:pt x="834" y="727"/>
                    </a:lnTo>
                    <a:lnTo>
                      <a:pt x="845" y="722"/>
                    </a:lnTo>
                    <a:lnTo>
                      <a:pt x="855" y="717"/>
                    </a:lnTo>
                    <a:lnTo>
                      <a:pt x="858" y="714"/>
                    </a:lnTo>
                    <a:lnTo>
                      <a:pt x="860" y="714"/>
                    </a:lnTo>
                    <a:lnTo>
                      <a:pt x="863" y="711"/>
                    </a:lnTo>
                    <a:lnTo>
                      <a:pt x="866" y="711"/>
                    </a:lnTo>
                    <a:lnTo>
                      <a:pt x="868" y="709"/>
                    </a:lnTo>
                    <a:lnTo>
                      <a:pt x="876" y="703"/>
                    </a:lnTo>
                    <a:lnTo>
                      <a:pt x="881" y="701"/>
                    </a:lnTo>
                    <a:lnTo>
                      <a:pt x="884" y="696"/>
                    </a:lnTo>
                    <a:lnTo>
                      <a:pt x="889" y="690"/>
                    </a:lnTo>
                    <a:lnTo>
                      <a:pt x="897" y="682"/>
                    </a:lnTo>
                    <a:lnTo>
                      <a:pt x="902" y="677"/>
                    </a:lnTo>
                    <a:lnTo>
                      <a:pt x="908" y="672"/>
                    </a:lnTo>
                    <a:lnTo>
                      <a:pt x="915" y="664"/>
                    </a:lnTo>
                    <a:lnTo>
                      <a:pt x="923" y="656"/>
                    </a:lnTo>
                    <a:lnTo>
                      <a:pt x="929" y="648"/>
                    </a:lnTo>
                    <a:lnTo>
                      <a:pt x="934" y="643"/>
                    </a:lnTo>
                    <a:lnTo>
                      <a:pt x="939" y="640"/>
                    </a:lnTo>
                    <a:lnTo>
                      <a:pt x="942" y="635"/>
                    </a:lnTo>
                    <a:lnTo>
                      <a:pt x="947" y="633"/>
                    </a:lnTo>
                    <a:lnTo>
                      <a:pt x="950" y="630"/>
                    </a:lnTo>
                    <a:lnTo>
                      <a:pt x="952" y="627"/>
                    </a:lnTo>
                    <a:lnTo>
                      <a:pt x="957" y="622"/>
                    </a:lnTo>
                    <a:lnTo>
                      <a:pt x="960" y="619"/>
                    </a:lnTo>
                    <a:lnTo>
                      <a:pt x="965" y="619"/>
                    </a:lnTo>
                    <a:lnTo>
                      <a:pt x="970" y="614"/>
                    </a:lnTo>
                    <a:lnTo>
                      <a:pt x="973" y="612"/>
                    </a:lnTo>
                    <a:lnTo>
                      <a:pt x="978" y="609"/>
                    </a:lnTo>
                    <a:lnTo>
                      <a:pt x="984" y="606"/>
                    </a:lnTo>
                    <a:lnTo>
                      <a:pt x="989" y="601"/>
                    </a:lnTo>
                    <a:lnTo>
                      <a:pt x="994" y="598"/>
                    </a:lnTo>
                    <a:lnTo>
                      <a:pt x="999" y="596"/>
                    </a:lnTo>
                    <a:lnTo>
                      <a:pt x="1005" y="593"/>
                    </a:lnTo>
                    <a:lnTo>
                      <a:pt x="1010" y="591"/>
                    </a:lnTo>
                    <a:lnTo>
                      <a:pt x="1015" y="588"/>
                    </a:lnTo>
                    <a:lnTo>
                      <a:pt x="1020" y="585"/>
                    </a:lnTo>
                    <a:lnTo>
                      <a:pt x="1026" y="585"/>
                    </a:lnTo>
                    <a:lnTo>
                      <a:pt x="1039" y="580"/>
                    </a:lnTo>
                    <a:lnTo>
                      <a:pt x="1047" y="577"/>
                    </a:lnTo>
                    <a:lnTo>
                      <a:pt x="1060" y="572"/>
                    </a:lnTo>
                    <a:lnTo>
                      <a:pt x="1073" y="567"/>
                    </a:lnTo>
                    <a:lnTo>
                      <a:pt x="1083" y="564"/>
                    </a:lnTo>
                    <a:lnTo>
                      <a:pt x="1091" y="559"/>
                    </a:lnTo>
                    <a:lnTo>
                      <a:pt x="1104" y="556"/>
                    </a:lnTo>
                    <a:lnTo>
                      <a:pt x="1115" y="551"/>
                    </a:lnTo>
                    <a:lnTo>
                      <a:pt x="1123" y="546"/>
                    </a:lnTo>
                    <a:lnTo>
                      <a:pt x="1136" y="538"/>
                    </a:lnTo>
                    <a:lnTo>
                      <a:pt x="1146" y="533"/>
                    </a:lnTo>
                    <a:lnTo>
                      <a:pt x="1146" y="530"/>
                    </a:lnTo>
                    <a:lnTo>
                      <a:pt x="1149" y="528"/>
                    </a:lnTo>
                    <a:lnTo>
                      <a:pt x="1151" y="528"/>
                    </a:lnTo>
                    <a:lnTo>
                      <a:pt x="1162" y="520"/>
                    </a:lnTo>
                    <a:lnTo>
                      <a:pt x="1170" y="512"/>
                    </a:lnTo>
                    <a:lnTo>
                      <a:pt x="1178" y="504"/>
                    </a:lnTo>
                    <a:lnTo>
                      <a:pt x="1183" y="499"/>
                    </a:lnTo>
                    <a:lnTo>
                      <a:pt x="1185" y="493"/>
                    </a:lnTo>
                    <a:lnTo>
                      <a:pt x="1191" y="488"/>
                    </a:lnTo>
                    <a:lnTo>
                      <a:pt x="1196" y="483"/>
                    </a:lnTo>
                    <a:lnTo>
                      <a:pt x="1196" y="480"/>
                    </a:lnTo>
                    <a:lnTo>
                      <a:pt x="1199" y="478"/>
                    </a:lnTo>
                    <a:lnTo>
                      <a:pt x="1201" y="472"/>
                    </a:lnTo>
                    <a:lnTo>
                      <a:pt x="1209" y="459"/>
                    </a:lnTo>
                    <a:lnTo>
                      <a:pt x="1209" y="457"/>
                    </a:lnTo>
                    <a:lnTo>
                      <a:pt x="1212" y="454"/>
                    </a:lnTo>
                    <a:lnTo>
                      <a:pt x="1214" y="452"/>
                    </a:lnTo>
                    <a:lnTo>
                      <a:pt x="1183" y="423"/>
                    </a:lnTo>
                    <a:lnTo>
                      <a:pt x="1180" y="415"/>
                    </a:lnTo>
                    <a:lnTo>
                      <a:pt x="1170" y="399"/>
                    </a:lnTo>
                    <a:lnTo>
                      <a:pt x="1167" y="391"/>
                    </a:lnTo>
                    <a:lnTo>
                      <a:pt x="1167" y="389"/>
                    </a:lnTo>
                    <a:lnTo>
                      <a:pt x="1170" y="389"/>
                    </a:lnTo>
                    <a:lnTo>
                      <a:pt x="1172" y="386"/>
                    </a:lnTo>
                    <a:lnTo>
                      <a:pt x="1175" y="386"/>
                    </a:lnTo>
                    <a:lnTo>
                      <a:pt x="1178" y="383"/>
                    </a:lnTo>
                    <a:lnTo>
                      <a:pt x="1180" y="383"/>
                    </a:lnTo>
                    <a:lnTo>
                      <a:pt x="1185" y="381"/>
                    </a:lnTo>
                    <a:lnTo>
                      <a:pt x="1188" y="381"/>
                    </a:lnTo>
                    <a:lnTo>
                      <a:pt x="1188" y="378"/>
                    </a:lnTo>
                    <a:lnTo>
                      <a:pt x="1191" y="378"/>
                    </a:lnTo>
                    <a:lnTo>
                      <a:pt x="1196" y="375"/>
                    </a:lnTo>
                    <a:lnTo>
                      <a:pt x="1199" y="375"/>
                    </a:lnTo>
                    <a:lnTo>
                      <a:pt x="1209" y="381"/>
                    </a:lnTo>
                    <a:lnTo>
                      <a:pt x="1214" y="381"/>
                    </a:lnTo>
                    <a:lnTo>
                      <a:pt x="1217" y="381"/>
                    </a:lnTo>
                    <a:lnTo>
                      <a:pt x="1217" y="383"/>
                    </a:lnTo>
                    <a:lnTo>
                      <a:pt x="1220" y="383"/>
                    </a:lnTo>
                    <a:lnTo>
                      <a:pt x="1225" y="383"/>
                    </a:lnTo>
                    <a:lnTo>
                      <a:pt x="1230" y="386"/>
                    </a:lnTo>
                    <a:lnTo>
                      <a:pt x="1235" y="386"/>
                    </a:lnTo>
                    <a:lnTo>
                      <a:pt x="1241" y="386"/>
                    </a:lnTo>
                    <a:lnTo>
                      <a:pt x="1254" y="344"/>
                    </a:lnTo>
                    <a:lnTo>
                      <a:pt x="1256" y="331"/>
                    </a:lnTo>
                    <a:lnTo>
                      <a:pt x="1261" y="315"/>
                    </a:lnTo>
                    <a:lnTo>
                      <a:pt x="1267" y="299"/>
                    </a:lnTo>
                    <a:lnTo>
                      <a:pt x="1269" y="289"/>
                    </a:lnTo>
                    <a:lnTo>
                      <a:pt x="1275" y="273"/>
                    </a:lnTo>
                    <a:lnTo>
                      <a:pt x="1277" y="265"/>
                    </a:lnTo>
                    <a:lnTo>
                      <a:pt x="1280" y="257"/>
                    </a:lnTo>
                    <a:lnTo>
                      <a:pt x="1261" y="252"/>
                    </a:lnTo>
                    <a:lnTo>
                      <a:pt x="1259" y="252"/>
                    </a:lnTo>
                    <a:lnTo>
                      <a:pt x="1256" y="247"/>
                    </a:lnTo>
                    <a:lnTo>
                      <a:pt x="1256" y="244"/>
                    </a:lnTo>
                    <a:lnTo>
                      <a:pt x="1261" y="236"/>
                    </a:lnTo>
                    <a:lnTo>
                      <a:pt x="1259" y="234"/>
                    </a:lnTo>
                    <a:lnTo>
                      <a:pt x="1259" y="228"/>
                    </a:lnTo>
                    <a:lnTo>
                      <a:pt x="1259" y="226"/>
                    </a:lnTo>
                    <a:lnTo>
                      <a:pt x="1259" y="218"/>
                    </a:lnTo>
                    <a:lnTo>
                      <a:pt x="1256" y="218"/>
                    </a:lnTo>
                    <a:lnTo>
                      <a:pt x="1259" y="213"/>
                    </a:lnTo>
                    <a:lnTo>
                      <a:pt x="1259" y="192"/>
                    </a:lnTo>
                    <a:lnTo>
                      <a:pt x="1261" y="179"/>
                    </a:lnTo>
                    <a:lnTo>
                      <a:pt x="1261" y="176"/>
                    </a:lnTo>
                    <a:lnTo>
                      <a:pt x="1261" y="173"/>
                    </a:lnTo>
                    <a:lnTo>
                      <a:pt x="1256" y="173"/>
                    </a:lnTo>
                    <a:lnTo>
                      <a:pt x="1261" y="168"/>
                    </a:lnTo>
                    <a:lnTo>
                      <a:pt x="1267" y="165"/>
                    </a:lnTo>
                    <a:lnTo>
                      <a:pt x="1269" y="163"/>
                    </a:lnTo>
                    <a:lnTo>
                      <a:pt x="1275" y="158"/>
                    </a:lnTo>
                    <a:lnTo>
                      <a:pt x="1277" y="152"/>
                    </a:lnTo>
                    <a:lnTo>
                      <a:pt x="1282" y="144"/>
                    </a:lnTo>
                    <a:lnTo>
                      <a:pt x="1293" y="126"/>
                    </a:lnTo>
                    <a:lnTo>
                      <a:pt x="1298" y="121"/>
                    </a:lnTo>
                    <a:lnTo>
                      <a:pt x="1309" y="110"/>
                    </a:lnTo>
                    <a:lnTo>
                      <a:pt x="1311" y="108"/>
                    </a:lnTo>
                    <a:lnTo>
                      <a:pt x="1317" y="102"/>
                    </a:lnTo>
                    <a:lnTo>
                      <a:pt x="1319" y="100"/>
                    </a:lnTo>
                    <a:lnTo>
                      <a:pt x="1324" y="102"/>
                    </a:lnTo>
                    <a:lnTo>
                      <a:pt x="1327" y="105"/>
                    </a:lnTo>
                    <a:lnTo>
                      <a:pt x="1330" y="108"/>
                    </a:lnTo>
                    <a:lnTo>
                      <a:pt x="1332" y="110"/>
                    </a:lnTo>
                    <a:lnTo>
                      <a:pt x="1335" y="113"/>
                    </a:lnTo>
                    <a:lnTo>
                      <a:pt x="1345" y="121"/>
                    </a:lnTo>
                    <a:lnTo>
                      <a:pt x="1351" y="118"/>
                    </a:lnTo>
                    <a:lnTo>
                      <a:pt x="1356" y="108"/>
                    </a:lnTo>
                    <a:lnTo>
                      <a:pt x="1358" y="105"/>
                    </a:lnTo>
                    <a:lnTo>
                      <a:pt x="1361" y="102"/>
                    </a:lnTo>
                    <a:lnTo>
                      <a:pt x="1366" y="92"/>
                    </a:lnTo>
                    <a:lnTo>
                      <a:pt x="1374" y="81"/>
                    </a:lnTo>
                    <a:lnTo>
                      <a:pt x="1382" y="74"/>
                    </a:lnTo>
                    <a:lnTo>
                      <a:pt x="1387" y="68"/>
                    </a:lnTo>
                    <a:lnTo>
                      <a:pt x="1393" y="60"/>
                    </a:lnTo>
                    <a:lnTo>
                      <a:pt x="1406" y="47"/>
                    </a:lnTo>
                    <a:lnTo>
                      <a:pt x="1414" y="37"/>
                    </a:lnTo>
                    <a:lnTo>
                      <a:pt x="1421" y="32"/>
                    </a:lnTo>
                    <a:lnTo>
                      <a:pt x="1424" y="29"/>
                    </a:lnTo>
                    <a:lnTo>
                      <a:pt x="1432" y="24"/>
                    </a:lnTo>
                    <a:lnTo>
                      <a:pt x="1440" y="21"/>
                    </a:lnTo>
                    <a:lnTo>
                      <a:pt x="1445" y="16"/>
                    </a:lnTo>
                    <a:lnTo>
                      <a:pt x="1453" y="13"/>
                    </a:lnTo>
                    <a:lnTo>
                      <a:pt x="1458" y="11"/>
                    </a:lnTo>
                    <a:lnTo>
                      <a:pt x="1463" y="8"/>
                    </a:lnTo>
                    <a:lnTo>
                      <a:pt x="1471" y="5"/>
                    </a:lnTo>
                    <a:lnTo>
                      <a:pt x="1476" y="5"/>
                    </a:lnTo>
                    <a:lnTo>
                      <a:pt x="1482" y="3"/>
                    </a:lnTo>
                    <a:lnTo>
                      <a:pt x="1487" y="3"/>
                    </a:lnTo>
                    <a:lnTo>
                      <a:pt x="1492" y="0"/>
                    </a:lnTo>
                    <a:lnTo>
                      <a:pt x="1497" y="0"/>
                    </a:lnTo>
                    <a:lnTo>
                      <a:pt x="1505" y="0"/>
                    </a:lnTo>
                    <a:lnTo>
                      <a:pt x="1511" y="0"/>
                    </a:lnTo>
                    <a:lnTo>
                      <a:pt x="1518" y="0"/>
                    </a:lnTo>
                    <a:lnTo>
                      <a:pt x="1524" y="3"/>
                    </a:lnTo>
                    <a:lnTo>
                      <a:pt x="1526" y="3"/>
                    </a:lnTo>
                    <a:lnTo>
                      <a:pt x="1529" y="3"/>
                    </a:lnTo>
                    <a:lnTo>
                      <a:pt x="1534" y="5"/>
                    </a:lnTo>
                    <a:lnTo>
                      <a:pt x="1539" y="5"/>
                    </a:lnTo>
                    <a:lnTo>
                      <a:pt x="1547" y="8"/>
                    </a:lnTo>
                    <a:lnTo>
                      <a:pt x="1552" y="11"/>
                    </a:lnTo>
                    <a:lnTo>
                      <a:pt x="1560" y="13"/>
                    </a:lnTo>
                    <a:lnTo>
                      <a:pt x="1566" y="16"/>
                    </a:lnTo>
                    <a:lnTo>
                      <a:pt x="1576" y="21"/>
                    </a:lnTo>
                    <a:lnTo>
                      <a:pt x="1584" y="24"/>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8" name="フリーフォーム 217"/>
              <p:cNvSpPr>
                <a:spLocks/>
              </p:cNvSpPr>
              <p:nvPr/>
            </p:nvSpPr>
            <p:spPr bwMode="auto">
              <a:xfrm>
                <a:off x="2645739" y="3884432"/>
                <a:ext cx="526308" cy="620696"/>
              </a:xfrm>
              <a:custGeom>
                <a:avLst/>
                <a:gdLst>
                  <a:gd name="T0" fmla="*/ 1067 w 1098"/>
                  <a:gd name="T1" fmla="*/ 236 h 1275"/>
                  <a:gd name="T2" fmla="*/ 1015 w 1098"/>
                  <a:gd name="T3" fmla="*/ 365 h 1275"/>
                  <a:gd name="T4" fmla="*/ 920 w 1098"/>
                  <a:gd name="T5" fmla="*/ 459 h 1275"/>
                  <a:gd name="T6" fmla="*/ 918 w 1098"/>
                  <a:gd name="T7" fmla="*/ 619 h 1275"/>
                  <a:gd name="T8" fmla="*/ 902 w 1098"/>
                  <a:gd name="T9" fmla="*/ 690 h 1275"/>
                  <a:gd name="T10" fmla="*/ 891 w 1098"/>
                  <a:gd name="T11" fmla="*/ 722 h 1275"/>
                  <a:gd name="T12" fmla="*/ 844 w 1098"/>
                  <a:gd name="T13" fmla="*/ 848 h 1275"/>
                  <a:gd name="T14" fmla="*/ 784 w 1098"/>
                  <a:gd name="T15" fmla="*/ 1008 h 1275"/>
                  <a:gd name="T16" fmla="*/ 737 w 1098"/>
                  <a:gd name="T17" fmla="*/ 1115 h 1275"/>
                  <a:gd name="T18" fmla="*/ 703 w 1098"/>
                  <a:gd name="T19" fmla="*/ 1194 h 1275"/>
                  <a:gd name="T20" fmla="*/ 674 w 1098"/>
                  <a:gd name="T21" fmla="*/ 1254 h 1275"/>
                  <a:gd name="T22" fmla="*/ 658 w 1098"/>
                  <a:gd name="T23" fmla="*/ 1275 h 1275"/>
                  <a:gd name="T24" fmla="*/ 480 w 1098"/>
                  <a:gd name="T25" fmla="*/ 1257 h 1275"/>
                  <a:gd name="T26" fmla="*/ 419 w 1098"/>
                  <a:gd name="T27" fmla="*/ 1244 h 1275"/>
                  <a:gd name="T28" fmla="*/ 414 w 1098"/>
                  <a:gd name="T29" fmla="*/ 1210 h 1275"/>
                  <a:gd name="T30" fmla="*/ 412 w 1098"/>
                  <a:gd name="T31" fmla="*/ 1181 h 1275"/>
                  <a:gd name="T32" fmla="*/ 417 w 1098"/>
                  <a:gd name="T33" fmla="*/ 1147 h 1275"/>
                  <a:gd name="T34" fmla="*/ 422 w 1098"/>
                  <a:gd name="T35" fmla="*/ 1084 h 1275"/>
                  <a:gd name="T36" fmla="*/ 383 w 1098"/>
                  <a:gd name="T37" fmla="*/ 1036 h 1275"/>
                  <a:gd name="T38" fmla="*/ 288 w 1098"/>
                  <a:gd name="T39" fmla="*/ 1000 h 1275"/>
                  <a:gd name="T40" fmla="*/ 131 w 1098"/>
                  <a:gd name="T41" fmla="*/ 939 h 1275"/>
                  <a:gd name="T42" fmla="*/ 100 w 1098"/>
                  <a:gd name="T43" fmla="*/ 945 h 1275"/>
                  <a:gd name="T44" fmla="*/ 18 w 1098"/>
                  <a:gd name="T45" fmla="*/ 992 h 1275"/>
                  <a:gd name="T46" fmla="*/ 3 w 1098"/>
                  <a:gd name="T47" fmla="*/ 976 h 1275"/>
                  <a:gd name="T48" fmla="*/ 8 w 1098"/>
                  <a:gd name="T49" fmla="*/ 952 h 1275"/>
                  <a:gd name="T50" fmla="*/ 13 w 1098"/>
                  <a:gd name="T51" fmla="*/ 934 h 1275"/>
                  <a:gd name="T52" fmla="*/ 21 w 1098"/>
                  <a:gd name="T53" fmla="*/ 895 h 1275"/>
                  <a:gd name="T54" fmla="*/ 45 w 1098"/>
                  <a:gd name="T55" fmla="*/ 858 h 1275"/>
                  <a:gd name="T56" fmla="*/ 60 w 1098"/>
                  <a:gd name="T57" fmla="*/ 834 h 1275"/>
                  <a:gd name="T58" fmla="*/ 92 w 1098"/>
                  <a:gd name="T59" fmla="*/ 782 h 1275"/>
                  <a:gd name="T60" fmla="*/ 110 w 1098"/>
                  <a:gd name="T61" fmla="*/ 753 h 1275"/>
                  <a:gd name="T62" fmla="*/ 121 w 1098"/>
                  <a:gd name="T63" fmla="*/ 732 h 1275"/>
                  <a:gd name="T64" fmla="*/ 155 w 1098"/>
                  <a:gd name="T65" fmla="*/ 708 h 1275"/>
                  <a:gd name="T66" fmla="*/ 157 w 1098"/>
                  <a:gd name="T67" fmla="*/ 672 h 1275"/>
                  <a:gd name="T68" fmla="*/ 168 w 1098"/>
                  <a:gd name="T69" fmla="*/ 643 h 1275"/>
                  <a:gd name="T70" fmla="*/ 181 w 1098"/>
                  <a:gd name="T71" fmla="*/ 624 h 1275"/>
                  <a:gd name="T72" fmla="*/ 189 w 1098"/>
                  <a:gd name="T73" fmla="*/ 598 h 1275"/>
                  <a:gd name="T74" fmla="*/ 199 w 1098"/>
                  <a:gd name="T75" fmla="*/ 567 h 1275"/>
                  <a:gd name="T76" fmla="*/ 220 w 1098"/>
                  <a:gd name="T77" fmla="*/ 538 h 1275"/>
                  <a:gd name="T78" fmla="*/ 233 w 1098"/>
                  <a:gd name="T79" fmla="*/ 491 h 1275"/>
                  <a:gd name="T80" fmla="*/ 244 w 1098"/>
                  <a:gd name="T81" fmla="*/ 477 h 1275"/>
                  <a:gd name="T82" fmla="*/ 262 w 1098"/>
                  <a:gd name="T83" fmla="*/ 430 h 1275"/>
                  <a:gd name="T84" fmla="*/ 273 w 1098"/>
                  <a:gd name="T85" fmla="*/ 409 h 1275"/>
                  <a:gd name="T86" fmla="*/ 294 w 1098"/>
                  <a:gd name="T87" fmla="*/ 383 h 1275"/>
                  <a:gd name="T88" fmla="*/ 349 w 1098"/>
                  <a:gd name="T89" fmla="*/ 254 h 1275"/>
                  <a:gd name="T90" fmla="*/ 357 w 1098"/>
                  <a:gd name="T91" fmla="*/ 223 h 1275"/>
                  <a:gd name="T92" fmla="*/ 375 w 1098"/>
                  <a:gd name="T93" fmla="*/ 181 h 1275"/>
                  <a:gd name="T94" fmla="*/ 385 w 1098"/>
                  <a:gd name="T95" fmla="*/ 147 h 1275"/>
                  <a:gd name="T96" fmla="*/ 393 w 1098"/>
                  <a:gd name="T97" fmla="*/ 121 h 1275"/>
                  <a:gd name="T98" fmla="*/ 406 w 1098"/>
                  <a:gd name="T99" fmla="*/ 102 h 1275"/>
                  <a:gd name="T100" fmla="*/ 422 w 1098"/>
                  <a:gd name="T101" fmla="*/ 44 h 1275"/>
                  <a:gd name="T102" fmla="*/ 430 w 1098"/>
                  <a:gd name="T103" fmla="*/ 13 h 1275"/>
                  <a:gd name="T104" fmla="*/ 454 w 1098"/>
                  <a:gd name="T105" fmla="*/ 18 h 1275"/>
                  <a:gd name="T106" fmla="*/ 490 w 1098"/>
                  <a:gd name="T107" fmla="*/ 29 h 1275"/>
                  <a:gd name="T108" fmla="*/ 553 w 1098"/>
                  <a:gd name="T109" fmla="*/ 50 h 1275"/>
                  <a:gd name="T110" fmla="*/ 710 w 1098"/>
                  <a:gd name="T111" fmla="*/ 100 h 1275"/>
                  <a:gd name="T112" fmla="*/ 747 w 1098"/>
                  <a:gd name="T113" fmla="*/ 102 h 1275"/>
                  <a:gd name="T114" fmla="*/ 789 w 1098"/>
                  <a:gd name="T115" fmla="*/ 102 h 1275"/>
                  <a:gd name="T116" fmla="*/ 815 w 1098"/>
                  <a:gd name="T117" fmla="*/ 100 h 1275"/>
                  <a:gd name="T118" fmla="*/ 852 w 1098"/>
                  <a:gd name="T119" fmla="*/ 84 h 1275"/>
                  <a:gd name="T120" fmla="*/ 876 w 1098"/>
                  <a:gd name="T121" fmla="*/ 65 h 1275"/>
                  <a:gd name="T122" fmla="*/ 899 w 1098"/>
                  <a:gd name="T123" fmla="*/ 42 h 1275"/>
                  <a:gd name="T124" fmla="*/ 944 w 1098"/>
                  <a:gd name="T125" fmla="*/ 8 h 1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98" h="1275">
                    <a:moveTo>
                      <a:pt x="1028" y="94"/>
                    </a:moveTo>
                    <a:lnTo>
                      <a:pt x="1041" y="105"/>
                    </a:lnTo>
                    <a:lnTo>
                      <a:pt x="1046" y="110"/>
                    </a:lnTo>
                    <a:lnTo>
                      <a:pt x="1067" y="131"/>
                    </a:lnTo>
                    <a:lnTo>
                      <a:pt x="1083" y="144"/>
                    </a:lnTo>
                    <a:lnTo>
                      <a:pt x="1098" y="157"/>
                    </a:lnTo>
                    <a:lnTo>
                      <a:pt x="1088" y="186"/>
                    </a:lnTo>
                    <a:lnTo>
                      <a:pt x="1077" y="210"/>
                    </a:lnTo>
                    <a:lnTo>
                      <a:pt x="1067" y="236"/>
                    </a:lnTo>
                    <a:lnTo>
                      <a:pt x="1059" y="252"/>
                    </a:lnTo>
                    <a:lnTo>
                      <a:pt x="1059" y="257"/>
                    </a:lnTo>
                    <a:lnTo>
                      <a:pt x="1057" y="260"/>
                    </a:lnTo>
                    <a:lnTo>
                      <a:pt x="1057" y="262"/>
                    </a:lnTo>
                    <a:lnTo>
                      <a:pt x="1051" y="270"/>
                    </a:lnTo>
                    <a:lnTo>
                      <a:pt x="1051" y="273"/>
                    </a:lnTo>
                    <a:lnTo>
                      <a:pt x="1046" y="289"/>
                    </a:lnTo>
                    <a:lnTo>
                      <a:pt x="1041" y="299"/>
                    </a:lnTo>
                    <a:lnTo>
                      <a:pt x="1015" y="365"/>
                    </a:lnTo>
                    <a:lnTo>
                      <a:pt x="1012" y="375"/>
                    </a:lnTo>
                    <a:lnTo>
                      <a:pt x="1009" y="378"/>
                    </a:lnTo>
                    <a:lnTo>
                      <a:pt x="1009" y="380"/>
                    </a:lnTo>
                    <a:lnTo>
                      <a:pt x="1004" y="393"/>
                    </a:lnTo>
                    <a:lnTo>
                      <a:pt x="986" y="435"/>
                    </a:lnTo>
                    <a:lnTo>
                      <a:pt x="925" y="417"/>
                    </a:lnTo>
                    <a:lnTo>
                      <a:pt x="923" y="417"/>
                    </a:lnTo>
                    <a:lnTo>
                      <a:pt x="920" y="417"/>
                    </a:lnTo>
                    <a:lnTo>
                      <a:pt x="920" y="459"/>
                    </a:lnTo>
                    <a:lnTo>
                      <a:pt x="920" y="472"/>
                    </a:lnTo>
                    <a:lnTo>
                      <a:pt x="920" y="506"/>
                    </a:lnTo>
                    <a:lnTo>
                      <a:pt x="920" y="535"/>
                    </a:lnTo>
                    <a:lnTo>
                      <a:pt x="918" y="564"/>
                    </a:lnTo>
                    <a:lnTo>
                      <a:pt x="918" y="596"/>
                    </a:lnTo>
                    <a:lnTo>
                      <a:pt x="918" y="606"/>
                    </a:lnTo>
                    <a:lnTo>
                      <a:pt x="918" y="609"/>
                    </a:lnTo>
                    <a:lnTo>
                      <a:pt x="918" y="611"/>
                    </a:lnTo>
                    <a:lnTo>
                      <a:pt x="918" y="619"/>
                    </a:lnTo>
                    <a:lnTo>
                      <a:pt x="918" y="627"/>
                    </a:lnTo>
                    <a:lnTo>
                      <a:pt x="915" y="638"/>
                    </a:lnTo>
                    <a:lnTo>
                      <a:pt x="915" y="640"/>
                    </a:lnTo>
                    <a:lnTo>
                      <a:pt x="912" y="653"/>
                    </a:lnTo>
                    <a:lnTo>
                      <a:pt x="912" y="659"/>
                    </a:lnTo>
                    <a:lnTo>
                      <a:pt x="910" y="661"/>
                    </a:lnTo>
                    <a:lnTo>
                      <a:pt x="910" y="666"/>
                    </a:lnTo>
                    <a:lnTo>
                      <a:pt x="904" y="687"/>
                    </a:lnTo>
                    <a:lnTo>
                      <a:pt x="902" y="690"/>
                    </a:lnTo>
                    <a:lnTo>
                      <a:pt x="902" y="693"/>
                    </a:lnTo>
                    <a:lnTo>
                      <a:pt x="899" y="693"/>
                    </a:lnTo>
                    <a:lnTo>
                      <a:pt x="899" y="695"/>
                    </a:lnTo>
                    <a:lnTo>
                      <a:pt x="899" y="698"/>
                    </a:lnTo>
                    <a:lnTo>
                      <a:pt x="899" y="701"/>
                    </a:lnTo>
                    <a:lnTo>
                      <a:pt x="897" y="701"/>
                    </a:lnTo>
                    <a:lnTo>
                      <a:pt x="897" y="703"/>
                    </a:lnTo>
                    <a:lnTo>
                      <a:pt x="897" y="706"/>
                    </a:lnTo>
                    <a:lnTo>
                      <a:pt x="891" y="722"/>
                    </a:lnTo>
                    <a:lnTo>
                      <a:pt x="889" y="727"/>
                    </a:lnTo>
                    <a:lnTo>
                      <a:pt x="886" y="735"/>
                    </a:lnTo>
                    <a:lnTo>
                      <a:pt x="883" y="737"/>
                    </a:lnTo>
                    <a:lnTo>
                      <a:pt x="878" y="753"/>
                    </a:lnTo>
                    <a:lnTo>
                      <a:pt x="873" y="771"/>
                    </a:lnTo>
                    <a:lnTo>
                      <a:pt x="870" y="782"/>
                    </a:lnTo>
                    <a:lnTo>
                      <a:pt x="868" y="787"/>
                    </a:lnTo>
                    <a:lnTo>
                      <a:pt x="855" y="819"/>
                    </a:lnTo>
                    <a:lnTo>
                      <a:pt x="844" y="848"/>
                    </a:lnTo>
                    <a:lnTo>
                      <a:pt x="844" y="853"/>
                    </a:lnTo>
                    <a:lnTo>
                      <a:pt x="834" y="882"/>
                    </a:lnTo>
                    <a:lnTo>
                      <a:pt x="831" y="884"/>
                    </a:lnTo>
                    <a:lnTo>
                      <a:pt x="818" y="924"/>
                    </a:lnTo>
                    <a:lnTo>
                      <a:pt x="810" y="945"/>
                    </a:lnTo>
                    <a:lnTo>
                      <a:pt x="805" y="958"/>
                    </a:lnTo>
                    <a:lnTo>
                      <a:pt x="797" y="981"/>
                    </a:lnTo>
                    <a:lnTo>
                      <a:pt x="789" y="997"/>
                    </a:lnTo>
                    <a:lnTo>
                      <a:pt x="784" y="1008"/>
                    </a:lnTo>
                    <a:lnTo>
                      <a:pt x="779" y="1021"/>
                    </a:lnTo>
                    <a:lnTo>
                      <a:pt x="773" y="1031"/>
                    </a:lnTo>
                    <a:lnTo>
                      <a:pt x="763" y="1055"/>
                    </a:lnTo>
                    <a:lnTo>
                      <a:pt x="755" y="1073"/>
                    </a:lnTo>
                    <a:lnTo>
                      <a:pt x="752" y="1078"/>
                    </a:lnTo>
                    <a:lnTo>
                      <a:pt x="752" y="1081"/>
                    </a:lnTo>
                    <a:lnTo>
                      <a:pt x="745" y="1097"/>
                    </a:lnTo>
                    <a:lnTo>
                      <a:pt x="745" y="1099"/>
                    </a:lnTo>
                    <a:lnTo>
                      <a:pt x="737" y="1115"/>
                    </a:lnTo>
                    <a:lnTo>
                      <a:pt x="729" y="1136"/>
                    </a:lnTo>
                    <a:lnTo>
                      <a:pt x="718" y="1162"/>
                    </a:lnTo>
                    <a:lnTo>
                      <a:pt x="716" y="1168"/>
                    </a:lnTo>
                    <a:lnTo>
                      <a:pt x="713" y="1168"/>
                    </a:lnTo>
                    <a:lnTo>
                      <a:pt x="713" y="1173"/>
                    </a:lnTo>
                    <a:lnTo>
                      <a:pt x="710" y="1176"/>
                    </a:lnTo>
                    <a:lnTo>
                      <a:pt x="710" y="1178"/>
                    </a:lnTo>
                    <a:lnTo>
                      <a:pt x="708" y="1181"/>
                    </a:lnTo>
                    <a:lnTo>
                      <a:pt x="703" y="1194"/>
                    </a:lnTo>
                    <a:lnTo>
                      <a:pt x="700" y="1197"/>
                    </a:lnTo>
                    <a:lnTo>
                      <a:pt x="692" y="1215"/>
                    </a:lnTo>
                    <a:lnTo>
                      <a:pt x="689" y="1223"/>
                    </a:lnTo>
                    <a:lnTo>
                      <a:pt x="684" y="1231"/>
                    </a:lnTo>
                    <a:lnTo>
                      <a:pt x="682" y="1233"/>
                    </a:lnTo>
                    <a:lnTo>
                      <a:pt x="682" y="1236"/>
                    </a:lnTo>
                    <a:lnTo>
                      <a:pt x="679" y="1241"/>
                    </a:lnTo>
                    <a:lnTo>
                      <a:pt x="674" y="1252"/>
                    </a:lnTo>
                    <a:lnTo>
                      <a:pt x="674" y="1254"/>
                    </a:lnTo>
                    <a:lnTo>
                      <a:pt x="671" y="1260"/>
                    </a:lnTo>
                    <a:lnTo>
                      <a:pt x="669" y="1262"/>
                    </a:lnTo>
                    <a:lnTo>
                      <a:pt x="666" y="1265"/>
                    </a:lnTo>
                    <a:lnTo>
                      <a:pt x="666" y="1267"/>
                    </a:lnTo>
                    <a:lnTo>
                      <a:pt x="666" y="1270"/>
                    </a:lnTo>
                    <a:lnTo>
                      <a:pt x="663" y="1273"/>
                    </a:lnTo>
                    <a:lnTo>
                      <a:pt x="663" y="1275"/>
                    </a:lnTo>
                    <a:lnTo>
                      <a:pt x="661" y="1275"/>
                    </a:lnTo>
                    <a:lnTo>
                      <a:pt x="658" y="1275"/>
                    </a:lnTo>
                    <a:lnTo>
                      <a:pt x="621" y="1270"/>
                    </a:lnTo>
                    <a:lnTo>
                      <a:pt x="608" y="1270"/>
                    </a:lnTo>
                    <a:lnTo>
                      <a:pt x="574" y="1267"/>
                    </a:lnTo>
                    <a:lnTo>
                      <a:pt x="540" y="1262"/>
                    </a:lnTo>
                    <a:lnTo>
                      <a:pt x="535" y="1262"/>
                    </a:lnTo>
                    <a:lnTo>
                      <a:pt x="511" y="1260"/>
                    </a:lnTo>
                    <a:lnTo>
                      <a:pt x="488" y="1257"/>
                    </a:lnTo>
                    <a:lnTo>
                      <a:pt x="482" y="1257"/>
                    </a:lnTo>
                    <a:lnTo>
                      <a:pt x="480" y="1257"/>
                    </a:lnTo>
                    <a:lnTo>
                      <a:pt x="477" y="1257"/>
                    </a:lnTo>
                    <a:lnTo>
                      <a:pt x="464" y="1257"/>
                    </a:lnTo>
                    <a:lnTo>
                      <a:pt x="464" y="1252"/>
                    </a:lnTo>
                    <a:lnTo>
                      <a:pt x="454" y="1252"/>
                    </a:lnTo>
                    <a:lnTo>
                      <a:pt x="446" y="1249"/>
                    </a:lnTo>
                    <a:lnTo>
                      <a:pt x="443" y="1249"/>
                    </a:lnTo>
                    <a:lnTo>
                      <a:pt x="419" y="1249"/>
                    </a:lnTo>
                    <a:lnTo>
                      <a:pt x="422" y="1244"/>
                    </a:lnTo>
                    <a:lnTo>
                      <a:pt x="419" y="1244"/>
                    </a:lnTo>
                    <a:lnTo>
                      <a:pt x="412" y="1244"/>
                    </a:lnTo>
                    <a:lnTo>
                      <a:pt x="414" y="1241"/>
                    </a:lnTo>
                    <a:lnTo>
                      <a:pt x="412" y="1239"/>
                    </a:lnTo>
                    <a:lnTo>
                      <a:pt x="412" y="1233"/>
                    </a:lnTo>
                    <a:lnTo>
                      <a:pt x="412" y="1231"/>
                    </a:lnTo>
                    <a:lnTo>
                      <a:pt x="412" y="1228"/>
                    </a:lnTo>
                    <a:lnTo>
                      <a:pt x="412" y="1225"/>
                    </a:lnTo>
                    <a:lnTo>
                      <a:pt x="412" y="1223"/>
                    </a:lnTo>
                    <a:lnTo>
                      <a:pt x="414" y="1210"/>
                    </a:lnTo>
                    <a:lnTo>
                      <a:pt x="409" y="1207"/>
                    </a:lnTo>
                    <a:lnTo>
                      <a:pt x="406" y="1204"/>
                    </a:lnTo>
                    <a:lnTo>
                      <a:pt x="412" y="1194"/>
                    </a:lnTo>
                    <a:lnTo>
                      <a:pt x="412" y="1191"/>
                    </a:lnTo>
                    <a:lnTo>
                      <a:pt x="414" y="1189"/>
                    </a:lnTo>
                    <a:lnTo>
                      <a:pt x="414" y="1186"/>
                    </a:lnTo>
                    <a:lnTo>
                      <a:pt x="412" y="1186"/>
                    </a:lnTo>
                    <a:lnTo>
                      <a:pt x="412" y="1183"/>
                    </a:lnTo>
                    <a:lnTo>
                      <a:pt x="412" y="1181"/>
                    </a:lnTo>
                    <a:lnTo>
                      <a:pt x="414" y="1178"/>
                    </a:lnTo>
                    <a:lnTo>
                      <a:pt x="414" y="1176"/>
                    </a:lnTo>
                    <a:lnTo>
                      <a:pt x="414" y="1173"/>
                    </a:lnTo>
                    <a:lnTo>
                      <a:pt x="417" y="1170"/>
                    </a:lnTo>
                    <a:lnTo>
                      <a:pt x="417" y="1168"/>
                    </a:lnTo>
                    <a:lnTo>
                      <a:pt x="419" y="1168"/>
                    </a:lnTo>
                    <a:lnTo>
                      <a:pt x="414" y="1165"/>
                    </a:lnTo>
                    <a:lnTo>
                      <a:pt x="419" y="1152"/>
                    </a:lnTo>
                    <a:lnTo>
                      <a:pt x="417" y="1147"/>
                    </a:lnTo>
                    <a:lnTo>
                      <a:pt x="417" y="1141"/>
                    </a:lnTo>
                    <a:lnTo>
                      <a:pt x="417" y="1139"/>
                    </a:lnTo>
                    <a:lnTo>
                      <a:pt x="414" y="1136"/>
                    </a:lnTo>
                    <a:lnTo>
                      <a:pt x="417" y="1134"/>
                    </a:lnTo>
                    <a:lnTo>
                      <a:pt x="417" y="1131"/>
                    </a:lnTo>
                    <a:lnTo>
                      <a:pt x="417" y="1123"/>
                    </a:lnTo>
                    <a:lnTo>
                      <a:pt x="417" y="1120"/>
                    </a:lnTo>
                    <a:lnTo>
                      <a:pt x="419" y="1110"/>
                    </a:lnTo>
                    <a:lnTo>
                      <a:pt x="422" y="1084"/>
                    </a:lnTo>
                    <a:lnTo>
                      <a:pt x="425" y="1073"/>
                    </a:lnTo>
                    <a:lnTo>
                      <a:pt x="425" y="1071"/>
                    </a:lnTo>
                    <a:lnTo>
                      <a:pt x="427" y="1065"/>
                    </a:lnTo>
                    <a:lnTo>
                      <a:pt x="427" y="1060"/>
                    </a:lnTo>
                    <a:lnTo>
                      <a:pt x="427" y="1052"/>
                    </a:lnTo>
                    <a:lnTo>
                      <a:pt x="427" y="1042"/>
                    </a:lnTo>
                    <a:lnTo>
                      <a:pt x="406" y="1039"/>
                    </a:lnTo>
                    <a:lnTo>
                      <a:pt x="385" y="1036"/>
                    </a:lnTo>
                    <a:lnTo>
                      <a:pt x="383" y="1036"/>
                    </a:lnTo>
                    <a:lnTo>
                      <a:pt x="380" y="1036"/>
                    </a:lnTo>
                    <a:lnTo>
                      <a:pt x="378" y="1039"/>
                    </a:lnTo>
                    <a:lnTo>
                      <a:pt x="372" y="1036"/>
                    </a:lnTo>
                    <a:lnTo>
                      <a:pt x="372" y="1034"/>
                    </a:lnTo>
                    <a:lnTo>
                      <a:pt x="372" y="1031"/>
                    </a:lnTo>
                    <a:lnTo>
                      <a:pt x="370" y="1031"/>
                    </a:lnTo>
                    <a:lnTo>
                      <a:pt x="336" y="1018"/>
                    </a:lnTo>
                    <a:lnTo>
                      <a:pt x="312" y="1008"/>
                    </a:lnTo>
                    <a:lnTo>
                      <a:pt x="288" y="1000"/>
                    </a:lnTo>
                    <a:lnTo>
                      <a:pt x="267" y="992"/>
                    </a:lnTo>
                    <a:lnTo>
                      <a:pt x="254" y="987"/>
                    </a:lnTo>
                    <a:lnTo>
                      <a:pt x="236" y="979"/>
                    </a:lnTo>
                    <a:lnTo>
                      <a:pt x="233" y="979"/>
                    </a:lnTo>
                    <a:lnTo>
                      <a:pt x="210" y="968"/>
                    </a:lnTo>
                    <a:lnTo>
                      <a:pt x="186" y="960"/>
                    </a:lnTo>
                    <a:lnTo>
                      <a:pt x="147" y="945"/>
                    </a:lnTo>
                    <a:lnTo>
                      <a:pt x="136" y="939"/>
                    </a:lnTo>
                    <a:lnTo>
                      <a:pt x="131" y="939"/>
                    </a:lnTo>
                    <a:lnTo>
                      <a:pt x="128" y="939"/>
                    </a:lnTo>
                    <a:lnTo>
                      <a:pt x="123" y="939"/>
                    </a:lnTo>
                    <a:lnTo>
                      <a:pt x="118" y="939"/>
                    </a:lnTo>
                    <a:lnTo>
                      <a:pt x="115" y="939"/>
                    </a:lnTo>
                    <a:lnTo>
                      <a:pt x="113" y="939"/>
                    </a:lnTo>
                    <a:lnTo>
                      <a:pt x="107" y="942"/>
                    </a:lnTo>
                    <a:lnTo>
                      <a:pt x="105" y="942"/>
                    </a:lnTo>
                    <a:lnTo>
                      <a:pt x="102" y="942"/>
                    </a:lnTo>
                    <a:lnTo>
                      <a:pt x="100" y="945"/>
                    </a:lnTo>
                    <a:lnTo>
                      <a:pt x="94" y="947"/>
                    </a:lnTo>
                    <a:lnTo>
                      <a:pt x="89" y="950"/>
                    </a:lnTo>
                    <a:lnTo>
                      <a:pt x="89" y="942"/>
                    </a:lnTo>
                    <a:lnTo>
                      <a:pt x="87" y="934"/>
                    </a:lnTo>
                    <a:lnTo>
                      <a:pt x="66" y="955"/>
                    </a:lnTo>
                    <a:lnTo>
                      <a:pt x="55" y="963"/>
                    </a:lnTo>
                    <a:lnTo>
                      <a:pt x="26" y="987"/>
                    </a:lnTo>
                    <a:lnTo>
                      <a:pt x="21" y="989"/>
                    </a:lnTo>
                    <a:lnTo>
                      <a:pt x="18" y="992"/>
                    </a:lnTo>
                    <a:lnTo>
                      <a:pt x="13" y="992"/>
                    </a:lnTo>
                    <a:lnTo>
                      <a:pt x="10" y="994"/>
                    </a:lnTo>
                    <a:lnTo>
                      <a:pt x="5" y="994"/>
                    </a:lnTo>
                    <a:lnTo>
                      <a:pt x="0" y="989"/>
                    </a:lnTo>
                    <a:lnTo>
                      <a:pt x="0" y="987"/>
                    </a:lnTo>
                    <a:lnTo>
                      <a:pt x="0" y="984"/>
                    </a:lnTo>
                    <a:lnTo>
                      <a:pt x="0" y="981"/>
                    </a:lnTo>
                    <a:lnTo>
                      <a:pt x="3" y="979"/>
                    </a:lnTo>
                    <a:lnTo>
                      <a:pt x="3" y="976"/>
                    </a:lnTo>
                    <a:lnTo>
                      <a:pt x="3" y="973"/>
                    </a:lnTo>
                    <a:lnTo>
                      <a:pt x="3" y="971"/>
                    </a:lnTo>
                    <a:lnTo>
                      <a:pt x="5" y="968"/>
                    </a:lnTo>
                    <a:lnTo>
                      <a:pt x="5" y="966"/>
                    </a:lnTo>
                    <a:lnTo>
                      <a:pt x="5" y="963"/>
                    </a:lnTo>
                    <a:lnTo>
                      <a:pt x="5" y="960"/>
                    </a:lnTo>
                    <a:lnTo>
                      <a:pt x="8" y="958"/>
                    </a:lnTo>
                    <a:lnTo>
                      <a:pt x="8" y="955"/>
                    </a:lnTo>
                    <a:lnTo>
                      <a:pt x="8" y="952"/>
                    </a:lnTo>
                    <a:lnTo>
                      <a:pt x="8" y="950"/>
                    </a:lnTo>
                    <a:lnTo>
                      <a:pt x="8" y="947"/>
                    </a:lnTo>
                    <a:lnTo>
                      <a:pt x="10" y="947"/>
                    </a:lnTo>
                    <a:lnTo>
                      <a:pt x="10" y="945"/>
                    </a:lnTo>
                    <a:lnTo>
                      <a:pt x="10" y="942"/>
                    </a:lnTo>
                    <a:lnTo>
                      <a:pt x="10" y="939"/>
                    </a:lnTo>
                    <a:lnTo>
                      <a:pt x="10" y="937"/>
                    </a:lnTo>
                    <a:lnTo>
                      <a:pt x="13" y="937"/>
                    </a:lnTo>
                    <a:lnTo>
                      <a:pt x="13" y="934"/>
                    </a:lnTo>
                    <a:lnTo>
                      <a:pt x="13" y="931"/>
                    </a:lnTo>
                    <a:lnTo>
                      <a:pt x="13" y="929"/>
                    </a:lnTo>
                    <a:lnTo>
                      <a:pt x="16" y="926"/>
                    </a:lnTo>
                    <a:lnTo>
                      <a:pt x="16" y="924"/>
                    </a:lnTo>
                    <a:lnTo>
                      <a:pt x="16" y="921"/>
                    </a:lnTo>
                    <a:lnTo>
                      <a:pt x="18" y="916"/>
                    </a:lnTo>
                    <a:lnTo>
                      <a:pt x="18" y="913"/>
                    </a:lnTo>
                    <a:lnTo>
                      <a:pt x="18" y="910"/>
                    </a:lnTo>
                    <a:lnTo>
                      <a:pt x="21" y="895"/>
                    </a:lnTo>
                    <a:lnTo>
                      <a:pt x="24" y="889"/>
                    </a:lnTo>
                    <a:lnTo>
                      <a:pt x="26" y="879"/>
                    </a:lnTo>
                    <a:lnTo>
                      <a:pt x="31" y="871"/>
                    </a:lnTo>
                    <a:lnTo>
                      <a:pt x="34" y="866"/>
                    </a:lnTo>
                    <a:lnTo>
                      <a:pt x="37" y="869"/>
                    </a:lnTo>
                    <a:lnTo>
                      <a:pt x="39" y="866"/>
                    </a:lnTo>
                    <a:lnTo>
                      <a:pt x="42" y="863"/>
                    </a:lnTo>
                    <a:lnTo>
                      <a:pt x="42" y="861"/>
                    </a:lnTo>
                    <a:lnTo>
                      <a:pt x="45" y="858"/>
                    </a:lnTo>
                    <a:lnTo>
                      <a:pt x="45" y="855"/>
                    </a:lnTo>
                    <a:lnTo>
                      <a:pt x="47" y="853"/>
                    </a:lnTo>
                    <a:lnTo>
                      <a:pt x="50" y="848"/>
                    </a:lnTo>
                    <a:lnTo>
                      <a:pt x="50" y="845"/>
                    </a:lnTo>
                    <a:lnTo>
                      <a:pt x="50" y="840"/>
                    </a:lnTo>
                    <a:lnTo>
                      <a:pt x="52" y="840"/>
                    </a:lnTo>
                    <a:lnTo>
                      <a:pt x="55" y="840"/>
                    </a:lnTo>
                    <a:lnTo>
                      <a:pt x="58" y="837"/>
                    </a:lnTo>
                    <a:lnTo>
                      <a:pt x="60" y="834"/>
                    </a:lnTo>
                    <a:lnTo>
                      <a:pt x="63" y="832"/>
                    </a:lnTo>
                    <a:lnTo>
                      <a:pt x="66" y="829"/>
                    </a:lnTo>
                    <a:lnTo>
                      <a:pt x="68" y="824"/>
                    </a:lnTo>
                    <a:lnTo>
                      <a:pt x="71" y="816"/>
                    </a:lnTo>
                    <a:lnTo>
                      <a:pt x="81" y="790"/>
                    </a:lnTo>
                    <a:lnTo>
                      <a:pt x="81" y="787"/>
                    </a:lnTo>
                    <a:lnTo>
                      <a:pt x="87" y="779"/>
                    </a:lnTo>
                    <a:lnTo>
                      <a:pt x="89" y="779"/>
                    </a:lnTo>
                    <a:lnTo>
                      <a:pt x="92" y="782"/>
                    </a:lnTo>
                    <a:lnTo>
                      <a:pt x="94" y="782"/>
                    </a:lnTo>
                    <a:lnTo>
                      <a:pt x="94" y="779"/>
                    </a:lnTo>
                    <a:lnTo>
                      <a:pt x="97" y="779"/>
                    </a:lnTo>
                    <a:lnTo>
                      <a:pt x="97" y="777"/>
                    </a:lnTo>
                    <a:lnTo>
                      <a:pt x="100" y="771"/>
                    </a:lnTo>
                    <a:lnTo>
                      <a:pt x="102" y="771"/>
                    </a:lnTo>
                    <a:lnTo>
                      <a:pt x="102" y="769"/>
                    </a:lnTo>
                    <a:lnTo>
                      <a:pt x="107" y="758"/>
                    </a:lnTo>
                    <a:lnTo>
                      <a:pt x="110" y="753"/>
                    </a:lnTo>
                    <a:lnTo>
                      <a:pt x="113" y="750"/>
                    </a:lnTo>
                    <a:lnTo>
                      <a:pt x="113" y="748"/>
                    </a:lnTo>
                    <a:lnTo>
                      <a:pt x="115" y="745"/>
                    </a:lnTo>
                    <a:lnTo>
                      <a:pt x="115" y="743"/>
                    </a:lnTo>
                    <a:lnTo>
                      <a:pt x="118" y="740"/>
                    </a:lnTo>
                    <a:lnTo>
                      <a:pt x="118" y="737"/>
                    </a:lnTo>
                    <a:lnTo>
                      <a:pt x="121" y="737"/>
                    </a:lnTo>
                    <a:lnTo>
                      <a:pt x="123" y="732"/>
                    </a:lnTo>
                    <a:lnTo>
                      <a:pt x="121" y="732"/>
                    </a:lnTo>
                    <a:lnTo>
                      <a:pt x="121" y="729"/>
                    </a:lnTo>
                    <a:lnTo>
                      <a:pt x="126" y="724"/>
                    </a:lnTo>
                    <a:lnTo>
                      <a:pt x="128" y="722"/>
                    </a:lnTo>
                    <a:lnTo>
                      <a:pt x="131" y="719"/>
                    </a:lnTo>
                    <a:lnTo>
                      <a:pt x="134" y="716"/>
                    </a:lnTo>
                    <a:lnTo>
                      <a:pt x="136" y="714"/>
                    </a:lnTo>
                    <a:lnTo>
                      <a:pt x="144" y="714"/>
                    </a:lnTo>
                    <a:lnTo>
                      <a:pt x="149" y="719"/>
                    </a:lnTo>
                    <a:lnTo>
                      <a:pt x="155" y="708"/>
                    </a:lnTo>
                    <a:lnTo>
                      <a:pt x="155" y="706"/>
                    </a:lnTo>
                    <a:lnTo>
                      <a:pt x="155" y="698"/>
                    </a:lnTo>
                    <a:lnTo>
                      <a:pt x="155" y="693"/>
                    </a:lnTo>
                    <a:lnTo>
                      <a:pt x="157" y="690"/>
                    </a:lnTo>
                    <a:lnTo>
                      <a:pt x="157" y="687"/>
                    </a:lnTo>
                    <a:lnTo>
                      <a:pt x="157" y="685"/>
                    </a:lnTo>
                    <a:lnTo>
                      <a:pt x="157" y="682"/>
                    </a:lnTo>
                    <a:lnTo>
                      <a:pt x="157" y="677"/>
                    </a:lnTo>
                    <a:lnTo>
                      <a:pt x="157" y="672"/>
                    </a:lnTo>
                    <a:lnTo>
                      <a:pt x="157" y="669"/>
                    </a:lnTo>
                    <a:lnTo>
                      <a:pt x="157" y="666"/>
                    </a:lnTo>
                    <a:lnTo>
                      <a:pt x="157" y="664"/>
                    </a:lnTo>
                    <a:lnTo>
                      <a:pt x="160" y="661"/>
                    </a:lnTo>
                    <a:lnTo>
                      <a:pt x="160" y="659"/>
                    </a:lnTo>
                    <a:lnTo>
                      <a:pt x="160" y="656"/>
                    </a:lnTo>
                    <a:lnTo>
                      <a:pt x="163" y="653"/>
                    </a:lnTo>
                    <a:lnTo>
                      <a:pt x="165" y="648"/>
                    </a:lnTo>
                    <a:lnTo>
                      <a:pt x="168" y="643"/>
                    </a:lnTo>
                    <a:lnTo>
                      <a:pt x="168" y="640"/>
                    </a:lnTo>
                    <a:lnTo>
                      <a:pt x="170" y="640"/>
                    </a:lnTo>
                    <a:lnTo>
                      <a:pt x="170" y="638"/>
                    </a:lnTo>
                    <a:lnTo>
                      <a:pt x="168" y="638"/>
                    </a:lnTo>
                    <a:lnTo>
                      <a:pt x="170" y="635"/>
                    </a:lnTo>
                    <a:lnTo>
                      <a:pt x="170" y="630"/>
                    </a:lnTo>
                    <a:lnTo>
                      <a:pt x="176" y="630"/>
                    </a:lnTo>
                    <a:lnTo>
                      <a:pt x="176" y="622"/>
                    </a:lnTo>
                    <a:lnTo>
                      <a:pt x="181" y="624"/>
                    </a:lnTo>
                    <a:lnTo>
                      <a:pt x="181" y="622"/>
                    </a:lnTo>
                    <a:lnTo>
                      <a:pt x="181" y="619"/>
                    </a:lnTo>
                    <a:lnTo>
                      <a:pt x="184" y="617"/>
                    </a:lnTo>
                    <a:lnTo>
                      <a:pt x="184" y="614"/>
                    </a:lnTo>
                    <a:lnTo>
                      <a:pt x="184" y="611"/>
                    </a:lnTo>
                    <a:lnTo>
                      <a:pt x="186" y="606"/>
                    </a:lnTo>
                    <a:lnTo>
                      <a:pt x="189" y="603"/>
                    </a:lnTo>
                    <a:lnTo>
                      <a:pt x="189" y="601"/>
                    </a:lnTo>
                    <a:lnTo>
                      <a:pt x="189" y="598"/>
                    </a:lnTo>
                    <a:lnTo>
                      <a:pt x="191" y="590"/>
                    </a:lnTo>
                    <a:lnTo>
                      <a:pt x="194" y="585"/>
                    </a:lnTo>
                    <a:lnTo>
                      <a:pt x="194" y="582"/>
                    </a:lnTo>
                    <a:lnTo>
                      <a:pt x="197" y="580"/>
                    </a:lnTo>
                    <a:lnTo>
                      <a:pt x="197" y="577"/>
                    </a:lnTo>
                    <a:lnTo>
                      <a:pt x="197" y="575"/>
                    </a:lnTo>
                    <a:lnTo>
                      <a:pt x="197" y="572"/>
                    </a:lnTo>
                    <a:lnTo>
                      <a:pt x="199" y="569"/>
                    </a:lnTo>
                    <a:lnTo>
                      <a:pt x="199" y="567"/>
                    </a:lnTo>
                    <a:lnTo>
                      <a:pt x="202" y="564"/>
                    </a:lnTo>
                    <a:lnTo>
                      <a:pt x="202" y="559"/>
                    </a:lnTo>
                    <a:lnTo>
                      <a:pt x="204" y="559"/>
                    </a:lnTo>
                    <a:lnTo>
                      <a:pt x="204" y="556"/>
                    </a:lnTo>
                    <a:lnTo>
                      <a:pt x="204" y="554"/>
                    </a:lnTo>
                    <a:lnTo>
                      <a:pt x="207" y="554"/>
                    </a:lnTo>
                    <a:lnTo>
                      <a:pt x="212" y="540"/>
                    </a:lnTo>
                    <a:lnTo>
                      <a:pt x="212" y="538"/>
                    </a:lnTo>
                    <a:lnTo>
                      <a:pt x="220" y="538"/>
                    </a:lnTo>
                    <a:lnTo>
                      <a:pt x="223" y="527"/>
                    </a:lnTo>
                    <a:lnTo>
                      <a:pt x="225" y="525"/>
                    </a:lnTo>
                    <a:lnTo>
                      <a:pt x="223" y="512"/>
                    </a:lnTo>
                    <a:lnTo>
                      <a:pt x="225" y="509"/>
                    </a:lnTo>
                    <a:lnTo>
                      <a:pt x="225" y="504"/>
                    </a:lnTo>
                    <a:lnTo>
                      <a:pt x="228" y="501"/>
                    </a:lnTo>
                    <a:lnTo>
                      <a:pt x="231" y="496"/>
                    </a:lnTo>
                    <a:lnTo>
                      <a:pt x="231" y="493"/>
                    </a:lnTo>
                    <a:lnTo>
                      <a:pt x="233" y="491"/>
                    </a:lnTo>
                    <a:lnTo>
                      <a:pt x="233" y="488"/>
                    </a:lnTo>
                    <a:lnTo>
                      <a:pt x="236" y="488"/>
                    </a:lnTo>
                    <a:lnTo>
                      <a:pt x="236" y="485"/>
                    </a:lnTo>
                    <a:lnTo>
                      <a:pt x="239" y="485"/>
                    </a:lnTo>
                    <a:lnTo>
                      <a:pt x="239" y="483"/>
                    </a:lnTo>
                    <a:lnTo>
                      <a:pt x="239" y="480"/>
                    </a:lnTo>
                    <a:lnTo>
                      <a:pt x="241" y="480"/>
                    </a:lnTo>
                    <a:lnTo>
                      <a:pt x="241" y="477"/>
                    </a:lnTo>
                    <a:lnTo>
                      <a:pt x="244" y="477"/>
                    </a:lnTo>
                    <a:lnTo>
                      <a:pt x="246" y="477"/>
                    </a:lnTo>
                    <a:lnTo>
                      <a:pt x="244" y="475"/>
                    </a:lnTo>
                    <a:lnTo>
                      <a:pt x="246" y="472"/>
                    </a:lnTo>
                    <a:lnTo>
                      <a:pt x="246" y="470"/>
                    </a:lnTo>
                    <a:lnTo>
                      <a:pt x="249" y="467"/>
                    </a:lnTo>
                    <a:lnTo>
                      <a:pt x="257" y="443"/>
                    </a:lnTo>
                    <a:lnTo>
                      <a:pt x="260" y="438"/>
                    </a:lnTo>
                    <a:lnTo>
                      <a:pt x="262" y="433"/>
                    </a:lnTo>
                    <a:lnTo>
                      <a:pt x="262" y="430"/>
                    </a:lnTo>
                    <a:lnTo>
                      <a:pt x="265" y="430"/>
                    </a:lnTo>
                    <a:lnTo>
                      <a:pt x="265" y="428"/>
                    </a:lnTo>
                    <a:lnTo>
                      <a:pt x="265" y="425"/>
                    </a:lnTo>
                    <a:lnTo>
                      <a:pt x="265" y="422"/>
                    </a:lnTo>
                    <a:lnTo>
                      <a:pt x="267" y="422"/>
                    </a:lnTo>
                    <a:lnTo>
                      <a:pt x="267" y="420"/>
                    </a:lnTo>
                    <a:lnTo>
                      <a:pt x="270" y="417"/>
                    </a:lnTo>
                    <a:lnTo>
                      <a:pt x="270" y="414"/>
                    </a:lnTo>
                    <a:lnTo>
                      <a:pt x="273" y="409"/>
                    </a:lnTo>
                    <a:lnTo>
                      <a:pt x="275" y="404"/>
                    </a:lnTo>
                    <a:lnTo>
                      <a:pt x="275" y="407"/>
                    </a:lnTo>
                    <a:lnTo>
                      <a:pt x="278" y="407"/>
                    </a:lnTo>
                    <a:lnTo>
                      <a:pt x="281" y="407"/>
                    </a:lnTo>
                    <a:lnTo>
                      <a:pt x="281" y="409"/>
                    </a:lnTo>
                    <a:lnTo>
                      <a:pt x="283" y="409"/>
                    </a:lnTo>
                    <a:lnTo>
                      <a:pt x="283" y="407"/>
                    </a:lnTo>
                    <a:lnTo>
                      <a:pt x="286" y="401"/>
                    </a:lnTo>
                    <a:lnTo>
                      <a:pt x="294" y="383"/>
                    </a:lnTo>
                    <a:lnTo>
                      <a:pt x="309" y="346"/>
                    </a:lnTo>
                    <a:lnTo>
                      <a:pt x="309" y="344"/>
                    </a:lnTo>
                    <a:lnTo>
                      <a:pt x="315" y="338"/>
                    </a:lnTo>
                    <a:lnTo>
                      <a:pt x="317" y="331"/>
                    </a:lnTo>
                    <a:lnTo>
                      <a:pt x="317" y="328"/>
                    </a:lnTo>
                    <a:lnTo>
                      <a:pt x="325" y="312"/>
                    </a:lnTo>
                    <a:lnTo>
                      <a:pt x="336" y="286"/>
                    </a:lnTo>
                    <a:lnTo>
                      <a:pt x="349" y="257"/>
                    </a:lnTo>
                    <a:lnTo>
                      <a:pt x="349" y="254"/>
                    </a:lnTo>
                    <a:lnTo>
                      <a:pt x="351" y="252"/>
                    </a:lnTo>
                    <a:lnTo>
                      <a:pt x="351" y="249"/>
                    </a:lnTo>
                    <a:lnTo>
                      <a:pt x="351" y="247"/>
                    </a:lnTo>
                    <a:lnTo>
                      <a:pt x="351" y="241"/>
                    </a:lnTo>
                    <a:lnTo>
                      <a:pt x="354" y="239"/>
                    </a:lnTo>
                    <a:lnTo>
                      <a:pt x="354" y="231"/>
                    </a:lnTo>
                    <a:lnTo>
                      <a:pt x="354" y="228"/>
                    </a:lnTo>
                    <a:lnTo>
                      <a:pt x="357" y="228"/>
                    </a:lnTo>
                    <a:lnTo>
                      <a:pt x="357" y="223"/>
                    </a:lnTo>
                    <a:lnTo>
                      <a:pt x="362" y="218"/>
                    </a:lnTo>
                    <a:lnTo>
                      <a:pt x="362" y="212"/>
                    </a:lnTo>
                    <a:lnTo>
                      <a:pt x="364" y="210"/>
                    </a:lnTo>
                    <a:lnTo>
                      <a:pt x="370" y="199"/>
                    </a:lnTo>
                    <a:lnTo>
                      <a:pt x="372" y="191"/>
                    </a:lnTo>
                    <a:lnTo>
                      <a:pt x="372" y="189"/>
                    </a:lnTo>
                    <a:lnTo>
                      <a:pt x="372" y="184"/>
                    </a:lnTo>
                    <a:lnTo>
                      <a:pt x="372" y="181"/>
                    </a:lnTo>
                    <a:lnTo>
                      <a:pt x="375" y="181"/>
                    </a:lnTo>
                    <a:lnTo>
                      <a:pt x="375" y="178"/>
                    </a:lnTo>
                    <a:lnTo>
                      <a:pt x="380" y="168"/>
                    </a:lnTo>
                    <a:lnTo>
                      <a:pt x="380" y="165"/>
                    </a:lnTo>
                    <a:lnTo>
                      <a:pt x="383" y="165"/>
                    </a:lnTo>
                    <a:lnTo>
                      <a:pt x="383" y="163"/>
                    </a:lnTo>
                    <a:lnTo>
                      <a:pt x="385" y="160"/>
                    </a:lnTo>
                    <a:lnTo>
                      <a:pt x="383" y="157"/>
                    </a:lnTo>
                    <a:lnTo>
                      <a:pt x="385" y="152"/>
                    </a:lnTo>
                    <a:lnTo>
                      <a:pt x="385" y="147"/>
                    </a:lnTo>
                    <a:lnTo>
                      <a:pt x="385" y="139"/>
                    </a:lnTo>
                    <a:lnTo>
                      <a:pt x="388" y="139"/>
                    </a:lnTo>
                    <a:lnTo>
                      <a:pt x="388" y="136"/>
                    </a:lnTo>
                    <a:lnTo>
                      <a:pt x="388" y="134"/>
                    </a:lnTo>
                    <a:lnTo>
                      <a:pt x="391" y="134"/>
                    </a:lnTo>
                    <a:lnTo>
                      <a:pt x="391" y="128"/>
                    </a:lnTo>
                    <a:lnTo>
                      <a:pt x="393" y="128"/>
                    </a:lnTo>
                    <a:lnTo>
                      <a:pt x="393" y="126"/>
                    </a:lnTo>
                    <a:lnTo>
                      <a:pt x="393" y="121"/>
                    </a:lnTo>
                    <a:lnTo>
                      <a:pt x="396" y="118"/>
                    </a:lnTo>
                    <a:lnTo>
                      <a:pt x="396" y="115"/>
                    </a:lnTo>
                    <a:lnTo>
                      <a:pt x="398" y="107"/>
                    </a:lnTo>
                    <a:lnTo>
                      <a:pt x="398" y="105"/>
                    </a:lnTo>
                    <a:lnTo>
                      <a:pt x="401" y="105"/>
                    </a:lnTo>
                    <a:lnTo>
                      <a:pt x="401" y="102"/>
                    </a:lnTo>
                    <a:lnTo>
                      <a:pt x="404" y="102"/>
                    </a:lnTo>
                    <a:lnTo>
                      <a:pt x="406" y="105"/>
                    </a:lnTo>
                    <a:lnTo>
                      <a:pt x="406" y="102"/>
                    </a:lnTo>
                    <a:lnTo>
                      <a:pt x="409" y="92"/>
                    </a:lnTo>
                    <a:lnTo>
                      <a:pt x="412" y="86"/>
                    </a:lnTo>
                    <a:lnTo>
                      <a:pt x="412" y="81"/>
                    </a:lnTo>
                    <a:lnTo>
                      <a:pt x="414" y="73"/>
                    </a:lnTo>
                    <a:lnTo>
                      <a:pt x="414" y="71"/>
                    </a:lnTo>
                    <a:lnTo>
                      <a:pt x="414" y="68"/>
                    </a:lnTo>
                    <a:lnTo>
                      <a:pt x="422" y="50"/>
                    </a:lnTo>
                    <a:lnTo>
                      <a:pt x="422" y="47"/>
                    </a:lnTo>
                    <a:lnTo>
                      <a:pt x="422" y="44"/>
                    </a:lnTo>
                    <a:lnTo>
                      <a:pt x="425" y="42"/>
                    </a:lnTo>
                    <a:lnTo>
                      <a:pt x="430" y="29"/>
                    </a:lnTo>
                    <a:lnTo>
                      <a:pt x="430" y="26"/>
                    </a:lnTo>
                    <a:lnTo>
                      <a:pt x="422" y="23"/>
                    </a:lnTo>
                    <a:lnTo>
                      <a:pt x="422" y="16"/>
                    </a:lnTo>
                    <a:lnTo>
                      <a:pt x="425" y="16"/>
                    </a:lnTo>
                    <a:lnTo>
                      <a:pt x="425" y="13"/>
                    </a:lnTo>
                    <a:lnTo>
                      <a:pt x="427" y="13"/>
                    </a:lnTo>
                    <a:lnTo>
                      <a:pt x="430" y="13"/>
                    </a:lnTo>
                    <a:lnTo>
                      <a:pt x="433" y="13"/>
                    </a:lnTo>
                    <a:lnTo>
                      <a:pt x="435" y="16"/>
                    </a:lnTo>
                    <a:lnTo>
                      <a:pt x="438" y="16"/>
                    </a:lnTo>
                    <a:lnTo>
                      <a:pt x="440" y="16"/>
                    </a:lnTo>
                    <a:lnTo>
                      <a:pt x="443" y="16"/>
                    </a:lnTo>
                    <a:lnTo>
                      <a:pt x="446" y="16"/>
                    </a:lnTo>
                    <a:lnTo>
                      <a:pt x="448" y="18"/>
                    </a:lnTo>
                    <a:lnTo>
                      <a:pt x="451" y="18"/>
                    </a:lnTo>
                    <a:lnTo>
                      <a:pt x="454" y="18"/>
                    </a:lnTo>
                    <a:lnTo>
                      <a:pt x="456" y="18"/>
                    </a:lnTo>
                    <a:lnTo>
                      <a:pt x="459" y="21"/>
                    </a:lnTo>
                    <a:lnTo>
                      <a:pt x="461" y="21"/>
                    </a:lnTo>
                    <a:lnTo>
                      <a:pt x="464" y="21"/>
                    </a:lnTo>
                    <a:lnTo>
                      <a:pt x="467" y="23"/>
                    </a:lnTo>
                    <a:lnTo>
                      <a:pt x="469" y="23"/>
                    </a:lnTo>
                    <a:lnTo>
                      <a:pt x="472" y="23"/>
                    </a:lnTo>
                    <a:lnTo>
                      <a:pt x="485" y="29"/>
                    </a:lnTo>
                    <a:lnTo>
                      <a:pt x="490" y="29"/>
                    </a:lnTo>
                    <a:lnTo>
                      <a:pt x="495" y="31"/>
                    </a:lnTo>
                    <a:lnTo>
                      <a:pt x="498" y="31"/>
                    </a:lnTo>
                    <a:lnTo>
                      <a:pt x="501" y="31"/>
                    </a:lnTo>
                    <a:lnTo>
                      <a:pt x="511" y="37"/>
                    </a:lnTo>
                    <a:lnTo>
                      <a:pt x="516" y="37"/>
                    </a:lnTo>
                    <a:lnTo>
                      <a:pt x="537" y="44"/>
                    </a:lnTo>
                    <a:lnTo>
                      <a:pt x="540" y="44"/>
                    </a:lnTo>
                    <a:lnTo>
                      <a:pt x="545" y="47"/>
                    </a:lnTo>
                    <a:lnTo>
                      <a:pt x="553" y="50"/>
                    </a:lnTo>
                    <a:lnTo>
                      <a:pt x="564" y="52"/>
                    </a:lnTo>
                    <a:lnTo>
                      <a:pt x="566" y="55"/>
                    </a:lnTo>
                    <a:lnTo>
                      <a:pt x="569" y="55"/>
                    </a:lnTo>
                    <a:lnTo>
                      <a:pt x="572" y="55"/>
                    </a:lnTo>
                    <a:lnTo>
                      <a:pt x="585" y="63"/>
                    </a:lnTo>
                    <a:lnTo>
                      <a:pt x="592" y="68"/>
                    </a:lnTo>
                    <a:lnTo>
                      <a:pt x="661" y="89"/>
                    </a:lnTo>
                    <a:lnTo>
                      <a:pt x="705" y="102"/>
                    </a:lnTo>
                    <a:lnTo>
                      <a:pt x="710" y="100"/>
                    </a:lnTo>
                    <a:lnTo>
                      <a:pt x="716" y="100"/>
                    </a:lnTo>
                    <a:lnTo>
                      <a:pt x="718" y="100"/>
                    </a:lnTo>
                    <a:lnTo>
                      <a:pt x="721" y="100"/>
                    </a:lnTo>
                    <a:lnTo>
                      <a:pt x="724" y="100"/>
                    </a:lnTo>
                    <a:lnTo>
                      <a:pt x="731" y="102"/>
                    </a:lnTo>
                    <a:lnTo>
                      <a:pt x="734" y="102"/>
                    </a:lnTo>
                    <a:lnTo>
                      <a:pt x="739" y="102"/>
                    </a:lnTo>
                    <a:lnTo>
                      <a:pt x="742" y="102"/>
                    </a:lnTo>
                    <a:lnTo>
                      <a:pt x="747" y="102"/>
                    </a:lnTo>
                    <a:lnTo>
                      <a:pt x="752" y="102"/>
                    </a:lnTo>
                    <a:lnTo>
                      <a:pt x="758" y="102"/>
                    </a:lnTo>
                    <a:lnTo>
                      <a:pt x="768" y="102"/>
                    </a:lnTo>
                    <a:lnTo>
                      <a:pt x="773" y="102"/>
                    </a:lnTo>
                    <a:lnTo>
                      <a:pt x="779" y="102"/>
                    </a:lnTo>
                    <a:lnTo>
                      <a:pt x="781" y="102"/>
                    </a:lnTo>
                    <a:lnTo>
                      <a:pt x="784" y="102"/>
                    </a:lnTo>
                    <a:lnTo>
                      <a:pt x="786" y="102"/>
                    </a:lnTo>
                    <a:lnTo>
                      <a:pt x="789" y="102"/>
                    </a:lnTo>
                    <a:lnTo>
                      <a:pt x="792" y="102"/>
                    </a:lnTo>
                    <a:lnTo>
                      <a:pt x="794" y="102"/>
                    </a:lnTo>
                    <a:lnTo>
                      <a:pt x="797" y="102"/>
                    </a:lnTo>
                    <a:lnTo>
                      <a:pt x="800" y="102"/>
                    </a:lnTo>
                    <a:lnTo>
                      <a:pt x="805" y="102"/>
                    </a:lnTo>
                    <a:lnTo>
                      <a:pt x="807" y="102"/>
                    </a:lnTo>
                    <a:lnTo>
                      <a:pt x="807" y="100"/>
                    </a:lnTo>
                    <a:lnTo>
                      <a:pt x="810" y="100"/>
                    </a:lnTo>
                    <a:lnTo>
                      <a:pt x="815" y="100"/>
                    </a:lnTo>
                    <a:lnTo>
                      <a:pt x="821" y="97"/>
                    </a:lnTo>
                    <a:lnTo>
                      <a:pt x="826" y="97"/>
                    </a:lnTo>
                    <a:lnTo>
                      <a:pt x="828" y="97"/>
                    </a:lnTo>
                    <a:lnTo>
                      <a:pt x="834" y="94"/>
                    </a:lnTo>
                    <a:lnTo>
                      <a:pt x="836" y="92"/>
                    </a:lnTo>
                    <a:lnTo>
                      <a:pt x="842" y="89"/>
                    </a:lnTo>
                    <a:lnTo>
                      <a:pt x="844" y="89"/>
                    </a:lnTo>
                    <a:lnTo>
                      <a:pt x="849" y="86"/>
                    </a:lnTo>
                    <a:lnTo>
                      <a:pt x="852" y="84"/>
                    </a:lnTo>
                    <a:lnTo>
                      <a:pt x="857" y="81"/>
                    </a:lnTo>
                    <a:lnTo>
                      <a:pt x="863" y="76"/>
                    </a:lnTo>
                    <a:lnTo>
                      <a:pt x="865" y="76"/>
                    </a:lnTo>
                    <a:lnTo>
                      <a:pt x="865" y="73"/>
                    </a:lnTo>
                    <a:lnTo>
                      <a:pt x="868" y="73"/>
                    </a:lnTo>
                    <a:lnTo>
                      <a:pt x="873" y="71"/>
                    </a:lnTo>
                    <a:lnTo>
                      <a:pt x="873" y="68"/>
                    </a:lnTo>
                    <a:lnTo>
                      <a:pt x="876" y="68"/>
                    </a:lnTo>
                    <a:lnTo>
                      <a:pt x="876" y="65"/>
                    </a:lnTo>
                    <a:lnTo>
                      <a:pt x="881" y="63"/>
                    </a:lnTo>
                    <a:lnTo>
                      <a:pt x="881" y="60"/>
                    </a:lnTo>
                    <a:lnTo>
                      <a:pt x="883" y="58"/>
                    </a:lnTo>
                    <a:lnTo>
                      <a:pt x="886" y="58"/>
                    </a:lnTo>
                    <a:lnTo>
                      <a:pt x="889" y="52"/>
                    </a:lnTo>
                    <a:lnTo>
                      <a:pt x="891" y="52"/>
                    </a:lnTo>
                    <a:lnTo>
                      <a:pt x="891" y="50"/>
                    </a:lnTo>
                    <a:lnTo>
                      <a:pt x="894" y="47"/>
                    </a:lnTo>
                    <a:lnTo>
                      <a:pt x="899" y="42"/>
                    </a:lnTo>
                    <a:lnTo>
                      <a:pt x="904" y="37"/>
                    </a:lnTo>
                    <a:lnTo>
                      <a:pt x="910" y="31"/>
                    </a:lnTo>
                    <a:lnTo>
                      <a:pt x="918" y="21"/>
                    </a:lnTo>
                    <a:lnTo>
                      <a:pt x="920" y="21"/>
                    </a:lnTo>
                    <a:lnTo>
                      <a:pt x="920" y="18"/>
                    </a:lnTo>
                    <a:lnTo>
                      <a:pt x="928" y="8"/>
                    </a:lnTo>
                    <a:lnTo>
                      <a:pt x="931" y="8"/>
                    </a:lnTo>
                    <a:lnTo>
                      <a:pt x="936" y="0"/>
                    </a:lnTo>
                    <a:lnTo>
                      <a:pt x="944" y="8"/>
                    </a:lnTo>
                    <a:lnTo>
                      <a:pt x="957" y="21"/>
                    </a:lnTo>
                    <a:lnTo>
                      <a:pt x="970" y="34"/>
                    </a:lnTo>
                    <a:lnTo>
                      <a:pt x="975" y="39"/>
                    </a:lnTo>
                    <a:lnTo>
                      <a:pt x="980" y="44"/>
                    </a:lnTo>
                    <a:lnTo>
                      <a:pt x="1001" y="65"/>
                    </a:lnTo>
                    <a:lnTo>
                      <a:pt x="1009" y="73"/>
                    </a:lnTo>
                    <a:lnTo>
                      <a:pt x="1017" y="81"/>
                    </a:lnTo>
                    <a:lnTo>
                      <a:pt x="1028" y="9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9" name="フリーフォーム 218"/>
              <p:cNvSpPr>
                <a:spLocks/>
              </p:cNvSpPr>
              <p:nvPr/>
            </p:nvSpPr>
            <p:spPr bwMode="auto">
              <a:xfrm>
                <a:off x="2127954" y="2752069"/>
                <a:ext cx="455755" cy="504135"/>
              </a:xfrm>
              <a:custGeom>
                <a:avLst/>
                <a:gdLst>
                  <a:gd name="T0" fmla="*/ 553 w 951"/>
                  <a:gd name="T1" fmla="*/ 196 h 1036"/>
                  <a:gd name="T2" fmla="*/ 569 w 951"/>
                  <a:gd name="T3" fmla="*/ 210 h 1036"/>
                  <a:gd name="T4" fmla="*/ 590 w 951"/>
                  <a:gd name="T5" fmla="*/ 225 h 1036"/>
                  <a:gd name="T6" fmla="*/ 687 w 951"/>
                  <a:gd name="T7" fmla="*/ 278 h 1036"/>
                  <a:gd name="T8" fmla="*/ 736 w 951"/>
                  <a:gd name="T9" fmla="*/ 257 h 1036"/>
                  <a:gd name="T10" fmla="*/ 807 w 951"/>
                  <a:gd name="T11" fmla="*/ 225 h 1036"/>
                  <a:gd name="T12" fmla="*/ 846 w 951"/>
                  <a:gd name="T13" fmla="*/ 189 h 1036"/>
                  <a:gd name="T14" fmla="*/ 941 w 951"/>
                  <a:gd name="T15" fmla="*/ 165 h 1036"/>
                  <a:gd name="T16" fmla="*/ 936 w 951"/>
                  <a:gd name="T17" fmla="*/ 189 h 1036"/>
                  <a:gd name="T18" fmla="*/ 928 w 951"/>
                  <a:gd name="T19" fmla="*/ 220 h 1036"/>
                  <a:gd name="T20" fmla="*/ 917 w 951"/>
                  <a:gd name="T21" fmla="*/ 257 h 1036"/>
                  <a:gd name="T22" fmla="*/ 909 w 951"/>
                  <a:gd name="T23" fmla="*/ 280 h 1036"/>
                  <a:gd name="T24" fmla="*/ 901 w 951"/>
                  <a:gd name="T25" fmla="*/ 315 h 1036"/>
                  <a:gd name="T26" fmla="*/ 904 w 951"/>
                  <a:gd name="T27" fmla="*/ 341 h 1036"/>
                  <a:gd name="T28" fmla="*/ 912 w 951"/>
                  <a:gd name="T29" fmla="*/ 367 h 1036"/>
                  <a:gd name="T30" fmla="*/ 938 w 951"/>
                  <a:gd name="T31" fmla="*/ 483 h 1036"/>
                  <a:gd name="T32" fmla="*/ 951 w 951"/>
                  <a:gd name="T33" fmla="*/ 519 h 1036"/>
                  <a:gd name="T34" fmla="*/ 920 w 951"/>
                  <a:gd name="T35" fmla="*/ 532 h 1036"/>
                  <a:gd name="T36" fmla="*/ 875 w 951"/>
                  <a:gd name="T37" fmla="*/ 556 h 1036"/>
                  <a:gd name="T38" fmla="*/ 862 w 951"/>
                  <a:gd name="T39" fmla="*/ 564 h 1036"/>
                  <a:gd name="T40" fmla="*/ 823 w 951"/>
                  <a:gd name="T41" fmla="*/ 588 h 1036"/>
                  <a:gd name="T42" fmla="*/ 789 w 951"/>
                  <a:gd name="T43" fmla="*/ 627 h 1036"/>
                  <a:gd name="T44" fmla="*/ 705 w 951"/>
                  <a:gd name="T45" fmla="*/ 737 h 1036"/>
                  <a:gd name="T46" fmla="*/ 663 w 951"/>
                  <a:gd name="T47" fmla="*/ 800 h 1036"/>
                  <a:gd name="T48" fmla="*/ 639 w 951"/>
                  <a:gd name="T49" fmla="*/ 839 h 1036"/>
                  <a:gd name="T50" fmla="*/ 443 w 951"/>
                  <a:gd name="T51" fmla="*/ 992 h 1036"/>
                  <a:gd name="T52" fmla="*/ 325 w 951"/>
                  <a:gd name="T53" fmla="*/ 1036 h 1036"/>
                  <a:gd name="T54" fmla="*/ 299 w 951"/>
                  <a:gd name="T55" fmla="*/ 992 h 1036"/>
                  <a:gd name="T56" fmla="*/ 230 w 951"/>
                  <a:gd name="T57" fmla="*/ 879 h 1036"/>
                  <a:gd name="T58" fmla="*/ 223 w 951"/>
                  <a:gd name="T59" fmla="*/ 866 h 1036"/>
                  <a:gd name="T60" fmla="*/ 215 w 951"/>
                  <a:gd name="T61" fmla="*/ 858 h 1036"/>
                  <a:gd name="T62" fmla="*/ 209 w 951"/>
                  <a:gd name="T63" fmla="*/ 850 h 1036"/>
                  <a:gd name="T64" fmla="*/ 199 w 951"/>
                  <a:gd name="T65" fmla="*/ 839 h 1036"/>
                  <a:gd name="T66" fmla="*/ 196 w 951"/>
                  <a:gd name="T67" fmla="*/ 837 h 1036"/>
                  <a:gd name="T68" fmla="*/ 186 w 951"/>
                  <a:gd name="T69" fmla="*/ 824 h 1036"/>
                  <a:gd name="T70" fmla="*/ 146 w 951"/>
                  <a:gd name="T71" fmla="*/ 803 h 1036"/>
                  <a:gd name="T72" fmla="*/ 99 w 951"/>
                  <a:gd name="T73" fmla="*/ 792 h 1036"/>
                  <a:gd name="T74" fmla="*/ 70 w 951"/>
                  <a:gd name="T75" fmla="*/ 787 h 1036"/>
                  <a:gd name="T76" fmla="*/ 10 w 951"/>
                  <a:gd name="T77" fmla="*/ 766 h 1036"/>
                  <a:gd name="T78" fmla="*/ 13 w 951"/>
                  <a:gd name="T79" fmla="*/ 745 h 1036"/>
                  <a:gd name="T80" fmla="*/ 21 w 951"/>
                  <a:gd name="T81" fmla="*/ 695 h 1036"/>
                  <a:gd name="T82" fmla="*/ 68 w 951"/>
                  <a:gd name="T83" fmla="*/ 580 h 1036"/>
                  <a:gd name="T84" fmla="*/ 55 w 951"/>
                  <a:gd name="T85" fmla="*/ 527 h 1036"/>
                  <a:gd name="T86" fmla="*/ 29 w 951"/>
                  <a:gd name="T87" fmla="*/ 459 h 1036"/>
                  <a:gd name="T88" fmla="*/ 31 w 951"/>
                  <a:gd name="T89" fmla="*/ 438 h 1036"/>
                  <a:gd name="T90" fmla="*/ 52 w 951"/>
                  <a:gd name="T91" fmla="*/ 412 h 1036"/>
                  <a:gd name="T92" fmla="*/ 73 w 951"/>
                  <a:gd name="T93" fmla="*/ 388 h 1036"/>
                  <a:gd name="T94" fmla="*/ 34 w 951"/>
                  <a:gd name="T95" fmla="*/ 328 h 1036"/>
                  <a:gd name="T96" fmla="*/ 31 w 951"/>
                  <a:gd name="T97" fmla="*/ 259 h 1036"/>
                  <a:gd name="T98" fmla="*/ 141 w 951"/>
                  <a:gd name="T99" fmla="*/ 183 h 1036"/>
                  <a:gd name="T100" fmla="*/ 204 w 951"/>
                  <a:gd name="T101" fmla="*/ 139 h 1036"/>
                  <a:gd name="T102" fmla="*/ 330 w 951"/>
                  <a:gd name="T103" fmla="*/ 47 h 1036"/>
                  <a:gd name="T104" fmla="*/ 393 w 951"/>
                  <a:gd name="T105" fmla="*/ 0 h 1036"/>
                  <a:gd name="T106" fmla="*/ 443 w 951"/>
                  <a:gd name="T107" fmla="*/ 68 h 1036"/>
                  <a:gd name="T108" fmla="*/ 472 w 951"/>
                  <a:gd name="T109" fmla="*/ 105 h 1036"/>
                  <a:gd name="T110" fmla="*/ 485 w 951"/>
                  <a:gd name="T111" fmla="*/ 123 h 1036"/>
                  <a:gd name="T112" fmla="*/ 503 w 951"/>
                  <a:gd name="T113" fmla="*/ 144 h 1036"/>
                  <a:gd name="T114" fmla="*/ 506 w 951"/>
                  <a:gd name="T115" fmla="*/ 149 h 1036"/>
                  <a:gd name="T116" fmla="*/ 521 w 951"/>
                  <a:gd name="T117" fmla="*/ 170 h 1036"/>
                  <a:gd name="T118" fmla="*/ 548 w 951"/>
                  <a:gd name="T119" fmla="*/ 196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1" h="1036">
                    <a:moveTo>
                      <a:pt x="548" y="196"/>
                    </a:moveTo>
                    <a:lnTo>
                      <a:pt x="550" y="199"/>
                    </a:lnTo>
                    <a:lnTo>
                      <a:pt x="550" y="196"/>
                    </a:lnTo>
                    <a:lnTo>
                      <a:pt x="553" y="196"/>
                    </a:lnTo>
                    <a:lnTo>
                      <a:pt x="553" y="199"/>
                    </a:lnTo>
                    <a:lnTo>
                      <a:pt x="555" y="199"/>
                    </a:lnTo>
                    <a:lnTo>
                      <a:pt x="558" y="204"/>
                    </a:lnTo>
                    <a:lnTo>
                      <a:pt x="561" y="204"/>
                    </a:lnTo>
                    <a:lnTo>
                      <a:pt x="563" y="207"/>
                    </a:lnTo>
                    <a:lnTo>
                      <a:pt x="566" y="210"/>
                    </a:lnTo>
                    <a:lnTo>
                      <a:pt x="569" y="210"/>
                    </a:lnTo>
                    <a:lnTo>
                      <a:pt x="571" y="212"/>
                    </a:lnTo>
                    <a:lnTo>
                      <a:pt x="571" y="215"/>
                    </a:lnTo>
                    <a:lnTo>
                      <a:pt x="574" y="215"/>
                    </a:lnTo>
                    <a:lnTo>
                      <a:pt x="579" y="217"/>
                    </a:lnTo>
                    <a:lnTo>
                      <a:pt x="590" y="225"/>
                    </a:lnTo>
                    <a:lnTo>
                      <a:pt x="592" y="228"/>
                    </a:lnTo>
                    <a:lnTo>
                      <a:pt x="595" y="228"/>
                    </a:lnTo>
                    <a:lnTo>
                      <a:pt x="600" y="233"/>
                    </a:lnTo>
                    <a:lnTo>
                      <a:pt x="608" y="236"/>
                    </a:lnTo>
                    <a:lnTo>
                      <a:pt x="613" y="238"/>
                    </a:lnTo>
                    <a:lnTo>
                      <a:pt x="616" y="241"/>
                    </a:lnTo>
                    <a:lnTo>
                      <a:pt x="634" y="252"/>
                    </a:lnTo>
                    <a:lnTo>
                      <a:pt x="687" y="278"/>
                    </a:lnTo>
                    <a:lnTo>
                      <a:pt x="715" y="294"/>
                    </a:lnTo>
                    <a:lnTo>
                      <a:pt x="718" y="286"/>
                    </a:lnTo>
                    <a:lnTo>
                      <a:pt x="721" y="273"/>
                    </a:lnTo>
                    <a:lnTo>
                      <a:pt x="723" y="262"/>
                    </a:lnTo>
                    <a:lnTo>
                      <a:pt x="726" y="262"/>
                    </a:lnTo>
                    <a:lnTo>
                      <a:pt x="736" y="257"/>
                    </a:lnTo>
                    <a:lnTo>
                      <a:pt x="768" y="254"/>
                    </a:lnTo>
                    <a:lnTo>
                      <a:pt x="770" y="252"/>
                    </a:lnTo>
                    <a:lnTo>
                      <a:pt x="781" y="238"/>
                    </a:lnTo>
                    <a:lnTo>
                      <a:pt x="786" y="225"/>
                    </a:lnTo>
                    <a:lnTo>
                      <a:pt x="789" y="225"/>
                    </a:lnTo>
                    <a:lnTo>
                      <a:pt x="794" y="225"/>
                    </a:lnTo>
                    <a:lnTo>
                      <a:pt x="807" y="225"/>
                    </a:lnTo>
                    <a:lnTo>
                      <a:pt x="820" y="225"/>
                    </a:lnTo>
                    <a:lnTo>
                      <a:pt x="833" y="228"/>
                    </a:lnTo>
                    <a:lnTo>
                      <a:pt x="849" y="228"/>
                    </a:lnTo>
                    <a:lnTo>
                      <a:pt x="849" y="202"/>
                    </a:lnTo>
                    <a:lnTo>
                      <a:pt x="846" y="194"/>
                    </a:lnTo>
                    <a:lnTo>
                      <a:pt x="846" y="189"/>
                    </a:lnTo>
                    <a:lnTo>
                      <a:pt x="846" y="181"/>
                    </a:lnTo>
                    <a:lnTo>
                      <a:pt x="862" y="178"/>
                    </a:lnTo>
                    <a:lnTo>
                      <a:pt x="886" y="173"/>
                    </a:lnTo>
                    <a:lnTo>
                      <a:pt x="922" y="165"/>
                    </a:lnTo>
                    <a:lnTo>
                      <a:pt x="925" y="168"/>
                    </a:lnTo>
                    <a:lnTo>
                      <a:pt x="941" y="165"/>
                    </a:lnTo>
                    <a:lnTo>
                      <a:pt x="943" y="165"/>
                    </a:lnTo>
                    <a:lnTo>
                      <a:pt x="943" y="168"/>
                    </a:lnTo>
                    <a:lnTo>
                      <a:pt x="941" y="173"/>
                    </a:lnTo>
                    <a:lnTo>
                      <a:pt x="938" y="181"/>
                    </a:lnTo>
                    <a:lnTo>
                      <a:pt x="938" y="183"/>
                    </a:lnTo>
                    <a:lnTo>
                      <a:pt x="936" y="189"/>
                    </a:lnTo>
                    <a:lnTo>
                      <a:pt x="936" y="196"/>
                    </a:lnTo>
                    <a:lnTo>
                      <a:pt x="933" y="204"/>
                    </a:lnTo>
                    <a:lnTo>
                      <a:pt x="930" y="207"/>
                    </a:lnTo>
                    <a:lnTo>
                      <a:pt x="930" y="210"/>
                    </a:lnTo>
                    <a:lnTo>
                      <a:pt x="930" y="212"/>
                    </a:lnTo>
                    <a:lnTo>
                      <a:pt x="928" y="220"/>
                    </a:lnTo>
                    <a:lnTo>
                      <a:pt x="925" y="225"/>
                    </a:lnTo>
                    <a:lnTo>
                      <a:pt x="925" y="231"/>
                    </a:lnTo>
                    <a:lnTo>
                      <a:pt x="920" y="244"/>
                    </a:lnTo>
                    <a:lnTo>
                      <a:pt x="920" y="249"/>
                    </a:lnTo>
                    <a:lnTo>
                      <a:pt x="920" y="252"/>
                    </a:lnTo>
                    <a:lnTo>
                      <a:pt x="917" y="254"/>
                    </a:lnTo>
                    <a:lnTo>
                      <a:pt x="917" y="257"/>
                    </a:lnTo>
                    <a:lnTo>
                      <a:pt x="915" y="265"/>
                    </a:lnTo>
                    <a:lnTo>
                      <a:pt x="912" y="267"/>
                    </a:lnTo>
                    <a:lnTo>
                      <a:pt x="912" y="273"/>
                    </a:lnTo>
                    <a:lnTo>
                      <a:pt x="909" y="280"/>
                    </a:lnTo>
                    <a:lnTo>
                      <a:pt x="907" y="286"/>
                    </a:lnTo>
                    <a:lnTo>
                      <a:pt x="901" y="294"/>
                    </a:lnTo>
                    <a:lnTo>
                      <a:pt x="901" y="296"/>
                    </a:lnTo>
                    <a:lnTo>
                      <a:pt x="901" y="307"/>
                    </a:lnTo>
                    <a:lnTo>
                      <a:pt x="901" y="315"/>
                    </a:lnTo>
                    <a:lnTo>
                      <a:pt x="901" y="328"/>
                    </a:lnTo>
                    <a:lnTo>
                      <a:pt x="904" y="341"/>
                    </a:lnTo>
                    <a:lnTo>
                      <a:pt x="904" y="343"/>
                    </a:lnTo>
                    <a:lnTo>
                      <a:pt x="909" y="354"/>
                    </a:lnTo>
                    <a:lnTo>
                      <a:pt x="909" y="359"/>
                    </a:lnTo>
                    <a:lnTo>
                      <a:pt x="912" y="362"/>
                    </a:lnTo>
                    <a:lnTo>
                      <a:pt x="912" y="367"/>
                    </a:lnTo>
                    <a:lnTo>
                      <a:pt x="917" y="380"/>
                    </a:lnTo>
                    <a:lnTo>
                      <a:pt x="922" y="401"/>
                    </a:lnTo>
                    <a:lnTo>
                      <a:pt x="922" y="404"/>
                    </a:lnTo>
                    <a:lnTo>
                      <a:pt x="925" y="404"/>
                    </a:lnTo>
                    <a:lnTo>
                      <a:pt x="925" y="406"/>
                    </a:lnTo>
                    <a:lnTo>
                      <a:pt x="925" y="409"/>
                    </a:lnTo>
                    <a:lnTo>
                      <a:pt x="922" y="441"/>
                    </a:lnTo>
                    <a:lnTo>
                      <a:pt x="938" y="483"/>
                    </a:lnTo>
                    <a:lnTo>
                      <a:pt x="946" y="498"/>
                    </a:lnTo>
                    <a:lnTo>
                      <a:pt x="946" y="501"/>
                    </a:lnTo>
                    <a:lnTo>
                      <a:pt x="951" y="519"/>
                    </a:lnTo>
                    <a:lnTo>
                      <a:pt x="949" y="519"/>
                    </a:lnTo>
                    <a:lnTo>
                      <a:pt x="946" y="522"/>
                    </a:lnTo>
                    <a:lnTo>
                      <a:pt x="938" y="525"/>
                    </a:lnTo>
                    <a:lnTo>
                      <a:pt x="930" y="527"/>
                    </a:lnTo>
                    <a:lnTo>
                      <a:pt x="922" y="530"/>
                    </a:lnTo>
                    <a:lnTo>
                      <a:pt x="920" y="532"/>
                    </a:lnTo>
                    <a:lnTo>
                      <a:pt x="915" y="535"/>
                    </a:lnTo>
                    <a:lnTo>
                      <a:pt x="907" y="538"/>
                    </a:lnTo>
                    <a:lnTo>
                      <a:pt x="901" y="540"/>
                    </a:lnTo>
                    <a:lnTo>
                      <a:pt x="896" y="543"/>
                    </a:lnTo>
                    <a:lnTo>
                      <a:pt x="891" y="546"/>
                    </a:lnTo>
                    <a:lnTo>
                      <a:pt x="886" y="551"/>
                    </a:lnTo>
                    <a:lnTo>
                      <a:pt x="878" y="553"/>
                    </a:lnTo>
                    <a:lnTo>
                      <a:pt x="875" y="556"/>
                    </a:lnTo>
                    <a:lnTo>
                      <a:pt x="873" y="559"/>
                    </a:lnTo>
                    <a:lnTo>
                      <a:pt x="867" y="559"/>
                    </a:lnTo>
                    <a:lnTo>
                      <a:pt x="867" y="561"/>
                    </a:lnTo>
                    <a:lnTo>
                      <a:pt x="865" y="561"/>
                    </a:lnTo>
                    <a:lnTo>
                      <a:pt x="862" y="564"/>
                    </a:lnTo>
                    <a:lnTo>
                      <a:pt x="852" y="569"/>
                    </a:lnTo>
                    <a:lnTo>
                      <a:pt x="844" y="574"/>
                    </a:lnTo>
                    <a:lnTo>
                      <a:pt x="839" y="580"/>
                    </a:lnTo>
                    <a:lnTo>
                      <a:pt x="831" y="582"/>
                    </a:lnTo>
                    <a:lnTo>
                      <a:pt x="823" y="588"/>
                    </a:lnTo>
                    <a:lnTo>
                      <a:pt x="820" y="593"/>
                    </a:lnTo>
                    <a:lnTo>
                      <a:pt x="815" y="595"/>
                    </a:lnTo>
                    <a:lnTo>
                      <a:pt x="812" y="598"/>
                    </a:lnTo>
                    <a:lnTo>
                      <a:pt x="810" y="603"/>
                    </a:lnTo>
                    <a:lnTo>
                      <a:pt x="804" y="606"/>
                    </a:lnTo>
                    <a:lnTo>
                      <a:pt x="799" y="614"/>
                    </a:lnTo>
                    <a:lnTo>
                      <a:pt x="794" y="622"/>
                    </a:lnTo>
                    <a:lnTo>
                      <a:pt x="789" y="627"/>
                    </a:lnTo>
                    <a:lnTo>
                      <a:pt x="781" y="637"/>
                    </a:lnTo>
                    <a:lnTo>
                      <a:pt x="770" y="651"/>
                    </a:lnTo>
                    <a:lnTo>
                      <a:pt x="747" y="679"/>
                    </a:lnTo>
                    <a:lnTo>
                      <a:pt x="744" y="685"/>
                    </a:lnTo>
                    <a:lnTo>
                      <a:pt x="742" y="687"/>
                    </a:lnTo>
                    <a:lnTo>
                      <a:pt x="726" y="708"/>
                    </a:lnTo>
                    <a:lnTo>
                      <a:pt x="705" y="737"/>
                    </a:lnTo>
                    <a:lnTo>
                      <a:pt x="671" y="790"/>
                    </a:lnTo>
                    <a:lnTo>
                      <a:pt x="668" y="790"/>
                    </a:lnTo>
                    <a:lnTo>
                      <a:pt x="663" y="797"/>
                    </a:lnTo>
                    <a:lnTo>
                      <a:pt x="663" y="800"/>
                    </a:lnTo>
                    <a:lnTo>
                      <a:pt x="660" y="803"/>
                    </a:lnTo>
                    <a:lnTo>
                      <a:pt x="642" y="832"/>
                    </a:lnTo>
                    <a:lnTo>
                      <a:pt x="639" y="837"/>
                    </a:lnTo>
                    <a:lnTo>
                      <a:pt x="639" y="839"/>
                    </a:lnTo>
                    <a:lnTo>
                      <a:pt x="616" y="881"/>
                    </a:lnTo>
                    <a:lnTo>
                      <a:pt x="590" y="929"/>
                    </a:lnTo>
                    <a:lnTo>
                      <a:pt x="563" y="942"/>
                    </a:lnTo>
                    <a:lnTo>
                      <a:pt x="527" y="958"/>
                    </a:lnTo>
                    <a:lnTo>
                      <a:pt x="474" y="979"/>
                    </a:lnTo>
                    <a:lnTo>
                      <a:pt x="456" y="986"/>
                    </a:lnTo>
                    <a:lnTo>
                      <a:pt x="443" y="992"/>
                    </a:lnTo>
                    <a:lnTo>
                      <a:pt x="364" y="1026"/>
                    </a:lnTo>
                    <a:lnTo>
                      <a:pt x="359" y="1028"/>
                    </a:lnTo>
                    <a:lnTo>
                      <a:pt x="354" y="1028"/>
                    </a:lnTo>
                    <a:lnTo>
                      <a:pt x="348" y="1031"/>
                    </a:lnTo>
                    <a:lnTo>
                      <a:pt x="343" y="1034"/>
                    </a:lnTo>
                    <a:lnTo>
                      <a:pt x="340" y="1034"/>
                    </a:lnTo>
                    <a:lnTo>
                      <a:pt x="335" y="1036"/>
                    </a:lnTo>
                    <a:lnTo>
                      <a:pt x="325" y="1036"/>
                    </a:lnTo>
                    <a:lnTo>
                      <a:pt x="317" y="1023"/>
                    </a:lnTo>
                    <a:lnTo>
                      <a:pt x="312" y="1013"/>
                    </a:lnTo>
                    <a:lnTo>
                      <a:pt x="309" y="1010"/>
                    </a:lnTo>
                    <a:lnTo>
                      <a:pt x="306" y="1005"/>
                    </a:lnTo>
                    <a:lnTo>
                      <a:pt x="299" y="992"/>
                    </a:lnTo>
                    <a:lnTo>
                      <a:pt x="293" y="984"/>
                    </a:lnTo>
                    <a:lnTo>
                      <a:pt x="285" y="973"/>
                    </a:lnTo>
                    <a:lnTo>
                      <a:pt x="280" y="963"/>
                    </a:lnTo>
                    <a:lnTo>
                      <a:pt x="272" y="950"/>
                    </a:lnTo>
                    <a:lnTo>
                      <a:pt x="264" y="931"/>
                    </a:lnTo>
                    <a:lnTo>
                      <a:pt x="251" y="910"/>
                    </a:lnTo>
                    <a:lnTo>
                      <a:pt x="230" y="881"/>
                    </a:lnTo>
                    <a:lnTo>
                      <a:pt x="230" y="879"/>
                    </a:lnTo>
                    <a:lnTo>
                      <a:pt x="225" y="874"/>
                    </a:lnTo>
                    <a:lnTo>
                      <a:pt x="223" y="866"/>
                    </a:lnTo>
                    <a:lnTo>
                      <a:pt x="220" y="863"/>
                    </a:lnTo>
                    <a:lnTo>
                      <a:pt x="217" y="860"/>
                    </a:lnTo>
                    <a:lnTo>
                      <a:pt x="217" y="858"/>
                    </a:lnTo>
                    <a:lnTo>
                      <a:pt x="215" y="858"/>
                    </a:lnTo>
                    <a:lnTo>
                      <a:pt x="215" y="855"/>
                    </a:lnTo>
                    <a:lnTo>
                      <a:pt x="212" y="853"/>
                    </a:lnTo>
                    <a:lnTo>
                      <a:pt x="209" y="850"/>
                    </a:lnTo>
                    <a:lnTo>
                      <a:pt x="204" y="845"/>
                    </a:lnTo>
                    <a:lnTo>
                      <a:pt x="204" y="842"/>
                    </a:lnTo>
                    <a:lnTo>
                      <a:pt x="202" y="842"/>
                    </a:lnTo>
                    <a:lnTo>
                      <a:pt x="202" y="839"/>
                    </a:lnTo>
                    <a:lnTo>
                      <a:pt x="199" y="839"/>
                    </a:lnTo>
                    <a:lnTo>
                      <a:pt x="199" y="837"/>
                    </a:lnTo>
                    <a:lnTo>
                      <a:pt x="196" y="837"/>
                    </a:lnTo>
                    <a:lnTo>
                      <a:pt x="196" y="834"/>
                    </a:lnTo>
                    <a:lnTo>
                      <a:pt x="194" y="834"/>
                    </a:lnTo>
                    <a:lnTo>
                      <a:pt x="188" y="826"/>
                    </a:lnTo>
                    <a:lnTo>
                      <a:pt x="186" y="826"/>
                    </a:lnTo>
                    <a:lnTo>
                      <a:pt x="186" y="824"/>
                    </a:lnTo>
                    <a:lnTo>
                      <a:pt x="183" y="824"/>
                    </a:lnTo>
                    <a:lnTo>
                      <a:pt x="183" y="821"/>
                    </a:lnTo>
                    <a:lnTo>
                      <a:pt x="181" y="818"/>
                    </a:lnTo>
                    <a:lnTo>
                      <a:pt x="175" y="813"/>
                    </a:lnTo>
                    <a:lnTo>
                      <a:pt x="149" y="803"/>
                    </a:lnTo>
                    <a:lnTo>
                      <a:pt x="146" y="803"/>
                    </a:lnTo>
                    <a:lnTo>
                      <a:pt x="144" y="800"/>
                    </a:lnTo>
                    <a:lnTo>
                      <a:pt x="126" y="797"/>
                    </a:lnTo>
                    <a:lnTo>
                      <a:pt x="118" y="797"/>
                    </a:lnTo>
                    <a:lnTo>
                      <a:pt x="118" y="795"/>
                    </a:lnTo>
                    <a:lnTo>
                      <a:pt x="102" y="792"/>
                    </a:lnTo>
                    <a:lnTo>
                      <a:pt x="99" y="792"/>
                    </a:lnTo>
                    <a:lnTo>
                      <a:pt x="97" y="792"/>
                    </a:lnTo>
                    <a:lnTo>
                      <a:pt x="86" y="790"/>
                    </a:lnTo>
                    <a:lnTo>
                      <a:pt x="84" y="790"/>
                    </a:lnTo>
                    <a:lnTo>
                      <a:pt x="78" y="787"/>
                    </a:lnTo>
                    <a:lnTo>
                      <a:pt x="70" y="787"/>
                    </a:lnTo>
                    <a:lnTo>
                      <a:pt x="57" y="784"/>
                    </a:lnTo>
                    <a:lnTo>
                      <a:pt x="42" y="782"/>
                    </a:lnTo>
                    <a:lnTo>
                      <a:pt x="36" y="779"/>
                    </a:lnTo>
                    <a:lnTo>
                      <a:pt x="10" y="774"/>
                    </a:lnTo>
                    <a:lnTo>
                      <a:pt x="10" y="771"/>
                    </a:lnTo>
                    <a:lnTo>
                      <a:pt x="10" y="766"/>
                    </a:lnTo>
                    <a:lnTo>
                      <a:pt x="10" y="761"/>
                    </a:lnTo>
                    <a:lnTo>
                      <a:pt x="10" y="758"/>
                    </a:lnTo>
                    <a:lnTo>
                      <a:pt x="10" y="755"/>
                    </a:lnTo>
                    <a:lnTo>
                      <a:pt x="10" y="750"/>
                    </a:lnTo>
                    <a:lnTo>
                      <a:pt x="13" y="745"/>
                    </a:lnTo>
                    <a:lnTo>
                      <a:pt x="13" y="740"/>
                    </a:lnTo>
                    <a:lnTo>
                      <a:pt x="13" y="737"/>
                    </a:lnTo>
                    <a:lnTo>
                      <a:pt x="13" y="708"/>
                    </a:lnTo>
                    <a:lnTo>
                      <a:pt x="15" y="703"/>
                    </a:lnTo>
                    <a:lnTo>
                      <a:pt x="21" y="695"/>
                    </a:lnTo>
                    <a:lnTo>
                      <a:pt x="52" y="651"/>
                    </a:lnTo>
                    <a:lnTo>
                      <a:pt x="60" y="640"/>
                    </a:lnTo>
                    <a:lnTo>
                      <a:pt x="65" y="632"/>
                    </a:lnTo>
                    <a:lnTo>
                      <a:pt x="65" y="630"/>
                    </a:lnTo>
                    <a:lnTo>
                      <a:pt x="65" y="616"/>
                    </a:lnTo>
                    <a:lnTo>
                      <a:pt x="68" y="598"/>
                    </a:lnTo>
                    <a:lnTo>
                      <a:pt x="68" y="580"/>
                    </a:lnTo>
                    <a:lnTo>
                      <a:pt x="70" y="574"/>
                    </a:lnTo>
                    <a:lnTo>
                      <a:pt x="70" y="569"/>
                    </a:lnTo>
                    <a:lnTo>
                      <a:pt x="68" y="564"/>
                    </a:lnTo>
                    <a:lnTo>
                      <a:pt x="68" y="561"/>
                    </a:lnTo>
                    <a:lnTo>
                      <a:pt x="68" y="556"/>
                    </a:lnTo>
                    <a:lnTo>
                      <a:pt x="65" y="553"/>
                    </a:lnTo>
                    <a:lnTo>
                      <a:pt x="60" y="540"/>
                    </a:lnTo>
                    <a:lnTo>
                      <a:pt x="55" y="527"/>
                    </a:lnTo>
                    <a:lnTo>
                      <a:pt x="52" y="519"/>
                    </a:lnTo>
                    <a:lnTo>
                      <a:pt x="47" y="506"/>
                    </a:lnTo>
                    <a:lnTo>
                      <a:pt x="47" y="504"/>
                    </a:lnTo>
                    <a:lnTo>
                      <a:pt x="44" y="498"/>
                    </a:lnTo>
                    <a:lnTo>
                      <a:pt x="42" y="493"/>
                    </a:lnTo>
                    <a:lnTo>
                      <a:pt x="42" y="490"/>
                    </a:lnTo>
                    <a:lnTo>
                      <a:pt x="34" y="467"/>
                    </a:lnTo>
                    <a:lnTo>
                      <a:pt x="29" y="459"/>
                    </a:lnTo>
                    <a:lnTo>
                      <a:pt x="29" y="454"/>
                    </a:lnTo>
                    <a:lnTo>
                      <a:pt x="29" y="451"/>
                    </a:lnTo>
                    <a:lnTo>
                      <a:pt x="29" y="448"/>
                    </a:lnTo>
                    <a:lnTo>
                      <a:pt x="29" y="446"/>
                    </a:lnTo>
                    <a:lnTo>
                      <a:pt x="29" y="443"/>
                    </a:lnTo>
                    <a:lnTo>
                      <a:pt x="29" y="441"/>
                    </a:lnTo>
                    <a:lnTo>
                      <a:pt x="31" y="438"/>
                    </a:lnTo>
                    <a:lnTo>
                      <a:pt x="31" y="435"/>
                    </a:lnTo>
                    <a:lnTo>
                      <a:pt x="34" y="430"/>
                    </a:lnTo>
                    <a:lnTo>
                      <a:pt x="36" y="425"/>
                    </a:lnTo>
                    <a:lnTo>
                      <a:pt x="39" y="422"/>
                    </a:lnTo>
                    <a:lnTo>
                      <a:pt x="42" y="420"/>
                    </a:lnTo>
                    <a:lnTo>
                      <a:pt x="44" y="417"/>
                    </a:lnTo>
                    <a:lnTo>
                      <a:pt x="52" y="412"/>
                    </a:lnTo>
                    <a:lnTo>
                      <a:pt x="63" y="404"/>
                    </a:lnTo>
                    <a:lnTo>
                      <a:pt x="65" y="404"/>
                    </a:lnTo>
                    <a:lnTo>
                      <a:pt x="70" y="399"/>
                    </a:lnTo>
                    <a:lnTo>
                      <a:pt x="73" y="396"/>
                    </a:lnTo>
                    <a:lnTo>
                      <a:pt x="76" y="396"/>
                    </a:lnTo>
                    <a:lnTo>
                      <a:pt x="76" y="393"/>
                    </a:lnTo>
                    <a:lnTo>
                      <a:pt x="73" y="388"/>
                    </a:lnTo>
                    <a:lnTo>
                      <a:pt x="73" y="385"/>
                    </a:lnTo>
                    <a:lnTo>
                      <a:pt x="68" y="383"/>
                    </a:lnTo>
                    <a:lnTo>
                      <a:pt x="63" y="372"/>
                    </a:lnTo>
                    <a:lnTo>
                      <a:pt x="52" y="359"/>
                    </a:lnTo>
                    <a:lnTo>
                      <a:pt x="34" y="328"/>
                    </a:lnTo>
                    <a:lnTo>
                      <a:pt x="5" y="286"/>
                    </a:lnTo>
                    <a:lnTo>
                      <a:pt x="0" y="278"/>
                    </a:lnTo>
                    <a:lnTo>
                      <a:pt x="2" y="278"/>
                    </a:lnTo>
                    <a:lnTo>
                      <a:pt x="5" y="275"/>
                    </a:lnTo>
                    <a:lnTo>
                      <a:pt x="31" y="259"/>
                    </a:lnTo>
                    <a:lnTo>
                      <a:pt x="60" y="238"/>
                    </a:lnTo>
                    <a:lnTo>
                      <a:pt x="73" y="228"/>
                    </a:lnTo>
                    <a:lnTo>
                      <a:pt x="84" y="220"/>
                    </a:lnTo>
                    <a:lnTo>
                      <a:pt x="105" y="207"/>
                    </a:lnTo>
                    <a:lnTo>
                      <a:pt x="120" y="196"/>
                    </a:lnTo>
                    <a:lnTo>
                      <a:pt x="141" y="183"/>
                    </a:lnTo>
                    <a:lnTo>
                      <a:pt x="146" y="178"/>
                    </a:lnTo>
                    <a:lnTo>
                      <a:pt x="154" y="173"/>
                    </a:lnTo>
                    <a:lnTo>
                      <a:pt x="173" y="162"/>
                    </a:lnTo>
                    <a:lnTo>
                      <a:pt x="204" y="139"/>
                    </a:lnTo>
                    <a:lnTo>
                      <a:pt x="223" y="126"/>
                    </a:lnTo>
                    <a:lnTo>
                      <a:pt x="241" y="113"/>
                    </a:lnTo>
                    <a:lnTo>
                      <a:pt x="257" y="99"/>
                    </a:lnTo>
                    <a:lnTo>
                      <a:pt x="275" y="86"/>
                    </a:lnTo>
                    <a:lnTo>
                      <a:pt x="283" y="81"/>
                    </a:lnTo>
                    <a:lnTo>
                      <a:pt x="306" y="65"/>
                    </a:lnTo>
                    <a:lnTo>
                      <a:pt x="330" y="47"/>
                    </a:lnTo>
                    <a:lnTo>
                      <a:pt x="364" y="21"/>
                    </a:lnTo>
                    <a:lnTo>
                      <a:pt x="382" y="8"/>
                    </a:lnTo>
                    <a:lnTo>
                      <a:pt x="388" y="5"/>
                    </a:lnTo>
                    <a:lnTo>
                      <a:pt x="393" y="0"/>
                    </a:lnTo>
                    <a:lnTo>
                      <a:pt x="414" y="26"/>
                    </a:lnTo>
                    <a:lnTo>
                      <a:pt x="414" y="29"/>
                    </a:lnTo>
                    <a:lnTo>
                      <a:pt x="417" y="31"/>
                    </a:lnTo>
                    <a:lnTo>
                      <a:pt x="427" y="44"/>
                    </a:lnTo>
                    <a:lnTo>
                      <a:pt x="440" y="63"/>
                    </a:lnTo>
                    <a:lnTo>
                      <a:pt x="443" y="65"/>
                    </a:lnTo>
                    <a:lnTo>
                      <a:pt x="443" y="68"/>
                    </a:lnTo>
                    <a:lnTo>
                      <a:pt x="461" y="89"/>
                    </a:lnTo>
                    <a:lnTo>
                      <a:pt x="461" y="92"/>
                    </a:lnTo>
                    <a:lnTo>
                      <a:pt x="466" y="97"/>
                    </a:lnTo>
                    <a:lnTo>
                      <a:pt x="469" y="99"/>
                    </a:lnTo>
                    <a:lnTo>
                      <a:pt x="472" y="102"/>
                    </a:lnTo>
                    <a:lnTo>
                      <a:pt x="472" y="105"/>
                    </a:lnTo>
                    <a:lnTo>
                      <a:pt x="477" y="110"/>
                    </a:lnTo>
                    <a:lnTo>
                      <a:pt x="477" y="113"/>
                    </a:lnTo>
                    <a:lnTo>
                      <a:pt x="479" y="115"/>
                    </a:lnTo>
                    <a:lnTo>
                      <a:pt x="482" y="118"/>
                    </a:lnTo>
                    <a:lnTo>
                      <a:pt x="482" y="120"/>
                    </a:lnTo>
                    <a:lnTo>
                      <a:pt x="485" y="123"/>
                    </a:lnTo>
                    <a:lnTo>
                      <a:pt x="493" y="131"/>
                    </a:lnTo>
                    <a:lnTo>
                      <a:pt x="493" y="134"/>
                    </a:lnTo>
                    <a:lnTo>
                      <a:pt x="495" y="136"/>
                    </a:lnTo>
                    <a:lnTo>
                      <a:pt x="498" y="139"/>
                    </a:lnTo>
                    <a:lnTo>
                      <a:pt x="503" y="144"/>
                    </a:lnTo>
                    <a:lnTo>
                      <a:pt x="503" y="147"/>
                    </a:lnTo>
                    <a:lnTo>
                      <a:pt x="506" y="149"/>
                    </a:lnTo>
                    <a:lnTo>
                      <a:pt x="511" y="157"/>
                    </a:lnTo>
                    <a:lnTo>
                      <a:pt x="514" y="160"/>
                    </a:lnTo>
                    <a:lnTo>
                      <a:pt x="516" y="162"/>
                    </a:lnTo>
                    <a:lnTo>
                      <a:pt x="519" y="165"/>
                    </a:lnTo>
                    <a:lnTo>
                      <a:pt x="519" y="168"/>
                    </a:lnTo>
                    <a:lnTo>
                      <a:pt x="521" y="170"/>
                    </a:lnTo>
                    <a:lnTo>
                      <a:pt x="524" y="173"/>
                    </a:lnTo>
                    <a:lnTo>
                      <a:pt x="527" y="176"/>
                    </a:lnTo>
                    <a:lnTo>
                      <a:pt x="529" y="178"/>
                    </a:lnTo>
                    <a:lnTo>
                      <a:pt x="540" y="189"/>
                    </a:lnTo>
                    <a:lnTo>
                      <a:pt x="548" y="196"/>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0" name="フリーフォーム 219"/>
              <p:cNvSpPr>
                <a:spLocks/>
              </p:cNvSpPr>
              <p:nvPr/>
            </p:nvSpPr>
            <p:spPr bwMode="auto">
              <a:xfrm>
                <a:off x="2414389" y="3459190"/>
                <a:ext cx="476434" cy="412699"/>
              </a:xfrm>
              <a:custGeom>
                <a:avLst/>
                <a:gdLst>
                  <a:gd name="T0" fmla="*/ 551 w 994"/>
                  <a:gd name="T1" fmla="*/ 63 h 848"/>
                  <a:gd name="T2" fmla="*/ 580 w 994"/>
                  <a:gd name="T3" fmla="*/ 116 h 848"/>
                  <a:gd name="T4" fmla="*/ 593 w 994"/>
                  <a:gd name="T5" fmla="*/ 137 h 848"/>
                  <a:gd name="T6" fmla="*/ 616 w 994"/>
                  <a:gd name="T7" fmla="*/ 182 h 848"/>
                  <a:gd name="T8" fmla="*/ 630 w 994"/>
                  <a:gd name="T9" fmla="*/ 208 h 848"/>
                  <a:gd name="T10" fmla="*/ 666 w 994"/>
                  <a:gd name="T11" fmla="*/ 263 h 848"/>
                  <a:gd name="T12" fmla="*/ 716 w 994"/>
                  <a:gd name="T13" fmla="*/ 258 h 848"/>
                  <a:gd name="T14" fmla="*/ 740 w 994"/>
                  <a:gd name="T15" fmla="*/ 276 h 848"/>
                  <a:gd name="T16" fmla="*/ 839 w 994"/>
                  <a:gd name="T17" fmla="*/ 281 h 848"/>
                  <a:gd name="T18" fmla="*/ 960 w 994"/>
                  <a:gd name="T19" fmla="*/ 302 h 848"/>
                  <a:gd name="T20" fmla="*/ 986 w 994"/>
                  <a:gd name="T21" fmla="*/ 423 h 848"/>
                  <a:gd name="T22" fmla="*/ 981 w 994"/>
                  <a:gd name="T23" fmla="*/ 486 h 848"/>
                  <a:gd name="T24" fmla="*/ 907 w 994"/>
                  <a:gd name="T25" fmla="*/ 643 h 848"/>
                  <a:gd name="T26" fmla="*/ 889 w 994"/>
                  <a:gd name="T27" fmla="*/ 688 h 848"/>
                  <a:gd name="T28" fmla="*/ 845 w 994"/>
                  <a:gd name="T29" fmla="*/ 843 h 848"/>
                  <a:gd name="T30" fmla="*/ 808 w 994"/>
                  <a:gd name="T31" fmla="*/ 838 h 848"/>
                  <a:gd name="T32" fmla="*/ 776 w 994"/>
                  <a:gd name="T33" fmla="*/ 830 h 848"/>
                  <a:gd name="T34" fmla="*/ 753 w 994"/>
                  <a:gd name="T35" fmla="*/ 824 h 848"/>
                  <a:gd name="T36" fmla="*/ 727 w 994"/>
                  <a:gd name="T37" fmla="*/ 817 h 848"/>
                  <a:gd name="T38" fmla="*/ 679 w 994"/>
                  <a:gd name="T39" fmla="*/ 801 h 848"/>
                  <a:gd name="T40" fmla="*/ 648 w 994"/>
                  <a:gd name="T41" fmla="*/ 790 h 848"/>
                  <a:gd name="T42" fmla="*/ 624 w 994"/>
                  <a:gd name="T43" fmla="*/ 785 h 848"/>
                  <a:gd name="T44" fmla="*/ 598 w 994"/>
                  <a:gd name="T45" fmla="*/ 777 h 848"/>
                  <a:gd name="T46" fmla="*/ 551 w 994"/>
                  <a:gd name="T47" fmla="*/ 761 h 848"/>
                  <a:gd name="T48" fmla="*/ 525 w 994"/>
                  <a:gd name="T49" fmla="*/ 751 h 848"/>
                  <a:gd name="T50" fmla="*/ 498 w 994"/>
                  <a:gd name="T51" fmla="*/ 743 h 848"/>
                  <a:gd name="T52" fmla="*/ 483 w 994"/>
                  <a:gd name="T53" fmla="*/ 735 h 848"/>
                  <a:gd name="T54" fmla="*/ 438 w 994"/>
                  <a:gd name="T55" fmla="*/ 709 h 848"/>
                  <a:gd name="T56" fmla="*/ 407 w 994"/>
                  <a:gd name="T57" fmla="*/ 683 h 848"/>
                  <a:gd name="T58" fmla="*/ 391 w 994"/>
                  <a:gd name="T59" fmla="*/ 670 h 848"/>
                  <a:gd name="T60" fmla="*/ 367 w 994"/>
                  <a:gd name="T61" fmla="*/ 654 h 848"/>
                  <a:gd name="T62" fmla="*/ 331 w 994"/>
                  <a:gd name="T63" fmla="*/ 646 h 848"/>
                  <a:gd name="T64" fmla="*/ 299 w 994"/>
                  <a:gd name="T65" fmla="*/ 638 h 848"/>
                  <a:gd name="T66" fmla="*/ 260 w 994"/>
                  <a:gd name="T67" fmla="*/ 638 h 848"/>
                  <a:gd name="T68" fmla="*/ 207 w 994"/>
                  <a:gd name="T69" fmla="*/ 701 h 848"/>
                  <a:gd name="T70" fmla="*/ 158 w 994"/>
                  <a:gd name="T71" fmla="*/ 659 h 848"/>
                  <a:gd name="T72" fmla="*/ 152 w 994"/>
                  <a:gd name="T73" fmla="*/ 557 h 848"/>
                  <a:gd name="T74" fmla="*/ 152 w 994"/>
                  <a:gd name="T75" fmla="*/ 523 h 848"/>
                  <a:gd name="T76" fmla="*/ 158 w 994"/>
                  <a:gd name="T77" fmla="*/ 499 h 848"/>
                  <a:gd name="T78" fmla="*/ 131 w 994"/>
                  <a:gd name="T79" fmla="*/ 520 h 848"/>
                  <a:gd name="T80" fmla="*/ 87 w 994"/>
                  <a:gd name="T81" fmla="*/ 546 h 848"/>
                  <a:gd name="T82" fmla="*/ 61 w 994"/>
                  <a:gd name="T83" fmla="*/ 567 h 848"/>
                  <a:gd name="T84" fmla="*/ 40 w 994"/>
                  <a:gd name="T85" fmla="*/ 578 h 848"/>
                  <a:gd name="T86" fmla="*/ 27 w 994"/>
                  <a:gd name="T87" fmla="*/ 557 h 848"/>
                  <a:gd name="T88" fmla="*/ 45 w 994"/>
                  <a:gd name="T89" fmla="*/ 447 h 848"/>
                  <a:gd name="T90" fmla="*/ 48 w 994"/>
                  <a:gd name="T91" fmla="*/ 334 h 848"/>
                  <a:gd name="T92" fmla="*/ 45 w 994"/>
                  <a:gd name="T93" fmla="*/ 252 h 848"/>
                  <a:gd name="T94" fmla="*/ 24 w 994"/>
                  <a:gd name="T95" fmla="*/ 153 h 848"/>
                  <a:gd name="T96" fmla="*/ 11 w 994"/>
                  <a:gd name="T97" fmla="*/ 61 h 848"/>
                  <a:gd name="T98" fmla="*/ 45 w 994"/>
                  <a:gd name="T99" fmla="*/ 32 h 848"/>
                  <a:gd name="T100" fmla="*/ 100 w 994"/>
                  <a:gd name="T101" fmla="*/ 19 h 848"/>
                  <a:gd name="T102" fmla="*/ 218 w 994"/>
                  <a:gd name="T103" fmla="*/ 3 h 848"/>
                  <a:gd name="T104" fmla="*/ 331 w 994"/>
                  <a:gd name="T105" fmla="*/ 14 h 848"/>
                  <a:gd name="T106" fmla="*/ 428 w 994"/>
                  <a:gd name="T107" fmla="*/ 27 h 848"/>
                  <a:gd name="T108" fmla="*/ 527 w 994"/>
                  <a:gd name="T109" fmla="*/ 42 h 8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4" h="848">
                    <a:moveTo>
                      <a:pt x="540" y="42"/>
                    </a:moveTo>
                    <a:lnTo>
                      <a:pt x="546" y="42"/>
                    </a:lnTo>
                    <a:lnTo>
                      <a:pt x="551" y="42"/>
                    </a:lnTo>
                    <a:lnTo>
                      <a:pt x="551" y="56"/>
                    </a:lnTo>
                    <a:lnTo>
                      <a:pt x="551" y="58"/>
                    </a:lnTo>
                    <a:lnTo>
                      <a:pt x="551" y="61"/>
                    </a:lnTo>
                    <a:lnTo>
                      <a:pt x="551" y="63"/>
                    </a:lnTo>
                    <a:lnTo>
                      <a:pt x="561" y="79"/>
                    </a:lnTo>
                    <a:lnTo>
                      <a:pt x="569" y="98"/>
                    </a:lnTo>
                    <a:lnTo>
                      <a:pt x="572" y="100"/>
                    </a:lnTo>
                    <a:lnTo>
                      <a:pt x="575" y="105"/>
                    </a:lnTo>
                    <a:lnTo>
                      <a:pt x="577" y="111"/>
                    </a:lnTo>
                    <a:lnTo>
                      <a:pt x="580" y="113"/>
                    </a:lnTo>
                    <a:lnTo>
                      <a:pt x="580" y="116"/>
                    </a:lnTo>
                    <a:lnTo>
                      <a:pt x="582" y="119"/>
                    </a:lnTo>
                    <a:lnTo>
                      <a:pt x="582" y="121"/>
                    </a:lnTo>
                    <a:lnTo>
                      <a:pt x="585" y="124"/>
                    </a:lnTo>
                    <a:lnTo>
                      <a:pt x="588" y="126"/>
                    </a:lnTo>
                    <a:lnTo>
                      <a:pt x="588" y="132"/>
                    </a:lnTo>
                    <a:lnTo>
                      <a:pt x="590" y="134"/>
                    </a:lnTo>
                    <a:lnTo>
                      <a:pt x="593" y="137"/>
                    </a:lnTo>
                    <a:lnTo>
                      <a:pt x="593" y="140"/>
                    </a:lnTo>
                    <a:lnTo>
                      <a:pt x="593" y="142"/>
                    </a:lnTo>
                    <a:lnTo>
                      <a:pt x="595" y="142"/>
                    </a:lnTo>
                    <a:lnTo>
                      <a:pt x="595" y="145"/>
                    </a:lnTo>
                    <a:lnTo>
                      <a:pt x="601" y="155"/>
                    </a:lnTo>
                    <a:lnTo>
                      <a:pt x="614" y="179"/>
                    </a:lnTo>
                    <a:lnTo>
                      <a:pt x="616" y="182"/>
                    </a:lnTo>
                    <a:lnTo>
                      <a:pt x="619" y="187"/>
                    </a:lnTo>
                    <a:lnTo>
                      <a:pt x="619" y="189"/>
                    </a:lnTo>
                    <a:lnTo>
                      <a:pt x="622" y="192"/>
                    </a:lnTo>
                    <a:lnTo>
                      <a:pt x="624" y="197"/>
                    </a:lnTo>
                    <a:lnTo>
                      <a:pt x="627" y="200"/>
                    </a:lnTo>
                    <a:lnTo>
                      <a:pt x="627" y="203"/>
                    </a:lnTo>
                    <a:lnTo>
                      <a:pt x="630" y="208"/>
                    </a:lnTo>
                    <a:lnTo>
                      <a:pt x="635" y="216"/>
                    </a:lnTo>
                    <a:lnTo>
                      <a:pt x="643" y="229"/>
                    </a:lnTo>
                    <a:lnTo>
                      <a:pt x="651" y="242"/>
                    </a:lnTo>
                    <a:lnTo>
                      <a:pt x="656" y="250"/>
                    </a:lnTo>
                    <a:lnTo>
                      <a:pt x="661" y="263"/>
                    </a:lnTo>
                    <a:lnTo>
                      <a:pt x="664" y="263"/>
                    </a:lnTo>
                    <a:lnTo>
                      <a:pt x="666" y="263"/>
                    </a:lnTo>
                    <a:lnTo>
                      <a:pt x="677" y="255"/>
                    </a:lnTo>
                    <a:lnTo>
                      <a:pt x="679" y="255"/>
                    </a:lnTo>
                    <a:lnTo>
                      <a:pt x="679" y="258"/>
                    </a:lnTo>
                    <a:lnTo>
                      <a:pt x="687" y="271"/>
                    </a:lnTo>
                    <a:lnTo>
                      <a:pt x="708" y="263"/>
                    </a:lnTo>
                    <a:lnTo>
                      <a:pt x="713" y="258"/>
                    </a:lnTo>
                    <a:lnTo>
                      <a:pt x="716" y="258"/>
                    </a:lnTo>
                    <a:lnTo>
                      <a:pt x="719" y="255"/>
                    </a:lnTo>
                    <a:lnTo>
                      <a:pt x="724" y="255"/>
                    </a:lnTo>
                    <a:lnTo>
                      <a:pt x="727" y="252"/>
                    </a:lnTo>
                    <a:lnTo>
                      <a:pt x="729" y="263"/>
                    </a:lnTo>
                    <a:lnTo>
                      <a:pt x="734" y="273"/>
                    </a:lnTo>
                    <a:lnTo>
                      <a:pt x="737" y="273"/>
                    </a:lnTo>
                    <a:lnTo>
                      <a:pt x="740" y="276"/>
                    </a:lnTo>
                    <a:lnTo>
                      <a:pt x="755" y="276"/>
                    </a:lnTo>
                    <a:lnTo>
                      <a:pt x="774" y="279"/>
                    </a:lnTo>
                    <a:lnTo>
                      <a:pt x="795" y="279"/>
                    </a:lnTo>
                    <a:lnTo>
                      <a:pt x="805" y="279"/>
                    </a:lnTo>
                    <a:lnTo>
                      <a:pt x="808" y="279"/>
                    </a:lnTo>
                    <a:lnTo>
                      <a:pt x="831" y="281"/>
                    </a:lnTo>
                    <a:lnTo>
                      <a:pt x="839" y="281"/>
                    </a:lnTo>
                    <a:lnTo>
                      <a:pt x="850" y="284"/>
                    </a:lnTo>
                    <a:lnTo>
                      <a:pt x="860" y="286"/>
                    </a:lnTo>
                    <a:lnTo>
                      <a:pt x="900" y="292"/>
                    </a:lnTo>
                    <a:lnTo>
                      <a:pt x="931" y="297"/>
                    </a:lnTo>
                    <a:lnTo>
                      <a:pt x="955" y="302"/>
                    </a:lnTo>
                    <a:lnTo>
                      <a:pt x="957" y="302"/>
                    </a:lnTo>
                    <a:lnTo>
                      <a:pt x="960" y="302"/>
                    </a:lnTo>
                    <a:lnTo>
                      <a:pt x="965" y="302"/>
                    </a:lnTo>
                    <a:lnTo>
                      <a:pt x="983" y="307"/>
                    </a:lnTo>
                    <a:lnTo>
                      <a:pt x="994" y="307"/>
                    </a:lnTo>
                    <a:lnTo>
                      <a:pt x="991" y="355"/>
                    </a:lnTo>
                    <a:lnTo>
                      <a:pt x="989" y="391"/>
                    </a:lnTo>
                    <a:lnTo>
                      <a:pt x="989" y="399"/>
                    </a:lnTo>
                    <a:lnTo>
                      <a:pt x="986" y="423"/>
                    </a:lnTo>
                    <a:lnTo>
                      <a:pt x="986" y="439"/>
                    </a:lnTo>
                    <a:lnTo>
                      <a:pt x="986" y="449"/>
                    </a:lnTo>
                    <a:lnTo>
                      <a:pt x="986" y="454"/>
                    </a:lnTo>
                    <a:lnTo>
                      <a:pt x="983" y="457"/>
                    </a:lnTo>
                    <a:lnTo>
                      <a:pt x="983" y="460"/>
                    </a:lnTo>
                    <a:lnTo>
                      <a:pt x="983" y="465"/>
                    </a:lnTo>
                    <a:lnTo>
                      <a:pt x="981" y="486"/>
                    </a:lnTo>
                    <a:lnTo>
                      <a:pt x="981" y="489"/>
                    </a:lnTo>
                    <a:lnTo>
                      <a:pt x="963" y="601"/>
                    </a:lnTo>
                    <a:lnTo>
                      <a:pt x="960" y="612"/>
                    </a:lnTo>
                    <a:lnTo>
                      <a:pt x="955" y="651"/>
                    </a:lnTo>
                    <a:lnTo>
                      <a:pt x="944" y="649"/>
                    </a:lnTo>
                    <a:lnTo>
                      <a:pt x="923" y="646"/>
                    </a:lnTo>
                    <a:lnTo>
                      <a:pt x="907" y="643"/>
                    </a:lnTo>
                    <a:lnTo>
                      <a:pt x="902" y="643"/>
                    </a:lnTo>
                    <a:lnTo>
                      <a:pt x="900" y="643"/>
                    </a:lnTo>
                    <a:lnTo>
                      <a:pt x="897" y="657"/>
                    </a:lnTo>
                    <a:lnTo>
                      <a:pt x="897" y="662"/>
                    </a:lnTo>
                    <a:lnTo>
                      <a:pt x="897" y="664"/>
                    </a:lnTo>
                    <a:lnTo>
                      <a:pt x="894" y="670"/>
                    </a:lnTo>
                    <a:lnTo>
                      <a:pt x="889" y="688"/>
                    </a:lnTo>
                    <a:lnTo>
                      <a:pt x="886" y="699"/>
                    </a:lnTo>
                    <a:lnTo>
                      <a:pt x="881" y="717"/>
                    </a:lnTo>
                    <a:lnTo>
                      <a:pt x="866" y="767"/>
                    </a:lnTo>
                    <a:lnTo>
                      <a:pt x="858" y="798"/>
                    </a:lnTo>
                    <a:lnTo>
                      <a:pt x="852" y="817"/>
                    </a:lnTo>
                    <a:lnTo>
                      <a:pt x="845" y="835"/>
                    </a:lnTo>
                    <a:lnTo>
                      <a:pt x="845" y="843"/>
                    </a:lnTo>
                    <a:lnTo>
                      <a:pt x="842" y="848"/>
                    </a:lnTo>
                    <a:lnTo>
                      <a:pt x="837" y="848"/>
                    </a:lnTo>
                    <a:lnTo>
                      <a:pt x="834" y="845"/>
                    </a:lnTo>
                    <a:lnTo>
                      <a:pt x="831" y="845"/>
                    </a:lnTo>
                    <a:lnTo>
                      <a:pt x="824" y="843"/>
                    </a:lnTo>
                    <a:lnTo>
                      <a:pt x="821" y="843"/>
                    </a:lnTo>
                    <a:lnTo>
                      <a:pt x="808" y="838"/>
                    </a:lnTo>
                    <a:lnTo>
                      <a:pt x="805" y="838"/>
                    </a:lnTo>
                    <a:lnTo>
                      <a:pt x="795" y="835"/>
                    </a:lnTo>
                    <a:lnTo>
                      <a:pt x="789" y="832"/>
                    </a:lnTo>
                    <a:lnTo>
                      <a:pt x="787" y="832"/>
                    </a:lnTo>
                    <a:lnTo>
                      <a:pt x="784" y="832"/>
                    </a:lnTo>
                    <a:lnTo>
                      <a:pt x="779" y="830"/>
                    </a:lnTo>
                    <a:lnTo>
                      <a:pt x="776" y="830"/>
                    </a:lnTo>
                    <a:lnTo>
                      <a:pt x="774" y="830"/>
                    </a:lnTo>
                    <a:lnTo>
                      <a:pt x="769" y="827"/>
                    </a:lnTo>
                    <a:lnTo>
                      <a:pt x="766" y="827"/>
                    </a:lnTo>
                    <a:lnTo>
                      <a:pt x="763" y="827"/>
                    </a:lnTo>
                    <a:lnTo>
                      <a:pt x="761" y="824"/>
                    </a:lnTo>
                    <a:lnTo>
                      <a:pt x="755" y="824"/>
                    </a:lnTo>
                    <a:lnTo>
                      <a:pt x="753" y="824"/>
                    </a:lnTo>
                    <a:lnTo>
                      <a:pt x="745" y="822"/>
                    </a:lnTo>
                    <a:lnTo>
                      <a:pt x="742" y="819"/>
                    </a:lnTo>
                    <a:lnTo>
                      <a:pt x="737" y="819"/>
                    </a:lnTo>
                    <a:lnTo>
                      <a:pt x="734" y="817"/>
                    </a:lnTo>
                    <a:lnTo>
                      <a:pt x="732" y="817"/>
                    </a:lnTo>
                    <a:lnTo>
                      <a:pt x="729" y="817"/>
                    </a:lnTo>
                    <a:lnTo>
                      <a:pt x="727" y="817"/>
                    </a:lnTo>
                    <a:lnTo>
                      <a:pt x="724" y="814"/>
                    </a:lnTo>
                    <a:lnTo>
                      <a:pt x="713" y="811"/>
                    </a:lnTo>
                    <a:lnTo>
                      <a:pt x="700" y="809"/>
                    </a:lnTo>
                    <a:lnTo>
                      <a:pt x="698" y="806"/>
                    </a:lnTo>
                    <a:lnTo>
                      <a:pt x="692" y="806"/>
                    </a:lnTo>
                    <a:lnTo>
                      <a:pt x="687" y="803"/>
                    </a:lnTo>
                    <a:lnTo>
                      <a:pt x="679" y="801"/>
                    </a:lnTo>
                    <a:lnTo>
                      <a:pt x="672" y="798"/>
                    </a:lnTo>
                    <a:lnTo>
                      <a:pt x="666" y="798"/>
                    </a:lnTo>
                    <a:lnTo>
                      <a:pt x="658" y="796"/>
                    </a:lnTo>
                    <a:lnTo>
                      <a:pt x="653" y="793"/>
                    </a:lnTo>
                    <a:lnTo>
                      <a:pt x="651" y="793"/>
                    </a:lnTo>
                    <a:lnTo>
                      <a:pt x="648" y="793"/>
                    </a:lnTo>
                    <a:lnTo>
                      <a:pt x="648" y="790"/>
                    </a:lnTo>
                    <a:lnTo>
                      <a:pt x="645" y="790"/>
                    </a:lnTo>
                    <a:lnTo>
                      <a:pt x="643" y="790"/>
                    </a:lnTo>
                    <a:lnTo>
                      <a:pt x="640" y="788"/>
                    </a:lnTo>
                    <a:lnTo>
                      <a:pt x="637" y="788"/>
                    </a:lnTo>
                    <a:lnTo>
                      <a:pt x="635" y="788"/>
                    </a:lnTo>
                    <a:lnTo>
                      <a:pt x="632" y="785"/>
                    </a:lnTo>
                    <a:lnTo>
                      <a:pt x="624" y="785"/>
                    </a:lnTo>
                    <a:lnTo>
                      <a:pt x="622" y="782"/>
                    </a:lnTo>
                    <a:lnTo>
                      <a:pt x="619" y="782"/>
                    </a:lnTo>
                    <a:lnTo>
                      <a:pt x="616" y="782"/>
                    </a:lnTo>
                    <a:lnTo>
                      <a:pt x="614" y="780"/>
                    </a:lnTo>
                    <a:lnTo>
                      <a:pt x="609" y="780"/>
                    </a:lnTo>
                    <a:lnTo>
                      <a:pt x="603" y="777"/>
                    </a:lnTo>
                    <a:lnTo>
                      <a:pt x="598" y="777"/>
                    </a:lnTo>
                    <a:lnTo>
                      <a:pt x="595" y="775"/>
                    </a:lnTo>
                    <a:lnTo>
                      <a:pt x="593" y="775"/>
                    </a:lnTo>
                    <a:lnTo>
                      <a:pt x="582" y="772"/>
                    </a:lnTo>
                    <a:lnTo>
                      <a:pt x="580" y="769"/>
                    </a:lnTo>
                    <a:lnTo>
                      <a:pt x="564" y="767"/>
                    </a:lnTo>
                    <a:lnTo>
                      <a:pt x="554" y="761"/>
                    </a:lnTo>
                    <a:lnTo>
                      <a:pt x="551" y="761"/>
                    </a:lnTo>
                    <a:lnTo>
                      <a:pt x="543" y="759"/>
                    </a:lnTo>
                    <a:lnTo>
                      <a:pt x="540" y="756"/>
                    </a:lnTo>
                    <a:lnTo>
                      <a:pt x="538" y="756"/>
                    </a:lnTo>
                    <a:lnTo>
                      <a:pt x="535" y="756"/>
                    </a:lnTo>
                    <a:lnTo>
                      <a:pt x="530" y="754"/>
                    </a:lnTo>
                    <a:lnTo>
                      <a:pt x="525" y="754"/>
                    </a:lnTo>
                    <a:lnTo>
                      <a:pt x="525" y="751"/>
                    </a:lnTo>
                    <a:lnTo>
                      <a:pt x="522" y="751"/>
                    </a:lnTo>
                    <a:lnTo>
                      <a:pt x="517" y="751"/>
                    </a:lnTo>
                    <a:lnTo>
                      <a:pt x="506" y="748"/>
                    </a:lnTo>
                    <a:lnTo>
                      <a:pt x="504" y="748"/>
                    </a:lnTo>
                    <a:lnTo>
                      <a:pt x="501" y="746"/>
                    </a:lnTo>
                    <a:lnTo>
                      <a:pt x="498" y="746"/>
                    </a:lnTo>
                    <a:lnTo>
                      <a:pt x="498" y="743"/>
                    </a:lnTo>
                    <a:lnTo>
                      <a:pt x="496" y="743"/>
                    </a:lnTo>
                    <a:lnTo>
                      <a:pt x="493" y="740"/>
                    </a:lnTo>
                    <a:lnTo>
                      <a:pt x="488" y="740"/>
                    </a:lnTo>
                    <a:lnTo>
                      <a:pt x="488" y="738"/>
                    </a:lnTo>
                    <a:lnTo>
                      <a:pt x="485" y="738"/>
                    </a:lnTo>
                    <a:lnTo>
                      <a:pt x="483" y="738"/>
                    </a:lnTo>
                    <a:lnTo>
                      <a:pt x="483" y="735"/>
                    </a:lnTo>
                    <a:lnTo>
                      <a:pt x="475" y="733"/>
                    </a:lnTo>
                    <a:lnTo>
                      <a:pt x="470" y="727"/>
                    </a:lnTo>
                    <a:lnTo>
                      <a:pt x="467" y="727"/>
                    </a:lnTo>
                    <a:lnTo>
                      <a:pt x="462" y="725"/>
                    </a:lnTo>
                    <a:lnTo>
                      <a:pt x="454" y="720"/>
                    </a:lnTo>
                    <a:lnTo>
                      <a:pt x="449" y="717"/>
                    </a:lnTo>
                    <a:lnTo>
                      <a:pt x="438" y="709"/>
                    </a:lnTo>
                    <a:lnTo>
                      <a:pt x="430" y="699"/>
                    </a:lnTo>
                    <a:lnTo>
                      <a:pt x="428" y="699"/>
                    </a:lnTo>
                    <a:lnTo>
                      <a:pt x="425" y="693"/>
                    </a:lnTo>
                    <a:lnTo>
                      <a:pt x="422" y="693"/>
                    </a:lnTo>
                    <a:lnTo>
                      <a:pt x="417" y="691"/>
                    </a:lnTo>
                    <a:lnTo>
                      <a:pt x="412" y="685"/>
                    </a:lnTo>
                    <a:lnTo>
                      <a:pt x="407" y="683"/>
                    </a:lnTo>
                    <a:lnTo>
                      <a:pt x="404" y="680"/>
                    </a:lnTo>
                    <a:lnTo>
                      <a:pt x="401" y="678"/>
                    </a:lnTo>
                    <a:lnTo>
                      <a:pt x="399" y="675"/>
                    </a:lnTo>
                    <a:lnTo>
                      <a:pt x="396" y="675"/>
                    </a:lnTo>
                    <a:lnTo>
                      <a:pt x="396" y="672"/>
                    </a:lnTo>
                    <a:lnTo>
                      <a:pt x="394" y="670"/>
                    </a:lnTo>
                    <a:lnTo>
                      <a:pt x="391" y="670"/>
                    </a:lnTo>
                    <a:lnTo>
                      <a:pt x="388" y="667"/>
                    </a:lnTo>
                    <a:lnTo>
                      <a:pt x="381" y="662"/>
                    </a:lnTo>
                    <a:lnTo>
                      <a:pt x="378" y="662"/>
                    </a:lnTo>
                    <a:lnTo>
                      <a:pt x="373" y="659"/>
                    </a:lnTo>
                    <a:lnTo>
                      <a:pt x="370" y="657"/>
                    </a:lnTo>
                    <a:lnTo>
                      <a:pt x="367" y="657"/>
                    </a:lnTo>
                    <a:lnTo>
                      <a:pt x="367" y="654"/>
                    </a:lnTo>
                    <a:lnTo>
                      <a:pt x="365" y="654"/>
                    </a:lnTo>
                    <a:lnTo>
                      <a:pt x="360" y="651"/>
                    </a:lnTo>
                    <a:lnTo>
                      <a:pt x="352" y="651"/>
                    </a:lnTo>
                    <a:lnTo>
                      <a:pt x="346" y="649"/>
                    </a:lnTo>
                    <a:lnTo>
                      <a:pt x="341" y="649"/>
                    </a:lnTo>
                    <a:lnTo>
                      <a:pt x="336" y="646"/>
                    </a:lnTo>
                    <a:lnTo>
                      <a:pt x="331" y="646"/>
                    </a:lnTo>
                    <a:lnTo>
                      <a:pt x="328" y="643"/>
                    </a:lnTo>
                    <a:lnTo>
                      <a:pt x="325" y="643"/>
                    </a:lnTo>
                    <a:lnTo>
                      <a:pt x="320" y="643"/>
                    </a:lnTo>
                    <a:lnTo>
                      <a:pt x="318" y="641"/>
                    </a:lnTo>
                    <a:lnTo>
                      <a:pt x="315" y="641"/>
                    </a:lnTo>
                    <a:lnTo>
                      <a:pt x="304" y="641"/>
                    </a:lnTo>
                    <a:lnTo>
                      <a:pt x="299" y="638"/>
                    </a:lnTo>
                    <a:lnTo>
                      <a:pt x="297" y="638"/>
                    </a:lnTo>
                    <a:lnTo>
                      <a:pt x="294" y="638"/>
                    </a:lnTo>
                    <a:lnTo>
                      <a:pt x="289" y="638"/>
                    </a:lnTo>
                    <a:lnTo>
                      <a:pt x="281" y="638"/>
                    </a:lnTo>
                    <a:lnTo>
                      <a:pt x="273" y="638"/>
                    </a:lnTo>
                    <a:lnTo>
                      <a:pt x="265" y="638"/>
                    </a:lnTo>
                    <a:lnTo>
                      <a:pt x="260" y="638"/>
                    </a:lnTo>
                    <a:lnTo>
                      <a:pt x="255" y="638"/>
                    </a:lnTo>
                    <a:lnTo>
                      <a:pt x="249" y="654"/>
                    </a:lnTo>
                    <a:lnTo>
                      <a:pt x="242" y="654"/>
                    </a:lnTo>
                    <a:lnTo>
                      <a:pt x="236" y="657"/>
                    </a:lnTo>
                    <a:lnTo>
                      <a:pt x="228" y="683"/>
                    </a:lnTo>
                    <a:lnTo>
                      <a:pt x="226" y="691"/>
                    </a:lnTo>
                    <a:lnTo>
                      <a:pt x="207" y="701"/>
                    </a:lnTo>
                    <a:lnTo>
                      <a:pt x="197" y="706"/>
                    </a:lnTo>
                    <a:lnTo>
                      <a:pt x="181" y="720"/>
                    </a:lnTo>
                    <a:lnTo>
                      <a:pt x="171" y="725"/>
                    </a:lnTo>
                    <a:lnTo>
                      <a:pt x="168" y="725"/>
                    </a:lnTo>
                    <a:lnTo>
                      <a:pt x="163" y="693"/>
                    </a:lnTo>
                    <a:lnTo>
                      <a:pt x="160" y="670"/>
                    </a:lnTo>
                    <a:lnTo>
                      <a:pt x="158" y="659"/>
                    </a:lnTo>
                    <a:lnTo>
                      <a:pt x="158" y="643"/>
                    </a:lnTo>
                    <a:lnTo>
                      <a:pt x="155" y="638"/>
                    </a:lnTo>
                    <a:lnTo>
                      <a:pt x="152" y="604"/>
                    </a:lnTo>
                    <a:lnTo>
                      <a:pt x="152" y="588"/>
                    </a:lnTo>
                    <a:lnTo>
                      <a:pt x="152" y="573"/>
                    </a:lnTo>
                    <a:lnTo>
                      <a:pt x="152" y="562"/>
                    </a:lnTo>
                    <a:lnTo>
                      <a:pt x="152" y="557"/>
                    </a:lnTo>
                    <a:lnTo>
                      <a:pt x="152" y="554"/>
                    </a:lnTo>
                    <a:lnTo>
                      <a:pt x="152" y="549"/>
                    </a:lnTo>
                    <a:lnTo>
                      <a:pt x="152" y="546"/>
                    </a:lnTo>
                    <a:lnTo>
                      <a:pt x="152" y="538"/>
                    </a:lnTo>
                    <a:lnTo>
                      <a:pt x="152" y="533"/>
                    </a:lnTo>
                    <a:lnTo>
                      <a:pt x="152" y="528"/>
                    </a:lnTo>
                    <a:lnTo>
                      <a:pt x="152" y="523"/>
                    </a:lnTo>
                    <a:lnTo>
                      <a:pt x="160" y="510"/>
                    </a:lnTo>
                    <a:lnTo>
                      <a:pt x="160" y="507"/>
                    </a:lnTo>
                    <a:lnTo>
                      <a:pt x="163" y="499"/>
                    </a:lnTo>
                    <a:lnTo>
                      <a:pt x="160" y="499"/>
                    </a:lnTo>
                    <a:lnTo>
                      <a:pt x="160" y="496"/>
                    </a:lnTo>
                    <a:lnTo>
                      <a:pt x="158" y="496"/>
                    </a:lnTo>
                    <a:lnTo>
                      <a:pt x="158" y="499"/>
                    </a:lnTo>
                    <a:lnTo>
                      <a:pt x="155" y="502"/>
                    </a:lnTo>
                    <a:lnTo>
                      <a:pt x="147" y="512"/>
                    </a:lnTo>
                    <a:lnTo>
                      <a:pt x="145" y="515"/>
                    </a:lnTo>
                    <a:lnTo>
                      <a:pt x="142" y="515"/>
                    </a:lnTo>
                    <a:lnTo>
                      <a:pt x="139" y="517"/>
                    </a:lnTo>
                    <a:lnTo>
                      <a:pt x="137" y="520"/>
                    </a:lnTo>
                    <a:lnTo>
                      <a:pt x="131" y="520"/>
                    </a:lnTo>
                    <a:lnTo>
                      <a:pt x="131" y="523"/>
                    </a:lnTo>
                    <a:lnTo>
                      <a:pt x="124" y="525"/>
                    </a:lnTo>
                    <a:lnTo>
                      <a:pt x="116" y="531"/>
                    </a:lnTo>
                    <a:lnTo>
                      <a:pt x="113" y="533"/>
                    </a:lnTo>
                    <a:lnTo>
                      <a:pt x="103" y="538"/>
                    </a:lnTo>
                    <a:lnTo>
                      <a:pt x="97" y="538"/>
                    </a:lnTo>
                    <a:lnTo>
                      <a:pt x="87" y="546"/>
                    </a:lnTo>
                    <a:lnTo>
                      <a:pt x="82" y="549"/>
                    </a:lnTo>
                    <a:lnTo>
                      <a:pt x="82" y="552"/>
                    </a:lnTo>
                    <a:lnTo>
                      <a:pt x="76" y="554"/>
                    </a:lnTo>
                    <a:lnTo>
                      <a:pt x="71" y="557"/>
                    </a:lnTo>
                    <a:lnTo>
                      <a:pt x="66" y="565"/>
                    </a:lnTo>
                    <a:lnTo>
                      <a:pt x="63" y="565"/>
                    </a:lnTo>
                    <a:lnTo>
                      <a:pt x="61" y="567"/>
                    </a:lnTo>
                    <a:lnTo>
                      <a:pt x="58" y="567"/>
                    </a:lnTo>
                    <a:lnTo>
                      <a:pt x="55" y="570"/>
                    </a:lnTo>
                    <a:lnTo>
                      <a:pt x="53" y="570"/>
                    </a:lnTo>
                    <a:lnTo>
                      <a:pt x="50" y="573"/>
                    </a:lnTo>
                    <a:lnTo>
                      <a:pt x="45" y="575"/>
                    </a:lnTo>
                    <a:lnTo>
                      <a:pt x="42" y="578"/>
                    </a:lnTo>
                    <a:lnTo>
                      <a:pt x="40" y="578"/>
                    </a:lnTo>
                    <a:lnTo>
                      <a:pt x="37" y="578"/>
                    </a:lnTo>
                    <a:lnTo>
                      <a:pt x="32" y="580"/>
                    </a:lnTo>
                    <a:lnTo>
                      <a:pt x="21" y="586"/>
                    </a:lnTo>
                    <a:lnTo>
                      <a:pt x="21" y="580"/>
                    </a:lnTo>
                    <a:lnTo>
                      <a:pt x="24" y="575"/>
                    </a:lnTo>
                    <a:lnTo>
                      <a:pt x="24" y="567"/>
                    </a:lnTo>
                    <a:lnTo>
                      <a:pt x="27" y="557"/>
                    </a:lnTo>
                    <a:lnTo>
                      <a:pt x="32" y="531"/>
                    </a:lnTo>
                    <a:lnTo>
                      <a:pt x="37" y="510"/>
                    </a:lnTo>
                    <a:lnTo>
                      <a:pt x="40" y="494"/>
                    </a:lnTo>
                    <a:lnTo>
                      <a:pt x="42" y="478"/>
                    </a:lnTo>
                    <a:lnTo>
                      <a:pt x="42" y="475"/>
                    </a:lnTo>
                    <a:lnTo>
                      <a:pt x="42" y="468"/>
                    </a:lnTo>
                    <a:lnTo>
                      <a:pt x="45" y="447"/>
                    </a:lnTo>
                    <a:lnTo>
                      <a:pt x="48" y="433"/>
                    </a:lnTo>
                    <a:lnTo>
                      <a:pt x="48" y="420"/>
                    </a:lnTo>
                    <a:lnTo>
                      <a:pt x="50" y="402"/>
                    </a:lnTo>
                    <a:lnTo>
                      <a:pt x="50" y="386"/>
                    </a:lnTo>
                    <a:lnTo>
                      <a:pt x="50" y="370"/>
                    </a:lnTo>
                    <a:lnTo>
                      <a:pt x="50" y="355"/>
                    </a:lnTo>
                    <a:lnTo>
                      <a:pt x="48" y="334"/>
                    </a:lnTo>
                    <a:lnTo>
                      <a:pt x="48" y="313"/>
                    </a:lnTo>
                    <a:lnTo>
                      <a:pt x="45" y="292"/>
                    </a:lnTo>
                    <a:lnTo>
                      <a:pt x="45" y="276"/>
                    </a:lnTo>
                    <a:lnTo>
                      <a:pt x="45" y="265"/>
                    </a:lnTo>
                    <a:lnTo>
                      <a:pt x="45" y="263"/>
                    </a:lnTo>
                    <a:lnTo>
                      <a:pt x="45" y="258"/>
                    </a:lnTo>
                    <a:lnTo>
                      <a:pt x="45" y="252"/>
                    </a:lnTo>
                    <a:lnTo>
                      <a:pt x="45" y="242"/>
                    </a:lnTo>
                    <a:lnTo>
                      <a:pt x="42" y="224"/>
                    </a:lnTo>
                    <a:lnTo>
                      <a:pt x="40" y="210"/>
                    </a:lnTo>
                    <a:lnTo>
                      <a:pt x="37" y="203"/>
                    </a:lnTo>
                    <a:lnTo>
                      <a:pt x="37" y="200"/>
                    </a:lnTo>
                    <a:lnTo>
                      <a:pt x="34" y="187"/>
                    </a:lnTo>
                    <a:lnTo>
                      <a:pt x="24" y="153"/>
                    </a:lnTo>
                    <a:lnTo>
                      <a:pt x="21" y="145"/>
                    </a:lnTo>
                    <a:lnTo>
                      <a:pt x="8" y="103"/>
                    </a:lnTo>
                    <a:lnTo>
                      <a:pt x="3" y="90"/>
                    </a:lnTo>
                    <a:lnTo>
                      <a:pt x="0" y="79"/>
                    </a:lnTo>
                    <a:lnTo>
                      <a:pt x="3" y="71"/>
                    </a:lnTo>
                    <a:lnTo>
                      <a:pt x="6" y="66"/>
                    </a:lnTo>
                    <a:lnTo>
                      <a:pt x="11" y="61"/>
                    </a:lnTo>
                    <a:lnTo>
                      <a:pt x="14" y="56"/>
                    </a:lnTo>
                    <a:lnTo>
                      <a:pt x="21" y="50"/>
                    </a:lnTo>
                    <a:lnTo>
                      <a:pt x="29" y="42"/>
                    </a:lnTo>
                    <a:lnTo>
                      <a:pt x="34" y="37"/>
                    </a:lnTo>
                    <a:lnTo>
                      <a:pt x="37" y="35"/>
                    </a:lnTo>
                    <a:lnTo>
                      <a:pt x="42" y="32"/>
                    </a:lnTo>
                    <a:lnTo>
                      <a:pt x="45" y="32"/>
                    </a:lnTo>
                    <a:lnTo>
                      <a:pt x="50" y="29"/>
                    </a:lnTo>
                    <a:lnTo>
                      <a:pt x="55" y="29"/>
                    </a:lnTo>
                    <a:lnTo>
                      <a:pt x="61" y="27"/>
                    </a:lnTo>
                    <a:lnTo>
                      <a:pt x="66" y="27"/>
                    </a:lnTo>
                    <a:lnTo>
                      <a:pt x="69" y="27"/>
                    </a:lnTo>
                    <a:lnTo>
                      <a:pt x="76" y="24"/>
                    </a:lnTo>
                    <a:lnTo>
                      <a:pt x="100" y="19"/>
                    </a:lnTo>
                    <a:lnTo>
                      <a:pt x="129" y="14"/>
                    </a:lnTo>
                    <a:lnTo>
                      <a:pt x="163" y="8"/>
                    </a:lnTo>
                    <a:lnTo>
                      <a:pt x="184" y="3"/>
                    </a:lnTo>
                    <a:lnTo>
                      <a:pt x="194" y="0"/>
                    </a:lnTo>
                    <a:lnTo>
                      <a:pt x="197" y="0"/>
                    </a:lnTo>
                    <a:lnTo>
                      <a:pt x="205" y="0"/>
                    </a:lnTo>
                    <a:lnTo>
                      <a:pt x="218" y="3"/>
                    </a:lnTo>
                    <a:lnTo>
                      <a:pt x="249" y="6"/>
                    </a:lnTo>
                    <a:lnTo>
                      <a:pt x="257" y="6"/>
                    </a:lnTo>
                    <a:lnTo>
                      <a:pt x="265" y="8"/>
                    </a:lnTo>
                    <a:lnTo>
                      <a:pt x="302" y="11"/>
                    </a:lnTo>
                    <a:lnTo>
                      <a:pt x="312" y="14"/>
                    </a:lnTo>
                    <a:lnTo>
                      <a:pt x="315" y="14"/>
                    </a:lnTo>
                    <a:lnTo>
                      <a:pt x="331" y="14"/>
                    </a:lnTo>
                    <a:lnTo>
                      <a:pt x="365" y="19"/>
                    </a:lnTo>
                    <a:lnTo>
                      <a:pt x="378" y="19"/>
                    </a:lnTo>
                    <a:lnTo>
                      <a:pt x="381" y="19"/>
                    </a:lnTo>
                    <a:lnTo>
                      <a:pt x="386" y="21"/>
                    </a:lnTo>
                    <a:lnTo>
                      <a:pt x="404" y="24"/>
                    </a:lnTo>
                    <a:lnTo>
                      <a:pt x="425" y="27"/>
                    </a:lnTo>
                    <a:lnTo>
                      <a:pt x="428" y="27"/>
                    </a:lnTo>
                    <a:lnTo>
                      <a:pt x="441" y="29"/>
                    </a:lnTo>
                    <a:lnTo>
                      <a:pt x="462" y="32"/>
                    </a:lnTo>
                    <a:lnTo>
                      <a:pt x="467" y="32"/>
                    </a:lnTo>
                    <a:lnTo>
                      <a:pt x="470" y="32"/>
                    </a:lnTo>
                    <a:lnTo>
                      <a:pt x="483" y="35"/>
                    </a:lnTo>
                    <a:lnTo>
                      <a:pt x="519" y="40"/>
                    </a:lnTo>
                    <a:lnTo>
                      <a:pt x="527" y="42"/>
                    </a:lnTo>
                    <a:lnTo>
                      <a:pt x="533" y="42"/>
                    </a:lnTo>
                    <a:lnTo>
                      <a:pt x="540" y="4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1" name="フリーフォーム 220"/>
              <p:cNvSpPr>
                <a:spLocks/>
              </p:cNvSpPr>
              <p:nvPr/>
            </p:nvSpPr>
            <p:spPr bwMode="auto">
              <a:xfrm>
                <a:off x="1471865" y="3310491"/>
                <a:ext cx="849472" cy="674652"/>
              </a:xfrm>
              <a:custGeom>
                <a:avLst/>
                <a:gdLst>
                  <a:gd name="T0" fmla="*/ 1739 w 1773"/>
                  <a:gd name="T1" fmla="*/ 428 h 1386"/>
                  <a:gd name="T2" fmla="*/ 1731 w 1773"/>
                  <a:gd name="T3" fmla="*/ 428 h 1386"/>
                  <a:gd name="T4" fmla="*/ 1684 w 1773"/>
                  <a:gd name="T5" fmla="*/ 457 h 1386"/>
                  <a:gd name="T6" fmla="*/ 1634 w 1773"/>
                  <a:gd name="T7" fmla="*/ 496 h 1386"/>
                  <a:gd name="T8" fmla="*/ 1592 w 1773"/>
                  <a:gd name="T9" fmla="*/ 538 h 1386"/>
                  <a:gd name="T10" fmla="*/ 1563 w 1773"/>
                  <a:gd name="T11" fmla="*/ 569 h 1386"/>
                  <a:gd name="T12" fmla="*/ 1503 w 1773"/>
                  <a:gd name="T13" fmla="*/ 635 h 1386"/>
                  <a:gd name="T14" fmla="*/ 1492 w 1773"/>
                  <a:gd name="T15" fmla="*/ 648 h 1386"/>
                  <a:gd name="T16" fmla="*/ 1466 w 1773"/>
                  <a:gd name="T17" fmla="*/ 685 h 1386"/>
                  <a:gd name="T18" fmla="*/ 1419 w 1773"/>
                  <a:gd name="T19" fmla="*/ 758 h 1386"/>
                  <a:gd name="T20" fmla="*/ 1385 w 1773"/>
                  <a:gd name="T21" fmla="*/ 811 h 1386"/>
                  <a:gd name="T22" fmla="*/ 1330 w 1773"/>
                  <a:gd name="T23" fmla="*/ 892 h 1386"/>
                  <a:gd name="T24" fmla="*/ 1290 w 1773"/>
                  <a:gd name="T25" fmla="*/ 955 h 1386"/>
                  <a:gd name="T26" fmla="*/ 1259 w 1773"/>
                  <a:gd name="T27" fmla="*/ 1008 h 1386"/>
                  <a:gd name="T28" fmla="*/ 1209 w 1773"/>
                  <a:gd name="T29" fmla="*/ 1086 h 1386"/>
                  <a:gd name="T30" fmla="*/ 1012 w 1773"/>
                  <a:gd name="T31" fmla="*/ 1231 h 1386"/>
                  <a:gd name="T32" fmla="*/ 653 w 1773"/>
                  <a:gd name="T33" fmla="*/ 1386 h 1386"/>
                  <a:gd name="T34" fmla="*/ 543 w 1773"/>
                  <a:gd name="T35" fmla="*/ 1338 h 1386"/>
                  <a:gd name="T36" fmla="*/ 273 w 1773"/>
                  <a:gd name="T37" fmla="*/ 1228 h 1386"/>
                  <a:gd name="T38" fmla="*/ 87 w 1773"/>
                  <a:gd name="T39" fmla="*/ 1149 h 1386"/>
                  <a:gd name="T40" fmla="*/ 163 w 1773"/>
                  <a:gd name="T41" fmla="*/ 866 h 1386"/>
                  <a:gd name="T42" fmla="*/ 299 w 1773"/>
                  <a:gd name="T43" fmla="*/ 769 h 1386"/>
                  <a:gd name="T44" fmla="*/ 336 w 1773"/>
                  <a:gd name="T45" fmla="*/ 748 h 1386"/>
                  <a:gd name="T46" fmla="*/ 373 w 1773"/>
                  <a:gd name="T47" fmla="*/ 724 h 1386"/>
                  <a:gd name="T48" fmla="*/ 391 w 1773"/>
                  <a:gd name="T49" fmla="*/ 714 h 1386"/>
                  <a:gd name="T50" fmla="*/ 396 w 1773"/>
                  <a:gd name="T51" fmla="*/ 711 h 1386"/>
                  <a:gd name="T52" fmla="*/ 441 w 1773"/>
                  <a:gd name="T53" fmla="*/ 690 h 1386"/>
                  <a:gd name="T54" fmla="*/ 493 w 1773"/>
                  <a:gd name="T55" fmla="*/ 661 h 1386"/>
                  <a:gd name="T56" fmla="*/ 512 w 1773"/>
                  <a:gd name="T57" fmla="*/ 651 h 1386"/>
                  <a:gd name="T58" fmla="*/ 556 w 1773"/>
                  <a:gd name="T59" fmla="*/ 622 h 1386"/>
                  <a:gd name="T60" fmla="*/ 569 w 1773"/>
                  <a:gd name="T61" fmla="*/ 617 h 1386"/>
                  <a:gd name="T62" fmla="*/ 609 w 1773"/>
                  <a:gd name="T63" fmla="*/ 611 h 1386"/>
                  <a:gd name="T64" fmla="*/ 624 w 1773"/>
                  <a:gd name="T65" fmla="*/ 604 h 1386"/>
                  <a:gd name="T66" fmla="*/ 640 w 1773"/>
                  <a:gd name="T67" fmla="*/ 596 h 1386"/>
                  <a:gd name="T68" fmla="*/ 653 w 1773"/>
                  <a:gd name="T69" fmla="*/ 575 h 1386"/>
                  <a:gd name="T70" fmla="*/ 685 w 1773"/>
                  <a:gd name="T71" fmla="*/ 522 h 1386"/>
                  <a:gd name="T72" fmla="*/ 792 w 1773"/>
                  <a:gd name="T73" fmla="*/ 328 h 1386"/>
                  <a:gd name="T74" fmla="*/ 831 w 1773"/>
                  <a:gd name="T75" fmla="*/ 270 h 1386"/>
                  <a:gd name="T76" fmla="*/ 850 w 1773"/>
                  <a:gd name="T77" fmla="*/ 249 h 1386"/>
                  <a:gd name="T78" fmla="*/ 884 w 1773"/>
                  <a:gd name="T79" fmla="*/ 223 h 1386"/>
                  <a:gd name="T80" fmla="*/ 989 w 1773"/>
                  <a:gd name="T81" fmla="*/ 155 h 1386"/>
                  <a:gd name="T82" fmla="*/ 1057 w 1773"/>
                  <a:gd name="T83" fmla="*/ 100 h 1386"/>
                  <a:gd name="T84" fmla="*/ 1167 w 1773"/>
                  <a:gd name="T85" fmla="*/ 76 h 1386"/>
                  <a:gd name="T86" fmla="*/ 1217 w 1773"/>
                  <a:gd name="T87" fmla="*/ 58 h 1386"/>
                  <a:gd name="T88" fmla="*/ 1348 w 1773"/>
                  <a:gd name="T89" fmla="*/ 5 h 1386"/>
                  <a:gd name="T90" fmla="*/ 1364 w 1773"/>
                  <a:gd name="T91" fmla="*/ 13 h 1386"/>
                  <a:gd name="T92" fmla="*/ 1374 w 1773"/>
                  <a:gd name="T93" fmla="*/ 42 h 1386"/>
                  <a:gd name="T94" fmla="*/ 1437 w 1773"/>
                  <a:gd name="T95" fmla="*/ 108 h 1386"/>
                  <a:gd name="T96" fmla="*/ 1566 w 1773"/>
                  <a:gd name="T97" fmla="*/ 228 h 1386"/>
                  <a:gd name="T98" fmla="*/ 1623 w 1773"/>
                  <a:gd name="T99" fmla="*/ 283 h 1386"/>
                  <a:gd name="T100" fmla="*/ 1684 w 1773"/>
                  <a:gd name="T101" fmla="*/ 344 h 1386"/>
                  <a:gd name="T102" fmla="*/ 1697 w 1773"/>
                  <a:gd name="T103" fmla="*/ 354 h 1386"/>
                  <a:gd name="T104" fmla="*/ 1728 w 1773"/>
                  <a:gd name="T105" fmla="*/ 383 h 1386"/>
                  <a:gd name="T106" fmla="*/ 1736 w 1773"/>
                  <a:gd name="T107" fmla="*/ 391 h 1386"/>
                  <a:gd name="T108" fmla="*/ 1744 w 1773"/>
                  <a:gd name="T109" fmla="*/ 399 h 1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773" h="1386">
                    <a:moveTo>
                      <a:pt x="1746" y="402"/>
                    </a:moveTo>
                    <a:lnTo>
                      <a:pt x="1773" y="428"/>
                    </a:lnTo>
                    <a:lnTo>
                      <a:pt x="1744" y="428"/>
                    </a:lnTo>
                    <a:lnTo>
                      <a:pt x="1739" y="428"/>
                    </a:lnTo>
                    <a:lnTo>
                      <a:pt x="1736" y="428"/>
                    </a:lnTo>
                    <a:lnTo>
                      <a:pt x="1733" y="428"/>
                    </a:lnTo>
                    <a:lnTo>
                      <a:pt x="1731" y="428"/>
                    </a:lnTo>
                    <a:lnTo>
                      <a:pt x="1728" y="430"/>
                    </a:lnTo>
                    <a:lnTo>
                      <a:pt x="1718" y="436"/>
                    </a:lnTo>
                    <a:lnTo>
                      <a:pt x="1702" y="446"/>
                    </a:lnTo>
                    <a:lnTo>
                      <a:pt x="1684" y="457"/>
                    </a:lnTo>
                    <a:lnTo>
                      <a:pt x="1668" y="470"/>
                    </a:lnTo>
                    <a:lnTo>
                      <a:pt x="1657" y="478"/>
                    </a:lnTo>
                    <a:lnTo>
                      <a:pt x="1647" y="486"/>
                    </a:lnTo>
                    <a:lnTo>
                      <a:pt x="1634" y="496"/>
                    </a:lnTo>
                    <a:lnTo>
                      <a:pt x="1621" y="509"/>
                    </a:lnTo>
                    <a:lnTo>
                      <a:pt x="1605" y="525"/>
                    </a:lnTo>
                    <a:lnTo>
                      <a:pt x="1602" y="528"/>
                    </a:lnTo>
                    <a:lnTo>
                      <a:pt x="1592" y="538"/>
                    </a:lnTo>
                    <a:lnTo>
                      <a:pt x="1581" y="548"/>
                    </a:lnTo>
                    <a:lnTo>
                      <a:pt x="1573" y="559"/>
                    </a:lnTo>
                    <a:lnTo>
                      <a:pt x="1566" y="567"/>
                    </a:lnTo>
                    <a:lnTo>
                      <a:pt x="1563" y="569"/>
                    </a:lnTo>
                    <a:lnTo>
                      <a:pt x="1534" y="601"/>
                    </a:lnTo>
                    <a:lnTo>
                      <a:pt x="1516" y="619"/>
                    </a:lnTo>
                    <a:lnTo>
                      <a:pt x="1503" y="635"/>
                    </a:lnTo>
                    <a:lnTo>
                      <a:pt x="1503" y="638"/>
                    </a:lnTo>
                    <a:lnTo>
                      <a:pt x="1500" y="640"/>
                    </a:lnTo>
                    <a:lnTo>
                      <a:pt x="1495" y="646"/>
                    </a:lnTo>
                    <a:lnTo>
                      <a:pt x="1492" y="648"/>
                    </a:lnTo>
                    <a:lnTo>
                      <a:pt x="1482" y="661"/>
                    </a:lnTo>
                    <a:lnTo>
                      <a:pt x="1466" y="685"/>
                    </a:lnTo>
                    <a:lnTo>
                      <a:pt x="1450" y="709"/>
                    </a:lnTo>
                    <a:lnTo>
                      <a:pt x="1442" y="722"/>
                    </a:lnTo>
                    <a:lnTo>
                      <a:pt x="1434" y="735"/>
                    </a:lnTo>
                    <a:lnTo>
                      <a:pt x="1419" y="758"/>
                    </a:lnTo>
                    <a:lnTo>
                      <a:pt x="1408" y="774"/>
                    </a:lnTo>
                    <a:lnTo>
                      <a:pt x="1395" y="795"/>
                    </a:lnTo>
                    <a:lnTo>
                      <a:pt x="1393" y="798"/>
                    </a:lnTo>
                    <a:lnTo>
                      <a:pt x="1385" y="811"/>
                    </a:lnTo>
                    <a:lnTo>
                      <a:pt x="1374" y="827"/>
                    </a:lnTo>
                    <a:lnTo>
                      <a:pt x="1361" y="845"/>
                    </a:lnTo>
                    <a:lnTo>
                      <a:pt x="1345" y="871"/>
                    </a:lnTo>
                    <a:lnTo>
                      <a:pt x="1330" y="892"/>
                    </a:lnTo>
                    <a:lnTo>
                      <a:pt x="1327" y="895"/>
                    </a:lnTo>
                    <a:lnTo>
                      <a:pt x="1316" y="913"/>
                    </a:lnTo>
                    <a:lnTo>
                      <a:pt x="1303" y="934"/>
                    </a:lnTo>
                    <a:lnTo>
                      <a:pt x="1290" y="955"/>
                    </a:lnTo>
                    <a:lnTo>
                      <a:pt x="1280" y="971"/>
                    </a:lnTo>
                    <a:lnTo>
                      <a:pt x="1280" y="974"/>
                    </a:lnTo>
                    <a:lnTo>
                      <a:pt x="1269" y="989"/>
                    </a:lnTo>
                    <a:lnTo>
                      <a:pt x="1259" y="1008"/>
                    </a:lnTo>
                    <a:lnTo>
                      <a:pt x="1246" y="1029"/>
                    </a:lnTo>
                    <a:lnTo>
                      <a:pt x="1233" y="1050"/>
                    </a:lnTo>
                    <a:lnTo>
                      <a:pt x="1219" y="1068"/>
                    </a:lnTo>
                    <a:lnTo>
                      <a:pt x="1209" y="1086"/>
                    </a:lnTo>
                    <a:lnTo>
                      <a:pt x="1199" y="1102"/>
                    </a:lnTo>
                    <a:lnTo>
                      <a:pt x="1157" y="1170"/>
                    </a:lnTo>
                    <a:lnTo>
                      <a:pt x="1062" y="1210"/>
                    </a:lnTo>
                    <a:lnTo>
                      <a:pt x="1012" y="1231"/>
                    </a:lnTo>
                    <a:lnTo>
                      <a:pt x="978" y="1247"/>
                    </a:lnTo>
                    <a:lnTo>
                      <a:pt x="957" y="1257"/>
                    </a:lnTo>
                    <a:lnTo>
                      <a:pt x="952" y="1257"/>
                    </a:lnTo>
                    <a:lnTo>
                      <a:pt x="653" y="1386"/>
                    </a:lnTo>
                    <a:lnTo>
                      <a:pt x="548" y="1341"/>
                    </a:lnTo>
                    <a:lnTo>
                      <a:pt x="543" y="1338"/>
                    </a:lnTo>
                    <a:lnTo>
                      <a:pt x="527" y="1333"/>
                    </a:lnTo>
                    <a:lnTo>
                      <a:pt x="388" y="1275"/>
                    </a:lnTo>
                    <a:lnTo>
                      <a:pt x="273" y="1228"/>
                    </a:lnTo>
                    <a:lnTo>
                      <a:pt x="202" y="1197"/>
                    </a:lnTo>
                    <a:lnTo>
                      <a:pt x="168" y="1184"/>
                    </a:lnTo>
                    <a:lnTo>
                      <a:pt x="113" y="1160"/>
                    </a:lnTo>
                    <a:lnTo>
                      <a:pt x="87" y="1149"/>
                    </a:lnTo>
                    <a:lnTo>
                      <a:pt x="50" y="1134"/>
                    </a:lnTo>
                    <a:lnTo>
                      <a:pt x="0" y="1113"/>
                    </a:lnTo>
                    <a:lnTo>
                      <a:pt x="132" y="913"/>
                    </a:lnTo>
                    <a:lnTo>
                      <a:pt x="163" y="866"/>
                    </a:lnTo>
                    <a:lnTo>
                      <a:pt x="168" y="858"/>
                    </a:lnTo>
                    <a:lnTo>
                      <a:pt x="197" y="829"/>
                    </a:lnTo>
                    <a:lnTo>
                      <a:pt x="289" y="774"/>
                    </a:lnTo>
                    <a:lnTo>
                      <a:pt x="299" y="769"/>
                    </a:lnTo>
                    <a:lnTo>
                      <a:pt x="307" y="764"/>
                    </a:lnTo>
                    <a:lnTo>
                      <a:pt x="318" y="758"/>
                    </a:lnTo>
                    <a:lnTo>
                      <a:pt x="326" y="753"/>
                    </a:lnTo>
                    <a:lnTo>
                      <a:pt x="336" y="748"/>
                    </a:lnTo>
                    <a:lnTo>
                      <a:pt x="347" y="740"/>
                    </a:lnTo>
                    <a:lnTo>
                      <a:pt x="357" y="732"/>
                    </a:lnTo>
                    <a:lnTo>
                      <a:pt x="365" y="730"/>
                    </a:lnTo>
                    <a:lnTo>
                      <a:pt x="373" y="724"/>
                    </a:lnTo>
                    <a:lnTo>
                      <a:pt x="383" y="719"/>
                    </a:lnTo>
                    <a:lnTo>
                      <a:pt x="386" y="716"/>
                    </a:lnTo>
                    <a:lnTo>
                      <a:pt x="391" y="714"/>
                    </a:lnTo>
                    <a:lnTo>
                      <a:pt x="396" y="714"/>
                    </a:lnTo>
                    <a:lnTo>
                      <a:pt x="396" y="711"/>
                    </a:lnTo>
                    <a:lnTo>
                      <a:pt x="409" y="706"/>
                    </a:lnTo>
                    <a:lnTo>
                      <a:pt x="417" y="701"/>
                    </a:lnTo>
                    <a:lnTo>
                      <a:pt x="428" y="695"/>
                    </a:lnTo>
                    <a:lnTo>
                      <a:pt x="441" y="690"/>
                    </a:lnTo>
                    <a:lnTo>
                      <a:pt x="449" y="685"/>
                    </a:lnTo>
                    <a:lnTo>
                      <a:pt x="467" y="677"/>
                    </a:lnTo>
                    <a:lnTo>
                      <a:pt x="480" y="669"/>
                    </a:lnTo>
                    <a:lnTo>
                      <a:pt x="493" y="661"/>
                    </a:lnTo>
                    <a:lnTo>
                      <a:pt x="499" y="661"/>
                    </a:lnTo>
                    <a:lnTo>
                      <a:pt x="501" y="659"/>
                    </a:lnTo>
                    <a:lnTo>
                      <a:pt x="506" y="656"/>
                    </a:lnTo>
                    <a:lnTo>
                      <a:pt x="512" y="651"/>
                    </a:lnTo>
                    <a:lnTo>
                      <a:pt x="538" y="635"/>
                    </a:lnTo>
                    <a:lnTo>
                      <a:pt x="546" y="630"/>
                    </a:lnTo>
                    <a:lnTo>
                      <a:pt x="554" y="625"/>
                    </a:lnTo>
                    <a:lnTo>
                      <a:pt x="556" y="622"/>
                    </a:lnTo>
                    <a:lnTo>
                      <a:pt x="559" y="619"/>
                    </a:lnTo>
                    <a:lnTo>
                      <a:pt x="561" y="619"/>
                    </a:lnTo>
                    <a:lnTo>
                      <a:pt x="567" y="619"/>
                    </a:lnTo>
                    <a:lnTo>
                      <a:pt x="569" y="617"/>
                    </a:lnTo>
                    <a:lnTo>
                      <a:pt x="593" y="614"/>
                    </a:lnTo>
                    <a:lnTo>
                      <a:pt x="601" y="614"/>
                    </a:lnTo>
                    <a:lnTo>
                      <a:pt x="603" y="614"/>
                    </a:lnTo>
                    <a:lnTo>
                      <a:pt x="609" y="611"/>
                    </a:lnTo>
                    <a:lnTo>
                      <a:pt x="614" y="609"/>
                    </a:lnTo>
                    <a:lnTo>
                      <a:pt x="617" y="609"/>
                    </a:lnTo>
                    <a:lnTo>
                      <a:pt x="622" y="606"/>
                    </a:lnTo>
                    <a:lnTo>
                      <a:pt x="624" y="604"/>
                    </a:lnTo>
                    <a:lnTo>
                      <a:pt x="630" y="601"/>
                    </a:lnTo>
                    <a:lnTo>
                      <a:pt x="635" y="598"/>
                    </a:lnTo>
                    <a:lnTo>
                      <a:pt x="637" y="598"/>
                    </a:lnTo>
                    <a:lnTo>
                      <a:pt x="640" y="596"/>
                    </a:lnTo>
                    <a:lnTo>
                      <a:pt x="640" y="593"/>
                    </a:lnTo>
                    <a:lnTo>
                      <a:pt x="643" y="588"/>
                    </a:lnTo>
                    <a:lnTo>
                      <a:pt x="648" y="583"/>
                    </a:lnTo>
                    <a:lnTo>
                      <a:pt x="653" y="575"/>
                    </a:lnTo>
                    <a:lnTo>
                      <a:pt x="656" y="572"/>
                    </a:lnTo>
                    <a:lnTo>
                      <a:pt x="661" y="567"/>
                    </a:lnTo>
                    <a:lnTo>
                      <a:pt x="679" y="533"/>
                    </a:lnTo>
                    <a:lnTo>
                      <a:pt x="685" y="522"/>
                    </a:lnTo>
                    <a:lnTo>
                      <a:pt x="690" y="514"/>
                    </a:lnTo>
                    <a:lnTo>
                      <a:pt x="700" y="499"/>
                    </a:lnTo>
                    <a:lnTo>
                      <a:pt x="776" y="354"/>
                    </a:lnTo>
                    <a:lnTo>
                      <a:pt x="792" y="328"/>
                    </a:lnTo>
                    <a:lnTo>
                      <a:pt x="808" y="302"/>
                    </a:lnTo>
                    <a:lnTo>
                      <a:pt x="813" y="291"/>
                    </a:lnTo>
                    <a:lnTo>
                      <a:pt x="824" y="281"/>
                    </a:lnTo>
                    <a:lnTo>
                      <a:pt x="831" y="270"/>
                    </a:lnTo>
                    <a:lnTo>
                      <a:pt x="837" y="265"/>
                    </a:lnTo>
                    <a:lnTo>
                      <a:pt x="839" y="260"/>
                    </a:lnTo>
                    <a:lnTo>
                      <a:pt x="845" y="255"/>
                    </a:lnTo>
                    <a:lnTo>
                      <a:pt x="850" y="249"/>
                    </a:lnTo>
                    <a:lnTo>
                      <a:pt x="860" y="241"/>
                    </a:lnTo>
                    <a:lnTo>
                      <a:pt x="868" y="234"/>
                    </a:lnTo>
                    <a:lnTo>
                      <a:pt x="871" y="234"/>
                    </a:lnTo>
                    <a:lnTo>
                      <a:pt x="884" y="223"/>
                    </a:lnTo>
                    <a:lnTo>
                      <a:pt x="955" y="176"/>
                    </a:lnTo>
                    <a:lnTo>
                      <a:pt x="968" y="168"/>
                    </a:lnTo>
                    <a:lnTo>
                      <a:pt x="978" y="163"/>
                    </a:lnTo>
                    <a:lnTo>
                      <a:pt x="989" y="155"/>
                    </a:lnTo>
                    <a:lnTo>
                      <a:pt x="1012" y="142"/>
                    </a:lnTo>
                    <a:lnTo>
                      <a:pt x="1015" y="142"/>
                    </a:lnTo>
                    <a:lnTo>
                      <a:pt x="1031" y="126"/>
                    </a:lnTo>
                    <a:lnTo>
                      <a:pt x="1057" y="100"/>
                    </a:lnTo>
                    <a:lnTo>
                      <a:pt x="1081" y="94"/>
                    </a:lnTo>
                    <a:lnTo>
                      <a:pt x="1109" y="89"/>
                    </a:lnTo>
                    <a:lnTo>
                      <a:pt x="1159" y="79"/>
                    </a:lnTo>
                    <a:lnTo>
                      <a:pt x="1167" y="76"/>
                    </a:lnTo>
                    <a:lnTo>
                      <a:pt x="1193" y="66"/>
                    </a:lnTo>
                    <a:lnTo>
                      <a:pt x="1214" y="58"/>
                    </a:lnTo>
                    <a:lnTo>
                      <a:pt x="1217" y="58"/>
                    </a:lnTo>
                    <a:lnTo>
                      <a:pt x="1227" y="52"/>
                    </a:lnTo>
                    <a:lnTo>
                      <a:pt x="1235" y="50"/>
                    </a:lnTo>
                    <a:lnTo>
                      <a:pt x="1288" y="29"/>
                    </a:lnTo>
                    <a:lnTo>
                      <a:pt x="1348" y="5"/>
                    </a:lnTo>
                    <a:lnTo>
                      <a:pt x="1353" y="3"/>
                    </a:lnTo>
                    <a:lnTo>
                      <a:pt x="1358" y="0"/>
                    </a:lnTo>
                    <a:lnTo>
                      <a:pt x="1364" y="13"/>
                    </a:lnTo>
                    <a:lnTo>
                      <a:pt x="1364" y="18"/>
                    </a:lnTo>
                    <a:lnTo>
                      <a:pt x="1369" y="29"/>
                    </a:lnTo>
                    <a:lnTo>
                      <a:pt x="1372" y="37"/>
                    </a:lnTo>
                    <a:lnTo>
                      <a:pt x="1374" y="42"/>
                    </a:lnTo>
                    <a:lnTo>
                      <a:pt x="1379" y="47"/>
                    </a:lnTo>
                    <a:lnTo>
                      <a:pt x="1403" y="73"/>
                    </a:lnTo>
                    <a:lnTo>
                      <a:pt x="1419" y="89"/>
                    </a:lnTo>
                    <a:lnTo>
                      <a:pt x="1437" y="108"/>
                    </a:lnTo>
                    <a:lnTo>
                      <a:pt x="1476" y="144"/>
                    </a:lnTo>
                    <a:lnTo>
                      <a:pt x="1513" y="178"/>
                    </a:lnTo>
                    <a:lnTo>
                      <a:pt x="1563" y="226"/>
                    </a:lnTo>
                    <a:lnTo>
                      <a:pt x="1566" y="228"/>
                    </a:lnTo>
                    <a:lnTo>
                      <a:pt x="1566" y="231"/>
                    </a:lnTo>
                    <a:lnTo>
                      <a:pt x="1568" y="234"/>
                    </a:lnTo>
                    <a:lnTo>
                      <a:pt x="1573" y="236"/>
                    </a:lnTo>
                    <a:lnTo>
                      <a:pt x="1623" y="283"/>
                    </a:lnTo>
                    <a:lnTo>
                      <a:pt x="1657" y="315"/>
                    </a:lnTo>
                    <a:lnTo>
                      <a:pt x="1684" y="341"/>
                    </a:lnTo>
                    <a:lnTo>
                      <a:pt x="1684" y="344"/>
                    </a:lnTo>
                    <a:lnTo>
                      <a:pt x="1686" y="346"/>
                    </a:lnTo>
                    <a:lnTo>
                      <a:pt x="1694" y="352"/>
                    </a:lnTo>
                    <a:lnTo>
                      <a:pt x="1697" y="354"/>
                    </a:lnTo>
                    <a:lnTo>
                      <a:pt x="1712" y="370"/>
                    </a:lnTo>
                    <a:lnTo>
                      <a:pt x="1718" y="375"/>
                    </a:lnTo>
                    <a:lnTo>
                      <a:pt x="1723" y="378"/>
                    </a:lnTo>
                    <a:lnTo>
                      <a:pt x="1728" y="383"/>
                    </a:lnTo>
                    <a:lnTo>
                      <a:pt x="1731" y="386"/>
                    </a:lnTo>
                    <a:lnTo>
                      <a:pt x="1731" y="388"/>
                    </a:lnTo>
                    <a:lnTo>
                      <a:pt x="1736" y="391"/>
                    </a:lnTo>
                    <a:lnTo>
                      <a:pt x="1741" y="399"/>
                    </a:lnTo>
                    <a:lnTo>
                      <a:pt x="1744" y="399"/>
                    </a:lnTo>
                    <a:lnTo>
                      <a:pt x="1746" y="402"/>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23" name="フリーフォーム 222"/>
              <p:cNvSpPr>
                <a:spLocks/>
              </p:cNvSpPr>
              <p:nvPr/>
            </p:nvSpPr>
            <p:spPr bwMode="auto">
              <a:xfrm>
                <a:off x="1786436" y="3503952"/>
                <a:ext cx="650789" cy="835283"/>
              </a:xfrm>
              <a:custGeom>
                <a:avLst/>
                <a:gdLst>
                  <a:gd name="T0" fmla="*/ 1345 w 1358"/>
                  <a:gd name="T1" fmla="*/ 121 h 1716"/>
                  <a:gd name="T2" fmla="*/ 1345 w 1358"/>
                  <a:gd name="T3" fmla="*/ 124 h 1716"/>
                  <a:gd name="T4" fmla="*/ 1353 w 1358"/>
                  <a:gd name="T5" fmla="*/ 173 h 1716"/>
                  <a:gd name="T6" fmla="*/ 1353 w 1358"/>
                  <a:gd name="T7" fmla="*/ 186 h 1716"/>
                  <a:gd name="T8" fmla="*/ 1358 w 1358"/>
                  <a:gd name="T9" fmla="*/ 276 h 1716"/>
                  <a:gd name="T10" fmla="*/ 1358 w 1358"/>
                  <a:gd name="T11" fmla="*/ 307 h 1716"/>
                  <a:gd name="T12" fmla="*/ 1356 w 1358"/>
                  <a:gd name="T13" fmla="*/ 354 h 1716"/>
                  <a:gd name="T14" fmla="*/ 1350 w 1358"/>
                  <a:gd name="T15" fmla="*/ 389 h 1716"/>
                  <a:gd name="T16" fmla="*/ 1345 w 1358"/>
                  <a:gd name="T17" fmla="*/ 431 h 1716"/>
                  <a:gd name="T18" fmla="*/ 1329 w 1358"/>
                  <a:gd name="T19" fmla="*/ 501 h 1716"/>
                  <a:gd name="T20" fmla="*/ 1322 w 1358"/>
                  <a:gd name="T21" fmla="*/ 525 h 1716"/>
                  <a:gd name="T22" fmla="*/ 1316 w 1358"/>
                  <a:gd name="T23" fmla="*/ 536 h 1716"/>
                  <a:gd name="T24" fmla="*/ 1308 w 1358"/>
                  <a:gd name="T25" fmla="*/ 554 h 1716"/>
                  <a:gd name="T26" fmla="*/ 1290 w 1358"/>
                  <a:gd name="T27" fmla="*/ 593 h 1716"/>
                  <a:gd name="T28" fmla="*/ 1272 w 1358"/>
                  <a:gd name="T29" fmla="*/ 643 h 1716"/>
                  <a:gd name="T30" fmla="*/ 1264 w 1358"/>
                  <a:gd name="T31" fmla="*/ 672 h 1716"/>
                  <a:gd name="T32" fmla="*/ 1253 w 1358"/>
                  <a:gd name="T33" fmla="*/ 703 h 1716"/>
                  <a:gd name="T34" fmla="*/ 1251 w 1358"/>
                  <a:gd name="T35" fmla="*/ 724 h 1716"/>
                  <a:gd name="T36" fmla="*/ 1251 w 1358"/>
                  <a:gd name="T37" fmla="*/ 801 h 1716"/>
                  <a:gd name="T38" fmla="*/ 1259 w 1358"/>
                  <a:gd name="T39" fmla="*/ 900 h 1716"/>
                  <a:gd name="T40" fmla="*/ 1259 w 1358"/>
                  <a:gd name="T41" fmla="*/ 995 h 1716"/>
                  <a:gd name="T42" fmla="*/ 1251 w 1358"/>
                  <a:gd name="T43" fmla="*/ 1110 h 1716"/>
                  <a:gd name="T44" fmla="*/ 1227 w 1358"/>
                  <a:gd name="T45" fmla="*/ 1213 h 1716"/>
                  <a:gd name="T46" fmla="*/ 1214 w 1358"/>
                  <a:gd name="T47" fmla="*/ 1257 h 1716"/>
                  <a:gd name="T48" fmla="*/ 1188 w 1358"/>
                  <a:gd name="T49" fmla="*/ 1346 h 1716"/>
                  <a:gd name="T50" fmla="*/ 1164 w 1358"/>
                  <a:gd name="T51" fmla="*/ 1409 h 1716"/>
                  <a:gd name="T52" fmla="*/ 1164 w 1358"/>
                  <a:gd name="T53" fmla="*/ 1412 h 1716"/>
                  <a:gd name="T54" fmla="*/ 1141 w 1358"/>
                  <a:gd name="T55" fmla="*/ 1446 h 1716"/>
                  <a:gd name="T56" fmla="*/ 1070 w 1358"/>
                  <a:gd name="T57" fmla="*/ 1549 h 1716"/>
                  <a:gd name="T58" fmla="*/ 1023 w 1358"/>
                  <a:gd name="T59" fmla="*/ 1583 h 1716"/>
                  <a:gd name="T60" fmla="*/ 962 w 1358"/>
                  <a:gd name="T61" fmla="*/ 1617 h 1716"/>
                  <a:gd name="T62" fmla="*/ 892 w 1358"/>
                  <a:gd name="T63" fmla="*/ 1635 h 1716"/>
                  <a:gd name="T64" fmla="*/ 776 w 1358"/>
                  <a:gd name="T65" fmla="*/ 1664 h 1716"/>
                  <a:gd name="T66" fmla="*/ 716 w 1358"/>
                  <a:gd name="T67" fmla="*/ 1677 h 1716"/>
                  <a:gd name="T68" fmla="*/ 572 w 1358"/>
                  <a:gd name="T69" fmla="*/ 1709 h 1716"/>
                  <a:gd name="T70" fmla="*/ 496 w 1358"/>
                  <a:gd name="T71" fmla="*/ 1716 h 1716"/>
                  <a:gd name="T72" fmla="*/ 449 w 1358"/>
                  <a:gd name="T73" fmla="*/ 1714 h 1716"/>
                  <a:gd name="T74" fmla="*/ 399 w 1358"/>
                  <a:gd name="T75" fmla="*/ 1701 h 1716"/>
                  <a:gd name="T76" fmla="*/ 354 w 1358"/>
                  <a:gd name="T77" fmla="*/ 1688 h 1716"/>
                  <a:gd name="T78" fmla="*/ 252 w 1358"/>
                  <a:gd name="T79" fmla="*/ 1638 h 1716"/>
                  <a:gd name="T80" fmla="*/ 168 w 1358"/>
                  <a:gd name="T81" fmla="*/ 1564 h 1716"/>
                  <a:gd name="T82" fmla="*/ 95 w 1358"/>
                  <a:gd name="T83" fmla="*/ 1297 h 1716"/>
                  <a:gd name="T84" fmla="*/ 13 w 1358"/>
                  <a:gd name="T85" fmla="*/ 1008 h 1716"/>
                  <a:gd name="T86" fmla="*/ 359 w 1358"/>
                  <a:gd name="T87" fmla="*/ 848 h 1716"/>
                  <a:gd name="T88" fmla="*/ 566 w 1358"/>
                  <a:gd name="T89" fmla="*/ 685 h 1716"/>
                  <a:gd name="T90" fmla="*/ 627 w 1358"/>
                  <a:gd name="T91" fmla="*/ 591 h 1716"/>
                  <a:gd name="T92" fmla="*/ 674 w 1358"/>
                  <a:gd name="T93" fmla="*/ 512 h 1716"/>
                  <a:gd name="T94" fmla="*/ 732 w 1358"/>
                  <a:gd name="T95" fmla="*/ 428 h 1716"/>
                  <a:gd name="T96" fmla="*/ 781 w 1358"/>
                  <a:gd name="T97" fmla="*/ 352 h 1716"/>
                  <a:gd name="T98" fmla="*/ 839 w 1358"/>
                  <a:gd name="T99" fmla="*/ 265 h 1716"/>
                  <a:gd name="T100" fmla="*/ 850 w 1358"/>
                  <a:gd name="T101" fmla="*/ 255 h 1716"/>
                  <a:gd name="T102" fmla="*/ 910 w 1358"/>
                  <a:gd name="T103" fmla="*/ 186 h 1716"/>
                  <a:gd name="T104" fmla="*/ 949 w 1358"/>
                  <a:gd name="T105" fmla="*/ 145 h 1716"/>
                  <a:gd name="T106" fmla="*/ 1004 w 1358"/>
                  <a:gd name="T107" fmla="*/ 95 h 1716"/>
                  <a:gd name="T108" fmla="*/ 1075 w 1358"/>
                  <a:gd name="T109" fmla="*/ 47 h 1716"/>
                  <a:gd name="T110" fmla="*/ 1086 w 1358"/>
                  <a:gd name="T111" fmla="*/ 45 h 1716"/>
                  <a:gd name="T112" fmla="*/ 1154 w 1358"/>
                  <a:gd name="T113" fmla="*/ 37 h 1716"/>
                  <a:gd name="T114" fmla="*/ 1183 w 1358"/>
                  <a:gd name="T115" fmla="*/ 29 h 1716"/>
                  <a:gd name="T116" fmla="*/ 1274 w 1358"/>
                  <a:gd name="T117" fmla="*/ 8 h 1716"/>
                  <a:gd name="T118" fmla="*/ 1308 w 1358"/>
                  <a:gd name="T119"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58" h="1716">
                    <a:moveTo>
                      <a:pt x="1316" y="24"/>
                    </a:moveTo>
                    <a:lnTo>
                      <a:pt x="1329" y="66"/>
                    </a:lnTo>
                    <a:lnTo>
                      <a:pt x="1332" y="74"/>
                    </a:lnTo>
                    <a:lnTo>
                      <a:pt x="1342" y="108"/>
                    </a:lnTo>
                    <a:lnTo>
                      <a:pt x="1345" y="121"/>
                    </a:lnTo>
                    <a:lnTo>
                      <a:pt x="1345" y="124"/>
                    </a:lnTo>
                    <a:lnTo>
                      <a:pt x="1348" y="131"/>
                    </a:lnTo>
                    <a:lnTo>
                      <a:pt x="1350" y="145"/>
                    </a:lnTo>
                    <a:lnTo>
                      <a:pt x="1353" y="163"/>
                    </a:lnTo>
                    <a:lnTo>
                      <a:pt x="1353" y="173"/>
                    </a:lnTo>
                    <a:lnTo>
                      <a:pt x="1353" y="179"/>
                    </a:lnTo>
                    <a:lnTo>
                      <a:pt x="1353" y="184"/>
                    </a:lnTo>
                    <a:lnTo>
                      <a:pt x="1353" y="186"/>
                    </a:lnTo>
                    <a:lnTo>
                      <a:pt x="1353" y="197"/>
                    </a:lnTo>
                    <a:lnTo>
                      <a:pt x="1353" y="213"/>
                    </a:lnTo>
                    <a:lnTo>
                      <a:pt x="1356" y="234"/>
                    </a:lnTo>
                    <a:lnTo>
                      <a:pt x="1356" y="255"/>
                    </a:lnTo>
                    <a:lnTo>
                      <a:pt x="1358" y="276"/>
                    </a:lnTo>
                    <a:lnTo>
                      <a:pt x="1358" y="291"/>
                    </a:lnTo>
                    <a:lnTo>
                      <a:pt x="1358" y="307"/>
                    </a:lnTo>
                    <a:lnTo>
                      <a:pt x="1358" y="323"/>
                    </a:lnTo>
                    <a:lnTo>
                      <a:pt x="1356" y="341"/>
                    </a:lnTo>
                    <a:lnTo>
                      <a:pt x="1356" y="354"/>
                    </a:lnTo>
                    <a:lnTo>
                      <a:pt x="1353" y="368"/>
                    </a:lnTo>
                    <a:lnTo>
                      <a:pt x="1350" y="389"/>
                    </a:lnTo>
                    <a:lnTo>
                      <a:pt x="1350" y="396"/>
                    </a:lnTo>
                    <a:lnTo>
                      <a:pt x="1350" y="399"/>
                    </a:lnTo>
                    <a:lnTo>
                      <a:pt x="1348" y="415"/>
                    </a:lnTo>
                    <a:lnTo>
                      <a:pt x="1345" y="431"/>
                    </a:lnTo>
                    <a:lnTo>
                      <a:pt x="1340" y="452"/>
                    </a:lnTo>
                    <a:lnTo>
                      <a:pt x="1335" y="478"/>
                    </a:lnTo>
                    <a:lnTo>
                      <a:pt x="1332" y="488"/>
                    </a:lnTo>
                    <a:lnTo>
                      <a:pt x="1332" y="496"/>
                    </a:lnTo>
                    <a:lnTo>
                      <a:pt x="1329" y="501"/>
                    </a:lnTo>
                    <a:lnTo>
                      <a:pt x="1329" y="507"/>
                    </a:lnTo>
                    <a:lnTo>
                      <a:pt x="1327" y="512"/>
                    </a:lnTo>
                    <a:lnTo>
                      <a:pt x="1324" y="517"/>
                    </a:lnTo>
                    <a:lnTo>
                      <a:pt x="1322" y="525"/>
                    </a:lnTo>
                    <a:lnTo>
                      <a:pt x="1319" y="530"/>
                    </a:lnTo>
                    <a:lnTo>
                      <a:pt x="1316" y="533"/>
                    </a:lnTo>
                    <a:lnTo>
                      <a:pt x="1316" y="536"/>
                    </a:lnTo>
                    <a:lnTo>
                      <a:pt x="1316" y="538"/>
                    </a:lnTo>
                    <a:lnTo>
                      <a:pt x="1314" y="543"/>
                    </a:lnTo>
                    <a:lnTo>
                      <a:pt x="1308" y="554"/>
                    </a:lnTo>
                    <a:lnTo>
                      <a:pt x="1303" y="562"/>
                    </a:lnTo>
                    <a:lnTo>
                      <a:pt x="1301" y="570"/>
                    </a:lnTo>
                    <a:lnTo>
                      <a:pt x="1298" y="575"/>
                    </a:lnTo>
                    <a:lnTo>
                      <a:pt x="1295" y="583"/>
                    </a:lnTo>
                    <a:lnTo>
                      <a:pt x="1290" y="593"/>
                    </a:lnTo>
                    <a:lnTo>
                      <a:pt x="1287" y="606"/>
                    </a:lnTo>
                    <a:lnTo>
                      <a:pt x="1282" y="617"/>
                    </a:lnTo>
                    <a:lnTo>
                      <a:pt x="1280" y="625"/>
                    </a:lnTo>
                    <a:lnTo>
                      <a:pt x="1277" y="635"/>
                    </a:lnTo>
                    <a:lnTo>
                      <a:pt x="1272" y="643"/>
                    </a:lnTo>
                    <a:lnTo>
                      <a:pt x="1269" y="651"/>
                    </a:lnTo>
                    <a:lnTo>
                      <a:pt x="1266" y="656"/>
                    </a:lnTo>
                    <a:lnTo>
                      <a:pt x="1266" y="661"/>
                    </a:lnTo>
                    <a:lnTo>
                      <a:pt x="1264" y="672"/>
                    </a:lnTo>
                    <a:lnTo>
                      <a:pt x="1259" y="680"/>
                    </a:lnTo>
                    <a:lnTo>
                      <a:pt x="1259" y="688"/>
                    </a:lnTo>
                    <a:lnTo>
                      <a:pt x="1256" y="693"/>
                    </a:lnTo>
                    <a:lnTo>
                      <a:pt x="1253" y="701"/>
                    </a:lnTo>
                    <a:lnTo>
                      <a:pt x="1253" y="703"/>
                    </a:lnTo>
                    <a:lnTo>
                      <a:pt x="1251" y="706"/>
                    </a:lnTo>
                    <a:lnTo>
                      <a:pt x="1251" y="709"/>
                    </a:lnTo>
                    <a:lnTo>
                      <a:pt x="1251" y="719"/>
                    </a:lnTo>
                    <a:lnTo>
                      <a:pt x="1251" y="724"/>
                    </a:lnTo>
                    <a:lnTo>
                      <a:pt x="1251" y="730"/>
                    </a:lnTo>
                    <a:lnTo>
                      <a:pt x="1248" y="764"/>
                    </a:lnTo>
                    <a:lnTo>
                      <a:pt x="1248" y="782"/>
                    </a:lnTo>
                    <a:lnTo>
                      <a:pt x="1251" y="798"/>
                    </a:lnTo>
                    <a:lnTo>
                      <a:pt x="1251" y="801"/>
                    </a:lnTo>
                    <a:lnTo>
                      <a:pt x="1253" y="832"/>
                    </a:lnTo>
                    <a:lnTo>
                      <a:pt x="1253" y="837"/>
                    </a:lnTo>
                    <a:lnTo>
                      <a:pt x="1256" y="850"/>
                    </a:lnTo>
                    <a:lnTo>
                      <a:pt x="1256" y="874"/>
                    </a:lnTo>
                    <a:lnTo>
                      <a:pt x="1259" y="900"/>
                    </a:lnTo>
                    <a:lnTo>
                      <a:pt x="1259" y="924"/>
                    </a:lnTo>
                    <a:lnTo>
                      <a:pt x="1259" y="937"/>
                    </a:lnTo>
                    <a:lnTo>
                      <a:pt x="1259" y="953"/>
                    </a:lnTo>
                    <a:lnTo>
                      <a:pt x="1259" y="969"/>
                    </a:lnTo>
                    <a:lnTo>
                      <a:pt x="1259" y="995"/>
                    </a:lnTo>
                    <a:lnTo>
                      <a:pt x="1259" y="1018"/>
                    </a:lnTo>
                    <a:lnTo>
                      <a:pt x="1256" y="1053"/>
                    </a:lnTo>
                    <a:lnTo>
                      <a:pt x="1256" y="1066"/>
                    </a:lnTo>
                    <a:lnTo>
                      <a:pt x="1253" y="1087"/>
                    </a:lnTo>
                    <a:lnTo>
                      <a:pt x="1251" y="1110"/>
                    </a:lnTo>
                    <a:lnTo>
                      <a:pt x="1245" y="1131"/>
                    </a:lnTo>
                    <a:lnTo>
                      <a:pt x="1243" y="1155"/>
                    </a:lnTo>
                    <a:lnTo>
                      <a:pt x="1238" y="1176"/>
                    </a:lnTo>
                    <a:lnTo>
                      <a:pt x="1232" y="1197"/>
                    </a:lnTo>
                    <a:lnTo>
                      <a:pt x="1227" y="1213"/>
                    </a:lnTo>
                    <a:lnTo>
                      <a:pt x="1225" y="1226"/>
                    </a:lnTo>
                    <a:lnTo>
                      <a:pt x="1222" y="1236"/>
                    </a:lnTo>
                    <a:lnTo>
                      <a:pt x="1217" y="1247"/>
                    </a:lnTo>
                    <a:lnTo>
                      <a:pt x="1214" y="1257"/>
                    </a:lnTo>
                    <a:lnTo>
                      <a:pt x="1211" y="1278"/>
                    </a:lnTo>
                    <a:lnTo>
                      <a:pt x="1209" y="1289"/>
                    </a:lnTo>
                    <a:lnTo>
                      <a:pt x="1209" y="1294"/>
                    </a:lnTo>
                    <a:lnTo>
                      <a:pt x="1206" y="1297"/>
                    </a:lnTo>
                    <a:lnTo>
                      <a:pt x="1188" y="1346"/>
                    </a:lnTo>
                    <a:lnTo>
                      <a:pt x="1164" y="1407"/>
                    </a:lnTo>
                    <a:lnTo>
                      <a:pt x="1164" y="1409"/>
                    </a:lnTo>
                    <a:lnTo>
                      <a:pt x="1164" y="1412"/>
                    </a:lnTo>
                    <a:lnTo>
                      <a:pt x="1162" y="1415"/>
                    </a:lnTo>
                    <a:lnTo>
                      <a:pt x="1141" y="1446"/>
                    </a:lnTo>
                    <a:lnTo>
                      <a:pt x="1107" y="1496"/>
                    </a:lnTo>
                    <a:lnTo>
                      <a:pt x="1080" y="1535"/>
                    </a:lnTo>
                    <a:lnTo>
                      <a:pt x="1075" y="1541"/>
                    </a:lnTo>
                    <a:lnTo>
                      <a:pt x="1075" y="1543"/>
                    </a:lnTo>
                    <a:lnTo>
                      <a:pt x="1070" y="1549"/>
                    </a:lnTo>
                    <a:lnTo>
                      <a:pt x="1062" y="1556"/>
                    </a:lnTo>
                    <a:lnTo>
                      <a:pt x="1057" y="1559"/>
                    </a:lnTo>
                    <a:lnTo>
                      <a:pt x="1049" y="1564"/>
                    </a:lnTo>
                    <a:lnTo>
                      <a:pt x="1036" y="1572"/>
                    </a:lnTo>
                    <a:lnTo>
                      <a:pt x="1023" y="1583"/>
                    </a:lnTo>
                    <a:lnTo>
                      <a:pt x="1007" y="1593"/>
                    </a:lnTo>
                    <a:lnTo>
                      <a:pt x="994" y="1601"/>
                    </a:lnTo>
                    <a:lnTo>
                      <a:pt x="978" y="1609"/>
                    </a:lnTo>
                    <a:lnTo>
                      <a:pt x="968" y="1614"/>
                    </a:lnTo>
                    <a:lnTo>
                      <a:pt x="962" y="1617"/>
                    </a:lnTo>
                    <a:lnTo>
                      <a:pt x="952" y="1619"/>
                    </a:lnTo>
                    <a:lnTo>
                      <a:pt x="939" y="1625"/>
                    </a:lnTo>
                    <a:lnTo>
                      <a:pt x="928" y="1627"/>
                    </a:lnTo>
                    <a:lnTo>
                      <a:pt x="918" y="1630"/>
                    </a:lnTo>
                    <a:lnTo>
                      <a:pt x="892" y="1635"/>
                    </a:lnTo>
                    <a:lnTo>
                      <a:pt x="873" y="1643"/>
                    </a:lnTo>
                    <a:lnTo>
                      <a:pt x="857" y="1646"/>
                    </a:lnTo>
                    <a:lnTo>
                      <a:pt x="837" y="1651"/>
                    </a:lnTo>
                    <a:lnTo>
                      <a:pt x="808" y="1656"/>
                    </a:lnTo>
                    <a:lnTo>
                      <a:pt x="776" y="1664"/>
                    </a:lnTo>
                    <a:lnTo>
                      <a:pt x="732" y="1674"/>
                    </a:lnTo>
                    <a:lnTo>
                      <a:pt x="726" y="1674"/>
                    </a:lnTo>
                    <a:lnTo>
                      <a:pt x="721" y="1677"/>
                    </a:lnTo>
                    <a:lnTo>
                      <a:pt x="716" y="1677"/>
                    </a:lnTo>
                    <a:lnTo>
                      <a:pt x="695" y="1682"/>
                    </a:lnTo>
                    <a:lnTo>
                      <a:pt x="611" y="1701"/>
                    </a:lnTo>
                    <a:lnTo>
                      <a:pt x="590" y="1703"/>
                    </a:lnTo>
                    <a:lnTo>
                      <a:pt x="572" y="1709"/>
                    </a:lnTo>
                    <a:lnTo>
                      <a:pt x="559" y="1711"/>
                    </a:lnTo>
                    <a:lnTo>
                      <a:pt x="543" y="1711"/>
                    </a:lnTo>
                    <a:lnTo>
                      <a:pt x="530" y="1714"/>
                    </a:lnTo>
                    <a:lnTo>
                      <a:pt x="514" y="1716"/>
                    </a:lnTo>
                    <a:lnTo>
                      <a:pt x="496" y="1716"/>
                    </a:lnTo>
                    <a:lnTo>
                      <a:pt x="488" y="1716"/>
                    </a:lnTo>
                    <a:lnTo>
                      <a:pt x="477" y="1716"/>
                    </a:lnTo>
                    <a:lnTo>
                      <a:pt x="467" y="1716"/>
                    </a:lnTo>
                    <a:lnTo>
                      <a:pt x="459" y="1714"/>
                    </a:lnTo>
                    <a:lnTo>
                      <a:pt x="449" y="1714"/>
                    </a:lnTo>
                    <a:lnTo>
                      <a:pt x="438" y="1711"/>
                    </a:lnTo>
                    <a:lnTo>
                      <a:pt x="430" y="1711"/>
                    </a:lnTo>
                    <a:lnTo>
                      <a:pt x="420" y="1709"/>
                    </a:lnTo>
                    <a:lnTo>
                      <a:pt x="409" y="1706"/>
                    </a:lnTo>
                    <a:lnTo>
                      <a:pt x="399" y="1701"/>
                    </a:lnTo>
                    <a:lnTo>
                      <a:pt x="388" y="1698"/>
                    </a:lnTo>
                    <a:lnTo>
                      <a:pt x="378" y="1695"/>
                    </a:lnTo>
                    <a:lnTo>
                      <a:pt x="367" y="1693"/>
                    </a:lnTo>
                    <a:lnTo>
                      <a:pt x="359" y="1690"/>
                    </a:lnTo>
                    <a:lnTo>
                      <a:pt x="354" y="1688"/>
                    </a:lnTo>
                    <a:lnTo>
                      <a:pt x="352" y="1685"/>
                    </a:lnTo>
                    <a:lnTo>
                      <a:pt x="341" y="1682"/>
                    </a:lnTo>
                    <a:lnTo>
                      <a:pt x="333" y="1677"/>
                    </a:lnTo>
                    <a:lnTo>
                      <a:pt x="252" y="1638"/>
                    </a:lnTo>
                    <a:lnTo>
                      <a:pt x="241" y="1633"/>
                    </a:lnTo>
                    <a:lnTo>
                      <a:pt x="234" y="1627"/>
                    </a:lnTo>
                    <a:lnTo>
                      <a:pt x="178" y="1604"/>
                    </a:lnTo>
                    <a:lnTo>
                      <a:pt x="168" y="1598"/>
                    </a:lnTo>
                    <a:lnTo>
                      <a:pt x="168" y="1564"/>
                    </a:lnTo>
                    <a:lnTo>
                      <a:pt x="137" y="1449"/>
                    </a:lnTo>
                    <a:lnTo>
                      <a:pt x="95" y="1297"/>
                    </a:lnTo>
                    <a:lnTo>
                      <a:pt x="61" y="1181"/>
                    </a:lnTo>
                    <a:lnTo>
                      <a:pt x="32" y="1071"/>
                    </a:lnTo>
                    <a:lnTo>
                      <a:pt x="19" y="1024"/>
                    </a:lnTo>
                    <a:lnTo>
                      <a:pt x="13" y="1008"/>
                    </a:lnTo>
                    <a:lnTo>
                      <a:pt x="0" y="1003"/>
                    </a:lnTo>
                    <a:lnTo>
                      <a:pt x="299" y="874"/>
                    </a:lnTo>
                    <a:lnTo>
                      <a:pt x="304" y="874"/>
                    </a:lnTo>
                    <a:lnTo>
                      <a:pt x="325" y="864"/>
                    </a:lnTo>
                    <a:lnTo>
                      <a:pt x="359" y="848"/>
                    </a:lnTo>
                    <a:lnTo>
                      <a:pt x="409" y="827"/>
                    </a:lnTo>
                    <a:lnTo>
                      <a:pt x="504" y="787"/>
                    </a:lnTo>
                    <a:lnTo>
                      <a:pt x="546" y="719"/>
                    </a:lnTo>
                    <a:lnTo>
                      <a:pt x="556" y="703"/>
                    </a:lnTo>
                    <a:lnTo>
                      <a:pt x="566" y="685"/>
                    </a:lnTo>
                    <a:lnTo>
                      <a:pt x="580" y="667"/>
                    </a:lnTo>
                    <a:lnTo>
                      <a:pt x="593" y="646"/>
                    </a:lnTo>
                    <a:lnTo>
                      <a:pt x="606" y="625"/>
                    </a:lnTo>
                    <a:lnTo>
                      <a:pt x="616" y="606"/>
                    </a:lnTo>
                    <a:lnTo>
                      <a:pt x="627" y="591"/>
                    </a:lnTo>
                    <a:lnTo>
                      <a:pt x="627" y="588"/>
                    </a:lnTo>
                    <a:lnTo>
                      <a:pt x="637" y="572"/>
                    </a:lnTo>
                    <a:lnTo>
                      <a:pt x="650" y="551"/>
                    </a:lnTo>
                    <a:lnTo>
                      <a:pt x="663" y="530"/>
                    </a:lnTo>
                    <a:lnTo>
                      <a:pt x="674" y="512"/>
                    </a:lnTo>
                    <a:lnTo>
                      <a:pt x="677" y="509"/>
                    </a:lnTo>
                    <a:lnTo>
                      <a:pt x="692" y="488"/>
                    </a:lnTo>
                    <a:lnTo>
                      <a:pt x="708" y="462"/>
                    </a:lnTo>
                    <a:lnTo>
                      <a:pt x="721" y="444"/>
                    </a:lnTo>
                    <a:lnTo>
                      <a:pt x="732" y="428"/>
                    </a:lnTo>
                    <a:lnTo>
                      <a:pt x="740" y="415"/>
                    </a:lnTo>
                    <a:lnTo>
                      <a:pt x="742" y="412"/>
                    </a:lnTo>
                    <a:lnTo>
                      <a:pt x="755" y="391"/>
                    </a:lnTo>
                    <a:lnTo>
                      <a:pt x="766" y="375"/>
                    </a:lnTo>
                    <a:lnTo>
                      <a:pt x="781" y="352"/>
                    </a:lnTo>
                    <a:lnTo>
                      <a:pt x="789" y="339"/>
                    </a:lnTo>
                    <a:lnTo>
                      <a:pt x="797" y="326"/>
                    </a:lnTo>
                    <a:lnTo>
                      <a:pt x="813" y="302"/>
                    </a:lnTo>
                    <a:lnTo>
                      <a:pt x="829" y="278"/>
                    </a:lnTo>
                    <a:lnTo>
                      <a:pt x="839" y="265"/>
                    </a:lnTo>
                    <a:lnTo>
                      <a:pt x="842" y="263"/>
                    </a:lnTo>
                    <a:lnTo>
                      <a:pt x="847" y="257"/>
                    </a:lnTo>
                    <a:lnTo>
                      <a:pt x="850" y="255"/>
                    </a:lnTo>
                    <a:lnTo>
                      <a:pt x="850" y="252"/>
                    </a:lnTo>
                    <a:lnTo>
                      <a:pt x="863" y="236"/>
                    </a:lnTo>
                    <a:lnTo>
                      <a:pt x="881" y="218"/>
                    </a:lnTo>
                    <a:lnTo>
                      <a:pt x="910" y="186"/>
                    </a:lnTo>
                    <a:lnTo>
                      <a:pt x="913" y="184"/>
                    </a:lnTo>
                    <a:lnTo>
                      <a:pt x="920" y="176"/>
                    </a:lnTo>
                    <a:lnTo>
                      <a:pt x="928" y="165"/>
                    </a:lnTo>
                    <a:lnTo>
                      <a:pt x="939" y="155"/>
                    </a:lnTo>
                    <a:lnTo>
                      <a:pt x="949" y="145"/>
                    </a:lnTo>
                    <a:lnTo>
                      <a:pt x="952" y="142"/>
                    </a:lnTo>
                    <a:lnTo>
                      <a:pt x="968" y="126"/>
                    </a:lnTo>
                    <a:lnTo>
                      <a:pt x="981" y="113"/>
                    </a:lnTo>
                    <a:lnTo>
                      <a:pt x="994" y="103"/>
                    </a:lnTo>
                    <a:lnTo>
                      <a:pt x="1004" y="95"/>
                    </a:lnTo>
                    <a:lnTo>
                      <a:pt x="1015" y="87"/>
                    </a:lnTo>
                    <a:lnTo>
                      <a:pt x="1031" y="74"/>
                    </a:lnTo>
                    <a:lnTo>
                      <a:pt x="1049" y="63"/>
                    </a:lnTo>
                    <a:lnTo>
                      <a:pt x="1065" y="53"/>
                    </a:lnTo>
                    <a:lnTo>
                      <a:pt x="1075" y="47"/>
                    </a:lnTo>
                    <a:lnTo>
                      <a:pt x="1078" y="45"/>
                    </a:lnTo>
                    <a:lnTo>
                      <a:pt x="1080" y="45"/>
                    </a:lnTo>
                    <a:lnTo>
                      <a:pt x="1083" y="45"/>
                    </a:lnTo>
                    <a:lnTo>
                      <a:pt x="1086" y="45"/>
                    </a:lnTo>
                    <a:lnTo>
                      <a:pt x="1091" y="45"/>
                    </a:lnTo>
                    <a:lnTo>
                      <a:pt x="1120" y="45"/>
                    </a:lnTo>
                    <a:lnTo>
                      <a:pt x="1148" y="40"/>
                    </a:lnTo>
                    <a:lnTo>
                      <a:pt x="1154" y="37"/>
                    </a:lnTo>
                    <a:lnTo>
                      <a:pt x="1159" y="34"/>
                    </a:lnTo>
                    <a:lnTo>
                      <a:pt x="1164" y="34"/>
                    </a:lnTo>
                    <a:lnTo>
                      <a:pt x="1175" y="32"/>
                    </a:lnTo>
                    <a:lnTo>
                      <a:pt x="1183" y="29"/>
                    </a:lnTo>
                    <a:lnTo>
                      <a:pt x="1222" y="21"/>
                    </a:lnTo>
                    <a:lnTo>
                      <a:pt x="1264" y="11"/>
                    </a:lnTo>
                    <a:lnTo>
                      <a:pt x="1272" y="8"/>
                    </a:lnTo>
                    <a:lnTo>
                      <a:pt x="1274" y="8"/>
                    </a:lnTo>
                    <a:lnTo>
                      <a:pt x="1280" y="5"/>
                    </a:lnTo>
                    <a:lnTo>
                      <a:pt x="1282" y="5"/>
                    </a:lnTo>
                    <a:lnTo>
                      <a:pt x="1287" y="5"/>
                    </a:lnTo>
                    <a:lnTo>
                      <a:pt x="1298" y="3"/>
                    </a:lnTo>
                    <a:lnTo>
                      <a:pt x="1308" y="0"/>
                    </a:lnTo>
                    <a:lnTo>
                      <a:pt x="1311" y="11"/>
                    </a:lnTo>
                    <a:lnTo>
                      <a:pt x="1316" y="2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4" name="フリーフォーム 223"/>
              <p:cNvSpPr>
                <a:spLocks/>
              </p:cNvSpPr>
              <p:nvPr/>
            </p:nvSpPr>
            <p:spPr bwMode="auto">
              <a:xfrm>
                <a:off x="973119" y="3848851"/>
                <a:ext cx="1630824" cy="1039985"/>
              </a:xfrm>
              <a:custGeom>
                <a:avLst/>
                <a:gdLst>
                  <a:gd name="T0" fmla="*/ 1937 w 3403"/>
                  <a:gd name="T1" fmla="*/ 911 h 2136"/>
                  <a:gd name="T2" fmla="*/ 2063 w 3403"/>
                  <a:gd name="T3" fmla="*/ 971 h 2136"/>
                  <a:gd name="T4" fmla="*/ 2134 w 3403"/>
                  <a:gd name="T5" fmla="*/ 989 h 2136"/>
                  <a:gd name="T6" fmla="*/ 2210 w 3403"/>
                  <a:gd name="T7" fmla="*/ 994 h 2136"/>
                  <a:gd name="T8" fmla="*/ 2391 w 3403"/>
                  <a:gd name="T9" fmla="*/ 960 h 2136"/>
                  <a:gd name="T10" fmla="*/ 2533 w 3403"/>
                  <a:gd name="T11" fmla="*/ 929 h 2136"/>
                  <a:gd name="T12" fmla="*/ 2648 w 3403"/>
                  <a:gd name="T13" fmla="*/ 897 h 2136"/>
                  <a:gd name="T14" fmla="*/ 2732 w 3403"/>
                  <a:gd name="T15" fmla="*/ 850 h 2136"/>
                  <a:gd name="T16" fmla="*/ 2803 w 3403"/>
                  <a:gd name="T17" fmla="*/ 848 h 2136"/>
                  <a:gd name="T18" fmla="*/ 2863 w 3403"/>
                  <a:gd name="T19" fmla="*/ 895 h 2136"/>
                  <a:gd name="T20" fmla="*/ 3036 w 3403"/>
                  <a:gd name="T21" fmla="*/ 1008 h 2136"/>
                  <a:gd name="T22" fmla="*/ 3162 w 3403"/>
                  <a:gd name="T23" fmla="*/ 1092 h 2136"/>
                  <a:gd name="T24" fmla="*/ 3301 w 3403"/>
                  <a:gd name="T25" fmla="*/ 1060 h 2136"/>
                  <a:gd name="T26" fmla="*/ 3319 w 3403"/>
                  <a:gd name="T27" fmla="*/ 1057 h 2136"/>
                  <a:gd name="T28" fmla="*/ 3400 w 3403"/>
                  <a:gd name="T29" fmla="*/ 1060 h 2136"/>
                  <a:gd name="T30" fmla="*/ 3395 w 3403"/>
                  <a:gd name="T31" fmla="*/ 1084 h 2136"/>
                  <a:gd name="T32" fmla="*/ 3390 w 3403"/>
                  <a:gd name="T33" fmla="*/ 1107 h 2136"/>
                  <a:gd name="T34" fmla="*/ 3382 w 3403"/>
                  <a:gd name="T35" fmla="*/ 1152 h 2136"/>
                  <a:gd name="T36" fmla="*/ 3358 w 3403"/>
                  <a:gd name="T37" fmla="*/ 1252 h 2136"/>
                  <a:gd name="T38" fmla="*/ 3353 w 3403"/>
                  <a:gd name="T39" fmla="*/ 1273 h 2136"/>
                  <a:gd name="T40" fmla="*/ 3350 w 3403"/>
                  <a:gd name="T41" fmla="*/ 1294 h 2136"/>
                  <a:gd name="T42" fmla="*/ 3340 w 3403"/>
                  <a:gd name="T43" fmla="*/ 1330 h 2136"/>
                  <a:gd name="T44" fmla="*/ 3335 w 3403"/>
                  <a:gd name="T45" fmla="*/ 1359 h 2136"/>
                  <a:gd name="T46" fmla="*/ 3332 w 3403"/>
                  <a:gd name="T47" fmla="*/ 1375 h 2136"/>
                  <a:gd name="T48" fmla="*/ 3327 w 3403"/>
                  <a:gd name="T49" fmla="*/ 1391 h 2136"/>
                  <a:gd name="T50" fmla="*/ 3324 w 3403"/>
                  <a:gd name="T51" fmla="*/ 1407 h 2136"/>
                  <a:gd name="T52" fmla="*/ 3322 w 3403"/>
                  <a:gd name="T53" fmla="*/ 1422 h 2136"/>
                  <a:gd name="T54" fmla="*/ 3311 w 3403"/>
                  <a:gd name="T55" fmla="*/ 1456 h 2136"/>
                  <a:gd name="T56" fmla="*/ 3301 w 3403"/>
                  <a:gd name="T57" fmla="*/ 1498 h 2136"/>
                  <a:gd name="T58" fmla="*/ 3295 w 3403"/>
                  <a:gd name="T59" fmla="*/ 1530 h 2136"/>
                  <a:gd name="T60" fmla="*/ 3295 w 3403"/>
                  <a:gd name="T61" fmla="*/ 1561 h 2136"/>
                  <a:gd name="T62" fmla="*/ 3311 w 3403"/>
                  <a:gd name="T63" fmla="*/ 1569 h 2136"/>
                  <a:gd name="T64" fmla="*/ 3332 w 3403"/>
                  <a:gd name="T65" fmla="*/ 1577 h 2136"/>
                  <a:gd name="T66" fmla="*/ 3343 w 3403"/>
                  <a:gd name="T67" fmla="*/ 1593 h 2136"/>
                  <a:gd name="T68" fmla="*/ 3337 w 3403"/>
                  <a:gd name="T69" fmla="*/ 1616 h 2136"/>
                  <a:gd name="T70" fmla="*/ 3314 w 3403"/>
                  <a:gd name="T71" fmla="*/ 1724 h 2136"/>
                  <a:gd name="T72" fmla="*/ 3298 w 3403"/>
                  <a:gd name="T73" fmla="*/ 1798 h 2136"/>
                  <a:gd name="T74" fmla="*/ 3264 w 3403"/>
                  <a:gd name="T75" fmla="*/ 1963 h 2136"/>
                  <a:gd name="T76" fmla="*/ 3232 w 3403"/>
                  <a:gd name="T77" fmla="*/ 2063 h 2136"/>
                  <a:gd name="T78" fmla="*/ 3193 w 3403"/>
                  <a:gd name="T79" fmla="*/ 2133 h 2136"/>
                  <a:gd name="T80" fmla="*/ 3120 w 3403"/>
                  <a:gd name="T81" fmla="*/ 2120 h 2136"/>
                  <a:gd name="T82" fmla="*/ 3083 w 3403"/>
                  <a:gd name="T83" fmla="*/ 2112 h 2136"/>
                  <a:gd name="T84" fmla="*/ 2991 w 3403"/>
                  <a:gd name="T85" fmla="*/ 2073 h 2136"/>
                  <a:gd name="T86" fmla="*/ 2918 w 3403"/>
                  <a:gd name="T87" fmla="*/ 2039 h 2136"/>
                  <a:gd name="T88" fmla="*/ 2826 w 3403"/>
                  <a:gd name="T89" fmla="*/ 1992 h 2136"/>
                  <a:gd name="T90" fmla="*/ 2750 w 3403"/>
                  <a:gd name="T91" fmla="*/ 1955 h 2136"/>
                  <a:gd name="T92" fmla="*/ 2695 w 3403"/>
                  <a:gd name="T93" fmla="*/ 1934 h 2136"/>
                  <a:gd name="T94" fmla="*/ 2593 w 3403"/>
                  <a:gd name="T95" fmla="*/ 1887 h 2136"/>
                  <a:gd name="T96" fmla="*/ 2527 w 3403"/>
                  <a:gd name="T97" fmla="*/ 1866 h 2136"/>
                  <a:gd name="T98" fmla="*/ 2404 w 3403"/>
                  <a:gd name="T99" fmla="*/ 1821 h 2136"/>
                  <a:gd name="T100" fmla="*/ 2304 w 3403"/>
                  <a:gd name="T101" fmla="*/ 1784 h 2136"/>
                  <a:gd name="T102" fmla="*/ 2234 w 3403"/>
                  <a:gd name="T103" fmla="*/ 1758 h 2136"/>
                  <a:gd name="T104" fmla="*/ 1830 w 3403"/>
                  <a:gd name="T105" fmla="*/ 1635 h 2136"/>
                  <a:gd name="T106" fmla="*/ 1652 w 3403"/>
                  <a:gd name="T107" fmla="*/ 1635 h 2136"/>
                  <a:gd name="T108" fmla="*/ 1421 w 3403"/>
                  <a:gd name="T109" fmla="*/ 1635 h 2136"/>
                  <a:gd name="T110" fmla="*/ 409 w 3403"/>
                  <a:gd name="T111" fmla="*/ 1609 h 2136"/>
                  <a:gd name="T112" fmla="*/ 328 w 3403"/>
                  <a:gd name="T113" fmla="*/ 1149 h 2136"/>
                  <a:gd name="T114" fmla="*/ 627 w 3403"/>
                  <a:gd name="T115" fmla="*/ 753 h 2136"/>
                  <a:gd name="T116" fmla="*/ 226 w 3403"/>
                  <a:gd name="T117" fmla="*/ 824 h 2136"/>
                  <a:gd name="T118" fmla="*/ 624 w 3403"/>
                  <a:gd name="T119" fmla="*/ 181 h 2136"/>
                  <a:gd name="T120" fmla="*/ 1156 w 3403"/>
                  <a:gd name="T121" fmla="*/ 55 h 2136"/>
                  <a:gd name="T122" fmla="*/ 1591 w 3403"/>
                  <a:gd name="T123" fmla="*/ 236 h 2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403" h="2136">
                    <a:moveTo>
                      <a:pt x="1791" y="575"/>
                    </a:moveTo>
                    <a:lnTo>
                      <a:pt x="1833" y="727"/>
                    </a:lnTo>
                    <a:lnTo>
                      <a:pt x="1864" y="842"/>
                    </a:lnTo>
                    <a:lnTo>
                      <a:pt x="1864" y="876"/>
                    </a:lnTo>
                    <a:lnTo>
                      <a:pt x="1874" y="882"/>
                    </a:lnTo>
                    <a:lnTo>
                      <a:pt x="1930" y="905"/>
                    </a:lnTo>
                    <a:lnTo>
                      <a:pt x="1937" y="911"/>
                    </a:lnTo>
                    <a:lnTo>
                      <a:pt x="1948" y="916"/>
                    </a:lnTo>
                    <a:lnTo>
                      <a:pt x="2029" y="955"/>
                    </a:lnTo>
                    <a:lnTo>
                      <a:pt x="2037" y="960"/>
                    </a:lnTo>
                    <a:lnTo>
                      <a:pt x="2048" y="963"/>
                    </a:lnTo>
                    <a:lnTo>
                      <a:pt x="2050" y="966"/>
                    </a:lnTo>
                    <a:lnTo>
                      <a:pt x="2055" y="968"/>
                    </a:lnTo>
                    <a:lnTo>
                      <a:pt x="2063" y="971"/>
                    </a:lnTo>
                    <a:lnTo>
                      <a:pt x="2074" y="973"/>
                    </a:lnTo>
                    <a:lnTo>
                      <a:pt x="2084" y="976"/>
                    </a:lnTo>
                    <a:lnTo>
                      <a:pt x="2095" y="979"/>
                    </a:lnTo>
                    <a:lnTo>
                      <a:pt x="2105" y="984"/>
                    </a:lnTo>
                    <a:lnTo>
                      <a:pt x="2116" y="987"/>
                    </a:lnTo>
                    <a:lnTo>
                      <a:pt x="2126" y="989"/>
                    </a:lnTo>
                    <a:lnTo>
                      <a:pt x="2134" y="989"/>
                    </a:lnTo>
                    <a:lnTo>
                      <a:pt x="2145" y="992"/>
                    </a:lnTo>
                    <a:lnTo>
                      <a:pt x="2155" y="992"/>
                    </a:lnTo>
                    <a:lnTo>
                      <a:pt x="2163" y="994"/>
                    </a:lnTo>
                    <a:lnTo>
                      <a:pt x="2173" y="994"/>
                    </a:lnTo>
                    <a:lnTo>
                      <a:pt x="2184" y="994"/>
                    </a:lnTo>
                    <a:lnTo>
                      <a:pt x="2192" y="994"/>
                    </a:lnTo>
                    <a:lnTo>
                      <a:pt x="2210" y="994"/>
                    </a:lnTo>
                    <a:lnTo>
                      <a:pt x="2226" y="992"/>
                    </a:lnTo>
                    <a:lnTo>
                      <a:pt x="2239" y="989"/>
                    </a:lnTo>
                    <a:lnTo>
                      <a:pt x="2255" y="989"/>
                    </a:lnTo>
                    <a:lnTo>
                      <a:pt x="2268" y="987"/>
                    </a:lnTo>
                    <a:lnTo>
                      <a:pt x="2286" y="981"/>
                    </a:lnTo>
                    <a:lnTo>
                      <a:pt x="2307" y="979"/>
                    </a:lnTo>
                    <a:lnTo>
                      <a:pt x="2391" y="960"/>
                    </a:lnTo>
                    <a:lnTo>
                      <a:pt x="2412" y="955"/>
                    </a:lnTo>
                    <a:lnTo>
                      <a:pt x="2417" y="955"/>
                    </a:lnTo>
                    <a:lnTo>
                      <a:pt x="2422" y="952"/>
                    </a:lnTo>
                    <a:lnTo>
                      <a:pt x="2428" y="952"/>
                    </a:lnTo>
                    <a:lnTo>
                      <a:pt x="2472" y="942"/>
                    </a:lnTo>
                    <a:lnTo>
                      <a:pt x="2504" y="934"/>
                    </a:lnTo>
                    <a:lnTo>
                      <a:pt x="2533" y="929"/>
                    </a:lnTo>
                    <a:lnTo>
                      <a:pt x="2553" y="924"/>
                    </a:lnTo>
                    <a:lnTo>
                      <a:pt x="2569" y="921"/>
                    </a:lnTo>
                    <a:lnTo>
                      <a:pt x="2588" y="913"/>
                    </a:lnTo>
                    <a:lnTo>
                      <a:pt x="2614" y="908"/>
                    </a:lnTo>
                    <a:lnTo>
                      <a:pt x="2624" y="905"/>
                    </a:lnTo>
                    <a:lnTo>
                      <a:pt x="2635" y="903"/>
                    </a:lnTo>
                    <a:lnTo>
                      <a:pt x="2648" y="897"/>
                    </a:lnTo>
                    <a:lnTo>
                      <a:pt x="2658" y="895"/>
                    </a:lnTo>
                    <a:lnTo>
                      <a:pt x="2664" y="892"/>
                    </a:lnTo>
                    <a:lnTo>
                      <a:pt x="2674" y="887"/>
                    </a:lnTo>
                    <a:lnTo>
                      <a:pt x="2690" y="879"/>
                    </a:lnTo>
                    <a:lnTo>
                      <a:pt x="2703" y="871"/>
                    </a:lnTo>
                    <a:lnTo>
                      <a:pt x="2719" y="861"/>
                    </a:lnTo>
                    <a:lnTo>
                      <a:pt x="2732" y="850"/>
                    </a:lnTo>
                    <a:lnTo>
                      <a:pt x="2745" y="842"/>
                    </a:lnTo>
                    <a:lnTo>
                      <a:pt x="2753" y="837"/>
                    </a:lnTo>
                    <a:lnTo>
                      <a:pt x="2758" y="834"/>
                    </a:lnTo>
                    <a:lnTo>
                      <a:pt x="2766" y="827"/>
                    </a:lnTo>
                    <a:lnTo>
                      <a:pt x="2771" y="821"/>
                    </a:lnTo>
                    <a:lnTo>
                      <a:pt x="2797" y="842"/>
                    </a:lnTo>
                    <a:lnTo>
                      <a:pt x="2803" y="848"/>
                    </a:lnTo>
                    <a:lnTo>
                      <a:pt x="2805" y="848"/>
                    </a:lnTo>
                    <a:lnTo>
                      <a:pt x="2808" y="850"/>
                    </a:lnTo>
                    <a:lnTo>
                      <a:pt x="2824" y="866"/>
                    </a:lnTo>
                    <a:lnTo>
                      <a:pt x="2826" y="866"/>
                    </a:lnTo>
                    <a:lnTo>
                      <a:pt x="2847" y="884"/>
                    </a:lnTo>
                    <a:lnTo>
                      <a:pt x="2860" y="892"/>
                    </a:lnTo>
                    <a:lnTo>
                      <a:pt x="2863" y="895"/>
                    </a:lnTo>
                    <a:lnTo>
                      <a:pt x="2860" y="895"/>
                    </a:lnTo>
                    <a:lnTo>
                      <a:pt x="2868" y="900"/>
                    </a:lnTo>
                    <a:lnTo>
                      <a:pt x="2952" y="950"/>
                    </a:lnTo>
                    <a:lnTo>
                      <a:pt x="2989" y="973"/>
                    </a:lnTo>
                    <a:lnTo>
                      <a:pt x="2994" y="976"/>
                    </a:lnTo>
                    <a:lnTo>
                      <a:pt x="3031" y="1000"/>
                    </a:lnTo>
                    <a:lnTo>
                      <a:pt x="3036" y="1008"/>
                    </a:lnTo>
                    <a:lnTo>
                      <a:pt x="3038" y="1026"/>
                    </a:lnTo>
                    <a:lnTo>
                      <a:pt x="3044" y="1044"/>
                    </a:lnTo>
                    <a:lnTo>
                      <a:pt x="3049" y="1071"/>
                    </a:lnTo>
                    <a:lnTo>
                      <a:pt x="3052" y="1086"/>
                    </a:lnTo>
                    <a:lnTo>
                      <a:pt x="3057" y="1113"/>
                    </a:lnTo>
                    <a:lnTo>
                      <a:pt x="3109" y="1102"/>
                    </a:lnTo>
                    <a:lnTo>
                      <a:pt x="3162" y="1092"/>
                    </a:lnTo>
                    <a:lnTo>
                      <a:pt x="3196" y="1084"/>
                    </a:lnTo>
                    <a:lnTo>
                      <a:pt x="3198" y="1084"/>
                    </a:lnTo>
                    <a:lnTo>
                      <a:pt x="3204" y="1081"/>
                    </a:lnTo>
                    <a:lnTo>
                      <a:pt x="3235" y="1076"/>
                    </a:lnTo>
                    <a:lnTo>
                      <a:pt x="3246" y="1073"/>
                    </a:lnTo>
                    <a:lnTo>
                      <a:pt x="3253" y="1071"/>
                    </a:lnTo>
                    <a:lnTo>
                      <a:pt x="3301" y="1060"/>
                    </a:lnTo>
                    <a:lnTo>
                      <a:pt x="3303" y="1060"/>
                    </a:lnTo>
                    <a:lnTo>
                      <a:pt x="3306" y="1060"/>
                    </a:lnTo>
                    <a:lnTo>
                      <a:pt x="3308" y="1060"/>
                    </a:lnTo>
                    <a:lnTo>
                      <a:pt x="3308" y="1063"/>
                    </a:lnTo>
                    <a:lnTo>
                      <a:pt x="3311" y="1063"/>
                    </a:lnTo>
                    <a:lnTo>
                      <a:pt x="3316" y="1060"/>
                    </a:lnTo>
                    <a:lnTo>
                      <a:pt x="3319" y="1057"/>
                    </a:lnTo>
                    <a:lnTo>
                      <a:pt x="3319" y="1055"/>
                    </a:lnTo>
                    <a:lnTo>
                      <a:pt x="3332" y="1055"/>
                    </a:lnTo>
                    <a:lnTo>
                      <a:pt x="3348" y="1052"/>
                    </a:lnTo>
                    <a:lnTo>
                      <a:pt x="3379" y="1055"/>
                    </a:lnTo>
                    <a:lnTo>
                      <a:pt x="3403" y="1057"/>
                    </a:lnTo>
                    <a:lnTo>
                      <a:pt x="3403" y="1060"/>
                    </a:lnTo>
                    <a:lnTo>
                      <a:pt x="3400" y="1060"/>
                    </a:lnTo>
                    <a:lnTo>
                      <a:pt x="3398" y="1071"/>
                    </a:lnTo>
                    <a:lnTo>
                      <a:pt x="3398" y="1073"/>
                    </a:lnTo>
                    <a:lnTo>
                      <a:pt x="3398" y="1076"/>
                    </a:lnTo>
                    <a:lnTo>
                      <a:pt x="3398" y="1078"/>
                    </a:lnTo>
                    <a:lnTo>
                      <a:pt x="3398" y="1081"/>
                    </a:lnTo>
                    <a:lnTo>
                      <a:pt x="3395" y="1081"/>
                    </a:lnTo>
                    <a:lnTo>
                      <a:pt x="3395" y="1084"/>
                    </a:lnTo>
                    <a:lnTo>
                      <a:pt x="3395" y="1086"/>
                    </a:lnTo>
                    <a:lnTo>
                      <a:pt x="3395" y="1092"/>
                    </a:lnTo>
                    <a:lnTo>
                      <a:pt x="3392" y="1094"/>
                    </a:lnTo>
                    <a:lnTo>
                      <a:pt x="3392" y="1097"/>
                    </a:lnTo>
                    <a:lnTo>
                      <a:pt x="3392" y="1102"/>
                    </a:lnTo>
                    <a:lnTo>
                      <a:pt x="3392" y="1105"/>
                    </a:lnTo>
                    <a:lnTo>
                      <a:pt x="3390" y="1107"/>
                    </a:lnTo>
                    <a:lnTo>
                      <a:pt x="3390" y="1110"/>
                    </a:lnTo>
                    <a:lnTo>
                      <a:pt x="3390" y="1113"/>
                    </a:lnTo>
                    <a:lnTo>
                      <a:pt x="3390" y="1118"/>
                    </a:lnTo>
                    <a:lnTo>
                      <a:pt x="3387" y="1123"/>
                    </a:lnTo>
                    <a:lnTo>
                      <a:pt x="3387" y="1126"/>
                    </a:lnTo>
                    <a:lnTo>
                      <a:pt x="3387" y="1131"/>
                    </a:lnTo>
                    <a:lnTo>
                      <a:pt x="3382" y="1152"/>
                    </a:lnTo>
                    <a:lnTo>
                      <a:pt x="3374" y="1178"/>
                    </a:lnTo>
                    <a:lnTo>
                      <a:pt x="3371" y="1199"/>
                    </a:lnTo>
                    <a:lnTo>
                      <a:pt x="3369" y="1210"/>
                    </a:lnTo>
                    <a:lnTo>
                      <a:pt x="3366" y="1223"/>
                    </a:lnTo>
                    <a:lnTo>
                      <a:pt x="3364" y="1236"/>
                    </a:lnTo>
                    <a:lnTo>
                      <a:pt x="3358" y="1249"/>
                    </a:lnTo>
                    <a:lnTo>
                      <a:pt x="3358" y="1252"/>
                    </a:lnTo>
                    <a:lnTo>
                      <a:pt x="3358" y="1254"/>
                    </a:lnTo>
                    <a:lnTo>
                      <a:pt x="3358" y="1257"/>
                    </a:lnTo>
                    <a:lnTo>
                      <a:pt x="3358" y="1260"/>
                    </a:lnTo>
                    <a:lnTo>
                      <a:pt x="3356" y="1262"/>
                    </a:lnTo>
                    <a:lnTo>
                      <a:pt x="3356" y="1265"/>
                    </a:lnTo>
                    <a:lnTo>
                      <a:pt x="3356" y="1270"/>
                    </a:lnTo>
                    <a:lnTo>
                      <a:pt x="3353" y="1273"/>
                    </a:lnTo>
                    <a:lnTo>
                      <a:pt x="3353" y="1275"/>
                    </a:lnTo>
                    <a:lnTo>
                      <a:pt x="3353" y="1283"/>
                    </a:lnTo>
                    <a:lnTo>
                      <a:pt x="3350" y="1283"/>
                    </a:lnTo>
                    <a:lnTo>
                      <a:pt x="3350" y="1286"/>
                    </a:lnTo>
                    <a:lnTo>
                      <a:pt x="3350" y="1288"/>
                    </a:lnTo>
                    <a:lnTo>
                      <a:pt x="3350" y="1291"/>
                    </a:lnTo>
                    <a:lnTo>
                      <a:pt x="3350" y="1294"/>
                    </a:lnTo>
                    <a:lnTo>
                      <a:pt x="3348" y="1296"/>
                    </a:lnTo>
                    <a:lnTo>
                      <a:pt x="3348" y="1299"/>
                    </a:lnTo>
                    <a:lnTo>
                      <a:pt x="3348" y="1302"/>
                    </a:lnTo>
                    <a:lnTo>
                      <a:pt x="3348" y="1304"/>
                    </a:lnTo>
                    <a:lnTo>
                      <a:pt x="3345" y="1307"/>
                    </a:lnTo>
                    <a:lnTo>
                      <a:pt x="3345" y="1315"/>
                    </a:lnTo>
                    <a:lnTo>
                      <a:pt x="3340" y="1330"/>
                    </a:lnTo>
                    <a:lnTo>
                      <a:pt x="3337" y="1344"/>
                    </a:lnTo>
                    <a:lnTo>
                      <a:pt x="3337" y="1346"/>
                    </a:lnTo>
                    <a:lnTo>
                      <a:pt x="3337" y="1349"/>
                    </a:lnTo>
                    <a:lnTo>
                      <a:pt x="3337" y="1351"/>
                    </a:lnTo>
                    <a:lnTo>
                      <a:pt x="3335" y="1354"/>
                    </a:lnTo>
                    <a:lnTo>
                      <a:pt x="3335" y="1357"/>
                    </a:lnTo>
                    <a:lnTo>
                      <a:pt x="3335" y="1359"/>
                    </a:lnTo>
                    <a:lnTo>
                      <a:pt x="3335" y="1362"/>
                    </a:lnTo>
                    <a:lnTo>
                      <a:pt x="3335" y="1365"/>
                    </a:lnTo>
                    <a:lnTo>
                      <a:pt x="3332" y="1365"/>
                    </a:lnTo>
                    <a:lnTo>
                      <a:pt x="3332" y="1367"/>
                    </a:lnTo>
                    <a:lnTo>
                      <a:pt x="3332" y="1370"/>
                    </a:lnTo>
                    <a:lnTo>
                      <a:pt x="3332" y="1372"/>
                    </a:lnTo>
                    <a:lnTo>
                      <a:pt x="3332" y="1375"/>
                    </a:lnTo>
                    <a:lnTo>
                      <a:pt x="3329" y="1378"/>
                    </a:lnTo>
                    <a:lnTo>
                      <a:pt x="3329" y="1380"/>
                    </a:lnTo>
                    <a:lnTo>
                      <a:pt x="3329" y="1383"/>
                    </a:lnTo>
                    <a:lnTo>
                      <a:pt x="3329" y="1386"/>
                    </a:lnTo>
                    <a:lnTo>
                      <a:pt x="3329" y="1388"/>
                    </a:lnTo>
                    <a:lnTo>
                      <a:pt x="3327" y="1388"/>
                    </a:lnTo>
                    <a:lnTo>
                      <a:pt x="3327" y="1391"/>
                    </a:lnTo>
                    <a:lnTo>
                      <a:pt x="3327" y="1393"/>
                    </a:lnTo>
                    <a:lnTo>
                      <a:pt x="3327" y="1396"/>
                    </a:lnTo>
                    <a:lnTo>
                      <a:pt x="3327" y="1399"/>
                    </a:lnTo>
                    <a:lnTo>
                      <a:pt x="3327" y="1401"/>
                    </a:lnTo>
                    <a:lnTo>
                      <a:pt x="3324" y="1401"/>
                    </a:lnTo>
                    <a:lnTo>
                      <a:pt x="3324" y="1404"/>
                    </a:lnTo>
                    <a:lnTo>
                      <a:pt x="3324" y="1407"/>
                    </a:lnTo>
                    <a:lnTo>
                      <a:pt x="3324" y="1409"/>
                    </a:lnTo>
                    <a:lnTo>
                      <a:pt x="3324" y="1412"/>
                    </a:lnTo>
                    <a:lnTo>
                      <a:pt x="3322" y="1412"/>
                    </a:lnTo>
                    <a:lnTo>
                      <a:pt x="3322" y="1414"/>
                    </a:lnTo>
                    <a:lnTo>
                      <a:pt x="3322" y="1417"/>
                    </a:lnTo>
                    <a:lnTo>
                      <a:pt x="3322" y="1420"/>
                    </a:lnTo>
                    <a:lnTo>
                      <a:pt x="3322" y="1422"/>
                    </a:lnTo>
                    <a:lnTo>
                      <a:pt x="3319" y="1425"/>
                    </a:lnTo>
                    <a:lnTo>
                      <a:pt x="3319" y="1428"/>
                    </a:lnTo>
                    <a:lnTo>
                      <a:pt x="3319" y="1430"/>
                    </a:lnTo>
                    <a:lnTo>
                      <a:pt x="3316" y="1435"/>
                    </a:lnTo>
                    <a:lnTo>
                      <a:pt x="3314" y="1451"/>
                    </a:lnTo>
                    <a:lnTo>
                      <a:pt x="3311" y="1454"/>
                    </a:lnTo>
                    <a:lnTo>
                      <a:pt x="3311" y="1456"/>
                    </a:lnTo>
                    <a:lnTo>
                      <a:pt x="3311" y="1462"/>
                    </a:lnTo>
                    <a:lnTo>
                      <a:pt x="3308" y="1469"/>
                    </a:lnTo>
                    <a:lnTo>
                      <a:pt x="3306" y="1477"/>
                    </a:lnTo>
                    <a:lnTo>
                      <a:pt x="3306" y="1480"/>
                    </a:lnTo>
                    <a:lnTo>
                      <a:pt x="3303" y="1485"/>
                    </a:lnTo>
                    <a:lnTo>
                      <a:pt x="3303" y="1490"/>
                    </a:lnTo>
                    <a:lnTo>
                      <a:pt x="3301" y="1498"/>
                    </a:lnTo>
                    <a:lnTo>
                      <a:pt x="3301" y="1501"/>
                    </a:lnTo>
                    <a:lnTo>
                      <a:pt x="3301" y="1504"/>
                    </a:lnTo>
                    <a:lnTo>
                      <a:pt x="3298" y="1517"/>
                    </a:lnTo>
                    <a:lnTo>
                      <a:pt x="3298" y="1522"/>
                    </a:lnTo>
                    <a:lnTo>
                      <a:pt x="3295" y="1525"/>
                    </a:lnTo>
                    <a:lnTo>
                      <a:pt x="3295" y="1527"/>
                    </a:lnTo>
                    <a:lnTo>
                      <a:pt x="3295" y="1530"/>
                    </a:lnTo>
                    <a:lnTo>
                      <a:pt x="3295" y="1532"/>
                    </a:lnTo>
                    <a:lnTo>
                      <a:pt x="3295" y="1535"/>
                    </a:lnTo>
                    <a:lnTo>
                      <a:pt x="3293" y="1540"/>
                    </a:lnTo>
                    <a:lnTo>
                      <a:pt x="3293" y="1543"/>
                    </a:lnTo>
                    <a:lnTo>
                      <a:pt x="3293" y="1548"/>
                    </a:lnTo>
                    <a:lnTo>
                      <a:pt x="3290" y="1556"/>
                    </a:lnTo>
                    <a:lnTo>
                      <a:pt x="3295" y="1561"/>
                    </a:lnTo>
                    <a:lnTo>
                      <a:pt x="3298" y="1561"/>
                    </a:lnTo>
                    <a:lnTo>
                      <a:pt x="3301" y="1561"/>
                    </a:lnTo>
                    <a:lnTo>
                      <a:pt x="3301" y="1564"/>
                    </a:lnTo>
                    <a:lnTo>
                      <a:pt x="3303" y="1564"/>
                    </a:lnTo>
                    <a:lnTo>
                      <a:pt x="3306" y="1567"/>
                    </a:lnTo>
                    <a:lnTo>
                      <a:pt x="3308" y="1567"/>
                    </a:lnTo>
                    <a:lnTo>
                      <a:pt x="3311" y="1569"/>
                    </a:lnTo>
                    <a:lnTo>
                      <a:pt x="3314" y="1569"/>
                    </a:lnTo>
                    <a:lnTo>
                      <a:pt x="3316" y="1572"/>
                    </a:lnTo>
                    <a:lnTo>
                      <a:pt x="3322" y="1574"/>
                    </a:lnTo>
                    <a:lnTo>
                      <a:pt x="3324" y="1574"/>
                    </a:lnTo>
                    <a:lnTo>
                      <a:pt x="3327" y="1574"/>
                    </a:lnTo>
                    <a:lnTo>
                      <a:pt x="3329" y="1577"/>
                    </a:lnTo>
                    <a:lnTo>
                      <a:pt x="3332" y="1577"/>
                    </a:lnTo>
                    <a:lnTo>
                      <a:pt x="3337" y="1577"/>
                    </a:lnTo>
                    <a:lnTo>
                      <a:pt x="3343" y="1577"/>
                    </a:lnTo>
                    <a:lnTo>
                      <a:pt x="3345" y="1577"/>
                    </a:lnTo>
                    <a:lnTo>
                      <a:pt x="3345" y="1580"/>
                    </a:lnTo>
                    <a:lnTo>
                      <a:pt x="3343" y="1588"/>
                    </a:lnTo>
                    <a:lnTo>
                      <a:pt x="3343" y="1590"/>
                    </a:lnTo>
                    <a:lnTo>
                      <a:pt x="3343" y="1593"/>
                    </a:lnTo>
                    <a:lnTo>
                      <a:pt x="3340" y="1595"/>
                    </a:lnTo>
                    <a:lnTo>
                      <a:pt x="3340" y="1598"/>
                    </a:lnTo>
                    <a:lnTo>
                      <a:pt x="3340" y="1601"/>
                    </a:lnTo>
                    <a:lnTo>
                      <a:pt x="3340" y="1603"/>
                    </a:lnTo>
                    <a:lnTo>
                      <a:pt x="3340" y="1606"/>
                    </a:lnTo>
                    <a:lnTo>
                      <a:pt x="3337" y="1609"/>
                    </a:lnTo>
                    <a:lnTo>
                      <a:pt x="3337" y="1616"/>
                    </a:lnTo>
                    <a:lnTo>
                      <a:pt x="3337" y="1619"/>
                    </a:lnTo>
                    <a:lnTo>
                      <a:pt x="3335" y="1632"/>
                    </a:lnTo>
                    <a:lnTo>
                      <a:pt x="3335" y="1635"/>
                    </a:lnTo>
                    <a:lnTo>
                      <a:pt x="3324" y="1674"/>
                    </a:lnTo>
                    <a:lnTo>
                      <a:pt x="3324" y="1677"/>
                    </a:lnTo>
                    <a:lnTo>
                      <a:pt x="3324" y="1685"/>
                    </a:lnTo>
                    <a:lnTo>
                      <a:pt x="3314" y="1724"/>
                    </a:lnTo>
                    <a:lnTo>
                      <a:pt x="3314" y="1727"/>
                    </a:lnTo>
                    <a:lnTo>
                      <a:pt x="3314" y="1729"/>
                    </a:lnTo>
                    <a:lnTo>
                      <a:pt x="3308" y="1758"/>
                    </a:lnTo>
                    <a:lnTo>
                      <a:pt x="3306" y="1758"/>
                    </a:lnTo>
                    <a:lnTo>
                      <a:pt x="3303" y="1782"/>
                    </a:lnTo>
                    <a:lnTo>
                      <a:pt x="3301" y="1784"/>
                    </a:lnTo>
                    <a:lnTo>
                      <a:pt x="3298" y="1798"/>
                    </a:lnTo>
                    <a:lnTo>
                      <a:pt x="3290" y="1840"/>
                    </a:lnTo>
                    <a:lnTo>
                      <a:pt x="3290" y="1842"/>
                    </a:lnTo>
                    <a:lnTo>
                      <a:pt x="3288" y="1845"/>
                    </a:lnTo>
                    <a:lnTo>
                      <a:pt x="3269" y="1931"/>
                    </a:lnTo>
                    <a:lnTo>
                      <a:pt x="3267" y="1950"/>
                    </a:lnTo>
                    <a:lnTo>
                      <a:pt x="3267" y="1952"/>
                    </a:lnTo>
                    <a:lnTo>
                      <a:pt x="3264" y="1963"/>
                    </a:lnTo>
                    <a:lnTo>
                      <a:pt x="3261" y="1965"/>
                    </a:lnTo>
                    <a:lnTo>
                      <a:pt x="3261" y="1971"/>
                    </a:lnTo>
                    <a:lnTo>
                      <a:pt x="3259" y="1979"/>
                    </a:lnTo>
                    <a:lnTo>
                      <a:pt x="3253" y="1992"/>
                    </a:lnTo>
                    <a:lnTo>
                      <a:pt x="3240" y="2036"/>
                    </a:lnTo>
                    <a:lnTo>
                      <a:pt x="3232" y="2060"/>
                    </a:lnTo>
                    <a:lnTo>
                      <a:pt x="3232" y="2063"/>
                    </a:lnTo>
                    <a:lnTo>
                      <a:pt x="3227" y="2081"/>
                    </a:lnTo>
                    <a:lnTo>
                      <a:pt x="3222" y="2102"/>
                    </a:lnTo>
                    <a:lnTo>
                      <a:pt x="3219" y="2102"/>
                    </a:lnTo>
                    <a:lnTo>
                      <a:pt x="3217" y="2115"/>
                    </a:lnTo>
                    <a:lnTo>
                      <a:pt x="3209" y="2136"/>
                    </a:lnTo>
                    <a:lnTo>
                      <a:pt x="3206" y="2136"/>
                    </a:lnTo>
                    <a:lnTo>
                      <a:pt x="3193" y="2133"/>
                    </a:lnTo>
                    <a:lnTo>
                      <a:pt x="3180" y="2131"/>
                    </a:lnTo>
                    <a:lnTo>
                      <a:pt x="3164" y="2128"/>
                    </a:lnTo>
                    <a:lnTo>
                      <a:pt x="3159" y="2128"/>
                    </a:lnTo>
                    <a:lnTo>
                      <a:pt x="3154" y="2126"/>
                    </a:lnTo>
                    <a:lnTo>
                      <a:pt x="3151" y="2126"/>
                    </a:lnTo>
                    <a:lnTo>
                      <a:pt x="3149" y="2126"/>
                    </a:lnTo>
                    <a:lnTo>
                      <a:pt x="3120" y="2120"/>
                    </a:lnTo>
                    <a:lnTo>
                      <a:pt x="3101" y="2115"/>
                    </a:lnTo>
                    <a:lnTo>
                      <a:pt x="3099" y="2115"/>
                    </a:lnTo>
                    <a:lnTo>
                      <a:pt x="3096" y="2115"/>
                    </a:lnTo>
                    <a:lnTo>
                      <a:pt x="3094" y="2115"/>
                    </a:lnTo>
                    <a:lnTo>
                      <a:pt x="3091" y="2112"/>
                    </a:lnTo>
                    <a:lnTo>
                      <a:pt x="3088" y="2112"/>
                    </a:lnTo>
                    <a:lnTo>
                      <a:pt x="3083" y="2112"/>
                    </a:lnTo>
                    <a:lnTo>
                      <a:pt x="3080" y="2110"/>
                    </a:lnTo>
                    <a:lnTo>
                      <a:pt x="3070" y="2107"/>
                    </a:lnTo>
                    <a:lnTo>
                      <a:pt x="3052" y="2099"/>
                    </a:lnTo>
                    <a:lnTo>
                      <a:pt x="3033" y="2091"/>
                    </a:lnTo>
                    <a:lnTo>
                      <a:pt x="3015" y="2084"/>
                    </a:lnTo>
                    <a:lnTo>
                      <a:pt x="2997" y="2073"/>
                    </a:lnTo>
                    <a:lnTo>
                      <a:pt x="2991" y="2073"/>
                    </a:lnTo>
                    <a:lnTo>
                      <a:pt x="2986" y="2070"/>
                    </a:lnTo>
                    <a:lnTo>
                      <a:pt x="2986" y="2068"/>
                    </a:lnTo>
                    <a:lnTo>
                      <a:pt x="2978" y="2065"/>
                    </a:lnTo>
                    <a:lnTo>
                      <a:pt x="2965" y="2060"/>
                    </a:lnTo>
                    <a:lnTo>
                      <a:pt x="2952" y="2055"/>
                    </a:lnTo>
                    <a:lnTo>
                      <a:pt x="2934" y="2047"/>
                    </a:lnTo>
                    <a:lnTo>
                      <a:pt x="2918" y="2039"/>
                    </a:lnTo>
                    <a:lnTo>
                      <a:pt x="2905" y="2031"/>
                    </a:lnTo>
                    <a:lnTo>
                      <a:pt x="2889" y="2023"/>
                    </a:lnTo>
                    <a:lnTo>
                      <a:pt x="2871" y="2015"/>
                    </a:lnTo>
                    <a:lnTo>
                      <a:pt x="2860" y="2010"/>
                    </a:lnTo>
                    <a:lnTo>
                      <a:pt x="2850" y="2005"/>
                    </a:lnTo>
                    <a:lnTo>
                      <a:pt x="2837" y="1997"/>
                    </a:lnTo>
                    <a:lnTo>
                      <a:pt x="2826" y="1992"/>
                    </a:lnTo>
                    <a:lnTo>
                      <a:pt x="2808" y="1981"/>
                    </a:lnTo>
                    <a:lnTo>
                      <a:pt x="2797" y="1976"/>
                    </a:lnTo>
                    <a:lnTo>
                      <a:pt x="2784" y="1971"/>
                    </a:lnTo>
                    <a:lnTo>
                      <a:pt x="2771" y="1963"/>
                    </a:lnTo>
                    <a:lnTo>
                      <a:pt x="2763" y="1960"/>
                    </a:lnTo>
                    <a:lnTo>
                      <a:pt x="2761" y="1960"/>
                    </a:lnTo>
                    <a:lnTo>
                      <a:pt x="2750" y="1955"/>
                    </a:lnTo>
                    <a:lnTo>
                      <a:pt x="2740" y="1952"/>
                    </a:lnTo>
                    <a:lnTo>
                      <a:pt x="2737" y="1950"/>
                    </a:lnTo>
                    <a:lnTo>
                      <a:pt x="2734" y="1950"/>
                    </a:lnTo>
                    <a:lnTo>
                      <a:pt x="2727" y="1944"/>
                    </a:lnTo>
                    <a:lnTo>
                      <a:pt x="2719" y="1942"/>
                    </a:lnTo>
                    <a:lnTo>
                      <a:pt x="2706" y="1937"/>
                    </a:lnTo>
                    <a:lnTo>
                      <a:pt x="2695" y="1934"/>
                    </a:lnTo>
                    <a:lnTo>
                      <a:pt x="2690" y="1931"/>
                    </a:lnTo>
                    <a:lnTo>
                      <a:pt x="2664" y="1918"/>
                    </a:lnTo>
                    <a:lnTo>
                      <a:pt x="2653" y="1913"/>
                    </a:lnTo>
                    <a:lnTo>
                      <a:pt x="2635" y="1905"/>
                    </a:lnTo>
                    <a:lnTo>
                      <a:pt x="2606" y="1892"/>
                    </a:lnTo>
                    <a:lnTo>
                      <a:pt x="2598" y="1889"/>
                    </a:lnTo>
                    <a:lnTo>
                      <a:pt x="2593" y="1887"/>
                    </a:lnTo>
                    <a:lnTo>
                      <a:pt x="2585" y="1884"/>
                    </a:lnTo>
                    <a:lnTo>
                      <a:pt x="2577" y="1882"/>
                    </a:lnTo>
                    <a:lnTo>
                      <a:pt x="2572" y="1879"/>
                    </a:lnTo>
                    <a:lnTo>
                      <a:pt x="2567" y="1879"/>
                    </a:lnTo>
                    <a:lnTo>
                      <a:pt x="2561" y="1876"/>
                    </a:lnTo>
                    <a:lnTo>
                      <a:pt x="2543" y="1871"/>
                    </a:lnTo>
                    <a:lnTo>
                      <a:pt x="2527" y="1866"/>
                    </a:lnTo>
                    <a:lnTo>
                      <a:pt x="2522" y="1863"/>
                    </a:lnTo>
                    <a:lnTo>
                      <a:pt x="2517" y="1861"/>
                    </a:lnTo>
                    <a:lnTo>
                      <a:pt x="2498" y="1855"/>
                    </a:lnTo>
                    <a:lnTo>
                      <a:pt x="2438" y="1834"/>
                    </a:lnTo>
                    <a:lnTo>
                      <a:pt x="2430" y="1832"/>
                    </a:lnTo>
                    <a:lnTo>
                      <a:pt x="2415" y="1826"/>
                    </a:lnTo>
                    <a:lnTo>
                      <a:pt x="2404" y="1821"/>
                    </a:lnTo>
                    <a:lnTo>
                      <a:pt x="2391" y="1819"/>
                    </a:lnTo>
                    <a:lnTo>
                      <a:pt x="2375" y="1811"/>
                    </a:lnTo>
                    <a:lnTo>
                      <a:pt x="2354" y="1803"/>
                    </a:lnTo>
                    <a:lnTo>
                      <a:pt x="2336" y="1798"/>
                    </a:lnTo>
                    <a:lnTo>
                      <a:pt x="2325" y="1792"/>
                    </a:lnTo>
                    <a:lnTo>
                      <a:pt x="2315" y="1787"/>
                    </a:lnTo>
                    <a:lnTo>
                      <a:pt x="2304" y="1784"/>
                    </a:lnTo>
                    <a:lnTo>
                      <a:pt x="2294" y="1782"/>
                    </a:lnTo>
                    <a:lnTo>
                      <a:pt x="2286" y="1777"/>
                    </a:lnTo>
                    <a:lnTo>
                      <a:pt x="2281" y="1774"/>
                    </a:lnTo>
                    <a:lnTo>
                      <a:pt x="2270" y="1771"/>
                    </a:lnTo>
                    <a:lnTo>
                      <a:pt x="2255" y="1766"/>
                    </a:lnTo>
                    <a:lnTo>
                      <a:pt x="2242" y="1761"/>
                    </a:lnTo>
                    <a:lnTo>
                      <a:pt x="2234" y="1758"/>
                    </a:lnTo>
                    <a:lnTo>
                      <a:pt x="2179" y="1737"/>
                    </a:lnTo>
                    <a:lnTo>
                      <a:pt x="2055" y="1695"/>
                    </a:lnTo>
                    <a:lnTo>
                      <a:pt x="1877" y="1637"/>
                    </a:lnTo>
                    <a:lnTo>
                      <a:pt x="1869" y="1637"/>
                    </a:lnTo>
                    <a:lnTo>
                      <a:pt x="1864" y="1637"/>
                    </a:lnTo>
                    <a:lnTo>
                      <a:pt x="1851" y="1637"/>
                    </a:lnTo>
                    <a:lnTo>
                      <a:pt x="1830" y="1635"/>
                    </a:lnTo>
                    <a:lnTo>
                      <a:pt x="1806" y="1635"/>
                    </a:lnTo>
                    <a:lnTo>
                      <a:pt x="1785" y="1635"/>
                    </a:lnTo>
                    <a:lnTo>
                      <a:pt x="1762" y="1635"/>
                    </a:lnTo>
                    <a:lnTo>
                      <a:pt x="1743" y="1635"/>
                    </a:lnTo>
                    <a:lnTo>
                      <a:pt x="1722" y="1635"/>
                    </a:lnTo>
                    <a:lnTo>
                      <a:pt x="1699" y="1635"/>
                    </a:lnTo>
                    <a:lnTo>
                      <a:pt x="1652" y="1635"/>
                    </a:lnTo>
                    <a:lnTo>
                      <a:pt x="1623" y="1635"/>
                    </a:lnTo>
                    <a:lnTo>
                      <a:pt x="1589" y="1635"/>
                    </a:lnTo>
                    <a:lnTo>
                      <a:pt x="1586" y="1635"/>
                    </a:lnTo>
                    <a:lnTo>
                      <a:pt x="1542" y="1635"/>
                    </a:lnTo>
                    <a:lnTo>
                      <a:pt x="1510" y="1635"/>
                    </a:lnTo>
                    <a:lnTo>
                      <a:pt x="1473" y="1635"/>
                    </a:lnTo>
                    <a:lnTo>
                      <a:pt x="1421" y="1635"/>
                    </a:lnTo>
                    <a:lnTo>
                      <a:pt x="1379" y="1632"/>
                    </a:lnTo>
                    <a:lnTo>
                      <a:pt x="1342" y="1632"/>
                    </a:lnTo>
                    <a:lnTo>
                      <a:pt x="1051" y="1635"/>
                    </a:lnTo>
                    <a:lnTo>
                      <a:pt x="724" y="1635"/>
                    </a:lnTo>
                    <a:lnTo>
                      <a:pt x="627" y="1635"/>
                    </a:lnTo>
                    <a:lnTo>
                      <a:pt x="627" y="1609"/>
                    </a:lnTo>
                    <a:lnTo>
                      <a:pt x="409" y="1609"/>
                    </a:lnTo>
                    <a:lnTo>
                      <a:pt x="385" y="1609"/>
                    </a:lnTo>
                    <a:lnTo>
                      <a:pt x="385" y="1532"/>
                    </a:lnTo>
                    <a:lnTo>
                      <a:pt x="435" y="1485"/>
                    </a:lnTo>
                    <a:lnTo>
                      <a:pt x="401" y="1383"/>
                    </a:lnTo>
                    <a:lnTo>
                      <a:pt x="399" y="1372"/>
                    </a:lnTo>
                    <a:lnTo>
                      <a:pt x="354" y="1228"/>
                    </a:lnTo>
                    <a:lnTo>
                      <a:pt x="328" y="1149"/>
                    </a:lnTo>
                    <a:lnTo>
                      <a:pt x="246" y="1071"/>
                    </a:lnTo>
                    <a:lnTo>
                      <a:pt x="0" y="834"/>
                    </a:lnTo>
                    <a:lnTo>
                      <a:pt x="13" y="821"/>
                    </a:lnTo>
                    <a:lnTo>
                      <a:pt x="265" y="1052"/>
                    </a:lnTo>
                    <a:lnTo>
                      <a:pt x="587" y="785"/>
                    </a:lnTo>
                    <a:lnTo>
                      <a:pt x="590" y="782"/>
                    </a:lnTo>
                    <a:lnTo>
                      <a:pt x="627" y="753"/>
                    </a:lnTo>
                    <a:lnTo>
                      <a:pt x="703" y="685"/>
                    </a:lnTo>
                    <a:lnTo>
                      <a:pt x="650" y="617"/>
                    </a:lnTo>
                    <a:lnTo>
                      <a:pt x="627" y="638"/>
                    </a:lnTo>
                    <a:lnTo>
                      <a:pt x="519" y="737"/>
                    </a:lnTo>
                    <a:lnTo>
                      <a:pt x="317" y="740"/>
                    </a:lnTo>
                    <a:lnTo>
                      <a:pt x="252" y="842"/>
                    </a:lnTo>
                    <a:lnTo>
                      <a:pt x="226" y="824"/>
                    </a:lnTo>
                    <a:lnTo>
                      <a:pt x="244" y="795"/>
                    </a:lnTo>
                    <a:lnTo>
                      <a:pt x="239" y="535"/>
                    </a:lnTo>
                    <a:lnTo>
                      <a:pt x="246" y="362"/>
                    </a:lnTo>
                    <a:lnTo>
                      <a:pt x="246" y="346"/>
                    </a:lnTo>
                    <a:lnTo>
                      <a:pt x="354" y="299"/>
                    </a:lnTo>
                    <a:lnTo>
                      <a:pt x="459" y="252"/>
                    </a:lnTo>
                    <a:lnTo>
                      <a:pt x="624" y="181"/>
                    </a:lnTo>
                    <a:lnTo>
                      <a:pt x="918" y="50"/>
                    </a:lnTo>
                    <a:lnTo>
                      <a:pt x="1028" y="0"/>
                    </a:lnTo>
                    <a:lnTo>
                      <a:pt x="1036" y="5"/>
                    </a:lnTo>
                    <a:lnTo>
                      <a:pt x="1043" y="8"/>
                    </a:lnTo>
                    <a:lnTo>
                      <a:pt x="1093" y="29"/>
                    </a:lnTo>
                    <a:lnTo>
                      <a:pt x="1130" y="44"/>
                    </a:lnTo>
                    <a:lnTo>
                      <a:pt x="1156" y="55"/>
                    </a:lnTo>
                    <a:lnTo>
                      <a:pt x="1211" y="79"/>
                    </a:lnTo>
                    <a:lnTo>
                      <a:pt x="1245" y="92"/>
                    </a:lnTo>
                    <a:lnTo>
                      <a:pt x="1316" y="123"/>
                    </a:lnTo>
                    <a:lnTo>
                      <a:pt x="1431" y="170"/>
                    </a:lnTo>
                    <a:lnTo>
                      <a:pt x="1570" y="228"/>
                    </a:lnTo>
                    <a:lnTo>
                      <a:pt x="1586" y="233"/>
                    </a:lnTo>
                    <a:lnTo>
                      <a:pt x="1591" y="236"/>
                    </a:lnTo>
                    <a:lnTo>
                      <a:pt x="1696" y="281"/>
                    </a:lnTo>
                    <a:lnTo>
                      <a:pt x="1709" y="286"/>
                    </a:lnTo>
                    <a:lnTo>
                      <a:pt x="1715" y="302"/>
                    </a:lnTo>
                    <a:lnTo>
                      <a:pt x="1728" y="349"/>
                    </a:lnTo>
                    <a:lnTo>
                      <a:pt x="1757" y="459"/>
                    </a:lnTo>
                    <a:lnTo>
                      <a:pt x="1791" y="575"/>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5" name="フリーフォーム 224"/>
              <p:cNvSpPr>
                <a:spLocks/>
              </p:cNvSpPr>
              <p:nvPr/>
            </p:nvSpPr>
            <p:spPr bwMode="auto">
              <a:xfrm>
                <a:off x="2822007" y="3358475"/>
                <a:ext cx="424939" cy="578685"/>
              </a:xfrm>
              <a:custGeom>
                <a:avLst/>
                <a:gdLst>
                  <a:gd name="T0" fmla="*/ 870 w 886"/>
                  <a:gd name="T1" fmla="*/ 139 h 1189"/>
                  <a:gd name="T2" fmla="*/ 852 w 886"/>
                  <a:gd name="T3" fmla="*/ 189 h 1189"/>
                  <a:gd name="T4" fmla="*/ 807 w 886"/>
                  <a:gd name="T5" fmla="*/ 344 h 1189"/>
                  <a:gd name="T6" fmla="*/ 794 w 886"/>
                  <a:gd name="T7" fmla="*/ 389 h 1189"/>
                  <a:gd name="T8" fmla="*/ 779 w 886"/>
                  <a:gd name="T9" fmla="*/ 444 h 1189"/>
                  <a:gd name="T10" fmla="*/ 768 w 886"/>
                  <a:gd name="T11" fmla="*/ 486 h 1189"/>
                  <a:gd name="T12" fmla="*/ 755 w 886"/>
                  <a:gd name="T13" fmla="*/ 538 h 1189"/>
                  <a:gd name="T14" fmla="*/ 747 w 886"/>
                  <a:gd name="T15" fmla="*/ 567 h 1189"/>
                  <a:gd name="T16" fmla="*/ 739 w 886"/>
                  <a:gd name="T17" fmla="*/ 593 h 1189"/>
                  <a:gd name="T18" fmla="*/ 723 w 886"/>
                  <a:gd name="T19" fmla="*/ 651 h 1189"/>
                  <a:gd name="T20" fmla="*/ 705 w 886"/>
                  <a:gd name="T21" fmla="*/ 722 h 1189"/>
                  <a:gd name="T22" fmla="*/ 695 w 886"/>
                  <a:gd name="T23" fmla="*/ 754 h 1189"/>
                  <a:gd name="T24" fmla="*/ 684 w 886"/>
                  <a:gd name="T25" fmla="*/ 796 h 1189"/>
                  <a:gd name="T26" fmla="*/ 679 w 886"/>
                  <a:gd name="T27" fmla="*/ 814 h 1189"/>
                  <a:gd name="T28" fmla="*/ 674 w 886"/>
                  <a:gd name="T29" fmla="*/ 830 h 1189"/>
                  <a:gd name="T30" fmla="*/ 668 w 886"/>
                  <a:gd name="T31" fmla="*/ 856 h 1189"/>
                  <a:gd name="T32" fmla="*/ 663 w 886"/>
                  <a:gd name="T33" fmla="*/ 869 h 1189"/>
                  <a:gd name="T34" fmla="*/ 658 w 886"/>
                  <a:gd name="T35" fmla="*/ 887 h 1189"/>
                  <a:gd name="T36" fmla="*/ 653 w 886"/>
                  <a:gd name="T37" fmla="*/ 906 h 1189"/>
                  <a:gd name="T38" fmla="*/ 647 w 886"/>
                  <a:gd name="T39" fmla="*/ 929 h 1189"/>
                  <a:gd name="T40" fmla="*/ 640 w 886"/>
                  <a:gd name="T41" fmla="*/ 953 h 1189"/>
                  <a:gd name="T42" fmla="*/ 629 w 886"/>
                  <a:gd name="T43" fmla="*/ 992 h 1189"/>
                  <a:gd name="T44" fmla="*/ 621 w 886"/>
                  <a:gd name="T45" fmla="*/ 1026 h 1189"/>
                  <a:gd name="T46" fmla="*/ 611 w 886"/>
                  <a:gd name="T47" fmla="*/ 1045 h 1189"/>
                  <a:gd name="T48" fmla="*/ 592 w 886"/>
                  <a:gd name="T49" fmla="*/ 1074 h 1189"/>
                  <a:gd name="T50" fmla="*/ 566 w 886"/>
                  <a:gd name="T51" fmla="*/ 1105 h 1189"/>
                  <a:gd name="T52" fmla="*/ 540 w 886"/>
                  <a:gd name="T53" fmla="*/ 1134 h 1189"/>
                  <a:gd name="T54" fmla="*/ 527 w 886"/>
                  <a:gd name="T55" fmla="*/ 1147 h 1189"/>
                  <a:gd name="T56" fmla="*/ 514 w 886"/>
                  <a:gd name="T57" fmla="*/ 1160 h 1189"/>
                  <a:gd name="T58" fmla="*/ 495 w 886"/>
                  <a:gd name="T59" fmla="*/ 1173 h 1189"/>
                  <a:gd name="T60" fmla="*/ 472 w 886"/>
                  <a:gd name="T61" fmla="*/ 1184 h 1189"/>
                  <a:gd name="T62" fmla="*/ 451 w 886"/>
                  <a:gd name="T63" fmla="*/ 1189 h 1189"/>
                  <a:gd name="T64" fmla="*/ 432 w 886"/>
                  <a:gd name="T65" fmla="*/ 1189 h 1189"/>
                  <a:gd name="T66" fmla="*/ 404 w 886"/>
                  <a:gd name="T67" fmla="*/ 1189 h 1189"/>
                  <a:gd name="T68" fmla="*/ 377 w 886"/>
                  <a:gd name="T69" fmla="*/ 1189 h 1189"/>
                  <a:gd name="T70" fmla="*/ 351 w 886"/>
                  <a:gd name="T71" fmla="*/ 1189 h 1189"/>
                  <a:gd name="T72" fmla="*/ 212 w 886"/>
                  <a:gd name="T73" fmla="*/ 1142 h 1189"/>
                  <a:gd name="T74" fmla="*/ 162 w 886"/>
                  <a:gd name="T75" fmla="*/ 1124 h 1189"/>
                  <a:gd name="T76" fmla="*/ 131 w 886"/>
                  <a:gd name="T77" fmla="*/ 1116 h 1189"/>
                  <a:gd name="T78" fmla="*/ 105 w 886"/>
                  <a:gd name="T79" fmla="*/ 1108 h 1189"/>
                  <a:gd name="T80" fmla="*/ 89 w 886"/>
                  <a:gd name="T81" fmla="*/ 1103 h 1189"/>
                  <a:gd name="T82" fmla="*/ 73 w 886"/>
                  <a:gd name="T83" fmla="*/ 1100 h 1189"/>
                  <a:gd name="T84" fmla="*/ 52 w 886"/>
                  <a:gd name="T85" fmla="*/ 1087 h 1189"/>
                  <a:gd name="T86" fmla="*/ 18 w 886"/>
                  <a:gd name="T87" fmla="*/ 1076 h 1189"/>
                  <a:gd name="T88" fmla="*/ 3 w 886"/>
                  <a:gd name="T89" fmla="*/ 1071 h 1189"/>
                  <a:gd name="T90" fmla="*/ 24 w 886"/>
                  <a:gd name="T91" fmla="*/ 990 h 1189"/>
                  <a:gd name="T92" fmla="*/ 55 w 886"/>
                  <a:gd name="T93" fmla="*/ 885 h 1189"/>
                  <a:gd name="T94" fmla="*/ 102 w 886"/>
                  <a:gd name="T95" fmla="*/ 872 h 1189"/>
                  <a:gd name="T96" fmla="*/ 141 w 886"/>
                  <a:gd name="T97" fmla="*/ 688 h 1189"/>
                  <a:gd name="T98" fmla="*/ 144 w 886"/>
                  <a:gd name="T99" fmla="*/ 646 h 1189"/>
                  <a:gd name="T100" fmla="*/ 157 w 886"/>
                  <a:gd name="T101" fmla="*/ 454 h 1189"/>
                  <a:gd name="T102" fmla="*/ 210 w 886"/>
                  <a:gd name="T103" fmla="*/ 363 h 1189"/>
                  <a:gd name="T104" fmla="*/ 307 w 886"/>
                  <a:gd name="T105" fmla="*/ 368 h 1189"/>
                  <a:gd name="T106" fmla="*/ 388 w 886"/>
                  <a:gd name="T107" fmla="*/ 381 h 1189"/>
                  <a:gd name="T108" fmla="*/ 459 w 886"/>
                  <a:gd name="T109" fmla="*/ 166 h 1189"/>
                  <a:gd name="T110" fmla="*/ 503 w 886"/>
                  <a:gd name="T111" fmla="*/ 0 h 1189"/>
                  <a:gd name="T112" fmla="*/ 692 w 886"/>
                  <a:gd name="T113" fmla="*/ 37 h 1189"/>
                  <a:gd name="T114" fmla="*/ 731 w 886"/>
                  <a:gd name="T115" fmla="*/ 48 h 1189"/>
                  <a:gd name="T116" fmla="*/ 881 w 886"/>
                  <a:gd name="T117" fmla="*/ 58 h 1189"/>
                  <a:gd name="T118" fmla="*/ 881 w 886"/>
                  <a:gd name="T119" fmla="*/ 82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6" h="1189">
                    <a:moveTo>
                      <a:pt x="878" y="103"/>
                    </a:moveTo>
                    <a:lnTo>
                      <a:pt x="876" y="126"/>
                    </a:lnTo>
                    <a:lnTo>
                      <a:pt x="873" y="126"/>
                    </a:lnTo>
                    <a:lnTo>
                      <a:pt x="873" y="132"/>
                    </a:lnTo>
                    <a:lnTo>
                      <a:pt x="870" y="132"/>
                    </a:lnTo>
                    <a:lnTo>
                      <a:pt x="870" y="139"/>
                    </a:lnTo>
                    <a:lnTo>
                      <a:pt x="868" y="147"/>
                    </a:lnTo>
                    <a:lnTo>
                      <a:pt x="868" y="153"/>
                    </a:lnTo>
                    <a:lnTo>
                      <a:pt x="865" y="158"/>
                    </a:lnTo>
                    <a:lnTo>
                      <a:pt x="860" y="166"/>
                    </a:lnTo>
                    <a:lnTo>
                      <a:pt x="855" y="181"/>
                    </a:lnTo>
                    <a:lnTo>
                      <a:pt x="852" y="189"/>
                    </a:lnTo>
                    <a:lnTo>
                      <a:pt x="849" y="197"/>
                    </a:lnTo>
                    <a:lnTo>
                      <a:pt x="849" y="200"/>
                    </a:lnTo>
                    <a:lnTo>
                      <a:pt x="831" y="263"/>
                    </a:lnTo>
                    <a:lnTo>
                      <a:pt x="820" y="302"/>
                    </a:lnTo>
                    <a:lnTo>
                      <a:pt x="810" y="342"/>
                    </a:lnTo>
                    <a:lnTo>
                      <a:pt x="807" y="344"/>
                    </a:lnTo>
                    <a:lnTo>
                      <a:pt x="807" y="347"/>
                    </a:lnTo>
                    <a:lnTo>
                      <a:pt x="805" y="355"/>
                    </a:lnTo>
                    <a:lnTo>
                      <a:pt x="802" y="360"/>
                    </a:lnTo>
                    <a:lnTo>
                      <a:pt x="797" y="384"/>
                    </a:lnTo>
                    <a:lnTo>
                      <a:pt x="797" y="386"/>
                    </a:lnTo>
                    <a:lnTo>
                      <a:pt x="794" y="389"/>
                    </a:lnTo>
                    <a:lnTo>
                      <a:pt x="794" y="391"/>
                    </a:lnTo>
                    <a:lnTo>
                      <a:pt x="792" y="402"/>
                    </a:lnTo>
                    <a:lnTo>
                      <a:pt x="789" y="410"/>
                    </a:lnTo>
                    <a:lnTo>
                      <a:pt x="789" y="412"/>
                    </a:lnTo>
                    <a:lnTo>
                      <a:pt x="784" y="426"/>
                    </a:lnTo>
                    <a:lnTo>
                      <a:pt x="779" y="444"/>
                    </a:lnTo>
                    <a:lnTo>
                      <a:pt x="779" y="452"/>
                    </a:lnTo>
                    <a:lnTo>
                      <a:pt x="776" y="457"/>
                    </a:lnTo>
                    <a:lnTo>
                      <a:pt x="773" y="462"/>
                    </a:lnTo>
                    <a:lnTo>
                      <a:pt x="773" y="473"/>
                    </a:lnTo>
                    <a:lnTo>
                      <a:pt x="771" y="473"/>
                    </a:lnTo>
                    <a:lnTo>
                      <a:pt x="768" y="486"/>
                    </a:lnTo>
                    <a:lnTo>
                      <a:pt x="765" y="502"/>
                    </a:lnTo>
                    <a:lnTo>
                      <a:pt x="760" y="520"/>
                    </a:lnTo>
                    <a:lnTo>
                      <a:pt x="758" y="523"/>
                    </a:lnTo>
                    <a:lnTo>
                      <a:pt x="758" y="525"/>
                    </a:lnTo>
                    <a:lnTo>
                      <a:pt x="758" y="528"/>
                    </a:lnTo>
                    <a:lnTo>
                      <a:pt x="755" y="538"/>
                    </a:lnTo>
                    <a:lnTo>
                      <a:pt x="752" y="541"/>
                    </a:lnTo>
                    <a:lnTo>
                      <a:pt x="752" y="546"/>
                    </a:lnTo>
                    <a:lnTo>
                      <a:pt x="750" y="549"/>
                    </a:lnTo>
                    <a:lnTo>
                      <a:pt x="750" y="557"/>
                    </a:lnTo>
                    <a:lnTo>
                      <a:pt x="747" y="559"/>
                    </a:lnTo>
                    <a:lnTo>
                      <a:pt x="747" y="567"/>
                    </a:lnTo>
                    <a:lnTo>
                      <a:pt x="744" y="572"/>
                    </a:lnTo>
                    <a:lnTo>
                      <a:pt x="744" y="575"/>
                    </a:lnTo>
                    <a:lnTo>
                      <a:pt x="744" y="578"/>
                    </a:lnTo>
                    <a:lnTo>
                      <a:pt x="742" y="588"/>
                    </a:lnTo>
                    <a:lnTo>
                      <a:pt x="739" y="591"/>
                    </a:lnTo>
                    <a:lnTo>
                      <a:pt x="739" y="593"/>
                    </a:lnTo>
                    <a:lnTo>
                      <a:pt x="739" y="596"/>
                    </a:lnTo>
                    <a:lnTo>
                      <a:pt x="731" y="622"/>
                    </a:lnTo>
                    <a:lnTo>
                      <a:pt x="726" y="638"/>
                    </a:lnTo>
                    <a:lnTo>
                      <a:pt x="726" y="643"/>
                    </a:lnTo>
                    <a:lnTo>
                      <a:pt x="723" y="646"/>
                    </a:lnTo>
                    <a:lnTo>
                      <a:pt x="723" y="651"/>
                    </a:lnTo>
                    <a:lnTo>
                      <a:pt x="723" y="654"/>
                    </a:lnTo>
                    <a:lnTo>
                      <a:pt x="716" y="683"/>
                    </a:lnTo>
                    <a:lnTo>
                      <a:pt x="713" y="685"/>
                    </a:lnTo>
                    <a:lnTo>
                      <a:pt x="705" y="717"/>
                    </a:lnTo>
                    <a:lnTo>
                      <a:pt x="705" y="719"/>
                    </a:lnTo>
                    <a:lnTo>
                      <a:pt x="705" y="722"/>
                    </a:lnTo>
                    <a:lnTo>
                      <a:pt x="703" y="730"/>
                    </a:lnTo>
                    <a:lnTo>
                      <a:pt x="700" y="735"/>
                    </a:lnTo>
                    <a:lnTo>
                      <a:pt x="700" y="743"/>
                    </a:lnTo>
                    <a:lnTo>
                      <a:pt x="697" y="746"/>
                    </a:lnTo>
                    <a:lnTo>
                      <a:pt x="697" y="748"/>
                    </a:lnTo>
                    <a:lnTo>
                      <a:pt x="695" y="754"/>
                    </a:lnTo>
                    <a:lnTo>
                      <a:pt x="695" y="759"/>
                    </a:lnTo>
                    <a:lnTo>
                      <a:pt x="689" y="777"/>
                    </a:lnTo>
                    <a:lnTo>
                      <a:pt x="687" y="782"/>
                    </a:lnTo>
                    <a:lnTo>
                      <a:pt x="687" y="785"/>
                    </a:lnTo>
                    <a:lnTo>
                      <a:pt x="687" y="788"/>
                    </a:lnTo>
                    <a:lnTo>
                      <a:pt x="684" y="796"/>
                    </a:lnTo>
                    <a:lnTo>
                      <a:pt x="684" y="798"/>
                    </a:lnTo>
                    <a:lnTo>
                      <a:pt x="682" y="801"/>
                    </a:lnTo>
                    <a:lnTo>
                      <a:pt x="682" y="806"/>
                    </a:lnTo>
                    <a:lnTo>
                      <a:pt x="682" y="809"/>
                    </a:lnTo>
                    <a:lnTo>
                      <a:pt x="679" y="811"/>
                    </a:lnTo>
                    <a:lnTo>
                      <a:pt x="679" y="814"/>
                    </a:lnTo>
                    <a:lnTo>
                      <a:pt x="679" y="817"/>
                    </a:lnTo>
                    <a:lnTo>
                      <a:pt x="676" y="819"/>
                    </a:lnTo>
                    <a:lnTo>
                      <a:pt x="676" y="822"/>
                    </a:lnTo>
                    <a:lnTo>
                      <a:pt x="676" y="824"/>
                    </a:lnTo>
                    <a:lnTo>
                      <a:pt x="676" y="827"/>
                    </a:lnTo>
                    <a:lnTo>
                      <a:pt x="674" y="830"/>
                    </a:lnTo>
                    <a:lnTo>
                      <a:pt x="674" y="832"/>
                    </a:lnTo>
                    <a:lnTo>
                      <a:pt x="674" y="835"/>
                    </a:lnTo>
                    <a:lnTo>
                      <a:pt x="671" y="840"/>
                    </a:lnTo>
                    <a:lnTo>
                      <a:pt x="668" y="848"/>
                    </a:lnTo>
                    <a:lnTo>
                      <a:pt x="668" y="853"/>
                    </a:lnTo>
                    <a:lnTo>
                      <a:pt x="668" y="856"/>
                    </a:lnTo>
                    <a:lnTo>
                      <a:pt x="666" y="859"/>
                    </a:lnTo>
                    <a:lnTo>
                      <a:pt x="666" y="861"/>
                    </a:lnTo>
                    <a:lnTo>
                      <a:pt x="666" y="864"/>
                    </a:lnTo>
                    <a:lnTo>
                      <a:pt x="666" y="866"/>
                    </a:lnTo>
                    <a:lnTo>
                      <a:pt x="663" y="866"/>
                    </a:lnTo>
                    <a:lnTo>
                      <a:pt x="663" y="869"/>
                    </a:lnTo>
                    <a:lnTo>
                      <a:pt x="663" y="872"/>
                    </a:lnTo>
                    <a:lnTo>
                      <a:pt x="663" y="874"/>
                    </a:lnTo>
                    <a:lnTo>
                      <a:pt x="661" y="877"/>
                    </a:lnTo>
                    <a:lnTo>
                      <a:pt x="661" y="880"/>
                    </a:lnTo>
                    <a:lnTo>
                      <a:pt x="661" y="885"/>
                    </a:lnTo>
                    <a:lnTo>
                      <a:pt x="658" y="887"/>
                    </a:lnTo>
                    <a:lnTo>
                      <a:pt x="658" y="890"/>
                    </a:lnTo>
                    <a:lnTo>
                      <a:pt x="658" y="893"/>
                    </a:lnTo>
                    <a:lnTo>
                      <a:pt x="655" y="898"/>
                    </a:lnTo>
                    <a:lnTo>
                      <a:pt x="655" y="901"/>
                    </a:lnTo>
                    <a:lnTo>
                      <a:pt x="655" y="903"/>
                    </a:lnTo>
                    <a:lnTo>
                      <a:pt x="653" y="906"/>
                    </a:lnTo>
                    <a:lnTo>
                      <a:pt x="653" y="908"/>
                    </a:lnTo>
                    <a:lnTo>
                      <a:pt x="653" y="914"/>
                    </a:lnTo>
                    <a:lnTo>
                      <a:pt x="650" y="922"/>
                    </a:lnTo>
                    <a:lnTo>
                      <a:pt x="650" y="924"/>
                    </a:lnTo>
                    <a:lnTo>
                      <a:pt x="647" y="927"/>
                    </a:lnTo>
                    <a:lnTo>
                      <a:pt x="647" y="929"/>
                    </a:lnTo>
                    <a:lnTo>
                      <a:pt x="647" y="932"/>
                    </a:lnTo>
                    <a:lnTo>
                      <a:pt x="645" y="935"/>
                    </a:lnTo>
                    <a:lnTo>
                      <a:pt x="645" y="940"/>
                    </a:lnTo>
                    <a:lnTo>
                      <a:pt x="642" y="943"/>
                    </a:lnTo>
                    <a:lnTo>
                      <a:pt x="642" y="948"/>
                    </a:lnTo>
                    <a:lnTo>
                      <a:pt x="640" y="953"/>
                    </a:lnTo>
                    <a:lnTo>
                      <a:pt x="640" y="961"/>
                    </a:lnTo>
                    <a:lnTo>
                      <a:pt x="637" y="966"/>
                    </a:lnTo>
                    <a:lnTo>
                      <a:pt x="637" y="971"/>
                    </a:lnTo>
                    <a:lnTo>
                      <a:pt x="634" y="977"/>
                    </a:lnTo>
                    <a:lnTo>
                      <a:pt x="632" y="984"/>
                    </a:lnTo>
                    <a:lnTo>
                      <a:pt x="629" y="992"/>
                    </a:lnTo>
                    <a:lnTo>
                      <a:pt x="629" y="995"/>
                    </a:lnTo>
                    <a:lnTo>
                      <a:pt x="626" y="1000"/>
                    </a:lnTo>
                    <a:lnTo>
                      <a:pt x="624" y="1011"/>
                    </a:lnTo>
                    <a:lnTo>
                      <a:pt x="621" y="1019"/>
                    </a:lnTo>
                    <a:lnTo>
                      <a:pt x="621" y="1021"/>
                    </a:lnTo>
                    <a:lnTo>
                      <a:pt x="621" y="1026"/>
                    </a:lnTo>
                    <a:lnTo>
                      <a:pt x="619" y="1029"/>
                    </a:lnTo>
                    <a:lnTo>
                      <a:pt x="619" y="1032"/>
                    </a:lnTo>
                    <a:lnTo>
                      <a:pt x="616" y="1034"/>
                    </a:lnTo>
                    <a:lnTo>
                      <a:pt x="616" y="1037"/>
                    </a:lnTo>
                    <a:lnTo>
                      <a:pt x="613" y="1042"/>
                    </a:lnTo>
                    <a:lnTo>
                      <a:pt x="611" y="1045"/>
                    </a:lnTo>
                    <a:lnTo>
                      <a:pt x="611" y="1047"/>
                    </a:lnTo>
                    <a:lnTo>
                      <a:pt x="608" y="1050"/>
                    </a:lnTo>
                    <a:lnTo>
                      <a:pt x="608" y="1053"/>
                    </a:lnTo>
                    <a:lnTo>
                      <a:pt x="603" y="1058"/>
                    </a:lnTo>
                    <a:lnTo>
                      <a:pt x="598" y="1066"/>
                    </a:lnTo>
                    <a:lnTo>
                      <a:pt x="592" y="1074"/>
                    </a:lnTo>
                    <a:lnTo>
                      <a:pt x="590" y="1079"/>
                    </a:lnTo>
                    <a:lnTo>
                      <a:pt x="587" y="1082"/>
                    </a:lnTo>
                    <a:lnTo>
                      <a:pt x="582" y="1087"/>
                    </a:lnTo>
                    <a:lnTo>
                      <a:pt x="577" y="1095"/>
                    </a:lnTo>
                    <a:lnTo>
                      <a:pt x="574" y="1095"/>
                    </a:lnTo>
                    <a:lnTo>
                      <a:pt x="566" y="1105"/>
                    </a:lnTo>
                    <a:lnTo>
                      <a:pt x="566" y="1108"/>
                    </a:lnTo>
                    <a:lnTo>
                      <a:pt x="564" y="1108"/>
                    </a:lnTo>
                    <a:lnTo>
                      <a:pt x="556" y="1118"/>
                    </a:lnTo>
                    <a:lnTo>
                      <a:pt x="550" y="1124"/>
                    </a:lnTo>
                    <a:lnTo>
                      <a:pt x="545" y="1129"/>
                    </a:lnTo>
                    <a:lnTo>
                      <a:pt x="540" y="1134"/>
                    </a:lnTo>
                    <a:lnTo>
                      <a:pt x="537" y="1137"/>
                    </a:lnTo>
                    <a:lnTo>
                      <a:pt x="537" y="1139"/>
                    </a:lnTo>
                    <a:lnTo>
                      <a:pt x="535" y="1139"/>
                    </a:lnTo>
                    <a:lnTo>
                      <a:pt x="532" y="1145"/>
                    </a:lnTo>
                    <a:lnTo>
                      <a:pt x="529" y="1145"/>
                    </a:lnTo>
                    <a:lnTo>
                      <a:pt x="527" y="1147"/>
                    </a:lnTo>
                    <a:lnTo>
                      <a:pt x="527" y="1150"/>
                    </a:lnTo>
                    <a:lnTo>
                      <a:pt x="522" y="1152"/>
                    </a:lnTo>
                    <a:lnTo>
                      <a:pt x="522" y="1155"/>
                    </a:lnTo>
                    <a:lnTo>
                      <a:pt x="519" y="1155"/>
                    </a:lnTo>
                    <a:lnTo>
                      <a:pt x="519" y="1158"/>
                    </a:lnTo>
                    <a:lnTo>
                      <a:pt x="514" y="1160"/>
                    </a:lnTo>
                    <a:lnTo>
                      <a:pt x="511" y="1160"/>
                    </a:lnTo>
                    <a:lnTo>
                      <a:pt x="511" y="1163"/>
                    </a:lnTo>
                    <a:lnTo>
                      <a:pt x="509" y="1163"/>
                    </a:lnTo>
                    <a:lnTo>
                      <a:pt x="503" y="1168"/>
                    </a:lnTo>
                    <a:lnTo>
                      <a:pt x="498" y="1171"/>
                    </a:lnTo>
                    <a:lnTo>
                      <a:pt x="495" y="1173"/>
                    </a:lnTo>
                    <a:lnTo>
                      <a:pt x="490" y="1176"/>
                    </a:lnTo>
                    <a:lnTo>
                      <a:pt x="488" y="1176"/>
                    </a:lnTo>
                    <a:lnTo>
                      <a:pt x="482" y="1179"/>
                    </a:lnTo>
                    <a:lnTo>
                      <a:pt x="480" y="1181"/>
                    </a:lnTo>
                    <a:lnTo>
                      <a:pt x="474" y="1184"/>
                    </a:lnTo>
                    <a:lnTo>
                      <a:pt x="472" y="1184"/>
                    </a:lnTo>
                    <a:lnTo>
                      <a:pt x="467" y="1184"/>
                    </a:lnTo>
                    <a:lnTo>
                      <a:pt x="461" y="1187"/>
                    </a:lnTo>
                    <a:lnTo>
                      <a:pt x="456" y="1187"/>
                    </a:lnTo>
                    <a:lnTo>
                      <a:pt x="453" y="1187"/>
                    </a:lnTo>
                    <a:lnTo>
                      <a:pt x="453" y="1189"/>
                    </a:lnTo>
                    <a:lnTo>
                      <a:pt x="451" y="1189"/>
                    </a:lnTo>
                    <a:lnTo>
                      <a:pt x="446" y="1189"/>
                    </a:lnTo>
                    <a:lnTo>
                      <a:pt x="443" y="1189"/>
                    </a:lnTo>
                    <a:lnTo>
                      <a:pt x="440" y="1189"/>
                    </a:lnTo>
                    <a:lnTo>
                      <a:pt x="438" y="1189"/>
                    </a:lnTo>
                    <a:lnTo>
                      <a:pt x="435" y="1189"/>
                    </a:lnTo>
                    <a:lnTo>
                      <a:pt x="432" y="1189"/>
                    </a:lnTo>
                    <a:lnTo>
                      <a:pt x="430" y="1189"/>
                    </a:lnTo>
                    <a:lnTo>
                      <a:pt x="427" y="1189"/>
                    </a:lnTo>
                    <a:lnTo>
                      <a:pt x="425" y="1189"/>
                    </a:lnTo>
                    <a:lnTo>
                      <a:pt x="419" y="1189"/>
                    </a:lnTo>
                    <a:lnTo>
                      <a:pt x="414" y="1189"/>
                    </a:lnTo>
                    <a:lnTo>
                      <a:pt x="404" y="1189"/>
                    </a:lnTo>
                    <a:lnTo>
                      <a:pt x="398" y="1189"/>
                    </a:lnTo>
                    <a:lnTo>
                      <a:pt x="393" y="1189"/>
                    </a:lnTo>
                    <a:lnTo>
                      <a:pt x="388" y="1189"/>
                    </a:lnTo>
                    <a:lnTo>
                      <a:pt x="385" y="1189"/>
                    </a:lnTo>
                    <a:lnTo>
                      <a:pt x="380" y="1189"/>
                    </a:lnTo>
                    <a:lnTo>
                      <a:pt x="377" y="1189"/>
                    </a:lnTo>
                    <a:lnTo>
                      <a:pt x="370" y="1187"/>
                    </a:lnTo>
                    <a:lnTo>
                      <a:pt x="367" y="1187"/>
                    </a:lnTo>
                    <a:lnTo>
                      <a:pt x="364" y="1187"/>
                    </a:lnTo>
                    <a:lnTo>
                      <a:pt x="362" y="1187"/>
                    </a:lnTo>
                    <a:lnTo>
                      <a:pt x="356" y="1187"/>
                    </a:lnTo>
                    <a:lnTo>
                      <a:pt x="351" y="1189"/>
                    </a:lnTo>
                    <a:lnTo>
                      <a:pt x="307" y="1176"/>
                    </a:lnTo>
                    <a:lnTo>
                      <a:pt x="238" y="1155"/>
                    </a:lnTo>
                    <a:lnTo>
                      <a:pt x="231" y="1150"/>
                    </a:lnTo>
                    <a:lnTo>
                      <a:pt x="218" y="1142"/>
                    </a:lnTo>
                    <a:lnTo>
                      <a:pt x="215" y="1142"/>
                    </a:lnTo>
                    <a:lnTo>
                      <a:pt x="212" y="1142"/>
                    </a:lnTo>
                    <a:lnTo>
                      <a:pt x="210" y="1139"/>
                    </a:lnTo>
                    <a:lnTo>
                      <a:pt x="199" y="1137"/>
                    </a:lnTo>
                    <a:lnTo>
                      <a:pt x="191" y="1134"/>
                    </a:lnTo>
                    <a:lnTo>
                      <a:pt x="186" y="1131"/>
                    </a:lnTo>
                    <a:lnTo>
                      <a:pt x="183" y="1131"/>
                    </a:lnTo>
                    <a:lnTo>
                      <a:pt x="162" y="1124"/>
                    </a:lnTo>
                    <a:lnTo>
                      <a:pt x="157" y="1124"/>
                    </a:lnTo>
                    <a:lnTo>
                      <a:pt x="147" y="1118"/>
                    </a:lnTo>
                    <a:lnTo>
                      <a:pt x="144" y="1118"/>
                    </a:lnTo>
                    <a:lnTo>
                      <a:pt x="141" y="1118"/>
                    </a:lnTo>
                    <a:lnTo>
                      <a:pt x="136" y="1116"/>
                    </a:lnTo>
                    <a:lnTo>
                      <a:pt x="131" y="1116"/>
                    </a:lnTo>
                    <a:lnTo>
                      <a:pt x="118" y="1110"/>
                    </a:lnTo>
                    <a:lnTo>
                      <a:pt x="115" y="1110"/>
                    </a:lnTo>
                    <a:lnTo>
                      <a:pt x="113" y="1110"/>
                    </a:lnTo>
                    <a:lnTo>
                      <a:pt x="110" y="1108"/>
                    </a:lnTo>
                    <a:lnTo>
                      <a:pt x="107" y="1108"/>
                    </a:lnTo>
                    <a:lnTo>
                      <a:pt x="105" y="1108"/>
                    </a:lnTo>
                    <a:lnTo>
                      <a:pt x="102" y="1105"/>
                    </a:lnTo>
                    <a:lnTo>
                      <a:pt x="100" y="1105"/>
                    </a:lnTo>
                    <a:lnTo>
                      <a:pt x="97" y="1105"/>
                    </a:lnTo>
                    <a:lnTo>
                      <a:pt x="94" y="1105"/>
                    </a:lnTo>
                    <a:lnTo>
                      <a:pt x="92" y="1103"/>
                    </a:lnTo>
                    <a:lnTo>
                      <a:pt x="89" y="1103"/>
                    </a:lnTo>
                    <a:lnTo>
                      <a:pt x="86" y="1103"/>
                    </a:lnTo>
                    <a:lnTo>
                      <a:pt x="84" y="1103"/>
                    </a:lnTo>
                    <a:lnTo>
                      <a:pt x="81" y="1103"/>
                    </a:lnTo>
                    <a:lnTo>
                      <a:pt x="79" y="1100"/>
                    </a:lnTo>
                    <a:lnTo>
                      <a:pt x="76" y="1100"/>
                    </a:lnTo>
                    <a:lnTo>
                      <a:pt x="73" y="1100"/>
                    </a:lnTo>
                    <a:lnTo>
                      <a:pt x="71" y="1100"/>
                    </a:lnTo>
                    <a:lnTo>
                      <a:pt x="71" y="1097"/>
                    </a:lnTo>
                    <a:lnTo>
                      <a:pt x="71" y="1095"/>
                    </a:lnTo>
                    <a:lnTo>
                      <a:pt x="71" y="1092"/>
                    </a:lnTo>
                    <a:lnTo>
                      <a:pt x="65" y="1092"/>
                    </a:lnTo>
                    <a:lnTo>
                      <a:pt x="52" y="1087"/>
                    </a:lnTo>
                    <a:lnTo>
                      <a:pt x="47" y="1087"/>
                    </a:lnTo>
                    <a:lnTo>
                      <a:pt x="42" y="1084"/>
                    </a:lnTo>
                    <a:lnTo>
                      <a:pt x="37" y="1084"/>
                    </a:lnTo>
                    <a:lnTo>
                      <a:pt x="26" y="1079"/>
                    </a:lnTo>
                    <a:lnTo>
                      <a:pt x="24" y="1079"/>
                    </a:lnTo>
                    <a:lnTo>
                      <a:pt x="18" y="1076"/>
                    </a:lnTo>
                    <a:lnTo>
                      <a:pt x="16" y="1076"/>
                    </a:lnTo>
                    <a:lnTo>
                      <a:pt x="13" y="1076"/>
                    </a:lnTo>
                    <a:lnTo>
                      <a:pt x="10" y="1076"/>
                    </a:lnTo>
                    <a:lnTo>
                      <a:pt x="10" y="1074"/>
                    </a:lnTo>
                    <a:lnTo>
                      <a:pt x="8" y="1074"/>
                    </a:lnTo>
                    <a:lnTo>
                      <a:pt x="3" y="1071"/>
                    </a:lnTo>
                    <a:lnTo>
                      <a:pt x="0" y="1071"/>
                    </a:lnTo>
                    <a:lnTo>
                      <a:pt x="3" y="1066"/>
                    </a:lnTo>
                    <a:lnTo>
                      <a:pt x="3" y="1058"/>
                    </a:lnTo>
                    <a:lnTo>
                      <a:pt x="10" y="1040"/>
                    </a:lnTo>
                    <a:lnTo>
                      <a:pt x="16" y="1021"/>
                    </a:lnTo>
                    <a:lnTo>
                      <a:pt x="24" y="990"/>
                    </a:lnTo>
                    <a:lnTo>
                      <a:pt x="39" y="940"/>
                    </a:lnTo>
                    <a:lnTo>
                      <a:pt x="44" y="922"/>
                    </a:lnTo>
                    <a:lnTo>
                      <a:pt x="47" y="911"/>
                    </a:lnTo>
                    <a:lnTo>
                      <a:pt x="52" y="893"/>
                    </a:lnTo>
                    <a:lnTo>
                      <a:pt x="55" y="887"/>
                    </a:lnTo>
                    <a:lnTo>
                      <a:pt x="55" y="885"/>
                    </a:lnTo>
                    <a:lnTo>
                      <a:pt x="55" y="880"/>
                    </a:lnTo>
                    <a:lnTo>
                      <a:pt x="58" y="866"/>
                    </a:lnTo>
                    <a:lnTo>
                      <a:pt x="60" y="866"/>
                    </a:lnTo>
                    <a:lnTo>
                      <a:pt x="65" y="866"/>
                    </a:lnTo>
                    <a:lnTo>
                      <a:pt x="81" y="869"/>
                    </a:lnTo>
                    <a:lnTo>
                      <a:pt x="102" y="872"/>
                    </a:lnTo>
                    <a:lnTo>
                      <a:pt x="113" y="874"/>
                    </a:lnTo>
                    <a:lnTo>
                      <a:pt x="118" y="835"/>
                    </a:lnTo>
                    <a:lnTo>
                      <a:pt x="121" y="824"/>
                    </a:lnTo>
                    <a:lnTo>
                      <a:pt x="139" y="712"/>
                    </a:lnTo>
                    <a:lnTo>
                      <a:pt x="139" y="709"/>
                    </a:lnTo>
                    <a:lnTo>
                      <a:pt x="141" y="688"/>
                    </a:lnTo>
                    <a:lnTo>
                      <a:pt x="141" y="683"/>
                    </a:lnTo>
                    <a:lnTo>
                      <a:pt x="141" y="680"/>
                    </a:lnTo>
                    <a:lnTo>
                      <a:pt x="144" y="677"/>
                    </a:lnTo>
                    <a:lnTo>
                      <a:pt x="144" y="672"/>
                    </a:lnTo>
                    <a:lnTo>
                      <a:pt x="144" y="662"/>
                    </a:lnTo>
                    <a:lnTo>
                      <a:pt x="144" y="646"/>
                    </a:lnTo>
                    <a:lnTo>
                      <a:pt x="147" y="622"/>
                    </a:lnTo>
                    <a:lnTo>
                      <a:pt x="147" y="614"/>
                    </a:lnTo>
                    <a:lnTo>
                      <a:pt x="149" y="578"/>
                    </a:lnTo>
                    <a:lnTo>
                      <a:pt x="152" y="530"/>
                    </a:lnTo>
                    <a:lnTo>
                      <a:pt x="155" y="486"/>
                    </a:lnTo>
                    <a:lnTo>
                      <a:pt x="157" y="454"/>
                    </a:lnTo>
                    <a:lnTo>
                      <a:pt x="160" y="423"/>
                    </a:lnTo>
                    <a:lnTo>
                      <a:pt x="162" y="394"/>
                    </a:lnTo>
                    <a:lnTo>
                      <a:pt x="165" y="376"/>
                    </a:lnTo>
                    <a:lnTo>
                      <a:pt x="165" y="368"/>
                    </a:lnTo>
                    <a:lnTo>
                      <a:pt x="165" y="360"/>
                    </a:lnTo>
                    <a:lnTo>
                      <a:pt x="210" y="363"/>
                    </a:lnTo>
                    <a:lnTo>
                      <a:pt x="252" y="365"/>
                    </a:lnTo>
                    <a:lnTo>
                      <a:pt x="270" y="365"/>
                    </a:lnTo>
                    <a:lnTo>
                      <a:pt x="288" y="365"/>
                    </a:lnTo>
                    <a:lnTo>
                      <a:pt x="294" y="365"/>
                    </a:lnTo>
                    <a:lnTo>
                      <a:pt x="301" y="365"/>
                    </a:lnTo>
                    <a:lnTo>
                      <a:pt x="307" y="368"/>
                    </a:lnTo>
                    <a:lnTo>
                      <a:pt x="338" y="373"/>
                    </a:lnTo>
                    <a:lnTo>
                      <a:pt x="354" y="376"/>
                    </a:lnTo>
                    <a:lnTo>
                      <a:pt x="370" y="376"/>
                    </a:lnTo>
                    <a:lnTo>
                      <a:pt x="372" y="378"/>
                    </a:lnTo>
                    <a:lnTo>
                      <a:pt x="380" y="378"/>
                    </a:lnTo>
                    <a:lnTo>
                      <a:pt x="388" y="381"/>
                    </a:lnTo>
                    <a:lnTo>
                      <a:pt x="401" y="381"/>
                    </a:lnTo>
                    <a:lnTo>
                      <a:pt x="425" y="386"/>
                    </a:lnTo>
                    <a:lnTo>
                      <a:pt x="430" y="352"/>
                    </a:lnTo>
                    <a:lnTo>
                      <a:pt x="446" y="263"/>
                    </a:lnTo>
                    <a:lnTo>
                      <a:pt x="456" y="189"/>
                    </a:lnTo>
                    <a:lnTo>
                      <a:pt x="459" y="166"/>
                    </a:lnTo>
                    <a:lnTo>
                      <a:pt x="464" y="105"/>
                    </a:lnTo>
                    <a:lnTo>
                      <a:pt x="469" y="61"/>
                    </a:lnTo>
                    <a:lnTo>
                      <a:pt x="469" y="55"/>
                    </a:lnTo>
                    <a:lnTo>
                      <a:pt x="474" y="0"/>
                    </a:lnTo>
                    <a:lnTo>
                      <a:pt x="501" y="0"/>
                    </a:lnTo>
                    <a:lnTo>
                      <a:pt x="503" y="0"/>
                    </a:lnTo>
                    <a:lnTo>
                      <a:pt x="537" y="3"/>
                    </a:lnTo>
                    <a:lnTo>
                      <a:pt x="606" y="19"/>
                    </a:lnTo>
                    <a:lnTo>
                      <a:pt x="655" y="29"/>
                    </a:lnTo>
                    <a:lnTo>
                      <a:pt x="658" y="29"/>
                    </a:lnTo>
                    <a:lnTo>
                      <a:pt x="663" y="32"/>
                    </a:lnTo>
                    <a:lnTo>
                      <a:pt x="692" y="37"/>
                    </a:lnTo>
                    <a:lnTo>
                      <a:pt x="697" y="40"/>
                    </a:lnTo>
                    <a:lnTo>
                      <a:pt x="713" y="42"/>
                    </a:lnTo>
                    <a:lnTo>
                      <a:pt x="718" y="45"/>
                    </a:lnTo>
                    <a:lnTo>
                      <a:pt x="723" y="45"/>
                    </a:lnTo>
                    <a:lnTo>
                      <a:pt x="726" y="45"/>
                    </a:lnTo>
                    <a:lnTo>
                      <a:pt x="731" y="48"/>
                    </a:lnTo>
                    <a:lnTo>
                      <a:pt x="768" y="50"/>
                    </a:lnTo>
                    <a:lnTo>
                      <a:pt x="776" y="50"/>
                    </a:lnTo>
                    <a:lnTo>
                      <a:pt x="781" y="50"/>
                    </a:lnTo>
                    <a:lnTo>
                      <a:pt x="789" y="50"/>
                    </a:lnTo>
                    <a:lnTo>
                      <a:pt x="831" y="53"/>
                    </a:lnTo>
                    <a:lnTo>
                      <a:pt x="881" y="58"/>
                    </a:lnTo>
                    <a:lnTo>
                      <a:pt x="886" y="58"/>
                    </a:lnTo>
                    <a:lnTo>
                      <a:pt x="883" y="61"/>
                    </a:lnTo>
                    <a:lnTo>
                      <a:pt x="883" y="66"/>
                    </a:lnTo>
                    <a:lnTo>
                      <a:pt x="883" y="76"/>
                    </a:lnTo>
                    <a:lnTo>
                      <a:pt x="881" y="79"/>
                    </a:lnTo>
                    <a:lnTo>
                      <a:pt x="881" y="82"/>
                    </a:lnTo>
                    <a:lnTo>
                      <a:pt x="883" y="84"/>
                    </a:lnTo>
                    <a:lnTo>
                      <a:pt x="881" y="90"/>
                    </a:lnTo>
                    <a:lnTo>
                      <a:pt x="881" y="92"/>
                    </a:lnTo>
                    <a:lnTo>
                      <a:pt x="881" y="100"/>
                    </a:lnTo>
                    <a:lnTo>
                      <a:pt x="878" y="103"/>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6" name="フリーフォーム 225"/>
              <p:cNvSpPr>
                <a:spLocks/>
              </p:cNvSpPr>
              <p:nvPr/>
            </p:nvSpPr>
            <p:spPr bwMode="auto">
              <a:xfrm>
                <a:off x="2932174" y="3962766"/>
                <a:ext cx="535228" cy="1069640"/>
              </a:xfrm>
              <a:custGeom>
                <a:avLst/>
                <a:gdLst>
                  <a:gd name="T0" fmla="*/ 771 w 1117"/>
                  <a:gd name="T1" fmla="*/ 116 h 2197"/>
                  <a:gd name="T2" fmla="*/ 978 w 1117"/>
                  <a:gd name="T3" fmla="*/ 142 h 2197"/>
                  <a:gd name="T4" fmla="*/ 1033 w 1117"/>
                  <a:gd name="T5" fmla="*/ 171 h 2197"/>
                  <a:gd name="T6" fmla="*/ 1028 w 1117"/>
                  <a:gd name="T7" fmla="*/ 208 h 2197"/>
                  <a:gd name="T8" fmla="*/ 1046 w 1117"/>
                  <a:gd name="T9" fmla="*/ 255 h 2197"/>
                  <a:gd name="T10" fmla="*/ 1038 w 1117"/>
                  <a:gd name="T11" fmla="*/ 412 h 2197"/>
                  <a:gd name="T12" fmla="*/ 983 w 1117"/>
                  <a:gd name="T13" fmla="*/ 649 h 2197"/>
                  <a:gd name="T14" fmla="*/ 886 w 1117"/>
                  <a:gd name="T15" fmla="*/ 937 h 2197"/>
                  <a:gd name="T16" fmla="*/ 886 w 1117"/>
                  <a:gd name="T17" fmla="*/ 1171 h 2197"/>
                  <a:gd name="T18" fmla="*/ 889 w 1117"/>
                  <a:gd name="T19" fmla="*/ 1231 h 2197"/>
                  <a:gd name="T20" fmla="*/ 884 w 1117"/>
                  <a:gd name="T21" fmla="*/ 1339 h 2197"/>
                  <a:gd name="T22" fmla="*/ 1004 w 1117"/>
                  <a:gd name="T23" fmla="*/ 1407 h 2197"/>
                  <a:gd name="T24" fmla="*/ 1002 w 1117"/>
                  <a:gd name="T25" fmla="*/ 1475 h 2197"/>
                  <a:gd name="T26" fmla="*/ 996 w 1117"/>
                  <a:gd name="T27" fmla="*/ 1627 h 2197"/>
                  <a:gd name="T28" fmla="*/ 991 w 1117"/>
                  <a:gd name="T29" fmla="*/ 1727 h 2197"/>
                  <a:gd name="T30" fmla="*/ 991 w 1117"/>
                  <a:gd name="T31" fmla="*/ 1774 h 2197"/>
                  <a:gd name="T32" fmla="*/ 986 w 1117"/>
                  <a:gd name="T33" fmla="*/ 1801 h 2197"/>
                  <a:gd name="T34" fmla="*/ 850 w 1117"/>
                  <a:gd name="T35" fmla="*/ 1798 h 2197"/>
                  <a:gd name="T36" fmla="*/ 732 w 1117"/>
                  <a:gd name="T37" fmla="*/ 1803 h 2197"/>
                  <a:gd name="T38" fmla="*/ 622 w 1117"/>
                  <a:gd name="T39" fmla="*/ 1822 h 2197"/>
                  <a:gd name="T40" fmla="*/ 587 w 1117"/>
                  <a:gd name="T41" fmla="*/ 1895 h 2197"/>
                  <a:gd name="T42" fmla="*/ 561 w 1117"/>
                  <a:gd name="T43" fmla="*/ 1932 h 2197"/>
                  <a:gd name="T44" fmla="*/ 559 w 1117"/>
                  <a:gd name="T45" fmla="*/ 1974 h 2197"/>
                  <a:gd name="T46" fmla="*/ 532 w 1117"/>
                  <a:gd name="T47" fmla="*/ 2005 h 2197"/>
                  <a:gd name="T48" fmla="*/ 538 w 1117"/>
                  <a:gd name="T49" fmla="*/ 2060 h 2197"/>
                  <a:gd name="T50" fmla="*/ 546 w 1117"/>
                  <a:gd name="T51" fmla="*/ 2102 h 2197"/>
                  <a:gd name="T52" fmla="*/ 551 w 1117"/>
                  <a:gd name="T53" fmla="*/ 2144 h 2197"/>
                  <a:gd name="T54" fmla="*/ 553 w 1117"/>
                  <a:gd name="T55" fmla="*/ 2194 h 2197"/>
                  <a:gd name="T56" fmla="*/ 543 w 1117"/>
                  <a:gd name="T57" fmla="*/ 2110 h 2197"/>
                  <a:gd name="T58" fmla="*/ 532 w 1117"/>
                  <a:gd name="T59" fmla="*/ 2039 h 2197"/>
                  <a:gd name="T60" fmla="*/ 517 w 1117"/>
                  <a:gd name="T61" fmla="*/ 1984 h 2197"/>
                  <a:gd name="T62" fmla="*/ 488 w 1117"/>
                  <a:gd name="T63" fmla="*/ 1979 h 2197"/>
                  <a:gd name="T64" fmla="*/ 451 w 1117"/>
                  <a:gd name="T65" fmla="*/ 1974 h 2197"/>
                  <a:gd name="T66" fmla="*/ 404 w 1117"/>
                  <a:gd name="T67" fmla="*/ 1966 h 2197"/>
                  <a:gd name="T68" fmla="*/ 344 w 1117"/>
                  <a:gd name="T69" fmla="*/ 1953 h 2197"/>
                  <a:gd name="T70" fmla="*/ 286 w 1117"/>
                  <a:gd name="T71" fmla="*/ 1948 h 2197"/>
                  <a:gd name="T72" fmla="*/ 286 w 1117"/>
                  <a:gd name="T73" fmla="*/ 1916 h 2197"/>
                  <a:gd name="T74" fmla="*/ 289 w 1117"/>
                  <a:gd name="T75" fmla="*/ 1882 h 2197"/>
                  <a:gd name="T76" fmla="*/ 289 w 1117"/>
                  <a:gd name="T77" fmla="*/ 1848 h 2197"/>
                  <a:gd name="T78" fmla="*/ 299 w 1117"/>
                  <a:gd name="T79" fmla="*/ 1824 h 2197"/>
                  <a:gd name="T80" fmla="*/ 299 w 1117"/>
                  <a:gd name="T81" fmla="*/ 1745 h 2197"/>
                  <a:gd name="T82" fmla="*/ 291 w 1117"/>
                  <a:gd name="T83" fmla="*/ 1696 h 2197"/>
                  <a:gd name="T84" fmla="*/ 296 w 1117"/>
                  <a:gd name="T85" fmla="*/ 1585 h 2197"/>
                  <a:gd name="T86" fmla="*/ 296 w 1117"/>
                  <a:gd name="T87" fmla="*/ 1541 h 2197"/>
                  <a:gd name="T88" fmla="*/ 296 w 1117"/>
                  <a:gd name="T89" fmla="*/ 1488 h 2197"/>
                  <a:gd name="T90" fmla="*/ 296 w 1117"/>
                  <a:gd name="T91" fmla="*/ 1441 h 2197"/>
                  <a:gd name="T92" fmla="*/ 317 w 1117"/>
                  <a:gd name="T93" fmla="*/ 1425 h 2197"/>
                  <a:gd name="T94" fmla="*/ 210 w 1117"/>
                  <a:gd name="T95" fmla="*/ 1396 h 2197"/>
                  <a:gd name="T96" fmla="*/ 3 w 1117"/>
                  <a:gd name="T97" fmla="*/ 1362 h 2197"/>
                  <a:gd name="T98" fmla="*/ 63 w 1117"/>
                  <a:gd name="T99" fmla="*/ 1145 h 2197"/>
                  <a:gd name="T100" fmla="*/ 95 w 1117"/>
                  <a:gd name="T101" fmla="*/ 1076 h 2197"/>
                  <a:gd name="T102" fmla="*/ 131 w 1117"/>
                  <a:gd name="T103" fmla="*/ 1005 h 2197"/>
                  <a:gd name="T104" fmla="*/ 202 w 1117"/>
                  <a:gd name="T105" fmla="*/ 840 h 2197"/>
                  <a:gd name="T106" fmla="*/ 286 w 1117"/>
                  <a:gd name="T107" fmla="*/ 614 h 2197"/>
                  <a:gd name="T108" fmla="*/ 312 w 1117"/>
                  <a:gd name="T109" fmla="*/ 536 h 2197"/>
                  <a:gd name="T110" fmla="*/ 331 w 1117"/>
                  <a:gd name="T111" fmla="*/ 454 h 2197"/>
                  <a:gd name="T112" fmla="*/ 399 w 1117"/>
                  <a:gd name="T113" fmla="*/ 278 h 2197"/>
                  <a:gd name="T114" fmla="*/ 472 w 1117"/>
                  <a:gd name="T115" fmla="*/ 100 h 2197"/>
                  <a:gd name="T116" fmla="*/ 598 w 1117"/>
                  <a:gd name="T117" fmla="*/ 79 h 2197"/>
                  <a:gd name="T118" fmla="*/ 674 w 1117"/>
                  <a:gd name="T119" fmla="*/ 171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17" h="2197">
                    <a:moveTo>
                      <a:pt x="708" y="197"/>
                    </a:moveTo>
                    <a:lnTo>
                      <a:pt x="716" y="171"/>
                    </a:lnTo>
                    <a:lnTo>
                      <a:pt x="719" y="160"/>
                    </a:lnTo>
                    <a:lnTo>
                      <a:pt x="719" y="158"/>
                    </a:lnTo>
                    <a:lnTo>
                      <a:pt x="721" y="155"/>
                    </a:lnTo>
                    <a:lnTo>
                      <a:pt x="724" y="153"/>
                    </a:lnTo>
                    <a:lnTo>
                      <a:pt x="729" y="147"/>
                    </a:lnTo>
                    <a:lnTo>
                      <a:pt x="745" y="137"/>
                    </a:lnTo>
                    <a:lnTo>
                      <a:pt x="747" y="134"/>
                    </a:lnTo>
                    <a:lnTo>
                      <a:pt x="750" y="134"/>
                    </a:lnTo>
                    <a:lnTo>
                      <a:pt x="760" y="124"/>
                    </a:lnTo>
                    <a:lnTo>
                      <a:pt x="771" y="116"/>
                    </a:lnTo>
                    <a:lnTo>
                      <a:pt x="774" y="116"/>
                    </a:lnTo>
                    <a:lnTo>
                      <a:pt x="776" y="113"/>
                    </a:lnTo>
                    <a:lnTo>
                      <a:pt x="779" y="113"/>
                    </a:lnTo>
                    <a:lnTo>
                      <a:pt x="789" y="116"/>
                    </a:lnTo>
                    <a:lnTo>
                      <a:pt x="810" y="118"/>
                    </a:lnTo>
                    <a:lnTo>
                      <a:pt x="826" y="121"/>
                    </a:lnTo>
                    <a:lnTo>
                      <a:pt x="837" y="121"/>
                    </a:lnTo>
                    <a:lnTo>
                      <a:pt x="852" y="126"/>
                    </a:lnTo>
                    <a:lnTo>
                      <a:pt x="881" y="129"/>
                    </a:lnTo>
                    <a:lnTo>
                      <a:pt x="913" y="134"/>
                    </a:lnTo>
                    <a:lnTo>
                      <a:pt x="928" y="137"/>
                    </a:lnTo>
                    <a:lnTo>
                      <a:pt x="978" y="142"/>
                    </a:lnTo>
                    <a:lnTo>
                      <a:pt x="1007" y="147"/>
                    </a:lnTo>
                    <a:lnTo>
                      <a:pt x="1020" y="150"/>
                    </a:lnTo>
                    <a:lnTo>
                      <a:pt x="1023" y="150"/>
                    </a:lnTo>
                    <a:lnTo>
                      <a:pt x="1025" y="153"/>
                    </a:lnTo>
                    <a:lnTo>
                      <a:pt x="1028" y="153"/>
                    </a:lnTo>
                    <a:lnTo>
                      <a:pt x="1028" y="155"/>
                    </a:lnTo>
                    <a:lnTo>
                      <a:pt x="1031" y="158"/>
                    </a:lnTo>
                    <a:lnTo>
                      <a:pt x="1031" y="160"/>
                    </a:lnTo>
                    <a:lnTo>
                      <a:pt x="1033" y="163"/>
                    </a:lnTo>
                    <a:lnTo>
                      <a:pt x="1033" y="166"/>
                    </a:lnTo>
                    <a:lnTo>
                      <a:pt x="1033" y="168"/>
                    </a:lnTo>
                    <a:lnTo>
                      <a:pt x="1033" y="171"/>
                    </a:lnTo>
                    <a:lnTo>
                      <a:pt x="1033" y="174"/>
                    </a:lnTo>
                    <a:lnTo>
                      <a:pt x="1031" y="176"/>
                    </a:lnTo>
                    <a:lnTo>
                      <a:pt x="1031" y="181"/>
                    </a:lnTo>
                    <a:lnTo>
                      <a:pt x="1028" y="187"/>
                    </a:lnTo>
                    <a:lnTo>
                      <a:pt x="1028" y="189"/>
                    </a:lnTo>
                    <a:lnTo>
                      <a:pt x="1028" y="192"/>
                    </a:lnTo>
                    <a:lnTo>
                      <a:pt x="1025" y="195"/>
                    </a:lnTo>
                    <a:lnTo>
                      <a:pt x="1025" y="197"/>
                    </a:lnTo>
                    <a:lnTo>
                      <a:pt x="1025" y="200"/>
                    </a:lnTo>
                    <a:lnTo>
                      <a:pt x="1028" y="202"/>
                    </a:lnTo>
                    <a:lnTo>
                      <a:pt x="1028" y="205"/>
                    </a:lnTo>
                    <a:lnTo>
                      <a:pt x="1028" y="208"/>
                    </a:lnTo>
                    <a:lnTo>
                      <a:pt x="1031" y="218"/>
                    </a:lnTo>
                    <a:lnTo>
                      <a:pt x="1033" y="226"/>
                    </a:lnTo>
                    <a:lnTo>
                      <a:pt x="1036" y="234"/>
                    </a:lnTo>
                    <a:lnTo>
                      <a:pt x="1036" y="239"/>
                    </a:lnTo>
                    <a:lnTo>
                      <a:pt x="1036" y="242"/>
                    </a:lnTo>
                    <a:lnTo>
                      <a:pt x="1038" y="242"/>
                    </a:lnTo>
                    <a:lnTo>
                      <a:pt x="1038" y="244"/>
                    </a:lnTo>
                    <a:lnTo>
                      <a:pt x="1038" y="247"/>
                    </a:lnTo>
                    <a:lnTo>
                      <a:pt x="1041" y="250"/>
                    </a:lnTo>
                    <a:lnTo>
                      <a:pt x="1041" y="252"/>
                    </a:lnTo>
                    <a:lnTo>
                      <a:pt x="1044" y="255"/>
                    </a:lnTo>
                    <a:lnTo>
                      <a:pt x="1046" y="255"/>
                    </a:lnTo>
                    <a:lnTo>
                      <a:pt x="1046" y="257"/>
                    </a:lnTo>
                    <a:lnTo>
                      <a:pt x="1046" y="260"/>
                    </a:lnTo>
                    <a:lnTo>
                      <a:pt x="1049" y="260"/>
                    </a:lnTo>
                    <a:lnTo>
                      <a:pt x="1062" y="273"/>
                    </a:lnTo>
                    <a:lnTo>
                      <a:pt x="1065" y="273"/>
                    </a:lnTo>
                    <a:lnTo>
                      <a:pt x="1083" y="292"/>
                    </a:lnTo>
                    <a:lnTo>
                      <a:pt x="1099" y="305"/>
                    </a:lnTo>
                    <a:lnTo>
                      <a:pt x="1107" y="310"/>
                    </a:lnTo>
                    <a:lnTo>
                      <a:pt x="1112" y="315"/>
                    </a:lnTo>
                    <a:lnTo>
                      <a:pt x="1117" y="318"/>
                    </a:lnTo>
                    <a:lnTo>
                      <a:pt x="1041" y="412"/>
                    </a:lnTo>
                    <a:lnTo>
                      <a:pt x="1038" y="412"/>
                    </a:lnTo>
                    <a:lnTo>
                      <a:pt x="1038" y="415"/>
                    </a:lnTo>
                    <a:lnTo>
                      <a:pt x="1031" y="425"/>
                    </a:lnTo>
                    <a:lnTo>
                      <a:pt x="1028" y="431"/>
                    </a:lnTo>
                    <a:lnTo>
                      <a:pt x="1015" y="446"/>
                    </a:lnTo>
                    <a:lnTo>
                      <a:pt x="1012" y="446"/>
                    </a:lnTo>
                    <a:lnTo>
                      <a:pt x="1007" y="454"/>
                    </a:lnTo>
                    <a:lnTo>
                      <a:pt x="999" y="462"/>
                    </a:lnTo>
                    <a:lnTo>
                      <a:pt x="986" y="478"/>
                    </a:lnTo>
                    <a:lnTo>
                      <a:pt x="986" y="481"/>
                    </a:lnTo>
                    <a:lnTo>
                      <a:pt x="986" y="517"/>
                    </a:lnTo>
                    <a:lnTo>
                      <a:pt x="983" y="609"/>
                    </a:lnTo>
                    <a:lnTo>
                      <a:pt x="983" y="649"/>
                    </a:lnTo>
                    <a:lnTo>
                      <a:pt x="983" y="719"/>
                    </a:lnTo>
                    <a:lnTo>
                      <a:pt x="983" y="759"/>
                    </a:lnTo>
                    <a:lnTo>
                      <a:pt x="934" y="759"/>
                    </a:lnTo>
                    <a:lnTo>
                      <a:pt x="886" y="759"/>
                    </a:lnTo>
                    <a:lnTo>
                      <a:pt x="886" y="814"/>
                    </a:lnTo>
                    <a:lnTo>
                      <a:pt x="886" y="851"/>
                    </a:lnTo>
                    <a:lnTo>
                      <a:pt x="886" y="856"/>
                    </a:lnTo>
                    <a:lnTo>
                      <a:pt x="886" y="874"/>
                    </a:lnTo>
                    <a:lnTo>
                      <a:pt x="886" y="895"/>
                    </a:lnTo>
                    <a:lnTo>
                      <a:pt x="886" y="903"/>
                    </a:lnTo>
                    <a:lnTo>
                      <a:pt x="886" y="919"/>
                    </a:lnTo>
                    <a:lnTo>
                      <a:pt x="886" y="937"/>
                    </a:lnTo>
                    <a:lnTo>
                      <a:pt x="886" y="961"/>
                    </a:lnTo>
                    <a:lnTo>
                      <a:pt x="886" y="982"/>
                    </a:lnTo>
                    <a:lnTo>
                      <a:pt x="886" y="1011"/>
                    </a:lnTo>
                    <a:lnTo>
                      <a:pt x="886" y="1029"/>
                    </a:lnTo>
                    <a:lnTo>
                      <a:pt x="886" y="1058"/>
                    </a:lnTo>
                    <a:lnTo>
                      <a:pt x="886" y="1079"/>
                    </a:lnTo>
                    <a:lnTo>
                      <a:pt x="886" y="1100"/>
                    </a:lnTo>
                    <a:lnTo>
                      <a:pt x="886" y="1108"/>
                    </a:lnTo>
                    <a:lnTo>
                      <a:pt x="886" y="1131"/>
                    </a:lnTo>
                    <a:lnTo>
                      <a:pt x="886" y="1147"/>
                    </a:lnTo>
                    <a:lnTo>
                      <a:pt x="886" y="1158"/>
                    </a:lnTo>
                    <a:lnTo>
                      <a:pt x="886" y="1171"/>
                    </a:lnTo>
                    <a:lnTo>
                      <a:pt x="886" y="1176"/>
                    </a:lnTo>
                    <a:lnTo>
                      <a:pt x="892" y="1189"/>
                    </a:lnTo>
                    <a:lnTo>
                      <a:pt x="892" y="1192"/>
                    </a:lnTo>
                    <a:lnTo>
                      <a:pt x="892" y="1197"/>
                    </a:lnTo>
                    <a:lnTo>
                      <a:pt x="894" y="1202"/>
                    </a:lnTo>
                    <a:lnTo>
                      <a:pt x="894" y="1205"/>
                    </a:lnTo>
                    <a:lnTo>
                      <a:pt x="894" y="1208"/>
                    </a:lnTo>
                    <a:lnTo>
                      <a:pt x="894" y="1210"/>
                    </a:lnTo>
                    <a:lnTo>
                      <a:pt x="894" y="1213"/>
                    </a:lnTo>
                    <a:lnTo>
                      <a:pt x="892" y="1221"/>
                    </a:lnTo>
                    <a:lnTo>
                      <a:pt x="892" y="1226"/>
                    </a:lnTo>
                    <a:lnTo>
                      <a:pt x="889" y="1231"/>
                    </a:lnTo>
                    <a:lnTo>
                      <a:pt x="889" y="1234"/>
                    </a:lnTo>
                    <a:lnTo>
                      <a:pt x="889" y="1236"/>
                    </a:lnTo>
                    <a:lnTo>
                      <a:pt x="886" y="1244"/>
                    </a:lnTo>
                    <a:lnTo>
                      <a:pt x="886" y="1257"/>
                    </a:lnTo>
                    <a:lnTo>
                      <a:pt x="886" y="1260"/>
                    </a:lnTo>
                    <a:lnTo>
                      <a:pt x="886" y="1263"/>
                    </a:lnTo>
                    <a:lnTo>
                      <a:pt x="886" y="1265"/>
                    </a:lnTo>
                    <a:lnTo>
                      <a:pt x="886" y="1284"/>
                    </a:lnTo>
                    <a:lnTo>
                      <a:pt x="884" y="1302"/>
                    </a:lnTo>
                    <a:lnTo>
                      <a:pt x="884" y="1320"/>
                    </a:lnTo>
                    <a:lnTo>
                      <a:pt x="884" y="1326"/>
                    </a:lnTo>
                    <a:lnTo>
                      <a:pt x="884" y="1339"/>
                    </a:lnTo>
                    <a:lnTo>
                      <a:pt x="884" y="1357"/>
                    </a:lnTo>
                    <a:lnTo>
                      <a:pt x="884" y="1370"/>
                    </a:lnTo>
                    <a:lnTo>
                      <a:pt x="884" y="1375"/>
                    </a:lnTo>
                    <a:lnTo>
                      <a:pt x="884" y="1378"/>
                    </a:lnTo>
                    <a:lnTo>
                      <a:pt x="886" y="1378"/>
                    </a:lnTo>
                    <a:lnTo>
                      <a:pt x="886" y="1383"/>
                    </a:lnTo>
                    <a:lnTo>
                      <a:pt x="886" y="1386"/>
                    </a:lnTo>
                    <a:lnTo>
                      <a:pt x="886" y="1389"/>
                    </a:lnTo>
                    <a:lnTo>
                      <a:pt x="886" y="1396"/>
                    </a:lnTo>
                    <a:lnTo>
                      <a:pt x="886" y="1402"/>
                    </a:lnTo>
                    <a:lnTo>
                      <a:pt x="1004" y="1404"/>
                    </a:lnTo>
                    <a:lnTo>
                      <a:pt x="1004" y="1407"/>
                    </a:lnTo>
                    <a:lnTo>
                      <a:pt x="1004" y="1410"/>
                    </a:lnTo>
                    <a:lnTo>
                      <a:pt x="1004" y="1415"/>
                    </a:lnTo>
                    <a:lnTo>
                      <a:pt x="1004" y="1420"/>
                    </a:lnTo>
                    <a:lnTo>
                      <a:pt x="1004" y="1438"/>
                    </a:lnTo>
                    <a:lnTo>
                      <a:pt x="1004" y="1457"/>
                    </a:lnTo>
                    <a:lnTo>
                      <a:pt x="1004" y="1459"/>
                    </a:lnTo>
                    <a:lnTo>
                      <a:pt x="1004" y="1462"/>
                    </a:lnTo>
                    <a:lnTo>
                      <a:pt x="1002" y="1462"/>
                    </a:lnTo>
                    <a:lnTo>
                      <a:pt x="1002" y="1465"/>
                    </a:lnTo>
                    <a:lnTo>
                      <a:pt x="1002" y="1470"/>
                    </a:lnTo>
                    <a:lnTo>
                      <a:pt x="1002" y="1473"/>
                    </a:lnTo>
                    <a:lnTo>
                      <a:pt x="1002" y="1475"/>
                    </a:lnTo>
                    <a:lnTo>
                      <a:pt x="1002" y="1507"/>
                    </a:lnTo>
                    <a:lnTo>
                      <a:pt x="1002" y="1509"/>
                    </a:lnTo>
                    <a:lnTo>
                      <a:pt x="999" y="1538"/>
                    </a:lnTo>
                    <a:lnTo>
                      <a:pt x="999" y="1541"/>
                    </a:lnTo>
                    <a:lnTo>
                      <a:pt x="999" y="1549"/>
                    </a:lnTo>
                    <a:lnTo>
                      <a:pt x="999" y="1559"/>
                    </a:lnTo>
                    <a:lnTo>
                      <a:pt x="996" y="1567"/>
                    </a:lnTo>
                    <a:lnTo>
                      <a:pt x="996" y="1578"/>
                    </a:lnTo>
                    <a:lnTo>
                      <a:pt x="996" y="1591"/>
                    </a:lnTo>
                    <a:lnTo>
                      <a:pt x="996" y="1609"/>
                    </a:lnTo>
                    <a:lnTo>
                      <a:pt x="996" y="1617"/>
                    </a:lnTo>
                    <a:lnTo>
                      <a:pt x="996" y="1627"/>
                    </a:lnTo>
                    <a:lnTo>
                      <a:pt x="996" y="1643"/>
                    </a:lnTo>
                    <a:lnTo>
                      <a:pt x="994" y="1648"/>
                    </a:lnTo>
                    <a:lnTo>
                      <a:pt x="994" y="1659"/>
                    </a:lnTo>
                    <a:lnTo>
                      <a:pt x="994" y="1675"/>
                    </a:lnTo>
                    <a:lnTo>
                      <a:pt x="994" y="1683"/>
                    </a:lnTo>
                    <a:lnTo>
                      <a:pt x="994" y="1696"/>
                    </a:lnTo>
                    <a:lnTo>
                      <a:pt x="994" y="1704"/>
                    </a:lnTo>
                    <a:lnTo>
                      <a:pt x="994" y="1709"/>
                    </a:lnTo>
                    <a:lnTo>
                      <a:pt x="994" y="1714"/>
                    </a:lnTo>
                    <a:lnTo>
                      <a:pt x="994" y="1719"/>
                    </a:lnTo>
                    <a:lnTo>
                      <a:pt x="994" y="1722"/>
                    </a:lnTo>
                    <a:lnTo>
                      <a:pt x="991" y="1727"/>
                    </a:lnTo>
                    <a:lnTo>
                      <a:pt x="991" y="1735"/>
                    </a:lnTo>
                    <a:lnTo>
                      <a:pt x="991" y="1740"/>
                    </a:lnTo>
                    <a:lnTo>
                      <a:pt x="991" y="1745"/>
                    </a:lnTo>
                    <a:lnTo>
                      <a:pt x="991" y="1751"/>
                    </a:lnTo>
                    <a:lnTo>
                      <a:pt x="989" y="1753"/>
                    </a:lnTo>
                    <a:lnTo>
                      <a:pt x="989" y="1756"/>
                    </a:lnTo>
                    <a:lnTo>
                      <a:pt x="989" y="1761"/>
                    </a:lnTo>
                    <a:lnTo>
                      <a:pt x="989" y="1764"/>
                    </a:lnTo>
                    <a:lnTo>
                      <a:pt x="989" y="1766"/>
                    </a:lnTo>
                    <a:lnTo>
                      <a:pt x="989" y="1769"/>
                    </a:lnTo>
                    <a:lnTo>
                      <a:pt x="991" y="1772"/>
                    </a:lnTo>
                    <a:lnTo>
                      <a:pt x="991" y="1774"/>
                    </a:lnTo>
                    <a:lnTo>
                      <a:pt x="991" y="1777"/>
                    </a:lnTo>
                    <a:lnTo>
                      <a:pt x="991" y="1780"/>
                    </a:lnTo>
                    <a:lnTo>
                      <a:pt x="989" y="1780"/>
                    </a:lnTo>
                    <a:lnTo>
                      <a:pt x="989" y="1782"/>
                    </a:lnTo>
                    <a:lnTo>
                      <a:pt x="989" y="1785"/>
                    </a:lnTo>
                    <a:lnTo>
                      <a:pt x="989" y="1787"/>
                    </a:lnTo>
                    <a:lnTo>
                      <a:pt x="989" y="1790"/>
                    </a:lnTo>
                    <a:lnTo>
                      <a:pt x="989" y="1793"/>
                    </a:lnTo>
                    <a:lnTo>
                      <a:pt x="986" y="1793"/>
                    </a:lnTo>
                    <a:lnTo>
                      <a:pt x="986" y="1795"/>
                    </a:lnTo>
                    <a:lnTo>
                      <a:pt x="986" y="1798"/>
                    </a:lnTo>
                    <a:lnTo>
                      <a:pt x="986" y="1801"/>
                    </a:lnTo>
                    <a:lnTo>
                      <a:pt x="978" y="1801"/>
                    </a:lnTo>
                    <a:lnTo>
                      <a:pt x="975" y="1801"/>
                    </a:lnTo>
                    <a:lnTo>
                      <a:pt x="931" y="1801"/>
                    </a:lnTo>
                    <a:lnTo>
                      <a:pt x="928" y="1801"/>
                    </a:lnTo>
                    <a:lnTo>
                      <a:pt x="910" y="1803"/>
                    </a:lnTo>
                    <a:lnTo>
                      <a:pt x="910" y="1801"/>
                    </a:lnTo>
                    <a:lnTo>
                      <a:pt x="910" y="1798"/>
                    </a:lnTo>
                    <a:lnTo>
                      <a:pt x="894" y="1798"/>
                    </a:lnTo>
                    <a:lnTo>
                      <a:pt x="873" y="1798"/>
                    </a:lnTo>
                    <a:lnTo>
                      <a:pt x="860" y="1798"/>
                    </a:lnTo>
                    <a:lnTo>
                      <a:pt x="852" y="1798"/>
                    </a:lnTo>
                    <a:lnTo>
                      <a:pt x="850" y="1798"/>
                    </a:lnTo>
                    <a:lnTo>
                      <a:pt x="839" y="1798"/>
                    </a:lnTo>
                    <a:lnTo>
                      <a:pt x="837" y="1798"/>
                    </a:lnTo>
                    <a:lnTo>
                      <a:pt x="831" y="1798"/>
                    </a:lnTo>
                    <a:lnTo>
                      <a:pt x="826" y="1801"/>
                    </a:lnTo>
                    <a:lnTo>
                      <a:pt x="816" y="1801"/>
                    </a:lnTo>
                    <a:lnTo>
                      <a:pt x="810" y="1801"/>
                    </a:lnTo>
                    <a:lnTo>
                      <a:pt x="797" y="1801"/>
                    </a:lnTo>
                    <a:lnTo>
                      <a:pt x="776" y="1801"/>
                    </a:lnTo>
                    <a:lnTo>
                      <a:pt x="763" y="1801"/>
                    </a:lnTo>
                    <a:lnTo>
                      <a:pt x="758" y="1803"/>
                    </a:lnTo>
                    <a:lnTo>
                      <a:pt x="745" y="1803"/>
                    </a:lnTo>
                    <a:lnTo>
                      <a:pt x="732" y="1803"/>
                    </a:lnTo>
                    <a:lnTo>
                      <a:pt x="726" y="1803"/>
                    </a:lnTo>
                    <a:lnTo>
                      <a:pt x="721" y="1803"/>
                    </a:lnTo>
                    <a:lnTo>
                      <a:pt x="713" y="1803"/>
                    </a:lnTo>
                    <a:lnTo>
                      <a:pt x="705" y="1803"/>
                    </a:lnTo>
                    <a:lnTo>
                      <a:pt x="700" y="1803"/>
                    </a:lnTo>
                    <a:lnTo>
                      <a:pt x="692" y="1806"/>
                    </a:lnTo>
                    <a:lnTo>
                      <a:pt x="690" y="1806"/>
                    </a:lnTo>
                    <a:lnTo>
                      <a:pt x="687" y="1806"/>
                    </a:lnTo>
                    <a:lnTo>
                      <a:pt x="664" y="1806"/>
                    </a:lnTo>
                    <a:lnTo>
                      <a:pt x="664" y="1811"/>
                    </a:lnTo>
                    <a:lnTo>
                      <a:pt x="664" y="1816"/>
                    </a:lnTo>
                    <a:lnTo>
                      <a:pt x="622" y="1822"/>
                    </a:lnTo>
                    <a:lnTo>
                      <a:pt x="616" y="1822"/>
                    </a:lnTo>
                    <a:lnTo>
                      <a:pt x="614" y="1822"/>
                    </a:lnTo>
                    <a:lnTo>
                      <a:pt x="611" y="1822"/>
                    </a:lnTo>
                    <a:lnTo>
                      <a:pt x="608" y="1822"/>
                    </a:lnTo>
                    <a:lnTo>
                      <a:pt x="606" y="1822"/>
                    </a:lnTo>
                    <a:lnTo>
                      <a:pt x="580" y="1827"/>
                    </a:lnTo>
                    <a:lnTo>
                      <a:pt x="580" y="1829"/>
                    </a:lnTo>
                    <a:lnTo>
                      <a:pt x="580" y="1832"/>
                    </a:lnTo>
                    <a:lnTo>
                      <a:pt x="580" y="1837"/>
                    </a:lnTo>
                    <a:lnTo>
                      <a:pt x="582" y="1856"/>
                    </a:lnTo>
                    <a:lnTo>
                      <a:pt x="585" y="1874"/>
                    </a:lnTo>
                    <a:lnTo>
                      <a:pt x="587" y="1895"/>
                    </a:lnTo>
                    <a:lnTo>
                      <a:pt x="587" y="1898"/>
                    </a:lnTo>
                    <a:lnTo>
                      <a:pt x="587" y="1900"/>
                    </a:lnTo>
                    <a:lnTo>
                      <a:pt x="590" y="1911"/>
                    </a:lnTo>
                    <a:lnTo>
                      <a:pt x="590" y="1913"/>
                    </a:lnTo>
                    <a:lnTo>
                      <a:pt x="582" y="1913"/>
                    </a:lnTo>
                    <a:lnTo>
                      <a:pt x="574" y="1916"/>
                    </a:lnTo>
                    <a:lnTo>
                      <a:pt x="569" y="1913"/>
                    </a:lnTo>
                    <a:lnTo>
                      <a:pt x="567" y="1913"/>
                    </a:lnTo>
                    <a:lnTo>
                      <a:pt x="564" y="1913"/>
                    </a:lnTo>
                    <a:lnTo>
                      <a:pt x="564" y="1921"/>
                    </a:lnTo>
                    <a:lnTo>
                      <a:pt x="564" y="1924"/>
                    </a:lnTo>
                    <a:lnTo>
                      <a:pt x="561" y="1932"/>
                    </a:lnTo>
                    <a:lnTo>
                      <a:pt x="561" y="1934"/>
                    </a:lnTo>
                    <a:lnTo>
                      <a:pt x="561" y="1937"/>
                    </a:lnTo>
                    <a:lnTo>
                      <a:pt x="561" y="1942"/>
                    </a:lnTo>
                    <a:lnTo>
                      <a:pt x="561" y="1945"/>
                    </a:lnTo>
                    <a:lnTo>
                      <a:pt x="561" y="1950"/>
                    </a:lnTo>
                    <a:lnTo>
                      <a:pt x="564" y="1955"/>
                    </a:lnTo>
                    <a:lnTo>
                      <a:pt x="564" y="1958"/>
                    </a:lnTo>
                    <a:lnTo>
                      <a:pt x="564" y="1961"/>
                    </a:lnTo>
                    <a:lnTo>
                      <a:pt x="564" y="1963"/>
                    </a:lnTo>
                    <a:lnTo>
                      <a:pt x="564" y="1966"/>
                    </a:lnTo>
                    <a:lnTo>
                      <a:pt x="564" y="1971"/>
                    </a:lnTo>
                    <a:lnTo>
                      <a:pt x="559" y="1974"/>
                    </a:lnTo>
                    <a:lnTo>
                      <a:pt x="556" y="1976"/>
                    </a:lnTo>
                    <a:lnTo>
                      <a:pt x="546" y="1974"/>
                    </a:lnTo>
                    <a:lnTo>
                      <a:pt x="540" y="1974"/>
                    </a:lnTo>
                    <a:lnTo>
                      <a:pt x="540" y="1976"/>
                    </a:lnTo>
                    <a:lnTo>
                      <a:pt x="535" y="1987"/>
                    </a:lnTo>
                    <a:lnTo>
                      <a:pt x="532" y="1990"/>
                    </a:lnTo>
                    <a:lnTo>
                      <a:pt x="532" y="1992"/>
                    </a:lnTo>
                    <a:lnTo>
                      <a:pt x="532" y="1995"/>
                    </a:lnTo>
                    <a:lnTo>
                      <a:pt x="532" y="1997"/>
                    </a:lnTo>
                    <a:lnTo>
                      <a:pt x="532" y="2000"/>
                    </a:lnTo>
                    <a:lnTo>
                      <a:pt x="532" y="2003"/>
                    </a:lnTo>
                    <a:lnTo>
                      <a:pt x="532" y="2005"/>
                    </a:lnTo>
                    <a:lnTo>
                      <a:pt x="532" y="2008"/>
                    </a:lnTo>
                    <a:lnTo>
                      <a:pt x="532" y="2013"/>
                    </a:lnTo>
                    <a:lnTo>
                      <a:pt x="532" y="2016"/>
                    </a:lnTo>
                    <a:lnTo>
                      <a:pt x="532" y="2021"/>
                    </a:lnTo>
                    <a:lnTo>
                      <a:pt x="535" y="2026"/>
                    </a:lnTo>
                    <a:lnTo>
                      <a:pt x="535" y="2029"/>
                    </a:lnTo>
                    <a:lnTo>
                      <a:pt x="535" y="2032"/>
                    </a:lnTo>
                    <a:lnTo>
                      <a:pt x="535" y="2039"/>
                    </a:lnTo>
                    <a:lnTo>
                      <a:pt x="535" y="2042"/>
                    </a:lnTo>
                    <a:lnTo>
                      <a:pt x="538" y="2047"/>
                    </a:lnTo>
                    <a:lnTo>
                      <a:pt x="538" y="2055"/>
                    </a:lnTo>
                    <a:lnTo>
                      <a:pt x="538" y="2060"/>
                    </a:lnTo>
                    <a:lnTo>
                      <a:pt x="540" y="2066"/>
                    </a:lnTo>
                    <a:lnTo>
                      <a:pt x="540" y="2068"/>
                    </a:lnTo>
                    <a:lnTo>
                      <a:pt x="540" y="2074"/>
                    </a:lnTo>
                    <a:lnTo>
                      <a:pt x="540" y="2076"/>
                    </a:lnTo>
                    <a:lnTo>
                      <a:pt x="540" y="2079"/>
                    </a:lnTo>
                    <a:lnTo>
                      <a:pt x="540" y="2084"/>
                    </a:lnTo>
                    <a:lnTo>
                      <a:pt x="543" y="2087"/>
                    </a:lnTo>
                    <a:lnTo>
                      <a:pt x="543" y="2089"/>
                    </a:lnTo>
                    <a:lnTo>
                      <a:pt x="543" y="2092"/>
                    </a:lnTo>
                    <a:lnTo>
                      <a:pt x="543" y="2095"/>
                    </a:lnTo>
                    <a:lnTo>
                      <a:pt x="543" y="2102"/>
                    </a:lnTo>
                    <a:lnTo>
                      <a:pt x="546" y="2102"/>
                    </a:lnTo>
                    <a:lnTo>
                      <a:pt x="546" y="2105"/>
                    </a:lnTo>
                    <a:lnTo>
                      <a:pt x="546" y="2110"/>
                    </a:lnTo>
                    <a:lnTo>
                      <a:pt x="546" y="2113"/>
                    </a:lnTo>
                    <a:lnTo>
                      <a:pt x="548" y="2113"/>
                    </a:lnTo>
                    <a:lnTo>
                      <a:pt x="548" y="2121"/>
                    </a:lnTo>
                    <a:lnTo>
                      <a:pt x="548" y="2123"/>
                    </a:lnTo>
                    <a:lnTo>
                      <a:pt x="548" y="2126"/>
                    </a:lnTo>
                    <a:lnTo>
                      <a:pt x="551" y="2134"/>
                    </a:lnTo>
                    <a:lnTo>
                      <a:pt x="548" y="2134"/>
                    </a:lnTo>
                    <a:lnTo>
                      <a:pt x="551" y="2139"/>
                    </a:lnTo>
                    <a:lnTo>
                      <a:pt x="551" y="2142"/>
                    </a:lnTo>
                    <a:lnTo>
                      <a:pt x="551" y="2144"/>
                    </a:lnTo>
                    <a:lnTo>
                      <a:pt x="551" y="2152"/>
                    </a:lnTo>
                    <a:lnTo>
                      <a:pt x="551" y="2155"/>
                    </a:lnTo>
                    <a:lnTo>
                      <a:pt x="551" y="2160"/>
                    </a:lnTo>
                    <a:lnTo>
                      <a:pt x="551" y="2163"/>
                    </a:lnTo>
                    <a:lnTo>
                      <a:pt x="551" y="2165"/>
                    </a:lnTo>
                    <a:lnTo>
                      <a:pt x="553" y="2165"/>
                    </a:lnTo>
                    <a:lnTo>
                      <a:pt x="556" y="2176"/>
                    </a:lnTo>
                    <a:lnTo>
                      <a:pt x="556" y="2192"/>
                    </a:lnTo>
                    <a:lnTo>
                      <a:pt x="556" y="2194"/>
                    </a:lnTo>
                    <a:lnTo>
                      <a:pt x="559" y="2197"/>
                    </a:lnTo>
                    <a:lnTo>
                      <a:pt x="553" y="2197"/>
                    </a:lnTo>
                    <a:lnTo>
                      <a:pt x="553" y="2194"/>
                    </a:lnTo>
                    <a:lnTo>
                      <a:pt x="553" y="2186"/>
                    </a:lnTo>
                    <a:lnTo>
                      <a:pt x="551" y="2181"/>
                    </a:lnTo>
                    <a:lnTo>
                      <a:pt x="551" y="2173"/>
                    </a:lnTo>
                    <a:lnTo>
                      <a:pt x="551" y="2165"/>
                    </a:lnTo>
                    <a:lnTo>
                      <a:pt x="548" y="2160"/>
                    </a:lnTo>
                    <a:lnTo>
                      <a:pt x="548" y="2152"/>
                    </a:lnTo>
                    <a:lnTo>
                      <a:pt x="548" y="2144"/>
                    </a:lnTo>
                    <a:lnTo>
                      <a:pt x="546" y="2134"/>
                    </a:lnTo>
                    <a:lnTo>
                      <a:pt x="546" y="2126"/>
                    </a:lnTo>
                    <a:lnTo>
                      <a:pt x="543" y="2121"/>
                    </a:lnTo>
                    <a:lnTo>
                      <a:pt x="543" y="2116"/>
                    </a:lnTo>
                    <a:lnTo>
                      <a:pt x="543" y="2110"/>
                    </a:lnTo>
                    <a:lnTo>
                      <a:pt x="543" y="2105"/>
                    </a:lnTo>
                    <a:lnTo>
                      <a:pt x="543" y="2100"/>
                    </a:lnTo>
                    <a:lnTo>
                      <a:pt x="540" y="2095"/>
                    </a:lnTo>
                    <a:lnTo>
                      <a:pt x="540" y="2092"/>
                    </a:lnTo>
                    <a:lnTo>
                      <a:pt x="540" y="2081"/>
                    </a:lnTo>
                    <a:lnTo>
                      <a:pt x="538" y="2076"/>
                    </a:lnTo>
                    <a:lnTo>
                      <a:pt x="538" y="2066"/>
                    </a:lnTo>
                    <a:lnTo>
                      <a:pt x="535" y="2058"/>
                    </a:lnTo>
                    <a:lnTo>
                      <a:pt x="535" y="2055"/>
                    </a:lnTo>
                    <a:lnTo>
                      <a:pt x="535" y="2047"/>
                    </a:lnTo>
                    <a:lnTo>
                      <a:pt x="535" y="2045"/>
                    </a:lnTo>
                    <a:lnTo>
                      <a:pt x="532" y="2039"/>
                    </a:lnTo>
                    <a:lnTo>
                      <a:pt x="532" y="2032"/>
                    </a:lnTo>
                    <a:lnTo>
                      <a:pt x="532" y="2029"/>
                    </a:lnTo>
                    <a:lnTo>
                      <a:pt x="532" y="2024"/>
                    </a:lnTo>
                    <a:lnTo>
                      <a:pt x="530" y="2018"/>
                    </a:lnTo>
                    <a:lnTo>
                      <a:pt x="530" y="2013"/>
                    </a:lnTo>
                    <a:lnTo>
                      <a:pt x="530" y="2005"/>
                    </a:lnTo>
                    <a:lnTo>
                      <a:pt x="530" y="2003"/>
                    </a:lnTo>
                    <a:lnTo>
                      <a:pt x="527" y="1997"/>
                    </a:lnTo>
                    <a:lnTo>
                      <a:pt x="522" y="1990"/>
                    </a:lnTo>
                    <a:lnTo>
                      <a:pt x="522" y="1987"/>
                    </a:lnTo>
                    <a:lnTo>
                      <a:pt x="519" y="1984"/>
                    </a:lnTo>
                    <a:lnTo>
                      <a:pt x="517" y="1984"/>
                    </a:lnTo>
                    <a:lnTo>
                      <a:pt x="514" y="1984"/>
                    </a:lnTo>
                    <a:lnTo>
                      <a:pt x="509" y="1984"/>
                    </a:lnTo>
                    <a:lnTo>
                      <a:pt x="506" y="1984"/>
                    </a:lnTo>
                    <a:lnTo>
                      <a:pt x="504" y="1984"/>
                    </a:lnTo>
                    <a:lnTo>
                      <a:pt x="504" y="1982"/>
                    </a:lnTo>
                    <a:lnTo>
                      <a:pt x="501" y="1982"/>
                    </a:lnTo>
                    <a:lnTo>
                      <a:pt x="498" y="1982"/>
                    </a:lnTo>
                    <a:lnTo>
                      <a:pt x="496" y="1982"/>
                    </a:lnTo>
                    <a:lnTo>
                      <a:pt x="493" y="1982"/>
                    </a:lnTo>
                    <a:lnTo>
                      <a:pt x="490" y="1982"/>
                    </a:lnTo>
                    <a:lnTo>
                      <a:pt x="490" y="1979"/>
                    </a:lnTo>
                    <a:lnTo>
                      <a:pt x="488" y="1979"/>
                    </a:lnTo>
                    <a:lnTo>
                      <a:pt x="485" y="1979"/>
                    </a:lnTo>
                    <a:lnTo>
                      <a:pt x="485" y="1976"/>
                    </a:lnTo>
                    <a:lnTo>
                      <a:pt x="483" y="1976"/>
                    </a:lnTo>
                    <a:lnTo>
                      <a:pt x="477" y="1974"/>
                    </a:lnTo>
                    <a:lnTo>
                      <a:pt x="472" y="1974"/>
                    </a:lnTo>
                    <a:lnTo>
                      <a:pt x="467" y="1974"/>
                    </a:lnTo>
                    <a:lnTo>
                      <a:pt x="464" y="1974"/>
                    </a:lnTo>
                    <a:lnTo>
                      <a:pt x="462" y="1974"/>
                    </a:lnTo>
                    <a:lnTo>
                      <a:pt x="459" y="1974"/>
                    </a:lnTo>
                    <a:lnTo>
                      <a:pt x="456" y="1974"/>
                    </a:lnTo>
                    <a:lnTo>
                      <a:pt x="454" y="1974"/>
                    </a:lnTo>
                    <a:lnTo>
                      <a:pt x="451" y="1974"/>
                    </a:lnTo>
                    <a:lnTo>
                      <a:pt x="451" y="1971"/>
                    </a:lnTo>
                    <a:lnTo>
                      <a:pt x="449" y="1971"/>
                    </a:lnTo>
                    <a:lnTo>
                      <a:pt x="449" y="1966"/>
                    </a:lnTo>
                    <a:lnTo>
                      <a:pt x="443" y="1969"/>
                    </a:lnTo>
                    <a:lnTo>
                      <a:pt x="441" y="1969"/>
                    </a:lnTo>
                    <a:lnTo>
                      <a:pt x="435" y="1974"/>
                    </a:lnTo>
                    <a:lnTo>
                      <a:pt x="435" y="1971"/>
                    </a:lnTo>
                    <a:lnTo>
                      <a:pt x="433" y="1971"/>
                    </a:lnTo>
                    <a:lnTo>
                      <a:pt x="425" y="1976"/>
                    </a:lnTo>
                    <a:lnTo>
                      <a:pt x="407" y="1971"/>
                    </a:lnTo>
                    <a:lnTo>
                      <a:pt x="407" y="1969"/>
                    </a:lnTo>
                    <a:lnTo>
                      <a:pt x="404" y="1966"/>
                    </a:lnTo>
                    <a:lnTo>
                      <a:pt x="404" y="1963"/>
                    </a:lnTo>
                    <a:lnTo>
                      <a:pt x="401" y="1961"/>
                    </a:lnTo>
                    <a:lnTo>
                      <a:pt x="393" y="1945"/>
                    </a:lnTo>
                    <a:lnTo>
                      <a:pt x="391" y="1942"/>
                    </a:lnTo>
                    <a:lnTo>
                      <a:pt x="388" y="1934"/>
                    </a:lnTo>
                    <a:lnTo>
                      <a:pt x="383" y="1929"/>
                    </a:lnTo>
                    <a:lnTo>
                      <a:pt x="375" y="1934"/>
                    </a:lnTo>
                    <a:lnTo>
                      <a:pt x="370" y="1937"/>
                    </a:lnTo>
                    <a:lnTo>
                      <a:pt x="365" y="1940"/>
                    </a:lnTo>
                    <a:lnTo>
                      <a:pt x="362" y="1942"/>
                    </a:lnTo>
                    <a:lnTo>
                      <a:pt x="354" y="1945"/>
                    </a:lnTo>
                    <a:lnTo>
                      <a:pt x="344" y="1953"/>
                    </a:lnTo>
                    <a:lnTo>
                      <a:pt x="328" y="1961"/>
                    </a:lnTo>
                    <a:lnTo>
                      <a:pt x="315" y="1969"/>
                    </a:lnTo>
                    <a:lnTo>
                      <a:pt x="307" y="1974"/>
                    </a:lnTo>
                    <a:lnTo>
                      <a:pt x="299" y="1979"/>
                    </a:lnTo>
                    <a:lnTo>
                      <a:pt x="294" y="1961"/>
                    </a:lnTo>
                    <a:lnTo>
                      <a:pt x="291" y="1958"/>
                    </a:lnTo>
                    <a:lnTo>
                      <a:pt x="291" y="1955"/>
                    </a:lnTo>
                    <a:lnTo>
                      <a:pt x="291" y="1953"/>
                    </a:lnTo>
                    <a:lnTo>
                      <a:pt x="289" y="1953"/>
                    </a:lnTo>
                    <a:lnTo>
                      <a:pt x="289" y="1950"/>
                    </a:lnTo>
                    <a:lnTo>
                      <a:pt x="289" y="1948"/>
                    </a:lnTo>
                    <a:lnTo>
                      <a:pt x="286" y="1948"/>
                    </a:lnTo>
                    <a:lnTo>
                      <a:pt x="286" y="1945"/>
                    </a:lnTo>
                    <a:lnTo>
                      <a:pt x="286" y="1942"/>
                    </a:lnTo>
                    <a:lnTo>
                      <a:pt x="286" y="1940"/>
                    </a:lnTo>
                    <a:lnTo>
                      <a:pt x="286" y="1937"/>
                    </a:lnTo>
                    <a:lnTo>
                      <a:pt x="289" y="1934"/>
                    </a:lnTo>
                    <a:lnTo>
                      <a:pt x="289" y="1932"/>
                    </a:lnTo>
                    <a:lnTo>
                      <a:pt x="289" y="1929"/>
                    </a:lnTo>
                    <a:lnTo>
                      <a:pt x="289" y="1927"/>
                    </a:lnTo>
                    <a:lnTo>
                      <a:pt x="289" y="1924"/>
                    </a:lnTo>
                    <a:lnTo>
                      <a:pt x="286" y="1921"/>
                    </a:lnTo>
                    <a:lnTo>
                      <a:pt x="286" y="1919"/>
                    </a:lnTo>
                    <a:lnTo>
                      <a:pt x="286" y="1916"/>
                    </a:lnTo>
                    <a:lnTo>
                      <a:pt x="286" y="1913"/>
                    </a:lnTo>
                    <a:lnTo>
                      <a:pt x="286" y="1911"/>
                    </a:lnTo>
                    <a:lnTo>
                      <a:pt x="289" y="1906"/>
                    </a:lnTo>
                    <a:lnTo>
                      <a:pt x="289" y="1903"/>
                    </a:lnTo>
                    <a:lnTo>
                      <a:pt x="291" y="1900"/>
                    </a:lnTo>
                    <a:lnTo>
                      <a:pt x="291" y="1898"/>
                    </a:lnTo>
                    <a:lnTo>
                      <a:pt x="291" y="1895"/>
                    </a:lnTo>
                    <a:lnTo>
                      <a:pt x="294" y="1892"/>
                    </a:lnTo>
                    <a:lnTo>
                      <a:pt x="294" y="1890"/>
                    </a:lnTo>
                    <a:lnTo>
                      <a:pt x="294" y="1887"/>
                    </a:lnTo>
                    <a:lnTo>
                      <a:pt x="291" y="1885"/>
                    </a:lnTo>
                    <a:lnTo>
                      <a:pt x="289" y="1882"/>
                    </a:lnTo>
                    <a:lnTo>
                      <a:pt x="283" y="1882"/>
                    </a:lnTo>
                    <a:lnTo>
                      <a:pt x="283" y="1879"/>
                    </a:lnTo>
                    <a:lnTo>
                      <a:pt x="283" y="1874"/>
                    </a:lnTo>
                    <a:lnTo>
                      <a:pt x="286" y="1874"/>
                    </a:lnTo>
                    <a:lnTo>
                      <a:pt x="286" y="1871"/>
                    </a:lnTo>
                    <a:lnTo>
                      <a:pt x="286" y="1869"/>
                    </a:lnTo>
                    <a:lnTo>
                      <a:pt x="286" y="1866"/>
                    </a:lnTo>
                    <a:lnTo>
                      <a:pt x="289" y="1864"/>
                    </a:lnTo>
                    <a:lnTo>
                      <a:pt x="289" y="1861"/>
                    </a:lnTo>
                    <a:lnTo>
                      <a:pt x="289" y="1858"/>
                    </a:lnTo>
                    <a:lnTo>
                      <a:pt x="289" y="1853"/>
                    </a:lnTo>
                    <a:lnTo>
                      <a:pt x="289" y="1848"/>
                    </a:lnTo>
                    <a:lnTo>
                      <a:pt x="289" y="1845"/>
                    </a:lnTo>
                    <a:lnTo>
                      <a:pt x="291" y="1843"/>
                    </a:lnTo>
                    <a:lnTo>
                      <a:pt x="291" y="1837"/>
                    </a:lnTo>
                    <a:lnTo>
                      <a:pt x="291" y="1832"/>
                    </a:lnTo>
                    <a:lnTo>
                      <a:pt x="296" y="1832"/>
                    </a:lnTo>
                    <a:lnTo>
                      <a:pt x="299" y="1832"/>
                    </a:lnTo>
                    <a:lnTo>
                      <a:pt x="299" y="1835"/>
                    </a:lnTo>
                    <a:lnTo>
                      <a:pt x="299" y="1832"/>
                    </a:lnTo>
                    <a:lnTo>
                      <a:pt x="302" y="1829"/>
                    </a:lnTo>
                    <a:lnTo>
                      <a:pt x="299" y="1829"/>
                    </a:lnTo>
                    <a:lnTo>
                      <a:pt x="296" y="1829"/>
                    </a:lnTo>
                    <a:lnTo>
                      <a:pt x="299" y="1824"/>
                    </a:lnTo>
                    <a:lnTo>
                      <a:pt x="296" y="1824"/>
                    </a:lnTo>
                    <a:lnTo>
                      <a:pt x="299" y="1814"/>
                    </a:lnTo>
                    <a:lnTo>
                      <a:pt x="299" y="1808"/>
                    </a:lnTo>
                    <a:lnTo>
                      <a:pt x="299" y="1803"/>
                    </a:lnTo>
                    <a:lnTo>
                      <a:pt x="299" y="1785"/>
                    </a:lnTo>
                    <a:lnTo>
                      <a:pt x="294" y="1785"/>
                    </a:lnTo>
                    <a:lnTo>
                      <a:pt x="294" y="1774"/>
                    </a:lnTo>
                    <a:lnTo>
                      <a:pt x="294" y="1766"/>
                    </a:lnTo>
                    <a:lnTo>
                      <a:pt x="294" y="1753"/>
                    </a:lnTo>
                    <a:lnTo>
                      <a:pt x="296" y="1748"/>
                    </a:lnTo>
                    <a:lnTo>
                      <a:pt x="296" y="1745"/>
                    </a:lnTo>
                    <a:lnTo>
                      <a:pt x="299" y="1745"/>
                    </a:lnTo>
                    <a:lnTo>
                      <a:pt x="299" y="1743"/>
                    </a:lnTo>
                    <a:lnTo>
                      <a:pt x="299" y="1740"/>
                    </a:lnTo>
                    <a:lnTo>
                      <a:pt x="299" y="1738"/>
                    </a:lnTo>
                    <a:lnTo>
                      <a:pt x="299" y="1735"/>
                    </a:lnTo>
                    <a:lnTo>
                      <a:pt x="299" y="1732"/>
                    </a:lnTo>
                    <a:lnTo>
                      <a:pt x="296" y="1735"/>
                    </a:lnTo>
                    <a:lnTo>
                      <a:pt x="294" y="1735"/>
                    </a:lnTo>
                    <a:lnTo>
                      <a:pt x="294" y="1719"/>
                    </a:lnTo>
                    <a:lnTo>
                      <a:pt x="294" y="1717"/>
                    </a:lnTo>
                    <a:lnTo>
                      <a:pt x="291" y="1709"/>
                    </a:lnTo>
                    <a:lnTo>
                      <a:pt x="291" y="1704"/>
                    </a:lnTo>
                    <a:lnTo>
                      <a:pt x="291" y="1696"/>
                    </a:lnTo>
                    <a:lnTo>
                      <a:pt x="291" y="1690"/>
                    </a:lnTo>
                    <a:lnTo>
                      <a:pt x="291" y="1683"/>
                    </a:lnTo>
                    <a:lnTo>
                      <a:pt x="291" y="1675"/>
                    </a:lnTo>
                    <a:lnTo>
                      <a:pt x="291" y="1667"/>
                    </a:lnTo>
                    <a:lnTo>
                      <a:pt x="291" y="1656"/>
                    </a:lnTo>
                    <a:lnTo>
                      <a:pt x="294" y="1648"/>
                    </a:lnTo>
                    <a:lnTo>
                      <a:pt x="294" y="1627"/>
                    </a:lnTo>
                    <a:lnTo>
                      <a:pt x="294" y="1601"/>
                    </a:lnTo>
                    <a:lnTo>
                      <a:pt x="294" y="1599"/>
                    </a:lnTo>
                    <a:lnTo>
                      <a:pt x="296" y="1599"/>
                    </a:lnTo>
                    <a:lnTo>
                      <a:pt x="296" y="1588"/>
                    </a:lnTo>
                    <a:lnTo>
                      <a:pt x="296" y="1585"/>
                    </a:lnTo>
                    <a:lnTo>
                      <a:pt x="294" y="1583"/>
                    </a:lnTo>
                    <a:lnTo>
                      <a:pt x="294" y="1578"/>
                    </a:lnTo>
                    <a:lnTo>
                      <a:pt x="294" y="1575"/>
                    </a:lnTo>
                    <a:lnTo>
                      <a:pt x="294" y="1572"/>
                    </a:lnTo>
                    <a:lnTo>
                      <a:pt x="294" y="1567"/>
                    </a:lnTo>
                    <a:lnTo>
                      <a:pt x="294" y="1564"/>
                    </a:lnTo>
                    <a:lnTo>
                      <a:pt x="294" y="1559"/>
                    </a:lnTo>
                    <a:lnTo>
                      <a:pt x="294" y="1554"/>
                    </a:lnTo>
                    <a:lnTo>
                      <a:pt x="294" y="1549"/>
                    </a:lnTo>
                    <a:lnTo>
                      <a:pt x="296" y="1546"/>
                    </a:lnTo>
                    <a:lnTo>
                      <a:pt x="296" y="1543"/>
                    </a:lnTo>
                    <a:lnTo>
                      <a:pt x="296" y="1541"/>
                    </a:lnTo>
                    <a:lnTo>
                      <a:pt x="296" y="1538"/>
                    </a:lnTo>
                    <a:lnTo>
                      <a:pt x="296" y="1536"/>
                    </a:lnTo>
                    <a:lnTo>
                      <a:pt x="296" y="1533"/>
                    </a:lnTo>
                    <a:lnTo>
                      <a:pt x="296" y="1530"/>
                    </a:lnTo>
                    <a:lnTo>
                      <a:pt x="294" y="1528"/>
                    </a:lnTo>
                    <a:lnTo>
                      <a:pt x="294" y="1512"/>
                    </a:lnTo>
                    <a:lnTo>
                      <a:pt x="294" y="1509"/>
                    </a:lnTo>
                    <a:lnTo>
                      <a:pt x="294" y="1496"/>
                    </a:lnTo>
                    <a:lnTo>
                      <a:pt x="294" y="1494"/>
                    </a:lnTo>
                    <a:lnTo>
                      <a:pt x="294" y="1491"/>
                    </a:lnTo>
                    <a:lnTo>
                      <a:pt x="294" y="1488"/>
                    </a:lnTo>
                    <a:lnTo>
                      <a:pt x="296" y="1488"/>
                    </a:lnTo>
                    <a:lnTo>
                      <a:pt x="296" y="1486"/>
                    </a:lnTo>
                    <a:lnTo>
                      <a:pt x="296" y="1480"/>
                    </a:lnTo>
                    <a:lnTo>
                      <a:pt x="296" y="1478"/>
                    </a:lnTo>
                    <a:lnTo>
                      <a:pt x="296" y="1475"/>
                    </a:lnTo>
                    <a:lnTo>
                      <a:pt x="296" y="1470"/>
                    </a:lnTo>
                    <a:lnTo>
                      <a:pt x="296" y="1465"/>
                    </a:lnTo>
                    <a:lnTo>
                      <a:pt x="296" y="1459"/>
                    </a:lnTo>
                    <a:lnTo>
                      <a:pt x="296" y="1457"/>
                    </a:lnTo>
                    <a:lnTo>
                      <a:pt x="296" y="1454"/>
                    </a:lnTo>
                    <a:lnTo>
                      <a:pt x="296" y="1449"/>
                    </a:lnTo>
                    <a:lnTo>
                      <a:pt x="296" y="1446"/>
                    </a:lnTo>
                    <a:lnTo>
                      <a:pt x="296" y="1441"/>
                    </a:lnTo>
                    <a:lnTo>
                      <a:pt x="296" y="1438"/>
                    </a:lnTo>
                    <a:lnTo>
                      <a:pt x="296" y="1436"/>
                    </a:lnTo>
                    <a:lnTo>
                      <a:pt x="296" y="1431"/>
                    </a:lnTo>
                    <a:lnTo>
                      <a:pt x="296" y="1428"/>
                    </a:lnTo>
                    <a:lnTo>
                      <a:pt x="296" y="1425"/>
                    </a:lnTo>
                    <a:lnTo>
                      <a:pt x="299" y="1425"/>
                    </a:lnTo>
                    <a:lnTo>
                      <a:pt x="302" y="1425"/>
                    </a:lnTo>
                    <a:lnTo>
                      <a:pt x="304" y="1425"/>
                    </a:lnTo>
                    <a:lnTo>
                      <a:pt x="310" y="1425"/>
                    </a:lnTo>
                    <a:lnTo>
                      <a:pt x="312" y="1425"/>
                    </a:lnTo>
                    <a:lnTo>
                      <a:pt x="315" y="1425"/>
                    </a:lnTo>
                    <a:lnTo>
                      <a:pt x="317" y="1425"/>
                    </a:lnTo>
                    <a:lnTo>
                      <a:pt x="320" y="1425"/>
                    </a:lnTo>
                    <a:lnTo>
                      <a:pt x="323" y="1425"/>
                    </a:lnTo>
                    <a:lnTo>
                      <a:pt x="325" y="1425"/>
                    </a:lnTo>
                    <a:lnTo>
                      <a:pt x="331" y="1425"/>
                    </a:lnTo>
                    <a:lnTo>
                      <a:pt x="331" y="1396"/>
                    </a:lnTo>
                    <a:lnTo>
                      <a:pt x="315" y="1396"/>
                    </a:lnTo>
                    <a:lnTo>
                      <a:pt x="281" y="1396"/>
                    </a:lnTo>
                    <a:lnTo>
                      <a:pt x="249" y="1396"/>
                    </a:lnTo>
                    <a:lnTo>
                      <a:pt x="226" y="1396"/>
                    </a:lnTo>
                    <a:lnTo>
                      <a:pt x="220" y="1396"/>
                    </a:lnTo>
                    <a:lnTo>
                      <a:pt x="218" y="1396"/>
                    </a:lnTo>
                    <a:lnTo>
                      <a:pt x="210" y="1396"/>
                    </a:lnTo>
                    <a:lnTo>
                      <a:pt x="207" y="1396"/>
                    </a:lnTo>
                    <a:lnTo>
                      <a:pt x="173" y="1396"/>
                    </a:lnTo>
                    <a:lnTo>
                      <a:pt x="171" y="1396"/>
                    </a:lnTo>
                    <a:lnTo>
                      <a:pt x="160" y="1396"/>
                    </a:lnTo>
                    <a:lnTo>
                      <a:pt x="142" y="1396"/>
                    </a:lnTo>
                    <a:lnTo>
                      <a:pt x="121" y="1396"/>
                    </a:lnTo>
                    <a:lnTo>
                      <a:pt x="97" y="1394"/>
                    </a:lnTo>
                    <a:lnTo>
                      <a:pt x="68" y="1394"/>
                    </a:lnTo>
                    <a:lnTo>
                      <a:pt x="32" y="1394"/>
                    </a:lnTo>
                    <a:lnTo>
                      <a:pt x="0" y="1394"/>
                    </a:lnTo>
                    <a:lnTo>
                      <a:pt x="0" y="1389"/>
                    </a:lnTo>
                    <a:lnTo>
                      <a:pt x="3" y="1362"/>
                    </a:lnTo>
                    <a:lnTo>
                      <a:pt x="5" y="1336"/>
                    </a:lnTo>
                    <a:lnTo>
                      <a:pt x="11" y="1297"/>
                    </a:lnTo>
                    <a:lnTo>
                      <a:pt x="13" y="1263"/>
                    </a:lnTo>
                    <a:lnTo>
                      <a:pt x="16" y="1247"/>
                    </a:lnTo>
                    <a:lnTo>
                      <a:pt x="13" y="1239"/>
                    </a:lnTo>
                    <a:lnTo>
                      <a:pt x="19" y="1228"/>
                    </a:lnTo>
                    <a:lnTo>
                      <a:pt x="21" y="1226"/>
                    </a:lnTo>
                    <a:lnTo>
                      <a:pt x="21" y="1223"/>
                    </a:lnTo>
                    <a:lnTo>
                      <a:pt x="24" y="1221"/>
                    </a:lnTo>
                    <a:lnTo>
                      <a:pt x="34" y="1200"/>
                    </a:lnTo>
                    <a:lnTo>
                      <a:pt x="47" y="1171"/>
                    </a:lnTo>
                    <a:lnTo>
                      <a:pt x="63" y="1145"/>
                    </a:lnTo>
                    <a:lnTo>
                      <a:pt x="76" y="1118"/>
                    </a:lnTo>
                    <a:lnTo>
                      <a:pt x="76" y="1116"/>
                    </a:lnTo>
                    <a:lnTo>
                      <a:pt x="79" y="1113"/>
                    </a:lnTo>
                    <a:lnTo>
                      <a:pt x="79" y="1110"/>
                    </a:lnTo>
                    <a:lnTo>
                      <a:pt x="79" y="1108"/>
                    </a:lnTo>
                    <a:lnTo>
                      <a:pt x="82" y="1105"/>
                    </a:lnTo>
                    <a:lnTo>
                      <a:pt x="84" y="1103"/>
                    </a:lnTo>
                    <a:lnTo>
                      <a:pt x="87" y="1097"/>
                    </a:lnTo>
                    <a:lnTo>
                      <a:pt x="87" y="1095"/>
                    </a:lnTo>
                    <a:lnTo>
                      <a:pt x="92" y="1084"/>
                    </a:lnTo>
                    <a:lnTo>
                      <a:pt x="95" y="1079"/>
                    </a:lnTo>
                    <a:lnTo>
                      <a:pt x="95" y="1076"/>
                    </a:lnTo>
                    <a:lnTo>
                      <a:pt x="97" y="1074"/>
                    </a:lnTo>
                    <a:lnTo>
                      <a:pt x="102" y="1066"/>
                    </a:lnTo>
                    <a:lnTo>
                      <a:pt x="105" y="1058"/>
                    </a:lnTo>
                    <a:lnTo>
                      <a:pt x="113" y="1040"/>
                    </a:lnTo>
                    <a:lnTo>
                      <a:pt x="116" y="1037"/>
                    </a:lnTo>
                    <a:lnTo>
                      <a:pt x="121" y="1024"/>
                    </a:lnTo>
                    <a:lnTo>
                      <a:pt x="123" y="1021"/>
                    </a:lnTo>
                    <a:lnTo>
                      <a:pt x="123" y="1019"/>
                    </a:lnTo>
                    <a:lnTo>
                      <a:pt x="126" y="1016"/>
                    </a:lnTo>
                    <a:lnTo>
                      <a:pt x="126" y="1011"/>
                    </a:lnTo>
                    <a:lnTo>
                      <a:pt x="129" y="1011"/>
                    </a:lnTo>
                    <a:lnTo>
                      <a:pt x="131" y="1005"/>
                    </a:lnTo>
                    <a:lnTo>
                      <a:pt x="142" y="979"/>
                    </a:lnTo>
                    <a:lnTo>
                      <a:pt x="150" y="958"/>
                    </a:lnTo>
                    <a:lnTo>
                      <a:pt x="158" y="942"/>
                    </a:lnTo>
                    <a:lnTo>
                      <a:pt x="158" y="940"/>
                    </a:lnTo>
                    <a:lnTo>
                      <a:pt x="165" y="924"/>
                    </a:lnTo>
                    <a:lnTo>
                      <a:pt x="165" y="921"/>
                    </a:lnTo>
                    <a:lnTo>
                      <a:pt x="168" y="916"/>
                    </a:lnTo>
                    <a:lnTo>
                      <a:pt x="176" y="898"/>
                    </a:lnTo>
                    <a:lnTo>
                      <a:pt x="186" y="874"/>
                    </a:lnTo>
                    <a:lnTo>
                      <a:pt x="192" y="864"/>
                    </a:lnTo>
                    <a:lnTo>
                      <a:pt x="197" y="851"/>
                    </a:lnTo>
                    <a:lnTo>
                      <a:pt x="202" y="840"/>
                    </a:lnTo>
                    <a:lnTo>
                      <a:pt x="210" y="824"/>
                    </a:lnTo>
                    <a:lnTo>
                      <a:pt x="218" y="801"/>
                    </a:lnTo>
                    <a:lnTo>
                      <a:pt x="223" y="788"/>
                    </a:lnTo>
                    <a:lnTo>
                      <a:pt x="231" y="767"/>
                    </a:lnTo>
                    <a:lnTo>
                      <a:pt x="244" y="727"/>
                    </a:lnTo>
                    <a:lnTo>
                      <a:pt x="247" y="725"/>
                    </a:lnTo>
                    <a:lnTo>
                      <a:pt x="257" y="696"/>
                    </a:lnTo>
                    <a:lnTo>
                      <a:pt x="257" y="691"/>
                    </a:lnTo>
                    <a:lnTo>
                      <a:pt x="268" y="662"/>
                    </a:lnTo>
                    <a:lnTo>
                      <a:pt x="281" y="630"/>
                    </a:lnTo>
                    <a:lnTo>
                      <a:pt x="283" y="625"/>
                    </a:lnTo>
                    <a:lnTo>
                      <a:pt x="286" y="614"/>
                    </a:lnTo>
                    <a:lnTo>
                      <a:pt x="291" y="596"/>
                    </a:lnTo>
                    <a:lnTo>
                      <a:pt x="296" y="580"/>
                    </a:lnTo>
                    <a:lnTo>
                      <a:pt x="299" y="578"/>
                    </a:lnTo>
                    <a:lnTo>
                      <a:pt x="302" y="570"/>
                    </a:lnTo>
                    <a:lnTo>
                      <a:pt x="304" y="565"/>
                    </a:lnTo>
                    <a:lnTo>
                      <a:pt x="310" y="549"/>
                    </a:lnTo>
                    <a:lnTo>
                      <a:pt x="310" y="546"/>
                    </a:lnTo>
                    <a:lnTo>
                      <a:pt x="310" y="544"/>
                    </a:lnTo>
                    <a:lnTo>
                      <a:pt x="312" y="544"/>
                    </a:lnTo>
                    <a:lnTo>
                      <a:pt x="312" y="541"/>
                    </a:lnTo>
                    <a:lnTo>
                      <a:pt x="312" y="538"/>
                    </a:lnTo>
                    <a:lnTo>
                      <a:pt x="312" y="536"/>
                    </a:lnTo>
                    <a:lnTo>
                      <a:pt x="315" y="536"/>
                    </a:lnTo>
                    <a:lnTo>
                      <a:pt x="315" y="533"/>
                    </a:lnTo>
                    <a:lnTo>
                      <a:pt x="317" y="530"/>
                    </a:lnTo>
                    <a:lnTo>
                      <a:pt x="323" y="509"/>
                    </a:lnTo>
                    <a:lnTo>
                      <a:pt x="323" y="504"/>
                    </a:lnTo>
                    <a:lnTo>
                      <a:pt x="325" y="502"/>
                    </a:lnTo>
                    <a:lnTo>
                      <a:pt x="325" y="496"/>
                    </a:lnTo>
                    <a:lnTo>
                      <a:pt x="328" y="483"/>
                    </a:lnTo>
                    <a:lnTo>
                      <a:pt x="328" y="481"/>
                    </a:lnTo>
                    <a:lnTo>
                      <a:pt x="331" y="470"/>
                    </a:lnTo>
                    <a:lnTo>
                      <a:pt x="331" y="462"/>
                    </a:lnTo>
                    <a:lnTo>
                      <a:pt x="331" y="454"/>
                    </a:lnTo>
                    <a:lnTo>
                      <a:pt x="331" y="452"/>
                    </a:lnTo>
                    <a:lnTo>
                      <a:pt x="331" y="449"/>
                    </a:lnTo>
                    <a:lnTo>
                      <a:pt x="331" y="439"/>
                    </a:lnTo>
                    <a:lnTo>
                      <a:pt x="331" y="407"/>
                    </a:lnTo>
                    <a:lnTo>
                      <a:pt x="333" y="378"/>
                    </a:lnTo>
                    <a:lnTo>
                      <a:pt x="333" y="349"/>
                    </a:lnTo>
                    <a:lnTo>
                      <a:pt x="333" y="315"/>
                    </a:lnTo>
                    <a:lnTo>
                      <a:pt x="333" y="302"/>
                    </a:lnTo>
                    <a:lnTo>
                      <a:pt x="333" y="260"/>
                    </a:lnTo>
                    <a:lnTo>
                      <a:pt x="336" y="260"/>
                    </a:lnTo>
                    <a:lnTo>
                      <a:pt x="338" y="260"/>
                    </a:lnTo>
                    <a:lnTo>
                      <a:pt x="399" y="278"/>
                    </a:lnTo>
                    <a:lnTo>
                      <a:pt x="417" y="236"/>
                    </a:lnTo>
                    <a:lnTo>
                      <a:pt x="422" y="223"/>
                    </a:lnTo>
                    <a:lnTo>
                      <a:pt x="422" y="221"/>
                    </a:lnTo>
                    <a:lnTo>
                      <a:pt x="425" y="218"/>
                    </a:lnTo>
                    <a:lnTo>
                      <a:pt x="428" y="208"/>
                    </a:lnTo>
                    <a:lnTo>
                      <a:pt x="454" y="142"/>
                    </a:lnTo>
                    <a:lnTo>
                      <a:pt x="459" y="132"/>
                    </a:lnTo>
                    <a:lnTo>
                      <a:pt x="464" y="116"/>
                    </a:lnTo>
                    <a:lnTo>
                      <a:pt x="464" y="113"/>
                    </a:lnTo>
                    <a:lnTo>
                      <a:pt x="470" y="105"/>
                    </a:lnTo>
                    <a:lnTo>
                      <a:pt x="470" y="103"/>
                    </a:lnTo>
                    <a:lnTo>
                      <a:pt x="472" y="100"/>
                    </a:lnTo>
                    <a:lnTo>
                      <a:pt x="472" y="95"/>
                    </a:lnTo>
                    <a:lnTo>
                      <a:pt x="480" y="79"/>
                    </a:lnTo>
                    <a:lnTo>
                      <a:pt x="490" y="53"/>
                    </a:lnTo>
                    <a:lnTo>
                      <a:pt x="501" y="29"/>
                    </a:lnTo>
                    <a:lnTo>
                      <a:pt x="511" y="0"/>
                    </a:lnTo>
                    <a:lnTo>
                      <a:pt x="522" y="11"/>
                    </a:lnTo>
                    <a:lnTo>
                      <a:pt x="532" y="19"/>
                    </a:lnTo>
                    <a:lnTo>
                      <a:pt x="540" y="27"/>
                    </a:lnTo>
                    <a:lnTo>
                      <a:pt x="559" y="42"/>
                    </a:lnTo>
                    <a:lnTo>
                      <a:pt x="572" y="55"/>
                    </a:lnTo>
                    <a:lnTo>
                      <a:pt x="587" y="71"/>
                    </a:lnTo>
                    <a:lnTo>
                      <a:pt x="598" y="79"/>
                    </a:lnTo>
                    <a:lnTo>
                      <a:pt x="611" y="90"/>
                    </a:lnTo>
                    <a:lnTo>
                      <a:pt x="622" y="100"/>
                    </a:lnTo>
                    <a:lnTo>
                      <a:pt x="627" y="105"/>
                    </a:lnTo>
                    <a:lnTo>
                      <a:pt x="632" y="111"/>
                    </a:lnTo>
                    <a:lnTo>
                      <a:pt x="637" y="118"/>
                    </a:lnTo>
                    <a:lnTo>
                      <a:pt x="643" y="126"/>
                    </a:lnTo>
                    <a:lnTo>
                      <a:pt x="645" y="129"/>
                    </a:lnTo>
                    <a:lnTo>
                      <a:pt x="648" y="132"/>
                    </a:lnTo>
                    <a:lnTo>
                      <a:pt x="650" y="134"/>
                    </a:lnTo>
                    <a:lnTo>
                      <a:pt x="661" y="150"/>
                    </a:lnTo>
                    <a:lnTo>
                      <a:pt x="669" y="160"/>
                    </a:lnTo>
                    <a:lnTo>
                      <a:pt x="674" y="171"/>
                    </a:lnTo>
                    <a:lnTo>
                      <a:pt x="679" y="179"/>
                    </a:lnTo>
                    <a:lnTo>
                      <a:pt x="687" y="189"/>
                    </a:lnTo>
                    <a:lnTo>
                      <a:pt x="705" y="197"/>
                    </a:lnTo>
                    <a:lnTo>
                      <a:pt x="708" y="197"/>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7" name="フリーフォーム 226"/>
              <p:cNvSpPr>
                <a:spLocks/>
              </p:cNvSpPr>
              <p:nvPr/>
            </p:nvSpPr>
            <p:spPr bwMode="auto">
              <a:xfrm>
                <a:off x="3615210" y="3968361"/>
                <a:ext cx="470758" cy="1108769"/>
              </a:xfrm>
              <a:custGeom>
                <a:avLst/>
                <a:gdLst>
                  <a:gd name="T0" fmla="*/ 155 w 983"/>
                  <a:gd name="T1" fmla="*/ 139 h 2278"/>
                  <a:gd name="T2" fmla="*/ 378 w 983"/>
                  <a:gd name="T3" fmla="*/ 357 h 2278"/>
                  <a:gd name="T4" fmla="*/ 574 w 983"/>
                  <a:gd name="T5" fmla="*/ 446 h 2278"/>
                  <a:gd name="T6" fmla="*/ 606 w 983"/>
                  <a:gd name="T7" fmla="*/ 559 h 2278"/>
                  <a:gd name="T8" fmla="*/ 621 w 983"/>
                  <a:gd name="T9" fmla="*/ 640 h 2278"/>
                  <a:gd name="T10" fmla="*/ 655 w 983"/>
                  <a:gd name="T11" fmla="*/ 716 h 2278"/>
                  <a:gd name="T12" fmla="*/ 608 w 983"/>
                  <a:gd name="T13" fmla="*/ 803 h 2278"/>
                  <a:gd name="T14" fmla="*/ 600 w 983"/>
                  <a:gd name="T15" fmla="*/ 903 h 2278"/>
                  <a:gd name="T16" fmla="*/ 595 w 983"/>
                  <a:gd name="T17" fmla="*/ 987 h 2278"/>
                  <a:gd name="T18" fmla="*/ 574 w 983"/>
                  <a:gd name="T19" fmla="*/ 1039 h 2278"/>
                  <a:gd name="T20" fmla="*/ 530 w 983"/>
                  <a:gd name="T21" fmla="*/ 1021 h 2278"/>
                  <a:gd name="T22" fmla="*/ 488 w 983"/>
                  <a:gd name="T23" fmla="*/ 1002 h 2278"/>
                  <a:gd name="T24" fmla="*/ 393 w 983"/>
                  <a:gd name="T25" fmla="*/ 963 h 2278"/>
                  <a:gd name="T26" fmla="*/ 370 w 983"/>
                  <a:gd name="T27" fmla="*/ 934 h 2278"/>
                  <a:gd name="T28" fmla="*/ 325 w 983"/>
                  <a:gd name="T29" fmla="*/ 929 h 2278"/>
                  <a:gd name="T30" fmla="*/ 252 w 983"/>
                  <a:gd name="T31" fmla="*/ 908 h 2278"/>
                  <a:gd name="T32" fmla="*/ 204 w 983"/>
                  <a:gd name="T33" fmla="*/ 918 h 2278"/>
                  <a:gd name="T34" fmla="*/ 199 w 983"/>
                  <a:gd name="T35" fmla="*/ 863 h 2278"/>
                  <a:gd name="T36" fmla="*/ 168 w 983"/>
                  <a:gd name="T37" fmla="*/ 879 h 2278"/>
                  <a:gd name="T38" fmla="*/ 155 w 983"/>
                  <a:gd name="T39" fmla="*/ 968 h 2278"/>
                  <a:gd name="T40" fmla="*/ 160 w 983"/>
                  <a:gd name="T41" fmla="*/ 1089 h 2278"/>
                  <a:gd name="T42" fmla="*/ 215 w 983"/>
                  <a:gd name="T43" fmla="*/ 1113 h 2278"/>
                  <a:gd name="T44" fmla="*/ 312 w 983"/>
                  <a:gd name="T45" fmla="*/ 1123 h 2278"/>
                  <a:gd name="T46" fmla="*/ 391 w 983"/>
                  <a:gd name="T47" fmla="*/ 1183 h 2278"/>
                  <a:gd name="T48" fmla="*/ 472 w 983"/>
                  <a:gd name="T49" fmla="*/ 1217 h 2278"/>
                  <a:gd name="T50" fmla="*/ 551 w 983"/>
                  <a:gd name="T51" fmla="*/ 1215 h 2278"/>
                  <a:gd name="T52" fmla="*/ 556 w 983"/>
                  <a:gd name="T53" fmla="*/ 1144 h 2278"/>
                  <a:gd name="T54" fmla="*/ 535 w 983"/>
                  <a:gd name="T55" fmla="*/ 1089 h 2278"/>
                  <a:gd name="T56" fmla="*/ 537 w 983"/>
                  <a:gd name="T57" fmla="*/ 1081 h 2278"/>
                  <a:gd name="T58" fmla="*/ 561 w 983"/>
                  <a:gd name="T59" fmla="*/ 1139 h 2278"/>
                  <a:gd name="T60" fmla="*/ 611 w 983"/>
                  <a:gd name="T61" fmla="*/ 1176 h 2278"/>
                  <a:gd name="T62" fmla="*/ 663 w 983"/>
                  <a:gd name="T63" fmla="*/ 1178 h 2278"/>
                  <a:gd name="T64" fmla="*/ 629 w 983"/>
                  <a:gd name="T65" fmla="*/ 1220 h 2278"/>
                  <a:gd name="T66" fmla="*/ 700 w 983"/>
                  <a:gd name="T67" fmla="*/ 1294 h 2278"/>
                  <a:gd name="T68" fmla="*/ 807 w 983"/>
                  <a:gd name="T69" fmla="*/ 1288 h 2278"/>
                  <a:gd name="T70" fmla="*/ 839 w 983"/>
                  <a:gd name="T71" fmla="*/ 1333 h 2278"/>
                  <a:gd name="T72" fmla="*/ 883 w 983"/>
                  <a:gd name="T73" fmla="*/ 1375 h 2278"/>
                  <a:gd name="T74" fmla="*/ 952 w 983"/>
                  <a:gd name="T75" fmla="*/ 1393 h 2278"/>
                  <a:gd name="T76" fmla="*/ 980 w 983"/>
                  <a:gd name="T77" fmla="*/ 1409 h 2278"/>
                  <a:gd name="T78" fmla="*/ 980 w 983"/>
                  <a:gd name="T79" fmla="*/ 1451 h 2278"/>
                  <a:gd name="T80" fmla="*/ 980 w 983"/>
                  <a:gd name="T81" fmla="*/ 1504 h 2278"/>
                  <a:gd name="T82" fmla="*/ 939 w 983"/>
                  <a:gd name="T83" fmla="*/ 1572 h 2278"/>
                  <a:gd name="T84" fmla="*/ 904 w 983"/>
                  <a:gd name="T85" fmla="*/ 1614 h 2278"/>
                  <a:gd name="T86" fmla="*/ 842 w 983"/>
                  <a:gd name="T87" fmla="*/ 1651 h 2278"/>
                  <a:gd name="T88" fmla="*/ 739 w 983"/>
                  <a:gd name="T89" fmla="*/ 1727 h 2278"/>
                  <a:gd name="T90" fmla="*/ 745 w 983"/>
                  <a:gd name="T91" fmla="*/ 1850 h 2278"/>
                  <a:gd name="T92" fmla="*/ 747 w 983"/>
                  <a:gd name="T93" fmla="*/ 1952 h 2278"/>
                  <a:gd name="T94" fmla="*/ 734 w 983"/>
                  <a:gd name="T95" fmla="*/ 2005 h 2278"/>
                  <a:gd name="T96" fmla="*/ 613 w 983"/>
                  <a:gd name="T97" fmla="*/ 2036 h 2278"/>
                  <a:gd name="T98" fmla="*/ 472 w 983"/>
                  <a:gd name="T99" fmla="*/ 2002 h 2278"/>
                  <a:gd name="T100" fmla="*/ 461 w 983"/>
                  <a:gd name="T101" fmla="*/ 2052 h 2278"/>
                  <a:gd name="T102" fmla="*/ 427 w 983"/>
                  <a:gd name="T103" fmla="*/ 2081 h 2278"/>
                  <a:gd name="T104" fmla="*/ 440 w 983"/>
                  <a:gd name="T105" fmla="*/ 2147 h 2278"/>
                  <a:gd name="T106" fmla="*/ 454 w 983"/>
                  <a:gd name="T107" fmla="*/ 2223 h 2278"/>
                  <a:gd name="T108" fmla="*/ 412 w 983"/>
                  <a:gd name="T109" fmla="*/ 2275 h 2278"/>
                  <a:gd name="T110" fmla="*/ 396 w 983"/>
                  <a:gd name="T111" fmla="*/ 2196 h 2278"/>
                  <a:gd name="T112" fmla="*/ 383 w 983"/>
                  <a:gd name="T113" fmla="*/ 2133 h 2278"/>
                  <a:gd name="T114" fmla="*/ 343 w 983"/>
                  <a:gd name="T115" fmla="*/ 2084 h 2278"/>
                  <a:gd name="T116" fmla="*/ 322 w 983"/>
                  <a:gd name="T117" fmla="*/ 2028 h 2278"/>
                  <a:gd name="T118" fmla="*/ 299 w 983"/>
                  <a:gd name="T119" fmla="*/ 1981 h 2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3" h="2278">
                    <a:moveTo>
                      <a:pt x="0" y="0"/>
                    </a:moveTo>
                    <a:lnTo>
                      <a:pt x="0" y="42"/>
                    </a:lnTo>
                    <a:lnTo>
                      <a:pt x="45" y="39"/>
                    </a:lnTo>
                    <a:lnTo>
                      <a:pt x="79" y="37"/>
                    </a:lnTo>
                    <a:lnTo>
                      <a:pt x="123" y="37"/>
                    </a:lnTo>
                    <a:lnTo>
                      <a:pt x="126" y="37"/>
                    </a:lnTo>
                    <a:lnTo>
                      <a:pt x="128" y="37"/>
                    </a:lnTo>
                    <a:lnTo>
                      <a:pt x="128" y="58"/>
                    </a:lnTo>
                    <a:lnTo>
                      <a:pt x="128" y="60"/>
                    </a:lnTo>
                    <a:lnTo>
                      <a:pt x="128" y="76"/>
                    </a:lnTo>
                    <a:lnTo>
                      <a:pt x="128" y="79"/>
                    </a:lnTo>
                    <a:lnTo>
                      <a:pt x="131" y="100"/>
                    </a:lnTo>
                    <a:lnTo>
                      <a:pt x="131" y="102"/>
                    </a:lnTo>
                    <a:lnTo>
                      <a:pt x="131" y="139"/>
                    </a:lnTo>
                    <a:lnTo>
                      <a:pt x="134" y="139"/>
                    </a:lnTo>
                    <a:lnTo>
                      <a:pt x="136" y="139"/>
                    </a:lnTo>
                    <a:lnTo>
                      <a:pt x="155" y="139"/>
                    </a:lnTo>
                    <a:lnTo>
                      <a:pt x="160" y="139"/>
                    </a:lnTo>
                    <a:lnTo>
                      <a:pt x="173" y="136"/>
                    </a:lnTo>
                    <a:lnTo>
                      <a:pt x="194" y="136"/>
                    </a:lnTo>
                    <a:lnTo>
                      <a:pt x="207" y="136"/>
                    </a:lnTo>
                    <a:lnTo>
                      <a:pt x="215" y="136"/>
                    </a:lnTo>
                    <a:lnTo>
                      <a:pt x="275" y="134"/>
                    </a:lnTo>
                    <a:lnTo>
                      <a:pt x="281" y="244"/>
                    </a:lnTo>
                    <a:lnTo>
                      <a:pt x="296" y="244"/>
                    </a:lnTo>
                    <a:lnTo>
                      <a:pt x="299" y="244"/>
                    </a:lnTo>
                    <a:lnTo>
                      <a:pt x="322" y="244"/>
                    </a:lnTo>
                    <a:lnTo>
                      <a:pt x="328" y="244"/>
                    </a:lnTo>
                    <a:lnTo>
                      <a:pt x="372" y="241"/>
                    </a:lnTo>
                    <a:lnTo>
                      <a:pt x="375" y="304"/>
                    </a:lnTo>
                    <a:lnTo>
                      <a:pt x="378" y="317"/>
                    </a:lnTo>
                    <a:lnTo>
                      <a:pt x="378" y="349"/>
                    </a:lnTo>
                    <a:lnTo>
                      <a:pt x="378" y="354"/>
                    </a:lnTo>
                    <a:lnTo>
                      <a:pt x="378" y="357"/>
                    </a:lnTo>
                    <a:lnTo>
                      <a:pt x="378" y="359"/>
                    </a:lnTo>
                    <a:lnTo>
                      <a:pt x="378" y="365"/>
                    </a:lnTo>
                    <a:lnTo>
                      <a:pt x="378" y="399"/>
                    </a:lnTo>
                    <a:lnTo>
                      <a:pt x="380" y="399"/>
                    </a:lnTo>
                    <a:lnTo>
                      <a:pt x="414" y="396"/>
                    </a:lnTo>
                    <a:lnTo>
                      <a:pt x="417" y="396"/>
                    </a:lnTo>
                    <a:lnTo>
                      <a:pt x="475" y="393"/>
                    </a:lnTo>
                    <a:lnTo>
                      <a:pt x="475" y="417"/>
                    </a:lnTo>
                    <a:lnTo>
                      <a:pt x="485" y="417"/>
                    </a:lnTo>
                    <a:lnTo>
                      <a:pt x="503" y="414"/>
                    </a:lnTo>
                    <a:lnTo>
                      <a:pt x="514" y="414"/>
                    </a:lnTo>
                    <a:lnTo>
                      <a:pt x="532" y="414"/>
                    </a:lnTo>
                    <a:lnTo>
                      <a:pt x="551" y="414"/>
                    </a:lnTo>
                    <a:lnTo>
                      <a:pt x="558" y="414"/>
                    </a:lnTo>
                    <a:lnTo>
                      <a:pt x="569" y="412"/>
                    </a:lnTo>
                    <a:lnTo>
                      <a:pt x="572" y="412"/>
                    </a:lnTo>
                    <a:lnTo>
                      <a:pt x="574" y="446"/>
                    </a:lnTo>
                    <a:lnTo>
                      <a:pt x="574" y="449"/>
                    </a:lnTo>
                    <a:lnTo>
                      <a:pt x="574" y="488"/>
                    </a:lnTo>
                    <a:lnTo>
                      <a:pt x="574" y="501"/>
                    </a:lnTo>
                    <a:lnTo>
                      <a:pt x="574" y="509"/>
                    </a:lnTo>
                    <a:lnTo>
                      <a:pt x="574" y="514"/>
                    </a:lnTo>
                    <a:lnTo>
                      <a:pt x="574" y="522"/>
                    </a:lnTo>
                    <a:lnTo>
                      <a:pt x="574" y="525"/>
                    </a:lnTo>
                    <a:lnTo>
                      <a:pt x="577" y="530"/>
                    </a:lnTo>
                    <a:lnTo>
                      <a:pt x="577" y="533"/>
                    </a:lnTo>
                    <a:lnTo>
                      <a:pt x="577" y="535"/>
                    </a:lnTo>
                    <a:lnTo>
                      <a:pt x="577" y="538"/>
                    </a:lnTo>
                    <a:lnTo>
                      <a:pt x="577" y="546"/>
                    </a:lnTo>
                    <a:lnTo>
                      <a:pt x="577" y="551"/>
                    </a:lnTo>
                    <a:lnTo>
                      <a:pt x="577" y="554"/>
                    </a:lnTo>
                    <a:lnTo>
                      <a:pt x="577" y="556"/>
                    </a:lnTo>
                    <a:lnTo>
                      <a:pt x="577" y="559"/>
                    </a:lnTo>
                    <a:lnTo>
                      <a:pt x="606" y="559"/>
                    </a:lnTo>
                    <a:lnTo>
                      <a:pt x="608" y="559"/>
                    </a:lnTo>
                    <a:lnTo>
                      <a:pt x="611" y="559"/>
                    </a:lnTo>
                    <a:lnTo>
                      <a:pt x="613" y="559"/>
                    </a:lnTo>
                    <a:lnTo>
                      <a:pt x="613" y="567"/>
                    </a:lnTo>
                    <a:lnTo>
                      <a:pt x="613" y="569"/>
                    </a:lnTo>
                    <a:lnTo>
                      <a:pt x="613" y="577"/>
                    </a:lnTo>
                    <a:lnTo>
                      <a:pt x="616" y="582"/>
                    </a:lnTo>
                    <a:lnTo>
                      <a:pt x="619" y="585"/>
                    </a:lnTo>
                    <a:lnTo>
                      <a:pt x="619" y="588"/>
                    </a:lnTo>
                    <a:lnTo>
                      <a:pt x="619" y="593"/>
                    </a:lnTo>
                    <a:lnTo>
                      <a:pt x="619" y="596"/>
                    </a:lnTo>
                    <a:lnTo>
                      <a:pt x="619" y="606"/>
                    </a:lnTo>
                    <a:lnTo>
                      <a:pt x="621" y="614"/>
                    </a:lnTo>
                    <a:lnTo>
                      <a:pt x="621" y="619"/>
                    </a:lnTo>
                    <a:lnTo>
                      <a:pt x="621" y="627"/>
                    </a:lnTo>
                    <a:lnTo>
                      <a:pt x="621" y="632"/>
                    </a:lnTo>
                    <a:lnTo>
                      <a:pt x="621" y="640"/>
                    </a:lnTo>
                    <a:lnTo>
                      <a:pt x="632" y="664"/>
                    </a:lnTo>
                    <a:lnTo>
                      <a:pt x="632" y="666"/>
                    </a:lnTo>
                    <a:lnTo>
                      <a:pt x="634" y="669"/>
                    </a:lnTo>
                    <a:lnTo>
                      <a:pt x="634" y="672"/>
                    </a:lnTo>
                    <a:lnTo>
                      <a:pt x="634" y="674"/>
                    </a:lnTo>
                    <a:lnTo>
                      <a:pt x="637" y="680"/>
                    </a:lnTo>
                    <a:lnTo>
                      <a:pt x="637" y="682"/>
                    </a:lnTo>
                    <a:lnTo>
                      <a:pt x="637" y="685"/>
                    </a:lnTo>
                    <a:lnTo>
                      <a:pt x="637" y="687"/>
                    </a:lnTo>
                    <a:lnTo>
                      <a:pt x="640" y="690"/>
                    </a:lnTo>
                    <a:lnTo>
                      <a:pt x="640" y="695"/>
                    </a:lnTo>
                    <a:lnTo>
                      <a:pt x="642" y="703"/>
                    </a:lnTo>
                    <a:lnTo>
                      <a:pt x="645" y="703"/>
                    </a:lnTo>
                    <a:lnTo>
                      <a:pt x="648" y="708"/>
                    </a:lnTo>
                    <a:lnTo>
                      <a:pt x="650" y="711"/>
                    </a:lnTo>
                    <a:lnTo>
                      <a:pt x="653" y="714"/>
                    </a:lnTo>
                    <a:lnTo>
                      <a:pt x="655" y="716"/>
                    </a:lnTo>
                    <a:lnTo>
                      <a:pt x="648" y="716"/>
                    </a:lnTo>
                    <a:lnTo>
                      <a:pt x="642" y="716"/>
                    </a:lnTo>
                    <a:lnTo>
                      <a:pt x="629" y="716"/>
                    </a:lnTo>
                    <a:lnTo>
                      <a:pt x="629" y="719"/>
                    </a:lnTo>
                    <a:lnTo>
                      <a:pt x="629" y="727"/>
                    </a:lnTo>
                    <a:lnTo>
                      <a:pt x="629" y="735"/>
                    </a:lnTo>
                    <a:lnTo>
                      <a:pt x="619" y="756"/>
                    </a:lnTo>
                    <a:lnTo>
                      <a:pt x="616" y="756"/>
                    </a:lnTo>
                    <a:lnTo>
                      <a:pt x="613" y="756"/>
                    </a:lnTo>
                    <a:lnTo>
                      <a:pt x="616" y="763"/>
                    </a:lnTo>
                    <a:lnTo>
                      <a:pt x="616" y="766"/>
                    </a:lnTo>
                    <a:lnTo>
                      <a:pt x="611" y="774"/>
                    </a:lnTo>
                    <a:lnTo>
                      <a:pt x="611" y="777"/>
                    </a:lnTo>
                    <a:lnTo>
                      <a:pt x="608" y="787"/>
                    </a:lnTo>
                    <a:lnTo>
                      <a:pt x="608" y="792"/>
                    </a:lnTo>
                    <a:lnTo>
                      <a:pt x="608" y="795"/>
                    </a:lnTo>
                    <a:lnTo>
                      <a:pt x="608" y="803"/>
                    </a:lnTo>
                    <a:lnTo>
                      <a:pt x="608" y="816"/>
                    </a:lnTo>
                    <a:lnTo>
                      <a:pt x="600" y="816"/>
                    </a:lnTo>
                    <a:lnTo>
                      <a:pt x="598" y="816"/>
                    </a:lnTo>
                    <a:lnTo>
                      <a:pt x="595" y="816"/>
                    </a:lnTo>
                    <a:lnTo>
                      <a:pt x="595" y="819"/>
                    </a:lnTo>
                    <a:lnTo>
                      <a:pt x="595" y="832"/>
                    </a:lnTo>
                    <a:lnTo>
                      <a:pt x="595" y="840"/>
                    </a:lnTo>
                    <a:lnTo>
                      <a:pt x="592" y="855"/>
                    </a:lnTo>
                    <a:lnTo>
                      <a:pt x="592" y="868"/>
                    </a:lnTo>
                    <a:lnTo>
                      <a:pt x="592" y="879"/>
                    </a:lnTo>
                    <a:lnTo>
                      <a:pt x="595" y="879"/>
                    </a:lnTo>
                    <a:lnTo>
                      <a:pt x="598" y="879"/>
                    </a:lnTo>
                    <a:lnTo>
                      <a:pt x="598" y="889"/>
                    </a:lnTo>
                    <a:lnTo>
                      <a:pt x="600" y="892"/>
                    </a:lnTo>
                    <a:lnTo>
                      <a:pt x="600" y="895"/>
                    </a:lnTo>
                    <a:lnTo>
                      <a:pt x="600" y="897"/>
                    </a:lnTo>
                    <a:lnTo>
                      <a:pt x="600" y="903"/>
                    </a:lnTo>
                    <a:lnTo>
                      <a:pt x="598" y="908"/>
                    </a:lnTo>
                    <a:lnTo>
                      <a:pt x="598" y="916"/>
                    </a:lnTo>
                    <a:lnTo>
                      <a:pt x="600" y="918"/>
                    </a:lnTo>
                    <a:lnTo>
                      <a:pt x="600" y="926"/>
                    </a:lnTo>
                    <a:lnTo>
                      <a:pt x="600" y="931"/>
                    </a:lnTo>
                    <a:lnTo>
                      <a:pt x="600" y="937"/>
                    </a:lnTo>
                    <a:lnTo>
                      <a:pt x="600" y="942"/>
                    </a:lnTo>
                    <a:lnTo>
                      <a:pt x="600" y="952"/>
                    </a:lnTo>
                    <a:lnTo>
                      <a:pt x="592" y="952"/>
                    </a:lnTo>
                    <a:lnTo>
                      <a:pt x="590" y="952"/>
                    </a:lnTo>
                    <a:lnTo>
                      <a:pt x="587" y="952"/>
                    </a:lnTo>
                    <a:lnTo>
                      <a:pt x="582" y="952"/>
                    </a:lnTo>
                    <a:lnTo>
                      <a:pt x="582" y="963"/>
                    </a:lnTo>
                    <a:lnTo>
                      <a:pt x="579" y="976"/>
                    </a:lnTo>
                    <a:lnTo>
                      <a:pt x="582" y="976"/>
                    </a:lnTo>
                    <a:lnTo>
                      <a:pt x="592" y="987"/>
                    </a:lnTo>
                    <a:lnTo>
                      <a:pt x="595" y="987"/>
                    </a:lnTo>
                    <a:lnTo>
                      <a:pt x="603" y="987"/>
                    </a:lnTo>
                    <a:lnTo>
                      <a:pt x="600" y="989"/>
                    </a:lnTo>
                    <a:lnTo>
                      <a:pt x="600" y="1000"/>
                    </a:lnTo>
                    <a:lnTo>
                      <a:pt x="598" y="1002"/>
                    </a:lnTo>
                    <a:lnTo>
                      <a:pt x="598" y="1005"/>
                    </a:lnTo>
                    <a:lnTo>
                      <a:pt x="600" y="1005"/>
                    </a:lnTo>
                    <a:lnTo>
                      <a:pt x="603" y="1005"/>
                    </a:lnTo>
                    <a:lnTo>
                      <a:pt x="603" y="1018"/>
                    </a:lnTo>
                    <a:lnTo>
                      <a:pt x="600" y="1023"/>
                    </a:lnTo>
                    <a:lnTo>
                      <a:pt x="600" y="1026"/>
                    </a:lnTo>
                    <a:lnTo>
                      <a:pt x="592" y="1026"/>
                    </a:lnTo>
                    <a:lnTo>
                      <a:pt x="587" y="1034"/>
                    </a:lnTo>
                    <a:lnTo>
                      <a:pt x="587" y="1039"/>
                    </a:lnTo>
                    <a:lnTo>
                      <a:pt x="585" y="1039"/>
                    </a:lnTo>
                    <a:lnTo>
                      <a:pt x="579" y="1039"/>
                    </a:lnTo>
                    <a:lnTo>
                      <a:pt x="577" y="1039"/>
                    </a:lnTo>
                    <a:lnTo>
                      <a:pt x="574" y="1039"/>
                    </a:lnTo>
                    <a:lnTo>
                      <a:pt x="572" y="1039"/>
                    </a:lnTo>
                    <a:lnTo>
                      <a:pt x="566" y="1036"/>
                    </a:lnTo>
                    <a:lnTo>
                      <a:pt x="564" y="1036"/>
                    </a:lnTo>
                    <a:lnTo>
                      <a:pt x="561" y="1034"/>
                    </a:lnTo>
                    <a:lnTo>
                      <a:pt x="558" y="1034"/>
                    </a:lnTo>
                    <a:lnTo>
                      <a:pt x="556" y="1029"/>
                    </a:lnTo>
                    <a:lnTo>
                      <a:pt x="553" y="1026"/>
                    </a:lnTo>
                    <a:lnTo>
                      <a:pt x="551" y="1023"/>
                    </a:lnTo>
                    <a:lnTo>
                      <a:pt x="548" y="1023"/>
                    </a:lnTo>
                    <a:lnTo>
                      <a:pt x="545" y="1023"/>
                    </a:lnTo>
                    <a:lnTo>
                      <a:pt x="543" y="1023"/>
                    </a:lnTo>
                    <a:lnTo>
                      <a:pt x="540" y="1026"/>
                    </a:lnTo>
                    <a:lnTo>
                      <a:pt x="537" y="1026"/>
                    </a:lnTo>
                    <a:lnTo>
                      <a:pt x="535" y="1026"/>
                    </a:lnTo>
                    <a:lnTo>
                      <a:pt x="532" y="1023"/>
                    </a:lnTo>
                    <a:lnTo>
                      <a:pt x="530" y="1023"/>
                    </a:lnTo>
                    <a:lnTo>
                      <a:pt x="530" y="1021"/>
                    </a:lnTo>
                    <a:lnTo>
                      <a:pt x="524" y="1021"/>
                    </a:lnTo>
                    <a:lnTo>
                      <a:pt x="522" y="1018"/>
                    </a:lnTo>
                    <a:lnTo>
                      <a:pt x="522" y="1015"/>
                    </a:lnTo>
                    <a:lnTo>
                      <a:pt x="519" y="1013"/>
                    </a:lnTo>
                    <a:lnTo>
                      <a:pt x="519" y="1010"/>
                    </a:lnTo>
                    <a:lnTo>
                      <a:pt x="519" y="1008"/>
                    </a:lnTo>
                    <a:lnTo>
                      <a:pt x="516" y="1008"/>
                    </a:lnTo>
                    <a:lnTo>
                      <a:pt x="514" y="1008"/>
                    </a:lnTo>
                    <a:lnTo>
                      <a:pt x="514" y="1005"/>
                    </a:lnTo>
                    <a:lnTo>
                      <a:pt x="511" y="1005"/>
                    </a:lnTo>
                    <a:lnTo>
                      <a:pt x="509" y="1005"/>
                    </a:lnTo>
                    <a:lnTo>
                      <a:pt x="506" y="1005"/>
                    </a:lnTo>
                    <a:lnTo>
                      <a:pt x="503" y="1005"/>
                    </a:lnTo>
                    <a:lnTo>
                      <a:pt x="501" y="1005"/>
                    </a:lnTo>
                    <a:lnTo>
                      <a:pt x="498" y="1005"/>
                    </a:lnTo>
                    <a:lnTo>
                      <a:pt x="498" y="1008"/>
                    </a:lnTo>
                    <a:lnTo>
                      <a:pt x="488" y="1002"/>
                    </a:lnTo>
                    <a:lnTo>
                      <a:pt x="485" y="1002"/>
                    </a:lnTo>
                    <a:lnTo>
                      <a:pt x="482" y="1000"/>
                    </a:lnTo>
                    <a:lnTo>
                      <a:pt x="477" y="994"/>
                    </a:lnTo>
                    <a:lnTo>
                      <a:pt x="475" y="994"/>
                    </a:lnTo>
                    <a:lnTo>
                      <a:pt x="469" y="994"/>
                    </a:lnTo>
                    <a:lnTo>
                      <a:pt x="464" y="992"/>
                    </a:lnTo>
                    <a:lnTo>
                      <a:pt x="461" y="992"/>
                    </a:lnTo>
                    <a:lnTo>
                      <a:pt x="459" y="992"/>
                    </a:lnTo>
                    <a:lnTo>
                      <a:pt x="451" y="992"/>
                    </a:lnTo>
                    <a:lnTo>
                      <a:pt x="448" y="992"/>
                    </a:lnTo>
                    <a:lnTo>
                      <a:pt x="448" y="989"/>
                    </a:lnTo>
                    <a:lnTo>
                      <a:pt x="435" y="984"/>
                    </a:lnTo>
                    <a:lnTo>
                      <a:pt x="417" y="979"/>
                    </a:lnTo>
                    <a:lnTo>
                      <a:pt x="396" y="968"/>
                    </a:lnTo>
                    <a:lnTo>
                      <a:pt x="391" y="968"/>
                    </a:lnTo>
                    <a:lnTo>
                      <a:pt x="393" y="966"/>
                    </a:lnTo>
                    <a:lnTo>
                      <a:pt x="393" y="963"/>
                    </a:lnTo>
                    <a:lnTo>
                      <a:pt x="396" y="960"/>
                    </a:lnTo>
                    <a:lnTo>
                      <a:pt x="396" y="958"/>
                    </a:lnTo>
                    <a:lnTo>
                      <a:pt x="393" y="958"/>
                    </a:lnTo>
                    <a:lnTo>
                      <a:pt x="391" y="955"/>
                    </a:lnTo>
                    <a:lnTo>
                      <a:pt x="383" y="955"/>
                    </a:lnTo>
                    <a:lnTo>
                      <a:pt x="380" y="958"/>
                    </a:lnTo>
                    <a:lnTo>
                      <a:pt x="378" y="955"/>
                    </a:lnTo>
                    <a:lnTo>
                      <a:pt x="375" y="955"/>
                    </a:lnTo>
                    <a:lnTo>
                      <a:pt x="372" y="952"/>
                    </a:lnTo>
                    <a:lnTo>
                      <a:pt x="370" y="950"/>
                    </a:lnTo>
                    <a:lnTo>
                      <a:pt x="367" y="947"/>
                    </a:lnTo>
                    <a:lnTo>
                      <a:pt x="367" y="945"/>
                    </a:lnTo>
                    <a:lnTo>
                      <a:pt x="370" y="945"/>
                    </a:lnTo>
                    <a:lnTo>
                      <a:pt x="370" y="942"/>
                    </a:lnTo>
                    <a:lnTo>
                      <a:pt x="370" y="939"/>
                    </a:lnTo>
                    <a:lnTo>
                      <a:pt x="370" y="937"/>
                    </a:lnTo>
                    <a:lnTo>
                      <a:pt x="370" y="934"/>
                    </a:lnTo>
                    <a:lnTo>
                      <a:pt x="370" y="931"/>
                    </a:lnTo>
                    <a:lnTo>
                      <a:pt x="372" y="929"/>
                    </a:lnTo>
                    <a:lnTo>
                      <a:pt x="370" y="929"/>
                    </a:lnTo>
                    <a:lnTo>
                      <a:pt x="367" y="929"/>
                    </a:lnTo>
                    <a:lnTo>
                      <a:pt x="364" y="929"/>
                    </a:lnTo>
                    <a:lnTo>
                      <a:pt x="362" y="929"/>
                    </a:lnTo>
                    <a:lnTo>
                      <a:pt x="359" y="926"/>
                    </a:lnTo>
                    <a:lnTo>
                      <a:pt x="357" y="926"/>
                    </a:lnTo>
                    <a:lnTo>
                      <a:pt x="351" y="926"/>
                    </a:lnTo>
                    <a:lnTo>
                      <a:pt x="349" y="924"/>
                    </a:lnTo>
                    <a:lnTo>
                      <a:pt x="346" y="924"/>
                    </a:lnTo>
                    <a:lnTo>
                      <a:pt x="343" y="926"/>
                    </a:lnTo>
                    <a:lnTo>
                      <a:pt x="341" y="926"/>
                    </a:lnTo>
                    <a:lnTo>
                      <a:pt x="336" y="926"/>
                    </a:lnTo>
                    <a:lnTo>
                      <a:pt x="333" y="926"/>
                    </a:lnTo>
                    <a:lnTo>
                      <a:pt x="330" y="926"/>
                    </a:lnTo>
                    <a:lnTo>
                      <a:pt x="325" y="929"/>
                    </a:lnTo>
                    <a:lnTo>
                      <a:pt x="320" y="929"/>
                    </a:lnTo>
                    <a:lnTo>
                      <a:pt x="317" y="929"/>
                    </a:lnTo>
                    <a:lnTo>
                      <a:pt x="315" y="929"/>
                    </a:lnTo>
                    <a:lnTo>
                      <a:pt x="312" y="929"/>
                    </a:lnTo>
                    <a:lnTo>
                      <a:pt x="309" y="929"/>
                    </a:lnTo>
                    <a:lnTo>
                      <a:pt x="307" y="929"/>
                    </a:lnTo>
                    <a:lnTo>
                      <a:pt x="304" y="929"/>
                    </a:lnTo>
                    <a:lnTo>
                      <a:pt x="301" y="929"/>
                    </a:lnTo>
                    <a:lnTo>
                      <a:pt x="299" y="929"/>
                    </a:lnTo>
                    <a:lnTo>
                      <a:pt x="296" y="929"/>
                    </a:lnTo>
                    <a:lnTo>
                      <a:pt x="294" y="929"/>
                    </a:lnTo>
                    <a:lnTo>
                      <a:pt x="288" y="924"/>
                    </a:lnTo>
                    <a:lnTo>
                      <a:pt x="270" y="916"/>
                    </a:lnTo>
                    <a:lnTo>
                      <a:pt x="257" y="910"/>
                    </a:lnTo>
                    <a:lnTo>
                      <a:pt x="254" y="910"/>
                    </a:lnTo>
                    <a:lnTo>
                      <a:pt x="252" y="910"/>
                    </a:lnTo>
                    <a:lnTo>
                      <a:pt x="252" y="908"/>
                    </a:lnTo>
                    <a:lnTo>
                      <a:pt x="246" y="908"/>
                    </a:lnTo>
                    <a:lnTo>
                      <a:pt x="244" y="908"/>
                    </a:lnTo>
                    <a:lnTo>
                      <a:pt x="241" y="908"/>
                    </a:lnTo>
                    <a:lnTo>
                      <a:pt x="236" y="908"/>
                    </a:lnTo>
                    <a:lnTo>
                      <a:pt x="233" y="910"/>
                    </a:lnTo>
                    <a:lnTo>
                      <a:pt x="231" y="910"/>
                    </a:lnTo>
                    <a:lnTo>
                      <a:pt x="228" y="910"/>
                    </a:lnTo>
                    <a:lnTo>
                      <a:pt x="228" y="913"/>
                    </a:lnTo>
                    <a:lnTo>
                      <a:pt x="225" y="913"/>
                    </a:lnTo>
                    <a:lnTo>
                      <a:pt x="223" y="913"/>
                    </a:lnTo>
                    <a:lnTo>
                      <a:pt x="220" y="913"/>
                    </a:lnTo>
                    <a:lnTo>
                      <a:pt x="218" y="916"/>
                    </a:lnTo>
                    <a:lnTo>
                      <a:pt x="215" y="916"/>
                    </a:lnTo>
                    <a:lnTo>
                      <a:pt x="212" y="916"/>
                    </a:lnTo>
                    <a:lnTo>
                      <a:pt x="210" y="918"/>
                    </a:lnTo>
                    <a:lnTo>
                      <a:pt x="207" y="918"/>
                    </a:lnTo>
                    <a:lnTo>
                      <a:pt x="204" y="918"/>
                    </a:lnTo>
                    <a:lnTo>
                      <a:pt x="204" y="913"/>
                    </a:lnTo>
                    <a:lnTo>
                      <a:pt x="202" y="913"/>
                    </a:lnTo>
                    <a:lnTo>
                      <a:pt x="202" y="908"/>
                    </a:lnTo>
                    <a:lnTo>
                      <a:pt x="202" y="905"/>
                    </a:lnTo>
                    <a:lnTo>
                      <a:pt x="202" y="903"/>
                    </a:lnTo>
                    <a:lnTo>
                      <a:pt x="202" y="900"/>
                    </a:lnTo>
                    <a:lnTo>
                      <a:pt x="202" y="897"/>
                    </a:lnTo>
                    <a:lnTo>
                      <a:pt x="202" y="895"/>
                    </a:lnTo>
                    <a:lnTo>
                      <a:pt x="202" y="892"/>
                    </a:lnTo>
                    <a:lnTo>
                      <a:pt x="207" y="887"/>
                    </a:lnTo>
                    <a:lnTo>
                      <a:pt x="207" y="884"/>
                    </a:lnTo>
                    <a:lnTo>
                      <a:pt x="210" y="882"/>
                    </a:lnTo>
                    <a:lnTo>
                      <a:pt x="210" y="879"/>
                    </a:lnTo>
                    <a:lnTo>
                      <a:pt x="210" y="876"/>
                    </a:lnTo>
                    <a:lnTo>
                      <a:pt x="202" y="866"/>
                    </a:lnTo>
                    <a:lnTo>
                      <a:pt x="202" y="863"/>
                    </a:lnTo>
                    <a:lnTo>
                      <a:pt x="199" y="863"/>
                    </a:lnTo>
                    <a:lnTo>
                      <a:pt x="199" y="861"/>
                    </a:lnTo>
                    <a:lnTo>
                      <a:pt x="191" y="853"/>
                    </a:lnTo>
                    <a:lnTo>
                      <a:pt x="181" y="845"/>
                    </a:lnTo>
                    <a:lnTo>
                      <a:pt x="176" y="840"/>
                    </a:lnTo>
                    <a:lnTo>
                      <a:pt x="173" y="840"/>
                    </a:lnTo>
                    <a:lnTo>
                      <a:pt x="170" y="840"/>
                    </a:lnTo>
                    <a:lnTo>
                      <a:pt x="165" y="837"/>
                    </a:lnTo>
                    <a:lnTo>
                      <a:pt x="165" y="840"/>
                    </a:lnTo>
                    <a:lnTo>
                      <a:pt x="165" y="847"/>
                    </a:lnTo>
                    <a:lnTo>
                      <a:pt x="165" y="850"/>
                    </a:lnTo>
                    <a:lnTo>
                      <a:pt x="165" y="855"/>
                    </a:lnTo>
                    <a:lnTo>
                      <a:pt x="165" y="858"/>
                    </a:lnTo>
                    <a:lnTo>
                      <a:pt x="168" y="861"/>
                    </a:lnTo>
                    <a:lnTo>
                      <a:pt x="168" y="866"/>
                    </a:lnTo>
                    <a:lnTo>
                      <a:pt x="168" y="868"/>
                    </a:lnTo>
                    <a:lnTo>
                      <a:pt x="168" y="874"/>
                    </a:lnTo>
                    <a:lnTo>
                      <a:pt x="168" y="879"/>
                    </a:lnTo>
                    <a:lnTo>
                      <a:pt x="168" y="882"/>
                    </a:lnTo>
                    <a:lnTo>
                      <a:pt x="165" y="882"/>
                    </a:lnTo>
                    <a:lnTo>
                      <a:pt x="165" y="884"/>
                    </a:lnTo>
                    <a:lnTo>
                      <a:pt x="165" y="887"/>
                    </a:lnTo>
                    <a:lnTo>
                      <a:pt x="163" y="892"/>
                    </a:lnTo>
                    <a:lnTo>
                      <a:pt x="163" y="895"/>
                    </a:lnTo>
                    <a:lnTo>
                      <a:pt x="163" y="897"/>
                    </a:lnTo>
                    <a:lnTo>
                      <a:pt x="160" y="900"/>
                    </a:lnTo>
                    <a:lnTo>
                      <a:pt x="160" y="903"/>
                    </a:lnTo>
                    <a:lnTo>
                      <a:pt x="160" y="913"/>
                    </a:lnTo>
                    <a:lnTo>
                      <a:pt x="160" y="924"/>
                    </a:lnTo>
                    <a:lnTo>
                      <a:pt x="157" y="934"/>
                    </a:lnTo>
                    <a:lnTo>
                      <a:pt x="157" y="939"/>
                    </a:lnTo>
                    <a:lnTo>
                      <a:pt x="157" y="942"/>
                    </a:lnTo>
                    <a:lnTo>
                      <a:pt x="157" y="950"/>
                    </a:lnTo>
                    <a:lnTo>
                      <a:pt x="155" y="963"/>
                    </a:lnTo>
                    <a:lnTo>
                      <a:pt x="155" y="968"/>
                    </a:lnTo>
                    <a:lnTo>
                      <a:pt x="155" y="971"/>
                    </a:lnTo>
                    <a:lnTo>
                      <a:pt x="155" y="979"/>
                    </a:lnTo>
                    <a:lnTo>
                      <a:pt x="155" y="989"/>
                    </a:lnTo>
                    <a:lnTo>
                      <a:pt x="155" y="1000"/>
                    </a:lnTo>
                    <a:lnTo>
                      <a:pt x="155" y="1013"/>
                    </a:lnTo>
                    <a:lnTo>
                      <a:pt x="155" y="1015"/>
                    </a:lnTo>
                    <a:lnTo>
                      <a:pt x="155" y="1018"/>
                    </a:lnTo>
                    <a:lnTo>
                      <a:pt x="155" y="1029"/>
                    </a:lnTo>
                    <a:lnTo>
                      <a:pt x="155" y="1034"/>
                    </a:lnTo>
                    <a:lnTo>
                      <a:pt x="155" y="1036"/>
                    </a:lnTo>
                    <a:lnTo>
                      <a:pt x="155" y="1047"/>
                    </a:lnTo>
                    <a:lnTo>
                      <a:pt x="155" y="1052"/>
                    </a:lnTo>
                    <a:lnTo>
                      <a:pt x="155" y="1057"/>
                    </a:lnTo>
                    <a:lnTo>
                      <a:pt x="155" y="1065"/>
                    </a:lnTo>
                    <a:lnTo>
                      <a:pt x="155" y="1073"/>
                    </a:lnTo>
                    <a:lnTo>
                      <a:pt x="160" y="1076"/>
                    </a:lnTo>
                    <a:lnTo>
                      <a:pt x="160" y="1089"/>
                    </a:lnTo>
                    <a:lnTo>
                      <a:pt x="160" y="1092"/>
                    </a:lnTo>
                    <a:lnTo>
                      <a:pt x="165" y="1092"/>
                    </a:lnTo>
                    <a:lnTo>
                      <a:pt x="168" y="1089"/>
                    </a:lnTo>
                    <a:lnTo>
                      <a:pt x="170" y="1089"/>
                    </a:lnTo>
                    <a:lnTo>
                      <a:pt x="173" y="1089"/>
                    </a:lnTo>
                    <a:lnTo>
                      <a:pt x="173" y="1092"/>
                    </a:lnTo>
                    <a:lnTo>
                      <a:pt x="176" y="1092"/>
                    </a:lnTo>
                    <a:lnTo>
                      <a:pt x="184" y="1092"/>
                    </a:lnTo>
                    <a:lnTo>
                      <a:pt x="191" y="1094"/>
                    </a:lnTo>
                    <a:lnTo>
                      <a:pt x="194" y="1094"/>
                    </a:lnTo>
                    <a:lnTo>
                      <a:pt x="197" y="1097"/>
                    </a:lnTo>
                    <a:lnTo>
                      <a:pt x="199" y="1099"/>
                    </a:lnTo>
                    <a:lnTo>
                      <a:pt x="204" y="1102"/>
                    </a:lnTo>
                    <a:lnTo>
                      <a:pt x="210" y="1107"/>
                    </a:lnTo>
                    <a:lnTo>
                      <a:pt x="210" y="1110"/>
                    </a:lnTo>
                    <a:lnTo>
                      <a:pt x="212" y="1110"/>
                    </a:lnTo>
                    <a:lnTo>
                      <a:pt x="215" y="1113"/>
                    </a:lnTo>
                    <a:lnTo>
                      <a:pt x="218" y="1113"/>
                    </a:lnTo>
                    <a:lnTo>
                      <a:pt x="233" y="1105"/>
                    </a:lnTo>
                    <a:lnTo>
                      <a:pt x="241" y="1099"/>
                    </a:lnTo>
                    <a:lnTo>
                      <a:pt x="244" y="1099"/>
                    </a:lnTo>
                    <a:lnTo>
                      <a:pt x="246" y="1099"/>
                    </a:lnTo>
                    <a:lnTo>
                      <a:pt x="254" y="1102"/>
                    </a:lnTo>
                    <a:lnTo>
                      <a:pt x="257" y="1102"/>
                    </a:lnTo>
                    <a:lnTo>
                      <a:pt x="260" y="1105"/>
                    </a:lnTo>
                    <a:lnTo>
                      <a:pt x="265" y="1107"/>
                    </a:lnTo>
                    <a:lnTo>
                      <a:pt x="265" y="1110"/>
                    </a:lnTo>
                    <a:lnTo>
                      <a:pt x="265" y="1113"/>
                    </a:lnTo>
                    <a:lnTo>
                      <a:pt x="273" y="1115"/>
                    </a:lnTo>
                    <a:lnTo>
                      <a:pt x="275" y="1115"/>
                    </a:lnTo>
                    <a:lnTo>
                      <a:pt x="283" y="1115"/>
                    </a:lnTo>
                    <a:lnTo>
                      <a:pt x="291" y="1115"/>
                    </a:lnTo>
                    <a:lnTo>
                      <a:pt x="309" y="1123"/>
                    </a:lnTo>
                    <a:lnTo>
                      <a:pt x="312" y="1123"/>
                    </a:lnTo>
                    <a:lnTo>
                      <a:pt x="312" y="1128"/>
                    </a:lnTo>
                    <a:lnTo>
                      <a:pt x="320" y="1131"/>
                    </a:lnTo>
                    <a:lnTo>
                      <a:pt x="336" y="1134"/>
                    </a:lnTo>
                    <a:lnTo>
                      <a:pt x="338" y="1134"/>
                    </a:lnTo>
                    <a:lnTo>
                      <a:pt x="341" y="1131"/>
                    </a:lnTo>
                    <a:lnTo>
                      <a:pt x="343" y="1131"/>
                    </a:lnTo>
                    <a:lnTo>
                      <a:pt x="349" y="1131"/>
                    </a:lnTo>
                    <a:lnTo>
                      <a:pt x="349" y="1136"/>
                    </a:lnTo>
                    <a:lnTo>
                      <a:pt x="349" y="1139"/>
                    </a:lnTo>
                    <a:lnTo>
                      <a:pt x="349" y="1149"/>
                    </a:lnTo>
                    <a:lnTo>
                      <a:pt x="349" y="1160"/>
                    </a:lnTo>
                    <a:lnTo>
                      <a:pt x="349" y="1173"/>
                    </a:lnTo>
                    <a:lnTo>
                      <a:pt x="383" y="1173"/>
                    </a:lnTo>
                    <a:lnTo>
                      <a:pt x="385" y="1173"/>
                    </a:lnTo>
                    <a:lnTo>
                      <a:pt x="385" y="1176"/>
                    </a:lnTo>
                    <a:lnTo>
                      <a:pt x="391" y="1178"/>
                    </a:lnTo>
                    <a:lnTo>
                      <a:pt x="391" y="1183"/>
                    </a:lnTo>
                    <a:lnTo>
                      <a:pt x="391" y="1186"/>
                    </a:lnTo>
                    <a:lnTo>
                      <a:pt x="391" y="1207"/>
                    </a:lnTo>
                    <a:lnTo>
                      <a:pt x="391" y="1215"/>
                    </a:lnTo>
                    <a:lnTo>
                      <a:pt x="396" y="1215"/>
                    </a:lnTo>
                    <a:lnTo>
                      <a:pt x="398" y="1215"/>
                    </a:lnTo>
                    <a:lnTo>
                      <a:pt x="404" y="1215"/>
                    </a:lnTo>
                    <a:lnTo>
                      <a:pt x="422" y="1215"/>
                    </a:lnTo>
                    <a:lnTo>
                      <a:pt x="425" y="1215"/>
                    </a:lnTo>
                    <a:lnTo>
                      <a:pt x="446" y="1217"/>
                    </a:lnTo>
                    <a:lnTo>
                      <a:pt x="451" y="1217"/>
                    </a:lnTo>
                    <a:lnTo>
                      <a:pt x="456" y="1217"/>
                    </a:lnTo>
                    <a:lnTo>
                      <a:pt x="459" y="1217"/>
                    </a:lnTo>
                    <a:lnTo>
                      <a:pt x="461" y="1217"/>
                    </a:lnTo>
                    <a:lnTo>
                      <a:pt x="464" y="1217"/>
                    </a:lnTo>
                    <a:lnTo>
                      <a:pt x="467" y="1217"/>
                    </a:lnTo>
                    <a:lnTo>
                      <a:pt x="469" y="1217"/>
                    </a:lnTo>
                    <a:lnTo>
                      <a:pt x="472" y="1217"/>
                    </a:lnTo>
                    <a:lnTo>
                      <a:pt x="480" y="1217"/>
                    </a:lnTo>
                    <a:lnTo>
                      <a:pt x="495" y="1217"/>
                    </a:lnTo>
                    <a:lnTo>
                      <a:pt x="509" y="1217"/>
                    </a:lnTo>
                    <a:lnTo>
                      <a:pt x="511" y="1217"/>
                    </a:lnTo>
                    <a:lnTo>
                      <a:pt x="511" y="1215"/>
                    </a:lnTo>
                    <a:lnTo>
                      <a:pt x="514" y="1215"/>
                    </a:lnTo>
                    <a:lnTo>
                      <a:pt x="516" y="1215"/>
                    </a:lnTo>
                    <a:lnTo>
                      <a:pt x="527" y="1215"/>
                    </a:lnTo>
                    <a:lnTo>
                      <a:pt x="530" y="1215"/>
                    </a:lnTo>
                    <a:lnTo>
                      <a:pt x="532" y="1215"/>
                    </a:lnTo>
                    <a:lnTo>
                      <a:pt x="535" y="1215"/>
                    </a:lnTo>
                    <a:lnTo>
                      <a:pt x="537" y="1215"/>
                    </a:lnTo>
                    <a:lnTo>
                      <a:pt x="540" y="1215"/>
                    </a:lnTo>
                    <a:lnTo>
                      <a:pt x="543" y="1215"/>
                    </a:lnTo>
                    <a:lnTo>
                      <a:pt x="545" y="1215"/>
                    </a:lnTo>
                    <a:lnTo>
                      <a:pt x="548" y="1215"/>
                    </a:lnTo>
                    <a:lnTo>
                      <a:pt x="551" y="1215"/>
                    </a:lnTo>
                    <a:lnTo>
                      <a:pt x="556" y="1215"/>
                    </a:lnTo>
                    <a:lnTo>
                      <a:pt x="558" y="1215"/>
                    </a:lnTo>
                    <a:lnTo>
                      <a:pt x="561" y="1215"/>
                    </a:lnTo>
                    <a:lnTo>
                      <a:pt x="561" y="1212"/>
                    </a:lnTo>
                    <a:lnTo>
                      <a:pt x="561" y="1207"/>
                    </a:lnTo>
                    <a:lnTo>
                      <a:pt x="561" y="1202"/>
                    </a:lnTo>
                    <a:lnTo>
                      <a:pt x="561" y="1194"/>
                    </a:lnTo>
                    <a:lnTo>
                      <a:pt x="561" y="1189"/>
                    </a:lnTo>
                    <a:lnTo>
                      <a:pt x="566" y="1176"/>
                    </a:lnTo>
                    <a:lnTo>
                      <a:pt x="566" y="1162"/>
                    </a:lnTo>
                    <a:lnTo>
                      <a:pt x="564" y="1157"/>
                    </a:lnTo>
                    <a:lnTo>
                      <a:pt x="564" y="1155"/>
                    </a:lnTo>
                    <a:lnTo>
                      <a:pt x="561" y="1155"/>
                    </a:lnTo>
                    <a:lnTo>
                      <a:pt x="561" y="1152"/>
                    </a:lnTo>
                    <a:lnTo>
                      <a:pt x="561" y="1149"/>
                    </a:lnTo>
                    <a:lnTo>
                      <a:pt x="556" y="1147"/>
                    </a:lnTo>
                    <a:lnTo>
                      <a:pt x="556" y="1144"/>
                    </a:lnTo>
                    <a:lnTo>
                      <a:pt x="551" y="1139"/>
                    </a:lnTo>
                    <a:lnTo>
                      <a:pt x="551" y="1136"/>
                    </a:lnTo>
                    <a:lnTo>
                      <a:pt x="548" y="1134"/>
                    </a:lnTo>
                    <a:lnTo>
                      <a:pt x="545" y="1128"/>
                    </a:lnTo>
                    <a:lnTo>
                      <a:pt x="543" y="1126"/>
                    </a:lnTo>
                    <a:lnTo>
                      <a:pt x="543" y="1120"/>
                    </a:lnTo>
                    <a:lnTo>
                      <a:pt x="540" y="1115"/>
                    </a:lnTo>
                    <a:lnTo>
                      <a:pt x="540" y="1113"/>
                    </a:lnTo>
                    <a:lnTo>
                      <a:pt x="537" y="1113"/>
                    </a:lnTo>
                    <a:lnTo>
                      <a:pt x="537" y="1110"/>
                    </a:lnTo>
                    <a:lnTo>
                      <a:pt x="537" y="1107"/>
                    </a:lnTo>
                    <a:lnTo>
                      <a:pt x="537" y="1105"/>
                    </a:lnTo>
                    <a:lnTo>
                      <a:pt x="537" y="1099"/>
                    </a:lnTo>
                    <a:lnTo>
                      <a:pt x="537" y="1097"/>
                    </a:lnTo>
                    <a:lnTo>
                      <a:pt x="537" y="1094"/>
                    </a:lnTo>
                    <a:lnTo>
                      <a:pt x="537" y="1092"/>
                    </a:lnTo>
                    <a:lnTo>
                      <a:pt x="535" y="1089"/>
                    </a:lnTo>
                    <a:lnTo>
                      <a:pt x="532" y="1086"/>
                    </a:lnTo>
                    <a:lnTo>
                      <a:pt x="530" y="1084"/>
                    </a:lnTo>
                    <a:lnTo>
                      <a:pt x="532" y="1081"/>
                    </a:lnTo>
                    <a:lnTo>
                      <a:pt x="532" y="1078"/>
                    </a:lnTo>
                    <a:lnTo>
                      <a:pt x="532" y="1076"/>
                    </a:lnTo>
                    <a:lnTo>
                      <a:pt x="535" y="1073"/>
                    </a:lnTo>
                    <a:lnTo>
                      <a:pt x="535" y="1071"/>
                    </a:lnTo>
                    <a:lnTo>
                      <a:pt x="537" y="1068"/>
                    </a:lnTo>
                    <a:lnTo>
                      <a:pt x="537" y="1065"/>
                    </a:lnTo>
                    <a:lnTo>
                      <a:pt x="537" y="1068"/>
                    </a:lnTo>
                    <a:lnTo>
                      <a:pt x="540" y="1068"/>
                    </a:lnTo>
                    <a:lnTo>
                      <a:pt x="540" y="1071"/>
                    </a:lnTo>
                    <a:lnTo>
                      <a:pt x="540" y="1073"/>
                    </a:lnTo>
                    <a:lnTo>
                      <a:pt x="540" y="1076"/>
                    </a:lnTo>
                    <a:lnTo>
                      <a:pt x="537" y="1076"/>
                    </a:lnTo>
                    <a:lnTo>
                      <a:pt x="537" y="1078"/>
                    </a:lnTo>
                    <a:lnTo>
                      <a:pt x="537" y="1081"/>
                    </a:lnTo>
                    <a:lnTo>
                      <a:pt x="535" y="1084"/>
                    </a:lnTo>
                    <a:lnTo>
                      <a:pt x="537" y="1086"/>
                    </a:lnTo>
                    <a:lnTo>
                      <a:pt x="540" y="1092"/>
                    </a:lnTo>
                    <a:lnTo>
                      <a:pt x="543" y="1092"/>
                    </a:lnTo>
                    <a:lnTo>
                      <a:pt x="543" y="1094"/>
                    </a:lnTo>
                    <a:lnTo>
                      <a:pt x="543" y="1097"/>
                    </a:lnTo>
                    <a:lnTo>
                      <a:pt x="545" y="1099"/>
                    </a:lnTo>
                    <a:lnTo>
                      <a:pt x="548" y="1105"/>
                    </a:lnTo>
                    <a:lnTo>
                      <a:pt x="548" y="1107"/>
                    </a:lnTo>
                    <a:lnTo>
                      <a:pt x="551" y="1115"/>
                    </a:lnTo>
                    <a:lnTo>
                      <a:pt x="553" y="1118"/>
                    </a:lnTo>
                    <a:lnTo>
                      <a:pt x="551" y="1120"/>
                    </a:lnTo>
                    <a:lnTo>
                      <a:pt x="553" y="1123"/>
                    </a:lnTo>
                    <a:lnTo>
                      <a:pt x="553" y="1126"/>
                    </a:lnTo>
                    <a:lnTo>
                      <a:pt x="556" y="1131"/>
                    </a:lnTo>
                    <a:lnTo>
                      <a:pt x="558" y="1134"/>
                    </a:lnTo>
                    <a:lnTo>
                      <a:pt x="561" y="1139"/>
                    </a:lnTo>
                    <a:lnTo>
                      <a:pt x="564" y="1141"/>
                    </a:lnTo>
                    <a:lnTo>
                      <a:pt x="566" y="1144"/>
                    </a:lnTo>
                    <a:lnTo>
                      <a:pt x="572" y="1152"/>
                    </a:lnTo>
                    <a:lnTo>
                      <a:pt x="572" y="1155"/>
                    </a:lnTo>
                    <a:lnTo>
                      <a:pt x="572" y="1157"/>
                    </a:lnTo>
                    <a:lnTo>
                      <a:pt x="574" y="1168"/>
                    </a:lnTo>
                    <a:lnTo>
                      <a:pt x="574" y="1170"/>
                    </a:lnTo>
                    <a:lnTo>
                      <a:pt x="574" y="1176"/>
                    </a:lnTo>
                    <a:lnTo>
                      <a:pt x="574" y="1178"/>
                    </a:lnTo>
                    <a:lnTo>
                      <a:pt x="577" y="1178"/>
                    </a:lnTo>
                    <a:lnTo>
                      <a:pt x="582" y="1176"/>
                    </a:lnTo>
                    <a:lnTo>
                      <a:pt x="592" y="1176"/>
                    </a:lnTo>
                    <a:lnTo>
                      <a:pt x="595" y="1176"/>
                    </a:lnTo>
                    <a:lnTo>
                      <a:pt x="600" y="1176"/>
                    </a:lnTo>
                    <a:lnTo>
                      <a:pt x="603" y="1173"/>
                    </a:lnTo>
                    <a:lnTo>
                      <a:pt x="611" y="1173"/>
                    </a:lnTo>
                    <a:lnTo>
                      <a:pt x="611" y="1176"/>
                    </a:lnTo>
                    <a:lnTo>
                      <a:pt x="613" y="1176"/>
                    </a:lnTo>
                    <a:lnTo>
                      <a:pt x="616" y="1176"/>
                    </a:lnTo>
                    <a:lnTo>
                      <a:pt x="624" y="1176"/>
                    </a:lnTo>
                    <a:lnTo>
                      <a:pt x="627" y="1176"/>
                    </a:lnTo>
                    <a:lnTo>
                      <a:pt x="632" y="1176"/>
                    </a:lnTo>
                    <a:lnTo>
                      <a:pt x="632" y="1173"/>
                    </a:lnTo>
                    <a:lnTo>
                      <a:pt x="640" y="1178"/>
                    </a:lnTo>
                    <a:lnTo>
                      <a:pt x="642" y="1181"/>
                    </a:lnTo>
                    <a:lnTo>
                      <a:pt x="650" y="1181"/>
                    </a:lnTo>
                    <a:lnTo>
                      <a:pt x="653" y="1181"/>
                    </a:lnTo>
                    <a:lnTo>
                      <a:pt x="653" y="1176"/>
                    </a:lnTo>
                    <a:lnTo>
                      <a:pt x="653" y="1173"/>
                    </a:lnTo>
                    <a:lnTo>
                      <a:pt x="653" y="1170"/>
                    </a:lnTo>
                    <a:lnTo>
                      <a:pt x="655" y="1170"/>
                    </a:lnTo>
                    <a:lnTo>
                      <a:pt x="658" y="1173"/>
                    </a:lnTo>
                    <a:lnTo>
                      <a:pt x="661" y="1176"/>
                    </a:lnTo>
                    <a:lnTo>
                      <a:pt x="663" y="1178"/>
                    </a:lnTo>
                    <a:lnTo>
                      <a:pt x="666" y="1181"/>
                    </a:lnTo>
                    <a:lnTo>
                      <a:pt x="666" y="1191"/>
                    </a:lnTo>
                    <a:lnTo>
                      <a:pt x="666" y="1202"/>
                    </a:lnTo>
                    <a:lnTo>
                      <a:pt x="666" y="1204"/>
                    </a:lnTo>
                    <a:lnTo>
                      <a:pt x="666" y="1207"/>
                    </a:lnTo>
                    <a:lnTo>
                      <a:pt x="669" y="1210"/>
                    </a:lnTo>
                    <a:lnTo>
                      <a:pt x="671" y="1212"/>
                    </a:lnTo>
                    <a:lnTo>
                      <a:pt x="674" y="1215"/>
                    </a:lnTo>
                    <a:lnTo>
                      <a:pt x="674" y="1217"/>
                    </a:lnTo>
                    <a:lnTo>
                      <a:pt x="666" y="1217"/>
                    </a:lnTo>
                    <a:lnTo>
                      <a:pt x="658" y="1217"/>
                    </a:lnTo>
                    <a:lnTo>
                      <a:pt x="648" y="1217"/>
                    </a:lnTo>
                    <a:lnTo>
                      <a:pt x="645" y="1217"/>
                    </a:lnTo>
                    <a:lnTo>
                      <a:pt x="640" y="1217"/>
                    </a:lnTo>
                    <a:lnTo>
                      <a:pt x="632" y="1217"/>
                    </a:lnTo>
                    <a:lnTo>
                      <a:pt x="629" y="1217"/>
                    </a:lnTo>
                    <a:lnTo>
                      <a:pt x="629" y="1220"/>
                    </a:lnTo>
                    <a:lnTo>
                      <a:pt x="629" y="1223"/>
                    </a:lnTo>
                    <a:lnTo>
                      <a:pt x="629" y="1225"/>
                    </a:lnTo>
                    <a:lnTo>
                      <a:pt x="629" y="1231"/>
                    </a:lnTo>
                    <a:lnTo>
                      <a:pt x="632" y="1236"/>
                    </a:lnTo>
                    <a:lnTo>
                      <a:pt x="632" y="1238"/>
                    </a:lnTo>
                    <a:lnTo>
                      <a:pt x="632" y="1246"/>
                    </a:lnTo>
                    <a:lnTo>
                      <a:pt x="629" y="1252"/>
                    </a:lnTo>
                    <a:lnTo>
                      <a:pt x="629" y="1270"/>
                    </a:lnTo>
                    <a:lnTo>
                      <a:pt x="629" y="1280"/>
                    </a:lnTo>
                    <a:lnTo>
                      <a:pt x="629" y="1291"/>
                    </a:lnTo>
                    <a:lnTo>
                      <a:pt x="629" y="1294"/>
                    </a:lnTo>
                    <a:lnTo>
                      <a:pt x="653" y="1294"/>
                    </a:lnTo>
                    <a:lnTo>
                      <a:pt x="666" y="1294"/>
                    </a:lnTo>
                    <a:lnTo>
                      <a:pt x="674" y="1294"/>
                    </a:lnTo>
                    <a:lnTo>
                      <a:pt x="682" y="1294"/>
                    </a:lnTo>
                    <a:lnTo>
                      <a:pt x="687" y="1294"/>
                    </a:lnTo>
                    <a:lnTo>
                      <a:pt x="700" y="1294"/>
                    </a:lnTo>
                    <a:lnTo>
                      <a:pt x="705" y="1294"/>
                    </a:lnTo>
                    <a:lnTo>
                      <a:pt x="718" y="1294"/>
                    </a:lnTo>
                    <a:lnTo>
                      <a:pt x="724" y="1294"/>
                    </a:lnTo>
                    <a:lnTo>
                      <a:pt x="737" y="1294"/>
                    </a:lnTo>
                    <a:lnTo>
                      <a:pt x="745" y="1294"/>
                    </a:lnTo>
                    <a:lnTo>
                      <a:pt x="747" y="1294"/>
                    </a:lnTo>
                    <a:lnTo>
                      <a:pt x="755" y="1294"/>
                    </a:lnTo>
                    <a:lnTo>
                      <a:pt x="758" y="1294"/>
                    </a:lnTo>
                    <a:lnTo>
                      <a:pt x="766" y="1288"/>
                    </a:lnTo>
                    <a:lnTo>
                      <a:pt x="779" y="1286"/>
                    </a:lnTo>
                    <a:lnTo>
                      <a:pt x="781" y="1283"/>
                    </a:lnTo>
                    <a:lnTo>
                      <a:pt x="784" y="1283"/>
                    </a:lnTo>
                    <a:lnTo>
                      <a:pt x="786" y="1283"/>
                    </a:lnTo>
                    <a:lnTo>
                      <a:pt x="789" y="1283"/>
                    </a:lnTo>
                    <a:lnTo>
                      <a:pt x="792" y="1286"/>
                    </a:lnTo>
                    <a:lnTo>
                      <a:pt x="800" y="1286"/>
                    </a:lnTo>
                    <a:lnTo>
                      <a:pt x="807" y="1288"/>
                    </a:lnTo>
                    <a:lnTo>
                      <a:pt x="810" y="1291"/>
                    </a:lnTo>
                    <a:lnTo>
                      <a:pt x="813" y="1291"/>
                    </a:lnTo>
                    <a:lnTo>
                      <a:pt x="815" y="1291"/>
                    </a:lnTo>
                    <a:lnTo>
                      <a:pt x="821" y="1296"/>
                    </a:lnTo>
                    <a:lnTo>
                      <a:pt x="823" y="1296"/>
                    </a:lnTo>
                    <a:lnTo>
                      <a:pt x="828" y="1299"/>
                    </a:lnTo>
                    <a:lnTo>
                      <a:pt x="831" y="1299"/>
                    </a:lnTo>
                    <a:lnTo>
                      <a:pt x="831" y="1301"/>
                    </a:lnTo>
                    <a:lnTo>
                      <a:pt x="834" y="1307"/>
                    </a:lnTo>
                    <a:lnTo>
                      <a:pt x="834" y="1309"/>
                    </a:lnTo>
                    <a:lnTo>
                      <a:pt x="836" y="1312"/>
                    </a:lnTo>
                    <a:lnTo>
                      <a:pt x="836" y="1315"/>
                    </a:lnTo>
                    <a:lnTo>
                      <a:pt x="836" y="1317"/>
                    </a:lnTo>
                    <a:lnTo>
                      <a:pt x="836" y="1320"/>
                    </a:lnTo>
                    <a:lnTo>
                      <a:pt x="839" y="1322"/>
                    </a:lnTo>
                    <a:lnTo>
                      <a:pt x="839" y="1328"/>
                    </a:lnTo>
                    <a:lnTo>
                      <a:pt x="839" y="1333"/>
                    </a:lnTo>
                    <a:lnTo>
                      <a:pt x="839" y="1336"/>
                    </a:lnTo>
                    <a:lnTo>
                      <a:pt x="842" y="1338"/>
                    </a:lnTo>
                    <a:lnTo>
                      <a:pt x="842" y="1341"/>
                    </a:lnTo>
                    <a:lnTo>
                      <a:pt x="844" y="1349"/>
                    </a:lnTo>
                    <a:lnTo>
                      <a:pt x="847" y="1349"/>
                    </a:lnTo>
                    <a:lnTo>
                      <a:pt x="849" y="1351"/>
                    </a:lnTo>
                    <a:lnTo>
                      <a:pt x="852" y="1351"/>
                    </a:lnTo>
                    <a:lnTo>
                      <a:pt x="855" y="1354"/>
                    </a:lnTo>
                    <a:lnTo>
                      <a:pt x="857" y="1354"/>
                    </a:lnTo>
                    <a:lnTo>
                      <a:pt x="857" y="1357"/>
                    </a:lnTo>
                    <a:lnTo>
                      <a:pt x="860" y="1359"/>
                    </a:lnTo>
                    <a:lnTo>
                      <a:pt x="865" y="1364"/>
                    </a:lnTo>
                    <a:lnTo>
                      <a:pt x="868" y="1367"/>
                    </a:lnTo>
                    <a:lnTo>
                      <a:pt x="870" y="1370"/>
                    </a:lnTo>
                    <a:lnTo>
                      <a:pt x="873" y="1372"/>
                    </a:lnTo>
                    <a:lnTo>
                      <a:pt x="876" y="1375"/>
                    </a:lnTo>
                    <a:lnTo>
                      <a:pt x="883" y="1375"/>
                    </a:lnTo>
                    <a:lnTo>
                      <a:pt x="886" y="1378"/>
                    </a:lnTo>
                    <a:lnTo>
                      <a:pt x="891" y="1383"/>
                    </a:lnTo>
                    <a:lnTo>
                      <a:pt x="891" y="1385"/>
                    </a:lnTo>
                    <a:lnTo>
                      <a:pt x="894" y="1385"/>
                    </a:lnTo>
                    <a:lnTo>
                      <a:pt x="894" y="1388"/>
                    </a:lnTo>
                    <a:lnTo>
                      <a:pt x="897" y="1391"/>
                    </a:lnTo>
                    <a:lnTo>
                      <a:pt x="899" y="1391"/>
                    </a:lnTo>
                    <a:lnTo>
                      <a:pt x="907" y="1393"/>
                    </a:lnTo>
                    <a:lnTo>
                      <a:pt x="910" y="1393"/>
                    </a:lnTo>
                    <a:lnTo>
                      <a:pt x="912" y="1393"/>
                    </a:lnTo>
                    <a:lnTo>
                      <a:pt x="915" y="1396"/>
                    </a:lnTo>
                    <a:lnTo>
                      <a:pt x="928" y="1396"/>
                    </a:lnTo>
                    <a:lnTo>
                      <a:pt x="939" y="1396"/>
                    </a:lnTo>
                    <a:lnTo>
                      <a:pt x="946" y="1396"/>
                    </a:lnTo>
                    <a:lnTo>
                      <a:pt x="949" y="1396"/>
                    </a:lnTo>
                    <a:lnTo>
                      <a:pt x="952" y="1396"/>
                    </a:lnTo>
                    <a:lnTo>
                      <a:pt x="952" y="1393"/>
                    </a:lnTo>
                    <a:lnTo>
                      <a:pt x="954" y="1393"/>
                    </a:lnTo>
                    <a:lnTo>
                      <a:pt x="957" y="1393"/>
                    </a:lnTo>
                    <a:lnTo>
                      <a:pt x="960" y="1393"/>
                    </a:lnTo>
                    <a:lnTo>
                      <a:pt x="962" y="1393"/>
                    </a:lnTo>
                    <a:lnTo>
                      <a:pt x="965" y="1393"/>
                    </a:lnTo>
                    <a:lnTo>
                      <a:pt x="967" y="1391"/>
                    </a:lnTo>
                    <a:lnTo>
                      <a:pt x="970" y="1391"/>
                    </a:lnTo>
                    <a:lnTo>
                      <a:pt x="970" y="1388"/>
                    </a:lnTo>
                    <a:lnTo>
                      <a:pt x="973" y="1388"/>
                    </a:lnTo>
                    <a:lnTo>
                      <a:pt x="975" y="1388"/>
                    </a:lnTo>
                    <a:lnTo>
                      <a:pt x="975" y="1391"/>
                    </a:lnTo>
                    <a:lnTo>
                      <a:pt x="975" y="1393"/>
                    </a:lnTo>
                    <a:lnTo>
                      <a:pt x="978" y="1396"/>
                    </a:lnTo>
                    <a:lnTo>
                      <a:pt x="978" y="1399"/>
                    </a:lnTo>
                    <a:lnTo>
                      <a:pt x="978" y="1401"/>
                    </a:lnTo>
                    <a:lnTo>
                      <a:pt x="978" y="1406"/>
                    </a:lnTo>
                    <a:lnTo>
                      <a:pt x="980" y="1409"/>
                    </a:lnTo>
                    <a:lnTo>
                      <a:pt x="980" y="1412"/>
                    </a:lnTo>
                    <a:lnTo>
                      <a:pt x="980" y="1417"/>
                    </a:lnTo>
                    <a:lnTo>
                      <a:pt x="980" y="1420"/>
                    </a:lnTo>
                    <a:lnTo>
                      <a:pt x="980" y="1422"/>
                    </a:lnTo>
                    <a:lnTo>
                      <a:pt x="980" y="1425"/>
                    </a:lnTo>
                    <a:lnTo>
                      <a:pt x="980" y="1427"/>
                    </a:lnTo>
                    <a:lnTo>
                      <a:pt x="980" y="1430"/>
                    </a:lnTo>
                    <a:lnTo>
                      <a:pt x="978" y="1430"/>
                    </a:lnTo>
                    <a:lnTo>
                      <a:pt x="978" y="1433"/>
                    </a:lnTo>
                    <a:lnTo>
                      <a:pt x="978" y="1435"/>
                    </a:lnTo>
                    <a:lnTo>
                      <a:pt x="975" y="1438"/>
                    </a:lnTo>
                    <a:lnTo>
                      <a:pt x="975" y="1441"/>
                    </a:lnTo>
                    <a:lnTo>
                      <a:pt x="978" y="1441"/>
                    </a:lnTo>
                    <a:lnTo>
                      <a:pt x="978" y="1443"/>
                    </a:lnTo>
                    <a:lnTo>
                      <a:pt x="978" y="1446"/>
                    </a:lnTo>
                    <a:lnTo>
                      <a:pt x="978" y="1448"/>
                    </a:lnTo>
                    <a:lnTo>
                      <a:pt x="980" y="1451"/>
                    </a:lnTo>
                    <a:lnTo>
                      <a:pt x="980" y="1454"/>
                    </a:lnTo>
                    <a:lnTo>
                      <a:pt x="980" y="1456"/>
                    </a:lnTo>
                    <a:lnTo>
                      <a:pt x="980" y="1459"/>
                    </a:lnTo>
                    <a:lnTo>
                      <a:pt x="980" y="1462"/>
                    </a:lnTo>
                    <a:lnTo>
                      <a:pt x="980" y="1467"/>
                    </a:lnTo>
                    <a:lnTo>
                      <a:pt x="980" y="1469"/>
                    </a:lnTo>
                    <a:lnTo>
                      <a:pt x="980" y="1475"/>
                    </a:lnTo>
                    <a:lnTo>
                      <a:pt x="980" y="1477"/>
                    </a:lnTo>
                    <a:lnTo>
                      <a:pt x="980" y="1480"/>
                    </a:lnTo>
                    <a:lnTo>
                      <a:pt x="978" y="1483"/>
                    </a:lnTo>
                    <a:lnTo>
                      <a:pt x="978" y="1485"/>
                    </a:lnTo>
                    <a:lnTo>
                      <a:pt x="980" y="1488"/>
                    </a:lnTo>
                    <a:lnTo>
                      <a:pt x="980" y="1490"/>
                    </a:lnTo>
                    <a:lnTo>
                      <a:pt x="980" y="1493"/>
                    </a:lnTo>
                    <a:lnTo>
                      <a:pt x="980" y="1496"/>
                    </a:lnTo>
                    <a:lnTo>
                      <a:pt x="980" y="1498"/>
                    </a:lnTo>
                    <a:lnTo>
                      <a:pt x="980" y="1504"/>
                    </a:lnTo>
                    <a:lnTo>
                      <a:pt x="980" y="1511"/>
                    </a:lnTo>
                    <a:lnTo>
                      <a:pt x="980" y="1517"/>
                    </a:lnTo>
                    <a:lnTo>
                      <a:pt x="983" y="1530"/>
                    </a:lnTo>
                    <a:lnTo>
                      <a:pt x="983" y="1538"/>
                    </a:lnTo>
                    <a:lnTo>
                      <a:pt x="983" y="1543"/>
                    </a:lnTo>
                    <a:lnTo>
                      <a:pt x="983" y="1553"/>
                    </a:lnTo>
                    <a:lnTo>
                      <a:pt x="983" y="1561"/>
                    </a:lnTo>
                    <a:lnTo>
                      <a:pt x="983" y="1574"/>
                    </a:lnTo>
                    <a:lnTo>
                      <a:pt x="973" y="1574"/>
                    </a:lnTo>
                    <a:lnTo>
                      <a:pt x="967" y="1574"/>
                    </a:lnTo>
                    <a:lnTo>
                      <a:pt x="965" y="1574"/>
                    </a:lnTo>
                    <a:lnTo>
                      <a:pt x="962" y="1574"/>
                    </a:lnTo>
                    <a:lnTo>
                      <a:pt x="960" y="1574"/>
                    </a:lnTo>
                    <a:lnTo>
                      <a:pt x="957" y="1574"/>
                    </a:lnTo>
                    <a:lnTo>
                      <a:pt x="954" y="1572"/>
                    </a:lnTo>
                    <a:lnTo>
                      <a:pt x="952" y="1572"/>
                    </a:lnTo>
                    <a:lnTo>
                      <a:pt x="939" y="1572"/>
                    </a:lnTo>
                    <a:lnTo>
                      <a:pt x="936" y="1572"/>
                    </a:lnTo>
                    <a:lnTo>
                      <a:pt x="936" y="1580"/>
                    </a:lnTo>
                    <a:lnTo>
                      <a:pt x="939" y="1588"/>
                    </a:lnTo>
                    <a:lnTo>
                      <a:pt x="939" y="1595"/>
                    </a:lnTo>
                    <a:lnTo>
                      <a:pt x="925" y="1595"/>
                    </a:lnTo>
                    <a:lnTo>
                      <a:pt x="923" y="1595"/>
                    </a:lnTo>
                    <a:lnTo>
                      <a:pt x="923" y="1593"/>
                    </a:lnTo>
                    <a:lnTo>
                      <a:pt x="920" y="1593"/>
                    </a:lnTo>
                    <a:lnTo>
                      <a:pt x="920" y="1590"/>
                    </a:lnTo>
                    <a:lnTo>
                      <a:pt x="918" y="1590"/>
                    </a:lnTo>
                    <a:lnTo>
                      <a:pt x="915" y="1590"/>
                    </a:lnTo>
                    <a:lnTo>
                      <a:pt x="912" y="1590"/>
                    </a:lnTo>
                    <a:lnTo>
                      <a:pt x="904" y="1590"/>
                    </a:lnTo>
                    <a:lnTo>
                      <a:pt x="904" y="1595"/>
                    </a:lnTo>
                    <a:lnTo>
                      <a:pt x="904" y="1601"/>
                    </a:lnTo>
                    <a:lnTo>
                      <a:pt x="904" y="1611"/>
                    </a:lnTo>
                    <a:lnTo>
                      <a:pt x="904" y="1614"/>
                    </a:lnTo>
                    <a:lnTo>
                      <a:pt x="902" y="1614"/>
                    </a:lnTo>
                    <a:lnTo>
                      <a:pt x="899" y="1614"/>
                    </a:lnTo>
                    <a:lnTo>
                      <a:pt x="883" y="1614"/>
                    </a:lnTo>
                    <a:lnTo>
                      <a:pt x="873" y="1614"/>
                    </a:lnTo>
                    <a:lnTo>
                      <a:pt x="865" y="1614"/>
                    </a:lnTo>
                    <a:lnTo>
                      <a:pt x="865" y="1622"/>
                    </a:lnTo>
                    <a:lnTo>
                      <a:pt x="865" y="1624"/>
                    </a:lnTo>
                    <a:lnTo>
                      <a:pt x="865" y="1630"/>
                    </a:lnTo>
                    <a:lnTo>
                      <a:pt x="865" y="1632"/>
                    </a:lnTo>
                    <a:lnTo>
                      <a:pt x="865" y="1635"/>
                    </a:lnTo>
                    <a:lnTo>
                      <a:pt x="865" y="1643"/>
                    </a:lnTo>
                    <a:lnTo>
                      <a:pt x="865" y="1645"/>
                    </a:lnTo>
                    <a:lnTo>
                      <a:pt x="865" y="1651"/>
                    </a:lnTo>
                    <a:lnTo>
                      <a:pt x="852" y="1651"/>
                    </a:lnTo>
                    <a:lnTo>
                      <a:pt x="849" y="1651"/>
                    </a:lnTo>
                    <a:lnTo>
                      <a:pt x="844" y="1651"/>
                    </a:lnTo>
                    <a:lnTo>
                      <a:pt x="842" y="1651"/>
                    </a:lnTo>
                    <a:lnTo>
                      <a:pt x="839" y="1651"/>
                    </a:lnTo>
                    <a:lnTo>
                      <a:pt x="836" y="1651"/>
                    </a:lnTo>
                    <a:lnTo>
                      <a:pt x="834" y="1651"/>
                    </a:lnTo>
                    <a:lnTo>
                      <a:pt x="831" y="1651"/>
                    </a:lnTo>
                    <a:lnTo>
                      <a:pt x="828" y="1651"/>
                    </a:lnTo>
                    <a:lnTo>
                      <a:pt x="826" y="1651"/>
                    </a:lnTo>
                    <a:lnTo>
                      <a:pt x="823" y="1651"/>
                    </a:lnTo>
                    <a:lnTo>
                      <a:pt x="786" y="1648"/>
                    </a:lnTo>
                    <a:lnTo>
                      <a:pt x="786" y="1656"/>
                    </a:lnTo>
                    <a:lnTo>
                      <a:pt x="786" y="1658"/>
                    </a:lnTo>
                    <a:lnTo>
                      <a:pt x="786" y="1664"/>
                    </a:lnTo>
                    <a:lnTo>
                      <a:pt x="786" y="1677"/>
                    </a:lnTo>
                    <a:lnTo>
                      <a:pt x="781" y="1679"/>
                    </a:lnTo>
                    <a:lnTo>
                      <a:pt x="784" y="1724"/>
                    </a:lnTo>
                    <a:lnTo>
                      <a:pt x="781" y="1724"/>
                    </a:lnTo>
                    <a:lnTo>
                      <a:pt x="750" y="1727"/>
                    </a:lnTo>
                    <a:lnTo>
                      <a:pt x="739" y="1727"/>
                    </a:lnTo>
                    <a:lnTo>
                      <a:pt x="737" y="1727"/>
                    </a:lnTo>
                    <a:lnTo>
                      <a:pt x="739" y="1766"/>
                    </a:lnTo>
                    <a:lnTo>
                      <a:pt x="739" y="1771"/>
                    </a:lnTo>
                    <a:lnTo>
                      <a:pt x="742" y="1776"/>
                    </a:lnTo>
                    <a:lnTo>
                      <a:pt x="742" y="1787"/>
                    </a:lnTo>
                    <a:lnTo>
                      <a:pt x="742" y="1792"/>
                    </a:lnTo>
                    <a:lnTo>
                      <a:pt x="742" y="1797"/>
                    </a:lnTo>
                    <a:lnTo>
                      <a:pt x="745" y="1811"/>
                    </a:lnTo>
                    <a:lnTo>
                      <a:pt x="742" y="1816"/>
                    </a:lnTo>
                    <a:lnTo>
                      <a:pt x="745" y="1824"/>
                    </a:lnTo>
                    <a:lnTo>
                      <a:pt x="745" y="1829"/>
                    </a:lnTo>
                    <a:lnTo>
                      <a:pt x="745" y="1832"/>
                    </a:lnTo>
                    <a:lnTo>
                      <a:pt x="745" y="1837"/>
                    </a:lnTo>
                    <a:lnTo>
                      <a:pt x="745" y="1842"/>
                    </a:lnTo>
                    <a:lnTo>
                      <a:pt x="745" y="1845"/>
                    </a:lnTo>
                    <a:lnTo>
                      <a:pt x="745" y="1847"/>
                    </a:lnTo>
                    <a:lnTo>
                      <a:pt x="745" y="1850"/>
                    </a:lnTo>
                    <a:lnTo>
                      <a:pt x="745" y="1858"/>
                    </a:lnTo>
                    <a:lnTo>
                      <a:pt x="745" y="1860"/>
                    </a:lnTo>
                    <a:lnTo>
                      <a:pt x="745" y="1866"/>
                    </a:lnTo>
                    <a:lnTo>
                      <a:pt x="745" y="1868"/>
                    </a:lnTo>
                    <a:lnTo>
                      <a:pt x="745" y="1871"/>
                    </a:lnTo>
                    <a:lnTo>
                      <a:pt x="745" y="1874"/>
                    </a:lnTo>
                    <a:lnTo>
                      <a:pt x="745" y="1879"/>
                    </a:lnTo>
                    <a:lnTo>
                      <a:pt x="745" y="1881"/>
                    </a:lnTo>
                    <a:lnTo>
                      <a:pt x="745" y="1884"/>
                    </a:lnTo>
                    <a:lnTo>
                      <a:pt x="747" y="1887"/>
                    </a:lnTo>
                    <a:lnTo>
                      <a:pt x="747" y="1897"/>
                    </a:lnTo>
                    <a:lnTo>
                      <a:pt x="747" y="1913"/>
                    </a:lnTo>
                    <a:lnTo>
                      <a:pt x="747" y="1916"/>
                    </a:lnTo>
                    <a:lnTo>
                      <a:pt x="747" y="1926"/>
                    </a:lnTo>
                    <a:lnTo>
                      <a:pt x="747" y="1934"/>
                    </a:lnTo>
                    <a:lnTo>
                      <a:pt x="747" y="1944"/>
                    </a:lnTo>
                    <a:lnTo>
                      <a:pt x="747" y="1952"/>
                    </a:lnTo>
                    <a:lnTo>
                      <a:pt x="747" y="1958"/>
                    </a:lnTo>
                    <a:lnTo>
                      <a:pt x="747" y="1960"/>
                    </a:lnTo>
                    <a:lnTo>
                      <a:pt x="747" y="1965"/>
                    </a:lnTo>
                    <a:lnTo>
                      <a:pt x="745" y="1973"/>
                    </a:lnTo>
                    <a:lnTo>
                      <a:pt x="745" y="1976"/>
                    </a:lnTo>
                    <a:lnTo>
                      <a:pt x="745" y="1979"/>
                    </a:lnTo>
                    <a:lnTo>
                      <a:pt x="745" y="1981"/>
                    </a:lnTo>
                    <a:lnTo>
                      <a:pt x="745" y="1984"/>
                    </a:lnTo>
                    <a:lnTo>
                      <a:pt x="745" y="1986"/>
                    </a:lnTo>
                    <a:lnTo>
                      <a:pt x="745" y="1994"/>
                    </a:lnTo>
                    <a:lnTo>
                      <a:pt x="745" y="2000"/>
                    </a:lnTo>
                    <a:lnTo>
                      <a:pt x="742" y="2002"/>
                    </a:lnTo>
                    <a:lnTo>
                      <a:pt x="742" y="2005"/>
                    </a:lnTo>
                    <a:lnTo>
                      <a:pt x="742" y="2002"/>
                    </a:lnTo>
                    <a:lnTo>
                      <a:pt x="739" y="2005"/>
                    </a:lnTo>
                    <a:lnTo>
                      <a:pt x="737" y="2005"/>
                    </a:lnTo>
                    <a:lnTo>
                      <a:pt x="734" y="2005"/>
                    </a:lnTo>
                    <a:lnTo>
                      <a:pt x="731" y="2005"/>
                    </a:lnTo>
                    <a:lnTo>
                      <a:pt x="729" y="2005"/>
                    </a:lnTo>
                    <a:lnTo>
                      <a:pt x="726" y="2005"/>
                    </a:lnTo>
                    <a:lnTo>
                      <a:pt x="721" y="2005"/>
                    </a:lnTo>
                    <a:lnTo>
                      <a:pt x="713" y="2005"/>
                    </a:lnTo>
                    <a:lnTo>
                      <a:pt x="705" y="2005"/>
                    </a:lnTo>
                    <a:lnTo>
                      <a:pt x="705" y="2007"/>
                    </a:lnTo>
                    <a:lnTo>
                      <a:pt x="682" y="2005"/>
                    </a:lnTo>
                    <a:lnTo>
                      <a:pt x="679" y="2005"/>
                    </a:lnTo>
                    <a:lnTo>
                      <a:pt x="671" y="2005"/>
                    </a:lnTo>
                    <a:lnTo>
                      <a:pt x="669" y="2005"/>
                    </a:lnTo>
                    <a:lnTo>
                      <a:pt x="666" y="2005"/>
                    </a:lnTo>
                    <a:lnTo>
                      <a:pt x="663" y="2013"/>
                    </a:lnTo>
                    <a:lnTo>
                      <a:pt x="661" y="2018"/>
                    </a:lnTo>
                    <a:lnTo>
                      <a:pt x="658" y="2023"/>
                    </a:lnTo>
                    <a:lnTo>
                      <a:pt x="650" y="2047"/>
                    </a:lnTo>
                    <a:lnTo>
                      <a:pt x="613" y="2036"/>
                    </a:lnTo>
                    <a:lnTo>
                      <a:pt x="608" y="2034"/>
                    </a:lnTo>
                    <a:lnTo>
                      <a:pt x="606" y="2034"/>
                    </a:lnTo>
                    <a:lnTo>
                      <a:pt x="595" y="2028"/>
                    </a:lnTo>
                    <a:lnTo>
                      <a:pt x="592" y="2028"/>
                    </a:lnTo>
                    <a:lnTo>
                      <a:pt x="587" y="2026"/>
                    </a:lnTo>
                    <a:lnTo>
                      <a:pt x="553" y="2018"/>
                    </a:lnTo>
                    <a:lnTo>
                      <a:pt x="548" y="2015"/>
                    </a:lnTo>
                    <a:lnTo>
                      <a:pt x="537" y="2013"/>
                    </a:lnTo>
                    <a:lnTo>
                      <a:pt x="524" y="2007"/>
                    </a:lnTo>
                    <a:lnTo>
                      <a:pt x="514" y="2005"/>
                    </a:lnTo>
                    <a:lnTo>
                      <a:pt x="511" y="2005"/>
                    </a:lnTo>
                    <a:lnTo>
                      <a:pt x="503" y="2007"/>
                    </a:lnTo>
                    <a:lnTo>
                      <a:pt x="501" y="2007"/>
                    </a:lnTo>
                    <a:lnTo>
                      <a:pt x="498" y="2007"/>
                    </a:lnTo>
                    <a:lnTo>
                      <a:pt x="495" y="2007"/>
                    </a:lnTo>
                    <a:lnTo>
                      <a:pt x="480" y="2002"/>
                    </a:lnTo>
                    <a:lnTo>
                      <a:pt x="472" y="2002"/>
                    </a:lnTo>
                    <a:lnTo>
                      <a:pt x="469" y="2005"/>
                    </a:lnTo>
                    <a:lnTo>
                      <a:pt x="469" y="2007"/>
                    </a:lnTo>
                    <a:lnTo>
                      <a:pt x="472" y="2015"/>
                    </a:lnTo>
                    <a:lnTo>
                      <a:pt x="475" y="2021"/>
                    </a:lnTo>
                    <a:lnTo>
                      <a:pt x="475" y="2023"/>
                    </a:lnTo>
                    <a:lnTo>
                      <a:pt x="477" y="2026"/>
                    </a:lnTo>
                    <a:lnTo>
                      <a:pt x="477" y="2031"/>
                    </a:lnTo>
                    <a:lnTo>
                      <a:pt x="477" y="2034"/>
                    </a:lnTo>
                    <a:lnTo>
                      <a:pt x="480" y="2036"/>
                    </a:lnTo>
                    <a:lnTo>
                      <a:pt x="477" y="2036"/>
                    </a:lnTo>
                    <a:lnTo>
                      <a:pt x="475" y="2039"/>
                    </a:lnTo>
                    <a:lnTo>
                      <a:pt x="472" y="2039"/>
                    </a:lnTo>
                    <a:lnTo>
                      <a:pt x="448" y="2039"/>
                    </a:lnTo>
                    <a:lnTo>
                      <a:pt x="438" y="2042"/>
                    </a:lnTo>
                    <a:lnTo>
                      <a:pt x="438" y="2044"/>
                    </a:lnTo>
                    <a:lnTo>
                      <a:pt x="451" y="2049"/>
                    </a:lnTo>
                    <a:lnTo>
                      <a:pt x="461" y="2052"/>
                    </a:lnTo>
                    <a:lnTo>
                      <a:pt x="477" y="2057"/>
                    </a:lnTo>
                    <a:lnTo>
                      <a:pt x="480" y="2057"/>
                    </a:lnTo>
                    <a:lnTo>
                      <a:pt x="480" y="2060"/>
                    </a:lnTo>
                    <a:lnTo>
                      <a:pt x="482" y="2057"/>
                    </a:lnTo>
                    <a:lnTo>
                      <a:pt x="485" y="2057"/>
                    </a:lnTo>
                    <a:lnTo>
                      <a:pt x="490" y="2070"/>
                    </a:lnTo>
                    <a:lnTo>
                      <a:pt x="482" y="2068"/>
                    </a:lnTo>
                    <a:lnTo>
                      <a:pt x="480" y="2065"/>
                    </a:lnTo>
                    <a:lnTo>
                      <a:pt x="464" y="2060"/>
                    </a:lnTo>
                    <a:lnTo>
                      <a:pt x="448" y="2055"/>
                    </a:lnTo>
                    <a:lnTo>
                      <a:pt x="430" y="2049"/>
                    </a:lnTo>
                    <a:lnTo>
                      <a:pt x="430" y="2055"/>
                    </a:lnTo>
                    <a:lnTo>
                      <a:pt x="430" y="2057"/>
                    </a:lnTo>
                    <a:lnTo>
                      <a:pt x="430" y="2060"/>
                    </a:lnTo>
                    <a:lnTo>
                      <a:pt x="430" y="2063"/>
                    </a:lnTo>
                    <a:lnTo>
                      <a:pt x="430" y="2065"/>
                    </a:lnTo>
                    <a:lnTo>
                      <a:pt x="427" y="2081"/>
                    </a:lnTo>
                    <a:lnTo>
                      <a:pt x="427" y="2084"/>
                    </a:lnTo>
                    <a:lnTo>
                      <a:pt x="427" y="2086"/>
                    </a:lnTo>
                    <a:lnTo>
                      <a:pt x="427" y="2091"/>
                    </a:lnTo>
                    <a:lnTo>
                      <a:pt x="427" y="2094"/>
                    </a:lnTo>
                    <a:lnTo>
                      <a:pt x="427" y="2097"/>
                    </a:lnTo>
                    <a:lnTo>
                      <a:pt x="419" y="2097"/>
                    </a:lnTo>
                    <a:lnTo>
                      <a:pt x="419" y="2105"/>
                    </a:lnTo>
                    <a:lnTo>
                      <a:pt x="419" y="2107"/>
                    </a:lnTo>
                    <a:lnTo>
                      <a:pt x="422" y="2115"/>
                    </a:lnTo>
                    <a:lnTo>
                      <a:pt x="425" y="2120"/>
                    </a:lnTo>
                    <a:lnTo>
                      <a:pt x="427" y="2123"/>
                    </a:lnTo>
                    <a:lnTo>
                      <a:pt x="430" y="2126"/>
                    </a:lnTo>
                    <a:lnTo>
                      <a:pt x="433" y="2131"/>
                    </a:lnTo>
                    <a:lnTo>
                      <a:pt x="433" y="2133"/>
                    </a:lnTo>
                    <a:lnTo>
                      <a:pt x="435" y="2139"/>
                    </a:lnTo>
                    <a:lnTo>
                      <a:pt x="438" y="2144"/>
                    </a:lnTo>
                    <a:lnTo>
                      <a:pt x="440" y="2147"/>
                    </a:lnTo>
                    <a:lnTo>
                      <a:pt x="443" y="2154"/>
                    </a:lnTo>
                    <a:lnTo>
                      <a:pt x="446" y="2162"/>
                    </a:lnTo>
                    <a:lnTo>
                      <a:pt x="446" y="2165"/>
                    </a:lnTo>
                    <a:lnTo>
                      <a:pt x="448" y="2168"/>
                    </a:lnTo>
                    <a:lnTo>
                      <a:pt x="448" y="2170"/>
                    </a:lnTo>
                    <a:lnTo>
                      <a:pt x="448" y="2173"/>
                    </a:lnTo>
                    <a:lnTo>
                      <a:pt x="448" y="2183"/>
                    </a:lnTo>
                    <a:lnTo>
                      <a:pt x="448" y="2191"/>
                    </a:lnTo>
                    <a:lnTo>
                      <a:pt x="446" y="2194"/>
                    </a:lnTo>
                    <a:lnTo>
                      <a:pt x="446" y="2196"/>
                    </a:lnTo>
                    <a:lnTo>
                      <a:pt x="448" y="2199"/>
                    </a:lnTo>
                    <a:lnTo>
                      <a:pt x="448" y="2202"/>
                    </a:lnTo>
                    <a:lnTo>
                      <a:pt x="448" y="2204"/>
                    </a:lnTo>
                    <a:lnTo>
                      <a:pt x="451" y="2207"/>
                    </a:lnTo>
                    <a:lnTo>
                      <a:pt x="454" y="2209"/>
                    </a:lnTo>
                    <a:lnTo>
                      <a:pt x="454" y="2212"/>
                    </a:lnTo>
                    <a:lnTo>
                      <a:pt x="454" y="2223"/>
                    </a:lnTo>
                    <a:lnTo>
                      <a:pt x="451" y="2225"/>
                    </a:lnTo>
                    <a:lnTo>
                      <a:pt x="451" y="2233"/>
                    </a:lnTo>
                    <a:lnTo>
                      <a:pt x="454" y="2233"/>
                    </a:lnTo>
                    <a:lnTo>
                      <a:pt x="454" y="2236"/>
                    </a:lnTo>
                    <a:lnTo>
                      <a:pt x="454" y="2241"/>
                    </a:lnTo>
                    <a:lnTo>
                      <a:pt x="451" y="2249"/>
                    </a:lnTo>
                    <a:lnTo>
                      <a:pt x="451" y="2251"/>
                    </a:lnTo>
                    <a:lnTo>
                      <a:pt x="451" y="2259"/>
                    </a:lnTo>
                    <a:lnTo>
                      <a:pt x="448" y="2265"/>
                    </a:lnTo>
                    <a:lnTo>
                      <a:pt x="448" y="2267"/>
                    </a:lnTo>
                    <a:lnTo>
                      <a:pt x="448" y="2272"/>
                    </a:lnTo>
                    <a:lnTo>
                      <a:pt x="448" y="2275"/>
                    </a:lnTo>
                    <a:lnTo>
                      <a:pt x="448" y="2278"/>
                    </a:lnTo>
                    <a:lnTo>
                      <a:pt x="446" y="2278"/>
                    </a:lnTo>
                    <a:lnTo>
                      <a:pt x="438" y="2278"/>
                    </a:lnTo>
                    <a:lnTo>
                      <a:pt x="425" y="2278"/>
                    </a:lnTo>
                    <a:lnTo>
                      <a:pt x="412" y="2275"/>
                    </a:lnTo>
                    <a:lnTo>
                      <a:pt x="401" y="2275"/>
                    </a:lnTo>
                    <a:lnTo>
                      <a:pt x="398" y="2275"/>
                    </a:lnTo>
                    <a:lnTo>
                      <a:pt x="396" y="2275"/>
                    </a:lnTo>
                    <a:lnTo>
                      <a:pt x="396" y="2270"/>
                    </a:lnTo>
                    <a:lnTo>
                      <a:pt x="396" y="2267"/>
                    </a:lnTo>
                    <a:lnTo>
                      <a:pt x="398" y="2265"/>
                    </a:lnTo>
                    <a:lnTo>
                      <a:pt x="398" y="2262"/>
                    </a:lnTo>
                    <a:lnTo>
                      <a:pt x="398" y="2259"/>
                    </a:lnTo>
                    <a:lnTo>
                      <a:pt x="398" y="2251"/>
                    </a:lnTo>
                    <a:lnTo>
                      <a:pt x="401" y="2236"/>
                    </a:lnTo>
                    <a:lnTo>
                      <a:pt x="401" y="2223"/>
                    </a:lnTo>
                    <a:lnTo>
                      <a:pt x="401" y="2220"/>
                    </a:lnTo>
                    <a:lnTo>
                      <a:pt x="398" y="2220"/>
                    </a:lnTo>
                    <a:lnTo>
                      <a:pt x="398" y="2217"/>
                    </a:lnTo>
                    <a:lnTo>
                      <a:pt x="396" y="2207"/>
                    </a:lnTo>
                    <a:lnTo>
                      <a:pt x="396" y="2202"/>
                    </a:lnTo>
                    <a:lnTo>
                      <a:pt x="396" y="2196"/>
                    </a:lnTo>
                    <a:lnTo>
                      <a:pt x="396" y="2186"/>
                    </a:lnTo>
                    <a:lnTo>
                      <a:pt x="396" y="2178"/>
                    </a:lnTo>
                    <a:lnTo>
                      <a:pt x="396" y="2175"/>
                    </a:lnTo>
                    <a:lnTo>
                      <a:pt x="396" y="2173"/>
                    </a:lnTo>
                    <a:lnTo>
                      <a:pt x="401" y="2170"/>
                    </a:lnTo>
                    <a:lnTo>
                      <a:pt x="401" y="2168"/>
                    </a:lnTo>
                    <a:lnTo>
                      <a:pt x="401" y="2165"/>
                    </a:lnTo>
                    <a:lnTo>
                      <a:pt x="401" y="2160"/>
                    </a:lnTo>
                    <a:lnTo>
                      <a:pt x="398" y="2157"/>
                    </a:lnTo>
                    <a:lnTo>
                      <a:pt x="396" y="2154"/>
                    </a:lnTo>
                    <a:lnTo>
                      <a:pt x="393" y="2154"/>
                    </a:lnTo>
                    <a:lnTo>
                      <a:pt x="391" y="2152"/>
                    </a:lnTo>
                    <a:lnTo>
                      <a:pt x="391" y="2149"/>
                    </a:lnTo>
                    <a:lnTo>
                      <a:pt x="385" y="2141"/>
                    </a:lnTo>
                    <a:lnTo>
                      <a:pt x="385" y="2139"/>
                    </a:lnTo>
                    <a:lnTo>
                      <a:pt x="383" y="2136"/>
                    </a:lnTo>
                    <a:lnTo>
                      <a:pt x="383" y="2133"/>
                    </a:lnTo>
                    <a:lnTo>
                      <a:pt x="383" y="2128"/>
                    </a:lnTo>
                    <a:lnTo>
                      <a:pt x="375" y="2123"/>
                    </a:lnTo>
                    <a:lnTo>
                      <a:pt x="375" y="2120"/>
                    </a:lnTo>
                    <a:lnTo>
                      <a:pt x="375" y="2118"/>
                    </a:lnTo>
                    <a:lnTo>
                      <a:pt x="372" y="2115"/>
                    </a:lnTo>
                    <a:lnTo>
                      <a:pt x="372" y="2112"/>
                    </a:lnTo>
                    <a:lnTo>
                      <a:pt x="370" y="2112"/>
                    </a:lnTo>
                    <a:lnTo>
                      <a:pt x="364" y="2110"/>
                    </a:lnTo>
                    <a:lnTo>
                      <a:pt x="362" y="2107"/>
                    </a:lnTo>
                    <a:lnTo>
                      <a:pt x="357" y="2105"/>
                    </a:lnTo>
                    <a:lnTo>
                      <a:pt x="354" y="2102"/>
                    </a:lnTo>
                    <a:lnTo>
                      <a:pt x="351" y="2099"/>
                    </a:lnTo>
                    <a:lnTo>
                      <a:pt x="349" y="2097"/>
                    </a:lnTo>
                    <a:lnTo>
                      <a:pt x="349" y="2094"/>
                    </a:lnTo>
                    <a:lnTo>
                      <a:pt x="346" y="2091"/>
                    </a:lnTo>
                    <a:lnTo>
                      <a:pt x="343" y="2086"/>
                    </a:lnTo>
                    <a:lnTo>
                      <a:pt x="343" y="2084"/>
                    </a:lnTo>
                    <a:lnTo>
                      <a:pt x="341" y="2081"/>
                    </a:lnTo>
                    <a:lnTo>
                      <a:pt x="341" y="2078"/>
                    </a:lnTo>
                    <a:lnTo>
                      <a:pt x="341" y="2076"/>
                    </a:lnTo>
                    <a:lnTo>
                      <a:pt x="343" y="2073"/>
                    </a:lnTo>
                    <a:lnTo>
                      <a:pt x="341" y="2073"/>
                    </a:lnTo>
                    <a:lnTo>
                      <a:pt x="341" y="2070"/>
                    </a:lnTo>
                    <a:lnTo>
                      <a:pt x="341" y="2063"/>
                    </a:lnTo>
                    <a:lnTo>
                      <a:pt x="338" y="2063"/>
                    </a:lnTo>
                    <a:lnTo>
                      <a:pt x="325" y="2063"/>
                    </a:lnTo>
                    <a:lnTo>
                      <a:pt x="325" y="2060"/>
                    </a:lnTo>
                    <a:lnTo>
                      <a:pt x="325" y="2055"/>
                    </a:lnTo>
                    <a:lnTo>
                      <a:pt x="322" y="2047"/>
                    </a:lnTo>
                    <a:lnTo>
                      <a:pt x="322" y="2044"/>
                    </a:lnTo>
                    <a:lnTo>
                      <a:pt x="322" y="2039"/>
                    </a:lnTo>
                    <a:lnTo>
                      <a:pt x="322" y="2036"/>
                    </a:lnTo>
                    <a:lnTo>
                      <a:pt x="322" y="2031"/>
                    </a:lnTo>
                    <a:lnTo>
                      <a:pt x="322" y="2028"/>
                    </a:lnTo>
                    <a:lnTo>
                      <a:pt x="322" y="2021"/>
                    </a:lnTo>
                    <a:lnTo>
                      <a:pt x="320" y="2018"/>
                    </a:lnTo>
                    <a:lnTo>
                      <a:pt x="320" y="2015"/>
                    </a:lnTo>
                    <a:lnTo>
                      <a:pt x="320" y="2013"/>
                    </a:lnTo>
                    <a:lnTo>
                      <a:pt x="317" y="2013"/>
                    </a:lnTo>
                    <a:lnTo>
                      <a:pt x="315" y="2013"/>
                    </a:lnTo>
                    <a:lnTo>
                      <a:pt x="312" y="2013"/>
                    </a:lnTo>
                    <a:lnTo>
                      <a:pt x="312" y="2007"/>
                    </a:lnTo>
                    <a:lnTo>
                      <a:pt x="301" y="2005"/>
                    </a:lnTo>
                    <a:lnTo>
                      <a:pt x="301" y="2002"/>
                    </a:lnTo>
                    <a:lnTo>
                      <a:pt x="299" y="2000"/>
                    </a:lnTo>
                    <a:lnTo>
                      <a:pt x="299" y="1997"/>
                    </a:lnTo>
                    <a:lnTo>
                      <a:pt x="301" y="1997"/>
                    </a:lnTo>
                    <a:lnTo>
                      <a:pt x="301" y="1994"/>
                    </a:lnTo>
                    <a:lnTo>
                      <a:pt x="301" y="1984"/>
                    </a:lnTo>
                    <a:lnTo>
                      <a:pt x="301" y="1981"/>
                    </a:lnTo>
                    <a:lnTo>
                      <a:pt x="299" y="1981"/>
                    </a:lnTo>
                    <a:lnTo>
                      <a:pt x="299" y="1979"/>
                    </a:lnTo>
                    <a:lnTo>
                      <a:pt x="301" y="1971"/>
                    </a:lnTo>
                    <a:lnTo>
                      <a:pt x="307" y="1958"/>
                    </a:lnTo>
                    <a:lnTo>
                      <a:pt x="307" y="195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8" name="フリーフォーム 227"/>
              <p:cNvSpPr>
                <a:spLocks/>
              </p:cNvSpPr>
              <p:nvPr/>
            </p:nvSpPr>
            <p:spPr bwMode="auto">
              <a:xfrm>
                <a:off x="3356317" y="3968361"/>
                <a:ext cx="410342" cy="962141"/>
              </a:xfrm>
              <a:custGeom>
                <a:avLst/>
                <a:gdLst>
                  <a:gd name="T0" fmla="*/ 776 w 857"/>
                  <a:gd name="T1" fmla="*/ 1908 h 1976"/>
                  <a:gd name="T2" fmla="*/ 765 w 857"/>
                  <a:gd name="T3" fmla="*/ 1960 h 1976"/>
                  <a:gd name="T4" fmla="*/ 731 w 857"/>
                  <a:gd name="T5" fmla="*/ 1971 h 1976"/>
                  <a:gd name="T6" fmla="*/ 715 w 857"/>
                  <a:gd name="T7" fmla="*/ 1955 h 1976"/>
                  <a:gd name="T8" fmla="*/ 679 w 857"/>
                  <a:gd name="T9" fmla="*/ 1958 h 1976"/>
                  <a:gd name="T10" fmla="*/ 639 w 857"/>
                  <a:gd name="T11" fmla="*/ 1958 h 1976"/>
                  <a:gd name="T12" fmla="*/ 595 w 857"/>
                  <a:gd name="T13" fmla="*/ 1958 h 1976"/>
                  <a:gd name="T14" fmla="*/ 561 w 857"/>
                  <a:gd name="T15" fmla="*/ 1963 h 1976"/>
                  <a:gd name="T16" fmla="*/ 540 w 857"/>
                  <a:gd name="T17" fmla="*/ 1965 h 1976"/>
                  <a:gd name="T18" fmla="*/ 500 w 857"/>
                  <a:gd name="T19" fmla="*/ 1960 h 1976"/>
                  <a:gd name="T20" fmla="*/ 466 w 857"/>
                  <a:gd name="T21" fmla="*/ 1963 h 1976"/>
                  <a:gd name="T22" fmla="*/ 430 w 857"/>
                  <a:gd name="T23" fmla="*/ 1963 h 1976"/>
                  <a:gd name="T24" fmla="*/ 396 w 857"/>
                  <a:gd name="T25" fmla="*/ 1960 h 1976"/>
                  <a:gd name="T26" fmla="*/ 354 w 857"/>
                  <a:gd name="T27" fmla="*/ 1960 h 1976"/>
                  <a:gd name="T28" fmla="*/ 301 w 857"/>
                  <a:gd name="T29" fmla="*/ 1960 h 1976"/>
                  <a:gd name="T30" fmla="*/ 296 w 857"/>
                  <a:gd name="T31" fmla="*/ 1921 h 1976"/>
                  <a:gd name="T32" fmla="*/ 272 w 857"/>
                  <a:gd name="T33" fmla="*/ 1942 h 1976"/>
                  <a:gd name="T34" fmla="*/ 262 w 857"/>
                  <a:gd name="T35" fmla="*/ 1952 h 1976"/>
                  <a:gd name="T36" fmla="*/ 238 w 857"/>
                  <a:gd name="T37" fmla="*/ 1960 h 1976"/>
                  <a:gd name="T38" fmla="*/ 220 w 857"/>
                  <a:gd name="T39" fmla="*/ 1950 h 1976"/>
                  <a:gd name="T40" fmla="*/ 165 w 857"/>
                  <a:gd name="T41" fmla="*/ 1950 h 1976"/>
                  <a:gd name="T42" fmla="*/ 128 w 857"/>
                  <a:gd name="T43" fmla="*/ 1952 h 1976"/>
                  <a:gd name="T44" fmla="*/ 120 w 857"/>
                  <a:gd name="T45" fmla="*/ 1939 h 1976"/>
                  <a:gd name="T46" fmla="*/ 105 w 857"/>
                  <a:gd name="T47" fmla="*/ 1910 h 1976"/>
                  <a:gd name="T48" fmla="*/ 105 w 857"/>
                  <a:gd name="T49" fmla="*/ 1876 h 1976"/>
                  <a:gd name="T50" fmla="*/ 105 w 857"/>
                  <a:gd name="T51" fmla="*/ 1845 h 1976"/>
                  <a:gd name="T52" fmla="*/ 102 w 857"/>
                  <a:gd name="T53" fmla="*/ 1790 h 1976"/>
                  <a:gd name="T54" fmla="*/ 105 w 857"/>
                  <a:gd name="T55" fmla="*/ 1774 h 1976"/>
                  <a:gd name="T56" fmla="*/ 105 w 857"/>
                  <a:gd name="T57" fmla="*/ 1758 h 1976"/>
                  <a:gd name="T58" fmla="*/ 107 w 857"/>
                  <a:gd name="T59" fmla="*/ 1734 h 1976"/>
                  <a:gd name="T60" fmla="*/ 110 w 857"/>
                  <a:gd name="T61" fmla="*/ 1698 h 1976"/>
                  <a:gd name="T62" fmla="*/ 112 w 857"/>
                  <a:gd name="T63" fmla="*/ 1632 h 1976"/>
                  <a:gd name="T64" fmla="*/ 115 w 857"/>
                  <a:gd name="T65" fmla="*/ 1548 h 1976"/>
                  <a:gd name="T66" fmla="*/ 118 w 857"/>
                  <a:gd name="T67" fmla="*/ 1462 h 1976"/>
                  <a:gd name="T68" fmla="*/ 120 w 857"/>
                  <a:gd name="T69" fmla="*/ 1427 h 1976"/>
                  <a:gd name="T70" fmla="*/ 2 w 857"/>
                  <a:gd name="T71" fmla="*/ 1385 h 1976"/>
                  <a:gd name="T72" fmla="*/ 0 w 857"/>
                  <a:gd name="T73" fmla="*/ 1359 h 1976"/>
                  <a:gd name="T74" fmla="*/ 2 w 857"/>
                  <a:gd name="T75" fmla="*/ 1254 h 1976"/>
                  <a:gd name="T76" fmla="*/ 5 w 857"/>
                  <a:gd name="T77" fmla="*/ 1220 h 1976"/>
                  <a:gd name="T78" fmla="*/ 10 w 857"/>
                  <a:gd name="T79" fmla="*/ 1191 h 1976"/>
                  <a:gd name="T80" fmla="*/ 2 w 857"/>
                  <a:gd name="T81" fmla="*/ 1136 h 1976"/>
                  <a:gd name="T82" fmla="*/ 2 w 857"/>
                  <a:gd name="T83" fmla="*/ 1000 h 1976"/>
                  <a:gd name="T84" fmla="*/ 2 w 857"/>
                  <a:gd name="T85" fmla="*/ 863 h 1976"/>
                  <a:gd name="T86" fmla="*/ 99 w 857"/>
                  <a:gd name="T87" fmla="*/ 708 h 1976"/>
                  <a:gd name="T88" fmla="*/ 123 w 857"/>
                  <a:gd name="T89" fmla="*/ 443 h 1976"/>
                  <a:gd name="T90" fmla="*/ 157 w 857"/>
                  <a:gd name="T91" fmla="*/ 401 h 1976"/>
                  <a:gd name="T92" fmla="*/ 285 w 857"/>
                  <a:gd name="T93" fmla="*/ 344 h 1976"/>
                  <a:gd name="T94" fmla="*/ 317 w 857"/>
                  <a:gd name="T95" fmla="*/ 388 h 1976"/>
                  <a:gd name="T96" fmla="*/ 367 w 857"/>
                  <a:gd name="T97" fmla="*/ 428 h 1976"/>
                  <a:gd name="T98" fmla="*/ 401 w 857"/>
                  <a:gd name="T99" fmla="*/ 438 h 1976"/>
                  <a:gd name="T100" fmla="*/ 438 w 857"/>
                  <a:gd name="T101" fmla="*/ 441 h 1976"/>
                  <a:gd name="T102" fmla="*/ 448 w 857"/>
                  <a:gd name="T103" fmla="*/ 430 h 1976"/>
                  <a:gd name="T104" fmla="*/ 448 w 857"/>
                  <a:gd name="T105" fmla="*/ 412 h 1976"/>
                  <a:gd name="T106" fmla="*/ 445 w 857"/>
                  <a:gd name="T107" fmla="*/ 375 h 1976"/>
                  <a:gd name="T108" fmla="*/ 406 w 857"/>
                  <a:gd name="T109" fmla="*/ 359 h 1976"/>
                  <a:gd name="T110" fmla="*/ 388 w 857"/>
                  <a:gd name="T111" fmla="*/ 325 h 1976"/>
                  <a:gd name="T112" fmla="*/ 414 w 857"/>
                  <a:gd name="T113" fmla="*/ 286 h 1976"/>
                  <a:gd name="T114" fmla="*/ 414 w 857"/>
                  <a:gd name="T115" fmla="*/ 267 h 1976"/>
                  <a:gd name="T116" fmla="*/ 438 w 857"/>
                  <a:gd name="T117" fmla="*/ 165 h 1976"/>
                  <a:gd name="T118" fmla="*/ 448 w 857"/>
                  <a:gd name="T119" fmla="*/ 102 h 1976"/>
                  <a:gd name="T120" fmla="*/ 448 w 857"/>
                  <a:gd name="T121" fmla="*/ 65 h 1976"/>
                  <a:gd name="T122" fmla="*/ 448 w 857"/>
                  <a:gd name="T123" fmla="*/ 39 h 1976"/>
                  <a:gd name="T124" fmla="*/ 477 w 857"/>
                  <a:gd name="T125" fmla="*/ 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57" h="1976">
                    <a:moveTo>
                      <a:pt x="852" y="1952"/>
                    </a:moveTo>
                    <a:lnTo>
                      <a:pt x="857" y="1937"/>
                    </a:lnTo>
                    <a:lnTo>
                      <a:pt x="846" y="1931"/>
                    </a:lnTo>
                    <a:lnTo>
                      <a:pt x="839" y="1929"/>
                    </a:lnTo>
                    <a:lnTo>
                      <a:pt x="818" y="1923"/>
                    </a:lnTo>
                    <a:lnTo>
                      <a:pt x="794" y="1913"/>
                    </a:lnTo>
                    <a:lnTo>
                      <a:pt x="776" y="1908"/>
                    </a:lnTo>
                    <a:lnTo>
                      <a:pt x="776" y="1913"/>
                    </a:lnTo>
                    <a:lnTo>
                      <a:pt x="773" y="1931"/>
                    </a:lnTo>
                    <a:lnTo>
                      <a:pt x="770" y="1944"/>
                    </a:lnTo>
                    <a:lnTo>
                      <a:pt x="768" y="1952"/>
                    </a:lnTo>
                    <a:lnTo>
                      <a:pt x="768" y="1958"/>
                    </a:lnTo>
                    <a:lnTo>
                      <a:pt x="765" y="1958"/>
                    </a:lnTo>
                    <a:lnTo>
                      <a:pt x="765" y="1960"/>
                    </a:lnTo>
                    <a:lnTo>
                      <a:pt x="765" y="1963"/>
                    </a:lnTo>
                    <a:lnTo>
                      <a:pt x="763" y="1971"/>
                    </a:lnTo>
                    <a:lnTo>
                      <a:pt x="763" y="1976"/>
                    </a:lnTo>
                    <a:lnTo>
                      <a:pt x="747" y="1973"/>
                    </a:lnTo>
                    <a:lnTo>
                      <a:pt x="742" y="1971"/>
                    </a:lnTo>
                    <a:lnTo>
                      <a:pt x="736" y="1971"/>
                    </a:lnTo>
                    <a:lnTo>
                      <a:pt x="731" y="1971"/>
                    </a:lnTo>
                    <a:lnTo>
                      <a:pt x="729" y="1971"/>
                    </a:lnTo>
                    <a:lnTo>
                      <a:pt x="726" y="1971"/>
                    </a:lnTo>
                    <a:lnTo>
                      <a:pt x="718" y="1971"/>
                    </a:lnTo>
                    <a:lnTo>
                      <a:pt x="715" y="1971"/>
                    </a:lnTo>
                    <a:lnTo>
                      <a:pt x="715" y="1968"/>
                    </a:lnTo>
                    <a:lnTo>
                      <a:pt x="715" y="1965"/>
                    </a:lnTo>
                    <a:lnTo>
                      <a:pt x="715" y="1955"/>
                    </a:lnTo>
                    <a:lnTo>
                      <a:pt x="708" y="1955"/>
                    </a:lnTo>
                    <a:lnTo>
                      <a:pt x="702" y="1955"/>
                    </a:lnTo>
                    <a:lnTo>
                      <a:pt x="692" y="1955"/>
                    </a:lnTo>
                    <a:lnTo>
                      <a:pt x="687" y="1955"/>
                    </a:lnTo>
                    <a:lnTo>
                      <a:pt x="684" y="1955"/>
                    </a:lnTo>
                    <a:lnTo>
                      <a:pt x="681" y="1958"/>
                    </a:lnTo>
                    <a:lnTo>
                      <a:pt x="679" y="1958"/>
                    </a:lnTo>
                    <a:lnTo>
                      <a:pt x="679" y="1960"/>
                    </a:lnTo>
                    <a:lnTo>
                      <a:pt x="668" y="1958"/>
                    </a:lnTo>
                    <a:lnTo>
                      <a:pt x="660" y="1955"/>
                    </a:lnTo>
                    <a:lnTo>
                      <a:pt x="655" y="1955"/>
                    </a:lnTo>
                    <a:lnTo>
                      <a:pt x="655" y="1958"/>
                    </a:lnTo>
                    <a:lnTo>
                      <a:pt x="642" y="1958"/>
                    </a:lnTo>
                    <a:lnTo>
                      <a:pt x="639" y="1958"/>
                    </a:lnTo>
                    <a:lnTo>
                      <a:pt x="629" y="1958"/>
                    </a:lnTo>
                    <a:lnTo>
                      <a:pt x="624" y="1958"/>
                    </a:lnTo>
                    <a:lnTo>
                      <a:pt x="618" y="1958"/>
                    </a:lnTo>
                    <a:lnTo>
                      <a:pt x="613" y="1958"/>
                    </a:lnTo>
                    <a:lnTo>
                      <a:pt x="611" y="1958"/>
                    </a:lnTo>
                    <a:lnTo>
                      <a:pt x="603" y="1958"/>
                    </a:lnTo>
                    <a:lnTo>
                      <a:pt x="595" y="1958"/>
                    </a:lnTo>
                    <a:lnTo>
                      <a:pt x="587" y="1958"/>
                    </a:lnTo>
                    <a:lnTo>
                      <a:pt x="584" y="1958"/>
                    </a:lnTo>
                    <a:lnTo>
                      <a:pt x="582" y="1960"/>
                    </a:lnTo>
                    <a:lnTo>
                      <a:pt x="576" y="1960"/>
                    </a:lnTo>
                    <a:lnTo>
                      <a:pt x="574" y="1960"/>
                    </a:lnTo>
                    <a:lnTo>
                      <a:pt x="566" y="1960"/>
                    </a:lnTo>
                    <a:lnTo>
                      <a:pt x="561" y="1963"/>
                    </a:lnTo>
                    <a:lnTo>
                      <a:pt x="558" y="1963"/>
                    </a:lnTo>
                    <a:lnTo>
                      <a:pt x="555" y="1963"/>
                    </a:lnTo>
                    <a:lnTo>
                      <a:pt x="550" y="1963"/>
                    </a:lnTo>
                    <a:lnTo>
                      <a:pt x="548" y="1963"/>
                    </a:lnTo>
                    <a:lnTo>
                      <a:pt x="545" y="1965"/>
                    </a:lnTo>
                    <a:lnTo>
                      <a:pt x="542" y="1965"/>
                    </a:lnTo>
                    <a:lnTo>
                      <a:pt x="540" y="1965"/>
                    </a:lnTo>
                    <a:lnTo>
                      <a:pt x="535" y="1965"/>
                    </a:lnTo>
                    <a:lnTo>
                      <a:pt x="529" y="1965"/>
                    </a:lnTo>
                    <a:lnTo>
                      <a:pt x="524" y="1965"/>
                    </a:lnTo>
                    <a:lnTo>
                      <a:pt x="521" y="1963"/>
                    </a:lnTo>
                    <a:lnTo>
                      <a:pt x="514" y="1963"/>
                    </a:lnTo>
                    <a:lnTo>
                      <a:pt x="508" y="1963"/>
                    </a:lnTo>
                    <a:lnTo>
                      <a:pt x="500" y="1960"/>
                    </a:lnTo>
                    <a:lnTo>
                      <a:pt x="498" y="1960"/>
                    </a:lnTo>
                    <a:lnTo>
                      <a:pt x="493" y="1960"/>
                    </a:lnTo>
                    <a:lnTo>
                      <a:pt x="493" y="1963"/>
                    </a:lnTo>
                    <a:lnTo>
                      <a:pt x="490" y="1963"/>
                    </a:lnTo>
                    <a:lnTo>
                      <a:pt x="482" y="1963"/>
                    </a:lnTo>
                    <a:lnTo>
                      <a:pt x="472" y="1963"/>
                    </a:lnTo>
                    <a:lnTo>
                      <a:pt x="466" y="1963"/>
                    </a:lnTo>
                    <a:lnTo>
                      <a:pt x="464" y="1963"/>
                    </a:lnTo>
                    <a:lnTo>
                      <a:pt x="456" y="1963"/>
                    </a:lnTo>
                    <a:lnTo>
                      <a:pt x="451" y="1963"/>
                    </a:lnTo>
                    <a:lnTo>
                      <a:pt x="448" y="1963"/>
                    </a:lnTo>
                    <a:lnTo>
                      <a:pt x="445" y="1963"/>
                    </a:lnTo>
                    <a:lnTo>
                      <a:pt x="443" y="1963"/>
                    </a:lnTo>
                    <a:lnTo>
                      <a:pt x="430" y="1963"/>
                    </a:lnTo>
                    <a:lnTo>
                      <a:pt x="424" y="1963"/>
                    </a:lnTo>
                    <a:lnTo>
                      <a:pt x="419" y="1963"/>
                    </a:lnTo>
                    <a:lnTo>
                      <a:pt x="414" y="1960"/>
                    </a:lnTo>
                    <a:lnTo>
                      <a:pt x="409" y="1960"/>
                    </a:lnTo>
                    <a:lnTo>
                      <a:pt x="403" y="1960"/>
                    </a:lnTo>
                    <a:lnTo>
                      <a:pt x="398" y="1960"/>
                    </a:lnTo>
                    <a:lnTo>
                      <a:pt x="396" y="1960"/>
                    </a:lnTo>
                    <a:lnTo>
                      <a:pt x="390" y="1960"/>
                    </a:lnTo>
                    <a:lnTo>
                      <a:pt x="388" y="1958"/>
                    </a:lnTo>
                    <a:lnTo>
                      <a:pt x="382" y="1958"/>
                    </a:lnTo>
                    <a:lnTo>
                      <a:pt x="375" y="1960"/>
                    </a:lnTo>
                    <a:lnTo>
                      <a:pt x="369" y="1960"/>
                    </a:lnTo>
                    <a:lnTo>
                      <a:pt x="359" y="1960"/>
                    </a:lnTo>
                    <a:lnTo>
                      <a:pt x="354" y="1960"/>
                    </a:lnTo>
                    <a:lnTo>
                      <a:pt x="348" y="1960"/>
                    </a:lnTo>
                    <a:lnTo>
                      <a:pt x="341" y="1960"/>
                    </a:lnTo>
                    <a:lnTo>
                      <a:pt x="330" y="1960"/>
                    </a:lnTo>
                    <a:lnTo>
                      <a:pt x="317" y="1960"/>
                    </a:lnTo>
                    <a:lnTo>
                      <a:pt x="314" y="1960"/>
                    </a:lnTo>
                    <a:lnTo>
                      <a:pt x="304" y="1960"/>
                    </a:lnTo>
                    <a:lnTo>
                      <a:pt x="301" y="1960"/>
                    </a:lnTo>
                    <a:lnTo>
                      <a:pt x="299" y="1960"/>
                    </a:lnTo>
                    <a:lnTo>
                      <a:pt x="299" y="1958"/>
                    </a:lnTo>
                    <a:lnTo>
                      <a:pt x="299" y="1952"/>
                    </a:lnTo>
                    <a:lnTo>
                      <a:pt x="299" y="1944"/>
                    </a:lnTo>
                    <a:lnTo>
                      <a:pt x="299" y="1939"/>
                    </a:lnTo>
                    <a:lnTo>
                      <a:pt x="301" y="1923"/>
                    </a:lnTo>
                    <a:lnTo>
                      <a:pt x="296" y="1921"/>
                    </a:lnTo>
                    <a:lnTo>
                      <a:pt x="285" y="1921"/>
                    </a:lnTo>
                    <a:lnTo>
                      <a:pt x="283" y="1923"/>
                    </a:lnTo>
                    <a:lnTo>
                      <a:pt x="280" y="1931"/>
                    </a:lnTo>
                    <a:lnTo>
                      <a:pt x="278" y="1934"/>
                    </a:lnTo>
                    <a:lnTo>
                      <a:pt x="275" y="1937"/>
                    </a:lnTo>
                    <a:lnTo>
                      <a:pt x="272" y="1939"/>
                    </a:lnTo>
                    <a:lnTo>
                      <a:pt x="272" y="1942"/>
                    </a:lnTo>
                    <a:lnTo>
                      <a:pt x="270" y="1942"/>
                    </a:lnTo>
                    <a:lnTo>
                      <a:pt x="267" y="1942"/>
                    </a:lnTo>
                    <a:lnTo>
                      <a:pt x="264" y="1944"/>
                    </a:lnTo>
                    <a:lnTo>
                      <a:pt x="262" y="1944"/>
                    </a:lnTo>
                    <a:lnTo>
                      <a:pt x="262" y="1947"/>
                    </a:lnTo>
                    <a:lnTo>
                      <a:pt x="262" y="1950"/>
                    </a:lnTo>
                    <a:lnTo>
                      <a:pt x="262" y="1952"/>
                    </a:lnTo>
                    <a:lnTo>
                      <a:pt x="262" y="1955"/>
                    </a:lnTo>
                    <a:lnTo>
                      <a:pt x="262" y="1958"/>
                    </a:lnTo>
                    <a:lnTo>
                      <a:pt x="259" y="1963"/>
                    </a:lnTo>
                    <a:lnTo>
                      <a:pt x="257" y="1963"/>
                    </a:lnTo>
                    <a:lnTo>
                      <a:pt x="254" y="1963"/>
                    </a:lnTo>
                    <a:lnTo>
                      <a:pt x="249" y="1963"/>
                    </a:lnTo>
                    <a:lnTo>
                      <a:pt x="238" y="1960"/>
                    </a:lnTo>
                    <a:lnTo>
                      <a:pt x="236" y="1960"/>
                    </a:lnTo>
                    <a:lnTo>
                      <a:pt x="236" y="1950"/>
                    </a:lnTo>
                    <a:lnTo>
                      <a:pt x="233" y="1950"/>
                    </a:lnTo>
                    <a:lnTo>
                      <a:pt x="228" y="1950"/>
                    </a:lnTo>
                    <a:lnTo>
                      <a:pt x="223" y="1947"/>
                    </a:lnTo>
                    <a:lnTo>
                      <a:pt x="220" y="1947"/>
                    </a:lnTo>
                    <a:lnTo>
                      <a:pt x="220" y="1950"/>
                    </a:lnTo>
                    <a:lnTo>
                      <a:pt x="217" y="1952"/>
                    </a:lnTo>
                    <a:lnTo>
                      <a:pt x="204" y="1950"/>
                    </a:lnTo>
                    <a:lnTo>
                      <a:pt x="186" y="1950"/>
                    </a:lnTo>
                    <a:lnTo>
                      <a:pt x="181" y="1950"/>
                    </a:lnTo>
                    <a:lnTo>
                      <a:pt x="173" y="1950"/>
                    </a:lnTo>
                    <a:lnTo>
                      <a:pt x="170" y="1950"/>
                    </a:lnTo>
                    <a:lnTo>
                      <a:pt x="165" y="1950"/>
                    </a:lnTo>
                    <a:lnTo>
                      <a:pt x="157" y="1950"/>
                    </a:lnTo>
                    <a:lnTo>
                      <a:pt x="154" y="1950"/>
                    </a:lnTo>
                    <a:lnTo>
                      <a:pt x="152" y="1950"/>
                    </a:lnTo>
                    <a:lnTo>
                      <a:pt x="147" y="1950"/>
                    </a:lnTo>
                    <a:lnTo>
                      <a:pt x="139" y="1952"/>
                    </a:lnTo>
                    <a:lnTo>
                      <a:pt x="133" y="1952"/>
                    </a:lnTo>
                    <a:lnTo>
                      <a:pt x="128" y="1952"/>
                    </a:lnTo>
                    <a:lnTo>
                      <a:pt x="126" y="1952"/>
                    </a:lnTo>
                    <a:lnTo>
                      <a:pt x="123" y="1952"/>
                    </a:lnTo>
                    <a:lnTo>
                      <a:pt x="120" y="1952"/>
                    </a:lnTo>
                    <a:lnTo>
                      <a:pt x="120" y="1947"/>
                    </a:lnTo>
                    <a:lnTo>
                      <a:pt x="120" y="1944"/>
                    </a:lnTo>
                    <a:lnTo>
                      <a:pt x="120" y="1942"/>
                    </a:lnTo>
                    <a:lnTo>
                      <a:pt x="120" y="1939"/>
                    </a:lnTo>
                    <a:lnTo>
                      <a:pt x="120" y="1937"/>
                    </a:lnTo>
                    <a:lnTo>
                      <a:pt x="120" y="1931"/>
                    </a:lnTo>
                    <a:lnTo>
                      <a:pt x="115" y="1929"/>
                    </a:lnTo>
                    <a:lnTo>
                      <a:pt x="115" y="1916"/>
                    </a:lnTo>
                    <a:lnTo>
                      <a:pt x="115" y="1913"/>
                    </a:lnTo>
                    <a:lnTo>
                      <a:pt x="115" y="1910"/>
                    </a:lnTo>
                    <a:lnTo>
                      <a:pt x="105" y="1910"/>
                    </a:lnTo>
                    <a:lnTo>
                      <a:pt x="105" y="1908"/>
                    </a:lnTo>
                    <a:lnTo>
                      <a:pt x="105" y="1895"/>
                    </a:lnTo>
                    <a:lnTo>
                      <a:pt x="105" y="1892"/>
                    </a:lnTo>
                    <a:lnTo>
                      <a:pt x="105" y="1887"/>
                    </a:lnTo>
                    <a:lnTo>
                      <a:pt x="105" y="1884"/>
                    </a:lnTo>
                    <a:lnTo>
                      <a:pt x="105" y="1879"/>
                    </a:lnTo>
                    <a:lnTo>
                      <a:pt x="105" y="1876"/>
                    </a:lnTo>
                    <a:lnTo>
                      <a:pt x="105" y="1871"/>
                    </a:lnTo>
                    <a:lnTo>
                      <a:pt x="105" y="1868"/>
                    </a:lnTo>
                    <a:lnTo>
                      <a:pt x="105" y="1866"/>
                    </a:lnTo>
                    <a:lnTo>
                      <a:pt x="105" y="1863"/>
                    </a:lnTo>
                    <a:lnTo>
                      <a:pt x="105" y="1853"/>
                    </a:lnTo>
                    <a:lnTo>
                      <a:pt x="105" y="1850"/>
                    </a:lnTo>
                    <a:lnTo>
                      <a:pt x="105" y="1845"/>
                    </a:lnTo>
                    <a:lnTo>
                      <a:pt x="105" y="1826"/>
                    </a:lnTo>
                    <a:lnTo>
                      <a:pt x="102" y="1805"/>
                    </a:lnTo>
                    <a:lnTo>
                      <a:pt x="102" y="1803"/>
                    </a:lnTo>
                    <a:lnTo>
                      <a:pt x="102" y="1800"/>
                    </a:lnTo>
                    <a:lnTo>
                      <a:pt x="102" y="1797"/>
                    </a:lnTo>
                    <a:lnTo>
                      <a:pt x="102" y="1795"/>
                    </a:lnTo>
                    <a:lnTo>
                      <a:pt x="102" y="1790"/>
                    </a:lnTo>
                    <a:lnTo>
                      <a:pt x="102" y="1787"/>
                    </a:lnTo>
                    <a:lnTo>
                      <a:pt x="102" y="1784"/>
                    </a:lnTo>
                    <a:lnTo>
                      <a:pt x="102" y="1782"/>
                    </a:lnTo>
                    <a:lnTo>
                      <a:pt x="105" y="1782"/>
                    </a:lnTo>
                    <a:lnTo>
                      <a:pt x="105" y="1779"/>
                    </a:lnTo>
                    <a:lnTo>
                      <a:pt x="105" y="1776"/>
                    </a:lnTo>
                    <a:lnTo>
                      <a:pt x="105" y="1774"/>
                    </a:lnTo>
                    <a:lnTo>
                      <a:pt x="105" y="1771"/>
                    </a:lnTo>
                    <a:lnTo>
                      <a:pt x="105" y="1769"/>
                    </a:lnTo>
                    <a:lnTo>
                      <a:pt x="107" y="1769"/>
                    </a:lnTo>
                    <a:lnTo>
                      <a:pt x="107" y="1766"/>
                    </a:lnTo>
                    <a:lnTo>
                      <a:pt x="107" y="1763"/>
                    </a:lnTo>
                    <a:lnTo>
                      <a:pt x="107" y="1761"/>
                    </a:lnTo>
                    <a:lnTo>
                      <a:pt x="105" y="1758"/>
                    </a:lnTo>
                    <a:lnTo>
                      <a:pt x="105" y="1755"/>
                    </a:lnTo>
                    <a:lnTo>
                      <a:pt x="105" y="1753"/>
                    </a:lnTo>
                    <a:lnTo>
                      <a:pt x="105" y="1750"/>
                    </a:lnTo>
                    <a:lnTo>
                      <a:pt x="105" y="1745"/>
                    </a:lnTo>
                    <a:lnTo>
                      <a:pt x="105" y="1742"/>
                    </a:lnTo>
                    <a:lnTo>
                      <a:pt x="107" y="1740"/>
                    </a:lnTo>
                    <a:lnTo>
                      <a:pt x="107" y="1734"/>
                    </a:lnTo>
                    <a:lnTo>
                      <a:pt x="107" y="1729"/>
                    </a:lnTo>
                    <a:lnTo>
                      <a:pt x="107" y="1724"/>
                    </a:lnTo>
                    <a:lnTo>
                      <a:pt x="107" y="1716"/>
                    </a:lnTo>
                    <a:lnTo>
                      <a:pt x="110" y="1711"/>
                    </a:lnTo>
                    <a:lnTo>
                      <a:pt x="110" y="1708"/>
                    </a:lnTo>
                    <a:lnTo>
                      <a:pt x="110" y="1703"/>
                    </a:lnTo>
                    <a:lnTo>
                      <a:pt x="110" y="1698"/>
                    </a:lnTo>
                    <a:lnTo>
                      <a:pt x="110" y="1693"/>
                    </a:lnTo>
                    <a:lnTo>
                      <a:pt x="110" y="1685"/>
                    </a:lnTo>
                    <a:lnTo>
                      <a:pt x="110" y="1672"/>
                    </a:lnTo>
                    <a:lnTo>
                      <a:pt x="110" y="1664"/>
                    </a:lnTo>
                    <a:lnTo>
                      <a:pt x="110" y="1648"/>
                    </a:lnTo>
                    <a:lnTo>
                      <a:pt x="110" y="1637"/>
                    </a:lnTo>
                    <a:lnTo>
                      <a:pt x="112" y="1632"/>
                    </a:lnTo>
                    <a:lnTo>
                      <a:pt x="112" y="1616"/>
                    </a:lnTo>
                    <a:lnTo>
                      <a:pt x="112" y="1606"/>
                    </a:lnTo>
                    <a:lnTo>
                      <a:pt x="112" y="1598"/>
                    </a:lnTo>
                    <a:lnTo>
                      <a:pt x="112" y="1580"/>
                    </a:lnTo>
                    <a:lnTo>
                      <a:pt x="112" y="1567"/>
                    </a:lnTo>
                    <a:lnTo>
                      <a:pt x="112" y="1556"/>
                    </a:lnTo>
                    <a:lnTo>
                      <a:pt x="115" y="1548"/>
                    </a:lnTo>
                    <a:lnTo>
                      <a:pt x="115" y="1538"/>
                    </a:lnTo>
                    <a:lnTo>
                      <a:pt x="115" y="1530"/>
                    </a:lnTo>
                    <a:lnTo>
                      <a:pt x="115" y="1527"/>
                    </a:lnTo>
                    <a:lnTo>
                      <a:pt x="118" y="1498"/>
                    </a:lnTo>
                    <a:lnTo>
                      <a:pt x="118" y="1496"/>
                    </a:lnTo>
                    <a:lnTo>
                      <a:pt x="118" y="1464"/>
                    </a:lnTo>
                    <a:lnTo>
                      <a:pt x="118" y="1462"/>
                    </a:lnTo>
                    <a:lnTo>
                      <a:pt x="118" y="1459"/>
                    </a:lnTo>
                    <a:lnTo>
                      <a:pt x="118" y="1454"/>
                    </a:lnTo>
                    <a:lnTo>
                      <a:pt x="118" y="1451"/>
                    </a:lnTo>
                    <a:lnTo>
                      <a:pt x="120" y="1451"/>
                    </a:lnTo>
                    <a:lnTo>
                      <a:pt x="120" y="1448"/>
                    </a:lnTo>
                    <a:lnTo>
                      <a:pt x="120" y="1446"/>
                    </a:lnTo>
                    <a:lnTo>
                      <a:pt x="120" y="1427"/>
                    </a:lnTo>
                    <a:lnTo>
                      <a:pt x="120" y="1409"/>
                    </a:lnTo>
                    <a:lnTo>
                      <a:pt x="120" y="1404"/>
                    </a:lnTo>
                    <a:lnTo>
                      <a:pt x="120" y="1399"/>
                    </a:lnTo>
                    <a:lnTo>
                      <a:pt x="120" y="1396"/>
                    </a:lnTo>
                    <a:lnTo>
                      <a:pt x="120" y="1393"/>
                    </a:lnTo>
                    <a:lnTo>
                      <a:pt x="2" y="1391"/>
                    </a:lnTo>
                    <a:lnTo>
                      <a:pt x="2" y="1385"/>
                    </a:lnTo>
                    <a:lnTo>
                      <a:pt x="2" y="1378"/>
                    </a:lnTo>
                    <a:lnTo>
                      <a:pt x="2" y="1375"/>
                    </a:lnTo>
                    <a:lnTo>
                      <a:pt x="2" y="1372"/>
                    </a:lnTo>
                    <a:lnTo>
                      <a:pt x="2" y="1367"/>
                    </a:lnTo>
                    <a:lnTo>
                      <a:pt x="0" y="1367"/>
                    </a:lnTo>
                    <a:lnTo>
                      <a:pt x="0" y="1364"/>
                    </a:lnTo>
                    <a:lnTo>
                      <a:pt x="0" y="1359"/>
                    </a:lnTo>
                    <a:lnTo>
                      <a:pt x="0" y="1346"/>
                    </a:lnTo>
                    <a:lnTo>
                      <a:pt x="0" y="1328"/>
                    </a:lnTo>
                    <a:lnTo>
                      <a:pt x="0" y="1315"/>
                    </a:lnTo>
                    <a:lnTo>
                      <a:pt x="0" y="1309"/>
                    </a:lnTo>
                    <a:lnTo>
                      <a:pt x="0" y="1291"/>
                    </a:lnTo>
                    <a:lnTo>
                      <a:pt x="2" y="1273"/>
                    </a:lnTo>
                    <a:lnTo>
                      <a:pt x="2" y="1254"/>
                    </a:lnTo>
                    <a:lnTo>
                      <a:pt x="2" y="1252"/>
                    </a:lnTo>
                    <a:lnTo>
                      <a:pt x="2" y="1249"/>
                    </a:lnTo>
                    <a:lnTo>
                      <a:pt x="2" y="1246"/>
                    </a:lnTo>
                    <a:lnTo>
                      <a:pt x="2" y="1233"/>
                    </a:lnTo>
                    <a:lnTo>
                      <a:pt x="5" y="1225"/>
                    </a:lnTo>
                    <a:lnTo>
                      <a:pt x="5" y="1223"/>
                    </a:lnTo>
                    <a:lnTo>
                      <a:pt x="5" y="1220"/>
                    </a:lnTo>
                    <a:lnTo>
                      <a:pt x="8" y="1215"/>
                    </a:lnTo>
                    <a:lnTo>
                      <a:pt x="8" y="1210"/>
                    </a:lnTo>
                    <a:lnTo>
                      <a:pt x="10" y="1202"/>
                    </a:lnTo>
                    <a:lnTo>
                      <a:pt x="10" y="1199"/>
                    </a:lnTo>
                    <a:lnTo>
                      <a:pt x="10" y="1197"/>
                    </a:lnTo>
                    <a:lnTo>
                      <a:pt x="10" y="1194"/>
                    </a:lnTo>
                    <a:lnTo>
                      <a:pt x="10" y="1191"/>
                    </a:lnTo>
                    <a:lnTo>
                      <a:pt x="8" y="1186"/>
                    </a:lnTo>
                    <a:lnTo>
                      <a:pt x="8" y="1181"/>
                    </a:lnTo>
                    <a:lnTo>
                      <a:pt x="8" y="1178"/>
                    </a:lnTo>
                    <a:lnTo>
                      <a:pt x="2" y="1165"/>
                    </a:lnTo>
                    <a:lnTo>
                      <a:pt x="2" y="1160"/>
                    </a:lnTo>
                    <a:lnTo>
                      <a:pt x="2" y="1147"/>
                    </a:lnTo>
                    <a:lnTo>
                      <a:pt x="2" y="1136"/>
                    </a:lnTo>
                    <a:lnTo>
                      <a:pt x="2" y="1120"/>
                    </a:lnTo>
                    <a:lnTo>
                      <a:pt x="2" y="1097"/>
                    </a:lnTo>
                    <a:lnTo>
                      <a:pt x="2" y="1089"/>
                    </a:lnTo>
                    <a:lnTo>
                      <a:pt x="2" y="1068"/>
                    </a:lnTo>
                    <a:lnTo>
                      <a:pt x="2" y="1047"/>
                    </a:lnTo>
                    <a:lnTo>
                      <a:pt x="2" y="1018"/>
                    </a:lnTo>
                    <a:lnTo>
                      <a:pt x="2" y="1000"/>
                    </a:lnTo>
                    <a:lnTo>
                      <a:pt x="2" y="971"/>
                    </a:lnTo>
                    <a:lnTo>
                      <a:pt x="2" y="950"/>
                    </a:lnTo>
                    <a:lnTo>
                      <a:pt x="2" y="926"/>
                    </a:lnTo>
                    <a:lnTo>
                      <a:pt x="2" y="908"/>
                    </a:lnTo>
                    <a:lnTo>
                      <a:pt x="2" y="892"/>
                    </a:lnTo>
                    <a:lnTo>
                      <a:pt x="2" y="884"/>
                    </a:lnTo>
                    <a:lnTo>
                      <a:pt x="2" y="863"/>
                    </a:lnTo>
                    <a:lnTo>
                      <a:pt x="2" y="845"/>
                    </a:lnTo>
                    <a:lnTo>
                      <a:pt x="2" y="840"/>
                    </a:lnTo>
                    <a:lnTo>
                      <a:pt x="2" y="803"/>
                    </a:lnTo>
                    <a:lnTo>
                      <a:pt x="2" y="748"/>
                    </a:lnTo>
                    <a:lnTo>
                      <a:pt x="50" y="748"/>
                    </a:lnTo>
                    <a:lnTo>
                      <a:pt x="99" y="748"/>
                    </a:lnTo>
                    <a:lnTo>
                      <a:pt x="99" y="708"/>
                    </a:lnTo>
                    <a:lnTo>
                      <a:pt x="99" y="638"/>
                    </a:lnTo>
                    <a:lnTo>
                      <a:pt x="99" y="598"/>
                    </a:lnTo>
                    <a:lnTo>
                      <a:pt x="102" y="506"/>
                    </a:lnTo>
                    <a:lnTo>
                      <a:pt x="102" y="470"/>
                    </a:lnTo>
                    <a:lnTo>
                      <a:pt x="102" y="467"/>
                    </a:lnTo>
                    <a:lnTo>
                      <a:pt x="115" y="451"/>
                    </a:lnTo>
                    <a:lnTo>
                      <a:pt x="123" y="443"/>
                    </a:lnTo>
                    <a:lnTo>
                      <a:pt x="128" y="435"/>
                    </a:lnTo>
                    <a:lnTo>
                      <a:pt x="131" y="435"/>
                    </a:lnTo>
                    <a:lnTo>
                      <a:pt x="144" y="420"/>
                    </a:lnTo>
                    <a:lnTo>
                      <a:pt x="147" y="414"/>
                    </a:lnTo>
                    <a:lnTo>
                      <a:pt x="154" y="404"/>
                    </a:lnTo>
                    <a:lnTo>
                      <a:pt x="154" y="401"/>
                    </a:lnTo>
                    <a:lnTo>
                      <a:pt x="157" y="401"/>
                    </a:lnTo>
                    <a:lnTo>
                      <a:pt x="233" y="307"/>
                    </a:lnTo>
                    <a:lnTo>
                      <a:pt x="238" y="309"/>
                    </a:lnTo>
                    <a:lnTo>
                      <a:pt x="270" y="333"/>
                    </a:lnTo>
                    <a:lnTo>
                      <a:pt x="275" y="333"/>
                    </a:lnTo>
                    <a:lnTo>
                      <a:pt x="278" y="336"/>
                    </a:lnTo>
                    <a:lnTo>
                      <a:pt x="280" y="341"/>
                    </a:lnTo>
                    <a:lnTo>
                      <a:pt x="285" y="344"/>
                    </a:lnTo>
                    <a:lnTo>
                      <a:pt x="285" y="346"/>
                    </a:lnTo>
                    <a:lnTo>
                      <a:pt x="291" y="351"/>
                    </a:lnTo>
                    <a:lnTo>
                      <a:pt x="291" y="354"/>
                    </a:lnTo>
                    <a:lnTo>
                      <a:pt x="293" y="357"/>
                    </a:lnTo>
                    <a:lnTo>
                      <a:pt x="299" y="362"/>
                    </a:lnTo>
                    <a:lnTo>
                      <a:pt x="299" y="365"/>
                    </a:lnTo>
                    <a:lnTo>
                      <a:pt x="317" y="388"/>
                    </a:lnTo>
                    <a:lnTo>
                      <a:pt x="320" y="388"/>
                    </a:lnTo>
                    <a:lnTo>
                      <a:pt x="320" y="391"/>
                    </a:lnTo>
                    <a:lnTo>
                      <a:pt x="343" y="409"/>
                    </a:lnTo>
                    <a:lnTo>
                      <a:pt x="346" y="412"/>
                    </a:lnTo>
                    <a:lnTo>
                      <a:pt x="351" y="414"/>
                    </a:lnTo>
                    <a:lnTo>
                      <a:pt x="359" y="422"/>
                    </a:lnTo>
                    <a:lnTo>
                      <a:pt x="367" y="428"/>
                    </a:lnTo>
                    <a:lnTo>
                      <a:pt x="372" y="430"/>
                    </a:lnTo>
                    <a:lnTo>
                      <a:pt x="377" y="433"/>
                    </a:lnTo>
                    <a:lnTo>
                      <a:pt x="382" y="435"/>
                    </a:lnTo>
                    <a:lnTo>
                      <a:pt x="385" y="435"/>
                    </a:lnTo>
                    <a:lnTo>
                      <a:pt x="388" y="438"/>
                    </a:lnTo>
                    <a:lnTo>
                      <a:pt x="393" y="438"/>
                    </a:lnTo>
                    <a:lnTo>
                      <a:pt x="401" y="438"/>
                    </a:lnTo>
                    <a:lnTo>
                      <a:pt x="406" y="438"/>
                    </a:lnTo>
                    <a:lnTo>
                      <a:pt x="409" y="438"/>
                    </a:lnTo>
                    <a:lnTo>
                      <a:pt x="411" y="438"/>
                    </a:lnTo>
                    <a:lnTo>
                      <a:pt x="427" y="438"/>
                    </a:lnTo>
                    <a:lnTo>
                      <a:pt x="432" y="438"/>
                    </a:lnTo>
                    <a:lnTo>
                      <a:pt x="435" y="441"/>
                    </a:lnTo>
                    <a:lnTo>
                      <a:pt x="438" y="441"/>
                    </a:lnTo>
                    <a:lnTo>
                      <a:pt x="440" y="443"/>
                    </a:lnTo>
                    <a:lnTo>
                      <a:pt x="445" y="449"/>
                    </a:lnTo>
                    <a:lnTo>
                      <a:pt x="445" y="446"/>
                    </a:lnTo>
                    <a:lnTo>
                      <a:pt x="445" y="443"/>
                    </a:lnTo>
                    <a:lnTo>
                      <a:pt x="448" y="441"/>
                    </a:lnTo>
                    <a:lnTo>
                      <a:pt x="448" y="438"/>
                    </a:lnTo>
                    <a:lnTo>
                      <a:pt x="448" y="430"/>
                    </a:lnTo>
                    <a:lnTo>
                      <a:pt x="448" y="428"/>
                    </a:lnTo>
                    <a:lnTo>
                      <a:pt x="448" y="425"/>
                    </a:lnTo>
                    <a:lnTo>
                      <a:pt x="448" y="422"/>
                    </a:lnTo>
                    <a:lnTo>
                      <a:pt x="448" y="420"/>
                    </a:lnTo>
                    <a:lnTo>
                      <a:pt x="448" y="417"/>
                    </a:lnTo>
                    <a:lnTo>
                      <a:pt x="448" y="414"/>
                    </a:lnTo>
                    <a:lnTo>
                      <a:pt x="448" y="412"/>
                    </a:lnTo>
                    <a:lnTo>
                      <a:pt x="448" y="409"/>
                    </a:lnTo>
                    <a:lnTo>
                      <a:pt x="448" y="407"/>
                    </a:lnTo>
                    <a:lnTo>
                      <a:pt x="448" y="404"/>
                    </a:lnTo>
                    <a:lnTo>
                      <a:pt x="448" y="401"/>
                    </a:lnTo>
                    <a:lnTo>
                      <a:pt x="448" y="399"/>
                    </a:lnTo>
                    <a:lnTo>
                      <a:pt x="448" y="396"/>
                    </a:lnTo>
                    <a:lnTo>
                      <a:pt x="445" y="375"/>
                    </a:lnTo>
                    <a:lnTo>
                      <a:pt x="409" y="378"/>
                    </a:lnTo>
                    <a:lnTo>
                      <a:pt x="409" y="370"/>
                    </a:lnTo>
                    <a:lnTo>
                      <a:pt x="409" y="367"/>
                    </a:lnTo>
                    <a:lnTo>
                      <a:pt x="409" y="365"/>
                    </a:lnTo>
                    <a:lnTo>
                      <a:pt x="406" y="365"/>
                    </a:lnTo>
                    <a:lnTo>
                      <a:pt x="406" y="362"/>
                    </a:lnTo>
                    <a:lnTo>
                      <a:pt x="406" y="359"/>
                    </a:lnTo>
                    <a:lnTo>
                      <a:pt x="406" y="344"/>
                    </a:lnTo>
                    <a:lnTo>
                      <a:pt x="403" y="336"/>
                    </a:lnTo>
                    <a:lnTo>
                      <a:pt x="398" y="338"/>
                    </a:lnTo>
                    <a:lnTo>
                      <a:pt x="390" y="338"/>
                    </a:lnTo>
                    <a:lnTo>
                      <a:pt x="388" y="338"/>
                    </a:lnTo>
                    <a:lnTo>
                      <a:pt x="388" y="336"/>
                    </a:lnTo>
                    <a:lnTo>
                      <a:pt x="388" y="325"/>
                    </a:lnTo>
                    <a:lnTo>
                      <a:pt x="388" y="317"/>
                    </a:lnTo>
                    <a:lnTo>
                      <a:pt x="388" y="304"/>
                    </a:lnTo>
                    <a:lnTo>
                      <a:pt x="388" y="296"/>
                    </a:lnTo>
                    <a:lnTo>
                      <a:pt x="414" y="294"/>
                    </a:lnTo>
                    <a:lnTo>
                      <a:pt x="414" y="291"/>
                    </a:lnTo>
                    <a:lnTo>
                      <a:pt x="414" y="288"/>
                    </a:lnTo>
                    <a:lnTo>
                      <a:pt x="414" y="286"/>
                    </a:lnTo>
                    <a:lnTo>
                      <a:pt x="414" y="283"/>
                    </a:lnTo>
                    <a:lnTo>
                      <a:pt x="414" y="281"/>
                    </a:lnTo>
                    <a:lnTo>
                      <a:pt x="414" y="278"/>
                    </a:lnTo>
                    <a:lnTo>
                      <a:pt x="414" y="275"/>
                    </a:lnTo>
                    <a:lnTo>
                      <a:pt x="414" y="273"/>
                    </a:lnTo>
                    <a:lnTo>
                      <a:pt x="414" y="270"/>
                    </a:lnTo>
                    <a:lnTo>
                      <a:pt x="414" y="267"/>
                    </a:lnTo>
                    <a:lnTo>
                      <a:pt x="411" y="262"/>
                    </a:lnTo>
                    <a:lnTo>
                      <a:pt x="411" y="260"/>
                    </a:lnTo>
                    <a:lnTo>
                      <a:pt x="411" y="239"/>
                    </a:lnTo>
                    <a:lnTo>
                      <a:pt x="411" y="233"/>
                    </a:lnTo>
                    <a:lnTo>
                      <a:pt x="440" y="233"/>
                    </a:lnTo>
                    <a:lnTo>
                      <a:pt x="438" y="168"/>
                    </a:lnTo>
                    <a:lnTo>
                      <a:pt x="438" y="165"/>
                    </a:lnTo>
                    <a:lnTo>
                      <a:pt x="435" y="152"/>
                    </a:lnTo>
                    <a:lnTo>
                      <a:pt x="435" y="113"/>
                    </a:lnTo>
                    <a:lnTo>
                      <a:pt x="448" y="113"/>
                    </a:lnTo>
                    <a:lnTo>
                      <a:pt x="448" y="110"/>
                    </a:lnTo>
                    <a:lnTo>
                      <a:pt x="448" y="107"/>
                    </a:lnTo>
                    <a:lnTo>
                      <a:pt x="448" y="105"/>
                    </a:lnTo>
                    <a:lnTo>
                      <a:pt x="448" y="102"/>
                    </a:lnTo>
                    <a:lnTo>
                      <a:pt x="448" y="100"/>
                    </a:lnTo>
                    <a:lnTo>
                      <a:pt x="448" y="97"/>
                    </a:lnTo>
                    <a:lnTo>
                      <a:pt x="448" y="94"/>
                    </a:lnTo>
                    <a:lnTo>
                      <a:pt x="448" y="92"/>
                    </a:lnTo>
                    <a:lnTo>
                      <a:pt x="448" y="86"/>
                    </a:lnTo>
                    <a:lnTo>
                      <a:pt x="448" y="76"/>
                    </a:lnTo>
                    <a:lnTo>
                      <a:pt x="448" y="65"/>
                    </a:lnTo>
                    <a:lnTo>
                      <a:pt x="448" y="63"/>
                    </a:lnTo>
                    <a:lnTo>
                      <a:pt x="448" y="60"/>
                    </a:lnTo>
                    <a:lnTo>
                      <a:pt x="448" y="55"/>
                    </a:lnTo>
                    <a:lnTo>
                      <a:pt x="448" y="52"/>
                    </a:lnTo>
                    <a:lnTo>
                      <a:pt x="448" y="50"/>
                    </a:lnTo>
                    <a:lnTo>
                      <a:pt x="448" y="44"/>
                    </a:lnTo>
                    <a:lnTo>
                      <a:pt x="448" y="39"/>
                    </a:lnTo>
                    <a:lnTo>
                      <a:pt x="445" y="23"/>
                    </a:lnTo>
                    <a:lnTo>
                      <a:pt x="448" y="10"/>
                    </a:lnTo>
                    <a:lnTo>
                      <a:pt x="448" y="8"/>
                    </a:lnTo>
                    <a:lnTo>
                      <a:pt x="448" y="5"/>
                    </a:lnTo>
                    <a:lnTo>
                      <a:pt x="448" y="2"/>
                    </a:lnTo>
                    <a:lnTo>
                      <a:pt x="469" y="2"/>
                    </a:lnTo>
                    <a:lnTo>
                      <a:pt x="477" y="2"/>
                    </a:lnTo>
                    <a:lnTo>
                      <a:pt x="545" y="0"/>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9" name="フリーフォーム 228"/>
              <p:cNvSpPr>
                <a:spLocks/>
              </p:cNvSpPr>
              <p:nvPr/>
            </p:nvSpPr>
            <p:spPr bwMode="auto">
              <a:xfrm>
                <a:off x="2513539" y="4337650"/>
                <a:ext cx="575370" cy="747142"/>
              </a:xfrm>
              <a:custGeom>
                <a:avLst/>
                <a:gdLst>
                  <a:gd name="T0" fmla="*/ 401 w 1201"/>
                  <a:gd name="T1" fmla="*/ 5 h 1535"/>
                  <a:gd name="T2" fmla="*/ 537 w 1201"/>
                  <a:gd name="T3" fmla="*/ 53 h 1535"/>
                  <a:gd name="T4" fmla="*/ 663 w 1201"/>
                  <a:gd name="T5" fmla="*/ 102 h 1535"/>
                  <a:gd name="T6" fmla="*/ 705 w 1201"/>
                  <a:gd name="T7" fmla="*/ 150 h 1535"/>
                  <a:gd name="T8" fmla="*/ 702 w 1201"/>
                  <a:gd name="T9" fmla="*/ 218 h 1535"/>
                  <a:gd name="T10" fmla="*/ 695 w 1201"/>
                  <a:gd name="T11" fmla="*/ 252 h 1535"/>
                  <a:gd name="T12" fmla="*/ 695 w 1201"/>
                  <a:gd name="T13" fmla="*/ 294 h 1535"/>
                  <a:gd name="T14" fmla="*/ 729 w 1201"/>
                  <a:gd name="T15" fmla="*/ 315 h 1535"/>
                  <a:gd name="T16" fmla="*/ 823 w 1201"/>
                  <a:gd name="T17" fmla="*/ 328 h 1535"/>
                  <a:gd name="T18" fmla="*/ 894 w 1201"/>
                  <a:gd name="T19" fmla="*/ 444 h 1535"/>
                  <a:gd name="T20" fmla="*/ 870 w 1201"/>
                  <a:gd name="T21" fmla="*/ 612 h 1535"/>
                  <a:gd name="T22" fmla="*/ 1077 w 1201"/>
                  <a:gd name="T23" fmla="*/ 619 h 1535"/>
                  <a:gd name="T24" fmla="*/ 1195 w 1201"/>
                  <a:gd name="T25" fmla="*/ 648 h 1535"/>
                  <a:gd name="T26" fmla="*/ 1166 w 1201"/>
                  <a:gd name="T27" fmla="*/ 648 h 1535"/>
                  <a:gd name="T28" fmla="*/ 1166 w 1201"/>
                  <a:gd name="T29" fmla="*/ 682 h 1535"/>
                  <a:gd name="T30" fmla="*/ 1164 w 1201"/>
                  <a:gd name="T31" fmla="*/ 717 h 1535"/>
                  <a:gd name="T32" fmla="*/ 1166 w 1201"/>
                  <a:gd name="T33" fmla="*/ 766 h 1535"/>
                  <a:gd name="T34" fmla="*/ 1164 w 1201"/>
                  <a:gd name="T35" fmla="*/ 806 h 1535"/>
                  <a:gd name="T36" fmla="*/ 1161 w 1201"/>
                  <a:gd name="T37" fmla="*/ 898 h 1535"/>
                  <a:gd name="T38" fmla="*/ 1169 w 1201"/>
                  <a:gd name="T39" fmla="*/ 955 h 1535"/>
                  <a:gd name="T40" fmla="*/ 1164 w 1201"/>
                  <a:gd name="T41" fmla="*/ 997 h 1535"/>
                  <a:gd name="T42" fmla="*/ 1172 w 1201"/>
                  <a:gd name="T43" fmla="*/ 1052 h 1535"/>
                  <a:gd name="T44" fmla="*/ 1159 w 1201"/>
                  <a:gd name="T45" fmla="*/ 1076 h 1535"/>
                  <a:gd name="T46" fmla="*/ 1153 w 1201"/>
                  <a:gd name="T47" fmla="*/ 1105 h 1535"/>
                  <a:gd name="T48" fmla="*/ 1159 w 1201"/>
                  <a:gd name="T49" fmla="*/ 1129 h 1535"/>
                  <a:gd name="T50" fmla="*/ 1159 w 1201"/>
                  <a:gd name="T51" fmla="*/ 1157 h 1535"/>
                  <a:gd name="T52" fmla="*/ 1161 w 1201"/>
                  <a:gd name="T53" fmla="*/ 1178 h 1535"/>
                  <a:gd name="T54" fmla="*/ 1098 w 1201"/>
                  <a:gd name="T55" fmla="*/ 1236 h 1535"/>
                  <a:gd name="T56" fmla="*/ 1017 w 1201"/>
                  <a:gd name="T57" fmla="*/ 1273 h 1535"/>
                  <a:gd name="T58" fmla="*/ 941 w 1201"/>
                  <a:gd name="T59" fmla="*/ 1333 h 1535"/>
                  <a:gd name="T60" fmla="*/ 844 w 1201"/>
                  <a:gd name="T61" fmla="*/ 1386 h 1535"/>
                  <a:gd name="T62" fmla="*/ 705 w 1201"/>
                  <a:gd name="T63" fmla="*/ 1459 h 1535"/>
                  <a:gd name="T64" fmla="*/ 595 w 1201"/>
                  <a:gd name="T65" fmla="*/ 1517 h 1535"/>
                  <a:gd name="T66" fmla="*/ 522 w 1201"/>
                  <a:gd name="T67" fmla="*/ 1533 h 1535"/>
                  <a:gd name="T68" fmla="*/ 469 w 1201"/>
                  <a:gd name="T69" fmla="*/ 1525 h 1535"/>
                  <a:gd name="T70" fmla="*/ 417 w 1201"/>
                  <a:gd name="T71" fmla="*/ 1491 h 1535"/>
                  <a:gd name="T72" fmla="*/ 393 w 1201"/>
                  <a:gd name="T73" fmla="*/ 1441 h 1535"/>
                  <a:gd name="T74" fmla="*/ 380 w 1201"/>
                  <a:gd name="T75" fmla="*/ 1399 h 1535"/>
                  <a:gd name="T76" fmla="*/ 356 w 1201"/>
                  <a:gd name="T77" fmla="*/ 1331 h 1535"/>
                  <a:gd name="T78" fmla="*/ 338 w 1201"/>
                  <a:gd name="T79" fmla="*/ 1294 h 1535"/>
                  <a:gd name="T80" fmla="*/ 299 w 1201"/>
                  <a:gd name="T81" fmla="*/ 1239 h 1535"/>
                  <a:gd name="T82" fmla="*/ 254 w 1201"/>
                  <a:gd name="T83" fmla="*/ 1205 h 1535"/>
                  <a:gd name="T84" fmla="*/ 210 w 1201"/>
                  <a:gd name="T85" fmla="*/ 1189 h 1535"/>
                  <a:gd name="T86" fmla="*/ 31 w 1201"/>
                  <a:gd name="T87" fmla="*/ 1147 h 1535"/>
                  <a:gd name="T88" fmla="*/ 23 w 1201"/>
                  <a:gd name="T89" fmla="*/ 1063 h 1535"/>
                  <a:gd name="T90" fmla="*/ 79 w 1201"/>
                  <a:gd name="T91" fmla="*/ 848 h 1535"/>
                  <a:gd name="T92" fmla="*/ 105 w 1201"/>
                  <a:gd name="T93" fmla="*/ 727 h 1535"/>
                  <a:gd name="T94" fmla="*/ 131 w 1201"/>
                  <a:gd name="T95" fmla="*/ 606 h 1535"/>
                  <a:gd name="T96" fmla="*/ 128 w 1201"/>
                  <a:gd name="T97" fmla="*/ 580 h 1535"/>
                  <a:gd name="T98" fmla="*/ 97 w 1201"/>
                  <a:gd name="T99" fmla="*/ 570 h 1535"/>
                  <a:gd name="T100" fmla="*/ 86 w 1201"/>
                  <a:gd name="T101" fmla="*/ 538 h 1535"/>
                  <a:gd name="T102" fmla="*/ 94 w 1201"/>
                  <a:gd name="T103" fmla="*/ 493 h 1535"/>
                  <a:gd name="T104" fmla="*/ 110 w 1201"/>
                  <a:gd name="T105" fmla="*/ 433 h 1535"/>
                  <a:gd name="T106" fmla="*/ 115 w 1201"/>
                  <a:gd name="T107" fmla="*/ 410 h 1535"/>
                  <a:gd name="T108" fmla="*/ 120 w 1201"/>
                  <a:gd name="T109" fmla="*/ 389 h 1535"/>
                  <a:gd name="T110" fmla="*/ 126 w 1201"/>
                  <a:gd name="T111" fmla="*/ 365 h 1535"/>
                  <a:gd name="T112" fmla="*/ 136 w 1201"/>
                  <a:gd name="T113" fmla="*/ 310 h 1535"/>
                  <a:gd name="T114" fmla="*/ 144 w 1201"/>
                  <a:gd name="T115" fmla="*/ 286 h 1535"/>
                  <a:gd name="T116" fmla="*/ 149 w 1201"/>
                  <a:gd name="T117" fmla="*/ 252 h 1535"/>
                  <a:gd name="T118" fmla="*/ 181 w 1201"/>
                  <a:gd name="T119" fmla="*/ 121 h 1535"/>
                  <a:gd name="T120" fmla="*/ 186 w 1201"/>
                  <a:gd name="T121" fmla="*/ 87 h 1535"/>
                  <a:gd name="T122" fmla="*/ 199 w 1201"/>
                  <a:gd name="T123" fmla="*/ 60 h 1535"/>
                  <a:gd name="T124" fmla="*/ 288 w 1201"/>
                  <a:gd name="T125" fmla="*/ 6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01" h="1535">
                    <a:moveTo>
                      <a:pt x="372" y="8"/>
                    </a:moveTo>
                    <a:lnTo>
                      <a:pt x="372" y="16"/>
                    </a:lnTo>
                    <a:lnTo>
                      <a:pt x="377" y="13"/>
                    </a:lnTo>
                    <a:lnTo>
                      <a:pt x="383" y="11"/>
                    </a:lnTo>
                    <a:lnTo>
                      <a:pt x="385" y="8"/>
                    </a:lnTo>
                    <a:lnTo>
                      <a:pt x="388" y="8"/>
                    </a:lnTo>
                    <a:lnTo>
                      <a:pt x="390" y="8"/>
                    </a:lnTo>
                    <a:lnTo>
                      <a:pt x="396" y="5"/>
                    </a:lnTo>
                    <a:lnTo>
                      <a:pt x="398" y="5"/>
                    </a:lnTo>
                    <a:lnTo>
                      <a:pt x="401" y="5"/>
                    </a:lnTo>
                    <a:lnTo>
                      <a:pt x="406" y="5"/>
                    </a:lnTo>
                    <a:lnTo>
                      <a:pt x="411" y="5"/>
                    </a:lnTo>
                    <a:lnTo>
                      <a:pt x="414" y="5"/>
                    </a:lnTo>
                    <a:lnTo>
                      <a:pt x="419" y="5"/>
                    </a:lnTo>
                    <a:lnTo>
                      <a:pt x="430" y="11"/>
                    </a:lnTo>
                    <a:lnTo>
                      <a:pt x="469" y="26"/>
                    </a:lnTo>
                    <a:lnTo>
                      <a:pt x="493" y="34"/>
                    </a:lnTo>
                    <a:lnTo>
                      <a:pt x="516" y="45"/>
                    </a:lnTo>
                    <a:lnTo>
                      <a:pt x="519" y="45"/>
                    </a:lnTo>
                    <a:lnTo>
                      <a:pt x="537" y="53"/>
                    </a:lnTo>
                    <a:lnTo>
                      <a:pt x="550" y="58"/>
                    </a:lnTo>
                    <a:lnTo>
                      <a:pt x="571" y="66"/>
                    </a:lnTo>
                    <a:lnTo>
                      <a:pt x="595" y="74"/>
                    </a:lnTo>
                    <a:lnTo>
                      <a:pt x="619" y="84"/>
                    </a:lnTo>
                    <a:lnTo>
                      <a:pt x="653" y="97"/>
                    </a:lnTo>
                    <a:lnTo>
                      <a:pt x="655" y="97"/>
                    </a:lnTo>
                    <a:lnTo>
                      <a:pt x="655" y="100"/>
                    </a:lnTo>
                    <a:lnTo>
                      <a:pt x="655" y="102"/>
                    </a:lnTo>
                    <a:lnTo>
                      <a:pt x="661" y="105"/>
                    </a:lnTo>
                    <a:lnTo>
                      <a:pt x="663" y="102"/>
                    </a:lnTo>
                    <a:lnTo>
                      <a:pt x="666" y="102"/>
                    </a:lnTo>
                    <a:lnTo>
                      <a:pt x="668" y="102"/>
                    </a:lnTo>
                    <a:lnTo>
                      <a:pt x="689" y="105"/>
                    </a:lnTo>
                    <a:lnTo>
                      <a:pt x="710" y="108"/>
                    </a:lnTo>
                    <a:lnTo>
                      <a:pt x="710" y="118"/>
                    </a:lnTo>
                    <a:lnTo>
                      <a:pt x="710" y="126"/>
                    </a:lnTo>
                    <a:lnTo>
                      <a:pt x="710" y="131"/>
                    </a:lnTo>
                    <a:lnTo>
                      <a:pt x="708" y="137"/>
                    </a:lnTo>
                    <a:lnTo>
                      <a:pt x="708" y="139"/>
                    </a:lnTo>
                    <a:lnTo>
                      <a:pt x="705" y="150"/>
                    </a:lnTo>
                    <a:lnTo>
                      <a:pt x="702" y="176"/>
                    </a:lnTo>
                    <a:lnTo>
                      <a:pt x="700" y="186"/>
                    </a:lnTo>
                    <a:lnTo>
                      <a:pt x="700" y="189"/>
                    </a:lnTo>
                    <a:lnTo>
                      <a:pt x="700" y="197"/>
                    </a:lnTo>
                    <a:lnTo>
                      <a:pt x="700" y="200"/>
                    </a:lnTo>
                    <a:lnTo>
                      <a:pt x="697" y="202"/>
                    </a:lnTo>
                    <a:lnTo>
                      <a:pt x="700" y="205"/>
                    </a:lnTo>
                    <a:lnTo>
                      <a:pt x="700" y="207"/>
                    </a:lnTo>
                    <a:lnTo>
                      <a:pt x="700" y="213"/>
                    </a:lnTo>
                    <a:lnTo>
                      <a:pt x="702" y="218"/>
                    </a:lnTo>
                    <a:lnTo>
                      <a:pt x="697" y="231"/>
                    </a:lnTo>
                    <a:lnTo>
                      <a:pt x="702" y="234"/>
                    </a:lnTo>
                    <a:lnTo>
                      <a:pt x="700" y="234"/>
                    </a:lnTo>
                    <a:lnTo>
                      <a:pt x="700" y="236"/>
                    </a:lnTo>
                    <a:lnTo>
                      <a:pt x="697" y="239"/>
                    </a:lnTo>
                    <a:lnTo>
                      <a:pt x="697" y="242"/>
                    </a:lnTo>
                    <a:lnTo>
                      <a:pt x="697" y="244"/>
                    </a:lnTo>
                    <a:lnTo>
                      <a:pt x="695" y="247"/>
                    </a:lnTo>
                    <a:lnTo>
                      <a:pt x="695" y="249"/>
                    </a:lnTo>
                    <a:lnTo>
                      <a:pt x="695" y="252"/>
                    </a:lnTo>
                    <a:lnTo>
                      <a:pt x="697" y="252"/>
                    </a:lnTo>
                    <a:lnTo>
                      <a:pt x="697" y="255"/>
                    </a:lnTo>
                    <a:lnTo>
                      <a:pt x="695" y="257"/>
                    </a:lnTo>
                    <a:lnTo>
                      <a:pt x="695" y="260"/>
                    </a:lnTo>
                    <a:lnTo>
                      <a:pt x="689" y="270"/>
                    </a:lnTo>
                    <a:lnTo>
                      <a:pt x="692" y="273"/>
                    </a:lnTo>
                    <a:lnTo>
                      <a:pt x="697" y="276"/>
                    </a:lnTo>
                    <a:lnTo>
                      <a:pt x="695" y="289"/>
                    </a:lnTo>
                    <a:lnTo>
                      <a:pt x="695" y="291"/>
                    </a:lnTo>
                    <a:lnTo>
                      <a:pt x="695" y="294"/>
                    </a:lnTo>
                    <a:lnTo>
                      <a:pt x="695" y="297"/>
                    </a:lnTo>
                    <a:lnTo>
                      <a:pt x="695" y="299"/>
                    </a:lnTo>
                    <a:lnTo>
                      <a:pt x="695" y="305"/>
                    </a:lnTo>
                    <a:lnTo>
                      <a:pt x="697" y="307"/>
                    </a:lnTo>
                    <a:lnTo>
                      <a:pt x="695" y="310"/>
                    </a:lnTo>
                    <a:lnTo>
                      <a:pt x="702" y="310"/>
                    </a:lnTo>
                    <a:lnTo>
                      <a:pt x="705" y="310"/>
                    </a:lnTo>
                    <a:lnTo>
                      <a:pt x="702" y="315"/>
                    </a:lnTo>
                    <a:lnTo>
                      <a:pt x="726" y="315"/>
                    </a:lnTo>
                    <a:lnTo>
                      <a:pt x="729" y="315"/>
                    </a:lnTo>
                    <a:lnTo>
                      <a:pt x="737" y="318"/>
                    </a:lnTo>
                    <a:lnTo>
                      <a:pt x="747" y="318"/>
                    </a:lnTo>
                    <a:lnTo>
                      <a:pt x="747" y="323"/>
                    </a:lnTo>
                    <a:lnTo>
                      <a:pt x="760" y="323"/>
                    </a:lnTo>
                    <a:lnTo>
                      <a:pt x="763" y="323"/>
                    </a:lnTo>
                    <a:lnTo>
                      <a:pt x="765" y="323"/>
                    </a:lnTo>
                    <a:lnTo>
                      <a:pt x="771" y="323"/>
                    </a:lnTo>
                    <a:lnTo>
                      <a:pt x="794" y="326"/>
                    </a:lnTo>
                    <a:lnTo>
                      <a:pt x="818" y="328"/>
                    </a:lnTo>
                    <a:lnTo>
                      <a:pt x="823" y="328"/>
                    </a:lnTo>
                    <a:lnTo>
                      <a:pt x="857" y="333"/>
                    </a:lnTo>
                    <a:lnTo>
                      <a:pt x="891" y="336"/>
                    </a:lnTo>
                    <a:lnTo>
                      <a:pt x="904" y="336"/>
                    </a:lnTo>
                    <a:lnTo>
                      <a:pt x="941" y="341"/>
                    </a:lnTo>
                    <a:lnTo>
                      <a:pt x="944" y="341"/>
                    </a:lnTo>
                    <a:lnTo>
                      <a:pt x="946" y="341"/>
                    </a:lnTo>
                    <a:lnTo>
                      <a:pt x="933" y="368"/>
                    </a:lnTo>
                    <a:lnTo>
                      <a:pt x="917" y="394"/>
                    </a:lnTo>
                    <a:lnTo>
                      <a:pt x="904" y="423"/>
                    </a:lnTo>
                    <a:lnTo>
                      <a:pt x="894" y="444"/>
                    </a:lnTo>
                    <a:lnTo>
                      <a:pt x="891" y="446"/>
                    </a:lnTo>
                    <a:lnTo>
                      <a:pt x="891" y="449"/>
                    </a:lnTo>
                    <a:lnTo>
                      <a:pt x="889" y="451"/>
                    </a:lnTo>
                    <a:lnTo>
                      <a:pt x="883" y="462"/>
                    </a:lnTo>
                    <a:lnTo>
                      <a:pt x="886" y="470"/>
                    </a:lnTo>
                    <a:lnTo>
                      <a:pt x="883" y="486"/>
                    </a:lnTo>
                    <a:lnTo>
                      <a:pt x="881" y="520"/>
                    </a:lnTo>
                    <a:lnTo>
                      <a:pt x="875" y="559"/>
                    </a:lnTo>
                    <a:lnTo>
                      <a:pt x="873" y="585"/>
                    </a:lnTo>
                    <a:lnTo>
                      <a:pt x="870" y="612"/>
                    </a:lnTo>
                    <a:lnTo>
                      <a:pt x="870" y="617"/>
                    </a:lnTo>
                    <a:lnTo>
                      <a:pt x="902" y="617"/>
                    </a:lnTo>
                    <a:lnTo>
                      <a:pt x="938" y="617"/>
                    </a:lnTo>
                    <a:lnTo>
                      <a:pt x="967" y="617"/>
                    </a:lnTo>
                    <a:lnTo>
                      <a:pt x="991" y="619"/>
                    </a:lnTo>
                    <a:lnTo>
                      <a:pt x="1012" y="619"/>
                    </a:lnTo>
                    <a:lnTo>
                      <a:pt x="1030" y="619"/>
                    </a:lnTo>
                    <a:lnTo>
                      <a:pt x="1041" y="619"/>
                    </a:lnTo>
                    <a:lnTo>
                      <a:pt x="1043" y="619"/>
                    </a:lnTo>
                    <a:lnTo>
                      <a:pt x="1077" y="619"/>
                    </a:lnTo>
                    <a:lnTo>
                      <a:pt x="1080" y="619"/>
                    </a:lnTo>
                    <a:lnTo>
                      <a:pt x="1088" y="619"/>
                    </a:lnTo>
                    <a:lnTo>
                      <a:pt x="1090" y="619"/>
                    </a:lnTo>
                    <a:lnTo>
                      <a:pt x="1096" y="619"/>
                    </a:lnTo>
                    <a:lnTo>
                      <a:pt x="1119" y="619"/>
                    </a:lnTo>
                    <a:lnTo>
                      <a:pt x="1151" y="619"/>
                    </a:lnTo>
                    <a:lnTo>
                      <a:pt x="1185" y="619"/>
                    </a:lnTo>
                    <a:lnTo>
                      <a:pt x="1201" y="619"/>
                    </a:lnTo>
                    <a:lnTo>
                      <a:pt x="1201" y="648"/>
                    </a:lnTo>
                    <a:lnTo>
                      <a:pt x="1195" y="648"/>
                    </a:lnTo>
                    <a:lnTo>
                      <a:pt x="1193" y="648"/>
                    </a:lnTo>
                    <a:lnTo>
                      <a:pt x="1190" y="648"/>
                    </a:lnTo>
                    <a:lnTo>
                      <a:pt x="1187" y="648"/>
                    </a:lnTo>
                    <a:lnTo>
                      <a:pt x="1185" y="648"/>
                    </a:lnTo>
                    <a:lnTo>
                      <a:pt x="1182" y="648"/>
                    </a:lnTo>
                    <a:lnTo>
                      <a:pt x="1180" y="648"/>
                    </a:lnTo>
                    <a:lnTo>
                      <a:pt x="1174" y="648"/>
                    </a:lnTo>
                    <a:lnTo>
                      <a:pt x="1172" y="648"/>
                    </a:lnTo>
                    <a:lnTo>
                      <a:pt x="1169" y="648"/>
                    </a:lnTo>
                    <a:lnTo>
                      <a:pt x="1166" y="648"/>
                    </a:lnTo>
                    <a:lnTo>
                      <a:pt x="1166" y="651"/>
                    </a:lnTo>
                    <a:lnTo>
                      <a:pt x="1166" y="654"/>
                    </a:lnTo>
                    <a:lnTo>
                      <a:pt x="1166" y="659"/>
                    </a:lnTo>
                    <a:lnTo>
                      <a:pt x="1166" y="661"/>
                    </a:lnTo>
                    <a:lnTo>
                      <a:pt x="1166" y="664"/>
                    </a:lnTo>
                    <a:lnTo>
                      <a:pt x="1166" y="669"/>
                    </a:lnTo>
                    <a:lnTo>
                      <a:pt x="1166" y="672"/>
                    </a:lnTo>
                    <a:lnTo>
                      <a:pt x="1166" y="677"/>
                    </a:lnTo>
                    <a:lnTo>
                      <a:pt x="1166" y="680"/>
                    </a:lnTo>
                    <a:lnTo>
                      <a:pt x="1166" y="682"/>
                    </a:lnTo>
                    <a:lnTo>
                      <a:pt x="1166" y="688"/>
                    </a:lnTo>
                    <a:lnTo>
                      <a:pt x="1166" y="693"/>
                    </a:lnTo>
                    <a:lnTo>
                      <a:pt x="1166" y="698"/>
                    </a:lnTo>
                    <a:lnTo>
                      <a:pt x="1166" y="701"/>
                    </a:lnTo>
                    <a:lnTo>
                      <a:pt x="1166" y="703"/>
                    </a:lnTo>
                    <a:lnTo>
                      <a:pt x="1166" y="709"/>
                    </a:lnTo>
                    <a:lnTo>
                      <a:pt x="1166" y="711"/>
                    </a:lnTo>
                    <a:lnTo>
                      <a:pt x="1164" y="711"/>
                    </a:lnTo>
                    <a:lnTo>
                      <a:pt x="1164" y="714"/>
                    </a:lnTo>
                    <a:lnTo>
                      <a:pt x="1164" y="717"/>
                    </a:lnTo>
                    <a:lnTo>
                      <a:pt x="1164" y="719"/>
                    </a:lnTo>
                    <a:lnTo>
                      <a:pt x="1164" y="732"/>
                    </a:lnTo>
                    <a:lnTo>
                      <a:pt x="1164" y="735"/>
                    </a:lnTo>
                    <a:lnTo>
                      <a:pt x="1164" y="751"/>
                    </a:lnTo>
                    <a:lnTo>
                      <a:pt x="1166" y="753"/>
                    </a:lnTo>
                    <a:lnTo>
                      <a:pt x="1166" y="756"/>
                    </a:lnTo>
                    <a:lnTo>
                      <a:pt x="1166" y="759"/>
                    </a:lnTo>
                    <a:lnTo>
                      <a:pt x="1166" y="761"/>
                    </a:lnTo>
                    <a:lnTo>
                      <a:pt x="1166" y="764"/>
                    </a:lnTo>
                    <a:lnTo>
                      <a:pt x="1166" y="766"/>
                    </a:lnTo>
                    <a:lnTo>
                      <a:pt x="1166" y="769"/>
                    </a:lnTo>
                    <a:lnTo>
                      <a:pt x="1164" y="772"/>
                    </a:lnTo>
                    <a:lnTo>
                      <a:pt x="1164" y="777"/>
                    </a:lnTo>
                    <a:lnTo>
                      <a:pt x="1164" y="782"/>
                    </a:lnTo>
                    <a:lnTo>
                      <a:pt x="1164" y="787"/>
                    </a:lnTo>
                    <a:lnTo>
                      <a:pt x="1164" y="790"/>
                    </a:lnTo>
                    <a:lnTo>
                      <a:pt x="1164" y="795"/>
                    </a:lnTo>
                    <a:lnTo>
                      <a:pt x="1164" y="798"/>
                    </a:lnTo>
                    <a:lnTo>
                      <a:pt x="1164" y="801"/>
                    </a:lnTo>
                    <a:lnTo>
                      <a:pt x="1164" y="806"/>
                    </a:lnTo>
                    <a:lnTo>
                      <a:pt x="1166" y="808"/>
                    </a:lnTo>
                    <a:lnTo>
                      <a:pt x="1166" y="811"/>
                    </a:lnTo>
                    <a:lnTo>
                      <a:pt x="1166" y="822"/>
                    </a:lnTo>
                    <a:lnTo>
                      <a:pt x="1164" y="822"/>
                    </a:lnTo>
                    <a:lnTo>
                      <a:pt x="1164" y="824"/>
                    </a:lnTo>
                    <a:lnTo>
                      <a:pt x="1164" y="850"/>
                    </a:lnTo>
                    <a:lnTo>
                      <a:pt x="1164" y="871"/>
                    </a:lnTo>
                    <a:lnTo>
                      <a:pt x="1161" y="879"/>
                    </a:lnTo>
                    <a:lnTo>
                      <a:pt x="1161" y="890"/>
                    </a:lnTo>
                    <a:lnTo>
                      <a:pt x="1161" y="898"/>
                    </a:lnTo>
                    <a:lnTo>
                      <a:pt x="1161" y="906"/>
                    </a:lnTo>
                    <a:lnTo>
                      <a:pt x="1161" y="913"/>
                    </a:lnTo>
                    <a:lnTo>
                      <a:pt x="1161" y="919"/>
                    </a:lnTo>
                    <a:lnTo>
                      <a:pt x="1161" y="927"/>
                    </a:lnTo>
                    <a:lnTo>
                      <a:pt x="1161" y="932"/>
                    </a:lnTo>
                    <a:lnTo>
                      <a:pt x="1164" y="940"/>
                    </a:lnTo>
                    <a:lnTo>
                      <a:pt x="1164" y="942"/>
                    </a:lnTo>
                    <a:lnTo>
                      <a:pt x="1164" y="958"/>
                    </a:lnTo>
                    <a:lnTo>
                      <a:pt x="1166" y="958"/>
                    </a:lnTo>
                    <a:lnTo>
                      <a:pt x="1169" y="955"/>
                    </a:lnTo>
                    <a:lnTo>
                      <a:pt x="1169" y="958"/>
                    </a:lnTo>
                    <a:lnTo>
                      <a:pt x="1169" y="961"/>
                    </a:lnTo>
                    <a:lnTo>
                      <a:pt x="1169" y="963"/>
                    </a:lnTo>
                    <a:lnTo>
                      <a:pt x="1169" y="966"/>
                    </a:lnTo>
                    <a:lnTo>
                      <a:pt x="1169" y="968"/>
                    </a:lnTo>
                    <a:lnTo>
                      <a:pt x="1166" y="968"/>
                    </a:lnTo>
                    <a:lnTo>
                      <a:pt x="1166" y="971"/>
                    </a:lnTo>
                    <a:lnTo>
                      <a:pt x="1164" y="976"/>
                    </a:lnTo>
                    <a:lnTo>
                      <a:pt x="1164" y="989"/>
                    </a:lnTo>
                    <a:lnTo>
                      <a:pt x="1164" y="997"/>
                    </a:lnTo>
                    <a:lnTo>
                      <a:pt x="1164" y="1008"/>
                    </a:lnTo>
                    <a:lnTo>
                      <a:pt x="1169" y="1008"/>
                    </a:lnTo>
                    <a:lnTo>
                      <a:pt x="1169" y="1026"/>
                    </a:lnTo>
                    <a:lnTo>
                      <a:pt x="1169" y="1031"/>
                    </a:lnTo>
                    <a:lnTo>
                      <a:pt x="1169" y="1037"/>
                    </a:lnTo>
                    <a:lnTo>
                      <a:pt x="1166" y="1047"/>
                    </a:lnTo>
                    <a:lnTo>
                      <a:pt x="1169" y="1047"/>
                    </a:lnTo>
                    <a:lnTo>
                      <a:pt x="1166" y="1052"/>
                    </a:lnTo>
                    <a:lnTo>
                      <a:pt x="1169" y="1052"/>
                    </a:lnTo>
                    <a:lnTo>
                      <a:pt x="1172" y="1052"/>
                    </a:lnTo>
                    <a:lnTo>
                      <a:pt x="1169" y="1055"/>
                    </a:lnTo>
                    <a:lnTo>
                      <a:pt x="1169" y="1058"/>
                    </a:lnTo>
                    <a:lnTo>
                      <a:pt x="1169" y="1055"/>
                    </a:lnTo>
                    <a:lnTo>
                      <a:pt x="1166" y="1055"/>
                    </a:lnTo>
                    <a:lnTo>
                      <a:pt x="1161" y="1055"/>
                    </a:lnTo>
                    <a:lnTo>
                      <a:pt x="1161" y="1060"/>
                    </a:lnTo>
                    <a:lnTo>
                      <a:pt x="1161" y="1066"/>
                    </a:lnTo>
                    <a:lnTo>
                      <a:pt x="1159" y="1068"/>
                    </a:lnTo>
                    <a:lnTo>
                      <a:pt x="1159" y="1071"/>
                    </a:lnTo>
                    <a:lnTo>
                      <a:pt x="1159" y="1076"/>
                    </a:lnTo>
                    <a:lnTo>
                      <a:pt x="1159" y="1081"/>
                    </a:lnTo>
                    <a:lnTo>
                      <a:pt x="1159" y="1084"/>
                    </a:lnTo>
                    <a:lnTo>
                      <a:pt x="1159" y="1087"/>
                    </a:lnTo>
                    <a:lnTo>
                      <a:pt x="1156" y="1089"/>
                    </a:lnTo>
                    <a:lnTo>
                      <a:pt x="1156" y="1092"/>
                    </a:lnTo>
                    <a:lnTo>
                      <a:pt x="1156" y="1094"/>
                    </a:lnTo>
                    <a:lnTo>
                      <a:pt x="1156" y="1097"/>
                    </a:lnTo>
                    <a:lnTo>
                      <a:pt x="1153" y="1097"/>
                    </a:lnTo>
                    <a:lnTo>
                      <a:pt x="1153" y="1102"/>
                    </a:lnTo>
                    <a:lnTo>
                      <a:pt x="1153" y="1105"/>
                    </a:lnTo>
                    <a:lnTo>
                      <a:pt x="1159" y="1105"/>
                    </a:lnTo>
                    <a:lnTo>
                      <a:pt x="1161" y="1108"/>
                    </a:lnTo>
                    <a:lnTo>
                      <a:pt x="1164" y="1110"/>
                    </a:lnTo>
                    <a:lnTo>
                      <a:pt x="1164" y="1113"/>
                    </a:lnTo>
                    <a:lnTo>
                      <a:pt x="1164" y="1115"/>
                    </a:lnTo>
                    <a:lnTo>
                      <a:pt x="1161" y="1118"/>
                    </a:lnTo>
                    <a:lnTo>
                      <a:pt x="1161" y="1121"/>
                    </a:lnTo>
                    <a:lnTo>
                      <a:pt x="1161" y="1123"/>
                    </a:lnTo>
                    <a:lnTo>
                      <a:pt x="1159" y="1126"/>
                    </a:lnTo>
                    <a:lnTo>
                      <a:pt x="1159" y="1129"/>
                    </a:lnTo>
                    <a:lnTo>
                      <a:pt x="1156" y="1134"/>
                    </a:lnTo>
                    <a:lnTo>
                      <a:pt x="1156" y="1136"/>
                    </a:lnTo>
                    <a:lnTo>
                      <a:pt x="1156" y="1139"/>
                    </a:lnTo>
                    <a:lnTo>
                      <a:pt x="1156" y="1142"/>
                    </a:lnTo>
                    <a:lnTo>
                      <a:pt x="1156" y="1144"/>
                    </a:lnTo>
                    <a:lnTo>
                      <a:pt x="1159" y="1147"/>
                    </a:lnTo>
                    <a:lnTo>
                      <a:pt x="1159" y="1150"/>
                    </a:lnTo>
                    <a:lnTo>
                      <a:pt x="1159" y="1152"/>
                    </a:lnTo>
                    <a:lnTo>
                      <a:pt x="1159" y="1155"/>
                    </a:lnTo>
                    <a:lnTo>
                      <a:pt x="1159" y="1157"/>
                    </a:lnTo>
                    <a:lnTo>
                      <a:pt x="1156" y="1160"/>
                    </a:lnTo>
                    <a:lnTo>
                      <a:pt x="1156" y="1163"/>
                    </a:lnTo>
                    <a:lnTo>
                      <a:pt x="1156" y="1165"/>
                    </a:lnTo>
                    <a:lnTo>
                      <a:pt x="1156" y="1168"/>
                    </a:lnTo>
                    <a:lnTo>
                      <a:pt x="1156" y="1171"/>
                    </a:lnTo>
                    <a:lnTo>
                      <a:pt x="1159" y="1171"/>
                    </a:lnTo>
                    <a:lnTo>
                      <a:pt x="1159" y="1173"/>
                    </a:lnTo>
                    <a:lnTo>
                      <a:pt x="1159" y="1176"/>
                    </a:lnTo>
                    <a:lnTo>
                      <a:pt x="1161" y="1176"/>
                    </a:lnTo>
                    <a:lnTo>
                      <a:pt x="1161" y="1178"/>
                    </a:lnTo>
                    <a:lnTo>
                      <a:pt x="1161" y="1181"/>
                    </a:lnTo>
                    <a:lnTo>
                      <a:pt x="1164" y="1184"/>
                    </a:lnTo>
                    <a:lnTo>
                      <a:pt x="1169" y="1202"/>
                    </a:lnTo>
                    <a:lnTo>
                      <a:pt x="1161" y="1207"/>
                    </a:lnTo>
                    <a:lnTo>
                      <a:pt x="1151" y="1213"/>
                    </a:lnTo>
                    <a:lnTo>
                      <a:pt x="1140" y="1218"/>
                    </a:lnTo>
                    <a:lnTo>
                      <a:pt x="1127" y="1223"/>
                    </a:lnTo>
                    <a:lnTo>
                      <a:pt x="1117" y="1228"/>
                    </a:lnTo>
                    <a:lnTo>
                      <a:pt x="1106" y="1234"/>
                    </a:lnTo>
                    <a:lnTo>
                      <a:pt x="1098" y="1236"/>
                    </a:lnTo>
                    <a:lnTo>
                      <a:pt x="1088" y="1241"/>
                    </a:lnTo>
                    <a:lnTo>
                      <a:pt x="1085" y="1241"/>
                    </a:lnTo>
                    <a:lnTo>
                      <a:pt x="1075" y="1247"/>
                    </a:lnTo>
                    <a:lnTo>
                      <a:pt x="1069" y="1249"/>
                    </a:lnTo>
                    <a:lnTo>
                      <a:pt x="1064" y="1252"/>
                    </a:lnTo>
                    <a:lnTo>
                      <a:pt x="1059" y="1255"/>
                    </a:lnTo>
                    <a:lnTo>
                      <a:pt x="1051" y="1257"/>
                    </a:lnTo>
                    <a:lnTo>
                      <a:pt x="1035" y="1265"/>
                    </a:lnTo>
                    <a:lnTo>
                      <a:pt x="1028" y="1270"/>
                    </a:lnTo>
                    <a:lnTo>
                      <a:pt x="1017" y="1273"/>
                    </a:lnTo>
                    <a:lnTo>
                      <a:pt x="1014" y="1276"/>
                    </a:lnTo>
                    <a:lnTo>
                      <a:pt x="1012" y="1278"/>
                    </a:lnTo>
                    <a:lnTo>
                      <a:pt x="1001" y="1281"/>
                    </a:lnTo>
                    <a:lnTo>
                      <a:pt x="999" y="1283"/>
                    </a:lnTo>
                    <a:lnTo>
                      <a:pt x="996" y="1286"/>
                    </a:lnTo>
                    <a:lnTo>
                      <a:pt x="991" y="1289"/>
                    </a:lnTo>
                    <a:lnTo>
                      <a:pt x="962" y="1315"/>
                    </a:lnTo>
                    <a:lnTo>
                      <a:pt x="962" y="1318"/>
                    </a:lnTo>
                    <a:lnTo>
                      <a:pt x="949" y="1328"/>
                    </a:lnTo>
                    <a:lnTo>
                      <a:pt x="941" y="1333"/>
                    </a:lnTo>
                    <a:lnTo>
                      <a:pt x="915" y="1346"/>
                    </a:lnTo>
                    <a:lnTo>
                      <a:pt x="904" y="1354"/>
                    </a:lnTo>
                    <a:lnTo>
                      <a:pt x="896" y="1357"/>
                    </a:lnTo>
                    <a:lnTo>
                      <a:pt x="886" y="1362"/>
                    </a:lnTo>
                    <a:lnTo>
                      <a:pt x="878" y="1367"/>
                    </a:lnTo>
                    <a:lnTo>
                      <a:pt x="870" y="1373"/>
                    </a:lnTo>
                    <a:lnTo>
                      <a:pt x="868" y="1373"/>
                    </a:lnTo>
                    <a:lnTo>
                      <a:pt x="862" y="1375"/>
                    </a:lnTo>
                    <a:lnTo>
                      <a:pt x="855" y="1378"/>
                    </a:lnTo>
                    <a:lnTo>
                      <a:pt x="844" y="1386"/>
                    </a:lnTo>
                    <a:lnTo>
                      <a:pt x="834" y="1391"/>
                    </a:lnTo>
                    <a:lnTo>
                      <a:pt x="826" y="1394"/>
                    </a:lnTo>
                    <a:lnTo>
                      <a:pt x="815" y="1402"/>
                    </a:lnTo>
                    <a:lnTo>
                      <a:pt x="797" y="1409"/>
                    </a:lnTo>
                    <a:lnTo>
                      <a:pt x="778" y="1420"/>
                    </a:lnTo>
                    <a:lnTo>
                      <a:pt x="765" y="1428"/>
                    </a:lnTo>
                    <a:lnTo>
                      <a:pt x="742" y="1438"/>
                    </a:lnTo>
                    <a:lnTo>
                      <a:pt x="739" y="1441"/>
                    </a:lnTo>
                    <a:lnTo>
                      <a:pt x="726" y="1449"/>
                    </a:lnTo>
                    <a:lnTo>
                      <a:pt x="705" y="1459"/>
                    </a:lnTo>
                    <a:lnTo>
                      <a:pt x="692" y="1467"/>
                    </a:lnTo>
                    <a:lnTo>
                      <a:pt x="674" y="1475"/>
                    </a:lnTo>
                    <a:lnTo>
                      <a:pt x="661" y="1483"/>
                    </a:lnTo>
                    <a:lnTo>
                      <a:pt x="650" y="1488"/>
                    </a:lnTo>
                    <a:lnTo>
                      <a:pt x="640" y="1496"/>
                    </a:lnTo>
                    <a:lnTo>
                      <a:pt x="629" y="1499"/>
                    </a:lnTo>
                    <a:lnTo>
                      <a:pt x="629" y="1501"/>
                    </a:lnTo>
                    <a:lnTo>
                      <a:pt x="616" y="1509"/>
                    </a:lnTo>
                    <a:lnTo>
                      <a:pt x="600" y="1514"/>
                    </a:lnTo>
                    <a:lnTo>
                      <a:pt x="595" y="1517"/>
                    </a:lnTo>
                    <a:lnTo>
                      <a:pt x="587" y="1517"/>
                    </a:lnTo>
                    <a:lnTo>
                      <a:pt x="582" y="1520"/>
                    </a:lnTo>
                    <a:lnTo>
                      <a:pt x="571" y="1522"/>
                    </a:lnTo>
                    <a:lnTo>
                      <a:pt x="561" y="1525"/>
                    </a:lnTo>
                    <a:lnTo>
                      <a:pt x="556" y="1525"/>
                    </a:lnTo>
                    <a:lnTo>
                      <a:pt x="548" y="1527"/>
                    </a:lnTo>
                    <a:lnTo>
                      <a:pt x="543" y="1530"/>
                    </a:lnTo>
                    <a:lnTo>
                      <a:pt x="535" y="1530"/>
                    </a:lnTo>
                    <a:lnTo>
                      <a:pt x="529" y="1533"/>
                    </a:lnTo>
                    <a:lnTo>
                      <a:pt x="522" y="1533"/>
                    </a:lnTo>
                    <a:lnTo>
                      <a:pt x="514" y="1535"/>
                    </a:lnTo>
                    <a:lnTo>
                      <a:pt x="506" y="1535"/>
                    </a:lnTo>
                    <a:lnTo>
                      <a:pt x="501" y="1535"/>
                    </a:lnTo>
                    <a:lnTo>
                      <a:pt x="498" y="1535"/>
                    </a:lnTo>
                    <a:lnTo>
                      <a:pt x="493" y="1533"/>
                    </a:lnTo>
                    <a:lnTo>
                      <a:pt x="485" y="1533"/>
                    </a:lnTo>
                    <a:lnTo>
                      <a:pt x="482" y="1530"/>
                    </a:lnTo>
                    <a:lnTo>
                      <a:pt x="477" y="1530"/>
                    </a:lnTo>
                    <a:lnTo>
                      <a:pt x="474" y="1527"/>
                    </a:lnTo>
                    <a:lnTo>
                      <a:pt x="469" y="1525"/>
                    </a:lnTo>
                    <a:lnTo>
                      <a:pt x="467" y="1522"/>
                    </a:lnTo>
                    <a:lnTo>
                      <a:pt x="464" y="1520"/>
                    </a:lnTo>
                    <a:lnTo>
                      <a:pt x="456" y="1517"/>
                    </a:lnTo>
                    <a:lnTo>
                      <a:pt x="451" y="1512"/>
                    </a:lnTo>
                    <a:lnTo>
                      <a:pt x="448" y="1512"/>
                    </a:lnTo>
                    <a:lnTo>
                      <a:pt x="443" y="1509"/>
                    </a:lnTo>
                    <a:lnTo>
                      <a:pt x="438" y="1506"/>
                    </a:lnTo>
                    <a:lnTo>
                      <a:pt x="430" y="1499"/>
                    </a:lnTo>
                    <a:lnTo>
                      <a:pt x="419" y="1493"/>
                    </a:lnTo>
                    <a:lnTo>
                      <a:pt x="417" y="1491"/>
                    </a:lnTo>
                    <a:lnTo>
                      <a:pt x="414" y="1488"/>
                    </a:lnTo>
                    <a:lnTo>
                      <a:pt x="414" y="1485"/>
                    </a:lnTo>
                    <a:lnTo>
                      <a:pt x="409" y="1483"/>
                    </a:lnTo>
                    <a:lnTo>
                      <a:pt x="406" y="1475"/>
                    </a:lnTo>
                    <a:lnTo>
                      <a:pt x="404" y="1472"/>
                    </a:lnTo>
                    <a:lnTo>
                      <a:pt x="404" y="1470"/>
                    </a:lnTo>
                    <a:lnTo>
                      <a:pt x="401" y="1462"/>
                    </a:lnTo>
                    <a:lnTo>
                      <a:pt x="398" y="1457"/>
                    </a:lnTo>
                    <a:lnTo>
                      <a:pt x="396" y="1451"/>
                    </a:lnTo>
                    <a:lnTo>
                      <a:pt x="393" y="1441"/>
                    </a:lnTo>
                    <a:lnTo>
                      <a:pt x="390" y="1438"/>
                    </a:lnTo>
                    <a:lnTo>
                      <a:pt x="390" y="1436"/>
                    </a:lnTo>
                    <a:lnTo>
                      <a:pt x="390" y="1430"/>
                    </a:lnTo>
                    <a:lnTo>
                      <a:pt x="388" y="1428"/>
                    </a:lnTo>
                    <a:lnTo>
                      <a:pt x="388" y="1423"/>
                    </a:lnTo>
                    <a:lnTo>
                      <a:pt x="385" y="1417"/>
                    </a:lnTo>
                    <a:lnTo>
                      <a:pt x="385" y="1412"/>
                    </a:lnTo>
                    <a:lnTo>
                      <a:pt x="383" y="1407"/>
                    </a:lnTo>
                    <a:lnTo>
                      <a:pt x="383" y="1404"/>
                    </a:lnTo>
                    <a:lnTo>
                      <a:pt x="380" y="1399"/>
                    </a:lnTo>
                    <a:lnTo>
                      <a:pt x="380" y="1396"/>
                    </a:lnTo>
                    <a:lnTo>
                      <a:pt x="377" y="1388"/>
                    </a:lnTo>
                    <a:lnTo>
                      <a:pt x="375" y="1383"/>
                    </a:lnTo>
                    <a:lnTo>
                      <a:pt x="372" y="1373"/>
                    </a:lnTo>
                    <a:lnTo>
                      <a:pt x="370" y="1367"/>
                    </a:lnTo>
                    <a:lnTo>
                      <a:pt x="367" y="1360"/>
                    </a:lnTo>
                    <a:lnTo>
                      <a:pt x="364" y="1352"/>
                    </a:lnTo>
                    <a:lnTo>
                      <a:pt x="362" y="1344"/>
                    </a:lnTo>
                    <a:lnTo>
                      <a:pt x="359" y="1336"/>
                    </a:lnTo>
                    <a:lnTo>
                      <a:pt x="356" y="1331"/>
                    </a:lnTo>
                    <a:lnTo>
                      <a:pt x="354" y="1325"/>
                    </a:lnTo>
                    <a:lnTo>
                      <a:pt x="351" y="1323"/>
                    </a:lnTo>
                    <a:lnTo>
                      <a:pt x="349" y="1318"/>
                    </a:lnTo>
                    <a:lnTo>
                      <a:pt x="349" y="1315"/>
                    </a:lnTo>
                    <a:lnTo>
                      <a:pt x="346" y="1310"/>
                    </a:lnTo>
                    <a:lnTo>
                      <a:pt x="343" y="1307"/>
                    </a:lnTo>
                    <a:lnTo>
                      <a:pt x="341" y="1304"/>
                    </a:lnTo>
                    <a:lnTo>
                      <a:pt x="341" y="1302"/>
                    </a:lnTo>
                    <a:lnTo>
                      <a:pt x="338" y="1297"/>
                    </a:lnTo>
                    <a:lnTo>
                      <a:pt x="338" y="1294"/>
                    </a:lnTo>
                    <a:lnTo>
                      <a:pt x="335" y="1291"/>
                    </a:lnTo>
                    <a:lnTo>
                      <a:pt x="333" y="1286"/>
                    </a:lnTo>
                    <a:lnTo>
                      <a:pt x="328" y="1281"/>
                    </a:lnTo>
                    <a:lnTo>
                      <a:pt x="322" y="1273"/>
                    </a:lnTo>
                    <a:lnTo>
                      <a:pt x="320" y="1268"/>
                    </a:lnTo>
                    <a:lnTo>
                      <a:pt x="317" y="1262"/>
                    </a:lnTo>
                    <a:lnTo>
                      <a:pt x="312" y="1257"/>
                    </a:lnTo>
                    <a:lnTo>
                      <a:pt x="309" y="1252"/>
                    </a:lnTo>
                    <a:lnTo>
                      <a:pt x="304" y="1244"/>
                    </a:lnTo>
                    <a:lnTo>
                      <a:pt x="299" y="1239"/>
                    </a:lnTo>
                    <a:lnTo>
                      <a:pt x="296" y="1236"/>
                    </a:lnTo>
                    <a:lnTo>
                      <a:pt x="291" y="1228"/>
                    </a:lnTo>
                    <a:lnTo>
                      <a:pt x="286" y="1223"/>
                    </a:lnTo>
                    <a:lnTo>
                      <a:pt x="283" y="1220"/>
                    </a:lnTo>
                    <a:lnTo>
                      <a:pt x="280" y="1218"/>
                    </a:lnTo>
                    <a:lnTo>
                      <a:pt x="278" y="1215"/>
                    </a:lnTo>
                    <a:lnTo>
                      <a:pt x="273" y="1213"/>
                    </a:lnTo>
                    <a:lnTo>
                      <a:pt x="267" y="1210"/>
                    </a:lnTo>
                    <a:lnTo>
                      <a:pt x="262" y="1207"/>
                    </a:lnTo>
                    <a:lnTo>
                      <a:pt x="254" y="1205"/>
                    </a:lnTo>
                    <a:lnTo>
                      <a:pt x="249" y="1202"/>
                    </a:lnTo>
                    <a:lnTo>
                      <a:pt x="246" y="1199"/>
                    </a:lnTo>
                    <a:lnTo>
                      <a:pt x="241" y="1197"/>
                    </a:lnTo>
                    <a:lnTo>
                      <a:pt x="236" y="1197"/>
                    </a:lnTo>
                    <a:lnTo>
                      <a:pt x="233" y="1194"/>
                    </a:lnTo>
                    <a:lnTo>
                      <a:pt x="231" y="1194"/>
                    </a:lnTo>
                    <a:lnTo>
                      <a:pt x="228" y="1194"/>
                    </a:lnTo>
                    <a:lnTo>
                      <a:pt x="223" y="1192"/>
                    </a:lnTo>
                    <a:lnTo>
                      <a:pt x="215" y="1189"/>
                    </a:lnTo>
                    <a:lnTo>
                      <a:pt x="210" y="1189"/>
                    </a:lnTo>
                    <a:lnTo>
                      <a:pt x="202" y="1186"/>
                    </a:lnTo>
                    <a:lnTo>
                      <a:pt x="173" y="1178"/>
                    </a:lnTo>
                    <a:lnTo>
                      <a:pt x="113" y="1165"/>
                    </a:lnTo>
                    <a:lnTo>
                      <a:pt x="110" y="1165"/>
                    </a:lnTo>
                    <a:lnTo>
                      <a:pt x="107" y="1165"/>
                    </a:lnTo>
                    <a:lnTo>
                      <a:pt x="105" y="1163"/>
                    </a:lnTo>
                    <a:lnTo>
                      <a:pt x="94" y="1160"/>
                    </a:lnTo>
                    <a:lnTo>
                      <a:pt x="68" y="1155"/>
                    </a:lnTo>
                    <a:lnTo>
                      <a:pt x="39" y="1147"/>
                    </a:lnTo>
                    <a:lnTo>
                      <a:pt x="31" y="1147"/>
                    </a:lnTo>
                    <a:lnTo>
                      <a:pt x="21" y="1144"/>
                    </a:lnTo>
                    <a:lnTo>
                      <a:pt x="10" y="1142"/>
                    </a:lnTo>
                    <a:lnTo>
                      <a:pt x="2" y="1139"/>
                    </a:lnTo>
                    <a:lnTo>
                      <a:pt x="0" y="1139"/>
                    </a:lnTo>
                    <a:lnTo>
                      <a:pt x="8" y="1118"/>
                    </a:lnTo>
                    <a:lnTo>
                      <a:pt x="10" y="1105"/>
                    </a:lnTo>
                    <a:lnTo>
                      <a:pt x="13" y="1105"/>
                    </a:lnTo>
                    <a:lnTo>
                      <a:pt x="18" y="1084"/>
                    </a:lnTo>
                    <a:lnTo>
                      <a:pt x="23" y="1066"/>
                    </a:lnTo>
                    <a:lnTo>
                      <a:pt x="23" y="1063"/>
                    </a:lnTo>
                    <a:lnTo>
                      <a:pt x="31" y="1039"/>
                    </a:lnTo>
                    <a:lnTo>
                      <a:pt x="44" y="995"/>
                    </a:lnTo>
                    <a:lnTo>
                      <a:pt x="50" y="982"/>
                    </a:lnTo>
                    <a:lnTo>
                      <a:pt x="52" y="974"/>
                    </a:lnTo>
                    <a:lnTo>
                      <a:pt x="52" y="968"/>
                    </a:lnTo>
                    <a:lnTo>
                      <a:pt x="55" y="966"/>
                    </a:lnTo>
                    <a:lnTo>
                      <a:pt x="58" y="955"/>
                    </a:lnTo>
                    <a:lnTo>
                      <a:pt x="58" y="953"/>
                    </a:lnTo>
                    <a:lnTo>
                      <a:pt x="60" y="934"/>
                    </a:lnTo>
                    <a:lnTo>
                      <a:pt x="79" y="848"/>
                    </a:lnTo>
                    <a:lnTo>
                      <a:pt x="81" y="845"/>
                    </a:lnTo>
                    <a:lnTo>
                      <a:pt x="81" y="843"/>
                    </a:lnTo>
                    <a:lnTo>
                      <a:pt x="89" y="801"/>
                    </a:lnTo>
                    <a:lnTo>
                      <a:pt x="92" y="787"/>
                    </a:lnTo>
                    <a:lnTo>
                      <a:pt x="94" y="785"/>
                    </a:lnTo>
                    <a:lnTo>
                      <a:pt x="97" y="761"/>
                    </a:lnTo>
                    <a:lnTo>
                      <a:pt x="99" y="761"/>
                    </a:lnTo>
                    <a:lnTo>
                      <a:pt x="105" y="732"/>
                    </a:lnTo>
                    <a:lnTo>
                      <a:pt x="105" y="730"/>
                    </a:lnTo>
                    <a:lnTo>
                      <a:pt x="105" y="727"/>
                    </a:lnTo>
                    <a:lnTo>
                      <a:pt x="115" y="688"/>
                    </a:lnTo>
                    <a:lnTo>
                      <a:pt x="115" y="680"/>
                    </a:lnTo>
                    <a:lnTo>
                      <a:pt x="115" y="677"/>
                    </a:lnTo>
                    <a:lnTo>
                      <a:pt x="126" y="638"/>
                    </a:lnTo>
                    <a:lnTo>
                      <a:pt x="126" y="635"/>
                    </a:lnTo>
                    <a:lnTo>
                      <a:pt x="128" y="622"/>
                    </a:lnTo>
                    <a:lnTo>
                      <a:pt x="128" y="619"/>
                    </a:lnTo>
                    <a:lnTo>
                      <a:pt x="128" y="612"/>
                    </a:lnTo>
                    <a:lnTo>
                      <a:pt x="131" y="609"/>
                    </a:lnTo>
                    <a:lnTo>
                      <a:pt x="131" y="606"/>
                    </a:lnTo>
                    <a:lnTo>
                      <a:pt x="131" y="604"/>
                    </a:lnTo>
                    <a:lnTo>
                      <a:pt x="131" y="601"/>
                    </a:lnTo>
                    <a:lnTo>
                      <a:pt x="131" y="598"/>
                    </a:lnTo>
                    <a:lnTo>
                      <a:pt x="134" y="596"/>
                    </a:lnTo>
                    <a:lnTo>
                      <a:pt x="134" y="593"/>
                    </a:lnTo>
                    <a:lnTo>
                      <a:pt x="134" y="591"/>
                    </a:lnTo>
                    <a:lnTo>
                      <a:pt x="136" y="583"/>
                    </a:lnTo>
                    <a:lnTo>
                      <a:pt x="136" y="580"/>
                    </a:lnTo>
                    <a:lnTo>
                      <a:pt x="134" y="580"/>
                    </a:lnTo>
                    <a:lnTo>
                      <a:pt x="128" y="580"/>
                    </a:lnTo>
                    <a:lnTo>
                      <a:pt x="123" y="580"/>
                    </a:lnTo>
                    <a:lnTo>
                      <a:pt x="120" y="580"/>
                    </a:lnTo>
                    <a:lnTo>
                      <a:pt x="118" y="577"/>
                    </a:lnTo>
                    <a:lnTo>
                      <a:pt x="115" y="577"/>
                    </a:lnTo>
                    <a:lnTo>
                      <a:pt x="113" y="577"/>
                    </a:lnTo>
                    <a:lnTo>
                      <a:pt x="107" y="575"/>
                    </a:lnTo>
                    <a:lnTo>
                      <a:pt x="105" y="572"/>
                    </a:lnTo>
                    <a:lnTo>
                      <a:pt x="102" y="572"/>
                    </a:lnTo>
                    <a:lnTo>
                      <a:pt x="99" y="570"/>
                    </a:lnTo>
                    <a:lnTo>
                      <a:pt x="97" y="570"/>
                    </a:lnTo>
                    <a:lnTo>
                      <a:pt x="94" y="567"/>
                    </a:lnTo>
                    <a:lnTo>
                      <a:pt x="92" y="567"/>
                    </a:lnTo>
                    <a:lnTo>
                      <a:pt x="92" y="564"/>
                    </a:lnTo>
                    <a:lnTo>
                      <a:pt x="89" y="564"/>
                    </a:lnTo>
                    <a:lnTo>
                      <a:pt x="86" y="564"/>
                    </a:lnTo>
                    <a:lnTo>
                      <a:pt x="81" y="559"/>
                    </a:lnTo>
                    <a:lnTo>
                      <a:pt x="84" y="551"/>
                    </a:lnTo>
                    <a:lnTo>
                      <a:pt x="84" y="546"/>
                    </a:lnTo>
                    <a:lnTo>
                      <a:pt x="84" y="543"/>
                    </a:lnTo>
                    <a:lnTo>
                      <a:pt x="86" y="538"/>
                    </a:lnTo>
                    <a:lnTo>
                      <a:pt x="86" y="535"/>
                    </a:lnTo>
                    <a:lnTo>
                      <a:pt x="86" y="533"/>
                    </a:lnTo>
                    <a:lnTo>
                      <a:pt x="86" y="530"/>
                    </a:lnTo>
                    <a:lnTo>
                      <a:pt x="86" y="528"/>
                    </a:lnTo>
                    <a:lnTo>
                      <a:pt x="89" y="525"/>
                    </a:lnTo>
                    <a:lnTo>
                      <a:pt x="89" y="520"/>
                    </a:lnTo>
                    <a:lnTo>
                      <a:pt x="92" y="507"/>
                    </a:lnTo>
                    <a:lnTo>
                      <a:pt x="92" y="504"/>
                    </a:lnTo>
                    <a:lnTo>
                      <a:pt x="92" y="501"/>
                    </a:lnTo>
                    <a:lnTo>
                      <a:pt x="94" y="493"/>
                    </a:lnTo>
                    <a:lnTo>
                      <a:pt x="94" y="488"/>
                    </a:lnTo>
                    <a:lnTo>
                      <a:pt x="97" y="483"/>
                    </a:lnTo>
                    <a:lnTo>
                      <a:pt x="97" y="480"/>
                    </a:lnTo>
                    <a:lnTo>
                      <a:pt x="99" y="472"/>
                    </a:lnTo>
                    <a:lnTo>
                      <a:pt x="102" y="465"/>
                    </a:lnTo>
                    <a:lnTo>
                      <a:pt x="102" y="459"/>
                    </a:lnTo>
                    <a:lnTo>
                      <a:pt x="102" y="457"/>
                    </a:lnTo>
                    <a:lnTo>
                      <a:pt x="105" y="454"/>
                    </a:lnTo>
                    <a:lnTo>
                      <a:pt x="107" y="438"/>
                    </a:lnTo>
                    <a:lnTo>
                      <a:pt x="110" y="433"/>
                    </a:lnTo>
                    <a:lnTo>
                      <a:pt x="110" y="431"/>
                    </a:lnTo>
                    <a:lnTo>
                      <a:pt x="110" y="428"/>
                    </a:lnTo>
                    <a:lnTo>
                      <a:pt x="113" y="425"/>
                    </a:lnTo>
                    <a:lnTo>
                      <a:pt x="113" y="423"/>
                    </a:lnTo>
                    <a:lnTo>
                      <a:pt x="113" y="420"/>
                    </a:lnTo>
                    <a:lnTo>
                      <a:pt x="113" y="417"/>
                    </a:lnTo>
                    <a:lnTo>
                      <a:pt x="113" y="415"/>
                    </a:lnTo>
                    <a:lnTo>
                      <a:pt x="115" y="415"/>
                    </a:lnTo>
                    <a:lnTo>
                      <a:pt x="115" y="412"/>
                    </a:lnTo>
                    <a:lnTo>
                      <a:pt x="115" y="410"/>
                    </a:lnTo>
                    <a:lnTo>
                      <a:pt x="115" y="407"/>
                    </a:lnTo>
                    <a:lnTo>
                      <a:pt x="115" y="404"/>
                    </a:lnTo>
                    <a:lnTo>
                      <a:pt x="118" y="404"/>
                    </a:lnTo>
                    <a:lnTo>
                      <a:pt x="118" y="402"/>
                    </a:lnTo>
                    <a:lnTo>
                      <a:pt x="118" y="399"/>
                    </a:lnTo>
                    <a:lnTo>
                      <a:pt x="118" y="396"/>
                    </a:lnTo>
                    <a:lnTo>
                      <a:pt x="118" y="394"/>
                    </a:lnTo>
                    <a:lnTo>
                      <a:pt x="118" y="391"/>
                    </a:lnTo>
                    <a:lnTo>
                      <a:pt x="120" y="391"/>
                    </a:lnTo>
                    <a:lnTo>
                      <a:pt x="120" y="389"/>
                    </a:lnTo>
                    <a:lnTo>
                      <a:pt x="120" y="386"/>
                    </a:lnTo>
                    <a:lnTo>
                      <a:pt x="120" y="383"/>
                    </a:lnTo>
                    <a:lnTo>
                      <a:pt x="120" y="381"/>
                    </a:lnTo>
                    <a:lnTo>
                      <a:pt x="123" y="378"/>
                    </a:lnTo>
                    <a:lnTo>
                      <a:pt x="123" y="375"/>
                    </a:lnTo>
                    <a:lnTo>
                      <a:pt x="123" y="373"/>
                    </a:lnTo>
                    <a:lnTo>
                      <a:pt x="123" y="370"/>
                    </a:lnTo>
                    <a:lnTo>
                      <a:pt x="123" y="368"/>
                    </a:lnTo>
                    <a:lnTo>
                      <a:pt x="126" y="368"/>
                    </a:lnTo>
                    <a:lnTo>
                      <a:pt x="126" y="365"/>
                    </a:lnTo>
                    <a:lnTo>
                      <a:pt x="126" y="362"/>
                    </a:lnTo>
                    <a:lnTo>
                      <a:pt x="126" y="360"/>
                    </a:lnTo>
                    <a:lnTo>
                      <a:pt x="126" y="357"/>
                    </a:lnTo>
                    <a:lnTo>
                      <a:pt x="128" y="354"/>
                    </a:lnTo>
                    <a:lnTo>
                      <a:pt x="128" y="352"/>
                    </a:lnTo>
                    <a:lnTo>
                      <a:pt x="128" y="349"/>
                    </a:lnTo>
                    <a:lnTo>
                      <a:pt x="128" y="347"/>
                    </a:lnTo>
                    <a:lnTo>
                      <a:pt x="131" y="333"/>
                    </a:lnTo>
                    <a:lnTo>
                      <a:pt x="136" y="318"/>
                    </a:lnTo>
                    <a:lnTo>
                      <a:pt x="136" y="310"/>
                    </a:lnTo>
                    <a:lnTo>
                      <a:pt x="139" y="307"/>
                    </a:lnTo>
                    <a:lnTo>
                      <a:pt x="139" y="305"/>
                    </a:lnTo>
                    <a:lnTo>
                      <a:pt x="139" y="302"/>
                    </a:lnTo>
                    <a:lnTo>
                      <a:pt x="139" y="299"/>
                    </a:lnTo>
                    <a:lnTo>
                      <a:pt x="141" y="297"/>
                    </a:lnTo>
                    <a:lnTo>
                      <a:pt x="141" y="294"/>
                    </a:lnTo>
                    <a:lnTo>
                      <a:pt x="141" y="291"/>
                    </a:lnTo>
                    <a:lnTo>
                      <a:pt x="141" y="289"/>
                    </a:lnTo>
                    <a:lnTo>
                      <a:pt x="141" y="286"/>
                    </a:lnTo>
                    <a:lnTo>
                      <a:pt x="144" y="286"/>
                    </a:lnTo>
                    <a:lnTo>
                      <a:pt x="144" y="278"/>
                    </a:lnTo>
                    <a:lnTo>
                      <a:pt x="144" y="276"/>
                    </a:lnTo>
                    <a:lnTo>
                      <a:pt x="147" y="273"/>
                    </a:lnTo>
                    <a:lnTo>
                      <a:pt x="147" y="268"/>
                    </a:lnTo>
                    <a:lnTo>
                      <a:pt x="147" y="265"/>
                    </a:lnTo>
                    <a:lnTo>
                      <a:pt x="149" y="263"/>
                    </a:lnTo>
                    <a:lnTo>
                      <a:pt x="149" y="260"/>
                    </a:lnTo>
                    <a:lnTo>
                      <a:pt x="149" y="257"/>
                    </a:lnTo>
                    <a:lnTo>
                      <a:pt x="149" y="255"/>
                    </a:lnTo>
                    <a:lnTo>
                      <a:pt x="149" y="252"/>
                    </a:lnTo>
                    <a:lnTo>
                      <a:pt x="155" y="239"/>
                    </a:lnTo>
                    <a:lnTo>
                      <a:pt x="157" y="226"/>
                    </a:lnTo>
                    <a:lnTo>
                      <a:pt x="160" y="213"/>
                    </a:lnTo>
                    <a:lnTo>
                      <a:pt x="162" y="202"/>
                    </a:lnTo>
                    <a:lnTo>
                      <a:pt x="165" y="181"/>
                    </a:lnTo>
                    <a:lnTo>
                      <a:pt x="173" y="155"/>
                    </a:lnTo>
                    <a:lnTo>
                      <a:pt x="178" y="134"/>
                    </a:lnTo>
                    <a:lnTo>
                      <a:pt x="178" y="129"/>
                    </a:lnTo>
                    <a:lnTo>
                      <a:pt x="178" y="126"/>
                    </a:lnTo>
                    <a:lnTo>
                      <a:pt x="181" y="121"/>
                    </a:lnTo>
                    <a:lnTo>
                      <a:pt x="181" y="116"/>
                    </a:lnTo>
                    <a:lnTo>
                      <a:pt x="181" y="113"/>
                    </a:lnTo>
                    <a:lnTo>
                      <a:pt x="181" y="110"/>
                    </a:lnTo>
                    <a:lnTo>
                      <a:pt x="183" y="108"/>
                    </a:lnTo>
                    <a:lnTo>
                      <a:pt x="183" y="105"/>
                    </a:lnTo>
                    <a:lnTo>
                      <a:pt x="183" y="100"/>
                    </a:lnTo>
                    <a:lnTo>
                      <a:pt x="183" y="97"/>
                    </a:lnTo>
                    <a:lnTo>
                      <a:pt x="186" y="95"/>
                    </a:lnTo>
                    <a:lnTo>
                      <a:pt x="186" y="89"/>
                    </a:lnTo>
                    <a:lnTo>
                      <a:pt x="186" y="87"/>
                    </a:lnTo>
                    <a:lnTo>
                      <a:pt x="186" y="84"/>
                    </a:lnTo>
                    <a:lnTo>
                      <a:pt x="189" y="84"/>
                    </a:lnTo>
                    <a:lnTo>
                      <a:pt x="189" y="81"/>
                    </a:lnTo>
                    <a:lnTo>
                      <a:pt x="189" y="79"/>
                    </a:lnTo>
                    <a:lnTo>
                      <a:pt x="189" y="76"/>
                    </a:lnTo>
                    <a:lnTo>
                      <a:pt x="189" y="74"/>
                    </a:lnTo>
                    <a:lnTo>
                      <a:pt x="191" y="63"/>
                    </a:lnTo>
                    <a:lnTo>
                      <a:pt x="194" y="63"/>
                    </a:lnTo>
                    <a:lnTo>
                      <a:pt x="194" y="60"/>
                    </a:lnTo>
                    <a:lnTo>
                      <a:pt x="199" y="60"/>
                    </a:lnTo>
                    <a:lnTo>
                      <a:pt x="202" y="60"/>
                    </a:lnTo>
                    <a:lnTo>
                      <a:pt x="244" y="63"/>
                    </a:lnTo>
                    <a:lnTo>
                      <a:pt x="249" y="66"/>
                    </a:lnTo>
                    <a:lnTo>
                      <a:pt x="262" y="66"/>
                    </a:lnTo>
                    <a:lnTo>
                      <a:pt x="278" y="68"/>
                    </a:lnTo>
                    <a:lnTo>
                      <a:pt x="280" y="68"/>
                    </a:lnTo>
                    <a:lnTo>
                      <a:pt x="280" y="60"/>
                    </a:lnTo>
                    <a:lnTo>
                      <a:pt x="283" y="58"/>
                    </a:lnTo>
                    <a:lnTo>
                      <a:pt x="283" y="55"/>
                    </a:lnTo>
                    <a:lnTo>
                      <a:pt x="288" y="60"/>
                    </a:lnTo>
                    <a:lnTo>
                      <a:pt x="293" y="60"/>
                    </a:lnTo>
                    <a:lnTo>
                      <a:pt x="296" y="58"/>
                    </a:lnTo>
                    <a:lnTo>
                      <a:pt x="301" y="58"/>
                    </a:lnTo>
                    <a:lnTo>
                      <a:pt x="304" y="55"/>
                    </a:lnTo>
                    <a:lnTo>
                      <a:pt x="309" y="53"/>
                    </a:lnTo>
                    <a:lnTo>
                      <a:pt x="338" y="29"/>
                    </a:lnTo>
                    <a:lnTo>
                      <a:pt x="349" y="21"/>
                    </a:lnTo>
                    <a:lnTo>
                      <a:pt x="370" y="0"/>
                    </a:lnTo>
                    <a:lnTo>
                      <a:pt x="372" y="8"/>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0" name="フリーフォーム 229"/>
              <p:cNvSpPr>
                <a:spLocks/>
              </p:cNvSpPr>
              <p:nvPr/>
            </p:nvSpPr>
            <p:spPr bwMode="auto">
              <a:xfrm>
                <a:off x="2127954" y="3022758"/>
                <a:ext cx="565234" cy="499193"/>
              </a:xfrm>
              <a:custGeom>
                <a:avLst/>
                <a:gdLst>
                  <a:gd name="T0" fmla="*/ 1162 w 1180"/>
                  <a:gd name="T1" fmla="*/ 15 h 1026"/>
                  <a:gd name="T2" fmla="*/ 1164 w 1180"/>
                  <a:gd name="T3" fmla="*/ 39 h 1026"/>
                  <a:gd name="T4" fmla="*/ 1167 w 1180"/>
                  <a:gd name="T5" fmla="*/ 84 h 1026"/>
                  <a:gd name="T6" fmla="*/ 1167 w 1180"/>
                  <a:gd name="T7" fmla="*/ 97 h 1026"/>
                  <a:gd name="T8" fmla="*/ 1170 w 1180"/>
                  <a:gd name="T9" fmla="*/ 120 h 1026"/>
                  <a:gd name="T10" fmla="*/ 1172 w 1180"/>
                  <a:gd name="T11" fmla="*/ 147 h 1026"/>
                  <a:gd name="T12" fmla="*/ 1178 w 1180"/>
                  <a:gd name="T13" fmla="*/ 199 h 1026"/>
                  <a:gd name="T14" fmla="*/ 1178 w 1180"/>
                  <a:gd name="T15" fmla="*/ 244 h 1026"/>
                  <a:gd name="T16" fmla="*/ 1180 w 1180"/>
                  <a:gd name="T17" fmla="*/ 296 h 1026"/>
                  <a:gd name="T18" fmla="*/ 1180 w 1180"/>
                  <a:gd name="T19" fmla="*/ 357 h 1026"/>
                  <a:gd name="T20" fmla="*/ 1180 w 1180"/>
                  <a:gd name="T21" fmla="*/ 396 h 1026"/>
                  <a:gd name="T22" fmla="*/ 1180 w 1180"/>
                  <a:gd name="T23" fmla="*/ 425 h 1026"/>
                  <a:gd name="T24" fmla="*/ 1180 w 1180"/>
                  <a:gd name="T25" fmla="*/ 427 h 1026"/>
                  <a:gd name="T26" fmla="*/ 1180 w 1180"/>
                  <a:gd name="T27" fmla="*/ 435 h 1026"/>
                  <a:gd name="T28" fmla="*/ 1178 w 1180"/>
                  <a:gd name="T29" fmla="*/ 446 h 1026"/>
                  <a:gd name="T30" fmla="*/ 1178 w 1180"/>
                  <a:gd name="T31" fmla="*/ 485 h 1026"/>
                  <a:gd name="T32" fmla="*/ 1175 w 1180"/>
                  <a:gd name="T33" fmla="*/ 511 h 1026"/>
                  <a:gd name="T34" fmla="*/ 1172 w 1180"/>
                  <a:gd name="T35" fmla="*/ 569 h 1026"/>
                  <a:gd name="T36" fmla="*/ 1170 w 1180"/>
                  <a:gd name="T37" fmla="*/ 627 h 1026"/>
                  <a:gd name="T38" fmla="*/ 1164 w 1180"/>
                  <a:gd name="T39" fmla="*/ 711 h 1026"/>
                  <a:gd name="T40" fmla="*/ 1159 w 1180"/>
                  <a:gd name="T41" fmla="*/ 763 h 1026"/>
                  <a:gd name="T42" fmla="*/ 1157 w 1180"/>
                  <a:gd name="T43" fmla="*/ 808 h 1026"/>
                  <a:gd name="T44" fmla="*/ 1151 w 1180"/>
                  <a:gd name="T45" fmla="*/ 863 h 1026"/>
                  <a:gd name="T46" fmla="*/ 1143 w 1180"/>
                  <a:gd name="T47" fmla="*/ 921 h 1026"/>
                  <a:gd name="T48" fmla="*/ 1143 w 1180"/>
                  <a:gd name="T49" fmla="*/ 944 h 1026"/>
                  <a:gd name="T50" fmla="*/ 1073 w 1180"/>
                  <a:gd name="T51" fmla="*/ 934 h 1026"/>
                  <a:gd name="T52" fmla="*/ 1007 w 1180"/>
                  <a:gd name="T53" fmla="*/ 926 h 1026"/>
                  <a:gd name="T54" fmla="*/ 968 w 1180"/>
                  <a:gd name="T55" fmla="*/ 921 h 1026"/>
                  <a:gd name="T56" fmla="*/ 868 w 1180"/>
                  <a:gd name="T57" fmla="*/ 910 h 1026"/>
                  <a:gd name="T58" fmla="*/ 797 w 1180"/>
                  <a:gd name="T59" fmla="*/ 902 h 1026"/>
                  <a:gd name="T60" fmla="*/ 703 w 1180"/>
                  <a:gd name="T61" fmla="*/ 921 h 1026"/>
                  <a:gd name="T62" fmla="*/ 658 w 1180"/>
                  <a:gd name="T63" fmla="*/ 931 h 1026"/>
                  <a:gd name="T64" fmla="*/ 632 w 1180"/>
                  <a:gd name="T65" fmla="*/ 944 h 1026"/>
                  <a:gd name="T66" fmla="*/ 603 w 1180"/>
                  <a:gd name="T67" fmla="*/ 981 h 1026"/>
                  <a:gd name="T68" fmla="*/ 567 w 1180"/>
                  <a:gd name="T69" fmla="*/ 989 h 1026"/>
                  <a:gd name="T70" fmla="*/ 459 w 1180"/>
                  <a:gd name="T71" fmla="*/ 1015 h 1026"/>
                  <a:gd name="T72" fmla="*/ 415 w 1180"/>
                  <a:gd name="T73" fmla="*/ 1026 h 1026"/>
                  <a:gd name="T74" fmla="*/ 378 w 1180"/>
                  <a:gd name="T75" fmla="*/ 989 h 1026"/>
                  <a:gd name="T76" fmla="*/ 365 w 1180"/>
                  <a:gd name="T77" fmla="*/ 976 h 1026"/>
                  <a:gd name="T78" fmla="*/ 326 w 1180"/>
                  <a:gd name="T79" fmla="*/ 942 h 1026"/>
                  <a:gd name="T80" fmla="*/ 215 w 1180"/>
                  <a:gd name="T81" fmla="*/ 834 h 1026"/>
                  <a:gd name="T82" fmla="*/ 118 w 1180"/>
                  <a:gd name="T83" fmla="*/ 742 h 1026"/>
                  <a:gd name="T84" fmla="*/ 14 w 1180"/>
                  <a:gd name="T85" fmla="*/ 635 h 1026"/>
                  <a:gd name="T86" fmla="*/ 14 w 1180"/>
                  <a:gd name="T87" fmla="*/ 593 h 1026"/>
                  <a:gd name="T88" fmla="*/ 171 w 1180"/>
                  <a:gd name="T89" fmla="*/ 532 h 1026"/>
                  <a:gd name="T90" fmla="*/ 297 w 1180"/>
                  <a:gd name="T91" fmla="*/ 483 h 1026"/>
                  <a:gd name="T92" fmla="*/ 349 w 1180"/>
                  <a:gd name="T93" fmla="*/ 475 h 1026"/>
                  <a:gd name="T94" fmla="*/ 462 w 1180"/>
                  <a:gd name="T95" fmla="*/ 427 h 1026"/>
                  <a:gd name="T96" fmla="*/ 622 w 1180"/>
                  <a:gd name="T97" fmla="*/ 322 h 1026"/>
                  <a:gd name="T98" fmla="*/ 672 w 1180"/>
                  <a:gd name="T99" fmla="*/ 309 h 1026"/>
                  <a:gd name="T100" fmla="*/ 711 w 1180"/>
                  <a:gd name="T101" fmla="*/ 278 h 1026"/>
                  <a:gd name="T102" fmla="*/ 719 w 1180"/>
                  <a:gd name="T103" fmla="*/ 273 h 1026"/>
                  <a:gd name="T104" fmla="*/ 753 w 1180"/>
                  <a:gd name="T105" fmla="*/ 246 h 1026"/>
                  <a:gd name="T106" fmla="*/ 858 w 1180"/>
                  <a:gd name="T107" fmla="*/ 178 h 1026"/>
                  <a:gd name="T108" fmla="*/ 942 w 1180"/>
                  <a:gd name="T109" fmla="*/ 123 h 1026"/>
                  <a:gd name="T110" fmla="*/ 957 w 1180"/>
                  <a:gd name="T111" fmla="*/ 115 h 1026"/>
                  <a:gd name="T112" fmla="*/ 1012 w 1180"/>
                  <a:gd name="T113" fmla="*/ 68 h 1026"/>
                  <a:gd name="T114" fmla="*/ 1046 w 1180"/>
                  <a:gd name="T115" fmla="*/ 34 h 1026"/>
                  <a:gd name="T116" fmla="*/ 1067 w 1180"/>
                  <a:gd name="T117" fmla="*/ 15 h 1026"/>
                  <a:gd name="T118" fmla="*/ 1094 w 1180"/>
                  <a:gd name="T119" fmla="*/ 8 h 1026"/>
                  <a:gd name="T120" fmla="*/ 1107 w 1180"/>
                  <a:gd name="T121" fmla="*/ 5 h 1026"/>
                  <a:gd name="T122" fmla="*/ 1125 w 1180"/>
                  <a:gd name="T123" fmla="*/ 2 h 1026"/>
                  <a:gd name="T124" fmla="*/ 1154 w 1180"/>
                  <a:gd name="T125" fmla="*/ 0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0" h="1026">
                    <a:moveTo>
                      <a:pt x="1162" y="0"/>
                    </a:moveTo>
                    <a:lnTo>
                      <a:pt x="1162" y="8"/>
                    </a:lnTo>
                    <a:lnTo>
                      <a:pt x="1162" y="10"/>
                    </a:lnTo>
                    <a:lnTo>
                      <a:pt x="1162" y="15"/>
                    </a:lnTo>
                    <a:lnTo>
                      <a:pt x="1162" y="23"/>
                    </a:lnTo>
                    <a:lnTo>
                      <a:pt x="1164" y="39"/>
                    </a:lnTo>
                    <a:lnTo>
                      <a:pt x="1164" y="50"/>
                    </a:lnTo>
                    <a:lnTo>
                      <a:pt x="1164" y="52"/>
                    </a:lnTo>
                    <a:lnTo>
                      <a:pt x="1167" y="84"/>
                    </a:lnTo>
                    <a:lnTo>
                      <a:pt x="1167" y="92"/>
                    </a:lnTo>
                    <a:lnTo>
                      <a:pt x="1167" y="97"/>
                    </a:lnTo>
                    <a:lnTo>
                      <a:pt x="1170" y="115"/>
                    </a:lnTo>
                    <a:lnTo>
                      <a:pt x="1170" y="118"/>
                    </a:lnTo>
                    <a:lnTo>
                      <a:pt x="1170" y="120"/>
                    </a:lnTo>
                    <a:lnTo>
                      <a:pt x="1170" y="123"/>
                    </a:lnTo>
                    <a:lnTo>
                      <a:pt x="1172" y="139"/>
                    </a:lnTo>
                    <a:lnTo>
                      <a:pt x="1172" y="144"/>
                    </a:lnTo>
                    <a:lnTo>
                      <a:pt x="1172" y="147"/>
                    </a:lnTo>
                    <a:lnTo>
                      <a:pt x="1172" y="152"/>
                    </a:lnTo>
                    <a:lnTo>
                      <a:pt x="1175" y="168"/>
                    </a:lnTo>
                    <a:lnTo>
                      <a:pt x="1175" y="183"/>
                    </a:lnTo>
                    <a:lnTo>
                      <a:pt x="1178" y="199"/>
                    </a:lnTo>
                    <a:lnTo>
                      <a:pt x="1178" y="204"/>
                    </a:lnTo>
                    <a:lnTo>
                      <a:pt x="1178" y="223"/>
                    </a:lnTo>
                    <a:lnTo>
                      <a:pt x="1178" y="231"/>
                    </a:lnTo>
                    <a:lnTo>
                      <a:pt x="1178" y="244"/>
                    </a:lnTo>
                    <a:lnTo>
                      <a:pt x="1178" y="249"/>
                    </a:lnTo>
                    <a:lnTo>
                      <a:pt x="1180" y="265"/>
                    </a:lnTo>
                    <a:lnTo>
                      <a:pt x="1180" y="267"/>
                    </a:lnTo>
                    <a:lnTo>
                      <a:pt x="1180" y="291"/>
                    </a:lnTo>
                    <a:lnTo>
                      <a:pt x="1180" y="296"/>
                    </a:lnTo>
                    <a:lnTo>
                      <a:pt x="1180" y="299"/>
                    </a:lnTo>
                    <a:lnTo>
                      <a:pt x="1180" y="343"/>
                    </a:lnTo>
                    <a:lnTo>
                      <a:pt x="1180" y="357"/>
                    </a:lnTo>
                    <a:lnTo>
                      <a:pt x="1180" y="362"/>
                    </a:lnTo>
                    <a:lnTo>
                      <a:pt x="1180" y="364"/>
                    </a:lnTo>
                    <a:lnTo>
                      <a:pt x="1180" y="396"/>
                    </a:lnTo>
                    <a:lnTo>
                      <a:pt x="1180" y="399"/>
                    </a:lnTo>
                    <a:lnTo>
                      <a:pt x="1180" y="417"/>
                    </a:lnTo>
                    <a:lnTo>
                      <a:pt x="1180" y="425"/>
                    </a:lnTo>
                    <a:lnTo>
                      <a:pt x="1180" y="427"/>
                    </a:lnTo>
                    <a:lnTo>
                      <a:pt x="1180" y="430"/>
                    </a:lnTo>
                    <a:lnTo>
                      <a:pt x="1180" y="433"/>
                    </a:lnTo>
                    <a:lnTo>
                      <a:pt x="1180" y="435"/>
                    </a:lnTo>
                    <a:lnTo>
                      <a:pt x="1178" y="441"/>
                    </a:lnTo>
                    <a:lnTo>
                      <a:pt x="1178" y="443"/>
                    </a:lnTo>
                    <a:lnTo>
                      <a:pt x="1178" y="446"/>
                    </a:lnTo>
                    <a:lnTo>
                      <a:pt x="1178" y="451"/>
                    </a:lnTo>
                    <a:lnTo>
                      <a:pt x="1178" y="472"/>
                    </a:lnTo>
                    <a:lnTo>
                      <a:pt x="1178" y="483"/>
                    </a:lnTo>
                    <a:lnTo>
                      <a:pt x="1178" y="485"/>
                    </a:lnTo>
                    <a:lnTo>
                      <a:pt x="1175" y="511"/>
                    </a:lnTo>
                    <a:lnTo>
                      <a:pt x="1175" y="535"/>
                    </a:lnTo>
                    <a:lnTo>
                      <a:pt x="1175" y="540"/>
                    </a:lnTo>
                    <a:lnTo>
                      <a:pt x="1172" y="556"/>
                    </a:lnTo>
                    <a:lnTo>
                      <a:pt x="1172" y="569"/>
                    </a:lnTo>
                    <a:lnTo>
                      <a:pt x="1172" y="588"/>
                    </a:lnTo>
                    <a:lnTo>
                      <a:pt x="1172" y="601"/>
                    </a:lnTo>
                    <a:lnTo>
                      <a:pt x="1170" y="606"/>
                    </a:lnTo>
                    <a:lnTo>
                      <a:pt x="1170" y="611"/>
                    </a:lnTo>
                    <a:lnTo>
                      <a:pt x="1170" y="622"/>
                    </a:lnTo>
                    <a:lnTo>
                      <a:pt x="1170" y="627"/>
                    </a:lnTo>
                    <a:lnTo>
                      <a:pt x="1167" y="669"/>
                    </a:lnTo>
                    <a:lnTo>
                      <a:pt x="1167" y="687"/>
                    </a:lnTo>
                    <a:lnTo>
                      <a:pt x="1164" y="706"/>
                    </a:lnTo>
                    <a:lnTo>
                      <a:pt x="1164" y="711"/>
                    </a:lnTo>
                    <a:lnTo>
                      <a:pt x="1164" y="713"/>
                    </a:lnTo>
                    <a:lnTo>
                      <a:pt x="1164" y="716"/>
                    </a:lnTo>
                    <a:lnTo>
                      <a:pt x="1159" y="763"/>
                    </a:lnTo>
                    <a:lnTo>
                      <a:pt x="1159" y="766"/>
                    </a:lnTo>
                    <a:lnTo>
                      <a:pt x="1157" y="805"/>
                    </a:lnTo>
                    <a:lnTo>
                      <a:pt x="1157" y="808"/>
                    </a:lnTo>
                    <a:lnTo>
                      <a:pt x="1157" y="811"/>
                    </a:lnTo>
                    <a:lnTo>
                      <a:pt x="1154" y="832"/>
                    </a:lnTo>
                    <a:lnTo>
                      <a:pt x="1151" y="847"/>
                    </a:lnTo>
                    <a:lnTo>
                      <a:pt x="1151" y="860"/>
                    </a:lnTo>
                    <a:lnTo>
                      <a:pt x="1151" y="863"/>
                    </a:lnTo>
                    <a:lnTo>
                      <a:pt x="1151" y="866"/>
                    </a:lnTo>
                    <a:lnTo>
                      <a:pt x="1149" y="889"/>
                    </a:lnTo>
                    <a:lnTo>
                      <a:pt x="1149" y="892"/>
                    </a:lnTo>
                    <a:lnTo>
                      <a:pt x="1143" y="921"/>
                    </a:lnTo>
                    <a:lnTo>
                      <a:pt x="1143" y="929"/>
                    </a:lnTo>
                    <a:lnTo>
                      <a:pt x="1143" y="931"/>
                    </a:lnTo>
                    <a:lnTo>
                      <a:pt x="1143" y="944"/>
                    </a:lnTo>
                    <a:lnTo>
                      <a:pt x="1136" y="944"/>
                    </a:lnTo>
                    <a:lnTo>
                      <a:pt x="1130" y="944"/>
                    </a:lnTo>
                    <a:lnTo>
                      <a:pt x="1122" y="942"/>
                    </a:lnTo>
                    <a:lnTo>
                      <a:pt x="1086" y="937"/>
                    </a:lnTo>
                    <a:lnTo>
                      <a:pt x="1073" y="934"/>
                    </a:lnTo>
                    <a:lnTo>
                      <a:pt x="1070" y="934"/>
                    </a:lnTo>
                    <a:lnTo>
                      <a:pt x="1065" y="934"/>
                    </a:lnTo>
                    <a:lnTo>
                      <a:pt x="1044" y="931"/>
                    </a:lnTo>
                    <a:lnTo>
                      <a:pt x="1031" y="929"/>
                    </a:lnTo>
                    <a:lnTo>
                      <a:pt x="1028" y="929"/>
                    </a:lnTo>
                    <a:lnTo>
                      <a:pt x="1007" y="926"/>
                    </a:lnTo>
                    <a:lnTo>
                      <a:pt x="989" y="923"/>
                    </a:lnTo>
                    <a:lnTo>
                      <a:pt x="984" y="921"/>
                    </a:lnTo>
                    <a:lnTo>
                      <a:pt x="981" y="921"/>
                    </a:lnTo>
                    <a:lnTo>
                      <a:pt x="968" y="921"/>
                    </a:lnTo>
                    <a:lnTo>
                      <a:pt x="934" y="916"/>
                    </a:lnTo>
                    <a:lnTo>
                      <a:pt x="918" y="916"/>
                    </a:lnTo>
                    <a:lnTo>
                      <a:pt x="915" y="916"/>
                    </a:lnTo>
                    <a:lnTo>
                      <a:pt x="905" y="913"/>
                    </a:lnTo>
                    <a:lnTo>
                      <a:pt x="868" y="910"/>
                    </a:lnTo>
                    <a:lnTo>
                      <a:pt x="860" y="908"/>
                    </a:lnTo>
                    <a:lnTo>
                      <a:pt x="852" y="908"/>
                    </a:lnTo>
                    <a:lnTo>
                      <a:pt x="821" y="905"/>
                    </a:lnTo>
                    <a:lnTo>
                      <a:pt x="808" y="902"/>
                    </a:lnTo>
                    <a:lnTo>
                      <a:pt x="800" y="902"/>
                    </a:lnTo>
                    <a:lnTo>
                      <a:pt x="797" y="902"/>
                    </a:lnTo>
                    <a:lnTo>
                      <a:pt x="787" y="905"/>
                    </a:lnTo>
                    <a:lnTo>
                      <a:pt x="766" y="910"/>
                    </a:lnTo>
                    <a:lnTo>
                      <a:pt x="732" y="916"/>
                    </a:lnTo>
                    <a:lnTo>
                      <a:pt x="703" y="921"/>
                    </a:lnTo>
                    <a:lnTo>
                      <a:pt x="679" y="926"/>
                    </a:lnTo>
                    <a:lnTo>
                      <a:pt x="672" y="929"/>
                    </a:lnTo>
                    <a:lnTo>
                      <a:pt x="669" y="929"/>
                    </a:lnTo>
                    <a:lnTo>
                      <a:pt x="664" y="929"/>
                    </a:lnTo>
                    <a:lnTo>
                      <a:pt x="658" y="931"/>
                    </a:lnTo>
                    <a:lnTo>
                      <a:pt x="653" y="931"/>
                    </a:lnTo>
                    <a:lnTo>
                      <a:pt x="648" y="934"/>
                    </a:lnTo>
                    <a:lnTo>
                      <a:pt x="645" y="934"/>
                    </a:lnTo>
                    <a:lnTo>
                      <a:pt x="640" y="937"/>
                    </a:lnTo>
                    <a:lnTo>
                      <a:pt x="637" y="939"/>
                    </a:lnTo>
                    <a:lnTo>
                      <a:pt x="632" y="944"/>
                    </a:lnTo>
                    <a:lnTo>
                      <a:pt x="624" y="952"/>
                    </a:lnTo>
                    <a:lnTo>
                      <a:pt x="617" y="958"/>
                    </a:lnTo>
                    <a:lnTo>
                      <a:pt x="614" y="963"/>
                    </a:lnTo>
                    <a:lnTo>
                      <a:pt x="609" y="968"/>
                    </a:lnTo>
                    <a:lnTo>
                      <a:pt x="606" y="973"/>
                    </a:lnTo>
                    <a:lnTo>
                      <a:pt x="603" y="981"/>
                    </a:lnTo>
                    <a:lnTo>
                      <a:pt x="593" y="984"/>
                    </a:lnTo>
                    <a:lnTo>
                      <a:pt x="582" y="986"/>
                    </a:lnTo>
                    <a:lnTo>
                      <a:pt x="577" y="986"/>
                    </a:lnTo>
                    <a:lnTo>
                      <a:pt x="575" y="986"/>
                    </a:lnTo>
                    <a:lnTo>
                      <a:pt x="569" y="989"/>
                    </a:lnTo>
                    <a:lnTo>
                      <a:pt x="567" y="989"/>
                    </a:lnTo>
                    <a:lnTo>
                      <a:pt x="559" y="992"/>
                    </a:lnTo>
                    <a:lnTo>
                      <a:pt x="517" y="1002"/>
                    </a:lnTo>
                    <a:lnTo>
                      <a:pt x="478" y="1010"/>
                    </a:lnTo>
                    <a:lnTo>
                      <a:pt x="470" y="1013"/>
                    </a:lnTo>
                    <a:lnTo>
                      <a:pt x="459" y="1015"/>
                    </a:lnTo>
                    <a:lnTo>
                      <a:pt x="454" y="1015"/>
                    </a:lnTo>
                    <a:lnTo>
                      <a:pt x="449" y="1018"/>
                    </a:lnTo>
                    <a:lnTo>
                      <a:pt x="443" y="1021"/>
                    </a:lnTo>
                    <a:lnTo>
                      <a:pt x="415" y="1026"/>
                    </a:lnTo>
                    <a:lnTo>
                      <a:pt x="388" y="1000"/>
                    </a:lnTo>
                    <a:lnTo>
                      <a:pt x="386" y="997"/>
                    </a:lnTo>
                    <a:lnTo>
                      <a:pt x="383" y="997"/>
                    </a:lnTo>
                    <a:lnTo>
                      <a:pt x="378" y="989"/>
                    </a:lnTo>
                    <a:lnTo>
                      <a:pt x="373" y="986"/>
                    </a:lnTo>
                    <a:lnTo>
                      <a:pt x="373" y="984"/>
                    </a:lnTo>
                    <a:lnTo>
                      <a:pt x="370" y="981"/>
                    </a:lnTo>
                    <a:lnTo>
                      <a:pt x="365" y="976"/>
                    </a:lnTo>
                    <a:lnTo>
                      <a:pt x="360" y="973"/>
                    </a:lnTo>
                    <a:lnTo>
                      <a:pt x="354" y="968"/>
                    </a:lnTo>
                    <a:lnTo>
                      <a:pt x="339" y="952"/>
                    </a:lnTo>
                    <a:lnTo>
                      <a:pt x="336" y="950"/>
                    </a:lnTo>
                    <a:lnTo>
                      <a:pt x="328" y="944"/>
                    </a:lnTo>
                    <a:lnTo>
                      <a:pt x="326" y="942"/>
                    </a:lnTo>
                    <a:lnTo>
                      <a:pt x="326" y="939"/>
                    </a:lnTo>
                    <a:lnTo>
                      <a:pt x="299" y="913"/>
                    </a:lnTo>
                    <a:lnTo>
                      <a:pt x="265" y="881"/>
                    </a:lnTo>
                    <a:lnTo>
                      <a:pt x="215" y="834"/>
                    </a:lnTo>
                    <a:lnTo>
                      <a:pt x="210" y="832"/>
                    </a:lnTo>
                    <a:lnTo>
                      <a:pt x="208" y="829"/>
                    </a:lnTo>
                    <a:lnTo>
                      <a:pt x="208" y="826"/>
                    </a:lnTo>
                    <a:lnTo>
                      <a:pt x="205" y="824"/>
                    </a:lnTo>
                    <a:lnTo>
                      <a:pt x="155" y="776"/>
                    </a:lnTo>
                    <a:lnTo>
                      <a:pt x="118" y="742"/>
                    </a:lnTo>
                    <a:lnTo>
                      <a:pt x="79" y="706"/>
                    </a:lnTo>
                    <a:lnTo>
                      <a:pt x="61" y="687"/>
                    </a:lnTo>
                    <a:lnTo>
                      <a:pt x="45" y="671"/>
                    </a:lnTo>
                    <a:lnTo>
                      <a:pt x="21" y="645"/>
                    </a:lnTo>
                    <a:lnTo>
                      <a:pt x="16" y="640"/>
                    </a:lnTo>
                    <a:lnTo>
                      <a:pt x="14" y="635"/>
                    </a:lnTo>
                    <a:lnTo>
                      <a:pt x="11" y="627"/>
                    </a:lnTo>
                    <a:lnTo>
                      <a:pt x="6" y="616"/>
                    </a:lnTo>
                    <a:lnTo>
                      <a:pt x="6" y="611"/>
                    </a:lnTo>
                    <a:lnTo>
                      <a:pt x="0" y="598"/>
                    </a:lnTo>
                    <a:lnTo>
                      <a:pt x="14" y="593"/>
                    </a:lnTo>
                    <a:lnTo>
                      <a:pt x="53" y="577"/>
                    </a:lnTo>
                    <a:lnTo>
                      <a:pt x="90" y="561"/>
                    </a:lnTo>
                    <a:lnTo>
                      <a:pt x="111" y="553"/>
                    </a:lnTo>
                    <a:lnTo>
                      <a:pt x="132" y="546"/>
                    </a:lnTo>
                    <a:lnTo>
                      <a:pt x="155" y="538"/>
                    </a:lnTo>
                    <a:lnTo>
                      <a:pt x="171" y="532"/>
                    </a:lnTo>
                    <a:lnTo>
                      <a:pt x="176" y="530"/>
                    </a:lnTo>
                    <a:lnTo>
                      <a:pt x="202" y="519"/>
                    </a:lnTo>
                    <a:lnTo>
                      <a:pt x="229" y="509"/>
                    </a:lnTo>
                    <a:lnTo>
                      <a:pt x="252" y="498"/>
                    </a:lnTo>
                    <a:lnTo>
                      <a:pt x="276" y="490"/>
                    </a:lnTo>
                    <a:lnTo>
                      <a:pt x="297" y="483"/>
                    </a:lnTo>
                    <a:lnTo>
                      <a:pt x="305" y="477"/>
                    </a:lnTo>
                    <a:lnTo>
                      <a:pt x="320" y="477"/>
                    </a:lnTo>
                    <a:lnTo>
                      <a:pt x="331" y="477"/>
                    </a:lnTo>
                    <a:lnTo>
                      <a:pt x="341" y="477"/>
                    </a:lnTo>
                    <a:lnTo>
                      <a:pt x="346" y="475"/>
                    </a:lnTo>
                    <a:lnTo>
                      <a:pt x="349" y="475"/>
                    </a:lnTo>
                    <a:lnTo>
                      <a:pt x="354" y="472"/>
                    </a:lnTo>
                    <a:lnTo>
                      <a:pt x="360" y="469"/>
                    </a:lnTo>
                    <a:lnTo>
                      <a:pt x="365" y="469"/>
                    </a:lnTo>
                    <a:lnTo>
                      <a:pt x="370" y="467"/>
                    </a:lnTo>
                    <a:lnTo>
                      <a:pt x="449" y="433"/>
                    </a:lnTo>
                    <a:lnTo>
                      <a:pt x="462" y="427"/>
                    </a:lnTo>
                    <a:lnTo>
                      <a:pt x="480" y="420"/>
                    </a:lnTo>
                    <a:lnTo>
                      <a:pt x="533" y="399"/>
                    </a:lnTo>
                    <a:lnTo>
                      <a:pt x="569" y="383"/>
                    </a:lnTo>
                    <a:lnTo>
                      <a:pt x="596" y="370"/>
                    </a:lnTo>
                    <a:lnTo>
                      <a:pt x="622" y="322"/>
                    </a:lnTo>
                    <a:lnTo>
                      <a:pt x="640" y="317"/>
                    </a:lnTo>
                    <a:lnTo>
                      <a:pt x="664" y="312"/>
                    </a:lnTo>
                    <a:lnTo>
                      <a:pt x="672" y="309"/>
                    </a:lnTo>
                    <a:lnTo>
                      <a:pt x="674" y="307"/>
                    </a:lnTo>
                    <a:lnTo>
                      <a:pt x="677" y="304"/>
                    </a:lnTo>
                    <a:lnTo>
                      <a:pt x="690" y="296"/>
                    </a:lnTo>
                    <a:lnTo>
                      <a:pt x="711" y="280"/>
                    </a:lnTo>
                    <a:lnTo>
                      <a:pt x="711" y="278"/>
                    </a:lnTo>
                    <a:lnTo>
                      <a:pt x="714" y="278"/>
                    </a:lnTo>
                    <a:lnTo>
                      <a:pt x="714" y="275"/>
                    </a:lnTo>
                    <a:lnTo>
                      <a:pt x="716" y="275"/>
                    </a:lnTo>
                    <a:lnTo>
                      <a:pt x="716" y="273"/>
                    </a:lnTo>
                    <a:lnTo>
                      <a:pt x="719" y="273"/>
                    </a:lnTo>
                    <a:lnTo>
                      <a:pt x="721" y="270"/>
                    </a:lnTo>
                    <a:lnTo>
                      <a:pt x="734" y="259"/>
                    </a:lnTo>
                    <a:lnTo>
                      <a:pt x="745" y="252"/>
                    </a:lnTo>
                    <a:lnTo>
                      <a:pt x="753" y="246"/>
                    </a:lnTo>
                    <a:lnTo>
                      <a:pt x="766" y="236"/>
                    </a:lnTo>
                    <a:lnTo>
                      <a:pt x="826" y="199"/>
                    </a:lnTo>
                    <a:lnTo>
                      <a:pt x="829" y="196"/>
                    </a:lnTo>
                    <a:lnTo>
                      <a:pt x="834" y="194"/>
                    </a:lnTo>
                    <a:lnTo>
                      <a:pt x="858" y="178"/>
                    </a:lnTo>
                    <a:lnTo>
                      <a:pt x="866" y="173"/>
                    </a:lnTo>
                    <a:lnTo>
                      <a:pt x="879" y="165"/>
                    </a:lnTo>
                    <a:lnTo>
                      <a:pt x="939" y="126"/>
                    </a:lnTo>
                    <a:lnTo>
                      <a:pt x="942" y="123"/>
                    </a:lnTo>
                    <a:lnTo>
                      <a:pt x="944" y="123"/>
                    </a:lnTo>
                    <a:lnTo>
                      <a:pt x="947" y="120"/>
                    </a:lnTo>
                    <a:lnTo>
                      <a:pt x="955" y="115"/>
                    </a:lnTo>
                    <a:lnTo>
                      <a:pt x="957" y="115"/>
                    </a:lnTo>
                    <a:lnTo>
                      <a:pt x="968" y="107"/>
                    </a:lnTo>
                    <a:lnTo>
                      <a:pt x="984" y="97"/>
                    </a:lnTo>
                    <a:lnTo>
                      <a:pt x="991" y="92"/>
                    </a:lnTo>
                    <a:lnTo>
                      <a:pt x="1002" y="78"/>
                    </a:lnTo>
                    <a:lnTo>
                      <a:pt x="1012" y="71"/>
                    </a:lnTo>
                    <a:lnTo>
                      <a:pt x="1012" y="68"/>
                    </a:lnTo>
                    <a:lnTo>
                      <a:pt x="1015" y="65"/>
                    </a:lnTo>
                    <a:lnTo>
                      <a:pt x="1020" y="60"/>
                    </a:lnTo>
                    <a:lnTo>
                      <a:pt x="1031" y="50"/>
                    </a:lnTo>
                    <a:lnTo>
                      <a:pt x="1046" y="34"/>
                    </a:lnTo>
                    <a:lnTo>
                      <a:pt x="1054" y="26"/>
                    </a:lnTo>
                    <a:lnTo>
                      <a:pt x="1060" y="21"/>
                    </a:lnTo>
                    <a:lnTo>
                      <a:pt x="1060" y="18"/>
                    </a:lnTo>
                    <a:lnTo>
                      <a:pt x="1062" y="18"/>
                    </a:lnTo>
                    <a:lnTo>
                      <a:pt x="1065" y="15"/>
                    </a:lnTo>
                    <a:lnTo>
                      <a:pt x="1067" y="15"/>
                    </a:lnTo>
                    <a:lnTo>
                      <a:pt x="1070" y="13"/>
                    </a:lnTo>
                    <a:lnTo>
                      <a:pt x="1073" y="13"/>
                    </a:lnTo>
                    <a:lnTo>
                      <a:pt x="1075" y="10"/>
                    </a:lnTo>
                    <a:lnTo>
                      <a:pt x="1078" y="10"/>
                    </a:lnTo>
                    <a:lnTo>
                      <a:pt x="1086" y="8"/>
                    </a:lnTo>
                    <a:lnTo>
                      <a:pt x="1094" y="8"/>
                    </a:lnTo>
                    <a:lnTo>
                      <a:pt x="1096" y="8"/>
                    </a:lnTo>
                    <a:lnTo>
                      <a:pt x="1101" y="5"/>
                    </a:lnTo>
                    <a:lnTo>
                      <a:pt x="1107" y="5"/>
                    </a:lnTo>
                    <a:lnTo>
                      <a:pt x="1112" y="5"/>
                    </a:lnTo>
                    <a:lnTo>
                      <a:pt x="1115" y="5"/>
                    </a:lnTo>
                    <a:lnTo>
                      <a:pt x="1117" y="5"/>
                    </a:lnTo>
                    <a:lnTo>
                      <a:pt x="1120" y="5"/>
                    </a:lnTo>
                    <a:lnTo>
                      <a:pt x="1125" y="2"/>
                    </a:lnTo>
                    <a:lnTo>
                      <a:pt x="1130" y="2"/>
                    </a:lnTo>
                    <a:lnTo>
                      <a:pt x="1143" y="2"/>
                    </a:lnTo>
                    <a:lnTo>
                      <a:pt x="1146" y="0"/>
                    </a:lnTo>
                    <a:lnTo>
                      <a:pt x="1154" y="0"/>
                    </a:lnTo>
                    <a:lnTo>
                      <a:pt x="1162" y="0"/>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1" name="フリーフォーム 230"/>
              <p:cNvSpPr>
                <a:spLocks/>
              </p:cNvSpPr>
              <p:nvPr/>
            </p:nvSpPr>
            <p:spPr bwMode="auto">
              <a:xfrm>
                <a:off x="2932174" y="2242180"/>
                <a:ext cx="435887" cy="818808"/>
              </a:xfrm>
              <a:custGeom>
                <a:avLst/>
                <a:gdLst>
                  <a:gd name="T0" fmla="*/ 689 w 910"/>
                  <a:gd name="T1" fmla="*/ 556 h 1682"/>
                  <a:gd name="T2" fmla="*/ 721 w 910"/>
                  <a:gd name="T3" fmla="*/ 603 h 1682"/>
                  <a:gd name="T4" fmla="*/ 763 w 910"/>
                  <a:gd name="T5" fmla="*/ 666 h 1682"/>
                  <a:gd name="T6" fmla="*/ 821 w 910"/>
                  <a:gd name="T7" fmla="*/ 745 h 1682"/>
                  <a:gd name="T8" fmla="*/ 870 w 910"/>
                  <a:gd name="T9" fmla="*/ 816 h 1682"/>
                  <a:gd name="T10" fmla="*/ 907 w 910"/>
                  <a:gd name="T11" fmla="*/ 879 h 1682"/>
                  <a:gd name="T12" fmla="*/ 810 w 910"/>
                  <a:gd name="T13" fmla="*/ 992 h 1682"/>
                  <a:gd name="T14" fmla="*/ 758 w 910"/>
                  <a:gd name="T15" fmla="*/ 1005 h 1682"/>
                  <a:gd name="T16" fmla="*/ 758 w 910"/>
                  <a:gd name="T17" fmla="*/ 1049 h 1682"/>
                  <a:gd name="T18" fmla="*/ 765 w 910"/>
                  <a:gd name="T19" fmla="*/ 1091 h 1682"/>
                  <a:gd name="T20" fmla="*/ 771 w 910"/>
                  <a:gd name="T21" fmla="*/ 1133 h 1682"/>
                  <a:gd name="T22" fmla="*/ 768 w 910"/>
                  <a:gd name="T23" fmla="*/ 1165 h 1682"/>
                  <a:gd name="T24" fmla="*/ 784 w 910"/>
                  <a:gd name="T25" fmla="*/ 1209 h 1682"/>
                  <a:gd name="T26" fmla="*/ 781 w 910"/>
                  <a:gd name="T27" fmla="*/ 1259 h 1682"/>
                  <a:gd name="T28" fmla="*/ 765 w 910"/>
                  <a:gd name="T29" fmla="*/ 1356 h 1682"/>
                  <a:gd name="T30" fmla="*/ 724 w 910"/>
                  <a:gd name="T31" fmla="*/ 1446 h 1682"/>
                  <a:gd name="T32" fmla="*/ 703 w 910"/>
                  <a:gd name="T33" fmla="*/ 1480 h 1682"/>
                  <a:gd name="T34" fmla="*/ 695 w 910"/>
                  <a:gd name="T35" fmla="*/ 1516 h 1682"/>
                  <a:gd name="T36" fmla="*/ 629 w 910"/>
                  <a:gd name="T37" fmla="*/ 1537 h 1682"/>
                  <a:gd name="T38" fmla="*/ 595 w 910"/>
                  <a:gd name="T39" fmla="*/ 1551 h 1682"/>
                  <a:gd name="T40" fmla="*/ 551 w 910"/>
                  <a:gd name="T41" fmla="*/ 1572 h 1682"/>
                  <a:gd name="T42" fmla="*/ 509 w 910"/>
                  <a:gd name="T43" fmla="*/ 1595 h 1682"/>
                  <a:gd name="T44" fmla="*/ 440 w 910"/>
                  <a:gd name="T45" fmla="*/ 1635 h 1682"/>
                  <a:gd name="T46" fmla="*/ 380 w 910"/>
                  <a:gd name="T47" fmla="*/ 1661 h 1682"/>
                  <a:gd name="T48" fmla="*/ 320 w 910"/>
                  <a:gd name="T49" fmla="*/ 1679 h 1682"/>
                  <a:gd name="T50" fmla="*/ 288 w 910"/>
                  <a:gd name="T51" fmla="*/ 1677 h 1682"/>
                  <a:gd name="T52" fmla="*/ 262 w 910"/>
                  <a:gd name="T53" fmla="*/ 1663 h 1682"/>
                  <a:gd name="T54" fmla="*/ 252 w 910"/>
                  <a:gd name="T55" fmla="*/ 1637 h 1682"/>
                  <a:gd name="T56" fmla="*/ 273 w 910"/>
                  <a:gd name="T57" fmla="*/ 1606 h 1682"/>
                  <a:gd name="T58" fmla="*/ 307 w 910"/>
                  <a:gd name="T59" fmla="*/ 1556 h 1682"/>
                  <a:gd name="T60" fmla="*/ 320 w 910"/>
                  <a:gd name="T61" fmla="*/ 1506 h 1682"/>
                  <a:gd name="T62" fmla="*/ 325 w 910"/>
                  <a:gd name="T63" fmla="*/ 1438 h 1682"/>
                  <a:gd name="T64" fmla="*/ 312 w 910"/>
                  <a:gd name="T65" fmla="*/ 1385 h 1682"/>
                  <a:gd name="T66" fmla="*/ 283 w 910"/>
                  <a:gd name="T67" fmla="*/ 1325 h 1682"/>
                  <a:gd name="T68" fmla="*/ 246 w 910"/>
                  <a:gd name="T69" fmla="*/ 1264 h 1682"/>
                  <a:gd name="T70" fmla="*/ 204 w 910"/>
                  <a:gd name="T71" fmla="*/ 1202 h 1682"/>
                  <a:gd name="T72" fmla="*/ 181 w 910"/>
                  <a:gd name="T73" fmla="*/ 1157 h 1682"/>
                  <a:gd name="T74" fmla="*/ 163 w 910"/>
                  <a:gd name="T75" fmla="*/ 1102 h 1682"/>
                  <a:gd name="T76" fmla="*/ 157 w 910"/>
                  <a:gd name="T77" fmla="*/ 1057 h 1682"/>
                  <a:gd name="T78" fmla="*/ 176 w 910"/>
                  <a:gd name="T79" fmla="*/ 999 h 1682"/>
                  <a:gd name="T80" fmla="*/ 202 w 910"/>
                  <a:gd name="T81" fmla="*/ 957 h 1682"/>
                  <a:gd name="T82" fmla="*/ 262 w 910"/>
                  <a:gd name="T83" fmla="*/ 881 h 1682"/>
                  <a:gd name="T84" fmla="*/ 286 w 910"/>
                  <a:gd name="T85" fmla="*/ 805 h 1682"/>
                  <a:gd name="T86" fmla="*/ 275 w 910"/>
                  <a:gd name="T87" fmla="*/ 713 h 1682"/>
                  <a:gd name="T88" fmla="*/ 257 w 910"/>
                  <a:gd name="T89" fmla="*/ 674 h 1682"/>
                  <a:gd name="T90" fmla="*/ 212 w 910"/>
                  <a:gd name="T91" fmla="*/ 601 h 1682"/>
                  <a:gd name="T92" fmla="*/ 121 w 910"/>
                  <a:gd name="T93" fmla="*/ 540 h 1682"/>
                  <a:gd name="T94" fmla="*/ 79 w 910"/>
                  <a:gd name="T95" fmla="*/ 522 h 1682"/>
                  <a:gd name="T96" fmla="*/ 34 w 910"/>
                  <a:gd name="T97" fmla="*/ 482 h 1682"/>
                  <a:gd name="T98" fmla="*/ 165 w 910"/>
                  <a:gd name="T99" fmla="*/ 231 h 1682"/>
                  <a:gd name="T100" fmla="*/ 225 w 910"/>
                  <a:gd name="T101" fmla="*/ 139 h 1682"/>
                  <a:gd name="T102" fmla="*/ 291 w 910"/>
                  <a:gd name="T103" fmla="*/ 68 h 1682"/>
                  <a:gd name="T104" fmla="*/ 336 w 910"/>
                  <a:gd name="T105" fmla="*/ 36 h 1682"/>
                  <a:gd name="T106" fmla="*/ 414 w 910"/>
                  <a:gd name="T107" fmla="*/ 0 h 1682"/>
                  <a:gd name="T108" fmla="*/ 464 w 910"/>
                  <a:gd name="T109" fmla="*/ 112 h 1682"/>
                  <a:gd name="T110" fmla="*/ 495 w 910"/>
                  <a:gd name="T111" fmla="*/ 183 h 1682"/>
                  <a:gd name="T112" fmla="*/ 543 w 910"/>
                  <a:gd name="T113" fmla="*/ 291 h 1682"/>
                  <a:gd name="T114" fmla="*/ 564 w 910"/>
                  <a:gd name="T115" fmla="*/ 341 h 1682"/>
                  <a:gd name="T116" fmla="*/ 592 w 910"/>
                  <a:gd name="T117" fmla="*/ 401 h 1682"/>
                  <a:gd name="T118" fmla="*/ 619 w 910"/>
                  <a:gd name="T119" fmla="*/ 448 h 1682"/>
                  <a:gd name="T120" fmla="*/ 640 w 910"/>
                  <a:gd name="T121" fmla="*/ 482 h 1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10" h="1682">
                    <a:moveTo>
                      <a:pt x="648" y="496"/>
                    </a:moveTo>
                    <a:lnTo>
                      <a:pt x="653" y="501"/>
                    </a:lnTo>
                    <a:lnTo>
                      <a:pt x="653" y="503"/>
                    </a:lnTo>
                    <a:lnTo>
                      <a:pt x="661" y="514"/>
                    </a:lnTo>
                    <a:lnTo>
                      <a:pt x="666" y="524"/>
                    </a:lnTo>
                    <a:lnTo>
                      <a:pt x="669" y="524"/>
                    </a:lnTo>
                    <a:lnTo>
                      <a:pt x="669" y="527"/>
                    </a:lnTo>
                    <a:lnTo>
                      <a:pt x="674" y="535"/>
                    </a:lnTo>
                    <a:lnTo>
                      <a:pt x="684" y="548"/>
                    </a:lnTo>
                    <a:lnTo>
                      <a:pt x="689" y="556"/>
                    </a:lnTo>
                    <a:lnTo>
                      <a:pt x="692" y="561"/>
                    </a:lnTo>
                    <a:lnTo>
                      <a:pt x="697" y="569"/>
                    </a:lnTo>
                    <a:lnTo>
                      <a:pt x="700" y="572"/>
                    </a:lnTo>
                    <a:lnTo>
                      <a:pt x="700" y="574"/>
                    </a:lnTo>
                    <a:lnTo>
                      <a:pt x="703" y="574"/>
                    </a:lnTo>
                    <a:lnTo>
                      <a:pt x="703" y="577"/>
                    </a:lnTo>
                    <a:lnTo>
                      <a:pt x="705" y="582"/>
                    </a:lnTo>
                    <a:lnTo>
                      <a:pt x="710" y="587"/>
                    </a:lnTo>
                    <a:lnTo>
                      <a:pt x="713" y="593"/>
                    </a:lnTo>
                    <a:lnTo>
                      <a:pt x="721" y="603"/>
                    </a:lnTo>
                    <a:lnTo>
                      <a:pt x="721" y="606"/>
                    </a:lnTo>
                    <a:lnTo>
                      <a:pt x="726" y="614"/>
                    </a:lnTo>
                    <a:lnTo>
                      <a:pt x="729" y="614"/>
                    </a:lnTo>
                    <a:lnTo>
                      <a:pt x="734" y="622"/>
                    </a:lnTo>
                    <a:lnTo>
                      <a:pt x="737" y="629"/>
                    </a:lnTo>
                    <a:lnTo>
                      <a:pt x="739" y="629"/>
                    </a:lnTo>
                    <a:lnTo>
                      <a:pt x="739" y="632"/>
                    </a:lnTo>
                    <a:lnTo>
                      <a:pt x="742" y="635"/>
                    </a:lnTo>
                    <a:lnTo>
                      <a:pt x="752" y="650"/>
                    </a:lnTo>
                    <a:lnTo>
                      <a:pt x="763" y="666"/>
                    </a:lnTo>
                    <a:lnTo>
                      <a:pt x="765" y="671"/>
                    </a:lnTo>
                    <a:lnTo>
                      <a:pt x="768" y="674"/>
                    </a:lnTo>
                    <a:lnTo>
                      <a:pt x="771" y="677"/>
                    </a:lnTo>
                    <a:lnTo>
                      <a:pt x="781" y="692"/>
                    </a:lnTo>
                    <a:lnTo>
                      <a:pt x="781" y="695"/>
                    </a:lnTo>
                    <a:lnTo>
                      <a:pt x="797" y="716"/>
                    </a:lnTo>
                    <a:lnTo>
                      <a:pt x="800" y="719"/>
                    </a:lnTo>
                    <a:lnTo>
                      <a:pt x="802" y="719"/>
                    </a:lnTo>
                    <a:lnTo>
                      <a:pt x="810" y="732"/>
                    </a:lnTo>
                    <a:lnTo>
                      <a:pt x="821" y="745"/>
                    </a:lnTo>
                    <a:lnTo>
                      <a:pt x="828" y="755"/>
                    </a:lnTo>
                    <a:lnTo>
                      <a:pt x="831" y="758"/>
                    </a:lnTo>
                    <a:lnTo>
                      <a:pt x="836" y="768"/>
                    </a:lnTo>
                    <a:lnTo>
                      <a:pt x="842" y="776"/>
                    </a:lnTo>
                    <a:lnTo>
                      <a:pt x="847" y="784"/>
                    </a:lnTo>
                    <a:lnTo>
                      <a:pt x="849" y="787"/>
                    </a:lnTo>
                    <a:lnTo>
                      <a:pt x="852" y="789"/>
                    </a:lnTo>
                    <a:lnTo>
                      <a:pt x="855" y="795"/>
                    </a:lnTo>
                    <a:lnTo>
                      <a:pt x="862" y="805"/>
                    </a:lnTo>
                    <a:lnTo>
                      <a:pt x="870" y="816"/>
                    </a:lnTo>
                    <a:lnTo>
                      <a:pt x="876" y="826"/>
                    </a:lnTo>
                    <a:lnTo>
                      <a:pt x="886" y="842"/>
                    </a:lnTo>
                    <a:lnTo>
                      <a:pt x="891" y="847"/>
                    </a:lnTo>
                    <a:lnTo>
                      <a:pt x="894" y="852"/>
                    </a:lnTo>
                    <a:lnTo>
                      <a:pt x="902" y="860"/>
                    </a:lnTo>
                    <a:lnTo>
                      <a:pt x="904" y="866"/>
                    </a:lnTo>
                    <a:lnTo>
                      <a:pt x="904" y="868"/>
                    </a:lnTo>
                    <a:lnTo>
                      <a:pt x="910" y="873"/>
                    </a:lnTo>
                    <a:lnTo>
                      <a:pt x="907" y="876"/>
                    </a:lnTo>
                    <a:lnTo>
                      <a:pt x="907" y="879"/>
                    </a:lnTo>
                    <a:lnTo>
                      <a:pt x="904" y="881"/>
                    </a:lnTo>
                    <a:lnTo>
                      <a:pt x="891" y="897"/>
                    </a:lnTo>
                    <a:lnTo>
                      <a:pt x="878" y="913"/>
                    </a:lnTo>
                    <a:lnTo>
                      <a:pt x="870" y="926"/>
                    </a:lnTo>
                    <a:lnTo>
                      <a:pt x="842" y="957"/>
                    </a:lnTo>
                    <a:lnTo>
                      <a:pt x="831" y="968"/>
                    </a:lnTo>
                    <a:lnTo>
                      <a:pt x="818" y="981"/>
                    </a:lnTo>
                    <a:lnTo>
                      <a:pt x="815" y="986"/>
                    </a:lnTo>
                    <a:lnTo>
                      <a:pt x="813" y="989"/>
                    </a:lnTo>
                    <a:lnTo>
                      <a:pt x="810" y="992"/>
                    </a:lnTo>
                    <a:lnTo>
                      <a:pt x="807" y="992"/>
                    </a:lnTo>
                    <a:lnTo>
                      <a:pt x="794" y="994"/>
                    </a:lnTo>
                    <a:lnTo>
                      <a:pt x="773" y="992"/>
                    </a:lnTo>
                    <a:lnTo>
                      <a:pt x="760" y="992"/>
                    </a:lnTo>
                    <a:lnTo>
                      <a:pt x="752" y="989"/>
                    </a:lnTo>
                    <a:lnTo>
                      <a:pt x="755" y="994"/>
                    </a:lnTo>
                    <a:lnTo>
                      <a:pt x="755" y="997"/>
                    </a:lnTo>
                    <a:lnTo>
                      <a:pt x="758" y="999"/>
                    </a:lnTo>
                    <a:lnTo>
                      <a:pt x="758" y="1002"/>
                    </a:lnTo>
                    <a:lnTo>
                      <a:pt x="758" y="1005"/>
                    </a:lnTo>
                    <a:lnTo>
                      <a:pt x="758" y="1007"/>
                    </a:lnTo>
                    <a:lnTo>
                      <a:pt x="760" y="1007"/>
                    </a:lnTo>
                    <a:lnTo>
                      <a:pt x="760" y="1010"/>
                    </a:lnTo>
                    <a:lnTo>
                      <a:pt x="760" y="1015"/>
                    </a:lnTo>
                    <a:lnTo>
                      <a:pt x="760" y="1018"/>
                    </a:lnTo>
                    <a:lnTo>
                      <a:pt x="760" y="1023"/>
                    </a:lnTo>
                    <a:lnTo>
                      <a:pt x="760" y="1028"/>
                    </a:lnTo>
                    <a:lnTo>
                      <a:pt x="760" y="1034"/>
                    </a:lnTo>
                    <a:lnTo>
                      <a:pt x="760" y="1041"/>
                    </a:lnTo>
                    <a:lnTo>
                      <a:pt x="758" y="1049"/>
                    </a:lnTo>
                    <a:lnTo>
                      <a:pt x="758" y="1055"/>
                    </a:lnTo>
                    <a:lnTo>
                      <a:pt x="758" y="1062"/>
                    </a:lnTo>
                    <a:lnTo>
                      <a:pt x="758" y="1068"/>
                    </a:lnTo>
                    <a:lnTo>
                      <a:pt x="758" y="1070"/>
                    </a:lnTo>
                    <a:lnTo>
                      <a:pt x="758" y="1076"/>
                    </a:lnTo>
                    <a:lnTo>
                      <a:pt x="758" y="1078"/>
                    </a:lnTo>
                    <a:lnTo>
                      <a:pt x="758" y="1083"/>
                    </a:lnTo>
                    <a:lnTo>
                      <a:pt x="758" y="1086"/>
                    </a:lnTo>
                    <a:lnTo>
                      <a:pt x="760" y="1089"/>
                    </a:lnTo>
                    <a:lnTo>
                      <a:pt x="765" y="1091"/>
                    </a:lnTo>
                    <a:lnTo>
                      <a:pt x="771" y="1097"/>
                    </a:lnTo>
                    <a:lnTo>
                      <a:pt x="771" y="1099"/>
                    </a:lnTo>
                    <a:lnTo>
                      <a:pt x="771" y="1102"/>
                    </a:lnTo>
                    <a:lnTo>
                      <a:pt x="773" y="1104"/>
                    </a:lnTo>
                    <a:lnTo>
                      <a:pt x="771" y="1115"/>
                    </a:lnTo>
                    <a:lnTo>
                      <a:pt x="771" y="1123"/>
                    </a:lnTo>
                    <a:lnTo>
                      <a:pt x="771" y="1125"/>
                    </a:lnTo>
                    <a:lnTo>
                      <a:pt x="771" y="1128"/>
                    </a:lnTo>
                    <a:lnTo>
                      <a:pt x="771" y="1131"/>
                    </a:lnTo>
                    <a:lnTo>
                      <a:pt x="771" y="1133"/>
                    </a:lnTo>
                    <a:lnTo>
                      <a:pt x="771" y="1136"/>
                    </a:lnTo>
                    <a:lnTo>
                      <a:pt x="771" y="1139"/>
                    </a:lnTo>
                    <a:lnTo>
                      <a:pt x="771" y="1144"/>
                    </a:lnTo>
                    <a:lnTo>
                      <a:pt x="771" y="1146"/>
                    </a:lnTo>
                    <a:lnTo>
                      <a:pt x="768" y="1152"/>
                    </a:lnTo>
                    <a:lnTo>
                      <a:pt x="768" y="1154"/>
                    </a:lnTo>
                    <a:lnTo>
                      <a:pt x="768" y="1157"/>
                    </a:lnTo>
                    <a:lnTo>
                      <a:pt x="768" y="1160"/>
                    </a:lnTo>
                    <a:lnTo>
                      <a:pt x="768" y="1162"/>
                    </a:lnTo>
                    <a:lnTo>
                      <a:pt x="768" y="1165"/>
                    </a:lnTo>
                    <a:lnTo>
                      <a:pt x="768" y="1167"/>
                    </a:lnTo>
                    <a:lnTo>
                      <a:pt x="768" y="1170"/>
                    </a:lnTo>
                    <a:lnTo>
                      <a:pt x="768" y="1173"/>
                    </a:lnTo>
                    <a:lnTo>
                      <a:pt x="771" y="1178"/>
                    </a:lnTo>
                    <a:lnTo>
                      <a:pt x="776" y="1188"/>
                    </a:lnTo>
                    <a:lnTo>
                      <a:pt x="779" y="1194"/>
                    </a:lnTo>
                    <a:lnTo>
                      <a:pt x="781" y="1199"/>
                    </a:lnTo>
                    <a:lnTo>
                      <a:pt x="781" y="1202"/>
                    </a:lnTo>
                    <a:lnTo>
                      <a:pt x="781" y="1204"/>
                    </a:lnTo>
                    <a:lnTo>
                      <a:pt x="784" y="1209"/>
                    </a:lnTo>
                    <a:lnTo>
                      <a:pt x="784" y="1215"/>
                    </a:lnTo>
                    <a:lnTo>
                      <a:pt x="784" y="1217"/>
                    </a:lnTo>
                    <a:lnTo>
                      <a:pt x="784" y="1220"/>
                    </a:lnTo>
                    <a:lnTo>
                      <a:pt x="784" y="1223"/>
                    </a:lnTo>
                    <a:lnTo>
                      <a:pt x="786" y="1223"/>
                    </a:lnTo>
                    <a:lnTo>
                      <a:pt x="784" y="1225"/>
                    </a:lnTo>
                    <a:lnTo>
                      <a:pt x="784" y="1228"/>
                    </a:lnTo>
                    <a:lnTo>
                      <a:pt x="784" y="1238"/>
                    </a:lnTo>
                    <a:lnTo>
                      <a:pt x="784" y="1246"/>
                    </a:lnTo>
                    <a:lnTo>
                      <a:pt x="781" y="1259"/>
                    </a:lnTo>
                    <a:lnTo>
                      <a:pt x="781" y="1278"/>
                    </a:lnTo>
                    <a:lnTo>
                      <a:pt x="779" y="1291"/>
                    </a:lnTo>
                    <a:lnTo>
                      <a:pt x="776" y="1299"/>
                    </a:lnTo>
                    <a:lnTo>
                      <a:pt x="776" y="1306"/>
                    </a:lnTo>
                    <a:lnTo>
                      <a:pt x="773" y="1314"/>
                    </a:lnTo>
                    <a:lnTo>
                      <a:pt x="771" y="1322"/>
                    </a:lnTo>
                    <a:lnTo>
                      <a:pt x="768" y="1335"/>
                    </a:lnTo>
                    <a:lnTo>
                      <a:pt x="768" y="1346"/>
                    </a:lnTo>
                    <a:lnTo>
                      <a:pt x="765" y="1348"/>
                    </a:lnTo>
                    <a:lnTo>
                      <a:pt x="765" y="1356"/>
                    </a:lnTo>
                    <a:lnTo>
                      <a:pt x="763" y="1364"/>
                    </a:lnTo>
                    <a:lnTo>
                      <a:pt x="760" y="1375"/>
                    </a:lnTo>
                    <a:lnTo>
                      <a:pt x="758" y="1388"/>
                    </a:lnTo>
                    <a:lnTo>
                      <a:pt x="758" y="1390"/>
                    </a:lnTo>
                    <a:lnTo>
                      <a:pt x="755" y="1398"/>
                    </a:lnTo>
                    <a:lnTo>
                      <a:pt x="755" y="1401"/>
                    </a:lnTo>
                    <a:lnTo>
                      <a:pt x="752" y="1409"/>
                    </a:lnTo>
                    <a:lnTo>
                      <a:pt x="742" y="1446"/>
                    </a:lnTo>
                    <a:lnTo>
                      <a:pt x="739" y="1446"/>
                    </a:lnTo>
                    <a:lnTo>
                      <a:pt x="724" y="1446"/>
                    </a:lnTo>
                    <a:lnTo>
                      <a:pt x="716" y="1446"/>
                    </a:lnTo>
                    <a:lnTo>
                      <a:pt x="710" y="1446"/>
                    </a:lnTo>
                    <a:lnTo>
                      <a:pt x="703" y="1448"/>
                    </a:lnTo>
                    <a:lnTo>
                      <a:pt x="697" y="1448"/>
                    </a:lnTo>
                    <a:lnTo>
                      <a:pt x="692" y="1448"/>
                    </a:lnTo>
                    <a:lnTo>
                      <a:pt x="692" y="1451"/>
                    </a:lnTo>
                    <a:lnTo>
                      <a:pt x="695" y="1456"/>
                    </a:lnTo>
                    <a:lnTo>
                      <a:pt x="697" y="1467"/>
                    </a:lnTo>
                    <a:lnTo>
                      <a:pt x="703" y="1477"/>
                    </a:lnTo>
                    <a:lnTo>
                      <a:pt x="703" y="1480"/>
                    </a:lnTo>
                    <a:lnTo>
                      <a:pt x="703" y="1482"/>
                    </a:lnTo>
                    <a:lnTo>
                      <a:pt x="705" y="1485"/>
                    </a:lnTo>
                    <a:lnTo>
                      <a:pt x="708" y="1495"/>
                    </a:lnTo>
                    <a:lnTo>
                      <a:pt x="710" y="1501"/>
                    </a:lnTo>
                    <a:lnTo>
                      <a:pt x="713" y="1509"/>
                    </a:lnTo>
                    <a:lnTo>
                      <a:pt x="710" y="1511"/>
                    </a:lnTo>
                    <a:lnTo>
                      <a:pt x="708" y="1511"/>
                    </a:lnTo>
                    <a:lnTo>
                      <a:pt x="705" y="1511"/>
                    </a:lnTo>
                    <a:lnTo>
                      <a:pt x="703" y="1514"/>
                    </a:lnTo>
                    <a:lnTo>
                      <a:pt x="695" y="1516"/>
                    </a:lnTo>
                    <a:lnTo>
                      <a:pt x="692" y="1516"/>
                    </a:lnTo>
                    <a:lnTo>
                      <a:pt x="687" y="1519"/>
                    </a:lnTo>
                    <a:lnTo>
                      <a:pt x="682" y="1522"/>
                    </a:lnTo>
                    <a:lnTo>
                      <a:pt x="674" y="1522"/>
                    </a:lnTo>
                    <a:lnTo>
                      <a:pt x="669" y="1524"/>
                    </a:lnTo>
                    <a:lnTo>
                      <a:pt x="663" y="1527"/>
                    </a:lnTo>
                    <a:lnTo>
                      <a:pt x="653" y="1530"/>
                    </a:lnTo>
                    <a:lnTo>
                      <a:pt x="645" y="1532"/>
                    </a:lnTo>
                    <a:lnTo>
                      <a:pt x="637" y="1535"/>
                    </a:lnTo>
                    <a:lnTo>
                      <a:pt x="629" y="1537"/>
                    </a:lnTo>
                    <a:lnTo>
                      <a:pt x="624" y="1540"/>
                    </a:lnTo>
                    <a:lnTo>
                      <a:pt x="619" y="1543"/>
                    </a:lnTo>
                    <a:lnTo>
                      <a:pt x="616" y="1543"/>
                    </a:lnTo>
                    <a:lnTo>
                      <a:pt x="613" y="1545"/>
                    </a:lnTo>
                    <a:lnTo>
                      <a:pt x="608" y="1548"/>
                    </a:lnTo>
                    <a:lnTo>
                      <a:pt x="606" y="1548"/>
                    </a:lnTo>
                    <a:lnTo>
                      <a:pt x="603" y="1548"/>
                    </a:lnTo>
                    <a:lnTo>
                      <a:pt x="600" y="1551"/>
                    </a:lnTo>
                    <a:lnTo>
                      <a:pt x="598" y="1551"/>
                    </a:lnTo>
                    <a:lnTo>
                      <a:pt x="595" y="1551"/>
                    </a:lnTo>
                    <a:lnTo>
                      <a:pt x="590" y="1553"/>
                    </a:lnTo>
                    <a:lnTo>
                      <a:pt x="585" y="1556"/>
                    </a:lnTo>
                    <a:lnTo>
                      <a:pt x="579" y="1558"/>
                    </a:lnTo>
                    <a:lnTo>
                      <a:pt x="577" y="1558"/>
                    </a:lnTo>
                    <a:lnTo>
                      <a:pt x="572" y="1561"/>
                    </a:lnTo>
                    <a:lnTo>
                      <a:pt x="566" y="1564"/>
                    </a:lnTo>
                    <a:lnTo>
                      <a:pt x="561" y="1566"/>
                    </a:lnTo>
                    <a:lnTo>
                      <a:pt x="558" y="1566"/>
                    </a:lnTo>
                    <a:lnTo>
                      <a:pt x="556" y="1569"/>
                    </a:lnTo>
                    <a:lnTo>
                      <a:pt x="551" y="1572"/>
                    </a:lnTo>
                    <a:lnTo>
                      <a:pt x="548" y="1574"/>
                    </a:lnTo>
                    <a:lnTo>
                      <a:pt x="543" y="1577"/>
                    </a:lnTo>
                    <a:lnTo>
                      <a:pt x="537" y="1579"/>
                    </a:lnTo>
                    <a:lnTo>
                      <a:pt x="530" y="1582"/>
                    </a:lnTo>
                    <a:lnTo>
                      <a:pt x="524" y="1587"/>
                    </a:lnTo>
                    <a:lnTo>
                      <a:pt x="516" y="1590"/>
                    </a:lnTo>
                    <a:lnTo>
                      <a:pt x="516" y="1593"/>
                    </a:lnTo>
                    <a:lnTo>
                      <a:pt x="514" y="1593"/>
                    </a:lnTo>
                    <a:lnTo>
                      <a:pt x="511" y="1595"/>
                    </a:lnTo>
                    <a:lnTo>
                      <a:pt x="509" y="1595"/>
                    </a:lnTo>
                    <a:lnTo>
                      <a:pt x="506" y="1598"/>
                    </a:lnTo>
                    <a:lnTo>
                      <a:pt x="501" y="1600"/>
                    </a:lnTo>
                    <a:lnTo>
                      <a:pt x="493" y="1606"/>
                    </a:lnTo>
                    <a:lnTo>
                      <a:pt x="488" y="1608"/>
                    </a:lnTo>
                    <a:lnTo>
                      <a:pt x="480" y="1614"/>
                    </a:lnTo>
                    <a:lnTo>
                      <a:pt x="472" y="1616"/>
                    </a:lnTo>
                    <a:lnTo>
                      <a:pt x="464" y="1621"/>
                    </a:lnTo>
                    <a:lnTo>
                      <a:pt x="454" y="1627"/>
                    </a:lnTo>
                    <a:lnTo>
                      <a:pt x="446" y="1629"/>
                    </a:lnTo>
                    <a:lnTo>
                      <a:pt x="440" y="1635"/>
                    </a:lnTo>
                    <a:lnTo>
                      <a:pt x="430" y="1640"/>
                    </a:lnTo>
                    <a:lnTo>
                      <a:pt x="422" y="1642"/>
                    </a:lnTo>
                    <a:lnTo>
                      <a:pt x="412" y="1648"/>
                    </a:lnTo>
                    <a:lnTo>
                      <a:pt x="409" y="1648"/>
                    </a:lnTo>
                    <a:lnTo>
                      <a:pt x="404" y="1653"/>
                    </a:lnTo>
                    <a:lnTo>
                      <a:pt x="396" y="1656"/>
                    </a:lnTo>
                    <a:lnTo>
                      <a:pt x="393" y="1656"/>
                    </a:lnTo>
                    <a:lnTo>
                      <a:pt x="391" y="1658"/>
                    </a:lnTo>
                    <a:lnTo>
                      <a:pt x="388" y="1658"/>
                    </a:lnTo>
                    <a:lnTo>
                      <a:pt x="380" y="1661"/>
                    </a:lnTo>
                    <a:lnTo>
                      <a:pt x="375" y="1663"/>
                    </a:lnTo>
                    <a:lnTo>
                      <a:pt x="367" y="1666"/>
                    </a:lnTo>
                    <a:lnTo>
                      <a:pt x="362" y="1669"/>
                    </a:lnTo>
                    <a:lnTo>
                      <a:pt x="354" y="1671"/>
                    </a:lnTo>
                    <a:lnTo>
                      <a:pt x="343" y="1674"/>
                    </a:lnTo>
                    <a:lnTo>
                      <a:pt x="336" y="1677"/>
                    </a:lnTo>
                    <a:lnTo>
                      <a:pt x="330" y="1677"/>
                    </a:lnTo>
                    <a:lnTo>
                      <a:pt x="328" y="1679"/>
                    </a:lnTo>
                    <a:lnTo>
                      <a:pt x="322" y="1679"/>
                    </a:lnTo>
                    <a:lnTo>
                      <a:pt x="320" y="1679"/>
                    </a:lnTo>
                    <a:lnTo>
                      <a:pt x="315" y="1679"/>
                    </a:lnTo>
                    <a:lnTo>
                      <a:pt x="312" y="1679"/>
                    </a:lnTo>
                    <a:lnTo>
                      <a:pt x="309" y="1682"/>
                    </a:lnTo>
                    <a:lnTo>
                      <a:pt x="307" y="1682"/>
                    </a:lnTo>
                    <a:lnTo>
                      <a:pt x="304" y="1682"/>
                    </a:lnTo>
                    <a:lnTo>
                      <a:pt x="301" y="1682"/>
                    </a:lnTo>
                    <a:lnTo>
                      <a:pt x="301" y="1679"/>
                    </a:lnTo>
                    <a:lnTo>
                      <a:pt x="299" y="1679"/>
                    </a:lnTo>
                    <a:lnTo>
                      <a:pt x="296" y="1679"/>
                    </a:lnTo>
                    <a:lnTo>
                      <a:pt x="288" y="1677"/>
                    </a:lnTo>
                    <a:lnTo>
                      <a:pt x="286" y="1674"/>
                    </a:lnTo>
                    <a:lnTo>
                      <a:pt x="283" y="1674"/>
                    </a:lnTo>
                    <a:lnTo>
                      <a:pt x="281" y="1674"/>
                    </a:lnTo>
                    <a:lnTo>
                      <a:pt x="278" y="1671"/>
                    </a:lnTo>
                    <a:lnTo>
                      <a:pt x="275" y="1671"/>
                    </a:lnTo>
                    <a:lnTo>
                      <a:pt x="273" y="1671"/>
                    </a:lnTo>
                    <a:lnTo>
                      <a:pt x="270" y="1669"/>
                    </a:lnTo>
                    <a:lnTo>
                      <a:pt x="267" y="1669"/>
                    </a:lnTo>
                    <a:lnTo>
                      <a:pt x="267" y="1666"/>
                    </a:lnTo>
                    <a:lnTo>
                      <a:pt x="262" y="1663"/>
                    </a:lnTo>
                    <a:lnTo>
                      <a:pt x="260" y="1663"/>
                    </a:lnTo>
                    <a:lnTo>
                      <a:pt x="260" y="1661"/>
                    </a:lnTo>
                    <a:lnTo>
                      <a:pt x="252" y="1658"/>
                    </a:lnTo>
                    <a:lnTo>
                      <a:pt x="241" y="1650"/>
                    </a:lnTo>
                    <a:lnTo>
                      <a:pt x="244" y="1650"/>
                    </a:lnTo>
                    <a:lnTo>
                      <a:pt x="244" y="1648"/>
                    </a:lnTo>
                    <a:lnTo>
                      <a:pt x="246" y="1645"/>
                    </a:lnTo>
                    <a:lnTo>
                      <a:pt x="246" y="1642"/>
                    </a:lnTo>
                    <a:lnTo>
                      <a:pt x="249" y="1640"/>
                    </a:lnTo>
                    <a:lnTo>
                      <a:pt x="252" y="1637"/>
                    </a:lnTo>
                    <a:lnTo>
                      <a:pt x="252" y="1635"/>
                    </a:lnTo>
                    <a:lnTo>
                      <a:pt x="254" y="1629"/>
                    </a:lnTo>
                    <a:lnTo>
                      <a:pt x="257" y="1627"/>
                    </a:lnTo>
                    <a:lnTo>
                      <a:pt x="257" y="1624"/>
                    </a:lnTo>
                    <a:lnTo>
                      <a:pt x="260" y="1624"/>
                    </a:lnTo>
                    <a:lnTo>
                      <a:pt x="262" y="1621"/>
                    </a:lnTo>
                    <a:lnTo>
                      <a:pt x="262" y="1619"/>
                    </a:lnTo>
                    <a:lnTo>
                      <a:pt x="265" y="1616"/>
                    </a:lnTo>
                    <a:lnTo>
                      <a:pt x="270" y="1611"/>
                    </a:lnTo>
                    <a:lnTo>
                      <a:pt x="273" y="1606"/>
                    </a:lnTo>
                    <a:lnTo>
                      <a:pt x="278" y="1600"/>
                    </a:lnTo>
                    <a:lnTo>
                      <a:pt x="283" y="1595"/>
                    </a:lnTo>
                    <a:lnTo>
                      <a:pt x="286" y="1587"/>
                    </a:lnTo>
                    <a:lnTo>
                      <a:pt x="291" y="1582"/>
                    </a:lnTo>
                    <a:lnTo>
                      <a:pt x="294" y="1577"/>
                    </a:lnTo>
                    <a:lnTo>
                      <a:pt x="296" y="1572"/>
                    </a:lnTo>
                    <a:lnTo>
                      <a:pt x="299" y="1569"/>
                    </a:lnTo>
                    <a:lnTo>
                      <a:pt x="301" y="1566"/>
                    </a:lnTo>
                    <a:lnTo>
                      <a:pt x="304" y="1561"/>
                    </a:lnTo>
                    <a:lnTo>
                      <a:pt x="307" y="1556"/>
                    </a:lnTo>
                    <a:lnTo>
                      <a:pt x="307" y="1553"/>
                    </a:lnTo>
                    <a:lnTo>
                      <a:pt x="309" y="1551"/>
                    </a:lnTo>
                    <a:lnTo>
                      <a:pt x="309" y="1548"/>
                    </a:lnTo>
                    <a:lnTo>
                      <a:pt x="312" y="1543"/>
                    </a:lnTo>
                    <a:lnTo>
                      <a:pt x="315" y="1532"/>
                    </a:lnTo>
                    <a:lnTo>
                      <a:pt x="317" y="1527"/>
                    </a:lnTo>
                    <a:lnTo>
                      <a:pt x="317" y="1524"/>
                    </a:lnTo>
                    <a:lnTo>
                      <a:pt x="320" y="1519"/>
                    </a:lnTo>
                    <a:lnTo>
                      <a:pt x="320" y="1511"/>
                    </a:lnTo>
                    <a:lnTo>
                      <a:pt x="320" y="1506"/>
                    </a:lnTo>
                    <a:lnTo>
                      <a:pt x="322" y="1498"/>
                    </a:lnTo>
                    <a:lnTo>
                      <a:pt x="322" y="1488"/>
                    </a:lnTo>
                    <a:lnTo>
                      <a:pt x="322" y="1482"/>
                    </a:lnTo>
                    <a:lnTo>
                      <a:pt x="325" y="1474"/>
                    </a:lnTo>
                    <a:lnTo>
                      <a:pt x="325" y="1467"/>
                    </a:lnTo>
                    <a:lnTo>
                      <a:pt x="325" y="1461"/>
                    </a:lnTo>
                    <a:lnTo>
                      <a:pt x="325" y="1456"/>
                    </a:lnTo>
                    <a:lnTo>
                      <a:pt x="325" y="1448"/>
                    </a:lnTo>
                    <a:lnTo>
                      <a:pt x="325" y="1443"/>
                    </a:lnTo>
                    <a:lnTo>
                      <a:pt x="325" y="1438"/>
                    </a:lnTo>
                    <a:lnTo>
                      <a:pt x="325" y="1430"/>
                    </a:lnTo>
                    <a:lnTo>
                      <a:pt x="322" y="1427"/>
                    </a:lnTo>
                    <a:lnTo>
                      <a:pt x="322" y="1425"/>
                    </a:lnTo>
                    <a:lnTo>
                      <a:pt x="322" y="1417"/>
                    </a:lnTo>
                    <a:lnTo>
                      <a:pt x="320" y="1411"/>
                    </a:lnTo>
                    <a:lnTo>
                      <a:pt x="320" y="1409"/>
                    </a:lnTo>
                    <a:lnTo>
                      <a:pt x="320" y="1404"/>
                    </a:lnTo>
                    <a:lnTo>
                      <a:pt x="317" y="1396"/>
                    </a:lnTo>
                    <a:lnTo>
                      <a:pt x="315" y="1390"/>
                    </a:lnTo>
                    <a:lnTo>
                      <a:pt x="312" y="1385"/>
                    </a:lnTo>
                    <a:lnTo>
                      <a:pt x="312" y="1380"/>
                    </a:lnTo>
                    <a:lnTo>
                      <a:pt x="309" y="1372"/>
                    </a:lnTo>
                    <a:lnTo>
                      <a:pt x="307" y="1369"/>
                    </a:lnTo>
                    <a:lnTo>
                      <a:pt x="304" y="1364"/>
                    </a:lnTo>
                    <a:lnTo>
                      <a:pt x="301" y="1359"/>
                    </a:lnTo>
                    <a:lnTo>
                      <a:pt x="299" y="1354"/>
                    </a:lnTo>
                    <a:lnTo>
                      <a:pt x="296" y="1346"/>
                    </a:lnTo>
                    <a:lnTo>
                      <a:pt x="294" y="1341"/>
                    </a:lnTo>
                    <a:lnTo>
                      <a:pt x="288" y="1333"/>
                    </a:lnTo>
                    <a:lnTo>
                      <a:pt x="283" y="1325"/>
                    </a:lnTo>
                    <a:lnTo>
                      <a:pt x="281" y="1317"/>
                    </a:lnTo>
                    <a:lnTo>
                      <a:pt x="278" y="1312"/>
                    </a:lnTo>
                    <a:lnTo>
                      <a:pt x="273" y="1304"/>
                    </a:lnTo>
                    <a:lnTo>
                      <a:pt x="265" y="1293"/>
                    </a:lnTo>
                    <a:lnTo>
                      <a:pt x="260" y="1285"/>
                    </a:lnTo>
                    <a:lnTo>
                      <a:pt x="257" y="1280"/>
                    </a:lnTo>
                    <a:lnTo>
                      <a:pt x="254" y="1278"/>
                    </a:lnTo>
                    <a:lnTo>
                      <a:pt x="252" y="1272"/>
                    </a:lnTo>
                    <a:lnTo>
                      <a:pt x="249" y="1270"/>
                    </a:lnTo>
                    <a:lnTo>
                      <a:pt x="246" y="1264"/>
                    </a:lnTo>
                    <a:lnTo>
                      <a:pt x="241" y="1259"/>
                    </a:lnTo>
                    <a:lnTo>
                      <a:pt x="239" y="1254"/>
                    </a:lnTo>
                    <a:lnTo>
                      <a:pt x="233" y="1249"/>
                    </a:lnTo>
                    <a:lnTo>
                      <a:pt x="228" y="1241"/>
                    </a:lnTo>
                    <a:lnTo>
                      <a:pt x="225" y="1236"/>
                    </a:lnTo>
                    <a:lnTo>
                      <a:pt x="218" y="1225"/>
                    </a:lnTo>
                    <a:lnTo>
                      <a:pt x="215" y="1220"/>
                    </a:lnTo>
                    <a:lnTo>
                      <a:pt x="210" y="1215"/>
                    </a:lnTo>
                    <a:lnTo>
                      <a:pt x="207" y="1207"/>
                    </a:lnTo>
                    <a:lnTo>
                      <a:pt x="204" y="1202"/>
                    </a:lnTo>
                    <a:lnTo>
                      <a:pt x="202" y="1199"/>
                    </a:lnTo>
                    <a:lnTo>
                      <a:pt x="199" y="1194"/>
                    </a:lnTo>
                    <a:lnTo>
                      <a:pt x="197" y="1188"/>
                    </a:lnTo>
                    <a:lnTo>
                      <a:pt x="194" y="1181"/>
                    </a:lnTo>
                    <a:lnTo>
                      <a:pt x="191" y="1175"/>
                    </a:lnTo>
                    <a:lnTo>
                      <a:pt x="186" y="1167"/>
                    </a:lnTo>
                    <a:lnTo>
                      <a:pt x="184" y="1162"/>
                    </a:lnTo>
                    <a:lnTo>
                      <a:pt x="184" y="1160"/>
                    </a:lnTo>
                    <a:lnTo>
                      <a:pt x="184" y="1157"/>
                    </a:lnTo>
                    <a:lnTo>
                      <a:pt x="181" y="1157"/>
                    </a:lnTo>
                    <a:lnTo>
                      <a:pt x="181" y="1154"/>
                    </a:lnTo>
                    <a:lnTo>
                      <a:pt x="181" y="1152"/>
                    </a:lnTo>
                    <a:lnTo>
                      <a:pt x="178" y="1149"/>
                    </a:lnTo>
                    <a:lnTo>
                      <a:pt x="176" y="1146"/>
                    </a:lnTo>
                    <a:lnTo>
                      <a:pt x="176" y="1141"/>
                    </a:lnTo>
                    <a:lnTo>
                      <a:pt x="173" y="1136"/>
                    </a:lnTo>
                    <a:lnTo>
                      <a:pt x="170" y="1128"/>
                    </a:lnTo>
                    <a:lnTo>
                      <a:pt x="168" y="1120"/>
                    </a:lnTo>
                    <a:lnTo>
                      <a:pt x="163" y="1110"/>
                    </a:lnTo>
                    <a:lnTo>
                      <a:pt x="163" y="1102"/>
                    </a:lnTo>
                    <a:lnTo>
                      <a:pt x="160" y="1099"/>
                    </a:lnTo>
                    <a:lnTo>
                      <a:pt x="160" y="1094"/>
                    </a:lnTo>
                    <a:lnTo>
                      <a:pt x="160" y="1091"/>
                    </a:lnTo>
                    <a:lnTo>
                      <a:pt x="157" y="1086"/>
                    </a:lnTo>
                    <a:lnTo>
                      <a:pt x="157" y="1081"/>
                    </a:lnTo>
                    <a:lnTo>
                      <a:pt x="157" y="1078"/>
                    </a:lnTo>
                    <a:lnTo>
                      <a:pt x="157" y="1073"/>
                    </a:lnTo>
                    <a:lnTo>
                      <a:pt x="157" y="1068"/>
                    </a:lnTo>
                    <a:lnTo>
                      <a:pt x="157" y="1062"/>
                    </a:lnTo>
                    <a:lnTo>
                      <a:pt x="157" y="1057"/>
                    </a:lnTo>
                    <a:lnTo>
                      <a:pt x="157" y="1052"/>
                    </a:lnTo>
                    <a:lnTo>
                      <a:pt x="157" y="1049"/>
                    </a:lnTo>
                    <a:lnTo>
                      <a:pt x="157" y="1047"/>
                    </a:lnTo>
                    <a:lnTo>
                      <a:pt x="160" y="1044"/>
                    </a:lnTo>
                    <a:lnTo>
                      <a:pt x="160" y="1041"/>
                    </a:lnTo>
                    <a:lnTo>
                      <a:pt x="163" y="1036"/>
                    </a:lnTo>
                    <a:lnTo>
                      <a:pt x="165" y="1023"/>
                    </a:lnTo>
                    <a:lnTo>
                      <a:pt x="170" y="1007"/>
                    </a:lnTo>
                    <a:lnTo>
                      <a:pt x="173" y="1002"/>
                    </a:lnTo>
                    <a:lnTo>
                      <a:pt x="176" y="999"/>
                    </a:lnTo>
                    <a:lnTo>
                      <a:pt x="176" y="997"/>
                    </a:lnTo>
                    <a:lnTo>
                      <a:pt x="178" y="994"/>
                    </a:lnTo>
                    <a:lnTo>
                      <a:pt x="181" y="992"/>
                    </a:lnTo>
                    <a:lnTo>
                      <a:pt x="181" y="989"/>
                    </a:lnTo>
                    <a:lnTo>
                      <a:pt x="184" y="986"/>
                    </a:lnTo>
                    <a:lnTo>
                      <a:pt x="184" y="984"/>
                    </a:lnTo>
                    <a:lnTo>
                      <a:pt x="186" y="981"/>
                    </a:lnTo>
                    <a:lnTo>
                      <a:pt x="194" y="971"/>
                    </a:lnTo>
                    <a:lnTo>
                      <a:pt x="197" y="965"/>
                    </a:lnTo>
                    <a:lnTo>
                      <a:pt x="202" y="957"/>
                    </a:lnTo>
                    <a:lnTo>
                      <a:pt x="207" y="952"/>
                    </a:lnTo>
                    <a:lnTo>
                      <a:pt x="210" y="947"/>
                    </a:lnTo>
                    <a:lnTo>
                      <a:pt x="215" y="942"/>
                    </a:lnTo>
                    <a:lnTo>
                      <a:pt x="220" y="934"/>
                    </a:lnTo>
                    <a:lnTo>
                      <a:pt x="231" y="921"/>
                    </a:lnTo>
                    <a:lnTo>
                      <a:pt x="254" y="894"/>
                    </a:lnTo>
                    <a:lnTo>
                      <a:pt x="257" y="889"/>
                    </a:lnTo>
                    <a:lnTo>
                      <a:pt x="260" y="887"/>
                    </a:lnTo>
                    <a:lnTo>
                      <a:pt x="262" y="884"/>
                    </a:lnTo>
                    <a:lnTo>
                      <a:pt x="262" y="881"/>
                    </a:lnTo>
                    <a:lnTo>
                      <a:pt x="265" y="879"/>
                    </a:lnTo>
                    <a:lnTo>
                      <a:pt x="267" y="873"/>
                    </a:lnTo>
                    <a:lnTo>
                      <a:pt x="270" y="866"/>
                    </a:lnTo>
                    <a:lnTo>
                      <a:pt x="273" y="858"/>
                    </a:lnTo>
                    <a:lnTo>
                      <a:pt x="275" y="850"/>
                    </a:lnTo>
                    <a:lnTo>
                      <a:pt x="278" y="845"/>
                    </a:lnTo>
                    <a:lnTo>
                      <a:pt x="278" y="842"/>
                    </a:lnTo>
                    <a:lnTo>
                      <a:pt x="281" y="834"/>
                    </a:lnTo>
                    <a:lnTo>
                      <a:pt x="283" y="824"/>
                    </a:lnTo>
                    <a:lnTo>
                      <a:pt x="286" y="805"/>
                    </a:lnTo>
                    <a:lnTo>
                      <a:pt x="286" y="803"/>
                    </a:lnTo>
                    <a:lnTo>
                      <a:pt x="286" y="800"/>
                    </a:lnTo>
                    <a:lnTo>
                      <a:pt x="286" y="797"/>
                    </a:lnTo>
                    <a:lnTo>
                      <a:pt x="283" y="776"/>
                    </a:lnTo>
                    <a:lnTo>
                      <a:pt x="281" y="745"/>
                    </a:lnTo>
                    <a:lnTo>
                      <a:pt x="281" y="734"/>
                    </a:lnTo>
                    <a:lnTo>
                      <a:pt x="278" y="727"/>
                    </a:lnTo>
                    <a:lnTo>
                      <a:pt x="278" y="721"/>
                    </a:lnTo>
                    <a:lnTo>
                      <a:pt x="278" y="719"/>
                    </a:lnTo>
                    <a:lnTo>
                      <a:pt x="275" y="713"/>
                    </a:lnTo>
                    <a:lnTo>
                      <a:pt x="275" y="708"/>
                    </a:lnTo>
                    <a:lnTo>
                      <a:pt x="273" y="703"/>
                    </a:lnTo>
                    <a:lnTo>
                      <a:pt x="273" y="700"/>
                    </a:lnTo>
                    <a:lnTo>
                      <a:pt x="270" y="698"/>
                    </a:lnTo>
                    <a:lnTo>
                      <a:pt x="265" y="687"/>
                    </a:lnTo>
                    <a:lnTo>
                      <a:pt x="265" y="685"/>
                    </a:lnTo>
                    <a:lnTo>
                      <a:pt x="262" y="682"/>
                    </a:lnTo>
                    <a:lnTo>
                      <a:pt x="262" y="679"/>
                    </a:lnTo>
                    <a:lnTo>
                      <a:pt x="260" y="677"/>
                    </a:lnTo>
                    <a:lnTo>
                      <a:pt x="257" y="674"/>
                    </a:lnTo>
                    <a:lnTo>
                      <a:pt x="257" y="671"/>
                    </a:lnTo>
                    <a:lnTo>
                      <a:pt x="257" y="669"/>
                    </a:lnTo>
                    <a:lnTo>
                      <a:pt x="246" y="653"/>
                    </a:lnTo>
                    <a:lnTo>
                      <a:pt x="241" y="645"/>
                    </a:lnTo>
                    <a:lnTo>
                      <a:pt x="231" y="629"/>
                    </a:lnTo>
                    <a:lnTo>
                      <a:pt x="228" y="622"/>
                    </a:lnTo>
                    <a:lnTo>
                      <a:pt x="225" y="622"/>
                    </a:lnTo>
                    <a:lnTo>
                      <a:pt x="223" y="616"/>
                    </a:lnTo>
                    <a:lnTo>
                      <a:pt x="220" y="614"/>
                    </a:lnTo>
                    <a:lnTo>
                      <a:pt x="212" y="601"/>
                    </a:lnTo>
                    <a:lnTo>
                      <a:pt x="199" y="582"/>
                    </a:lnTo>
                    <a:lnTo>
                      <a:pt x="197" y="580"/>
                    </a:lnTo>
                    <a:lnTo>
                      <a:pt x="194" y="577"/>
                    </a:lnTo>
                    <a:lnTo>
                      <a:pt x="191" y="574"/>
                    </a:lnTo>
                    <a:lnTo>
                      <a:pt x="173" y="566"/>
                    </a:lnTo>
                    <a:lnTo>
                      <a:pt x="152" y="556"/>
                    </a:lnTo>
                    <a:lnTo>
                      <a:pt x="131" y="545"/>
                    </a:lnTo>
                    <a:lnTo>
                      <a:pt x="128" y="543"/>
                    </a:lnTo>
                    <a:lnTo>
                      <a:pt x="123" y="540"/>
                    </a:lnTo>
                    <a:lnTo>
                      <a:pt x="121" y="540"/>
                    </a:lnTo>
                    <a:lnTo>
                      <a:pt x="110" y="535"/>
                    </a:lnTo>
                    <a:lnTo>
                      <a:pt x="107" y="532"/>
                    </a:lnTo>
                    <a:lnTo>
                      <a:pt x="105" y="532"/>
                    </a:lnTo>
                    <a:lnTo>
                      <a:pt x="102" y="532"/>
                    </a:lnTo>
                    <a:lnTo>
                      <a:pt x="100" y="530"/>
                    </a:lnTo>
                    <a:lnTo>
                      <a:pt x="94" y="530"/>
                    </a:lnTo>
                    <a:lnTo>
                      <a:pt x="89" y="527"/>
                    </a:lnTo>
                    <a:lnTo>
                      <a:pt x="84" y="524"/>
                    </a:lnTo>
                    <a:lnTo>
                      <a:pt x="81" y="524"/>
                    </a:lnTo>
                    <a:lnTo>
                      <a:pt x="79" y="522"/>
                    </a:lnTo>
                    <a:lnTo>
                      <a:pt x="76" y="522"/>
                    </a:lnTo>
                    <a:lnTo>
                      <a:pt x="71" y="519"/>
                    </a:lnTo>
                    <a:lnTo>
                      <a:pt x="68" y="517"/>
                    </a:lnTo>
                    <a:lnTo>
                      <a:pt x="63" y="514"/>
                    </a:lnTo>
                    <a:lnTo>
                      <a:pt x="60" y="511"/>
                    </a:lnTo>
                    <a:lnTo>
                      <a:pt x="58" y="511"/>
                    </a:lnTo>
                    <a:lnTo>
                      <a:pt x="58" y="509"/>
                    </a:lnTo>
                    <a:lnTo>
                      <a:pt x="52" y="506"/>
                    </a:lnTo>
                    <a:lnTo>
                      <a:pt x="47" y="501"/>
                    </a:lnTo>
                    <a:lnTo>
                      <a:pt x="34" y="482"/>
                    </a:lnTo>
                    <a:lnTo>
                      <a:pt x="18" y="459"/>
                    </a:lnTo>
                    <a:lnTo>
                      <a:pt x="0" y="435"/>
                    </a:lnTo>
                    <a:lnTo>
                      <a:pt x="13" y="422"/>
                    </a:lnTo>
                    <a:lnTo>
                      <a:pt x="37" y="393"/>
                    </a:lnTo>
                    <a:lnTo>
                      <a:pt x="39" y="393"/>
                    </a:lnTo>
                    <a:lnTo>
                      <a:pt x="47" y="383"/>
                    </a:lnTo>
                    <a:lnTo>
                      <a:pt x="128" y="293"/>
                    </a:lnTo>
                    <a:lnTo>
                      <a:pt x="163" y="238"/>
                    </a:lnTo>
                    <a:lnTo>
                      <a:pt x="165" y="233"/>
                    </a:lnTo>
                    <a:lnTo>
                      <a:pt x="165" y="231"/>
                    </a:lnTo>
                    <a:lnTo>
                      <a:pt x="170" y="223"/>
                    </a:lnTo>
                    <a:lnTo>
                      <a:pt x="173" y="212"/>
                    </a:lnTo>
                    <a:lnTo>
                      <a:pt x="178" y="210"/>
                    </a:lnTo>
                    <a:lnTo>
                      <a:pt x="181" y="204"/>
                    </a:lnTo>
                    <a:lnTo>
                      <a:pt x="184" y="199"/>
                    </a:lnTo>
                    <a:lnTo>
                      <a:pt x="189" y="191"/>
                    </a:lnTo>
                    <a:lnTo>
                      <a:pt x="194" y="183"/>
                    </a:lnTo>
                    <a:lnTo>
                      <a:pt x="202" y="170"/>
                    </a:lnTo>
                    <a:lnTo>
                      <a:pt x="212" y="157"/>
                    </a:lnTo>
                    <a:lnTo>
                      <a:pt x="225" y="139"/>
                    </a:lnTo>
                    <a:lnTo>
                      <a:pt x="233" y="128"/>
                    </a:lnTo>
                    <a:lnTo>
                      <a:pt x="241" y="112"/>
                    </a:lnTo>
                    <a:lnTo>
                      <a:pt x="252" y="102"/>
                    </a:lnTo>
                    <a:lnTo>
                      <a:pt x="252" y="99"/>
                    </a:lnTo>
                    <a:lnTo>
                      <a:pt x="257" y="94"/>
                    </a:lnTo>
                    <a:lnTo>
                      <a:pt x="260" y="91"/>
                    </a:lnTo>
                    <a:lnTo>
                      <a:pt x="267" y="86"/>
                    </a:lnTo>
                    <a:lnTo>
                      <a:pt x="278" y="76"/>
                    </a:lnTo>
                    <a:lnTo>
                      <a:pt x="286" y="73"/>
                    </a:lnTo>
                    <a:lnTo>
                      <a:pt x="291" y="68"/>
                    </a:lnTo>
                    <a:lnTo>
                      <a:pt x="304" y="57"/>
                    </a:lnTo>
                    <a:lnTo>
                      <a:pt x="309" y="55"/>
                    </a:lnTo>
                    <a:lnTo>
                      <a:pt x="312" y="52"/>
                    </a:lnTo>
                    <a:lnTo>
                      <a:pt x="315" y="52"/>
                    </a:lnTo>
                    <a:lnTo>
                      <a:pt x="315" y="49"/>
                    </a:lnTo>
                    <a:lnTo>
                      <a:pt x="322" y="47"/>
                    </a:lnTo>
                    <a:lnTo>
                      <a:pt x="328" y="42"/>
                    </a:lnTo>
                    <a:lnTo>
                      <a:pt x="330" y="39"/>
                    </a:lnTo>
                    <a:lnTo>
                      <a:pt x="333" y="39"/>
                    </a:lnTo>
                    <a:lnTo>
                      <a:pt x="336" y="36"/>
                    </a:lnTo>
                    <a:lnTo>
                      <a:pt x="341" y="34"/>
                    </a:lnTo>
                    <a:lnTo>
                      <a:pt x="349" y="28"/>
                    </a:lnTo>
                    <a:lnTo>
                      <a:pt x="354" y="26"/>
                    </a:lnTo>
                    <a:lnTo>
                      <a:pt x="362" y="23"/>
                    </a:lnTo>
                    <a:lnTo>
                      <a:pt x="370" y="18"/>
                    </a:lnTo>
                    <a:lnTo>
                      <a:pt x="383" y="13"/>
                    </a:lnTo>
                    <a:lnTo>
                      <a:pt x="396" y="7"/>
                    </a:lnTo>
                    <a:lnTo>
                      <a:pt x="404" y="2"/>
                    </a:lnTo>
                    <a:lnTo>
                      <a:pt x="412" y="0"/>
                    </a:lnTo>
                    <a:lnTo>
                      <a:pt x="414" y="0"/>
                    </a:lnTo>
                    <a:lnTo>
                      <a:pt x="430" y="36"/>
                    </a:lnTo>
                    <a:lnTo>
                      <a:pt x="433" y="42"/>
                    </a:lnTo>
                    <a:lnTo>
                      <a:pt x="435" y="44"/>
                    </a:lnTo>
                    <a:lnTo>
                      <a:pt x="440" y="57"/>
                    </a:lnTo>
                    <a:lnTo>
                      <a:pt x="440" y="60"/>
                    </a:lnTo>
                    <a:lnTo>
                      <a:pt x="446" y="73"/>
                    </a:lnTo>
                    <a:lnTo>
                      <a:pt x="451" y="86"/>
                    </a:lnTo>
                    <a:lnTo>
                      <a:pt x="461" y="105"/>
                    </a:lnTo>
                    <a:lnTo>
                      <a:pt x="461" y="110"/>
                    </a:lnTo>
                    <a:lnTo>
                      <a:pt x="464" y="112"/>
                    </a:lnTo>
                    <a:lnTo>
                      <a:pt x="475" y="136"/>
                    </a:lnTo>
                    <a:lnTo>
                      <a:pt x="477" y="141"/>
                    </a:lnTo>
                    <a:lnTo>
                      <a:pt x="480" y="149"/>
                    </a:lnTo>
                    <a:lnTo>
                      <a:pt x="482" y="154"/>
                    </a:lnTo>
                    <a:lnTo>
                      <a:pt x="485" y="162"/>
                    </a:lnTo>
                    <a:lnTo>
                      <a:pt x="488" y="168"/>
                    </a:lnTo>
                    <a:lnTo>
                      <a:pt x="493" y="175"/>
                    </a:lnTo>
                    <a:lnTo>
                      <a:pt x="493" y="178"/>
                    </a:lnTo>
                    <a:lnTo>
                      <a:pt x="495" y="181"/>
                    </a:lnTo>
                    <a:lnTo>
                      <a:pt x="495" y="183"/>
                    </a:lnTo>
                    <a:lnTo>
                      <a:pt x="506" y="204"/>
                    </a:lnTo>
                    <a:lnTo>
                      <a:pt x="506" y="207"/>
                    </a:lnTo>
                    <a:lnTo>
                      <a:pt x="509" y="207"/>
                    </a:lnTo>
                    <a:lnTo>
                      <a:pt x="519" y="236"/>
                    </a:lnTo>
                    <a:lnTo>
                      <a:pt x="524" y="246"/>
                    </a:lnTo>
                    <a:lnTo>
                      <a:pt x="532" y="262"/>
                    </a:lnTo>
                    <a:lnTo>
                      <a:pt x="535" y="272"/>
                    </a:lnTo>
                    <a:lnTo>
                      <a:pt x="535" y="275"/>
                    </a:lnTo>
                    <a:lnTo>
                      <a:pt x="540" y="286"/>
                    </a:lnTo>
                    <a:lnTo>
                      <a:pt x="543" y="291"/>
                    </a:lnTo>
                    <a:lnTo>
                      <a:pt x="543" y="293"/>
                    </a:lnTo>
                    <a:lnTo>
                      <a:pt x="548" y="301"/>
                    </a:lnTo>
                    <a:lnTo>
                      <a:pt x="551" y="309"/>
                    </a:lnTo>
                    <a:lnTo>
                      <a:pt x="551" y="312"/>
                    </a:lnTo>
                    <a:lnTo>
                      <a:pt x="556" y="322"/>
                    </a:lnTo>
                    <a:lnTo>
                      <a:pt x="558" y="328"/>
                    </a:lnTo>
                    <a:lnTo>
                      <a:pt x="561" y="330"/>
                    </a:lnTo>
                    <a:lnTo>
                      <a:pt x="561" y="333"/>
                    </a:lnTo>
                    <a:lnTo>
                      <a:pt x="564" y="338"/>
                    </a:lnTo>
                    <a:lnTo>
                      <a:pt x="564" y="341"/>
                    </a:lnTo>
                    <a:lnTo>
                      <a:pt x="569" y="349"/>
                    </a:lnTo>
                    <a:lnTo>
                      <a:pt x="569" y="351"/>
                    </a:lnTo>
                    <a:lnTo>
                      <a:pt x="569" y="354"/>
                    </a:lnTo>
                    <a:lnTo>
                      <a:pt x="572" y="356"/>
                    </a:lnTo>
                    <a:lnTo>
                      <a:pt x="577" y="372"/>
                    </a:lnTo>
                    <a:lnTo>
                      <a:pt x="579" y="375"/>
                    </a:lnTo>
                    <a:lnTo>
                      <a:pt x="582" y="383"/>
                    </a:lnTo>
                    <a:lnTo>
                      <a:pt x="587" y="393"/>
                    </a:lnTo>
                    <a:lnTo>
                      <a:pt x="590" y="401"/>
                    </a:lnTo>
                    <a:lnTo>
                      <a:pt x="592" y="401"/>
                    </a:lnTo>
                    <a:lnTo>
                      <a:pt x="592" y="404"/>
                    </a:lnTo>
                    <a:lnTo>
                      <a:pt x="595" y="409"/>
                    </a:lnTo>
                    <a:lnTo>
                      <a:pt x="598" y="414"/>
                    </a:lnTo>
                    <a:lnTo>
                      <a:pt x="606" y="427"/>
                    </a:lnTo>
                    <a:lnTo>
                      <a:pt x="606" y="430"/>
                    </a:lnTo>
                    <a:lnTo>
                      <a:pt x="608" y="433"/>
                    </a:lnTo>
                    <a:lnTo>
                      <a:pt x="608" y="435"/>
                    </a:lnTo>
                    <a:lnTo>
                      <a:pt x="611" y="438"/>
                    </a:lnTo>
                    <a:lnTo>
                      <a:pt x="616" y="446"/>
                    </a:lnTo>
                    <a:lnTo>
                      <a:pt x="619" y="448"/>
                    </a:lnTo>
                    <a:lnTo>
                      <a:pt x="624" y="456"/>
                    </a:lnTo>
                    <a:lnTo>
                      <a:pt x="624" y="459"/>
                    </a:lnTo>
                    <a:lnTo>
                      <a:pt x="627" y="459"/>
                    </a:lnTo>
                    <a:lnTo>
                      <a:pt x="629" y="467"/>
                    </a:lnTo>
                    <a:lnTo>
                      <a:pt x="632" y="469"/>
                    </a:lnTo>
                    <a:lnTo>
                      <a:pt x="632" y="472"/>
                    </a:lnTo>
                    <a:lnTo>
                      <a:pt x="634" y="475"/>
                    </a:lnTo>
                    <a:lnTo>
                      <a:pt x="634" y="477"/>
                    </a:lnTo>
                    <a:lnTo>
                      <a:pt x="637" y="480"/>
                    </a:lnTo>
                    <a:lnTo>
                      <a:pt x="640" y="482"/>
                    </a:lnTo>
                    <a:lnTo>
                      <a:pt x="642" y="485"/>
                    </a:lnTo>
                    <a:lnTo>
                      <a:pt x="645" y="490"/>
                    </a:lnTo>
                    <a:lnTo>
                      <a:pt x="648" y="496"/>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2" name="Text Box 32"/>
              <p:cNvSpPr txBox="1">
                <a:spLocks noChangeArrowheads="1"/>
              </p:cNvSpPr>
              <p:nvPr/>
            </p:nvSpPr>
            <p:spPr bwMode="auto">
              <a:xfrm>
                <a:off x="2996332" y="1740054"/>
                <a:ext cx="848896" cy="260528"/>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東淀川</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050" b="1" dirty="0">
                  <a:latin typeface="Meiryo UI" pitchFamily="50" charset="-128"/>
                  <a:ea typeface="Meiryo UI" pitchFamily="50" charset="-128"/>
                  <a:cs typeface="Meiryo UI" pitchFamily="50" charset="-128"/>
                </a:endParaRPr>
              </a:p>
            </p:txBody>
          </p:sp>
          <p:sp>
            <p:nvSpPr>
              <p:cNvPr id="233" name="フローチャート: 結合子 1"/>
              <p:cNvSpPr/>
              <p:nvPr/>
            </p:nvSpPr>
            <p:spPr>
              <a:xfrm>
                <a:off x="3182427" y="2032865"/>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4" name="Text Box 33"/>
              <p:cNvSpPr txBox="1">
                <a:spLocks noChangeArrowheads="1"/>
              </p:cNvSpPr>
              <p:nvPr/>
            </p:nvSpPr>
            <p:spPr bwMode="auto">
              <a:xfrm>
                <a:off x="2237905" y="2095420"/>
                <a:ext cx="720000" cy="288032"/>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淀川</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050" b="1" dirty="0">
                  <a:latin typeface="Meiryo UI" pitchFamily="50" charset="-128"/>
                  <a:ea typeface="Meiryo UI" pitchFamily="50" charset="-128"/>
                  <a:cs typeface="Meiryo UI" pitchFamily="50" charset="-128"/>
                </a:endParaRPr>
              </a:p>
            </p:txBody>
          </p:sp>
          <p:sp>
            <p:nvSpPr>
              <p:cNvPr id="235" name="フローチャート: 結合子 57"/>
              <p:cNvSpPr/>
              <p:nvPr/>
            </p:nvSpPr>
            <p:spPr>
              <a:xfrm>
                <a:off x="2461500" y="2417288"/>
                <a:ext cx="72000" cy="72000"/>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6" name="Text Box 31"/>
              <p:cNvSpPr txBox="1">
                <a:spLocks noChangeArrowheads="1"/>
              </p:cNvSpPr>
              <p:nvPr/>
            </p:nvSpPr>
            <p:spPr bwMode="auto">
              <a:xfrm>
                <a:off x="1317685" y="2694411"/>
                <a:ext cx="857326" cy="277605"/>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西淀川</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900" b="1" dirty="0">
                  <a:latin typeface="Meiryo UI" pitchFamily="50" charset="-128"/>
                  <a:ea typeface="Meiryo UI" pitchFamily="50" charset="-128"/>
                  <a:cs typeface="Meiryo UI" pitchFamily="50" charset="-128"/>
                </a:endParaRPr>
              </a:p>
            </p:txBody>
          </p:sp>
          <p:sp>
            <p:nvSpPr>
              <p:cNvPr id="237" name="フローチャート: 結合子 59"/>
              <p:cNvSpPr/>
              <p:nvPr/>
            </p:nvSpPr>
            <p:spPr>
              <a:xfrm>
                <a:off x="1951144" y="2622842"/>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8" name="Text Box 26"/>
              <p:cNvSpPr txBox="1">
                <a:spLocks noChangeArrowheads="1"/>
              </p:cNvSpPr>
              <p:nvPr/>
            </p:nvSpPr>
            <p:spPr bwMode="auto">
              <a:xfrm>
                <a:off x="1043608" y="3277924"/>
                <a:ext cx="855552" cy="295092"/>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此花</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900" b="1" dirty="0">
                  <a:latin typeface="Meiryo UI" pitchFamily="50" charset="-128"/>
                  <a:ea typeface="Meiryo UI" pitchFamily="50" charset="-128"/>
                  <a:cs typeface="Meiryo UI" pitchFamily="50" charset="-128"/>
                </a:endParaRPr>
              </a:p>
            </p:txBody>
          </p:sp>
          <p:sp>
            <p:nvSpPr>
              <p:cNvPr id="239" name="フローチャート: 結合子 61"/>
              <p:cNvSpPr/>
              <p:nvPr/>
            </p:nvSpPr>
            <p:spPr>
              <a:xfrm>
                <a:off x="1898761" y="3185570"/>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0" name="Text Box 20"/>
              <p:cNvSpPr txBox="1">
                <a:spLocks noChangeArrowheads="1"/>
              </p:cNvSpPr>
              <p:nvPr/>
            </p:nvSpPr>
            <p:spPr bwMode="auto">
              <a:xfrm>
                <a:off x="1458061" y="3573016"/>
                <a:ext cx="828000" cy="247942"/>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港</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900" b="1" dirty="0">
                  <a:latin typeface="Meiryo UI" pitchFamily="50" charset="-128"/>
                  <a:ea typeface="Meiryo UI" pitchFamily="50" charset="-128"/>
                  <a:cs typeface="Meiryo UI" pitchFamily="50" charset="-128"/>
                </a:endParaRPr>
              </a:p>
            </p:txBody>
          </p:sp>
          <p:sp>
            <p:nvSpPr>
              <p:cNvPr id="241" name="フローチャート: 結合子 63"/>
              <p:cNvSpPr/>
              <p:nvPr/>
            </p:nvSpPr>
            <p:spPr>
              <a:xfrm>
                <a:off x="2010029" y="3516416"/>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208" name="Freeform 45"/>
            <p:cNvSpPr>
              <a:spLocks noChangeAspect="1"/>
            </p:cNvSpPr>
            <p:nvPr/>
          </p:nvSpPr>
          <p:spPr bwMode="auto">
            <a:xfrm>
              <a:off x="8716088" y="3738664"/>
              <a:ext cx="603404" cy="702000"/>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9525">
              <a:solidFill>
                <a:schemeClr val="bg2">
                  <a:lumMod val="50000"/>
                </a:schemeClr>
              </a:solidFill>
              <a:round/>
              <a:headEnd/>
              <a:tailEnd/>
            </a:ln>
          </p:spPr>
          <p:txBody>
            <a:bodyPr/>
            <a:lstStyle/>
            <a:p>
              <a:endParaRPr lang="ja-JP" altLang="en-US"/>
            </a:p>
          </p:txBody>
        </p:sp>
      </p:grpSp>
      <p:sp>
        <p:nvSpPr>
          <p:cNvPr id="94"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３０</a:t>
            </a:r>
          </a:p>
        </p:txBody>
      </p:sp>
    </p:spTree>
    <p:extLst>
      <p:ext uri="{BB962C8B-B14F-4D97-AF65-F5344CB8AC3E}">
        <p14:creationId xmlns:p14="http://schemas.microsoft.com/office/powerpoint/2010/main" val="38048664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Text Box 45"/>
          <p:cNvSpPr txBox="1">
            <a:spLocks noChangeArrowheads="1"/>
          </p:cNvSpPr>
          <p:nvPr/>
        </p:nvSpPr>
        <p:spPr bwMode="auto">
          <a:xfrm>
            <a:off x="5634984" y="11663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建設部</a:t>
            </a:r>
          </a:p>
        </p:txBody>
      </p:sp>
      <p:sp>
        <p:nvSpPr>
          <p:cNvPr id="148" name="Text Box 45"/>
          <p:cNvSpPr txBox="1">
            <a:spLocks noChangeArrowheads="1"/>
          </p:cNvSpPr>
          <p:nvPr/>
        </p:nvSpPr>
        <p:spPr bwMode="auto">
          <a:xfrm>
            <a:off x="5634984" y="166483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会計室</a:t>
            </a:r>
          </a:p>
        </p:txBody>
      </p:sp>
      <p:sp>
        <p:nvSpPr>
          <p:cNvPr id="154" name="Text Box 45"/>
          <p:cNvSpPr txBox="1">
            <a:spLocks noChangeArrowheads="1"/>
          </p:cNvSpPr>
          <p:nvPr/>
        </p:nvSpPr>
        <p:spPr bwMode="auto">
          <a:xfrm>
            <a:off x="5634984" y="2052129"/>
            <a:ext cx="1368000" cy="369332"/>
          </a:xfrm>
          <a:prstGeom prst="rect">
            <a:avLst/>
          </a:prstGeom>
          <a:solidFill>
            <a:schemeClr val="bg1"/>
          </a:solidFill>
          <a:ln w="9525">
            <a:solidFill>
              <a:schemeClr val="tx1"/>
            </a:solidFill>
            <a:miter lim="800000"/>
            <a:headEnd/>
            <a:tailEnd/>
          </a:ln>
        </p:spPr>
        <p:txBody>
          <a:bodyPr wrap="square" anchor="ctr">
            <a:spAutoFit/>
          </a:bodyPr>
          <a:lstStyle/>
          <a:p>
            <a:pPr algn="dist"/>
            <a:r>
              <a:rPr lang="ja-JP" altLang="en-US" sz="1000" dirty="0">
                <a:latin typeface="Meiryo UI" panose="020B0604030504040204" pitchFamily="50" charset="-128"/>
                <a:ea typeface="Meiryo UI" panose="020B0604030504040204" pitchFamily="50" charset="-128"/>
                <a:cs typeface="Meiryo UI" panose="020B0604030504040204" pitchFamily="50" charset="-128"/>
              </a:rPr>
              <a:t>区役所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800" dirty="0">
                <a:latin typeface="Meiryo UI" panose="020B0604030504040204" pitchFamily="50" charset="-128"/>
                <a:ea typeface="Meiryo UI" panose="020B0604030504040204" pitchFamily="50" charset="-128"/>
                <a:cs typeface="Meiryo UI" panose="020B0604030504040204" pitchFamily="50" charset="-128"/>
              </a:rPr>
              <a:t>（地域自治区の事務所）</a:t>
            </a:r>
          </a:p>
        </p:txBody>
      </p:sp>
      <p:sp>
        <p:nvSpPr>
          <p:cNvPr id="157" name="Text Box 45"/>
          <p:cNvSpPr txBox="1">
            <a:spLocks noChangeArrowheads="1"/>
          </p:cNvSpPr>
          <p:nvPr/>
        </p:nvSpPr>
        <p:spPr bwMode="auto">
          <a:xfrm>
            <a:off x="5637651" y="299695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教育委員会事務局</a:t>
            </a:r>
          </a:p>
        </p:txBody>
      </p:sp>
      <p:sp>
        <p:nvSpPr>
          <p:cNvPr id="163" name="Text Box 45"/>
          <p:cNvSpPr txBox="1">
            <a:spLocks noChangeArrowheads="1"/>
          </p:cNvSpPr>
          <p:nvPr/>
        </p:nvSpPr>
        <p:spPr bwMode="auto">
          <a:xfrm>
            <a:off x="5637651" y="5202154"/>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dirty="0">
                <a:latin typeface="Meiryo UI" panose="020B0604030504040204" pitchFamily="50" charset="-128"/>
                <a:ea typeface="Meiryo UI" panose="020B0604030504040204" pitchFamily="50" charset="-128"/>
                <a:cs typeface="Meiryo UI" panose="020B0604030504040204" pitchFamily="50" charset="-128"/>
              </a:rPr>
              <a:t>選挙管理委員会事務局</a:t>
            </a:r>
          </a:p>
        </p:txBody>
      </p:sp>
      <p:sp>
        <p:nvSpPr>
          <p:cNvPr id="168" name="Text Box 45"/>
          <p:cNvSpPr txBox="1">
            <a:spLocks noChangeArrowheads="1"/>
          </p:cNvSpPr>
          <p:nvPr/>
        </p:nvSpPr>
        <p:spPr bwMode="auto">
          <a:xfrm>
            <a:off x="5637651" y="5583825"/>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監査委員事務局</a:t>
            </a:r>
          </a:p>
        </p:txBody>
      </p:sp>
      <p:sp>
        <p:nvSpPr>
          <p:cNvPr id="207" name="Text Box 45"/>
          <p:cNvSpPr txBox="1">
            <a:spLocks noChangeArrowheads="1"/>
          </p:cNvSpPr>
          <p:nvPr/>
        </p:nvSpPr>
        <p:spPr bwMode="auto">
          <a:xfrm>
            <a:off x="5649309" y="59810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公平委員会事務局</a:t>
            </a:r>
          </a:p>
        </p:txBody>
      </p:sp>
      <p:sp>
        <p:nvSpPr>
          <p:cNvPr id="208" name="Text Box 45"/>
          <p:cNvSpPr txBox="1">
            <a:spLocks noChangeArrowheads="1"/>
          </p:cNvSpPr>
          <p:nvPr/>
        </p:nvSpPr>
        <p:spPr bwMode="auto">
          <a:xfrm>
            <a:off x="5634984" y="6350898"/>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議会事務局</a:t>
            </a:r>
          </a:p>
        </p:txBody>
      </p:sp>
      <p:cxnSp>
        <p:nvCxnSpPr>
          <p:cNvPr id="66" name="直線コネクタ 65"/>
          <p:cNvCxnSpPr/>
          <p:nvPr/>
        </p:nvCxnSpPr>
        <p:spPr>
          <a:xfrm flipV="1">
            <a:off x="5382984" y="2606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7" name="直線コネクタ 66"/>
          <p:cNvCxnSpPr/>
          <p:nvPr/>
        </p:nvCxnSpPr>
        <p:spPr>
          <a:xfrm flipV="1">
            <a:off x="5382984" y="177281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8" name="直線コネクタ 67"/>
          <p:cNvCxnSpPr/>
          <p:nvPr/>
        </p:nvCxnSpPr>
        <p:spPr>
          <a:xfrm>
            <a:off x="5241032" y="2236614"/>
            <a:ext cx="393952" cy="0"/>
          </a:xfrm>
          <a:prstGeom prst="line">
            <a:avLst/>
          </a:prstGeom>
        </p:spPr>
        <p:style>
          <a:lnRef idx="1">
            <a:schemeClr val="dk1"/>
          </a:lnRef>
          <a:fillRef idx="0">
            <a:schemeClr val="dk1"/>
          </a:fillRef>
          <a:effectRef idx="0">
            <a:schemeClr val="dk1"/>
          </a:effectRef>
          <a:fontRef idx="minor">
            <a:schemeClr val="tx1"/>
          </a:fontRef>
        </p:style>
      </p:cxnSp>
      <p:cxnSp>
        <p:nvCxnSpPr>
          <p:cNvPr id="69" name="直線コネクタ 68"/>
          <p:cNvCxnSpPr/>
          <p:nvPr/>
        </p:nvCxnSpPr>
        <p:spPr>
          <a:xfrm flipV="1">
            <a:off x="7002984" y="22302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2" name="直線コネクタ 71"/>
          <p:cNvCxnSpPr/>
          <p:nvPr/>
        </p:nvCxnSpPr>
        <p:spPr>
          <a:xfrm flipV="1">
            <a:off x="7002984" y="3141539"/>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3" name="直線コネクタ 72"/>
          <p:cNvCxnSpPr/>
          <p:nvPr/>
        </p:nvCxnSpPr>
        <p:spPr>
          <a:xfrm flipV="1">
            <a:off x="7002984" y="25013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flipV="1">
            <a:off x="7182984" y="463781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flipV="1">
            <a:off x="7182984" y="43860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2" name="直線コネクタ 81"/>
          <p:cNvCxnSpPr/>
          <p:nvPr/>
        </p:nvCxnSpPr>
        <p:spPr>
          <a:xfrm flipV="1">
            <a:off x="7182984" y="41342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3" name="直線コネクタ 82"/>
          <p:cNvCxnSpPr/>
          <p:nvPr/>
        </p:nvCxnSpPr>
        <p:spPr>
          <a:xfrm flipV="1">
            <a:off x="7182984" y="386104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flipV="1">
            <a:off x="7185248" y="363514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flipV="1">
            <a:off x="7182984" y="33845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6" name="直線コネクタ 85"/>
          <p:cNvCxnSpPr/>
          <p:nvPr/>
        </p:nvCxnSpPr>
        <p:spPr>
          <a:xfrm flipV="1">
            <a:off x="7182984" y="2748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7" name="直線コネクタ 86"/>
          <p:cNvCxnSpPr/>
          <p:nvPr/>
        </p:nvCxnSpPr>
        <p:spPr>
          <a:xfrm flipV="1">
            <a:off x="7182984" y="246935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flipV="1">
            <a:off x="7182984" y="14847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89" name="直線コネクタ 88"/>
          <p:cNvCxnSpPr/>
          <p:nvPr/>
        </p:nvCxnSpPr>
        <p:spPr>
          <a:xfrm flipV="1">
            <a:off x="7182984" y="12569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0" name="直線コネクタ 89"/>
          <p:cNvCxnSpPr/>
          <p:nvPr/>
        </p:nvCxnSpPr>
        <p:spPr>
          <a:xfrm flipV="1">
            <a:off x="7182984" y="10091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1" name="直線コネクタ 90"/>
          <p:cNvCxnSpPr/>
          <p:nvPr/>
        </p:nvCxnSpPr>
        <p:spPr>
          <a:xfrm flipV="1">
            <a:off x="7182984" y="7538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2" name="直線コネクタ 91"/>
          <p:cNvCxnSpPr/>
          <p:nvPr/>
        </p:nvCxnSpPr>
        <p:spPr>
          <a:xfrm flipV="1">
            <a:off x="7182984" y="4957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8" name="直線コネクタ 117"/>
          <p:cNvCxnSpPr/>
          <p:nvPr/>
        </p:nvCxnSpPr>
        <p:spPr>
          <a:xfrm flipH="1">
            <a:off x="5382984" y="44624"/>
            <a:ext cx="0" cy="1728000"/>
          </a:xfrm>
          <a:prstGeom prst="line">
            <a:avLst/>
          </a:prstGeom>
        </p:spPr>
        <p:style>
          <a:lnRef idx="1">
            <a:schemeClr val="dk1"/>
          </a:lnRef>
          <a:fillRef idx="0">
            <a:schemeClr val="dk1"/>
          </a:fillRef>
          <a:effectRef idx="0">
            <a:schemeClr val="dk1"/>
          </a:effectRef>
          <a:fontRef idx="minor">
            <a:schemeClr val="tx1"/>
          </a:fontRef>
        </p:style>
      </p:cxnSp>
      <p:cxnSp>
        <p:nvCxnSpPr>
          <p:cNvPr id="132" name="直線コネクタ 131"/>
          <p:cNvCxnSpPr/>
          <p:nvPr/>
        </p:nvCxnSpPr>
        <p:spPr>
          <a:xfrm flipH="1">
            <a:off x="7179034" y="3141539"/>
            <a:ext cx="1408" cy="1501200"/>
          </a:xfrm>
          <a:prstGeom prst="line">
            <a:avLst/>
          </a:prstGeom>
        </p:spPr>
        <p:style>
          <a:lnRef idx="1">
            <a:schemeClr val="dk1"/>
          </a:lnRef>
          <a:fillRef idx="0">
            <a:schemeClr val="dk1"/>
          </a:fillRef>
          <a:effectRef idx="0">
            <a:schemeClr val="dk1"/>
          </a:effectRef>
          <a:fontRef idx="minor">
            <a:schemeClr val="tx1"/>
          </a:fontRef>
        </p:style>
      </p:cxnSp>
      <p:cxnSp>
        <p:nvCxnSpPr>
          <p:cNvPr id="134" name="直線コネクタ 133"/>
          <p:cNvCxnSpPr/>
          <p:nvPr/>
        </p:nvCxnSpPr>
        <p:spPr>
          <a:xfrm>
            <a:off x="7180442" y="250135"/>
            <a:ext cx="0" cy="1234649"/>
          </a:xfrm>
          <a:prstGeom prst="line">
            <a:avLst/>
          </a:prstGeom>
        </p:spPr>
        <p:style>
          <a:lnRef idx="1">
            <a:schemeClr val="dk1"/>
          </a:lnRef>
          <a:fillRef idx="0">
            <a:schemeClr val="dk1"/>
          </a:fillRef>
          <a:effectRef idx="0">
            <a:schemeClr val="dk1"/>
          </a:effectRef>
          <a:fontRef idx="minor">
            <a:schemeClr val="tx1"/>
          </a:fontRef>
        </p:style>
      </p:cxnSp>
      <p:cxnSp>
        <p:nvCxnSpPr>
          <p:cNvPr id="137" name="直線コネクタ 136"/>
          <p:cNvCxnSpPr/>
          <p:nvPr/>
        </p:nvCxnSpPr>
        <p:spPr>
          <a:xfrm>
            <a:off x="7179034" y="2232422"/>
            <a:ext cx="1408" cy="515634"/>
          </a:xfrm>
          <a:prstGeom prst="line">
            <a:avLst/>
          </a:prstGeom>
        </p:spPr>
        <p:style>
          <a:lnRef idx="1">
            <a:schemeClr val="dk1"/>
          </a:lnRef>
          <a:fillRef idx="0">
            <a:schemeClr val="dk1"/>
          </a:fillRef>
          <a:effectRef idx="0">
            <a:schemeClr val="dk1"/>
          </a:effectRef>
          <a:fontRef idx="minor">
            <a:schemeClr val="tx1"/>
          </a:fontRef>
        </p:style>
      </p:cxnSp>
      <p:cxnSp>
        <p:nvCxnSpPr>
          <p:cNvPr id="140" name="直線コネクタ 139"/>
          <p:cNvCxnSpPr/>
          <p:nvPr/>
        </p:nvCxnSpPr>
        <p:spPr>
          <a:xfrm>
            <a:off x="5241032" y="44624"/>
            <a:ext cx="0" cy="2196000"/>
          </a:xfrm>
          <a:prstGeom prst="line">
            <a:avLst/>
          </a:prstGeom>
        </p:spPr>
        <p:style>
          <a:lnRef idx="1">
            <a:schemeClr val="dk1"/>
          </a:lnRef>
          <a:fillRef idx="0">
            <a:schemeClr val="dk1"/>
          </a:fillRef>
          <a:effectRef idx="0">
            <a:schemeClr val="dk1"/>
          </a:effectRef>
          <a:fontRef idx="minor">
            <a:schemeClr val="tx1"/>
          </a:fontRef>
        </p:style>
      </p:cxnSp>
      <p:sp>
        <p:nvSpPr>
          <p:cNvPr id="242" name="Text Box 61"/>
          <p:cNvSpPr txBox="1">
            <a:spLocks noChangeArrowheads="1"/>
          </p:cNvSpPr>
          <p:nvPr/>
        </p:nvSpPr>
        <p:spPr bwMode="auto">
          <a:xfrm>
            <a:off x="5382984" y="6601018"/>
            <a:ext cx="3242424" cy="253916"/>
          </a:xfrm>
          <a:prstGeom prst="rect">
            <a:avLst/>
          </a:prstGeom>
          <a:noFill/>
          <a:ln w="19050">
            <a:noFill/>
            <a:prstDash val="sysDot"/>
            <a:miter lim="800000"/>
            <a:headEnd/>
            <a:tailEnd/>
          </a:ln>
        </p:spPr>
        <p:txBody>
          <a:bodyPr wrap="square" anchor="ctr">
            <a:spAutoFit/>
          </a:bodyPr>
          <a:lstStyle/>
          <a:p>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機関の共同設置（職員数は淀川区分のみ記載）</a:t>
            </a:r>
          </a:p>
        </p:txBody>
      </p:sp>
      <p:sp>
        <p:nvSpPr>
          <p:cNvPr id="243" name="Text Box 61"/>
          <p:cNvSpPr txBox="1">
            <a:spLocks noChangeArrowheads="1"/>
          </p:cNvSpPr>
          <p:nvPr/>
        </p:nvSpPr>
        <p:spPr bwMode="auto">
          <a:xfrm>
            <a:off x="7092837" y="5591811"/>
            <a:ext cx="728339"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nvGraphicFramePr>
        <p:xfrm>
          <a:off x="7401272" y="116632"/>
          <a:ext cx="2448000" cy="64800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45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道路河川課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24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工営所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27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公園緑化課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公園事務所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52000">
                <a:tc>
                  <a:txBody>
                    <a:bodyPr/>
                    <a:lstStyle/>
                    <a:p>
                      <a:pPr algn="dist" fontAlgn="b"/>
                      <a:r>
                        <a:rPr lang="ja-JP" altLang="en-US" sz="900" u="none" strike="noStrike" dirty="0">
                          <a:effectLst/>
                          <a:latin typeface="Meiryo UI" panose="020B0604030504040204" pitchFamily="50" charset="-128"/>
                          <a:ea typeface="Meiryo UI" panose="020B0604030504040204" pitchFamily="50" charset="-128"/>
                        </a:rPr>
                        <a:t>総務・地域活動支援部門</a:t>
                      </a:r>
                      <a:endParaRPr lang="ja-JP" altLang="en-US" sz="9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76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窓口サービス部門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119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保健福祉センター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489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学事課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12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教務課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教育研修課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11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学校経営管理課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17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図書館</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27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21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bl>
          </a:graphicData>
        </a:graphic>
      </p:graphicFrame>
      <p:graphicFrame>
        <p:nvGraphicFramePr>
          <p:cNvPr id="244" name="表 243"/>
          <p:cNvGraphicFramePr>
            <a:graphicFrameLocks noGrp="1"/>
          </p:cNvGraphicFramePr>
          <p:nvPr/>
        </p:nvGraphicFramePr>
        <p:xfrm>
          <a:off x="2439864" y="116632"/>
          <a:ext cx="2448000" cy="66552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地域福祉課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生活支援課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保険年金課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45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3200">
                <a:tc>
                  <a:txBody>
                    <a:bodyPr/>
                    <a:lstStyle/>
                    <a:p>
                      <a:pPr algn="dist" fontAlgn="b"/>
                      <a:r>
                        <a:rPr lang="ja-JP" altLang="en-US" sz="1000" u="none" strike="noStrike" dirty="0" err="1">
                          <a:effectLst/>
                          <a:latin typeface="Meiryo UI" panose="020B0604030504040204" pitchFamily="50" charset="-128"/>
                          <a:ea typeface="Meiryo UI" panose="020B0604030504040204" pitchFamily="50" charset="-128"/>
                        </a:rPr>
                        <a:t>障がい</a:t>
                      </a:r>
                      <a:r>
                        <a:rPr lang="ja-JP" altLang="en-US" sz="1000" u="none" strike="noStrike" dirty="0">
                          <a:effectLst/>
                          <a:latin typeface="Meiryo UI" panose="020B0604030504040204" pitchFamily="50" charset="-128"/>
                          <a:ea typeface="Meiryo UI" panose="020B0604030504040204" pitchFamily="50" charset="-128"/>
                        </a:rPr>
                        <a:t>者施策課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高齢者施策課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心身障が</a:t>
                      </a:r>
                      <a:r>
                        <a:rPr lang="ja-JP" altLang="en-US" sz="1000" u="none" strike="noStrike" dirty="0" err="1">
                          <a:effectLst/>
                          <a:latin typeface="Meiryo UI" panose="020B0604030504040204" pitchFamily="50" charset="-128"/>
                          <a:ea typeface="Meiryo UI" panose="020B0604030504040204" pitchFamily="50" charset="-128"/>
                        </a:rPr>
                        <a:t>い</a:t>
                      </a:r>
                      <a:r>
                        <a:rPr lang="ja-JP" altLang="en-US" sz="1000" u="none" strike="noStrike" dirty="0">
                          <a:effectLst/>
                          <a:latin typeface="Meiryo UI" panose="020B0604030504040204" pitchFamily="50" charset="-128"/>
                          <a:ea typeface="Meiryo UI" panose="020B0604030504040204" pitchFamily="50" charset="-128"/>
                        </a:rPr>
                        <a:t>者</a:t>
                      </a:r>
                      <a:endParaRPr lang="en-US" altLang="ja-JP" sz="1000" u="none" strike="noStrike" dirty="0">
                        <a:effectLst/>
                        <a:latin typeface="Meiryo UI" panose="020B0604030504040204" pitchFamily="50" charset="-128"/>
                        <a:ea typeface="Meiryo UI" panose="020B0604030504040204" pitchFamily="50" charset="-128"/>
                      </a:endParaRPr>
                    </a:p>
                    <a:p>
                      <a:pPr algn="dist" fontAlgn="b"/>
                      <a:r>
                        <a:rPr lang="ja-JP" altLang="en-US" sz="1000" u="none" strike="noStrike" dirty="0">
                          <a:effectLst/>
                          <a:latin typeface="Meiryo UI" panose="020B0604030504040204" pitchFamily="50" charset="-128"/>
                          <a:ea typeface="Meiryo UI" panose="020B0604030504040204" pitchFamily="50" charset="-128"/>
                        </a:rPr>
                        <a:t>リハビリテーションセンター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健康推進課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76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子育て支援課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保育企画課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保育所運営課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こども相談センター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72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環境管理課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事業課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区画整理課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223200">
                <a:tc>
                  <a:txBody>
                    <a:bodyPr/>
                    <a:lstStyle/>
                    <a:p>
                      <a:pPr algn="dist" fontAlgn="b"/>
                      <a:r>
                        <a:rPr lang="zh-CN" altLang="en-US" sz="800" b="0" i="0" u="none" strike="noStrike" dirty="0">
                          <a:effectLst/>
                          <a:latin typeface="Meiryo UI" panose="020B0604030504040204" pitchFamily="50" charset="-128"/>
                          <a:ea typeface="Meiryo UI" panose="020B0604030504040204" pitchFamily="50" charset="-128"/>
                        </a:rPr>
                        <a:t>淡路土地区画整理事務所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23200">
                <a:tc>
                  <a:txBody>
                    <a:bodyPr/>
                    <a:lstStyle/>
                    <a:p>
                      <a:pPr algn="dist" fontAlgn="b"/>
                      <a:r>
                        <a:rPr lang="zh-CN" altLang="en-US" sz="800" b="0" i="0" u="none" strike="noStrike" dirty="0">
                          <a:effectLst/>
                          <a:latin typeface="Meiryo UI" panose="020B0604030504040204" pitchFamily="50" charset="-128"/>
                          <a:ea typeface="Meiryo UI" panose="020B0604030504040204" pitchFamily="50" charset="-128"/>
                        </a:rPr>
                        <a:t>三国東土地区画整理事務所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計画開発課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建築指導課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住宅建設課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公共建築課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1"/>
                  </a:ext>
                </a:extLst>
              </a:tr>
            </a:tbl>
          </a:graphicData>
        </a:graphic>
      </p:graphicFrame>
      <p:sp>
        <p:nvSpPr>
          <p:cNvPr id="245" name="Text Box 45"/>
          <p:cNvSpPr txBox="1">
            <a:spLocks noChangeArrowheads="1"/>
          </p:cNvSpPr>
          <p:nvPr/>
        </p:nvSpPr>
        <p:spPr bwMode="auto">
          <a:xfrm>
            <a:off x="669099" y="1094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福祉部</a:t>
            </a:r>
          </a:p>
        </p:txBody>
      </p:sp>
      <p:sp>
        <p:nvSpPr>
          <p:cNvPr id="246" name="Text Box 45"/>
          <p:cNvSpPr txBox="1">
            <a:spLocks noChangeArrowheads="1"/>
          </p:cNvSpPr>
          <p:nvPr/>
        </p:nvSpPr>
        <p:spPr bwMode="auto">
          <a:xfrm>
            <a:off x="669099" y="186559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健康部</a:t>
            </a:r>
          </a:p>
        </p:txBody>
      </p:sp>
      <p:sp>
        <p:nvSpPr>
          <p:cNvPr id="247" name="Text Box 45"/>
          <p:cNvSpPr txBox="1">
            <a:spLocks noChangeArrowheads="1"/>
          </p:cNvSpPr>
          <p:nvPr/>
        </p:nvSpPr>
        <p:spPr bwMode="auto">
          <a:xfrm>
            <a:off x="669099" y="263691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こども部</a:t>
            </a:r>
          </a:p>
        </p:txBody>
      </p:sp>
      <p:sp>
        <p:nvSpPr>
          <p:cNvPr id="248" name="Text Box 45"/>
          <p:cNvSpPr txBox="1">
            <a:spLocks noChangeArrowheads="1"/>
          </p:cNvSpPr>
          <p:nvPr/>
        </p:nvSpPr>
        <p:spPr bwMode="auto">
          <a:xfrm>
            <a:off x="669099" y="3817615"/>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環境部</a:t>
            </a:r>
          </a:p>
        </p:txBody>
      </p:sp>
      <p:sp>
        <p:nvSpPr>
          <p:cNvPr id="249" name="Text Box 45"/>
          <p:cNvSpPr txBox="1">
            <a:spLocks noChangeArrowheads="1"/>
          </p:cNvSpPr>
          <p:nvPr/>
        </p:nvSpPr>
        <p:spPr bwMode="auto">
          <a:xfrm>
            <a:off x="669099" y="4551256"/>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都市整備部</a:t>
            </a:r>
          </a:p>
        </p:txBody>
      </p:sp>
      <p:cxnSp>
        <p:nvCxnSpPr>
          <p:cNvPr id="250" name="直線コネクタ 249"/>
          <p:cNvCxnSpPr/>
          <p:nvPr/>
        </p:nvCxnSpPr>
        <p:spPr>
          <a:xfrm flipV="1">
            <a:off x="417099" y="2394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1" name="直線コネクタ 250"/>
          <p:cNvCxnSpPr/>
          <p:nvPr/>
        </p:nvCxnSpPr>
        <p:spPr>
          <a:xfrm flipV="1">
            <a:off x="417099" y="19888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2" name="直線コネクタ 251"/>
          <p:cNvCxnSpPr/>
          <p:nvPr/>
        </p:nvCxnSpPr>
        <p:spPr>
          <a:xfrm flipV="1">
            <a:off x="417099" y="277330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3" name="直線コネクタ 252"/>
          <p:cNvCxnSpPr/>
          <p:nvPr/>
        </p:nvCxnSpPr>
        <p:spPr>
          <a:xfrm flipV="1">
            <a:off x="417099" y="393305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p:cNvCxnSpPr/>
          <p:nvPr/>
        </p:nvCxnSpPr>
        <p:spPr>
          <a:xfrm flipV="1">
            <a:off x="417099" y="468361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55" name="直線コネクタ 254"/>
          <p:cNvCxnSpPr/>
          <p:nvPr/>
        </p:nvCxnSpPr>
        <p:spPr>
          <a:xfrm flipV="1">
            <a:off x="2037099" y="237241"/>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6" name="直線コネクタ 255"/>
          <p:cNvCxnSpPr/>
          <p:nvPr/>
        </p:nvCxnSpPr>
        <p:spPr>
          <a:xfrm flipV="1">
            <a:off x="2036831" y="198884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7" name="直線コネクタ 256"/>
          <p:cNvCxnSpPr/>
          <p:nvPr/>
        </p:nvCxnSpPr>
        <p:spPr>
          <a:xfrm flipV="1">
            <a:off x="2034450" y="2763366"/>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8" name="直線コネクタ 257"/>
          <p:cNvCxnSpPr/>
          <p:nvPr/>
        </p:nvCxnSpPr>
        <p:spPr>
          <a:xfrm flipV="1">
            <a:off x="2034450" y="39338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9" name="直線コネクタ 258"/>
          <p:cNvCxnSpPr/>
          <p:nvPr/>
        </p:nvCxnSpPr>
        <p:spPr>
          <a:xfrm flipV="1">
            <a:off x="2039212" y="466535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60" name="直線コネクタ 259"/>
          <p:cNvCxnSpPr/>
          <p:nvPr/>
        </p:nvCxnSpPr>
        <p:spPr>
          <a:xfrm flipV="1">
            <a:off x="2217099" y="45169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1" name="直線コネクタ 260"/>
          <p:cNvCxnSpPr/>
          <p:nvPr/>
        </p:nvCxnSpPr>
        <p:spPr>
          <a:xfrm flipV="1">
            <a:off x="2216696" y="6895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2" name="直線コネクタ 261"/>
          <p:cNvCxnSpPr/>
          <p:nvPr/>
        </p:nvCxnSpPr>
        <p:spPr>
          <a:xfrm flipV="1">
            <a:off x="2216696" y="9087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3" name="直線コネクタ 262"/>
          <p:cNvCxnSpPr/>
          <p:nvPr/>
        </p:nvCxnSpPr>
        <p:spPr>
          <a:xfrm flipV="1">
            <a:off x="2214450" y="113007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4" name="直線コネクタ 263"/>
          <p:cNvCxnSpPr/>
          <p:nvPr/>
        </p:nvCxnSpPr>
        <p:spPr>
          <a:xfrm flipV="1">
            <a:off x="2216720" y="136515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5" name="直線コネクタ 264"/>
          <p:cNvCxnSpPr/>
          <p:nvPr/>
        </p:nvCxnSpPr>
        <p:spPr>
          <a:xfrm flipV="1">
            <a:off x="2216696" y="163334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6" name="直線コネクタ 265"/>
          <p:cNvCxnSpPr/>
          <p:nvPr/>
        </p:nvCxnSpPr>
        <p:spPr>
          <a:xfrm flipV="1">
            <a:off x="2216696" y="220486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7" name="直線コネクタ 266"/>
          <p:cNvCxnSpPr/>
          <p:nvPr/>
        </p:nvCxnSpPr>
        <p:spPr>
          <a:xfrm flipV="1">
            <a:off x="2216696" y="243517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8" name="直線コネクタ 267"/>
          <p:cNvCxnSpPr/>
          <p:nvPr/>
        </p:nvCxnSpPr>
        <p:spPr>
          <a:xfrm flipV="1">
            <a:off x="2214450" y="29722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9" name="直線コネクタ 268"/>
          <p:cNvCxnSpPr/>
          <p:nvPr/>
        </p:nvCxnSpPr>
        <p:spPr>
          <a:xfrm flipV="1">
            <a:off x="2214450" y="319837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0" name="直線コネクタ 269"/>
          <p:cNvCxnSpPr/>
          <p:nvPr/>
        </p:nvCxnSpPr>
        <p:spPr>
          <a:xfrm flipV="1">
            <a:off x="2216696" y="342868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1" name="直線コネクタ 270"/>
          <p:cNvCxnSpPr/>
          <p:nvPr/>
        </p:nvCxnSpPr>
        <p:spPr>
          <a:xfrm flipV="1">
            <a:off x="2216696" y="363994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2" name="直線コネクタ 271"/>
          <p:cNvCxnSpPr/>
          <p:nvPr/>
        </p:nvCxnSpPr>
        <p:spPr>
          <a:xfrm flipV="1">
            <a:off x="2214450" y="414273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3" name="直線コネクタ 272"/>
          <p:cNvCxnSpPr/>
          <p:nvPr/>
        </p:nvCxnSpPr>
        <p:spPr>
          <a:xfrm flipV="1">
            <a:off x="2214450" y="43658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4" name="直線コネクタ 273"/>
          <p:cNvCxnSpPr/>
          <p:nvPr/>
        </p:nvCxnSpPr>
        <p:spPr>
          <a:xfrm flipV="1">
            <a:off x="2217212" y="48789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5" name="直線コネクタ 274"/>
          <p:cNvCxnSpPr/>
          <p:nvPr/>
        </p:nvCxnSpPr>
        <p:spPr>
          <a:xfrm flipV="1">
            <a:off x="2214450" y="51100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6" name="直線コネクタ 275"/>
          <p:cNvCxnSpPr/>
          <p:nvPr/>
        </p:nvCxnSpPr>
        <p:spPr>
          <a:xfrm flipV="1">
            <a:off x="2217212" y="53324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7" name="直線コネクタ 276"/>
          <p:cNvCxnSpPr/>
          <p:nvPr/>
        </p:nvCxnSpPr>
        <p:spPr>
          <a:xfrm flipV="1">
            <a:off x="2217212" y="555860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8" name="直線コネクタ 277"/>
          <p:cNvCxnSpPr/>
          <p:nvPr/>
        </p:nvCxnSpPr>
        <p:spPr>
          <a:xfrm flipV="1">
            <a:off x="2217212" y="577510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79" name="直線コネクタ 278"/>
          <p:cNvCxnSpPr/>
          <p:nvPr/>
        </p:nvCxnSpPr>
        <p:spPr>
          <a:xfrm flipV="1">
            <a:off x="2216831" y="59977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80" name="直線コネクタ 279"/>
          <p:cNvCxnSpPr/>
          <p:nvPr/>
        </p:nvCxnSpPr>
        <p:spPr>
          <a:xfrm flipV="1">
            <a:off x="2214450" y="645126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81" name="直線コネクタ 280"/>
          <p:cNvCxnSpPr/>
          <p:nvPr/>
        </p:nvCxnSpPr>
        <p:spPr>
          <a:xfrm>
            <a:off x="417099"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282" name="直線コネクタ 281"/>
          <p:cNvCxnSpPr/>
          <p:nvPr/>
        </p:nvCxnSpPr>
        <p:spPr>
          <a:xfrm>
            <a:off x="2214450" y="233992"/>
            <a:ext cx="0" cy="1404000"/>
          </a:xfrm>
          <a:prstGeom prst="line">
            <a:avLst/>
          </a:prstGeom>
        </p:spPr>
        <p:style>
          <a:lnRef idx="1">
            <a:schemeClr val="dk1"/>
          </a:lnRef>
          <a:fillRef idx="0">
            <a:schemeClr val="dk1"/>
          </a:fillRef>
          <a:effectRef idx="0">
            <a:schemeClr val="dk1"/>
          </a:effectRef>
          <a:fontRef idx="minor">
            <a:schemeClr val="tx1"/>
          </a:fontRef>
        </p:style>
      </p:cxnSp>
      <p:cxnSp>
        <p:nvCxnSpPr>
          <p:cNvPr id="283" name="直線コネクタ 282"/>
          <p:cNvCxnSpPr/>
          <p:nvPr/>
        </p:nvCxnSpPr>
        <p:spPr>
          <a:xfrm>
            <a:off x="2214450" y="1988840"/>
            <a:ext cx="0" cy="450000"/>
          </a:xfrm>
          <a:prstGeom prst="line">
            <a:avLst/>
          </a:prstGeom>
        </p:spPr>
        <p:style>
          <a:lnRef idx="1">
            <a:schemeClr val="dk1"/>
          </a:lnRef>
          <a:fillRef idx="0">
            <a:schemeClr val="dk1"/>
          </a:fillRef>
          <a:effectRef idx="0">
            <a:schemeClr val="dk1"/>
          </a:effectRef>
          <a:fontRef idx="minor">
            <a:schemeClr val="tx1"/>
          </a:fontRef>
        </p:style>
      </p:cxnSp>
      <p:cxnSp>
        <p:nvCxnSpPr>
          <p:cNvPr id="284" name="直線コネクタ 283"/>
          <p:cNvCxnSpPr/>
          <p:nvPr/>
        </p:nvCxnSpPr>
        <p:spPr>
          <a:xfrm>
            <a:off x="2214450" y="2764803"/>
            <a:ext cx="0" cy="878400"/>
          </a:xfrm>
          <a:prstGeom prst="line">
            <a:avLst/>
          </a:prstGeom>
        </p:spPr>
        <p:style>
          <a:lnRef idx="1">
            <a:schemeClr val="dk1"/>
          </a:lnRef>
          <a:fillRef idx="0">
            <a:schemeClr val="dk1"/>
          </a:fillRef>
          <a:effectRef idx="0">
            <a:schemeClr val="dk1"/>
          </a:effectRef>
          <a:fontRef idx="minor">
            <a:schemeClr val="tx1"/>
          </a:fontRef>
        </p:style>
      </p:cxnSp>
      <p:cxnSp>
        <p:nvCxnSpPr>
          <p:cNvPr id="285" name="直線コネクタ 284"/>
          <p:cNvCxnSpPr/>
          <p:nvPr/>
        </p:nvCxnSpPr>
        <p:spPr>
          <a:xfrm>
            <a:off x="2217099" y="3935487"/>
            <a:ext cx="113" cy="432000"/>
          </a:xfrm>
          <a:prstGeom prst="line">
            <a:avLst/>
          </a:prstGeom>
        </p:spPr>
        <p:style>
          <a:lnRef idx="1">
            <a:schemeClr val="dk1"/>
          </a:lnRef>
          <a:fillRef idx="0">
            <a:schemeClr val="dk1"/>
          </a:fillRef>
          <a:effectRef idx="0">
            <a:schemeClr val="dk1"/>
          </a:effectRef>
          <a:fontRef idx="minor">
            <a:schemeClr val="tx1"/>
          </a:fontRef>
        </p:style>
      </p:cxnSp>
      <p:cxnSp>
        <p:nvCxnSpPr>
          <p:cNvPr id="286" name="直線コネクタ 285"/>
          <p:cNvCxnSpPr/>
          <p:nvPr/>
        </p:nvCxnSpPr>
        <p:spPr>
          <a:xfrm>
            <a:off x="2210307" y="4667736"/>
            <a:ext cx="1601" cy="2005200"/>
          </a:xfrm>
          <a:prstGeom prst="line">
            <a:avLst/>
          </a:prstGeom>
        </p:spPr>
        <p:style>
          <a:lnRef idx="1">
            <a:schemeClr val="dk1"/>
          </a:lnRef>
          <a:fillRef idx="0">
            <a:schemeClr val="dk1"/>
          </a:fillRef>
          <a:effectRef idx="0">
            <a:schemeClr val="dk1"/>
          </a:effectRef>
          <a:fontRef idx="minor">
            <a:schemeClr val="tx1"/>
          </a:fontRef>
        </p:style>
      </p:cxnSp>
      <p:cxnSp>
        <p:nvCxnSpPr>
          <p:cNvPr id="287" name="直線コネクタ 286"/>
          <p:cNvCxnSpPr/>
          <p:nvPr/>
        </p:nvCxnSpPr>
        <p:spPr>
          <a:xfrm>
            <a:off x="272480" y="44624"/>
            <a:ext cx="0" cy="6813376"/>
          </a:xfrm>
          <a:prstGeom prst="line">
            <a:avLst/>
          </a:prstGeom>
        </p:spPr>
        <p:style>
          <a:lnRef idx="1">
            <a:schemeClr val="dk1"/>
          </a:lnRef>
          <a:fillRef idx="0">
            <a:schemeClr val="dk1"/>
          </a:fillRef>
          <a:effectRef idx="0">
            <a:schemeClr val="dk1"/>
          </a:effectRef>
          <a:fontRef idx="minor">
            <a:schemeClr val="tx1"/>
          </a:fontRef>
        </p:style>
      </p:cxnSp>
      <p:sp>
        <p:nvSpPr>
          <p:cNvPr id="289" name="Text Box 61"/>
          <p:cNvSpPr txBox="1">
            <a:spLocks noChangeArrowheads="1"/>
          </p:cNvSpPr>
          <p:nvPr/>
        </p:nvSpPr>
        <p:spPr bwMode="auto">
          <a:xfrm>
            <a:off x="3800872" y="1484784"/>
            <a:ext cx="728339"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90" name="直線コネクタ 289"/>
          <p:cNvCxnSpPr/>
          <p:nvPr/>
        </p:nvCxnSpPr>
        <p:spPr>
          <a:xfrm flipV="1">
            <a:off x="2217212" y="622810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91" name="直線コネクタ 290"/>
          <p:cNvCxnSpPr/>
          <p:nvPr/>
        </p:nvCxnSpPr>
        <p:spPr>
          <a:xfrm flipV="1">
            <a:off x="2216696" y="6669360"/>
            <a:ext cx="216000" cy="0"/>
          </a:xfrm>
          <a:prstGeom prst="line">
            <a:avLst/>
          </a:prstGeom>
        </p:spPr>
        <p:style>
          <a:lnRef idx="1">
            <a:schemeClr val="dk1"/>
          </a:lnRef>
          <a:fillRef idx="0">
            <a:schemeClr val="dk1"/>
          </a:fillRef>
          <a:effectRef idx="0">
            <a:schemeClr val="dk1"/>
          </a:effectRef>
          <a:fontRef idx="minor">
            <a:schemeClr val="tx1"/>
          </a:fontRef>
        </p:style>
      </p:cxnSp>
      <p:sp>
        <p:nvSpPr>
          <p:cNvPr id="94" name="テキスト ボックス 93"/>
          <p:cNvSpPr txBox="1"/>
          <p:nvPr/>
        </p:nvSpPr>
        <p:spPr>
          <a:xfrm>
            <a:off x="1271910" y="374205"/>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139</a:t>
            </a:r>
            <a:r>
              <a:rPr kumimoji="1" lang="ja-JP" altLang="en-US" sz="1050" dirty="0">
                <a:latin typeface="Meiryo UI" panose="020B0604030504040204" pitchFamily="50" charset="-128"/>
                <a:ea typeface="Meiryo UI" panose="020B0604030504040204" pitchFamily="50" charset="-128"/>
              </a:rPr>
              <a:t>　人</a:t>
            </a:r>
          </a:p>
        </p:txBody>
      </p:sp>
      <p:sp>
        <p:nvSpPr>
          <p:cNvPr id="95" name="テキスト ボックス 94"/>
          <p:cNvSpPr txBox="1"/>
          <p:nvPr/>
        </p:nvSpPr>
        <p:spPr>
          <a:xfrm>
            <a:off x="1271910" y="212661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114</a:t>
            </a:r>
            <a:r>
              <a:rPr kumimoji="1" lang="ja-JP" altLang="en-US" sz="1050" dirty="0">
                <a:latin typeface="Meiryo UI" panose="020B0604030504040204" pitchFamily="50" charset="-128"/>
                <a:ea typeface="Meiryo UI" panose="020B0604030504040204" pitchFamily="50" charset="-128"/>
              </a:rPr>
              <a:t>　人</a:t>
            </a:r>
          </a:p>
        </p:txBody>
      </p:sp>
      <p:sp>
        <p:nvSpPr>
          <p:cNvPr id="96" name="テキスト ボックス 95"/>
          <p:cNvSpPr txBox="1"/>
          <p:nvPr/>
        </p:nvSpPr>
        <p:spPr>
          <a:xfrm>
            <a:off x="1271910" y="2900502"/>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155</a:t>
            </a:r>
            <a:r>
              <a:rPr kumimoji="1" lang="ja-JP" altLang="en-US" sz="1050" dirty="0">
                <a:latin typeface="Meiryo UI" panose="020B0604030504040204" pitchFamily="50" charset="-128"/>
                <a:ea typeface="Meiryo UI" panose="020B0604030504040204" pitchFamily="50" charset="-128"/>
              </a:rPr>
              <a:t>　人</a:t>
            </a:r>
          </a:p>
        </p:txBody>
      </p:sp>
      <p:sp>
        <p:nvSpPr>
          <p:cNvPr id="97" name="テキスト ボックス 96"/>
          <p:cNvSpPr txBox="1"/>
          <p:nvPr/>
        </p:nvSpPr>
        <p:spPr>
          <a:xfrm>
            <a:off x="1271910" y="407914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68</a:t>
            </a:r>
            <a:r>
              <a:rPr kumimoji="1" lang="ja-JP" altLang="en-US" sz="1050" dirty="0">
                <a:latin typeface="Meiryo UI" panose="020B0604030504040204" pitchFamily="50" charset="-128"/>
                <a:ea typeface="Meiryo UI" panose="020B0604030504040204" pitchFamily="50" charset="-128"/>
              </a:rPr>
              <a:t>　人</a:t>
            </a:r>
          </a:p>
        </p:txBody>
      </p:sp>
      <p:sp>
        <p:nvSpPr>
          <p:cNvPr id="98" name="テキスト ボックス 97"/>
          <p:cNvSpPr txBox="1"/>
          <p:nvPr/>
        </p:nvSpPr>
        <p:spPr>
          <a:xfrm>
            <a:off x="1271910" y="4812781"/>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242</a:t>
            </a:r>
            <a:r>
              <a:rPr kumimoji="1" lang="ja-JP" altLang="en-US" sz="1050" dirty="0">
                <a:latin typeface="Meiryo UI" panose="020B0604030504040204" pitchFamily="50" charset="-128"/>
                <a:ea typeface="Meiryo UI" panose="020B0604030504040204" pitchFamily="50" charset="-128"/>
              </a:rPr>
              <a:t>　人</a:t>
            </a:r>
          </a:p>
        </p:txBody>
      </p:sp>
      <p:sp>
        <p:nvSpPr>
          <p:cNvPr id="99" name="テキスト ボックス 98"/>
          <p:cNvSpPr txBox="1"/>
          <p:nvPr/>
        </p:nvSpPr>
        <p:spPr>
          <a:xfrm>
            <a:off x="6235387" y="383730"/>
            <a:ext cx="764757" cy="253916"/>
          </a:xfrm>
          <a:prstGeom prst="rect">
            <a:avLst/>
          </a:prstGeom>
          <a:noFill/>
        </p:spPr>
        <p:txBody>
          <a:bodyPr wrap="square" rtlCol="0">
            <a:spAutoFit/>
          </a:bodyPr>
          <a:lstStyle/>
          <a:p>
            <a:pPr algn="r"/>
            <a:r>
              <a:rPr kumimoji="1" lang="en-US" altLang="ja-JP" sz="1050" dirty="0">
                <a:latin typeface="Meiryo UI" panose="020B0604030504040204" pitchFamily="50" charset="-128"/>
                <a:ea typeface="Meiryo UI" panose="020B0604030504040204" pitchFamily="50" charset="-128"/>
              </a:rPr>
              <a:t>158</a:t>
            </a:r>
            <a:r>
              <a:rPr kumimoji="1" lang="ja-JP" altLang="en-US" sz="1050" dirty="0">
                <a:latin typeface="Meiryo UI" panose="020B0604030504040204" pitchFamily="50" charset="-128"/>
                <a:ea typeface="Meiryo UI" panose="020B0604030504040204" pitchFamily="50" charset="-128"/>
              </a:rPr>
              <a:t>　人</a:t>
            </a:r>
          </a:p>
        </p:txBody>
      </p:sp>
      <p:sp>
        <p:nvSpPr>
          <p:cNvPr id="100" name="テキスト ボックス 99"/>
          <p:cNvSpPr txBox="1"/>
          <p:nvPr/>
        </p:nvSpPr>
        <p:spPr>
          <a:xfrm>
            <a:off x="6235387" y="2455004"/>
            <a:ext cx="764757" cy="253916"/>
          </a:xfrm>
          <a:prstGeom prst="rect">
            <a:avLst/>
          </a:prstGeom>
          <a:noFill/>
        </p:spPr>
        <p:txBody>
          <a:bodyPr wrap="square" rtlCol="0">
            <a:spAutoFit/>
          </a:bodyPr>
          <a:lstStyle/>
          <a:p>
            <a:pPr algn="r"/>
            <a:r>
              <a:rPr kumimoji="1" lang="en-US" altLang="ja-JP" sz="1050" dirty="0">
                <a:latin typeface="Meiryo UI" panose="020B0604030504040204" pitchFamily="50" charset="-128"/>
                <a:ea typeface="Meiryo UI" panose="020B0604030504040204" pitchFamily="50" charset="-128"/>
              </a:rPr>
              <a:t>684</a:t>
            </a:r>
            <a:r>
              <a:rPr kumimoji="1" lang="ja-JP" altLang="en-US" sz="1050" dirty="0">
                <a:latin typeface="Meiryo UI" panose="020B0604030504040204" pitchFamily="50" charset="-128"/>
                <a:ea typeface="Meiryo UI" panose="020B0604030504040204" pitchFamily="50" charset="-128"/>
              </a:rPr>
              <a:t>　人</a:t>
            </a:r>
          </a:p>
        </p:txBody>
      </p:sp>
      <p:sp>
        <p:nvSpPr>
          <p:cNvPr id="101" name="テキスト ボックス 100"/>
          <p:cNvSpPr txBox="1"/>
          <p:nvPr/>
        </p:nvSpPr>
        <p:spPr>
          <a:xfrm>
            <a:off x="6243182" y="326042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162</a:t>
            </a:r>
            <a:r>
              <a:rPr kumimoji="1" lang="ja-JP" altLang="en-US" sz="1050" dirty="0">
                <a:latin typeface="Meiryo UI" panose="020B0604030504040204" pitchFamily="50" charset="-128"/>
                <a:ea typeface="Meiryo UI" panose="020B0604030504040204" pitchFamily="50" charset="-128"/>
              </a:rPr>
              <a:t>　人</a:t>
            </a:r>
          </a:p>
        </p:txBody>
      </p:sp>
      <p:sp>
        <p:nvSpPr>
          <p:cNvPr id="103"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３１</a:t>
            </a:r>
          </a:p>
        </p:txBody>
      </p:sp>
    </p:spTree>
    <p:extLst>
      <p:ext uri="{BB962C8B-B14F-4D97-AF65-F5344CB8AC3E}">
        <p14:creationId xmlns:p14="http://schemas.microsoft.com/office/powerpoint/2010/main" val="33751248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角丸四角形 119"/>
          <p:cNvSpPr/>
          <p:nvPr/>
        </p:nvSpPr>
        <p:spPr>
          <a:xfrm>
            <a:off x="5957826" y="5659769"/>
            <a:ext cx="3552233" cy="838152"/>
          </a:xfrm>
          <a:prstGeom prst="roundRect">
            <a:avLst>
              <a:gd name="adj" fmla="val 4115"/>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●印　特別区本庁舎</a:t>
            </a:r>
            <a:endParaRPr lang="ja-JP" altLang="ja-JP" sz="1050" dirty="0">
              <a:solidFill>
                <a:schemeClr val="tx1"/>
              </a:solidFill>
              <a:latin typeface="Meiryo UI" panose="020B0604030504040204" pitchFamily="50" charset="-128"/>
              <a:ea typeface="Meiryo UI" panose="020B0604030504040204" pitchFamily="50" charset="-128"/>
            </a:endParaRPr>
          </a:p>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b="1"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印　区役所（地域自治区の事務所）</a:t>
            </a:r>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107" name="正方形/長方形 106"/>
          <p:cNvSpPr/>
          <p:nvPr/>
        </p:nvSpPr>
        <p:spPr>
          <a:xfrm>
            <a:off x="-1" y="513947"/>
            <a:ext cx="9900000" cy="792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800" b="1" dirty="0">
                <a:solidFill>
                  <a:sysClr val="windowText" lastClr="000000"/>
                </a:solidFill>
                <a:latin typeface="Meiryo UI" panose="020B0604030504040204" pitchFamily="50" charset="-128"/>
                <a:ea typeface="Meiryo UI" panose="020B0604030504040204" pitchFamily="50" charset="-128"/>
              </a:rPr>
              <a:t>北区</a:t>
            </a:r>
            <a:r>
              <a:rPr lang="ja-JP" altLang="en-US" sz="1400" dirty="0">
                <a:solidFill>
                  <a:sysClr val="windowText" lastClr="000000"/>
                </a:solidFill>
                <a:latin typeface="Meiryo UI" panose="020B0604030504040204" pitchFamily="50" charset="-128"/>
                <a:ea typeface="Meiryo UI" panose="020B0604030504040204" pitchFamily="50" charset="-128"/>
              </a:rPr>
              <a:t>（現行政区：北区、都島区、福島区、東成区、旭区、城東区、鶴見区）</a:t>
            </a:r>
            <a:endParaRPr lang="en-US" altLang="ja-JP" sz="1400" dirty="0">
              <a:solidFill>
                <a:sysClr val="windowText" lastClr="000000"/>
              </a:solidFill>
              <a:latin typeface="Meiryo UI" panose="020B0604030504040204" pitchFamily="50" charset="-128"/>
              <a:ea typeface="Meiryo UI" panose="020B0604030504040204" pitchFamily="50" charset="-128"/>
            </a:endParaRPr>
          </a:p>
          <a:p>
            <a:pPr algn="r"/>
            <a:r>
              <a:rPr lang="en-US" altLang="ja-JP" sz="1400" dirty="0">
                <a:solidFill>
                  <a:sysClr val="windowText" lastClr="000000"/>
                </a:solidFill>
                <a:latin typeface="Meiryo UI" panose="020B0604030504040204" pitchFamily="50" charset="-128"/>
                <a:ea typeface="Meiryo UI" panose="020B0604030504040204" pitchFamily="50" charset="-128"/>
              </a:rPr>
              <a:t>〔 </a:t>
            </a:r>
            <a:r>
              <a:rPr lang="ja-JP" altLang="en-US" sz="1400" dirty="0">
                <a:solidFill>
                  <a:sysClr val="windowText" lastClr="000000"/>
                </a:solidFill>
                <a:latin typeface="Meiryo UI" panose="020B0604030504040204" pitchFamily="50" charset="-128"/>
                <a:ea typeface="Meiryo UI" panose="020B0604030504040204" pitchFamily="50" charset="-128"/>
              </a:rPr>
              <a:t>職員数 計 </a:t>
            </a:r>
            <a:r>
              <a:rPr lang="en-US" altLang="ja-JP" sz="1400" dirty="0">
                <a:solidFill>
                  <a:sysClr val="windowText" lastClr="000000"/>
                </a:solidFill>
                <a:latin typeface="Meiryo UI" panose="020B0604030504040204" pitchFamily="50" charset="-128"/>
                <a:ea typeface="Meiryo UI" panose="020B0604030504040204" pitchFamily="50" charset="-128"/>
              </a:rPr>
              <a:t>2,487</a:t>
            </a:r>
            <a:r>
              <a:rPr lang="ja-JP" altLang="en-US" sz="1400" dirty="0">
                <a:solidFill>
                  <a:sysClr val="windowText" lastClr="000000"/>
                </a:solidFill>
                <a:latin typeface="Meiryo UI" panose="020B0604030504040204" pitchFamily="50" charset="-128"/>
                <a:ea typeface="Meiryo UI" panose="020B0604030504040204" pitchFamily="50" charset="-128"/>
              </a:rPr>
              <a:t>人　　人口 </a:t>
            </a:r>
            <a:r>
              <a:rPr lang="en-US" altLang="ja-JP" sz="1400" dirty="0">
                <a:solidFill>
                  <a:sysClr val="windowText" lastClr="000000"/>
                </a:solidFill>
                <a:latin typeface="Meiryo UI" panose="020B0604030504040204" pitchFamily="50" charset="-128"/>
                <a:ea typeface="Meiryo UI" panose="020B0604030504040204" pitchFamily="50" charset="-128"/>
              </a:rPr>
              <a:t>749,303</a:t>
            </a:r>
            <a:r>
              <a:rPr lang="ja-JP" altLang="en-US" sz="1400" dirty="0">
                <a:solidFill>
                  <a:sysClr val="windowText" lastClr="000000"/>
                </a:solidFill>
                <a:latin typeface="Meiryo UI" panose="020B0604030504040204" pitchFamily="50" charset="-128"/>
                <a:ea typeface="Meiryo UI" panose="020B0604030504040204" pitchFamily="50" charset="-128"/>
              </a:rPr>
              <a:t>人 </a:t>
            </a:r>
            <a:r>
              <a:rPr lang="en-US" altLang="ja-JP" sz="1400" dirty="0">
                <a:solidFill>
                  <a:sysClr val="windowText" lastClr="000000"/>
                </a:solidFill>
                <a:latin typeface="Meiryo UI" panose="020B0604030504040204" pitchFamily="50" charset="-128"/>
                <a:ea typeface="Meiryo UI" panose="020B0604030504040204" pitchFamily="50" charset="-128"/>
              </a:rPr>
              <a:t>〕</a:t>
            </a:r>
          </a:p>
        </p:txBody>
      </p:sp>
      <p:sp>
        <p:nvSpPr>
          <p:cNvPr id="74" name="正方形/長方形 73"/>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ＭＳ Ｐゴシック" charset="-128"/>
                <a:ea typeface="Meiryo UI"/>
                <a:cs typeface="Meiryo UI"/>
              </a:rPr>
              <a:t>　</a:t>
            </a:r>
            <a:r>
              <a:rPr lang="ja-JP" altLang="en-US" sz="2000" b="1" dirty="0">
                <a:solidFill>
                  <a:srgbClr val="000000"/>
                </a:solidFill>
                <a:latin typeface="Meiryo UI" panose="020B0604030504040204" pitchFamily="50" charset="-128"/>
                <a:ea typeface="Meiryo UI" panose="020B0604030504040204" pitchFamily="50" charset="-128"/>
                <a:cs typeface="Meiryo UI"/>
              </a:rPr>
              <a:t>特別区の組織　～課・事業所別職員数～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65" name="正方形/長方形 64"/>
          <p:cNvSpPr/>
          <p:nvPr/>
        </p:nvSpPr>
        <p:spPr bwMode="auto">
          <a:xfrm>
            <a:off x="187520" y="2003166"/>
            <a:ext cx="419944" cy="129554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66" name="Text Box 45"/>
          <p:cNvSpPr txBox="1">
            <a:spLocks noChangeArrowheads="1"/>
          </p:cNvSpPr>
          <p:nvPr/>
        </p:nvSpPr>
        <p:spPr bwMode="auto">
          <a:xfrm>
            <a:off x="1101146" y="1739937"/>
            <a:ext cx="1368000" cy="2448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71" name="Text Box 45"/>
          <p:cNvSpPr txBox="1">
            <a:spLocks noChangeArrowheads="1"/>
          </p:cNvSpPr>
          <p:nvPr/>
        </p:nvSpPr>
        <p:spPr bwMode="auto">
          <a:xfrm>
            <a:off x="1101146" y="2083655"/>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政策企画部</a:t>
            </a:r>
          </a:p>
        </p:txBody>
      </p:sp>
      <p:sp>
        <p:nvSpPr>
          <p:cNvPr id="130" name="Text Box 45"/>
          <p:cNvSpPr txBox="1">
            <a:spLocks noChangeArrowheads="1"/>
          </p:cNvSpPr>
          <p:nvPr/>
        </p:nvSpPr>
        <p:spPr bwMode="auto">
          <a:xfrm>
            <a:off x="1101146" y="296221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総務部</a:t>
            </a:r>
          </a:p>
        </p:txBody>
      </p:sp>
      <p:sp>
        <p:nvSpPr>
          <p:cNvPr id="133" name="Text Box 45"/>
          <p:cNvSpPr txBox="1">
            <a:spLocks noChangeArrowheads="1"/>
          </p:cNvSpPr>
          <p:nvPr/>
        </p:nvSpPr>
        <p:spPr bwMode="auto">
          <a:xfrm>
            <a:off x="1101146" y="3573016"/>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財務部</a:t>
            </a:r>
          </a:p>
        </p:txBody>
      </p:sp>
      <p:sp>
        <p:nvSpPr>
          <p:cNvPr id="139" name="Text Box 45"/>
          <p:cNvSpPr txBox="1">
            <a:spLocks noChangeArrowheads="1"/>
          </p:cNvSpPr>
          <p:nvPr/>
        </p:nvSpPr>
        <p:spPr bwMode="auto">
          <a:xfrm>
            <a:off x="1101146" y="4941168"/>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区民部</a:t>
            </a:r>
          </a:p>
        </p:txBody>
      </p:sp>
      <p:sp>
        <p:nvSpPr>
          <p:cNvPr id="144" name="Text Box 45"/>
          <p:cNvSpPr txBox="1">
            <a:spLocks noChangeArrowheads="1"/>
          </p:cNvSpPr>
          <p:nvPr/>
        </p:nvSpPr>
        <p:spPr bwMode="auto">
          <a:xfrm>
            <a:off x="1101146" y="585902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産業文化部</a:t>
            </a:r>
          </a:p>
        </p:txBody>
      </p:sp>
      <p:cxnSp>
        <p:nvCxnSpPr>
          <p:cNvPr id="3" name="直線コネクタ 2"/>
          <p:cNvCxnSpPr/>
          <p:nvPr/>
        </p:nvCxnSpPr>
        <p:spPr>
          <a:xfrm flipV="1">
            <a:off x="607464" y="2701702"/>
            <a:ext cx="231981" cy="0"/>
          </a:xfrm>
          <a:prstGeom prst="line">
            <a:avLst/>
          </a:prstGeom>
        </p:spPr>
        <p:style>
          <a:lnRef idx="1">
            <a:schemeClr val="dk1"/>
          </a:lnRef>
          <a:fillRef idx="0">
            <a:schemeClr val="dk1"/>
          </a:fillRef>
          <a:effectRef idx="0">
            <a:schemeClr val="dk1"/>
          </a:effectRef>
          <a:fontRef idx="minor">
            <a:schemeClr val="tx1"/>
          </a:fontRef>
        </p:style>
      </p:cxnSp>
      <p:cxnSp>
        <p:nvCxnSpPr>
          <p:cNvPr id="75" name="直線コネクタ 74"/>
          <p:cNvCxnSpPr/>
          <p:nvPr/>
        </p:nvCxnSpPr>
        <p:spPr>
          <a:xfrm flipV="1">
            <a:off x="849146" y="1846285"/>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flipV="1">
            <a:off x="849146" y="220676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77" name="直線コネクタ 76"/>
          <p:cNvCxnSpPr/>
          <p:nvPr/>
        </p:nvCxnSpPr>
        <p:spPr>
          <a:xfrm flipV="1">
            <a:off x="849146" y="30853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79" name="直線コネクタ 78"/>
          <p:cNvCxnSpPr/>
          <p:nvPr/>
        </p:nvCxnSpPr>
        <p:spPr>
          <a:xfrm flipV="1">
            <a:off x="849146" y="372906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flipV="1">
            <a:off x="849146" y="510154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flipV="1">
            <a:off x="839445" y="598179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flipV="1">
            <a:off x="2469021" y="22067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flipV="1">
            <a:off x="2469021" y="308532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6" name="直線コネクタ 85"/>
          <p:cNvCxnSpPr/>
          <p:nvPr/>
        </p:nvCxnSpPr>
        <p:spPr>
          <a:xfrm flipV="1">
            <a:off x="2469021" y="373139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7" name="直線コネクタ 86"/>
          <p:cNvCxnSpPr/>
          <p:nvPr/>
        </p:nvCxnSpPr>
        <p:spPr>
          <a:xfrm flipV="1">
            <a:off x="2469021" y="510154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flipV="1">
            <a:off x="2469021" y="59712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90" name="直線コネクタ 89"/>
          <p:cNvCxnSpPr/>
          <p:nvPr/>
        </p:nvCxnSpPr>
        <p:spPr>
          <a:xfrm flipV="1">
            <a:off x="2649021"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2" name="直線コネクタ 91"/>
          <p:cNvCxnSpPr/>
          <p:nvPr/>
        </p:nvCxnSpPr>
        <p:spPr>
          <a:xfrm flipV="1">
            <a:off x="2649021" y="27089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3" name="直線コネクタ 92"/>
          <p:cNvCxnSpPr/>
          <p:nvPr/>
        </p:nvCxnSpPr>
        <p:spPr>
          <a:xfrm flipV="1">
            <a:off x="2649021" y="33575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4" name="直線コネクタ 93"/>
          <p:cNvCxnSpPr/>
          <p:nvPr/>
        </p:nvCxnSpPr>
        <p:spPr>
          <a:xfrm flipV="1">
            <a:off x="2649021" y="3933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5" name="直線コネクタ 94"/>
          <p:cNvCxnSpPr/>
          <p:nvPr/>
        </p:nvCxnSpPr>
        <p:spPr>
          <a:xfrm flipV="1">
            <a:off x="2649021" y="422108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6" name="直線コネクタ 95"/>
          <p:cNvCxnSpPr/>
          <p:nvPr/>
        </p:nvCxnSpPr>
        <p:spPr>
          <a:xfrm flipV="1">
            <a:off x="2649021" y="446955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7" name="直線コネクタ 96"/>
          <p:cNvCxnSpPr/>
          <p:nvPr/>
        </p:nvCxnSpPr>
        <p:spPr>
          <a:xfrm flipV="1">
            <a:off x="2649021" y="47237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8" name="直線コネクタ 97"/>
          <p:cNvCxnSpPr/>
          <p:nvPr/>
        </p:nvCxnSpPr>
        <p:spPr>
          <a:xfrm flipV="1">
            <a:off x="2649021" y="533950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9" name="直線コネクタ 98"/>
          <p:cNvCxnSpPr/>
          <p:nvPr/>
        </p:nvCxnSpPr>
        <p:spPr>
          <a:xfrm flipV="1">
            <a:off x="2649021" y="558924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0" name="直線コネクタ 99"/>
          <p:cNvCxnSpPr/>
          <p:nvPr/>
        </p:nvCxnSpPr>
        <p:spPr>
          <a:xfrm flipV="1">
            <a:off x="2649146" y="62142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1" name="直線コネクタ 100"/>
          <p:cNvCxnSpPr/>
          <p:nvPr/>
        </p:nvCxnSpPr>
        <p:spPr>
          <a:xfrm flipV="1">
            <a:off x="2648845" y="64533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3" name="直線コネクタ 102"/>
          <p:cNvCxnSpPr/>
          <p:nvPr/>
        </p:nvCxnSpPr>
        <p:spPr>
          <a:xfrm flipH="1">
            <a:off x="839445" y="1846285"/>
            <a:ext cx="0" cy="5011715"/>
          </a:xfrm>
          <a:prstGeom prst="line">
            <a:avLst/>
          </a:prstGeom>
        </p:spPr>
        <p:style>
          <a:lnRef idx="1">
            <a:schemeClr val="dk1"/>
          </a:lnRef>
          <a:fillRef idx="0">
            <a:schemeClr val="dk1"/>
          </a:fillRef>
          <a:effectRef idx="0">
            <a:schemeClr val="dk1"/>
          </a:effectRef>
          <a:fontRef idx="minor">
            <a:schemeClr val="tx1"/>
          </a:fontRef>
        </p:style>
      </p:cxnSp>
      <p:cxnSp>
        <p:nvCxnSpPr>
          <p:cNvPr id="104" name="直線コネクタ 103"/>
          <p:cNvCxnSpPr/>
          <p:nvPr/>
        </p:nvCxnSpPr>
        <p:spPr>
          <a:xfrm>
            <a:off x="2648845" y="2200868"/>
            <a:ext cx="0" cy="508305"/>
          </a:xfrm>
          <a:prstGeom prst="line">
            <a:avLst/>
          </a:prstGeom>
        </p:spPr>
        <p:style>
          <a:lnRef idx="1">
            <a:schemeClr val="dk1"/>
          </a:lnRef>
          <a:fillRef idx="0">
            <a:schemeClr val="dk1"/>
          </a:fillRef>
          <a:effectRef idx="0">
            <a:schemeClr val="dk1"/>
          </a:effectRef>
          <a:fontRef idx="minor">
            <a:schemeClr val="tx1"/>
          </a:fontRef>
        </p:style>
      </p:cxnSp>
      <p:cxnSp>
        <p:nvCxnSpPr>
          <p:cNvPr id="105" name="直線コネクタ 104"/>
          <p:cNvCxnSpPr/>
          <p:nvPr/>
        </p:nvCxnSpPr>
        <p:spPr>
          <a:xfrm>
            <a:off x="2648845" y="3085320"/>
            <a:ext cx="0" cy="272243"/>
          </a:xfrm>
          <a:prstGeom prst="line">
            <a:avLst/>
          </a:prstGeom>
        </p:spPr>
        <p:style>
          <a:lnRef idx="1">
            <a:schemeClr val="dk1"/>
          </a:lnRef>
          <a:fillRef idx="0">
            <a:schemeClr val="dk1"/>
          </a:fillRef>
          <a:effectRef idx="0">
            <a:schemeClr val="dk1"/>
          </a:effectRef>
          <a:fontRef idx="minor">
            <a:schemeClr val="tx1"/>
          </a:fontRef>
        </p:style>
      </p:cxnSp>
      <p:cxnSp>
        <p:nvCxnSpPr>
          <p:cNvPr id="106" name="直線コネクタ 105"/>
          <p:cNvCxnSpPr/>
          <p:nvPr/>
        </p:nvCxnSpPr>
        <p:spPr>
          <a:xfrm>
            <a:off x="2648845" y="3735089"/>
            <a:ext cx="0" cy="988709"/>
          </a:xfrm>
          <a:prstGeom prst="line">
            <a:avLst/>
          </a:prstGeom>
        </p:spPr>
        <p:style>
          <a:lnRef idx="1">
            <a:schemeClr val="dk1"/>
          </a:lnRef>
          <a:fillRef idx="0">
            <a:schemeClr val="dk1"/>
          </a:fillRef>
          <a:effectRef idx="0">
            <a:schemeClr val="dk1"/>
          </a:effectRef>
          <a:fontRef idx="minor">
            <a:schemeClr val="tx1"/>
          </a:fontRef>
        </p:style>
      </p:cxnSp>
      <p:cxnSp>
        <p:nvCxnSpPr>
          <p:cNvPr id="108" name="直線コネクタ 107"/>
          <p:cNvCxnSpPr/>
          <p:nvPr/>
        </p:nvCxnSpPr>
        <p:spPr>
          <a:xfrm>
            <a:off x="2648845" y="5102357"/>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110" name="直線コネクタ 109"/>
          <p:cNvCxnSpPr/>
          <p:nvPr/>
        </p:nvCxnSpPr>
        <p:spPr>
          <a:xfrm>
            <a:off x="2648845" y="5971250"/>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114" name="直線コネクタ 113"/>
          <p:cNvCxnSpPr/>
          <p:nvPr/>
        </p:nvCxnSpPr>
        <p:spPr>
          <a:xfrm>
            <a:off x="704629" y="2701702"/>
            <a:ext cx="0" cy="4156298"/>
          </a:xfrm>
          <a:prstGeom prst="line">
            <a:avLst/>
          </a:prstGeom>
        </p:spPr>
        <p:style>
          <a:lnRef idx="1">
            <a:schemeClr val="dk1"/>
          </a:lnRef>
          <a:fillRef idx="0">
            <a:schemeClr val="dk1"/>
          </a:fillRef>
          <a:effectRef idx="0">
            <a:schemeClr val="dk1"/>
          </a:effectRef>
          <a:fontRef idx="minor">
            <a:schemeClr val="tx1"/>
          </a:fontRef>
        </p:style>
      </p:cxnSp>
      <p:graphicFrame>
        <p:nvGraphicFramePr>
          <p:cNvPr id="4" name="表 3"/>
          <p:cNvGraphicFramePr>
            <a:graphicFrameLocks noGrp="1"/>
          </p:cNvGraphicFramePr>
          <p:nvPr/>
        </p:nvGraphicFramePr>
        <p:xfrm>
          <a:off x="2873498" y="1726903"/>
          <a:ext cx="2511550" cy="4824000"/>
        </p:xfrm>
        <a:graphic>
          <a:graphicData uri="http://schemas.openxmlformats.org/drawingml/2006/table">
            <a:tbl>
              <a:tblPr/>
              <a:tblGrid>
                <a:gridCol w="1368000">
                  <a:extLst>
                    <a:ext uri="{9D8B030D-6E8A-4147-A177-3AD203B41FA5}">
                      <a16:colId xmlns:a16="http://schemas.microsoft.com/office/drawing/2014/main" val="20000"/>
                    </a:ext>
                  </a:extLst>
                </a:gridCol>
                <a:gridCol w="78355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秘書広報課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区政改革課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行政課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人事課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35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財務課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税務課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区税事務所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134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契約課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用地管財課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39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ダイバーシティ推進課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地域支援課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観光文化スポーツ課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産業振興課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1"/>
                  </a:ext>
                </a:extLst>
              </a:tr>
            </a:tbl>
          </a:graphicData>
        </a:graphic>
      </p:graphicFrame>
      <p:sp>
        <p:nvSpPr>
          <p:cNvPr id="111" name="テキスト ボックス 110"/>
          <p:cNvSpPr txBox="1"/>
          <p:nvPr/>
        </p:nvSpPr>
        <p:spPr>
          <a:xfrm>
            <a:off x="1704264" y="234388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45</a:t>
            </a:r>
            <a:r>
              <a:rPr kumimoji="1" lang="ja-JP" altLang="en-US" sz="1050" dirty="0">
                <a:latin typeface="Meiryo UI" panose="020B0604030504040204" pitchFamily="50" charset="-128"/>
                <a:ea typeface="Meiryo UI" panose="020B0604030504040204" pitchFamily="50" charset="-128"/>
              </a:rPr>
              <a:t>　人</a:t>
            </a:r>
          </a:p>
        </p:txBody>
      </p:sp>
      <p:sp>
        <p:nvSpPr>
          <p:cNvPr id="112" name="テキスト ボックス 111"/>
          <p:cNvSpPr txBox="1"/>
          <p:nvPr/>
        </p:nvSpPr>
        <p:spPr>
          <a:xfrm>
            <a:off x="1699487" y="3215795"/>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62</a:t>
            </a:r>
            <a:r>
              <a:rPr kumimoji="1" lang="ja-JP" altLang="en-US" sz="1050" dirty="0">
                <a:latin typeface="Meiryo UI" panose="020B0604030504040204" pitchFamily="50" charset="-128"/>
                <a:ea typeface="Meiryo UI" panose="020B0604030504040204" pitchFamily="50" charset="-128"/>
              </a:rPr>
              <a:t>　人</a:t>
            </a:r>
          </a:p>
        </p:txBody>
      </p:sp>
      <p:sp>
        <p:nvSpPr>
          <p:cNvPr id="113" name="テキスト ボックス 112"/>
          <p:cNvSpPr txBox="1"/>
          <p:nvPr/>
        </p:nvSpPr>
        <p:spPr>
          <a:xfrm>
            <a:off x="1704263" y="3833747"/>
            <a:ext cx="764757" cy="253916"/>
          </a:xfrm>
          <a:prstGeom prst="rect">
            <a:avLst/>
          </a:prstGeom>
          <a:noFill/>
        </p:spPr>
        <p:txBody>
          <a:bodyPr wrap="square" rtlCol="0">
            <a:spAutoFit/>
          </a:bodyPr>
          <a:lstStyle/>
          <a:p>
            <a:pPr algn="r"/>
            <a:r>
              <a:rPr kumimoji="1" lang="en-US" altLang="ja-JP" sz="1050" dirty="0">
                <a:latin typeface="Meiryo UI" panose="020B0604030504040204" pitchFamily="50" charset="-128"/>
                <a:ea typeface="Meiryo UI" panose="020B0604030504040204" pitchFamily="50" charset="-128"/>
              </a:rPr>
              <a:t>217</a:t>
            </a:r>
            <a:r>
              <a:rPr kumimoji="1" lang="ja-JP" altLang="en-US" sz="1050" dirty="0">
                <a:latin typeface="Meiryo UI" panose="020B0604030504040204" pitchFamily="50" charset="-128"/>
                <a:ea typeface="Meiryo UI" panose="020B0604030504040204" pitchFamily="50" charset="-128"/>
              </a:rPr>
              <a:t>　人</a:t>
            </a:r>
          </a:p>
        </p:txBody>
      </p:sp>
      <p:sp>
        <p:nvSpPr>
          <p:cNvPr id="116" name="テキスト ボックス 115"/>
          <p:cNvSpPr txBox="1"/>
          <p:nvPr/>
        </p:nvSpPr>
        <p:spPr>
          <a:xfrm>
            <a:off x="1704263" y="5208920"/>
            <a:ext cx="764757" cy="253916"/>
          </a:xfrm>
          <a:prstGeom prst="rect">
            <a:avLst/>
          </a:prstGeom>
          <a:noFill/>
        </p:spPr>
        <p:txBody>
          <a:bodyPr wrap="square" rtlCol="0">
            <a:spAutoFit/>
          </a:bodyPr>
          <a:lstStyle/>
          <a:p>
            <a:pPr algn="r"/>
            <a:r>
              <a:rPr kumimoji="1" lang="en-US" altLang="ja-JP" sz="1050" dirty="0">
                <a:latin typeface="Meiryo UI" panose="020B0604030504040204" pitchFamily="50" charset="-128"/>
                <a:ea typeface="Meiryo UI" panose="020B0604030504040204" pitchFamily="50" charset="-128"/>
              </a:rPr>
              <a:t>71</a:t>
            </a:r>
            <a:r>
              <a:rPr kumimoji="1" lang="ja-JP" altLang="en-US" sz="1050" dirty="0">
                <a:latin typeface="Meiryo UI" panose="020B0604030504040204" pitchFamily="50" charset="-128"/>
                <a:ea typeface="Meiryo UI" panose="020B0604030504040204" pitchFamily="50" charset="-128"/>
              </a:rPr>
              <a:t>　人</a:t>
            </a:r>
          </a:p>
        </p:txBody>
      </p:sp>
      <p:sp>
        <p:nvSpPr>
          <p:cNvPr id="127" name="テキスト ボックス 126"/>
          <p:cNvSpPr txBox="1"/>
          <p:nvPr/>
        </p:nvSpPr>
        <p:spPr>
          <a:xfrm>
            <a:off x="1704263" y="6118833"/>
            <a:ext cx="764757" cy="253916"/>
          </a:xfrm>
          <a:prstGeom prst="rect">
            <a:avLst/>
          </a:prstGeom>
          <a:noFill/>
        </p:spPr>
        <p:txBody>
          <a:bodyPr wrap="square" rtlCol="0">
            <a:spAutoFit/>
          </a:bodyPr>
          <a:lstStyle/>
          <a:p>
            <a:pPr algn="r"/>
            <a:r>
              <a:rPr kumimoji="1" lang="en-US" altLang="ja-JP" sz="1050" dirty="0">
                <a:latin typeface="Meiryo UI" panose="020B0604030504040204" pitchFamily="50" charset="-128"/>
                <a:ea typeface="Meiryo UI" panose="020B0604030504040204" pitchFamily="50" charset="-128"/>
              </a:rPr>
              <a:t>65</a:t>
            </a:r>
            <a:r>
              <a:rPr kumimoji="1" lang="ja-JP" altLang="en-US" sz="1050" dirty="0">
                <a:latin typeface="Meiryo UI" panose="020B0604030504040204" pitchFamily="50" charset="-128"/>
                <a:ea typeface="Meiryo UI" panose="020B0604030504040204" pitchFamily="50" charset="-128"/>
              </a:rPr>
              <a:t>　人</a:t>
            </a:r>
          </a:p>
        </p:txBody>
      </p:sp>
      <p:sp>
        <p:nvSpPr>
          <p:cNvPr id="136" name="正方形/長方形 135"/>
          <p:cNvSpPr/>
          <p:nvPr/>
        </p:nvSpPr>
        <p:spPr>
          <a:xfrm>
            <a:off x="4377037" y="1233720"/>
            <a:ext cx="1008011" cy="467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職員数</a:t>
            </a:r>
            <a:r>
              <a:rPr lang="en-US" altLang="ja-JP" sz="1600" dirty="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37" name="正方形/長方形 136"/>
          <p:cNvSpPr/>
          <p:nvPr/>
        </p:nvSpPr>
        <p:spPr>
          <a:xfrm>
            <a:off x="1712741" y="1251364"/>
            <a:ext cx="19446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組織機構</a:t>
            </a:r>
            <a:r>
              <a:rPr lang="en-US" altLang="ja-JP" sz="1600" dirty="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grpSp>
        <p:nvGrpSpPr>
          <p:cNvPr id="200" name="グループ化 199"/>
          <p:cNvGrpSpPr/>
          <p:nvPr/>
        </p:nvGrpSpPr>
        <p:grpSpPr>
          <a:xfrm>
            <a:off x="5889104" y="1636413"/>
            <a:ext cx="3708000" cy="3888000"/>
            <a:chOff x="463632" y="2527449"/>
            <a:chExt cx="3358380" cy="3528000"/>
          </a:xfrm>
        </p:grpSpPr>
        <p:sp>
          <p:nvSpPr>
            <p:cNvPr id="202" name="Freeform 45"/>
            <p:cNvSpPr>
              <a:spLocks noChangeAspect="1"/>
            </p:cNvSpPr>
            <p:nvPr/>
          </p:nvSpPr>
          <p:spPr bwMode="auto">
            <a:xfrm>
              <a:off x="3218608" y="3403600"/>
              <a:ext cx="603404" cy="702000"/>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a:lstStyle/>
            <a:p>
              <a:endParaRPr lang="ja-JP" altLang="en-US"/>
            </a:p>
          </p:txBody>
        </p:sp>
        <p:grpSp>
          <p:nvGrpSpPr>
            <p:cNvPr id="204" name="グループ化 203"/>
            <p:cNvGrpSpPr/>
            <p:nvPr/>
          </p:nvGrpSpPr>
          <p:grpSpPr>
            <a:xfrm>
              <a:off x="463632" y="2527449"/>
              <a:ext cx="3331943" cy="3528000"/>
              <a:chOff x="5285310" y="1658734"/>
              <a:chExt cx="3331943" cy="3528000"/>
            </a:xfrm>
          </p:grpSpPr>
          <p:sp>
            <p:nvSpPr>
              <p:cNvPr id="207" name="フリーフォーム 206"/>
              <p:cNvSpPr>
                <a:spLocks/>
              </p:cNvSpPr>
              <p:nvPr/>
            </p:nvSpPr>
            <p:spPr bwMode="auto">
              <a:xfrm>
                <a:off x="7141624" y="1658734"/>
                <a:ext cx="917998" cy="939076"/>
              </a:xfrm>
              <a:custGeom>
                <a:avLst/>
                <a:gdLst>
                  <a:gd name="T0" fmla="*/ 1554 w 1916"/>
                  <a:gd name="T1" fmla="*/ 13 h 1929"/>
                  <a:gd name="T2" fmla="*/ 1609 w 1916"/>
                  <a:gd name="T3" fmla="*/ 58 h 1929"/>
                  <a:gd name="T4" fmla="*/ 1623 w 1916"/>
                  <a:gd name="T5" fmla="*/ 121 h 1929"/>
                  <a:gd name="T6" fmla="*/ 1617 w 1916"/>
                  <a:gd name="T7" fmla="*/ 189 h 1929"/>
                  <a:gd name="T8" fmla="*/ 1602 w 1916"/>
                  <a:gd name="T9" fmla="*/ 244 h 1929"/>
                  <a:gd name="T10" fmla="*/ 1594 w 1916"/>
                  <a:gd name="T11" fmla="*/ 333 h 1929"/>
                  <a:gd name="T12" fmla="*/ 1620 w 1916"/>
                  <a:gd name="T13" fmla="*/ 438 h 1929"/>
                  <a:gd name="T14" fmla="*/ 1762 w 1916"/>
                  <a:gd name="T15" fmla="*/ 491 h 1929"/>
                  <a:gd name="T16" fmla="*/ 1693 w 1916"/>
                  <a:gd name="T17" fmla="*/ 509 h 1929"/>
                  <a:gd name="T18" fmla="*/ 1769 w 1916"/>
                  <a:gd name="T19" fmla="*/ 536 h 1929"/>
                  <a:gd name="T20" fmla="*/ 1827 w 1916"/>
                  <a:gd name="T21" fmla="*/ 488 h 1929"/>
                  <a:gd name="T22" fmla="*/ 1874 w 1916"/>
                  <a:gd name="T23" fmla="*/ 530 h 1929"/>
                  <a:gd name="T24" fmla="*/ 1822 w 1916"/>
                  <a:gd name="T25" fmla="*/ 685 h 1929"/>
                  <a:gd name="T26" fmla="*/ 1780 w 1916"/>
                  <a:gd name="T27" fmla="*/ 871 h 1929"/>
                  <a:gd name="T28" fmla="*/ 1767 w 1916"/>
                  <a:gd name="T29" fmla="*/ 1042 h 1929"/>
                  <a:gd name="T30" fmla="*/ 1722 w 1916"/>
                  <a:gd name="T31" fmla="*/ 1181 h 1929"/>
                  <a:gd name="T32" fmla="*/ 1565 w 1916"/>
                  <a:gd name="T33" fmla="*/ 1302 h 1929"/>
                  <a:gd name="T34" fmla="*/ 1415 w 1916"/>
                  <a:gd name="T35" fmla="*/ 1367 h 1929"/>
                  <a:gd name="T36" fmla="*/ 1242 w 1916"/>
                  <a:gd name="T37" fmla="*/ 1402 h 1929"/>
                  <a:gd name="T38" fmla="*/ 1135 w 1916"/>
                  <a:gd name="T39" fmla="*/ 1412 h 1929"/>
                  <a:gd name="T40" fmla="*/ 975 w 1916"/>
                  <a:gd name="T41" fmla="*/ 1402 h 1929"/>
                  <a:gd name="T42" fmla="*/ 815 w 1916"/>
                  <a:gd name="T43" fmla="*/ 1388 h 1929"/>
                  <a:gd name="T44" fmla="*/ 708 w 1916"/>
                  <a:gd name="T45" fmla="*/ 1430 h 1929"/>
                  <a:gd name="T46" fmla="*/ 637 w 1916"/>
                  <a:gd name="T47" fmla="*/ 1478 h 1929"/>
                  <a:gd name="T48" fmla="*/ 540 w 1916"/>
                  <a:gd name="T49" fmla="*/ 1606 h 1929"/>
                  <a:gd name="T50" fmla="*/ 293 w 1916"/>
                  <a:gd name="T51" fmla="*/ 1863 h 1929"/>
                  <a:gd name="T52" fmla="*/ 55 w 1916"/>
                  <a:gd name="T53" fmla="*/ 1840 h 1929"/>
                  <a:gd name="T54" fmla="*/ 37 w 1916"/>
                  <a:gd name="T55" fmla="*/ 1685 h 1929"/>
                  <a:gd name="T56" fmla="*/ 10 w 1916"/>
                  <a:gd name="T57" fmla="*/ 1596 h 1929"/>
                  <a:gd name="T58" fmla="*/ 0 w 1916"/>
                  <a:gd name="T59" fmla="*/ 1475 h 1929"/>
                  <a:gd name="T60" fmla="*/ 18 w 1916"/>
                  <a:gd name="T61" fmla="*/ 1373 h 1929"/>
                  <a:gd name="T62" fmla="*/ 29 w 1916"/>
                  <a:gd name="T63" fmla="*/ 1331 h 1929"/>
                  <a:gd name="T64" fmla="*/ 42 w 1916"/>
                  <a:gd name="T65" fmla="*/ 1276 h 1929"/>
                  <a:gd name="T66" fmla="*/ 99 w 1916"/>
                  <a:gd name="T67" fmla="*/ 1126 h 1929"/>
                  <a:gd name="T68" fmla="*/ 110 w 1916"/>
                  <a:gd name="T69" fmla="*/ 1087 h 1929"/>
                  <a:gd name="T70" fmla="*/ 126 w 1916"/>
                  <a:gd name="T71" fmla="*/ 1045 h 1929"/>
                  <a:gd name="T72" fmla="*/ 144 w 1916"/>
                  <a:gd name="T73" fmla="*/ 995 h 1929"/>
                  <a:gd name="T74" fmla="*/ 189 w 1916"/>
                  <a:gd name="T75" fmla="*/ 955 h 1929"/>
                  <a:gd name="T76" fmla="*/ 288 w 1916"/>
                  <a:gd name="T77" fmla="*/ 895 h 1929"/>
                  <a:gd name="T78" fmla="*/ 427 w 1916"/>
                  <a:gd name="T79" fmla="*/ 774 h 1929"/>
                  <a:gd name="T80" fmla="*/ 553 w 1916"/>
                  <a:gd name="T81" fmla="*/ 743 h 1929"/>
                  <a:gd name="T82" fmla="*/ 592 w 1916"/>
                  <a:gd name="T83" fmla="*/ 777 h 1929"/>
                  <a:gd name="T84" fmla="*/ 655 w 1916"/>
                  <a:gd name="T85" fmla="*/ 780 h 1929"/>
                  <a:gd name="T86" fmla="*/ 710 w 1916"/>
                  <a:gd name="T87" fmla="*/ 798 h 1929"/>
                  <a:gd name="T88" fmla="*/ 752 w 1916"/>
                  <a:gd name="T89" fmla="*/ 816 h 1929"/>
                  <a:gd name="T90" fmla="*/ 810 w 1916"/>
                  <a:gd name="T91" fmla="*/ 806 h 1929"/>
                  <a:gd name="T92" fmla="*/ 873 w 1916"/>
                  <a:gd name="T93" fmla="*/ 782 h 1929"/>
                  <a:gd name="T94" fmla="*/ 894 w 1916"/>
                  <a:gd name="T95" fmla="*/ 738 h 1929"/>
                  <a:gd name="T96" fmla="*/ 938 w 1916"/>
                  <a:gd name="T97" fmla="*/ 706 h 1929"/>
                  <a:gd name="T98" fmla="*/ 959 w 1916"/>
                  <a:gd name="T99" fmla="*/ 659 h 1929"/>
                  <a:gd name="T100" fmla="*/ 931 w 1916"/>
                  <a:gd name="T101" fmla="*/ 591 h 1929"/>
                  <a:gd name="T102" fmla="*/ 920 w 1916"/>
                  <a:gd name="T103" fmla="*/ 533 h 1929"/>
                  <a:gd name="T104" fmla="*/ 986 w 1916"/>
                  <a:gd name="T105" fmla="*/ 415 h 1929"/>
                  <a:gd name="T106" fmla="*/ 1038 w 1916"/>
                  <a:gd name="T107" fmla="*/ 349 h 1929"/>
                  <a:gd name="T108" fmla="*/ 1177 w 1916"/>
                  <a:gd name="T109" fmla="*/ 318 h 1929"/>
                  <a:gd name="T110" fmla="*/ 1250 w 1916"/>
                  <a:gd name="T111" fmla="*/ 276 h 1929"/>
                  <a:gd name="T112" fmla="*/ 1284 w 1916"/>
                  <a:gd name="T113" fmla="*/ 197 h 1929"/>
                  <a:gd name="T114" fmla="*/ 1326 w 1916"/>
                  <a:gd name="T115" fmla="*/ 84 h 1929"/>
                  <a:gd name="T116" fmla="*/ 1408 w 1916"/>
                  <a:gd name="T117" fmla="*/ 13 h 1929"/>
                  <a:gd name="T118" fmla="*/ 1492 w 1916"/>
                  <a:gd name="T119" fmla="*/ 21 h 1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916" h="1929">
                    <a:moveTo>
                      <a:pt x="1492" y="21"/>
                    </a:moveTo>
                    <a:lnTo>
                      <a:pt x="1499" y="21"/>
                    </a:lnTo>
                    <a:lnTo>
                      <a:pt x="1505" y="21"/>
                    </a:lnTo>
                    <a:lnTo>
                      <a:pt x="1510" y="21"/>
                    </a:lnTo>
                    <a:lnTo>
                      <a:pt x="1512" y="21"/>
                    </a:lnTo>
                    <a:lnTo>
                      <a:pt x="1515" y="21"/>
                    </a:lnTo>
                    <a:lnTo>
                      <a:pt x="1520" y="21"/>
                    </a:lnTo>
                    <a:lnTo>
                      <a:pt x="1523" y="19"/>
                    </a:lnTo>
                    <a:lnTo>
                      <a:pt x="1528" y="16"/>
                    </a:lnTo>
                    <a:lnTo>
                      <a:pt x="1531" y="16"/>
                    </a:lnTo>
                    <a:lnTo>
                      <a:pt x="1539" y="13"/>
                    </a:lnTo>
                    <a:lnTo>
                      <a:pt x="1549" y="5"/>
                    </a:lnTo>
                    <a:lnTo>
                      <a:pt x="1552" y="11"/>
                    </a:lnTo>
                    <a:lnTo>
                      <a:pt x="1554" y="13"/>
                    </a:lnTo>
                    <a:lnTo>
                      <a:pt x="1554" y="16"/>
                    </a:lnTo>
                    <a:lnTo>
                      <a:pt x="1557" y="16"/>
                    </a:lnTo>
                    <a:lnTo>
                      <a:pt x="1557" y="19"/>
                    </a:lnTo>
                    <a:lnTo>
                      <a:pt x="1560" y="19"/>
                    </a:lnTo>
                    <a:lnTo>
                      <a:pt x="1560" y="21"/>
                    </a:lnTo>
                    <a:lnTo>
                      <a:pt x="1562" y="21"/>
                    </a:lnTo>
                    <a:lnTo>
                      <a:pt x="1565" y="21"/>
                    </a:lnTo>
                    <a:lnTo>
                      <a:pt x="1583" y="26"/>
                    </a:lnTo>
                    <a:lnTo>
                      <a:pt x="1589" y="32"/>
                    </a:lnTo>
                    <a:lnTo>
                      <a:pt x="1596" y="42"/>
                    </a:lnTo>
                    <a:lnTo>
                      <a:pt x="1599" y="47"/>
                    </a:lnTo>
                    <a:lnTo>
                      <a:pt x="1602" y="47"/>
                    </a:lnTo>
                    <a:lnTo>
                      <a:pt x="1607" y="53"/>
                    </a:lnTo>
                    <a:lnTo>
                      <a:pt x="1609" y="58"/>
                    </a:lnTo>
                    <a:lnTo>
                      <a:pt x="1615" y="66"/>
                    </a:lnTo>
                    <a:lnTo>
                      <a:pt x="1615" y="68"/>
                    </a:lnTo>
                    <a:lnTo>
                      <a:pt x="1617" y="71"/>
                    </a:lnTo>
                    <a:lnTo>
                      <a:pt x="1617" y="76"/>
                    </a:lnTo>
                    <a:lnTo>
                      <a:pt x="1617" y="79"/>
                    </a:lnTo>
                    <a:lnTo>
                      <a:pt x="1620" y="84"/>
                    </a:lnTo>
                    <a:lnTo>
                      <a:pt x="1620" y="92"/>
                    </a:lnTo>
                    <a:lnTo>
                      <a:pt x="1623" y="100"/>
                    </a:lnTo>
                    <a:lnTo>
                      <a:pt x="1623" y="105"/>
                    </a:lnTo>
                    <a:lnTo>
                      <a:pt x="1623" y="110"/>
                    </a:lnTo>
                    <a:lnTo>
                      <a:pt x="1625" y="110"/>
                    </a:lnTo>
                    <a:lnTo>
                      <a:pt x="1625" y="113"/>
                    </a:lnTo>
                    <a:lnTo>
                      <a:pt x="1625" y="116"/>
                    </a:lnTo>
                    <a:lnTo>
                      <a:pt x="1623" y="121"/>
                    </a:lnTo>
                    <a:lnTo>
                      <a:pt x="1623" y="124"/>
                    </a:lnTo>
                    <a:lnTo>
                      <a:pt x="1623" y="129"/>
                    </a:lnTo>
                    <a:lnTo>
                      <a:pt x="1623" y="134"/>
                    </a:lnTo>
                    <a:lnTo>
                      <a:pt x="1623" y="142"/>
                    </a:lnTo>
                    <a:lnTo>
                      <a:pt x="1623" y="144"/>
                    </a:lnTo>
                    <a:lnTo>
                      <a:pt x="1623" y="147"/>
                    </a:lnTo>
                    <a:lnTo>
                      <a:pt x="1623" y="152"/>
                    </a:lnTo>
                    <a:lnTo>
                      <a:pt x="1620" y="155"/>
                    </a:lnTo>
                    <a:lnTo>
                      <a:pt x="1620" y="160"/>
                    </a:lnTo>
                    <a:lnTo>
                      <a:pt x="1620" y="168"/>
                    </a:lnTo>
                    <a:lnTo>
                      <a:pt x="1620" y="171"/>
                    </a:lnTo>
                    <a:lnTo>
                      <a:pt x="1620" y="173"/>
                    </a:lnTo>
                    <a:lnTo>
                      <a:pt x="1620" y="179"/>
                    </a:lnTo>
                    <a:lnTo>
                      <a:pt x="1617" y="189"/>
                    </a:lnTo>
                    <a:lnTo>
                      <a:pt x="1617" y="192"/>
                    </a:lnTo>
                    <a:lnTo>
                      <a:pt x="1615" y="194"/>
                    </a:lnTo>
                    <a:lnTo>
                      <a:pt x="1615" y="197"/>
                    </a:lnTo>
                    <a:lnTo>
                      <a:pt x="1615" y="200"/>
                    </a:lnTo>
                    <a:lnTo>
                      <a:pt x="1615" y="202"/>
                    </a:lnTo>
                    <a:lnTo>
                      <a:pt x="1612" y="207"/>
                    </a:lnTo>
                    <a:lnTo>
                      <a:pt x="1609" y="215"/>
                    </a:lnTo>
                    <a:lnTo>
                      <a:pt x="1607" y="221"/>
                    </a:lnTo>
                    <a:lnTo>
                      <a:pt x="1607" y="223"/>
                    </a:lnTo>
                    <a:lnTo>
                      <a:pt x="1607" y="226"/>
                    </a:lnTo>
                    <a:lnTo>
                      <a:pt x="1604" y="231"/>
                    </a:lnTo>
                    <a:lnTo>
                      <a:pt x="1604" y="236"/>
                    </a:lnTo>
                    <a:lnTo>
                      <a:pt x="1604" y="239"/>
                    </a:lnTo>
                    <a:lnTo>
                      <a:pt x="1602" y="244"/>
                    </a:lnTo>
                    <a:lnTo>
                      <a:pt x="1602" y="247"/>
                    </a:lnTo>
                    <a:lnTo>
                      <a:pt x="1602" y="252"/>
                    </a:lnTo>
                    <a:lnTo>
                      <a:pt x="1602" y="257"/>
                    </a:lnTo>
                    <a:lnTo>
                      <a:pt x="1599" y="268"/>
                    </a:lnTo>
                    <a:lnTo>
                      <a:pt x="1596" y="276"/>
                    </a:lnTo>
                    <a:lnTo>
                      <a:pt x="1594" y="276"/>
                    </a:lnTo>
                    <a:lnTo>
                      <a:pt x="1591" y="286"/>
                    </a:lnTo>
                    <a:lnTo>
                      <a:pt x="1589" y="286"/>
                    </a:lnTo>
                    <a:lnTo>
                      <a:pt x="1589" y="291"/>
                    </a:lnTo>
                    <a:lnTo>
                      <a:pt x="1589" y="299"/>
                    </a:lnTo>
                    <a:lnTo>
                      <a:pt x="1589" y="302"/>
                    </a:lnTo>
                    <a:lnTo>
                      <a:pt x="1589" y="307"/>
                    </a:lnTo>
                    <a:lnTo>
                      <a:pt x="1591" y="323"/>
                    </a:lnTo>
                    <a:lnTo>
                      <a:pt x="1594" y="333"/>
                    </a:lnTo>
                    <a:lnTo>
                      <a:pt x="1594" y="344"/>
                    </a:lnTo>
                    <a:lnTo>
                      <a:pt x="1596" y="354"/>
                    </a:lnTo>
                    <a:lnTo>
                      <a:pt x="1596" y="368"/>
                    </a:lnTo>
                    <a:lnTo>
                      <a:pt x="1599" y="373"/>
                    </a:lnTo>
                    <a:lnTo>
                      <a:pt x="1599" y="381"/>
                    </a:lnTo>
                    <a:lnTo>
                      <a:pt x="1599" y="391"/>
                    </a:lnTo>
                    <a:lnTo>
                      <a:pt x="1602" y="399"/>
                    </a:lnTo>
                    <a:lnTo>
                      <a:pt x="1602" y="407"/>
                    </a:lnTo>
                    <a:lnTo>
                      <a:pt x="1604" y="412"/>
                    </a:lnTo>
                    <a:lnTo>
                      <a:pt x="1604" y="415"/>
                    </a:lnTo>
                    <a:lnTo>
                      <a:pt x="1604" y="420"/>
                    </a:lnTo>
                    <a:lnTo>
                      <a:pt x="1609" y="425"/>
                    </a:lnTo>
                    <a:lnTo>
                      <a:pt x="1612" y="428"/>
                    </a:lnTo>
                    <a:lnTo>
                      <a:pt x="1620" y="438"/>
                    </a:lnTo>
                    <a:lnTo>
                      <a:pt x="1625" y="446"/>
                    </a:lnTo>
                    <a:lnTo>
                      <a:pt x="1628" y="449"/>
                    </a:lnTo>
                    <a:lnTo>
                      <a:pt x="1630" y="452"/>
                    </a:lnTo>
                    <a:lnTo>
                      <a:pt x="1633" y="454"/>
                    </a:lnTo>
                    <a:lnTo>
                      <a:pt x="1633" y="457"/>
                    </a:lnTo>
                    <a:lnTo>
                      <a:pt x="1636" y="459"/>
                    </a:lnTo>
                    <a:lnTo>
                      <a:pt x="1641" y="465"/>
                    </a:lnTo>
                    <a:lnTo>
                      <a:pt x="1730" y="470"/>
                    </a:lnTo>
                    <a:lnTo>
                      <a:pt x="1767" y="473"/>
                    </a:lnTo>
                    <a:lnTo>
                      <a:pt x="1767" y="478"/>
                    </a:lnTo>
                    <a:lnTo>
                      <a:pt x="1764" y="483"/>
                    </a:lnTo>
                    <a:lnTo>
                      <a:pt x="1764" y="486"/>
                    </a:lnTo>
                    <a:lnTo>
                      <a:pt x="1764" y="488"/>
                    </a:lnTo>
                    <a:lnTo>
                      <a:pt x="1762" y="491"/>
                    </a:lnTo>
                    <a:lnTo>
                      <a:pt x="1759" y="504"/>
                    </a:lnTo>
                    <a:lnTo>
                      <a:pt x="1756" y="520"/>
                    </a:lnTo>
                    <a:lnTo>
                      <a:pt x="1754" y="520"/>
                    </a:lnTo>
                    <a:lnTo>
                      <a:pt x="1748" y="520"/>
                    </a:lnTo>
                    <a:lnTo>
                      <a:pt x="1741" y="517"/>
                    </a:lnTo>
                    <a:lnTo>
                      <a:pt x="1735" y="517"/>
                    </a:lnTo>
                    <a:lnTo>
                      <a:pt x="1730" y="515"/>
                    </a:lnTo>
                    <a:lnTo>
                      <a:pt x="1709" y="509"/>
                    </a:lnTo>
                    <a:lnTo>
                      <a:pt x="1706" y="507"/>
                    </a:lnTo>
                    <a:lnTo>
                      <a:pt x="1704" y="507"/>
                    </a:lnTo>
                    <a:lnTo>
                      <a:pt x="1701" y="504"/>
                    </a:lnTo>
                    <a:lnTo>
                      <a:pt x="1699" y="504"/>
                    </a:lnTo>
                    <a:lnTo>
                      <a:pt x="1699" y="501"/>
                    </a:lnTo>
                    <a:lnTo>
                      <a:pt x="1693" y="509"/>
                    </a:lnTo>
                    <a:lnTo>
                      <a:pt x="1701" y="515"/>
                    </a:lnTo>
                    <a:lnTo>
                      <a:pt x="1704" y="517"/>
                    </a:lnTo>
                    <a:lnTo>
                      <a:pt x="1714" y="525"/>
                    </a:lnTo>
                    <a:lnTo>
                      <a:pt x="1720" y="528"/>
                    </a:lnTo>
                    <a:lnTo>
                      <a:pt x="1735" y="530"/>
                    </a:lnTo>
                    <a:lnTo>
                      <a:pt x="1735" y="528"/>
                    </a:lnTo>
                    <a:lnTo>
                      <a:pt x="1738" y="528"/>
                    </a:lnTo>
                    <a:lnTo>
                      <a:pt x="1741" y="528"/>
                    </a:lnTo>
                    <a:lnTo>
                      <a:pt x="1746" y="530"/>
                    </a:lnTo>
                    <a:lnTo>
                      <a:pt x="1748" y="533"/>
                    </a:lnTo>
                    <a:lnTo>
                      <a:pt x="1751" y="533"/>
                    </a:lnTo>
                    <a:lnTo>
                      <a:pt x="1754" y="533"/>
                    </a:lnTo>
                    <a:lnTo>
                      <a:pt x="1767" y="536"/>
                    </a:lnTo>
                    <a:lnTo>
                      <a:pt x="1769" y="536"/>
                    </a:lnTo>
                    <a:lnTo>
                      <a:pt x="1775" y="525"/>
                    </a:lnTo>
                    <a:lnTo>
                      <a:pt x="1777" y="522"/>
                    </a:lnTo>
                    <a:lnTo>
                      <a:pt x="1777" y="517"/>
                    </a:lnTo>
                    <a:lnTo>
                      <a:pt x="1780" y="515"/>
                    </a:lnTo>
                    <a:lnTo>
                      <a:pt x="1783" y="507"/>
                    </a:lnTo>
                    <a:lnTo>
                      <a:pt x="1783" y="504"/>
                    </a:lnTo>
                    <a:lnTo>
                      <a:pt x="1785" y="499"/>
                    </a:lnTo>
                    <a:lnTo>
                      <a:pt x="1785" y="496"/>
                    </a:lnTo>
                    <a:lnTo>
                      <a:pt x="1788" y="494"/>
                    </a:lnTo>
                    <a:lnTo>
                      <a:pt x="1793" y="480"/>
                    </a:lnTo>
                    <a:lnTo>
                      <a:pt x="1809" y="480"/>
                    </a:lnTo>
                    <a:lnTo>
                      <a:pt x="1814" y="483"/>
                    </a:lnTo>
                    <a:lnTo>
                      <a:pt x="1817" y="483"/>
                    </a:lnTo>
                    <a:lnTo>
                      <a:pt x="1827" y="488"/>
                    </a:lnTo>
                    <a:lnTo>
                      <a:pt x="1832" y="488"/>
                    </a:lnTo>
                    <a:lnTo>
                      <a:pt x="1838" y="491"/>
                    </a:lnTo>
                    <a:lnTo>
                      <a:pt x="1843" y="491"/>
                    </a:lnTo>
                    <a:lnTo>
                      <a:pt x="1845" y="494"/>
                    </a:lnTo>
                    <a:lnTo>
                      <a:pt x="1856" y="507"/>
                    </a:lnTo>
                    <a:lnTo>
                      <a:pt x="1859" y="509"/>
                    </a:lnTo>
                    <a:lnTo>
                      <a:pt x="1859" y="512"/>
                    </a:lnTo>
                    <a:lnTo>
                      <a:pt x="1861" y="515"/>
                    </a:lnTo>
                    <a:lnTo>
                      <a:pt x="1864" y="517"/>
                    </a:lnTo>
                    <a:lnTo>
                      <a:pt x="1866" y="520"/>
                    </a:lnTo>
                    <a:lnTo>
                      <a:pt x="1869" y="522"/>
                    </a:lnTo>
                    <a:lnTo>
                      <a:pt x="1869" y="525"/>
                    </a:lnTo>
                    <a:lnTo>
                      <a:pt x="1872" y="528"/>
                    </a:lnTo>
                    <a:lnTo>
                      <a:pt x="1874" y="530"/>
                    </a:lnTo>
                    <a:lnTo>
                      <a:pt x="1900" y="564"/>
                    </a:lnTo>
                    <a:lnTo>
                      <a:pt x="1916" y="580"/>
                    </a:lnTo>
                    <a:lnTo>
                      <a:pt x="1903" y="588"/>
                    </a:lnTo>
                    <a:lnTo>
                      <a:pt x="1895" y="593"/>
                    </a:lnTo>
                    <a:lnTo>
                      <a:pt x="1887" y="599"/>
                    </a:lnTo>
                    <a:lnTo>
                      <a:pt x="1882" y="601"/>
                    </a:lnTo>
                    <a:lnTo>
                      <a:pt x="1880" y="604"/>
                    </a:lnTo>
                    <a:lnTo>
                      <a:pt x="1872" y="614"/>
                    </a:lnTo>
                    <a:lnTo>
                      <a:pt x="1851" y="640"/>
                    </a:lnTo>
                    <a:lnTo>
                      <a:pt x="1840" y="654"/>
                    </a:lnTo>
                    <a:lnTo>
                      <a:pt x="1832" y="664"/>
                    </a:lnTo>
                    <a:lnTo>
                      <a:pt x="1830" y="669"/>
                    </a:lnTo>
                    <a:lnTo>
                      <a:pt x="1824" y="677"/>
                    </a:lnTo>
                    <a:lnTo>
                      <a:pt x="1822" y="685"/>
                    </a:lnTo>
                    <a:lnTo>
                      <a:pt x="1819" y="690"/>
                    </a:lnTo>
                    <a:lnTo>
                      <a:pt x="1814" y="701"/>
                    </a:lnTo>
                    <a:lnTo>
                      <a:pt x="1809" y="714"/>
                    </a:lnTo>
                    <a:lnTo>
                      <a:pt x="1803" y="730"/>
                    </a:lnTo>
                    <a:lnTo>
                      <a:pt x="1798" y="748"/>
                    </a:lnTo>
                    <a:lnTo>
                      <a:pt x="1796" y="756"/>
                    </a:lnTo>
                    <a:lnTo>
                      <a:pt x="1793" y="764"/>
                    </a:lnTo>
                    <a:lnTo>
                      <a:pt x="1788" y="782"/>
                    </a:lnTo>
                    <a:lnTo>
                      <a:pt x="1785" y="803"/>
                    </a:lnTo>
                    <a:lnTo>
                      <a:pt x="1783" y="811"/>
                    </a:lnTo>
                    <a:lnTo>
                      <a:pt x="1783" y="816"/>
                    </a:lnTo>
                    <a:lnTo>
                      <a:pt x="1780" y="832"/>
                    </a:lnTo>
                    <a:lnTo>
                      <a:pt x="1780" y="856"/>
                    </a:lnTo>
                    <a:lnTo>
                      <a:pt x="1780" y="871"/>
                    </a:lnTo>
                    <a:lnTo>
                      <a:pt x="1780" y="887"/>
                    </a:lnTo>
                    <a:lnTo>
                      <a:pt x="1775" y="900"/>
                    </a:lnTo>
                    <a:lnTo>
                      <a:pt x="1775" y="903"/>
                    </a:lnTo>
                    <a:lnTo>
                      <a:pt x="1772" y="913"/>
                    </a:lnTo>
                    <a:lnTo>
                      <a:pt x="1767" y="927"/>
                    </a:lnTo>
                    <a:lnTo>
                      <a:pt x="1762" y="948"/>
                    </a:lnTo>
                    <a:lnTo>
                      <a:pt x="1762" y="950"/>
                    </a:lnTo>
                    <a:lnTo>
                      <a:pt x="1762" y="963"/>
                    </a:lnTo>
                    <a:lnTo>
                      <a:pt x="1764" y="976"/>
                    </a:lnTo>
                    <a:lnTo>
                      <a:pt x="1767" y="995"/>
                    </a:lnTo>
                    <a:lnTo>
                      <a:pt x="1767" y="1008"/>
                    </a:lnTo>
                    <a:lnTo>
                      <a:pt x="1767" y="1024"/>
                    </a:lnTo>
                    <a:lnTo>
                      <a:pt x="1767" y="1037"/>
                    </a:lnTo>
                    <a:lnTo>
                      <a:pt x="1767" y="1042"/>
                    </a:lnTo>
                    <a:lnTo>
                      <a:pt x="1767" y="1047"/>
                    </a:lnTo>
                    <a:lnTo>
                      <a:pt x="1767" y="1055"/>
                    </a:lnTo>
                    <a:lnTo>
                      <a:pt x="1764" y="1058"/>
                    </a:lnTo>
                    <a:lnTo>
                      <a:pt x="1759" y="1087"/>
                    </a:lnTo>
                    <a:lnTo>
                      <a:pt x="1751" y="1110"/>
                    </a:lnTo>
                    <a:lnTo>
                      <a:pt x="1748" y="1121"/>
                    </a:lnTo>
                    <a:lnTo>
                      <a:pt x="1746" y="1134"/>
                    </a:lnTo>
                    <a:lnTo>
                      <a:pt x="1743" y="1144"/>
                    </a:lnTo>
                    <a:lnTo>
                      <a:pt x="1738" y="1152"/>
                    </a:lnTo>
                    <a:lnTo>
                      <a:pt x="1738" y="1157"/>
                    </a:lnTo>
                    <a:lnTo>
                      <a:pt x="1733" y="1165"/>
                    </a:lnTo>
                    <a:lnTo>
                      <a:pt x="1730" y="1171"/>
                    </a:lnTo>
                    <a:lnTo>
                      <a:pt x="1727" y="1173"/>
                    </a:lnTo>
                    <a:lnTo>
                      <a:pt x="1722" y="1181"/>
                    </a:lnTo>
                    <a:lnTo>
                      <a:pt x="1717" y="1189"/>
                    </a:lnTo>
                    <a:lnTo>
                      <a:pt x="1706" y="1199"/>
                    </a:lnTo>
                    <a:lnTo>
                      <a:pt x="1699" y="1205"/>
                    </a:lnTo>
                    <a:lnTo>
                      <a:pt x="1688" y="1215"/>
                    </a:lnTo>
                    <a:lnTo>
                      <a:pt x="1672" y="1228"/>
                    </a:lnTo>
                    <a:lnTo>
                      <a:pt x="1651" y="1241"/>
                    </a:lnTo>
                    <a:lnTo>
                      <a:pt x="1628" y="1260"/>
                    </a:lnTo>
                    <a:lnTo>
                      <a:pt x="1620" y="1265"/>
                    </a:lnTo>
                    <a:lnTo>
                      <a:pt x="1617" y="1268"/>
                    </a:lnTo>
                    <a:lnTo>
                      <a:pt x="1615" y="1270"/>
                    </a:lnTo>
                    <a:lnTo>
                      <a:pt x="1612" y="1270"/>
                    </a:lnTo>
                    <a:lnTo>
                      <a:pt x="1591" y="1286"/>
                    </a:lnTo>
                    <a:lnTo>
                      <a:pt x="1578" y="1294"/>
                    </a:lnTo>
                    <a:lnTo>
                      <a:pt x="1565" y="1302"/>
                    </a:lnTo>
                    <a:lnTo>
                      <a:pt x="1557" y="1307"/>
                    </a:lnTo>
                    <a:lnTo>
                      <a:pt x="1549" y="1312"/>
                    </a:lnTo>
                    <a:lnTo>
                      <a:pt x="1544" y="1315"/>
                    </a:lnTo>
                    <a:lnTo>
                      <a:pt x="1536" y="1318"/>
                    </a:lnTo>
                    <a:lnTo>
                      <a:pt x="1528" y="1323"/>
                    </a:lnTo>
                    <a:lnTo>
                      <a:pt x="1515" y="1328"/>
                    </a:lnTo>
                    <a:lnTo>
                      <a:pt x="1505" y="1333"/>
                    </a:lnTo>
                    <a:lnTo>
                      <a:pt x="1492" y="1339"/>
                    </a:lnTo>
                    <a:lnTo>
                      <a:pt x="1478" y="1344"/>
                    </a:lnTo>
                    <a:lnTo>
                      <a:pt x="1463" y="1352"/>
                    </a:lnTo>
                    <a:lnTo>
                      <a:pt x="1452" y="1354"/>
                    </a:lnTo>
                    <a:lnTo>
                      <a:pt x="1444" y="1360"/>
                    </a:lnTo>
                    <a:lnTo>
                      <a:pt x="1431" y="1362"/>
                    </a:lnTo>
                    <a:lnTo>
                      <a:pt x="1415" y="1367"/>
                    </a:lnTo>
                    <a:lnTo>
                      <a:pt x="1405" y="1370"/>
                    </a:lnTo>
                    <a:lnTo>
                      <a:pt x="1397" y="1373"/>
                    </a:lnTo>
                    <a:lnTo>
                      <a:pt x="1384" y="1378"/>
                    </a:lnTo>
                    <a:lnTo>
                      <a:pt x="1376" y="1378"/>
                    </a:lnTo>
                    <a:lnTo>
                      <a:pt x="1368" y="1381"/>
                    </a:lnTo>
                    <a:lnTo>
                      <a:pt x="1353" y="1383"/>
                    </a:lnTo>
                    <a:lnTo>
                      <a:pt x="1334" y="1386"/>
                    </a:lnTo>
                    <a:lnTo>
                      <a:pt x="1316" y="1391"/>
                    </a:lnTo>
                    <a:lnTo>
                      <a:pt x="1295" y="1394"/>
                    </a:lnTo>
                    <a:lnTo>
                      <a:pt x="1279" y="1396"/>
                    </a:lnTo>
                    <a:lnTo>
                      <a:pt x="1266" y="1399"/>
                    </a:lnTo>
                    <a:lnTo>
                      <a:pt x="1258" y="1399"/>
                    </a:lnTo>
                    <a:lnTo>
                      <a:pt x="1250" y="1402"/>
                    </a:lnTo>
                    <a:lnTo>
                      <a:pt x="1242" y="1402"/>
                    </a:lnTo>
                    <a:lnTo>
                      <a:pt x="1235" y="1404"/>
                    </a:lnTo>
                    <a:lnTo>
                      <a:pt x="1219" y="1407"/>
                    </a:lnTo>
                    <a:lnTo>
                      <a:pt x="1208" y="1407"/>
                    </a:lnTo>
                    <a:lnTo>
                      <a:pt x="1201" y="1409"/>
                    </a:lnTo>
                    <a:lnTo>
                      <a:pt x="1187" y="1409"/>
                    </a:lnTo>
                    <a:lnTo>
                      <a:pt x="1177" y="1409"/>
                    </a:lnTo>
                    <a:lnTo>
                      <a:pt x="1174" y="1409"/>
                    </a:lnTo>
                    <a:lnTo>
                      <a:pt x="1169" y="1409"/>
                    </a:lnTo>
                    <a:lnTo>
                      <a:pt x="1161" y="1409"/>
                    </a:lnTo>
                    <a:lnTo>
                      <a:pt x="1156" y="1412"/>
                    </a:lnTo>
                    <a:lnTo>
                      <a:pt x="1148" y="1412"/>
                    </a:lnTo>
                    <a:lnTo>
                      <a:pt x="1143" y="1412"/>
                    </a:lnTo>
                    <a:lnTo>
                      <a:pt x="1138" y="1412"/>
                    </a:lnTo>
                    <a:lnTo>
                      <a:pt x="1135" y="1412"/>
                    </a:lnTo>
                    <a:lnTo>
                      <a:pt x="1127" y="1412"/>
                    </a:lnTo>
                    <a:lnTo>
                      <a:pt x="1122" y="1412"/>
                    </a:lnTo>
                    <a:lnTo>
                      <a:pt x="1109" y="1412"/>
                    </a:lnTo>
                    <a:lnTo>
                      <a:pt x="1104" y="1412"/>
                    </a:lnTo>
                    <a:lnTo>
                      <a:pt x="1096" y="1412"/>
                    </a:lnTo>
                    <a:lnTo>
                      <a:pt x="1075" y="1412"/>
                    </a:lnTo>
                    <a:lnTo>
                      <a:pt x="1067" y="1412"/>
                    </a:lnTo>
                    <a:lnTo>
                      <a:pt x="1054" y="1409"/>
                    </a:lnTo>
                    <a:lnTo>
                      <a:pt x="1038" y="1409"/>
                    </a:lnTo>
                    <a:lnTo>
                      <a:pt x="1022" y="1407"/>
                    </a:lnTo>
                    <a:lnTo>
                      <a:pt x="1007" y="1404"/>
                    </a:lnTo>
                    <a:lnTo>
                      <a:pt x="991" y="1402"/>
                    </a:lnTo>
                    <a:lnTo>
                      <a:pt x="980" y="1402"/>
                    </a:lnTo>
                    <a:lnTo>
                      <a:pt x="975" y="1402"/>
                    </a:lnTo>
                    <a:lnTo>
                      <a:pt x="951" y="1396"/>
                    </a:lnTo>
                    <a:lnTo>
                      <a:pt x="938" y="1396"/>
                    </a:lnTo>
                    <a:lnTo>
                      <a:pt x="933" y="1394"/>
                    </a:lnTo>
                    <a:lnTo>
                      <a:pt x="923" y="1394"/>
                    </a:lnTo>
                    <a:lnTo>
                      <a:pt x="912" y="1391"/>
                    </a:lnTo>
                    <a:lnTo>
                      <a:pt x="902" y="1391"/>
                    </a:lnTo>
                    <a:lnTo>
                      <a:pt x="886" y="1388"/>
                    </a:lnTo>
                    <a:lnTo>
                      <a:pt x="870" y="1388"/>
                    </a:lnTo>
                    <a:lnTo>
                      <a:pt x="857" y="1386"/>
                    </a:lnTo>
                    <a:lnTo>
                      <a:pt x="836" y="1386"/>
                    </a:lnTo>
                    <a:lnTo>
                      <a:pt x="831" y="1386"/>
                    </a:lnTo>
                    <a:lnTo>
                      <a:pt x="826" y="1388"/>
                    </a:lnTo>
                    <a:lnTo>
                      <a:pt x="820" y="1388"/>
                    </a:lnTo>
                    <a:lnTo>
                      <a:pt x="815" y="1388"/>
                    </a:lnTo>
                    <a:lnTo>
                      <a:pt x="807" y="1391"/>
                    </a:lnTo>
                    <a:lnTo>
                      <a:pt x="799" y="1394"/>
                    </a:lnTo>
                    <a:lnTo>
                      <a:pt x="792" y="1396"/>
                    </a:lnTo>
                    <a:lnTo>
                      <a:pt x="786" y="1396"/>
                    </a:lnTo>
                    <a:lnTo>
                      <a:pt x="778" y="1399"/>
                    </a:lnTo>
                    <a:lnTo>
                      <a:pt x="773" y="1402"/>
                    </a:lnTo>
                    <a:lnTo>
                      <a:pt x="771" y="1402"/>
                    </a:lnTo>
                    <a:lnTo>
                      <a:pt x="763" y="1404"/>
                    </a:lnTo>
                    <a:lnTo>
                      <a:pt x="755" y="1409"/>
                    </a:lnTo>
                    <a:lnTo>
                      <a:pt x="742" y="1415"/>
                    </a:lnTo>
                    <a:lnTo>
                      <a:pt x="729" y="1420"/>
                    </a:lnTo>
                    <a:lnTo>
                      <a:pt x="721" y="1425"/>
                    </a:lnTo>
                    <a:lnTo>
                      <a:pt x="713" y="1428"/>
                    </a:lnTo>
                    <a:lnTo>
                      <a:pt x="708" y="1430"/>
                    </a:lnTo>
                    <a:lnTo>
                      <a:pt x="700" y="1436"/>
                    </a:lnTo>
                    <a:lnTo>
                      <a:pt x="695" y="1438"/>
                    </a:lnTo>
                    <a:lnTo>
                      <a:pt x="692" y="1441"/>
                    </a:lnTo>
                    <a:lnTo>
                      <a:pt x="689" y="1441"/>
                    </a:lnTo>
                    <a:lnTo>
                      <a:pt x="687" y="1444"/>
                    </a:lnTo>
                    <a:lnTo>
                      <a:pt x="681" y="1449"/>
                    </a:lnTo>
                    <a:lnTo>
                      <a:pt x="674" y="1451"/>
                    </a:lnTo>
                    <a:lnTo>
                      <a:pt x="674" y="1454"/>
                    </a:lnTo>
                    <a:lnTo>
                      <a:pt x="671" y="1454"/>
                    </a:lnTo>
                    <a:lnTo>
                      <a:pt x="668" y="1457"/>
                    </a:lnTo>
                    <a:lnTo>
                      <a:pt x="663" y="1459"/>
                    </a:lnTo>
                    <a:lnTo>
                      <a:pt x="650" y="1470"/>
                    </a:lnTo>
                    <a:lnTo>
                      <a:pt x="645" y="1475"/>
                    </a:lnTo>
                    <a:lnTo>
                      <a:pt x="637" y="1478"/>
                    </a:lnTo>
                    <a:lnTo>
                      <a:pt x="626" y="1488"/>
                    </a:lnTo>
                    <a:lnTo>
                      <a:pt x="619" y="1493"/>
                    </a:lnTo>
                    <a:lnTo>
                      <a:pt x="616" y="1496"/>
                    </a:lnTo>
                    <a:lnTo>
                      <a:pt x="611" y="1501"/>
                    </a:lnTo>
                    <a:lnTo>
                      <a:pt x="611" y="1504"/>
                    </a:lnTo>
                    <a:lnTo>
                      <a:pt x="600" y="1514"/>
                    </a:lnTo>
                    <a:lnTo>
                      <a:pt x="592" y="1530"/>
                    </a:lnTo>
                    <a:lnTo>
                      <a:pt x="584" y="1541"/>
                    </a:lnTo>
                    <a:lnTo>
                      <a:pt x="571" y="1559"/>
                    </a:lnTo>
                    <a:lnTo>
                      <a:pt x="561" y="1572"/>
                    </a:lnTo>
                    <a:lnTo>
                      <a:pt x="553" y="1585"/>
                    </a:lnTo>
                    <a:lnTo>
                      <a:pt x="548" y="1593"/>
                    </a:lnTo>
                    <a:lnTo>
                      <a:pt x="543" y="1601"/>
                    </a:lnTo>
                    <a:lnTo>
                      <a:pt x="540" y="1606"/>
                    </a:lnTo>
                    <a:lnTo>
                      <a:pt x="537" y="1612"/>
                    </a:lnTo>
                    <a:lnTo>
                      <a:pt x="532" y="1614"/>
                    </a:lnTo>
                    <a:lnTo>
                      <a:pt x="529" y="1625"/>
                    </a:lnTo>
                    <a:lnTo>
                      <a:pt x="524" y="1633"/>
                    </a:lnTo>
                    <a:lnTo>
                      <a:pt x="524" y="1635"/>
                    </a:lnTo>
                    <a:lnTo>
                      <a:pt x="522" y="1640"/>
                    </a:lnTo>
                    <a:lnTo>
                      <a:pt x="487" y="1695"/>
                    </a:lnTo>
                    <a:lnTo>
                      <a:pt x="406" y="1785"/>
                    </a:lnTo>
                    <a:lnTo>
                      <a:pt x="398" y="1795"/>
                    </a:lnTo>
                    <a:lnTo>
                      <a:pt x="396" y="1795"/>
                    </a:lnTo>
                    <a:lnTo>
                      <a:pt x="372" y="1824"/>
                    </a:lnTo>
                    <a:lnTo>
                      <a:pt x="359" y="1837"/>
                    </a:lnTo>
                    <a:lnTo>
                      <a:pt x="299" y="1863"/>
                    </a:lnTo>
                    <a:lnTo>
                      <a:pt x="293" y="1863"/>
                    </a:lnTo>
                    <a:lnTo>
                      <a:pt x="293" y="1866"/>
                    </a:lnTo>
                    <a:lnTo>
                      <a:pt x="270" y="1877"/>
                    </a:lnTo>
                    <a:lnTo>
                      <a:pt x="265" y="1877"/>
                    </a:lnTo>
                    <a:lnTo>
                      <a:pt x="262" y="1879"/>
                    </a:lnTo>
                    <a:lnTo>
                      <a:pt x="149" y="1929"/>
                    </a:lnTo>
                    <a:lnTo>
                      <a:pt x="147" y="1929"/>
                    </a:lnTo>
                    <a:lnTo>
                      <a:pt x="58" y="1929"/>
                    </a:lnTo>
                    <a:lnTo>
                      <a:pt x="58" y="1924"/>
                    </a:lnTo>
                    <a:lnTo>
                      <a:pt x="58" y="1911"/>
                    </a:lnTo>
                    <a:lnTo>
                      <a:pt x="58" y="1895"/>
                    </a:lnTo>
                    <a:lnTo>
                      <a:pt x="58" y="1874"/>
                    </a:lnTo>
                    <a:lnTo>
                      <a:pt x="58" y="1853"/>
                    </a:lnTo>
                    <a:lnTo>
                      <a:pt x="55" y="1842"/>
                    </a:lnTo>
                    <a:lnTo>
                      <a:pt x="55" y="1840"/>
                    </a:lnTo>
                    <a:lnTo>
                      <a:pt x="55" y="1811"/>
                    </a:lnTo>
                    <a:lnTo>
                      <a:pt x="55" y="1793"/>
                    </a:lnTo>
                    <a:lnTo>
                      <a:pt x="55" y="1779"/>
                    </a:lnTo>
                    <a:lnTo>
                      <a:pt x="52" y="1737"/>
                    </a:lnTo>
                    <a:lnTo>
                      <a:pt x="47" y="1722"/>
                    </a:lnTo>
                    <a:lnTo>
                      <a:pt x="44" y="1711"/>
                    </a:lnTo>
                    <a:lnTo>
                      <a:pt x="44" y="1706"/>
                    </a:lnTo>
                    <a:lnTo>
                      <a:pt x="42" y="1703"/>
                    </a:lnTo>
                    <a:lnTo>
                      <a:pt x="42" y="1701"/>
                    </a:lnTo>
                    <a:lnTo>
                      <a:pt x="42" y="1698"/>
                    </a:lnTo>
                    <a:lnTo>
                      <a:pt x="39" y="1695"/>
                    </a:lnTo>
                    <a:lnTo>
                      <a:pt x="39" y="1693"/>
                    </a:lnTo>
                    <a:lnTo>
                      <a:pt x="39" y="1690"/>
                    </a:lnTo>
                    <a:lnTo>
                      <a:pt x="37" y="1685"/>
                    </a:lnTo>
                    <a:lnTo>
                      <a:pt x="37" y="1682"/>
                    </a:lnTo>
                    <a:lnTo>
                      <a:pt x="31" y="1672"/>
                    </a:lnTo>
                    <a:lnTo>
                      <a:pt x="31" y="1667"/>
                    </a:lnTo>
                    <a:lnTo>
                      <a:pt x="29" y="1664"/>
                    </a:lnTo>
                    <a:lnTo>
                      <a:pt x="29" y="1659"/>
                    </a:lnTo>
                    <a:lnTo>
                      <a:pt x="26" y="1656"/>
                    </a:lnTo>
                    <a:lnTo>
                      <a:pt x="23" y="1648"/>
                    </a:lnTo>
                    <a:lnTo>
                      <a:pt x="23" y="1646"/>
                    </a:lnTo>
                    <a:lnTo>
                      <a:pt x="21" y="1640"/>
                    </a:lnTo>
                    <a:lnTo>
                      <a:pt x="16" y="1619"/>
                    </a:lnTo>
                    <a:lnTo>
                      <a:pt x="16" y="1617"/>
                    </a:lnTo>
                    <a:lnTo>
                      <a:pt x="16" y="1612"/>
                    </a:lnTo>
                    <a:lnTo>
                      <a:pt x="13" y="1609"/>
                    </a:lnTo>
                    <a:lnTo>
                      <a:pt x="10" y="1596"/>
                    </a:lnTo>
                    <a:lnTo>
                      <a:pt x="10" y="1588"/>
                    </a:lnTo>
                    <a:lnTo>
                      <a:pt x="8" y="1577"/>
                    </a:lnTo>
                    <a:lnTo>
                      <a:pt x="5" y="1562"/>
                    </a:lnTo>
                    <a:lnTo>
                      <a:pt x="5" y="1554"/>
                    </a:lnTo>
                    <a:lnTo>
                      <a:pt x="5" y="1546"/>
                    </a:lnTo>
                    <a:lnTo>
                      <a:pt x="2" y="1535"/>
                    </a:lnTo>
                    <a:lnTo>
                      <a:pt x="2" y="1522"/>
                    </a:lnTo>
                    <a:lnTo>
                      <a:pt x="0" y="1517"/>
                    </a:lnTo>
                    <a:lnTo>
                      <a:pt x="0" y="1509"/>
                    </a:lnTo>
                    <a:lnTo>
                      <a:pt x="0" y="1504"/>
                    </a:lnTo>
                    <a:lnTo>
                      <a:pt x="0" y="1499"/>
                    </a:lnTo>
                    <a:lnTo>
                      <a:pt x="0" y="1493"/>
                    </a:lnTo>
                    <a:lnTo>
                      <a:pt x="0" y="1488"/>
                    </a:lnTo>
                    <a:lnTo>
                      <a:pt x="0" y="1475"/>
                    </a:lnTo>
                    <a:lnTo>
                      <a:pt x="0" y="1470"/>
                    </a:lnTo>
                    <a:lnTo>
                      <a:pt x="2" y="1465"/>
                    </a:lnTo>
                    <a:lnTo>
                      <a:pt x="2" y="1459"/>
                    </a:lnTo>
                    <a:lnTo>
                      <a:pt x="2" y="1454"/>
                    </a:lnTo>
                    <a:lnTo>
                      <a:pt x="2" y="1449"/>
                    </a:lnTo>
                    <a:lnTo>
                      <a:pt x="5" y="1441"/>
                    </a:lnTo>
                    <a:lnTo>
                      <a:pt x="8" y="1428"/>
                    </a:lnTo>
                    <a:lnTo>
                      <a:pt x="10" y="1417"/>
                    </a:lnTo>
                    <a:lnTo>
                      <a:pt x="13" y="1404"/>
                    </a:lnTo>
                    <a:lnTo>
                      <a:pt x="13" y="1396"/>
                    </a:lnTo>
                    <a:lnTo>
                      <a:pt x="18" y="1381"/>
                    </a:lnTo>
                    <a:lnTo>
                      <a:pt x="18" y="1378"/>
                    </a:lnTo>
                    <a:lnTo>
                      <a:pt x="18" y="1375"/>
                    </a:lnTo>
                    <a:lnTo>
                      <a:pt x="18" y="1373"/>
                    </a:lnTo>
                    <a:lnTo>
                      <a:pt x="18" y="1370"/>
                    </a:lnTo>
                    <a:lnTo>
                      <a:pt x="18" y="1367"/>
                    </a:lnTo>
                    <a:lnTo>
                      <a:pt x="21" y="1365"/>
                    </a:lnTo>
                    <a:lnTo>
                      <a:pt x="21" y="1362"/>
                    </a:lnTo>
                    <a:lnTo>
                      <a:pt x="21" y="1354"/>
                    </a:lnTo>
                    <a:lnTo>
                      <a:pt x="23" y="1349"/>
                    </a:lnTo>
                    <a:lnTo>
                      <a:pt x="23" y="1346"/>
                    </a:lnTo>
                    <a:lnTo>
                      <a:pt x="23" y="1344"/>
                    </a:lnTo>
                    <a:lnTo>
                      <a:pt x="23" y="1341"/>
                    </a:lnTo>
                    <a:lnTo>
                      <a:pt x="26" y="1341"/>
                    </a:lnTo>
                    <a:lnTo>
                      <a:pt x="26" y="1339"/>
                    </a:lnTo>
                    <a:lnTo>
                      <a:pt x="26" y="1336"/>
                    </a:lnTo>
                    <a:lnTo>
                      <a:pt x="29" y="1333"/>
                    </a:lnTo>
                    <a:lnTo>
                      <a:pt x="29" y="1331"/>
                    </a:lnTo>
                    <a:lnTo>
                      <a:pt x="29" y="1328"/>
                    </a:lnTo>
                    <a:lnTo>
                      <a:pt x="29" y="1325"/>
                    </a:lnTo>
                    <a:lnTo>
                      <a:pt x="31" y="1325"/>
                    </a:lnTo>
                    <a:lnTo>
                      <a:pt x="31" y="1318"/>
                    </a:lnTo>
                    <a:lnTo>
                      <a:pt x="31" y="1315"/>
                    </a:lnTo>
                    <a:lnTo>
                      <a:pt x="31" y="1312"/>
                    </a:lnTo>
                    <a:lnTo>
                      <a:pt x="34" y="1307"/>
                    </a:lnTo>
                    <a:lnTo>
                      <a:pt x="34" y="1304"/>
                    </a:lnTo>
                    <a:lnTo>
                      <a:pt x="34" y="1302"/>
                    </a:lnTo>
                    <a:lnTo>
                      <a:pt x="37" y="1291"/>
                    </a:lnTo>
                    <a:lnTo>
                      <a:pt x="37" y="1286"/>
                    </a:lnTo>
                    <a:lnTo>
                      <a:pt x="39" y="1281"/>
                    </a:lnTo>
                    <a:lnTo>
                      <a:pt x="42" y="1278"/>
                    </a:lnTo>
                    <a:lnTo>
                      <a:pt x="42" y="1276"/>
                    </a:lnTo>
                    <a:lnTo>
                      <a:pt x="42" y="1273"/>
                    </a:lnTo>
                    <a:lnTo>
                      <a:pt x="44" y="1270"/>
                    </a:lnTo>
                    <a:lnTo>
                      <a:pt x="47" y="1257"/>
                    </a:lnTo>
                    <a:lnTo>
                      <a:pt x="52" y="1244"/>
                    </a:lnTo>
                    <a:lnTo>
                      <a:pt x="65" y="1210"/>
                    </a:lnTo>
                    <a:lnTo>
                      <a:pt x="68" y="1207"/>
                    </a:lnTo>
                    <a:lnTo>
                      <a:pt x="68" y="1205"/>
                    </a:lnTo>
                    <a:lnTo>
                      <a:pt x="92" y="1150"/>
                    </a:lnTo>
                    <a:lnTo>
                      <a:pt x="92" y="1144"/>
                    </a:lnTo>
                    <a:lnTo>
                      <a:pt x="94" y="1142"/>
                    </a:lnTo>
                    <a:lnTo>
                      <a:pt x="94" y="1139"/>
                    </a:lnTo>
                    <a:lnTo>
                      <a:pt x="97" y="1134"/>
                    </a:lnTo>
                    <a:lnTo>
                      <a:pt x="97" y="1131"/>
                    </a:lnTo>
                    <a:lnTo>
                      <a:pt x="99" y="1126"/>
                    </a:lnTo>
                    <a:lnTo>
                      <a:pt x="110" y="1129"/>
                    </a:lnTo>
                    <a:lnTo>
                      <a:pt x="110" y="1126"/>
                    </a:lnTo>
                    <a:lnTo>
                      <a:pt x="113" y="1126"/>
                    </a:lnTo>
                    <a:lnTo>
                      <a:pt x="113" y="1121"/>
                    </a:lnTo>
                    <a:lnTo>
                      <a:pt x="118" y="1113"/>
                    </a:lnTo>
                    <a:lnTo>
                      <a:pt x="115" y="1110"/>
                    </a:lnTo>
                    <a:lnTo>
                      <a:pt x="107" y="1108"/>
                    </a:lnTo>
                    <a:lnTo>
                      <a:pt x="105" y="1105"/>
                    </a:lnTo>
                    <a:lnTo>
                      <a:pt x="102" y="1105"/>
                    </a:lnTo>
                    <a:lnTo>
                      <a:pt x="105" y="1100"/>
                    </a:lnTo>
                    <a:lnTo>
                      <a:pt x="107" y="1095"/>
                    </a:lnTo>
                    <a:lnTo>
                      <a:pt x="107" y="1092"/>
                    </a:lnTo>
                    <a:lnTo>
                      <a:pt x="107" y="1089"/>
                    </a:lnTo>
                    <a:lnTo>
                      <a:pt x="110" y="1087"/>
                    </a:lnTo>
                    <a:lnTo>
                      <a:pt x="110" y="1084"/>
                    </a:lnTo>
                    <a:lnTo>
                      <a:pt x="110" y="1081"/>
                    </a:lnTo>
                    <a:lnTo>
                      <a:pt x="113" y="1081"/>
                    </a:lnTo>
                    <a:lnTo>
                      <a:pt x="113" y="1079"/>
                    </a:lnTo>
                    <a:lnTo>
                      <a:pt x="113" y="1076"/>
                    </a:lnTo>
                    <a:lnTo>
                      <a:pt x="115" y="1074"/>
                    </a:lnTo>
                    <a:lnTo>
                      <a:pt x="115" y="1071"/>
                    </a:lnTo>
                    <a:lnTo>
                      <a:pt x="118" y="1066"/>
                    </a:lnTo>
                    <a:lnTo>
                      <a:pt x="118" y="1063"/>
                    </a:lnTo>
                    <a:lnTo>
                      <a:pt x="118" y="1060"/>
                    </a:lnTo>
                    <a:lnTo>
                      <a:pt x="120" y="1060"/>
                    </a:lnTo>
                    <a:lnTo>
                      <a:pt x="120" y="1055"/>
                    </a:lnTo>
                    <a:lnTo>
                      <a:pt x="123" y="1047"/>
                    </a:lnTo>
                    <a:lnTo>
                      <a:pt x="126" y="1045"/>
                    </a:lnTo>
                    <a:lnTo>
                      <a:pt x="126" y="1042"/>
                    </a:lnTo>
                    <a:lnTo>
                      <a:pt x="128" y="1037"/>
                    </a:lnTo>
                    <a:lnTo>
                      <a:pt x="128" y="1034"/>
                    </a:lnTo>
                    <a:lnTo>
                      <a:pt x="128" y="1032"/>
                    </a:lnTo>
                    <a:lnTo>
                      <a:pt x="131" y="1026"/>
                    </a:lnTo>
                    <a:lnTo>
                      <a:pt x="131" y="1024"/>
                    </a:lnTo>
                    <a:lnTo>
                      <a:pt x="134" y="1016"/>
                    </a:lnTo>
                    <a:lnTo>
                      <a:pt x="136" y="1016"/>
                    </a:lnTo>
                    <a:lnTo>
                      <a:pt x="136" y="1013"/>
                    </a:lnTo>
                    <a:lnTo>
                      <a:pt x="139" y="1008"/>
                    </a:lnTo>
                    <a:lnTo>
                      <a:pt x="141" y="1003"/>
                    </a:lnTo>
                    <a:lnTo>
                      <a:pt x="141" y="1000"/>
                    </a:lnTo>
                    <a:lnTo>
                      <a:pt x="141" y="997"/>
                    </a:lnTo>
                    <a:lnTo>
                      <a:pt x="144" y="995"/>
                    </a:lnTo>
                    <a:lnTo>
                      <a:pt x="144" y="990"/>
                    </a:lnTo>
                    <a:lnTo>
                      <a:pt x="147" y="987"/>
                    </a:lnTo>
                    <a:lnTo>
                      <a:pt x="147" y="984"/>
                    </a:lnTo>
                    <a:lnTo>
                      <a:pt x="147" y="982"/>
                    </a:lnTo>
                    <a:lnTo>
                      <a:pt x="149" y="982"/>
                    </a:lnTo>
                    <a:lnTo>
                      <a:pt x="152" y="971"/>
                    </a:lnTo>
                    <a:lnTo>
                      <a:pt x="152" y="969"/>
                    </a:lnTo>
                    <a:lnTo>
                      <a:pt x="155" y="966"/>
                    </a:lnTo>
                    <a:lnTo>
                      <a:pt x="160" y="950"/>
                    </a:lnTo>
                    <a:lnTo>
                      <a:pt x="165" y="950"/>
                    </a:lnTo>
                    <a:lnTo>
                      <a:pt x="173" y="953"/>
                    </a:lnTo>
                    <a:lnTo>
                      <a:pt x="178" y="953"/>
                    </a:lnTo>
                    <a:lnTo>
                      <a:pt x="183" y="955"/>
                    </a:lnTo>
                    <a:lnTo>
                      <a:pt x="189" y="955"/>
                    </a:lnTo>
                    <a:lnTo>
                      <a:pt x="194" y="955"/>
                    </a:lnTo>
                    <a:lnTo>
                      <a:pt x="199" y="955"/>
                    </a:lnTo>
                    <a:lnTo>
                      <a:pt x="202" y="955"/>
                    </a:lnTo>
                    <a:lnTo>
                      <a:pt x="204" y="955"/>
                    </a:lnTo>
                    <a:lnTo>
                      <a:pt x="210" y="955"/>
                    </a:lnTo>
                    <a:lnTo>
                      <a:pt x="215" y="953"/>
                    </a:lnTo>
                    <a:lnTo>
                      <a:pt x="220" y="950"/>
                    </a:lnTo>
                    <a:lnTo>
                      <a:pt x="225" y="948"/>
                    </a:lnTo>
                    <a:lnTo>
                      <a:pt x="231" y="948"/>
                    </a:lnTo>
                    <a:lnTo>
                      <a:pt x="236" y="945"/>
                    </a:lnTo>
                    <a:lnTo>
                      <a:pt x="241" y="940"/>
                    </a:lnTo>
                    <a:lnTo>
                      <a:pt x="246" y="934"/>
                    </a:lnTo>
                    <a:lnTo>
                      <a:pt x="259" y="924"/>
                    </a:lnTo>
                    <a:lnTo>
                      <a:pt x="288" y="895"/>
                    </a:lnTo>
                    <a:lnTo>
                      <a:pt x="320" y="866"/>
                    </a:lnTo>
                    <a:lnTo>
                      <a:pt x="330" y="856"/>
                    </a:lnTo>
                    <a:lnTo>
                      <a:pt x="338" y="848"/>
                    </a:lnTo>
                    <a:lnTo>
                      <a:pt x="346" y="840"/>
                    </a:lnTo>
                    <a:lnTo>
                      <a:pt x="367" y="819"/>
                    </a:lnTo>
                    <a:lnTo>
                      <a:pt x="383" y="803"/>
                    </a:lnTo>
                    <a:lnTo>
                      <a:pt x="396" y="795"/>
                    </a:lnTo>
                    <a:lnTo>
                      <a:pt x="401" y="790"/>
                    </a:lnTo>
                    <a:lnTo>
                      <a:pt x="406" y="787"/>
                    </a:lnTo>
                    <a:lnTo>
                      <a:pt x="409" y="785"/>
                    </a:lnTo>
                    <a:lnTo>
                      <a:pt x="414" y="782"/>
                    </a:lnTo>
                    <a:lnTo>
                      <a:pt x="417" y="782"/>
                    </a:lnTo>
                    <a:lnTo>
                      <a:pt x="419" y="780"/>
                    </a:lnTo>
                    <a:lnTo>
                      <a:pt x="427" y="774"/>
                    </a:lnTo>
                    <a:lnTo>
                      <a:pt x="430" y="774"/>
                    </a:lnTo>
                    <a:lnTo>
                      <a:pt x="438" y="769"/>
                    </a:lnTo>
                    <a:lnTo>
                      <a:pt x="448" y="766"/>
                    </a:lnTo>
                    <a:lnTo>
                      <a:pt x="459" y="761"/>
                    </a:lnTo>
                    <a:lnTo>
                      <a:pt x="469" y="756"/>
                    </a:lnTo>
                    <a:lnTo>
                      <a:pt x="487" y="751"/>
                    </a:lnTo>
                    <a:lnTo>
                      <a:pt x="493" y="748"/>
                    </a:lnTo>
                    <a:lnTo>
                      <a:pt x="501" y="748"/>
                    </a:lnTo>
                    <a:lnTo>
                      <a:pt x="514" y="745"/>
                    </a:lnTo>
                    <a:lnTo>
                      <a:pt x="529" y="743"/>
                    </a:lnTo>
                    <a:lnTo>
                      <a:pt x="540" y="743"/>
                    </a:lnTo>
                    <a:lnTo>
                      <a:pt x="548" y="743"/>
                    </a:lnTo>
                    <a:lnTo>
                      <a:pt x="550" y="743"/>
                    </a:lnTo>
                    <a:lnTo>
                      <a:pt x="553" y="743"/>
                    </a:lnTo>
                    <a:lnTo>
                      <a:pt x="558" y="743"/>
                    </a:lnTo>
                    <a:lnTo>
                      <a:pt x="561" y="743"/>
                    </a:lnTo>
                    <a:lnTo>
                      <a:pt x="566" y="743"/>
                    </a:lnTo>
                    <a:lnTo>
                      <a:pt x="569" y="756"/>
                    </a:lnTo>
                    <a:lnTo>
                      <a:pt x="569" y="759"/>
                    </a:lnTo>
                    <a:lnTo>
                      <a:pt x="571" y="759"/>
                    </a:lnTo>
                    <a:lnTo>
                      <a:pt x="574" y="780"/>
                    </a:lnTo>
                    <a:lnTo>
                      <a:pt x="577" y="780"/>
                    </a:lnTo>
                    <a:lnTo>
                      <a:pt x="582" y="777"/>
                    </a:lnTo>
                    <a:lnTo>
                      <a:pt x="582" y="780"/>
                    </a:lnTo>
                    <a:lnTo>
                      <a:pt x="584" y="780"/>
                    </a:lnTo>
                    <a:lnTo>
                      <a:pt x="587" y="780"/>
                    </a:lnTo>
                    <a:lnTo>
                      <a:pt x="587" y="777"/>
                    </a:lnTo>
                    <a:lnTo>
                      <a:pt x="592" y="777"/>
                    </a:lnTo>
                    <a:lnTo>
                      <a:pt x="595" y="774"/>
                    </a:lnTo>
                    <a:lnTo>
                      <a:pt x="598" y="774"/>
                    </a:lnTo>
                    <a:lnTo>
                      <a:pt x="603" y="774"/>
                    </a:lnTo>
                    <a:lnTo>
                      <a:pt x="613" y="774"/>
                    </a:lnTo>
                    <a:lnTo>
                      <a:pt x="621" y="774"/>
                    </a:lnTo>
                    <a:lnTo>
                      <a:pt x="626" y="774"/>
                    </a:lnTo>
                    <a:lnTo>
                      <a:pt x="634" y="774"/>
                    </a:lnTo>
                    <a:lnTo>
                      <a:pt x="637" y="774"/>
                    </a:lnTo>
                    <a:lnTo>
                      <a:pt x="640" y="774"/>
                    </a:lnTo>
                    <a:lnTo>
                      <a:pt x="642" y="774"/>
                    </a:lnTo>
                    <a:lnTo>
                      <a:pt x="645" y="774"/>
                    </a:lnTo>
                    <a:lnTo>
                      <a:pt x="645" y="777"/>
                    </a:lnTo>
                    <a:lnTo>
                      <a:pt x="647" y="777"/>
                    </a:lnTo>
                    <a:lnTo>
                      <a:pt x="655" y="780"/>
                    </a:lnTo>
                    <a:lnTo>
                      <a:pt x="660" y="780"/>
                    </a:lnTo>
                    <a:lnTo>
                      <a:pt x="663" y="780"/>
                    </a:lnTo>
                    <a:lnTo>
                      <a:pt x="666" y="782"/>
                    </a:lnTo>
                    <a:lnTo>
                      <a:pt x="668" y="782"/>
                    </a:lnTo>
                    <a:lnTo>
                      <a:pt x="671" y="782"/>
                    </a:lnTo>
                    <a:lnTo>
                      <a:pt x="671" y="785"/>
                    </a:lnTo>
                    <a:lnTo>
                      <a:pt x="674" y="785"/>
                    </a:lnTo>
                    <a:lnTo>
                      <a:pt x="676" y="785"/>
                    </a:lnTo>
                    <a:lnTo>
                      <a:pt x="681" y="785"/>
                    </a:lnTo>
                    <a:lnTo>
                      <a:pt x="687" y="785"/>
                    </a:lnTo>
                    <a:lnTo>
                      <a:pt x="700" y="787"/>
                    </a:lnTo>
                    <a:lnTo>
                      <a:pt x="700" y="793"/>
                    </a:lnTo>
                    <a:lnTo>
                      <a:pt x="705" y="795"/>
                    </a:lnTo>
                    <a:lnTo>
                      <a:pt x="710" y="798"/>
                    </a:lnTo>
                    <a:lnTo>
                      <a:pt x="713" y="801"/>
                    </a:lnTo>
                    <a:lnTo>
                      <a:pt x="718" y="803"/>
                    </a:lnTo>
                    <a:lnTo>
                      <a:pt x="723" y="806"/>
                    </a:lnTo>
                    <a:lnTo>
                      <a:pt x="726" y="806"/>
                    </a:lnTo>
                    <a:lnTo>
                      <a:pt x="729" y="808"/>
                    </a:lnTo>
                    <a:lnTo>
                      <a:pt x="731" y="808"/>
                    </a:lnTo>
                    <a:lnTo>
                      <a:pt x="734" y="811"/>
                    </a:lnTo>
                    <a:lnTo>
                      <a:pt x="737" y="814"/>
                    </a:lnTo>
                    <a:lnTo>
                      <a:pt x="742" y="816"/>
                    </a:lnTo>
                    <a:lnTo>
                      <a:pt x="744" y="816"/>
                    </a:lnTo>
                    <a:lnTo>
                      <a:pt x="747" y="816"/>
                    </a:lnTo>
                    <a:lnTo>
                      <a:pt x="747" y="819"/>
                    </a:lnTo>
                    <a:lnTo>
                      <a:pt x="750" y="816"/>
                    </a:lnTo>
                    <a:lnTo>
                      <a:pt x="752" y="816"/>
                    </a:lnTo>
                    <a:lnTo>
                      <a:pt x="757" y="816"/>
                    </a:lnTo>
                    <a:lnTo>
                      <a:pt x="760" y="816"/>
                    </a:lnTo>
                    <a:lnTo>
                      <a:pt x="763" y="816"/>
                    </a:lnTo>
                    <a:lnTo>
                      <a:pt x="765" y="816"/>
                    </a:lnTo>
                    <a:lnTo>
                      <a:pt x="768" y="816"/>
                    </a:lnTo>
                    <a:lnTo>
                      <a:pt x="771" y="816"/>
                    </a:lnTo>
                    <a:lnTo>
                      <a:pt x="773" y="816"/>
                    </a:lnTo>
                    <a:lnTo>
                      <a:pt x="778" y="814"/>
                    </a:lnTo>
                    <a:lnTo>
                      <a:pt x="781" y="814"/>
                    </a:lnTo>
                    <a:lnTo>
                      <a:pt x="797" y="811"/>
                    </a:lnTo>
                    <a:lnTo>
                      <a:pt x="805" y="808"/>
                    </a:lnTo>
                    <a:lnTo>
                      <a:pt x="807" y="808"/>
                    </a:lnTo>
                    <a:lnTo>
                      <a:pt x="810" y="808"/>
                    </a:lnTo>
                    <a:lnTo>
                      <a:pt x="810" y="806"/>
                    </a:lnTo>
                    <a:lnTo>
                      <a:pt x="820" y="806"/>
                    </a:lnTo>
                    <a:lnTo>
                      <a:pt x="823" y="803"/>
                    </a:lnTo>
                    <a:lnTo>
                      <a:pt x="826" y="803"/>
                    </a:lnTo>
                    <a:lnTo>
                      <a:pt x="834" y="801"/>
                    </a:lnTo>
                    <a:lnTo>
                      <a:pt x="841" y="798"/>
                    </a:lnTo>
                    <a:lnTo>
                      <a:pt x="844" y="795"/>
                    </a:lnTo>
                    <a:lnTo>
                      <a:pt x="847" y="795"/>
                    </a:lnTo>
                    <a:lnTo>
                      <a:pt x="854" y="790"/>
                    </a:lnTo>
                    <a:lnTo>
                      <a:pt x="857" y="787"/>
                    </a:lnTo>
                    <a:lnTo>
                      <a:pt x="865" y="787"/>
                    </a:lnTo>
                    <a:lnTo>
                      <a:pt x="868" y="785"/>
                    </a:lnTo>
                    <a:lnTo>
                      <a:pt x="870" y="785"/>
                    </a:lnTo>
                    <a:lnTo>
                      <a:pt x="870" y="782"/>
                    </a:lnTo>
                    <a:lnTo>
                      <a:pt x="873" y="782"/>
                    </a:lnTo>
                    <a:lnTo>
                      <a:pt x="875" y="780"/>
                    </a:lnTo>
                    <a:lnTo>
                      <a:pt x="875" y="777"/>
                    </a:lnTo>
                    <a:lnTo>
                      <a:pt x="881" y="772"/>
                    </a:lnTo>
                    <a:lnTo>
                      <a:pt x="883" y="772"/>
                    </a:lnTo>
                    <a:lnTo>
                      <a:pt x="886" y="769"/>
                    </a:lnTo>
                    <a:lnTo>
                      <a:pt x="886" y="766"/>
                    </a:lnTo>
                    <a:lnTo>
                      <a:pt x="889" y="764"/>
                    </a:lnTo>
                    <a:lnTo>
                      <a:pt x="891" y="761"/>
                    </a:lnTo>
                    <a:lnTo>
                      <a:pt x="891" y="759"/>
                    </a:lnTo>
                    <a:lnTo>
                      <a:pt x="894" y="753"/>
                    </a:lnTo>
                    <a:lnTo>
                      <a:pt x="894" y="748"/>
                    </a:lnTo>
                    <a:lnTo>
                      <a:pt x="894" y="745"/>
                    </a:lnTo>
                    <a:lnTo>
                      <a:pt x="894" y="740"/>
                    </a:lnTo>
                    <a:lnTo>
                      <a:pt x="894" y="738"/>
                    </a:lnTo>
                    <a:lnTo>
                      <a:pt x="896" y="735"/>
                    </a:lnTo>
                    <a:lnTo>
                      <a:pt x="896" y="732"/>
                    </a:lnTo>
                    <a:lnTo>
                      <a:pt x="899" y="730"/>
                    </a:lnTo>
                    <a:lnTo>
                      <a:pt x="899" y="727"/>
                    </a:lnTo>
                    <a:lnTo>
                      <a:pt x="902" y="727"/>
                    </a:lnTo>
                    <a:lnTo>
                      <a:pt x="904" y="724"/>
                    </a:lnTo>
                    <a:lnTo>
                      <a:pt x="910" y="722"/>
                    </a:lnTo>
                    <a:lnTo>
                      <a:pt x="917" y="717"/>
                    </a:lnTo>
                    <a:lnTo>
                      <a:pt x="923" y="714"/>
                    </a:lnTo>
                    <a:lnTo>
                      <a:pt x="925" y="714"/>
                    </a:lnTo>
                    <a:lnTo>
                      <a:pt x="928" y="711"/>
                    </a:lnTo>
                    <a:lnTo>
                      <a:pt x="931" y="711"/>
                    </a:lnTo>
                    <a:lnTo>
                      <a:pt x="936" y="706"/>
                    </a:lnTo>
                    <a:lnTo>
                      <a:pt x="938" y="706"/>
                    </a:lnTo>
                    <a:lnTo>
                      <a:pt x="941" y="706"/>
                    </a:lnTo>
                    <a:lnTo>
                      <a:pt x="944" y="706"/>
                    </a:lnTo>
                    <a:lnTo>
                      <a:pt x="946" y="706"/>
                    </a:lnTo>
                    <a:lnTo>
                      <a:pt x="949" y="706"/>
                    </a:lnTo>
                    <a:lnTo>
                      <a:pt x="959" y="698"/>
                    </a:lnTo>
                    <a:lnTo>
                      <a:pt x="959" y="696"/>
                    </a:lnTo>
                    <a:lnTo>
                      <a:pt x="954" y="690"/>
                    </a:lnTo>
                    <a:lnTo>
                      <a:pt x="954" y="688"/>
                    </a:lnTo>
                    <a:lnTo>
                      <a:pt x="954" y="685"/>
                    </a:lnTo>
                    <a:lnTo>
                      <a:pt x="954" y="680"/>
                    </a:lnTo>
                    <a:lnTo>
                      <a:pt x="954" y="675"/>
                    </a:lnTo>
                    <a:lnTo>
                      <a:pt x="954" y="672"/>
                    </a:lnTo>
                    <a:lnTo>
                      <a:pt x="957" y="667"/>
                    </a:lnTo>
                    <a:lnTo>
                      <a:pt x="959" y="659"/>
                    </a:lnTo>
                    <a:lnTo>
                      <a:pt x="959" y="654"/>
                    </a:lnTo>
                    <a:lnTo>
                      <a:pt x="959" y="651"/>
                    </a:lnTo>
                    <a:lnTo>
                      <a:pt x="967" y="648"/>
                    </a:lnTo>
                    <a:lnTo>
                      <a:pt x="970" y="646"/>
                    </a:lnTo>
                    <a:lnTo>
                      <a:pt x="975" y="640"/>
                    </a:lnTo>
                    <a:lnTo>
                      <a:pt x="978" y="638"/>
                    </a:lnTo>
                    <a:lnTo>
                      <a:pt x="978" y="635"/>
                    </a:lnTo>
                    <a:lnTo>
                      <a:pt x="978" y="633"/>
                    </a:lnTo>
                    <a:lnTo>
                      <a:pt x="954" y="625"/>
                    </a:lnTo>
                    <a:lnTo>
                      <a:pt x="951" y="622"/>
                    </a:lnTo>
                    <a:lnTo>
                      <a:pt x="936" y="606"/>
                    </a:lnTo>
                    <a:lnTo>
                      <a:pt x="933" y="599"/>
                    </a:lnTo>
                    <a:lnTo>
                      <a:pt x="931" y="593"/>
                    </a:lnTo>
                    <a:lnTo>
                      <a:pt x="931" y="591"/>
                    </a:lnTo>
                    <a:lnTo>
                      <a:pt x="928" y="585"/>
                    </a:lnTo>
                    <a:lnTo>
                      <a:pt x="925" y="583"/>
                    </a:lnTo>
                    <a:lnTo>
                      <a:pt x="925" y="580"/>
                    </a:lnTo>
                    <a:lnTo>
                      <a:pt x="886" y="593"/>
                    </a:lnTo>
                    <a:lnTo>
                      <a:pt x="883" y="591"/>
                    </a:lnTo>
                    <a:lnTo>
                      <a:pt x="889" y="575"/>
                    </a:lnTo>
                    <a:lnTo>
                      <a:pt x="889" y="572"/>
                    </a:lnTo>
                    <a:lnTo>
                      <a:pt x="889" y="570"/>
                    </a:lnTo>
                    <a:lnTo>
                      <a:pt x="891" y="567"/>
                    </a:lnTo>
                    <a:lnTo>
                      <a:pt x="894" y="564"/>
                    </a:lnTo>
                    <a:lnTo>
                      <a:pt x="907" y="551"/>
                    </a:lnTo>
                    <a:lnTo>
                      <a:pt x="912" y="543"/>
                    </a:lnTo>
                    <a:lnTo>
                      <a:pt x="917" y="538"/>
                    </a:lnTo>
                    <a:lnTo>
                      <a:pt x="920" y="533"/>
                    </a:lnTo>
                    <a:lnTo>
                      <a:pt x="928" y="520"/>
                    </a:lnTo>
                    <a:lnTo>
                      <a:pt x="933" y="512"/>
                    </a:lnTo>
                    <a:lnTo>
                      <a:pt x="936" y="509"/>
                    </a:lnTo>
                    <a:lnTo>
                      <a:pt x="946" y="491"/>
                    </a:lnTo>
                    <a:lnTo>
                      <a:pt x="951" y="483"/>
                    </a:lnTo>
                    <a:lnTo>
                      <a:pt x="954" y="478"/>
                    </a:lnTo>
                    <a:lnTo>
                      <a:pt x="962" y="462"/>
                    </a:lnTo>
                    <a:lnTo>
                      <a:pt x="967" y="454"/>
                    </a:lnTo>
                    <a:lnTo>
                      <a:pt x="970" y="446"/>
                    </a:lnTo>
                    <a:lnTo>
                      <a:pt x="972" y="441"/>
                    </a:lnTo>
                    <a:lnTo>
                      <a:pt x="978" y="431"/>
                    </a:lnTo>
                    <a:lnTo>
                      <a:pt x="980" y="425"/>
                    </a:lnTo>
                    <a:lnTo>
                      <a:pt x="983" y="417"/>
                    </a:lnTo>
                    <a:lnTo>
                      <a:pt x="986" y="415"/>
                    </a:lnTo>
                    <a:lnTo>
                      <a:pt x="988" y="407"/>
                    </a:lnTo>
                    <a:lnTo>
                      <a:pt x="988" y="402"/>
                    </a:lnTo>
                    <a:lnTo>
                      <a:pt x="991" y="402"/>
                    </a:lnTo>
                    <a:lnTo>
                      <a:pt x="993" y="394"/>
                    </a:lnTo>
                    <a:lnTo>
                      <a:pt x="996" y="386"/>
                    </a:lnTo>
                    <a:lnTo>
                      <a:pt x="999" y="381"/>
                    </a:lnTo>
                    <a:lnTo>
                      <a:pt x="1004" y="375"/>
                    </a:lnTo>
                    <a:lnTo>
                      <a:pt x="1007" y="370"/>
                    </a:lnTo>
                    <a:lnTo>
                      <a:pt x="1009" y="368"/>
                    </a:lnTo>
                    <a:lnTo>
                      <a:pt x="1014" y="365"/>
                    </a:lnTo>
                    <a:lnTo>
                      <a:pt x="1020" y="360"/>
                    </a:lnTo>
                    <a:lnTo>
                      <a:pt x="1028" y="357"/>
                    </a:lnTo>
                    <a:lnTo>
                      <a:pt x="1033" y="352"/>
                    </a:lnTo>
                    <a:lnTo>
                      <a:pt x="1038" y="349"/>
                    </a:lnTo>
                    <a:lnTo>
                      <a:pt x="1046" y="344"/>
                    </a:lnTo>
                    <a:lnTo>
                      <a:pt x="1051" y="341"/>
                    </a:lnTo>
                    <a:lnTo>
                      <a:pt x="1059" y="339"/>
                    </a:lnTo>
                    <a:lnTo>
                      <a:pt x="1064" y="339"/>
                    </a:lnTo>
                    <a:lnTo>
                      <a:pt x="1069" y="336"/>
                    </a:lnTo>
                    <a:lnTo>
                      <a:pt x="1075" y="333"/>
                    </a:lnTo>
                    <a:lnTo>
                      <a:pt x="1080" y="333"/>
                    </a:lnTo>
                    <a:lnTo>
                      <a:pt x="1083" y="333"/>
                    </a:lnTo>
                    <a:lnTo>
                      <a:pt x="1090" y="331"/>
                    </a:lnTo>
                    <a:lnTo>
                      <a:pt x="1132" y="326"/>
                    </a:lnTo>
                    <a:lnTo>
                      <a:pt x="1151" y="323"/>
                    </a:lnTo>
                    <a:lnTo>
                      <a:pt x="1161" y="320"/>
                    </a:lnTo>
                    <a:lnTo>
                      <a:pt x="1169" y="320"/>
                    </a:lnTo>
                    <a:lnTo>
                      <a:pt x="1177" y="318"/>
                    </a:lnTo>
                    <a:lnTo>
                      <a:pt x="1182" y="315"/>
                    </a:lnTo>
                    <a:lnTo>
                      <a:pt x="1190" y="312"/>
                    </a:lnTo>
                    <a:lnTo>
                      <a:pt x="1195" y="310"/>
                    </a:lnTo>
                    <a:lnTo>
                      <a:pt x="1201" y="310"/>
                    </a:lnTo>
                    <a:lnTo>
                      <a:pt x="1203" y="310"/>
                    </a:lnTo>
                    <a:lnTo>
                      <a:pt x="1203" y="307"/>
                    </a:lnTo>
                    <a:lnTo>
                      <a:pt x="1208" y="305"/>
                    </a:lnTo>
                    <a:lnTo>
                      <a:pt x="1214" y="302"/>
                    </a:lnTo>
                    <a:lnTo>
                      <a:pt x="1221" y="297"/>
                    </a:lnTo>
                    <a:lnTo>
                      <a:pt x="1229" y="294"/>
                    </a:lnTo>
                    <a:lnTo>
                      <a:pt x="1240" y="286"/>
                    </a:lnTo>
                    <a:lnTo>
                      <a:pt x="1245" y="281"/>
                    </a:lnTo>
                    <a:lnTo>
                      <a:pt x="1250" y="278"/>
                    </a:lnTo>
                    <a:lnTo>
                      <a:pt x="1250" y="276"/>
                    </a:lnTo>
                    <a:lnTo>
                      <a:pt x="1253" y="276"/>
                    </a:lnTo>
                    <a:lnTo>
                      <a:pt x="1253" y="273"/>
                    </a:lnTo>
                    <a:lnTo>
                      <a:pt x="1256" y="270"/>
                    </a:lnTo>
                    <a:lnTo>
                      <a:pt x="1258" y="268"/>
                    </a:lnTo>
                    <a:lnTo>
                      <a:pt x="1261" y="263"/>
                    </a:lnTo>
                    <a:lnTo>
                      <a:pt x="1263" y="257"/>
                    </a:lnTo>
                    <a:lnTo>
                      <a:pt x="1269" y="249"/>
                    </a:lnTo>
                    <a:lnTo>
                      <a:pt x="1271" y="244"/>
                    </a:lnTo>
                    <a:lnTo>
                      <a:pt x="1274" y="239"/>
                    </a:lnTo>
                    <a:lnTo>
                      <a:pt x="1277" y="231"/>
                    </a:lnTo>
                    <a:lnTo>
                      <a:pt x="1279" y="221"/>
                    </a:lnTo>
                    <a:lnTo>
                      <a:pt x="1282" y="215"/>
                    </a:lnTo>
                    <a:lnTo>
                      <a:pt x="1284" y="205"/>
                    </a:lnTo>
                    <a:lnTo>
                      <a:pt x="1284" y="197"/>
                    </a:lnTo>
                    <a:lnTo>
                      <a:pt x="1290" y="181"/>
                    </a:lnTo>
                    <a:lnTo>
                      <a:pt x="1290" y="176"/>
                    </a:lnTo>
                    <a:lnTo>
                      <a:pt x="1292" y="163"/>
                    </a:lnTo>
                    <a:lnTo>
                      <a:pt x="1295" y="155"/>
                    </a:lnTo>
                    <a:lnTo>
                      <a:pt x="1295" y="147"/>
                    </a:lnTo>
                    <a:lnTo>
                      <a:pt x="1298" y="139"/>
                    </a:lnTo>
                    <a:lnTo>
                      <a:pt x="1300" y="131"/>
                    </a:lnTo>
                    <a:lnTo>
                      <a:pt x="1305" y="118"/>
                    </a:lnTo>
                    <a:lnTo>
                      <a:pt x="1308" y="113"/>
                    </a:lnTo>
                    <a:lnTo>
                      <a:pt x="1311" y="108"/>
                    </a:lnTo>
                    <a:lnTo>
                      <a:pt x="1313" y="103"/>
                    </a:lnTo>
                    <a:lnTo>
                      <a:pt x="1316" y="97"/>
                    </a:lnTo>
                    <a:lnTo>
                      <a:pt x="1321" y="92"/>
                    </a:lnTo>
                    <a:lnTo>
                      <a:pt x="1326" y="84"/>
                    </a:lnTo>
                    <a:lnTo>
                      <a:pt x="1334" y="76"/>
                    </a:lnTo>
                    <a:lnTo>
                      <a:pt x="1339" y="68"/>
                    </a:lnTo>
                    <a:lnTo>
                      <a:pt x="1345" y="63"/>
                    </a:lnTo>
                    <a:lnTo>
                      <a:pt x="1347" y="58"/>
                    </a:lnTo>
                    <a:lnTo>
                      <a:pt x="1355" y="50"/>
                    </a:lnTo>
                    <a:lnTo>
                      <a:pt x="1360" y="45"/>
                    </a:lnTo>
                    <a:lnTo>
                      <a:pt x="1366" y="42"/>
                    </a:lnTo>
                    <a:lnTo>
                      <a:pt x="1374" y="34"/>
                    </a:lnTo>
                    <a:lnTo>
                      <a:pt x="1381" y="32"/>
                    </a:lnTo>
                    <a:lnTo>
                      <a:pt x="1387" y="26"/>
                    </a:lnTo>
                    <a:lnTo>
                      <a:pt x="1389" y="26"/>
                    </a:lnTo>
                    <a:lnTo>
                      <a:pt x="1395" y="21"/>
                    </a:lnTo>
                    <a:lnTo>
                      <a:pt x="1400" y="19"/>
                    </a:lnTo>
                    <a:lnTo>
                      <a:pt x="1408" y="13"/>
                    </a:lnTo>
                    <a:lnTo>
                      <a:pt x="1413" y="11"/>
                    </a:lnTo>
                    <a:lnTo>
                      <a:pt x="1418" y="8"/>
                    </a:lnTo>
                    <a:lnTo>
                      <a:pt x="1426" y="3"/>
                    </a:lnTo>
                    <a:lnTo>
                      <a:pt x="1434" y="0"/>
                    </a:lnTo>
                    <a:lnTo>
                      <a:pt x="1444" y="5"/>
                    </a:lnTo>
                    <a:lnTo>
                      <a:pt x="1452" y="11"/>
                    </a:lnTo>
                    <a:lnTo>
                      <a:pt x="1455" y="11"/>
                    </a:lnTo>
                    <a:lnTo>
                      <a:pt x="1457" y="13"/>
                    </a:lnTo>
                    <a:lnTo>
                      <a:pt x="1460" y="13"/>
                    </a:lnTo>
                    <a:lnTo>
                      <a:pt x="1465" y="16"/>
                    </a:lnTo>
                    <a:lnTo>
                      <a:pt x="1471" y="19"/>
                    </a:lnTo>
                    <a:lnTo>
                      <a:pt x="1478" y="21"/>
                    </a:lnTo>
                    <a:lnTo>
                      <a:pt x="1484" y="21"/>
                    </a:lnTo>
                    <a:lnTo>
                      <a:pt x="1492" y="21"/>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8" name="フリーフォーム 207"/>
              <p:cNvSpPr>
                <a:spLocks/>
              </p:cNvSpPr>
              <p:nvPr/>
            </p:nvSpPr>
            <p:spPr bwMode="auto">
              <a:xfrm>
                <a:off x="7516842" y="2089105"/>
                <a:ext cx="660926" cy="675476"/>
              </a:xfrm>
              <a:custGeom>
                <a:avLst/>
                <a:gdLst>
                  <a:gd name="T0" fmla="*/ 1156 w 1379"/>
                  <a:gd name="T1" fmla="*/ 221 h 1388"/>
                  <a:gd name="T2" fmla="*/ 1162 w 1379"/>
                  <a:gd name="T3" fmla="*/ 247 h 1388"/>
                  <a:gd name="T4" fmla="*/ 1164 w 1379"/>
                  <a:gd name="T5" fmla="*/ 276 h 1388"/>
                  <a:gd name="T6" fmla="*/ 1162 w 1379"/>
                  <a:gd name="T7" fmla="*/ 307 h 1388"/>
                  <a:gd name="T8" fmla="*/ 1151 w 1379"/>
                  <a:gd name="T9" fmla="*/ 357 h 1388"/>
                  <a:gd name="T10" fmla="*/ 1107 w 1379"/>
                  <a:gd name="T11" fmla="*/ 404 h 1388"/>
                  <a:gd name="T12" fmla="*/ 1041 w 1379"/>
                  <a:gd name="T13" fmla="*/ 446 h 1388"/>
                  <a:gd name="T14" fmla="*/ 1012 w 1379"/>
                  <a:gd name="T15" fmla="*/ 465 h 1388"/>
                  <a:gd name="T16" fmla="*/ 978 w 1379"/>
                  <a:gd name="T17" fmla="*/ 486 h 1388"/>
                  <a:gd name="T18" fmla="*/ 936 w 1379"/>
                  <a:gd name="T19" fmla="*/ 515 h 1388"/>
                  <a:gd name="T20" fmla="*/ 933 w 1379"/>
                  <a:gd name="T21" fmla="*/ 567 h 1388"/>
                  <a:gd name="T22" fmla="*/ 949 w 1379"/>
                  <a:gd name="T23" fmla="*/ 622 h 1388"/>
                  <a:gd name="T24" fmla="*/ 954 w 1379"/>
                  <a:gd name="T25" fmla="*/ 727 h 1388"/>
                  <a:gd name="T26" fmla="*/ 962 w 1379"/>
                  <a:gd name="T27" fmla="*/ 843 h 1388"/>
                  <a:gd name="T28" fmla="*/ 1025 w 1379"/>
                  <a:gd name="T29" fmla="*/ 843 h 1388"/>
                  <a:gd name="T30" fmla="*/ 1112 w 1379"/>
                  <a:gd name="T31" fmla="*/ 819 h 1388"/>
                  <a:gd name="T32" fmla="*/ 1148 w 1379"/>
                  <a:gd name="T33" fmla="*/ 832 h 1388"/>
                  <a:gd name="T34" fmla="*/ 1190 w 1379"/>
                  <a:gd name="T35" fmla="*/ 850 h 1388"/>
                  <a:gd name="T36" fmla="*/ 1230 w 1379"/>
                  <a:gd name="T37" fmla="*/ 858 h 1388"/>
                  <a:gd name="T38" fmla="*/ 1277 w 1379"/>
                  <a:gd name="T39" fmla="*/ 906 h 1388"/>
                  <a:gd name="T40" fmla="*/ 1298 w 1379"/>
                  <a:gd name="T41" fmla="*/ 937 h 1388"/>
                  <a:gd name="T42" fmla="*/ 1308 w 1379"/>
                  <a:gd name="T43" fmla="*/ 963 h 1388"/>
                  <a:gd name="T44" fmla="*/ 1314 w 1379"/>
                  <a:gd name="T45" fmla="*/ 1016 h 1388"/>
                  <a:gd name="T46" fmla="*/ 1327 w 1379"/>
                  <a:gd name="T47" fmla="*/ 1068 h 1388"/>
                  <a:gd name="T48" fmla="*/ 1363 w 1379"/>
                  <a:gd name="T49" fmla="*/ 1118 h 1388"/>
                  <a:gd name="T50" fmla="*/ 1319 w 1379"/>
                  <a:gd name="T51" fmla="*/ 1158 h 1388"/>
                  <a:gd name="T52" fmla="*/ 1219 w 1379"/>
                  <a:gd name="T53" fmla="*/ 1158 h 1388"/>
                  <a:gd name="T54" fmla="*/ 1235 w 1379"/>
                  <a:gd name="T55" fmla="*/ 1239 h 1388"/>
                  <a:gd name="T56" fmla="*/ 1020 w 1379"/>
                  <a:gd name="T57" fmla="*/ 1242 h 1388"/>
                  <a:gd name="T58" fmla="*/ 910 w 1379"/>
                  <a:gd name="T59" fmla="*/ 1236 h 1388"/>
                  <a:gd name="T60" fmla="*/ 742 w 1379"/>
                  <a:gd name="T61" fmla="*/ 1231 h 1388"/>
                  <a:gd name="T62" fmla="*/ 629 w 1379"/>
                  <a:gd name="T63" fmla="*/ 1257 h 1388"/>
                  <a:gd name="T64" fmla="*/ 506 w 1379"/>
                  <a:gd name="T65" fmla="*/ 1375 h 1388"/>
                  <a:gd name="T66" fmla="*/ 441 w 1379"/>
                  <a:gd name="T67" fmla="*/ 1310 h 1388"/>
                  <a:gd name="T68" fmla="*/ 386 w 1379"/>
                  <a:gd name="T69" fmla="*/ 1234 h 1388"/>
                  <a:gd name="T70" fmla="*/ 325 w 1379"/>
                  <a:gd name="T71" fmla="*/ 1144 h 1388"/>
                  <a:gd name="T72" fmla="*/ 289 w 1379"/>
                  <a:gd name="T73" fmla="*/ 1089 h 1388"/>
                  <a:gd name="T74" fmla="*/ 247 w 1379"/>
                  <a:gd name="T75" fmla="*/ 1029 h 1388"/>
                  <a:gd name="T76" fmla="*/ 218 w 1379"/>
                  <a:gd name="T77" fmla="*/ 984 h 1388"/>
                  <a:gd name="T78" fmla="*/ 192 w 1379"/>
                  <a:gd name="T79" fmla="*/ 942 h 1388"/>
                  <a:gd name="T80" fmla="*/ 155 w 1379"/>
                  <a:gd name="T81" fmla="*/ 869 h 1388"/>
                  <a:gd name="T82" fmla="*/ 134 w 1379"/>
                  <a:gd name="T83" fmla="*/ 816 h 1388"/>
                  <a:gd name="T84" fmla="*/ 92 w 1379"/>
                  <a:gd name="T85" fmla="*/ 719 h 1388"/>
                  <a:gd name="T86" fmla="*/ 50 w 1379"/>
                  <a:gd name="T87" fmla="*/ 627 h 1388"/>
                  <a:gd name="T88" fmla="*/ 5 w 1379"/>
                  <a:gd name="T89" fmla="*/ 512 h 1388"/>
                  <a:gd name="T90" fmla="*/ 97 w 1379"/>
                  <a:gd name="T91" fmla="*/ 501 h 1388"/>
                  <a:gd name="T92" fmla="*/ 234 w 1379"/>
                  <a:gd name="T93" fmla="*/ 517 h 1388"/>
                  <a:gd name="T94" fmla="*/ 362 w 1379"/>
                  <a:gd name="T95" fmla="*/ 525 h 1388"/>
                  <a:gd name="T96" fmla="*/ 435 w 1379"/>
                  <a:gd name="T97" fmla="*/ 520 h 1388"/>
                  <a:gd name="T98" fmla="*/ 580 w 1379"/>
                  <a:gd name="T99" fmla="*/ 496 h 1388"/>
                  <a:gd name="T100" fmla="*/ 705 w 1379"/>
                  <a:gd name="T101" fmla="*/ 457 h 1388"/>
                  <a:gd name="T102" fmla="*/ 818 w 1379"/>
                  <a:gd name="T103" fmla="*/ 399 h 1388"/>
                  <a:gd name="T104" fmla="*/ 944 w 1379"/>
                  <a:gd name="T105" fmla="*/ 302 h 1388"/>
                  <a:gd name="T106" fmla="*/ 986 w 1379"/>
                  <a:gd name="T107" fmla="*/ 200 h 1388"/>
                  <a:gd name="T108" fmla="*/ 989 w 1379"/>
                  <a:gd name="T109" fmla="*/ 63 h 1388"/>
                  <a:gd name="T110" fmla="*/ 1036 w 1379"/>
                  <a:gd name="T111" fmla="*/ 47 h 1388"/>
                  <a:gd name="T112" fmla="*/ 1067 w 1379"/>
                  <a:gd name="T113" fmla="*/ 89 h 1388"/>
                  <a:gd name="T114" fmla="*/ 1104 w 1379"/>
                  <a:gd name="T115" fmla="*/ 126 h 1388"/>
                  <a:gd name="T116" fmla="*/ 1127 w 1379"/>
                  <a:gd name="T117" fmla="*/ 158 h 1388"/>
                  <a:gd name="T118" fmla="*/ 1141 w 1379"/>
                  <a:gd name="T119" fmla="*/ 179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79" h="1388">
                    <a:moveTo>
                      <a:pt x="1146" y="192"/>
                    </a:moveTo>
                    <a:lnTo>
                      <a:pt x="1148" y="192"/>
                    </a:lnTo>
                    <a:lnTo>
                      <a:pt x="1148" y="194"/>
                    </a:lnTo>
                    <a:lnTo>
                      <a:pt x="1148" y="197"/>
                    </a:lnTo>
                    <a:lnTo>
                      <a:pt x="1151" y="200"/>
                    </a:lnTo>
                    <a:lnTo>
                      <a:pt x="1151" y="202"/>
                    </a:lnTo>
                    <a:lnTo>
                      <a:pt x="1151" y="205"/>
                    </a:lnTo>
                    <a:lnTo>
                      <a:pt x="1154" y="210"/>
                    </a:lnTo>
                    <a:lnTo>
                      <a:pt x="1154" y="213"/>
                    </a:lnTo>
                    <a:lnTo>
                      <a:pt x="1156" y="218"/>
                    </a:lnTo>
                    <a:lnTo>
                      <a:pt x="1156" y="221"/>
                    </a:lnTo>
                    <a:lnTo>
                      <a:pt x="1156" y="223"/>
                    </a:lnTo>
                    <a:lnTo>
                      <a:pt x="1159" y="223"/>
                    </a:lnTo>
                    <a:lnTo>
                      <a:pt x="1159" y="226"/>
                    </a:lnTo>
                    <a:lnTo>
                      <a:pt x="1159" y="229"/>
                    </a:lnTo>
                    <a:lnTo>
                      <a:pt x="1159" y="231"/>
                    </a:lnTo>
                    <a:lnTo>
                      <a:pt x="1159" y="234"/>
                    </a:lnTo>
                    <a:lnTo>
                      <a:pt x="1162" y="236"/>
                    </a:lnTo>
                    <a:lnTo>
                      <a:pt x="1162" y="239"/>
                    </a:lnTo>
                    <a:lnTo>
                      <a:pt x="1162" y="242"/>
                    </a:lnTo>
                    <a:lnTo>
                      <a:pt x="1162" y="244"/>
                    </a:lnTo>
                    <a:lnTo>
                      <a:pt x="1162" y="247"/>
                    </a:lnTo>
                    <a:lnTo>
                      <a:pt x="1162" y="250"/>
                    </a:lnTo>
                    <a:lnTo>
                      <a:pt x="1164" y="250"/>
                    </a:lnTo>
                    <a:lnTo>
                      <a:pt x="1164" y="252"/>
                    </a:lnTo>
                    <a:lnTo>
                      <a:pt x="1164" y="257"/>
                    </a:lnTo>
                    <a:lnTo>
                      <a:pt x="1164" y="263"/>
                    </a:lnTo>
                    <a:lnTo>
                      <a:pt x="1164" y="268"/>
                    </a:lnTo>
                    <a:lnTo>
                      <a:pt x="1164" y="270"/>
                    </a:lnTo>
                    <a:lnTo>
                      <a:pt x="1164" y="273"/>
                    </a:lnTo>
                    <a:lnTo>
                      <a:pt x="1167" y="273"/>
                    </a:lnTo>
                    <a:lnTo>
                      <a:pt x="1164" y="273"/>
                    </a:lnTo>
                    <a:lnTo>
                      <a:pt x="1164" y="276"/>
                    </a:lnTo>
                    <a:lnTo>
                      <a:pt x="1164" y="281"/>
                    </a:lnTo>
                    <a:lnTo>
                      <a:pt x="1164" y="284"/>
                    </a:lnTo>
                    <a:lnTo>
                      <a:pt x="1164" y="286"/>
                    </a:lnTo>
                    <a:lnTo>
                      <a:pt x="1164" y="289"/>
                    </a:lnTo>
                    <a:lnTo>
                      <a:pt x="1164" y="291"/>
                    </a:lnTo>
                    <a:lnTo>
                      <a:pt x="1164" y="294"/>
                    </a:lnTo>
                    <a:lnTo>
                      <a:pt x="1164" y="297"/>
                    </a:lnTo>
                    <a:lnTo>
                      <a:pt x="1164" y="299"/>
                    </a:lnTo>
                    <a:lnTo>
                      <a:pt x="1164" y="302"/>
                    </a:lnTo>
                    <a:lnTo>
                      <a:pt x="1164" y="305"/>
                    </a:lnTo>
                    <a:lnTo>
                      <a:pt x="1162" y="307"/>
                    </a:lnTo>
                    <a:lnTo>
                      <a:pt x="1162" y="312"/>
                    </a:lnTo>
                    <a:lnTo>
                      <a:pt x="1162" y="315"/>
                    </a:lnTo>
                    <a:lnTo>
                      <a:pt x="1162" y="318"/>
                    </a:lnTo>
                    <a:lnTo>
                      <a:pt x="1162" y="320"/>
                    </a:lnTo>
                    <a:lnTo>
                      <a:pt x="1159" y="326"/>
                    </a:lnTo>
                    <a:lnTo>
                      <a:pt x="1159" y="328"/>
                    </a:lnTo>
                    <a:lnTo>
                      <a:pt x="1159" y="336"/>
                    </a:lnTo>
                    <a:lnTo>
                      <a:pt x="1156" y="344"/>
                    </a:lnTo>
                    <a:lnTo>
                      <a:pt x="1154" y="352"/>
                    </a:lnTo>
                    <a:lnTo>
                      <a:pt x="1151" y="354"/>
                    </a:lnTo>
                    <a:lnTo>
                      <a:pt x="1151" y="357"/>
                    </a:lnTo>
                    <a:lnTo>
                      <a:pt x="1151" y="360"/>
                    </a:lnTo>
                    <a:lnTo>
                      <a:pt x="1148" y="362"/>
                    </a:lnTo>
                    <a:lnTo>
                      <a:pt x="1148" y="365"/>
                    </a:lnTo>
                    <a:lnTo>
                      <a:pt x="1146" y="368"/>
                    </a:lnTo>
                    <a:lnTo>
                      <a:pt x="1146" y="370"/>
                    </a:lnTo>
                    <a:lnTo>
                      <a:pt x="1143" y="373"/>
                    </a:lnTo>
                    <a:lnTo>
                      <a:pt x="1133" y="381"/>
                    </a:lnTo>
                    <a:lnTo>
                      <a:pt x="1133" y="383"/>
                    </a:lnTo>
                    <a:lnTo>
                      <a:pt x="1130" y="383"/>
                    </a:lnTo>
                    <a:lnTo>
                      <a:pt x="1117" y="394"/>
                    </a:lnTo>
                    <a:lnTo>
                      <a:pt x="1107" y="404"/>
                    </a:lnTo>
                    <a:lnTo>
                      <a:pt x="1104" y="407"/>
                    </a:lnTo>
                    <a:lnTo>
                      <a:pt x="1099" y="410"/>
                    </a:lnTo>
                    <a:lnTo>
                      <a:pt x="1096" y="412"/>
                    </a:lnTo>
                    <a:lnTo>
                      <a:pt x="1075" y="425"/>
                    </a:lnTo>
                    <a:lnTo>
                      <a:pt x="1070" y="428"/>
                    </a:lnTo>
                    <a:lnTo>
                      <a:pt x="1067" y="431"/>
                    </a:lnTo>
                    <a:lnTo>
                      <a:pt x="1065" y="433"/>
                    </a:lnTo>
                    <a:lnTo>
                      <a:pt x="1062" y="433"/>
                    </a:lnTo>
                    <a:lnTo>
                      <a:pt x="1059" y="436"/>
                    </a:lnTo>
                    <a:lnTo>
                      <a:pt x="1051" y="441"/>
                    </a:lnTo>
                    <a:lnTo>
                      <a:pt x="1041" y="446"/>
                    </a:lnTo>
                    <a:lnTo>
                      <a:pt x="1038" y="449"/>
                    </a:lnTo>
                    <a:lnTo>
                      <a:pt x="1036" y="449"/>
                    </a:lnTo>
                    <a:lnTo>
                      <a:pt x="1033" y="452"/>
                    </a:lnTo>
                    <a:lnTo>
                      <a:pt x="1030" y="454"/>
                    </a:lnTo>
                    <a:lnTo>
                      <a:pt x="1028" y="454"/>
                    </a:lnTo>
                    <a:lnTo>
                      <a:pt x="1028" y="457"/>
                    </a:lnTo>
                    <a:lnTo>
                      <a:pt x="1025" y="457"/>
                    </a:lnTo>
                    <a:lnTo>
                      <a:pt x="1020" y="462"/>
                    </a:lnTo>
                    <a:lnTo>
                      <a:pt x="1017" y="462"/>
                    </a:lnTo>
                    <a:lnTo>
                      <a:pt x="1015" y="465"/>
                    </a:lnTo>
                    <a:lnTo>
                      <a:pt x="1012" y="465"/>
                    </a:lnTo>
                    <a:lnTo>
                      <a:pt x="1010" y="467"/>
                    </a:lnTo>
                    <a:lnTo>
                      <a:pt x="1007" y="470"/>
                    </a:lnTo>
                    <a:lnTo>
                      <a:pt x="1004" y="470"/>
                    </a:lnTo>
                    <a:lnTo>
                      <a:pt x="1002" y="473"/>
                    </a:lnTo>
                    <a:lnTo>
                      <a:pt x="999" y="473"/>
                    </a:lnTo>
                    <a:lnTo>
                      <a:pt x="996" y="475"/>
                    </a:lnTo>
                    <a:lnTo>
                      <a:pt x="994" y="475"/>
                    </a:lnTo>
                    <a:lnTo>
                      <a:pt x="994" y="478"/>
                    </a:lnTo>
                    <a:lnTo>
                      <a:pt x="991" y="478"/>
                    </a:lnTo>
                    <a:lnTo>
                      <a:pt x="981" y="483"/>
                    </a:lnTo>
                    <a:lnTo>
                      <a:pt x="978" y="486"/>
                    </a:lnTo>
                    <a:lnTo>
                      <a:pt x="975" y="486"/>
                    </a:lnTo>
                    <a:lnTo>
                      <a:pt x="975" y="488"/>
                    </a:lnTo>
                    <a:lnTo>
                      <a:pt x="970" y="491"/>
                    </a:lnTo>
                    <a:lnTo>
                      <a:pt x="960" y="496"/>
                    </a:lnTo>
                    <a:lnTo>
                      <a:pt x="957" y="496"/>
                    </a:lnTo>
                    <a:lnTo>
                      <a:pt x="957" y="499"/>
                    </a:lnTo>
                    <a:lnTo>
                      <a:pt x="954" y="499"/>
                    </a:lnTo>
                    <a:lnTo>
                      <a:pt x="947" y="504"/>
                    </a:lnTo>
                    <a:lnTo>
                      <a:pt x="941" y="507"/>
                    </a:lnTo>
                    <a:lnTo>
                      <a:pt x="941" y="509"/>
                    </a:lnTo>
                    <a:lnTo>
                      <a:pt x="936" y="515"/>
                    </a:lnTo>
                    <a:lnTo>
                      <a:pt x="928" y="517"/>
                    </a:lnTo>
                    <a:lnTo>
                      <a:pt x="913" y="530"/>
                    </a:lnTo>
                    <a:lnTo>
                      <a:pt x="915" y="533"/>
                    </a:lnTo>
                    <a:lnTo>
                      <a:pt x="918" y="536"/>
                    </a:lnTo>
                    <a:lnTo>
                      <a:pt x="918" y="538"/>
                    </a:lnTo>
                    <a:lnTo>
                      <a:pt x="920" y="541"/>
                    </a:lnTo>
                    <a:lnTo>
                      <a:pt x="920" y="543"/>
                    </a:lnTo>
                    <a:lnTo>
                      <a:pt x="923" y="549"/>
                    </a:lnTo>
                    <a:lnTo>
                      <a:pt x="926" y="551"/>
                    </a:lnTo>
                    <a:lnTo>
                      <a:pt x="931" y="562"/>
                    </a:lnTo>
                    <a:lnTo>
                      <a:pt x="933" y="567"/>
                    </a:lnTo>
                    <a:lnTo>
                      <a:pt x="936" y="578"/>
                    </a:lnTo>
                    <a:lnTo>
                      <a:pt x="941" y="588"/>
                    </a:lnTo>
                    <a:lnTo>
                      <a:pt x="941" y="591"/>
                    </a:lnTo>
                    <a:lnTo>
                      <a:pt x="941" y="593"/>
                    </a:lnTo>
                    <a:lnTo>
                      <a:pt x="941" y="596"/>
                    </a:lnTo>
                    <a:lnTo>
                      <a:pt x="944" y="601"/>
                    </a:lnTo>
                    <a:lnTo>
                      <a:pt x="944" y="606"/>
                    </a:lnTo>
                    <a:lnTo>
                      <a:pt x="944" y="609"/>
                    </a:lnTo>
                    <a:lnTo>
                      <a:pt x="947" y="614"/>
                    </a:lnTo>
                    <a:lnTo>
                      <a:pt x="949" y="620"/>
                    </a:lnTo>
                    <a:lnTo>
                      <a:pt x="949" y="622"/>
                    </a:lnTo>
                    <a:lnTo>
                      <a:pt x="949" y="625"/>
                    </a:lnTo>
                    <a:lnTo>
                      <a:pt x="954" y="635"/>
                    </a:lnTo>
                    <a:lnTo>
                      <a:pt x="954" y="638"/>
                    </a:lnTo>
                    <a:lnTo>
                      <a:pt x="954" y="641"/>
                    </a:lnTo>
                    <a:lnTo>
                      <a:pt x="954" y="659"/>
                    </a:lnTo>
                    <a:lnTo>
                      <a:pt x="957" y="693"/>
                    </a:lnTo>
                    <a:lnTo>
                      <a:pt x="957" y="709"/>
                    </a:lnTo>
                    <a:lnTo>
                      <a:pt x="954" y="714"/>
                    </a:lnTo>
                    <a:lnTo>
                      <a:pt x="954" y="717"/>
                    </a:lnTo>
                    <a:lnTo>
                      <a:pt x="954" y="719"/>
                    </a:lnTo>
                    <a:lnTo>
                      <a:pt x="954" y="727"/>
                    </a:lnTo>
                    <a:lnTo>
                      <a:pt x="957" y="740"/>
                    </a:lnTo>
                    <a:lnTo>
                      <a:pt x="957" y="756"/>
                    </a:lnTo>
                    <a:lnTo>
                      <a:pt x="957" y="769"/>
                    </a:lnTo>
                    <a:lnTo>
                      <a:pt x="960" y="774"/>
                    </a:lnTo>
                    <a:lnTo>
                      <a:pt x="957" y="780"/>
                    </a:lnTo>
                    <a:lnTo>
                      <a:pt x="957" y="787"/>
                    </a:lnTo>
                    <a:lnTo>
                      <a:pt x="957" y="803"/>
                    </a:lnTo>
                    <a:lnTo>
                      <a:pt x="957" y="806"/>
                    </a:lnTo>
                    <a:lnTo>
                      <a:pt x="957" y="808"/>
                    </a:lnTo>
                    <a:lnTo>
                      <a:pt x="960" y="824"/>
                    </a:lnTo>
                    <a:lnTo>
                      <a:pt x="962" y="843"/>
                    </a:lnTo>
                    <a:lnTo>
                      <a:pt x="968" y="864"/>
                    </a:lnTo>
                    <a:lnTo>
                      <a:pt x="973" y="864"/>
                    </a:lnTo>
                    <a:lnTo>
                      <a:pt x="975" y="861"/>
                    </a:lnTo>
                    <a:lnTo>
                      <a:pt x="981" y="861"/>
                    </a:lnTo>
                    <a:lnTo>
                      <a:pt x="989" y="858"/>
                    </a:lnTo>
                    <a:lnTo>
                      <a:pt x="994" y="856"/>
                    </a:lnTo>
                    <a:lnTo>
                      <a:pt x="999" y="853"/>
                    </a:lnTo>
                    <a:lnTo>
                      <a:pt x="1007" y="850"/>
                    </a:lnTo>
                    <a:lnTo>
                      <a:pt x="1010" y="850"/>
                    </a:lnTo>
                    <a:lnTo>
                      <a:pt x="1015" y="848"/>
                    </a:lnTo>
                    <a:lnTo>
                      <a:pt x="1025" y="843"/>
                    </a:lnTo>
                    <a:lnTo>
                      <a:pt x="1038" y="840"/>
                    </a:lnTo>
                    <a:lnTo>
                      <a:pt x="1046" y="837"/>
                    </a:lnTo>
                    <a:lnTo>
                      <a:pt x="1057" y="832"/>
                    </a:lnTo>
                    <a:lnTo>
                      <a:pt x="1067" y="829"/>
                    </a:lnTo>
                    <a:lnTo>
                      <a:pt x="1072" y="829"/>
                    </a:lnTo>
                    <a:lnTo>
                      <a:pt x="1075" y="829"/>
                    </a:lnTo>
                    <a:lnTo>
                      <a:pt x="1078" y="827"/>
                    </a:lnTo>
                    <a:lnTo>
                      <a:pt x="1091" y="827"/>
                    </a:lnTo>
                    <a:lnTo>
                      <a:pt x="1101" y="827"/>
                    </a:lnTo>
                    <a:lnTo>
                      <a:pt x="1104" y="824"/>
                    </a:lnTo>
                    <a:lnTo>
                      <a:pt x="1112" y="819"/>
                    </a:lnTo>
                    <a:lnTo>
                      <a:pt x="1117" y="816"/>
                    </a:lnTo>
                    <a:lnTo>
                      <a:pt x="1125" y="814"/>
                    </a:lnTo>
                    <a:lnTo>
                      <a:pt x="1127" y="811"/>
                    </a:lnTo>
                    <a:lnTo>
                      <a:pt x="1133" y="822"/>
                    </a:lnTo>
                    <a:lnTo>
                      <a:pt x="1135" y="824"/>
                    </a:lnTo>
                    <a:lnTo>
                      <a:pt x="1135" y="827"/>
                    </a:lnTo>
                    <a:lnTo>
                      <a:pt x="1138" y="827"/>
                    </a:lnTo>
                    <a:lnTo>
                      <a:pt x="1141" y="829"/>
                    </a:lnTo>
                    <a:lnTo>
                      <a:pt x="1143" y="829"/>
                    </a:lnTo>
                    <a:lnTo>
                      <a:pt x="1146" y="829"/>
                    </a:lnTo>
                    <a:lnTo>
                      <a:pt x="1148" y="832"/>
                    </a:lnTo>
                    <a:lnTo>
                      <a:pt x="1151" y="840"/>
                    </a:lnTo>
                    <a:lnTo>
                      <a:pt x="1154" y="848"/>
                    </a:lnTo>
                    <a:lnTo>
                      <a:pt x="1156" y="848"/>
                    </a:lnTo>
                    <a:lnTo>
                      <a:pt x="1169" y="850"/>
                    </a:lnTo>
                    <a:lnTo>
                      <a:pt x="1175" y="848"/>
                    </a:lnTo>
                    <a:lnTo>
                      <a:pt x="1177" y="848"/>
                    </a:lnTo>
                    <a:lnTo>
                      <a:pt x="1180" y="848"/>
                    </a:lnTo>
                    <a:lnTo>
                      <a:pt x="1183" y="848"/>
                    </a:lnTo>
                    <a:lnTo>
                      <a:pt x="1185" y="850"/>
                    </a:lnTo>
                    <a:lnTo>
                      <a:pt x="1188" y="850"/>
                    </a:lnTo>
                    <a:lnTo>
                      <a:pt x="1190" y="850"/>
                    </a:lnTo>
                    <a:lnTo>
                      <a:pt x="1198" y="848"/>
                    </a:lnTo>
                    <a:lnTo>
                      <a:pt x="1204" y="848"/>
                    </a:lnTo>
                    <a:lnTo>
                      <a:pt x="1206" y="848"/>
                    </a:lnTo>
                    <a:lnTo>
                      <a:pt x="1209" y="850"/>
                    </a:lnTo>
                    <a:lnTo>
                      <a:pt x="1211" y="850"/>
                    </a:lnTo>
                    <a:lnTo>
                      <a:pt x="1214" y="850"/>
                    </a:lnTo>
                    <a:lnTo>
                      <a:pt x="1217" y="850"/>
                    </a:lnTo>
                    <a:lnTo>
                      <a:pt x="1219" y="853"/>
                    </a:lnTo>
                    <a:lnTo>
                      <a:pt x="1222" y="853"/>
                    </a:lnTo>
                    <a:lnTo>
                      <a:pt x="1227" y="856"/>
                    </a:lnTo>
                    <a:lnTo>
                      <a:pt x="1230" y="858"/>
                    </a:lnTo>
                    <a:lnTo>
                      <a:pt x="1232" y="861"/>
                    </a:lnTo>
                    <a:lnTo>
                      <a:pt x="1240" y="866"/>
                    </a:lnTo>
                    <a:lnTo>
                      <a:pt x="1248" y="871"/>
                    </a:lnTo>
                    <a:lnTo>
                      <a:pt x="1251" y="874"/>
                    </a:lnTo>
                    <a:lnTo>
                      <a:pt x="1259" y="874"/>
                    </a:lnTo>
                    <a:lnTo>
                      <a:pt x="1259" y="877"/>
                    </a:lnTo>
                    <a:lnTo>
                      <a:pt x="1261" y="882"/>
                    </a:lnTo>
                    <a:lnTo>
                      <a:pt x="1261" y="885"/>
                    </a:lnTo>
                    <a:lnTo>
                      <a:pt x="1274" y="900"/>
                    </a:lnTo>
                    <a:lnTo>
                      <a:pt x="1277" y="903"/>
                    </a:lnTo>
                    <a:lnTo>
                      <a:pt x="1277" y="906"/>
                    </a:lnTo>
                    <a:lnTo>
                      <a:pt x="1280" y="908"/>
                    </a:lnTo>
                    <a:lnTo>
                      <a:pt x="1282" y="911"/>
                    </a:lnTo>
                    <a:lnTo>
                      <a:pt x="1282" y="913"/>
                    </a:lnTo>
                    <a:lnTo>
                      <a:pt x="1282" y="916"/>
                    </a:lnTo>
                    <a:lnTo>
                      <a:pt x="1285" y="921"/>
                    </a:lnTo>
                    <a:lnTo>
                      <a:pt x="1287" y="927"/>
                    </a:lnTo>
                    <a:lnTo>
                      <a:pt x="1287" y="929"/>
                    </a:lnTo>
                    <a:lnTo>
                      <a:pt x="1290" y="932"/>
                    </a:lnTo>
                    <a:lnTo>
                      <a:pt x="1295" y="932"/>
                    </a:lnTo>
                    <a:lnTo>
                      <a:pt x="1298" y="934"/>
                    </a:lnTo>
                    <a:lnTo>
                      <a:pt x="1298" y="937"/>
                    </a:lnTo>
                    <a:lnTo>
                      <a:pt x="1298" y="940"/>
                    </a:lnTo>
                    <a:lnTo>
                      <a:pt x="1298" y="942"/>
                    </a:lnTo>
                    <a:lnTo>
                      <a:pt x="1298" y="945"/>
                    </a:lnTo>
                    <a:lnTo>
                      <a:pt x="1298" y="948"/>
                    </a:lnTo>
                    <a:lnTo>
                      <a:pt x="1308" y="948"/>
                    </a:lnTo>
                    <a:lnTo>
                      <a:pt x="1308" y="953"/>
                    </a:lnTo>
                    <a:lnTo>
                      <a:pt x="1306" y="953"/>
                    </a:lnTo>
                    <a:lnTo>
                      <a:pt x="1306" y="955"/>
                    </a:lnTo>
                    <a:lnTo>
                      <a:pt x="1306" y="958"/>
                    </a:lnTo>
                    <a:lnTo>
                      <a:pt x="1306" y="961"/>
                    </a:lnTo>
                    <a:lnTo>
                      <a:pt x="1308" y="963"/>
                    </a:lnTo>
                    <a:lnTo>
                      <a:pt x="1308" y="969"/>
                    </a:lnTo>
                    <a:lnTo>
                      <a:pt x="1308" y="971"/>
                    </a:lnTo>
                    <a:lnTo>
                      <a:pt x="1308" y="974"/>
                    </a:lnTo>
                    <a:lnTo>
                      <a:pt x="1311" y="979"/>
                    </a:lnTo>
                    <a:lnTo>
                      <a:pt x="1308" y="979"/>
                    </a:lnTo>
                    <a:lnTo>
                      <a:pt x="1306" y="982"/>
                    </a:lnTo>
                    <a:lnTo>
                      <a:pt x="1303" y="982"/>
                    </a:lnTo>
                    <a:lnTo>
                      <a:pt x="1308" y="995"/>
                    </a:lnTo>
                    <a:lnTo>
                      <a:pt x="1311" y="1003"/>
                    </a:lnTo>
                    <a:lnTo>
                      <a:pt x="1314" y="1011"/>
                    </a:lnTo>
                    <a:lnTo>
                      <a:pt x="1314" y="1016"/>
                    </a:lnTo>
                    <a:lnTo>
                      <a:pt x="1316" y="1021"/>
                    </a:lnTo>
                    <a:lnTo>
                      <a:pt x="1316" y="1029"/>
                    </a:lnTo>
                    <a:lnTo>
                      <a:pt x="1316" y="1034"/>
                    </a:lnTo>
                    <a:lnTo>
                      <a:pt x="1316" y="1042"/>
                    </a:lnTo>
                    <a:lnTo>
                      <a:pt x="1319" y="1047"/>
                    </a:lnTo>
                    <a:lnTo>
                      <a:pt x="1319" y="1053"/>
                    </a:lnTo>
                    <a:lnTo>
                      <a:pt x="1321" y="1055"/>
                    </a:lnTo>
                    <a:lnTo>
                      <a:pt x="1321" y="1058"/>
                    </a:lnTo>
                    <a:lnTo>
                      <a:pt x="1324" y="1060"/>
                    </a:lnTo>
                    <a:lnTo>
                      <a:pt x="1324" y="1066"/>
                    </a:lnTo>
                    <a:lnTo>
                      <a:pt x="1327" y="1068"/>
                    </a:lnTo>
                    <a:lnTo>
                      <a:pt x="1329" y="1071"/>
                    </a:lnTo>
                    <a:lnTo>
                      <a:pt x="1340" y="1081"/>
                    </a:lnTo>
                    <a:lnTo>
                      <a:pt x="1348" y="1092"/>
                    </a:lnTo>
                    <a:lnTo>
                      <a:pt x="1350" y="1095"/>
                    </a:lnTo>
                    <a:lnTo>
                      <a:pt x="1353" y="1095"/>
                    </a:lnTo>
                    <a:lnTo>
                      <a:pt x="1353" y="1097"/>
                    </a:lnTo>
                    <a:lnTo>
                      <a:pt x="1353" y="1100"/>
                    </a:lnTo>
                    <a:lnTo>
                      <a:pt x="1361" y="1108"/>
                    </a:lnTo>
                    <a:lnTo>
                      <a:pt x="1363" y="1113"/>
                    </a:lnTo>
                    <a:lnTo>
                      <a:pt x="1363" y="1116"/>
                    </a:lnTo>
                    <a:lnTo>
                      <a:pt x="1363" y="1118"/>
                    </a:lnTo>
                    <a:lnTo>
                      <a:pt x="1366" y="1123"/>
                    </a:lnTo>
                    <a:lnTo>
                      <a:pt x="1369" y="1129"/>
                    </a:lnTo>
                    <a:lnTo>
                      <a:pt x="1371" y="1134"/>
                    </a:lnTo>
                    <a:lnTo>
                      <a:pt x="1371" y="1137"/>
                    </a:lnTo>
                    <a:lnTo>
                      <a:pt x="1379" y="1158"/>
                    </a:lnTo>
                    <a:lnTo>
                      <a:pt x="1371" y="1163"/>
                    </a:lnTo>
                    <a:lnTo>
                      <a:pt x="1363" y="1163"/>
                    </a:lnTo>
                    <a:lnTo>
                      <a:pt x="1340" y="1160"/>
                    </a:lnTo>
                    <a:lnTo>
                      <a:pt x="1337" y="1160"/>
                    </a:lnTo>
                    <a:lnTo>
                      <a:pt x="1324" y="1158"/>
                    </a:lnTo>
                    <a:lnTo>
                      <a:pt x="1319" y="1158"/>
                    </a:lnTo>
                    <a:lnTo>
                      <a:pt x="1301" y="1158"/>
                    </a:lnTo>
                    <a:lnTo>
                      <a:pt x="1285" y="1158"/>
                    </a:lnTo>
                    <a:lnTo>
                      <a:pt x="1264" y="1155"/>
                    </a:lnTo>
                    <a:lnTo>
                      <a:pt x="1256" y="1152"/>
                    </a:lnTo>
                    <a:lnTo>
                      <a:pt x="1253" y="1152"/>
                    </a:lnTo>
                    <a:lnTo>
                      <a:pt x="1243" y="1150"/>
                    </a:lnTo>
                    <a:lnTo>
                      <a:pt x="1240" y="1150"/>
                    </a:lnTo>
                    <a:lnTo>
                      <a:pt x="1217" y="1147"/>
                    </a:lnTo>
                    <a:lnTo>
                      <a:pt x="1217" y="1152"/>
                    </a:lnTo>
                    <a:lnTo>
                      <a:pt x="1217" y="1155"/>
                    </a:lnTo>
                    <a:lnTo>
                      <a:pt x="1219" y="1158"/>
                    </a:lnTo>
                    <a:lnTo>
                      <a:pt x="1219" y="1168"/>
                    </a:lnTo>
                    <a:lnTo>
                      <a:pt x="1230" y="1189"/>
                    </a:lnTo>
                    <a:lnTo>
                      <a:pt x="1232" y="1194"/>
                    </a:lnTo>
                    <a:lnTo>
                      <a:pt x="1235" y="1202"/>
                    </a:lnTo>
                    <a:lnTo>
                      <a:pt x="1235" y="1205"/>
                    </a:lnTo>
                    <a:lnTo>
                      <a:pt x="1238" y="1207"/>
                    </a:lnTo>
                    <a:lnTo>
                      <a:pt x="1238" y="1210"/>
                    </a:lnTo>
                    <a:lnTo>
                      <a:pt x="1235" y="1215"/>
                    </a:lnTo>
                    <a:lnTo>
                      <a:pt x="1235" y="1228"/>
                    </a:lnTo>
                    <a:lnTo>
                      <a:pt x="1235" y="1231"/>
                    </a:lnTo>
                    <a:lnTo>
                      <a:pt x="1235" y="1239"/>
                    </a:lnTo>
                    <a:lnTo>
                      <a:pt x="1235" y="1244"/>
                    </a:lnTo>
                    <a:lnTo>
                      <a:pt x="1219" y="1247"/>
                    </a:lnTo>
                    <a:lnTo>
                      <a:pt x="1193" y="1247"/>
                    </a:lnTo>
                    <a:lnTo>
                      <a:pt x="1185" y="1247"/>
                    </a:lnTo>
                    <a:lnTo>
                      <a:pt x="1180" y="1247"/>
                    </a:lnTo>
                    <a:lnTo>
                      <a:pt x="1143" y="1244"/>
                    </a:lnTo>
                    <a:lnTo>
                      <a:pt x="1122" y="1244"/>
                    </a:lnTo>
                    <a:lnTo>
                      <a:pt x="1104" y="1244"/>
                    </a:lnTo>
                    <a:lnTo>
                      <a:pt x="1078" y="1242"/>
                    </a:lnTo>
                    <a:lnTo>
                      <a:pt x="1051" y="1242"/>
                    </a:lnTo>
                    <a:lnTo>
                      <a:pt x="1020" y="1242"/>
                    </a:lnTo>
                    <a:lnTo>
                      <a:pt x="996" y="1239"/>
                    </a:lnTo>
                    <a:lnTo>
                      <a:pt x="983" y="1239"/>
                    </a:lnTo>
                    <a:lnTo>
                      <a:pt x="970" y="1239"/>
                    </a:lnTo>
                    <a:lnTo>
                      <a:pt x="954" y="1239"/>
                    </a:lnTo>
                    <a:lnTo>
                      <a:pt x="952" y="1239"/>
                    </a:lnTo>
                    <a:lnTo>
                      <a:pt x="949" y="1239"/>
                    </a:lnTo>
                    <a:lnTo>
                      <a:pt x="947" y="1239"/>
                    </a:lnTo>
                    <a:lnTo>
                      <a:pt x="944" y="1239"/>
                    </a:lnTo>
                    <a:lnTo>
                      <a:pt x="941" y="1239"/>
                    </a:lnTo>
                    <a:lnTo>
                      <a:pt x="933" y="1236"/>
                    </a:lnTo>
                    <a:lnTo>
                      <a:pt x="910" y="1236"/>
                    </a:lnTo>
                    <a:lnTo>
                      <a:pt x="884" y="1236"/>
                    </a:lnTo>
                    <a:lnTo>
                      <a:pt x="860" y="1236"/>
                    </a:lnTo>
                    <a:lnTo>
                      <a:pt x="829" y="1234"/>
                    </a:lnTo>
                    <a:lnTo>
                      <a:pt x="808" y="1234"/>
                    </a:lnTo>
                    <a:lnTo>
                      <a:pt x="805" y="1234"/>
                    </a:lnTo>
                    <a:lnTo>
                      <a:pt x="779" y="1234"/>
                    </a:lnTo>
                    <a:lnTo>
                      <a:pt x="771" y="1234"/>
                    </a:lnTo>
                    <a:lnTo>
                      <a:pt x="768" y="1234"/>
                    </a:lnTo>
                    <a:lnTo>
                      <a:pt x="763" y="1231"/>
                    </a:lnTo>
                    <a:lnTo>
                      <a:pt x="760" y="1231"/>
                    </a:lnTo>
                    <a:lnTo>
                      <a:pt x="742" y="1231"/>
                    </a:lnTo>
                    <a:lnTo>
                      <a:pt x="716" y="1231"/>
                    </a:lnTo>
                    <a:lnTo>
                      <a:pt x="698" y="1231"/>
                    </a:lnTo>
                    <a:lnTo>
                      <a:pt x="695" y="1231"/>
                    </a:lnTo>
                    <a:lnTo>
                      <a:pt x="692" y="1231"/>
                    </a:lnTo>
                    <a:lnTo>
                      <a:pt x="684" y="1234"/>
                    </a:lnTo>
                    <a:lnTo>
                      <a:pt x="677" y="1236"/>
                    </a:lnTo>
                    <a:lnTo>
                      <a:pt x="674" y="1236"/>
                    </a:lnTo>
                    <a:lnTo>
                      <a:pt x="663" y="1242"/>
                    </a:lnTo>
                    <a:lnTo>
                      <a:pt x="653" y="1247"/>
                    </a:lnTo>
                    <a:lnTo>
                      <a:pt x="640" y="1252"/>
                    </a:lnTo>
                    <a:lnTo>
                      <a:pt x="629" y="1257"/>
                    </a:lnTo>
                    <a:lnTo>
                      <a:pt x="619" y="1265"/>
                    </a:lnTo>
                    <a:lnTo>
                      <a:pt x="608" y="1270"/>
                    </a:lnTo>
                    <a:lnTo>
                      <a:pt x="598" y="1278"/>
                    </a:lnTo>
                    <a:lnTo>
                      <a:pt x="587" y="1283"/>
                    </a:lnTo>
                    <a:lnTo>
                      <a:pt x="572" y="1297"/>
                    </a:lnTo>
                    <a:lnTo>
                      <a:pt x="561" y="1307"/>
                    </a:lnTo>
                    <a:lnTo>
                      <a:pt x="551" y="1318"/>
                    </a:lnTo>
                    <a:lnTo>
                      <a:pt x="540" y="1331"/>
                    </a:lnTo>
                    <a:lnTo>
                      <a:pt x="532" y="1344"/>
                    </a:lnTo>
                    <a:lnTo>
                      <a:pt x="509" y="1373"/>
                    </a:lnTo>
                    <a:lnTo>
                      <a:pt x="506" y="1375"/>
                    </a:lnTo>
                    <a:lnTo>
                      <a:pt x="496" y="1388"/>
                    </a:lnTo>
                    <a:lnTo>
                      <a:pt x="490" y="1383"/>
                    </a:lnTo>
                    <a:lnTo>
                      <a:pt x="490" y="1381"/>
                    </a:lnTo>
                    <a:lnTo>
                      <a:pt x="488" y="1375"/>
                    </a:lnTo>
                    <a:lnTo>
                      <a:pt x="480" y="1367"/>
                    </a:lnTo>
                    <a:lnTo>
                      <a:pt x="477" y="1362"/>
                    </a:lnTo>
                    <a:lnTo>
                      <a:pt x="472" y="1357"/>
                    </a:lnTo>
                    <a:lnTo>
                      <a:pt x="462" y="1341"/>
                    </a:lnTo>
                    <a:lnTo>
                      <a:pt x="456" y="1331"/>
                    </a:lnTo>
                    <a:lnTo>
                      <a:pt x="448" y="1320"/>
                    </a:lnTo>
                    <a:lnTo>
                      <a:pt x="441" y="1310"/>
                    </a:lnTo>
                    <a:lnTo>
                      <a:pt x="438" y="1304"/>
                    </a:lnTo>
                    <a:lnTo>
                      <a:pt x="435" y="1302"/>
                    </a:lnTo>
                    <a:lnTo>
                      <a:pt x="433" y="1299"/>
                    </a:lnTo>
                    <a:lnTo>
                      <a:pt x="428" y="1291"/>
                    </a:lnTo>
                    <a:lnTo>
                      <a:pt x="422" y="1283"/>
                    </a:lnTo>
                    <a:lnTo>
                      <a:pt x="417" y="1273"/>
                    </a:lnTo>
                    <a:lnTo>
                      <a:pt x="414" y="1270"/>
                    </a:lnTo>
                    <a:lnTo>
                      <a:pt x="407" y="1260"/>
                    </a:lnTo>
                    <a:lnTo>
                      <a:pt x="396" y="1247"/>
                    </a:lnTo>
                    <a:lnTo>
                      <a:pt x="388" y="1234"/>
                    </a:lnTo>
                    <a:lnTo>
                      <a:pt x="386" y="1234"/>
                    </a:lnTo>
                    <a:lnTo>
                      <a:pt x="383" y="1231"/>
                    </a:lnTo>
                    <a:lnTo>
                      <a:pt x="367" y="1210"/>
                    </a:lnTo>
                    <a:lnTo>
                      <a:pt x="367" y="1207"/>
                    </a:lnTo>
                    <a:lnTo>
                      <a:pt x="357" y="1192"/>
                    </a:lnTo>
                    <a:lnTo>
                      <a:pt x="354" y="1189"/>
                    </a:lnTo>
                    <a:lnTo>
                      <a:pt x="351" y="1186"/>
                    </a:lnTo>
                    <a:lnTo>
                      <a:pt x="349" y="1181"/>
                    </a:lnTo>
                    <a:lnTo>
                      <a:pt x="338" y="1165"/>
                    </a:lnTo>
                    <a:lnTo>
                      <a:pt x="328" y="1150"/>
                    </a:lnTo>
                    <a:lnTo>
                      <a:pt x="325" y="1147"/>
                    </a:lnTo>
                    <a:lnTo>
                      <a:pt x="325" y="1144"/>
                    </a:lnTo>
                    <a:lnTo>
                      <a:pt x="323" y="1144"/>
                    </a:lnTo>
                    <a:lnTo>
                      <a:pt x="320" y="1137"/>
                    </a:lnTo>
                    <a:lnTo>
                      <a:pt x="315" y="1129"/>
                    </a:lnTo>
                    <a:lnTo>
                      <a:pt x="312" y="1129"/>
                    </a:lnTo>
                    <a:lnTo>
                      <a:pt x="307" y="1121"/>
                    </a:lnTo>
                    <a:lnTo>
                      <a:pt x="307" y="1118"/>
                    </a:lnTo>
                    <a:lnTo>
                      <a:pt x="299" y="1108"/>
                    </a:lnTo>
                    <a:lnTo>
                      <a:pt x="296" y="1102"/>
                    </a:lnTo>
                    <a:lnTo>
                      <a:pt x="291" y="1097"/>
                    </a:lnTo>
                    <a:lnTo>
                      <a:pt x="289" y="1092"/>
                    </a:lnTo>
                    <a:lnTo>
                      <a:pt x="289" y="1089"/>
                    </a:lnTo>
                    <a:lnTo>
                      <a:pt x="286" y="1089"/>
                    </a:lnTo>
                    <a:lnTo>
                      <a:pt x="286" y="1087"/>
                    </a:lnTo>
                    <a:lnTo>
                      <a:pt x="283" y="1084"/>
                    </a:lnTo>
                    <a:lnTo>
                      <a:pt x="278" y="1076"/>
                    </a:lnTo>
                    <a:lnTo>
                      <a:pt x="275" y="1071"/>
                    </a:lnTo>
                    <a:lnTo>
                      <a:pt x="270" y="1063"/>
                    </a:lnTo>
                    <a:lnTo>
                      <a:pt x="260" y="1050"/>
                    </a:lnTo>
                    <a:lnTo>
                      <a:pt x="255" y="1042"/>
                    </a:lnTo>
                    <a:lnTo>
                      <a:pt x="255" y="1039"/>
                    </a:lnTo>
                    <a:lnTo>
                      <a:pt x="252" y="1039"/>
                    </a:lnTo>
                    <a:lnTo>
                      <a:pt x="247" y="1029"/>
                    </a:lnTo>
                    <a:lnTo>
                      <a:pt x="239" y="1018"/>
                    </a:lnTo>
                    <a:lnTo>
                      <a:pt x="239" y="1016"/>
                    </a:lnTo>
                    <a:lnTo>
                      <a:pt x="234" y="1011"/>
                    </a:lnTo>
                    <a:lnTo>
                      <a:pt x="231" y="1005"/>
                    </a:lnTo>
                    <a:lnTo>
                      <a:pt x="228" y="1000"/>
                    </a:lnTo>
                    <a:lnTo>
                      <a:pt x="226" y="997"/>
                    </a:lnTo>
                    <a:lnTo>
                      <a:pt x="223" y="995"/>
                    </a:lnTo>
                    <a:lnTo>
                      <a:pt x="220" y="992"/>
                    </a:lnTo>
                    <a:lnTo>
                      <a:pt x="220" y="990"/>
                    </a:lnTo>
                    <a:lnTo>
                      <a:pt x="218" y="987"/>
                    </a:lnTo>
                    <a:lnTo>
                      <a:pt x="218" y="984"/>
                    </a:lnTo>
                    <a:lnTo>
                      <a:pt x="215" y="982"/>
                    </a:lnTo>
                    <a:lnTo>
                      <a:pt x="213" y="974"/>
                    </a:lnTo>
                    <a:lnTo>
                      <a:pt x="210" y="974"/>
                    </a:lnTo>
                    <a:lnTo>
                      <a:pt x="210" y="971"/>
                    </a:lnTo>
                    <a:lnTo>
                      <a:pt x="205" y="963"/>
                    </a:lnTo>
                    <a:lnTo>
                      <a:pt x="202" y="961"/>
                    </a:lnTo>
                    <a:lnTo>
                      <a:pt x="197" y="953"/>
                    </a:lnTo>
                    <a:lnTo>
                      <a:pt x="194" y="950"/>
                    </a:lnTo>
                    <a:lnTo>
                      <a:pt x="194" y="948"/>
                    </a:lnTo>
                    <a:lnTo>
                      <a:pt x="192" y="945"/>
                    </a:lnTo>
                    <a:lnTo>
                      <a:pt x="192" y="942"/>
                    </a:lnTo>
                    <a:lnTo>
                      <a:pt x="184" y="929"/>
                    </a:lnTo>
                    <a:lnTo>
                      <a:pt x="181" y="924"/>
                    </a:lnTo>
                    <a:lnTo>
                      <a:pt x="178" y="919"/>
                    </a:lnTo>
                    <a:lnTo>
                      <a:pt x="178" y="916"/>
                    </a:lnTo>
                    <a:lnTo>
                      <a:pt x="176" y="916"/>
                    </a:lnTo>
                    <a:lnTo>
                      <a:pt x="173" y="908"/>
                    </a:lnTo>
                    <a:lnTo>
                      <a:pt x="168" y="898"/>
                    </a:lnTo>
                    <a:lnTo>
                      <a:pt x="165" y="890"/>
                    </a:lnTo>
                    <a:lnTo>
                      <a:pt x="163" y="887"/>
                    </a:lnTo>
                    <a:lnTo>
                      <a:pt x="158" y="871"/>
                    </a:lnTo>
                    <a:lnTo>
                      <a:pt x="155" y="869"/>
                    </a:lnTo>
                    <a:lnTo>
                      <a:pt x="155" y="866"/>
                    </a:lnTo>
                    <a:lnTo>
                      <a:pt x="155" y="864"/>
                    </a:lnTo>
                    <a:lnTo>
                      <a:pt x="150" y="856"/>
                    </a:lnTo>
                    <a:lnTo>
                      <a:pt x="150" y="853"/>
                    </a:lnTo>
                    <a:lnTo>
                      <a:pt x="147" y="848"/>
                    </a:lnTo>
                    <a:lnTo>
                      <a:pt x="147" y="845"/>
                    </a:lnTo>
                    <a:lnTo>
                      <a:pt x="144" y="843"/>
                    </a:lnTo>
                    <a:lnTo>
                      <a:pt x="142" y="837"/>
                    </a:lnTo>
                    <a:lnTo>
                      <a:pt x="137" y="827"/>
                    </a:lnTo>
                    <a:lnTo>
                      <a:pt x="137" y="824"/>
                    </a:lnTo>
                    <a:lnTo>
                      <a:pt x="134" y="816"/>
                    </a:lnTo>
                    <a:lnTo>
                      <a:pt x="129" y="808"/>
                    </a:lnTo>
                    <a:lnTo>
                      <a:pt x="129" y="806"/>
                    </a:lnTo>
                    <a:lnTo>
                      <a:pt x="126" y="801"/>
                    </a:lnTo>
                    <a:lnTo>
                      <a:pt x="121" y="790"/>
                    </a:lnTo>
                    <a:lnTo>
                      <a:pt x="121" y="787"/>
                    </a:lnTo>
                    <a:lnTo>
                      <a:pt x="118" y="777"/>
                    </a:lnTo>
                    <a:lnTo>
                      <a:pt x="110" y="761"/>
                    </a:lnTo>
                    <a:lnTo>
                      <a:pt x="105" y="751"/>
                    </a:lnTo>
                    <a:lnTo>
                      <a:pt x="95" y="722"/>
                    </a:lnTo>
                    <a:lnTo>
                      <a:pt x="92" y="722"/>
                    </a:lnTo>
                    <a:lnTo>
                      <a:pt x="92" y="719"/>
                    </a:lnTo>
                    <a:lnTo>
                      <a:pt x="81" y="698"/>
                    </a:lnTo>
                    <a:lnTo>
                      <a:pt x="81" y="696"/>
                    </a:lnTo>
                    <a:lnTo>
                      <a:pt x="79" y="693"/>
                    </a:lnTo>
                    <a:lnTo>
                      <a:pt x="79" y="690"/>
                    </a:lnTo>
                    <a:lnTo>
                      <a:pt x="74" y="683"/>
                    </a:lnTo>
                    <a:lnTo>
                      <a:pt x="71" y="677"/>
                    </a:lnTo>
                    <a:lnTo>
                      <a:pt x="68" y="669"/>
                    </a:lnTo>
                    <a:lnTo>
                      <a:pt x="66" y="664"/>
                    </a:lnTo>
                    <a:lnTo>
                      <a:pt x="63" y="656"/>
                    </a:lnTo>
                    <a:lnTo>
                      <a:pt x="61" y="651"/>
                    </a:lnTo>
                    <a:lnTo>
                      <a:pt x="50" y="627"/>
                    </a:lnTo>
                    <a:lnTo>
                      <a:pt x="47" y="625"/>
                    </a:lnTo>
                    <a:lnTo>
                      <a:pt x="47" y="620"/>
                    </a:lnTo>
                    <a:lnTo>
                      <a:pt x="37" y="601"/>
                    </a:lnTo>
                    <a:lnTo>
                      <a:pt x="32" y="588"/>
                    </a:lnTo>
                    <a:lnTo>
                      <a:pt x="26" y="575"/>
                    </a:lnTo>
                    <a:lnTo>
                      <a:pt x="26" y="572"/>
                    </a:lnTo>
                    <a:lnTo>
                      <a:pt x="21" y="559"/>
                    </a:lnTo>
                    <a:lnTo>
                      <a:pt x="19" y="557"/>
                    </a:lnTo>
                    <a:lnTo>
                      <a:pt x="16" y="551"/>
                    </a:lnTo>
                    <a:lnTo>
                      <a:pt x="0" y="515"/>
                    </a:lnTo>
                    <a:lnTo>
                      <a:pt x="5" y="512"/>
                    </a:lnTo>
                    <a:lnTo>
                      <a:pt x="13" y="509"/>
                    </a:lnTo>
                    <a:lnTo>
                      <a:pt x="19" y="509"/>
                    </a:lnTo>
                    <a:lnTo>
                      <a:pt x="26" y="507"/>
                    </a:lnTo>
                    <a:lnTo>
                      <a:pt x="34" y="504"/>
                    </a:lnTo>
                    <a:lnTo>
                      <a:pt x="42" y="501"/>
                    </a:lnTo>
                    <a:lnTo>
                      <a:pt x="47" y="501"/>
                    </a:lnTo>
                    <a:lnTo>
                      <a:pt x="53" y="501"/>
                    </a:lnTo>
                    <a:lnTo>
                      <a:pt x="58" y="499"/>
                    </a:lnTo>
                    <a:lnTo>
                      <a:pt x="63" y="499"/>
                    </a:lnTo>
                    <a:lnTo>
                      <a:pt x="84" y="499"/>
                    </a:lnTo>
                    <a:lnTo>
                      <a:pt x="97" y="501"/>
                    </a:lnTo>
                    <a:lnTo>
                      <a:pt x="113" y="501"/>
                    </a:lnTo>
                    <a:lnTo>
                      <a:pt x="129" y="504"/>
                    </a:lnTo>
                    <a:lnTo>
                      <a:pt x="139" y="504"/>
                    </a:lnTo>
                    <a:lnTo>
                      <a:pt x="150" y="507"/>
                    </a:lnTo>
                    <a:lnTo>
                      <a:pt x="160" y="507"/>
                    </a:lnTo>
                    <a:lnTo>
                      <a:pt x="165" y="509"/>
                    </a:lnTo>
                    <a:lnTo>
                      <a:pt x="178" y="509"/>
                    </a:lnTo>
                    <a:lnTo>
                      <a:pt x="202" y="515"/>
                    </a:lnTo>
                    <a:lnTo>
                      <a:pt x="207" y="515"/>
                    </a:lnTo>
                    <a:lnTo>
                      <a:pt x="218" y="515"/>
                    </a:lnTo>
                    <a:lnTo>
                      <a:pt x="234" y="517"/>
                    </a:lnTo>
                    <a:lnTo>
                      <a:pt x="249" y="520"/>
                    </a:lnTo>
                    <a:lnTo>
                      <a:pt x="265" y="522"/>
                    </a:lnTo>
                    <a:lnTo>
                      <a:pt x="281" y="522"/>
                    </a:lnTo>
                    <a:lnTo>
                      <a:pt x="294" y="525"/>
                    </a:lnTo>
                    <a:lnTo>
                      <a:pt x="302" y="525"/>
                    </a:lnTo>
                    <a:lnTo>
                      <a:pt x="323" y="525"/>
                    </a:lnTo>
                    <a:lnTo>
                      <a:pt x="331" y="525"/>
                    </a:lnTo>
                    <a:lnTo>
                      <a:pt x="336" y="525"/>
                    </a:lnTo>
                    <a:lnTo>
                      <a:pt x="349" y="525"/>
                    </a:lnTo>
                    <a:lnTo>
                      <a:pt x="354" y="525"/>
                    </a:lnTo>
                    <a:lnTo>
                      <a:pt x="362" y="525"/>
                    </a:lnTo>
                    <a:lnTo>
                      <a:pt x="365" y="525"/>
                    </a:lnTo>
                    <a:lnTo>
                      <a:pt x="370" y="525"/>
                    </a:lnTo>
                    <a:lnTo>
                      <a:pt x="375" y="525"/>
                    </a:lnTo>
                    <a:lnTo>
                      <a:pt x="383" y="525"/>
                    </a:lnTo>
                    <a:lnTo>
                      <a:pt x="388" y="522"/>
                    </a:lnTo>
                    <a:lnTo>
                      <a:pt x="396" y="522"/>
                    </a:lnTo>
                    <a:lnTo>
                      <a:pt x="401" y="522"/>
                    </a:lnTo>
                    <a:lnTo>
                      <a:pt x="404" y="522"/>
                    </a:lnTo>
                    <a:lnTo>
                      <a:pt x="414" y="522"/>
                    </a:lnTo>
                    <a:lnTo>
                      <a:pt x="428" y="522"/>
                    </a:lnTo>
                    <a:lnTo>
                      <a:pt x="435" y="520"/>
                    </a:lnTo>
                    <a:lnTo>
                      <a:pt x="446" y="520"/>
                    </a:lnTo>
                    <a:lnTo>
                      <a:pt x="462" y="517"/>
                    </a:lnTo>
                    <a:lnTo>
                      <a:pt x="469" y="515"/>
                    </a:lnTo>
                    <a:lnTo>
                      <a:pt x="477" y="515"/>
                    </a:lnTo>
                    <a:lnTo>
                      <a:pt x="485" y="512"/>
                    </a:lnTo>
                    <a:lnTo>
                      <a:pt x="493" y="512"/>
                    </a:lnTo>
                    <a:lnTo>
                      <a:pt x="506" y="509"/>
                    </a:lnTo>
                    <a:lnTo>
                      <a:pt x="522" y="507"/>
                    </a:lnTo>
                    <a:lnTo>
                      <a:pt x="543" y="504"/>
                    </a:lnTo>
                    <a:lnTo>
                      <a:pt x="561" y="499"/>
                    </a:lnTo>
                    <a:lnTo>
                      <a:pt x="580" y="496"/>
                    </a:lnTo>
                    <a:lnTo>
                      <a:pt x="595" y="494"/>
                    </a:lnTo>
                    <a:lnTo>
                      <a:pt x="603" y="491"/>
                    </a:lnTo>
                    <a:lnTo>
                      <a:pt x="611" y="491"/>
                    </a:lnTo>
                    <a:lnTo>
                      <a:pt x="624" y="486"/>
                    </a:lnTo>
                    <a:lnTo>
                      <a:pt x="632" y="483"/>
                    </a:lnTo>
                    <a:lnTo>
                      <a:pt x="642" y="480"/>
                    </a:lnTo>
                    <a:lnTo>
                      <a:pt x="658" y="475"/>
                    </a:lnTo>
                    <a:lnTo>
                      <a:pt x="671" y="473"/>
                    </a:lnTo>
                    <a:lnTo>
                      <a:pt x="679" y="467"/>
                    </a:lnTo>
                    <a:lnTo>
                      <a:pt x="690" y="465"/>
                    </a:lnTo>
                    <a:lnTo>
                      <a:pt x="705" y="457"/>
                    </a:lnTo>
                    <a:lnTo>
                      <a:pt x="719" y="452"/>
                    </a:lnTo>
                    <a:lnTo>
                      <a:pt x="732" y="446"/>
                    </a:lnTo>
                    <a:lnTo>
                      <a:pt x="742" y="441"/>
                    </a:lnTo>
                    <a:lnTo>
                      <a:pt x="755" y="436"/>
                    </a:lnTo>
                    <a:lnTo>
                      <a:pt x="763" y="431"/>
                    </a:lnTo>
                    <a:lnTo>
                      <a:pt x="771" y="428"/>
                    </a:lnTo>
                    <a:lnTo>
                      <a:pt x="776" y="425"/>
                    </a:lnTo>
                    <a:lnTo>
                      <a:pt x="784" y="420"/>
                    </a:lnTo>
                    <a:lnTo>
                      <a:pt x="792" y="415"/>
                    </a:lnTo>
                    <a:lnTo>
                      <a:pt x="805" y="407"/>
                    </a:lnTo>
                    <a:lnTo>
                      <a:pt x="818" y="399"/>
                    </a:lnTo>
                    <a:lnTo>
                      <a:pt x="839" y="383"/>
                    </a:lnTo>
                    <a:lnTo>
                      <a:pt x="842" y="383"/>
                    </a:lnTo>
                    <a:lnTo>
                      <a:pt x="844" y="381"/>
                    </a:lnTo>
                    <a:lnTo>
                      <a:pt x="847" y="378"/>
                    </a:lnTo>
                    <a:lnTo>
                      <a:pt x="855" y="373"/>
                    </a:lnTo>
                    <a:lnTo>
                      <a:pt x="878" y="354"/>
                    </a:lnTo>
                    <a:lnTo>
                      <a:pt x="899" y="341"/>
                    </a:lnTo>
                    <a:lnTo>
                      <a:pt x="915" y="328"/>
                    </a:lnTo>
                    <a:lnTo>
                      <a:pt x="926" y="318"/>
                    </a:lnTo>
                    <a:lnTo>
                      <a:pt x="933" y="312"/>
                    </a:lnTo>
                    <a:lnTo>
                      <a:pt x="944" y="302"/>
                    </a:lnTo>
                    <a:lnTo>
                      <a:pt x="949" y="294"/>
                    </a:lnTo>
                    <a:lnTo>
                      <a:pt x="954" y="286"/>
                    </a:lnTo>
                    <a:lnTo>
                      <a:pt x="957" y="284"/>
                    </a:lnTo>
                    <a:lnTo>
                      <a:pt x="960" y="278"/>
                    </a:lnTo>
                    <a:lnTo>
                      <a:pt x="965" y="270"/>
                    </a:lnTo>
                    <a:lnTo>
                      <a:pt x="965" y="265"/>
                    </a:lnTo>
                    <a:lnTo>
                      <a:pt x="970" y="257"/>
                    </a:lnTo>
                    <a:lnTo>
                      <a:pt x="973" y="247"/>
                    </a:lnTo>
                    <a:lnTo>
                      <a:pt x="975" y="234"/>
                    </a:lnTo>
                    <a:lnTo>
                      <a:pt x="978" y="223"/>
                    </a:lnTo>
                    <a:lnTo>
                      <a:pt x="986" y="200"/>
                    </a:lnTo>
                    <a:lnTo>
                      <a:pt x="991" y="171"/>
                    </a:lnTo>
                    <a:lnTo>
                      <a:pt x="994" y="168"/>
                    </a:lnTo>
                    <a:lnTo>
                      <a:pt x="994" y="160"/>
                    </a:lnTo>
                    <a:lnTo>
                      <a:pt x="994" y="155"/>
                    </a:lnTo>
                    <a:lnTo>
                      <a:pt x="994" y="150"/>
                    </a:lnTo>
                    <a:lnTo>
                      <a:pt x="994" y="137"/>
                    </a:lnTo>
                    <a:lnTo>
                      <a:pt x="994" y="121"/>
                    </a:lnTo>
                    <a:lnTo>
                      <a:pt x="994" y="108"/>
                    </a:lnTo>
                    <a:lnTo>
                      <a:pt x="991" y="89"/>
                    </a:lnTo>
                    <a:lnTo>
                      <a:pt x="989" y="76"/>
                    </a:lnTo>
                    <a:lnTo>
                      <a:pt x="989" y="63"/>
                    </a:lnTo>
                    <a:lnTo>
                      <a:pt x="989" y="61"/>
                    </a:lnTo>
                    <a:lnTo>
                      <a:pt x="994" y="40"/>
                    </a:lnTo>
                    <a:lnTo>
                      <a:pt x="999" y="26"/>
                    </a:lnTo>
                    <a:lnTo>
                      <a:pt x="1002" y="16"/>
                    </a:lnTo>
                    <a:lnTo>
                      <a:pt x="1002" y="13"/>
                    </a:lnTo>
                    <a:lnTo>
                      <a:pt x="1007" y="0"/>
                    </a:lnTo>
                    <a:lnTo>
                      <a:pt x="1023" y="29"/>
                    </a:lnTo>
                    <a:lnTo>
                      <a:pt x="1025" y="34"/>
                    </a:lnTo>
                    <a:lnTo>
                      <a:pt x="1028" y="40"/>
                    </a:lnTo>
                    <a:lnTo>
                      <a:pt x="1033" y="45"/>
                    </a:lnTo>
                    <a:lnTo>
                      <a:pt x="1036" y="47"/>
                    </a:lnTo>
                    <a:lnTo>
                      <a:pt x="1038" y="53"/>
                    </a:lnTo>
                    <a:lnTo>
                      <a:pt x="1046" y="61"/>
                    </a:lnTo>
                    <a:lnTo>
                      <a:pt x="1046" y="63"/>
                    </a:lnTo>
                    <a:lnTo>
                      <a:pt x="1049" y="63"/>
                    </a:lnTo>
                    <a:lnTo>
                      <a:pt x="1049" y="66"/>
                    </a:lnTo>
                    <a:lnTo>
                      <a:pt x="1054" y="71"/>
                    </a:lnTo>
                    <a:lnTo>
                      <a:pt x="1057" y="74"/>
                    </a:lnTo>
                    <a:lnTo>
                      <a:pt x="1059" y="76"/>
                    </a:lnTo>
                    <a:lnTo>
                      <a:pt x="1059" y="79"/>
                    </a:lnTo>
                    <a:lnTo>
                      <a:pt x="1067" y="87"/>
                    </a:lnTo>
                    <a:lnTo>
                      <a:pt x="1067" y="89"/>
                    </a:lnTo>
                    <a:lnTo>
                      <a:pt x="1072" y="95"/>
                    </a:lnTo>
                    <a:lnTo>
                      <a:pt x="1078" y="100"/>
                    </a:lnTo>
                    <a:lnTo>
                      <a:pt x="1083" y="105"/>
                    </a:lnTo>
                    <a:lnTo>
                      <a:pt x="1086" y="108"/>
                    </a:lnTo>
                    <a:lnTo>
                      <a:pt x="1088" y="110"/>
                    </a:lnTo>
                    <a:lnTo>
                      <a:pt x="1091" y="113"/>
                    </a:lnTo>
                    <a:lnTo>
                      <a:pt x="1093" y="116"/>
                    </a:lnTo>
                    <a:lnTo>
                      <a:pt x="1096" y="118"/>
                    </a:lnTo>
                    <a:lnTo>
                      <a:pt x="1099" y="121"/>
                    </a:lnTo>
                    <a:lnTo>
                      <a:pt x="1101" y="124"/>
                    </a:lnTo>
                    <a:lnTo>
                      <a:pt x="1104" y="126"/>
                    </a:lnTo>
                    <a:lnTo>
                      <a:pt x="1107" y="129"/>
                    </a:lnTo>
                    <a:lnTo>
                      <a:pt x="1109" y="131"/>
                    </a:lnTo>
                    <a:lnTo>
                      <a:pt x="1112" y="134"/>
                    </a:lnTo>
                    <a:lnTo>
                      <a:pt x="1117" y="139"/>
                    </a:lnTo>
                    <a:lnTo>
                      <a:pt x="1120" y="142"/>
                    </a:lnTo>
                    <a:lnTo>
                      <a:pt x="1120" y="145"/>
                    </a:lnTo>
                    <a:lnTo>
                      <a:pt x="1122" y="150"/>
                    </a:lnTo>
                    <a:lnTo>
                      <a:pt x="1125" y="150"/>
                    </a:lnTo>
                    <a:lnTo>
                      <a:pt x="1125" y="152"/>
                    </a:lnTo>
                    <a:lnTo>
                      <a:pt x="1127" y="155"/>
                    </a:lnTo>
                    <a:lnTo>
                      <a:pt x="1127" y="158"/>
                    </a:lnTo>
                    <a:lnTo>
                      <a:pt x="1130" y="160"/>
                    </a:lnTo>
                    <a:lnTo>
                      <a:pt x="1130" y="163"/>
                    </a:lnTo>
                    <a:lnTo>
                      <a:pt x="1133" y="166"/>
                    </a:lnTo>
                    <a:lnTo>
                      <a:pt x="1133" y="168"/>
                    </a:lnTo>
                    <a:lnTo>
                      <a:pt x="1135" y="168"/>
                    </a:lnTo>
                    <a:lnTo>
                      <a:pt x="1135" y="171"/>
                    </a:lnTo>
                    <a:lnTo>
                      <a:pt x="1135" y="173"/>
                    </a:lnTo>
                    <a:lnTo>
                      <a:pt x="1138" y="173"/>
                    </a:lnTo>
                    <a:lnTo>
                      <a:pt x="1138" y="176"/>
                    </a:lnTo>
                    <a:lnTo>
                      <a:pt x="1138" y="179"/>
                    </a:lnTo>
                    <a:lnTo>
                      <a:pt x="1141" y="179"/>
                    </a:lnTo>
                    <a:lnTo>
                      <a:pt x="1141" y="181"/>
                    </a:lnTo>
                    <a:lnTo>
                      <a:pt x="1143" y="184"/>
                    </a:lnTo>
                    <a:lnTo>
                      <a:pt x="1143" y="187"/>
                    </a:lnTo>
                    <a:lnTo>
                      <a:pt x="1146" y="187"/>
                    </a:lnTo>
                    <a:lnTo>
                      <a:pt x="1146" y="189"/>
                    </a:lnTo>
                    <a:lnTo>
                      <a:pt x="1146" y="192"/>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09" name="フリーフォーム 208"/>
              <p:cNvSpPr>
                <a:spLocks noEditPoints="1"/>
              </p:cNvSpPr>
              <p:nvPr/>
            </p:nvSpPr>
            <p:spPr bwMode="auto">
              <a:xfrm>
                <a:off x="5285310" y="2990413"/>
                <a:ext cx="1384295" cy="1133893"/>
              </a:xfrm>
              <a:custGeom>
                <a:avLst/>
                <a:gdLst>
                  <a:gd name="T0" fmla="*/ 2768 w 2889"/>
                  <a:gd name="T1" fmla="*/ 564 h 2330"/>
                  <a:gd name="T2" fmla="*/ 2779 w 2889"/>
                  <a:gd name="T3" fmla="*/ 577 h 2330"/>
                  <a:gd name="T4" fmla="*/ 2781 w 2889"/>
                  <a:gd name="T5" fmla="*/ 582 h 2330"/>
                  <a:gd name="T6" fmla="*/ 2789 w 2889"/>
                  <a:gd name="T7" fmla="*/ 596 h 2330"/>
                  <a:gd name="T8" fmla="*/ 2815 w 2889"/>
                  <a:gd name="T9" fmla="*/ 632 h 2330"/>
                  <a:gd name="T10" fmla="*/ 2870 w 2889"/>
                  <a:gd name="T11" fmla="*/ 727 h 2330"/>
                  <a:gd name="T12" fmla="*/ 2889 w 2889"/>
                  <a:gd name="T13" fmla="*/ 758 h 2330"/>
                  <a:gd name="T14" fmla="*/ 2760 w 2889"/>
                  <a:gd name="T15" fmla="*/ 800 h 2330"/>
                  <a:gd name="T16" fmla="*/ 2611 w 2889"/>
                  <a:gd name="T17" fmla="*/ 858 h 2330"/>
                  <a:gd name="T18" fmla="*/ 2427 w 2889"/>
                  <a:gd name="T19" fmla="*/ 931 h 2330"/>
                  <a:gd name="T20" fmla="*/ 2309 w 2889"/>
                  <a:gd name="T21" fmla="*/ 968 h 2330"/>
                  <a:gd name="T22" fmla="*/ 2178 w 2889"/>
                  <a:gd name="T23" fmla="*/ 1042 h 2330"/>
                  <a:gd name="T24" fmla="*/ 2050 w 2889"/>
                  <a:gd name="T25" fmla="*/ 1128 h 2330"/>
                  <a:gd name="T26" fmla="*/ 2008 w 2889"/>
                  <a:gd name="T27" fmla="*/ 1181 h 2330"/>
                  <a:gd name="T28" fmla="*/ 1861 w 2889"/>
                  <a:gd name="T29" fmla="*/ 1446 h 2330"/>
                  <a:gd name="T30" fmla="*/ 1837 w 2889"/>
                  <a:gd name="T31" fmla="*/ 1477 h 2330"/>
                  <a:gd name="T32" fmla="*/ 1809 w 2889"/>
                  <a:gd name="T33" fmla="*/ 1490 h 2330"/>
                  <a:gd name="T34" fmla="*/ 1759 w 2889"/>
                  <a:gd name="T35" fmla="*/ 1498 h 2330"/>
                  <a:gd name="T36" fmla="*/ 1701 w 2889"/>
                  <a:gd name="T37" fmla="*/ 1538 h 2330"/>
                  <a:gd name="T38" fmla="*/ 1628 w 2889"/>
                  <a:gd name="T39" fmla="*/ 1574 h 2330"/>
                  <a:gd name="T40" fmla="*/ 1591 w 2889"/>
                  <a:gd name="T41" fmla="*/ 1593 h 2330"/>
                  <a:gd name="T42" fmla="*/ 1547 w 2889"/>
                  <a:gd name="T43" fmla="*/ 1619 h 2330"/>
                  <a:gd name="T44" fmla="*/ 1397 w 2889"/>
                  <a:gd name="T45" fmla="*/ 1708 h 2330"/>
                  <a:gd name="T46" fmla="*/ 1075 w 2889"/>
                  <a:gd name="T47" fmla="*/ 2034 h 2330"/>
                  <a:gd name="T48" fmla="*/ 403 w 2889"/>
                  <a:gd name="T49" fmla="*/ 2288 h 2330"/>
                  <a:gd name="T50" fmla="*/ 225 w 2889"/>
                  <a:gd name="T51" fmla="*/ 1960 h 2330"/>
                  <a:gd name="T52" fmla="*/ 435 w 2889"/>
                  <a:gd name="T53" fmla="*/ 1559 h 2330"/>
                  <a:gd name="T54" fmla="*/ 605 w 2889"/>
                  <a:gd name="T55" fmla="*/ 987 h 2330"/>
                  <a:gd name="T56" fmla="*/ 962 w 2889"/>
                  <a:gd name="T57" fmla="*/ 727 h 2330"/>
                  <a:gd name="T58" fmla="*/ 1499 w 2889"/>
                  <a:gd name="T59" fmla="*/ 554 h 2330"/>
                  <a:gd name="T60" fmla="*/ 1581 w 2889"/>
                  <a:gd name="T61" fmla="*/ 517 h 2330"/>
                  <a:gd name="T62" fmla="*/ 1667 w 2889"/>
                  <a:gd name="T63" fmla="*/ 475 h 2330"/>
                  <a:gd name="T64" fmla="*/ 1785 w 2889"/>
                  <a:gd name="T65" fmla="*/ 425 h 2330"/>
                  <a:gd name="T66" fmla="*/ 1890 w 2889"/>
                  <a:gd name="T67" fmla="*/ 375 h 2330"/>
                  <a:gd name="T68" fmla="*/ 2108 w 2889"/>
                  <a:gd name="T69" fmla="*/ 260 h 2330"/>
                  <a:gd name="T70" fmla="*/ 2254 w 2889"/>
                  <a:gd name="T71" fmla="*/ 178 h 2330"/>
                  <a:gd name="T72" fmla="*/ 2370 w 2889"/>
                  <a:gd name="T73" fmla="*/ 118 h 2330"/>
                  <a:gd name="T74" fmla="*/ 2506 w 2889"/>
                  <a:gd name="T75" fmla="*/ 37 h 2330"/>
                  <a:gd name="T76" fmla="*/ 2569 w 2889"/>
                  <a:gd name="T77" fmla="*/ 8 h 2330"/>
                  <a:gd name="T78" fmla="*/ 2637 w 2889"/>
                  <a:gd name="T79" fmla="*/ 107 h 2330"/>
                  <a:gd name="T80" fmla="*/ 2634 w 2889"/>
                  <a:gd name="T81" fmla="*/ 121 h 2330"/>
                  <a:gd name="T82" fmla="*/ 2603 w 2889"/>
                  <a:gd name="T83" fmla="*/ 144 h 2330"/>
                  <a:gd name="T84" fmla="*/ 2593 w 2889"/>
                  <a:gd name="T85" fmla="*/ 165 h 2330"/>
                  <a:gd name="T86" fmla="*/ 2606 w 2889"/>
                  <a:gd name="T87" fmla="*/ 212 h 2330"/>
                  <a:gd name="T88" fmla="*/ 2624 w 2889"/>
                  <a:gd name="T89" fmla="*/ 262 h 2330"/>
                  <a:gd name="T90" fmla="*/ 2632 w 2889"/>
                  <a:gd name="T91" fmla="*/ 302 h 2330"/>
                  <a:gd name="T92" fmla="*/ 2616 w 2889"/>
                  <a:gd name="T93" fmla="*/ 373 h 2330"/>
                  <a:gd name="T94" fmla="*/ 2577 w 2889"/>
                  <a:gd name="T95" fmla="*/ 462 h 2330"/>
                  <a:gd name="T96" fmla="*/ 2574 w 2889"/>
                  <a:gd name="T97" fmla="*/ 480 h 2330"/>
                  <a:gd name="T98" fmla="*/ 2574 w 2889"/>
                  <a:gd name="T99" fmla="*/ 496 h 2330"/>
                  <a:gd name="T100" fmla="*/ 2648 w 2889"/>
                  <a:gd name="T101" fmla="*/ 512 h 2330"/>
                  <a:gd name="T102" fmla="*/ 2682 w 2889"/>
                  <a:gd name="T103" fmla="*/ 517 h 2330"/>
                  <a:gd name="T104" fmla="*/ 2710 w 2889"/>
                  <a:gd name="T105" fmla="*/ 525 h 2330"/>
                  <a:gd name="T106" fmla="*/ 2750 w 2889"/>
                  <a:gd name="T107" fmla="*/ 546 h 2330"/>
                  <a:gd name="T108" fmla="*/ 2760 w 2889"/>
                  <a:gd name="T109" fmla="*/ 559 h 2330"/>
                  <a:gd name="T110" fmla="*/ 2763 w 2889"/>
                  <a:gd name="T111" fmla="*/ 561 h 2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889" h="2330">
                    <a:moveTo>
                      <a:pt x="2763" y="561"/>
                    </a:moveTo>
                    <a:lnTo>
                      <a:pt x="2763" y="561"/>
                    </a:lnTo>
                    <a:lnTo>
                      <a:pt x="2766" y="561"/>
                    </a:lnTo>
                    <a:lnTo>
                      <a:pt x="2766" y="564"/>
                    </a:lnTo>
                    <a:lnTo>
                      <a:pt x="2768" y="564"/>
                    </a:lnTo>
                    <a:lnTo>
                      <a:pt x="2768" y="567"/>
                    </a:lnTo>
                    <a:lnTo>
                      <a:pt x="2773" y="572"/>
                    </a:lnTo>
                    <a:lnTo>
                      <a:pt x="2776" y="575"/>
                    </a:lnTo>
                    <a:lnTo>
                      <a:pt x="2779" y="577"/>
                    </a:lnTo>
                    <a:lnTo>
                      <a:pt x="2779" y="580"/>
                    </a:lnTo>
                    <a:lnTo>
                      <a:pt x="2781" y="580"/>
                    </a:lnTo>
                    <a:lnTo>
                      <a:pt x="2781" y="582"/>
                    </a:lnTo>
                    <a:lnTo>
                      <a:pt x="2784" y="585"/>
                    </a:lnTo>
                    <a:lnTo>
                      <a:pt x="2787" y="588"/>
                    </a:lnTo>
                    <a:lnTo>
                      <a:pt x="2789" y="596"/>
                    </a:lnTo>
                    <a:lnTo>
                      <a:pt x="2794" y="601"/>
                    </a:lnTo>
                    <a:lnTo>
                      <a:pt x="2794" y="603"/>
                    </a:lnTo>
                    <a:lnTo>
                      <a:pt x="2815" y="632"/>
                    </a:lnTo>
                    <a:lnTo>
                      <a:pt x="2828" y="653"/>
                    </a:lnTo>
                    <a:lnTo>
                      <a:pt x="2836" y="672"/>
                    </a:lnTo>
                    <a:lnTo>
                      <a:pt x="2844" y="685"/>
                    </a:lnTo>
                    <a:lnTo>
                      <a:pt x="2849" y="695"/>
                    </a:lnTo>
                    <a:lnTo>
                      <a:pt x="2857" y="706"/>
                    </a:lnTo>
                    <a:lnTo>
                      <a:pt x="2863" y="714"/>
                    </a:lnTo>
                    <a:lnTo>
                      <a:pt x="2870" y="727"/>
                    </a:lnTo>
                    <a:lnTo>
                      <a:pt x="2873" y="732"/>
                    </a:lnTo>
                    <a:lnTo>
                      <a:pt x="2876" y="735"/>
                    </a:lnTo>
                    <a:lnTo>
                      <a:pt x="2881" y="745"/>
                    </a:lnTo>
                    <a:lnTo>
                      <a:pt x="2889" y="758"/>
                    </a:lnTo>
                    <a:lnTo>
                      <a:pt x="2878" y="758"/>
                    </a:lnTo>
                    <a:lnTo>
                      <a:pt x="2863" y="758"/>
                    </a:lnTo>
                    <a:lnTo>
                      <a:pt x="2855" y="764"/>
                    </a:lnTo>
                    <a:lnTo>
                      <a:pt x="2834" y="771"/>
                    </a:lnTo>
                    <a:lnTo>
                      <a:pt x="2810" y="779"/>
                    </a:lnTo>
                    <a:lnTo>
                      <a:pt x="2787" y="790"/>
                    </a:lnTo>
                    <a:lnTo>
                      <a:pt x="2760" y="800"/>
                    </a:lnTo>
                    <a:lnTo>
                      <a:pt x="2734" y="811"/>
                    </a:lnTo>
                    <a:lnTo>
                      <a:pt x="2729" y="813"/>
                    </a:lnTo>
                    <a:lnTo>
                      <a:pt x="2713" y="819"/>
                    </a:lnTo>
                    <a:lnTo>
                      <a:pt x="2690" y="827"/>
                    </a:lnTo>
                    <a:lnTo>
                      <a:pt x="2669" y="834"/>
                    </a:lnTo>
                    <a:lnTo>
                      <a:pt x="2648" y="842"/>
                    </a:lnTo>
                    <a:lnTo>
                      <a:pt x="2611" y="858"/>
                    </a:lnTo>
                    <a:lnTo>
                      <a:pt x="2572" y="874"/>
                    </a:lnTo>
                    <a:lnTo>
                      <a:pt x="2558" y="879"/>
                    </a:lnTo>
                    <a:lnTo>
                      <a:pt x="2553" y="882"/>
                    </a:lnTo>
                    <a:lnTo>
                      <a:pt x="2548" y="884"/>
                    </a:lnTo>
                    <a:lnTo>
                      <a:pt x="2488" y="908"/>
                    </a:lnTo>
                    <a:lnTo>
                      <a:pt x="2435" y="929"/>
                    </a:lnTo>
                    <a:lnTo>
                      <a:pt x="2427" y="931"/>
                    </a:lnTo>
                    <a:lnTo>
                      <a:pt x="2417" y="937"/>
                    </a:lnTo>
                    <a:lnTo>
                      <a:pt x="2414" y="937"/>
                    </a:lnTo>
                    <a:lnTo>
                      <a:pt x="2393" y="945"/>
                    </a:lnTo>
                    <a:lnTo>
                      <a:pt x="2367" y="955"/>
                    </a:lnTo>
                    <a:lnTo>
                      <a:pt x="2359" y="958"/>
                    </a:lnTo>
                    <a:lnTo>
                      <a:pt x="2309" y="968"/>
                    </a:lnTo>
                    <a:lnTo>
                      <a:pt x="2281" y="973"/>
                    </a:lnTo>
                    <a:lnTo>
                      <a:pt x="2257" y="979"/>
                    </a:lnTo>
                    <a:lnTo>
                      <a:pt x="2231" y="1005"/>
                    </a:lnTo>
                    <a:lnTo>
                      <a:pt x="2215" y="1021"/>
                    </a:lnTo>
                    <a:lnTo>
                      <a:pt x="2212" y="1021"/>
                    </a:lnTo>
                    <a:lnTo>
                      <a:pt x="2189" y="1034"/>
                    </a:lnTo>
                    <a:lnTo>
                      <a:pt x="2178" y="1042"/>
                    </a:lnTo>
                    <a:lnTo>
                      <a:pt x="2168" y="1047"/>
                    </a:lnTo>
                    <a:lnTo>
                      <a:pt x="2155" y="1055"/>
                    </a:lnTo>
                    <a:lnTo>
                      <a:pt x="2084" y="1102"/>
                    </a:lnTo>
                    <a:lnTo>
                      <a:pt x="2071" y="1113"/>
                    </a:lnTo>
                    <a:lnTo>
                      <a:pt x="2068" y="1113"/>
                    </a:lnTo>
                    <a:lnTo>
                      <a:pt x="2060" y="1120"/>
                    </a:lnTo>
                    <a:lnTo>
                      <a:pt x="2050" y="1128"/>
                    </a:lnTo>
                    <a:lnTo>
                      <a:pt x="2045" y="1134"/>
                    </a:lnTo>
                    <a:lnTo>
                      <a:pt x="2039" y="1139"/>
                    </a:lnTo>
                    <a:lnTo>
                      <a:pt x="2037" y="1144"/>
                    </a:lnTo>
                    <a:lnTo>
                      <a:pt x="2031" y="1149"/>
                    </a:lnTo>
                    <a:lnTo>
                      <a:pt x="2024" y="1160"/>
                    </a:lnTo>
                    <a:lnTo>
                      <a:pt x="2013" y="1170"/>
                    </a:lnTo>
                    <a:lnTo>
                      <a:pt x="2008" y="1181"/>
                    </a:lnTo>
                    <a:lnTo>
                      <a:pt x="1992" y="1207"/>
                    </a:lnTo>
                    <a:lnTo>
                      <a:pt x="1976" y="1233"/>
                    </a:lnTo>
                    <a:lnTo>
                      <a:pt x="1900" y="1378"/>
                    </a:lnTo>
                    <a:lnTo>
                      <a:pt x="1890" y="1393"/>
                    </a:lnTo>
                    <a:lnTo>
                      <a:pt x="1885" y="1401"/>
                    </a:lnTo>
                    <a:lnTo>
                      <a:pt x="1879" y="1412"/>
                    </a:lnTo>
                    <a:lnTo>
                      <a:pt x="1861" y="1446"/>
                    </a:lnTo>
                    <a:lnTo>
                      <a:pt x="1856" y="1451"/>
                    </a:lnTo>
                    <a:lnTo>
                      <a:pt x="1853" y="1454"/>
                    </a:lnTo>
                    <a:lnTo>
                      <a:pt x="1848" y="1462"/>
                    </a:lnTo>
                    <a:lnTo>
                      <a:pt x="1843" y="1467"/>
                    </a:lnTo>
                    <a:lnTo>
                      <a:pt x="1840" y="1472"/>
                    </a:lnTo>
                    <a:lnTo>
                      <a:pt x="1840" y="1475"/>
                    </a:lnTo>
                    <a:lnTo>
                      <a:pt x="1837" y="1477"/>
                    </a:lnTo>
                    <a:lnTo>
                      <a:pt x="1835" y="1477"/>
                    </a:lnTo>
                    <a:lnTo>
                      <a:pt x="1830" y="1480"/>
                    </a:lnTo>
                    <a:lnTo>
                      <a:pt x="1824" y="1483"/>
                    </a:lnTo>
                    <a:lnTo>
                      <a:pt x="1822" y="1485"/>
                    </a:lnTo>
                    <a:lnTo>
                      <a:pt x="1817" y="1488"/>
                    </a:lnTo>
                    <a:lnTo>
                      <a:pt x="1814" y="1488"/>
                    </a:lnTo>
                    <a:lnTo>
                      <a:pt x="1809" y="1490"/>
                    </a:lnTo>
                    <a:lnTo>
                      <a:pt x="1803" y="1493"/>
                    </a:lnTo>
                    <a:lnTo>
                      <a:pt x="1801" y="1493"/>
                    </a:lnTo>
                    <a:lnTo>
                      <a:pt x="1793" y="1493"/>
                    </a:lnTo>
                    <a:lnTo>
                      <a:pt x="1769" y="1496"/>
                    </a:lnTo>
                    <a:lnTo>
                      <a:pt x="1767" y="1498"/>
                    </a:lnTo>
                    <a:lnTo>
                      <a:pt x="1761" y="1498"/>
                    </a:lnTo>
                    <a:lnTo>
                      <a:pt x="1759" y="1498"/>
                    </a:lnTo>
                    <a:lnTo>
                      <a:pt x="1756" y="1501"/>
                    </a:lnTo>
                    <a:lnTo>
                      <a:pt x="1754" y="1504"/>
                    </a:lnTo>
                    <a:lnTo>
                      <a:pt x="1746" y="1509"/>
                    </a:lnTo>
                    <a:lnTo>
                      <a:pt x="1738" y="1514"/>
                    </a:lnTo>
                    <a:lnTo>
                      <a:pt x="1712" y="1530"/>
                    </a:lnTo>
                    <a:lnTo>
                      <a:pt x="1706" y="1535"/>
                    </a:lnTo>
                    <a:lnTo>
                      <a:pt x="1701" y="1538"/>
                    </a:lnTo>
                    <a:lnTo>
                      <a:pt x="1699" y="1540"/>
                    </a:lnTo>
                    <a:lnTo>
                      <a:pt x="1693" y="1540"/>
                    </a:lnTo>
                    <a:lnTo>
                      <a:pt x="1680" y="1548"/>
                    </a:lnTo>
                    <a:lnTo>
                      <a:pt x="1667" y="1556"/>
                    </a:lnTo>
                    <a:lnTo>
                      <a:pt x="1649" y="1564"/>
                    </a:lnTo>
                    <a:lnTo>
                      <a:pt x="1641" y="1569"/>
                    </a:lnTo>
                    <a:lnTo>
                      <a:pt x="1628" y="1574"/>
                    </a:lnTo>
                    <a:lnTo>
                      <a:pt x="1617" y="1580"/>
                    </a:lnTo>
                    <a:lnTo>
                      <a:pt x="1609" y="1585"/>
                    </a:lnTo>
                    <a:lnTo>
                      <a:pt x="1596" y="1590"/>
                    </a:lnTo>
                    <a:lnTo>
                      <a:pt x="1596" y="1593"/>
                    </a:lnTo>
                    <a:lnTo>
                      <a:pt x="1591" y="1593"/>
                    </a:lnTo>
                    <a:lnTo>
                      <a:pt x="1586" y="1595"/>
                    </a:lnTo>
                    <a:lnTo>
                      <a:pt x="1583" y="1598"/>
                    </a:lnTo>
                    <a:lnTo>
                      <a:pt x="1573" y="1603"/>
                    </a:lnTo>
                    <a:lnTo>
                      <a:pt x="1565" y="1609"/>
                    </a:lnTo>
                    <a:lnTo>
                      <a:pt x="1557" y="1611"/>
                    </a:lnTo>
                    <a:lnTo>
                      <a:pt x="1547" y="1619"/>
                    </a:lnTo>
                    <a:lnTo>
                      <a:pt x="1536" y="1627"/>
                    </a:lnTo>
                    <a:lnTo>
                      <a:pt x="1526" y="1632"/>
                    </a:lnTo>
                    <a:lnTo>
                      <a:pt x="1518" y="1637"/>
                    </a:lnTo>
                    <a:lnTo>
                      <a:pt x="1507" y="1643"/>
                    </a:lnTo>
                    <a:lnTo>
                      <a:pt x="1499" y="1648"/>
                    </a:lnTo>
                    <a:lnTo>
                      <a:pt x="1489" y="1653"/>
                    </a:lnTo>
                    <a:lnTo>
                      <a:pt x="1397" y="1708"/>
                    </a:lnTo>
                    <a:lnTo>
                      <a:pt x="1368" y="1737"/>
                    </a:lnTo>
                    <a:lnTo>
                      <a:pt x="1363" y="1745"/>
                    </a:lnTo>
                    <a:lnTo>
                      <a:pt x="1332" y="1792"/>
                    </a:lnTo>
                    <a:lnTo>
                      <a:pt x="1200" y="1992"/>
                    </a:lnTo>
                    <a:lnTo>
                      <a:pt x="1193" y="1989"/>
                    </a:lnTo>
                    <a:lnTo>
                      <a:pt x="1185" y="1984"/>
                    </a:lnTo>
                    <a:lnTo>
                      <a:pt x="1075" y="2034"/>
                    </a:lnTo>
                    <a:lnTo>
                      <a:pt x="781" y="2165"/>
                    </a:lnTo>
                    <a:lnTo>
                      <a:pt x="616" y="2236"/>
                    </a:lnTo>
                    <a:lnTo>
                      <a:pt x="511" y="2283"/>
                    </a:lnTo>
                    <a:lnTo>
                      <a:pt x="403" y="2330"/>
                    </a:lnTo>
                    <a:lnTo>
                      <a:pt x="403" y="2322"/>
                    </a:lnTo>
                    <a:lnTo>
                      <a:pt x="403" y="2288"/>
                    </a:lnTo>
                    <a:lnTo>
                      <a:pt x="403" y="2330"/>
                    </a:lnTo>
                    <a:lnTo>
                      <a:pt x="152" y="2107"/>
                    </a:lnTo>
                    <a:lnTo>
                      <a:pt x="147" y="2102"/>
                    </a:lnTo>
                    <a:lnTo>
                      <a:pt x="144" y="2091"/>
                    </a:lnTo>
                    <a:lnTo>
                      <a:pt x="144" y="2086"/>
                    </a:lnTo>
                    <a:lnTo>
                      <a:pt x="147" y="2052"/>
                    </a:lnTo>
                    <a:lnTo>
                      <a:pt x="225" y="1960"/>
                    </a:lnTo>
                    <a:lnTo>
                      <a:pt x="0" y="1942"/>
                    </a:lnTo>
                    <a:lnTo>
                      <a:pt x="105" y="1811"/>
                    </a:lnTo>
                    <a:lnTo>
                      <a:pt x="230" y="1658"/>
                    </a:lnTo>
                    <a:lnTo>
                      <a:pt x="249" y="1635"/>
                    </a:lnTo>
                    <a:lnTo>
                      <a:pt x="464" y="1677"/>
                    </a:lnTo>
                    <a:lnTo>
                      <a:pt x="440" y="1559"/>
                    </a:lnTo>
                    <a:lnTo>
                      <a:pt x="435" y="1559"/>
                    </a:lnTo>
                    <a:lnTo>
                      <a:pt x="68" y="1485"/>
                    </a:lnTo>
                    <a:lnTo>
                      <a:pt x="68" y="1454"/>
                    </a:lnTo>
                    <a:lnTo>
                      <a:pt x="68" y="1446"/>
                    </a:lnTo>
                    <a:lnTo>
                      <a:pt x="68" y="1278"/>
                    </a:lnTo>
                    <a:lnTo>
                      <a:pt x="68" y="1218"/>
                    </a:lnTo>
                    <a:lnTo>
                      <a:pt x="566" y="1005"/>
                    </a:lnTo>
                    <a:lnTo>
                      <a:pt x="605" y="987"/>
                    </a:lnTo>
                    <a:lnTo>
                      <a:pt x="605" y="908"/>
                    </a:lnTo>
                    <a:lnTo>
                      <a:pt x="608" y="811"/>
                    </a:lnTo>
                    <a:lnTo>
                      <a:pt x="784" y="785"/>
                    </a:lnTo>
                    <a:lnTo>
                      <a:pt x="815" y="774"/>
                    </a:lnTo>
                    <a:lnTo>
                      <a:pt x="818" y="777"/>
                    </a:lnTo>
                    <a:lnTo>
                      <a:pt x="944" y="732"/>
                    </a:lnTo>
                    <a:lnTo>
                      <a:pt x="962" y="727"/>
                    </a:lnTo>
                    <a:lnTo>
                      <a:pt x="1001" y="714"/>
                    </a:lnTo>
                    <a:lnTo>
                      <a:pt x="1025" y="708"/>
                    </a:lnTo>
                    <a:lnTo>
                      <a:pt x="1033" y="703"/>
                    </a:lnTo>
                    <a:lnTo>
                      <a:pt x="1148" y="666"/>
                    </a:lnTo>
                    <a:lnTo>
                      <a:pt x="1166" y="661"/>
                    </a:lnTo>
                    <a:lnTo>
                      <a:pt x="1431" y="575"/>
                    </a:lnTo>
                    <a:lnTo>
                      <a:pt x="1499" y="554"/>
                    </a:lnTo>
                    <a:lnTo>
                      <a:pt x="1507" y="548"/>
                    </a:lnTo>
                    <a:lnTo>
                      <a:pt x="1520" y="543"/>
                    </a:lnTo>
                    <a:lnTo>
                      <a:pt x="1531" y="538"/>
                    </a:lnTo>
                    <a:lnTo>
                      <a:pt x="1541" y="533"/>
                    </a:lnTo>
                    <a:lnTo>
                      <a:pt x="1554" y="527"/>
                    </a:lnTo>
                    <a:lnTo>
                      <a:pt x="1567" y="522"/>
                    </a:lnTo>
                    <a:lnTo>
                      <a:pt x="1581" y="517"/>
                    </a:lnTo>
                    <a:lnTo>
                      <a:pt x="1594" y="509"/>
                    </a:lnTo>
                    <a:lnTo>
                      <a:pt x="1615" y="501"/>
                    </a:lnTo>
                    <a:lnTo>
                      <a:pt x="1623" y="496"/>
                    </a:lnTo>
                    <a:lnTo>
                      <a:pt x="1636" y="491"/>
                    </a:lnTo>
                    <a:lnTo>
                      <a:pt x="1651" y="485"/>
                    </a:lnTo>
                    <a:lnTo>
                      <a:pt x="1662" y="480"/>
                    </a:lnTo>
                    <a:lnTo>
                      <a:pt x="1667" y="475"/>
                    </a:lnTo>
                    <a:lnTo>
                      <a:pt x="1672" y="475"/>
                    </a:lnTo>
                    <a:lnTo>
                      <a:pt x="1696" y="464"/>
                    </a:lnTo>
                    <a:lnTo>
                      <a:pt x="1709" y="456"/>
                    </a:lnTo>
                    <a:lnTo>
                      <a:pt x="1727" y="451"/>
                    </a:lnTo>
                    <a:lnTo>
                      <a:pt x="1746" y="441"/>
                    </a:lnTo>
                    <a:lnTo>
                      <a:pt x="1767" y="433"/>
                    </a:lnTo>
                    <a:lnTo>
                      <a:pt x="1785" y="425"/>
                    </a:lnTo>
                    <a:lnTo>
                      <a:pt x="1809" y="415"/>
                    </a:lnTo>
                    <a:lnTo>
                      <a:pt x="1827" y="404"/>
                    </a:lnTo>
                    <a:lnTo>
                      <a:pt x="1830" y="404"/>
                    </a:lnTo>
                    <a:lnTo>
                      <a:pt x="1845" y="396"/>
                    </a:lnTo>
                    <a:lnTo>
                      <a:pt x="1866" y="388"/>
                    </a:lnTo>
                    <a:lnTo>
                      <a:pt x="1885" y="378"/>
                    </a:lnTo>
                    <a:lnTo>
                      <a:pt x="1890" y="375"/>
                    </a:lnTo>
                    <a:lnTo>
                      <a:pt x="1900" y="373"/>
                    </a:lnTo>
                    <a:lnTo>
                      <a:pt x="2071" y="278"/>
                    </a:lnTo>
                    <a:lnTo>
                      <a:pt x="2076" y="275"/>
                    </a:lnTo>
                    <a:lnTo>
                      <a:pt x="2079" y="275"/>
                    </a:lnTo>
                    <a:lnTo>
                      <a:pt x="2087" y="273"/>
                    </a:lnTo>
                    <a:lnTo>
                      <a:pt x="2108" y="260"/>
                    </a:lnTo>
                    <a:lnTo>
                      <a:pt x="2110" y="257"/>
                    </a:lnTo>
                    <a:lnTo>
                      <a:pt x="2113" y="257"/>
                    </a:lnTo>
                    <a:lnTo>
                      <a:pt x="2210" y="205"/>
                    </a:lnTo>
                    <a:lnTo>
                      <a:pt x="2212" y="202"/>
                    </a:lnTo>
                    <a:lnTo>
                      <a:pt x="2254" y="178"/>
                    </a:lnTo>
                    <a:lnTo>
                      <a:pt x="2273" y="170"/>
                    </a:lnTo>
                    <a:lnTo>
                      <a:pt x="2294" y="160"/>
                    </a:lnTo>
                    <a:lnTo>
                      <a:pt x="2315" y="147"/>
                    </a:lnTo>
                    <a:lnTo>
                      <a:pt x="2341" y="134"/>
                    </a:lnTo>
                    <a:lnTo>
                      <a:pt x="2364" y="121"/>
                    </a:lnTo>
                    <a:lnTo>
                      <a:pt x="2367" y="121"/>
                    </a:lnTo>
                    <a:lnTo>
                      <a:pt x="2370" y="118"/>
                    </a:lnTo>
                    <a:lnTo>
                      <a:pt x="2385" y="110"/>
                    </a:lnTo>
                    <a:lnTo>
                      <a:pt x="2391" y="107"/>
                    </a:lnTo>
                    <a:lnTo>
                      <a:pt x="2401" y="100"/>
                    </a:lnTo>
                    <a:lnTo>
                      <a:pt x="2430" y="86"/>
                    </a:lnTo>
                    <a:lnTo>
                      <a:pt x="2456" y="71"/>
                    </a:lnTo>
                    <a:lnTo>
                      <a:pt x="2480" y="55"/>
                    </a:lnTo>
                    <a:lnTo>
                      <a:pt x="2506" y="37"/>
                    </a:lnTo>
                    <a:lnTo>
                      <a:pt x="2532" y="21"/>
                    </a:lnTo>
                    <a:lnTo>
                      <a:pt x="2551" y="10"/>
                    </a:lnTo>
                    <a:lnTo>
                      <a:pt x="2553" y="8"/>
                    </a:lnTo>
                    <a:lnTo>
                      <a:pt x="2561" y="2"/>
                    </a:lnTo>
                    <a:lnTo>
                      <a:pt x="2564" y="0"/>
                    </a:lnTo>
                    <a:lnTo>
                      <a:pt x="2569" y="8"/>
                    </a:lnTo>
                    <a:lnTo>
                      <a:pt x="2598" y="50"/>
                    </a:lnTo>
                    <a:lnTo>
                      <a:pt x="2616" y="81"/>
                    </a:lnTo>
                    <a:lnTo>
                      <a:pt x="2627" y="94"/>
                    </a:lnTo>
                    <a:lnTo>
                      <a:pt x="2632" y="105"/>
                    </a:lnTo>
                    <a:lnTo>
                      <a:pt x="2637" y="107"/>
                    </a:lnTo>
                    <a:lnTo>
                      <a:pt x="2637" y="110"/>
                    </a:lnTo>
                    <a:lnTo>
                      <a:pt x="2640" y="115"/>
                    </a:lnTo>
                    <a:lnTo>
                      <a:pt x="2640" y="118"/>
                    </a:lnTo>
                    <a:lnTo>
                      <a:pt x="2637" y="118"/>
                    </a:lnTo>
                    <a:lnTo>
                      <a:pt x="2634" y="121"/>
                    </a:lnTo>
                    <a:lnTo>
                      <a:pt x="2629" y="126"/>
                    </a:lnTo>
                    <a:lnTo>
                      <a:pt x="2627" y="126"/>
                    </a:lnTo>
                    <a:lnTo>
                      <a:pt x="2616" y="134"/>
                    </a:lnTo>
                    <a:lnTo>
                      <a:pt x="2608" y="139"/>
                    </a:lnTo>
                    <a:lnTo>
                      <a:pt x="2606" y="142"/>
                    </a:lnTo>
                    <a:lnTo>
                      <a:pt x="2603" y="144"/>
                    </a:lnTo>
                    <a:lnTo>
                      <a:pt x="2600" y="147"/>
                    </a:lnTo>
                    <a:lnTo>
                      <a:pt x="2598" y="152"/>
                    </a:lnTo>
                    <a:lnTo>
                      <a:pt x="2595" y="157"/>
                    </a:lnTo>
                    <a:lnTo>
                      <a:pt x="2595" y="160"/>
                    </a:lnTo>
                    <a:lnTo>
                      <a:pt x="2593" y="163"/>
                    </a:lnTo>
                    <a:lnTo>
                      <a:pt x="2593" y="165"/>
                    </a:lnTo>
                    <a:lnTo>
                      <a:pt x="2593" y="168"/>
                    </a:lnTo>
                    <a:lnTo>
                      <a:pt x="2593" y="170"/>
                    </a:lnTo>
                    <a:lnTo>
                      <a:pt x="2593" y="173"/>
                    </a:lnTo>
                    <a:lnTo>
                      <a:pt x="2593" y="176"/>
                    </a:lnTo>
                    <a:lnTo>
                      <a:pt x="2593" y="181"/>
                    </a:lnTo>
                    <a:lnTo>
                      <a:pt x="2598" y="189"/>
                    </a:lnTo>
                    <a:lnTo>
                      <a:pt x="2606" y="212"/>
                    </a:lnTo>
                    <a:lnTo>
                      <a:pt x="2606" y="215"/>
                    </a:lnTo>
                    <a:lnTo>
                      <a:pt x="2608" y="220"/>
                    </a:lnTo>
                    <a:lnTo>
                      <a:pt x="2611" y="226"/>
                    </a:lnTo>
                    <a:lnTo>
                      <a:pt x="2611" y="228"/>
                    </a:lnTo>
                    <a:lnTo>
                      <a:pt x="2616" y="241"/>
                    </a:lnTo>
                    <a:lnTo>
                      <a:pt x="2619" y="249"/>
                    </a:lnTo>
                    <a:lnTo>
                      <a:pt x="2624" y="262"/>
                    </a:lnTo>
                    <a:lnTo>
                      <a:pt x="2629" y="275"/>
                    </a:lnTo>
                    <a:lnTo>
                      <a:pt x="2632" y="278"/>
                    </a:lnTo>
                    <a:lnTo>
                      <a:pt x="2632" y="283"/>
                    </a:lnTo>
                    <a:lnTo>
                      <a:pt x="2632" y="286"/>
                    </a:lnTo>
                    <a:lnTo>
                      <a:pt x="2634" y="291"/>
                    </a:lnTo>
                    <a:lnTo>
                      <a:pt x="2634" y="296"/>
                    </a:lnTo>
                    <a:lnTo>
                      <a:pt x="2632" y="302"/>
                    </a:lnTo>
                    <a:lnTo>
                      <a:pt x="2632" y="320"/>
                    </a:lnTo>
                    <a:lnTo>
                      <a:pt x="2629" y="338"/>
                    </a:lnTo>
                    <a:lnTo>
                      <a:pt x="2629" y="352"/>
                    </a:lnTo>
                    <a:lnTo>
                      <a:pt x="2629" y="354"/>
                    </a:lnTo>
                    <a:lnTo>
                      <a:pt x="2624" y="362"/>
                    </a:lnTo>
                    <a:lnTo>
                      <a:pt x="2616" y="373"/>
                    </a:lnTo>
                    <a:lnTo>
                      <a:pt x="2585" y="417"/>
                    </a:lnTo>
                    <a:lnTo>
                      <a:pt x="2579" y="425"/>
                    </a:lnTo>
                    <a:lnTo>
                      <a:pt x="2577" y="430"/>
                    </a:lnTo>
                    <a:lnTo>
                      <a:pt x="2577" y="459"/>
                    </a:lnTo>
                    <a:lnTo>
                      <a:pt x="2577" y="462"/>
                    </a:lnTo>
                    <a:lnTo>
                      <a:pt x="2577" y="467"/>
                    </a:lnTo>
                    <a:lnTo>
                      <a:pt x="2574" y="472"/>
                    </a:lnTo>
                    <a:lnTo>
                      <a:pt x="2574" y="477"/>
                    </a:lnTo>
                    <a:lnTo>
                      <a:pt x="2574" y="480"/>
                    </a:lnTo>
                    <a:lnTo>
                      <a:pt x="2574" y="483"/>
                    </a:lnTo>
                    <a:lnTo>
                      <a:pt x="2574" y="488"/>
                    </a:lnTo>
                    <a:lnTo>
                      <a:pt x="2574" y="493"/>
                    </a:lnTo>
                    <a:lnTo>
                      <a:pt x="2574" y="496"/>
                    </a:lnTo>
                    <a:lnTo>
                      <a:pt x="2600" y="501"/>
                    </a:lnTo>
                    <a:lnTo>
                      <a:pt x="2606" y="504"/>
                    </a:lnTo>
                    <a:lnTo>
                      <a:pt x="2621" y="506"/>
                    </a:lnTo>
                    <a:lnTo>
                      <a:pt x="2634" y="509"/>
                    </a:lnTo>
                    <a:lnTo>
                      <a:pt x="2642" y="509"/>
                    </a:lnTo>
                    <a:lnTo>
                      <a:pt x="2648" y="512"/>
                    </a:lnTo>
                    <a:lnTo>
                      <a:pt x="2650" y="512"/>
                    </a:lnTo>
                    <a:lnTo>
                      <a:pt x="2661" y="514"/>
                    </a:lnTo>
                    <a:lnTo>
                      <a:pt x="2663" y="514"/>
                    </a:lnTo>
                    <a:lnTo>
                      <a:pt x="2666" y="514"/>
                    </a:lnTo>
                    <a:lnTo>
                      <a:pt x="2682" y="517"/>
                    </a:lnTo>
                    <a:lnTo>
                      <a:pt x="2682" y="519"/>
                    </a:lnTo>
                    <a:lnTo>
                      <a:pt x="2690" y="519"/>
                    </a:lnTo>
                    <a:lnTo>
                      <a:pt x="2708" y="522"/>
                    </a:lnTo>
                    <a:lnTo>
                      <a:pt x="2710" y="525"/>
                    </a:lnTo>
                    <a:lnTo>
                      <a:pt x="2713" y="525"/>
                    </a:lnTo>
                    <a:lnTo>
                      <a:pt x="2739" y="535"/>
                    </a:lnTo>
                    <a:lnTo>
                      <a:pt x="2745" y="540"/>
                    </a:lnTo>
                    <a:lnTo>
                      <a:pt x="2747" y="543"/>
                    </a:lnTo>
                    <a:lnTo>
                      <a:pt x="2747" y="546"/>
                    </a:lnTo>
                    <a:lnTo>
                      <a:pt x="2750" y="546"/>
                    </a:lnTo>
                    <a:lnTo>
                      <a:pt x="2750" y="548"/>
                    </a:lnTo>
                    <a:lnTo>
                      <a:pt x="2752" y="548"/>
                    </a:lnTo>
                    <a:lnTo>
                      <a:pt x="2758" y="556"/>
                    </a:lnTo>
                    <a:lnTo>
                      <a:pt x="2760" y="556"/>
                    </a:lnTo>
                    <a:lnTo>
                      <a:pt x="2760" y="559"/>
                    </a:lnTo>
                    <a:lnTo>
                      <a:pt x="2763" y="559"/>
                    </a:lnTo>
                    <a:lnTo>
                      <a:pt x="2763" y="561"/>
                    </a:lnTo>
                    <a:moveTo>
                      <a:pt x="723" y="1981"/>
                    </a:moveTo>
                    <a:lnTo>
                      <a:pt x="723" y="1992"/>
                    </a:lnTo>
                    <a:lnTo>
                      <a:pt x="723" y="1981"/>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0" name="フリーフォーム 209"/>
              <p:cNvSpPr>
                <a:spLocks/>
              </p:cNvSpPr>
              <p:nvPr/>
            </p:nvSpPr>
            <p:spPr bwMode="auto">
              <a:xfrm>
                <a:off x="7645980" y="2690377"/>
                <a:ext cx="521442" cy="719546"/>
              </a:xfrm>
              <a:custGeom>
                <a:avLst/>
                <a:gdLst>
                  <a:gd name="T0" fmla="*/ 590 w 1088"/>
                  <a:gd name="T1" fmla="*/ 5 h 1478"/>
                  <a:gd name="T2" fmla="*/ 684 w 1088"/>
                  <a:gd name="T3" fmla="*/ 8 h 1478"/>
                  <a:gd name="T4" fmla="*/ 873 w 1088"/>
                  <a:gd name="T5" fmla="*/ 13 h 1478"/>
                  <a:gd name="T6" fmla="*/ 868 w 1088"/>
                  <a:gd name="T7" fmla="*/ 207 h 1478"/>
                  <a:gd name="T8" fmla="*/ 863 w 1088"/>
                  <a:gd name="T9" fmla="*/ 378 h 1478"/>
                  <a:gd name="T10" fmla="*/ 857 w 1088"/>
                  <a:gd name="T11" fmla="*/ 520 h 1478"/>
                  <a:gd name="T12" fmla="*/ 847 w 1088"/>
                  <a:gd name="T13" fmla="*/ 764 h 1478"/>
                  <a:gd name="T14" fmla="*/ 831 w 1088"/>
                  <a:gd name="T15" fmla="*/ 984 h 1478"/>
                  <a:gd name="T16" fmla="*/ 897 w 1088"/>
                  <a:gd name="T17" fmla="*/ 1118 h 1478"/>
                  <a:gd name="T18" fmla="*/ 999 w 1088"/>
                  <a:gd name="T19" fmla="*/ 1121 h 1478"/>
                  <a:gd name="T20" fmla="*/ 1028 w 1088"/>
                  <a:gd name="T21" fmla="*/ 1100 h 1478"/>
                  <a:gd name="T22" fmla="*/ 1057 w 1088"/>
                  <a:gd name="T23" fmla="*/ 1107 h 1478"/>
                  <a:gd name="T24" fmla="*/ 1033 w 1088"/>
                  <a:gd name="T25" fmla="*/ 1113 h 1478"/>
                  <a:gd name="T26" fmla="*/ 1038 w 1088"/>
                  <a:gd name="T27" fmla="*/ 1123 h 1478"/>
                  <a:gd name="T28" fmla="*/ 1083 w 1088"/>
                  <a:gd name="T29" fmla="*/ 1123 h 1478"/>
                  <a:gd name="T30" fmla="*/ 1054 w 1088"/>
                  <a:gd name="T31" fmla="*/ 1131 h 1478"/>
                  <a:gd name="T32" fmla="*/ 1031 w 1088"/>
                  <a:gd name="T33" fmla="*/ 1126 h 1478"/>
                  <a:gd name="T34" fmla="*/ 1010 w 1088"/>
                  <a:gd name="T35" fmla="*/ 1155 h 1478"/>
                  <a:gd name="T36" fmla="*/ 1002 w 1088"/>
                  <a:gd name="T37" fmla="*/ 1178 h 1478"/>
                  <a:gd name="T38" fmla="*/ 994 w 1088"/>
                  <a:gd name="T39" fmla="*/ 1210 h 1478"/>
                  <a:gd name="T40" fmla="*/ 994 w 1088"/>
                  <a:gd name="T41" fmla="*/ 1249 h 1478"/>
                  <a:gd name="T42" fmla="*/ 1002 w 1088"/>
                  <a:gd name="T43" fmla="*/ 1273 h 1478"/>
                  <a:gd name="T44" fmla="*/ 986 w 1088"/>
                  <a:gd name="T45" fmla="*/ 1302 h 1478"/>
                  <a:gd name="T46" fmla="*/ 975 w 1088"/>
                  <a:gd name="T47" fmla="*/ 1331 h 1478"/>
                  <a:gd name="T48" fmla="*/ 962 w 1088"/>
                  <a:gd name="T49" fmla="*/ 1415 h 1478"/>
                  <a:gd name="T50" fmla="*/ 873 w 1088"/>
                  <a:gd name="T51" fmla="*/ 1457 h 1478"/>
                  <a:gd name="T52" fmla="*/ 737 w 1088"/>
                  <a:gd name="T53" fmla="*/ 1417 h 1478"/>
                  <a:gd name="T54" fmla="*/ 663 w 1088"/>
                  <a:gd name="T55" fmla="*/ 1378 h 1478"/>
                  <a:gd name="T56" fmla="*/ 622 w 1088"/>
                  <a:gd name="T57" fmla="*/ 1373 h 1478"/>
                  <a:gd name="T58" fmla="*/ 561 w 1088"/>
                  <a:gd name="T59" fmla="*/ 1367 h 1478"/>
                  <a:gd name="T60" fmla="*/ 511 w 1088"/>
                  <a:gd name="T61" fmla="*/ 1357 h 1478"/>
                  <a:gd name="T62" fmla="*/ 407 w 1088"/>
                  <a:gd name="T63" fmla="*/ 1338 h 1478"/>
                  <a:gd name="T64" fmla="*/ 218 w 1088"/>
                  <a:gd name="T65" fmla="*/ 1275 h 1478"/>
                  <a:gd name="T66" fmla="*/ 202 w 1088"/>
                  <a:gd name="T67" fmla="*/ 1320 h 1478"/>
                  <a:gd name="T68" fmla="*/ 197 w 1088"/>
                  <a:gd name="T69" fmla="*/ 1346 h 1478"/>
                  <a:gd name="T70" fmla="*/ 95 w 1088"/>
                  <a:gd name="T71" fmla="*/ 1344 h 1478"/>
                  <a:gd name="T72" fmla="*/ 13 w 1088"/>
                  <a:gd name="T73" fmla="*/ 1152 h 1478"/>
                  <a:gd name="T74" fmla="*/ 24 w 1088"/>
                  <a:gd name="T75" fmla="*/ 1039 h 1478"/>
                  <a:gd name="T76" fmla="*/ 40 w 1088"/>
                  <a:gd name="T77" fmla="*/ 971 h 1478"/>
                  <a:gd name="T78" fmla="*/ 50 w 1088"/>
                  <a:gd name="T79" fmla="*/ 919 h 1478"/>
                  <a:gd name="T80" fmla="*/ 53 w 1088"/>
                  <a:gd name="T81" fmla="*/ 884 h 1478"/>
                  <a:gd name="T82" fmla="*/ 40 w 1088"/>
                  <a:gd name="T83" fmla="*/ 832 h 1478"/>
                  <a:gd name="T84" fmla="*/ 24 w 1088"/>
                  <a:gd name="T85" fmla="*/ 779 h 1478"/>
                  <a:gd name="T86" fmla="*/ 13 w 1088"/>
                  <a:gd name="T87" fmla="*/ 732 h 1478"/>
                  <a:gd name="T88" fmla="*/ 71 w 1088"/>
                  <a:gd name="T89" fmla="*/ 682 h 1478"/>
                  <a:gd name="T90" fmla="*/ 87 w 1088"/>
                  <a:gd name="T91" fmla="*/ 606 h 1478"/>
                  <a:gd name="T92" fmla="*/ 100 w 1088"/>
                  <a:gd name="T93" fmla="*/ 512 h 1478"/>
                  <a:gd name="T94" fmla="*/ 97 w 1088"/>
                  <a:gd name="T95" fmla="*/ 486 h 1478"/>
                  <a:gd name="T96" fmla="*/ 84 w 1088"/>
                  <a:gd name="T97" fmla="*/ 446 h 1478"/>
                  <a:gd name="T98" fmla="*/ 87 w 1088"/>
                  <a:gd name="T99" fmla="*/ 417 h 1478"/>
                  <a:gd name="T100" fmla="*/ 87 w 1088"/>
                  <a:gd name="T101" fmla="*/ 381 h 1478"/>
                  <a:gd name="T102" fmla="*/ 74 w 1088"/>
                  <a:gd name="T103" fmla="*/ 346 h 1478"/>
                  <a:gd name="T104" fmla="*/ 76 w 1088"/>
                  <a:gd name="T105" fmla="*/ 294 h 1478"/>
                  <a:gd name="T106" fmla="*/ 76 w 1088"/>
                  <a:gd name="T107" fmla="*/ 276 h 1478"/>
                  <a:gd name="T108" fmla="*/ 158 w 1088"/>
                  <a:gd name="T109" fmla="*/ 241 h 1478"/>
                  <a:gd name="T110" fmla="*/ 239 w 1088"/>
                  <a:gd name="T111" fmla="*/ 142 h 1478"/>
                  <a:gd name="T112" fmla="*/ 349 w 1088"/>
                  <a:gd name="T113" fmla="*/ 34 h 1478"/>
                  <a:gd name="T114" fmla="*/ 425 w 1088"/>
                  <a:gd name="T115" fmla="*/ 0 h 1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88" h="1478">
                    <a:moveTo>
                      <a:pt x="490" y="0"/>
                    </a:moveTo>
                    <a:lnTo>
                      <a:pt x="493" y="0"/>
                    </a:lnTo>
                    <a:lnTo>
                      <a:pt x="498" y="3"/>
                    </a:lnTo>
                    <a:lnTo>
                      <a:pt x="501" y="3"/>
                    </a:lnTo>
                    <a:lnTo>
                      <a:pt x="509" y="3"/>
                    </a:lnTo>
                    <a:lnTo>
                      <a:pt x="535" y="3"/>
                    </a:lnTo>
                    <a:lnTo>
                      <a:pt x="538" y="3"/>
                    </a:lnTo>
                    <a:lnTo>
                      <a:pt x="559" y="3"/>
                    </a:lnTo>
                    <a:lnTo>
                      <a:pt x="590" y="5"/>
                    </a:lnTo>
                    <a:lnTo>
                      <a:pt x="614" y="5"/>
                    </a:lnTo>
                    <a:lnTo>
                      <a:pt x="640" y="5"/>
                    </a:lnTo>
                    <a:lnTo>
                      <a:pt x="663" y="5"/>
                    </a:lnTo>
                    <a:lnTo>
                      <a:pt x="671" y="8"/>
                    </a:lnTo>
                    <a:lnTo>
                      <a:pt x="674" y="8"/>
                    </a:lnTo>
                    <a:lnTo>
                      <a:pt x="677" y="8"/>
                    </a:lnTo>
                    <a:lnTo>
                      <a:pt x="679" y="8"/>
                    </a:lnTo>
                    <a:lnTo>
                      <a:pt x="682" y="8"/>
                    </a:lnTo>
                    <a:lnTo>
                      <a:pt x="684" y="8"/>
                    </a:lnTo>
                    <a:lnTo>
                      <a:pt x="700" y="8"/>
                    </a:lnTo>
                    <a:lnTo>
                      <a:pt x="713" y="8"/>
                    </a:lnTo>
                    <a:lnTo>
                      <a:pt x="726" y="8"/>
                    </a:lnTo>
                    <a:lnTo>
                      <a:pt x="750" y="11"/>
                    </a:lnTo>
                    <a:lnTo>
                      <a:pt x="781" y="11"/>
                    </a:lnTo>
                    <a:lnTo>
                      <a:pt x="808" y="11"/>
                    </a:lnTo>
                    <a:lnTo>
                      <a:pt x="834" y="13"/>
                    </a:lnTo>
                    <a:lnTo>
                      <a:pt x="852" y="13"/>
                    </a:lnTo>
                    <a:lnTo>
                      <a:pt x="873" y="13"/>
                    </a:lnTo>
                    <a:lnTo>
                      <a:pt x="873" y="21"/>
                    </a:lnTo>
                    <a:lnTo>
                      <a:pt x="873" y="26"/>
                    </a:lnTo>
                    <a:lnTo>
                      <a:pt x="871" y="87"/>
                    </a:lnTo>
                    <a:lnTo>
                      <a:pt x="871" y="113"/>
                    </a:lnTo>
                    <a:lnTo>
                      <a:pt x="871" y="144"/>
                    </a:lnTo>
                    <a:lnTo>
                      <a:pt x="871" y="147"/>
                    </a:lnTo>
                    <a:lnTo>
                      <a:pt x="868" y="168"/>
                    </a:lnTo>
                    <a:lnTo>
                      <a:pt x="868" y="189"/>
                    </a:lnTo>
                    <a:lnTo>
                      <a:pt x="868" y="207"/>
                    </a:lnTo>
                    <a:lnTo>
                      <a:pt x="868" y="231"/>
                    </a:lnTo>
                    <a:lnTo>
                      <a:pt x="865" y="257"/>
                    </a:lnTo>
                    <a:lnTo>
                      <a:pt x="865" y="289"/>
                    </a:lnTo>
                    <a:lnTo>
                      <a:pt x="865" y="294"/>
                    </a:lnTo>
                    <a:lnTo>
                      <a:pt x="865" y="320"/>
                    </a:lnTo>
                    <a:lnTo>
                      <a:pt x="863" y="333"/>
                    </a:lnTo>
                    <a:lnTo>
                      <a:pt x="863" y="346"/>
                    </a:lnTo>
                    <a:lnTo>
                      <a:pt x="863" y="367"/>
                    </a:lnTo>
                    <a:lnTo>
                      <a:pt x="863" y="378"/>
                    </a:lnTo>
                    <a:lnTo>
                      <a:pt x="863" y="407"/>
                    </a:lnTo>
                    <a:lnTo>
                      <a:pt x="863" y="409"/>
                    </a:lnTo>
                    <a:lnTo>
                      <a:pt x="863" y="423"/>
                    </a:lnTo>
                    <a:lnTo>
                      <a:pt x="860" y="428"/>
                    </a:lnTo>
                    <a:lnTo>
                      <a:pt x="860" y="444"/>
                    </a:lnTo>
                    <a:lnTo>
                      <a:pt x="860" y="454"/>
                    </a:lnTo>
                    <a:lnTo>
                      <a:pt x="860" y="462"/>
                    </a:lnTo>
                    <a:lnTo>
                      <a:pt x="857" y="480"/>
                    </a:lnTo>
                    <a:lnTo>
                      <a:pt x="857" y="520"/>
                    </a:lnTo>
                    <a:lnTo>
                      <a:pt x="857" y="541"/>
                    </a:lnTo>
                    <a:lnTo>
                      <a:pt x="855" y="575"/>
                    </a:lnTo>
                    <a:lnTo>
                      <a:pt x="855" y="609"/>
                    </a:lnTo>
                    <a:lnTo>
                      <a:pt x="855" y="617"/>
                    </a:lnTo>
                    <a:lnTo>
                      <a:pt x="855" y="625"/>
                    </a:lnTo>
                    <a:lnTo>
                      <a:pt x="852" y="659"/>
                    </a:lnTo>
                    <a:lnTo>
                      <a:pt x="852" y="669"/>
                    </a:lnTo>
                    <a:lnTo>
                      <a:pt x="850" y="722"/>
                    </a:lnTo>
                    <a:lnTo>
                      <a:pt x="847" y="764"/>
                    </a:lnTo>
                    <a:lnTo>
                      <a:pt x="844" y="774"/>
                    </a:lnTo>
                    <a:lnTo>
                      <a:pt x="839" y="892"/>
                    </a:lnTo>
                    <a:lnTo>
                      <a:pt x="837" y="932"/>
                    </a:lnTo>
                    <a:lnTo>
                      <a:pt x="837" y="937"/>
                    </a:lnTo>
                    <a:lnTo>
                      <a:pt x="837" y="940"/>
                    </a:lnTo>
                    <a:lnTo>
                      <a:pt x="834" y="958"/>
                    </a:lnTo>
                    <a:lnTo>
                      <a:pt x="834" y="961"/>
                    </a:lnTo>
                    <a:lnTo>
                      <a:pt x="831" y="982"/>
                    </a:lnTo>
                    <a:lnTo>
                      <a:pt x="831" y="984"/>
                    </a:lnTo>
                    <a:lnTo>
                      <a:pt x="823" y="1065"/>
                    </a:lnTo>
                    <a:lnTo>
                      <a:pt x="826" y="1065"/>
                    </a:lnTo>
                    <a:lnTo>
                      <a:pt x="823" y="1079"/>
                    </a:lnTo>
                    <a:lnTo>
                      <a:pt x="823" y="1105"/>
                    </a:lnTo>
                    <a:lnTo>
                      <a:pt x="829" y="1107"/>
                    </a:lnTo>
                    <a:lnTo>
                      <a:pt x="847" y="1110"/>
                    </a:lnTo>
                    <a:lnTo>
                      <a:pt x="850" y="1110"/>
                    </a:lnTo>
                    <a:lnTo>
                      <a:pt x="873" y="1115"/>
                    </a:lnTo>
                    <a:lnTo>
                      <a:pt x="897" y="1118"/>
                    </a:lnTo>
                    <a:lnTo>
                      <a:pt x="926" y="1123"/>
                    </a:lnTo>
                    <a:lnTo>
                      <a:pt x="965" y="1128"/>
                    </a:lnTo>
                    <a:lnTo>
                      <a:pt x="975" y="1131"/>
                    </a:lnTo>
                    <a:lnTo>
                      <a:pt x="981" y="1131"/>
                    </a:lnTo>
                    <a:lnTo>
                      <a:pt x="986" y="1128"/>
                    </a:lnTo>
                    <a:lnTo>
                      <a:pt x="991" y="1126"/>
                    </a:lnTo>
                    <a:lnTo>
                      <a:pt x="994" y="1123"/>
                    </a:lnTo>
                    <a:lnTo>
                      <a:pt x="996" y="1123"/>
                    </a:lnTo>
                    <a:lnTo>
                      <a:pt x="999" y="1121"/>
                    </a:lnTo>
                    <a:lnTo>
                      <a:pt x="1002" y="1118"/>
                    </a:lnTo>
                    <a:lnTo>
                      <a:pt x="1004" y="1115"/>
                    </a:lnTo>
                    <a:lnTo>
                      <a:pt x="1012" y="1110"/>
                    </a:lnTo>
                    <a:lnTo>
                      <a:pt x="1015" y="1105"/>
                    </a:lnTo>
                    <a:lnTo>
                      <a:pt x="1017" y="1105"/>
                    </a:lnTo>
                    <a:lnTo>
                      <a:pt x="1020" y="1102"/>
                    </a:lnTo>
                    <a:lnTo>
                      <a:pt x="1025" y="1102"/>
                    </a:lnTo>
                    <a:lnTo>
                      <a:pt x="1025" y="1100"/>
                    </a:lnTo>
                    <a:lnTo>
                      <a:pt x="1028" y="1100"/>
                    </a:lnTo>
                    <a:lnTo>
                      <a:pt x="1031" y="1100"/>
                    </a:lnTo>
                    <a:lnTo>
                      <a:pt x="1038" y="1100"/>
                    </a:lnTo>
                    <a:lnTo>
                      <a:pt x="1054" y="1100"/>
                    </a:lnTo>
                    <a:lnTo>
                      <a:pt x="1070" y="1102"/>
                    </a:lnTo>
                    <a:lnTo>
                      <a:pt x="1078" y="1102"/>
                    </a:lnTo>
                    <a:lnTo>
                      <a:pt x="1075" y="1102"/>
                    </a:lnTo>
                    <a:lnTo>
                      <a:pt x="1070" y="1102"/>
                    </a:lnTo>
                    <a:lnTo>
                      <a:pt x="1059" y="1105"/>
                    </a:lnTo>
                    <a:lnTo>
                      <a:pt x="1057" y="1107"/>
                    </a:lnTo>
                    <a:lnTo>
                      <a:pt x="1054" y="1107"/>
                    </a:lnTo>
                    <a:lnTo>
                      <a:pt x="1051" y="1107"/>
                    </a:lnTo>
                    <a:lnTo>
                      <a:pt x="1049" y="1110"/>
                    </a:lnTo>
                    <a:lnTo>
                      <a:pt x="1046" y="1110"/>
                    </a:lnTo>
                    <a:lnTo>
                      <a:pt x="1044" y="1110"/>
                    </a:lnTo>
                    <a:lnTo>
                      <a:pt x="1041" y="1110"/>
                    </a:lnTo>
                    <a:lnTo>
                      <a:pt x="1041" y="1113"/>
                    </a:lnTo>
                    <a:lnTo>
                      <a:pt x="1036" y="1113"/>
                    </a:lnTo>
                    <a:lnTo>
                      <a:pt x="1033" y="1113"/>
                    </a:lnTo>
                    <a:lnTo>
                      <a:pt x="1031" y="1115"/>
                    </a:lnTo>
                    <a:lnTo>
                      <a:pt x="1028" y="1115"/>
                    </a:lnTo>
                    <a:lnTo>
                      <a:pt x="1025" y="1115"/>
                    </a:lnTo>
                    <a:lnTo>
                      <a:pt x="1025" y="1118"/>
                    </a:lnTo>
                    <a:lnTo>
                      <a:pt x="1028" y="1121"/>
                    </a:lnTo>
                    <a:lnTo>
                      <a:pt x="1031" y="1121"/>
                    </a:lnTo>
                    <a:lnTo>
                      <a:pt x="1033" y="1121"/>
                    </a:lnTo>
                    <a:lnTo>
                      <a:pt x="1036" y="1121"/>
                    </a:lnTo>
                    <a:lnTo>
                      <a:pt x="1038" y="1123"/>
                    </a:lnTo>
                    <a:lnTo>
                      <a:pt x="1041" y="1123"/>
                    </a:lnTo>
                    <a:lnTo>
                      <a:pt x="1044" y="1123"/>
                    </a:lnTo>
                    <a:lnTo>
                      <a:pt x="1054" y="1121"/>
                    </a:lnTo>
                    <a:lnTo>
                      <a:pt x="1070" y="1121"/>
                    </a:lnTo>
                    <a:lnTo>
                      <a:pt x="1083" y="1118"/>
                    </a:lnTo>
                    <a:lnTo>
                      <a:pt x="1088" y="1118"/>
                    </a:lnTo>
                    <a:lnTo>
                      <a:pt x="1088" y="1123"/>
                    </a:lnTo>
                    <a:lnTo>
                      <a:pt x="1086" y="1123"/>
                    </a:lnTo>
                    <a:lnTo>
                      <a:pt x="1083" y="1123"/>
                    </a:lnTo>
                    <a:lnTo>
                      <a:pt x="1080" y="1123"/>
                    </a:lnTo>
                    <a:lnTo>
                      <a:pt x="1078" y="1123"/>
                    </a:lnTo>
                    <a:lnTo>
                      <a:pt x="1075" y="1123"/>
                    </a:lnTo>
                    <a:lnTo>
                      <a:pt x="1072" y="1123"/>
                    </a:lnTo>
                    <a:lnTo>
                      <a:pt x="1070" y="1126"/>
                    </a:lnTo>
                    <a:lnTo>
                      <a:pt x="1065" y="1126"/>
                    </a:lnTo>
                    <a:lnTo>
                      <a:pt x="1065" y="1128"/>
                    </a:lnTo>
                    <a:lnTo>
                      <a:pt x="1054" y="1128"/>
                    </a:lnTo>
                    <a:lnTo>
                      <a:pt x="1054" y="1131"/>
                    </a:lnTo>
                    <a:lnTo>
                      <a:pt x="1049" y="1131"/>
                    </a:lnTo>
                    <a:lnTo>
                      <a:pt x="1049" y="1128"/>
                    </a:lnTo>
                    <a:lnTo>
                      <a:pt x="1046" y="1128"/>
                    </a:lnTo>
                    <a:lnTo>
                      <a:pt x="1044" y="1128"/>
                    </a:lnTo>
                    <a:lnTo>
                      <a:pt x="1041" y="1128"/>
                    </a:lnTo>
                    <a:lnTo>
                      <a:pt x="1038" y="1128"/>
                    </a:lnTo>
                    <a:lnTo>
                      <a:pt x="1036" y="1126"/>
                    </a:lnTo>
                    <a:lnTo>
                      <a:pt x="1033" y="1126"/>
                    </a:lnTo>
                    <a:lnTo>
                      <a:pt x="1031" y="1126"/>
                    </a:lnTo>
                    <a:lnTo>
                      <a:pt x="1028" y="1126"/>
                    </a:lnTo>
                    <a:lnTo>
                      <a:pt x="1025" y="1126"/>
                    </a:lnTo>
                    <a:lnTo>
                      <a:pt x="1025" y="1123"/>
                    </a:lnTo>
                    <a:lnTo>
                      <a:pt x="1020" y="1121"/>
                    </a:lnTo>
                    <a:lnTo>
                      <a:pt x="1015" y="1128"/>
                    </a:lnTo>
                    <a:lnTo>
                      <a:pt x="1004" y="1144"/>
                    </a:lnTo>
                    <a:lnTo>
                      <a:pt x="999" y="1149"/>
                    </a:lnTo>
                    <a:lnTo>
                      <a:pt x="1007" y="1155"/>
                    </a:lnTo>
                    <a:lnTo>
                      <a:pt x="1010" y="1155"/>
                    </a:lnTo>
                    <a:lnTo>
                      <a:pt x="1012" y="1157"/>
                    </a:lnTo>
                    <a:lnTo>
                      <a:pt x="1015" y="1157"/>
                    </a:lnTo>
                    <a:lnTo>
                      <a:pt x="1012" y="1160"/>
                    </a:lnTo>
                    <a:lnTo>
                      <a:pt x="1010" y="1165"/>
                    </a:lnTo>
                    <a:lnTo>
                      <a:pt x="1010" y="1168"/>
                    </a:lnTo>
                    <a:lnTo>
                      <a:pt x="1007" y="1168"/>
                    </a:lnTo>
                    <a:lnTo>
                      <a:pt x="1004" y="1173"/>
                    </a:lnTo>
                    <a:lnTo>
                      <a:pt x="1002" y="1176"/>
                    </a:lnTo>
                    <a:lnTo>
                      <a:pt x="1002" y="1178"/>
                    </a:lnTo>
                    <a:lnTo>
                      <a:pt x="1002" y="1181"/>
                    </a:lnTo>
                    <a:lnTo>
                      <a:pt x="1002" y="1184"/>
                    </a:lnTo>
                    <a:lnTo>
                      <a:pt x="1002" y="1186"/>
                    </a:lnTo>
                    <a:lnTo>
                      <a:pt x="1002" y="1189"/>
                    </a:lnTo>
                    <a:lnTo>
                      <a:pt x="1002" y="1194"/>
                    </a:lnTo>
                    <a:lnTo>
                      <a:pt x="1002" y="1197"/>
                    </a:lnTo>
                    <a:lnTo>
                      <a:pt x="996" y="1197"/>
                    </a:lnTo>
                    <a:lnTo>
                      <a:pt x="996" y="1205"/>
                    </a:lnTo>
                    <a:lnTo>
                      <a:pt x="994" y="1210"/>
                    </a:lnTo>
                    <a:lnTo>
                      <a:pt x="991" y="1218"/>
                    </a:lnTo>
                    <a:lnTo>
                      <a:pt x="989" y="1223"/>
                    </a:lnTo>
                    <a:lnTo>
                      <a:pt x="986" y="1228"/>
                    </a:lnTo>
                    <a:lnTo>
                      <a:pt x="986" y="1231"/>
                    </a:lnTo>
                    <a:lnTo>
                      <a:pt x="989" y="1233"/>
                    </a:lnTo>
                    <a:lnTo>
                      <a:pt x="989" y="1239"/>
                    </a:lnTo>
                    <a:lnTo>
                      <a:pt x="994" y="1244"/>
                    </a:lnTo>
                    <a:lnTo>
                      <a:pt x="994" y="1247"/>
                    </a:lnTo>
                    <a:lnTo>
                      <a:pt x="994" y="1249"/>
                    </a:lnTo>
                    <a:lnTo>
                      <a:pt x="996" y="1249"/>
                    </a:lnTo>
                    <a:lnTo>
                      <a:pt x="996" y="1252"/>
                    </a:lnTo>
                    <a:lnTo>
                      <a:pt x="999" y="1257"/>
                    </a:lnTo>
                    <a:lnTo>
                      <a:pt x="999" y="1260"/>
                    </a:lnTo>
                    <a:lnTo>
                      <a:pt x="996" y="1262"/>
                    </a:lnTo>
                    <a:lnTo>
                      <a:pt x="999" y="1262"/>
                    </a:lnTo>
                    <a:lnTo>
                      <a:pt x="999" y="1265"/>
                    </a:lnTo>
                    <a:lnTo>
                      <a:pt x="1002" y="1268"/>
                    </a:lnTo>
                    <a:lnTo>
                      <a:pt x="1002" y="1273"/>
                    </a:lnTo>
                    <a:lnTo>
                      <a:pt x="1002" y="1278"/>
                    </a:lnTo>
                    <a:lnTo>
                      <a:pt x="1002" y="1281"/>
                    </a:lnTo>
                    <a:lnTo>
                      <a:pt x="1002" y="1283"/>
                    </a:lnTo>
                    <a:lnTo>
                      <a:pt x="999" y="1283"/>
                    </a:lnTo>
                    <a:lnTo>
                      <a:pt x="996" y="1289"/>
                    </a:lnTo>
                    <a:lnTo>
                      <a:pt x="994" y="1291"/>
                    </a:lnTo>
                    <a:lnTo>
                      <a:pt x="991" y="1294"/>
                    </a:lnTo>
                    <a:lnTo>
                      <a:pt x="991" y="1296"/>
                    </a:lnTo>
                    <a:lnTo>
                      <a:pt x="986" y="1302"/>
                    </a:lnTo>
                    <a:lnTo>
                      <a:pt x="983" y="1307"/>
                    </a:lnTo>
                    <a:lnTo>
                      <a:pt x="978" y="1312"/>
                    </a:lnTo>
                    <a:lnTo>
                      <a:pt x="975" y="1315"/>
                    </a:lnTo>
                    <a:lnTo>
                      <a:pt x="973" y="1317"/>
                    </a:lnTo>
                    <a:lnTo>
                      <a:pt x="973" y="1320"/>
                    </a:lnTo>
                    <a:lnTo>
                      <a:pt x="973" y="1323"/>
                    </a:lnTo>
                    <a:lnTo>
                      <a:pt x="973" y="1325"/>
                    </a:lnTo>
                    <a:lnTo>
                      <a:pt x="975" y="1328"/>
                    </a:lnTo>
                    <a:lnTo>
                      <a:pt x="975" y="1331"/>
                    </a:lnTo>
                    <a:lnTo>
                      <a:pt x="978" y="1333"/>
                    </a:lnTo>
                    <a:lnTo>
                      <a:pt x="978" y="1338"/>
                    </a:lnTo>
                    <a:lnTo>
                      <a:pt x="978" y="1344"/>
                    </a:lnTo>
                    <a:lnTo>
                      <a:pt x="975" y="1349"/>
                    </a:lnTo>
                    <a:lnTo>
                      <a:pt x="973" y="1370"/>
                    </a:lnTo>
                    <a:lnTo>
                      <a:pt x="968" y="1391"/>
                    </a:lnTo>
                    <a:lnTo>
                      <a:pt x="965" y="1401"/>
                    </a:lnTo>
                    <a:lnTo>
                      <a:pt x="965" y="1404"/>
                    </a:lnTo>
                    <a:lnTo>
                      <a:pt x="962" y="1415"/>
                    </a:lnTo>
                    <a:lnTo>
                      <a:pt x="962" y="1420"/>
                    </a:lnTo>
                    <a:lnTo>
                      <a:pt x="962" y="1433"/>
                    </a:lnTo>
                    <a:lnTo>
                      <a:pt x="962" y="1467"/>
                    </a:lnTo>
                    <a:lnTo>
                      <a:pt x="960" y="1475"/>
                    </a:lnTo>
                    <a:lnTo>
                      <a:pt x="960" y="1478"/>
                    </a:lnTo>
                    <a:lnTo>
                      <a:pt x="954" y="1478"/>
                    </a:lnTo>
                    <a:lnTo>
                      <a:pt x="934" y="1472"/>
                    </a:lnTo>
                    <a:lnTo>
                      <a:pt x="894" y="1462"/>
                    </a:lnTo>
                    <a:lnTo>
                      <a:pt x="873" y="1457"/>
                    </a:lnTo>
                    <a:lnTo>
                      <a:pt x="857" y="1454"/>
                    </a:lnTo>
                    <a:lnTo>
                      <a:pt x="852" y="1454"/>
                    </a:lnTo>
                    <a:lnTo>
                      <a:pt x="795" y="1441"/>
                    </a:lnTo>
                    <a:lnTo>
                      <a:pt x="787" y="1436"/>
                    </a:lnTo>
                    <a:lnTo>
                      <a:pt x="776" y="1433"/>
                    </a:lnTo>
                    <a:lnTo>
                      <a:pt x="771" y="1430"/>
                    </a:lnTo>
                    <a:lnTo>
                      <a:pt x="747" y="1422"/>
                    </a:lnTo>
                    <a:lnTo>
                      <a:pt x="742" y="1420"/>
                    </a:lnTo>
                    <a:lnTo>
                      <a:pt x="737" y="1417"/>
                    </a:lnTo>
                    <a:lnTo>
                      <a:pt x="726" y="1412"/>
                    </a:lnTo>
                    <a:lnTo>
                      <a:pt x="716" y="1404"/>
                    </a:lnTo>
                    <a:lnTo>
                      <a:pt x="713" y="1404"/>
                    </a:lnTo>
                    <a:lnTo>
                      <a:pt x="713" y="1401"/>
                    </a:lnTo>
                    <a:lnTo>
                      <a:pt x="695" y="1394"/>
                    </a:lnTo>
                    <a:lnTo>
                      <a:pt x="687" y="1391"/>
                    </a:lnTo>
                    <a:lnTo>
                      <a:pt x="666" y="1380"/>
                    </a:lnTo>
                    <a:lnTo>
                      <a:pt x="663" y="1380"/>
                    </a:lnTo>
                    <a:lnTo>
                      <a:pt x="663" y="1378"/>
                    </a:lnTo>
                    <a:lnTo>
                      <a:pt x="661" y="1378"/>
                    </a:lnTo>
                    <a:lnTo>
                      <a:pt x="656" y="1378"/>
                    </a:lnTo>
                    <a:lnTo>
                      <a:pt x="650" y="1378"/>
                    </a:lnTo>
                    <a:lnTo>
                      <a:pt x="648" y="1378"/>
                    </a:lnTo>
                    <a:lnTo>
                      <a:pt x="643" y="1375"/>
                    </a:lnTo>
                    <a:lnTo>
                      <a:pt x="637" y="1375"/>
                    </a:lnTo>
                    <a:lnTo>
                      <a:pt x="627" y="1375"/>
                    </a:lnTo>
                    <a:lnTo>
                      <a:pt x="622" y="1375"/>
                    </a:lnTo>
                    <a:lnTo>
                      <a:pt x="622" y="1373"/>
                    </a:lnTo>
                    <a:lnTo>
                      <a:pt x="619" y="1373"/>
                    </a:lnTo>
                    <a:lnTo>
                      <a:pt x="616" y="1373"/>
                    </a:lnTo>
                    <a:lnTo>
                      <a:pt x="614" y="1373"/>
                    </a:lnTo>
                    <a:lnTo>
                      <a:pt x="603" y="1373"/>
                    </a:lnTo>
                    <a:lnTo>
                      <a:pt x="598" y="1373"/>
                    </a:lnTo>
                    <a:lnTo>
                      <a:pt x="595" y="1373"/>
                    </a:lnTo>
                    <a:lnTo>
                      <a:pt x="590" y="1373"/>
                    </a:lnTo>
                    <a:lnTo>
                      <a:pt x="564" y="1367"/>
                    </a:lnTo>
                    <a:lnTo>
                      <a:pt x="561" y="1367"/>
                    </a:lnTo>
                    <a:lnTo>
                      <a:pt x="556" y="1365"/>
                    </a:lnTo>
                    <a:lnTo>
                      <a:pt x="553" y="1365"/>
                    </a:lnTo>
                    <a:lnTo>
                      <a:pt x="543" y="1359"/>
                    </a:lnTo>
                    <a:lnTo>
                      <a:pt x="540" y="1359"/>
                    </a:lnTo>
                    <a:lnTo>
                      <a:pt x="532" y="1359"/>
                    </a:lnTo>
                    <a:lnTo>
                      <a:pt x="530" y="1357"/>
                    </a:lnTo>
                    <a:lnTo>
                      <a:pt x="527" y="1357"/>
                    </a:lnTo>
                    <a:lnTo>
                      <a:pt x="525" y="1357"/>
                    </a:lnTo>
                    <a:lnTo>
                      <a:pt x="511" y="1357"/>
                    </a:lnTo>
                    <a:lnTo>
                      <a:pt x="501" y="1354"/>
                    </a:lnTo>
                    <a:lnTo>
                      <a:pt x="493" y="1354"/>
                    </a:lnTo>
                    <a:lnTo>
                      <a:pt x="485" y="1352"/>
                    </a:lnTo>
                    <a:lnTo>
                      <a:pt x="483" y="1352"/>
                    </a:lnTo>
                    <a:lnTo>
                      <a:pt x="475" y="1352"/>
                    </a:lnTo>
                    <a:lnTo>
                      <a:pt x="456" y="1349"/>
                    </a:lnTo>
                    <a:lnTo>
                      <a:pt x="441" y="1346"/>
                    </a:lnTo>
                    <a:lnTo>
                      <a:pt x="409" y="1338"/>
                    </a:lnTo>
                    <a:lnTo>
                      <a:pt x="407" y="1338"/>
                    </a:lnTo>
                    <a:lnTo>
                      <a:pt x="404" y="1338"/>
                    </a:lnTo>
                    <a:lnTo>
                      <a:pt x="399" y="1338"/>
                    </a:lnTo>
                    <a:lnTo>
                      <a:pt x="391" y="1338"/>
                    </a:lnTo>
                    <a:lnTo>
                      <a:pt x="349" y="1331"/>
                    </a:lnTo>
                    <a:lnTo>
                      <a:pt x="249" y="1315"/>
                    </a:lnTo>
                    <a:lnTo>
                      <a:pt x="249" y="1312"/>
                    </a:lnTo>
                    <a:lnTo>
                      <a:pt x="247" y="1312"/>
                    </a:lnTo>
                    <a:lnTo>
                      <a:pt x="223" y="1283"/>
                    </a:lnTo>
                    <a:lnTo>
                      <a:pt x="218" y="1275"/>
                    </a:lnTo>
                    <a:lnTo>
                      <a:pt x="213" y="1273"/>
                    </a:lnTo>
                    <a:lnTo>
                      <a:pt x="213" y="1270"/>
                    </a:lnTo>
                    <a:lnTo>
                      <a:pt x="207" y="1268"/>
                    </a:lnTo>
                    <a:lnTo>
                      <a:pt x="205" y="1262"/>
                    </a:lnTo>
                    <a:lnTo>
                      <a:pt x="202" y="1260"/>
                    </a:lnTo>
                    <a:lnTo>
                      <a:pt x="202" y="1310"/>
                    </a:lnTo>
                    <a:lnTo>
                      <a:pt x="202" y="1312"/>
                    </a:lnTo>
                    <a:lnTo>
                      <a:pt x="202" y="1317"/>
                    </a:lnTo>
                    <a:lnTo>
                      <a:pt x="202" y="1320"/>
                    </a:lnTo>
                    <a:lnTo>
                      <a:pt x="202" y="1323"/>
                    </a:lnTo>
                    <a:lnTo>
                      <a:pt x="205" y="1328"/>
                    </a:lnTo>
                    <a:lnTo>
                      <a:pt x="205" y="1331"/>
                    </a:lnTo>
                    <a:lnTo>
                      <a:pt x="210" y="1341"/>
                    </a:lnTo>
                    <a:lnTo>
                      <a:pt x="210" y="1346"/>
                    </a:lnTo>
                    <a:lnTo>
                      <a:pt x="213" y="1346"/>
                    </a:lnTo>
                    <a:lnTo>
                      <a:pt x="213" y="1349"/>
                    </a:lnTo>
                    <a:lnTo>
                      <a:pt x="202" y="1349"/>
                    </a:lnTo>
                    <a:lnTo>
                      <a:pt x="197" y="1346"/>
                    </a:lnTo>
                    <a:lnTo>
                      <a:pt x="186" y="1346"/>
                    </a:lnTo>
                    <a:lnTo>
                      <a:pt x="181" y="1346"/>
                    </a:lnTo>
                    <a:lnTo>
                      <a:pt x="178" y="1346"/>
                    </a:lnTo>
                    <a:lnTo>
                      <a:pt x="176" y="1346"/>
                    </a:lnTo>
                    <a:lnTo>
                      <a:pt x="173" y="1346"/>
                    </a:lnTo>
                    <a:lnTo>
                      <a:pt x="158" y="1346"/>
                    </a:lnTo>
                    <a:lnTo>
                      <a:pt x="116" y="1344"/>
                    </a:lnTo>
                    <a:lnTo>
                      <a:pt x="105" y="1344"/>
                    </a:lnTo>
                    <a:lnTo>
                      <a:pt x="95" y="1344"/>
                    </a:lnTo>
                    <a:lnTo>
                      <a:pt x="89" y="1344"/>
                    </a:lnTo>
                    <a:lnTo>
                      <a:pt x="87" y="1344"/>
                    </a:lnTo>
                    <a:lnTo>
                      <a:pt x="0" y="1341"/>
                    </a:lnTo>
                    <a:lnTo>
                      <a:pt x="0" y="1338"/>
                    </a:lnTo>
                    <a:lnTo>
                      <a:pt x="0" y="1336"/>
                    </a:lnTo>
                    <a:lnTo>
                      <a:pt x="0" y="1333"/>
                    </a:lnTo>
                    <a:lnTo>
                      <a:pt x="0" y="1328"/>
                    </a:lnTo>
                    <a:lnTo>
                      <a:pt x="0" y="1323"/>
                    </a:lnTo>
                    <a:lnTo>
                      <a:pt x="13" y="1152"/>
                    </a:lnTo>
                    <a:lnTo>
                      <a:pt x="13" y="1134"/>
                    </a:lnTo>
                    <a:lnTo>
                      <a:pt x="13" y="1131"/>
                    </a:lnTo>
                    <a:lnTo>
                      <a:pt x="19" y="1081"/>
                    </a:lnTo>
                    <a:lnTo>
                      <a:pt x="19" y="1068"/>
                    </a:lnTo>
                    <a:lnTo>
                      <a:pt x="21" y="1058"/>
                    </a:lnTo>
                    <a:lnTo>
                      <a:pt x="21" y="1052"/>
                    </a:lnTo>
                    <a:lnTo>
                      <a:pt x="21" y="1050"/>
                    </a:lnTo>
                    <a:lnTo>
                      <a:pt x="21" y="1044"/>
                    </a:lnTo>
                    <a:lnTo>
                      <a:pt x="24" y="1039"/>
                    </a:lnTo>
                    <a:lnTo>
                      <a:pt x="24" y="1034"/>
                    </a:lnTo>
                    <a:lnTo>
                      <a:pt x="26" y="1026"/>
                    </a:lnTo>
                    <a:lnTo>
                      <a:pt x="29" y="1016"/>
                    </a:lnTo>
                    <a:lnTo>
                      <a:pt x="32" y="1005"/>
                    </a:lnTo>
                    <a:lnTo>
                      <a:pt x="32" y="1003"/>
                    </a:lnTo>
                    <a:lnTo>
                      <a:pt x="34" y="992"/>
                    </a:lnTo>
                    <a:lnTo>
                      <a:pt x="37" y="987"/>
                    </a:lnTo>
                    <a:lnTo>
                      <a:pt x="37" y="982"/>
                    </a:lnTo>
                    <a:lnTo>
                      <a:pt x="40" y="971"/>
                    </a:lnTo>
                    <a:lnTo>
                      <a:pt x="42" y="961"/>
                    </a:lnTo>
                    <a:lnTo>
                      <a:pt x="42" y="958"/>
                    </a:lnTo>
                    <a:lnTo>
                      <a:pt x="45" y="945"/>
                    </a:lnTo>
                    <a:lnTo>
                      <a:pt x="47" y="937"/>
                    </a:lnTo>
                    <a:lnTo>
                      <a:pt x="47" y="932"/>
                    </a:lnTo>
                    <a:lnTo>
                      <a:pt x="50" y="929"/>
                    </a:lnTo>
                    <a:lnTo>
                      <a:pt x="50" y="924"/>
                    </a:lnTo>
                    <a:lnTo>
                      <a:pt x="50" y="921"/>
                    </a:lnTo>
                    <a:lnTo>
                      <a:pt x="50" y="919"/>
                    </a:lnTo>
                    <a:lnTo>
                      <a:pt x="53" y="916"/>
                    </a:lnTo>
                    <a:lnTo>
                      <a:pt x="53" y="913"/>
                    </a:lnTo>
                    <a:lnTo>
                      <a:pt x="53" y="908"/>
                    </a:lnTo>
                    <a:lnTo>
                      <a:pt x="53" y="905"/>
                    </a:lnTo>
                    <a:lnTo>
                      <a:pt x="53" y="903"/>
                    </a:lnTo>
                    <a:lnTo>
                      <a:pt x="53" y="898"/>
                    </a:lnTo>
                    <a:lnTo>
                      <a:pt x="53" y="895"/>
                    </a:lnTo>
                    <a:lnTo>
                      <a:pt x="53" y="892"/>
                    </a:lnTo>
                    <a:lnTo>
                      <a:pt x="53" y="884"/>
                    </a:lnTo>
                    <a:lnTo>
                      <a:pt x="53" y="882"/>
                    </a:lnTo>
                    <a:lnTo>
                      <a:pt x="50" y="877"/>
                    </a:lnTo>
                    <a:lnTo>
                      <a:pt x="50" y="874"/>
                    </a:lnTo>
                    <a:lnTo>
                      <a:pt x="50" y="869"/>
                    </a:lnTo>
                    <a:lnTo>
                      <a:pt x="47" y="861"/>
                    </a:lnTo>
                    <a:lnTo>
                      <a:pt x="47" y="856"/>
                    </a:lnTo>
                    <a:lnTo>
                      <a:pt x="45" y="848"/>
                    </a:lnTo>
                    <a:lnTo>
                      <a:pt x="42" y="842"/>
                    </a:lnTo>
                    <a:lnTo>
                      <a:pt x="40" y="832"/>
                    </a:lnTo>
                    <a:lnTo>
                      <a:pt x="34" y="821"/>
                    </a:lnTo>
                    <a:lnTo>
                      <a:pt x="32" y="811"/>
                    </a:lnTo>
                    <a:lnTo>
                      <a:pt x="29" y="806"/>
                    </a:lnTo>
                    <a:lnTo>
                      <a:pt x="29" y="800"/>
                    </a:lnTo>
                    <a:lnTo>
                      <a:pt x="26" y="800"/>
                    </a:lnTo>
                    <a:lnTo>
                      <a:pt x="26" y="795"/>
                    </a:lnTo>
                    <a:lnTo>
                      <a:pt x="29" y="793"/>
                    </a:lnTo>
                    <a:lnTo>
                      <a:pt x="26" y="785"/>
                    </a:lnTo>
                    <a:lnTo>
                      <a:pt x="24" y="779"/>
                    </a:lnTo>
                    <a:lnTo>
                      <a:pt x="21" y="769"/>
                    </a:lnTo>
                    <a:lnTo>
                      <a:pt x="19" y="766"/>
                    </a:lnTo>
                    <a:lnTo>
                      <a:pt x="19" y="764"/>
                    </a:lnTo>
                    <a:lnTo>
                      <a:pt x="19" y="761"/>
                    </a:lnTo>
                    <a:lnTo>
                      <a:pt x="13" y="751"/>
                    </a:lnTo>
                    <a:lnTo>
                      <a:pt x="11" y="740"/>
                    </a:lnTo>
                    <a:lnTo>
                      <a:pt x="8" y="735"/>
                    </a:lnTo>
                    <a:lnTo>
                      <a:pt x="8" y="732"/>
                    </a:lnTo>
                    <a:lnTo>
                      <a:pt x="13" y="732"/>
                    </a:lnTo>
                    <a:lnTo>
                      <a:pt x="19" y="732"/>
                    </a:lnTo>
                    <a:lnTo>
                      <a:pt x="26" y="730"/>
                    </a:lnTo>
                    <a:lnTo>
                      <a:pt x="32" y="730"/>
                    </a:lnTo>
                    <a:lnTo>
                      <a:pt x="40" y="730"/>
                    </a:lnTo>
                    <a:lnTo>
                      <a:pt x="55" y="730"/>
                    </a:lnTo>
                    <a:lnTo>
                      <a:pt x="58" y="730"/>
                    </a:lnTo>
                    <a:lnTo>
                      <a:pt x="68" y="693"/>
                    </a:lnTo>
                    <a:lnTo>
                      <a:pt x="71" y="685"/>
                    </a:lnTo>
                    <a:lnTo>
                      <a:pt x="71" y="682"/>
                    </a:lnTo>
                    <a:lnTo>
                      <a:pt x="74" y="674"/>
                    </a:lnTo>
                    <a:lnTo>
                      <a:pt x="74" y="672"/>
                    </a:lnTo>
                    <a:lnTo>
                      <a:pt x="76" y="659"/>
                    </a:lnTo>
                    <a:lnTo>
                      <a:pt x="79" y="648"/>
                    </a:lnTo>
                    <a:lnTo>
                      <a:pt x="81" y="640"/>
                    </a:lnTo>
                    <a:lnTo>
                      <a:pt x="81" y="632"/>
                    </a:lnTo>
                    <a:lnTo>
                      <a:pt x="84" y="630"/>
                    </a:lnTo>
                    <a:lnTo>
                      <a:pt x="84" y="619"/>
                    </a:lnTo>
                    <a:lnTo>
                      <a:pt x="87" y="606"/>
                    </a:lnTo>
                    <a:lnTo>
                      <a:pt x="89" y="598"/>
                    </a:lnTo>
                    <a:lnTo>
                      <a:pt x="92" y="590"/>
                    </a:lnTo>
                    <a:lnTo>
                      <a:pt x="92" y="583"/>
                    </a:lnTo>
                    <a:lnTo>
                      <a:pt x="95" y="575"/>
                    </a:lnTo>
                    <a:lnTo>
                      <a:pt x="97" y="562"/>
                    </a:lnTo>
                    <a:lnTo>
                      <a:pt x="97" y="543"/>
                    </a:lnTo>
                    <a:lnTo>
                      <a:pt x="100" y="530"/>
                    </a:lnTo>
                    <a:lnTo>
                      <a:pt x="100" y="522"/>
                    </a:lnTo>
                    <a:lnTo>
                      <a:pt x="100" y="512"/>
                    </a:lnTo>
                    <a:lnTo>
                      <a:pt x="100" y="509"/>
                    </a:lnTo>
                    <a:lnTo>
                      <a:pt x="102" y="507"/>
                    </a:lnTo>
                    <a:lnTo>
                      <a:pt x="100" y="507"/>
                    </a:lnTo>
                    <a:lnTo>
                      <a:pt x="100" y="504"/>
                    </a:lnTo>
                    <a:lnTo>
                      <a:pt x="100" y="501"/>
                    </a:lnTo>
                    <a:lnTo>
                      <a:pt x="100" y="499"/>
                    </a:lnTo>
                    <a:lnTo>
                      <a:pt x="100" y="493"/>
                    </a:lnTo>
                    <a:lnTo>
                      <a:pt x="97" y="488"/>
                    </a:lnTo>
                    <a:lnTo>
                      <a:pt x="97" y="486"/>
                    </a:lnTo>
                    <a:lnTo>
                      <a:pt x="97" y="483"/>
                    </a:lnTo>
                    <a:lnTo>
                      <a:pt x="95" y="478"/>
                    </a:lnTo>
                    <a:lnTo>
                      <a:pt x="92" y="472"/>
                    </a:lnTo>
                    <a:lnTo>
                      <a:pt x="87" y="462"/>
                    </a:lnTo>
                    <a:lnTo>
                      <a:pt x="84" y="457"/>
                    </a:lnTo>
                    <a:lnTo>
                      <a:pt x="84" y="454"/>
                    </a:lnTo>
                    <a:lnTo>
                      <a:pt x="84" y="451"/>
                    </a:lnTo>
                    <a:lnTo>
                      <a:pt x="84" y="449"/>
                    </a:lnTo>
                    <a:lnTo>
                      <a:pt x="84" y="446"/>
                    </a:lnTo>
                    <a:lnTo>
                      <a:pt x="84" y="444"/>
                    </a:lnTo>
                    <a:lnTo>
                      <a:pt x="84" y="441"/>
                    </a:lnTo>
                    <a:lnTo>
                      <a:pt x="84" y="438"/>
                    </a:lnTo>
                    <a:lnTo>
                      <a:pt x="84" y="436"/>
                    </a:lnTo>
                    <a:lnTo>
                      <a:pt x="87" y="430"/>
                    </a:lnTo>
                    <a:lnTo>
                      <a:pt x="87" y="428"/>
                    </a:lnTo>
                    <a:lnTo>
                      <a:pt x="87" y="423"/>
                    </a:lnTo>
                    <a:lnTo>
                      <a:pt x="87" y="420"/>
                    </a:lnTo>
                    <a:lnTo>
                      <a:pt x="87" y="417"/>
                    </a:lnTo>
                    <a:lnTo>
                      <a:pt x="87" y="415"/>
                    </a:lnTo>
                    <a:lnTo>
                      <a:pt x="87" y="412"/>
                    </a:lnTo>
                    <a:lnTo>
                      <a:pt x="87" y="409"/>
                    </a:lnTo>
                    <a:lnTo>
                      <a:pt x="87" y="407"/>
                    </a:lnTo>
                    <a:lnTo>
                      <a:pt x="87" y="399"/>
                    </a:lnTo>
                    <a:lnTo>
                      <a:pt x="89" y="388"/>
                    </a:lnTo>
                    <a:lnTo>
                      <a:pt x="87" y="386"/>
                    </a:lnTo>
                    <a:lnTo>
                      <a:pt x="87" y="383"/>
                    </a:lnTo>
                    <a:lnTo>
                      <a:pt x="87" y="381"/>
                    </a:lnTo>
                    <a:lnTo>
                      <a:pt x="81" y="375"/>
                    </a:lnTo>
                    <a:lnTo>
                      <a:pt x="76" y="373"/>
                    </a:lnTo>
                    <a:lnTo>
                      <a:pt x="74" y="370"/>
                    </a:lnTo>
                    <a:lnTo>
                      <a:pt x="74" y="367"/>
                    </a:lnTo>
                    <a:lnTo>
                      <a:pt x="74" y="362"/>
                    </a:lnTo>
                    <a:lnTo>
                      <a:pt x="74" y="360"/>
                    </a:lnTo>
                    <a:lnTo>
                      <a:pt x="74" y="354"/>
                    </a:lnTo>
                    <a:lnTo>
                      <a:pt x="74" y="352"/>
                    </a:lnTo>
                    <a:lnTo>
                      <a:pt x="74" y="346"/>
                    </a:lnTo>
                    <a:lnTo>
                      <a:pt x="74" y="339"/>
                    </a:lnTo>
                    <a:lnTo>
                      <a:pt x="74" y="333"/>
                    </a:lnTo>
                    <a:lnTo>
                      <a:pt x="76" y="325"/>
                    </a:lnTo>
                    <a:lnTo>
                      <a:pt x="76" y="318"/>
                    </a:lnTo>
                    <a:lnTo>
                      <a:pt x="76" y="312"/>
                    </a:lnTo>
                    <a:lnTo>
                      <a:pt x="76" y="307"/>
                    </a:lnTo>
                    <a:lnTo>
                      <a:pt x="76" y="302"/>
                    </a:lnTo>
                    <a:lnTo>
                      <a:pt x="76" y="299"/>
                    </a:lnTo>
                    <a:lnTo>
                      <a:pt x="76" y="294"/>
                    </a:lnTo>
                    <a:lnTo>
                      <a:pt x="76" y="291"/>
                    </a:lnTo>
                    <a:lnTo>
                      <a:pt x="74" y="291"/>
                    </a:lnTo>
                    <a:lnTo>
                      <a:pt x="74" y="289"/>
                    </a:lnTo>
                    <a:lnTo>
                      <a:pt x="74" y="286"/>
                    </a:lnTo>
                    <a:lnTo>
                      <a:pt x="74" y="283"/>
                    </a:lnTo>
                    <a:lnTo>
                      <a:pt x="71" y="281"/>
                    </a:lnTo>
                    <a:lnTo>
                      <a:pt x="71" y="278"/>
                    </a:lnTo>
                    <a:lnTo>
                      <a:pt x="68" y="273"/>
                    </a:lnTo>
                    <a:lnTo>
                      <a:pt x="76" y="276"/>
                    </a:lnTo>
                    <a:lnTo>
                      <a:pt x="89" y="276"/>
                    </a:lnTo>
                    <a:lnTo>
                      <a:pt x="110" y="278"/>
                    </a:lnTo>
                    <a:lnTo>
                      <a:pt x="123" y="276"/>
                    </a:lnTo>
                    <a:lnTo>
                      <a:pt x="126" y="276"/>
                    </a:lnTo>
                    <a:lnTo>
                      <a:pt x="129" y="273"/>
                    </a:lnTo>
                    <a:lnTo>
                      <a:pt x="131" y="270"/>
                    </a:lnTo>
                    <a:lnTo>
                      <a:pt x="134" y="265"/>
                    </a:lnTo>
                    <a:lnTo>
                      <a:pt x="147" y="252"/>
                    </a:lnTo>
                    <a:lnTo>
                      <a:pt x="158" y="241"/>
                    </a:lnTo>
                    <a:lnTo>
                      <a:pt x="186" y="210"/>
                    </a:lnTo>
                    <a:lnTo>
                      <a:pt x="194" y="197"/>
                    </a:lnTo>
                    <a:lnTo>
                      <a:pt x="207" y="181"/>
                    </a:lnTo>
                    <a:lnTo>
                      <a:pt x="220" y="165"/>
                    </a:lnTo>
                    <a:lnTo>
                      <a:pt x="223" y="163"/>
                    </a:lnTo>
                    <a:lnTo>
                      <a:pt x="223" y="160"/>
                    </a:lnTo>
                    <a:lnTo>
                      <a:pt x="226" y="157"/>
                    </a:lnTo>
                    <a:lnTo>
                      <a:pt x="236" y="144"/>
                    </a:lnTo>
                    <a:lnTo>
                      <a:pt x="239" y="142"/>
                    </a:lnTo>
                    <a:lnTo>
                      <a:pt x="262" y="113"/>
                    </a:lnTo>
                    <a:lnTo>
                      <a:pt x="270" y="100"/>
                    </a:lnTo>
                    <a:lnTo>
                      <a:pt x="281" y="87"/>
                    </a:lnTo>
                    <a:lnTo>
                      <a:pt x="291" y="76"/>
                    </a:lnTo>
                    <a:lnTo>
                      <a:pt x="302" y="66"/>
                    </a:lnTo>
                    <a:lnTo>
                      <a:pt x="317" y="52"/>
                    </a:lnTo>
                    <a:lnTo>
                      <a:pt x="328" y="47"/>
                    </a:lnTo>
                    <a:lnTo>
                      <a:pt x="338" y="39"/>
                    </a:lnTo>
                    <a:lnTo>
                      <a:pt x="349" y="34"/>
                    </a:lnTo>
                    <a:lnTo>
                      <a:pt x="359" y="26"/>
                    </a:lnTo>
                    <a:lnTo>
                      <a:pt x="370" y="21"/>
                    </a:lnTo>
                    <a:lnTo>
                      <a:pt x="383" y="16"/>
                    </a:lnTo>
                    <a:lnTo>
                      <a:pt x="393" y="11"/>
                    </a:lnTo>
                    <a:lnTo>
                      <a:pt x="404" y="5"/>
                    </a:lnTo>
                    <a:lnTo>
                      <a:pt x="407" y="5"/>
                    </a:lnTo>
                    <a:lnTo>
                      <a:pt x="414" y="3"/>
                    </a:lnTo>
                    <a:lnTo>
                      <a:pt x="422" y="0"/>
                    </a:lnTo>
                    <a:lnTo>
                      <a:pt x="425" y="0"/>
                    </a:lnTo>
                    <a:lnTo>
                      <a:pt x="428" y="0"/>
                    </a:lnTo>
                    <a:lnTo>
                      <a:pt x="446" y="0"/>
                    </a:lnTo>
                    <a:lnTo>
                      <a:pt x="472" y="0"/>
                    </a:lnTo>
                    <a:lnTo>
                      <a:pt x="490" y="0"/>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1" name="フリーフォーム 210"/>
              <p:cNvSpPr>
                <a:spLocks/>
              </p:cNvSpPr>
              <p:nvPr/>
            </p:nvSpPr>
            <p:spPr bwMode="auto">
              <a:xfrm>
                <a:off x="7483142" y="3656252"/>
                <a:ext cx="626866" cy="632229"/>
              </a:xfrm>
              <a:custGeom>
                <a:avLst/>
                <a:gdLst>
                  <a:gd name="T0" fmla="*/ 595 w 1308"/>
                  <a:gd name="T1" fmla="*/ 10 h 1299"/>
                  <a:gd name="T2" fmla="*/ 655 w 1308"/>
                  <a:gd name="T3" fmla="*/ 13 h 1299"/>
                  <a:gd name="T4" fmla="*/ 760 w 1308"/>
                  <a:gd name="T5" fmla="*/ 26 h 1299"/>
                  <a:gd name="T6" fmla="*/ 810 w 1308"/>
                  <a:gd name="T7" fmla="*/ 28 h 1299"/>
                  <a:gd name="T8" fmla="*/ 860 w 1308"/>
                  <a:gd name="T9" fmla="*/ 34 h 1299"/>
                  <a:gd name="T10" fmla="*/ 899 w 1308"/>
                  <a:gd name="T11" fmla="*/ 39 h 1299"/>
                  <a:gd name="T12" fmla="*/ 946 w 1308"/>
                  <a:gd name="T13" fmla="*/ 42 h 1299"/>
                  <a:gd name="T14" fmla="*/ 999 w 1308"/>
                  <a:gd name="T15" fmla="*/ 47 h 1299"/>
                  <a:gd name="T16" fmla="*/ 1049 w 1308"/>
                  <a:gd name="T17" fmla="*/ 52 h 1299"/>
                  <a:gd name="T18" fmla="*/ 1114 w 1308"/>
                  <a:gd name="T19" fmla="*/ 89 h 1299"/>
                  <a:gd name="T20" fmla="*/ 1174 w 1308"/>
                  <a:gd name="T21" fmla="*/ 112 h 1299"/>
                  <a:gd name="T22" fmla="*/ 1208 w 1308"/>
                  <a:gd name="T23" fmla="*/ 115 h 1299"/>
                  <a:gd name="T24" fmla="*/ 1222 w 1308"/>
                  <a:gd name="T25" fmla="*/ 167 h 1299"/>
                  <a:gd name="T26" fmla="*/ 1214 w 1308"/>
                  <a:gd name="T27" fmla="*/ 188 h 1299"/>
                  <a:gd name="T28" fmla="*/ 1227 w 1308"/>
                  <a:gd name="T29" fmla="*/ 225 h 1299"/>
                  <a:gd name="T30" fmla="*/ 1232 w 1308"/>
                  <a:gd name="T31" fmla="*/ 257 h 1299"/>
                  <a:gd name="T32" fmla="*/ 1232 w 1308"/>
                  <a:gd name="T33" fmla="*/ 288 h 1299"/>
                  <a:gd name="T34" fmla="*/ 1261 w 1308"/>
                  <a:gd name="T35" fmla="*/ 291 h 1299"/>
                  <a:gd name="T36" fmla="*/ 1303 w 1308"/>
                  <a:gd name="T37" fmla="*/ 291 h 1299"/>
                  <a:gd name="T38" fmla="*/ 1308 w 1308"/>
                  <a:gd name="T39" fmla="*/ 333 h 1299"/>
                  <a:gd name="T40" fmla="*/ 1274 w 1308"/>
                  <a:gd name="T41" fmla="*/ 367 h 1299"/>
                  <a:gd name="T42" fmla="*/ 1208 w 1308"/>
                  <a:gd name="T43" fmla="*/ 393 h 1299"/>
                  <a:gd name="T44" fmla="*/ 1125 w 1308"/>
                  <a:gd name="T45" fmla="*/ 427 h 1299"/>
                  <a:gd name="T46" fmla="*/ 1153 w 1308"/>
                  <a:gd name="T47" fmla="*/ 469 h 1299"/>
                  <a:gd name="T48" fmla="*/ 1237 w 1308"/>
                  <a:gd name="T49" fmla="*/ 579 h 1299"/>
                  <a:gd name="T50" fmla="*/ 1201 w 1308"/>
                  <a:gd name="T51" fmla="*/ 721 h 1299"/>
                  <a:gd name="T52" fmla="*/ 1208 w 1308"/>
                  <a:gd name="T53" fmla="*/ 887 h 1299"/>
                  <a:gd name="T54" fmla="*/ 983 w 1308"/>
                  <a:gd name="T55" fmla="*/ 860 h 1299"/>
                  <a:gd name="T56" fmla="*/ 983 w 1308"/>
                  <a:gd name="T57" fmla="*/ 942 h 1299"/>
                  <a:gd name="T58" fmla="*/ 973 w 1308"/>
                  <a:gd name="T59" fmla="*/ 1018 h 1299"/>
                  <a:gd name="T60" fmla="*/ 949 w 1308"/>
                  <a:gd name="T61" fmla="*/ 1133 h 1299"/>
                  <a:gd name="T62" fmla="*/ 933 w 1308"/>
                  <a:gd name="T63" fmla="*/ 1188 h 1299"/>
                  <a:gd name="T64" fmla="*/ 983 w 1308"/>
                  <a:gd name="T65" fmla="*/ 1249 h 1299"/>
                  <a:gd name="T66" fmla="*/ 983 w 1308"/>
                  <a:gd name="T67" fmla="*/ 1280 h 1299"/>
                  <a:gd name="T68" fmla="*/ 944 w 1308"/>
                  <a:gd name="T69" fmla="*/ 1288 h 1299"/>
                  <a:gd name="T70" fmla="*/ 881 w 1308"/>
                  <a:gd name="T71" fmla="*/ 1262 h 1299"/>
                  <a:gd name="T72" fmla="*/ 815 w 1308"/>
                  <a:gd name="T73" fmla="*/ 1191 h 1299"/>
                  <a:gd name="T74" fmla="*/ 700 w 1308"/>
                  <a:gd name="T75" fmla="*/ 1099 h 1299"/>
                  <a:gd name="T76" fmla="*/ 687 w 1308"/>
                  <a:gd name="T77" fmla="*/ 1073 h 1299"/>
                  <a:gd name="T78" fmla="*/ 682 w 1308"/>
                  <a:gd name="T79" fmla="*/ 1020 h 1299"/>
                  <a:gd name="T80" fmla="*/ 674 w 1308"/>
                  <a:gd name="T81" fmla="*/ 989 h 1299"/>
                  <a:gd name="T82" fmla="*/ 430 w 1308"/>
                  <a:gd name="T83" fmla="*/ 952 h 1299"/>
                  <a:gd name="T84" fmla="*/ 370 w 1308"/>
                  <a:gd name="T85" fmla="*/ 999 h 1299"/>
                  <a:gd name="T86" fmla="*/ 294 w 1308"/>
                  <a:gd name="T87" fmla="*/ 965 h 1299"/>
                  <a:gd name="T88" fmla="*/ 173 w 1308"/>
                  <a:gd name="T89" fmla="*/ 850 h 1299"/>
                  <a:gd name="T90" fmla="*/ 34 w 1308"/>
                  <a:gd name="T91" fmla="*/ 716 h 1299"/>
                  <a:gd name="T92" fmla="*/ 29 w 1308"/>
                  <a:gd name="T93" fmla="*/ 640 h 1299"/>
                  <a:gd name="T94" fmla="*/ 47 w 1308"/>
                  <a:gd name="T95" fmla="*/ 587 h 1299"/>
                  <a:gd name="T96" fmla="*/ 65 w 1308"/>
                  <a:gd name="T97" fmla="*/ 524 h 1299"/>
                  <a:gd name="T98" fmla="*/ 76 w 1308"/>
                  <a:gd name="T99" fmla="*/ 482 h 1299"/>
                  <a:gd name="T100" fmla="*/ 86 w 1308"/>
                  <a:gd name="T101" fmla="*/ 451 h 1299"/>
                  <a:gd name="T102" fmla="*/ 97 w 1308"/>
                  <a:gd name="T103" fmla="*/ 409 h 1299"/>
                  <a:gd name="T104" fmla="*/ 113 w 1308"/>
                  <a:gd name="T105" fmla="*/ 349 h 1299"/>
                  <a:gd name="T106" fmla="*/ 141 w 1308"/>
                  <a:gd name="T107" fmla="*/ 246 h 1299"/>
                  <a:gd name="T108" fmla="*/ 165 w 1308"/>
                  <a:gd name="T109" fmla="*/ 162 h 1299"/>
                  <a:gd name="T110" fmla="*/ 186 w 1308"/>
                  <a:gd name="T111" fmla="*/ 81 h 1299"/>
                  <a:gd name="T112" fmla="*/ 218 w 1308"/>
                  <a:gd name="T113" fmla="*/ 7 h 1299"/>
                  <a:gd name="T114" fmla="*/ 252 w 1308"/>
                  <a:gd name="T115" fmla="*/ 5 h 1299"/>
                  <a:gd name="T116" fmla="*/ 283 w 1308"/>
                  <a:gd name="T117" fmla="*/ 5 h 1299"/>
                  <a:gd name="T118" fmla="*/ 328 w 1308"/>
                  <a:gd name="T119" fmla="*/ 5 h 1299"/>
                  <a:gd name="T120" fmla="*/ 451 w 1308"/>
                  <a:gd name="T121" fmla="*/ 2 h 1299"/>
                  <a:gd name="T122" fmla="*/ 495 w 1308"/>
                  <a:gd name="T123" fmla="*/ 2 h 1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08" h="1299">
                    <a:moveTo>
                      <a:pt x="550" y="7"/>
                    </a:moveTo>
                    <a:lnTo>
                      <a:pt x="558" y="7"/>
                    </a:lnTo>
                    <a:lnTo>
                      <a:pt x="561" y="7"/>
                    </a:lnTo>
                    <a:lnTo>
                      <a:pt x="566" y="7"/>
                    </a:lnTo>
                    <a:lnTo>
                      <a:pt x="571" y="7"/>
                    </a:lnTo>
                    <a:lnTo>
                      <a:pt x="577" y="7"/>
                    </a:lnTo>
                    <a:lnTo>
                      <a:pt x="579" y="7"/>
                    </a:lnTo>
                    <a:lnTo>
                      <a:pt x="585" y="10"/>
                    </a:lnTo>
                    <a:lnTo>
                      <a:pt x="587" y="10"/>
                    </a:lnTo>
                    <a:lnTo>
                      <a:pt x="590" y="10"/>
                    </a:lnTo>
                    <a:lnTo>
                      <a:pt x="592" y="10"/>
                    </a:lnTo>
                    <a:lnTo>
                      <a:pt x="595" y="10"/>
                    </a:lnTo>
                    <a:lnTo>
                      <a:pt x="600" y="10"/>
                    </a:lnTo>
                    <a:lnTo>
                      <a:pt x="603" y="10"/>
                    </a:lnTo>
                    <a:lnTo>
                      <a:pt x="611" y="10"/>
                    </a:lnTo>
                    <a:lnTo>
                      <a:pt x="613" y="10"/>
                    </a:lnTo>
                    <a:lnTo>
                      <a:pt x="619" y="10"/>
                    </a:lnTo>
                    <a:lnTo>
                      <a:pt x="624" y="10"/>
                    </a:lnTo>
                    <a:lnTo>
                      <a:pt x="624" y="13"/>
                    </a:lnTo>
                    <a:lnTo>
                      <a:pt x="626" y="13"/>
                    </a:lnTo>
                    <a:lnTo>
                      <a:pt x="629" y="10"/>
                    </a:lnTo>
                    <a:lnTo>
                      <a:pt x="637" y="13"/>
                    </a:lnTo>
                    <a:lnTo>
                      <a:pt x="653" y="13"/>
                    </a:lnTo>
                    <a:lnTo>
                      <a:pt x="655" y="13"/>
                    </a:lnTo>
                    <a:lnTo>
                      <a:pt x="655" y="15"/>
                    </a:lnTo>
                    <a:lnTo>
                      <a:pt x="658" y="15"/>
                    </a:lnTo>
                    <a:lnTo>
                      <a:pt x="666" y="15"/>
                    </a:lnTo>
                    <a:lnTo>
                      <a:pt x="702" y="18"/>
                    </a:lnTo>
                    <a:lnTo>
                      <a:pt x="702" y="21"/>
                    </a:lnTo>
                    <a:lnTo>
                      <a:pt x="705" y="21"/>
                    </a:lnTo>
                    <a:lnTo>
                      <a:pt x="710" y="21"/>
                    </a:lnTo>
                    <a:lnTo>
                      <a:pt x="721" y="21"/>
                    </a:lnTo>
                    <a:lnTo>
                      <a:pt x="726" y="21"/>
                    </a:lnTo>
                    <a:lnTo>
                      <a:pt x="729" y="21"/>
                    </a:lnTo>
                    <a:lnTo>
                      <a:pt x="744" y="23"/>
                    </a:lnTo>
                    <a:lnTo>
                      <a:pt x="760" y="26"/>
                    </a:lnTo>
                    <a:lnTo>
                      <a:pt x="763" y="26"/>
                    </a:lnTo>
                    <a:lnTo>
                      <a:pt x="771" y="26"/>
                    </a:lnTo>
                    <a:lnTo>
                      <a:pt x="784" y="26"/>
                    </a:lnTo>
                    <a:lnTo>
                      <a:pt x="786" y="26"/>
                    </a:lnTo>
                    <a:lnTo>
                      <a:pt x="786" y="28"/>
                    </a:lnTo>
                    <a:lnTo>
                      <a:pt x="789" y="28"/>
                    </a:lnTo>
                    <a:lnTo>
                      <a:pt x="792" y="28"/>
                    </a:lnTo>
                    <a:lnTo>
                      <a:pt x="794" y="28"/>
                    </a:lnTo>
                    <a:lnTo>
                      <a:pt x="799" y="28"/>
                    </a:lnTo>
                    <a:lnTo>
                      <a:pt x="805" y="28"/>
                    </a:lnTo>
                    <a:lnTo>
                      <a:pt x="807" y="28"/>
                    </a:lnTo>
                    <a:lnTo>
                      <a:pt x="810" y="28"/>
                    </a:lnTo>
                    <a:lnTo>
                      <a:pt x="813" y="28"/>
                    </a:lnTo>
                    <a:lnTo>
                      <a:pt x="815" y="28"/>
                    </a:lnTo>
                    <a:lnTo>
                      <a:pt x="818" y="28"/>
                    </a:lnTo>
                    <a:lnTo>
                      <a:pt x="818" y="31"/>
                    </a:lnTo>
                    <a:lnTo>
                      <a:pt x="823" y="31"/>
                    </a:lnTo>
                    <a:lnTo>
                      <a:pt x="826" y="31"/>
                    </a:lnTo>
                    <a:lnTo>
                      <a:pt x="828" y="31"/>
                    </a:lnTo>
                    <a:lnTo>
                      <a:pt x="831" y="31"/>
                    </a:lnTo>
                    <a:lnTo>
                      <a:pt x="834" y="31"/>
                    </a:lnTo>
                    <a:lnTo>
                      <a:pt x="855" y="34"/>
                    </a:lnTo>
                    <a:lnTo>
                      <a:pt x="857" y="34"/>
                    </a:lnTo>
                    <a:lnTo>
                      <a:pt x="860" y="34"/>
                    </a:lnTo>
                    <a:lnTo>
                      <a:pt x="862" y="34"/>
                    </a:lnTo>
                    <a:lnTo>
                      <a:pt x="865" y="34"/>
                    </a:lnTo>
                    <a:lnTo>
                      <a:pt x="868" y="36"/>
                    </a:lnTo>
                    <a:lnTo>
                      <a:pt x="870" y="36"/>
                    </a:lnTo>
                    <a:lnTo>
                      <a:pt x="876" y="36"/>
                    </a:lnTo>
                    <a:lnTo>
                      <a:pt x="881" y="36"/>
                    </a:lnTo>
                    <a:lnTo>
                      <a:pt x="883" y="36"/>
                    </a:lnTo>
                    <a:lnTo>
                      <a:pt x="886" y="36"/>
                    </a:lnTo>
                    <a:lnTo>
                      <a:pt x="889" y="36"/>
                    </a:lnTo>
                    <a:lnTo>
                      <a:pt x="891" y="36"/>
                    </a:lnTo>
                    <a:lnTo>
                      <a:pt x="894" y="36"/>
                    </a:lnTo>
                    <a:lnTo>
                      <a:pt x="899" y="39"/>
                    </a:lnTo>
                    <a:lnTo>
                      <a:pt x="912" y="39"/>
                    </a:lnTo>
                    <a:lnTo>
                      <a:pt x="915" y="39"/>
                    </a:lnTo>
                    <a:lnTo>
                      <a:pt x="917" y="39"/>
                    </a:lnTo>
                    <a:lnTo>
                      <a:pt x="923" y="39"/>
                    </a:lnTo>
                    <a:lnTo>
                      <a:pt x="925" y="39"/>
                    </a:lnTo>
                    <a:lnTo>
                      <a:pt x="928" y="39"/>
                    </a:lnTo>
                    <a:lnTo>
                      <a:pt x="931" y="42"/>
                    </a:lnTo>
                    <a:lnTo>
                      <a:pt x="933" y="42"/>
                    </a:lnTo>
                    <a:lnTo>
                      <a:pt x="938" y="42"/>
                    </a:lnTo>
                    <a:lnTo>
                      <a:pt x="941" y="42"/>
                    </a:lnTo>
                    <a:lnTo>
                      <a:pt x="944" y="42"/>
                    </a:lnTo>
                    <a:lnTo>
                      <a:pt x="946" y="42"/>
                    </a:lnTo>
                    <a:lnTo>
                      <a:pt x="949" y="42"/>
                    </a:lnTo>
                    <a:lnTo>
                      <a:pt x="959" y="44"/>
                    </a:lnTo>
                    <a:lnTo>
                      <a:pt x="967" y="44"/>
                    </a:lnTo>
                    <a:lnTo>
                      <a:pt x="973" y="44"/>
                    </a:lnTo>
                    <a:lnTo>
                      <a:pt x="975" y="44"/>
                    </a:lnTo>
                    <a:lnTo>
                      <a:pt x="978" y="44"/>
                    </a:lnTo>
                    <a:lnTo>
                      <a:pt x="980" y="44"/>
                    </a:lnTo>
                    <a:lnTo>
                      <a:pt x="983" y="44"/>
                    </a:lnTo>
                    <a:lnTo>
                      <a:pt x="986" y="47"/>
                    </a:lnTo>
                    <a:lnTo>
                      <a:pt x="993" y="47"/>
                    </a:lnTo>
                    <a:lnTo>
                      <a:pt x="996" y="47"/>
                    </a:lnTo>
                    <a:lnTo>
                      <a:pt x="999" y="47"/>
                    </a:lnTo>
                    <a:lnTo>
                      <a:pt x="1001" y="47"/>
                    </a:lnTo>
                    <a:lnTo>
                      <a:pt x="1007" y="47"/>
                    </a:lnTo>
                    <a:lnTo>
                      <a:pt x="1009" y="47"/>
                    </a:lnTo>
                    <a:lnTo>
                      <a:pt x="1012" y="47"/>
                    </a:lnTo>
                    <a:lnTo>
                      <a:pt x="1014" y="49"/>
                    </a:lnTo>
                    <a:lnTo>
                      <a:pt x="1017" y="49"/>
                    </a:lnTo>
                    <a:lnTo>
                      <a:pt x="1022" y="49"/>
                    </a:lnTo>
                    <a:lnTo>
                      <a:pt x="1028" y="49"/>
                    </a:lnTo>
                    <a:lnTo>
                      <a:pt x="1030" y="49"/>
                    </a:lnTo>
                    <a:lnTo>
                      <a:pt x="1035" y="49"/>
                    </a:lnTo>
                    <a:lnTo>
                      <a:pt x="1041" y="52"/>
                    </a:lnTo>
                    <a:lnTo>
                      <a:pt x="1049" y="52"/>
                    </a:lnTo>
                    <a:lnTo>
                      <a:pt x="1051" y="52"/>
                    </a:lnTo>
                    <a:lnTo>
                      <a:pt x="1056" y="52"/>
                    </a:lnTo>
                    <a:lnTo>
                      <a:pt x="1059" y="52"/>
                    </a:lnTo>
                    <a:lnTo>
                      <a:pt x="1062" y="52"/>
                    </a:lnTo>
                    <a:lnTo>
                      <a:pt x="1064" y="52"/>
                    </a:lnTo>
                    <a:lnTo>
                      <a:pt x="1085" y="55"/>
                    </a:lnTo>
                    <a:lnTo>
                      <a:pt x="1085" y="62"/>
                    </a:lnTo>
                    <a:lnTo>
                      <a:pt x="1085" y="81"/>
                    </a:lnTo>
                    <a:lnTo>
                      <a:pt x="1085" y="86"/>
                    </a:lnTo>
                    <a:lnTo>
                      <a:pt x="1096" y="86"/>
                    </a:lnTo>
                    <a:lnTo>
                      <a:pt x="1104" y="86"/>
                    </a:lnTo>
                    <a:lnTo>
                      <a:pt x="1114" y="89"/>
                    </a:lnTo>
                    <a:lnTo>
                      <a:pt x="1130" y="91"/>
                    </a:lnTo>
                    <a:lnTo>
                      <a:pt x="1140" y="91"/>
                    </a:lnTo>
                    <a:lnTo>
                      <a:pt x="1151" y="94"/>
                    </a:lnTo>
                    <a:lnTo>
                      <a:pt x="1151" y="97"/>
                    </a:lnTo>
                    <a:lnTo>
                      <a:pt x="1151" y="104"/>
                    </a:lnTo>
                    <a:lnTo>
                      <a:pt x="1148" y="104"/>
                    </a:lnTo>
                    <a:lnTo>
                      <a:pt x="1148" y="112"/>
                    </a:lnTo>
                    <a:lnTo>
                      <a:pt x="1151" y="112"/>
                    </a:lnTo>
                    <a:lnTo>
                      <a:pt x="1159" y="112"/>
                    </a:lnTo>
                    <a:lnTo>
                      <a:pt x="1164" y="112"/>
                    </a:lnTo>
                    <a:lnTo>
                      <a:pt x="1169" y="112"/>
                    </a:lnTo>
                    <a:lnTo>
                      <a:pt x="1174" y="112"/>
                    </a:lnTo>
                    <a:lnTo>
                      <a:pt x="1180" y="112"/>
                    </a:lnTo>
                    <a:lnTo>
                      <a:pt x="1182" y="115"/>
                    </a:lnTo>
                    <a:lnTo>
                      <a:pt x="1185" y="115"/>
                    </a:lnTo>
                    <a:lnTo>
                      <a:pt x="1187" y="115"/>
                    </a:lnTo>
                    <a:lnTo>
                      <a:pt x="1190" y="115"/>
                    </a:lnTo>
                    <a:lnTo>
                      <a:pt x="1193" y="115"/>
                    </a:lnTo>
                    <a:lnTo>
                      <a:pt x="1195" y="115"/>
                    </a:lnTo>
                    <a:lnTo>
                      <a:pt x="1198" y="115"/>
                    </a:lnTo>
                    <a:lnTo>
                      <a:pt x="1201" y="115"/>
                    </a:lnTo>
                    <a:lnTo>
                      <a:pt x="1203" y="115"/>
                    </a:lnTo>
                    <a:lnTo>
                      <a:pt x="1206" y="115"/>
                    </a:lnTo>
                    <a:lnTo>
                      <a:pt x="1208" y="115"/>
                    </a:lnTo>
                    <a:lnTo>
                      <a:pt x="1211" y="115"/>
                    </a:lnTo>
                    <a:lnTo>
                      <a:pt x="1214" y="115"/>
                    </a:lnTo>
                    <a:lnTo>
                      <a:pt x="1216" y="115"/>
                    </a:lnTo>
                    <a:lnTo>
                      <a:pt x="1219" y="125"/>
                    </a:lnTo>
                    <a:lnTo>
                      <a:pt x="1219" y="128"/>
                    </a:lnTo>
                    <a:lnTo>
                      <a:pt x="1222" y="131"/>
                    </a:lnTo>
                    <a:lnTo>
                      <a:pt x="1222" y="141"/>
                    </a:lnTo>
                    <a:lnTo>
                      <a:pt x="1224" y="141"/>
                    </a:lnTo>
                    <a:lnTo>
                      <a:pt x="1224" y="146"/>
                    </a:lnTo>
                    <a:lnTo>
                      <a:pt x="1222" y="157"/>
                    </a:lnTo>
                    <a:lnTo>
                      <a:pt x="1222" y="162"/>
                    </a:lnTo>
                    <a:lnTo>
                      <a:pt x="1222" y="167"/>
                    </a:lnTo>
                    <a:lnTo>
                      <a:pt x="1222" y="170"/>
                    </a:lnTo>
                    <a:lnTo>
                      <a:pt x="1219" y="170"/>
                    </a:lnTo>
                    <a:lnTo>
                      <a:pt x="1219" y="173"/>
                    </a:lnTo>
                    <a:lnTo>
                      <a:pt x="1216" y="173"/>
                    </a:lnTo>
                    <a:lnTo>
                      <a:pt x="1216" y="175"/>
                    </a:lnTo>
                    <a:lnTo>
                      <a:pt x="1214" y="178"/>
                    </a:lnTo>
                    <a:lnTo>
                      <a:pt x="1214" y="181"/>
                    </a:lnTo>
                    <a:lnTo>
                      <a:pt x="1211" y="181"/>
                    </a:lnTo>
                    <a:lnTo>
                      <a:pt x="1211" y="183"/>
                    </a:lnTo>
                    <a:lnTo>
                      <a:pt x="1214" y="183"/>
                    </a:lnTo>
                    <a:lnTo>
                      <a:pt x="1214" y="186"/>
                    </a:lnTo>
                    <a:lnTo>
                      <a:pt x="1214" y="188"/>
                    </a:lnTo>
                    <a:lnTo>
                      <a:pt x="1219" y="196"/>
                    </a:lnTo>
                    <a:lnTo>
                      <a:pt x="1219" y="199"/>
                    </a:lnTo>
                    <a:lnTo>
                      <a:pt x="1219" y="202"/>
                    </a:lnTo>
                    <a:lnTo>
                      <a:pt x="1222" y="207"/>
                    </a:lnTo>
                    <a:lnTo>
                      <a:pt x="1224" y="207"/>
                    </a:lnTo>
                    <a:lnTo>
                      <a:pt x="1224" y="209"/>
                    </a:lnTo>
                    <a:lnTo>
                      <a:pt x="1224" y="212"/>
                    </a:lnTo>
                    <a:lnTo>
                      <a:pt x="1227" y="212"/>
                    </a:lnTo>
                    <a:lnTo>
                      <a:pt x="1227" y="215"/>
                    </a:lnTo>
                    <a:lnTo>
                      <a:pt x="1227" y="217"/>
                    </a:lnTo>
                    <a:lnTo>
                      <a:pt x="1227" y="220"/>
                    </a:lnTo>
                    <a:lnTo>
                      <a:pt x="1227" y="225"/>
                    </a:lnTo>
                    <a:lnTo>
                      <a:pt x="1227" y="228"/>
                    </a:lnTo>
                    <a:lnTo>
                      <a:pt x="1227" y="230"/>
                    </a:lnTo>
                    <a:lnTo>
                      <a:pt x="1227" y="233"/>
                    </a:lnTo>
                    <a:lnTo>
                      <a:pt x="1227" y="236"/>
                    </a:lnTo>
                    <a:lnTo>
                      <a:pt x="1229" y="236"/>
                    </a:lnTo>
                    <a:lnTo>
                      <a:pt x="1229" y="241"/>
                    </a:lnTo>
                    <a:lnTo>
                      <a:pt x="1229" y="246"/>
                    </a:lnTo>
                    <a:lnTo>
                      <a:pt x="1229" y="249"/>
                    </a:lnTo>
                    <a:lnTo>
                      <a:pt x="1229" y="251"/>
                    </a:lnTo>
                    <a:lnTo>
                      <a:pt x="1229" y="254"/>
                    </a:lnTo>
                    <a:lnTo>
                      <a:pt x="1229" y="257"/>
                    </a:lnTo>
                    <a:lnTo>
                      <a:pt x="1232" y="257"/>
                    </a:lnTo>
                    <a:lnTo>
                      <a:pt x="1232" y="259"/>
                    </a:lnTo>
                    <a:lnTo>
                      <a:pt x="1232" y="262"/>
                    </a:lnTo>
                    <a:lnTo>
                      <a:pt x="1232" y="265"/>
                    </a:lnTo>
                    <a:lnTo>
                      <a:pt x="1232" y="267"/>
                    </a:lnTo>
                    <a:lnTo>
                      <a:pt x="1232" y="270"/>
                    </a:lnTo>
                    <a:lnTo>
                      <a:pt x="1232" y="272"/>
                    </a:lnTo>
                    <a:lnTo>
                      <a:pt x="1232" y="275"/>
                    </a:lnTo>
                    <a:lnTo>
                      <a:pt x="1232" y="278"/>
                    </a:lnTo>
                    <a:lnTo>
                      <a:pt x="1232" y="280"/>
                    </a:lnTo>
                    <a:lnTo>
                      <a:pt x="1232" y="283"/>
                    </a:lnTo>
                    <a:lnTo>
                      <a:pt x="1232" y="286"/>
                    </a:lnTo>
                    <a:lnTo>
                      <a:pt x="1232" y="288"/>
                    </a:lnTo>
                    <a:lnTo>
                      <a:pt x="1232" y="291"/>
                    </a:lnTo>
                    <a:lnTo>
                      <a:pt x="1235" y="291"/>
                    </a:lnTo>
                    <a:lnTo>
                      <a:pt x="1237" y="291"/>
                    </a:lnTo>
                    <a:lnTo>
                      <a:pt x="1240" y="291"/>
                    </a:lnTo>
                    <a:lnTo>
                      <a:pt x="1243" y="291"/>
                    </a:lnTo>
                    <a:lnTo>
                      <a:pt x="1245" y="291"/>
                    </a:lnTo>
                    <a:lnTo>
                      <a:pt x="1248" y="291"/>
                    </a:lnTo>
                    <a:lnTo>
                      <a:pt x="1250" y="291"/>
                    </a:lnTo>
                    <a:lnTo>
                      <a:pt x="1253" y="291"/>
                    </a:lnTo>
                    <a:lnTo>
                      <a:pt x="1256" y="291"/>
                    </a:lnTo>
                    <a:lnTo>
                      <a:pt x="1258" y="291"/>
                    </a:lnTo>
                    <a:lnTo>
                      <a:pt x="1261" y="291"/>
                    </a:lnTo>
                    <a:lnTo>
                      <a:pt x="1266" y="291"/>
                    </a:lnTo>
                    <a:lnTo>
                      <a:pt x="1269" y="291"/>
                    </a:lnTo>
                    <a:lnTo>
                      <a:pt x="1274" y="291"/>
                    </a:lnTo>
                    <a:lnTo>
                      <a:pt x="1277" y="291"/>
                    </a:lnTo>
                    <a:lnTo>
                      <a:pt x="1284" y="291"/>
                    </a:lnTo>
                    <a:lnTo>
                      <a:pt x="1287" y="291"/>
                    </a:lnTo>
                    <a:lnTo>
                      <a:pt x="1290" y="291"/>
                    </a:lnTo>
                    <a:lnTo>
                      <a:pt x="1292" y="291"/>
                    </a:lnTo>
                    <a:lnTo>
                      <a:pt x="1295" y="291"/>
                    </a:lnTo>
                    <a:lnTo>
                      <a:pt x="1298" y="291"/>
                    </a:lnTo>
                    <a:lnTo>
                      <a:pt x="1300" y="291"/>
                    </a:lnTo>
                    <a:lnTo>
                      <a:pt x="1303" y="291"/>
                    </a:lnTo>
                    <a:lnTo>
                      <a:pt x="1305" y="291"/>
                    </a:lnTo>
                    <a:lnTo>
                      <a:pt x="1308" y="291"/>
                    </a:lnTo>
                    <a:lnTo>
                      <a:pt x="1308" y="293"/>
                    </a:lnTo>
                    <a:lnTo>
                      <a:pt x="1308" y="296"/>
                    </a:lnTo>
                    <a:lnTo>
                      <a:pt x="1308" y="299"/>
                    </a:lnTo>
                    <a:lnTo>
                      <a:pt x="1308" y="301"/>
                    </a:lnTo>
                    <a:lnTo>
                      <a:pt x="1308" y="304"/>
                    </a:lnTo>
                    <a:lnTo>
                      <a:pt x="1308" y="317"/>
                    </a:lnTo>
                    <a:lnTo>
                      <a:pt x="1308" y="320"/>
                    </a:lnTo>
                    <a:lnTo>
                      <a:pt x="1308" y="328"/>
                    </a:lnTo>
                    <a:lnTo>
                      <a:pt x="1308" y="330"/>
                    </a:lnTo>
                    <a:lnTo>
                      <a:pt x="1308" y="333"/>
                    </a:lnTo>
                    <a:lnTo>
                      <a:pt x="1308" y="335"/>
                    </a:lnTo>
                    <a:lnTo>
                      <a:pt x="1308" y="341"/>
                    </a:lnTo>
                    <a:lnTo>
                      <a:pt x="1308" y="343"/>
                    </a:lnTo>
                    <a:lnTo>
                      <a:pt x="1308" y="346"/>
                    </a:lnTo>
                    <a:lnTo>
                      <a:pt x="1308" y="351"/>
                    </a:lnTo>
                    <a:lnTo>
                      <a:pt x="1308" y="354"/>
                    </a:lnTo>
                    <a:lnTo>
                      <a:pt x="1308" y="364"/>
                    </a:lnTo>
                    <a:lnTo>
                      <a:pt x="1308" y="367"/>
                    </a:lnTo>
                    <a:lnTo>
                      <a:pt x="1292" y="367"/>
                    </a:lnTo>
                    <a:lnTo>
                      <a:pt x="1290" y="367"/>
                    </a:lnTo>
                    <a:lnTo>
                      <a:pt x="1284" y="367"/>
                    </a:lnTo>
                    <a:lnTo>
                      <a:pt x="1274" y="367"/>
                    </a:lnTo>
                    <a:lnTo>
                      <a:pt x="1271" y="367"/>
                    </a:lnTo>
                    <a:lnTo>
                      <a:pt x="1271" y="370"/>
                    </a:lnTo>
                    <a:lnTo>
                      <a:pt x="1271" y="372"/>
                    </a:lnTo>
                    <a:lnTo>
                      <a:pt x="1271" y="375"/>
                    </a:lnTo>
                    <a:lnTo>
                      <a:pt x="1271" y="380"/>
                    </a:lnTo>
                    <a:lnTo>
                      <a:pt x="1271" y="393"/>
                    </a:lnTo>
                    <a:lnTo>
                      <a:pt x="1271" y="396"/>
                    </a:lnTo>
                    <a:lnTo>
                      <a:pt x="1235" y="396"/>
                    </a:lnTo>
                    <a:lnTo>
                      <a:pt x="1232" y="396"/>
                    </a:lnTo>
                    <a:lnTo>
                      <a:pt x="1219" y="396"/>
                    </a:lnTo>
                    <a:lnTo>
                      <a:pt x="1211" y="393"/>
                    </a:lnTo>
                    <a:lnTo>
                      <a:pt x="1208" y="393"/>
                    </a:lnTo>
                    <a:lnTo>
                      <a:pt x="1211" y="396"/>
                    </a:lnTo>
                    <a:lnTo>
                      <a:pt x="1203" y="396"/>
                    </a:lnTo>
                    <a:lnTo>
                      <a:pt x="1177" y="396"/>
                    </a:lnTo>
                    <a:lnTo>
                      <a:pt x="1177" y="388"/>
                    </a:lnTo>
                    <a:lnTo>
                      <a:pt x="1140" y="385"/>
                    </a:lnTo>
                    <a:lnTo>
                      <a:pt x="1122" y="385"/>
                    </a:lnTo>
                    <a:lnTo>
                      <a:pt x="1122" y="388"/>
                    </a:lnTo>
                    <a:lnTo>
                      <a:pt x="1122" y="393"/>
                    </a:lnTo>
                    <a:lnTo>
                      <a:pt x="1125" y="406"/>
                    </a:lnTo>
                    <a:lnTo>
                      <a:pt x="1125" y="409"/>
                    </a:lnTo>
                    <a:lnTo>
                      <a:pt x="1125" y="417"/>
                    </a:lnTo>
                    <a:lnTo>
                      <a:pt x="1125" y="427"/>
                    </a:lnTo>
                    <a:lnTo>
                      <a:pt x="1153" y="427"/>
                    </a:lnTo>
                    <a:lnTo>
                      <a:pt x="1153" y="430"/>
                    </a:lnTo>
                    <a:lnTo>
                      <a:pt x="1153" y="435"/>
                    </a:lnTo>
                    <a:lnTo>
                      <a:pt x="1153" y="438"/>
                    </a:lnTo>
                    <a:lnTo>
                      <a:pt x="1153" y="440"/>
                    </a:lnTo>
                    <a:lnTo>
                      <a:pt x="1153" y="443"/>
                    </a:lnTo>
                    <a:lnTo>
                      <a:pt x="1153" y="451"/>
                    </a:lnTo>
                    <a:lnTo>
                      <a:pt x="1153" y="454"/>
                    </a:lnTo>
                    <a:lnTo>
                      <a:pt x="1153" y="456"/>
                    </a:lnTo>
                    <a:lnTo>
                      <a:pt x="1153" y="459"/>
                    </a:lnTo>
                    <a:lnTo>
                      <a:pt x="1153" y="467"/>
                    </a:lnTo>
                    <a:lnTo>
                      <a:pt x="1153" y="469"/>
                    </a:lnTo>
                    <a:lnTo>
                      <a:pt x="1153" y="475"/>
                    </a:lnTo>
                    <a:lnTo>
                      <a:pt x="1153" y="477"/>
                    </a:lnTo>
                    <a:lnTo>
                      <a:pt x="1153" y="480"/>
                    </a:lnTo>
                    <a:lnTo>
                      <a:pt x="1153" y="485"/>
                    </a:lnTo>
                    <a:lnTo>
                      <a:pt x="1153" y="488"/>
                    </a:lnTo>
                    <a:lnTo>
                      <a:pt x="1153" y="498"/>
                    </a:lnTo>
                    <a:lnTo>
                      <a:pt x="1203" y="503"/>
                    </a:lnTo>
                    <a:lnTo>
                      <a:pt x="1232" y="503"/>
                    </a:lnTo>
                    <a:lnTo>
                      <a:pt x="1232" y="509"/>
                    </a:lnTo>
                    <a:lnTo>
                      <a:pt x="1235" y="561"/>
                    </a:lnTo>
                    <a:lnTo>
                      <a:pt x="1240" y="561"/>
                    </a:lnTo>
                    <a:lnTo>
                      <a:pt x="1237" y="579"/>
                    </a:lnTo>
                    <a:lnTo>
                      <a:pt x="1237" y="582"/>
                    </a:lnTo>
                    <a:lnTo>
                      <a:pt x="1235" y="616"/>
                    </a:lnTo>
                    <a:lnTo>
                      <a:pt x="1235" y="621"/>
                    </a:lnTo>
                    <a:lnTo>
                      <a:pt x="1203" y="619"/>
                    </a:lnTo>
                    <a:lnTo>
                      <a:pt x="1198" y="619"/>
                    </a:lnTo>
                    <a:lnTo>
                      <a:pt x="1198" y="661"/>
                    </a:lnTo>
                    <a:lnTo>
                      <a:pt x="1198" y="663"/>
                    </a:lnTo>
                    <a:lnTo>
                      <a:pt x="1201" y="695"/>
                    </a:lnTo>
                    <a:lnTo>
                      <a:pt x="1201" y="698"/>
                    </a:lnTo>
                    <a:lnTo>
                      <a:pt x="1201" y="700"/>
                    </a:lnTo>
                    <a:lnTo>
                      <a:pt x="1201" y="719"/>
                    </a:lnTo>
                    <a:lnTo>
                      <a:pt x="1201" y="721"/>
                    </a:lnTo>
                    <a:lnTo>
                      <a:pt x="1201" y="740"/>
                    </a:lnTo>
                    <a:lnTo>
                      <a:pt x="1201" y="742"/>
                    </a:lnTo>
                    <a:lnTo>
                      <a:pt x="1203" y="761"/>
                    </a:lnTo>
                    <a:lnTo>
                      <a:pt x="1203" y="774"/>
                    </a:lnTo>
                    <a:lnTo>
                      <a:pt x="1203" y="782"/>
                    </a:lnTo>
                    <a:lnTo>
                      <a:pt x="1203" y="784"/>
                    </a:lnTo>
                    <a:lnTo>
                      <a:pt x="1203" y="800"/>
                    </a:lnTo>
                    <a:lnTo>
                      <a:pt x="1203" y="805"/>
                    </a:lnTo>
                    <a:lnTo>
                      <a:pt x="1206" y="842"/>
                    </a:lnTo>
                    <a:lnTo>
                      <a:pt x="1206" y="845"/>
                    </a:lnTo>
                    <a:lnTo>
                      <a:pt x="1208" y="884"/>
                    </a:lnTo>
                    <a:lnTo>
                      <a:pt x="1208" y="887"/>
                    </a:lnTo>
                    <a:lnTo>
                      <a:pt x="1206" y="887"/>
                    </a:lnTo>
                    <a:lnTo>
                      <a:pt x="1203" y="887"/>
                    </a:lnTo>
                    <a:lnTo>
                      <a:pt x="1159" y="887"/>
                    </a:lnTo>
                    <a:lnTo>
                      <a:pt x="1125" y="889"/>
                    </a:lnTo>
                    <a:lnTo>
                      <a:pt x="1080" y="892"/>
                    </a:lnTo>
                    <a:lnTo>
                      <a:pt x="1080" y="850"/>
                    </a:lnTo>
                    <a:lnTo>
                      <a:pt x="1012" y="852"/>
                    </a:lnTo>
                    <a:lnTo>
                      <a:pt x="1004" y="852"/>
                    </a:lnTo>
                    <a:lnTo>
                      <a:pt x="983" y="852"/>
                    </a:lnTo>
                    <a:lnTo>
                      <a:pt x="983" y="855"/>
                    </a:lnTo>
                    <a:lnTo>
                      <a:pt x="983" y="858"/>
                    </a:lnTo>
                    <a:lnTo>
                      <a:pt x="983" y="860"/>
                    </a:lnTo>
                    <a:lnTo>
                      <a:pt x="980" y="873"/>
                    </a:lnTo>
                    <a:lnTo>
                      <a:pt x="983" y="889"/>
                    </a:lnTo>
                    <a:lnTo>
                      <a:pt x="983" y="894"/>
                    </a:lnTo>
                    <a:lnTo>
                      <a:pt x="983" y="900"/>
                    </a:lnTo>
                    <a:lnTo>
                      <a:pt x="983" y="902"/>
                    </a:lnTo>
                    <a:lnTo>
                      <a:pt x="983" y="905"/>
                    </a:lnTo>
                    <a:lnTo>
                      <a:pt x="983" y="910"/>
                    </a:lnTo>
                    <a:lnTo>
                      <a:pt x="983" y="913"/>
                    </a:lnTo>
                    <a:lnTo>
                      <a:pt x="983" y="915"/>
                    </a:lnTo>
                    <a:lnTo>
                      <a:pt x="983" y="926"/>
                    </a:lnTo>
                    <a:lnTo>
                      <a:pt x="983" y="936"/>
                    </a:lnTo>
                    <a:lnTo>
                      <a:pt x="983" y="942"/>
                    </a:lnTo>
                    <a:lnTo>
                      <a:pt x="983" y="944"/>
                    </a:lnTo>
                    <a:lnTo>
                      <a:pt x="983" y="947"/>
                    </a:lnTo>
                    <a:lnTo>
                      <a:pt x="983" y="950"/>
                    </a:lnTo>
                    <a:lnTo>
                      <a:pt x="983" y="952"/>
                    </a:lnTo>
                    <a:lnTo>
                      <a:pt x="983" y="955"/>
                    </a:lnTo>
                    <a:lnTo>
                      <a:pt x="983" y="957"/>
                    </a:lnTo>
                    <a:lnTo>
                      <a:pt x="983" y="960"/>
                    </a:lnTo>
                    <a:lnTo>
                      <a:pt x="983" y="963"/>
                    </a:lnTo>
                    <a:lnTo>
                      <a:pt x="970" y="963"/>
                    </a:lnTo>
                    <a:lnTo>
                      <a:pt x="970" y="1002"/>
                    </a:lnTo>
                    <a:lnTo>
                      <a:pt x="973" y="1015"/>
                    </a:lnTo>
                    <a:lnTo>
                      <a:pt x="973" y="1018"/>
                    </a:lnTo>
                    <a:lnTo>
                      <a:pt x="975" y="1083"/>
                    </a:lnTo>
                    <a:lnTo>
                      <a:pt x="946" y="1083"/>
                    </a:lnTo>
                    <a:lnTo>
                      <a:pt x="946" y="1089"/>
                    </a:lnTo>
                    <a:lnTo>
                      <a:pt x="946" y="1110"/>
                    </a:lnTo>
                    <a:lnTo>
                      <a:pt x="946" y="1112"/>
                    </a:lnTo>
                    <a:lnTo>
                      <a:pt x="949" y="1117"/>
                    </a:lnTo>
                    <a:lnTo>
                      <a:pt x="949" y="1120"/>
                    </a:lnTo>
                    <a:lnTo>
                      <a:pt x="949" y="1123"/>
                    </a:lnTo>
                    <a:lnTo>
                      <a:pt x="949" y="1125"/>
                    </a:lnTo>
                    <a:lnTo>
                      <a:pt x="949" y="1128"/>
                    </a:lnTo>
                    <a:lnTo>
                      <a:pt x="949" y="1131"/>
                    </a:lnTo>
                    <a:lnTo>
                      <a:pt x="949" y="1133"/>
                    </a:lnTo>
                    <a:lnTo>
                      <a:pt x="949" y="1136"/>
                    </a:lnTo>
                    <a:lnTo>
                      <a:pt x="949" y="1138"/>
                    </a:lnTo>
                    <a:lnTo>
                      <a:pt x="949" y="1141"/>
                    </a:lnTo>
                    <a:lnTo>
                      <a:pt x="949" y="1144"/>
                    </a:lnTo>
                    <a:lnTo>
                      <a:pt x="923" y="1146"/>
                    </a:lnTo>
                    <a:lnTo>
                      <a:pt x="923" y="1154"/>
                    </a:lnTo>
                    <a:lnTo>
                      <a:pt x="923" y="1167"/>
                    </a:lnTo>
                    <a:lnTo>
                      <a:pt x="923" y="1175"/>
                    </a:lnTo>
                    <a:lnTo>
                      <a:pt x="923" y="1186"/>
                    </a:lnTo>
                    <a:lnTo>
                      <a:pt x="923" y="1188"/>
                    </a:lnTo>
                    <a:lnTo>
                      <a:pt x="925" y="1188"/>
                    </a:lnTo>
                    <a:lnTo>
                      <a:pt x="933" y="1188"/>
                    </a:lnTo>
                    <a:lnTo>
                      <a:pt x="938" y="1186"/>
                    </a:lnTo>
                    <a:lnTo>
                      <a:pt x="941" y="1194"/>
                    </a:lnTo>
                    <a:lnTo>
                      <a:pt x="941" y="1209"/>
                    </a:lnTo>
                    <a:lnTo>
                      <a:pt x="941" y="1212"/>
                    </a:lnTo>
                    <a:lnTo>
                      <a:pt x="941" y="1215"/>
                    </a:lnTo>
                    <a:lnTo>
                      <a:pt x="944" y="1215"/>
                    </a:lnTo>
                    <a:lnTo>
                      <a:pt x="944" y="1217"/>
                    </a:lnTo>
                    <a:lnTo>
                      <a:pt x="944" y="1220"/>
                    </a:lnTo>
                    <a:lnTo>
                      <a:pt x="944" y="1228"/>
                    </a:lnTo>
                    <a:lnTo>
                      <a:pt x="980" y="1225"/>
                    </a:lnTo>
                    <a:lnTo>
                      <a:pt x="983" y="1246"/>
                    </a:lnTo>
                    <a:lnTo>
                      <a:pt x="983" y="1249"/>
                    </a:lnTo>
                    <a:lnTo>
                      <a:pt x="983" y="1251"/>
                    </a:lnTo>
                    <a:lnTo>
                      <a:pt x="983" y="1254"/>
                    </a:lnTo>
                    <a:lnTo>
                      <a:pt x="983" y="1257"/>
                    </a:lnTo>
                    <a:lnTo>
                      <a:pt x="983" y="1259"/>
                    </a:lnTo>
                    <a:lnTo>
                      <a:pt x="983" y="1262"/>
                    </a:lnTo>
                    <a:lnTo>
                      <a:pt x="983" y="1264"/>
                    </a:lnTo>
                    <a:lnTo>
                      <a:pt x="983" y="1267"/>
                    </a:lnTo>
                    <a:lnTo>
                      <a:pt x="983" y="1270"/>
                    </a:lnTo>
                    <a:lnTo>
                      <a:pt x="983" y="1272"/>
                    </a:lnTo>
                    <a:lnTo>
                      <a:pt x="983" y="1275"/>
                    </a:lnTo>
                    <a:lnTo>
                      <a:pt x="983" y="1278"/>
                    </a:lnTo>
                    <a:lnTo>
                      <a:pt x="983" y="1280"/>
                    </a:lnTo>
                    <a:lnTo>
                      <a:pt x="983" y="1288"/>
                    </a:lnTo>
                    <a:lnTo>
                      <a:pt x="983" y="1291"/>
                    </a:lnTo>
                    <a:lnTo>
                      <a:pt x="980" y="1293"/>
                    </a:lnTo>
                    <a:lnTo>
                      <a:pt x="980" y="1296"/>
                    </a:lnTo>
                    <a:lnTo>
                      <a:pt x="980" y="1299"/>
                    </a:lnTo>
                    <a:lnTo>
                      <a:pt x="975" y="1293"/>
                    </a:lnTo>
                    <a:lnTo>
                      <a:pt x="973" y="1291"/>
                    </a:lnTo>
                    <a:lnTo>
                      <a:pt x="970" y="1291"/>
                    </a:lnTo>
                    <a:lnTo>
                      <a:pt x="967" y="1288"/>
                    </a:lnTo>
                    <a:lnTo>
                      <a:pt x="962" y="1288"/>
                    </a:lnTo>
                    <a:lnTo>
                      <a:pt x="946" y="1288"/>
                    </a:lnTo>
                    <a:lnTo>
                      <a:pt x="944" y="1288"/>
                    </a:lnTo>
                    <a:lnTo>
                      <a:pt x="941" y="1288"/>
                    </a:lnTo>
                    <a:lnTo>
                      <a:pt x="936" y="1288"/>
                    </a:lnTo>
                    <a:lnTo>
                      <a:pt x="928" y="1288"/>
                    </a:lnTo>
                    <a:lnTo>
                      <a:pt x="923" y="1288"/>
                    </a:lnTo>
                    <a:lnTo>
                      <a:pt x="920" y="1285"/>
                    </a:lnTo>
                    <a:lnTo>
                      <a:pt x="917" y="1285"/>
                    </a:lnTo>
                    <a:lnTo>
                      <a:pt x="912" y="1283"/>
                    </a:lnTo>
                    <a:lnTo>
                      <a:pt x="907" y="1280"/>
                    </a:lnTo>
                    <a:lnTo>
                      <a:pt x="902" y="1278"/>
                    </a:lnTo>
                    <a:lnTo>
                      <a:pt x="894" y="1272"/>
                    </a:lnTo>
                    <a:lnTo>
                      <a:pt x="886" y="1264"/>
                    </a:lnTo>
                    <a:lnTo>
                      <a:pt x="881" y="1262"/>
                    </a:lnTo>
                    <a:lnTo>
                      <a:pt x="878" y="1259"/>
                    </a:lnTo>
                    <a:lnTo>
                      <a:pt x="855" y="1241"/>
                    </a:lnTo>
                    <a:lnTo>
                      <a:pt x="855" y="1238"/>
                    </a:lnTo>
                    <a:lnTo>
                      <a:pt x="852" y="1238"/>
                    </a:lnTo>
                    <a:lnTo>
                      <a:pt x="834" y="1215"/>
                    </a:lnTo>
                    <a:lnTo>
                      <a:pt x="834" y="1212"/>
                    </a:lnTo>
                    <a:lnTo>
                      <a:pt x="828" y="1207"/>
                    </a:lnTo>
                    <a:lnTo>
                      <a:pt x="826" y="1204"/>
                    </a:lnTo>
                    <a:lnTo>
                      <a:pt x="826" y="1201"/>
                    </a:lnTo>
                    <a:lnTo>
                      <a:pt x="820" y="1196"/>
                    </a:lnTo>
                    <a:lnTo>
                      <a:pt x="820" y="1194"/>
                    </a:lnTo>
                    <a:lnTo>
                      <a:pt x="815" y="1191"/>
                    </a:lnTo>
                    <a:lnTo>
                      <a:pt x="813" y="1186"/>
                    </a:lnTo>
                    <a:lnTo>
                      <a:pt x="810" y="1183"/>
                    </a:lnTo>
                    <a:lnTo>
                      <a:pt x="805" y="1183"/>
                    </a:lnTo>
                    <a:lnTo>
                      <a:pt x="773" y="1159"/>
                    </a:lnTo>
                    <a:lnTo>
                      <a:pt x="768" y="1157"/>
                    </a:lnTo>
                    <a:lnTo>
                      <a:pt x="763" y="1154"/>
                    </a:lnTo>
                    <a:lnTo>
                      <a:pt x="758" y="1149"/>
                    </a:lnTo>
                    <a:lnTo>
                      <a:pt x="750" y="1144"/>
                    </a:lnTo>
                    <a:lnTo>
                      <a:pt x="734" y="1131"/>
                    </a:lnTo>
                    <a:lnTo>
                      <a:pt x="716" y="1112"/>
                    </a:lnTo>
                    <a:lnTo>
                      <a:pt x="713" y="1112"/>
                    </a:lnTo>
                    <a:lnTo>
                      <a:pt x="700" y="1099"/>
                    </a:lnTo>
                    <a:lnTo>
                      <a:pt x="697" y="1099"/>
                    </a:lnTo>
                    <a:lnTo>
                      <a:pt x="697" y="1096"/>
                    </a:lnTo>
                    <a:lnTo>
                      <a:pt x="697" y="1094"/>
                    </a:lnTo>
                    <a:lnTo>
                      <a:pt x="695" y="1094"/>
                    </a:lnTo>
                    <a:lnTo>
                      <a:pt x="692" y="1091"/>
                    </a:lnTo>
                    <a:lnTo>
                      <a:pt x="692" y="1089"/>
                    </a:lnTo>
                    <a:lnTo>
                      <a:pt x="689" y="1086"/>
                    </a:lnTo>
                    <a:lnTo>
                      <a:pt x="689" y="1083"/>
                    </a:lnTo>
                    <a:lnTo>
                      <a:pt x="689" y="1081"/>
                    </a:lnTo>
                    <a:lnTo>
                      <a:pt x="687" y="1081"/>
                    </a:lnTo>
                    <a:lnTo>
                      <a:pt x="687" y="1078"/>
                    </a:lnTo>
                    <a:lnTo>
                      <a:pt x="687" y="1073"/>
                    </a:lnTo>
                    <a:lnTo>
                      <a:pt x="684" y="1065"/>
                    </a:lnTo>
                    <a:lnTo>
                      <a:pt x="682" y="1057"/>
                    </a:lnTo>
                    <a:lnTo>
                      <a:pt x="679" y="1047"/>
                    </a:lnTo>
                    <a:lnTo>
                      <a:pt x="679" y="1044"/>
                    </a:lnTo>
                    <a:lnTo>
                      <a:pt x="679" y="1041"/>
                    </a:lnTo>
                    <a:lnTo>
                      <a:pt x="676" y="1039"/>
                    </a:lnTo>
                    <a:lnTo>
                      <a:pt x="676" y="1036"/>
                    </a:lnTo>
                    <a:lnTo>
                      <a:pt x="676" y="1034"/>
                    </a:lnTo>
                    <a:lnTo>
                      <a:pt x="679" y="1031"/>
                    </a:lnTo>
                    <a:lnTo>
                      <a:pt x="679" y="1028"/>
                    </a:lnTo>
                    <a:lnTo>
                      <a:pt x="679" y="1026"/>
                    </a:lnTo>
                    <a:lnTo>
                      <a:pt x="682" y="1020"/>
                    </a:lnTo>
                    <a:lnTo>
                      <a:pt x="682" y="1015"/>
                    </a:lnTo>
                    <a:lnTo>
                      <a:pt x="684" y="1013"/>
                    </a:lnTo>
                    <a:lnTo>
                      <a:pt x="684" y="1010"/>
                    </a:lnTo>
                    <a:lnTo>
                      <a:pt x="684" y="1007"/>
                    </a:lnTo>
                    <a:lnTo>
                      <a:pt x="684" y="1005"/>
                    </a:lnTo>
                    <a:lnTo>
                      <a:pt x="684" y="1002"/>
                    </a:lnTo>
                    <a:lnTo>
                      <a:pt x="682" y="999"/>
                    </a:lnTo>
                    <a:lnTo>
                      <a:pt x="682" y="997"/>
                    </a:lnTo>
                    <a:lnTo>
                      <a:pt x="679" y="994"/>
                    </a:lnTo>
                    <a:lnTo>
                      <a:pt x="679" y="992"/>
                    </a:lnTo>
                    <a:lnTo>
                      <a:pt x="676" y="992"/>
                    </a:lnTo>
                    <a:lnTo>
                      <a:pt x="674" y="989"/>
                    </a:lnTo>
                    <a:lnTo>
                      <a:pt x="671" y="989"/>
                    </a:lnTo>
                    <a:lnTo>
                      <a:pt x="658" y="986"/>
                    </a:lnTo>
                    <a:lnTo>
                      <a:pt x="629" y="981"/>
                    </a:lnTo>
                    <a:lnTo>
                      <a:pt x="579" y="976"/>
                    </a:lnTo>
                    <a:lnTo>
                      <a:pt x="564" y="973"/>
                    </a:lnTo>
                    <a:lnTo>
                      <a:pt x="532" y="968"/>
                    </a:lnTo>
                    <a:lnTo>
                      <a:pt x="503" y="965"/>
                    </a:lnTo>
                    <a:lnTo>
                      <a:pt x="488" y="960"/>
                    </a:lnTo>
                    <a:lnTo>
                      <a:pt x="477" y="960"/>
                    </a:lnTo>
                    <a:lnTo>
                      <a:pt x="461" y="957"/>
                    </a:lnTo>
                    <a:lnTo>
                      <a:pt x="440" y="955"/>
                    </a:lnTo>
                    <a:lnTo>
                      <a:pt x="430" y="952"/>
                    </a:lnTo>
                    <a:lnTo>
                      <a:pt x="427" y="952"/>
                    </a:lnTo>
                    <a:lnTo>
                      <a:pt x="425" y="955"/>
                    </a:lnTo>
                    <a:lnTo>
                      <a:pt x="422" y="955"/>
                    </a:lnTo>
                    <a:lnTo>
                      <a:pt x="411" y="963"/>
                    </a:lnTo>
                    <a:lnTo>
                      <a:pt x="401" y="973"/>
                    </a:lnTo>
                    <a:lnTo>
                      <a:pt x="398" y="973"/>
                    </a:lnTo>
                    <a:lnTo>
                      <a:pt x="396" y="976"/>
                    </a:lnTo>
                    <a:lnTo>
                      <a:pt x="380" y="986"/>
                    </a:lnTo>
                    <a:lnTo>
                      <a:pt x="375" y="992"/>
                    </a:lnTo>
                    <a:lnTo>
                      <a:pt x="372" y="994"/>
                    </a:lnTo>
                    <a:lnTo>
                      <a:pt x="370" y="997"/>
                    </a:lnTo>
                    <a:lnTo>
                      <a:pt x="370" y="999"/>
                    </a:lnTo>
                    <a:lnTo>
                      <a:pt x="367" y="1010"/>
                    </a:lnTo>
                    <a:lnTo>
                      <a:pt x="359" y="1036"/>
                    </a:lnTo>
                    <a:lnTo>
                      <a:pt x="356" y="1036"/>
                    </a:lnTo>
                    <a:lnTo>
                      <a:pt x="338" y="1028"/>
                    </a:lnTo>
                    <a:lnTo>
                      <a:pt x="330" y="1018"/>
                    </a:lnTo>
                    <a:lnTo>
                      <a:pt x="325" y="1010"/>
                    </a:lnTo>
                    <a:lnTo>
                      <a:pt x="320" y="999"/>
                    </a:lnTo>
                    <a:lnTo>
                      <a:pt x="312" y="989"/>
                    </a:lnTo>
                    <a:lnTo>
                      <a:pt x="301" y="973"/>
                    </a:lnTo>
                    <a:lnTo>
                      <a:pt x="299" y="971"/>
                    </a:lnTo>
                    <a:lnTo>
                      <a:pt x="296" y="968"/>
                    </a:lnTo>
                    <a:lnTo>
                      <a:pt x="294" y="965"/>
                    </a:lnTo>
                    <a:lnTo>
                      <a:pt x="288" y="957"/>
                    </a:lnTo>
                    <a:lnTo>
                      <a:pt x="283" y="950"/>
                    </a:lnTo>
                    <a:lnTo>
                      <a:pt x="278" y="944"/>
                    </a:lnTo>
                    <a:lnTo>
                      <a:pt x="273" y="939"/>
                    </a:lnTo>
                    <a:lnTo>
                      <a:pt x="262" y="929"/>
                    </a:lnTo>
                    <a:lnTo>
                      <a:pt x="249" y="918"/>
                    </a:lnTo>
                    <a:lnTo>
                      <a:pt x="238" y="910"/>
                    </a:lnTo>
                    <a:lnTo>
                      <a:pt x="223" y="894"/>
                    </a:lnTo>
                    <a:lnTo>
                      <a:pt x="210" y="881"/>
                    </a:lnTo>
                    <a:lnTo>
                      <a:pt x="191" y="866"/>
                    </a:lnTo>
                    <a:lnTo>
                      <a:pt x="183" y="858"/>
                    </a:lnTo>
                    <a:lnTo>
                      <a:pt x="173" y="850"/>
                    </a:lnTo>
                    <a:lnTo>
                      <a:pt x="162" y="839"/>
                    </a:lnTo>
                    <a:lnTo>
                      <a:pt x="147" y="826"/>
                    </a:lnTo>
                    <a:lnTo>
                      <a:pt x="131" y="813"/>
                    </a:lnTo>
                    <a:lnTo>
                      <a:pt x="110" y="792"/>
                    </a:lnTo>
                    <a:lnTo>
                      <a:pt x="105" y="787"/>
                    </a:lnTo>
                    <a:lnTo>
                      <a:pt x="92" y="776"/>
                    </a:lnTo>
                    <a:lnTo>
                      <a:pt x="81" y="763"/>
                    </a:lnTo>
                    <a:lnTo>
                      <a:pt x="73" y="755"/>
                    </a:lnTo>
                    <a:lnTo>
                      <a:pt x="65" y="747"/>
                    </a:lnTo>
                    <a:lnTo>
                      <a:pt x="44" y="726"/>
                    </a:lnTo>
                    <a:lnTo>
                      <a:pt x="39" y="721"/>
                    </a:lnTo>
                    <a:lnTo>
                      <a:pt x="34" y="716"/>
                    </a:lnTo>
                    <a:lnTo>
                      <a:pt x="21" y="703"/>
                    </a:lnTo>
                    <a:lnTo>
                      <a:pt x="8" y="690"/>
                    </a:lnTo>
                    <a:lnTo>
                      <a:pt x="0" y="682"/>
                    </a:lnTo>
                    <a:lnTo>
                      <a:pt x="5" y="677"/>
                    </a:lnTo>
                    <a:lnTo>
                      <a:pt x="8" y="674"/>
                    </a:lnTo>
                    <a:lnTo>
                      <a:pt x="10" y="669"/>
                    </a:lnTo>
                    <a:lnTo>
                      <a:pt x="16" y="661"/>
                    </a:lnTo>
                    <a:lnTo>
                      <a:pt x="21" y="653"/>
                    </a:lnTo>
                    <a:lnTo>
                      <a:pt x="26" y="648"/>
                    </a:lnTo>
                    <a:lnTo>
                      <a:pt x="26" y="645"/>
                    </a:lnTo>
                    <a:lnTo>
                      <a:pt x="29" y="642"/>
                    </a:lnTo>
                    <a:lnTo>
                      <a:pt x="29" y="640"/>
                    </a:lnTo>
                    <a:lnTo>
                      <a:pt x="31" y="637"/>
                    </a:lnTo>
                    <a:lnTo>
                      <a:pt x="34" y="632"/>
                    </a:lnTo>
                    <a:lnTo>
                      <a:pt x="34" y="629"/>
                    </a:lnTo>
                    <a:lnTo>
                      <a:pt x="37" y="627"/>
                    </a:lnTo>
                    <a:lnTo>
                      <a:pt x="37" y="624"/>
                    </a:lnTo>
                    <a:lnTo>
                      <a:pt x="39" y="621"/>
                    </a:lnTo>
                    <a:lnTo>
                      <a:pt x="39" y="616"/>
                    </a:lnTo>
                    <a:lnTo>
                      <a:pt x="39" y="614"/>
                    </a:lnTo>
                    <a:lnTo>
                      <a:pt x="42" y="606"/>
                    </a:lnTo>
                    <a:lnTo>
                      <a:pt x="44" y="595"/>
                    </a:lnTo>
                    <a:lnTo>
                      <a:pt x="47" y="590"/>
                    </a:lnTo>
                    <a:lnTo>
                      <a:pt x="47" y="587"/>
                    </a:lnTo>
                    <a:lnTo>
                      <a:pt x="50" y="579"/>
                    </a:lnTo>
                    <a:lnTo>
                      <a:pt x="52" y="572"/>
                    </a:lnTo>
                    <a:lnTo>
                      <a:pt x="55" y="566"/>
                    </a:lnTo>
                    <a:lnTo>
                      <a:pt x="55" y="561"/>
                    </a:lnTo>
                    <a:lnTo>
                      <a:pt x="58" y="556"/>
                    </a:lnTo>
                    <a:lnTo>
                      <a:pt x="58" y="548"/>
                    </a:lnTo>
                    <a:lnTo>
                      <a:pt x="60" y="543"/>
                    </a:lnTo>
                    <a:lnTo>
                      <a:pt x="60" y="538"/>
                    </a:lnTo>
                    <a:lnTo>
                      <a:pt x="63" y="535"/>
                    </a:lnTo>
                    <a:lnTo>
                      <a:pt x="63" y="530"/>
                    </a:lnTo>
                    <a:lnTo>
                      <a:pt x="65" y="527"/>
                    </a:lnTo>
                    <a:lnTo>
                      <a:pt x="65" y="524"/>
                    </a:lnTo>
                    <a:lnTo>
                      <a:pt x="65" y="522"/>
                    </a:lnTo>
                    <a:lnTo>
                      <a:pt x="68" y="519"/>
                    </a:lnTo>
                    <a:lnTo>
                      <a:pt x="68" y="517"/>
                    </a:lnTo>
                    <a:lnTo>
                      <a:pt x="71" y="509"/>
                    </a:lnTo>
                    <a:lnTo>
                      <a:pt x="71" y="503"/>
                    </a:lnTo>
                    <a:lnTo>
                      <a:pt x="71" y="501"/>
                    </a:lnTo>
                    <a:lnTo>
                      <a:pt x="73" y="498"/>
                    </a:lnTo>
                    <a:lnTo>
                      <a:pt x="73" y="496"/>
                    </a:lnTo>
                    <a:lnTo>
                      <a:pt x="73" y="493"/>
                    </a:lnTo>
                    <a:lnTo>
                      <a:pt x="76" y="488"/>
                    </a:lnTo>
                    <a:lnTo>
                      <a:pt x="76" y="485"/>
                    </a:lnTo>
                    <a:lnTo>
                      <a:pt x="76" y="482"/>
                    </a:lnTo>
                    <a:lnTo>
                      <a:pt x="79" y="480"/>
                    </a:lnTo>
                    <a:lnTo>
                      <a:pt x="79" y="475"/>
                    </a:lnTo>
                    <a:lnTo>
                      <a:pt x="79" y="472"/>
                    </a:lnTo>
                    <a:lnTo>
                      <a:pt x="81" y="469"/>
                    </a:lnTo>
                    <a:lnTo>
                      <a:pt x="81" y="467"/>
                    </a:lnTo>
                    <a:lnTo>
                      <a:pt x="81" y="464"/>
                    </a:lnTo>
                    <a:lnTo>
                      <a:pt x="81" y="461"/>
                    </a:lnTo>
                    <a:lnTo>
                      <a:pt x="84" y="461"/>
                    </a:lnTo>
                    <a:lnTo>
                      <a:pt x="84" y="459"/>
                    </a:lnTo>
                    <a:lnTo>
                      <a:pt x="84" y="456"/>
                    </a:lnTo>
                    <a:lnTo>
                      <a:pt x="84" y="454"/>
                    </a:lnTo>
                    <a:lnTo>
                      <a:pt x="86" y="451"/>
                    </a:lnTo>
                    <a:lnTo>
                      <a:pt x="86" y="448"/>
                    </a:lnTo>
                    <a:lnTo>
                      <a:pt x="86" y="443"/>
                    </a:lnTo>
                    <a:lnTo>
                      <a:pt x="89" y="435"/>
                    </a:lnTo>
                    <a:lnTo>
                      <a:pt x="92" y="430"/>
                    </a:lnTo>
                    <a:lnTo>
                      <a:pt x="92" y="427"/>
                    </a:lnTo>
                    <a:lnTo>
                      <a:pt x="92" y="425"/>
                    </a:lnTo>
                    <a:lnTo>
                      <a:pt x="94" y="422"/>
                    </a:lnTo>
                    <a:lnTo>
                      <a:pt x="94" y="419"/>
                    </a:lnTo>
                    <a:lnTo>
                      <a:pt x="94" y="417"/>
                    </a:lnTo>
                    <a:lnTo>
                      <a:pt x="94" y="414"/>
                    </a:lnTo>
                    <a:lnTo>
                      <a:pt x="97" y="412"/>
                    </a:lnTo>
                    <a:lnTo>
                      <a:pt x="97" y="409"/>
                    </a:lnTo>
                    <a:lnTo>
                      <a:pt x="97" y="406"/>
                    </a:lnTo>
                    <a:lnTo>
                      <a:pt x="100" y="404"/>
                    </a:lnTo>
                    <a:lnTo>
                      <a:pt x="100" y="401"/>
                    </a:lnTo>
                    <a:lnTo>
                      <a:pt x="100" y="396"/>
                    </a:lnTo>
                    <a:lnTo>
                      <a:pt x="102" y="393"/>
                    </a:lnTo>
                    <a:lnTo>
                      <a:pt x="102" y="391"/>
                    </a:lnTo>
                    <a:lnTo>
                      <a:pt x="105" y="383"/>
                    </a:lnTo>
                    <a:lnTo>
                      <a:pt x="105" y="380"/>
                    </a:lnTo>
                    <a:lnTo>
                      <a:pt x="105" y="377"/>
                    </a:lnTo>
                    <a:lnTo>
                      <a:pt x="107" y="372"/>
                    </a:lnTo>
                    <a:lnTo>
                      <a:pt x="113" y="354"/>
                    </a:lnTo>
                    <a:lnTo>
                      <a:pt x="113" y="349"/>
                    </a:lnTo>
                    <a:lnTo>
                      <a:pt x="115" y="343"/>
                    </a:lnTo>
                    <a:lnTo>
                      <a:pt x="115" y="341"/>
                    </a:lnTo>
                    <a:lnTo>
                      <a:pt x="118" y="338"/>
                    </a:lnTo>
                    <a:lnTo>
                      <a:pt x="118" y="330"/>
                    </a:lnTo>
                    <a:lnTo>
                      <a:pt x="121" y="325"/>
                    </a:lnTo>
                    <a:lnTo>
                      <a:pt x="123" y="317"/>
                    </a:lnTo>
                    <a:lnTo>
                      <a:pt x="123" y="314"/>
                    </a:lnTo>
                    <a:lnTo>
                      <a:pt x="123" y="312"/>
                    </a:lnTo>
                    <a:lnTo>
                      <a:pt x="131" y="280"/>
                    </a:lnTo>
                    <a:lnTo>
                      <a:pt x="134" y="278"/>
                    </a:lnTo>
                    <a:lnTo>
                      <a:pt x="141" y="249"/>
                    </a:lnTo>
                    <a:lnTo>
                      <a:pt x="141" y="246"/>
                    </a:lnTo>
                    <a:lnTo>
                      <a:pt x="141" y="241"/>
                    </a:lnTo>
                    <a:lnTo>
                      <a:pt x="144" y="238"/>
                    </a:lnTo>
                    <a:lnTo>
                      <a:pt x="144" y="233"/>
                    </a:lnTo>
                    <a:lnTo>
                      <a:pt x="149" y="217"/>
                    </a:lnTo>
                    <a:lnTo>
                      <a:pt x="157" y="191"/>
                    </a:lnTo>
                    <a:lnTo>
                      <a:pt x="157" y="188"/>
                    </a:lnTo>
                    <a:lnTo>
                      <a:pt x="157" y="186"/>
                    </a:lnTo>
                    <a:lnTo>
                      <a:pt x="160" y="183"/>
                    </a:lnTo>
                    <a:lnTo>
                      <a:pt x="162" y="173"/>
                    </a:lnTo>
                    <a:lnTo>
                      <a:pt x="162" y="170"/>
                    </a:lnTo>
                    <a:lnTo>
                      <a:pt x="162" y="167"/>
                    </a:lnTo>
                    <a:lnTo>
                      <a:pt x="165" y="162"/>
                    </a:lnTo>
                    <a:lnTo>
                      <a:pt x="165" y="154"/>
                    </a:lnTo>
                    <a:lnTo>
                      <a:pt x="168" y="152"/>
                    </a:lnTo>
                    <a:lnTo>
                      <a:pt x="168" y="144"/>
                    </a:lnTo>
                    <a:lnTo>
                      <a:pt x="170" y="141"/>
                    </a:lnTo>
                    <a:lnTo>
                      <a:pt x="170" y="136"/>
                    </a:lnTo>
                    <a:lnTo>
                      <a:pt x="173" y="133"/>
                    </a:lnTo>
                    <a:lnTo>
                      <a:pt x="176" y="123"/>
                    </a:lnTo>
                    <a:lnTo>
                      <a:pt x="176" y="120"/>
                    </a:lnTo>
                    <a:lnTo>
                      <a:pt x="176" y="118"/>
                    </a:lnTo>
                    <a:lnTo>
                      <a:pt x="178" y="115"/>
                    </a:lnTo>
                    <a:lnTo>
                      <a:pt x="183" y="97"/>
                    </a:lnTo>
                    <a:lnTo>
                      <a:pt x="186" y="81"/>
                    </a:lnTo>
                    <a:lnTo>
                      <a:pt x="189" y="68"/>
                    </a:lnTo>
                    <a:lnTo>
                      <a:pt x="191" y="68"/>
                    </a:lnTo>
                    <a:lnTo>
                      <a:pt x="191" y="57"/>
                    </a:lnTo>
                    <a:lnTo>
                      <a:pt x="194" y="52"/>
                    </a:lnTo>
                    <a:lnTo>
                      <a:pt x="197" y="47"/>
                    </a:lnTo>
                    <a:lnTo>
                      <a:pt x="197" y="39"/>
                    </a:lnTo>
                    <a:lnTo>
                      <a:pt x="202" y="21"/>
                    </a:lnTo>
                    <a:lnTo>
                      <a:pt x="207" y="7"/>
                    </a:lnTo>
                    <a:lnTo>
                      <a:pt x="210" y="7"/>
                    </a:lnTo>
                    <a:lnTo>
                      <a:pt x="212" y="7"/>
                    </a:lnTo>
                    <a:lnTo>
                      <a:pt x="215" y="7"/>
                    </a:lnTo>
                    <a:lnTo>
                      <a:pt x="218" y="7"/>
                    </a:lnTo>
                    <a:lnTo>
                      <a:pt x="220" y="7"/>
                    </a:lnTo>
                    <a:lnTo>
                      <a:pt x="223" y="7"/>
                    </a:lnTo>
                    <a:lnTo>
                      <a:pt x="225" y="7"/>
                    </a:lnTo>
                    <a:lnTo>
                      <a:pt x="228" y="7"/>
                    </a:lnTo>
                    <a:lnTo>
                      <a:pt x="231" y="7"/>
                    </a:lnTo>
                    <a:lnTo>
                      <a:pt x="233" y="7"/>
                    </a:lnTo>
                    <a:lnTo>
                      <a:pt x="236" y="7"/>
                    </a:lnTo>
                    <a:lnTo>
                      <a:pt x="238" y="7"/>
                    </a:lnTo>
                    <a:lnTo>
                      <a:pt x="244" y="7"/>
                    </a:lnTo>
                    <a:lnTo>
                      <a:pt x="246" y="7"/>
                    </a:lnTo>
                    <a:lnTo>
                      <a:pt x="249" y="7"/>
                    </a:lnTo>
                    <a:lnTo>
                      <a:pt x="252" y="5"/>
                    </a:lnTo>
                    <a:lnTo>
                      <a:pt x="254" y="5"/>
                    </a:lnTo>
                    <a:lnTo>
                      <a:pt x="257" y="5"/>
                    </a:lnTo>
                    <a:lnTo>
                      <a:pt x="259" y="5"/>
                    </a:lnTo>
                    <a:lnTo>
                      <a:pt x="262" y="5"/>
                    </a:lnTo>
                    <a:lnTo>
                      <a:pt x="265" y="5"/>
                    </a:lnTo>
                    <a:lnTo>
                      <a:pt x="267" y="5"/>
                    </a:lnTo>
                    <a:lnTo>
                      <a:pt x="270" y="5"/>
                    </a:lnTo>
                    <a:lnTo>
                      <a:pt x="273" y="5"/>
                    </a:lnTo>
                    <a:lnTo>
                      <a:pt x="275" y="5"/>
                    </a:lnTo>
                    <a:lnTo>
                      <a:pt x="278" y="5"/>
                    </a:lnTo>
                    <a:lnTo>
                      <a:pt x="280" y="5"/>
                    </a:lnTo>
                    <a:lnTo>
                      <a:pt x="283" y="5"/>
                    </a:lnTo>
                    <a:lnTo>
                      <a:pt x="286" y="5"/>
                    </a:lnTo>
                    <a:lnTo>
                      <a:pt x="288" y="5"/>
                    </a:lnTo>
                    <a:lnTo>
                      <a:pt x="291" y="5"/>
                    </a:lnTo>
                    <a:lnTo>
                      <a:pt x="296" y="5"/>
                    </a:lnTo>
                    <a:lnTo>
                      <a:pt x="301" y="5"/>
                    </a:lnTo>
                    <a:lnTo>
                      <a:pt x="304" y="5"/>
                    </a:lnTo>
                    <a:lnTo>
                      <a:pt x="307" y="5"/>
                    </a:lnTo>
                    <a:lnTo>
                      <a:pt x="309" y="5"/>
                    </a:lnTo>
                    <a:lnTo>
                      <a:pt x="312" y="5"/>
                    </a:lnTo>
                    <a:lnTo>
                      <a:pt x="315" y="5"/>
                    </a:lnTo>
                    <a:lnTo>
                      <a:pt x="317" y="5"/>
                    </a:lnTo>
                    <a:lnTo>
                      <a:pt x="328" y="5"/>
                    </a:lnTo>
                    <a:lnTo>
                      <a:pt x="330" y="5"/>
                    </a:lnTo>
                    <a:lnTo>
                      <a:pt x="333" y="5"/>
                    </a:lnTo>
                    <a:lnTo>
                      <a:pt x="338" y="5"/>
                    </a:lnTo>
                    <a:lnTo>
                      <a:pt x="341" y="5"/>
                    </a:lnTo>
                    <a:lnTo>
                      <a:pt x="367" y="5"/>
                    </a:lnTo>
                    <a:lnTo>
                      <a:pt x="377" y="2"/>
                    </a:lnTo>
                    <a:lnTo>
                      <a:pt x="388" y="2"/>
                    </a:lnTo>
                    <a:lnTo>
                      <a:pt x="404" y="2"/>
                    </a:lnTo>
                    <a:lnTo>
                      <a:pt x="409" y="2"/>
                    </a:lnTo>
                    <a:lnTo>
                      <a:pt x="417" y="2"/>
                    </a:lnTo>
                    <a:lnTo>
                      <a:pt x="448" y="2"/>
                    </a:lnTo>
                    <a:lnTo>
                      <a:pt x="451" y="2"/>
                    </a:lnTo>
                    <a:lnTo>
                      <a:pt x="456" y="2"/>
                    </a:lnTo>
                    <a:lnTo>
                      <a:pt x="459" y="2"/>
                    </a:lnTo>
                    <a:lnTo>
                      <a:pt x="469" y="2"/>
                    </a:lnTo>
                    <a:lnTo>
                      <a:pt x="474" y="0"/>
                    </a:lnTo>
                    <a:lnTo>
                      <a:pt x="477" y="0"/>
                    </a:lnTo>
                    <a:lnTo>
                      <a:pt x="480" y="0"/>
                    </a:lnTo>
                    <a:lnTo>
                      <a:pt x="480" y="2"/>
                    </a:lnTo>
                    <a:lnTo>
                      <a:pt x="482" y="2"/>
                    </a:lnTo>
                    <a:lnTo>
                      <a:pt x="485" y="2"/>
                    </a:lnTo>
                    <a:lnTo>
                      <a:pt x="488" y="2"/>
                    </a:lnTo>
                    <a:lnTo>
                      <a:pt x="490" y="2"/>
                    </a:lnTo>
                    <a:lnTo>
                      <a:pt x="495" y="2"/>
                    </a:lnTo>
                    <a:lnTo>
                      <a:pt x="498" y="2"/>
                    </a:lnTo>
                    <a:lnTo>
                      <a:pt x="501" y="2"/>
                    </a:lnTo>
                    <a:lnTo>
                      <a:pt x="506" y="2"/>
                    </a:lnTo>
                    <a:lnTo>
                      <a:pt x="550" y="7"/>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2" name="フリーフォーム 211"/>
              <p:cNvSpPr>
                <a:spLocks/>
              </p:cNvSpPr>
              <p:nvPr/>
            </p:nvSpPr>
            <p:spPr bwMode="auto">
              <a:xfrm>
                <a:off x="7064508" y="3079937"/>
                <a:ext cx="606998" cy="634700"/>
              </a:xfrm>
              <a:custGeom>
                <a:avLst/>
                <a:gdLst>
                  <a:gd name="T0" fmla="*/ 1267 w 1267"/>
                  <a:gd name="T1" fmla="*/ 108 h 1304"/>
                  <a:gd name="T2" fmla="*/ 1264 w 1267"/>
                  <a:gd name="T3" fmla="*/ 134 h 1304"/>
                  <a:gd name="T4" fmla="*/ 1251 w 1267"/>
                  <a:gd name="T5" fmla="*/ 192 h 1304"/>
                  <a:gd name="T6" fmla="*/ 1235 w 1267"/>
                  <a:gd name="T7" fmla="*/ 249 h 1304"/>
                  <a:gd name="T8" fmla="*/ 1227 w 1267"/>
                  <a:gd name="T9" fmla="*/ 357 h 1304"/>
                  <a:gd name="T10" fmla="*/ 1214 w 1267"/>
                  <a:gd name="T11" fmla="*/ 554 h 1304"/>
                  <a:gd name="T12" fmla="*/ 1222 w 1267"/>
                  <a:gd name="T13" fmla="*/ 612 h 1304"/>
                  <a:gd name="T14" fmla="*/ 1225 w 1267"/>
                  <a:gd name="T15" fmla="*/ 648 h 1304"/>
                  <a:gd name="T16" fmla="*/ 1222 w 1267"/>
                  <a:gd name="T17" fmla="*/ 688 h 1304"/>
                  <a:gd name="T18" fmla="*/ 1219 w 1267"/>
                  <a:gd name="T19" fmla="*/ 714 h 1304"/>
                  <a:gd name="T20" fmla="*/ 1083 w 1267"/>
                  <a:gd name="T21" fmla="*/ 824 h 1304"/>
                  <a:gd name="T22" fmla="*/ 999 w 1267"/>
                  <a:gd name="T23" fmla="*/ 814 h 1304"/>
                  <a:gd name="T24" fmla="*/ 803 w 1267"/>
                  <a:gd name="T25" fmla="*/ 774 h 1304"/>
                  <a:gd name="T26" fmla="*/ 732 w 1267"/>
                  <a:gd name="T27" fmla="*/ 1126 h 1304"/>
                  <a:gd name="T28" fmla="*/ 640 w 1267"/>
                  <a:gd name="T29" fmla="*/ 1147 h 1304"/>
                  <a:gd name="T30" fmla="*/ 467 w 1267"/>
                  <a:gd name="T31" fmla="*/ 1134 h 1304"/>
                  <a:gd name="T32" fmla="*/ 443 w 1267"/>
                  <a:gd name="T33" fmla="*/ 1304 h 1304"/>
                  <a:gd name="T34" fmla="*/ 310 w 1267"/>
                  <a:gd name="T35" fmla="*/ 1281 h 1304"/>
                  <a:gd name="T36" fmla="*/ 200 w 1267"/>
                  <a:gd name="T37" fmla="*/ 1273 h 1304"/>
                  <a:gd name="T38" fmla="*/ 173 w 1267"/>
                  <a:gd name="T39" fmla="*/ 1255 h 1304"/>
                  <a:gd name="T40" fmla="*/ 121 w 1267"/>
                  <a:gd name="T41" fmla="*/ 1260 h 1304"/>
                  <a:gd name="T42" fmla="*/ 84 w 1267"/>
                  <a:gd name="T43" fmla="*/ 1194 h 1304"/>
                  <a:gd name="T44" fmla="*/ 55 w 1267"/>
                  <a:gd name="T45" fmla="*/ 1139 h 1304"/>
                  <a:gd name="T46" fmla="*/ 42 w 1267"/>
                  <a:gd name="T47" fmla="*/ 1118 h 1304"/>
                  <a:gd name="T48" fmla="*/ 21 w 1267"/>
                  <a:gd name="T49" fmla="*/ 1076 h 1304"/>
                  <a:gd name="T50" fmla="*/ 0 w 1267"/>
                  <a:gd name="T51" fmla="*/ 1026 h 1304"/>
                  <a:gd name="T52" fmla="*/ 8 w 1267"/>
                  <a:gd name="T53" fmla="*/ 942 h 1304"/>
                  <a:gd name="T54" fmla="*/ 21 w 1267"/>
                  <a:gd name="T55" fmla="*/ 808 h 1304"/>
                  <a:gd name="T56" fmla="*/ 27 w 1267"/>
                  <a:gd name="T57" fmla="*/ 701 h 1304"/>
                  <a:gd name="T58" fmla="*/ 35 w 1267"/>
                  <a:gd name="T59" fmla="*/ 580 h 1304"/>
                  <a:gd name="T60" fmla="*/ 37 w 1267"/>
                  <a:gd name="T61" fmla="*/ 528 h 1304"/>
                  <a:gd name="T62" fmla="*/ 37 w 1267"/>
                  <a:gd name="T63" fmla="*/ 457 h 1304"/>
                  <a:gd name="T64" fmla="*/ 35 w 1267"/>
                  <a:gd name="T65" fmla="*/ 344 h 1304"/>
                  <a:gd name="T66" fmla="*/ 29 w 1267"/>
                  <a:gd name="T67" fmla="*/ 247 h 1304"/>
                  <a:gd name="T68" fmla="*/ 24 w 1267"/>
                  <a:gd name="T69" fmla="*/ 192 h 1304"/>
                  <a:gd name="T70" fmla="*/ 19 w 1267"/>
                  <a:gd name="T71" fmla="*/ 105 h 1304"/>
                  <a:gd name="T72" fmla="*/ 61 w 1267"/>
                  <a:gd name="T73" fmla="*/ 87 h 1304"/>
                  <a:gd name="T74" fmla="*/ 142 w 1267"/>
                  <a:gd name="T75" fmla="*/ 89 h 1304"/>
                  <a:gd name="T76" fmla="*/ 223 w 1267"/>
                  <a:gd name="T77" fmla="*/ 103 h 1304"/>
                  <a:gd name="T78" fmla="*/ 284 w 1267"/>
                  <a:gd name="T79" fmla="*/ 110 h 1304"/>
                  <a:gd name="T80" fmla="*/ 357 w 1267"/>
                  <a:gd name="T81" fmla="*/ 131 h 1304"/>
                  <a:gd name="T82" fmla="*/ 415 w 1267"/>
                  <a:gd name="T83" fmla="*/ 160 h 1304"/>
                  <a:gd name="T84" fmla="*/ 446 w 1267"/>
                  <a:gd name="T85" fmla="*/ 173 h 1304"/>
                  <a:gd name="T86" fmla="*/ 530 w 1267"/>
                  <a:gd name="T87" fmla="*/ 166 h 1304"/>
                  <a:gd name="T88" fmla="*/ 658 w 1267"/>
                  <a:gd name="T89" fmla="*/ 160 h 1304"/>
                  <a:gd name="T90" fmla="*/ 685 w 1267"/>
                  <a:gd name="T91" fmla="*/ 160 h 1304"/>
                  <a:gd name="T92" fmla="*/ 766 w 1267"/>
                  <a:gd name="T93" fmla="*/ 142 h 1304"/>
                  <a:gd name="T94" fmla="*/ 797 w 1267"/>
                  <a:gd name="T95" fmla="*/ 158 h 1304"/>
                  <a:gd name="T96" fmla="*/ 818 w 1267"/>
                  <a:gd name="T97" fmla="*/ 166 h 1304"/>
                  <a:gd name="T98" fmla="*/ 842 w 1267"/>
                  <a:gd name="T99" fmla="*/ 168 h 1304"/>
                  <a:gd name="T100" fmla="*/ 884 w 1267"/>
                  <a:gd name="T101" fmla="*/ 160 h 1304"/>
                  <a:gd name="T102" fmla="*/ 926 w 1267"/>
                  <a:gd name="T103" fmla="*/ 145 h 1304"/>
                  <a:gd name="T104" fmla="*/ 984 w 1267"/>
                  <a:gd name="T105" fmla="*/ 116 h 1304"/>
                  <a:gd name="T106" fmla="*/ 1039 w 1267"/>
                  <a:gd name="T107" fmla="*/ 84 h 1304"/>
                  <a:gd name="T108" fmla="*/ 1073 w 1267"/>
                  <a:gd name="T109" fmla="*/ 66 h 1304"/>
                  <a:gd name="T110" fmla="*/ 1107 w 1267"/>
                  <a:gd name="T111" fmla="*/ 47 h 1304"/>
                  <a:gd name="T112" fmla="*/ 1136 w 1267"/>
                  <a:gd name="T113" fmla="*/ 37 h 1304"/>
                  <a:gd name="T114" fmla="*/ 1175 w 1267"/>
                  <a:gd name="T115" fmla="*/ 21 h 1304"/>
                  <a:gd name="T116" fmla="*/ 1225 w 1267"/>
                  <a:gd name="T117" fmla="*/ 5 h 1304"/>
                  <a:gd name="T118" fmla="*/ 1246 w 1267"/>
                  <a:gd name="T119" fmla="*/ 16 h 1304"/>
                  <a:gd name="T120" fmla="*/ 1264 w 1267"/>
                  <a:gd name="T121" fmla="*/ 7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7" h="1304">
                    <a:moveTo>
                      <a:pt x="1264" y="79"/>
                    </a:moveTo>
                    <a:lnTo>
                      <a:pt x="1264" y="82"/>
                    </a:lnTo>
                    <a:lnTo>
                      <a:pt x="1267" y="87"/>
                    </a:lnTo>
                    <a:lnTo>
                      <a:pt x="1267" y="89"/>
                    </a:lnTo>
                    <a:lnTo>
                      <a:pt x="1267" y="97"/>
                    </a:lnTo>
                    <a:lnTo>
                      <a:pt x="1267" y="100"/>
                    </a:lnTo>
                    <a:lnTo>
                      <a:pt x="1267" y="103"/>
                    </a:lnTo>
                    <a:lnTo>
                      <a:pt x="1267" y="108"/>
                    </a:lnTo>
                    <a:lnTo>
                      <a:pt x="1267" y="110"/>
                    </a:lnTo>
                    <a:lnTo>
                      <a:pt x="1267" y="113"/>
                    </a:lnTo>
                    <a:lnTo>
                      <a:pt x="1267" y="118"/>
                    </a:lnTo>
                    <a:lnTo>
                      <a:pt x="1267" y="121"/>
                    </a:lnTo>
                    <a:lnTo>
                      <a:pt x="1264" y="124"/>
                    </a:lnTo>
                    <a:lnTo>
                      <a:pt x="1264" y="126"/>
                    </a:lnTo>
                    <a:lnTo>
                      <a:pt x="1264" y="129"/>
                    </a:lnTo>
                    <a:lnTo>
                      <a:pt x="1264" y="134"/>
                    </a:lnTo>
                    <a:lnTo>
                      <a:pt x="1261" y="137"/>
                    </a:lnTo>
                    <a:lnTo>
                      <a:pt x="1261" y="142"/>
                    </a:lnTo>
                    <a:lnTo>
                      <a:pt x="1259" y="150"/>
                    </a:lnTo>
                    <a:lnTo>
                      <a:pt x="1256" y="163"/>
                    </a:lnTo>
                    <a:lnTo>
                      <a:pt x="1256" y="166"/>
                    </a:lnTo>
                    <a:lnTo>
                      <a:pt x="1254" y="176"/>
                    </a:lnTo>
                    <a:lnTo>
                      <a:pt x="1251" y="187"/>
                    </a:lnTo>
                    <a:lnTo>
                      <a:pt x="1251" y="192"/>
                    </a:lnTo>
                    <a:lnTo>
                      <a:pt x="1248" y="197"/>
                    </a:lnTo>
                    <a:lnTo>
                      <a:pt x="1246" y="208"/>
                    </a:lnTo>
                    <a:lnTo>
                      <a:pt x="1246" y="210"/>
                    </a:lnTo>
                    <a:lnTo>
                      <a:pt x="1243" y="221"/>
                    </a:lnTo>
                    <a:lnTo>
                      <a:pt x="1240" y="231"/>
                    </a:lnTo>
                    <a:lnTo>
                      <a:pt x="1238" y="239"/>
                    </a:lnTo>
                    <a:lnTo>
                      <a:pt x="1238" y="244"/>
                    </a:lnTo>
                    <a:lnTo>
                      <a:pt x="1235" y="249"/>
                    </a:lnTo>
                    <a:lnTo>
                      <a:pt x="1235" y="255"/>
                    </a:lnTo>
                    <a:lnTo>
                      <a:pt x="1235" y="257"/>
                    </a:lnTo>
                    <a:lnTo>
                      <a:pt x="1235" y="263"/>
                    </a:lnTo>
                    <a:lnTo>
                      <a:pt x="1233" y="273"/>
                    </a:lnTo>
                    <a:lnTo>
                      <a:pt x="1233" y="286"/>
                    </a:lnTo>
                    <a:lnTo>
                      <a:pt x="1227" y="336"/>
                    </a:lnTo>
                    <a:lnTo>
                      <a:pt x="1227" y="339"/>
                    </a:lnTo>
                    <a:lnTo>
                      <a:pt x="1227" y="357"/>
                    </a:lnTo>
                    <a:lnTo>
                      <a:pt x="1214" y="528"/>
                    </a:lnTo>
                    <a:lnTo>
                      <a:pt x="1214" y="533"/>
                    </a:lnTo>
                    <a:lnTo>
                      <a:pt x="1214" y="538"/>
                    </a:lnTo>
                    <a:lnTo>
                      <a:pt x="1214" y="541"/>
                    </a:lnTo>
                    <a:lnTo>
                      <a:pt x="1214" y="543"/>
                    </a:lnTo>
                    <a:lnTo>
                      <a:pt x="1214" y="546"/>
                    </a:lnTo>
                    <a:lnTo>
                      <a:pt x="1214" y="549"/>
                    </a:lnTo>
                    <a:lnTo>
                      <a:pt x="1214" y="554"/>
                    </a:lnTo>
                    <a:lnTo>
                      <a:pt x="1214" y="557"/>
                    </a:lnTo>
                    <a:lnTo>
                      <a:pt x="1214" y="559"/>
                    </a:lnTo>
                    <a:lnTo>
                      <a:pt x="1217" y="572"/>
                    </a:lnTo>
                    <a:lnTo>
                      <a:pt x="1219" y="585"/>
                    </a:lnTo>
                    <a:lnTo>
                      <a:pt x="1219" y="588"/>
                    </a:lnTo>
                    <a:lnTo>
                      <a:pt x="1219" y="601"/>
                    </a:lnTo>
                    <a:lnTo>
                      <a:pt x="1222" y="609"/>
                    </a:lnTo>
                    <a:lnTo>
                      <a:pt x="1222" y="612"/>
                    </a:lnTo>
                    <a:lnTo>
                      <a:pt x="1222" y="614"/>
                    </a:lnTo>
                    <a:lnTo>
                      <a:pt x="1222" y="617"/>
                    </a:lnTo>
                    <a:lnTo>
                      <a:pt x="1222" y="620"/>
                    </a:lnTo>
                    <a:lnTo>
                      <a:pt x="1222" y="622"/>
                    </a:lnTo>
                    <a:lnTo>
                      <a:pt x="1222" y="625"/>
                    </a:lnTo>
                    <a:lnTo>
                      <a:pt x="1222" y="635"/>
                    </a:lnTo>
                    <a:lnTo>
                      <a:pt x="1222" y="641"/>
                    </a:lnTo>
                    <a:lnTo>
                      <a:pt x="1225" y="648"/>
                    </a:lnTo>
                    <a:lnTo>
                      <a:pt x="1225" y="654"/>
                    </a:lnTo>
                    <a:lnTo>
                      <a:pt x="1225" y="656"/>
                    </a:lnTo>
                    <a:lnTo>
                      <a:pt x="1225" y="659"/>
                    </a:lnTo>
                    <a:lnTo>
                      <a:pt x="1225" y="667"/>
                    </a:lnTo>
                    <a:lnTo>
                      <a:pt x="1225" y="672"/>
                    </a:lnTo>
                    <a:lnTo>
                      <a:pt x="1225" y="677"/>
                    </a:lnTo>
                    <a:lnTo>
                      <a:pt x="1225" y="683"/>
                    </a:lnTo>
                    <a:lnTo>
                      <a:pt x="1222" y="688"/>
                    </a:lnTo>
                    <a:lnTo>
                      <a:pt x="1222" y="693"/>
                    </a:lnTo>
                    <a:lnTo>
                      <a:pt x="1222" y="696"/>
                    </a:lnTo>
                    <a:lnTo>
                      <a:pt x="1222" y="701"/>
                    </a:lnTo>
                    <a:lnTo>
                      <a:pt x="1222" y="704"/>
                    </a:lnTo>
                    <a:lnTo>
                      <a:pt x="1219" y="706"/>
                    </a:lnTo>
                    <a:lnTo>
                      <a:pt x="1219" y="709"/>
                    </a:lnTo>
                    <a:lnTo>
                      <a:pt x="1219" y="711"/>
                    </a:lnTo>
                    <a:lnTo>
                      <a:pt x="1219" y="714"/>
                    </a:lnTo>
                    <a:lnTo>
                      <a:pt x="1217" y="722"/>
                    </a:lnTo>
                    <a:lnTo>
                      <a:pt x="1217" y="725"/>
                    </a:lnTo>
                    <a:lnTo>
                      <a:pt x="1214" y="732"/>
                    </a:lnTo>
                    <a:lnTo>
                      <a:pt x="1188" y="832"/>
                    </a:lnTo>
                    <a:lnTo>
                      <a:pt x="1183" y="832"/>
                    </a:lnTo>
                    <a:lnTo>
                      <a:pt x="1133" y="827"/>
                    </a:lnTo>
                    <a:lnTo>
                      <a:pt x="1091" y="824"/>
                    </a:lnTo>
                    <a:lnTo>
                      <a:pt x="1083" y="824"/>
                    </a:lnTo>
                    <a:lnTo>
                      <a:pt x="1078" y="824"/>
                    </a:lnTo>
                    <a:lnTo>
                      <a:pt x="1070" y="824"/>
                    </a:lnTo>
                    <a:lnTo>
                      <a:pt x="1033" y="822"/>
                    </a:lnTo>
                    <a:lnTo>
                      <a:pt x="1028" y="819"/>
                    </a:lnTo>
                    <a:lnTo>
                      <a:pt x="1025" y="819"/>
                    </a:lnTo>
                    <a:lnTo>
                      <a:pt x="1020" y="819"/>
                    </a:lnTo>
                    <a:lnTo>
                      <a:pt x="1015" y="816"/>
                    </a:lnTo>
                    <a:lnTo>
                      <a:pt x="999" y="814"/>
                    </a:lnTo>
                    <a:lnTo>
                      <a:pt x="994" y="811"/>
                    </a:lnTo>
                    <a:lnTo>
                      <a:pt x="965" y="806"/>
                    </a:lnTo>
                    <a:lnTo>
                      <a:pt x="960" y="803"/>
                    </a:lnTo>
                    <a:lnTo>
                      <a:pt x="957" y="803"/>
                    </a:lnTo>
                    <a:lnTo>
                      <a:pt x="908" y="793"/>
                    </a:lnTo>
                    <a:lnTo>
                      <a:pt x="839" y="777"/>
                    </a:lnTo>
                    <a:lnTo>
                      <a:pt x="805" y="774"/>
                    </a:lnTo>
                    <a:lnTo>
                      <a:pt x="803" y="774"/>
                    </a:lnTo>
                    <a:lnTo>
                      <a:pt x="776" y="774"/>
                    </a:lnTo>
                    <a:lnTo>
                      <a:pt x="771" y="829"/>
                    </a:lnTo>
                    <a:lnTo>
                      <a:pt x="771" y="835"/>
                    </a:lnTo>
                    <a:lnTo>
                      <a:pt x="766" y="879"/>
                    </a:lnTo>
                    <a:lnTo>
                      <a:pt x="761" y="940"/>
                    </a:lnTo>
                    <a:lnTo>
                      <a:pt x="758" y="963"/>
                    </a:lnTo>
                    <a:lnTo>
                      <a:pt x="748" y="1037"/>
                    </a:lnTo>
                    <a:lnTo>
                      <a:pt x="732" y="1126"/>
                    </a:lnTo>
                    <a:lnTo>
                      <a:pt x="727" y="1160"/>
                    </a:lnTo>
                    <a:lnTo>
                      <a:pt x="703" y="1155"/>
                    </a:lnTo>
                    <a:lnTo>
                      <a:pt x="690" y="1155"/>
                    </a:lnTo>
                    <a:lnTo>
                      <a:pt x="682" y="1152"/>
                    </a:lnTo>
                    <a:lnTo>
                      <a:pt x="674" y="1152"/>
                    </a:lnTo>
                    <a:lnTo>
                      <a:pt x="672" y="1150"/>
                    </a:lnTo>
                    <a:lnTo>
                      <a:pt x="656" y="1150"/>
                    </a:lnTo>
                    <a:lnTo>
                      <a:pt x="640" y="1147"/>
                    </a:lnTo>
                    <a:lnTo>
                      <a:pt x="609" y="1142"/>
                    </a:lnTo>
                    <a:lnTo>
                      <a:pt x="603" y="1139"/>
                    </a:lnTo>
                    <a:lnTo>
                      <a:pt x="596" y="1139"/>
                    </a:lnTo>
                    <a:lnTo>
                      <a:pt x="590" y="1139"/>
                    </a:lnTo>
                    <a:lnTo>
                      <a:pt x="572" y="1139"/>
                    </a:lnTo>
                    <a:lnTo>
                      <a:pt x="554" y="1139"/>
                    </a:lnTo>
                    <a:lnTo>
                      <a:pt x="512" y="1137"/>
                    </a:lnTo>
                    <a:lnTo>
                      <a:pt x="467" y="1134"/>
                    </a:lnTo>
                    <a:lnTo>
                      <a:pt x="467" y="1142"/>
                    </a:lnTo>
                    <a:lnTo>
                      <a:pt x="467" y="1150"/>
                    </a:lnTo>
                    <a:lnTo>
                      <a:pt x="464" y="1168"/>
                    </a:lnTo>
                    <a:lnTo>
                      <a:pt x="462" y="1197"/>
                    </a:lnTo>
                    <a:lnTo>
                      <a:pt x="459" y="1228"/>
                    </a:lnTo>
                    <a:lnTo>
                      <a:pt x="457" y="1260"/>
                    </a:lnTo>
                    <a:lnTo>
                      <a:pt x="454" y="1304"/>
                    </a:lnTo>
                    <a:lnTo>
                      <a:pt x="443" y="1304"/>
                    </a:lnTo>
                    <a:lnTo>
                      <a:pt x="425" y="1299"/>
                    </a:lnTo>
                    <a:lnTo>
                      <a:pt x="420" y="1299"/>
                    </a:lnTo>
                    <a:lnTo>
                      <a:pt x="417" y="1299"/>
                    </a:lnTo>
                    <a:lnTo>
                      <a:pt x="415" y="1299"/>
                    </a:lnTo>
                    <a:lnTo>
                      <a:pt x="391" y="1294"/>
                    </a:lnTo>
                    <a:lnTo>
                      <a:pt x="360" y="1289"/>
                    </a:lnTo>
                    <a:lnTo>
                      <a:pt x="320" y="1283"/>
                    </a:lnTo>
                    <a:lnTo>
                      <a:pt x="310" y="1281"/>
                    </a:lnTo>
                    <a:lnTo>
                      <a:pt x="299" y="1278"/>
                    </a:lnTo>
                    <a:lnTo>
                      <a:pt x="291" y="1278"/>
                    </a:lnTo>
                    <a:lnTo>
                      <a:pt x="268" y="1276"/>
                    </a:lnTo>
                    <a:lnTo>
                      <a:pt x="265" y="1276"/>
                    </a:lnTo>
                    <a:lnTo>
                      <a:pt x="255" y="1276"/>
                    </a:lnTo>
                    <a:lnTo>
                      <a:pt x="234" y="1276"/>
                    </a:lnTo>
                    <a:lnTo>
                      <a:pt x="215" y="1273"/>
                    </a:lnTo>
                    <a:lnTo>
                      <a:pt x="200" y="1273"/>
                    </a:lnTo>
                    <a:lnTo>
                      <a:pt x="197" y="1270"/>
                    </a:lnTo>
                    <a:lnTo>
                      <a:pt x="194" y="1270"/>
                    </a:lnTo>
                    <a:lnTo>
                      <a:pt x="189" y="1260"/>
                    </a:lnTo>
                    <a:lnTo>
                      <a:pt x="187" y="1249"/>
                    </a:lnTo>
                    <a:lnTo>
                      <a:pt x="184" y="1252"/>
                    </a:lnTo>
                    <a:lnTo>
                      <a:pt x="179" y="1252"/>
                    </a:lnTo>
                    <a:lnTo>
                      <a:pt x="176" y="1255"/>
                    </a:lnTo>
                    <a:lnTo>
                      <a:pt x="173" y="1255"/>
                    </a:lnTo>
                    <a:lnTo>
                      <a:pt x="168" y="1260"/>
                    </a:lnTo>
                    <a:lnTo>
                      <a:pt x="147" y="1268"/>
                    </a:lnTo>
                    <a:lnTo>
                      <a:pt x="139" y="1255"/>
                    </a:lnTo>
                    <a:lnTo>
                      <a:pt x="139" y="1252"/>
                    </a:lnTo>
                    <a:lnTo>
                      <a:pt x="137" y="1252"/>
                    </a:lnTo>
                    <a:lnTo>
                      <a:pt x="126" y="1260"/>
                    </a:lnTo>
                    <a:lnTo>
                      <a:pt x="124" y="1260"/>
                    </a:lnTo>
                    <a:lnTo>
                      <a:pt x="121" y="1260"/>
                    </a:lnTo>
                    <a:lnTo>
                      <a:pt x="116" y="1247"/>
                    </a:lnTo>
                    <a:lnTo>
                      <a:pt x="111" y="1239"/>
                    </a:lnTo>
                    <a:lnTo>
                      <a:pt x="103" y="1226"/>
                    </a:lnTo>
                    <a:lnTo>
                      <a:pt x="95" y="1213"/>
                    </a:lnTo>
                    <a:lnTo>
                      <a:pt x="90" y="1205"/>
                    </a:lnTo>
                    <a:lnTo>
                      <a:pt x="87" y="1200"/>
                    </a:lnTo>
                    <a:lnTo>
                      <a:pt x="87" y="1197"/>
                    </a:lnTo>
                    <a:lnTo>
                      <a:pt x="84" y="1194"/>
                    </a:lnTo>
                    <a:lnTo>
                      <a:pt x="82" y="1189"/>
                    </a:lnTo>
                    <a:lnTo>
                      <a:pt x="79" y="1186"/>
                    </a:lnTo>
                    <a:lnTo>
                      <a:pt x="79" y="1184"/>
                    </a:lnTo>
                    <a:lnTo>
                      <a:pt x="76" y="1179"/>
                    </a:lnTo>
                    <a:lnTo>
                      <a:pt x="74" y="1176"/>
                    </a:lnTo>
                    <a:lnTo>
                      <a:pt x="61" y="1152"/>
                    </a:lnTo>
                    <a:lnTo>
                      <a:pt x="55" y="1142"/>
                    </a:lnTo>
                    <a:lnTo>
                      <a:pt x="55" y="1139"/>
                    </a:lnTo>
                    <a:lnTo>
                      <a:pt x="53" y="1139"/>
                    </a:lnTo>
                    <a:lnTo>
                      <a:pt x="53" y="1137"/>
                    </a:lnTo>
                    <a:lnTo>
                      <a:pt x="53" y="1134"/>
                    </a:lnTo>
                    <a:lnTo>
                      <a:pt x="50" y="1131"/>
                    </a:lnTo>
                    <a:lnTo>
                      <a:pt x="48" y="1129"/>
                    </a:lnTo>
                    <a:lnTo>
                      <a:pt x="48" y="1123"/>
                    </a:lnTo>
                    <a:lnTo>
                      <a:pt x="45" y="1121"/>
                    </a:lnTo>
                    <a:lnTo>
                      <a:pt x="42" y="1118"/>
                    </a:lnTo>
                    <a:lnTo>
                      <a:pt x="42" y="1116"/>
                    </a:lnTo>
                    <a:lnTo>
                      <a:pt x="40" y="1113"/>
                    </a:lnTo>
                    <a:lnTo>
                      <a:pt x="40" y="1110"/>
                    </a:lnTo>
                    <a:lnTo>
                      <a:pt x="37" y="1108"/>
                    </a:lnTo>
                    <a:lnTo>
                      <a:pt x="35" y="1102"/>
                    </a:lnTo>
                    <a:lnTo>
                      <a:pt x="32" y="1097"/>
                    </a:lnTo>
                    <a:lnTo>
                      <a:pt x="29" y="1095"/>
                    </a:lnTo>
                    <a:lnTo>
                      <a:pt x="21" y="1076"/>
                    </a:lnTo>
                    <a:lnTo>
                      <a:pt x="11" y="1060"/>
                    </a:lnTo>
                    <a:lnTo>
                      <a:pt x="11" y="1058"/>
                    </a:lnTo>
                    <a:lnTo>
                      <a:pt x="11" y="1055"/>
                    </a:lnTo>
                    <a:lnTo>
                      <a:pt x="11" y="1053"/>
                    </a:lnTo>
                    <a:lnTo>
                      <a:pt x="11" y="1039"/>
                    </a:lnTo>
                    <a:lnTo>
                      <a:pt x="6" y="1039"/>
                    </a:lnTo>
                    <a:lnTo>
                      <a:pt x="0" y="1039"/>
                    </a:lnTo>
                    <a:lnTo>
                      <a:pt x="0" y="1026"/>
                    </a:lnTo>
                    <a:lnTo>
                      <a:pt x="0" y="1024"/>
                    </a:lnTo>
                    <a:lnTo>
                      <a:pt x="0" y="1016"/>
                    </a:lnTo>
                    <a:lnTo>
                      <a:pt x="6" y="987"/>
                    </a:lnTo>
                    <a:lnTo>
                      <a:pt x="6" y="984"/>
                    </a:lnTo>
                    <a:lnTo>
                      <a:pt x="8" y="961"/>
                    </a:lnTo>
                    <a:lnTo>
                      <a:pt x="8" y="958"/>
                    </a:lnTo>
                    <a:lnTo>
                      <a:pt x="8" y="955"/>
                    </a:lnTo>
                    <a:lnTo>
                      <a:pt x="8" y="942"/>
                    </a:lnTo>
                    <a:lnTo>
                      <a:pt x="11" y="927"/>
                    </a:lnTo>
                    <a:lnTo>
                      <a:pt x="14" y="906"/>
                    </a:lnTo>
                    <a:lnTo>
                      <a:pt x="14" y="903"/>
                    </a:lnTo>
                    <a:lnTo>
                      <a:pt x="14" y="900"/>
                    </a:lnTo>
                    <a:lnTo>
                      <a:pt x="16" y="861"/>
                    </a:lnTo>
                    <a:lnTo>
                      <a:pt x="16" y="858"/>
                    </a:lnTo>
                    <a:lnTo>
                      <a:pt x="21" y="811"/>
                    </a:lnTo>
                    <a:lnTo>
                      <a:pt x="21" y="808"/>
                    </a:lnTo>
                    <a:lnTo>
                      <a:pt x="21" y="806"/>
                    </a:lnTo>
                    <a:lnTo>
                      <a:pt x="21" y="801"/>
                    </a:lnTo>
                    <a:lnTo>
                      <a:pt x="24" y="782"/>
                    </a:lnTo>
                    <a:lnTo>
                      <a:pt x="24" y="764"/>
                    </a:lnTo>
                    <a:lnTo>
                      <a:pt x="27" y="722"/>
                    </a:lnTo>
                    <a:lnTo>
                      <a:pt x="27" y="717"/>
                    </a:lnTo>
                    <a:lnTo>
                      <a:pt x="27" y="706"/>
                    </a:lnTo>
                    <a:lnTo>
                      <a:pt x="27" y="701"/>
                    </a:lnTo>
                    <a:lnTo>
                      <a:pt x="29" y="696"/>
                    </a:lnTo>
                    <a:lnTo>
                      <a:pt x="29" y="683"/>
                    </a:lnTo>
                    <a:lnTo>
                      <a:pt x="29" y="664"/>
                    </a:lnTo>
                    <a:lnTo>
                      <a:pt x="29" y="651"/>
                    </a:lnTo>
                    <a:lnTo>
                      <a:pt x="32" y="635"/>
                    </a:lnTo>
                    <a:lnTo>
                      <a:pt x="32" y="630"/>
                    </a:lnTo>
                    <a:lnTo>
                      <a:pt x="32" y="606"/>
                    </a:lnTo>
                    <a:lnTo>
                      <a:pt x="35" y="580"/>
                    </a:lnTo>
                    <a:lnTo>
                      <a:pt x="35" y="578"/>
                    </a:lnTo>
                    <a:lnTo>
                      <a:pt x="35" y="567"/>
                    </a:lnTo>
                    <a:lnTo>
                      <a:pt x="35" y="546"/>
                    </a:lnTo>
                    <a:lnTo>
                      <a:pt x="35" y="541"/>
                    </a:lnTo>
                    <a:lnTo>
                      <a:pt x="35" y="538"/>
                    </a:lnTo>
                    <a:lnTo>
                      <a:pt x="35" y="536"/>
                    </a:lnTo>
                    <a:lnTo>
                      <a:pt x="37" y="530"/>
                    </a:lnTo>
                    <a:lnTo>
                      <a:pt x="37" y="528"/>
                    </a:lnTo>
                    <a:lnTo>
                      <a:pt x="37" y="525"/>
                    </a:lnTo>
                    <a:lnTo>
                      <a:pt x="37" y="522"/>
                    </a:lnTo>
                    <a:lnTo>
                      <a:pt x="37" y="520"/>
                    </a:lnTo>
                    <a:lnTo>
                      <a:pt x="37" y="512"/>
                    </a:lnTo>
                    <a:lnTo>
                      <a:pt x="37" y="494"/>
                    </a:lnTo>
                    <a:lnTo>
                      <a:pt x="37" y="491"/>
                    </a:lnTo>
                    <a:lnTo>
                      <a:pt x="37" y="459"/>
                    </a:lnTo>
                    <a:lnTo>
                      <a:pt x="37" y="457"/>
                    </a:lnTo>
                    <a:lnTo>
                      <a:pt x="37" y="452"/>
                    </a:lnTo>
                    <a:lnTo>
                      <a:pt x="37" y="438"/>
                    </a:lnTo>
                    <a:lnTo>
                      <a:pt x="37" y="394"/>
                    </a:lnTo>
                    <a:lnTo>
                      <a:pt x="37" y="391"/>
                    </a:lnTo>
                    <a:lnTo>
                      <a:pt x="37" y="386"/>
                    </a:lnTo>
                    <a:lnTo>
                      <a:pt x="37" y="362"/>
                    </a:lnTo>
                    <a:lnTo>
                      <a:pt x="37" y="360"/>
                    </a:lnTo>
                    <a:lnTo>
                      <a:pt x="35" y="344"/>
                    </a:lnTo>
                    <a:lnTo>
                      <a:pt x="35" y="339"/>
                    </a:lnTo>
                    <a:lnTo>
                      <a:pt x="35" y="326"/>
                    </a:lnTo>
                    <a:lnTo>
                      <a:pt x="35" y="318"/>
                    </a:lnTo>
                    <a:lnTo>
                      <a:pt x="35" y="299"/>
                    </a:lnTo>
                    <a:lnTo>
                      <a:pt x="35" y="294"/>
                    </a:lnTo>
                    <a:lnTo>
                      <a:pt x="32" y="278"/>
                    </a:lnTo>
                    <a:lnTo>
                      <a:pt x="32" y="263"/>
                    </a:lnTo>
                    <a:lnTo>
                      <a:pt x="29" y="247"/>
                    </a:lnTo>
                    <a:lnTo>
                      <a:pt x="29" y="242"/>
                    </a:lnTo>
                    <a:lnTo>
                      <a:pt x="29" y="239"/>
                    </a:lnTo>
                    <a:lnTo>
                      <a:pt x="29" y="234"/>
                    </a:lnTo>
                    <a:lnTo>
                      <a:pt x="27" y="218"/>
                    </a:lnTo>
                    <a:lnTo>
                      <a:pt x="27" y="215"/>
                    </a:lnTo>
                    <a:lnTo>
                      <a:pt x="27" y="213"/>
                    </a:lnTo>
                    <a:lnTo>
                      <a:pt x="27" y="210"/>
                    </a:lnTo>
                    <a:lnTo>
                      <a:pt x="24" y="192"/>
                    </a:lnTo>
                    <a:lnTo>
                      <a:pt x="24" y="187"/>
                    </a:lnTo>
                    <a:lnTo>
                      <a:pt x="24" y="179"/>
                    </a:lnTo>
                    <a:lnTo>
                      <a:pt x="21" y="147"/>
                    </a:lnTo>
                    <a:lnTo>
                      <a:pt x="21" y="145"/>
                    </a:lnTo>
                    <a:lnTo>
                      <a:pt x="21" y="134"/>
                    </a:lnTo>
                    <a:lnTo>
                      <a:pt x="19" y="118"/>
                    </a:lnTo>
                    <a:lnTo>
                      <a:pt x="19" y="110"/>
                    </a:lnTo>
                    <a:lnTo>
                      <a:pt x="19" y="105"/>
                    </a:lnTo>
                    <a:lnTo>
                      <a:pt x="19" y="103"/>
                    </a:lnTo>
                    <a:lnTo>
                      <a:pt x="19" y="95"/>
                    </a:lnTo>
                    <a:lnTo>
                      <a:pt x="27" y="92"/>
                    </a:lnTo>
                    <a:lnTo>
                      <a:pt x="29" y="92"/>
                    </a:lnTo>
                    <a:lnTo>
                      <a:pt x="32" y="92"/>
                    </a:lnTo>
                    <a:lnTo>
                      <a:pt x="40" y="92"/>
                    </a:lnTo>
                    <a:lnTo>
                      <a:pt x="50" y="89"/>
                    </a:lnTo>
                    <a:lnTo>
                      <a:pt x="61" y="87"/>
                    </a:lnTo>
                    <a:lnTo>
                      <a:pt x="71" y="87"/>
                    </a:lnTo>
                    <a:lnTo>
                      <a:pt x="84" y="87"/>
                    </a:lnTo>
                    <a:lnTo>
                      <a:pt x="95" y="87"/>
                    </a:lnTo>
                    <a:lnTo>
                      <a:pt x="105" y="87"/>
                    </a:lnTo>
                    <a:lnTo>
                      <a:pt x="129" y="87"/>
                    </a:lnTo>
                    <a:lnTo>
                      <a:pt x="132" y="87"/>
                    </a:lnTo>
                    <a:lnTo>
                      <a:pt x="137" y="87"/>
                    </a:lnTo>
                    <a:lnTo>
                      <a:pt x="142" y="89"/>
                    </a:lnTo>
                    <a:lnTo>
                      <a:pt x="145" y="89"/>
                    </a:lnTo>
                    <a:lnTo>
                      <a:pt x="152" y="89"/>
                    </a:lnTo>
                    <a:lnTo>
                      <a:pt x="158" y="89"/>
                    </a:lnTo>
                    <a:lnTo>
                      <a:pt x="166" y="92"/>
                    </a:lnTo>
                    <a:lnTo>
                      <a:pt x="179" y="95"/>
                    </a:lnTo>
                    <a:lnTo>
                      <a:pt x="187" y="97"/>
                    </a:lnTo>
                    <a:lnTo>
                      <a:pt x="200" y="100"/>
                    </a:lnTo>
                    <a:lnTo>
                      <a:pt x="223" y="103"/>
                    </a:lnTo>
                    <a:lnTo>
                      <a:pt x="226" y="103"/>
                    </a:lnTo>
                    <a:lnTo>
                      <a:pt x="229" y="105"/>
                    </a:lnTo>
                    <a:lnTo>
                      <a:pt x="239" y="105"/>
                    </a:lnTo>
                    <a:lnTo>
                      <a:pt x="249" y="108"/>
                    </a:lnTo>
                    <a:lnTo>
                      <a:pt x="257" y="108"/>
                    </a:lnTo>
                    <a:lnTo>
                      <a:pt x="268" y="108"/>
                    </a:lnTo>
                    <a:lnTo>
                      <a:pt x="281" y="110"/>
                    </a:lnTo>
                    <a:lnTo>
                      <a:pt x="284" y="110"/>
                    </a:lnTo>
                    <a:lnTo>
                      <a:pt x="307" y="110"/>
                    </a:lnTo>
                    <a:lnTo>
                      <a:pt x="310" y="113"/>
                    </a:lnTo>
                    <a:lnTo>
                      <a:pt x="312" y="113"/>
                    </a:lnTo>
                    <a:lnTo>
                      <a:pt x="323" y="116"/>
                    </a:lnTo>
                    <a:lnTo>
                      <a:pt x="326" y="118"/>
                    </a:lnTo>
                    <a:lnTo>
                      <a:pt x="331" y="121"/>
                    </a:lnTo>
                    <a:lnTo>
                      <a:pt x="344" y="126"/>
                    </a:lnTo>
                    <a:lnTo>
                      <a:pt x="357" y="131"/>
                    </a:lnTo>
                    <a:lnTo>
                      <a:pt x="373" y="137"/>
                    </a:lnTo>
                    <a:lnTo>
                      <a:pt x="386" y="142"/>
                    </a:lnTo>
                    <a:lnTo>
                      <a:pt x="388" y="145"/>
                    </a:lnTo>
                    <a:lnTo>
                      <a:pt x="391" y="147"/>
                    </a:lnTo>
                    <a:lnTo>
                      <a:pt x="399" y="150"/>
                    </a:lnTo>
                    <a:lnTo>
                      <a:pt x="404" y="155"/>
                    </a:lnTo>
                    <a:lnTo>
                      <a:pt x="412" y="158"/>
                    </a:lnTo>
                    <a:lnTo>
                      <a:pt x="415" y="160"/>
                    </a:lnTo>
                    <a:lnTo>
                      <a:pt x="417" y="163"/>
                    </a:lnTo>
                    <a:lnTo>
                      <a:pt x="420" y="163"/>
                    </a:lnTo>
                    <a:lnTo>
                      <a:pt x="425" y="166"/>
                    </a:lnTo>
                    <a:lnTo>
                      <a:pt x="428" y="166"/>
                    </a:lnTo>
                    <a:lnTo>
                      <a:pt x="433" y="168"/>
                    </a:lnTo>
                    <a:lnTo>
                      <a:pt x="441" y="171"/>
                    </a:lnTo>
                    <a:lnTo>
                      <a:pt x="443" y="173"/>
                    </a:lnTo>
                    <a:lnTo>
                      <a:pt x="446" y="173"/>
                    </a:lnTo>
                    <a:lnTo>
                      <a:pt x="449" y="173"/>
                    </a:lnTo>
                    <a:lnTo>
                      <a:pt x="451" y="176"/>
                    </a:lnTo>
                    <a:lnTo>
                      <a:pt x="454" y="176"/>
                    </a:lnTo>
                    <a:lnTo>
                      <a:pt x="483" y="171"/>
                    </a:lnTo>
                    <a:lnTo>
                      <a:pt x="491" y="171"/>
                    </a:lnTo>
                    <a:lnTo>
                      <a:pt x="522" y="168"/>
                    </a:lnTo>
                    <a:lnTo>
                      <a:pt x="527" y="168"/>
                    </a:lnTo>
                    <a:lnTo>
                      <a:pt x="530" y="166"/>
                    </a:lnTo>
                    <a:lnTo>
                      <a:pt x="535" y="166"/>
                    </a:lnTo>
                    <a:lnTo>
                      <a:pt x="546" y="160"/>
                    </a:lnTo>
                    <a:lnTo>
                      <a:pt x="556" y="158"/>
                    </a:lnTo>
                    <a:lnTo>
                      <a:pt x="569" y="155"/>
                    </a:lnTo>
                    <a:lnTo>
                      <a:pt x="582" y="158"/>
                    </a:lnTo>
                    <a:lnTo>
                      <a:pt x="601" y="158"/>
                    </a:lnTo>
                    <a:lnTo>
                      <a:pt x="617" y="158"/>
                    </a:lnTo>
                    <a:lnTo>
                      <a:pt x="658" y="160"/>
                    </a:lnTo>
                    <a:lnTo>
                      <a:pt x="666" y="163"/>
                    </a:lnTo>
                    <a:lnTo>
                      <a:pt x="672" y="163"/>
                    </a:lnTo>
                    <a:lnTo>
                      <a:pt x="674" y="163"/>
                    </a:lnTo>
                    <a:lnTo>
                      <a:pt x="677" y="163"/>
                    </a:lnTo>
                    <a:lnTo>
                      <a:pt x="679" y="163"/>
                    </a:lnTo>
                    <a:lnTo>
                      <a:pt x="682" y="163"/>
                    </a:lnTo>
                    <a:lnTo>
                      <a:pt x="685" y="163"/>
                    </a:lnTo>
                    <a:lnTo>
                      <a:pt x="685" y="160"/>
                    </a:lnTo>
                    <a:lnTo>
                      <a:pt x="693" y="160"/>
                    </a:lnTo>
                    <a:lnTo>
                      <a:pt x="732" y="152"/>
                    </a:lnTo>
                    <a:lnTo>
                      <a:pt x="742" y="147"/>
                    </a:lnTo>
                    <a:lnTo>
                      <a:pt x="755" y="147"/>
                    </a:lnTo>
                    <a:lnTo>
                      <a:pt x="758" y="145"/>
                    </a:lnTo>
                    <a:lnTo>
                      <a:pt x="761" y="145"/>
                    </a:lnTo>
                    <a:lnTo>
                      <a:pt x="763" y="145"/>
                    </a:lnTo>
                    <a:lnTo>
                      <a:pt x="766" y="142"/>
                    </a:lnTo>
                    <a:lnTo>
                      <a:pt x="769" y="139"/>
                    </a:lnTo>
                    <a:lnTo>
                      <a:pt x="771" y="139"/>
                    </a:lnTo>
                    <a:lnTo>
                      <a:pt x="782" y="147"/>
                    </a:lnTo>
                    <a:lnTo>
                      <a:pt x="790" y="150"/>
                    </a:lnTo>
                    <a:lnTo>
                      <a:pt x="790" y="152"/>
                    </a:lnTo>
                    <a:lnTo>
                      <a:pt x="792" y="152"/>
                    </a:lnTo>
                    <a:lnTo>
                      <a:pt x="797" y="155"/>
                    </a:lnTo>
                    <a:lnTo>
                      <a:pt x="797" y="158"/>
                    </a:lnTo>
                    <a:lnTo>
                      <a:pt x="800" y="158"/>
                    </a:lnTo>
                    <a:lnTo>
                      <a:pt x="803" y="160"/>
                    </a:lnTo>
                    <a:lnTo>
                      <a:pt x="805" y="160"/>
                    </a:lnTo>
                    <a:lnTo>
                      <a:pt x="808" y="160"/>
                    </a:lnTo>
                    <a:lnTo>
                      <a:pt x="811" y="163"/>
                    </a:lnTo>
                    <a:lnTo>
                      <a:pt x="813" y="163"/>
                    </a:lnTo>
                    <a:lnTo>
                      <a:pt x="816" y="163"/>
                    </a:lnTo>
                    <a:lnTo>
                      <a:pt x="818" y="166"/>
                    </a:lnTo>
                    <a:lnTo>
                      <a:pt x="826" y="168"/>
                    </a:lnTo>
                    <a:lnTo>
                      <a:pt x="829" y="168"/>
                    </a:lnTo>
                    <a:lnTo>
                      <a:pt x="831" y="168"/>
                    </a:lnTo>
                    <a:lnTo>
                      <a:pt x="831" y="171"/>
                    </a:lnTo>
                    <a:lnTo>
                      <a:pt x="834" y="171"/>
                    </a:lnTo>
                    <a:lnTo>
                      <a:pt x="837" y="171"/>
                    </a:lnTo>
                    <a:lnTo>
                      <a:pt x="839" y="171"/>
                    </a:lnTo>
                    <a:lnTo>
                      <a:pt x="842" y="168"/>
                    </a:lnTo>
                    <a:lnTo>
                      <a:pt x="845" y="168"/>
                    </a:lnTo>
                    <a:lnTo>
                      <a:pt x="850" y="168"/>
                    </a:lnTo>
                    <a:lnTo>
                      <a:pt x="852" y="168"/>
                    </a:lnTo>
                    <a:lnTo>
                      <a:pt x="858" y="168"/>
                    </a:lnTo>
                    <a:lnTo>
                      <a:pt x="860" y="166"/>
                    </a:lnTo>
                    <a:lnTo>
                      <a:pt x="866" y="166"/>
                    </a:lnTo>
                    <a:lnTo>
                      <a:pt x="873" y="163"/>
                    </a:lnTo>
                    <a:lnTo>
                      <a:pt x="884" y="160"/>
                    </a:lnTo>
                    <a:lnTo>
                      <a:pt x="892" y="158"/>
                    </a:lnTo>
                    <a:lnTo>
                      <a:pt x="897" y="155"/>
                    </a:lnTo>
                    <a:lnTo>
                      <a:pt x="905" y="152"/>
                    </a:lnTo>
                    <a:lnTo>
                      <a:pt x="910" y="150"/>
                    </a:lnTo>
                    <a:lnTo>
                      <a:pt x="918" y="147"/>
                    </a:lnTo>
                    <a:lnTo>
                      <a:pt x="921" y="147"/>
                    </a:lnTo>
                    <a:lnTo>
                      <a:pt x="923" y="145"/>
                    </a:lnTo>
                    <a:lnTo>
                      <a:pt x="926" y="145"/>
                    </a:lnTo>
                    <a:lnTo>
                      <a:pt x="934" y="142"/>
                    </a:lnTo>
                    <a:lnTo>
                      <a:pt x="939" y="137"/>
                    </a:lnTo>
                    <a:lnTo>
                      <a:pt x="942" y="137"/>
                    </a:lnTo>
                    <a:lnTo>
                      <a:pt x="952" y="131"/>
                    </a:lnTo>
                    <a:lnTo>
                      <a:pt x="960" y="129"/>
                    </a:lnTo>
                    <a:lnTo>
                      <a:pt x="970" y="124"/>
                    </a:lnTo>
                    <a:lnTo>
                      <a:pt x="976" y="118"/>
                    </a:lnTo>
                    <a:lnTo>
                      <a:pt x="984" y="116"/>
                    </a:lnTo>
                    <a:lnTo>
                      <a:pt x="994" y="110"/>
                    </a:lnTo>
                    <a:lnTo>
                      <a:pt x="1002" y="105"/>
                    </a:lnTo>
                    <a:lnTo>
                      <a:pt x="1010" y="103"/>
                    </a:lnTo>
                    <a:lnTo>
                      <a:pt x="1018" y="97"/>
                    </a:lnTo>
                    <a:lnTo>
                      <a:pt x="1023" y="95"/>
                    </a:lnTo>
                    <a:lnTo>
                      <a:pt x="1031" y="89"/>
                    </a:lnTo>
                    <a:lnTo>
                      <a:pt x="1036" y="87"/>
                    </a:lnTo>
                    <a:lnTo>
                      <a:pt x="1039" y="84"/>
                    </a:lnTo>
                    <a:lnTo>
                      <a:pt x="1041" y="84"/>
                    </a:lnTo>
                    <a:lnTo>
                      <a:pt x="1044" y="82"/>
                    </a:lnTo>
                    <a:lnTo>
                      <a:pt x="1046" y="82"/>
                    </a:lnTo>
                    <a:lnTo>
                      <a:pt x="1046" y="79"/>
                    </a:lnTo>
                    <a:lnTo>
                      <a:pt x="1054" y="76"/>
                    </a:lnTo>
                    <a:lnTo>
                      <a:pt x="1060" y="71"/>
                    </a:lnTo>
                    <a:lnTo>
                      <a:pt x="1067" y="68"/>
                    </a:lnTo>
                    <a:lnTo>
                      <a:pt x="1073" y="66"/>
                    </a:lnTo>
                    <a:lnTo>
                      <a:pt x="1078" y="63"/>
                    </a:lnTo>
                    <a:lnTo>
                      <a:pt x="1081" y="61"/>
                    </a:lnTo>
                    <a:lnTo>
                      <a:pt x="1086" y="58"/>
                    </a:lnTo>
                    <a:lnTo>
                      <a:pt x="1088" y="55"/>
                    </a:lnTo>
                    <a:lnTo>
                      <a:pt x="1091" y="55"/>
                    </a:lnTo>
                    <a:lnTo>
                      <a:pt x="1096" y="53"/>
                    </a:lnTo>
                    <a:lnTo>
                      <a:pt x="1102" y="50"/>
                    </a:lnTo>
                    <a:lnTo>
                      <a:pt x="1107" y="47"/>
                    </a:lnTo>
                    <a:lnTo>
                      <a:pt x="1109" y="47"/>
                    </a:lnTo>
                    <a:lnTo>
                      <a:pt x="1115" y="45"/>
                    </a:lnTo>
                    <a:lnTo>
                      <a:pt x="1120" y="42"/>
                    </a:lnTo>
                    <a:lnTo>
                      <a:pt x="1125" y="40"/>
                    </a:lnTo>
                    <a:lnTo>
                      <a:pt x="1128" y="40"/>
                    </a:lnTo>
                    <a:lnTo>
                      <a:pt x="1130" y="40"/>
                    </a:lnTo>
                    <a:lnTo>
                      <a:pt x="1133" y="37"/>
                    </a:lnTo>
                    <a:lnTo>
                      <a:pt x="1136" y="37"/>
                    </a:lnTo>
                    <a:lnTo>
                      <a:pt x="1138" y="37"/>
                    </a:lnTo>
                    <a:lnTo>
                      <a:pt x="1143" y="34"/>
                    </a:lnTo>
                    <a:lnTo>
                      <a:pt x="1146" y="32"/>
                    </a:lnTo>
                    <a:lnTo>
                      <a:pt x="1149" y="32"/>
                    </a:lnTo>
                    <a:lnTo>
                      <a:pt x="1154" y="29"/>
                    </a:lnTo>
                    <a:lnTo>
                      <a:pt x="1159" y="26"/>
                    </a:lnTo>
                    <a:lnTo>
                      <a:pt x="1167" y="24"/>
                    </a:lnTo>
                    <a:lnTo>
                      <a:pt x="1175" y="21"/>
                    </a:lnTo>
                    <a:lnTo>
                      <a:pt x="1183" y="19"/>
                    </a:lnTo>
                    <a:lnTo>
                      <a:pt x="1193" y="16"/>
                    </a:lnTo>
                    <a:lnTo>
                      <a:pt x="1199" y="13"/>
                    </a:lnTo>
                    <a:lnTo>
                      <a:pt x="1204" y="11"/>
                    </a:lnTo>
                    <a:lnTo>
                      <a:pt x="1212" y="11"/>
                    </a:lnTo>
                    <a:lnTo>
                      <a:pt x="1217" y="8"/>
                    </a:lnTo>
                    <a:lnTo>
                      <a:pt x="1222" y="5"/>
                    </a:lnTo>
                    <a:lnTo>
                      <a:pt x="1225" y="5"/>
                    </a:lnTo>
                    <a:lnTo>
                      <a:pt x="1233" y="3"/>
                    </a:lnTo>
                    <a:lnTo>
                      <a:pt x="1235" y="0"/>
                    </a:lnTo>
                    <a:lnTo>
                      <a:pt x="1238" y="0"/>
                    </a:lnTo>
                    <a:lnTo>
                      <a:pt x="1240" y="0"/>
                    </a:lnTo>
                    <a:lnTo>
                      <a:pt x="1240" y="5"/>
                    </a:lnTo>
                    <a:lnTo>
                      <a:pt x="1243" y="5"/>
                    </a:lnTo>
                    <a:lnTo>
                      <a:pt x="1243" y="11"/>
                    </a:lnTo>
                    <a:lnTo>
                      <a:pt x="1246" y="16"/>
                    </a:lnTo>
                    <a:lnTo>
                      <a:pt x="1248" y="26"/>
                    </a:lnTo>
                    <a:lnTo>
                      <a:pt x="1254" y="37"/>
                    </a:lnTo>
                    <a:lnTo>
                      <a:pt x="1256" y="47"/>
                    </a:lnTo>
                    <a:lnTo>
                      <a:pt x="1259" y="53"/>
                    </a:lnTo>
                    <a:lnTo>
                      <a:pt x="1261" y="61"/>
                    </a:lnTo>
                    <a:lnTo>
                      <a:pt x="1261" y="66"/>
                    </a:lnTo>
                    <a:lnTo>
                      <a:pt x="1264" y="74"/>
                    </a:lnTo>
                    <a:lnTo>
                      <a:pt x="1264" y="79"/>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3" name="フリーフォーム 212"/>
              <p:cNvSpPr>
                <a:spLocks/>
              </p:cNvSpPr>
              <p:nvPr/>
            </p:nvSpPr>
            <p:spPr bwMode="auto">
              <a:xfrm>
                <a:off x="5543128" y="2417288"/>
                <a:ext cx="1150741" cy="948137"/>
              </a:xfrm>
              <a:custGeom>
                <a:avLst/>
                <a:gdLst>
                  <a:gd name="T0" fmla="*/ 3 w 2402"/>
                  <a:gd name="T1" fmla="*/ 1643 h 1948"/>
                  <a:gd name="T2" fmla="*/ 58 w 2402"/>
                  <a:gd name="T3" fmla="*/ 1544 h 1948"/>
                  <a:gd name="T4" fmla="*/ 168 w 2402"/>
                  <a:gd name="T5" fmla="*/ 1357 h 1948"/>
                  <a:gd name="T6" fmla="*/ 252 w 2402"/>
                  <a:gd name="T7" fmla="*/ 1218 h 1948"/>
                  <a:gd name="T8" fmla="*/ 349 w 2402"/>
                  <a:gd name="T9" fmla="*/ 1108 h 1948"/>
                  <a:gd name="T10" fmla="*/ 420 w 2402"/>
                  <a:gd name="T11" fmla="*/ 1053 h 1948"/>
                  <a:gd name="T12" fmla="*/ 522 w 2402"/>
                  <a:gd name="T13" fmla="*/ 1008 h 1948"/>
                  <a:gd name="T14" fmla="*/ 789 w 2402"/>
                  <a:gd name="T15" fmla="*/ 922 h 1948"/>
                  <a:gd name="T16" fmla="*/ 816 w 2402"/>
                  <a:gd name="T17" fmla="*/ 903 h 1948"/>
                  <a:gd name="T18" fmla="*/ 855 w 2402"/>
                  <a:gd name="T19" fmla="*/ 845 h 1948"/>
                  <a:gd name="T20" fmla="*/ 907 w 2402"/>
                  <a:gd name="T21" fmla="*/ 751 h 1948"/>
                  <a:gd name="T22" fmla="*/ 944 w 2402"/>
                  <a:gd name="T23" fmla="*/ 709 h 1948"/>
                  <a:gd name="T24" fmla="*/ 978 w 2402"/>
                  <a:gd name="T25" fmla="*/ 683 h 1948"/>
                  <a:gd name="T26" fmla="*/ 1036 w 2402"/>
                  <a:gd name="T27" fmla="*/ 643 h 1948"/>
                  <a:gd name="T28" fmla="*/ 1104 w 2402"/>
                  <a:gd name="T29" fmla="*/ 607 h 1948"/>
                  <a:gd name="T30" fmla="*/ 1206 w 2402"/>
                  <a:gd name="T31" fmla="*/ 557 h 1948"/>
                  <a:gd name="T32" fmla="*/ 1314 w 2402"/>
                  <a:gd name="T33" fmla="*/ 517 h 1948"/>
                  <a:gd name="T34" fmla="*/ 1421 w 2402"/>
                  <a:gd name="T35" fmla="*/ 475 h 1948"/>
                  <a:gd name="T36" fmla="*/ 1471 w 2402"/>
                  <a:gd name="T37" fmla="*/ 447 h 1948"/>
                  <a:gd name="T38" fmla="*/ 1542 w 2402"/>
                  <a:gd name="T39" fmla="*/ 368 h 1948"/>
                  <a:gd name="T40" fmla="*/ 1565 w 2402"/>
                  <a:gd name="T41" fmla="*/ 284 h 1948"/>
                  <a:gd name="T42" fmla="*/ 1555 w 2402"/>
                  <a:gd name="T43" fmla="*/ 221 h 1948"/>
                  <a:gd name="T44" fmla="*/ 1502 w 2402"/>
                  <a:gd name="T45" fmla="*/ 100 h 1948"/>
                  <a:gd name="T46" fmla="*/ 1484 w 2402"/>
                  <a:gd name="T47" fmla="*/ 32 h 1948"/>
                  <a:gd name="T48" fmla="*/ 1523 w 2402"/>
                  <a:gd name="T49" fmla="*/ 11 h 1948"/>
                  <a:gd name="T50" fmla="*/ 1681 w 2402"/>
                  <a:gd name="T51" fmla="*/ 45 h 1948"/>
                  <a:gd name="T52" fmla="*/ 1715 w 2402"/>
                  <a:gd name="T53" fmla="*/ 58 h 1948"/>
                  <a:gd name="T54" fmla="*/ 1746 w 2402"/>
                  <a:gd name="T55" fmla="*/ 71 h 1948"/>
                  <a:gd name="T56" fmla="*/ 1772 w 2402"/>
                  <a:gd name="T57" fmla="*/ 84 h 1948"/>
                  <a:gd name="T58" fmla="*/ 1807 w 2402"/>
                  <a:gd name="T59" fmla="*/ 108 h 1948"/>
                  <a:gd name="T60" fmla="*/ 1835 w 2402"/>
                  <a:gd name="T61" fmla="*/ 134 h 1948"/>
                  <a:gd name="T62" fmla="*/ 1856 w 2402"/>
                  <a:gd name="T63" fmla="*/ 155 h 1948"/>
                  <a:gd name="T64" fmla="*/ 1888 w 2402"/>
                  <a:gd name="T65" fmla="*/ 197 h 1948"/>
                  <a:gd name="T66" fmla="*/ 1919 w 2402"/>
                  <a:gd name="T67" fmla="*/ 234 h 1948"/>
                  <a:gd name="T68" fmla="*/ 1959 w 2402"/>
                  <a:gd name="T69" fmla="*/ 273 h 1948"/>
                  <a:gd name="T70" fmla="*/ 1982 w 2402"/>
                  <a:gd name="T71" fmla="*/ 305 h 1948"/>
                  <a:gd name="T72" fmla="*/ 2029 w 2402"/>
                  <a:gd name="T73" fmla="*/ 365 h 1948"/>
                  <a:gd name="T74" fmla="*/ 2056 w 2402"/>
                  <a:gd name="T75" fmla="*/ 405 h 1948"/>
                  <a:gd name="T76" fmla="*/ 2092 w 2402"/>
                  <a:gd name="T77" fmla="*/ 457 h 1948"/>
                  <a:gd name="T78" fmla="*/ 2119 w 2402"/>
                  <a:gd name="T79" fmla="*/ 494 h 1948"/>
                  <a:gd name="T80" fmla="*/ 2160 w 2402"/>
                  <a:gd name="T81" fmla="*/ 552 h 1948"/>
                  <a:gd name="T82" fmla="*/ 2195 w 2402"/>
                  <a:gd name="T83" fmla="*/ 601 h 1948"/>
                  <a:gd name="T84" fmla="*/ 2208 w 2402"/>
                  <a:gd name="T85" fmla="*/ 622 h 1948"/>
                  <a:gd name="T86" fmla="*/ 2229 w 2402"/>
                  <a:gd name="T87" fmla="*/ 654 h 1948"/>
                  <a:gd name="T88" fmla="*/ 2265 w 2402"/>
                  <a:gd name="T89" fmla="*/ 709 h 1948"/>
                  <a:gd name="T90" fmla="*/ 2299 w 2402"/>
                  <a:gd name="T91" fmla="*/ 756 h 1948"/>
                  <a:gd name="T92" fmla="*/ 2326 w 2402"/>
                  <a:gd name="T93" fmla="*/ 793 h 1948"/>
                  <a:gd name="T94" fmla="*/ 2378 w 2402"/>
                  <a:gd name="T95" fmla="*/ 914 h 1948"/>
                  <a:gd name="T96" fmla="*/ 2218 w 2402"/>
                  <a:gd name="T97" fmla="*/ 1032 h 1948"/>
                  <a:gd name="T98" fmla="*/ 2087 w 2402"/>
                  <a:gd name="T99" fmla="*/ 1121 h 1948"/>
                  <a:gd name="T100" fmla="*/ 2001 w 2402"/>
                  <a:gd name="T101" fmla="*/ 1181 h 1948"/>
                  <a:gd name="T102" fmla="*/ 1835 w 2402"/>
                  <a:gd name="T103" fmla="*/ 1281 h 1948"/>
                  <a:gd name="T104" fmla="*/ 1704 w 2402"/>
                  <a:gd name="T105" fmla="*/ 1349 h 1948"/>
                  <a:gd name="T106" fmla="*/ 1526 w 2402"/>
                  <a:gd name="T107" fmla="*/ 1446 h 1948"/>
                  <a:gd name="T108" fmla="*/ 1277 w 2402"/>
                  <a:gd name="T109" fmla="*/ 1575 h 1948"/>
                  <a:gd name="T110" fmla="*/ 1122 w 2402"/>
                  <a:gd name="T111" fmla="*/ 1646 h 1948"/>
                  <a:gd name="T112" fmla="*/ 1031 w 2402"/>
                  <a:gd name="T113" fmla="*/ 1688 h 1948"/>
                  <a:gd name="T114" fmla="*/ 881 w 2402"/>
                  <a:gd name="T115" fmla="*/ 1746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402" h="1948">
                    <a:moveTo>
                      <a:pt x="394" y="1903"/>
                    </a:moveTo>
                    <a:lnTo>
                      <a:pt x="268" y="1948"/>
                    </a:lnTo>
                    <a:lnTo>
                      <a:pt x="265" y="1945"/>
                    </a:lnTo>
                    <a:lnTo>
                      <a:pt x="255" y="1932"/>
                    </a:lnTo>
                    <a:lnTo>
                      <a:pt x="234" y="1911"/>
                    </a:lnTo>
                    <a:lnTo>
                      <a:pt x="150" y="1814"/>
                    </a:lnTo>
                    <a:lnTo>
                      <a:pt x="144" y="1806"/>
                    </a:lnTo>
                    <a:lnTo>
                      <a:pt x="3" y="1643"/>
                    </a:lnTo>
                    <a:lnTo>
                      <a:pt x="0" y="1641"/>
                    </a:lnTo>
                    <a:lnTo>
                      <a:pt x="8" y="1625"/>
                    </a:lnTo>
                    <a:lnTo>
                      <a:pt x="16" y="1612"/>
                    </a:lnTo>
                    <a:lnTo>
                      <a:pt x="27" y="1596"/>
                    </a:lnTo>
                    <a:lnTo>
                      <a:pt x="34" y="1583"/>
                    </a:lnTo>
                    <a:lnTo>
                      <a:pt x="45" y="1565"/>
                    </a:lnTo>
                    <a:lnTo>
                      <a:pt x="50" y="1554"/>
                    </a:lnTo>
                    <a:lnTo>
                      <a:pt x="58" y="1544"/>
                    </a:lnTo>
                    <a:lnTo>
                      <a:pt x="61" y="1538"/>
                    </a:lnTo>
                    <a:lnTo>
                      <a:pt x="74" y="1517"/>
                    </a:lnTo>
                    <a:lnTo>
                      <a:pt x="84" y="1502"/>
                    </a:lnTo>
                    <a:lnTo>
                      <a:pt x="108" y="1460"/>
                    </a:lnTo>
                    <a:lnTo>
                      <a:pt x="124" y="1436"/>
                    </a:lnTo>
                    <a:lnTo>
                      <a:pt x="131" y="1420"/>
                    </a:lnTo>
                    <a:lnTo>
                      <a:pt x="152" y="1386"/>
                    </a:lnTo>
                    <a:lnTo>
                      <a:pt x="168" y="1357"/>
                    </a:lnTo>
                    <a:lnTo>
                      <a:pt x="171" y="1357"/>
                    </a:lnTo>
                    <a:lnTo>
                      <a:pt x="173" y="1349"/>
                    </a:lnTo>
                    <a:lnTo>
                      <a:pt x="181" y="1336"/>
                    </a:lnTo>
                    <a:lnTo>
                      <a:pt x="202" y="1299"/>
                    </a:lnTo>
                    <a:lnTo>
                      <a:pt x="226" y="1265"/>
                    </a:lnTo>
                    <a:lnTo>
                      <a:pt x="234" y="1250"/>
                    </a:lnTo>
                    <a:lnTo>
                      <a:pt x="241" y="1236"/>
                    </a:lnTo>
                    <a:lnTo>
                      <a:pt x="252" y="1218"/>
                    </a:lnTo>
                    <a:lnTo>
                      <a:pt x="255" y="1218"/>
                    </a:lnTo>
                    <a:lnTo>
                      <a:pt x="265" y="1202"/>
                    </a:lnTo>
                    <a:lnTo>
                      <a:pt x="276" y="1187"/>
                    </a:lnTo>
                    <a:lnTo>
                      <a:pt x="294" y="1166"/>
                    </a:lnTo>
                    <a:lnTo>
                      <a:pt x="307" y="1150"/>
                    </a:lnTo>
                    <a:lnTo>
                      <a:pt x="320" y="1137"/>
                    </a:lnTo>
                    <a:lnTo>
                      <a:pt x="331" y="1124"/>
                    </a:lnTo>
                    <a:lnTo>
                      <a:pt x="349" y="1108"/>
                    </a:lnTo>
                    <a:lnTo>
                      <a:pt x="367" y="1089"/>
                    </a:lnTo>
                    <a:lnTo>
                      <a:pt x="383" y="1074"/>
                    </a:lnTo>
                    <a:lnTo>
                      <a:pt x="394" y="1066"/>
                    </a:lnTo>
                    <a:lnTo>
                      <a:pt x="401" y="1061"/>
                    </a:lnTo>
                    <a:lnTo>
                      <a:pt x="409" y="1055"/>
                    </a:lnTo>
                    <a:lnTo>
                      <a:pt x="415" y="1053"/>
                    </a:lnTo>
                    <a:lnTo>
                      <a:pt x="417" y="1053"/>
                    </a:lnTo>
                    <a:lnTo>
                      <a:pt x="420" y="1053"/>
                    </a:lnTo>
                    <a:lnTo>
                      <a:pt x="428" y="1048"/>
                    </a:lnTo>
                    <a:lnTo>
                      <a:pt x="438" y="1045"/>
                    </a:lnTo>
                    <a:lnTo>
                      <a:pt x="454" y="1037"/>
                    </a:lnTo>
                    <a:lnTo>
                      <a:pt x="470" y="1032"/>
                    </a:lnTo>
                    <a:lnTo>
                      <a:pt x="483" y="1027"/>
                    </a:lnTo>
                    <a:lnTo>
                      <a:pt x="496" y="1021"/>
                    </a:lnTo>
                    <a:lnTo>
                      <a:pt x="506" y="1016"/>
                    </a:lnTo>
                    <a:lnTo>
                      <a:pt x="522" y="1008"/>
                    </a:lnTo>
                    <a:lnTo>
                      <a:pt x="532" y="1006"/>
                    </a:lnTo>
                    <a:lnTo>
                      <a:pt x="572" y="992"/>
                    </a:lnTo>
                    <a:lnTo>
                      <a:pt x="593" y="985"/>
                    </a:lnTo>
                    <a:lnTo>
                      <a:pt x="635" y="971"/>
                    </a:lnTo>
                    <a:lnTo>
                      <a:pt x="679" y="956"/>
                    </a:lnTo>
                    <a:lnTo>
                      <a:pt x="716" y="945"/>
                    </a:lnTo>
                    <a:lnTo>
                      <a:pt x="755" y="932"/>
                    </a:lnTo>
                    <a:lnTo>
                      <a:pt x="789" y="922"/>
                    </a:lnTo>
                    <a:lnTo>
                      <a:pt x="792" y="919"/>
                    </a:lnTo>
                    <a:lnTo>
                      <a:pt x="797" y="916"/>
                    </a:lnTo>
                    <a:lnTo>
                      <a:pt x="800" y="916"/>
                    </a:lnTo>
                    <a:lnTo>
                      <a:pt x="803" y="914"/>
                    </a:lnTo>
                    <a:lnTo>
                      <a:pt x="805" y="914"/>
                    </a:lnTo>
                    <a:lnTo>
                      <a:pt x="813" y="908"/>
                    </a:lnTo>
                    <a:lnTo>
                      <a:pt x="816" y="906"/>
                    </a:lnTo>
                    <a:lnTo>
                      <a:pt x="816" y="903"/>
                    </a:lnTo>
                    <a:lnTo>
                      <a:pt x="821" y="898"/>
                    </a:lnTo>
                    <a:lnTo>
                      <a:pt x="826" y="893"/>
                    </a:lnTo>
                    <a:lnTo>
                      <a:pt x="829" y="890"/>
                    </a:lnTo>
                    <a:lnTo>
                      <a:pt x="834" y="882"/>
                    </a:lnTo>
                    <a:lnTo>
                      <a:pt x="837" y="877"/>
                    </a:lnTo>
                    <a:lnTo>
                      <a:pt x="842" y="869"/>
                    </a:lnTo>
                    <a:lnTo>
                      <a:pt x="847" y="861"/>
                    </a:lnTo>
                    <a:lnTo>
                      <a:pt x="855" y="845"/>
                    </a:lnTo>
                    <a:lnTo>
                      <a:pt x="863" y="832"/>
                    </a:lnTo>
                    <a:lnTo>
                      <a:pt x="868" y="819"/>
                    </a:lnTo>
                    <a:lnTo>
                      <a:pt x="879" y="798"/>
                    </a:lnTo>
                    <a:lnTo>
                      <a:pt x="886" y="788"/>
                    </a:lnTo>
                    <a:lnTo>
                      <a:pt x="894" y="775"/>
                    </a:lnTo>
                    <a:lnTo>
                      <a:pt x="900" y="764"/>
                    </a:lnTo>
                    <a:lnTo>
                      <a:pt x="905" y="756"/>
                    </a:lnTo>
                    <a:lnTo>
                      <a:pt x="907" y="751"/>
                    </a:lnTo>
                    <a:lnTo>
                      <a:pt x="913" y="746"/>
                    </a:lnTo>
                    <a:lnTo>
                      <a:pt x="918" y="740"/>
                    </a:lnTo>
                    <a:lnTo>
                      <a:pt x="923" y="733"/>
                    </a:lnTo>
                    <a:lnTo>
                      <a:pt x="928" y="727"/>
                    </a:lnTo>
                    <a:lnTo>
                      <a:pt x="931" y="722"/>
                    </a:lnTo>
                    <a:lnTo>
                      <a:pt x="936" y="717"/>
                    </a:lnTo>
                    <a:lnTo>
                      <a:pt x="941" y="712"/>
                    </a:lnTo>
                    <a:lnTo>
                      <a:pt x="944" y="709"/>
                    </a:lnTo>
                    <a:lnTo>
                      <a:pt x="947" y="706"/>
                    </a:lnTo>
                    <a:lnTo>
                      <a:pt x="949" y="706"/>
                    </a:lnTo>
                    <a:lnTo>
                      <a:pt x="949" y="704"/>
                    </a:lnTo>
                    <a:lnTo>
                      <a:pt x="952" y="704"/>
                    </a:lnTo>
                    <a:lnTo>
                      <a:pt x="952" y="701"/>
                    </a:lnTo>
                    <a:lnTo>
                      <a:pt x="962" y="693"/>
                    </a:lnTo>
                    <a:lnTo>
                      <a:pt x="973" y="685"/>
                    </a:lnTo>
                    <a:lnTo>
                      <a:pt x="978" y="683"/>
                    </a:lnTo>
                    <a:lnTo>
                      <a:pt x="983" y="677"/>
                    </a:lnTo>
                    <a:lnTo>
                      <a:pt x="991" y="672"/>
                    </a:lnTo>
                    <a:lnTo>
                      <a:pt x="997" y="667"/>
                    </a:lnTo>
                    <a:lnTo>
                      <a:pt x="1004" y="664"/>
                    </a:lnTo>
                    <a:lnTo>
                      <a:pt x="1010" y="659"/>
                    </a:lnTo>
                    <a:lnTo>
                      <a:pt x="1017" y="654"/>
                    </a:lnTo>
                    <a:lnTo>
                      <a:pt x="1028" y="649"/>
                    </a:lnTo>
                    <a:lnTo>
                      <a:pt x="1036" y="643"/>
                    </a:lnTo>
                    <a:lnTo>
                      <a:pt x="1041" y="641"/>
                    </a:lnTo>
                    <a:lnTo>
                      <a:pt x="1044" y="638"/>
                    </a:lnTo>
                    <a:lnTo>
                      <a:pt x="1049" y="635"/>
                    </a:lnTo>
                    <a:lnTo>
                      <a:pt x="1065" y="628"/>
                    </a:lnTo>
                    <a:lnTo>
                      <a:pt x="1073" y="622"/>
                    </a:lnTo>
                    <a:lnTo>
                      <a:pt x="1083" y="617"/>
                    </a:lnTo>
                    <a:lnTo>
                      <a:pt x="1094" y="612"/>
                    </a:lnTo>
                    <a:lnTo>
                      <a:pt x="1104" y="607"/>
                    </a:lnTo>
                    <a:lnTo>
                      <a:pt x="1125" y="596"/>
                    </a:lnTo>
                    <a:lnTo>
                      <a:pt x="1133" y="593"/>
                    </a:lnTo>
                    <a:lnTo>
                      <a:pt x="1149" y="586"/>
                    </a:lnTo>
                    <a:lnTo>
                      <a:pt x="1159" y="580"/>
                    </a:lnTo>
                    <a:lnTo>
                      <a:pt x="1172" y="573"/>
                    </a:lnTo>
                    <a:lnTo>
                      <a:pt x="1188" y="565"/>
                    </a:lnTo>
                    <a:lnTo>
                      <a:pt x="1198" y="559"/>
                    </a:lnTo>
                    <a:lnTo>
                      <a:pt x="1206" y="557"/>
                    </a:lnTo>
                    <a:lnTo>
                      <a:pt x="1219" y="552"/>
                    </a:lnTo>
                    <a:lnTo>
                      <a:pt x="1235" y="546"/>
                    </a:lnTo>
                    <a:lnTo>
                      <a:pt x="1253" y="538"/>
                    </a:lnTo>
                    <a:lnTo>
                      <a:pt x="1261" y="536"/>
                    </a:lnTo>
                    <a:lnTo>
                      <a:pt x="1277" y="531"/>
                    </a:lnTo>
                    <a:lnTo>
                      <a:pt x="1293" y="525"/>
                    </a:lnTo>
                    <a:lnTo>
                      <a:pt x="1306" y="520"/>
                    </a:lnTo>
                    <a:lnTo>
                      <a:pt x="1314" y="517"/>
                    </a:lnTo>
                    <a:lnTo>
                      <a:pt x="1335" y="510"/>
                    </a:lnTo>
                    <a:lnTo>
                      <a:pt x="1337" y="510"/>
                    </a:lnTo>
                    <a:lnTo>
                      <a:pt x="1343" y="507"/>
                    </a:lnTo>
                    <a:lnTo>
                      <a:pt x="1356" y="502"/>
                    </a:lnTo>
                    <a:lnTo>
                      <a:pt x="1374" y="496"/>
                    </a:lnTo>
                    <a:lnTo>
                      <a:pt x="1392" y="486"/>
                    </a:lnTo>
                    <a:lnTo>
                      <a:pt x="1408" y="481"/>
                    </a:lnTo>
                    <a:lnTo>
                      <a:pt x="1421" y="475"/>
                    </a:lnTo>
                    <a:lnTo>
                      <a:pt x="1429" y="473"/>
                    </a:lnTo>
                    <a:lnTo>
                      <a:pt x="1437" y="468"/>
                    </a:lnTo>
                    <a:lnTo>
                      <a:pt x="1442" y="468"/>
                    </a:lnTo>
                    <a:lnTo>
                      <a:pt x="1445" y="465"/>
                    </a:lnTo>
                    <a:lnTo>
                      <a:pt x="1453" y="460"/>
                    </a:lnTo>
                    <a:lnTo>
                      <a:pt x="1463" y="452"/>
                    </a:lnTo>
                    <a:lnTo>
                      <a:pt x="1466" y="449"/>
                    </a:lnTo>
                    <a:lnTo>
                      <a:pt x="1471" y="447"/>
                    </a:lnTo>
                    <a:lnTo>
                      <a:pt x="1476" y="441"/>
                    </a:lnTo>
                    <a:lnTo>
                      <a:pt x="1495" y="428"/>
                    </a:lnTo>
                    <a:lnTo>
                      <a:pt x="1508" y="412"/>
                    </a:lnTo>
                    <a:lnTo>
                      <a:pt x="1518" y="405"/>
                    </a:lnTo>
                    <a:lnTo>
                      <a:pt x="1526" y="394"/>
                    </a:lnTo>
                    <a:lnTo>
                      <a:pt x="1534" y="386"/>
                    </a:lnTo>
                    <a:lnTo>
                      <a:pt x="1537" y="376"/>
                    </a:lnTo>
                    <a:lnTo>
                      <a:pt x="1542" y="368"/>
                    </a:lnTo>
                    <a:lnTo>
                      <a:pt x="1547" y="357"/>
                    </a:lnTo>
                    <a:lnTo>
                      <a:pt x="1552" y="342"/>
                    </a:lnTo>
                    <a:lnTo>
                      <a:pt x="1558" y="323"/>
                    </a:lnTo>
                    <a:lnTo>
                      <a:pt x="1563" y="310"/>
                    </a:lnTo>
                    <a:lnTo>
                      <a:pt x="1565" y="302"/>
                    </a:lnTo>
                    <a:lnTo>
                      <a:pt x="1565" y="297"/>
                    </a:lnTo>
                    <a:lnTo>
                      <a:pt x="1565" y="292"/>
                    </a:lnTo>
                    <a:lnTo>
                      <a:pt x="1565" y="284"/>
                    </a:lnTo>
                    <a:lnTo>
                      <a:pt x="1565" y="273"/>
                    </a:lnTo>
                    <a:lnTo>
                      <a:pt x="1565" y="263"/>
                    </a:lnTo>
                    <a:lnTo>
                      <a:pt x="1563" y="252"/>
                    </a:lnTo>
                    <a:lnTo>
                      <a:pt x="1563" y="247"/>
                    </a:lnTo>
                    <a:lnTo>
                      <a:pt x="1563" y="239"/>
                    </a:lnTo>
                    <a:lnTo>
                      <a:pt x="1560" y="231"/>
                    </a:lnTo>
                    <a:lnTo>
                      <a:pt x="1558" y="229"/>
                    </a:lnTo>
                    <a:lnTo>
                      <a:pt x="1555" y="221"/>
                    </a:lnTo>
                    <a:lnTo>
                      <a:pt x="1552" y="213"/>
                    </a:lnTo>
                    <a:lnTo>
                      <a:pt x="1547" y="200"/>
                    </a:lnTo>
                    <a:lnTo>
                      <a:pt x="1542" y="187"/>
                    </a:lnTo>
                    <a:lnTo>
                      <a:pt x="1534" y="168"/>
                    </a:lnTo>
                    <a:lnTo>
                      <a:pt x="1526" y="150"/>
                    </a:lnTo>
                    <a:lnTo>
                      <a:pt x="1518" y="134"/>
                    </a:lnTo>
                    <a:lnTo>
                      <a:pt x="1508" y="113"/>
                    </a:lnTo>
                    <a:lnTo>
                      <a:pt x="1502" y="100"/>
                    </a:lnTo>
                    <a:lnTo>
                      <a:pt x="1495" y="84"/>
                    </a:lnTo>
                    <a:lnTo>
                      <a:pt x="1492" y="77"/>
                    </a:lnTo>
                    <a:lnTo>
                      <a:pt x="1489" y="71"/>
                    </a:lnTo>
                    <a:lnTo>
                      <a:pt x="1489" y="63"/>
                    </a:lnTo>
                    <a:lnTo>
                      <a:pt x="1487" y="56"/>
                    </a:lnTo>
                    <a:lnTo>
                      <a:pt x="1487" y="50"/>
                    </a:lnTo>
                    <a:lnTo>
                      <a:pt x="1484" y="42"/>
                    </a:lnTo>
                    <a:lnTo>
                      <a:pt x="1484" y="32"/>
                    </a:lnTo>
                    <a:lnTo>
                      <a:pt x="1481" y="24"/>
                    </a:lnTo>
                    <a:lnTo>
                      <a:pt x="1481" y="16"/>
                    </a:lnTo>
                    <a:lnTo>
                      <a:pt x="1481" y="11"/>
                    </a:lnTo>
                    <a:lnTo>
                      <a:pt x="1481" y="0"/>
                    </a:lnTo>
                    <a:lnTo>
                      <a:pt x="1484" y="0"/>
                    </a:lnTo>
                    <a:lnTo>
                      <a:pt x="1518" y="8"/>
                    </a:lnTo>
                    <a:lnTo>
                      <a:pt x="1521" y="8"/>
                    </a:lnTo>
                    <a:lnTo>
                      <a:pt x="1523" y="11"/>
                    </a:lnTo>
                    <a:lnTo>
                      <a:pt x="1537" y="14"/>
                    </a:lnTo>
                    <a:lnTo>
                      <a:pt x="1571" y="21"/>
                    </a:lnTo>
                    <a:lnTo>
                      <a:pt x="1657" y="40"/>
                    </a:lnTo>
                    <a:lnTo>
                      <a:pt x="1660" y="40"/>
                    </a:lnTo>
                    <a:lnTo>
                      <a:pt x="1662" y="42"/>
                    </a:lnTo>
                    <a:lnTo>
                      <a:pt x="1673" y="45"/>
                    </a:lnTo>
                    <a:lnTo>
                      <a:pt x="1678" y="45"/>
                    </a:lnTo>
                    <a:lnTo>
                      <a:pt x="1681" y="45"/>
                    </a:lnTo>
                    <a:lnTo>
                      <a:pt x="1683" y="48"/>
                    </a:lnTo>
                    <a:lnTo>
                      <a:pt x="1689" y="48"/>
                    </a:lnTo>
                    <a:lnTo>
                      <a:pt x="1691" y="50"/>
                    </a:lnTo>
                    <a:lnTo>
                      <a:pt x="1699" y="53"/>
                    </a:lnTo>
                    <a:lnTo>
                      <a:pt x="1704" y="53"/>
                    </a:lnTo>
                    <a:lnTo>
                      <a:pt x="1707" y="56"/>
                    </a:lnTo>
                    <a:lnTo>
                      <a:pt x="1712" y="56"/>
                    </a:lnTo>
                    <a:lnTo>
                      <a:pt x="1715" y="58"/>
                    </a:lnTo>
                    <a:lnTo>
                      <a:pt x="1720" y="61"/>
                    </a:lnTo>
                    <a:lnTo>
                      <a:pt x="1723" y="61"/>
                    </a:lnTo>
                    <a:lnTo>
                      <a:pt x="1725" y="63"/>
                    </a:lnTo>
                    <a:lnTo>
                      <a:pt x="1731" y="66"/>
                    </a:lnTo>
                    <a:lnTo>
                      <a:pt x="1738" y="69"/>
                    </a:lnTo>
                    <a:lnTo>
                      <a:pt x="1741" y="69"/>
                    </a:lnTo>
                    <a:lnTo>
                      <a:pt x="1744" y="71"/>
                    </a:lnTo>
                    <a:lnTo>
                      <a:pt x="1746" y="71"/>
                    </a:lnTo>
                    <a:lnTo>
                      <a:pt x="1749" y="71"/>
                    </a:lnTo>
                    <a:lnTo>
                      <a:pt x="1749" y="74"/>
                    </a:lnTo>
                    <a:lnTo>
                      <a:pt x="1754" y="74"/>
                    </a:lnTo>
                    <a:lnTo>
                      <a:pt x="1759" y="77"/>
                    </a:lnTo>
                    <a:lnTo>
                      <a:pt x="1762" y="79"/>
                    </a:lnTo>
                    <a:lnTo>
                      <a:pt x="1770" y="82"/>
                    </a:lnTo>
                    <a:lnTo>
                      <a:pt x="1770" y="84"/>
                    </a:lnTo>
                    <a:lnTo>
                      <a:pt x="1772" y="84"/>
                    </a:lnTo>
                    <a:lnTo>
                      <a:pt x="1775" y="84"/>
                    </a:lnTo>
                    <a:lnTo>
                      <a:pt x="1775" y="87"/>
                    </a:lnTo>
                    <a:lnTo>
                      <a:pt x="1778" y="87"/>
                    </a:lnTo>
                    <a:lnTo>
                      <a:pt x="1783" y="92"/>
                    </a:lnTo>
                    <a:lnTo>
                      <a:pt x="1791" y="97"/>
                    </a:lnTo>
                    <a:lnTo>
                      <a:pt x="1799" y="100"/>
                    </a:lnTo>
                    <a:lnTo>
                      <a:pt x="1804" y="105"/>
                    </a:lnTo>
                    <a:lnTo>
                      <a:pt x="1807" y="108"/>
                    </a:lnTo>
                    <a:lnTo>
                      <a:pt x="1812" y="111"/>
                    </a:lnTo>
                    <a:lnTo>
                      <a:pt x="1814" y="113"/>
                    </a:lnTo>
                    <a:lnTo>
                      <a:pt x="1820" y="116"/>
                    </a:lnTo>
                    <a:lnTo>
                      <a:pt x="1822" y="121"/>
                    </a:lnTo>
                    <a:lnTo>
                      <a:pt x="1828" y="124"/>
                    </a:lnTo>
                    <a:lnTo>
                      <a:pt x="1833" y="129"/>
                    </a:lnTo>
                    <a:lnTo>
                      <a:pt x="1835" y="132"/>
                    </a:lnTo>
                    <a:lnTo>
                      <a:pt x="1835" y="134"/>
                    </a:lnTo>
                    <a:lnTo>
                      <a:pt x="1838" y="137"/>
                    </a:lnTo>
                    <a:lnTo>
                      <a:pt x="1841" y="137"/>
                    </a:lnTo>
                    <a:lnTo>
                      <a:pt x="1843" y="139"/>
                    </a:lnTo>
                    <a:lnTo>
                      <a:pt x="1843" y="142"/>
                    </a:lnTo>
                    <a:lnTo>
                      <a:pt x="1846" y="142"/>
                    </a:lnTo>
                    <a:lnTo>
                      <a:pt x="1846" y="145"/>
                    </a:lnTo>
                    <a:lnTo>
                      <a:pt x="1851" y="150"/>
                    </a:lnTo>
                    <a:lnTo>
                      <a:pt x="1856" y="155"/>
                    </a:lnTo>
                    <a:lnTo>
                      <a:pt x="1859" y="160"/>
                    </a:lnTo>
                    <a:lnTo>
                      <a:pt x="1864" y="168"/>
                    </a:lnTo>
                    <a:lnTo>
                      <a:pt x="1869" y="174"/>
                    </a:lnTo>
                    <a:lnTo>
                      <a:pt x="1875" y="181"/>
                    </a:lnTo>
                    <a:lnTo>
                      <a:pt x="1880" y="187"/>
                    </a:lnTo>
                    <a:lnTo>
                      <a:pt x="1883" y="192"/>
                    </a:lnTo>
                    <a:lnTo>
                      <a:pt x="1885" y="195"/>
                    </a:lnTo>
                    <a:lnTo>
                      <a:pt x="1888" y="197"/>
                    </a:lnTo>
                    <a:lnTo>
                      <a:pt x="1893" y="205"/>
                    </a:lnTo>
                    <a:lnTo>
                      <a:pt x="1898" y="210"/>
                    </a:lnTo>
                    <a:lnTo>
                      <a:pt x="1901" y="216"/>
                    </a:lnTo>
                    <a:lnTo>
                      <a:pt x="1904" y="218"/>
                    </a:lnTo>
                    <a:lnTo>
                      <a:pt x="1909" y="223"/>
                    </a:lnTo>
                    <a:lnTo>
                      <a:pt x="1914" y="229"/>
                    </a:lnTo>
                    <a:lnTo>
                      <a:pt x="1917" y="231"/>
                    </a:lnTo>
                    <a:lnTo>
                      <a:pt x="1919" y="234"/>
                    </a:lnTo>
                    <a:lnTo>
                      <a:pt x="1925" y="239"/>
                    </a:lnTo>
                    <a:lnTo>
                      <a:pt x="1927" y="242"/>
                    </a:lnTo>
                    <a:lnTo>
                      <a:pt x="1930" y="247"/>
                    </a:lnTo>
                    <a:lnTo>
                      <a:pt x="1938" y="252"/>
                    </a:lnTo>
                    <a:lnTo>
                      <a:pt x="1943" y="260"/>
                    </a:lnTo>
                    <a:lnTo>
                      <a:pt x="1948" y="263"/>
                    </a:lnTo>
                    <a:lnTo>
                      <a:pt x="1953" y="268"/>
                    </a:lnTo>
                    <a:lnTo>
                      <a:pt x="1959" y="273"/>
                    </a:lnTo>
                    <a:lnTo>
                      <a:pt x="1961" y="279"/>
                    </a:lnTo>
                    <a:lnTo>
                      <a:pt x="1966" y="281"/>
                    </a:lnTo>
                    <a:lnTo>
                      <a:pt x="1966" y="284"/>
                    </a:lnTo>
                    <a:lnTo>
                      <a:pt x="1972" y="289"/>
                    </a:lnTo>
                    <a:lnTo>
                      <a:pt x="1977" y="294"/>
                    </a:lnTo>
                    <a:lnTo>
                      <a:pt x="1982" y="300"/>
                    </a:lnTo>
                    <a:lnTo>
                      <a:pt x="1982" y="302"/>
                    </a:lnTo>
                    <a:lnTo>
                      <a:pt x="1982" y="305"/>
                    </a:lnTo>
                    <a:lnTo>
                      <a:pt x="1998" y="323"/>
                    </a:lnTo>
                    <a:lnTo>
                      <a:pt x="2003" y="331"/>
                    </a:lnTo>
                    <a:lnTo>
                      <a:pt x="2008" y="336"/>
                    </a:lnTo>
                    <a:lnTo>
                      <a:pt x="2011" y="342"/>
                    </a:lnTo>
                    <a:lnTo>
                      <a:pt x="2019" y="352"/>
                    </a:lnTo>
                    <a:lnTo>
                      <a:pt x="2024" y="360"/>
                    </a:lnTo>
                    <a:lnTo>
                      <a:pt x="2027" y="363"/>
                    </a:lnTo>
                    <a:lnTo>
                      <a:pt x="2029" y="365"/>
                    </a:lnTo>
                    <a:lnTo>
                      <a:pt x="2035" y="373"/>
                    </a:lnTo>
                    <a:lnTo>
                      <a:pt x="2040" y="381"/>
                    </a:lnTo>
                    <a:lnTo>
                      <a:pt x="2043" y="386"/>
                    </a:lnTo>
                    <a:lnTo>
                      <a:pt x="2045" y="389"/>
                    </a:lnTo>
                    <a:lnTo>
                      <a:pt x="2050" y="397"/>
                    </a:lnTo>
                    <a:lnTo>
                      <a:pt x="2053" y="402"/>
                    </a:lnTo>
                    <a:lnTo>
                      <a:pt x="2056" y="402"/>
                    </a:lnTo>
                    <a:lnTo>
                      <a:pt x="2056" y="405"/>
                    </a:lnTo>
                    <a:lnTo>
                      <a:pt x="2058" y="410"/>
                    </a:lnTo>
                    <a:lnTo>
                      <a:pt x="2061" y="410"/>
                    </a:lnTo>
                    <a:lnTo>
                      <a:pt x="2066" y="420"/>
                    </a:lnTo>
                    <a:lnTo>
                      <a:pt x="2069" y="423"/>
                    </a:lnTo>
                    <a:lnTo>
                      <a:pt x="2077" y="433"/>
                    </a:lnTo>
                    <a:lnTo>
                      <a:pt x="2077" y="436"/>
                    </a:lnTo>
                    <a:lnTo>
                      <a:pt x="2084" y="447"/>
                    </a:lnTo>
                    <a:lnTo>
                      <a:pt x="2092" y="457"/>
                    </a:lnTo>
                    <a:lnTo>
                      <a:pt x="2092" y="460"/>
                    </a:lnTo>
                    <a:lnTo>
                      <a:pt x="2095" y="460"/>
                    </a:lnTo>
                    <a:lnTo>
                      <a:pt x="2095" y="462"/>
                    </a:lnTo>
                    <a:lnTo>
                      <a:pt x="2098" y="462"/>
                    </a:lnTo>
                    <a:lnTo>
                      <a:pt x="2098" y="465"/>
                    </a:lnTo>
                    <a:lnTo>
                      <a:pt x="2100" y="468"/>
                    </a:lnTo>
                    <a:lnTo>
                      <a:pt x="2108" y="478"/>
                    </a:lnTo>
                    <a:lnTo>
                      <a:pt x="2119" y="494"/>
                    </a:lnTo>
                    <a:lnTo>
                      <a:pt x="2121" y="496"/>
                    </a:lnTo>
                    <a:lnTo>
                      <a:pt x="2129" y="507"/>
                    </a:lnTo>
                    <a:lnTo>
                      <a:pt x="2129" y="510"/>
                    </a:lnTo>
                    <a:lnTo>
                      <a:pt x="2140" y="523"/>
                    </a:lnTo>
                    <a:lnTo>
                      <a:pt x="2153" y="541"/>
                    </a:lnTo>
                    <a:lnTo>
                      <a:pt x="2155" y="546"/>
                    </a:lnTo>
                    <a:lnTo>
                      <a:pt x="2158" y="549"/>
                    </a:lnTo>
                    <a:lnTo>
                      <a:pt x="2160" y="552"/>
                    </a:lnTo>
                    <a:lnTo>
                      <a:pt x="2166" y="559"/>
                    </a:lnTo>
                    <a:lnTo>
                      <a:pt x="2168" y="562"/>
                    </a:lnTo>
                    <a:lnTo>
                      <a:pt x="2168" y="565"/>
                    </a:lnTo>
                    <a:lnTo>
                      <a:pt x="2171" y="565"/>
                    </a:lnTo>
                    <a:lnTo>
                      <a:pt x="2176" y="575"/>
                    </a:lnTo>
                    <a:lnTo>
                      <a:pt x="2187" y="588"/>
                    </a:lnTo>
                    <a:lnTo>
                      <a:pt x="2189" y="593"/>
                    </a:lnTo>
                    <a:lnTo>
                      <a:pt x="2195" y="601"/>
                    </a:lnTo>
                    <a:lnTo>
                      <a:pt x="2197" y="601"/>
                    </a:lnTo>
                    <a:lnTo>
                      <a:pt x="2197" y="607"/>
                    </a:lnTo>
                    <a:lnTo>
                      <a:pt x="2200" y="607"/>
                    </a:lnTo>
                    <a:lnTo>
                      <a:pt x="2200" y="609"/>
                    </a:lnTo>
                    <a:lnTo>
                      <a:pt x="2202" y="612"/>
                    </a:lnTo>
                    <a:lnTo>
                      <a:pt x="2205" y="617"/>
                    </a:lnTo>
                    <a:lnTo>
                      <a:pt x="2208" y="620"/>
                    </a:lnTo>
                    <a:lnTo>
                      <a:pt x="2208" y="622"/>
                    </a:lnTo>
                    <a:lnTo>
                      <a:pt x="2210" y="622"/>
                    </a:lnTo>
                    <a:lnTo>
                      <a:pt x="2210" y="625"/>
                    </a:lnTo>
                    <a:lnTo>
                      <a:pt x="2213" y="628"/>
                    </a:lnTo>
                    <a:lnTo>
                      <a:pt x="2216" y="633"/>
                    </a:lnTo>
                    <a:lnTo>
                      <a:pt x="2218" y="635"/>
                    </a:lnTo>
                    <a:lnTo>
                      <a:pt x="2223" y="646"/>
                    </a:lnTo>
                    <a:lnTo>
                      <a:pt x="2229" y="651"/>
                    </a:lnTo>
                    <a:lnTo>
                      <a:pt x="2229" y="654"/>
                    </a:lnTo>
                    <a:lnTo>
                      <a:pt x="2231" y="654"/>
                    </a:lnTo>
                    <a:lnTo>
                      <a:pt x="2234" y="662"/>
                    </a:lnTo>
                    <a:lnTo>
                      <a:pt x="2237" y="664"/>
                    </a:lnTo>
                    <a:lnTo>
                      <a:pt x="2247" y="680"/>
                    </a:lnTo>
                    <a:lnTo>
                      <a:pt x="2250" y="683"/>
                    </a:lnTo>
                    <a:lnTo>
                      <a:pt x="2250" y="685"/>
                    </a:lnTo>
                    <a:lnTo>
                      <a:pt x="2257" y="696"/>
                    </a:lnTo>
                    <a:lnTo>
                      <a:pt x="2265" y="709"/>
                    </a:lnTo>
                    <a:lnTo>
                      <a:pt x="2268" y="709"/>
                    </a:lnTo>
                    <a:lnTo>
                      <a:pt x="2268" y="712"/>
                    </a:lnTo>
                    <a:lnTo>
                      <a:pt x="2271" y="712"/>
                    </a:lnTo>
                    <a:lnTo>
                      <a:pt x="2278" y="727"/>
                    </a:lnTo>
                    <a:lnTo>
                      <a:pt x="2284" y="733"/>
                    </a:lnTo>
                    <a:lnTo>
                      <a:pt x="2289" y="740"/>
                    </a:lnTo>
                    <a:lnTo>
                      <a:pt x="2297" y="751"/>
                    </a:lnTo>
                    <a:lnTo>
                      <a:pt x="2299" y="756"/>
                    </a:lnTo>
                    <a:lnTo>
                      <a:pt x="2302" y="759"/>
                    </a:lnTo>
                    <a:lnTo>
                      <a:pt x="2305" y="761"/>
                    </a:lnTo>
                    <a:lnTo>
                      <a:pt x="2313" y="772"/>
                    </a:lnTo>
                    <a:lnTo>
                      <a:pt x="2318" y="780"/>
                    </a:lnTo>
                    <a:lnTo>
                      <a:pt x="2320" y="785"/>
                    </a:lnTo>
                    <a:lnTo>
                      <a:pt x="2323" y="790"/>
                    </a:lnTo>
                    <a:lnTo>
                      <a:pt x="2326" y="790"/>
                    </a:lnTo>
                    <a:lnTo>
                      <a:pt x="2326" y="793"/>
                    </a:lnTo>
                    <a:lnTo>
                      <a:pt x="2344" y="817"/>
                    </a:lnTo>
                    <a:lnTo>
                      <a:pt x="2349" y="827"/>
                    </a:lnTo>
                    <a:lnTo>
                      <a:pt x="2368" y="851"/>
                    </a:lnTo>
                    <a:lnTo>
                      <a:pt x="2378" y="864"/>
                    </a:lnTo>
                    <a:lnTo>
                      <a:pt x="2402" y="895"/>
                    </a:lnTo>
                    <a:lnTo>
                      <a:pt x="2402" y="898"/>
                    </a:lnTo>
                    <a:lnTo>
                      <a:pt x="2396" y="901"/>
                    </a:lnTo>
                    <a:lnTo>
                      <a:pt x="2378" y="914"/>
                    </a:lnTo>
                    <a:lnTo>
                      <a:pt x="2344" y="940"/>
                    </a:lnTo>
                    <a:lnTo>
                      <a:pt x="2320" y="958"/>
                    </a:lnTo>
                    <a:lnTo>
                      <a:pt x="2297" y="974"/>
                    </a:lnTo>
                    <a:lnTo>
                      <a:pt x="2289" y="979"/>
                    </a:lnTo>
                    <a:lnTo>
                      <a:pt x="2271" y="992"/>
                    </a:lnTo>
                    <a:lnTo>
                      <a:pt x="2255" y="1006"/>
                    </a:lnTo>
                    <a:lnTo>
                      <a:pt x="2237" y="1019"/>
                    </a:lnTo>
                    <a:lnTo>
                      <a:pt x="2218" y="1032"/>
                    </a:lnTo>
                    <a:lnTo>
                      <a:pt x="2187" y="1055"/>
                    </a:lnTo>
                    <a:lnTo>
                      <a:pt x="2168" y="1066"/>
                    </a:lnTo>
                    <a:lnTo>
                      <a:pt x="2160" y="1071"/>
                    </a:lnTo>
                    <a:lnTo>
                      <a:pt x="2155" y="1076"/>
                    </a:lnTo>
                    <a:lnTo>
                      <a:pt x="2134" y="1089"/>
                    </a:lnTo>
                    <a:lnTo>
                      <a:pt x="2119" y="1100"/>
                    </a:lnTo>
                    <a:lnTo>
                      <a:pt x="2098" y="1113"/>
                    </a:lnTo>
                    <a:lnTo>
                      <a:pt x="2087" y="1121"/>
                    </a:lnTo>
                    <a:lnTo>
                      <a:pt x="2074" y="1131"/>
                    </a:lnTo>
                    <a:lnTo>
                      <a:pt x="2045" y="1152"/>
                    </a:lnTo>
                    <a:lnTo>
                      <a:pt x="2019" y="1168"/>
                    </a:lnTo>
                    <a:lnTo>
                      <a:pt x="2016" y="1171"/>
                    </a:lnTo>
                    <a:lnTo>
                      <a:pt x="2014" y="1171"/>
                    </a:lnTo>
                    <a:lnTo>
                      <a:pt x="2011" y="1173"/>
                    </a:lnTo>
                    <a:lnTo>
                      <a:pt x="2003" y="1179"/>
                    </a:lnTo>
                    <a:lnTo>
                      <a:pt x="2001" y="1181"/>
                    </a:lnTo>
                    <a:lnTo>
                      <a:pt x="1982" y="1192"/>
                    </a:lnTo>
                    <a:lnTo>
                      <a:pt x="1956" y="1208"/>
                    </a:lnTo>
                    <a:lnTo>
                      <a:pt x="1930" y="1226"/>
                    </a:lnTo>
                    <a:lnTo>
                      <a:pt x="1906" y="1242"/>
                    </a:lnTo>
                    <a:lnTo>
                      <a:pt x="1880" y="1257"/>
                    </a:lnTo>
                    <a:lnTo>
                      <a:pt x="1851" y="1271"/>
                    </a:lnTo>
                    <a:lnTo>
                      <a:pt x="1841" y="1278"/>
                    </a:lnTo>
                    <a:lnTo>
                      <a:pt x="1835" y="1281"/>
                    </a:lnTo>
                    <a:lnTo>
                      <a:pt x="1820" y="1289"/>
                    </a:lnTo>
                    <a:lnTo>
                      <a:pt x="1817" y="1292"/>
                    </a:lnTo>
                    <a:lnTo>
                      <a:pt x="1814" y="1292"/>
                    </a:lnTo>
                    <a:lnTo>
                      <a:pt x="1791" y="1305"/>
                    </a:lnTo>
                    <a:lnTo>
                      <a:pt x="1765" y="1318"/>
                    </a:lnTo>
                    <a:lnTo>
                      <a:pt x="1744" y="1331"/>
                    </a:lnTo>
                    <a:lnTo>
                      <a:pt x="1723" y="1341"/>
                    </a:lnTo>
                    <a:lnTo>
                      <a:pt x="1704" y="1349"/>
                    </a:lnTo>
                    <a:lnTo>
                      <a:pt x="1662" y="1373"/>
                    </a:lnTo>
                    <a:lnTo>
                      <a:pt x="1660" y="1376"/>
                    </a:lnTo>
                    <a:lnTo>
                      <a:pt x="1563" y="1428"/>
                    </a:lnTo>
                    <a:lnTo>
                      <a:pt x="1560" y="1428"/>
                    </a:lnTo>
                    <a:lnTo>
                      <a:pt x="1558" y="1431"/>
                    </a:lnTo>
                    <a:lnTo>
                      <a:pt x="1537" y="1444"/>
                    </a:lnTo>
                    <a:lnTo>
                      <a:pt x="1529" y="1446"/>
                    </a:lnTo>
                    <a:lnTo>
                      <a:pt x="1526" y="1446"/>
                    </a:lnTo>
                    <a:lnTo>
                      <a:pt x="1521" y="1449"/>
                    </a:lnTo>
                    <a:lnTo>
                      <a:pt x="1350" y="1544"/>
                    </a:lnTo>
                    <a:lnTo>
                      <a:pt x="1340" y="1546"/>
                    </a:lnTo>
                    <a:lnTo>
                      <a:pt x="1335" y="1549"/>
                    </a:lnTo>
                    <a:lnTo>
                      <a:pt x="1316" y="1559"/>
                    </a:lnTo>
                    <a:lnTo>
                      <a:pt x="1295" y="1567"/>
                    </a:lnTo>
                    <a:lnTo>
                      <a:pt x="1280" y="1575"/>
                    </a:lnTo>
                    <a:lnTo>
                      <a:pt x="1277" y="1575"/>
                    </a:lnTo>
                    <a:lnTo>
                      <a:pt x="1259" y="1586"/>
                    </a:lnTo>
                    <a:lnTo>
                      <a:pt x="1235" y="1596"/>
                    </a:lnTo>
                    <a:lnTo>
                      <a:pt x="1217" y="1604"/>
                    </a:lnTo>
                    <a:lnTo>
                      <a:pt x="1196" y="1612"/>
                    </a:lnTo>
                    <a:lnTo>
                      <a:pt x="1177" y="1622"/>
                    </a:lnTo>
                    <a:lnTo>
                      <a:pt x="1159" y="1627"/>
                    </a:lnTo>
                    <a:lnTo>
                      <a:pt x="1146" y="1635"/>
                    </a:lnTo>
                    <a:lnTo>
                      <a:pt x="1122" y="1646"/>
                    </a:lnTo>
                    <a:lnTo>
                      <a:pt x="1117" y="1646"/>
                    </a:lnTo>
                    <a:lnTo>
                      <a:pt x="1112" y="1651"/>
                    </a:lnTo>
                    <a:lnTo>
                      <a:pt x="1101" y="1656"/>
                    </a:lnTo>
                    <a:lnTo>
                      <a:pt x="1086" y="1662"/>
                    </a:lnTo>
                    <a:lnTo>
                      <a:pt x="1073" y="1667"/>
                    </a:lnTo>
                    <a:lnTo>
                      <a:pt x="1065" y="1672"/>
                    </a:lnTo>
                    <a:lnTo>
                      <a:pt x="1044" y="1680"/>
                    </a:lnTo>
                    <a:lnTo>
                      <a:pt x="1031" y="1688"/>
                    </a:lnTo>
                    <a:lnTo>
                      <a:pt x="1017" y="1693"/>
                    </a:lnTo>
                    <a:lnTo>
                      <a:pt x="1004" y="1698"/>
                    </a:lnTo>
                    <a:lnTo>
                      <a:pt x="991" y="1704"/>
                    </a:lnTo>
                    <a:lnTo>
                      <a:pt x="981" y="1709"/>
                    </a:lnTo>
                    <a:lnTo>
                      <a:pt x="970" y="1714"/>
                    </a:lnTo>
                    <a:lnTo>
                      <a:pt x="957" y="1719"/>
                    </a:lnTo>
                    <a:lnTo>
                      <a:pt x="949" y="1725"/>
                    </a:lnTo>
                    <a:lnTo>
                      <a:pt x="881" y="1746"/>
                    </a:lnTo>
                    <a:lnTo>
                      <a:pt x="616" y="1832"/>
                    </a:lnTo>
                    <a:lnTo>
                      <a:pt x="598" y="1837"/>
                    </a:lnTo>
                    <a:lnTo>
                      <a:pt x="483" y="1874"/>
                    </a:lnTo>
                    <a:lnTo>
                      <a:pt x="475" y="1879"/>
                    </a:lnTo>
                    <a:lnTo>
                      <a:pt x="451" y="1885"/>
                    </a:lnTo>
                    <a:lnTo>
                      <a:pt x="412" y="1898"/>
                    </a:lnTo>
                    <a:lnTo>
                      <a:pt x="394" y="1903"/>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4" name="フリーフォーム 213"/>
              <p:cNvSpPr>
                <a:spLocks/>
              </p:cNvSpPr>
              <p:nvPr/>
            </p:nvSpPr>
            <p:spPr bwMode="auto">
              <a:xfrm>
                <a:off x="7587801" y="3300701"/>
                <a:ext cx="519009" cy="374395"/>
              </a:xfrm>
              <a:custGeom>
                <a:avLst/>
                <a:gdLst>
                  <a:gd name="T0" fmla="*/ 634 w 1083"/>
                  <a:gd name="T1" fmla="*/ 97 h 769"/>
                  <a:gd name="T2" fmla="*/ 676 w 1083"/>
                  <a:gd name="T3" fmla="*/ 105 h 769"/>
                  <a:gd name="T4" fmla="*/ 726 w 1083"/>
                  <a:gd name="T5" fmla="*/ 113 h 769"/>
                  <a:gd name="T6" fmla="*/ 760 w 1083"/>
                  <a:gd name="T7" fmla="*/ 115 h 769"/>
                  <a:gd name="T8" fmla="*/ 786 w 1083"/>
                  <a:gd name="T9" fmla="*/ 120 h 769"/>
                  <a:gd name="T10" fmla="*/ 849 w 1083"/>
                  <a:gd name="T11" fmla="*/ 152 h 769"/>
                  <a:gd name="T12" fmla="*/ 918 w 1083"/>
                  <a:gd name="T13" fmla="*/ 181 h 769"/>
                  <a:gd name="T14" fmla="*/ 1083 w 1083"/>
                  <a:gd name="T15" fmla="*/ 218 h 769"/>
                  <a:gd name="T16" fmla="*/ 1077 w 1083"/>
                  <a:gd name="T17" fmla="*/ 265 h 769"/>
                  <a:gd name="T18" fmla="*/ 1075 w 1083"/>
                  <a:gd name="T19" fmla="*/ 283 h 769"/>
                  <a:gd name="T20" fmla="*/ 1080 w 1083"/>
                  <a:gd name="T21" fmla="*/ 304 h 769"/>
                  <a:gd name="T22" fmla="*/ 1072 w 1083"/>
                  <a:gd name="T23" fmla="*/ 330 h 769"/>
                  <a:gd name="T24" fmla="*/ 1064 w 1083"/>
                  <a:gd name="T25" fmla="*/ 367 h 769"/>
                  <a:gd name="T26" fmla="*/ 1051 w 1083"/>
                  <a:gd name="T27" fmla="*/ 401 h 769"/>
                  <a:gd name="T28" fmla="*/ 1043 w 1083"/>
                  <a:gd name="T29" fmla="*/ 433 h 769"/>
                  <a:gd name="T30" fmla="*/ 1038 w 1083"/>
                  <a:gd name="T31" fmla="*/ 506 h 769"/>
                  <a:gd name="T32" fmla="*/ 1036 w 1083"/>
                  <a:gd name="T33" fmla="*/ 540 h 769"/>
                  <a:gd name="T34" fmla="*/ 1033 w 1083"/>
                  <a:gd name="T35" fmla="*/ 561 h 769"/>
                  <a:gd name="T36" fmla="*/ 1038 w 1083"/>
                  <a:gd name="T37" fmla="*/ 590 h 769"/>
                  <a:gd name="T38" fmla="*/ 957 w 1083"/>
                  <a:gd name="T39" fmla="*/ 616 h 769"/>
                  <a:gd name="T40" fmla="*/ 878 w 1083"/>
                  <a:gd name="T41" fmla="*/ 761 h 769"/>
                  <a:gd name="T42" fmla="*/ 844 w 1083"/>
                  <a:gd name="T43" fmla="*/ 766 h 769"/>
                  <a:gd name="T44" fmla="*/ 810 w 1083"/>
                  <a:gd name="T45" fmla="*/ 763 h 769"/>
                  <a:gd name="T46" fmla="*/ 789 w 1083"/>
                  <a:gd name="T47" fmla="*/ 761 h 769"/>
                  <a:gd name="T48" fmla="*/ 766 w 1083"/>
                  <a:gd name="T49" fmla="*/ 758 h 769"/>
                  <a:gd name="T50" fmla="*/ 731 w 1083"/>
                  <a:gd name="T51" fmla="*/ 756 h 769"/>
                  <a:gd name="T52" fmla="*/ 708 w 1083"/>
                  <a:gd name="T53" fmla="*/ 753 h 769"/>
                  <a:gd name="T54" fmla="*/ 676 w 1083"/>
                  <a:gd name="T55" fmla="*/ 750 h 769"/>
                  <a:gd name="T56" fmla="*/ 653 w 1083"/>
                  <a:gd name="T57" fmla="*/ 748 h 769"/>
                  <a:gd name="T58" fmla="*/ 616 w 1083"/>
                  <a:gd name="T59" fmla="*/ 745 h 769"/>
                  <a:gd name="T60" fmla="*/ 598 w 1083"/>
                  <a:gd name="T61" fmla="*/ 742 h 769"/>
                  <a:gd name="T62" fmla="*/ 577 w 1083"/>
                  <a:gd name="T63" fmla="*/ 740 h 769"/>
                  <a:gd name="T64" fmla="*/ 514 w 1083"/>
                  <a:gd name="T65" fmla="*/ 735 h 769"/>
                  <a:gd name="T66" fmla="*/ 448 w 1083"/>
                  <a:gd name="T67" fmla="*/ 729 h 769"/>
                  <a:gd name="T68" fmla="*/ 417 w 1083"/>
                  <a:gd name="T69" fmla="*/ 724 h 769"/>
                  <a:gd name="T70" fmla="*/ 385 w 1083"/>
                  <a:gd name="T71" fmla="*/ 724 h 769"/>
                  <a:gd name="T72" fmla="*/ 359 w 1083"/>
                  <a:gd name="T73" fmla="*/ 721 h 769"/>
                  <a:gd name="T74" fmla="*/ 288 w 1083"/>
                  <a:gd name="T75" fmla="*/ 716 h 769"/>
                  <a:gd name="T76" fmla="*/ 270 w 1083"/>
                  <a:gd name="T77" fmla="*/ 714 h 769"/>
                  <a:gd name="T78" fmla="*/ 210 w 1083"/>
                  <a:gd name="T79" fmla="*/ 716 h 769"/>
                  <a:gd name="T80" fmla="*/ 131 w 1083"/>
                  <a:gd name="T81" fmla="*/ 719 h 769"/>
                  <a:gd name="T82" fmla="*/ 102 w 1083"/>
                  <a:gd name="T83" fmla="*/ 719 h 769"/>
                  <a:gd name="T84" fmla="*/ 79 w 1083"/>
                  <a:gd name="T85" fmla="*/ 719 h 769"/>
                  <a:gd name="T86" fmla="*/ 60 w 1083"/>
                  <a:gd name="T87" fmla="*/ 719 h 769"/>
                  <a:gd name="T88" fmla="*/ 42 w 1083"/>
                  <a:gd name="T89" fmla="*/ 721 h 769"/>
                  <a:gd name="T90" fmla="*/ 21 w 1083"/>
                  <a:gd name="T91" fmla="*/ 721 h 769"/>
                  <a:gd name="T92" fmla="*/ 3 w 1083"/>
                  <a:gd name="T93" fmla="*/ 721 h 769"/>
                  <a:gd name="T94" fmla="*/ 8 w 1083"/>
                  <a:gd name="T95" fmla="*/ 693 h 769"/>
                  <a:gd name="T96" fmla="*/ 42 w 1083"/>
                  <a:gd name="T97" fmla="*/ 572 h 769"/>
                  <a:gd name="T98" fmla="*/ 79 w 1083"/>
                  <a:gd name="T99" fmla="*/ 462 h 769"/>
                  <a:gd name="T100" fmla="*/ 89 w 1083"/>
                  <a:gd name="T101" fmla="*/ 412 h 769"/>
                  <a:gd name="T102" fmla="*/ 94 w 1083"/>
                  <a:gd name="T103" fmla="*/ 385 h 769"/>
                  <a:gd name="T104" fmla="*/ 128 w 1083"/>
                  <a:gd name="T105" fmla="*/ 249 h 769"/>
                  <a:gd name="T106" fmla="*/ 131 w 1083"/>
                  <a:gd name="T107" fmla="*/ 228 h 769"/>
                  <a:gd name="T108" fmla="*/ 134 w 1083"/>
                  <a:gd name="T109" fmla="*/ 191 h 769"/>
                  <a:gd name="T110" fmla="*/ 131 w 1083"/>
                  <a:gd name="T111" fmla="*/ 155 h 769"/>
                  <a:gd name="T112" fmla="*/ 128 w 1083"/>
                  <a:gd name="T113" fmla="*/ 120 h 769"/>
                  <a:gd name="T114" fmla="*/ 210 w 1083"/>
                  <a:gd name="T115" fmla="*/ 84 h 769"/>
                  <a:gd name="T116" fmla="*/ 299 w 1083"/>
                  <a:gd name="T117" fmla="*/ 86 h 769"/>
                  <a:gd name="T118" fmla="*/ 336 w 1083"/>
                  <a:gd name="T119" fmla="*/ 86 h 769"/>
                  <a:gd name="T120" fmla="*/ 325 w 1083"/>
                  <a:gd name="T121" fmla="*/ 57 h 769"/>
                  <a:gd name="T122" fmla="*/ 336 w 1083"/>
                  <a:gd name="T123" fmla="*/ 13 h 769"/>
                  <a:gd name="T124" fmla="*/ 514 w 1083"/>
                  <a:gd name="T125" fmla="*/ 78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83" h="769">
                    <a:moveTo>
                      <a:pt x="579" y="89"/>
                    </a:moveTo>
                    <a:lnTo>
                      <a:pt x="598" y="92"/>
                    </a:lnTo>
                    <a:lnTo>
                      <a:pt x="606" y="92"/>
                    </a:lnTo>
                    <a:lnTo>
                      <a:pt x="608" y="92"/>
                    </a:lnTo>
                    <a:lnTo>
                      <a:pt x="616" y="94"/>
                    </a:lnTo>
                    <a:lnTo>
                      <a:pt x="624" y="94"/>
                    </a:lnTo>
                    <a:lnTo>
                      <a:pt x="634" y="97"/>
                    </a:lnTo>
                    <a:lnTo>
                      <a:pt x="648" y="97"/>
                    </a:lnTo>
                    <a:lnTo>
                      <a:pt x="650" y="97"/>
                    </a:lnTo>
                    <a:lnTo>
                      <a:pt x="653" y="97"/>
                    </a:lnTo>
                    <a:lnTo>
                      <a:pt x="655" y="99"/>
                    </a:lnTo>
                    <a:lnTo>
                      <a:pt x="663" y="99"/>
                    </a:lnTo>
                    <a:lnTo>
                      <a:pt x="666" y="99"/>
                    </a:lnTo>
                    <a:lnTo>
                      <a:pt x="676" y="105"/>
                    </a:lnTo>
                    <a:lnTo>
                      <a:pt x="679" y="105"/>
                    </a:lnTo>
                    <a:lnTo>
                      <a:pt x="684" y="107"/>
                    </a:lnTo>
                    <a:lnTo>
                      <a:pt x="687" y="107"/>
                    </a:lnTo>
                    <a:lnTo>
                      <a:pt x="713" y="113"/>
                    </a:lnTo>
                    <a:lnTo>
                      <a:pt x="718" y="113"/>
                    </a:lnTo>
                    <a:lnTo>
                      <a:pt x="721" y="113"/>
                    </a:lnTo>
                    <a:lnTo>
                      <a:pt x="726" y="113"/>
                    </a:lnTo>
                    <a:lnTo>
                      <a:pt x="737" y="113"/>
                    </a:lnTo>
                    <a:lnTo>
                      <a:pt x="739" y="113"/>
                    </a:lnTo>
                    <a:lnTo>
                      <a:pt x="742" y="113"/>
                    </a:lnTo>
                    <a:lnTo>
                      <a:pt x="745" y="113"/>
                    </a:lnTo>
                    <a:lnTo>
                      <a:pt x="745" y="115"/>
                    </a:lnTo>
                    <a:lnTo>
                      <a:pt x="750" y="115"/>
                    </a:lnTo>
                    <a:lnTo>
                      <a:pt x="760" y="115"/>
                    </a:lnTo>
                    <a:lnTo>
                      <a:pt x="766" y="115"/>
                    </a:lnTo>
                    <a:lnTo>
                      <a:pt x="771" y="118"/>
                    </a:lnTo>
                    <a:lnTo>
                      <a:pt x="773" y="118"/>
                    </a:lnTo>
                    <a:lnTo>
                      <a:pt x="779" y="118"/>
                    </a:lnTo>
                    <a:lnTo>
                      <a:pt x="784" y="118"/>
                    </a:lnTo>
                    <a:lnTo>
                      <a:pt x="786" y="118"/>
                    </a:lnTo>
                    <a:lnTo>
                      <a:pt x="786" y="120"/>
                    </a:lnTo>
                    <a:lnTo>
                      <a:pt x="789" y="120"/>
                    </a:lnTo>
                    <a:lnTo>
                      <a:pt x="810" y="131"/>
                    </a:lnTo>
                    <a:lnTo>
                      <a:pt x="818" y="134"/>
                    </a:lnTo>
                    <a:lnTo>
                      <a:pt x="836" y="141"/>
                    </a:lnTo>
                    <a:lnTo>
                      <a:pt x="836" y="144"/>
                    </a:lnTo>
                    <a:lnTo>
                      <a:pt x="839" y="144"/>
                    </a:lnTo>
                    <a:lnTo>
                      <a:pt x="849" y="152"/>
                    </a:lnTo>
                    <a:lnTo>
                      <a:pt x="860" y="157"/>
                    </a:lnTo>
                    <a:lnTo>
                      <a:pt x="865" y="160"/>
                    </a:lnTo>
                    <a:lnTo>
                      <a:pt x="870" y="162"/>
                    </a:lnTo>
                    <a:lnTo>
                      <a:pt x="894" y="170"/>
                    </a:lnTo>
                    <a:lnTo>
                      <a:pt x="899" y="173"/>
                    </a:lnTo>
                    <a:lnTo>
                      <a:pt x="910" y="176"/>
                    </a:lnTo>
                    <a:lnTo>
                      <a:pt x="918" y="181"/>
                    </a:lnTo>
                    <a:lnTo>
                      <a:pt x="975" y="194"/>
                    </a:lnTo>
                    <a:lnTo>
                      <a:pt x="980" y="194"/>
                    </a:lnTo>
                    <a:lnTo>
                      <a:pt x="996" y="197"/>
                    </a:lnTo>
                    <a:lnTo>
                      <a:pt x="1017" y="202"/>
                    </a:lnTo>
                    <a:lnTo>
                      <a:pt x="1057" y="212"/>
                    </a:lnTo>
                    <a:lnTo>
                      <a:pt x="1077" y="218"/>
                    </a:lnTo>
                    <a:lnTo>
                      <a:pt x="1083" y="218"/>
                    </a:lnTo>
                    <a:lnTo>
                      <a:pt x="1083" y="223"/>
                    </a:lnTo>
                    <a:lnTo>
                      <a:pt x="1080" y="249"/>
                    </a:lnTo>
                    <a:lnTo>
                      <a:pt x="1080" y="257"/>
                    </a:lnTo>
                    <a:lnTo>
                      <a:pt x="1080" y="260"/>
                    </a:lnTo>
                    <a:lnTo>
                      <a:pt x="1080" y="262"/>
                    </a:lnTo>
                    <a:lnTo>
                      <a:pt x="1077" y="262"/>
                    </a:lnTo>
                    <a:lnTo>
                      <a:pt x="1077" y="265"/>
                    </a:lnTo>
                    <a:lnTo>
                      <a:pt x="1075" y="267"/>
                    </a:lnTo>
                    <a:lnTo>
                      <a:pt x="1075" y="270"/>
                    </a:lnTo>
                    <a:lnTo>
                      <a:pt x="1072" y="270"/>
                    </a:lnTo>
                    <a:lnTo>
                      <a:pt x="1072" y="273"/>
                    </a:lnTo>
                    <a:lnTo>
                      <a:pt x="1072" y="278"/>
                    </a:lnTo>
                    <a:lnTo>
                      <a:pt x="1072" y="280"/>
                    </a:lnTo>
                    <a:lnTo>
                      <a:pt x="1075" y="283"/>
                    </a:lnTo>
                    <a:lnTo>
                      <a:pt x="1077" y="286"/>
                    </a:lnTo>
                    <a:lnTo>
                      <a:pt x="1077" y="288"/>
                    </a:lnTo>
                    <a:lnTo>
                      <a:pt x="1080" y="291"/>
                    </a:lnTo>
                    <a:lnTo>
                      <a:pt x="1080" y="294"/>
                    </a:lnTo>
                    <a:lnTo>
                      <a:pt x="1080" y="299"/>
                    </a:lnTo>
                    <a:lnTo>
                      <a:pt x="1080" y="301"/>
                    </a:lnTo>
                    <a:lnTo>
                      <a:pt x="1080" y="304"/>
                    </a:lnTo>
                    <a:lnTo>
                      <a:pt x="1077" y="307"/>
                    </a:lnTo>
                    <a:lnTo>
                      <a:pt x="1077" y="309"/>
                    </a:lnTo>
                    <a:lnTo>
                      <a:pt x="1077" y="312"/>
                    </a:lnTo>
                    <a:lnTo>
                      <a:pt x="1075" y="320"/>
                    </a:lnTo>
                    <a:lnTo>
                      <a:pt x="1072" y="322"/>
                    </a:lnTo>
                    <a:lnTo>
                      <a:pt x="1072" y="328"/>
                    </a:lnTo>
                    <a:lnTo>
                      <a:pt x="1072" y="330"/>
                    </a:lnTo>
                    <a:lnTo>
                      <a:pt x="1072" y="333"/>
                    </a:lnTo>
                    <a:lnTo>
                      <a:pt x="1070" y="338"/>
                    </a:lnTo>
                    <a:lnTo>
                      <a:pt x="1067" y="351"/>
                    </a:lnTo>
                    <a:lnTo>
                      <a:pt x="1067" y="354"/>
                    </a:lnTo>
                    <a:lnTo>
                      <a:pt x="1067" y="357"/>
                    </a:lnTo>
                    <a:lnTo>
                      <a:pt x="1067" y="359"/>
                    </a:lnTo>
                    <a:lnTo>
                      <a:pt x="1064" y="367"/>
                    </a:lnTo>
                    <a:lnTo>
                      <a:pt x="1062" y="370"/>
                    </a:lnTo>
                    <a:lnTo>
                      <a:pt x="1059" y="370"/>
                    </a:lnTo>
                    <a:lnTo>
                      <a:pt x="1054" y="372"/>
                    </a:lnTo>
                    <a:lnTo>
                      <a:pt x="1051" y="375"/>
                    </a:lnTo>
                    <a:lnTo>
                      <a:pt x="1051" y="391"/>
                    </a:lnTo>
                    <a:lnTo>
                      <a:pt x="1051" y="399"/>
                    </a:lnTo>
                    <a:lnTo>
                      <a:pt x="1051" y="401"/>
                    </a:lnTo>
                    <a:lnTo>
                      <a:pt x="1049" y="409"/>
                    </a:lnTo>
                    <a:lnTo>
                      <a:pt x="1049" y="412"/>
                    </a:lnTo>
                    <a:lnTo>
                      <a:pt x="1049" y="420"/>
                    </a:lnTo>
                    <a:lnTo>
                      <a:pt x="1046" y="425"/>
                    </a:lnTo>
                    <a:lnTo>
                      <a:pt x="1046" y="427"/>
                    </a:lnTo>
                    <a:lnTo>
                      <a:pt x="1046" y="430"/>
                    </a:lnTo>
                    <a:lnTo>
                      <a:pt x="1043" y="433"/>
                    </a:lnTo>
                    <a:lnTo>
                      <a:pt x="1043" y="451"/>
                    </a:lnTo>
                    <a:lnTo>
                      <a:pt x="1041" y="477"/>
                    </a:lnTo>
                    <a:lnTo>
                      <a:pt x="1041" y="480"/>
                    </a:lnTo>
                    <a:lnTo>
                      <a:pt x="1041" y="485"/>
                    </a:lnTo>
                    <a:lnTo>
                      <a:pt x="1041" y="490"/>
                    </a:lnTo>
                    <a:lnTo>
                      <a:pt x="1041" y="493"/>
                    </a:lnTo>
                    <a:lnTo>
                      <a:pt x="1038" y="506"/>
                    </a:lnTo>
                    <a:lnTo>
                      <a:pt x="1038" y="509"/>
                    </a:lnTo>
                    <a:lnTo>
                      <a:pt x="1038" y="517"/>
                    </a:lnTo>
                    <a:lnTo>
                      <a:pt x="1036" y="519"/>
                    </a:lnTo>
                    <a:lnTo>
                      <a:pt x="1036" y="525"/>
                    </a:lnTo>
                    <a:lnTo>
                      <a:pt x="1036" y="530"/>
                    </a:lnTo>
                    <a:lnTo>
                      <a:pt x="1036" y="535"/>
                    </a:lnTo>
                    <a:lnTo>
                      <a:pt x="1036" y="540"/>
                    </a:lnTo>
                    <a:lnTo>
                      <a:pt x="1036" y="543"/>
                    </a:lnTo>
                    <a:lnTo>
                      <a:pt x="1036" y="546"/>
                    </a:lnTo>
                    <a:lnTo>
                      <a:pt x="1036" y="548"/>
                    </a:lnTo>
                    <a:lnTo>
                      <a:pt x="1036" y="551"/>
                    </a:lnTo>
                    <a:lnTo>
                      <a:pt x="1036" y="553"/>
                    </a:lnTo>
                    <a:lnTo>
                      <a:pt x="1036" y="556"/>
                    </a:lnTo>
                    <a:lnTo>
                      <a:pt x="1033" y="561"/>
                    </a:lnTo>
                    <a:lnTo>
                      <a:pt x="1033" y="567"/>
                    </a:lnTo>
                    <a:lnTo>
                      <a:pt x="1033" y="569"/>
                    </a:lnTo>
                    <a:lnTo>
                      <a:pt x="1033" y="572"/>
                    </a:lnTo>
                    <a:lnTo>
                      <a:pt x="1033" y="574"/>
                    </a:lnTo>
                    <a:lnTo>
                      <a:pt x="1036" y="574"/>
                    </a:lnTo>
                    <a:lnTo>
                      <a:pt x="1036" y="580"/>
                    </a:lnTo>
                    <a:lnTo>
                      <a:pt x="1038" y="590"/>
                    </a:lnTo>
                    <a:lnTo>
                      <a:pt x="1038" y="593"/>
                    </a:lnTo>
                    <a:lnTo>
                      <a:pt x="1038" y="619"/>
                    </a:lnTo>
                    <a:lnTo>
                      <a:pt x="1017" y="619"/>
                    </a:lnTo>
                    <a:lnTo>
                      <a:pt x="996" y="619"/>
                    </a:lnTo>
                    <a:lnTo>
                      <a:pt x="965" y="616"/>
                    </a:lnTo>
                    <a:lnTo>
                      <a:pt x="960" y="616"/>
                    </a:lnTo>
                    <a:lnTo>
                      <a:pt x="957" y="616"/>
                    </a:lnTo>
                    <a:lnTo>
                      <a:pt x="946" y="616"/>
                    </a:lnTo>
                    <a:lnTo>
                      <a:pt x="925" y="614"/>
                    </a:lnTo>
                    <a:lnTo>
                      <a:pt x="891" y="614"/>
                    </a:lnTo>
                    <a:lnTo>
                      <a:pt x="886" y="672"/>
                    </a:lnTo>
                    <a:lnTo>
                      <a:pt x="883" y="714"/>
                    </a:lnTo>
                    <a:lnTo>
                      <a:pt x="881" y="732"/>
                    </a:lnTo>
                    <a:lnTo>
                      <a:pt x="878" y="761"/>
                    </a:lnTo>
                    <a:lnTo>
                      <a:pt x="878" y="766"/>
                    </a:lnTo>
                    <a:lnTo>
                      <a:pt x="878" y="769"/>
                    </a:lnTo>
                    <a:lnTo>
                      <a:pt x="857" y="766"/>
                    </a:lnTo>
                    <a:lnTo>
                      <a:pt x="855" y="766"/>
                    </a:lnTo>
                    <a:lnTo>
                      <a:pt x="852" y="766"/>
                    </a:lnTo>
                    <a:lnTo>
                      <a:pt x="849" y="766"/>
                    </a:lnTo>
                    <a:lnTo>
                      <a:pt x="844" y="766"/>
                    </a:lnTo>
                    <a:lnTo>
                      <a:pt x="842" y="766"/>
                    </a:lnTo>
                    <a:lnTo>
                      <a:pt x="834" y="766"/>
                    </a:lnTo>
                    <a:lnTo>
                      <a:pt x="828" y="763"/>
                    </a:lnTo>
                    <a:lnTo>
                      <a:pt x="823" y="763"/>
                    </a:lnTo>
                    <a:lnTo>
                      <a:pt x="821" y="763"/>
                    </a:lnTo>
                    <a:lnTo>
                      <a:pt x="815" y="763"/>
                    </a:lnTo>
                    <a:lnTo>
                      <a:pt x="810" y="763"/>
                    </a:lnTo>
                    <a:lnTo>
                      <a:pt x="807" y="763"/>
                    </a:lnTo>
                    <a:lnTo>
                      <a:pt x="805" y="761"/>
                    </a:lnTo>
                    <a:lnTo>
                      <a:pt x="802" y="761"/>
                    </a:lnTo>
                    <a:lnTo>
                      <a:pt x="800" y="761"/>
                    </a:lnTo>
                    <a:lnTo>
                      <a:pt x="794" y="761"/>
                    </a:lnTo>
                    <a:lnTo>
                      <a:pt x="792" y="761"/>
                    </a:lnTo>
                    <a:lnTo>
                      <a:pt x="789" y="761"/>
                    </a:lnTo>
                    <a:lnTo>
                      <a:pt x="786" y="761"/>
                    </a:lnTo>
                    <a:lnTo>
                      <a:pt x="779" y="761"/>
                    </a:lnTo>
                    <a:lnTo>
                      <a:pt x="776" y="758"/>
                    </a:lnTo>
                    <a:lnTo>
                      <a:pt x="773" y="758"/>
                    </a:lnTo>
                    <a:lnTo>
                      <a:pt x="771" y="758"/>
                    </a:lnTo>
                    <a:lnTo>
                      <a:pt x="768" y="758"/>
                    </a:lnTo>
                    <a:lnTo>
                      <a:pt x="766" y="758"/>
                    </a:lnTo>
                    <a:lnTo>
                      <a:pt x="760" y="758"/>
                    </a:lnTo>
                    <a:lnTo>
                      <a:pt x="752" y="758"/>
                    </a:lnTo>
                    <a:lnTo>
                      <a:pt x="742" y="756"/>
                    </a:lnTo>
                    <a:lnTo>
                      <a:pt x="739" y="756"/>
                    </a:lnTo>
                    <a:lnTo>
                      <a:pt x="737" y="756"/>
                    </a:lnTo>
                    <a:lnTo>
                      <a:pt x="734" y="756"/>
                    </a:lnTo>
                    <a:lnTo>
                      <a:pt x="731" y="756"/>
                    </a:lnTo>
                    <a:lnTo>
                      <a:pt x="726" y="756"/>
                    </a:lnTo>
                    <a:lnTo>
                      <a:pt x="724" y="756"/>
                    </a:lnTo>
                    <a:lnTo>
                      <a:pt x="721" y="753"/>
                    </a:lnTo>
                    <a:lnTo>
                      <a:pt x="718" y="753"/>
                    </a:lnTo>
                    <a:lnTo>
                      <a:pt x="716" y="753"/>
                    </a:lnTo>
                    <a:lnTo>
                      <a:pt x="710" y="753"/>
                    </a:lnTo>
                    <a:lnTo>
                      <a:pt x="708" y="753"/>
                    </a:lnTo>
                    <a:lnTo>
                      <a:pt x="705" y="753"/>
                    </a:lnTo>
                    <a:lnTo>
                      <a:pt x="692" y="753"/>
                    </a:lnTo>
                    <a:lnTo>
                      <a:pt x="687" y="750"/>
                    </a:lnTo>
                    <a:lnTo>
                      <a:pt x="684" y="750"/>
                    </a:lnTo>
                    <a:lnTo>
                      <a:pt x="682" y="750"/>
                    </a:lnTo>
                    <a:lnTo>
                      <a:pt x="679" y="750"/>
                    </a:lnTo>
                    <a:lnTo>
                      <a:pt x="676" y="750"/>
                    </a:lnTo>
                    <a:lnTo>
                      <a:pt x="674" y="750"/>
                    </a:lnTo>
                    <a:lnTo>
                      <a:pt x="669" y="750"/>
                    </a:lnTo>
                    <a:lnTo>
                      <a:pt x="663" y="750"/>
                    </a:lnTo>
                    <a:lnTo>
                      <a:pt x="661" y="750"/>
                    </a:lnTo>
                    <a:lnTo>
                      <a:pt x="658" y="748"/>
                    </a:lnTo>
                    <a:lnTo>
                      <a:pt x="655" y="748"/>
                    </a:lnTo>
                    <a:lnTo>
                      <a:pt x="653" y="748"/>
                    </a:lnTo>
                    <a:lnTo>
                      <a:pt x="650" y="748"/>
                    </a:lnTo>
                    <a:lnTo>
                      <a:pt x="648" y="748"/>
                    </a:lnTo>
                    <a:lnTo>
                      <a:pt x="627" y="745"/>
                    </a:lnTo>
                    <a:lnTo>
                      <a:pt x="624" y="745"/>
                    </a:lnTo>
                    <a:lnTo>
                      <a:pt x="621" y="745"/>
                    </a:lnTo>
                    <a:lnTo>
                      <a:pt x="619" y="745"/>
                    </a:lnTo>
                    <a:lnTo>
                      <a:pt x="616" y="745"/>
                    </a:lnTo>
                    <a:lnTo>
                      <a:pt x="611" y="745"/>
                    </a:lnTo>
                    <a:lnTo>
                      <a:pt x="611" y="742"/>
                    </a:lnTo>
                    <a:lnTo>
                      <a:pt x="608" y="742"/>
                    </a:lnTo>
                    <a:lnTo>
                      <a:pt x="606" y="742"/>
                    </a:lnTo>
                    <a:lnTo>
                      <a:pt x="603" y="742"/>
                    </a:lnTo>
                    <a:lnTo>
                      <a:pt x="600" y="742"/>
                    </a:lnTo>
                    <a:lnTo>
                      <a:pt x="598" y="742"/>
                    </a:lnTo>
                    <a:lnTo>
                      <a:pt x="592" y="742"/>
                    </a:lnTo>
                    <a:lnTo>
                      <a:pt x="587" y="742"/>
                    </a:lnTo>
                    <a:lnTo>
                      <a:pt x="585" y="742"/>
                    </a:lnTo>
                    <a:lnTo>
                      <a:pt x="582" y="742"/>
                    </a:lnTo>
                    <a:lnTo>
                      <a:pt x="579" y="742"/>
                    </a:lnTo>
                    <a:lnTo>
                      <a:pt x="579" y="740"/>
                    </a:lnTo>
                    <a:lnTo>
                      <a:pt x="577" y="740"/>
                    </a:lnTo>
                    <a:lnTo>
                      <a:pt x="564" y="740"/>
                    </a:lnTo>
                    <a:lnTo>
                      <a:pt x="556" y="740"/>
                    </a:lnTo>
                    <a:lnTo>
                      <a:pt x="553" y="740"/>
                    </a:lnTo>
                    <a:lnTo>
                      <a:pt x="537" y="737"/>
                    </a:lnTo>
                    <a:lnTo>
                      <a:pt x="522" y="735"/>
                    </a:lnTo>
                    <a:lnTo>
                      <a:pt x="519" y="735"/>
                    </a:lnTo>
                    <a:lnTo>
                      <a:pt x="514" y="735"/>
                    </a:lnTo>
                    <a:lnTo>
                      <a:pt x="503" y="735"/>
                    </a:lnTo>
                    <a:lnTo>
                      <a:pt x="498" y="735"/>
                    </a:lnTo>
                    <a:lnTo>
                      <a:pt x="495" y="735"/>
                    </a:lnTo>
                    <a:lnTo>
                      <a:pt x="495" y="732"/>
                    </a:lnTo>
                    <a:lnTo>
                      <a:pt x="459" y="729"/>
                    </a:lnTo>
                    <a:lnTo>
                      <a:pt x="451" y="729"/>
                    </a:lnTo>
                    <a:lnTo>
                      <a:pt x="448" y="729"/>
                    </a:lnTo>
                    <a:lnTo>
                      <a:pt x="448" y="727"/>
                    </a:lnTo>
                    <a:lnTo>
                      <a:pt x="446" y="727"/>
                    </a:lnTo>
                    <a:lnTo>
                      <a:pt x="430" y="727"/>
                    </a:lnTo>
                    <a:lnTo>
                      <a:pt x="422" y="724"/>
                    </a:lnTo>
                    <a:lnTo>
                      <a:pt x="419" y="727"/>
                    </a:lnTo>
                    <a:lnTo>
                      <a:pt x="417" y="727"/>
                    </a:lnTo>
                    <a:lnTo>
                      <a:pt x="417" y="724"/>
                    </a:lnTo>
                    <a:lnTo>
                      <a:pt x="412" y="724"/>
                    </a:lnTo>
                    <a:lnTo>
                      <a:pt x="406" y="724"/>
                    </a:lnTo>
                    <a:lnTo>
                      <a:pt x="404" y="724"/>
                    </a:lnTo>
                    <a:lnTo>
                      <a:pt x="396" y="724"/>
                    </a:lnTo>
                    <a:lnTo>
                      <a:pt x="393" y="724"/>
                    </a:lnTo>
                    <a:lnTo>
                      <a:pt x="388" y="724"/>
                    </a:lnTo>
                    <a:lnTo>
                      <a:pt x="385" y="724"/>
                    </a:lnTo>
                    <a:lnTo>
                      <a:pt x="383" y="724"/>
                    </a:lnTo>
                    <a:lnTo>
                      <a:pt x="380" y="724"/>
                    </a:lnTo>
                    <a:lnTo>
                      <a:pt x="378" y="724"/>
                    </a:lnTo>
                    <a:lnTo>
                      <a:pt x="372" y="721"/>
                    </a:lnTo>
                    <a:lnTo>
                      <a:pt x="370" y="721"/>
                    </a:lnTo>
                    <a:lnTo>
                      <a:pt x="364" y="721"/>
                    </a:lnTo>
                    <a:lnTo>
                      <a:pt x="359" y="721"/>
                    </a:lnTo>
                    <a:lnTo>
                      <a:pt x="354" y="721"/>
                    </a:lnTo>
                    <a:lnTo>
                      <a:pt x="351" y="721"/>
                    </a:lnTo>
                    <a:lnTo>
                      <a:pt x="343" y="721"/>
                    </a:lnTo>
                    <a:lnTo>
                      <a:pt x="299" y="716"/>
                    </a:lnTo>
                    <a:lnTo>
                      <a:pt x="294" y="716"/>
                    </a:lnTo>
                    <a:lnTo>
                      <a:pt x="291" y="716"/>
                    </a:lnTo>
                    <a:lnTo>
                      <a:pt x="288" y="716"/>
                    </a:lnTo>
                    <a:lnTo>
                      <a:pt x="283" y="716"/>
                    </a:lnTo>
                    <a:lnTo>
                      <a:pt x="281" y="716"/>
                    </a:lnTo>
                    <a:lnTo>
                      <a:pt x="278" y="716"/>
                    </a:lnTo>
                    <a:lnTo>
                      <a:pt x="275" y="716"/>
                    </a:lnTo>
                    <a:lnTo>
                      <a:pt x="273" y="716"/>
                    </a:lnTo>
                    <a:lnTo>
                      <a:pt x="273" y="714"/>
                    </a:lnTo>
                    <a:lnTo>
                      <a:pt x="270" y="714"/>
                    </a:lnTo>
                    <a:lnTo>
                      <a:pt x="267" y="714"/>
                    </a:lnTo>
                    <a:lnTo>
                      <a:pt x="262" y="716"/>
                    </a:lnTo>
                    <a:lnTo>
                      <a:pt x="252" y="716"/>
                    </a:lnTo>
                    <a:lnTo>
                      <a:pt x="249" y="716"/>
                    </a:lnTo>
                    <a:lnTo>
                      <a:pt x="244" y="716"/>
                    </a:lnTo>
                    <a:lnTo>
                      <a:pt x="241" y="716"/>
                    </a:lnTo>
                    <a:lnTo>
                      <a:pt x="210" y="716"/>
                    </a:lnTo>
                    <a:lnTo>
                      <a:pt x="202" y="716"/>
                    </a:lnTo>
                    <a:lnTo>
                      <a:pt x="197" y="716"/>
                    </a:lnTo>
                    <a:lnTo>
                      <a:pt x="181" y="716"/>
                    </a:lnTo>
                    <a:lnTo>
                      <a:pt x="170" y="716"/>
                    </a:lnTo>
                    <a:lnTo>
                      <a:pt x="160" y="719"/>
                    </a:lnTo>
                    <a:lnTo>
                      <a:pt x="134" y="719"/>
                    </a:lnTo>
                    <a:lnTo>
                      <a:pt x="131" y="719"/>
                    </a:lnTo>
                    <a:lnTo>
                      <a:pt x="126" y="719"/>
                    </a:lnTo>
                    <a:lnTo>
                      <a:pt x="123" y="719"/>
                    </a:lnTo>
                    <a:lnTo>
                      <a:pt x="121" y="719"/>
                    </a:lnTo>
                    <a:lnTo>
                      <a:pt x="110" y="719"/>
                    </a:lnTo>
                    <a:lnTo>
                      <a:pt x="108" y="719"/>
                    </a:lnTo>
                    <a:lnTo>
                      <a:pt x="105" y="719"/>
                    </a:lnTo>
                    <a:lnTo>
                      <a:pt x="102" y="719"/>
                    </a:lnTo>
                    <a:lnTo>
                      <a:pt x="100" y="719"/>
                    </a:lnTo>
                    <a:lnTo>
                      <a:pt x="97" y="719"/>
                    </a:lnTo>
                    <a:lnTo>
                      <a:pt x="94" y="719"/>
                    </a:lnTo>
                    <a:lnTo>
                      <a:pt x="89" y="719"/>
                    </a:lnTo>
                    <a:lnTo>
                      <a:pt x="84" y="719"/>
                    </a:lnTo>
                    <a:lnTo>
                      <a:pt x="81" y="719"/>
                    </a:lnTo>
                    <a:lnTo>
                      <a:pt x="79" y="719"/>
                    </a:lnTo>
                    <a:lnTo>
                      <a:pt x="76" y="719"/>
                    </a:lnTo>
                    <a:lnTo>
                      <a:pt x="73" y="719"/>
                    </a:lnTo>
                    <a:lnTo>
                      <a:pt x="71" y="719"/>
                    </a:lnTo>
                    <a:lnTo>
                      <a:pt x="68" y="719"/>
                    </a:lnTo>
                    <a:lnTo>
                      <a:pt x="66" y="719"/>
                    </a:lnTo>
                    <a:lnTo>
                      <a:pt x="63" y="719"/>
                    </a:lnTo>
                    <a:lnTo>
                      <a:pt x="60" y="719"/>
                    </a:lnTo>
                    <a:lnTo>
                      <a:pt x="58" y="719"/>
                    </a:lnTo>
                    <a:lnTo>
                      <a:pt x="55" y="719"/>
                    </a:lnTo>
                    <a:lnTo>
                      <a:pt x="52" y="719"/>
                    </a:lnTo>
                    <a:lnTo>
                      <a:pt x="50" y="719"/>
                    </a:lnTo>
                    <a:lnTo>
                      <a:pt x="47" y="719"/>
                    </a:lnTo>
                    <a:lnTo>
                      <a:pt x="45" y="719"/>
                    </a:lnTo>
                    <a:lnTo>
                      <a:pt x="42" y="721"/>
                    </a:lnTo>
                    <a:lnTo>
                      <a:pt x="39" y="721"/>
                    </a:lnTo>
                    <a:lnTo>
                      <a:pt x="37" y="721"/>
                    </a:lnTo>
                    <a:lnTo>
                      <a:pt x="31" y="721"/>
                    </a:lnTo>
                    <a:lnTo>
                      <a:pt x="29" y="721"/>
                    </a:lnTo>
                    <a:lnTo>
                      <a:pt x="26" y="721"/>
                    </a:lnTo>
                    <a:lnTo>
                      <a:pt x="24" y="721"/>
                    </a:lnTo>
                    <a:lnTo>
                      <a:pt x="21" y="721"/>
                    </a:lnTo>
                    <a:lnTo>
                      <a:pt x="18" y="721"/>
                    </a:lnTo>
                    <a:lnTo>
                      <a:pt x="16" y="721"/>
                    </a:lnTo>
                    <a:lnTo>
                      <a:pt x="13" y="721"/>
                    </a:lnTo>
                    <a:lnTo>
                      <a:pt x="11" y="721"/>
                    </a:lnTo>
                    <a:lnTo>
                      <a:pt x="8" y="721"/>
                    </a:lnTo>
                    <a:lnTo>
                      <a:pt x="5" y="721"/>
                    </a:lnTo>
                    <a:lnTo>
                      <a:pt x="3" y="721"/>
                    </a:lnTo>
                    <a:lnTo>
                      <a:pt x="0" y="721"/>
                    </a:lnTo>
                    <a:lnTo>
                      <a:pt x="0" y="719"/>
                    </a:lnTo>
                    <a:lnTo>
                      <a:pt x="3" y="711"/>
                    </a:lnTo>
                    <a:lnTo>
                      <a:pt x="5" y="700"/>
                    </a:lnTo>
                    <a:lnTo>
                      <a:pt x="5" y="698"/>
                    </a:lnTo>
                    <a:lnTo>
                      <a:pt x="8" y="695"/>
                    </a:lnTo>
                    <a:lnTo>
                      <a:pt x="8" y="693"/>
                    </a:lnTo>
                    <a:lnTo>
                      <a:pt x="13" y="669"/>
                    </a:lnTo>
                    <a:lnTo>
                      <a:pt x="16" y="664"/>
                    </a:lnTo>
                    <a:lnTo>
                      <a:pt x="18" y="656"/>
                    </a:lnTo>
                    <a:lnTo>
                      <a:pt x="18" y="653"/>
                    </a:lnTo>
                    <a:lnTo>
                      <a:pt x="21" y="651"/>
                    </a:lnTo>
                    <a:lnTo>
                      <a:pt x="31" y="611"/>
                    </a:lnTo>
                    <a:lnTo>
                      <a:pt x="42" y="572"/>
                    </a:lnTo>
                    <a:lnTo>
                      <a:pt x="60" y="509"/>
                    </a:lnTo>
                    <a:lnTo>
                      <a:pt x="60" y="506"/>
                    </a:lnTo>
                    <a:lnTo>
                      <a:pt x="63" y="498"/>
                    </a:lnTo>
                    <a:lnTo>
                      <a:pt x="66" y="490"/>
                    </a:lnTo>
                    <a:lnTo>
                      <a:pt x="71" y="475"/>
                    </a:lnTo>
                    <a:lnTo>
                      <a:pt x="76" y="467"/>
                    </a:lnTo>
                    <a:lnTo>
                      <a:pt x="79" y="462"/>
                    </a:lnTo>
                    <a:lnTo>
                      <a:pt x="79" y="456"/>
                    </a:lnTo>
                    <a:lnTo>
                      <a:pt x="81" y="448"/>
                    </a:lnTo>
                    <a:lnTo>
                      <a:pt x="81" y="441"/>
                    </a:lnTo>
                    <a:lnTo>
                      <a:pt x="84" y="441"/>
                    </a:lnTo>
                    <a:lnTo>
                      <a:pt x="84" y="435"/>
                    </a:lnTo>
                    <a:lnTo>
                      <a:pt x="87" y="435"/>
                    </a:lnTo>
                    <a:lnTo>
                      <a:pt x="89" y="412"/>
                    </a:lnTo>
                    <a:lnTo>
                      <a:pt x="92" y="409"/>
                    </a:lnTo>
                    <a:lnTo>
                      <a:pt x="92" y="401"/>
                    </a:lnTo>
                    <a:lnTo>
                      <a:pt x="92" y="399"/>
                    </a:lnTo>
                    <a:lnTo>
                      <a:pt x="94" y="393"/>
                    </a:lnTo>
                    <a:lnTo>
                      <a:pt x="92" y="391"/>
                    </a:lnTo>
                    <a:lnTo>
                      <a:pt x="92" y="388"/>
                    </a:lnTo>
                    <a:lnTo>
                      <a:pt x="94" y="385"/>
                    </a:lnTo>
                    <a:lnTo>
                      <a:pt x="94" y="375"/>
                    </a:lnTo>
                    <a:lnTo>
                      <a:pt x="94" y="370"/>
                    </a:lnTo>
                    <a:lnTo>
                      <a:pt x="97" y="367"/>
                    </a:lnTo>
                    <a:lnTo>
                      <a:pt x="123" y="267"/>
                    </a:lnTo>
                    <a:lnTo>
                      <a:pt x="126" y="260"/>
                    </a:lnTo>
                    <a:lnTo>
                      <a:pt x="126" y="257"/>
                    </a:lnTo>
                    <a:lnTo>
                      <a:pt x="128" y="249"/>
                    </a:lnTo>
                    <a:lnTo>
                      <a:pt x="128" y="246"/>
                    </a:lnTo>
                    <a:lnTo>
                      <a:pt x="128" y="244"/>
                    </a:lnTo>
                    <a:lnTo>
                      <a:pt x="128" y="241"/>
                    </a:lnTo>
                    <a:lnTo>
                      <a:pt x="131" y="239"/>
                    </a:lnTo>
                    <a:lnTo>
                      <a:pt x="131" y="236"/>
                    </a:lnTo>
                    <a:lnTo>
                      <a:pt x="131" y="231"/>
                    </a:lnTo>
                    <a:lnTo>
                      <a:pt x="131" y="228"/>
                    </a:lnTo>
                    <a:lnTo>
                      <a:pt x="131" y="223"/>
                    </a:lnTo>
                    <a:lnTo>
                      <a:pt x="134" y="218"/>
                    </a:lnTo>
                    <a:lnTo>
                      <a:pt x="134" y="212"/>
                    </a:lnTo>
                    <a:lnTo>
                      <a:pt x="134" y="207"/>
                    </a:lnTo>
                    <a:lnTo>
                      <a:pt x="134" y="202"/>
                    </a:lnTo>
                    <a:lnTo>
                      <a:pt x="134" y="194"/>
                    </a:lnTo>
                    <a:lnTo>
                      <a:pt x="134" y="191"/>
                    </a:lnTo>
                    <a:lnTo>
                      <a:pt x="134" y="189"/>
                    </a:lnTo>
                    <a:lnTo>
                      <a:pt x="134" y="183"/>
                    </a:lnTo>
                    <a:lnTo>
                      <a:pt x="131" y="176"/>
                    </a:lnTo>
                    <a:lnTo>
                      <a:pt x="131" y="170"/>
                    </a:lnTo>
                    <a:lnTo>
                      <a:pt x="131" y="160"/>
                    </a:lnTo>
                    <a:lnTo>
                      <a:pt x="131" y="157"/>
                    </a:lnTo>
                    <a:lnTo>
                      <a:pt x="131" y="155"/>
                    </a:lnTo>
                    <a:lnTo>
                      <a:pt x="131" y="152"/>
                    </a:lnTo>
                    <a:lnTo>
                      <a:pt x="131" y="149"/>
                    </a:lnTo>
                    <a:lnTo>
                      <a:pt x="131" y="147"/>
                    </a:lnTo>
                    <a:lnTo>
                      <a:pt x="131" y="144"/>
                    </a:lnTo>
                    <a:lnTo>
                      <a:pt x="128" y="136"/>
                    </a:lnTo>
                    <a:lnTo>
                      <a:pt x="128" y="123"/>
                    </a:lnTo>
                    <a:lnTo>
                      <a:pt x="128" y="120"/>
                    </a:lnTo>
                    <a:lnTo>
                      <a:pt x="126" y="107"/>
                    </a:lnTo>
                    <a:lnTo>
                      <a:pt x="123" y="94"/>
                    </a:lnTo>
                    <a:lnTo>
                      <a:pt x="123" y="92"/>
                    </a:lnTo>
                    <a:lnTo>
                      <a:pt x="123" y="89"/>
                    </a:lnTo>
                    <a:lnTo>
                      <a:pt x="123" y="84"/>
                    </a:lnTo>
                    <a:lnTo>
                      <a:pt x="123" y="81"/>
                    </a:lnTo>
                    <a:lnTo>
                      <a:pt x="210" y="84"/>
                    </a:lnTo>
                    <a:lnTo>
                      <a:pt x="212" y="84"/>
                    </a:lnTo>
                    <a:lnTo>
                      <a:pt x="218" y="84"/>
                    </a:lnTo>
                    <a:lnTo>
                      <a:pt x="228" y="84"/>
                    </a:lnTo>
                    <a:lnTo>
                      <a:pt x="239" y="84"/>
                    </a:lnTo>
                    <a:lnTo>
                      <a:pt x="281" y="86"/>
                    </a:lnTo>
                    <a:lnTo>
                      <a:pt x="296" y="86"/>
                    </a:lnTo>
                    <a:lnTo>
                      <a:pt x="299" y="86"/>
                    </a:lnTo>
                    <a:lnTo>
                      <a:pt x="301" y="86"/>
                    </a:lnTo>
                    <a:lnTo>
                      <a:pt x="304" y="86"/>
                    </a:lnTo>
                    <a:lnTo>
                      <a:pt x="309" y="86"/>
                    </a:lnTo>
                    <a:lnTo>
                      <a:pt x="320" y="86"/>
                    </a:lnTo>
                    <a:lnTo>
                      <a:pt x="325" y="89"/>
                    </a:lnTo>
                    <a:lnTo>
                      <a:pt x="336" y="89"/>
                    </a:lnTo>
                    <a:lnTo>
                      <a:pt x="336" y="86"/>
                    </a:lnTo>
                    <a:lnTo>
                      <a:pt x="333" y="86"/>
                    </a:lnTo>
                    <a:lnTo>
                      <a:pt x="333" y="81"/>
                    </a:lnTo>
                    <a:lnTo>
                      <a:pt x="328" y="71"/>
                    </a:lnTo>
                    <a:lnTo>
                      <a:pt x="328" y="68"/>
                    </a:lnTo>
                    <a:lnTo>
                      <a:pt x="325" y="63"/>
                    </a:lnTo>
                    <a:lnTo>
                      <a:pt x="325" y="60"/>
                    </a:lnTo>
                    <a:lnTo>
                      <a:pt x="325" y="57"/>
                    </a:lnTo>
                    <a:lnTo>
                      <a:pt x="325" y="52"/>
                    </a:lnTo>
                    <a:lnTo>
                      <a:pt x="325" y="50"/>
                    </a:lnTo>
                    <a:lnTo>
                      <a:pt x="325" y="0"/>
                    </a:lnTo>
                    <a:lnTo>
                      <a:pt x="328" y="2"/>
                    </a:lnTo>
                    <a:lnTo>
                      <a:pt x="330" y="8"/>
                    </a:lnTo>
                    <a:lnTo>
                      <a:pt x="336" y="10"/>
                    </a:lnTo>
                    <a:lnTo>
                      <a:pt x="336" y="13"/>
                    </a:lnTo>
                    <a:lnTo>
                      <a:pt x="341" y="15"/>
                    </a:lnTo>
                    <a:lnTo>
                      <a:pt x="346" y="23"/>
                    </a:lnTo>
                    <a:lnTo>
                      <a:pt x="370" y="52"/>
                    </a:lnTo>
                    <a:lnTo>
                      <a:pt x="372" y="52"/>
                    </a:lnTo>
                    <a:lnTo>
                      <a:pt x="372" y="55"/>
                    </a:lnTo>
                    <a:lnTo>
                      <a:pt x="472" y="71"/>
                    </a:lnTo>
                    <a:lnTo>
                      <a:pt x="514" y="78"/>
                    </a:lnTo>
                    <a:lnTo>
                      <a:pt x="522" y="78"/>
                    </a:lnTo>
                    <a:lnTo>
                      <a:pt x="527" y="78"/>
                    </a:lnTo>
                    <a:lnTo>
                      <a:pt x="530" y="78"/>
                    </a:lnTo>
                    <a:lnTo>
                      <a:pt x="532" y="78"/>
                    </a:lnTo>
                    <a:lnTo>
                      <a:pt x="564" y="86"/>
                    </a:lnTo>
                    <a:lnTo>
                      <a:pt x="579" y="89"/>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5" name="フリーフォーム 214"/>
              <p:cNvSpPr>
                <a:spLocks/>
              </p:cNvSpPr>
              <p:nvPr/>
            </p:nvSpPr>
            <p:spPr bwMode="auto">
              <a:xfrm>
                <a:off x="6706465" y="2553980"/>
                <a:ext cx="766350" cy="726548"/>
              </a:xfrm>
              <a:custGeom>
                <a:avLst/>
                <a:gdLst>
                  <a:gd name="T0" fmla="*/ 1353 w 1599"/>
                  <a:gd name="T1" fmla="*/ 87 h 1493"/>
                  <a:gd name="T2" fmla="*/ 1397 w 1599"/>
                  <a:gd name="T3" fmla="*/ 105 h 1493"/>
                  <a:gd name="T4" fmla="*/ 1497 w 1599"/>
                  <a:gd name="T5" fmla="*/ 181 h 1493"/>
                  <a:gd name="T6" fmla="*/ 1536 w 1599"/>
                  <a:gd name="T7" fmla="*/ 247 h 1493"/>
                  <a:gd name="T8" fmla="*/ 1555 w 1599"/>
                  <a:gd name="T9" fmla="*/ 299 h 1493"/>
                  <a:gd name="T10" fmla="*/ 1549 w 1599"/>
                  <a:gd name="T11" fmla="*/ 415 h 1493"/>
                  <a:gd name="T12" fmla="*/ 1494 w 1599"/>
                  <a:gd name="T13" fmla="*/ 499 h 1493"/>
                  <a:gd name="T14" fmla="*/ 1455 w 1599"/>
                  <a:gd name="T15" fmla="*/ 557 h 1493"/>
                  <a:gd name="T16" fmla="*/ 1431 w 1599"/>
                  <a:gd name="T17" fmla="*/ 614 h 1493"/>
                  <a:gd name="T18" fmla="*/ 1434 w 1599"/>
                  <a:gd name="T19" fmla="*/ 664 h 1493"/>
                  <a:gd name="T20" fmla="*/ 1455 w 1599"/>
                  <a:gd name="T21" fmla="*/ 722 h 1493"/>
                  <a:gd name="T22" fmla="*/ 1481 w 1599"/>
                  <a:gd name="T23" fmla="*/ 772 h 1493"/>
                  <a:gd name="T24" fmla="*/ 1526 w 1599"/>
                  <a:gd name="T25" fmla="*/ 837 h 1493"/>
                  <a:gd name="T26" fmla="*/ 1570 w 1599"/>
                  <a:gd name="T27" fmla="*/ 911 h 1493"/>
                  <a:gd name="T28" fmla="*/ 1594 w 1599"/>
                  <a:gd name="T29" fmla="*/ 974 h 1493"/>
                  <a:gd name="T30" fmla="*/ 1599 w 1599"/>
                  <a:gd name="T31" fmla="*/ 1032 h 1493"/>
                  <a:gd name="T32" fmla="*/ 1586 w 1599"/>
                  <a:gd name="T33" fmla="*/ 1108 h 1493"/>
                  <a:gd name="T34" fmla="*/ 1560 w 1599"/>
                  <a:gd name="T35" fmla="*/ 1152 h 1493"/>
                  <a:gd name="T36" fmla="*/ 1528 w 1599"/>
                  <a:gd name="T37" fmla="*/ 1194 h 1493"/>
                  <a:gd name="T38" fmla="*/ 1507 w 1599"/>
                  <a:gd name="T39" fmla="*/ 1221 h 1493"/>
                  <a:gd name="T40" fmla="*/ 1421 w 1599"/>
                  <a:gd name="T41" fmla="*/ 1239 h 1493"/>
                  <a:gd name="T42" fmla="*/ 1279 w 1599"/>
                  <a:gd name="T43" fmla="*/ 1242 h 1493"/>
                  <a:gd name="T44" fmla="*/ 1185 w 1599"/>
                  <a:gd name="T45" fmla="*/ 1247 h 1493"/>
                  <a:gd name="T46" fmla="*/ 1132 w 1599"/>
                  <a:gd name="T47" fmla="*/ 1221 h 1493"/>
                  <a:gd name="T48" fmla="*/ 1028 w 1599"/>
                  <a:gd name="T49" fmla="*/ 1186 h 1493"/>
                  <a:gd name="T50" fmla="*/ 923 w 1599"/>
                  <a:gd name="T51" fmla="*/ 1171 h 1493"/>
                  <a:gd name="T52" fmla="*/ 828 w 1599"/>
                  <a:gd name="T53" fmla="*/ 1163 h 1493"/>
                  <a:gd name="T54" fmla="*/ 744 w 1599"/>
                  <a:gd name="T55" fmla="*/ 1173 h 1493"/>
                  <a:gd name="T56" fmla="*/ 687 w 1599"/>
                  <a:gd name="T57" fmla="*/ 1179 h 1493"/>
                  <a:gd name="T58" fmla="*/ 647 w 1599"/>
                  <a:gd name="T59" fmla="*/ 1205 h 1493"/>
                  <a:gd name="T60" fmla="*/ 556 w 1599"/>
                  <a:gd name="T61" fmla="*/ 1286 h 1493"/>
                  <a:gd name="T62" fmla="*/ 367 w 1599"/>
                  <a:gd name="T63" fmla="*/ 1407 h 1493"/>
                  <a:gd name="T64" fmla="*/ 312 w 1599"/>
                  <a:gd name="T65" fmla="*/ 1451 h 1493"/>
                  <a:gd name="T66" fmla="*/ 267 w 1599"/>
                  <a:gd name="T67" fmla="*/ 1415 h 1493"/>
                  <a:gd name="T68" fmla="*/ 388 w 1599"/>
                  <a:gd name="T69" fmla="*/ 1249 h 1493"/>
                  <a:gd name="T70" fmla="*/ 446 w 1599"/>
                  <a:gd name="T71" fmla="*/ 1192 h 1493"/>
                  <a:gd name="T72" fmla="*/ 498 w 1599"/>
                  <a:gd name="T73" fmla="*/ 1158 h 1493"/>
                  <a:gd name="T74" fmla="*/ 558 w 1599"/>
                  <a:gd name="T75" fmla="*/ 1131 h 1493"/>
                  <a:gd name="T76" fmla="*/ 519 w 1599"/>
                  <a:gd name="T77" fmla="*/ 979 h 1493"/>
                  <a:gd name="T78" fmla="*/ 514 w 1599"/>
                  <a:gd name="T79" fmla="*/ 898 h 1493"/>
                  <a:gd name="T80" fmla="*/ 532 w 1599"/>
                  <a:gd name="T81" fmla="*/ 837 h 1493"/>
                  <a:gd name="T82" fmla="*/ 550 w 1599"/>
                  <a:gd name="T83" fmla="*/ 780 h 1493"/>
                  <a:gd name="T84" fmla="*/ 456 w 1599"/>
                  <a:gd name="T85" fmla="*/ 840 h 1493"/>
                  <a:gd name="T86" fmla="*/ 333 w 1599"/>
                  <a:gd name="T87" fmla="*/ 874 h 1493"/>
                  <a:gd name="T88" fmla="*/ 202 w 1599"/>
                  <a:gd name="T89" fmla="*/ 840 h 1493"/>
                  <a:gd name="T90" fmla="*/ 165 w 1599"/>
                  <a:gd name="T91" fmla="*/ 816 h 1493"/>
                  <a:gd name="T92" fmla="*/ 128 w 1599"/>
                  <a:gd name="T93" fmla="*/ 782 h 1493"/>
                  <a:gd name="T94" fmla="*/ 100 w 1599"/>
                  <a:gd name="T95" fmla="*/ 746 h 1493"/>
                  <a:gd name="T96" fmla="*/ 73 w 1599"/>
                  <a:gd name="T97" fmla="*/ 709 h 1493"/>
                  <a:gd name="T98" fmla="*/ 34 w 1599"/>
                  <a:gd name="T99" fmla="*/ 585 h 1493"/>
                  <a:gd name="T100" fmla="*/ 299 w 1599"/>
                  <a:gd name="T101" fmla="*/ 391 h 1493"/>
                  <a:gd name="T102" fmla="*/ 393 w 1599"/>
                  <a:gd name="T103" fmla="*/ 323 h 1493"/>
                  <a:gd name="T104" fmla="*/ 467 w 1599"/>
                  <a:gd name="T105" fmla="*/ 271 h 1493"/>
                  <a:gd name="T106" fmla="*/ 619 w 1599"/>
                  <a:gd name="T107" fmla="*/ 173 h 1493"/>
                  <a:gd name="T108" fmla="*/ 726 w 1599"/>
                  <a:gd name="T109" fmla="*/ 110 h 1493"/>
                  <a:gd name="T110" fmla="*/ 802 w 1599"/>
                  <a:gd name="T111" fmla="*/ 97 h 1493"/>
                  <a:gd name="T112" fmla="*/ 957 w 1599"/>
                  <a:gd name="T113" fmla="*/ 92 h 1493"/>
                  <a:gd name="T114" fmla="*/ 1208 w 1599"/>
                  <a:gd name="T115" fmla="*/ 29 h 1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99" h="1493">
                    <a:moveTo>
                      <a:pt x="1308" y="47"/>
                    </a:moveTo>
                    <a:lnTo>
                      <a:pt x="1321" y="66"/>
                    </a:lnTo>
                    <a:lnTo>
                      <a:pt x="1326" y="71"/>
                    </a:lnTo>
                    <a:lnTo>
                      <a:pt x="1332" y="74"/>
                    </a:lnTo>
                    <a:lnTo>
                      <a:pt x="1332" y="76"/>
                    </a:lnTo>
                    <a:lnTo>
                      <a:pt x="1334" y="76"/>
                    </a:lnTo>
                    <a:lnTo>
                      <a:pt x="1337" y="79"/>
                    </a:lnTo>
                    <a:lnTo>
                      <a:pt x="1342" y="82"/>
                    </a:lnTo>
                    <a:lnTo>
                      <a:pt x="1345" y="84"/>
                    </a:lnTo>
                    <a:lnTo>
                      <a:pt x="1350" y="87"/>
                    </a:lnTo>
                    <a:lnTo>
                      <a:pt x="1353" y="87"/>
                    </a:lnTo>
                    <a:lnTo>
                      <a:pt x="1355" y="89"/>
                    </a:lnTo>
                    <a:lnTo>
                      <a:pt x="1358" y="89"/>
                    </a:lnTo>
                    <a:lnTo>
                      <a:pt x="1363" y="92"/>
                    </a:lnTo>
                    <a:lnTo>
                      <a:pt x="1368" y="95"/>
                    </a:lnTo>
                    <a:lnTo>
                      <a:pt x="1374" y="95"/>
                    </a:lnTo>
                    <a:lnTo>
                      <a:pt x="1376" y="97"/>
                    </a:lnTo>
                    <a:lnTo>
                      <a:pt x="1379" y="97"/>
                    </a:lnTo>
                    <a:lnTo>
                      <a:pt x="1381" y="97"/>
                    </a:lnTo>
                    <a:lnTo>
                      <a:pt x="1384" y="100"/>
                    </a:lnTo>
                    <a:lnTo>
                      <a:pt x="1395" y="105"/>
                    </a:lnTo>
                    <a:lnTo>
                      <a:pt x="1397" y="105"/>
                    </a:lnTo>
                    <a:lnTo>
                      <a:pt x="1402" y="108"/>
                    </a:lnTo>
                    <a:lnTo>
                      <a:pt x="1405" y="110"/>
                    </a:lnTo>
                    <a:lnTo>
                      <a:pt x="1426" y="121"/>
                    </a:lnTo>
                    <a:lnTo>
                      <a:pt x="1447" y="131"/>
                    </a:lnTo>
                    <a:lnTo>
                      <a:pt x="1465" y="139"/>
                    </a:lnTo>
                    <a:lnTo>
                      <a:pt x="1468" y="142"/>
                    </a:lnTo>
                    <a:lnTo>
                      <a:pt x="1471" y="145"/>
                    </a:lnTo>
                    <a:lnTo>
                      <a:pt x="1473" y="147"/>
                    </a:lnTo>
                    <a:lnTo>
                      <a:pt x="1486" y="166"/>
                    </a:lnTo>
                    <a:lnTo>
                      <a:pt x="1494" y="179"/>
                    </a:lnTo>
                    <a:lnTo>
                      <a:pt x="1497" y="181"/>
                    </a:lnTo>
                    <a:lnTo>
                      <a:pt x="1499" y="187"/>
                    </a:lnTo>
                    <a:lnTo>
                      <a:pt x="1502" y="187"/>
                    </a:lnTo>
                    <a:lnTo>
                      <a:pt x="1505" y="194"/>
                    </a:lnTo>
                    <a:lnTo>
                      <a:pt x="1515" y="210"/>
                    </a:lnTo>
                    <a:lnTo>
                      <a:pt x="1520" y="218"/>
                    </a:lnTo>
                    <a:lnTo>
                      <a:pt x="1531" y="234"/>
                    </a:lnTo>
                    <a:lnTo>
                      <a:pt x="1531" y="236"/>
                    </a:lnTo>
                    <a:lnTo>
                      <a:pt x="1531" y="239"/>
                    </a:lnTo>
                    <a:lnTo>
                      <a:pt x="1534" y="242"/>
                    </a:lnTo>
                    <a:lnTo>
                      <a:pt x="1536" y="244"/>
                    </a:lnTo>
                    <a:lnTo>
                      <a:pt x="1536" y="247"/>
                    </a:lnTo>
                    <a:lnTo>
                      <a:pt x="1539" y="250"/>
                    </a:lnTo>
                    <a:lnTo>
                      <a:pt x="1539" y="252"/>
                    </a:lnTo>
                    <a:lnTo>
                      <a:pt x="1544" y="263"/>
                    </a:lnTo>
                    <a:lnTo>
                      <a:pt x="1547" y="265"/>
                    </a:lnTo>
                    <a:lnTo>
                      <a:pt x="1547" y="268"/>
                    </a:lnTo>
                    <a:lnTo>
                      <a:pt x="1549" y="273"/>
                    </a:lnTo>
                    <a:lnTo>
                      <a:pt x="1549" y="278"/>
                    </a:lnTo>
                    <a:lnTo>
                      <a:pt x="1552" y="284"/>
                    </a:lnTo>
                    <a:lnTo>
                      <a:pt x="1552" y="286"/>
                    </a:lnTo>
                    <a:lnTo>
                      <a:pt x="1552" y="292"/>
                    </a:lnTo>
                    <a:lnTo>
                      <a:pt x="1555" y="299"/>
                    </a:lnTo>
                    <a:lnTo>
                      <a:pt x="1555" y="310"/>
                    </a:lnTo>
                    <a:lnTo>
                      <a:pt x="1557" y="341"/>
                    </a:lnTo>
                    <a:lnTo>
                      <a:pt x="1560" y="362"/>
                    </a:lnTo>
                    <a:lnTo>
                      <a:pt x="1560" y="365"/>
                    </a:lnTo>
                    <a:lnTo>
                      <a:pt x="1560" y="368"/>
                    </a:lnTo>
                    <a:lnTo>
                      <a:pt x="1560" y="370"/>
                    </a:lnTo>
                    <a:lnTo>
                      <a:pt x="1557" y="389"/>
                    </a:lnTo>
                    <a:lnTo>
                      <a:pt x="1555" y="399"/>
                    </a:lnTo>
                    <a:lnTo>
                      <a:pt x="1552" y="407"/>
                    </a:lnTo>
                    <a:lnTo>
                      <a:pt x="1552" y="410"/>
                    </a:lnTo>
                    <a:lnTo>
                      <a:pt x="1549" y="415"/>
                    </a:lnTo>
                    <a:lnTo>
                      <a:pt x="1547" y="423"/>
                    </a:lnTo>
                    <a:lnTo>
                      <a:pt x="1544" y="431"/>
                    </a:lnTo>
                    <a:lnTo>
                      <a:pt x="1541" y="438"/>
                    </a:lnTo>
                    <a:lnTo>
                      <a:pt x="1539" y="444"/>
                    </a:lnTo>
                    <a:lnTo>
                      <a:pt x="1536" y="446"/>
                    </a:lnTo>
                    <a:lnTo>
                      <a:pt x="1536" y="449"/>
                    </a:lnTo>
                    <a:lnTo>
                      <a:pt x="1534" y="452"/>
                    </a:lnTo>
                    <a:lnTo>
                      <a:pt x="1531" y="454"/>
                    </a:lnTo>
                    <a:lnTo>
                      <a:pt x="1528" y="459"/>
                    </a:lnTo>
                    <a:lnTo>
                      <a:pt x="1505" y="486"/>
                    </a:lnTo>
                    <a:lnTo>
                      <a:pt x="1494" y="499"/>
                    </a:lnTo>
                    <a:lnTo>
                      <a:pt x="1489" y="507"/>
                    </a:lnTo>
                    <a:lnTo>
                      <a:pt x="1484" y="512"/>
                    </a:lnTo>
                    <a:lnTo>
                      <a:pt x="1481" y="517"/>
                    </a:lnTo>
                    <a:lnTo>
                      <a:pt x="1476" y="522"/>
                    </a:lnTo>
                    <a:lnTo>
                      <a:pt x="1471" y="530"/>
                    </a:lnTo>
                    <a:lnTo>
                      <a:pt x="1468" y="536"/>
                    </a:lnTo>
                    <a:lnTo>
                      <a:pt x="1460" y="546"/>
                    </a:lnTo>
                    <a:lnTo>
                      <a:pt x="1458" y="549"/>
                    </a:lnTo>
                    <a:lnTo>
                      <a:pt x="1458" y="551"/>
                    </a:lnTo>
                    <a:lnTo>
                      <a:pt x="1455" y="554"/>
                    </a:lnTo>
                    <a:lnTo>
                      <a:pt x="1455" y="557"/>
                    </a:lnTo>
                    <a:lnTo>
                      <a:pt x="1452" y="559"/>
                    </a:lnTo>
                    <a:lnTo>
                      <a:pt x="1450" y="562"/>
                    </a:lnTo>
                    <a:lnTo>
                      <a:pt x="1450" y="564"/>
                    </a:lnTo>
                    <a:lnTo>
                      <a:pt x="1447" y="567"/>
                    </a:lnTo>
                    <a:lnTo>
                      <a:pt x="1444" y="572"/>
                    </a:lnTo>
                    <a:lnTo>
                      <a:pt x="1439" y="588"/>
                    </a:lnTo>
                    <a:lnTo>
                      <a:pt x="1437" y="601"/>
                    </a:lnTo>
                    <a:lnTo>
                      <a:pt x="1434" y="606"/>
                    </a:lnTo>
                    <a:lnTo>
                      <a:pt x="1434" y="609"/>
                    </a:lnTo>
                    <a:lnTo>
                      <a:pt x="1431" y="612"/>
                    </a:lnTo>
                    <a:lnTo>
                      <a:pt x="1431" y="614"/>
                    </a:lnTo>
                    <a:lnTo>
                      <a:pt x="1431" y="617"/>
                    </a:lnTo>
                    <a:lnTo>
                      <a:pt x="1431" y="622"/>
                    </a:lnTo>
                    <a:lnTo>
                      <a:pt x="1431" y="627"/>
                    </a:lnTo>
                    <a:lnTo>
                      <a:pt x="1431" y="633"/>
                    </a:lnTo>
                    <a:lnTo>
                      <a:pt x="1431" y="638"/>
                    </a:lnTo>
                    <a:lnTo>
                      <a:pt x="1431" y="643"/>
                    </a:lnTo>
                    <a:lnTo>
                      <a:pt x="1431" y="646"/>
                    </a:lnTo>
                    <a:lnTo>
                      <a:pt x="1431" y="651"/>
                    </a:lnTo>
                    <a:lnTo>
                      <a:pt x="1434" y="656"/>
                    </a:lnTo>
                    <a:lnTo>
                      <a:pt x="1434" y="659"/>
                    </a:lnTo>
                    <a:lnTo>
                      <a:pt x="1434" y="664"/>
                    </a:lnTo>
                    <a:lnTo>
                      <a:pt x="1437" y="667"/>
                    </a:lnTo>
                    <a:lnTo>
                      <a:pt x="1437" y="675"/>
                    </a:lnTo>
                    <a:lnTo>
                      <a:pt x="1442" y="685"/>
                    </a:lnTo>
                    <a:lnTo>
                      <a:pt x="1444" y="693"/>
                    </a:lnTo>
                    <a:lnTo>
                      <a:pt x="1447" y="701"/>
                    </a:lnTo>
                    <a:lnTo>
                      <a:pt x="1450" y="706"/>
                    </a:lnTo>
                    <a:lnTo>
                      <a:pt x="1450" y="711"/>
                    </a:lnTo>
                    <a:lnTo>
                      <a:pt x="1452" y="714"/>
                    </a:lnTo>
                    <a:lnTo>
                      <a:pt x="1455" y="717"/>
                    </a:lnTo>
                    <a:lnTo>
                      <a:pt x="1455" y="719"/>
                    </a:lnTo>
                    <a:lnTo>
                      <a:pt x="1455" y="722"/>
                    </a:lnTo>
                    <a:lnTo>
                      <a:pt x="1458" y="722"/>
                    </a:lnTo>
                    <a:lnTo>
                      <a:pt x="1458" y="725"/>
                    </a:lnTo>
                    <a:lnTo>
                      <a:pt x="1458" y="727"/>
                    </a:lnTo>
                    <a:lnTo>
                      <a:pt x="1460" y="732"/>
                    </a:lnTo>
                    <a:lnTo>
                      <a:pt x="1465" y="740"/>
                    </a:lnTo>
                    <a:lnTo>
                      <a:pt x="1468" y="746"/>
                    </a:lnTo>
                    <a:lnTo>
                      <a:pt x="1471" y="753"/>
                    </a:lnTo>
                    <a:lnTo>
                      <a:pt x="1473" y="759"/>
                    </a:lnTo>
                    <a:lnTo>
                      <a:pt x="1476" y="764"/>
                    </a:lnTo>
                    <a:lnTo>
                      <a:pt x="1478" y="767"/>
                    </a:lnTo>
                    <a:lnTo>
                      <a:pt x="1481" y="772"/>
                    </a:lnTo>
                    <a:lnTo>
                      <a:pt x="1484" y="780"/>
                    </a:lnTo>
                    <a:lnTo>
                      <a:pt x="1489" y="785"/>
                    </a:lnTo>
                    <a:lnTo>
                      <a:pt x="1492" y="790"/>
                    </a:lnTo>
                    <a:lnTo>
                      <a:pt x="1499" y="801"/>
                    </a:lnTo>
                    <a:lnTo>
                      <a:pt x="1502" y="806"/>
                    </a:lnTo>
                    <a:lnTo>
                      <a:pt x="1507" y="814"/>
                    </a:lnTo>
                    <a:lnTo>
                      <a:pt x="1513" y="819"/>
                    </a:lnTo>
                    <a:lnTo>
                      <a:pt x="1515" y="824"/>
                    </a:lnTo>
                    <a:lnTo>
                      <a:pt x="1520" y="829"/>
                    </a:lnTo>
                    <a:lnTo>
                      <a:pt x="1523" y="835"/>
                    </a:lnTo>
                    <a:lnTo>
                      <a:pt x="1526" y="837"/>
                    </a:lnTo>
                    <a:lnTo>
                      <a:pt x="1528" y="843"/>
                    </a:lnTo>
                    <a:lnTo>
                      <a:pt x="1531" y="845"/>
                    </a:lnTo>
                    <a:lnTo>
                      <a:pt x="1534" y="850"/>
                    </a:lnTo>
                    <a:lnTo>
                      <a:pt x="1539" y="858"/>
                    </a:lnTo>
                    <a:lnTo>
                      <a:pt x="1547" y="869"/>
                    </a:lnTo>
                    <a:lnTo>
                      <a:pt x="1552" y="877"/>
                    </a:lnTo>
                    <a:lnTo>
                      <a:pt x="1555" y="882"/>
                    </a:lnTo>
                    <a:lnTo>
                      <a:pt x="1557" y="890"/>
                    </a:lnTo>
                    <a:lnTo>
                      <a:pt x="1562" y="898"/>
                    </a:lnTo>
                    <a:lnTo>
                      <a:pt x="1568" y="906"/>
                    </a:lnTo>
                    <a:lnTo>
                      <a:pt x="1570" y="911"/>
                    </a:lnTo>
                    <a:lnTo>
                      <a:pt x="1573" y="919"/>
                    </a:lnTo>
                    <a:lnTo>
                      <a:pt x="1575" y="924"/>
                    </a:lnTo>
                    <a:lnTo>
                      <a:pt x="1578" y="929"/>
                    </a:lnTo>
                    <a:lnTo>
                      <a:pt x="1581" y="934"/>
                    </a:lnTo>
                    <a:lnTo>
                      <a:pt x="1583" y="937"/>
                    </a:lnTo>
                    <a:lnTo>
                      <a:pt x="1586" y="945"/>
                    </a:lnTo>
                    <a:lnTo>
                      <a:pt x="1586" y="950"/>
                    </a:lnTo>
                    <a:lnTo>
                      <a:pt x="1589" y="955"/>
                    </a:lnTo>
                    <a:lnTo>
                      <a:pt x="1591" y="961"/>
                    </a:lnTo>
                    <a:lnTo>
                      <a:pt x="1594" y="969"/>
                    </a:lnTo>
                    <a:lnTo>
                      <a:pt x="1594" y="974"/>
                    </a:lnTo>
                    <a:lnTo>
                      <a:pt x="1594" y="976"/>
                    </a:lnTo>
                    <a:lnTo>
                      <a:pt x="1596" y="982"/>
                    </a:lnTo>
                    <a:lnTo>
                      <a:pt x="1596" y="990"/>
                    </a:lnTo>
                    <a:lnTo>
                      <a:pt x="1596" y="992"/>
                    </a:lnTo>
                    <a:lnTo>
                      <a:pt x="1599" y="995"/>
                    </a:lnTo>
                    <a:lnTo>
                      <a:pt x="1599" y="1003"/>
                    </a:lnTo>
                    <a:lnTo>
                      <a:pt x="1599" y="1008"/>
                    </a:lnTo>
                    <a:lnTo>
                      <a:pt x="1599" y="1013"/>
                    </a:lnTo>
                    <a:lnTo>
                      <a:pt x="1599" y="1021"/>
                    </a:lnTo>
                    <a:lnTo>
                      <a:pt x="1599" y="1026"/>
                    </a:lnTo>
                    <a:lnTo>
                      <a:pt x="1599" y="1032"/>
                    </a:lnTo>
                    <a:lnTo>
                      <a:pt x="1599" y="1039"/>
                    </a:lnTo>
                    <a:lnTo>
                      <a:pt x="1596" y="1047"/>
                    </a:lnTo>
                    <a:lnTo>
                      <a:pt x="1596" y="1053"/>
                    </a:lnTo>
                    <a:lnTo>
                      <a:pt x="1596" y="1063"/>
                    </a:lnTo>
                    <a:lnTo>
                      <a:pt x="1594" y="1071"/>
                    </a:lnTo>
                    <a:lnTo>
                      <a:pt x="1594" y="1076"/>
                    </a:lnTo>
                    <a:lnTo>
                      <a:pt x="1594" y="1084"/>
                    </a:lnTo>
                    <a:lnTo>
                      <a:pt x="1591" y="1089"/>
                    </a:lnTo>
                    <a:lnTo>
                      <a:pt x="1591" y="1092"/>
                    </a:lnTo>
                    <a:lnTo>
                      <a:pt x="1589" y="1097"/>
                    </a:lnTo>
                    <a:lnTo>
                      <a:pt x="1586" y="1108"/>
                    </a:lnTo>
                    <a:lnTo>
                      <a:pt x="1583" y="1113"/>
                    </a:lnTo>
                    <a:lnTo>
                      <a:pt x="1583" y="1116"/>
                    </a:lnTo>
                    <a:lnTo>
                      <a:pt x="1581" y="1118"/>
                    </a:lnTo>
                    <a:lnTo>
                      <a:pt x="1581" y="1121"/>
                    </a:lnTo>
                    <a:lnTo>
                      <a:pt x="1578" y="1126"/>
                    </a:lnTo>
                    <a:lnTo>
                      <a:pt x="1575" y="1131"/>
                    </a:lnTo>
                    <a:lnTo>
                      <a:pt x="1573" y="1134"/>
                    </a:lnTo>
                    <a:lnTo>
                      <a:pt x="1570" y="1137"/>
                    </a:lnTo>
                    <a:lnTo>
                      <a:pt x="1568" y="1142"/>
                    </a:lnTo>
                    <a:lnTo>
                      <a:pt x="1565" y="1147"/>
                    </a:lnTo>
                    <a:lnTo>
                      <a:pt x="1560" y="1152"/>
                    </a:lnTo>
                    <a:lnTo>
                      <a:pt x="1557" y="1160"/>
                    </a:lnTo>
                    <a:lnTo>
                      <a:pt x="1552" y="1165"/>
                    </a:lnTo>
                    <a:lnTo>
                      <a:pt x="1547" y="1171"/>
                    </a:lnTo>
                    <a:lnTo>
                      <a:pt x="1544" y="1176"/>
                    </a:lnTo>
                    <a:lnTo>
                      <a:pt x="1539" y="1181"/>
                    </a:lnTo>
                    <a:lnTo>
                      <a:pt x="1536" y="1184"/>
                    </a:lnTo>
                    <a:lnTo>
                      <a:pt x="1536" y="1186"/>
                    </a:lnTo>
                    <a:lnTo>
                      <a:pt x="1534" y="1189"/>
                    </a:lnTo>
                    <a:lnTo>
                      <a:pt x="1531" y="1189"/>
                    </a:lnTo>
                    <a:lnTo>
                      <a:pt x="1531" y="1192"/>
                    </a:lnTo>
                    <a:lnTo>
                      <a:pt x="1528" y="1194"/>
                    </a:lnTo>
                    <a:lnTo>
                      <a:pt x="1526" y="1200"/>
                    </a:lnTo>
                    <a:lnTo>
                      <a:pt x="1526" y="1202"/>
                    </a:lnTo>
                    <a:lnTo>
                      <a:pt x="1523" y="1205"/>
                    </a:lnTo>
                    <a:lnTo>
                      <a:pt x="1520" y="1207"/>
                    </a:lnTo>
                    <a:lnTo>
                      <a:pt x="1520" y="1210"/>
                    </a:lnTo>
                    <a:lnTo>
                      <a:pt x="1518" y="1213"/>
                    </a:lnTo>
                    <a:lnTo>
                      <a:pt x="1518" y="1215"/>
                    </a:lnTo>
                    <a:lnTo>
                      <a:pt x="1515" y="1215"/>
                    </a:lnTo>
                    <a:lnTo>
                      <a:pt x="1513" y="1215"/>
                    </a:lnTo>
                    <a:lnTo>
                      <a:pt x="1510" y="1218"/>
                    </a:lnTo>
                    <a:lnTo>
                      <a:pt x="1507" y="1221"/>
                    </a:lnTo>
                    <a:lnTo>
                      <a:pt x="1505" y="1221"/>
                    </a:lnTo>
                    <a:lnTo>
                      <a:pt x="1502" y="1221"/>
                    </a:lnTo>
                    <a:lnTo>
                      <a:pt x="1499" y="1223"/>
                    </a:lnTo>
                    <a:lnTo>
                      <a:pt x="1486" y="1223"/>
                    </a:lnTo>
                    <a:lnTo>
                      <a:pt x="1476" y="1228"/>
                    </a:lnTo>
                    <a:lnTo>
                      <a:pt x="1437" y="1236"/>
                    </a:lnTo>
                    <a:lnTo>
                      <a:pt x="1429" y="1236"/>
                    </a:lnTo>
                    <a:lnTo>
                      <a:pt x="1429" y="1239"/>
                    </a:lnTo>
                    <a:lnTo>
                      <a:pt x="1426" y="1239"/>
                    </a:lnTo>
                    <a:lnTo>
                      <a:pt x="1423" y="1239"/>
                    </a:lnTo>
                    <a:lnTo>
                      <a:pt x="1421" y="1239"/>
                    </a:lnTo>
                    <a:lnTo>
                      <a:pt x="1418" y="1239"/>
                    </a:lnTo>
                    <a:lnTo>
                      <a:pt x="1416" y="1239"/>
                    </a:lnTo>
                    <a:lnTo>
                      <a:pt x="1410" y="1239"/>
                    </a:lnTo>
                    <a:lnTo>
                      <a:pt x="1402" y="1236"/>
                    </a:lnTo>
                    <a:lnTo>
                      <a:pt x="1361" y="1234"/>
                    </a:lnTo>
                    <a:lnTo>
                      <a:pt x="1345" y="1234"/>
                    </a:lnTo>
                    <a:lnTo>
                      <a:pt x="1326" y="1234"/>
                    </a:lnTo>
                    <a:lnTo>
                      <a:pt x="1313" y="1231"/>
                    </a:lnTo>
                    <a:lnTo>
                      <a:pt x="1300" y="1234"/>
                    </a:lnTo>
                    <a:lnTo>
                      <a:pt x="1290" y="1236"/>
                    </a:lnTo>
                    <a:lnTo>
                      <a:pt x="1279" y="1242"/>
                    </a:lnTo>
                    <a:lnTo>
                      <a:pt x="1274" y="1242"/>
                    </a:lnTo>
                    <a:lnTo>
                      <a:pt x="1271" y="1244"/>
                    </a:lnTo>
                    <a:lnTo>
                      <a:pt x="1266" y="1244"/>
                    </a:lnTo>
                    <a:lnTo>
                      <a:pt x="1235" y="1247"/>
                    </a:lnTo>
                    <a:lnTo>
                      <a:pt x="1227" y="1247"/>
                    </a:lnTo>
                    <a:lnTo>
                      <a:pt x="1198" y="1252"/>
                    </a:lnTo>
                    <a:lnTo>
                      <a:pt x="1195" y="1252"/>
                    </a:lnTo>
                    <a:lnTo>
                      <a:pt x="1193" y="1249"/>
                    </a:lnTo>
                    <a:lnTo>
                      <a:pt x="1190" y="1249"/>
                    </a:lnTo>
                    <a:lnTo>
                      <a:pt x="1187" y="1249"/>
                    </a:lnTo>
                    <a:lnTo>
                      <a:pt x="1185" y="1247"/>
                    </a:lnTo>
                    <a:lnTo>
                      <a:pt x="1177" y="1244"/>
                    </a:lnTo>
                    <a:lnTo>
                      <a:pt x="1172" y="1242"/>
                    </a:lnTo>
                    <a:lnTo>
                      <a:pt x="1169" y="1242"/>
                    </a:lnTo>
                    <a:lnTo>
                      <a:pt x="1164" y="1239"/>
                    </a:lnTo>
                    <a:lnTo>
                      <a:pt x="1161" y="1239"/>
                    </a:lnTo>
                    <a:lnTo>
                      <a:pt x="1159" y="1236"/>
                    </a:lnTo>
                    <a:lnTo>
                      <a:pt x="1156" y="1234"/>
                    </a:lnTo>
                    <a:lnTo>
                      <a:pt x="1148" y="1231"/>
                    </a:lnTo>
                    <a:lnTo>
                      <a:pt x="1143" y="1226"/>
                    </a:lnTo>
                    <a:lnTo>
                      <a:pt x="1135" y="1223"/>
                    </a:lnTo>
                    <a:lnTo>
                      <a:pt x="1132" y="1221"/>
                    </a:lnTo>
                    <a:lnTo>
                      <a:pt x="1130" y="1218"/>
                    </a:lnTo>
                    <a:lnTo>
                      <a:pt x="1117" y="1213"/>
                    </a:lnTo>
                    <a:lnTo>
                      <a:pt x="1101" y="1207"/>
                    </a:lnTo>
                    <a:lnTo>
                      <a:pt x="1088" y="1202"/>
                    </a:lnTo>
                    <a:lnTo>
                      <a:pt x="1075" y="1197"/>
                    </a:lnTo>
                    <a:lnTo>
                      <a:pt x="1070" y="1194"/>
                    </a:lnTo>
                    <a:lnTo>
                      <a:pt x="1067" y="1192"/>
                    </a:lnTo>
                    <a:lnTo>
                      <a:pt x="1056" y="1189"/>
                    </a:lnTo>
                    <a:lnTo>
                      <a:pt x="1054" y="1189"/>
                    </a:lnTo>
                    <a:lnTo>
                      <a:pt x="1051" y="1186"/>
                    </a:lnTo>
                    <a:lnTo>
                      <a:pt x="1028" y="1186"/>
                    </a:lnTo>
                    <a:lnTo>
                      <a:pt x="1025" y="1186"/>
                    </a:lnTo>
                    <a:lnTo>
                      <a:pt x="1012" y="1184"/>
                    </a:lnTo>
                    <a:lnTo>
                      <a:pt x="1001" y="1184"/>
                    </a:lnTo>
                    <a:lnTo>
                      <a:pt x="993" y="1184"/>
                    </a:lnTo>
                    <a:lnTo>
                      <a:pt x="983" y="1181"/>
                    </a:lnTo>
                    <a:lnTo>
                      <a:pt x="973" y="1181"/>
                    </a:lnTo>
                    <a:lnTo>
                      <a:pt x="970" y="1179"/>
                    </a:lnTo>
                    <a:lnTo>
                      <a:pt x="967" y="1179"/>
                    </a:lnTo>
                    <a:lnTo>
                      <a:pt x="944" y="1176"/>
                    </a:lnTo>
                    <a:lnTo>
                      <a:pt x="931" y="1173"/>
                    </a:lnTo>
                    <a:lnTo>
                      <a:pt x="923" y="1171"/>
                    </a:lnTo>
                    <a:lnTo>
                      <a:pt x="910" y="1168"/>
                    </a:lnTo>
                    <a:lnTo>
                      <a:pt x="902" y="1165"/>
                    </a:lnTo>
                    <a:lnTo>
                      <a:pt x="896" y="1165"/>
                    </a:lnTo>
                    <a:lnTo>
                      <a:pt x="889" y="1165"/>
                    </a:lnTo>
                    <a:lnTo>
                      <a:pt x="886" y="1165"/>
                    </a:lnTo>
                    <a:lnTo>
                      <a:pt x="881" y="1163"/>
                    </a:lnTo>
                    <a:lnTo>
                      <a:pt x="876" y="1163"/>
                    </a:lnTo>
                    <a:lnTo>
                      <a:pt x="873" y="1163"/>
                    </a:lnTo>
                    <a:lnTo>
                      <a:pt x="849" y="1163"/>
                    </a:lnTo>
                    <a:lnTo>
                      <a:pt x="839" y="1163"/>
                    </a:lnTo>
                    <a:lnTo>
                      <a:pt x="828" y="1163"/>
                    </a:lnTo>
                    <a:lnTo>
                      <a:pt x="815" y="1163"/>
                    </a:lnTo>
                    <a:lnTo>
                      <a:pt x="805" y="1163"/>
                    </a:lnTo>
                    <a:lnTo>
                      <a:pt x="794" y="1165"/>
                    </a:lnTo>
                    <a:lnTo>
                      <a:pt x="784" y="1168"/>
                    </a:lnTo>
                    <a:lnTo>
                      <a:pt x="776" y="1168"/>
                    </a:lnTo>
                    <a:lnTo>
                      <a:pt x="773" y="1168"/>
                    </a:lnTo>
                    <a:lnTo>
                      <a:pt x="771" y="1168"/>
                    </a:lnTo>
                    <a:lnTo>
                      <a:pt x="763" y="1171"/>
                    </a:lnTo>
                    <a:lnTo>
                      <a:pt x="755" y="1171"/>
                    </a:lnTo>
                    <a:lnTo>
                      <a:pt x="747" y="1171"/>
                    </a:lnTo>
                    <a:lnTo>
                      <a:pt x="744" y="1173"/>
                    </a:lnTo>
                    <a:lnTo>
                      <a:pt x="731" y="1173"/>
                    </a:lnTo>
                    <a:lnTo>
                      <a:pt x="726" y="1173"/>
                    </a:lnTo>
                    <a:lnTo>
                      <a:pt x="721" y="1176"/>
                    </a:lnTo>
                    <a:lnTo>
                      <a:pt x="718" y="1176"/>
                    </a:lnTo>
                    <a:lnTo>
                      <a:pt x="716" y="1176"/>
                    </a:lnTo>
                    <a:lnTo>
                      <a:pt x="713" y="1176"/>
                    </a:lnTo>
                    <a:lnTo>
                      <a:pt x="708" y="1176"/>
                    </a:lnTo>
                    <a:lnTo>
                      <a:pt x="702" y="1176"/>
                    </a:lnTo>
                    <a:lnTo>
                      <a:pt x="697" y="1179"/>
                    </a:lnTo>
                    <a:lnTo>
                      <a:pt x="695" y="1179"/>
                    </a:lnTo>
                    <a:lnTo>
                      <a:pt x="687" y="1179"/>
                    </a:lnTo>
                    <a:lnTo>
                      <a:pt x="679" y="1181"/>
                    </a:lnTo>
                    <a:lnTo>
                      <a:pt x="676" y="1181"/>
                    </a:lnTo>
                    <a:lnTo>
                      <a:pt x="674" y="1184"/>
                    </a:lnTo>
                    <a:lnTo>
                      <a:pt x="671" y="1184"/>
                    </a:lnTo>
                    <a:lnTo>
                      <a:pt x="668" y="1186"/>
                    </a:lnTo>
                    <a:lnTo>
                      <a:pt x="666" y="1186"/>
                    </a:lnTo>
                    <a:lnTo>
                      <a:pt x="663" y="1189"/>
                    </a:lnTo>
                    <a:lnTo>
                      <a:pt x="661" y="1189"/>
                    </a:lnTo>
                    <a:lnTo>
                      <a:pt x="661" y="1192"/>
                    </a:lnTo>
                    <a:lnTo>
                      <a:pt x="655" y="1197"/>
                    </a:lnTo>
                    <a:lnTo>
                      <a:pt x="647" y="1205"/>
                    </a:lnTo>
                    <a:lnTo>
                      <a:pt x="632" y="1221"/>
                    </a:lnTo>
                    <a:lnTo>
                      <a:pt x="621" y="1231"/>
                    </a:lnTo>
                    <a:lnTo>
                      <a:pt x="616" y="1236"/>
                    </a:lnTo>
                    <a:lnTo>
                      <a:pt x="613" y="1239"/>
                    </a:lnTo>
                    <a:lnTo>
                      <a:pt x="613" y="1242"/>
                    </a:lnTo>
                    <a:lnTo>
                      <a:pt x="603" y="1249"/>
                    </a:lnTo>
                    <a:lnTo>
                      <a:pt x="592" y="1263"/>
                    </a:lnTo>
                    <a:lnTo>
                      <a:pt x="585" y="1268"/>
                    </a:lnTo>
                    <a:lnTo>
                      <a:pt x="569" y="1278"/>
                    </a:lnTo>
                    <a:lnTo>
                      <a:pt x="558" y="1286"/>
                    </a:lnTo>
                    <a:lnTo>
                      <a:pt x="556" y="1286"/>
                    </a:lnTo>
                    <a:lnTo>
                      <a:pt x="548" y="1291"/>
                    </a:lnTo>
                    <a:lnTo>
                      <a:pt x="545" y="1294"/>
                    </a:lnTo>
                    <a:lnTo>
                      <a:pt x="543" y="1294"/>
                    </a:lnTo>
                    <a:lnTo>
                      <a:pt x="540" y="1297"/>
                    </a:lnTo>
                    <a:lnTo>
                      <a:pt x="480" y="1336"/>
                    </a:lnTo>
                    <a:lnTo>
                      <a:pt x="467" y="1344"/>
                    </a:lnTo>
                    <a:lnTo>
                      <a:pt x="459" y="1349"/>
                    </a:lnTo>
                    <a:lnTo>
                      <a:pt x="435" y="1365"/>
                    </a:lnTo>
                    <a:lnTo>
                      <a:pt x="430" y="1367"/>
                    </a:lnTo>
                    <a:lnTo>
                      <a:pt x="427" y="1370"/>
                    </a:lnTo>
                    <a:lnTo>
                      <a:pt x="367" y="1407"/>
                    </a:lnTo>
                    <a:lnTo>
                      <a:pt x="354" y="1417"/>
                    </a:lnTo>
                    <a:lnTo>
                      <a:pt x="346" y="1423"/>
                    </a:lnTo>
                    <a:lnTo>
                      <a:pt x="335" y="1430"/>
                    </a:lnTo>
                    <a:lnTo>
                      <a:pt x="322" y="1441"/>
                    </a:lnTo>
                    <a:lnTo>
                      <a:pt x="320" y="1444"/>
                    </a:lnTo>
                    <a:lnTo>
                      <a:pt x="317" y="1444"/>
                    </a:lnTo>
                    <a:lnTo>
                      <a:pt x="317" y="1446"/>
                    </a:lnTo>
                    <a:lnTo>
                      <a:pt x="315" y="1446"/>
                    </a:lnTo>
                    <a:lnTo>
                      <a:pt x="315" y="1449"/>
                    </a:lnTo>
                    <a:lnTo>
                      <a:pt x="312" y="1449"/>
                    </a:lnTo>
                    <a:lnTo>
                      <a:pt x="312" y="1451"/>
                    </a:lnTo>
                    <a:lnTo>
                      <a:pt x="291" y="1467"/>
                    </a:lnTo>
                    <a:lnTo>
                      <a:pt x="278" y="1475"/>
                    </a:lnTo>
                    <a:lnTo>
                      <a:pt x="275" y="1478"/>
                    </a:lnTo>
                    <a:lnTo>
                      <a:pt x="273" y="1480"/>
                    </a:lnTo>
                    <a:lnTo>
                      <a:pt x="265" y="1483"/>
                    </a:lnTo>
                    <a:lnTo>
                      <a:pt x="241" y="1488"/>
                    </a:lnTo>
                    <a:lnTo>
                      <a:pt x="223" y="1493"/>
                    </a:lnTo>
                    <a:lnTo>
                      <a:pt x="246" y="1451"/>
                    </a:lnTo>
                    <a:lnTo>
                      <a:pt x="246" y="1449"/>
                    </a:lnTo>
                    <a:lnTo>
                      <a:pt x="249" y="1444"/>
                    </a:lnTo>
                    <a:lnTo>
                      <a:pt x="267" y="1415"/>
                    </a:lnTo>
                    <a:lnTo>
                      <a:pt x="270" y="1412"/>
                    </a:lnTo>
                    <a:lnTo>
                      <a:pt x="270" y="1409"/>
                    </a:lnTo>
                    <a:lnTo>
                      <a:pt x="275" y="1402"/>
                    </a:lnTo>
                    <a:lnTo>
                      <a:pt x="278" y="1402"/>
                    </a:lnTo>
                    <a:lnTo>
                      <a:pt x="312" y="1349"/>
                    </a:lnTo>
                    <a:lnTo>
                      <a:pt x="333" y="1320"/>
                    </a:lnTo>
                    <a:lnTo>
                      <a:pt x="349" y="1299"/>
                    </a:lnTo>
                    <a:lnTo>
                      <a:pt x="351" y="1297"/>
                    </a:lnTo>
                    <a:lnTo>
                      <a:pt x="354" y="1291"/>
                    </a:lnTo>
                    <a:lnTo>
                      <a:pt x="377" y="1263"/>
                    </a:lnTo>
                    <a:lnTo>
                      <a:pt x="388" y="1249"/>
                    </a:lnTo>
                    <a:lnTo>
                      <a:pt x="396" y="1239"/>
                    </a:lnTo>
                    <a:lnTo>
                      <a:pt x="401" y="1234"/>
                    </a:lnTo>
                    <a:lnTo>
                      <a:pt x="406" y="1226"/>
                    </a:lnTo>
                    <a:lnTo>
                      <a:pt x="411" y="1218"/>
                    </a:lnTo>
                    <a:lnTo>
                      <a:pt x="417" y="1215"/>
                    </a:lnTo>
                    <a:lnTo>
                      <a:pt x="419" y="1210"/>
                    </a:lnTo>
                    <a:lnTo>
                      <a:pt x="422" y="1207"/>
                    </a:lnTo>
                    <a:lnTo>
                      <a:pt x="427" y="1205"/>
                    </a:lnTo>
                    <a:lnTo>
                      <a:pt x="430" y="1200"/>
                    </a:lnTo>
                    <a:lnTo>
                      <a:pt x="438" y="1194"/>
                    </a:lnTo>
                    <a:lnTo>
                      <a:pt x="446" y="1192"/>
                    </a:lnTo>
                    <a:lnTo>
                      <a:pt x="451" y="1186"/>
                    </a:lnTo>
                    <a:lnTo>
                      <a:pt x="459" y="1181"/>
                    </a:lnTo>
                    <a:lnTo>
                      <a:pt x="469" y="1176"/>
                    </a:lnTo>
                    <a:lnTo>
                      <a:pt x="472" y="1173"/>
                    </a:lnTo>
                    <a:lnTo>
                      <a:pt x="474" y="1173"/>
                    </a:lnTo>
                    <a:lnTo>
                      <a:pt x="474" y="1171"/>
                    </a:lnTo>
                    <a:lnTo>
                      <a:pt x="480" y="1171"/>
                    </a:lnTo>
                    <a:lnTo>
                      <a:pt x="482" y="1168"/>
                    </a:lnTo>
                    <a:lnTo>
                      <a:pt x="485" y="1165"/>
                    </a:lnTo>
                    <a:lnTo>
                      <a:pt x="493" y="1163"/>
                    </a:lnTo>
                    <a:lnTo>
                      <a:pt x="498" y="1158"/>
                    </a:lnTo>
                    <a:lnTo>
                      <a:pt x="503" y="1155"/>
                    </a:lnTo>
                    <a:lnTo>
                      <a:pt x="508" y="1152"/>
                    </a:lnTo>
                    <a:lnTo>
                      <a:pt x="514" y="1150"/>
                    </a:lnTo>
                    <a:lnTo>
                      <a:pt x="522" y="1147"/>
                    </a:lnTo>
                    <a:lnTo>
                      <a:pt x="527" y="1144"/>
                    </a:lnTo>
                    <a:lnTo>
                      <a:pt x="529" y="1142"/>
                    </a:lnTo>
                    <a:lnTo>
                      <a:pt x="537" y="1139"/>
                    </a:lnTo>
                    <a:lnTo>
                      <a:pt x="545" y="1137"/>
                    </a:lnTo>
                    <a:lnTo>
                      <a:pt x="553" y="1134"/>
                    </a:lnTo>
                    <a:lnTo>
                      <a:pt x="556" y="1131"/>
                    </a:lnTo>
                    <a:lnTo>
                      <a:pt x="558" y="1131"/>
                    </a:lnTo>
                    <a:lnTo>
                      <a:pt x="553" y="1113"/>
                    </a:lnTo>
                    <a:lnTo>
                      <a:pt x="553" y="1110"/>
                    </a:lnTo>
                    <a:lnTo>
                      <a:pt x="545" y="1095"/>
                    </a:lnTo>
                    <a:lnTo>
                      <a:pt x="529" y="1053"/>
                    </a:lnTo>
                    <a:lnTo>
                      <a:pt x="532" y="1021"/>
                    </a:lnTo>
                    <a:lnTo>
                      <a:pt x="532" y="1018"/>
                    </a:lnTo>
                    <a:lnTo>
                      <a:pt x="532" y="1016"/>
                    </a:lnTo>
                    <a:lnTo>
                      <a:pt x="529" y="1016"/>
                    </a:lnTo>
                    <a:lnTo>
                      <a:pt x="529" y="1013"/>
                    </a:lnTo>
                    <a:lnTo>
                      <a:pt x="524" y="992"/>
                    </a:lnTo>
                    <a:lnTo>
                      <a:pt x="519" y="979"/>
                    </a:lnTo>
                    <a:lnTo>
                      <a:pt x="519" y="974"/>
                    </a:lnTo>
                    <a:lnTo>
                      <a:pt x="516" y="971"/>
                    </a:lnTo>
                    <a:lnTo>
                      <a:pt x="516" y="966"/>
                    </a:lnTo>
                    <a:lnTo>
                      <a:pt x="511" y="955"/>
                    </a:lnTo>
                    <a:lnTo>
                      <a:pt x="511" y="953"/>
                    </a:lnTo>
                    <a:lnTo>
                      <a:pt x="508" y="940"/>
                    </a:lnTo>
                    <a:lnTo>
                      <a:pt x="508" y="927"/>
                    </a:lnTo>
                    <a:lnTo>
                      <a:pt x="508" y="919"/>
                    </a:lnTo>
                    <a:lnTo>
                      <a:pt x="508" y="908"/>
                    </a:lnTo>
                    <a:lnTo>
                      <a:pt x="508" y="906"/>
                    </a:lnTo>
                    <a:lnTo>
                      <a:pt x="514" y="898"/>
                    </a:lnTo>
                    <a:lnTo>
                      <a:pt x="516" y="892"/>
                    </a:lnTo>
                    <a:lnTo>
                      <a:pt x="519" y="885"/>
                    </a:lnTo>
                    <a:lnTo>
                      <a:pt x="519" y="879"/>
                    </a:lnTo>
                    <a:lnTo>
                      <a:pt x="522" y="877"/>
                    </a:lnTo>
                    <a:lnTo>
                      <a:pt x="524" y="869"/>
                    </a:lnTo>
                    <a:lnTo>
                      <a:pt x="524" y="866"/>
                    </a:lnTo>
                    <a:lnTo>
                      <a:pt x="527" y="864"/>
                    </a:lnTo>
                    <a:lnTo>
                      <a:pt x="527" y="861"/>
                    </a:lnTo>
                    <a:lnTo>
                      <a:pt x="527" y="856"/>
                    </a:lnTo>
                    <a:lnTo>
                      <a:pt x="532" y="843"/>
                    </a:lnTo>
                    <a:lnTo>
                      <a:pt x="532" y="837"/>
                    </a:lnTo>
                    <a:lnTo>
                      <a:pt x="535" y="832"/>
                    </a:lnTo>
                    <a:lnTo>
                      <a:pt x="537" y="824"/>
                    </a:lnTo>
                    <a:lnTo>
                      <a:pt x="537" y="822"/>
                    </a:lnTo>
                    <a:lnTo>
                      <a:pt x="537" y="819"/>
                    </a:lnTo>
                    <a:lnTo>
                      <a:pt x="540" y="816"/>
                    </a:lnTo>
                    <a:lnTo>
                      <a:pt x="543" y="808"/>
                    </a:lnTo>
                    <a:lnTo>
                      <a:pt x="543" y="801"/>
                    </a:lnTo>
                    <a:lnTo>
                      <a:pt x="545" y="795"/>
                    </a:lnTo>
                    <a:lnTo>
                      <a:pt x="545" y="793"/>
                    </a:lnTo>
                    <a:lnTo>
                      <a:pt x="548" y="785"/>
                    </a:lnTo>
                    <a:lnTo>
                      <a:pt x="550" y="780"/>
                    </a:lnTo>
                    <a:lnTo>
                      <a:pt x="550" y="777"/>
                    </a:lnTo>
                    <a:lnTo>
                      <a:pt x="548" y="777"/>
                    </a:lnTo>
                    <a:lnTo>
                      <a:pt x="532" y="780"/>
                    </a:lnTo>
                    <a:lnTo>
                      <a:pt x="529" y="777"/>
                    </a:lnTo>
                    <a:lnTo>
                      <a:pt x="493" y="785"/>
                    </a:lnTo>
                    <a:lnTo>
                      <a:pt x="469" y="790"/>
                    </a:lnTo>
                    <a:lnTo>
                      <a:pt x="453" y="793"/>
                    </a:lnTo>
                    <a:lnTo>
                      <a:pt x="453" y="801"/>
                    </a:lnTo>
                    <a:lnTo>
                      <a:pt x="453" y="806"/>
                    </a:lnTo>
                    <a:lnTo>
                      <a:pt x="456" y="814"/>
                    </a:lnTo>
                    <a:lnTo>
                      <a:pt x="456" y="840"/>
                    </a:lnTo>
                    <a:lnTo>
                      <a:pt x="440" y="840"/>
                    </a:lnTo>
                    <a:lnTo>
                      <a:pt x="427" y="837"/>
                    </a:lnTo>
                    <a:lnTo>
                      <a:pt x="414" y="837"/>
                    </a:lnTo>
                    <a:lnTo>
                      <a:pt x="401" y="837"/>
                    </a:lnTo>
                    <a:lnTo>
                      <a:pt x="396" y="837"/>
                    </a:lnTo>
                    <a:lnTo>
                      <a:pt x="393" y="837"/>
                    </a:lnTo>
                    <a:lnTo>
                      <a:pt x="388" y="850"/>
                    </a:lnTo>
                    <a:lnTo>
                      <a:pt x="377" y="864"/>
                    </a:lnTo>
                    <a:lnTo>
                      <a:pt x="375" y="866"/>
                    </a:lnTo>
                    <a:lnTo>
                      <a:pt x="343" y="869"/>
                    </a:lnTo>
                    <a:lnTo>
                      <a:pt x="333" y="874"/>
                    </a:lnTo>
                    <a:lnTo>
                      <a:pt x="330" y="874"/>
                    </a:lnTo>
                    <a:lnTo>
                      <a:pt x="328" y="885"/>
                    </a:lnTo>
                    <a:lnTo>
                      <a:pt x="325" y="898"/>
                    </a:lnTo>
                    <a:lnTo>
                      <a:pt x="322" y="906"/>
                    </a:lnTo>
                    <a:lnTo>
                      <a:pt x="294" y="890"/>
                    </a:lnTo>
                    <a:lnTo>
                      <a:pt x="241" y="864"/>
                    </a:lnTo>
                    <a:lnTo>
                      <a:pt x="223" y="853"/>
                    </a:lnTo>
                    <a:lnTo>
                      <a:pt x="220" y="850"/>
                    </a:lnTo>
                    <a:lnTo>
                      <a:pt x="215" y="848"/>
                    </a:lnTo>
                    <a:lnTo>
                      <a:pt x="207" y="845"/>
                    </a:lnTo>
                    <a:lnTo>
                      <a:pt x="202" y="840"/>
                    </a:lnTo>
                    <a:lnTo>
                      <a:pt x="199" y="840"/>
                    </a:lnTo>
                    <a:lnTo>
                      <a:pt x="197" y="837"/>
                    </a:lnTo>
                    <a:lnTo>
                      <a:pt x="186" y="829"/>
                    </a:lnTo>
                    <a:lnTo>
                      <a:pt x="181" y="827"/>
                    </a:lnTo>
                    <a:lnTo>
                      <a:pt x="178" y="827"/>
                    </a:lnTo>
                    <a:lnTo>
                      <a:pt x="178" y="824"/>
                    </a:lnTo>
                    <a:lnTo>
                      <a:pt x="176" y="822"/>
                    </a:lnTo>
                    <a:lnTo>
                      <a:pt x="173" y="822"/>
                    </a:lnTo>
                    <a:lnTo>
                      <a:pt x="170" y="819"/>
                    </a:lnTo>
                    <a:lnTo>
                      <a:pt x="168" y="816"/>
                    </a:lnTo>
                    <a:lnTo>
                      <a:pt x="165" y="816"/>
                    </a:lnTo>
                    <a:lnTo>
                      <a:pt x="162" y="811"/>
                    </a:lnTo>
                    <a:lnTo>
                      <a:pt x="160" y="811"/>
                    </a:lnTo>
                    <a:lnTo>
                      <a:pt x="160" y="808"/>
                    </a:lnTo>
                    <a:lnTo>
                      <a:pt x="157" y="808"/>
                    </a:lnTo>
                    <a:lnTo>
                      <a:pt x="157" y="811"/>
                    </a:lnTo>
                    <a:lnTo>
                      <a:pt x="155" y="808"/>
                    </a:lnTo>
                    <a:lnTo>
                      <a:pt x="147" y="801"/>
                    </a:lnTo>
                    <a:lnTo>
                      <a:pt x="136" y="790"/>
                    </a:lnTo>
                    <a:lnTo>
                      <a:pt x="134" y="788"/>
                    </a:lnTo>
                    <a:lnTo>
                      <a:pt x="131" y="785"/>
                    </a:lnTo>
                    <a:lnTo>
                      <a:pt x="128" y="782"/>
                    </a:lnTo>
                    <a:lnTo>
                      <a:pt x="126" y="780"/>
                    </a:lnTo>
                    <a:lnTo>
                      <a:pt x="126" y="777"/>
                    </a:lnTo>
                    <a:lnTo>
                      <a:pt x="123" y="774"/>
                    </a:lnTo>
                    <a:lnTo>
                      <a:pt x="121" y="772"/>
                    </a:lnTo>
                    <a:lnTo>
                      <a:pt x="118" y="769"/>
                    </a:lnTo>
                    <a:lnTo>
                      <a:pt x="113" y="761"/>
                    </a:lnTo>
                    <a:lnTo>
                      <a:pt x="110" y="759"/>
                    </a:lnTo>
                    <a:lnTo>
                      <a:pt x="110" y="756"/>
                    </a:lnTo>
                    <a:lnTo>
                      <a:pt x="105" y="751"/>
                    </a:lnTo>
                    <a:lnTo>
                      <a:pt x="102" y="748"/>
                    </a:lnTo>
                    <a:lnTo>
                      <a:pt x="100" y="746"/>
                    </a:lnTo>
                    <a:lnTo>
                      <a:pt x="100" y="743"/>
                    </a:lnTo>
                    <a:lnTo>
                      <a:pt x="92" y="735"/>
                    </a:lnTo>
                    <a:lnTo>
                      <a:pt x="89" y="732"/>
                    </a:lnTo>
                    <a:lnTo>
                      <a:pt x="89" y="730"/>
                    </a:lnTo>
                    <a:lnTo>
                      <a:pt x="86" y="727"/>
                    </a:lnTo>
                    <a:lnTo>
                      <a:pt x="84" y="725"/>
                    </a:lnTo>
                    <a:lnTo>
                      <a:pt x="84" y="722"/>
                    </a:lnTo>
                    <a:lnTo>
                      <a:pt x="79" y="717"/>
                    </a:lnTo>
                    <a:lnTo>
                      <a:pt x="79" y="714"/>
                    </a:lnTo>
                    <a:lnTo>
                      <a:pt x="76" y="711"/>
                    </a:lnTo>
                    <a:lnTo>
                      <a:pt x="73" y="709"/>
                    </a:lnTo>
                    <a:lnTo>
                      <a:pt x="68" y="704"/>
                    </a:lnTo>
                    <a:lnTo>
                      <a:pt x="68" y="701"/>
                    </a:lnTo>
                    <a:lnTo>
                      <a:pt x="50" y="680"/>
                    </a:lnTo>
                    <a:lnTo>
                      <a:pt x="50" y="677"/>
                    </a:lnTo>
                    <a:lnTo>
                      <a:pt x="47" y="675"/>
                    </a:lnTo>
                    <a:lnTo>
                      <a:pt x="34" y="656"/>
                    </a:lnTo>
                    <a:lnTo>
                      <a:pt x="24" y="643"/>
                    </a:lnTo>
                    <a:lnTo>
                      <a:pt x="21" y="641"/>
                    </a:lnTo>
                    <a:lnTo>
                      <a:pt x="21" y="638"/>
                    </a:lnTo>
                    <a:lnTo>
                      <a:pt x="0" y="612"/>
                    </a:lnTo>
                    <a:lnTo>
                      <a:pt x="34" y="585"/>
                    </a:lnTo>
                    <a:lnTo>
                      <a:pt x="55" y="570"/>
                    </a:lnTo>
                    <a:lnTo>
                      <a:pt x="73" y="557"/>
                    </a:lnTo>
                    <a:lnTo>
                      <a:pt x="97" y="538"/>
                    </a:lnTo>
                    <a:lnTo>
                      <a:pt x="136" y="509"/>
                    </a:lnTo>
                    <a:lnTo>
                      <a:pt x="165" y="488"/>
                    </a:lnTo>
                    <a:lnTo>
                      <a:pt x="178" y="478"/>
                    </a:lnTo>
                    <a:lnTo>
                      <a:pt x="218" y="449"/>
                    </a:lnTo>
                    <a:lnTo>
                      <a:pt x="241" y="433"/>
                    </a:lnTo>
                    <a:lnTo>
                      <a:pt x="265" y="415"/>
                    </a:lnTo>
                    <a:lnTo>
                      <a:pt x="283" y="402"/>
                    </a:lnTo>
                    <a:lnTo>
                      <a:pt x="299" y="391"/>
                    </a:lnTo>
                    <a:lnTo>
                      <a:pt x="299" y="389"/>
                    </a:lnTo>
                    <a:lnTo>
                      <a:pt x="304" y="386"/>
                    </a:lnTo>
                    <a:lnTo>
                      <a:pt x="317" y="378"/>
                    </a:lnTo>
                    <a:lnTo>
                      <a:pt x="330" y="368"/>
                    </a:lnTo>
                    <a:lnTo>
                      <a:pt x="349" y="354"/>
                    </a:lnTo>
                    <a:lnTo>
                      <a:pt x="354" y="352"/>
                    </a:lnTo>
                    <a:lnTo>
                      <a:pt x="354" y="349"/>
                    </a:lnTo>
                    <a:lnTo>
                      <a:pt x="362" y="344"/>
                    </a:lnTo>
                    <a:lnTo>
                      <a:pt x="375" y="336"/>
                    </a:lnTo>
                    <a:lnTo>
                      <a:pt x="388" y="326"/>
                    </a:lnTo>
                    <a:lnTo>
                      <a:pt x="393" y="323"/>
                    </a:lnTo>
                    <a:lnTo>
                      <a:pt x="398" y="318"/>
                    </a:lnTo>
                    <a:lnTo>
                      <a:pt x="404" y="312"/>
                    </a:lnTo>
                    <a:lnTo>
                      <a:pt x="406" y="312"/>
                    </a:lnTo>
                    <a:lnTo>
                      <a:pt x="409" y="310"/>
                    </a:lnTo>
                    <a:lnTo>
                      <a:pt x="411" y="310"/>
                    </a:lnTo>
                    <a:lnTo>
                      <a:pt x="414" y="307"/>
                    </a:lnTo>
                    <a:lnTo>
                      <a:pt x="414" y="305"/>
                    </a:lnTo>
                    <a:lnTo>
                      <a:pt x="417" y="305"/>
                    </a:lnTo>
                    <a:lnTo>
                      <a:pt x="425" y="299"/>
                    </a:lnTo>
                    <a:lnTo>
                      <a:pt x="446" y="284"/>
                    </a:lnTo>
                    <a:lnTo>
                      <a:pt x="467" y="271"/>
                    </a:lnTo>
                    <a:lnTo>
                      <a:pt x="488" y="257"/>
                    </a:lnTo>
                    <a:lnTo>
                      <a:pt x="506" y="244"/>
                    </a:lnTo>
                    <a:lnTo>
                      <a:pt x="529" y="229"/>
                    </a:lnTo>
                    <a:lnTo>
                      <a:pt x="550" y="215"/>
                    </a:lnTo>
                    <a:lnTo>
                      <a:pt x="558" y="210"/>
                    </a:lnTo>
                    <a:lnTo>
                      <a:pt x="566" y="205"/>
                    </a:lnTo>
                    <a:lnTo>
                      <a:pt x="577" y="200"/>
                    </a:lnTo>
                    <a:lnTo>
                      <a:pt x="585" y="192"/>
                    </a:lnTo>
                    <a:lnTo>
                      <a:pt x="592" y="187"/>
                    </a:lnTo>
                    <a:lnTo>
                      <a:pt x="598" y="184"/>
                    </a:lnTo>
                    <a:lnTo>
                      <a:pt x="619" y="173"/>
                    </a:lnTo>
                    <a:lnTo>
                      <a:pt x="642" y="158"/>
                    </a:lnTo>
                    <a:lnTo>
                      <a:pt x="661" y="147"/>
                    </a:lnTo>
                    <a:lnTo>
                      <a:pt x="682" y="137"/>
                    </a:lnTo>
                    <a:lnTo>
                      <a:pt x="687" y="134"/>
                    </a:lnTo>
                    <a:lnTo>
                      <a:pt x="692" y="129"/>
                    </a:lnTo>
                    <a:lnTo>
                      <a:pt x="700" y="124"/>
                    </a:lnTo>
                    <a:lnTo>
                      <a:pt x="713" y="116"/>
                    </a:lnTo>
                    <a:lnTo>
                      <a:pt x="718" y="113"/>
                    </a:lnTo>
                    <a:lnTo>
                      <a:pt x="721" y="113"/>
                    </a:lnTo>
                    <a:lnTo>
                      <a:pt x="723" y="110"/>
                    </a:lnTo>
                    <a:lnTo>
                      <a:pt x="726" y="110"/>
                    </a:lnTo>
                    <a:lnTo>
                      <a:pt x="731" y="108"/>
                    </a:lnTo>
                    <a:lnTo>
                      <a:pt x="734" y="108"/>
                    </a:lnTo>
                    <a:lnTo>
                      <a:pt x="742" y="105"/>
                    </a:lnTo>
                    <a:lnTo>
                      <a:pt x="750" y="103"/>
                    </a:lnTo>
                    <a:lnTo>
                      <a:pt x="758" y="100"/>
                    </a:lnTo>
                    <a:lnTo>
                      <a:pt x="765" y="100"/>
                    </a:lnTo>
                    <a:lnTo>
                      <a:pt x="768" y="97"/>
                    </a:lnTo>
                    <a:lnTo>
                      <a:pt x="773" y="97"/>
                    </a:lnTo>
                    <a:lnTo>
                      <a:pt x="776" y="97"/>
                    </a:lnTo>
                    <a:lnTo>
                      <a:pt x="789" y="97"/>
                    </a:lnTo>
                    <a:lnTo>
                      <a:pt x="802" y="97"/>
                    </a:lnTo>
                    <a:lnTo>
                      <a:pt x="805" y="97"/>
                    </a:lnTo>
                    <a:lnTo>
                      <a:pt x="828" y="97"/>
                    </a:lnTo>
                    <a:lnTo>
                      <a:pt x="834" y="97"/>
                    </a:lnTo>
                    <a:lnTo>
                      <a:pt x="836" y="97"/>
                    </a:lnTo>
                    <a:lnTo>
                      <a:pt x="844" y="97"/>
                    </a:lnTo>
                    <a:lnTo>
                      <a:pt x="862" y="95"/>
                    </a:lnTo>
                    <a:lnTo>
                      <a:pt x="876" y="95"/>
                    </a:lnTo>
                    <a:lnTo>
                      <a:pt x="902" y="95"/>
                    </a:lnTo>
                    <a:lnTo>
                      <a:pt x="925" y="95"/>
                    </a:lnTo>
                    <a:lnTo>
                      <a:pt x="944" y="95"/>
                    </a:lnTo>
                    <a:lnTo>
                      <a:pt x="957" y="92"/>
                    </a:lnTo>
                    <a:lnTo>
                      <a:pt x="959" y="92"/>
                    </a:lnTo>
                    <a:lnTo>
                      <a:pt x="962" y="92"/>
                    </a:lnTo>
                    <a:lnTo>
                      <a:pt x="965" y="92"/>
                    </a:lnTo>
                    <a:lnTo>
                      <a:pt x="970" y="92"/>
                    </a:lnTo>
                    <a:lnTo>
                      <a:pt x="973" y="92"/>
                    </a:lnTo>
                    <a:lnTo>
                      <a:pt x="1062" y="92"/>
                    </a:lnTo>
                    <a:lnTo>
                      <a:pt x="1064" y="92"/>
                    </a:lnTo>
                    <a:lnTo>
                      <a:pt x="1177" y="42"/>
                    </a:lnTo>
                    <a:lnTo>
                      <a:pt x="1180" y="40"/>
                    </a:lnTo>
                    <a:lnTo>
                      <a:pt x="1185" y="40"/>
                    </a:lnTo>
                    <a:lnTo>
                      <a:pt x="1208" y="29"/>
                    </a:lnTo>
                    <a:lnTo>
                      <a:pt x="1208" y="26"/>
                    </a:lnTo>
                    <a:lnTo>
                      <a:pt x="1214" y="26"/>
                    </a:lnTo>
                    <a:lnTo>
                      <a:pt x="1274" y="0"/>
                    </a:lnTo>
                    <a:lnTo>
                      <a:pt x="1292" y="24"/>
                    </a:lnTo>
                    <a:lnTo>
                      <a:pt x="1308" y="47"/>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6" name="フリーフォーム 215"/>
              <p:cNvSpPr>
                <a:spLocks/>
              </p:cNvSpPr>
              <p:nvPr/>
            </p:nvSpPr>
            <p:spPr bwMode="auto">
              <a:xfrm>
                <a:off x="6260288" y="1994451"/>
                <a:ext cx="958951" cy="861231"/>
              </a:xfrm>
              <a:custGeom>
                <a:avLst/>
                <a:gdLst>
                  <a:gd name="T0" fmla="*/ 1655 w 2001"/>
                  <a:gd name="T1" fmla="*/ 24 h 1769"/>
                  <a:gd name="T2" fmla="*/ 1710 w 2001"/>
                  <a:gd name="T3" fmla="*/ 37 h 1769"/>
                  <a:gd name="T4" fmla="*/ 1783 w 2001"/>
                  <a:gd name="T5" fmla="*/ 79 h 1769"/>
                  <a:gd name="T6" fmla="*/ 1762 w 2001"/>
                  <a:gd name="T7" fmla="*/ 137 h 1769"/>
                  <a:gd name="T8" fmla="*/ 1990 w 2001"/>
                  <a:gd name="T9" fmla="*/ 260 h 1769"/>
                  <a:gd name="T10" fmla="*/ 1985 w 2001"/>
                  <a:gd name="T11" fmla="*/ 310 h 1769"/>
                  <a:gd name="T12" fmla="*/ 1967 w 2001"/>
                  <a:gd name="T13" fmla="*/ 357 h 1769"/>
                  <a:gd name="T14" fmla="*/ 1951 w 2001"/>
                  <a:gd name="T15" fmla="*/ 396 h 1769"/>
                  <a:gd name="T16" fmla="*/ 1954 w 2001"/>
                  <a:gd name="T17" fmla="*/ 441 h 1769"/>
                  <a:gd name="T18" fmla="*/ 1893 w 2001"/>
                  <a:gd name="T19" fmla="*/ 559 h 1769"/>
                  <a:gd name="T20" fmla="*/ 1872 w 2001"/>
                  <a:gd name="T21" fmla="*/ 630 h 1769"/>
                  <a:gd name="T22" fmla="*/ 1864 w 2001"/>
                  <a:gd name="T23" fmla="*/ 664 h 1769"/>
                  <a:gd name="T24" fmla="*/ 1849 w 2001"/>
                  <a:gd name="T25" fmla="*/ 743 h 1769"/>
                  <a:gd name="T26" fmla="*/ 1841 w 2001"/>
                  <a:gd name="T27" fmla="*/ 832 h 1769"/>
                  <a:gd name="T28" fmla="*/ 1862 w 2001"/>
                  <a:gd name="T29" fmla="*/ 955 h 1769"/>
                  <a:gd name="T30" fmla="*/ 1883 w 2001"/>
                  <a:gd name="T31" fmla="*/ 1013 h 1769"/>
                  <a:gd name="T32" fmla="*/ 1899 w 2001"/>
                  <a:gd name="T33" fmla="*/ 1189 h 1769"/>
                  <a:gd name="T34" fmla="*/ 1802 w 2001"/>
                  <a:gd name="T35" fmla="*/ 1247 h 1769"/>
                  <a:gd name="T36" fmla="*/ 1684 w 2001"/>
                  <a:gd name="T37" fmla="*/ 1252 h 1769"/>
                  <a:gd name="T38" fmla="*/ 1608 w 2001"/>
                  <a:gd name="T39" fmla="*/ 1289 h 1769"/>
                  <a:gd name="T40" fmla="*/ 1414 w 2001"/>
                  <a:gd name="T41" fmla="*/ 1409 h 1769"/>
                  <a:gd name="T42" fmla="*/ 1314 w 2001"/>
                  <a:gd name="T43" fmla="*/ 1478 h 1769"/>
                  <a:gd name="T44" fmla="*/ 1167 w 2001"/>
                  <a:gd name="T45" fmla="*/ 1585 h 1769"/>
                  <a:gd name="T46" fmla="*/ 887 w 2001"/>
                  <a:gd name="T47" fmla="*/ 1722 h 1769"/>
                  <a:gd name="T48" fmla="*/ 808 w 2001"/>
                  <a:gd name="T49" fmla="*/ 1611 h 1769"/>
                  <a:gd name="T50" fmla="*/ 750 w 2001"/>
                  <a:gd name="T51" fmla="*/ 1525 h 1769"/>
                  <a:gd name="T52" fmla="*/ 719 w 2001"/>
                  <a:gd name="T53" fmla="*/ 1480 h 1769"/>
                  <a:gd name="T54" fmla="*/ 677 w 2001"/>
                  <a:gd name="T55" fmla="*/ 1420 h 1769"/>
                  <a:gd name="T56" fmla="*/ 614 w 2001"/>
                  <a:gd name="T57" fmla="*/ 1331 h 1769"/>
                  <a:gd name="T58" fmla="*/ 569 w 2001"/>
                  <a:gd name="T59" fmla="*/ 1268 h 1769"/>
                  <a:gd name="T60" fmla="*/ 501 w 2001"/>
                  <a:gd name="T61" fmla="*/ 1176 h 1769"/>
                  <a:gd name="T62" fmla="*/ 449 w 2001"/>
                  <a:gd name="T63" fmla="*/ 1118 h 1769"/>
                  <a:gd name="T64" fmla="*/ 402 w 2001"/>
                  <a:gd name="T65" fmla="*/ 1063 h 1769"/>
                  <a:gd name="T66" fmla="*/ 357 w 2001"/>
                  <a:gd name="T67" fmla="*/ 1008 h 1769"/>
                  <a:gd name="T68" fmla="*/ 302 w 2001"/>
                  <a:gd name="T69" fmla="*/ 963 h 1769"/>
                  <a:gd name="T70" fmla="*/ 263 w 2001"/>
                  <a:gd name="T71" fmla="*/ 942 h 1769"/>
                  <a:gd name="T72" fmla="*/ 208 w 2001"/>
                  <a:gd name="T73" fmla="*/ 919 h 1769"/>
                  <a:gd name="T74" fmla="*/ 3 w 2001"/>
                  <a:gd name="T75" fmla="*/ 871 h 1769"/>
                  <a:gd name="T76" fmla="*/ 8 w 2001"/>
                  <a:gd name="T77" fmla="*/ 803 h 1769"/>
                  <a:gd name="T78" fmla="*/ 35 w 2001"/>
                  <a:gd name="T79" fmla="*/ 743 h 1769"/>
                  <a:gd name="T80" fmla="*/ 69 w 2001"/>
                  <a:gd name="T81" fmla="*/ 696 h 1769"/>
                  <a:gd name="T82" fmla="*/ 111 w 2001"/>
                  <a:gd name="T83" fmla="*/ 669 h 1769"/>
                  <a:gd name="T84" fmla="*/ 181 w 2001"/>
                  <a:gd name="T85" fmla="*/ 664 h 1769"/>
                  <a:gd name="T86" fmla="*/ 352 w 2001"/>
                  <a:gd name="T87" fmla="*/ 667 h 1769"/>
                  <a:gd name="T88" fmla="*/ 472 w 2001"/>
                  <a:gd name="T89" fmla="*/ 711 h 1769"/>
                  <a:gd name="T90" fmla="*/ 585 w 2001"/>
                  <a:gd name="T91" fmla="*/ 756 h 1769"/>
                  <a:gd name="T92" fmla="*/ 630 w 2001"/>
                  <a:gd name="T93" fmla="*/ 808 h 1769"/>
                  <a:gd name="T94" fmla="*/ 695 w 2001"/>
                  <a:gd name="T95" fmla="*/ 814 h 1769"/>
                  <a:gd name="T96" fmla="*/ 797 w 2001"/>
                  <a:gd name="T97" fmla="*/ 787 h 1769"/>
                  <a:gd name="T98" fmla="*/ 858 w 2001"/>
                  <a:gd name="T99" fmla="*/ 714 h 1769"/>
                  <a:gd name="T100" fmla="*/ 923 w 2001"/>
                  <a:gd name="T101" fmla="*/ 656 h 1769"/>
                  <a:gd name="T102" fmla="*/ 978 w 2001"/>
                  <a:gd name="T103" fmla="*/ 609 h 1769"/>
                  <a:gd name="T104" fmla="*/ 1073 w 2001"/>
                  <a:gd name="T105" fmla="*/ 567 h 1769"/>
                  <a:gd name="T106" fmla="*/ 1178 w 2001"/>
                  <a:gd name="T107" fmla="*/ 504 h 1769"/>
                  <a:gd name="T108" fmla="*/ 1180 w 2001"/>
                  <a:gd name="T109" fmla="*/ 415 h 1769"/>
                  <a:gd name="T110" fmla="*/ 1196 w 2001"/>
                  <a:gd name="T111" fmla="*/ 375 h 1769"/>
                  <a:gd name="T112" fmla="*/ 1261 w 2001"/>
                  <a:gd name="T113" fmla="*/ 315 h 1769"/>
                  <a:gd name="T114" fmla="*/ 1259 w 2001"/>
                  <a:gd name="T115" fmla="*/ 226 h 1769"/>
                  <a:gd name="T116" fmla="*/ 1277 w 2001"/>
                  <a:gd name="T117" fmla="*/ 152 h 1769"/>
                  <a:gd name="T118" fmla="*/ 1345 w 2001"/>
                  <a:gd name="T119" fmla="*/ 121 h 1769"/>
                  <a:gd name="T120" fmla="*/ 1424 w 2001"/>
                  <a:gd name="T121" fmla="*/ 29 h 1769"/>
                  <a:gd name="T122" fmla="*/ 1505 w 2001"/>
                  <a:gd name="T123" fmla="*/ 0 h 1769"/>
                  <a:gd name="T124" fmla="*/ 1584 w 2001"/>
                  <a:gd name="T125" fmla="*/ 24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1" h="1769">
                    <a:moveTo>
                      <a:pt x="1584" y="24"/>
                    </a:moveTo>
                    <a:lnTo>
                      <a:pt x="1589" y="29"/>
                    </a:lnTo>
                    <a:lnTo>
                      <a:pt x="1610" y="13"/>
                    </a:lnTo>
                    <a:lnTo>
                      <a:pt x="1613" y="11"/>
                    </a:lnTo>
                    <a:lnTo>
                      <a:pt x="1615" y="8"/>
                    </a:lnTo>
                    <a:lnTo>
                      <a:pt x="1621" y="5"/>
                    </a:lnTo>
                    <a:lnTo>
                      <a:pt x="1623" y="8"/>
                    </a:lnTo>
                    <a:lnTo>
                      <a:pt x="1623" y="11"/>
                    </a:lnTo>
                    <a:lnTo>
                      <a:pt x="1628" y="13"/>
                    </a:lnTo>
                    <a:lnTo>
                      <a:pt x="1631" y="16"/>
                    </a:lnTo>
                    <a:lnTo>
                      <a:pt x="1639" y="18"/>
                    </a:lnTo>
                    <a:lnTo>
                      <a:pt x="1647" y="24"/>
                    </a:lnTo>
                    <a:lnTo>
                      <a:pt x="1655" y="24"/>
                    </a:lnTo>
                    <a:lnTo>
                      <a:pt x="1657" y="24"/>
                    </a:lnTo>
                    <a:lnTo>
                      <a:pt x="1668" y="21"/>
                    </a:lnTo>
                    <a:lnTo>
                      <a:pt x="1670" y="21"/>
                    </a:lnTo>
                    <a:lnTo>
                      <a:pt x="1676" y="21"/>
                    </a:lnTo>
                    <a:lnTo>
                      <a:pt x="1676" y="24"/>
                    </a:lnTo>
                    <a:lnTo>
                      <a:pt x="1684" y="24"/>
                    </a:lnTo>
                    <a:lnTo>
                      <a:pt x="1686" y="26"/>
                    </a:lnTo>
                    <a:lnTo>
                      <a:pt x="1691" y="29"/>
                    </a:lnTo>
                    <a:lnTo>
                      <a:pt x="1694" y="29"/>
                    </a:lnTo>
                    <a:lnTo>
                      <a:pt x="1697" y="29"/>
                    </a:lnTo>
                    <a:lnTo>
                      <a:pt x="1705" y="34"/>
                    </a:lnTo>
                    <a:lnTo>
                      <a:pt x="1707" y="34"/>
                    </a:lnTo>
                    <a:lnTo>
                      <a:pt x="1710" y="37"/>
                    </a:lnTo>
                    <a:lnTo>
                      <a:pt x="1728" y="45"/>
                    </a:lnTo>
                    <a:lnTo>
                      <a:pt x="1744" y="53"/>
                    </a:lnTo>
                    <a:lnTo>
                      <a:pt x="1752" y="55"/>
                    </a:lnTo>
                    <a:lnTo>
                      <a:pt x="1754" y="55"/>
                    </a:lnTo>
                    <a:lnTo>
                      <a:pt x="1762" y="55"/>
                    </a:lnTo>
                    <a:lnTo>
                      <a:pt x="1765" y="55"/>
                    </a:lnTo>
                    <a:lnTo>
                      <a:pt x="1767" y="55"/>
                    </a:lnTo>
                    <a:lnTo>
                      <a:pt x="1773" y="55"/>
                    </a:lnTo>
                    <a:lnTo>
                      <a:pt x="1775" y="58"/>
                    </a:lnTo>
                    <a:lnTo>
                      <a:pt x="1778" y="58"/>
                    </a:lnTo>
                    <a:lnTo>
                      <a:pt x="1781" y="58"/>
                    </a:lnTo>
                    <a:lnTo>
                      <a:pt x="1781" y="60"/>
                    </a:lnTo>
                    <a:lnTo>
                      <a:pt x="1783" y="79"/>
                    </a:lnTo>
                    <a:lnTo>
                      <a:pt x="1783" y="81"/>
                    </a:lnTo>
                    <a:lnTo>
                      <a:pt x="1783" y="89"/>
                    </a:lnTo>
                    <a:lnTo>
                      <a:pt x="1783" y="92"/>
                    </a:lnTo>
                    <a:lnTo>
                      <a:pt x="1783" y="95"/>
                    </a:lnTo>
                    <a:lnTo>
                      <a:pt x="1783" y="97"/>
                    </a:lnTo>
                    <a:lnTo>
                      <a:pt x="1781" y="100"/>
                    </a:lnTo>
                    <a:lnTo>
                      <a:pt x="1778" y="105"/>
                    </a:lnTo>
                    <a:lnTo>
                      <a:pt x="1773" y="113"/>
                    </a:lnTo>
                    <a:lnTo>
                      <a:pt x="1773" y="116"/>
                    </a:lnTo>
                    <a:lnTo>
                      <a:pt x="1773" y="118"/>
                    </a:lnTo>
                    <a:lnTo>
                      <a:pt x="1770" y="118"/>
                    </a:lnTo>
                    <a:lnTo>
                      <a:pt x="1770" y="121"/>
                    </a:lnTo>
                    <a:lnTo>
                      <a:pt x="1762" y="137"/>
                    </a:lnTo>
                    <a:lnTo>
                      <a:pt x="1864" y="197"/>
                    </a:lnTo>
                    <a:lnTo>
                      <a:pt x="1925" y="228"/>
                    </a:lnTo>
                    <a:lnTo>
                      <a:pt x="1946" y="242"/>
                    </a:lnTo>
                    <a:lnTo>
                      <a:pt x="1961" y="249"/>
                    </a:lnTo>
                    <a:lnTo>
                      <a:pt x="1964" y="249"/>
                    </a:lnTo>
                    <a:lnTo>
                      <a:pt x="1967" y="252"/>
                    </a:lnTo>
                    <a:lnTo>
                      <a:pt x="1969" y="252"/>
                    </a:lnTo>
                    <a:lnTo>
                      <a:pt x="1975" y="255"/>
                    </a:lnTo>
                    <a:lnTo>
                      <a:pt x="1980" y="257"/>
                    </a:lnTo>
                    <a:lnTo>
                      <a:pt x="1982" y="257"/>
                    </a:lnTo>
                    <a:lnTo>
                      <a:pt x="1985" y="260"/>
                    </a:lnTo>
                    <a:lnTo>
                      <a:pt x="1988" y="260"/>
                    </a:lnTo>
                    <a:lnTo>
                      <a:pt x="1990" y="260"/>
                    </a:lnTo>
                    <a:lnTo>
                      <a:pt x="1993" y="263"/>
                    </a:lnTo>
                    <a:lnTo>
                      <a:pt x="1996" y="263"/>
                    </a:lnTo>
                    <a:lnTo>
                      <a:pt x="1998" y="265"/>
                    </a:lnTo>
                    <a:lnTo>
                      <a:pt x="2001" y="265"/>
                    </a:lnTo>
                    <a:lnTo>
                      <a:pt x="1996" y="281"/>
                    </a:lnTo>
                    <a:lnTo>
                      <a:pt x="1993" y="284"/>
                    </a:lnTo>
                    <a:lnTo>
                      <a:pt x="1993" y="286"/>
                    </a:lnTo>
                    <a:lnTo>
                      <a:pt x="1990" y="297"/>
                    </a:lnTo>
                    <a:lnTo>
                      <a:pt x="1988" y="297"/>
                    </a:lnTo>
                    <a:lnTo>
                      <a:pt x="1988" y="299"/>
                    </a:lnTo>
                    <a:lnTo>
                      <a:pt x="1988" y="302"/>
                    </a:lnTo>
                    <a:lnTo>
                      <a:pt x="1985" y="305"/>
                    </a:lnTo>
                    <a:lnTo>
                      <a:pt x="1985" y="310"/>
                    </a:lnTo>
                    <a:lnTo>
                      <a:pt x="1982" y="312"/>
                    </a:lnTo>
                    <a:lnTo>
                      <a:pt x="1982" y="315"/>
                    </a:lnTo>
                    <a:lnTo>
                      <a:pt x="1982" y="318"/>
                    </a:lnTo>
                    <a:lnTo>
                      <a:pt x="1980" y="323"/>
                    </a:lnTo>
                    <a:lnTo>
                      <a:pt x="1977" y="328"/>
                    </a:lnTo>
                    <a:lnTo>
                      <a:pt x="1977" y="331"/>
                    </a:lnTo>
                    <a:lnTo>
                      <a:pt x="1975" y="331"/>
                    </a:lnTo>
                    <a:lnTo>
                      <a:pt x="1972" y="339"/>
                    </a:lnTo>
                    <a:lnTo>
                      <a:pt x="1972" y="341"/>
                    </a:lnTo>
                    <a:lnTo>
                      <a:pt x="1969" y="347"/>
                    </a:lnTo>
                    <a:lnTo>
                      <a:pt x="1969" y="349"/>
                    </a:lnTo>
                    <a:lnTo>
                      <a:pt x="1969" y="352"/>
                    </a:lnTo>
                    <a:lnTo>
                      <a:pt x="1967" y="357"/>
                    </a:lnTo>
                    <a:lnTo>
                      <a:pt x="1967" y="360"/>
                    </a:lnTo>
                    <a:lnTo>
                      <a:pt x="1964" y="362"/>
                    </a:lnTo>
                    <a:lnTo>
                      <a:pt x="1961" y="370"/>
                    </a:lnTo>
                    <a:lnTo>
                      <a:pt x="1961" y="375"/>
                    </a:lnTo>
                    <a:lnTo>
                      <a:pt x="1959" y="375"/>
                    </a:lnTo>
                    <a:lnTo>
                      <a:pt x="1959" y="378"/>
                    </a:lnTo>
                    <a:lnTo>
                      <a:pt x="1959" y="381"/>
                    </a:lnTo>
                    <a:lnTo>
                      <a:pt x="1956" y="386"/>
                    </a:lnTo>
                    <a:lnTo>
                      <a:pt x="1956" y="389"/>
                    </a:lnTo>
                    <a:lnTo>
                      <a:pt x="1954" y="391"/>
                    </a:lnTo>
                    <a:lnTo>
                      <a:pt x="1954" y="394"/>
                    </a:lnTo>
                    <a:lnTo>
                      <a:pt x="1954" y="396"/>
                    </a:lnTo>
                    <a:lnTo>
                      <a:pt x="1951" y="396"/>
                    </a:lnTo>
                    <a:lnTo>
                      <a:pt x="1951" y="399"/>
                    </a:lnTo>
                    <a:lnTo>
                      <a:pt x="1951" y="402"/>
                    </a:lnTo>
                    <a:lnTo>
                      <a:pt x="1948" y="404"/>
                    </a:lnTo>
                    <a:lnTo>
                      <a:pt x="1948" y="407"/>
                    </a:lnTo>
                    <a:lnTo>
                      <a:pt x="1948" y="410"/>
                    </a:lnTo>
                    <a:lnTo>
                      <a:pt x="1946" y="415"/>
                    </a:lnTo>
                    <a:lnTo>
                      <a:pt x="1943" y="420"/>
                    </a:lnTo>
                    <a:lnTo>
                      <a:pt x="1946" y="420"/>
                    </a:lnTo>
                    <a:lnTo>
                      <a:pt x="1948" y="423"/>
                    </a:lnTo>
                    <a:lnTo>
                      <a:pt x="1956" y="425"/>
                    </a:lnTo>
                    <a:lnTo>
                      <a:pt x="1959" y="428"/>
                    </a:lnTo>
                    <a:lnTo>
                      <a:pt x="1954" y="436"/>
                    </a:lnTo>
                    <a:lnTo>
                      <a:pt x="1954" y="441"/>
                    </a:lnTo>
                    <a:lnTo>
                      <a:pt x="1951" y="441"/>
                    </a:lnTo>
                    <a:lnTo>
                      <a:pt x="1951" y="444"/>
                    </a:lnTo>
                    <a:lnTo>
                      <a:pt x="1940" y="441"/>
                    </a:lnTo>
                    <a:lnTo>
                      <a:pt x="1938" y="446"/>
                    </a:lnTo>
                    <a:lnTo>
                      <a:pt x="1938" y="449"/>
                    </a:lnTo>
                    <a:lnTo>
                      <a:pt x="1935" y="454"/>
                    </a:lnTo>
                    <a:lnTo>
                      <a:pt x="1935" y="457"/>
                    </a:lnTo>
                    <a:lnTo>
                      <a:pt x="1933" y="459"/>
                    </a:lnTo>
                    <a:lnTo>
                      <a:pt x="1933" y="465"/>
                    </a:lnTo>
                    <a:lnTo>
                      <a:pt x="1909" y="520"/>
                    </a:lnTo>
                    <a:lnTo>
                      <a:pt x="1909" y="522"/>
                    </a:lnTo>
                    <a:lnTo>
                      <a:pt x="1906" y="525"/>
                    </a:lnTo>
                    <a:lnTo>
                      <a:pt x="1893" y="559"/>
                    </a:lnTo>
                    <a:lnTo>
                      <a:pt x="1888" y="572"/>
                    </a:lnTo>
                    <a:lnTo>
                      <a:pt x="1885" y="585"/>
                    </a:lnTo>
                    <a:lnTo>
                      <a:pt x="1883" y="588"/>
                    </a:lnTo>
                    <a:lnTo>
                      <a:pt x="1883" y="591"/>
                    </a:lnTo>
                    <a:lnTo>
                      <a:pt x="1883" y="593"/>
                    </a:lnTo>
                    <a:lnTo>
                      <a:pt x="1880" y="596"/>
                    </a:lnTo>
                    <a:lnTo>
                      <a:pt x="1878" y="601"/>
                    </a:lnTo>
                    <a:lnTo>
                      <a:pt x="1878" y="606"/>
                    </a:lnTo>
                    <a:lnTo>
                      <a:pt x="1875" y="617"/>
                    </a:lnTo>
                    <a:lnTo>
                      <a:pt x="1875" y="619"/>
                    </a:lnTo>
                    <a:lnTo>
                      <a:pt x="1875" y="622"/>
                    </a:lnTo>
                    <a:lnTo>
                      <a:pt x="1872" y="627"/>
                    </a:lnTo>
                    <a:lnTo>
                      <a:pt x="1872" y="630"/>
                    </a:lnTo>
                    <a:lnTo>
                      <a:pt x="1872" y="633"/>
                    </a:lnTo>
                    <a:lnTo>
                      <a:pt x="1872" y="640"/>
                    </a:lnTo>
                    <a:lnTo>
                      <a:pt x="1870" y="640"/>
                    </a:lnTo>
                    <a:lnTo>
                      <a:pt x="1870" y="643"/>
                    </a:lnTo>
                    <a:lnTo>
                      <a:pt x="1870" y="646"/>
                    </a:lnTo>
                    <a:lnTo>
                      <a:pt x="1870" y="648"/>
                    </a:lnTo>
                    <a:lnTo>
                      <a:pt x="1867" y="651"/>
                    </a:lnTo>
                    <a:lnTo>
                      <a:pt x="1867" y="654"/>
                    </a:lnTo>
                    <a:lnTo>
                      <a:pt x="1867" y="656"/>
                    </a:lnTo>
                    <a:lnTo>
                      <a:pt x="1864" y="656"/>
                    </a:lnTo>
                    <a:lnTo>
                      <a:pt x="1864" y="659"/>
                    </a:lnTo>
                    <a:lnTo>
                      <a:pt x="1864" y="661"/>
                    </a:lnTo>
                    <a:lnTo>
                      <a:pt x="1864" y="664"/>
                    </a:lnTo>
                    <a:lnTo>
                      <a:pt x="1862" y="669"/>
                    </a:lnTo>
                    <a:lnTo>
                      <a:pt x="1862" y="677"/>
                    </a:lnTo>
                    <a:lnTo>
                      <a:pt x="1862" y="680"/>
                    </a:lnTo>
                    <a:lnTo>
                      <a:pt x="1859" y="682"/>
                    </a:lnTo>
                    <a:lnTo>
                      <a:pt x="1859" y="685"/>
                    </a:lnTo>
                    <a:lnTo>
                      <a:pt x="1859" y="688"/>
                    </a:lnTo>
                    <a:lnTo>
                      <a:pt x="1859" y="690"/>
                    </a:lnTo>
                    <a:lnTo>
                      <a:pt x="1859" y="693"/>
                    </a:lnTo>
                    <a:lnTo>
                      <a:pt x="1859" y="696"/>
                    </a:lnTo>
                    <a:lnTo>
                      <a:pt x="1854" y="711"/>
                    </a:lnTo>
                    <a:lnTo>
                      <a:pt x="1854" y="719"/>
                    </a:lnTo>
                    <a:lnTo>
                      <a:pt x="1851" y="732"/>
                    </a:lnTo>
                    <a:lnTo>
                      <a:pt x="1849" y="743"/>
                    </a:lnTo>
                    <a:lnTo>
                      <a:pt x="1846" y="756"/>
                    </a:lnTo>
                    <a:lnTo>
                      <a:pt x="1843" y="764"/>
                    </a:lnTo>
                    <a:lnTo>
                      <a:pt x="1843" y="769"/>
                    </a:lnTo>
                    <a:lnTo>
                      <a:pt x="1843" y="774"/>
                    </a:lnTo>
                    <a:lnTo>
                      <a:pt x="1843" y="780"/>
                    </a:lnTo>
                    <a:lnTo>
                      <a:pt x="1841" y="785"/>
                    </a:lnTo>
                    <a:lnTo>
                      <a:pt x="1841" y="790"/>
                    </a:lnTo>
                    <a:lnTo>
                      <a:pt x="1841" y="803"/>
                    </a:lnTo>
                    <a:lnTo>
                      <a:pt x="1841" y="808"/>
                    </a:lnTo>
                    <a:lnTo>
                      <a:pt x="1841" y="814"/>
                    </a:lnTo>
                    <a:lnTo>
                      <a:pt x="1841" y="819"/>
                    </a:lnTo>
                    <a:lnTo>
                      <a:pt x="1841" y="824"/>
                    </a:lnTo>
                    <a:lnTo>
                      <a:pt x="1841" y="832"/>
                    </a:lnTo>
                    <a:lnTo>
                      <a:pt x="1843" y="837"/>
                    </a:lnTo>
                    <a:lnTo>
                      <a:pt x="1843" y="850"/>
                    </a:lnTo>
                    <a:lnTo>
                      <a:pt x="1846" y="861"/>
                    </a:lnTo>
                    <a:lnTo>
                      <a:pt x="1846" y="869"/>
                    </a:lnTo>
                    <a:lnTo>
                      <a:pt x="1846" y="877"/>
                    </a:lnTo>
                    <a:lnTo>
                      <a:pt x="1849" y="892"/>
                    </a:lnTo>
                    <a:lnTo>
                      <a:pt x="1851" y="903"/>
                    </a:lnTo>
                    <a:lnTo>
                      <a:pt x="1851" y="911"/>
                    </a:lnTo>
                    <a:lnTo>
                      <a:pt x="1854" y="924"/>
                    </a:lnTo>
                    <a:lnTo>
                      <a:pt x="1857" y="927"/>
                    </a:lnTo>
                    <a:lnTo>
                      <a:pt x="1857" y="932"/>
                    </a:lnTo>
                    <a:lnTo>
                      <a:pt x="1857" y="934"/>
                    </a:lnTo>
                    <a:lnTo>
                      <a:pt x="1862" y="955"/>
                    </a:lnTo>
                    <a:lnTo>
                      <a:pt x="1864" y="961"/>
                    </a:lnTo>
                    <a:lnTo>
                      <a:pt x="1864" y="963"/>
                    </a:lnTo>
                    <a:lnTo>
                      <a:pt x="1867" y="971"/>
                    </a:lnTo>
                    <a:lnTo>
                      <a:pt x="1870" y="974"/>
                    </a:lnTo>
                    <a:lnTo>
                      <a:pt x="1870" y="979"/>
                    </a:lnTo>
                    <a:lnTo>
                      <a:pt x="1872" y="982"/>
                    </a:lnTo>
                    <a:lnTo>
                      <a:pt x="1872" y="987"/>
                    </a:lnTo>
                    <a:lnTo>
                      <a:pt x="1878" y="997"/>
                    </a:lnTo>
                    <a:lnTo>
                      <a:pt x="1878" y="1000"/>
                    </a:lnTo>
                    <a:lnTo>
                      <a:pt x="1880" y="1005"/>
                    </a:lnTo>
                    <a:lnTo>
                      <a:pt x="1880" y="1008"/>
                    </a:lnTo>
                    <a:lnTo>
                      <a:pt x="1880" y="1010"/>
                    </a:lnTo>
                    <a:lnTo>
                      <a:pt x="1883" y="1013"/>
                    </a:lnTo>
                    <a:lnTo>
                      <a:pt x="1883" y="1016"/>
                    </a:lnTo>
                    <a:lnTo>
                      <a:pt x="1883" y="1018"/>
                    </a:lnTo>
                    <a:lnTo>
                      <a:pt x="1885" y="1021"/>
                    </a:lnTo>
                    <a:lnTo>
                      <a:pt x="1885" y="1026"/>
                    </a:lnTo>
                    <a:lnTo>
                      <a:pt x="1888" y="1037"/>
                    </a:lnTo>
                    <a:lnTo>
                      <a:pt x="1893" y="1052"/>
                    </a:lnTo>
                    <a:lnTo>
                      <a:pt x="1896" y="1094"/>
                    </a:lnTo>
                    <a:lnTo>
                      <a:pt x="1896" y="1108"/>
                    </a:lnTo>
                    <a:lnTo>
                      <a:pt x="1896" y="1126"/>
                    </a:lnTo>
                    <a:lnTo>
                      <a:pt x="1896" y="1155"/>
                    </a:lnTo>
                    <a:lnTo>
                      <a:pt x="1896" y="1157"/>
                    </a:lnTo>
                    <a:lnTo>
                      <a:pt x="1899" y="1168"/>
                    </a:lnTo>
                    <a:lnTo>
                      <a:pt x="1899" y="1189"/>
                    </a:lnTo>
                    <a:lnTo>
                      <a:pt x="1899" y="1210"/>
                    </a:lnTo>
                    <a:lnTo>
                      <a:pt x="1899" y="1226"/>
                    </a:lnTo>
                    <a:lnTo>
                      <a:pt x="1899" y="1239"/>
                    </a:lnTo>
                    <a:lnTo>
                      <a:pt x="1899" y="1244"/>
                    </a:lnTo>
                    <a:lnTo>
                      <a:pt x="1896" y="1244"/>
                    </a:lnTo>
                    <a:lnTo>
                      <a:pt x="1891" y="1244"/>
                    </a:lnTo>
                    <a:lnTo>
                      <a:pt x="1888" y="1244"/>
                    </a:lnTo>
                    <a:lnTo>
                      <a:pt x="1885" y="1244"/>
                    </a:lnTo>
                    <a:lnTo>
                      <a:pt x="1883" y="1244"/>
                    </a:lnTo>
                    <a:lnTo>
                      <a:pt x="1870" y="1247"/>
                    </a:lnTo>
                    <a:lnTo>
                      <a:pt x="1851" y="1247"/>
                    </a:lnTo>
                    <a:lnTo>
                      <a:pt x="1828" y="1247"/>
                    </a:lnTo>
                    <a:lnTo>
                      <a:pt x="1802" y="1247"/>
                    </a:lnTo>
                    <a:lnTo>
                      <a:pt x="1788" y="1247"/>
                    </a:lnTo>
                    <a:lnTo>
                      <a:pt x="1770" y="1249"/>
                    </a:lnTo>
                    <a:lnTo>
                      <a:pt x="1762" y="1249"/>
                    </a:lnTo>
                    <a:lnTo>
                      <a:pt x="1760" y="1249"/>
                    </a:lnTo>
                    <a:lnTo>
                      <a:pt x="1754" y="1249"/>
                    </a:lnTo>
                    <a:lnTo>
                      <a:pt x="1731" y="1249"/>
                    </a:lnTo>
                    <a:lnTo>
                      <a:pt x="1728" y="1249"/>
                    </a:lnTo>
                    <a:lnTo>
                      <a:pt x="1715" y="1249"/>
                    </a:lnTo>
                    <a:lnTo>
                      <a:pt x="1702" y="1249"/>
                    </a:lnTo>
                    <a:lnTo>
                      <a:pt x="1699" y="1249"/>
                    </a:lnTo>
                    <a:lnTo>
                      <a:pt x="1694" y="1249"/>
                    </a:lnTo>
                    <a:lnTo>
                      <a:pt x="1691" y="1252"/>
                    </a:lnTo>
                    <a:lnTo>
                      <a:pt x="1684" y="1252"/>
                    </a:lnTo>
                    <a:lnTo>
                      <a:pt x="1676" y="1255"/>
                    </a:lnTo>
                    <a:lnTo>
                      <a:pt x="1668" y="1257"/>
                    </a:lnTo>
                    <a:lnTo>
                      <a:pt x="1660" y="1260"/>
                    </a:lnTo>
                    <a:lnTo>
                      <a:pt x="1657" y="1260"/>
                    </a:lnTo>
                    <a:lnTo>
                      <a:pt x="1652" y="1262"/>
                    </a:lnTo>
                    <a:lnTo>
                      <a:pt x="1649" y="1262"/>
                    </a:lnTo>
                    <a:lnTo>
                      <a:pt x="1647" y="1265"/>
                    </a:lnTo>
                    <a:lnTo>
                      <a:pt x="1644" y="1265"/>
                    </a:lnTo>
                    <a:lnTo>
                      <a:pt x="1639" y="1268"/>
                    </a:lnTo>
                    <a:lnTo>
                      <a:pt x="1626" y="1276"/>
                    </a:lnTo>
                    <a:lnTo>
                      <a:pt x="1618" y="1281"/>
                    </a:lnTo>
                    <a:lnTo>
                      <a:pt x="1613" y="1286"/>
                    </a:lnTo>
                    <a:lnTo>
                      <a:pt x="1608" y="1289"/>
                    </a:lnTo>
                    <a:lnTo>
                      <a:pt x="1587" y="1299"/>
                    </a:lnTo>
                    <a:lnTo>
                      <a:pt x="1568" y="1310"/>
                    </a:lnTo>
                    <a:lnTo>
                      <a:pt x="1545" y="1325"/>
                    </a:lnTo>
                    <a:lnTo>
                      <a:pt x="1524" y="1336"/>
                    </a:lnTo>
                    <a:lnTo>
                      <a:pt x="1518" y="1339"/>
                    </a:lnTo>
                    <a:lnTo>
                      <a:pt x="1511" y="1344"/>
                    </a:lnTo>
                    <a:lnTo>
                      <a:pt x="1503" y="1352"/>
                    </a:lnTo>
                    <a:lnTo>
                      <a:pt x="1492" y="1357"/>
                    </a:lnTo>
                    <a:lnTo>
                      <a:pt x="1484" y="1362"/>
                    </a:lnTo>
                    <a:lnTo>
                      <a:pt x="1476" y="1367"/>
                    </a:lnTo>
                    <a:lnTo>
                      <a:pt x="1455" y="1381"/>
                    </a:lnTo>
                    <a:lnTo>
                      <a:pt x="1432" y="1396"/>
                    </a:lnTo>
                    <a:lnTo>
                      <a:pt x="1414" y="1409"/>
                    </a:lnTo>
                    <a:lnTo>
                      <a:pt x="1393" y="1423"/>
                    </a:lnTo>
                    <a:lnTo>
                      <a:pt x="1372" y="1436"/>
                    </a:lnTo>
                    <a:lnTo>
                      <a:pt x="1351" y="1451"/>
                    </a:lnTo>
                    <a:lnTo>
                      <a:pt x="1343" y="1457"/>
                    </a:lnTo>
                    <a:lnTo>
                      <a:pt x="1340" y="1457"/>
                    </a:lnTo>
                    <a:lnTo>
                      <a:pt x="1340" y="1459"/>
                    </a:lnTo>
                    <a:lnTo>
                      <a:pt x="1337" y="1462"/>
                    </a:lnTo>
                    <a:lnTo>
                      <a:pt x="1335" y="1462"/>
                    </a:lnTo>
                    <a:lnTo>
                      <a:pt x="1332" y="1464"/>
                    </a:lnTo>
                    <a:lnTo>
                      <a:pt x="1330" y="1464"/>
                    </a:lnTo>
                    <a:lnTo>
                      <a:pt x="1324" y="1470"/>
                    </a:lnTo>
                    <a:lnTo>
                      <a:pt x="1319" y="1475"/>
                    </a:lnTo>
                    <a:lnTo>
                      <a:pt x="1314" y="1478"/>
                    </a:lnTo>
                    <a:lnTo>
                      <a:pt x="1301" y="1488"/>
                    </a:lnTo>
                    <a:lnTo>
                      <a:pt x="1288" y="1496"/>
                    </a:lnTo>
                    <a:lnTo>
                      <a:pt x="1280" y="1501"/>
                    </a:lnTo>
                    <a:lnTo>
                      <a:pt x="1280" y="1504"/>
                    </a:lnTo>
                    <a:lnTo>
                      <a:pt x="1275" y="1506"/>
                    </a:lnTo>
                    <a:lnTo>
                      <a:pt x="1256" y="1520"/>
                    </a:lnTo>
                    <a:lnTo>
                      <a:pt x="1243" y="1530"/>
                    </a:lnTo>
                    <a:lnTo>
                      <a:pt x="1230" y="1538"/>
                    </a:lnTo>
                    <a:lnTo>
                      <a:pt x="1225" y="1541"/>
                    </a:lnTo>
                    <a:lnTo>
                      <a:pt x="1225" y="1543"/>
                    </a:lnTo>
                    <a:lnTo>
                      <a:pt x="1209" y="1554"/>
                    </a:lnTo>
                    <a:lnTo>
                      <a:pt x="1191" y="1567"/>
                    </a:lnTo>
                    <a:lnTo>
                      <a:pt x="1167" y="1585"/>
                    </a:lnTo>
                    <a:lnTo>
                      <a:pt x="1144" y="1601"/>
                    </a:lnTo>
                    <a:lnTo>
                      <a:pt x="1104" y="1630"/>
                    </a:lnTo>
                    <a:lnTo>
                      <a:pt x="1091" y="1640"/>
                    </a:lnTo>
                    <a:lnTo>
                      <a:pt x="1062" y="1661"/>
                    </a:lnTo>
                    <a:lnTo>
                      <a:pt x="1023" y="1690"/>
                    </a:lnTo>
                    <a:lnTo>
                      <a:pt x="999" y="1709"/>
                    </a:lnTo>
                    <a:lnTo>
                      <a:pt x="981" y="1722"/>
                    </a:lnTo>
                    <a:lnTo>
                      <a:pt x="960" y="1737"/>
                    </a:lnTo>
                    <a:lnTo>
                      <a:pt x="926" y="1764"/>
                    </a:lnTo>
                    <a:lnTo>
                      <a:pt x="921" y="1769"/>
                    </a:lnTo>
                    <a:lnTo>
                      <a:pt x="921" y="1766"/>
                    </a:lnTo>
                    <a:lnTo>
                      <a:pt x="897" y="1735"/>
                    </a:lnTo>
                    <a:lnTo>
                      <a:pt x="887" y="1722"/>
                    </a:lnTo>
                    <a:lnTo>
                      <a:pt x="868" y="1698"/>
                    </a:lnTo>
                    <a:lnTo>
                      <a:pt x="863" y="1688"/>
                    </a:lnTo>
                    <a:lnTo>
                      <a:pt x="845" y="1664"/>
                    </a:lnTo>
                    <a:lnTo>
                      <a:pt x="845" y="1661"/>
                    </a:lnTo>
                    <a:lnTo>
                      <a:pt x="842" y="1661"/>
                    </a:lnTo>
                    <a:lnTo>
                      <a:pt x="839" y="1656"/>
                    </a:lnTo>
                    <a:lnTo>
                      <a:pt x="837" y="1651"/>
                    </a:lnTo>
                    <a:lnTo>
                      <a:pt x="832" y="1643"/>
                    </a:lnTo>
                    <a:lnTo>
                      <a:pt x="824" y="1632"/>
                    </a:lnTo>
                    <a:lnTo>
                      <a:pt x="821" y="1630"/>
                    </a:lnTo>
                    <a:lnTo>
                      <a:pt x="818" y="1627"/>
                    </a:lnTo>
                    <a:lnTo>
                      <a:pt x="816" y="1622"/>
                    </a:lnTo>
                    <a:lnTo>
                      <a:pt x="808" y="1611"/>
                    </a:lnTo>
                    <a:lnTo>
                      <a:pt x="803" y="1604"/>
                    </a:lnTo>
                    <a:lnTo>
                      <a:pt x="797" y="1598"/>
                    </a:lnTo>
                    <a:lnTo>
                      <a:pt x="790" y="1583"/>
                    </a:lnTo>
                    <a:lnTo>
                      <a:pt x="787" y="1583"/>
                    </a:lnTo>
                    <a:lnTo>
                      <a:pt x="787" y="1580"/>
                    </a:lnTo>
                    <a:lnTo>
                      <a:pt x="784" y="1580"/>
                    </a:lnTo>
                    <a:lnTo>
                      <a:pt x="776" y="1567"/>
                    </a:lnTo>
                    <a:lnTo>
                      <a:pt x="769" y="1556"/>
                    </a:lnTo>
                    <a:lnTo>
                      <a:pt x="769" y="1554"/>
                    </a:lnTo>
                    <a:lnTo>
                      <a:pt x="766" y="1551"/>
                    </a:lnTo>
                    <a:lnTo>
                      <a:pt x="756" y="1535"/>
                    </a:lnTo>
                    <a:lnTo>
                      <a:pt x="753" y="1533"/>
                    </a:lnTo>
                    <a:lnTo>
                      <a:pt x="750" y="1525"/>
                    </a:lnTo>
                    <a:lnTo>
                      <a:pt x="748" y="1525"/>
                    </a:lnTo>
                    <a:lnTo>
                      <a:pt x="748" y="1522"/>
                    </a:lnTo>
                    <a:lnTo>
                      <a:pt x="742" y="1517"/>
                    </a:lnTo>
                    <a:lnTo>
                      <a:pt x="737" y="1506"/>
                    </a:lnTo>
                    <a:lnTo>
                      <a:pt x="735" y="1504"/>
                    </a:lnTo>
                    <a:lnTo>
                      <a:pt x="732" y="1499"/>
                    </a:lnTo>
                    <a:lnTo>
                      <a:pt x="729" y="1496"/>
                    </a:lnTo>
                    <a:lnTo>
                      <a:pt x="729" y="1493"/>
                    </a:lnTo>
                    <a:lnTo>
                      <a:pt x="727" y="1493"/>
                    </a:lnTo>
                    <a:lnTo>
                      <a:pt x="727" y="1491"/>
                    </a:lnTo>
                    <a:lnTo>
                      <a:pt x="724" y="1488"/>
                    </a:lnTo>
                    <a:lnTo>
                      <a:pt x="721" y="1483"/>
                    </a:lnTo>
                    <a:lnTo>
                      <a:pt x="719" y="1480"/>
                    </a:lnTo>
                    <a:lnTo>
                      <a:pt x="719" y="1478"/>
                    </a:lnTo>
                    <a:lnTo>
                      <a:pt x="716" y="1478"/>
                    </a:lnTo>
                    <a:lnTo>
                      <a:pt x="716" y="1472"/>
                    </a:lnTo>
                    <a:lnTo>
                      <a:pt x="714" y="1472"/>
                    </a:lnTo>
                    <a:lnTo>
                      <a:pt x="708" y="1464"/>
                    </a:lnTo>
                    <a:lnTo>
                      <a:pt x="706" y="1459"/>
                    </a:lnTo>
                    <a:lnTo>
                      <a:pt x="695" y="1446"/>
                    </a:lnTo>
                    <a:lnTo>
                      <a:pt x="690" y="1436"/>
                    </a:lnTo>
                    <a:lnTo>
                      <a:pt x="687" y="1436"/>
                    </a:lnTo>
                    <a:lnTo>
                      <a:pt x="687" y="1433"/>
                    </a:lnTo>
                    <a:lnTo>
                      <a:pt x="685" y="1430"/>
                    </a:lnTo>
                    <a:lnTo>
                      <a:pt x="679" y="1423"/>
                    </a:lnTo>
                    <a:lnTo>
                      <a:pt x="677" y="1420"/>
                    </a:lnTo>
                    <a:lnTo>
                      <a:pt x="674" y="1417"/>
                    </a:lnTo>
                    <a:lnTo>
                      <a:pt x="672" y="1412"/>
                    </a:lnTo>
                    <a:lnTo>
                      <a:pt x="659" y="1394"/>
                    </a:lnTo>
                    <a:lnTo>
                      <a:pt x="648" y="1381"/>
                    </a:lnTo>
                    <a:lnTo>
                      <a:pt x="648" y="1378"/>
                    </a:lnTo>
                    <a:lnTo>
                      <a:pt x="640" y="1367"/>
                    </a:lnTo>
                    <a:lnTo>
                      <a:pt x="638" y="1365"/>
                    </a:lnTo>
                    <a:lnTo>
                      <a:pt x="627" y="1349"/>
                    </a:lnTo>
                    <a:lnTo>
                      <a:pt x="619" y="1339"/>
                    </a:lnTo>
                    <a:lnTo>
                      <a:pt x="617" y="1336"/>
                    </a:lnTo>
                    <a:lnTo>
                      <a:pt x="617" y="1333"/>
                    </a:lnTo>
                    <a:lnTo>
                      <a:pt x="614" y="1333"/>
                    </a:lnTo>
                    <a:lnTo>
                      <a:pt x="614" y="1331"/>
                    </a:lnTo>
                    <a:lnTo>
                      <a:pt x="611" y="1331"/>
                    </a:lnTo>
                    <a:lnTo>
                      <a:pt x="611" y="1328"/>
                    </a:lnTo>
                    <a:lnTo>
                      <a:pt x="603" y="1318"/>
                    </a:lnTo>
                    <a:lnTo>
                      <a:pt x="596" y="1307"/>
                    </a:lnTo>
                    <a:lnTo>
                      <a:pt x="596" y="1304"/>
                    </a:lnTo>
                    <a:lnTo>
                      <a:pt x="588" y="1294"/>
                    </a:lnTo>
                    <a:lnTo>
                      <a:pt x="585" y="1291"/>
                    </a:lnTo>
                    <a:lnTo>
                      <a:pt x="580" y="1281"/>
                    </a:lnTo>
                    <a:lnTo>
                      <a:pt x="577" y="1281"/>
                    </a:lnTo>
                    <a:lnTo>
                      <a:pt x="575" y="1276"/>
                    </a:lnTo>
                    <a:lnTo>
                      <a:pt x="575" y="1273"/>
                    </a:lnTo>
                    <a:lnTo>
                      <a:pt x="572" y="1273"/>
                    </a:lnTo>
                    <a:lnTo>
                      <a:pt x="569" y="1268"/>
                    </a:lnTo>
                    <a:lnTo>
                      <a:pt x="564" y="1260"/>
                    </a:lnTo>
                    <a:lnTo>
                      <a:pt x="562" y="1257"/>
                    </a:lnTo>
                    <a:lnTo>
                      <a:pt x="559" y="1252"/>
                    </a:lnTo>
                    <a:lnTo>
                      <a:pt x="554" y="1244"/>
                    </a:lnTo>
                    <a:lnTo>
                      <a:pt x="548" y="1236"/>
                    </a:lnTo>
                    <a:lnTo>
                      <a:pt x="546" y="1234"/>
                    </a:lnTo>
                    <a:lnTo>
                      <a:pt x="543" y="1231"/>
                    </a:lnTo>
                    <a:lnTo>
                      <a:pt x="538" y="1223"/>
                    </a:lnTo>
                    <a:lnTo>
                      <a:pt x="530" y="1213"/>
                    </a:lnTo>
                    <a:lnTo>
                      <a:pt x="527" y="1207"/>
                    </a:lnTo>
                    <a:lnTo>
                      <a:pt x="522" y="1202"/>
                    </a:lnTo>
                    <a:lnTo>
                      <a:pt x="517" y="1194"/>
                    </a:lnTo>
                    <a:lnTo>
                      <a:pt x="501" y="1176"/>
                    </a:lnTo>
                    <a:lnTo>
                      <a:pt x="501" y="1173"/>
                    </a:lnTo>
                    <a:lnTo>
                      <a:pt x="501" y="1171"/>
                    </a:lnTo>
                    <a:lnTo>
                      <a:pt x="496" y="1165"/>
                    </a:lnTo>
                    <a:lnTo>
                      <a:pt x="491" y="1160"/>
                    </a:lnTo>
                    <a:lnTo>
                      <a:pt x="485" y="1155"/>
                    </a:lnTo>
                    <a:lnTo>
                      <a:pt x="485" y="1152"/>
                    </a:lnTo>
                    <a:lnTo>
                      <a:pt x="480" y="1150"/>
                    </a:lnTo>
                    <a:lnTo>
                      <a:pt x="478" y="1144"/>
                    </a:lnTo>
                    <a:lnTo>
                      <a:pt x="472" y="1139"/>
                    </a:lnTo>
                    <a:lnTo>
                      <a:pt x="467" y="1134"/>
                    </a:lnTo>
                    <a:lnTo>
                      <a:pt x="462" y="1131"/>
                    </a:lnTo>
                    <a:lnTo>
                      <a:pt x="457" y="1123"/>
                    </a:lnTo>
                    <a:lnTo>
                      <a:pt x="449" y="1118"/>
                    </a:lnTo>
                    <a:lnTo>
                      <a:pt x="446" y="1113"/>
                    </a:lnTo>
                    <a:lnTo>
                      <a:pt x="444" y="1110"/>
                    </a:lnTo>
                    <a:lnTo>
                      <a:pt x="438" y="1105"/>
                    </a:lnTo>
                    <a:lnTo>
                      <a:pt x="436" y="1102"/>
                    </a:lnTo>
                    <a:lnTo>
                      <a:pt x="433" y="1100"/>
                    </a:lnTo>
                    <a:lnTo>
                      <a:pt x="428" y="1094"/>
                    </a:lnTo>
                    <a:lnTo>
                      <a:pt x="423" y="1089"/>
                    </a:lnTo>
                    <a:lnTo>
                      <a:pt x="420" y="1087"/>
                    </a:lnTo>
                    <a:lnTo>
                      <a:pt x="417" y="1081"/>
                    </a:lnTo>
                    <a:lnTo>
                      <a:pt x="412" y="1076"/>
                    </a:lnTo>
                    <a:lnTo>
                      <a:pt x="407" y="1068"/>
                    </a:lnTo>
                    <a:lnTo>
                      <a:pt x="404" y="1066"/>
                    </a:lnTo>
                    <a:lnTo>
                      <a:pt x="402" y="1063"/>
                    </a:lnTo>
                    <a:lnTo>
                      <a:pt x="399" y="1058"/>
                    </a:lnTo>
                    <a:lnTo>
                      <a:pt x="394" y="1052"/>
                    </a:lnTo>
                    <a:lnTo>
                      <a:pt x="388" y="1045"/>
                    </a:lnTo>
                    <a:lnTo>
                      <a:pt x="383" y="1039"/>
                    </a:lnTo>
                    <a:lnTo>
                      <a:pt x="378" y="1031"/>
                    </a:lnTo>
                    <a:lnTo>
                      <a:pt x="375" y="1026"/>
                    </a:lnTo>
                    <a:lnTo>
                      <a:pt x="370" y="1021"/>
                    </a:lnTo>
                    <a:lnTo>
                      <a:pt x="365" y="1016"/>
                    </a:lnTo>
                    <a:lnTo>
                      <a:pt x="365" y="1013"/>
                    </a:lnTo>
                    <a:lnTo>
                      <a:pt x="362" y="1013"/>
                    </a:lnTo>
                    <a:lnTo>
                      <a:pt x="362" y="1010"/>
                    </a:lnTo>
                    <a:lnTo>
                      <a:pt x="360" y="1008"/>
                    </a:lnTo>
                    <a:lnTo>
                      <a:pt x="357" y="1008"/>
                    </a:lnTo>
                    <a:lnTo>
                      <a:pt x="354" y="1005"/>
                    </a:lnTo>
                    <a:lnTo>
                      <a:pt x="354" y="1003"/>
                    </a:lnTo>
                    <a:lnTo>
                      <a:pt x="352" y="1000"/>
                    </a:lnTo>
                    <a:lnTo>
                      <a:pt x="347" y="995"/>
                    </a:lnTo>
                    <a:lnTo>
                      <a:pt x="341" y="992"/>
                    </a:lnTo>
                    <a:lnTo>
                      <a:pt x="339" y="987"/>
                    </a:lnTo>
                    <a:lnTo>
                      <a:pt x="333" y="984"/>
                    </a:lnTo>
                    <a:lnTo>
                      <a:pt x="331" y="982"/>
                    </a:lnTo>
                    <a:lnTo>
                      <a:pt x="326" y="979"/>
                    </a:lnTo>
                    <a:lnTo>
                      <a:pt x="323" y="976"/>
                    </a:lnTo>
                    <a:lnTo>
                      <a:pt x="318" y="971"/>
                    </a:lnTo>
                    <a:lnTo>
                      <a:pt x="310" y="968"/>
                    </a:lnTo>
                    <a:lnTo>
                      <a:pt x="302" y="963"/>
                    </a:lnTo>
                    <a:lnTo>
                      <a:pt x="297" y="958"/>
                    </a:lnTo>
                    <a:lnTo>
                      <a:pt x="294" y="958"/>
                    </a:lnTo>
                    <a:lnTo>
                      <a:pt x="294" y="955"/>
                    </a:lnTo>
                    <a:lnTo>
                      <a:pt x="291" y="955"/>
                    </a:lnTo>
                    <a:lnTo>
                      <a:pt x="289" y="955"/>
                    </a:lnTo>
                    <a:lnTo>
                      <a:pt x="289" y="953"/>
                    </a:lnTo>
                    <a:lnTo>
                      <a:pt x="281" y="950"/>
                    </a:lnTo>
                    <a:lnTo>
                      <a:pt x="278" y="948"/>
                    </a:lnTo>
                    <a:lnTo>
                      <a:pt x="273" y="945"/>
                    </a:lnTo>
                    <a:lnTo>
                      <a:pt x="268" y="945"/>
                    </a:lnTo>
                    <a:lnTo>
                      <a:pt x="268" y="942"/>
                    </a:lnTo>
                    <a:lnTo>
                      <a:pt x="265" y="942"/>
                    </a:lnTo>
                    <a:lnTo>
                      <a:pt x="263" y="942"/>
                    </a:lnTo>
                    <a:lnTo>
                      <a:pt x="260" y="940"/>
                    </a:lnTo>
                    <a:lnTo>
                      <a:pt x="257" y="940"/>
                    </a:lnTo>
                    <a:lnTo>
                      <a:pt x="250" y="937"/>
                    </a:lnTo>
                    <a:lnTo>
                      <a:pt x="244" y="934"/>
                    </a:lnTo>
                    <a:lnTo>
                      <a:pt x="242" y="932"/>
                    </a:lnTo>
                    <a:lnTo>
                      <a:pt x="239" y="932"/>
                    </a:lnTo>
                    <a:lnTo>
                      <a:pt x="234" y="929"/>
                    </a:lnTo>
                    <a:lnTo>
                      <a:pt x="231" y="927"/>
                    </a:lnTo>
                    <a:lnTo>
                      <a:pt x="226" y="927"/>
                    </a:lnTo>
                    <a:lnTo>
                      <a:pt x="223" y="924"/>
                    </a:lnTo>
                    <a:lnTo>
                      <a:pt x="218" y="924"/>
                    </a:lnTo>
                    <a:lnTo>
                      <a:pt x="210" y="921"/>
                    </a:lnTo>
                    <a:lnTo>
                      <a:pt x="208" y="919"/>
                    </a:lnTo>
                    <a:lnTo>
                      <a:pt x="202" y="919"/>
                    </a:lnTo>
                    <a:lnTo>
                      <a:pt x="200" y="916"/>
                    </a:lnTo>
                    <a:lnTo>
                      <a:pt x="197" y="916"/>
                    </a:lnTo>
                    <a:lnTo>
                      <a:pt x="192" y="916"/>
                    </a:lnTo>
                    <a:lnTo>
                      <a:pt x="181" y="913"/>
                    </a:lnTo>
                    <a:lnTo>
                      <a:pt x="179" y="911"/>
                    </a:lnTo>
                    <a:lnTo>
                      <a:pt x="176" y="911"/>
                    </a:lnTo>
                    <a:lnTo>
                      <a:pt x="90" y="892"/>
                    </a:lnTo>
                    <a:lnTo>
                      <a:pt x="56" y="885"/>
                    </a:lnTo>
                    <a:lnTo>
                      <a:pt x="42" y="882"/>
                    </a:lnTo>
                    <a:lnTo>
                      <a:pt x="40" y="879"/>
                    </a:lnTo>
                    <a:lnTo>
                      <a:pt x="37" y="879"/>
                    </a:lnTo>
                    <a:lnTo>
                      <a:pt x="3" y="871"/>
                    </a:lnTo>
                    <a:lnTo>
                      <a:pt x="0" y="871"/>
                    </a:lnTo>
                    <a:lnTo>
                      <a:pt x="0" y="869"/>
                    </a:lnTo>
                    <a:lnTo>
                      <a:pt x="0" y="864"/>
                    </a:lnTo>
                    <a:lnTo>
                      <a:pt x="0" y="861"/>
                    </a:lnTo>
                    <a:lnTo>
                      <a:pt x="0" y="858"/>
                    </a:lnTo>
                    <a:lnTo>
                      <a:pt x="0" y="856"/>
                    </a:lnTo>
                    <a:lnTo>
                      <a:pt x="3" y="845"/>
                    </a:lnTo>
                    <a:lnTo>
                      <a:pt x="3" y="835"/>
                    </a:lnTo>
                    <a:lnTo>
                      <a:pt x="3" y="824"/>
                    </a:lnTo>
                    <a:lnTo>
                      <a:pt x="6" y="816"/>
                    </a:lnTo>
                    <a:lnTo>
                      <a:pt x="6" y="811"/>
                    </a:lnTo>
                    <a:lnTo>
                      <a:pt x="6" y="806"/>
                    </a:lnTo>
                    <a:lnTo>
                      <a:pt x="8" y="803"/>
                    </a:lnTo>
                    <a:lnTo>
                      <a:pt x="8" y="798"/>
                    </a:lnTo>
                    <a:lnTo>
                      <a:pt x="11" y="793"/>
                    </a:lnTo>
                    <a:lnTo>
                      <a:pt x="11" y="787"/>
                    </a:lnTo>
                    <a:lnTo>
                      <a:pt x="14" y="782"/>
                    </a:lnTo>
                    <a:lnTo>
                      <a:pt x="16" y="780"/>
                    </a:lnTo>
                    <a:lnTo>
                      <a:pt x="16" y="777"/>
                    </a:lnTo>
                    <a:lnTo>
                      <a:pt x="19" y="772"/>
                    </a:lnTo>
                    <a:lnTo>
                      <a:pt x="21" y="769"/>
                    </a:lnTo>
                    <a:lnTo>
                      <a:pt x="24" y="764"/>
                    </a:lnTo>
                    <a:lnTo>
                      <a:pt x="27" y="759"/>
                    </a:lnTo>
                    <a:lnTo>
                      <a:pt x="29" y="753"/>
                    </a:lnTo>
                    <a:lnTo>
                      <a:pt x="32" y="748"/>
                    </a:lnTo>
                    <a:lnTo>
                      <a:pt x="35" y="743"/>
                    </a:lnTo>
                    <a:lnTo>
                      <a:pt x="40" y="735"/>
                    </a:lnTo>
                    <a:lnTo>
                      <a:pt x="45" y="727"/>
                    </a:lnTo>
                    <a:lnTo>
                      <a:pt x="48" y="722"/>
                    </a:lnTo>
                    <a:lnTo>
                      <a:pt x="48" y="719"/>
                    </a:lnTo>
                    <a:lnTo>
                      <a:pt x="50" y="719"/>
                    </a:lnTo>
                    <a:lnTo>
                      <a:pt x="53" y="714"/>
                    </a:lnTo>
                    <a:lnTo>
                      <a:pt x="56" y="711"/>
                    </a:lnTo>
                    <a:lnTo>
                      <a:pt x="58" y="709"/>
                    </a:lnTo>
                    <a:lnTo>
                      <a:pt x="61" y="706"/>
                    </a:lnTo>
                    <a:lnTo>
                      <a:pt x="61" y="703"/>
                    </a:lnTo>
                    <a:lnTo>
                      <a:pt x="63" y="701"/>
                    </a:lnTo>
                    <a:lnTo>
                      <a:pt x="66" y="698"/>
                    </a:lnTo>
                    <a:lnTo>
                      <a:pt x="69" y="696"/>
                    </a:lnTo>
                    <a:lnTo>
                      <a:pt x="71" y="693"/>
                    </a:lnTo>
                    <a:lnTo>
                      <a:pt x="77" y="690"/>
                    </a:lnTo>
                    <a:lnTo>
                      <a:pt x="79" y="688"/>
                    </a:lnTo>
                    <a:lnTo>
                      <a:pt x="82" y="685"/>
                    </a:lnTo>
                    <a:lnTo>
                      <a:pt x="84" y="682"/>
                    </a:lnTo>
                    <a:lnTo>
                      <a:pt x="87" y="682"/>
                    </a:lnTo>
                    <a:lnTo>
                      <a:pt x="90" y="680"/>
                    </a:lnTo>
                    <a:lnTo>
                      <a:pt x="90" y="677"/>
                    </a:lnTo>
                    <a:lnTo>
                      <a:pt x="95" y="677"/>
                    </a:lnTo>
                    <a:lnTo>
                      <a:pt x="97" y="675"/>
                    </a:lnTo>
                    <a:lnTo>
                      <a:pt x="103" y="672"/>
                    </a:lnTo>
                    <a:lnTo>
                      <a:pt x="105" y="672"/>
                    </a:lnTo>
                    <a:lnTo>
                      <a:pt x="111" y="669"/>
                    </a:lnTo>
                    <a:lnTo>
                      <a:pt x="113" y="669"/>
                    </a:lnTo>
                    <a:lnTo>
                      <a:pt x="118" y="667"/>
                    </a:lnTo>
                    <a:lnTo>
                      <a:pt x="124" y="667"/>
                    </a:lnTo>
                    <a:lnTo>
                      <a:pt x="126" y="667"/>
                    </a:lnTo>
                    <a:lnTo>
                      <a:pt x="132" y="664"/>
                    </a:lnTo>
                    <a:lnTo>
                      <a:pt x="134" y="664"/>
                    </a:lnTo>
                    <a:lnTo>
                      <a:pt x="139" y="664"/>
                    </a:lnTo>
                    <a:lnTo>
                      <a:pt x="145" y="664"/>
                    </a:lnTo>
                    <a:lnTo>
                      <a:pt x="150" y="664"/>
                    </a:lnTo>
                    <a:lnTo>
                      <a:pt x="158" y="664"/>
                    </a:lnTo>
                    <a:lnTo>
                      <a:pt x="166" y="664"/>
                    </a:lnTo>
                    <a:lnTo>
                      <a:pt x="176" y="664"/>
                    </a:lnTo>
                    <a:lnTo>
                      <a:pt x="181" y="664"/>
                    </a:lnTo>
                    <a:lnTo>
                      <a:pt x="205" y="664"/>
                    </a:lnTo>
                    <a:lnTo>
                      <a:pt x="208" y="664"/>
                    </a:lnTo>
                    <a:lnTo>
                      <a:pt x="231" y="661"/>
                    </a:lnTo>
                    <a:lnTo>
                      <a:pt x="278" y="661"/>
                    </a:lnTo>
                    <a:lnTo>
                      <a:pt x="302" y="661"/>
                    </a:lnTo>
                    <a:lnTo>
                      <a:pt x="320" y="659"/>
                    </a:lnTo>
                    <a:lnTo>
                      <a:pt x="323" y="659"/>
                    </a:lnTo>
                    <a:lnTo>
                      <a:pt x="326" y="659"/>
                    </a:lnTo>
                    <a:lnTo>
                      <a:pt x="328" y="659"/>
                    </a:lnTo>
                    <a:lnTo>
                      <a:pt x="331" y="661"/>
                    </a:lnTo>
                    <a:lnTo>
                      <a:pt x="339" y="661"/>
                    </a:lnTo>
                    <a:lnTo>
                      <a:pt x="347" y="664"/>
                    </a:lnTo>
                    <a:lnTo>
                      <a:pt x="352" y="667"/>
                    </a:lnTo>
                    <a:lnTo>
                      <a:pt x="360" y="667"/>
                    </a:lnTo>
                    <a:lnTo>
                      <a:pt x="368" y="672"/>
                    </a:lnTo>
                    <a:lnTo>
                      <a:pt x="375" y="675"/>
                    </a:lnTo>
                    <a:lnTo>
                      <a:pt x="391" y="682"/>
                    </a:lnTo>
                    <a:lnTo>
                      <a:pt x="412" y="690"/>
                    </a:lnTo>
                    <a:lnTo>
                      <a:pt x="430" y="698"/>
                    </a:lnTo>
                    <a:lnTo>
                      <a:pt x="433" y="698"/>
                    </a:lnTo>
                    <a:lnTo>
                      <a:pt x="436" y="698"/>
                    </a:lnTo>
                    <a:lnTo>
                      <a:pt x="441" y="701"/>
                    </a:lnTo>
                    <a:lnTo>
                      <a:pt x="444" y="703"/>
                    </a:lnTo>
                    <a:lnTo>
                      <a:pt x="457" y="709"/>
                    </a:lnTo>
                    <a:lnTo>
                      <a:pt x="470" y="711"/>
                    </a:lnTo>
                    <a:lnTo>
                      <a:pt x="472" y="711"/>
                    </a:lnTo>
                    <a:lnTo>
                      <a:pt x="480" y="714"/>
                    </a:lnTo>
                    <a:lnTo>
                      <a:pt x="485" y="717"/>
                    </a:lnTo>
                    <a:lnTo>
                      <a:pt x="493" y="719"/>
                    </a:lnTo>
                    <a:lnTo>
                      <a:pt x="501" y="722"/>
                    </a:lnTo>
                    <a:lnTo>
                      <a:pt x="512" y="724"/>
                    </a:lnTo>
                    <a:lnTo>
                      <a:pt x="522" y="730"/>
                    </a:lnTo>
                    <a:lnTo>
                      <a:pt x="527" y="730"/>
                    </a:lnTo>
                    <a:lnTo>
                      <a:pt x="530" y="732"/>
                    </a:lnTo>
                    <a:lnTo>
                      <a:pt x="538" y="735"/>
                    </a:lnTo>
                    <a:lnTo>
                      <a:pt x="551" y="740"/>
                    </a:lnTo>
                    <a:lnTo>
                      <a:pt x="567" y="748"/>
                    </a:lnTo>
                    <a:lnTo>
                      <a:pt x="577" y="753"/>
                    </a:lnTo>
                    <a:lnTo>
                      <a:pt x="585" y="756"/>
                    </a:lnTo>
                    <a:lnTo>
                      <a:pt x="590" y="759"/>
                    </a:lnTo>
                    <a:lnTo>
                      <a:pt x="596" y="761"/>
                    </a:lnTo>
                    <a:lnTo>
                      <a:pt x="603" y="764"/>
                    </a:lnTo>
                    <a:lnTo>
                      <a:pt x="609" y="766"/>
                    </a:lnTo>
                    <a:lnTo>
                      <a:pt x="614" y="766"/>
                    </a:lnTo>
                    <a:lnTo>
                      <a:pt x="619" y="769"/>
                    </a:lnTo>
                    <a:lnTo>
                      <a:pt x="622" y="769"/>
                    </a:lnTo>
                    <a:lnTo>
                      <a:pt x="624" y="769"/>
                    </a:lnTo>
                    <a:lnTo>
                      <a:pt x="640" y="772"/>
                    </a:lnTo>
                    <a:lnTo>
                      <a:pt x="632" y="798"/>
                    </a:lnTo>
                    <a:lnTo>
                      <a:pt x="632" y="803"/>
                    </a:lnTo>
                    <a:lnTo>
                      <a:pt x="630" y="806"/>
                    </a:lnTo>
                    <a:lnTo>
                      <a:pt x="630" y="808"/>
                    </a:lnTo>
                    <a:lnTo>
                      <a:pt x="630" y="811"/>
                    </a:lnTo>
                    <a:lnTo>
                      <a:pt x="645" y="814"/>
                    </a:lnTo>
                    <a:lnTo>
                      <a:pt x="651" y="814"/>
                    </a:lnTo>
                    <a:lnTo>
                      <a:pt x="659" y="816"/>
                    </a:lnTo>
                    <a:lnTo>
                      <a:pt x="661" y="816"/>
                    </a:lnTo>
                    <a:lnTo>
                      <a:pt x="666" y="816"/>
                    </a:lnTo>
                    <a:lnTo>
                      <a:pt x="669" y="816"/>
                    </a:lnTo>
                    <a:lnTo>
                      <a:pt x="674" y="816"/>
                    </a:lnTo>
                    <a:lnTo>
                      <a:pt x="677" y="816"/>
                    </a:lnTo>
                    <a:lnTo>
                      <a:pt x="682" y="816"/>
                    </a:lnTo>
                    <a:lnTo>
                      <a:pt x="687" y="816"/>
                    </a:lnTo>
                    <a:lnTo>
                      <a:pt x="687" y="814"/>
                    </a:lnTo>
                    <a:lnTo>
                      <a:pt x="695" y="814"/>
                    </a:lnTo>
                    <a:lnTo>
                      <a:pt x="700" y="811"/>
                    </a:lnTo>
                    <a:lnTo>
                      <a:pt x="714" y="811"/>
                    </a:lnTo>
                    <a:lnTo>
                      <a:pt x="716" y="808"/>
                    </a:lnTo>
                    <a:lnTo>
                      <a:pt x="719" y="808"/>
                    </a:lnTo>
                    <a:lnTo>
                      <a:pt x="724" y="808"/>
                    </a:lnTo>
                    <a:lnTo>
                      <a:pt x="737" y="808"/>
                    </a:lnTo>
                    <a:lnTo>
                      <a:pt x="748" y="808"/>
                    </a:lnTo>
                    <a:lnTo>
                      <a:pt x="766" y="808"/>
                    </a:lnTo>
                    <a:lnTo>
                      <a:pt x="792" y="808"/>
                    </a:lnTo>
                    <a:lnTo>
                      <a:pt x="795" y="803"/>
                    </a:lnTo>
                    <a:lnTo>
                      <a:pt x="795" y="798"/>
                    </a:lnTo>
                    <a:lnTo>
                      <a:pt x="797" y="793"/>
                    </a:lnTo>
                    <a:lnTo>
                      <a:pt x="797" y="787"/>
                    </a:lnTo>
                    <a:lnTo>
                      <a:pt x="800" y="777"/>
                    </a:lnTo>
                    <a:lnTo>
                      <a:pt x="808" y="772"/>
                    </a:lnTo>
                    <a:lnTo>
                      <a:pt x="808" y="769"/>
                    </a:lnTo>
                    <a:lnTo>
                      <a:pt x="808" y="766"/>
                    </a:lnTo>
                    <a:lnTo>
                      <a:pt x="808" y="764"/>
                    </a:lnTo>
                    <a:lnTo>
                      <a:pt x="805" y="761"/>
                    </a:lnTo>
                    <a:lnTo>
                      <a:pt x="805" y="743"/>
                    </a:lnTo>
                    <a:lnTo>
                      <a:pt x="813" y="738"/>
                    </a:lnTo>
                    <a:lnTo>
                      <a:pt x="824" y="732"/>
                    </a:lnTo>
                    <a:lnTo>
                      <a:pt x="834" y="727"/>
                    </a:lnTo>
                    <a:lnTo>
                      <a:pt x="845" y="722"/>
                    </a:lnTo>
                    <a:lnTo>
                      <a:pt x="855" y="717"/>
                    </a:lnTo>
                    <a:lnTo>
                      <a:pt x="858" y="714"/>
                    </a:lnTo>
                    <a:lnTo>
                      <a:pt x="860" y="714"/>
                    </a:lnTo>
                    <a:lnTo>
                      <a:pt x="863" y="711"/>
                    </a:lnTo>
                    <a:lnTo>
                      <a:pt x="866" y="711"/>
                    </a:lnTo>
                    <a:lnTo>
                      <a:pt x="868" y="709"/>
                    </a:lnTo>
                    <a:lnTo>
                      <a:pt x="876" y="703"/>
                    </a:lnTo>
                    <a:lnTo>
                      <a:pt x="881" y="701"/>
                    </a:lnTo>
                    <a:lnTo>
                      <a:pt x="884" y="696"/>
                    </a:lnTo>
                    <a:lnTo>
                      <a:pt x="889" y="690"/>
                    </a:lnTo>
                    <a:lnTo>
                      <a:pt x="897" y="682"/>
                    </a:lnTo>
                    <a:lnTo>
                      <a:pt x="902" y="677"/>
                    </a:lnTo>
                    <a:lnTo>
                      <a:pt x="908" y="672"/>
                    </a:lnTo>
                    <a:lnTo>
                      <a:pt x="915" y="664"/>
                    </a:lnTo>
                    <a:lnTo>
                      <a:pt x="923" y="656"/>
                    </a:lnTo>
                    <a:lnTo>
                      <a:pt x="929" y="648"/>
                    </a:lnTo>
                    <a:lnTo>
                      <a:pt x="934" y="643"/>
                    </a:lnTo>
                    <a:lnTo>
                      <a:pt x="939" y="640"/>
                    </a:lnTo>
                    <a:lnTo>
                      <a:pt x="942" y="635"/>
                    </a:lnTo>
                    <a:lnTo>
                      <a:pt x="947" y="633"/>
                    </a:lnTo>
                    <a:lnTo>
                      <a:pt x="950" y="630"/>
                    </a:lnTo>
                    <a:lnTo>
                      <a:pt x="952" y="627"/>
                    </a:lnTo>
                    <a:lnTo>
                      <a:pt x="957" y="622"/>
                    </a:lnTo>
                    <a:lnTo>
                      <a:pt x="960" y="619"/>
                    </a:lnTo>
                    <a:lnTo>
                      <a:pt x="965" y="619"/>
                    </a:lnTo>
                    <a:lnTo>
                      <a:pt x="970" y="614"/>
                    </a:lnTo>
                    <a:lnTo>
                      <a:pt x="973" y="612"/>
                    </a:lnTo>
                    <a:lnTo>
                      <a:pt x="978" y="609"/>
                    </a:lnTo>
                    <a:lnTo>
                      <a:pt x="984" y="606"/>
                    </a:lnTo>
                    <a:lnTo>
                      <a:pt x="989" y="601"/>
                    </a:lnTo>
                    <a:lnTo>
                      <a:pt x="994" y="598"/>
                    </a:lnTo>
                    <a:lnTo>
                      <a:pt x="999" y="596"/>
                    </a:lnTo>
                    <a:lnTo>
                      <a:pt x="1005" y="593"/>
                    </a:lnTo>
                    <a:lnTo>
                      <a:pt x="1010" y="591"/>
                    </a:lnTo>
                    <a:lnTo>
                      <a:pt x="1015" y="588"/>
                    </a:lnTo>
                    <a:lnTo>
                      <a:pt x="1020" y="585"/>
                    </a:lnTo>
                    <a:lnTo>
                      <a:pt x="1026" y="585"/>
                    </a:lnTo>
                    <a:lnTo>
                      <a:pt x="1039" y="580"/>
                    </a:lnTo>
                    <a:lnTo>
                      <a:pt x="1047" y="577"/>
                    </a:lnTo>
                    <a:lnTo>
                      <a:pt x="1060" y="572"/>
                    </a:lnTo>
                    <a:lnTo>
                      <a:pt x="1073" y="567"/>
                    </a:lnTo>
                    <a:lnTo>
                      <a:pt x="1083" y="564"/>
                    </a:lnTo>
                    <a:lnTo>
                      <a:pt x="1091" y="559"/>
                    </a:lnTo>
                    <a:lnTo>
                      <a:pt x="1104" y="556"/>
                    </a:lnTo>
                    <a:lnTo>
                      <a:pt x="1115" y="551"/>
                    </a:lnTo>
                    <a:lnTo>
                      <a:pt x="1123" y="546"/>
                    </a:lnTo>
                    <a:lnTo>
                      <a:pt x="1136" y="538"/>
                    </a:lnTo>
                    <a:lnTo>
                      <a:pt x="1146" y="533"/>
                    </a:lnTo>
                    <a:lnTo>
                      <a:pt x="1146" y="530"/>
                    </a:lnTo>
                    <a:lnTo>
                      <a:pt x="1149" y="528"/>
                    </a:lnTo>
                    <a:lnTo>
                      <a:pt x="1151" y="528"/>
                    </a:lnTo>
                    <a:lnTo>
                      <a:pt x="1162" y="520"/>
                    </a:lnTo>
                    <a:lnTo>
                      <a:pt x="1170" y="512"/>
                    </a:lnTo>
                    <a:lnTo>
                      <a:pt x="1178" y="504"/>
                    </a:lnTo>
                    <a:lnTo>
                      <a:pt x="1183" y="499"/>
                    </a:lnTo>
                    <a:lnTo>
                      <a:pt x="1185" y="493"/>
                    </a:lnTo>
                    <a:lnTo>
                      <a:pt x="1191" y="488"/>
                    </a:lnTo>
                    <a:lnTo>
                      <a:pt x="1196" y="483"/>
                    </a:lnTo>
                    <a:lnTo>
                      <a:pt x="1196" y="480"/>
                    </a:lnTo>
                    <a:lnTo>
                      <a:pt x="1199" y="478"/>
                    </a:lnTo>
                    <a:lnTo>
                      <a:pt x="1201" y="472"/>
                    </a:lnTo>
                    <a:lnTo>
                      <a:pt x="1209" y="459"/>
                    </a:lnTo>
                    <a:lnTo>
                      <a:pt x="1209" y="457"/>
                    </a:lnTo>
                    <a:lnTo>
                      <a:pt x="1212" y="454"/>
                    </a:lnTo>
                    <a:lnTo>
                      <a:pt x="1214" y="452"/>
                    </a:lnTo>
                    <a:lnTo>
                      <a:pt x="1183" y="423"/>
                    </a:lnTo>
                    <a:lnTo>
                      <a:pt x="1180" y="415"/>
                    </a:lnTo>
                    <a:lnTo>
                      <a:pt x="1170" y="399"/>
                    </a:lnTo>
                    <a:lnTo>
                      <a:pt x="1167" y="391"/>
                    </a:lnTo>
                    <a:lnTo>
                      <a:pt x="1167" y="389"/>
                    </a:lnTo>
                    <a:lnTo>
                      <a:pt x="1170" y="389"/>
                    </a:lnTo>
                    <a:lnTo>
                      <a:pt x="1172" y="386"/>
                    </a:lnTo>
                    <a:lnTo>
                      <a:pt x="1175" y="386"/>
                    </a:lnTo>
                    <a:lnTo>
                      <a:pt x="1178" y="383"/>
                    </a:lnTo>
                    <a:lnTo>
                      <a:pt x="1180" y="383"/>
                    </a:lnTo>
                    <a:lnTo>
                      <a:pt x="1185" y="381"/>
                    </a:lnTo>
                    <a:lnTo>
                      <a:pt x="1188" y="381"/>
                    </a:lnTo>
                    <a:lnTo>
                      <a:pt x="1188" y="378"/>
                    </a:lnTo>
                    <a:lnTo>
                      <a:pt x="1191" y="378"/>
                    </a:lnTo>
                    <a:lnTo>
                      <a:pt x="1196" y="375"/>
                    </a:lnTo>
                    <a:lnTo>
                      <a:pt x="1199" y="375"/>
                    </a:lnTo>
                    <a:lnTo>
                      <a:pt x="1209" y="381"/>
                    </a:lnTo>
                    <a:lnTo>
                      <a:pt x="1214" y="381"/>
                    </a:lnTo>
                    <a:lnTo>
                      <a:pt x="1217" y="381"/>
                    </a:lnTo>
                    <a:lnTo>
                      <a:pt x="1217" y="383"/>
                    </a:lnTo>
                    <a:lnTo>
                      <a:pt x="1220" y="383"/>
                    </a:lnTo>
                    <a:lnTo>
                      <a:pt x="1225" y="383"/>
                    </a:lnTo>
                    <a:lnTo>
                      <a:pt x="1230" y="386"/>
                    </a:lnTo>
                    <a:lnTo>
                      <a:pt x="1235" y="386"/>
                    </a:lnTo>
                    <a:lnTo>
                      <a:pt x="1241" y="386"/>
                    </a:lnTo>
                    <a:lnTo>
                      <a:pt x="1254" y="344"/>
                    </a:lnTo>
                    <a:lnTo>
                      <a:pt x="1256" y="331"/>
                    </a:lnTo>
                    <a:lnTo>
                      <a:pt x="1261" y="315"/>
                    </a:lnTo>
                    <a:lnTo>
                      <a:pt x="1267" y="299"/>
                    </a:lnTo>
                    <a:lnTo>
                      <a:pt x="1269" y="289"/>
                    </a:lnTo>
                    <a:lnTo>
                      <a:pt x="1275" y="273"/>
                    </a:lnTo>
                    <a:lnTo>
                      <a:pt x="1277" y="265"/>
                    </a:lnTo>
                    <a:lnTo>
                      <a:pt x="1280" y="257"/>
                    </a:lnTo>
                    <a:lnTo>
                      <a:pt x="1261" y="252"/>
                    </a:lnTo>
                    <a:lnTo>
                      <a:pt x="1259" y="252"/>
                    </a:lnTo>
                    <a:lnTo>
                      <a:pt x="1256" y="247"/>
                    </a:lnTo>
                    <a:lnTo>
                      <a:pt x="1256" y="244"/>
                    </a:lnTo>
                    <a:lnTo>
                      <a:pt x="1261" y="236"/>
                    </a:lnTo>
                    <a:lnTo>
                      <a:pt x="1259" y="234"/>
                    </a:lnTo>
                    <a:lnTo>
                      <a:pt x="1259" y="228"/>
                    </a:lnTo>
                    <a:lnTo>
                      <a:pt x="1259" y="226"/>
                    </a:lnTo>
                    <a:lnTo>
                      <a:pt x="1259" y="218"/>
                    </a:lnTo>
                    <a:lnTo>
                      <a:pt x="1256" y="218"/>
                    </a:lnTo>
                    <a:lnTo>
                      <a:pt x="1259" y="213"/>
                    </a:lnTo>
                    <a:lnTo>
                      <a:pt x="1259" y="192"/>
                    </a:lnTo>
                    <a:lnTo>
                      <a:pt x="1261" y="179"/>
                    </a:lnTo>
                    <a:lnTo>
                      <a:pt x="1261" y="176"/>
                    </a:lnTo>
                    <a:lnTo>
                      <a:pt x="1261" y="173"/>
                    </a:lnTo>
                    <a:lnTo>
                      <a:pt x="1256" y="173"/>
                    </a:lnTo>
                    <a:lnTo>
                      <a:pt x="1261" y="168"/>
                    </a:lnTo>
                    <a:lnTo>
                      <a:pt x="1267" y="165"/>
                    </a:lnTo>
                    <a:lnTo>
                      <a:pt x="1269" y="163"/>
                    </a:lnTo>
                    <a:lnTo>
                      <a:pt x="1275" y="158"/>
                    </a:lnTo>
                    <a:lnTo>
                      <a:pt x="1277" y="152"/>
                    </a:lnTo>
                    <a:lnTo>
                      <a:pt x="1282" y="144"/>
                    </a:lnTo>
                    <a:lnTo>
                      <a:pt x="1293" y="126"/>
                    </a:lnTo>
                    <a:lnTo>
                      <a:pt x="1298" y="121"/>
                    </a:lnTo>
                    <a:lnTo>
                      <a:pt x="1309" y="110"/>
                    </a:lnTo>
                    <a:lnTo>
                      <a:pt x="1311" y="108"/>
                    </a:lnTo>
                    <a:lnTo>
                      <a:pt x="1317" y="102"/>
                    </a:lnTo>
                    <a:lnTo>
                      <a:pt x="1319" y="100"/>
                    </a:lnTo>
                    <a:lnTo>
                      <a:pt x="1324" y="102"/>
                    </a:lnTo>
                    <a:lnTo>
                      <a:pt x="1327" y="105"/>
                    </a:lnTo>
                    <a:lnTo>
                      <a:pt x="1330" y="108"/>
                    </a:lnTo>
                    <a:lnTo>
                      <a:pt x="1332" y="110"/>
                    </a:lnTo>
                    <a:lnTo>
                      <a:pt x="1335" y="113"/>
                    </a:lnTo>
                    <a:lnTo>
                      <a:pt x="1345" y="121"/>
                    </a:lnTo>
                    <a:lnTo>
                      <a:pt x="1351" y="118"/>
                    </a:lnTo>
                    <a:lnTo>
                      <a:pt x="1356" y="108"/>
                    </a:lnTo>
                    <a:lnTo>
                      <a:pt x="1358" y="105"/>
                    </a:lnTo>
                    <a:lnTo>
                      <a:pt x="1361" y="102"/>
                    </a:lnTo>
                    <a:lnTo>
                      <a:pt x="1366" y="92"/>
                    </a:lnTo>
                    <a:lnTo>
                      <a:pt x="1374" y="81"/>
                    </a:lnTo>
                    <a:lnTo>
                      <a:pt x="1382" y="74"/>
                    </a:lnTo>
                    <a:lnTo>
                      <a:pt x="1387" y="68"/>
                    </a:lnTo>
                    <a:lnTo>
                      <a:pt x="1393" y="60"/>
                    </a:lnTo>
                    <a:lnTo>
                      <a:pt x="1406" y="47"/>
                    </a:lnTo>
                    <a:lnTo>
                      <a:pt x="1414" y="37"/>
                    </a:lnTo>
                    <a:lnTo>
                      <a:pt x="1421" y="32"/>
                    </a:lnTo>
                    <a:lnTo>
                      <a:pt x="1424" y="29"/>
                    </a:lnTo>
                    <a:lnTo>
                      <a:pt x="1432" y="24"/>
                    </a:lnTo>
                    <a:lnTo>
                      <a:pt x="1440" y="21"/>
                    </a:lnTo>
                    <a:lnTo>
                      <a:pt x="1445" y="16"/>
                    </a:lnTo>
                    <a:lnTo>
                      <a:pt x="1453" y="13"/>
                    </a:lnTo>
                    <a:lnTo>
                      <a:pt x="1458" y="11"/>
                    </a:lnTo>
                    <a:lnTo>
                      <a:pt x="1463" y="8"/>
                    </a:lnTo>
                    <a:lnTo>
                      <a:pt x="1471" y="5"/>
                    </a:lnTo>
                    <a:lnTo>
                      <a:pt x="1476" y="5"/>
                    </a:lnTo>
                    <a:lnTo>
                      <a:pt x="1482" y="3"/>
                    </a:lnTo>
                    <a:lnTo>
                      <a:pt x="1487" y="3"/>
                    </a:lnTo>
                    <a:lnTo>
                      <a:pt x="1492" y="0"/>
                    </a:lnTo>
                    <a:lnTo>
                      <a:pt x="1497" y="0"/>
                    </a:lnTo>
                    <a:lnTo>
                      <a:pt x="1505" y="0"/>
                    </a:lnTo>
                    <a:lnTo>
                      <a:pt x="1511" y="0"/>
                    </a:lnTo>
                    <a:lnTo>
                      <a:pt x="1518" y="0"/>
                    </a:lnTo>
                    <a:lnTo>
                      <a:pt x="1524" y="3"/>
                    </a:lnTo>
                    <a:lnTo>
                      <a:pt x="1526" y="3"/>
                    </a:lnTo>
                    <a:lnTo>
                      <a:pt x="1529" y="3"/>
                    </a:lnTo>
                    <a:lnTo>
                      <a:pt x="1534" y="5"/>
                    </a:lnTo>
                    <a:lnTo>
                      <a:pt x="1539" y="5"/>
                    </a:lnTo>
                    <a:lnTo>
                      <a:pt x="1547" y="8"/>
                    </a:lnTo>
                    <a:lnTo>
                      <a:pt x="1552" y="11"/>
                    </a:lnTo>
                    <a:lnTo>
                      <a:pt x="1560" y="13"/>
                    </a:lnTo>
                    <a:lnTo>
                      <a:pt x="1566" y="16"/>
                    </a:lnTo>
                    <a:lnTo>
                      <a:pt x="1576" y="21"/>
                    </a:lnTo>
                    <a:lnTo>
                      <a:pt x="1584" y="2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7" name="フリーフォーム 216"/>
              <p:cNvSpPr>
                <a:spLocks/>
              </p:cNvSpPr>
              <p:nvPr/>
            </p:nvSpPr>
            <p:spPr bwMode="auto">
              <a:xfrm>
                <a:off x="7031457" y="3986374"/>
                <a:ext cx="526308" cy="620696"/>
              </a:xfrm>
              <a:custGeom>
                <a:avLst/>
                <a:gdLst>
                  <a:gd name="T0" fmla="*/ 1067 w 1098"/>
                  <a:gd name="T1" fmla="*/ 236 h 1275"/>
                  <a:gd name="T2" fmla="*/ 1015 w 1098"/>
                  <a:gd name="T3" fmla="*/ 365 h 1275"/>
                  <a:gd name="T4" fmla="*/ 920 w 1098"/>
                  <a:gd name="T5" fmla="*/ 459 h 1275"/>
                  <a:gd name="T6" fmla="*/ 918 w 1098"/>
                  <a:gd name="T7" fmla="*/ 619 h 1275"/>
                  <a:gd name="T8" fmla="*/ 902 w 1098"/>
                  <a:gd name="T9" fmla="*/ 690 h 1275"/>
                  <a:gd name="T10" fmla="*/ 891 w 1098"/>
                  <a:gd name="T11" fmla="*/ 722 h 1275"/>
                  <a:gd name="T12" fmla="*/ 844 w 1098"/>
                  <a:gd name="T13" fmla="*/ 848 h 1275"/>
                  <a:gd name="T14" fmla="*/ 784 w 1098"/>
                  <a:gd name="T15" fmla="*/ 1008 h 1275"/>
                  <a:gd name="T16" fmla="*/ 737 w 1098"/>
                  <a:gd name="T17" fmla="*/ 1115 h 1275"/>
                  <a:gd name="T18" fmla="*/ 703 w 1098"/>
                  <a:gd name="T19" fmla="*/ 1194 h 1275"/>
                  <a:gd name="T20" fmla="*/ 674 w 1098"/>
                  <a:gd name="T21" fmla="*/ 1254 h 1275"/>
                  <a:gd name="T22" fmla="*/ 658 w 1098"/>
                  <a:gd name="T23" fmla="*/ 1275 h 1275"/>
                  <a:gd name="T24" fmla="*/ 480 w 1098"/>
                  <a:gd name="T25" fmla="*/ 1257 h 1275"/>
                  <a:gd name="T26" fmla="*/ 419 w 1098"/>
                  <a:gd name="T27" fmla="*/ 1244 h 1275"/>
                  <a:gd name="T28" fmla="*/ 414 w 1098"/>
                  <a:gd name="T29" fmla="*/ 1210 h 1275"/>
                  <a:gd name="T30" fmla="*/ 412 w 1098"/>
                  <a:gd name="T31" fmla="*/ 1181 h 1275"/>
                  <a:gd name="T32" fmla="*/ 417 w 1098"/>
                  <a:gd name="T33" fmla="*/ 1147 h 1275"/>
                  <a:gd name="T34" fmla="*/ 422 w 1098"/>
                  <a:gd name="T35" fmla="*/ 1084 h 1275"/>
                  <a:gd name="T36" fmla="*/ 383 w 1098"/>
                  <a:gd name="T37" fmla="*/ 1036 h 1275"/>
                  <a:gd name="T38" fmla="*/ 288 w 1098"/>
                  <a:gd name="T39" fmla="*/ 1000 h 1275"/>
                  <a:gd name="T40" fmla="*/ 131 w 1098"/>
                  <a:gd name="T41" fmla="*/ 939 h 1275"/>
                  <a:gd name="T42" fmla="*/ 100 w 1098"/>
                  <a:gd name="T43" fmla="*/ 945 h 1275"/>
                  <a:gd name="T44" fmla="*/ 18 w 1098"/>
                  <a:gd name="T45" fmla="*/ 992 h 1275"/>
                  <a:gd name="T46" fmla="*/ 3 w 1098"/>
                  <a:gd name="T47" fmla="*/ 976 h 1275"/>
                  <a:gd name="T48" fmla="*/ 8 w 1098"/>
                  <a:gd name="T49" fmla="*/ 952 h 1275"/>
                  <a:gd name="T50" fmla="*/ 13 w 1098"/>
                  <a:gd name="T51" fmla="*/ 934 h 1275"/>
                  <a:gd name="T52" fmla="*/ 21 w 1098"/>
                  <a:gd name="T53" fmla="*/ 895 h 1275"/>
                  <a:gd name="T54" fmla="*/ 45 w 1098"/>
                  <a:gd name="T55" fmla="*/ 858 h 1275"/>
                  <a:gd name="T56" fmla="*/ 60 w 1098"/>
                  <a:gd name="T57" fmla="*/ 834 h 1275"/>
                  <a:gd name="T58" fmla="*/ 92 w 1098"/>
                  <a:gd name="T59" fmla="*/ 782 h 1275"/>
                  <a:gd name="T60" fmla="*/ 110 w 1098"/>
                  <a:gd name="T61" fmla="*/ 753 h 1275"/>
                  <a:gd name="T62" fmla="*/ 121 w 1098"/>
                  <a:gd name="T63" fmla="*/ 732 h 1275"/>
                  <a:gd name="T64" fmla="*/ 155 w 1098"/>
                  <a:gd name="T65" fmla="*/ 708 h 1275"/>
                  <a:gd name="T66" fmla="*/ 157 w 1098"/>
                  <a:gd name="T67" fmla="*/ 672 h 1275"/>
                  <a:gd name="T68" fmla="*/ 168 w 1098"/>
                  <a:gd name="T69" fmla="*/ 643 h 1275"/>
                  <a:gd name="T70" fmla="*/ 181 w 1098"/>
                  <a:gd name="T71" fmla="*/ 624 h 1275"/>
                  <a:gd name="T72" fmla="*/ 189 w 1098"/>
                  <a:gd name="T73" fmla="*/ 598 h 1275"/>
                  <a:gd name="T74" fmla="*/ 199 w 1098"/>
                  <a:gd name="T75" fmla="*/ 567 h 1275"/>
                  <a:gd name="T76" fmla="*/ 220 w 1098"/>
                  <a:gd name="T77" fmla="*/ 538 h 1275"/>
                  <a:gd name="T78" fmla="*/ 233 w 1098"/>
                  <a:gd name="T79" fmla="*/ 491 h 1275"/>
                  <a:gd name="T80" fmla="*/ 244 w 1098"/>
                  <a:gd name="T81" fmla="*/ 477 h 1275"/>
                  <a:gd name="T82" fmla="*/ 262 w 1098"/>
                  <a:gd name="T83" fmla="*/ 430 h 1275"/>
                  <a:gd name="T84" fmla="*/ 273 w 1098"/>
                  <a:gd name="T85" fmla="*/ 409 h 1275"/>
                  <a:gd name="T86" fmla="*/ 294 w 1098"/>
                  <a:gd name="T87" fmla="*/ 383 h 1275"/>
                  <a:gd name="T88" fmla="*/ 349 w 1098"/>
                  <a:gd name="T89" fmla="*/ 254 h 1275"/>
                  <a:gd name="T90" fmla="*/ 357 w 1098"/>
                  <a:gd name="T91" fmla="*/ 223 h 1275"/>
                  <a:gd name="T92" fmla="*/ 375 w 1098"/>
                  <a:gd name="T93" fmla="*/ 181 h 1275"/>
                  <a:gd name="T94" fmla="*/ 385 w 1098"/>
                  <a:gd name="T95" fmla="*/ 147 h 1275"/>
                  <a:gd name="T96" fmla="*/ 393 w 1098"/>
                  <a:gd name="T97" fmla="*/ 121 h 1275"/>
                  <a:gd name="T98" fmla="*/ 406 w 1098"/>
                  <a:gd name="T99" fmla="*/ 102 h 1275"/>
                  <a:gd name="T100" fmla="*/ 422 w 1098"/>
                  <a:gd name="T101" fmla="*/ 44 h 1275"/>
                  <a:gd name="T102" fmla="*/ 430 w 1098"/>
                  <a:gd name="T103" fmla="*/ 13 h 1275"/>
                  <a:gd name="T104" fmla="*/ 454 w 1098"/>
                  <a:gd name="T105" fmla="*/ 18 h 1275"/>
                  <a:gd name="T106" fmla="*/ 490 w 1098"/>
                  <a:gd name="T107" fmla="*/ 29 h 1275"/>
                  <a:gd name="T108" fmla="*/ 553 w 1098"/>
                  <a:gd name="T109" fmla="*/ 50 h 1275"/>
                  <a:gd name="T110" fmla="*/ 710 w 1098"/>
                  <a:gd name="T111" fmla="*/ 100 h 1275"/>
                  <a:gd name="T112" fmla="*/ 747 w 1098"/>
                  <a:gd name="T113" fmla="*/ 102 h 1275"/>
                  <a:gd name="T114" fmla="*/ 789 w 1098"/>
                  <a:gd name="T115" fmla="*/ 102 h 1275"/>
                  <a:gd name="T116" fmla="*/ 815 w 1098"/>
                  <a:gd name="T117" fmla="*/ 100 h 1275"/>
                  <a:gd name="T118" fmla="*/ 852 w 1098"/>
                  <a:gd name="T119" fmla="*/ 84 h 1275"/>
                  <a:gd name="T120" fmla="*/ 876 w 1098"/>
                  <a:gd name="T121" fmla="*/ 65 h 1275"/>
                  <a:gd name="T122" fmla="*/ 899 w 1098"/>
                  <a:gd name="T123" fmla="*/ 42 h 1275"/>
                  <a:gd name="T124" fmla="*/ 944 w 1098"/>
                  <a:gd name="T125" fmla="*/ 8 h 1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98" h="1275">
                    <a:moveTo>
                      <a:pt x="1028" y="94"/>
                    </a:moveTo>
                    <a:lnTo>
                      <a:pt x="1041" y="105"/>
                    </a:lnTo>
                    <a:lnTo>
                      <a:pt x="1046" y="110"/>
                    </a:lnTo>
                    <a:lnTo>
                      <a:pt x="1067" y="131"/>
                    </a:lnTo>
                    <a:lnTo>
                      <a:pt x="1083" y="144"/>
                    </a:lnTo>
                    <a:lnTo>
                      <a:pt x="1098" y="157"/>
                    </a:lnTo>
                    <a:lnTo>
                      <a:pt x="1088" y="186"/>
                    </a:lnTo>
                    <a:lnTo>
                      <a:pt x="1077" y="210"/>
                    </a:lnTo>
                    <a:lnTo>
                      <a:pt x="1067" y="236"/>
                    </a:lnTo>
                    <a:lnTo>
                      <a:pt x="1059" y="252"/>
                    </a:lnTo>
                    <a:lnTo>
                      <a:pt x="1059" y="257"/>
                    </a:lnTo>
                    <a:lnTo>
                      <a:pt x="1057" y="260"/>
                    </a:lnTo>
                    <a:lnTo>
                      <a:pt x="1057" y="262"/>
                    </a:lnTo>
                    <a:lnTo>
                      <a:pt x="1051" y="270"/>
                    </a:lnTo>
                    <a:lnTo>
                      <a:pt x="1051" y="273"/>
                    </a:lnTo>
                    <a:lnTo>
                      <a:pt x="1046" y="289"/>
                    </a:lnTo>
                    <a:lnTo>
                      <a:pt x="1041" y="299"/>
                    </a:lnTo>
                    <a:lnTo>
                      <a:pt x="1015" y="365"/>
                    </a:lnTo>
                    <a:lnTo>
                      <a:pt x="1012" y="375"/>
                    </a:lnTo>
                    <a:lnTo>
                      <a:pt x="1009" y="378"/>
                    </a:lnTo>
                    <a:lnTo>
                      <a:pt x="1009" y="380"/>
                    </a:lnTo>
                    <a:lnTo>
                      <a:pt x="1004" y="393"/>
                    </a:lnTo>
                    <a:lnTo>
                      <a:pt x="986" y="435"/>
                    </a:lnTo>
                    <a:lnTo>
                      <a:pt x="925" y="417"/>
                    </a:lnTo>
                    <a:lnTo>
                      <a:pt x="923" y="417"/>
                    </a:lnTo>
                    <a:lnTo>
                      <a:pt x="920" y="417"/>
                    </a:lnTo>
                    <a:lnTo>
                      <a:pt x="920" y="459"/>
                    </a:lnTo>
                    <a:lnTo>
                      <a:pt x="920" y="472"/>
                    </a:lnTo>
                    <a:lnTo>
                      <a:pt x="920" y="506"/>
                    </a:lnTo>
                    <a:lnTo>
                      <a:pt x="920" y="535"/>
                    </a:lnTo>
                    <a:lnTo>
                      <a:pt x="918" y="564"/>
                    </a:lnTo>
                    <a:lnTo>
                      <a:pt x="918" y="596"/>
                    </a:lnTo>
                    <a:lnTo>
                      <a:pt x="918" y="606"/>
                    </a:lnTo>
                    <a:lnTo>
                      <a:pt x="918" y="609"/>
                    </a:lnTo>
                    <a:lnTo>
                      <a:pt x="918" y="611"/>
                    </a:lnTo>
                    <a:lnTo>
                      <a:pt x="918" y="619"/>
                    </a:lnTo>
                    <a:lnTo>
                      <a:pt x="918" y="627"/>
                    </a:lnTo>
                    <a:lnTo>
                      <a:pt x="915" y="638"/>
                    </a:lnTo>
                    <a:lnTo>
                      <a:pt x="915" y="640"/>
                    </a:lnTo>
                    <a:lnTo>
                      <a:pt x="912" y="653"/>
                    </a:lnTo>
                    <a:lnTo>
                      <a:pt x="912" y="659"/>
                    </a:lnTo>
                    <a:lnTo>
                      <a:pt x="910" y="661"/>
                    </a:lnTo>
                    <a:lnTo>
                      <a:pt x="910" y="666"/>
                    </a:lnTo>
                    <a:lnTo>
                      <a:pt x="904" y="687"/>
                    </a:lnTo>
                    <a:lnTo>
                      <a:pt x="902" y="690"/>
                    </a:lnTo>
                    <a:lnTo>
                      <a:pt x="902" y="693"/>
                    </a:lnTo>
                    <a:lnTo>
                      <a:pt x="899" y="693"/>
                    </a:lnTo>
                    <a:lnTo>
                      <a:pt x="899" y="695"/>
                    </a:lnTo>
                    <a:lnTo>
                      <a:pt x="899" y="698"/>
                    </a:lnTo>
                    <a:lnTo>
                      <a:pt x="899" y="701"/>
                    </a:lnTo>
                    <a:lnTo>
                      <a:pt x="897" y="701"/>
                    </a:lnTo>
                    <a:lnTo>
                      <a:pt x="897" y="703"/>
                    </a:lnTo>
                    <a:lnTo>
                      <a:pt x="897" y="706"/>
                    </a:lnTo>
                    <a:lnTo>
                      <a:pt x="891" y="722"/>
                    </a:lnTo>
                    <a:lnTo>
                      <a:pt x="889" y="727"/>
                    </a:lnTo>
                    <a:lnTo>
                      <a:pt x="886" y="735"/>
                    </a:lnTo>
                    <a:lnTo>
                      <a:pt x="883" y="737"/>
                    </a:lnTo>
                    <a:lnTo>
                      <a:pt x="878" y="753"/>
                    </a:lnTo>
                    <a:lnTo>
                      <a:pt x="873" y="771"/>
                    </a:lnTo>
                    <a:lnTo>
                      <a:pt x="870" y="782"/>
                    </a:lnTo>
                    <a:lnTo>
                      <a:pt x="868" y="787"/>
                    </a:lnTo>
                    <a:lnTo>
                      <a:pt x="855" y="819"/>
                    </a:lnTo>
                    <a:lnTo>
                      <a:pt x="844" y="848"/>
                    </a:lnTo>
                    <a:lnTo>
                      <a:pt x="844" y="853"/>
                    </a:lnTo>
                    <a:lnTo>
                      <a:pt x="834" y="882"/>
                    </a:lnTo>
                    <a:lnTo>
                      <a:pt x="831" y="884"/>
                    </a:lnTo>
                    <a:lnTo>
                      <a:pt x="818" y="924"/>
                    </a:lnTo>
                    <a:lnTo>
                      <a:pt x="810" y="945"/>
                    </a:lnTo>
                    <a:lnTo>
                      <a:pt x="805" y="958"/>
                    </a:lnTo>
                    <a:lnTo>
                      <a:pt x="797" y="981"/>
                    </a:lnTo>
                    <a:lnTo>
                      <a:pt x="789" y="997"/>
                    </a:lnTo>
                    <a:lnTo>
                      <a:pt x="784" y="1008"/>
                    </a:lnTo>
                    <a:lnTo>
                      <a:pt x="779" y="1021"/>
                    </a:lnTo>
                    <a:lnTo>
                      <a:pt x="773" y="1031"/>
                    </a:lnTo>
                    <a:lnTo>
                      <a:pt x="763" y="1055"/>
                    </a:lnTo>
                    <a:lnTo>
                      <a:pt x="755" y="1073"/>
                    </a:lnTo>
                    <a:lnTo>
                      <a:pt x="752" y="1078"/>
                    </a:lnTo>
                    <a:lnTo>
                      <a:pt x="752" y="1081"/>
                    </a:lnTo>
                    <a:lnTo>
                      <a:pt x="745" y="1097"/>
                    </a:lnTo>
                    <a:lnTo>
                      <a:pt x="745" y="1099"/>
                    </a:lnTo>
                    <a:lnTo>
                      <a:pt x="737" y="1115"/>
                    </a:lnTo>
                    <a:lnTo>
                      <a:pt x="729" y="1136"/>
                    </a:lnTo>
                    <a:lnTo>
                      <a:pt x="718" y="1162"/>
                    </a:lnTo>
                    <a:lnTo>
                      <a:pt x="716" y="1168"/>
                    </a:lnTo>
                    <a:lnTo>
                      <a:pt x="713" y="1168"/>
                    </a:lnTo>
                    <a:lnTo>
                      <a:pt x="713" y="1173"/>
                    </a:lnTo>
                    <a:lnTo>
                      <a:pt x="710" y="1176"/>
                    </a:lnTo>
                    <a:lnTo>
                      <a:pt x="710" y="1178"/>
                    </a:lnTo>
                    <a:lnTo>
                      <a:pt x="708" y="1181"/>
                    </a:lnTo>
                    <a:lnTo>
                      <a:pt x="703" y="1194"/>
                    </a:lnTo>
                    <a:lnTo>
                      <a:pt x="700" y="1197"/>
                    </a:lnTo>
                    <a:lnTo>
                      <a:pt x="692" y="1215"/>
                    </a:lnTo>
                    <a:lnTo>
                      <a:pt x="689" y="1223"/>
                    </a:lnTo>
                    <a:lnTo>
                      <a:pt x="684" y="1231"/>
                    </a:lnTo>
                    <a:lnTo>
                      <a:pt x="682" y="1233"/>
                    </a:lnTo>
                    <a:lnTo>
                      <a:pt x="682" y="1236"/>
                    </a:lnTo>
                    <a:lnTo>
                      <a:pt x="679" y="1241"/>
                    </a:lnTo>
                    <a:lnTo>
                      <a:pt x="674" y="1252"/>
                    </a:lnTo>
                    <a:lnTo>
                      <a:pt x="674" y="1254"/>
                    </a:lnTo>
                    <a:lnTo>
                      <a:pt x="671" y="1260"/>
                    </a:lnTo>
                    <a:lnTo>
                      <a:pt x="669" y="1262"/>
                    </a:lnTo>
                    <a:lnTo>
                      <a:pt x="666" y="1265"/>
                    </a:lnTo>
                    <a:lnTo>
                      <a:pt x="666" y="1267"/>
                    </a:lnTo>
                    <a:lnTo>
                      <a:pt x="666" y="1270"/>
                    </a:lnTo>
                    <a:lnTo>
                      <a:pt x="663" y="1273"/>
                    </a:lnTo>
                    <a:lnTo>
                      <a:pt x="663" y="1275"/>
                    </a:lnTo>
                    <a:lnTo>
                      <a:pt x="661" y="1275"/>
                    </a:lnTo>
                    <a:lnTo>
                      <a:pt x="658" y="1275"/>
                    </a:lnTo>
                    <a:lnTo>
                      <a:pt x="621" y="1270"/>
                    </a:lnTo>
                    <a:lnTo>
                      <a:pt x="608" y="1270"/>
                    </a:lnTo>
                    <a:lnTo>
                      <a:pt x="574" y="1267"/>
                    </a:lnTo>
                    <a:lnTo>
                      <a:pt x="540" y="1262"/>
                    </a:lnTo>
                    <a:lnTo>
                      <a:pt x="535" y="1262"/>
                    </a:lnTo>
                    <a:lnTo>
                      <a:pt x="511" y="1260"/>
                    </a:lnTo>
                    <a:lnTo>
                      <a:pt x="488" y="1257"/>
                    </a:lnTo>
                    <a:lnTo>
                      <a:pt x="482" y="1257"/>
                    </a:lnTo>
                    <a:lnTo>
                      <a:pt x="480" y="1257"/>
                    </a:lnTo>
                    <a:lnTo>
                      <a:pt x="477" y="1257"/>
                    </a:lnTo>
                    <a:lnTo>
                      <a:pt x="464" y="1257"/>
                    </a:lnTo>
                    <a:lnTo>
                      <a:pt x="464" y="1252"/>
                    </a:lnTo>
                    <a:lnTo>
                      <a:pt x="454" y="1252"/>
                    </a:lnTo>
                    <a:lnTo>
                      <a:pt x="446" y="1249"/>
                    </a:lnTo>
                    <a:lnTo>
                      <a:pt x="443" y="1249"/>
                    </a:lnTo>
                    <a:lnTo>
                      <a:pt x="419" y="1249"/>
                    </a:lnTo>
                    <a:lnTo>
                      <a:pt x="422" y="1244"/>
                    </a:lnTo>
                    <a:lnTo>
                      <a:pt x="419" y="1244"/>
                    </a:lnTo>
                    <a:lnTo>
                      <a:pt x="412" y="1244"/>
                    </a:lnTo>
                    <a:lnTo>
                      <a:pt x="414" y="1241"/>
                    </a:lnTo>
                    <a:lnTo>
                      <a:pt x="412" y="1239"/>
                    </a:lnTo>
                    <a:lnTo>
                      <a:pt x="412" y="1233"/>
                    </a:lnTo>
                    <a:lnTo>
                      <a:pt x="412" y="1231"/>
                    </a:lnTo>
                    <a:lnTo>
                      <a:pt x="412" y="1228"/>
                    </a:lnTo>
                    <a:lnTo>
                      <a:pt x="412" y="1225"/>
                    </a:lnTo>
                    <a:lnTo>
                      <a:pt x="412" y="1223"/>
                    </a:lnTo>
                    <a:lnTo>
                      <a:pt x="414" y="1210"/>
                    </a:lnTo>
                    <a:lnTo>
                      <a:pt x="409" y="1207"/>
                    </a:lnTo>
                    <a:lnTo>
                      <a:pt x="406" y="1204"/>
                    </a:lnTo>
                    <a:lnTo>
                      <a:pt x="412" y="1194"/>
                    </a:lnTo>
                    <a:lnTo>
                      <a:pt x="412" y="1191"/>
                    </a:lnTo>
                    <a:lnTo>
                      <a:pt x="414" y="1189"/>
                    </a:lnTo>
                    <a:lnTo>
                      <a:pt x="414" y="1186"/>
                    </a:lnTo>
                    <a:lnTo>
                      <a:pt x="412" y="1186"/>
                    </a:lnTo>
                    <a:lnTo>
                      <a:pt x="412" y="1183"/>
                    </a:lnTo>
                    <a:lnTo>
                      <a:pt x="412" y="1181"/>
                    </a:lnTo>
                    <a:lnTo>
                      <a:pt x="414" y="1178"/>
                    </a:lnTo>
                    <a:lnTo>
                      <a:pt x="414" y="1176"/>
                    </a:lnTo>
                    <a:lnTo>
                      <a:pt x="414" y="1173"/>
                    </a:lnTo>
                    <a:lnTo>
                      <a:pt x="417" y="1170"/>
                    </a:lnTo>
                    <a:lnTo>
                      <a:pt x="417" y="1168"/>
                    </a:lnTo>
                    <a:lnTo>
                      <a:pt x="419" y="1168"/>
                    </a:lnTo>
                    <a:lnTo>
                      <a:pt x="414" y="1165"/>
                    </a:lnTo>
                    <a:lnTo>
                      <a:pt x="419" y="1152"/>
                    </a:lnTo>
                    <a:lnTo>
                      <a:pt x="417" y="1147"/>
                    </a:lnTo>
                    <a:lnTo>
                      <a:pt x="417" y="1141"/>
                    </a:lnTo>
                    <a:lnTo>
                      <a:pt x="417" y="1139"/>
                    </a:lnTo>
                    <a:lnTo>
                      <a:pt x="414" y="1136"/>
                    </a:lnTo>
                    <a:lnTo>
                      <a:pt x="417" y="1134"/>
                    </a:lnTo>
                    <a:lnTo>
                      <a:pt x="417" y="1131"/>
                    </a:lnTo>
                    <a:lnTo>
                      <a:pt x="417" y="1123"/>
                    </a:lnTo>
                    <a:lnTo>
                      <a:pt x="417" y="1120"/>
                    </a:lnTo>
                    <a:lnTo>
                      <a:pt x="419" y="1110"/>
                    </a:lnTo>
                    <a:lnTo>
                      <a:pt x="422" y="1084"/>
                    </a:lnTo>
                    <a:lnTo>
                      <a:pt x="425" y="1073"/>
                    </a:lnTo>
                    <a:lnTo>
                      <a:pt x="425" y="1071"/>
                    </a:lnTo>
                    <a:lnTo>
                      <a:pt x="427" y="1065"/>
                    </a:lnTo>
                    <a:lnTo>
                      <a:pt x="427" y="1060"/>
                    </a:lnTo>
                    <a:lnTo>
                      <a:pt x="427" y="1052"/>
                    </a:lnTo>
                    <a:lnTo>
                      <a:pt x="427" y="1042"/>
                    </a:lnTo>
                    <a:lnTo>
                      <a:pt x="406" y="1039"/>
                    </a:lnTo>
                    <a:lnTo>
                      <a:pt x="385" y="1036"/>
                    </a:lnTo>
                    <a:lnTo>
                      <a:pt x="383" y="1036"/>
                    </a:lnTo>
                    <a:lnTo>
                      <a:pt x="380" y="1036"/>
                    </a:lnTo>
                    <a:lnTo>
                      <a:pt x="378" y="1039"/>
                    </a:lnTo>
                    <a:lnTo>
                      <a:pt x="372" y="1036"/>
                    </a:lnTo>
                    <a:lnTo>
                      <a:pt x="372" y="1034"/>
                    </a:lnTo>
                    <a:lnTo>
                      <a:pt x="372" y="1031"/>
                    </a:lnTo>
                    <a:lnTo>
                      <a:pt x="370" y="1031"/>
                    </a:lnTo>
                    <a:lnTo>
                      <a:pt x="336" y="1018"/>
                    </a:lnTo>
                    <a:lnTo>
                      <a:pt x="312" y="1008"/>
                    </a:lnTo>
                    <a:lnTo>
                      <a:pt x="288" y="1000"/>
                    </a:lnTo>
                    <a:lnTo>
                      <a:pt x="267" y="992"/>
                    </a:lnTo>
                    <a:lnTo>
                      <a:pt x="254" y="987"/>
                    </a:lnTo>
                    <a:lnTo>
                      <a:pt x="236" y="979"/>
                    </a:lnTo>
                    <a:lnTo>
                      <a:pt x="233" y="979"/>
                    </a:lnTo>
                    <a:lnTo>
                      <a:pt x="210" y="968"/>
                    </a:lnTo>
                    <a:lnTo>
                      <a:pt x="186" y="960"/>
                    </a:lnTo>
                    <a:lnTo>
                      <a:pt x="147" y="945"/>
                    </a:lnTo>
                    <a:lnTo>
                      <a:pt x="136" y="939"/>
                    </a:lnTo>
                    <a:lnTo>
                      <a:pt x="131" y="939"/>
                    </a:lnTo>
                    <a:lnTo>
                      <a:pt x="128" y="939"/>
                    </a:lnTo>
                    <a:lnTo>
                      <a:pt x="123" y="939"/>
                    </a:lnTo>
                    <a:lnTo>
                      <a:pt x="118" y="939"/>
                    </a:lnTo>
                    <a:lnTo>
                      <a:pt x="115" y="939"/>
                    </a:lnTo>
                    <a:lnTo>
                      <a:pt x="113" y="939"/>
                    </a:lnTo>
                    <a:lnTo>
                      <a:pt x="107" y="942"/>
                    </a:lnTo>
                    <a:lnTo>
                      <a:pt x="105" y="942"/>
                    </a:lnTo>
                    <a:lnTo>
                      <a:pt x="102" y="942"/>
                    </a:lnTo>
                    <a:lnTo>
                      <a:pt x="100" y="945"/>
                    </a:lnTo>
                    <a:lnTo>
                      <a:pt x="94" y="947"/>
                    </a:lnTo>
                    <a:lnTo>
                      <a:pt x="89" y="950"/>
                    </a:lnTo>
                    <a:lnTo>
                      <a:pt x="89" y="942"/>
                    </a:lnTo>
                    <a:lnTo>
                      <a:pt x="87" y="934"/>
                    </a:lnTo>
                    <a:lnTo>
                      <a:pt x="66" y="955"/>
                    </a:lnTo>
                    <a:lnTo>
                      <a:pt x="55" y="963"/>
                    </a:lnTo>
                    <a:lnTo>
                      <a:pt x="26" y="987"/>
                    </a:lnTo>
                    <a:lnTo>
                      <a:pt x="21" y="989"/>
                    </a:lnTo>
                    <a:lnTo>
                      <a:pt x="18" y="992"/>
                    </a:lnTo>
                    <a:lnTo>
                      <a:pt x="13" y="992"/>
                    </a:lnTo>
                    <a:lnTo>
                      <a:pt x="10" y="994"/>
                    </a:lnTo>
                    <a:lnTo>
                      <a:pt x="5" y="994"/>
                    </a:lnTo>
                    <a:lnTo>
                      <a:pt x="0" y="989"/>
                    </a:lnTo>
                    <a:lnTo>
                      <a:pt x="0" y="987"/>
                    </a:lnTo>
                    <a:lnTo>
                      <a:pt x="0" y="984"/>
                    </a:lnTo>
                    <a:lnTo>
                      <a:pt x="0" y="981"/>
                    </a:lnTo>
                    <a:lnTo>
                      <a:pt x="3" y="979"/>
                    </a:lnTo>
                    <a:lnTo>
                      <a:pt x="3" y="976"/>
                    </a:lnTo>
                    <a:lnTo>
                      <a:pt x="3" y="973"/>
                    </a:lnTo>
                    <a:lnTo>
                      <a:pt x="3" y="971"/>
                    </a:lnTo>
                    <a:lnTo>
                      <a:pt x="5" y="968"/>
                    </a:lnTo>
                    <a:lnTo>
                      <a:pt x="5" y="966"/>
                    </a:lnTo>
                    <a:lnTo>
                      <a:pt x="5" y="963"/>
                    </a:lnTo>
                    <a:lnTo>
                      <a:pt x="5" y="960"/>
                    </a:lnTo>
                    <a:lnTo>
                      <a:pt x="8" y="958"/>
                    </a:lnTo>
                    <a:lnTo>
                      <a:pt x="8" y="955"/>
                    </a:lnTo>
                    <a:lnTo>
                      <a:pt x="8" y="952"/>
                    </a:lnTo>
                    <a:lnTo>
                      <a:pt x="8" y="950"/>
                    </a:lnTo>
                    <a:lnTo>
                      <a:pt x="8" y="947"/>
                    </a:lnTo>
                    <a:lnTo>
                      <a:pt x="10" y="947"/>
                    </a:lnTo>
                    <a:lnTo>
                      <a:pt x="10" y="945"/>
                    </a:lnTo>
                    <a:lnTo>
                      <a:pt x="10" y="942"/>
                    </a:lnTo>
                    <a:lnTo>
                      <a:pt x="10" y="939"/>
                    </a:lnTo>
                    <a:lnTo>
                      <a:pt x="10" y="937"/>
                    </a:lnTo>
                    <a:lnTo>
                      <a:pt x="13" y="937"/>
                    </a:lnTo>
                    <a:lnTo>
                      <a:pt x="13" y="934"/>
                    </a:lnTo>
                    <a:lnTo>
                      <a:pt x="13" y="931"/>
                    </a:lnTo>
                    <a:lnTo>
                      <a:pt x="13" y="929"/>
                    </a:lnTo>
                    <a:lnTo>
                      <a:pt x="16" y="926"/>
                    </a:lnTo>
                    <a:lnTo>
                      <a:pt x="16" y="924"/>
                    </a:lnTo>
                    <a:lnTo>
                      <a:pt x="16" y="921"/>
                    </a:lnTo>
                    <a:lnTo>
                      <a:pt x="18" y="916"/>
                    </a:lnTo>
                    <a:lnTo>
                      <a:pt x="18" y="913"/>
                    </a:lnTo>
                    <a:lnTo>
                      <a:pt x="18" y="910"/>
                    </a:lnTo>
                    <a:lnTo>
                      <a:pt x="21" y="895"/>
                    </a:lnTo>
                    <a:lnTo>
                      <a:pt x="24" y="889"/>
                    </a:lnTo>
                    <a:lnTo>
                      <a:pt x="26" y="879"/>
                    </a:lnTo>
                    <a:lnTo>
                      <a:pt x="31" y="871"/>
                    </a:lnTo>
                    <a:lnTo>
                      <a:pt x="34" y="866"/>
                    </a:lnTo>
                    <a:lnTo>
                      <a:pt x="37" y="869"/>
                    </a:lnTo>
                    <a:lnTo>
                      <a:pt x="39" y="866"/>
                    </a:lnTo>
                    <a:lnTo>
                      <a:pt x="42" y="863"/>
                    </a:lnTo>
                    <a:lnTo>
                      <a:pt x="42" y="861"/>
                    </a:lnTo>
                    <a:lnTo>
                      <a:pt x="45" y="858"/>
                    </a:lnTo>
                    <a:lnTo>
                      <a:pt x="45" y="855"/>
                    </a:lnTo>
                    <a:lnTo>
                      <a:pt x="47" y="853"/>
                    </a:lnTo>
                    <a:lnTo>
                      <a:pt x="50" y="848"/>
                    </a:lnTo>
                    <a:lnTo>
                      <a:pt x="50" y="845"/>
                    </a:lnTo>
                    <a:lnTo>
                      <a:pt x="50" y="840"/>
                    </a:lnTo>
                    <a:lnTo>
                      <a:pt x="52" y="840"/>
                    </a:lnTo>
                    <a:lnTo>
                      <a:pt x="55" y="840"/>
                    </a:lnTo>
                    <a:lnTo>
                      <a:pt x="58" y="837"/>
                    </a:lnTo>
                    <a:lnTo>
                      <a:pt x="60" y="834"/>
                    </a:lnTo>
                    <a:lnTo>
                      <a:pt x="63" y="832"/>
                    </a:lnTo>
                    <a:lnTo>
                      <a:pt x="66" y="829"/>
                    </a:lnTo>
                    <a:lnTo>
                      <a:pt x="68" y="824"/>
                    </a:lnTo>
                    <a:lnTo>
                      <a:pt x="71" y="816"/>
                    </a:lnTo>
                    <a:lnTo>
                      <a:pt x="81" y="790"/>
                    </a:lnTo>
                    <a:lnTo>
                      <a:pt x="81" y="787"/>
                    </a:lnTo>
                    <a:lnTo>
                      <a:pt x="87" y="779"/>
                    </a:lnTo>
                    <a:lnTo>
                      <a:pt x="89" y="779"/>
                    </a:lnTo>
                    <a:lnTo>
                      <a:pt x="92" y="782"/>
                    </a:lnTo>
                    <a:lnTo>
                      <a:pt x="94" y="782"/>
                    </a:lnTo>
                    <a:lnTo>
                      <a:pt x="94" y="779"/>
                    </a:lnTo>
                    <a:lnTo>
                      <a:pt x="97" y="779"/>
                    </a:lnTo>
                    <a:lnTo>
                      <a:pt x="97" y="777"/>
                    </a:lnTo>
                    <a:lnTo>
                      <a:pt x="100" y="771"/>
                    </a:lnTo>
                    <a:lnTo>
                      <a:pt x="102" y="771"/>
                    </a:lnTo>
                    <a:lnTo>
                      <a:pt x="102" y="769"/>
                    </a:lnTo>
                    <a:lnTo>
                      <a:pt x="107" y="758"/>
                    </a:lnTo>
                    <a:lnTo>
                      <a:pt x="110" y="753"/>
                    </a:lnTo>
                    <a:lnTo>
                      <a:pt x="113" y="750"/>
                    </a:lnTo>
                    <a:lnTo>
                      <a:pt x="113" y="748"/>
                    </a:lnTo>
                    <a:lnTo>
                      <a:pt x="115" y="745"/>
                    </a:lnTo>
                    <a:lnTo>
                      <a:pt x="115" y="743"/>
                    </a:lnTo>
                    <a:lnTo>
                      <a:pt x="118" y="740"/>
                    </a:lnTo>
                    <a:lnTo>
                      <a:pt x="118" y="737"/>
                    </a:lnTo>
                    <a:lnTo>
                      <a:pt x="121" y="737"/>
                    </a:lnTo>
                    <a:lnTo>
                      <a:pt x="123" y="732"/>
                    </a:lnTo>
                    <a:lnTo>
                      <a:pt x="121" y="732"/>
                    </a:lnTo>
                    <a:lnTo>
                      <a:pt x="121" y="729"/>
                    </a:lnTo>
                    <a:lnTo>
                      <a:pt x="126" y="724"/>
                    </a:lnTo>
                    <a:lnTo>
                      <a:pt x="128" y="722"/>
                    </a:lnTo>
                    <a:lnTo>
                      <a:pt x="131" y="719"/>
                    </a:lnTo>
                    <a:lnTo>
                      <a:pt x="134" y="716"/>
                    </a:lnTo>
                    <a:lnTo>
                      <a:pt x="136" y="714"/>
                    </a:lnTo>
                    <a:lnTo>
                      <a:pt x="144" y="714"/>
                    </a:lnTo>
                    <a:lnTo>
                      <a:pt x="149" y="719"/>
                    </a:lnTo>
                    <a:lnTo>
                      <a:pt x="155" y="708"/>
                    </a:lnTo>
                    <a:lnTo>
                      <a:pt x="155" y="706"/>
                    </a:lnTo>
                    <a:lnTo>
                      <a:pt x="155" y="698"/>
                    </a:lnTo>
                    <a:lnTo>
                      <a:pt x="155" y="693"/>
                    </a:lnTo>
                    <a:lnTo>
                      <a:pt x="157" y="690"/>
                    </a:lnTo>
                    <a:lnTo>
                      <a:pt x="157" y="687"/>
                    </a:lnTo>
                    <a:lnTo>
                      <a:pt x="157" y="685"/>
                    </a:lnTo>
                    <a:lnTo>
                      <a:pt x="157" y="682"/>
                    </a:lnTo>
                    <a:lnTo>
                      <a:pt x="157" y="677"/>
                    </a:lnTo>
                    <a:lnTo>
                      <a:pt x="157" y="672"/>
                    </a:lnTo>
                    <a:lnTo>
                      <a:pt x="157" y="669"/>
                    </a:lnTo>
                    <a:lnTo>
                      <a:pt x="157" y="666"/>
                    </a:lnTo>
                    <a:lnTo>
                      <a:pt x="157" y="664"/>
                    </a:lnTo>
                    <a:lnTo>
                      <a:pt x="160" y="661"/>
                    </a:lnTo>
                    <a:lnTo>
                      <a:pt x="160" y="659"/>
                    </a:lnTo>
                    <a:lnTo>
                      <a:pt x="160" y="656"/>
                    </a:lnTo>
                    <a:lnTo>
                      <a:pt x="163" y="653"/>
                    </a:lnTo>
                    <a:lnTo>
                      <a:pt x="165" y="648"/>
                    </a:lnTo>
                    <a:lnTo>
                      <a:pt x="168" y="643"/>
                    </a:lnTo>
                    <a:lnTo>
                      <a:pt x="168" y="640"/>
                    </a:lnTo>
                    <a:lnTo>
                      <a:pt x="170" y="640"/>
                    </a:lnTo>
                    <a:lnTo>
                      <a:pt x="170" y="638"/>
                    </a:lnTo>
                    <a:lnTo>
                      <a:pt x="168" y="638"/>
                    </a:lnTo>
                    <a:lnTo>
                      <a:pt x="170" y="635"/>
                    </a:lnTo>
                    <a:lnTo>
                      <a:pt x="170" y="630"/>
                    </a:lnTo>
                    <a:lnTo>
                      <a:pt x="176" y="630"/>
                    </a:lnTo>
                    <a:lnTo>
                      <a:pt x="176" y="622"/>
                    </a:lnTo>
                    <a:lnTo>
                      <a:pt x="181" y="624"/>
                    </a:lnTo>
                    <a:lnTo>
                      <a:pt x="181" y="622"/>
                    </a:lnTo>
                    <a:lnTo>
                      <a:pt x="181" y="619"/>
                    </a:lnTo>
                    <a:lnTo>
                      <a:pt x="184" y="617"/>
                    </a:lnTo>
                    <a:lnTo>
                      <a:pt x="184" y="614"/>
                    </a:lnTo>
                    <a:lnTo>
                      <a:pt x="184" y="611"/>
                    </a:lnTo>
                    <a:lnTo>
                      <a:pt x="186" y="606"/>
                    </a:lnTo>
                    <a:lnTo>
                      <a:pt x="189" y="603"/>
                    </a:lnTo>
                    <a:lnTo>
                      <a:pt x="189" y="601"/>
                    </a:lnTo>
                    <a:lnTo>
                      <a:pt x="189" y="598"/>
                    </a:lnTo>
                    <a:lnTo>
                      <a:pt x="191" y="590"/>
                    </a:lnTo>
                    <a:lnTo>
                      <a:pt x="194" y="585"/>
                    </a:lnTo>
                    <a:lnTo>
                      <a:pt x="194" y="582"/>
                    </a:lnTo>
                    <a:lnTo>
                      <a:pt x="197" y="580"/>
                    </a:lnTo>
                    <a:lnTo>
                      <a:pt x="197" y="577"/>
                    </a:lnTo>
                    <a:lnTo>
                      <a:pt x="197" y="575"/>
                    </a:lnTo>
                    <a:lnTo>
                      <a:pt x="197" y="572"/>
                    </a:lnTo>
                    <a:lnTo>
                      <a:pt x="199" y="569"/>
                    </a:lnTo>
                    <a:lnTo>
                      <a:pt x="199" y="567"/>
                    </a:lnTo>
                    <a:lnTo>
                      <a:pt x="202" y="564"/>
                    </a:lnTo>
                    <a:lnTo>
                      <a:pt x="202" y="559"/>
                    </a:lnTo>
                    <a:lnTo>
                      <a:pt x="204" y="559"/>
                    </a:lnTo>
                    <a:lnTo>
                      <a:pt x="204" y="556"/>
                    </a:lnTo>
                    <a:lnTo>
                      <a:pt x="204" y="554"/>
                    </a:lnTo>
                    <a:lnTo>
                      <a:pt x="207" y="554"/>
                    </a:lnTo>
                    <a:lnTo>
                      <a:pt x="212" y="540"/>
                    </a:lnTo>
                    <a:lnTo>
                      <a:pt x="212" y="538"/>
                    </a:lnTo>
                    <a:lnTo>
                      <a:pt x="220" y="538"/>
                    </a:lnTo>
                    <a:lnTo>
                      <a:pt x="223" y="527"/>
                    </a:lnTo>
                    <a:lnTo>
                      <a:pt x="225" y="525"/>
                    </a:lnTo>
                    <a:lnTo>
                      <a:pt x="223" y="512"/>
                    </a:lnTo>
                    <a:lnTo>
                      <a:pt x="225" y="509"/>
                    </a:lnTo>
                    <a:lnTo>
                      <a:pt x="225" y="504"/>
                    </a:lnTo>
                    <a:lnTo>
                      <a:pt x="228" y="501"/>
                    </a:lnTo>
                    <a:lnTo>
                      <a:pt x="231" y="496"/>
                    </a:lnTo>
                    <a:lnTo>
                      <a:pt x="231" y="493"/>
                    </a:lnTo>
                    <a:lnTo>
                      <a:pt x="233" y="491"/>
                    </a:lnTo>
                    <a:lnTo>
                      <a:pt x="233" y="488"/>
                    </a:lnTo>
                    <a:lnTo>
                      <a:pt x="236" y="488"/>
                    </a:lnTo>
                    <a:lnTo>
                      <a:pt x="236" y="485"/>
                    </a:lnTo>
                    <a:lnTo>
                      <a:pt x="239" y="485"/>
                    </a:lnTo>
                    <a:lnTo>
                      <a:pt x="239" y="483"/>
                    </a:lnTo>
                    <a:lnTo>
                      <a:pt x="239" y="480"/>
                    </a:lnTo>
                    <a:lnTo>
                      <a:pt x="241" y="480"/>
                    </a:lnTo>
                    <a:lnTo>
                      <a:pt x="241" y="477"/>
                    </a:lnTo>
                    <a:lnTo>
                      <a:pt x="244" y="477"/>
                    </a:lnTo>
                    <a:lnTo>
                      <a:pt x="246" y="477"/>
                    </a:lnTo>
                    <a:lnTo>
                      <a:pt x="244" y="475"/>
                    </a:lnTo>
                    <a:lnTo>
                      <a:pt x="246" y="472"/>
                    </a:lnTo>
                    <a:lnTo>
                      <a:pt x="246" y="470"/>
                    </a:lnTo>
                    <a:lnTo>
                      <a:pt x="249" y="467"/>
                    </a:lnTo>
                    <a:lnTo>
                      <a:pt x="257" y="443"/>
                    </a:lnTo>
                    <a:lnTo>
                      <a:pt x="260" y="438"/>
                    </a:lnTo>
                    <a:lnTo>
                      <a:pt x="262" y="433"/>
                    </a:lnTo>
                    <a:lnTo>
                      <a:pt x="262" y="430"/>
                    </a:lnTo>
                    <a:lnTo>
                      <a:pt x="265" y="430"/>
                    </a:lnTo>
                    <a:lnTo>
                      <a:pt x="265" y="428"/>
                    </a:lnTo>
                    <a:lnTo>
                      <a:pt x="265" y="425"/>
                    </a:lnTo>
                    <a:lnTo>
                      <a:pt x="265" y="422"/>
                    </a:lnTo>
                    <a:lnTo>
                      <a:pt x="267" y="422"/>
                    </a:lnTo>
                    <a:lnTo>
                      <a:pt x="267" y="420"/>
                    </a:lnTo>
                    <a:lnTo>
                      <a:pt x="270" y="417"/>
                    </a:lnTo>
                    <a:lnTo>
                      <a:pt x="270" y="414"/>
                    </a:lnTo>
                    <a:lnTo>
                      <a:pt x="273" y="409"/>
                    </a:lnTo>
                    <a:lnTo>
                      <a:pt x="275" y="404"/>
                    </a:lnTo>
                    <a:lnTo>
                      <a:pt x="275" y="407"/>
                    </a:lnTo>
                    <a:lnTo>
                      <a:pt x="278" y="407"/>
                    </a:lnTo>
                    <a:lnTo>
                      <a:pt x="281" y="407"/>
                    </a:lnTo>
                    <a:lnTo>
                      <a:pt x="281" y="409"/>
                    </a:lnTo>
                    <a:lnTo>
                      <a:pt x="283" y="409"/>
                    </a:lnTo>
                    <a:lnTo>
                      <a:pt x="283" y="407"/>
                    </a:lnTo>
                    <a:lnTo>
                      <a:pt x="286" y="401"/>
                    </a:lnTo>
                    <a:lnTo>
                      <a:pt x="294" y="383"/>
                    </a:lnTo>
                    <a:lnTo>
                      <a:pt x="309" y="346"/>
                    </a:lnTo>
                    <a:lnTo>
                      <a:pt x="309" y="344"/>
                    </a:lnTo>
                    <a:lnTo>
                      <a:pt x="315" y="338"/>
                    </a:lnTo>
                    <a:lnTo>
                      <a:pt x="317" y="331"/>
                    </a:lnTo>
                    <a:lnTo>
                      <a:pt x="317" y="328"/>
                    </a:lnTo>
                    <a:lnTo>
                      <a:pt x="325" y="312"/>
                    </a:lnTo>
                    <a:lnTo>
                      <a:pt x="336" y="286"/>
                    </a:lnTo>
                    <a:lnTo>
                      <a:pt x="349" y="257"/>
                    </a:lnTo>
                    <a:lnTo>
                      <a:pt x="349" y="254"/>
                    </a:lnTo>
                    <a:lnTo>
                      <a:pt x="351" y="252"/>
                    </a:lnTo>
                    <a:lnTo>
                      <a:pt x="351" y="249"/>
                    </a:lnTo>
                    <a:lnTo>
                      <a:pt x="351" y="247"/>
                    </a:lnTo>
                    <a:lnTo>
                      <a:pt x="351" y="241"/>
                    </a:lnTo>
                    <a:lnTo>
                      <a:pt x="354" y="239"/>
                    </a:lnTo>
                    <a:lnTo>
                      <a:pt x="354" y="231"/>
                    </a:lnTo>
                    <a:lnTo>
                      <a:pt x="354" y="228"/>
                    </a:lnTo>
                    <a:lnTo>
                      <a:pt x="357" y="228"/>
                    </a:lnTo>
                    <a:lnTo>
                      <a:pt x="357" y="223"/>
                    </a:lnTo>
                    <a:lnTo>
                      <a:pt x="362" y="218"/>
                    </a:lnTo>
                    <a:lnTo>
                      <a:pt x="362" y="212"/>
                    </a:lnTo>
                    <a:lnTo>
                      <a:pt x="364" y="210"/>
                    </a:lnTo>
                    <a:lnTo>
                      <a:pt x="370" y="199"/>
                    </a:lnTo>
                    <a:lnTo>
                      <a:pt x="372" y="191"/>
                    </a:lnTo>
                    <a:lnTo>
                      <a:pt x="372" y="189"/>
                    </a:lnTo>
                    <a:lnTo>
                      <a:pt x="372" y="184"/>
                    </a:lnTo>
                    <a:lnTo>
                      <a:pt x="372" y="181"/>
                    </a:lnTo>
                    <a:lnTo>
                      <a:pt x="375" y="181"/>
                    </a:lnTo>
                    <a:lnTo>
                      <a:pt x="375" y="178"/>
                    </a:lnTo>
                    <a:lnTo>
                      <a:pt x="380" y="168"/>
                    </a:lnTo>
                    <a:lnTo>
                      <a:pt x="380" y="165"/>
                    </a:lnTo>
                    <a:lnTo>
                      <a:pt x="383" y="165"/>
                    </a:lnTo>
                    <a:lnTo>
                      <a:pt x="383" y="163"/>
                    </a:lnTo>
                    <a:lnTo>
                      <a:pt x="385" y="160"/>
                    </a:lnTo>
                    <a:lnTo>
                      <a:pt x="383" y="157"/>
                    </a:lnTo>
                    <a:lnTo>
                      <a:pt x="385" y="152"/>
                    </a:lnTo>
                    <a:lnTo>
                      <a:pt x="385" y="147"/>
                    </a:lnTo>
                    <a:lnTo>
                      <a:pt x="385" y="139"/>
                    </a:lnTo>
                    <a:lnTo>
                      <a:pt x="388" y="139"/>
                    </a:lnTo>
                    <a:lnTo>
                      <a:pt x="388" y="136"/>
                    </a:lnTo>
                    <a:lnTo>
                      <a:pt x="388" y="134"/>
                    </a:lnTo>
                    <a:lnTo>
                      <a:pt x="391" y="134"/>
                    </a:lnTo>
                    <a:lnTo>
                      <a:pt x="391" y="128"/>
                    </a:lnTo>
                    <a:lnTo>
                      <a:pt x="393" y="128"/>
                    </a:lnTo>
                    <a:lnTo>
                      <a:pt x="393" y="126"/>
                    </a:lnTo>
                    <a:lnTo>
                      <a:pt x="393" y="121"/>
                    </a:lnTo>
                    <a:lnTo>
                      <a:pt x="396" y="118"/>
                    </a:lnTo>
                    <a:lnTo>
                      <a:pt x="396" y="115"/>
                    </a:lnTo>
                    <a:lnTo>
                      <a:pt x="398" y="107"/>
                    </a:lnTo>
                    <a:lnTo>
                      <a:pt x="398" y="105"/>
                    </a:lnTo>
                    <a:lnTo>
                      <a:pt x="401" y="105"/>
                    </a:lnTo>
                    <a:lnTo>
                      <a:pt x="401" y="102"/>
                    </a:lnTo>
                    <a:lnTo>
                      <a:pt x="404" y="102"/>
                    </a:lnTo>
                    <a:lnTo>
                      <a:pt x="406" y="105"/>
                    </a:lnTo>
                    <a:lnTo>
                      <a:pt x="406" y="102"/>
                    </a:lnTo>
                    <a:lnTo>
                      <a:pt x="409" y="92"/>
                    </a:lnTo>
                    <a:lnTo>
                      <a:pt x="412" y="86"/>
                    </a:lnTo>
                    <a:lnTo>
                      <a:pt x="412" y="81"/>
                    </a:lnTo>
                    <a:lnTo>
                      <a:pt x="414" y="73"/>
                    </a:lnTo>
                    <a:lnTo>
                      <a:pt x="414" y="71"/>
                    </a:lnTo>
                    <a:lnTo>
                      <a:pt x="414" y="68"/>
                    </a:lnTo>
                    <a:lnTo>
                      <a:pt x="422" y="50"/>
                    </a:lnTo>
                    <a:lnTo>
                      <a:pt x="422" y="47"/>
                    </a:lnTo>
                    <a:lnTo>
                      <a:pt x="422" y="44"/>
                    </a:lnTo>
                    <a:lnTo>
                      <a:pt x="425" y="42"/>
                    </a:lnTo>
                    <a:lnTo>
                      <a:pt x="430" y="29"/>
                    </a:lnTo>
                    <a:lnTo>
                      <a:pt x="430" y="26"/>
                    </a:lnTo>
                    <a:lnTo>
                      <a:pt x="422" y="23"/>
                    </a:lnTo>
                    <a:lnTo>
                      <a:pt x="422" y="16"/>
                    </a:lnTo>
                    <a:lnTo>
                      <a:pt x="425" y="16"/>
                    </a:lnTo>
                    <a:lnTo>
                      <a:pt x="425" y="13"/>
                    </a:lnTo>
                    <a:lnTo>
                      <a:pt x="427" y="13"/>
                    </a:lnTo>
                    <a:lnTo>
                      <a:pt x="430" y="13"/>
                    </a:lnTo>
                    <a:lnTo>
                      <a:pt x="433" y="13"/>
                    </a:lnTo>
                    <a:lnTo>
                      <a:pt x="435" y="16"/>
                    </a:lnTo>
                    <a:lnTo>
                      <a:pt x="438" y="16"/>
                    </a:lnTo>
                    <a:lnTo>
                      <a:pt x="440" y="16"/>
                    </a:lnTo>
                    <a:lnTo>
                      <a:pt x="443" y="16"/>
                    </a:lnTo>
                    <a:lnTo>
                      <a:pt x="446" y="16"/>
                    </a:lnTo>
                    <a:lnTo>
                      <a:pt x="448" y="18"/>
                    </a:lnTo>
                    <a:lnTo>
                      <a:pt x="451" y="18"/>
                    </a:lnTo>
                    <a:lnTo>
                      <a:pt x="454" y="18"/>
                    </a:lnTo>
                    <a:lnTo>
                      <a:pt x="456" y="18"/>
                    </a:lnTo>
                    <a:lnTo>
                      <a:pt x="459" y="21"/>
                    </a:lnTo>
                    <a:lnTo>
                      <a:pt x="461" y="21"/>
                    </a:lnTo>
                    <a:lnTo>
                      <a:pt x="464" y="21"/>
                    </a:lnTo>
                    <a:lnTo>
                      <a:pt x="467" y="23"/>
                    </a:lnTo>
                    <a:lnTo>
                      <a:pt x="469" y="23"/>
                    </a:lnTo>
                    <a:lnTo>
                      <a:pt x="472" y="23"/>
                    </a:lnTo>
                    <a:lnTo>
                      <a:pt x="485" y="29"/>
                    </a:lnTo>
                    <a:lnTo>
                      <a:pt x="490" y="29"/>
                    </a:lnTo>
                    <a:lnTo>
                      <a:pt x="495" y="31"/>
                    </a:lnTo>
                    <a:lnTo>
                      <a:pt x="498" y="31"/>
                    </a:lnTo>
                    <a:lnTo>
                      <a:pt x="501" y="31"/>
                    </a:lnTo>
                    <a:lnTo>
                      <a:pt x="511" y="37"/>
                    </a:lnTo>
                    <a:lnTo>
                      <a:pt x="516" y="37"/>
                    </a:lnTo>
                    <a:lnTo>
                      <a:pt x="537" y="44"/>
                    </a:lnTo>
                    <a:lnTo>
                      <a:pt x="540" y="44"/>
                    </a:lnTo>
                    <a:lnTo>
                      <a:pt x="545" y="47"/>
                    </a:lnTo>
                    <a:lnTo>
                      <a:pt x="553" y="50"/>
                    </a:lnTo>
                    <a:lnTo>
                      <a:pt x="564" y="52"/>
                    </a:lnTo>
                    <a:lnTo>
                      <a:pt x="566" y="55"/>
                    </a:lnTo>
                    <a:lnTo>
                      <a:pt x="569" y="55"/>
                    </a:lnTo>
                    <a:lnTo>
                      <a:pt x="572" y="55"/>
                    </a:lnTo>
                    <a:lnTo>
                      <a:pt x="585" y="63"/>
                    </a:lnTo>
                    <a:lnTo>
                      <a:pt x="592" y="68"/>
                    </a:lnTo>
                    <a:lnTo>
                      <a:pt x="661" y="89"/>
                    </a:lnTo>
                    <a:lnTo>
                      <a:pt x="705" y="102"/>
                    </a:lnTo>
                    <a:lnTo>
                      <a:pt x="710" y="100"/>
                    </a:lnTo>
                    <a:lnTo>
                      <a:pt x="716" y="100"/>
                    </a:lnTo>
                    <a:lnTo>
                      <a:pt x="718" y="100"/>
                    </a:lnTo>
                    <a:lnTo>
                      <a:pt x="721" y="100"/>
                    </a:lnTo>
                    <a:lnTo>
                      <a:pt x="724" y="100"/>
                    </a:lnTo>
                    <a:lnTo>
                      <a:pt x="731" y="102"/>
                    </a:lnTo>
                    <a:lnTo>
                      <a:pt x="734" y="102"/>
                    </a:lnTo>
                    <a:lnTo>
                      <a:pt x="739" y="102"/>
                    </a:lnTo>
                    <a:lnTo>
                      <a:pt x="742" y="102"/>
                    </a:lnTo>
                    <a:lnTo>
                      <a:pt x="747" y="102"/>
                    </a:lnTo>
                    <a:lnTo>
                      <a:pt x="752" y="102"/>
                    </a:lnTo>
                    <a:lnTo>
                      <a:pt x="758" y="102"/>
                    </a:lnTo>
                    <a:lnTo>
                      <a:pt x="768" y="102"/>
                    </a:lnTo>
                    <a:lnTo>
                      <a:pt x="773" y="102"/>
                    </a:lnTo>
                    <a:lnTo>
                      <a:pt x="779" y="102"/>
                    </a:lnTo>
                    <a:lnTo>
                      <a:pt x="781" y="102"/>
                    </a:lnTo>
                    <a:lnTo>
                      <a:pt x="784" y="102"/>
                    </a:lnTo>
                    <a:lnTo>
                      <a:pt x="786" y="102"/>
                    </a:lnTo>
                    <a:lnTo>
                      <a:pt x="789" y="102"/>
                    </a:lnTo>
                    <a:lnTo>
                      <a:pt x="792" y="102"/>
                    </a:lnTo>
                    <a:lnTo>
                      <a:pt x="794" y="102"/>
                    </a:lnTo>
                    <a:lnTo>
                      <a:pt x="797" y="102"/>
                    </a:lnTo>
                    <a:lnTo>
                      <a:pt x="800" y="102"/>
                    </a:lnTo>
                    <a:lnTo>
                      <a:pt x="805" y="102"/>
                    </a:lnTo>
                    <a:lnTo>
                      <a:pt x="807" y="102"/>
                    </a:lnTo>
                    <a:lnTo>
                      <a:pt x="807" y="100"/>
                    </a:lnTo>
                    <a:lnTo>
                      <a:pt x="810" y="100"/>
                    </a:lnTo>
                    <a:lnTo>
                      <a:pt x="815" y="100"/>
                    </a:lnTo>
                    <a:lnTo>
                      <a:pt x="821" y="97"/>
                    </a:lnTo>
                    <a:lnTo>
                      <a:pt x="826" y="97"/>
                    </a:lnTo>
                    <a:lnTo>
                      <a:pt x="828" y="97"/>
                    </a:lnTo>
                    <a:lnTo>
                      <a:pt x="834" y="94"/>
                    </a:lnTo>
                    <a:lnTo>
                      <a:pt x="836" y="92"/>
                    </a:lnTo>
                    <a:lnTo>
                      <a:pt x="842" y="89"/>
                    </a:lnTo>
                    <a:lnTo>
                      <a:pt x="844" y="89"/>
                    </a:lnTo>
                    <a:lnTo>
                      <a:pt x="849" y="86"/>
                    </a:lnTo>
                    <a:lnTo>
                      <a:pt x="852" y="84"/>
                    </a:lnTo>
                    <a:lnTo>
                      <a:pt x="857" y="81"/>
                    </a:lnTo>
                    <a:lnTo>
                      <a:pt x="863" y="76"/>
                    </a:lnTo>
                    <a:lnTo>
                      <a:pt x="865" y="76"/>
                    </a:lnTo>
                    <a:lnTo>
                      <a:pt x="865" y="73"/>
                    </a:lnTo>
                    <a:lnTo>
                      <a:pt x="868" y="73"/>
                    </a:lnTo>
                    <a:lnTo>
                      <a:pt x="873" y="71"/>
                    </a:lnTo>
                    <a:lnTo>
                      <a:pt x="873" y="68"/>
                    </a:lnTo>
                    <a:lnTo>
                      <a:pt x="876" y="68"/>
                    </a:lnTo>
                    <a:lnTo>
                      <a:pt x="876" y="65"/>
                    </a:lnTo>
                    <a:lnTo>
                      <a:pt x="881" y="63"/>
                    </a:lnTo>
                    <a:lnTo>
                      <a:pt x="881" y="60"/>
                    </a:lnTo>
                    <a:lnTo>
                      <a:pt x="883" y="58"/>
                    </a:lnTo>
                    <a:lnTo>
                      <a:pt x="886" y="58"/>
                    </a:lnTo>
                    <a:lnTo>
                      <a:pt x="889" y="52"/>
                    </a:lnTo>
                    <a:lnTo>
                      <a:pt x="891" y="52"/>
                    </a:lnTo>
                    <a:lnTo>
                      <a:pt x="891" y="50"/>
                    </a:lnTo>
                    <a:lnTo>
                      <a:pt x="894" y="47"/>
                    </a:lnTo>
                    <a:lnTo>
                      <a:pt x="899" y="42"/>
                    </a:lnTo>
                    <a:lnTo>
                      <a:pt x="904" y="37"/>
                    </a:lnTo>
                    <a:lnTo>
                      <a:pt x="910" y="31"/>
                    </a:lnTo>
                    <a:lnTo>
                      <a:pt x="918" y="21"/>
                    </a:lnTo>
                    <a:lnTo>
                      <a:pt x="920" y="21"/>
                    </a:lnTo>
                    <a:lnTo>
                      <a:pt x="920" y="18"/>
                    </a:lnTo>
                    <a:lnTo>
                      <a:pt x="928" y="8"/>
                    </a:lnTo>
                    <a:lnTo>
                      <a:pt x="931" y="8"/>
                    </a:lnTo>
                    <a:lnTo>
                      <a:pt x="936" y="0"/>
                    </a:lnTo>
                    <a:lnTo>
                      <a:pt x="944" y="8"/>
                    </a:lnTo>
                    <a:lnTo>
                      <a:pt x="957" y="21"/>
                    </a:lnTo>
                    <a:lnTo>
                      <a:pt x="970" y="34"/>
                    </a:lnTo>
                    <a:lnTo>
                      <a:pt x="975" y="39"/>
                    </a:lnTo>
                    <a:lnTo>
                      <a:pt x="980" y="44"/>
                    </a:lnTo>
                    <a:lnTo>
                      <a:pt x="1001" y="65"/>
                    </a:lnTo>
                    <a:lnTo>
                      <a:pt x="1009" y="73"/>
                    </a:lnTo>
                    <a:lnTo>
                      <a:pt x="1017" y="81"/>
                    </a:lnTo>
                    <a:lnTo>
                      <a:pt x="1028" y="9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8" name="フリーフォーム 217"/>
              <p:cNvSpPr>
                <a:spLocks/>
              </p:cNvSpPr>
              <p:nvPr/>
            </p:nvSpPr>
            <p:spPr bwMode="auto">
              <a:xfrm>
                <a:off x="6513672" y="2854011"/>
                <a:ext cx="455755" cy="504135"/>
              </a:xfrm>
              <a:custGeom>
                <a:avLst/>
                <a:gdLst>
                  <a:gd name="T0" fmla="*/ 553 w 951"/>
                  <a:gd name="T1" fmla="*/ 196 h 1036"/>
                  <a:gd name="T2" fmla="*/ 569 w 951"/>
                  <a:gd name="T3" fmla="*/ 210 h 1036"/>
                  <a:gd name="T4" fmla="*/ 590 w 951"/>
                  <a:gd name="T5" fmla="*/ 225 h 1036"/>
                  <a:gd name="T6" fmla="*/ 687 w 951"/>
                  <a:gd name="T7" fmla="*/ 278 h 1036"/>
                  <a:gd name="T8" fmla="*/ 736 w 951"/>
                  <a:gd name="T9" fmla="*/ 257 h 1036"/>
                  <a:gd name="T10" fmla="*/ 807 w 951"/>
                  <a:gd name="T11" fmla="*/ 225 h 1036"/>
                  <a:gd name="T12" fmla="*/ 846 w 951"/>
                  <a:gd name="T13" fmla="*/ 189 h 1036"/>
                  <a:gd name="T14" fmla="*/ 941 w 951"/>
                  <a:gd name="T15" fmla="*/ 165 h 1036"/>
                  <a:gd name="T16" fmla="*/ 936 w 951"/>
                  <a:gd name="T17" fmla="*/ 189 h 1036"/>
                  <a:gd name="T18" fmla="*/ 928 w 951"/>
                  <a:gd name="T19" fmla="*/ 220 h 1036"/>
                  <a:gd name="T20" fmla="*/ 917 w 951"/>
                  <a:gd name="T21" fmla="*/ 257 h 1036"/>
                  <a:gd name="T22" fmla="*/ 909 w 951"/>
                  <a:gd name="T23" fmla="*/ 280 h 1036"/>
                  <a:gd name="T24" fmla="*/ 901 w 951"/>
                  <a:gd name="T25" fmla="*/ 315 h 1036"/>
                  <a:gd name="T26" fmla="*/ 904 w 951"/>
                  <a:gd name="T27" fmla="*/ 341 h 1036"/>
                  <a:gd name="T28" fmla="*/ 912 w 951"/>
                  <a:gd name="T29" fmla="*/ 367 h 1036"/>
                  <a:gd name="T30" fmla="*/ 938 w 951"/>
                  <a:gd name="T31" fmla="*/ 483 h 1036"/>
                  <a:gd name="T32" fmla="*/ 951 w 951"/>
                  <a:gd name="T33" fmla="*/ 519 h 1036"/>
                  <a:gd name="T34" fmla="*/ 920 w 951"/>
                  <a:gd name="T35" fmla="*/ 532 h 1036"/>
                  <a:gd name="T36" fmla="*/ 875 w 951"/>
                  <a:gd name="T37" fmla="*/ 556 h 1036"/>
                  <a:gd name="T38" fmla="*/ 862 w 951"/>
                  <a:gd name="T39" fmla="*/ 564 h 1036"/>
                  <a:gd name="T40" fmla="*/ 823 w 951"/>
                  <a:gd name="T41" fmla="*/ 588 h 1036"/>
                  <a:gd name="T42" fmla="*/ 789 w 951"/>
                  <a:gd name="T43" fmla="*/ 627 h 1036"/>
                  <a:gd name="T44" fmla="*/ 705 w 951"/>
                  <a:gd name="T45" fmla="*/ 737 h 1036"/>
                  <a:gd name="T46" fmla="*/ 663 w 951"/>
                  <a:gd name="T47" fmla="*/ 800 h 1036"/>
                  <a:gd name="T48" fmla="*/ 639 w 951"/>
                  <a:gd name="T49" fmla="*/ 839 h 1036"/>
                  <a:gd name="T50" fmla="*/ 443 w 951"/>
                  <a:gd name="T51" fmla="*/ 992 h 1036"/>
                  <a:gd name="T52" fmla="*/ 325 w 951"/>
                  <a:gd name="T53" fmla="*/ 1036 h 1036"/>
                  <a:gd name="T54" fmla="*/ 299 w 951"/>
                  <a:gd name="T55" fmla="*/ 992 h 1036"/>
                  <a:gd name="T56" fmla="*/ 230 w 951"/>
                  <a:gd name="T57" fmla="*/ 879 h 1036"/>
                  <a:gd name="T58" fmla="*/ 223 w 951"/>
                  <a:gd name="T59" fmla="*/ 866 h 1036"/>
                  <a:gd name="T60" fmla="*/ 215 w 951"/>
                  <a:gd name="T61" fmla="*/ 858 h 1036"/>
                  <a:gd name="T62" fmla="*/ 209 w 951"/>
                  <a:gd name="T63" fmla="*/ 850 h 1036"/>
                  <a:gd name="T64" fmla="*/ 199 w 951"/>
                  <a:gd name="T65" fmla="*/ 839 h 1036"/>
                  <a:gd name="T66" fmla="*/ 196 w 951"/>
                  <a:gd name="T67" fmla="*/ 837 h 1036"/>
                  <a:gd name="T68" fmla="*/ 186 w 951"/>
                  <a:gd name="T69" fmla="*/ 824 h 1036"/>
                  <a:gd name="T70" fmla="*/ 146 w 951"/>
                  <a:gd name="T71" fmla="*/ 803 h 1036"/>
                  <a:gd name="T72" fmla="*/ 99 w 951"/>
                  <a:gd name="T73" fmla="*/ 792 h 1036"/>
                  <a:gd name="T74" fmla="*/ 70 w 951"/>
                  <a:gd name="T75" fmla="*/ 787 h 1036"/>
                  <a:gd name="T76" fmla="*/ 10 w 951"/>
                  <a:gd name="T77" fmla="*/ 766 h 1036"/>
                  <a:gd name="T78" fmla="*/ 13 w 951"/>
                  <a:gd name="T79" fmla="*/ 745 h 1036"/>
                  <a:gd name="T80" fmla="*/ 21 w 951"/>
                  <a:gd name="T81" fmla="*/ 695 h 1036"/>
                  <a:gd name="T82" fmla="*/ 68 w 951"/>
                  <a:gd name="T83" fmla="*/ 580 h 1036"/>
                  <a:gd name="T84" fmla="*/ 55 w 951"/>
                  <a:gd name="T85" fmla="*/ 527 h 1036"/>
                  <a:gd name="T86" fmla="*/ 29 w 951"/>
                  <a:gd name="T87" fmla="*/ 459 h 1036"/>
                  <a:gd name="T88" fmla="*/ 31 w 951"/>
                  <a:gd name="T89" fmla="*/ 438 h 1036"/>
                  <a:gd name="T90" fmla="*/ 52 w 951"/>
                  <a:gd name="T91" fmla="*/ 412 h 1036"/>
                  <a:gd name="T92" fmla="*/ 73 w 951"/>
                  <a:gd name="T93" fmla="*/ 388 h 1036"/>
                  <a:gd name="T94" fmla="*/ 34 w 951"/>
                  <a:gd name="T95" fmla="*/ 328 h 1036"/>
                  <a:gd name="T96" fmla="*/ 31 w 951"/>
                  <a:gd name="T97" fmla="*/ 259 h 1036"/>
                  <a:gd name="T98" fmla="*/ 141 w 951"/>
                  <a:gd name="T99" fmla="*/ 183 h 1036"/>
                  <a:gd name="T100" fmla="*/ 204 w 951"/>
                  <a:gd name="T101" fmla="*/ 139 h 1036"/>
                  <a:gd name="T102" fmla="*/ 330 w 951"/>
                  <a:gd name="T103" fmla="*/ 47 h 1036"/>
                  <a:gd name="T104" fmla="*/ 393 w 951"/>
                  <a:gd name="T105" fmla="*/ 0 h 1036"/>
                  <a:gd name="T106" fmla="*/ 443 w 951"/>
                  <a:gd name="T107" fmla="*/ 68 h 1036"/>
                  <a:gd name="T108" fmla="*/ 472 w 951"/>
                  <a:gd name="T109" fmla="*/ 105 h 1036"/>
                  <a:gd name="T110" fmla="*/ 485 w 951"/>
                  <a:gd name="T111" fmla="*/ 123 h 1036"/>
                  <a:gd name="T112" fmla="*/ 503 w 951"/>
                  <a:gd name="T113" fmla="*/ 144 h 1036"/>
                  <a:gd name="T114" fmla="*/ 506 w 951"/>
                  <a:gd name="T115" fmla="*/ 149 h 1036"/>
                  <a:gd name="T116" fmla="*/ 521 w 951"/>
                  <a:gd name="T117" fmla="*/ 170 h 1036"/>
                  <a:gd name="T118" fmla="*/ 548 w 951"/>
                  <a:gd name="T119" fmla="*/ 196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1" h="1036">
                    <a:moveTo>
                      <a:pt x="548" y="196"/>
                    </a:moveTo>
                    <a:lnTo>
                      <a:pt x="550" y="199"/>
                    </a:lnTo>
                    <a:lnTo>
                      <a:pt x="550" y="196"/>
                    </a:lnTo>
                    <a:lnTo>
                      <a:pt x="553" y="196"/>
                    </a:lnTo>
                    <a:lnTo>
                      <a:pt x="553" y="199"/>
                    </a:lnTo>
                    <a:lnTo>
                      <a:pt x="555" y="199"/>
                    </a:lnTo>
                    <a:lnTo>
                      <a:pt x="558" y="204"/>
                    </a:lnTo>
                    <a:lnTo>
                      <a:pt x="561" y="204"/>
                    </a:lnTo>
                    <a:lnTo>
                      <a:pt x="563" y="207"/>
                    </a:lnTo>
                    <a:lnTo>
                      <a:pt x="566" y="210"/>
                    </a:lnTo>
                    <a:lnTo>
                      <a:pt x="569" y="210"/>
                    </a:lnTo>
                    <a:lnTo>
                      <a:pt x="571" y="212"/>
                    </a:lnTo>
                    <a:lnTo>
                      <a:pt x="571" y="215"/>
                    </a:lnTo>
                    <a:lnTo>
                      <a:pt x="574" y="215"/>
                    </a:lnTo>
                    <a:lnTo>
                      <a:pt x="579" y="217"/>
                    </a:lnTo>
                    <a:lnTo>
                      <a:pt x="590" y="225"/>
                    </a:lnTo>
                    <a:lnTo>
                      <a:pt x="592" y="228"/>
                    </a:lnTo>
                    <a:lnTo>
                      <a:pt x="595" y="228"/>
                    </a:lnTo>
                    <a:lnTo>
                      <a:pt x="600" y="233"/>
                    </a:lnTo>
                    <a:lnTo>
                      <a:pt x="608" y="236"/>
                    </a:lnTo>
                    <a:lnTo>
                      <a:pt x="613" y="238"/>
                    </a:lnTo>
                    <a:lnTo>
                      <a:pt x="616" y="241"/>
                    </a:lnTo>
                    <a:lnTo>
                      <a:pt x="634" y="252"/>
                    </a:lnTo>
                    <a:lnTo>
                      <a:pt x="687" y="278"/>
                    </a:lnTo>
                    <a:lnTo>
                      <a:pt x="715" y="294"/>
                    </a:lnTo>
                    <a:lnTo>
                      <a:pt x="718" y="286"/>
                    </a:lnTo>
                    <a:lnTo>
                      <a:pt x="721" y="273"/>
                    </a:lnTo>
                    <a:lnTo>
                      <a:pt x="723" y="262"/>
                    </a:lnTo>
                    <a:lnTo>
                      <a:pt x="726" y="262"/>
                    </a:lnTo>
                    <a:lnTo>
                      <a:pt x="736" y="257"/>
                    </a:lnTo>
                    <a:lnTo>
                      <a:pt x="768" y="254"/>
                    </a:lnTo>
                    <a:lnTo>
                      <a:pt x="770" y="252"/>
                    </a:lnTo>
                    <a:lnTo>
                      <a:pt x="781" y="238"/>
                    </a:lnTo>
                    <a:lnTo>
                      <a:pt x="786" y="225"/>
                    </a:lnTo>
                    <a:lnTo>
                      <a:pt x="789" y="225"/>
                    </a:lnTo>
                    <a:lnTo>
                      <a:pt x="794" y="225"/>
                    </a:lnTo>
                    <a:lnTo>
                      <a:pt x="807" y="225"/>
                    </a:lnTo>
                    <a:lnTo>
                      <a:pt x="820" y="225"/>
                    </a:lnTo>
                    <a:lnTo>
                      <a:pt x="833" y="228"/>
                    </a:lnTo>
                    <a:lnTo>
                      <a:pt x="849" y="228"/>
                    </a:lnTo>
                    <a:lnTo>
                      <a:pt x="849" y="202"/>
                    </a:lnTo>
                    <a:lnTo>
                      <a:pt x="846" y="194"/>
                    </a:lnTo>
                    <a:lnTo>
                      <a:pt x="846" y="189"/>
                    </a:lnTo>
                    <a:lnTo>
                      <a:pt x="846" y="181"/>
                    </a:lnTo>
                    <a:lnTo>
                      <a:pt x="862" y="178"/>
                    </a:lnTo>
                    <a:lnTo>
                      <a:pt x="886" y="173"/>
                    </a:lnTo>
                    <a:lnTo>
                      <a:pt x="922" y="165"/>
                    </a:lnTo>
                    <a:lnTo>
                      <a:pt x="925" y="168"/>
                    </a:lnTo>
                    <a:lnTo>
                      <a:pt x="941" y="165"/>
                    </a:lnTo>
                    <a:lnTo>
                      <a:pt x="943" y="165"/>
                    </a:lnTo>
                    <a:lnTo>
                      <a:pt x="943" y="168"/>
                    </a:lnTo>
                    <a:lnTo>
                      <a:pt x="941" y="173"/>
                    </a:lnTo>
                    <a:lnTo>
                      <a:pt x="938" y="181"/>
                    </a:lnTo>
                    <a:lnTo>
                      <a:pt x="938" y="183"/>
                    </a:lnTo>
                    <a:lnTo>
                      <a:pt x="936" y="189"/>
                    </a:lnTo>
                    <a:lnTo>
                      <a:pt x="936" y="196"/>
                    </a:lnTo>
                    <a:lnTo>
                      <a:pt x="933" y="204"/>
                    </a:lnTo>
                    <a:lnTo>
                      <a:pt x="930" y="207"/>
                    </a:lnTo>
                    <a:lnTo>
                      <a:pt x="930" y="210"/>
                    </a:lnTo>
                    <a:lnTo>
                      <a:pt x="930" y="212"/>
                    </a:lnTo>
                    <a:lnTo>
                      <a:pt x="928" y="220"/>
                    </a:lnTo>
                    <a:lnTo>
                      <a:pt x="925" y="225"/>
                    </a:lnTo>
                    <a:lnTo>
                      <a:pt x="925" y="231"/>
                    </a:lnTo>
                    <a:lnTo>
                      <a:pt x="920" y="244"/>
                    </a:lnTo>
                    <a:lnTo>
                      <a:pt x="920" y="249"/>
                    </a:lnTo>
                    <a:lnTo>
                      <a:pt x="920" y="252"/>
                    </a:lnTo>
                    <a:lnTo>
                      <a:pt x="917" y="254"/>
                    </a:lnTo>
                    <a:lnTo>
                      <a:pt x="917" y="257"/>
                    </a:lnTo>
                    <a:lnTo>
                      <a:pt x="915" y="265"/>
                    </a:lnTo>
                    <a:lnTo>
                      <a:pt x="912" y="267"/>
                    </a:lnTo>
                    <a:lnTo>
                      <a:pt x="912" y="273"/>
                    </a:lnTo>
                    <a:lnTo>
                      <a:pt x="909" y="280"/>
                    </a:lnTo>
                    <a:lnTo>
                      <a:pt x="907" y="286"/>
                    </a:lnTo>
                    <a:lnTo>
                      <a:pt x="901" y="294"/>
                    </a:lnTo>
                    <a:lnTo>
                      <a:pt x="901" y="296"/>
                    </a:lnTo>
                    <a:lnTo>
                      <a:pt x="901" y="307"/>
                    </a:lnTo>
                    <a:lnTo>
                      <a:pt x="901" y="315"/>
                    </a:lnTo>
                    <a:lnTo>
                      <a:pt x="901" y="328"/>
                    </a:lnTo>
                    <a:lnTo>
                      <a:pt x="904" y="341"/>
                    </a:lnTo>
                    <a:lnTo>
                      <a:pt x="904" y="343"/>
                    </a:lnTo>
                    <a:lnTo>
                      <a:pt x="909" y="354"/>
                    </a:lnTo>
                    <a:lnTo>
                      <a:pt x="909" y="359"/>
                    </a:lnTo>
                    <a:lnTo>
                      <a:pt x="912" y="362"/>
                    </a:lnTo>
                    <a:lnTo>
                      <a:pt x="912" y="367"/>
                    </a:lnTo>
                    <a:lnTo>
                      <a:pt x="917" y="380"/>
                    </a:lnTo>
                    <a:lnTo>
                      <a:pt x="922" y="401"/>
                    </a:lnTo>
                    <a:lnTo>
                      <a:pt x="922" y="404"/>
                    </a:lnTo>
                    <a:lnTo>
                      <a:pt x="925" y="404"/>
                    </a:lnTo>
                    <a:lnTo>
                      <a:pt x="925" y="406"/>
                    </a:lnTo>
                    <a:lnTo>
                      <a:pt x="925" y="409"/>
                    </a:lnTo>
                    <a:lnTo>
                      <a:pt x="922" y="441"/>
                    </a:lnTo>
                    <a:lnTo>
                      <a:pt x="938" y="483"/>
                    </a:lnTo>
                    <a:lnTo>
                      <a:pt x="946" y="498"/>
                    </a:lnTo>
                    <a:lnTo>
                      <a:pt x="946" y="501"/>
                    </a:lnTo>
                    <a:lnTo>
                      <a:pt x="951" y="519"/>
                    </a:lnTo>
                    <a:lnTo>
                      <a:pt x="949" y="519"/>
                    </a:lnTo>
                    <a:lnTo>
                      <a:pt x="946" y="522"/>
                    </a:lnTo>
                    <a:lnTo>
                      <a:pt x="938" y="525"/>
                    </a:lnTo>
                    <a:lnTo>
                      <a:pt x="930" y="527"/>
                    </a:lnTo>
                    <a:lnTo>
                      <a:pt x="922" y="530"/>
                    </a:lnTo>
                    <a:lnTo>
                      <a:pt x="920" y="532"/>
                    </a:lnTo>
                    <a:lnTo>
                      <a:pt x="915" y="535"/>
                    </a:lnTo>
                    <a:lnTo>
                      <a:pt x="907" y="538"/>
                    </a:lnTo>
                    <a:lnTo>
                      <a:pt x="901" y="540"/>
                    </a:lnTo>
                    <a:lnTo>
                      <a:pt x="896" y="543"/>
                    </a:lnTo>
                    <a:lnTo>
                      <a:pt x="891" y="546"/>
                    </a:lnTo>
                    <a:lnTo>
                      <a:pt x="886" y="551"/>
                    </a:lnTo>
                    <a:lnTo>
                      <a:pt x="878" y="553"/>
                    </a:lnTo>
                    <a:lnTo>
                      <a:pt x="875" y="556"/>
                    </a:lnTo>
                    <a:lnTo>
                      <a:pt x="873" y="559"/>
                    </a:lnTo>
                    <a:lnTo>
                      <a:pt x="867" y="559"/>
                    </a:lnTo>
                    <a:lnTo>
                      <a:pt x="867" y="561"/>
                    </a:lnTo>
                    <a:lnTo>
                      <a:pt x="865" y="561"/>
                    </a:lnTo>
                    <a:lnTo>
                      <a:pt x="862" y="564"/>
                    </a:lnTo>
                    <a:lnTo>
                      <a:pt x="852" y="569"/>
                    </a:lnTo>
                    <a:lnTo>
                      <a:pt x="844" y="574"/>
                    </a:lnTo>
                    <a:lnTo>
                      <a:pt x="839" y="580"/>
                    </a:lnTo>
                    <a:lnTo>
                      <a:pt x="831" y="582"/>
                    </a:lnTo>
                    <a:lnTo>
                      <a:pt x="823" y="588"/>
                    </a:lnTo>
                    <a:lnTo>
                      <a:pt x="820" y="593"/>
                    </a:lnTo>
                    <a:lnTo>
                      <a:pt x="815" y="595"/>
                    </a:lnTo>
                    <a:lnTo>
                      <a:pt x="812" y="598"/>
                    </a:lnTo>
                    <a:lnTo>
                      <a:pt x="810" y="603"/>
                    </a:lnTo>
                    <a:lnTo>
                      <a:pt x="804" y="606"/>
                    </a:lnTo>
                    <a:lnTo>
                      <a:pt x="799" y="614"/>
                    </a:lnTo>
                    <a:lnTo>
                      <a:pt x="794" y="622"/>
                    </a:lnTo>
                    <a:lnTo>
                      <a:pt x="789" y="627"/>
                    </a:lnTo>
                    <a:lnTo>
                      <a:pt x="781" y="637"/>
                    </a:lnTo>
                    <a:lnTo>
                      <a:pt x="770" y="651"/>
                    </a:lnTo>
                    <a:lnTo>
                      <a:pt x="747" y="679"/>
                    </a:lnTo>
                    <a:lnTo>
                      <a:pt x="744" y="685"/>
                    </a:lnTo>
                    <a:lnTo>
                      <a:pt x="742" y="687"/>
                    </a:lnTo>
                    <a:lnTo>
                      <a:pt x="726" y="708"/>
                    </a:lnTo>
                    <a:lnTo>
                      <a:pt x="705" y="737"/>
                    </a:lnTo>
                    <a:lnTo>
                      <a:pt x="671" y="790"/>
                    </a:lnTo>
                    <a:lnTo>
                      <a:pt x="668" y="790"/>
                    </a:lnTo>
                    <a:lnTo>
                      <a:pt x="663" y="797"/>
                    </a:lnTo>
                    <a:lnTo>
                      <a:pt x="663" y="800"/>
                    </a:lnTo>
                    <a:lnTo>
                      <a:pt x="660" y="803"/>
                    </a:lnTo>
                    <a:lnTo>
                      <a:pt x="642" y="832"/>
                    </a:lnTo>
                    <a:lnTo>
                      <a:pt x="639" y="837"/>
                    </a:lnTo>
                    <a:lnTo>
                      <a:pt x="639" y="839"/>
                    </a:lnTo>
                    <a:lnTo>
                      <a:pt x="616" y="881"/>
                    </a:lnTo>
                    <a:lnTo>
                      <a:pt x="590" y="929"/>
                    </a:lnTo>
                    <a:lnTo>
                      <a:pt x="563" y="942"/>
                    </a:lnTo>
                    <a:lnTo>
                      <a:pt x="527" y="958"/>
                    </a:lnTo>
                    <a:lnTo>
                      <a:pt x="474" y="979"/>
                    </a:lnTo>
                    <a:lnTo>
                      <a:pt x="456" y="986"/>
                    </a:lnTo>
                    <a:lnTo>
                      <a:pt x="443" y="992"/>
                    </a:lnTo>
                    <a:lnTo>
                      <a:pt x="364" y="1026"/>
                    </a:lnTo>
                    <a:lnTo>
                      <a:pt x="359" y="1028"/>
                    </a:lnTo>
                    <a:lnTo>
                      <a:pt x="354" y="1028"/>
                    </a:lnTo>
                    <a:lnTo>
                      <a:pt x="348" y="1031"/>
                    </a:lnTo>
                    <a:lnTo>
                      <a:pt x="343" y="1034"/>
                    </a:lnTo>
                    <a:lnTo>
                      <a:pt x="340" y="1034"/>
                    </a:lnTo>
                    <a:lnTo>
                      <a:pt x="335" y="1036"/>
                    </a:lnTo>
                    <a:lnTo>
                      <a:pt x="325" y="1036"/>
                    </a:lnTo>
                    <a:lnTo>
                      <a:pt x="317" y="1023"/>
                    </a:lnTo>
                    <a:lnTo>
                      <a:pt x="312" y="1013"/>
                    </a:lnTo>
                    <a:lnTo>
                      <a:pt x="309" y="1010"/>
                    </a:lnTo>
                    <a:lnTo>
                      <a:pt x="306" y="1005"/>
                    </a:lnTo>
                    <a:lnTo>
                      <a:pt x="299" y="992"/>
                    </a:lnTo>
                    <a:lnTo>
                      <a:pt x="293" y="984"/>
                    </a:lnTo>
                    <a:lnTo>
                      <a:pt x="285" y="973"/>
                    </a:lnTo>
                    <a:lnTo>
                      <a:pt x="280" y="963"/>
                    </a:lnTo>
                    <a:lnTo>
                      <a:pt x="272" y="950"/>
                    </a:lnTo>
                    <a:lnTo>
                      <a:pt x="264" y="931"/>
                    </a:lnTo>
                    <a:lnTo>
                      <a:pt x="251" y="910"/>
                    </a:lnTo>
                    <a:lnTo>
                      <a:pt x="230" y="881"/>
                    </a:lnTo>
                    <a:lnTo>
                      <a:pt x="230" y="879"/>
                    </a:lnTo>
                    <a:lnTo>
                      <a:pt x="225" y="874"/>
                    </a:lnTo>
                    <a:lnTo>
                      <a:pt x="223" y="866"/>
                    </a:lnTo>
                    <a:lnTo>
                      <a:pt x="220" y="863"/>
                    </a:lnTo>
                    <a:lnTo>
                      <a:pt x="217" y="860"/>
                    </a:lnTo>
                    <a:lnTo>
                      <a:pt x="217" y="858"/>
                    </a:lnTo>
                    <a:lnTo>
                      <a:pt x="215" y="858"/>
                    </a:lnTo>
                    <a:lnTo>
                      <a:pt x="215" y="855"/>
                    </a:lnTo>
                    <a:lnTo>
                      <a:pt x="212" y="853"/>
                    </a:lnTo>
                    <a:lnTo>
                      <a:pt x="209" y="850"/>
                    </a:lnTo>
                    <a:lnTo>
                      <a:pt x="204" y="845"/>
                    </a:lnTo>
                    <a:lnTo>
                      <a:pt x="204" y="842"/>
                    </a:lnTo>
                    <a:lnTo>
                      <a:pt x="202" y="842"/>
                    </a:lnTo>
                    <a:lnTo>
                      <a:pt x="202" y="839"/>
                    </a:lnTo>
                    <a:lnTo>
                      <a:pt x="199" y="839"/>
                    </a:lnTo>
                    <a:lnTo>
                      <a:pt x="199" y="837"/>
                    </a:lnTo>
                    <a:lnTo>
                      <a:pt x="196" y="837"/>
                    </a:lnTo>
                    <a:lnTo>
                      <a:pt x="196" y="834"/>
                    </a:lnTo>
                    <a:lnTo>
                      <a:pt x="194" y="834"/>
                    </a:lnTo>
                    <a:lnTo>
                      <a:pt x="188" y="826"/>
                    </a:lnTo>
                    <a:lnTo>
                      <a:pt x="186" y="826"/>
                    </a:lnTo>
                    <a:lnTo>
                      <a:pt x="186" y="824"/>
                    </a:lnTo>
                    <a:lnTo>
                      <a:pt x="183" y="824"/>
                    </a:lnTo>
                    <a:lnTo>
                      <a:pt x="183" y="821"/>
                    </a:lnTo>
                    <a:lnTo>
                      <a:pt x="181" y="818"/>
                    </a:lnTo>
                    <a:lnTo>
                      <a:pt x="175" y="813"/>
                    </a:lnTo>
                    <a:lnTo>
                      <a:pt x="149" y="803"/>
                    </a:lnTo>
                    <a:lnTo>
                      <a:pt x="146" y="803"/>
                    </a:lnTo>
                    <a:lnTo>
                      <a:pt x="144" y="800"/>
                    </a:lnTo>
                    <a:lnTo>
                      <a:pt x="126" y="797"/>
                    </a:lnTo>
                    <a:lnTo>
                      <a:pt x="118" y="797"/>
                    </a:lnTo>
                    <a:lnTo>
                      <a:pt x="118" y="795"/>
                    </a:lnTo>
                    <a:lnTo>
                      <a:pt x="102" y="792"/>
                    </a:lnTo>
                    <a:lnTo>
                      <a:pt x="99" y="792"/>
                    </a:lnTo>
                    <a:lnTo>
                      <a:pt x="97" y="792"/>
                    </a:lnTo>
                    <a:lnTo>
                      <a:pt x="86" y="790"/>
                    </a:lnTo>
                    <a:lnTo>
                      <a:pt x="84" y="790"/>
                    </a:lnTo>
                    <a:lnTo>
                      <a:pt x="78" y="787"/>
                    </a:lnTo>
                    <a:lnTo>
                      <a:pt x="70" y="787"/>
                    </a:lnTo>
                    <a:lnTo>
                      <a:pt x="57" y="784"/>
                    </a:lnTo>
                    <a:lnTo>
                      <a:pt x="42" y="782"/>
                    </a:lnTo>
                    <a:lnTo>
                      <a:pt x="36" y="779"/>
                    </a:lnTo>
                    <a:lnTo>
                      <a:pt x="10" y="774"/>
                    </a:lnTo>
                    <a:lnTo>
                      <a:pt x="10" y="771"/>
                    </a:lnTo>
                    <a:lnTo>
                      <a:pt x="10" y="766"/>
                    </a:lnTo>
                    <a:lnTo>
                      <a:pt x="10" y="761"/>
                    </a:lnTo>
                    <a:lnTo>
                      <a:pt x="10" y="758"/>
                    </a:lnTo>
                    <a:lnTo>
                      <a:pt x="10" y="755"/>
                    </a:lnTo>
                    <a:lnTo>
                      <a:pt x="10" y="750"/>
                    </a:lnTo>
                    <a:lnTo>
                      <a:pt x="13" y="745"/>
                    </a:lnTo>
                    <a:lnTo>
                      <a:pt x="13" y="740"/>
                    </a:lnTo>
                    <a:lnTo>
                      <a:pt x="13" y="737"/>
                    </a:lnTo>
                    <a:lnTo>
                      <a:pt x="13" y="708"/>
                    </a:lnTo>
                    <a:lnTo>
                      <a:pt x="15" y="703"/>
                    </a:lnTo>
                    <a:lnTo>
                      <a:pt x="21" y="695"/>
                    </a:lnTo>
                    <a:lnTo>
                      <a:pt x="52" y="651"/>
                    </a:lnTo>
                    <a:lnTo>
                      <a:pt x="60" y="640"/>
                    </a:lnTo>
                    <a:lnTo>
                      <a:pt x="65" y="632"/>
                    </a:lnTo>
                    <a:lnTo>
                      <a:pt x="65" y="630"/>
                    </a:lnTo>
                    <a:lnTo>
                      <a:pt x="65" y="616"/>
                    </a:lnTo>
                    <a:lnTo>
                      <a:pt x="68" y="598"/>
                    </a:lnTo>
                    <a:lnTo>
                      <a:pt x="68" y="580"/>
                    </a:lnTo>
                    <a:lnTo>
                      <a:pt x="70" y="574"/>
                    </a:lnTo>
                    <a:lnTo>
                      <a:pt x="70" y="569"/>
                    </a:lnTo>
                    <a:lnTo>
                      <a:pt x="68" y="564"/>
                    </a:lnTo>
                    <a:lnTo>
                      <a:pt x="68" y="561"/>
                    </a:lnTo>
                    <a:lnTo>
                      <a:pt x="68" y="556"/>
                    </a:lnTo>
                    <a:lnTo>
                      <a:pt x="65" y="553"/>
                    </a:lnTo>
                    <a:lnTo>
                      <a:pt x="60" y="540"/>
                    </a:lnTo>
                    <a:lnTo>
                      <a:pt x="55" y="527"/>
                    </a:lnTo>
                    <a:lnTo>
                      <a:pt x="52" y="519"/>
                    </a:lnTo>
                    <a:lnTo>
                      <a:pt x="47" y="506"/>
                    </a:lnTo>
                    <a:lnTo>
                      <a:pt x="47" y="504"/>
                    </a:lnTo>
                    <a:lnTo>
                      <a:pt x="44" y="498"/>
                    </a:lnTo>
                    <a:lnTo>
                      <a:pt x="42" y="493"/>
                    </a:lnTo>
                    <a:lnTo>
                      <a:pt x="42" y="490"/>
                    </a:lnTo>
                    <a:lnTo>
                      <a:pt x="34" y="467"/>
                    </a:lnTo>
                    <a:lnTo>
                      <a:pt x="29" y="459"/>
                    </a:lnTo>
                    <a:lnTo>
                      <a:pt x="29" y="454"/>
                    </a:lnTo>
                    <a:lnTo>
                      <a:pt x="29" y="451"/>
                    </a:lnTo>
                    <a:lnTo>
                      <a:pt x="29" y="448"/>
                    </a:lnTo>
                    <a:lnTo>
                      <a:pt x="29" y="446"/>
                    </a:lnTo>
                    <a:lnTo>
                      <a:pt x="29" y="443"/>
                    </a:lnTo>
                    <a:lnTo>
                      <a:pt x="29" y="441"/>
                    </a:lnTo>
                    <a:lnTo>
                      <a:pt x="31" y="438"/>
                    </a:lnTo>
                    <a:lnTo>
                      <a:pt x="31" y="435"/>
                    </a:lnTo>
                    <a:lnTo>
                      <a:pt x="34" y="430"/>
                    </a:lnTo>
                    <a:lnTo>
                      <a:pt x="36" y="425"/>
                    </a:lnTo>
                    <a:lnTo>
                      <a:pt x="39" y="422"/>
                    </a:lnTo>
                    <a:lnTo>
                      <a:pt x="42" y="420"/>
                    </a:lnTo>
                    <a:lnTo>
                      <a:pt x="44" y="417"/>
                    </a:lnTo>
                    <a:lnTo>
                      <a:pt x="52" y="412"/>
                    </a:lnTo>
                    <a:lnTo>
                      <a:pt x="63" y="404"/>
                    </a:lnTo>
                    <a:lnTo>
                      <a:pt x="65" y="404"/>
                    </a:lnTo>
                    <a:lnTo>
                      <a:pt x="70" y="399"/>
                    </a:lnTo>
                    <a:lnTo>
                      <a:pt x="73" y="396"/>
                    </a:lnTo>
                    <a:lnTo>
                      <a:pt x="76" y="396"/>
                    </a:lnTo>
                    <a:lnTo>
                      <a:pt x="76" y="393"/>
                    </a:lnTo>
                    <a:lnTo>
                      <a:pt x="73" y="388"/>
                    </a:lnTo>
                    <a:lnTo>
                      <a:pt x="73" y="385"/>
                    </a:lnTo>
                    <a:lnTo>
                      <a:pt x="68" y="383"/>
                    </a:lnTo>
                    <a:lnTo>
                      <a:pt x="63" y="372"/>
                    </a:lnTo>
                    <a:lnTo>
                      <a:pt x="52" y="359"/>
                    </a:lnTo>
                    <a:lnTo>
                      <a:pt x="34" y="328"/>
                    </a:lnTo>
                    <a:lnTo>
                      <a:pt x="5" y="286"/>
                    </a:lnTo>
                    <a:lnTo>
                      <a:pt x="0" y="278"/>
                    </a:lnTo>
                    <a:lnTo>
                      <a:pt x="2" y="278"/>
                    </a:lnTo>
                    <a:lnTo>
                      <a:pt x="5" y="275"/>
                    </a:lnTo>
                    <a:lnTo>
                      <a:pt x="31" y="259"/>
                    </a:lnTo>
                    <a:lnTo>
                      <a:pt x="60" y="238"/>
                    </a:lnTo>
                    <a:lnTo>
                      <a:pt x="73" y="228"/>
                    </a:lnTo>
                    <a:lnTo>
                      <a:pt x="84" y="220"/>
                    </a:lnTo>
                    <a:lnTo>
                      <a:pt x="105" y="207"/>
                    </a:lnTo>
                    <a:lnTo>
                      <a:pt x="120" y="196"/>
                    </a:lnTo>
                    <a:lnTo>
                      <a:pt x="141" y="183"/>
                    </a:lnTo>
                    <a:lnTo>
                      <a:pt x="146" y="178"/>
                    </a:lnTo>
                    <a:lnTo>
                      <a:pt x="154" y="173"/>
                    </a:lnTo>
                    <a:lnTo>
                      <a:pt x="173" y="162"/>
                    </a:lnTo>
                    <a:lnTo>
                      <a:pt x="204" y="139"/>
                    </a:lnTo>
                    <a:lnTo>
                      <a:pt x="223" y="126"/>
                    </a:lnTo>
                    <a:lnTo>
                      <a:pt x="241" y="113"/>
                    </a:lnTo>
                    <a:lnTo>
                      <a:pt x="257" y="99"/>
                    </a:lnTo>
                    <a:lnTo>
                      <a:pt x="275" y="86"/>
                    </a:lnTo>
                    <a:lnTo>
                      <a:pt x="283" y="81"/>
                    </a:lnTo>
                    <a:lnTo>
                      <a:pt x="306" y="65"/>
                    </a:lnTo>
                    <a:lnTo>
                      <a:pt x="330" y="47"/>
                    </a:lnTo>
                    <a:lnTo>
                      <a:pt x="364" y="21"/>
                    </a:lnTo>
                    <a:lnTo>
                      <a:pt x="382" y="8"/>
                    </a:lnTo>
                    <a:lnTo>
                      <a:pt x="388" y="5"/>
                    </a:lnTo>
                    <a:lnTo>
                      <a:pt x="393" y="0"/>
                    </a:lnTo>
                    <a:lnTo>
                      <a:pt x="414" y="26"/>
                    </a:lnTo>
                    <a:lnTo>
                      <a:pt x="414" y="29"/>
                    </a:lnTo>
                    <a:lnTo>
                      <a:pt x="417" y="31"/>
                    </a:lnTo>
                    <a:lnTo>
                      <a:pt x="427" y="44"/>
                    </a:lnTo>
                    <a:lnTo>
                      <a:pt x="440" y="63"/>
                    </a:lnTo>
                    <a:lnTo>
                      <a:pt x="443" y="65"/>
                    </a:lnTo>
                    <a:lnTo>
                      <a:pt x="443" y="68"/>
                    </a:lnTo>
                    <a:lnTo>
                      <a:pt x="461" y="89"/>
                    </a:lnTo>
                    <a:lnTo>
                      <a:pt x="461" y="92"/>
                    </a:lnTo>
                    <a:lnTo>
                      <a:pt x="466" y="97"/>
                    </a:lnTo>
                    <a:lnTo>
                      <a:pt x="469" y="99"/>
                    </a:lnTo>
                    <a:lnTo>
                      <a:pt x="472" y="102"/>
                    </a:lnTo>
                    <a:lnTo>
                      <a:pt x="472" y="105"/>
                    </a:lnTo>
                    <a:lnTo>
                      <a:pt x="477" y="110"/>
                    </a:lnTo>
                    <a:lnTo>
                      <a:pt x="477" y="113"/>
                    </a:lnTo>
                    <a:lnTo>
                      <a:pt x="479" y="115"/>
                    </a:lnTo>
                    <a:lnTo>
                      <a:pt x="482" y="118"/>
                    </a:lnTo>
                    <a:lnTo>
                      <a:pt x="482" y="120"/>
                    </a:lnTo>
                    <a:lnTo>
                      <a:pt x="485" y="123"/>
                    </a:lnTo>
                    <a:lnTo>
                      <a:pt x="493" y="131"/>
                    </a:lnTo>
                    <a:lnTo>
                      <a:pt x="493" y="134"/>
                    </a:lnTo>
                    <a:lnTo>
                      <a:pt x="495" y="136"/>
                    </a:lnTo>
                    <a:lnTo>
                      <a:pt x="498" y="139"/>
                    </a:lnTo>
                    <a:lnTo>
                      <a:pt x="503" y="144"/>
                    </a:lnTo>
                    <a:lnTo>
                      <a:pt x="503" y="147"/>
                    </a:lnTo>
                    <a:lnTo>
                      <a:pt x="506" y="149"/>
                    </a:lnTo>
                    <a:lnTo>
                      <a:pt x="511" y="157"/>
                    </a:lnTo>
                    <a:lnTo>
                      <a:pt x="514" y="160"/>
                    </a:lnTo>
                    <a:lnTo>
                      <a:pt x="516" y="162"/>
                    </a:lnTo>
                    <a:lnTo>
                      <a:pt x="519" y="165"/>
                    </a:lnTo>
                    <a:lnTo>
                      <a:pt x="519" y="168"/>
                    </a:lnTo>
                    <a:lnTo>
                      <a:pt x="521" y="170"/>
                    </a:lnTo>
                    <a:lnTo>
                      <a:pt x="524" y="173"/>
                    </a:lnTo>
                    <a:lnTo>
                      <a:pt x="527" y="176"/>
                    </a:lnTo>
                    <a:lnTo>
                      <a:pt x="529" y="178"/>
                    </a:lnTo>
                    <a:lnTo>
                      <a:pt x="540" y="189"/>
                    </a:lnTo>
                    <a:lnTo>
                      <a:pt x="548" y="196"/>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9" name="フリーフォーム 218"/>
              <p:cNvSpPr>
                <a:spLocks/>
              </p:cNvSpPr>
              <p:nvPr/>
            </p:nvSpPr>
            <p:spPr bwMode="auto">
              <a:xfrm>
                <a:off x="6800107" y="3561132"/>
                <a:ext cx="476434" cy="412699"/>
              </a:xfrm>
              <a:custGeom>
                <a:avLst/>
                <a:gdLst>
                  <a:gd name="T0" fmla="*/ 551 w 994"/>
                  <a:gd name="T1" fmla="*/ 63 h 848"/>
                  <a:gd name="T2" fmla="*/ 580 w 994"/>
                  <a:gd name="T3" fmla="*/ 116 h 848"/>
                  <a:gd name="T4" fmla="*/ 593 w 994"/>
                  <a:gd name="T5" fmla="*/ 137 h 848"/>
                  <a:gd name="T6" fmla="*/ 616 w 994"/>
                  <a:gd name="T7" fmla="*/ 182 h 848"/>
                  <a:gd name="T8" fmla="*/ 630 w 994"/>
                  <a:gd name="T9" fmla="*/ 208 h 848"/>
                  <a:gd name="T10" fmla="*/ 666 w 994"/>
                  <a:gd name="T11" fmla="*/ 263 h 848"/>
                  <a:gd name="T12" fmla="*/ 716 w 994"/>
                  <a:gd name="T13" fmla="*/ 258 h 848"/>
                  <a:gd name="T14" fmla="*/ 740 w 994"/>
                  <a:gd name="T15" fmla="*/ 276 h 848"/>
                  <a:gd name="T16" fmla="*/ 839 w 994"/>
                  <a:gd name="T17" fmla="*/ 281 h 848"/>
                  <a:gd name="T18" fmla="*/ 960 w 994"/>
                  <a:gd name="T19" fmla="*/ 302 h 848"/>
                  <a:gd name="T20" fmla="*/ 986 w 994"/>
                  <a:gd name="T21" fmla="*/ 423 h 848"/>
                  <a:gd name="T22" fmla="*/ 981 w 994"/>
                  <a:gd name="T23" fmla="*/ 486 h 848"/>
                  <a:gd name="T24" fmla="*/ 907 w 994"/>
                  <a:gd name="T25" fmla="*/ 643 h 848"/>
                  <a:gd name="T26" fmla="*/ 889 w 994"/>
                  <a:gd name="T27" fmla="*/ 688 h 848"/>
                  <a:gd name="T28" fmla="*/ 845 w 994"/>
                  <a:gd name="T29" fmla="*/ 843 h 848"/>
                  <a:gd name="T30" fmla="*/ 808 w 994"/>
                  <a:gd name="T31" fmla="*/ 838 h 848"/>
                  <a:gd name="T32" fmla="*/ 776 w 994"/>
                  <a:gd name="T33" fmla="*/ 830 h 848"/>
                  <a:gd name="T34" fmla="*/ 753 w 994"/>
                  <a:gd name="T35" fmla="*/ 824 h 848"/>
                  <a:gd name="T36" fmla="*/ 727 w 994"/>
                  <a:gd name="T37" fmla="*/ 817 h 848"/>
                  <a:gd name="T38" fmla="*/ 679 w 994"/>
                  <a:gd name="T39" fmla="*/ 801 h 848"/>
                  <a:gd name="T40" fmla="*/ 648 w 994"/>
                  <a:gd name="T41" fmla="*/ 790 h 848"/>
                  <a:gd name="T42" fmla="*/ 624 w 994"/>
                  <a:gd name="T43" fmla="*/ 785 h 848"/>
                  <a:gd name="T44" fmla="*/ 598 w 994"/>
                  <a:gd name="T45" fmla="*/ 777 h 848"/>
                  <a:gd name="T46" fmla="*/ 551 w 994"/>
                  <a:gd name="T47" fmla="*/ 761 h 848"/>
                  <a:gd name="T48" fmla="*/ 525 w 994"/>
                  <a:gd name="T49" fmla="*/ 751 h 848"/>
                  <a:gd name="T50" fmla="*/ 498 w 994"/>
                  <a:gd name="T51" fmla="*/ 743 h 848"/>
                  <a:gd name="T52" fmla="*/ 483 w 994"/>
                  <a:gd name="T53" fmla="*/ 735 h 848"/>
                  <a:gd name="T54" fmla="*/ 438 w 994"/>
                  <a:gd name="T55" fmla="*/ 709 h 848"/>
                  <a:gd name="T56" fmla="*/ 407 w 994"/>
                  <a:gd name="T57" fmla="*/ 683 h 848"/>
                  <a:gd name="T58" fmla="*/ 391 w 994"/>
                  <a:gd name="T59" fmla="*/ 670 h 848"/>
                  <a:gd name="T60" fmla="*/ 367 w 994"/>
                  <a:gd name="T61" fmla="*/ 654 h 848"/>
                  <a:gd name="T62" fmla="*/ 331 w 994"/>
                  <a:gd name="T63" fmla="*/ 646 h 848"/>
                  <a:gd name="T64" fmla="*/ 299 w 994"/>
                  <a:gd name="T65" fmla="*/ 638 h 848"/>
                  <a:gd name="T66" fmla="*/ 260 w 994"/>
                  <a:gd name="T67" fmla="*/ 638 h 848"/>
                  <a:gd name="T68" fmla="*/ 207 w 994"/>
                  <a:gd name="T69" fmla="*/ 701 h 848"/>
                  <a:gd name="T70" fmla="*/ 158 w 994"/>
                  <a:gd name="T71" fmla="*/ 659 h 848"/>
                  <a:gd name="T72" fmla="*/ 152 w 994"/>
                  <a:gd name="T73" fmla="*/ 557 h 848"/>
                  <a:gd name="T74" fmla="*/ 152 w 994"/>
                  <a:gd name="T75" fmla="*/ 523 h 848"/>
                  <a:gd name="T76" fmla="*/ 158 w 994"/>
                  <a:gd name="T77" fmla="*/ 499 h 848"/>
                  <a:gd name="T78" fmla="*/ 131 w 994"/>
                  <a:gd name="T79" fmla="*/ 520 h 848"/>
                  <a:gd name="T80" fmla="*/ 87 w 994"/>
                  <a:gd name="T81" fmla="*/ 546 h 848"/>
                  <a:gd name="T82" fmla="*/ 61 w 994"/>
                  <a:gd name="T83" fmla="*/ 567 h 848"/>
                  <a:gd name="T84" fmla="*/ 40 w 994"/>
                  <a:gd name="T85" fmla="*/ 578 h 848"/>
                  <a:gd name="T86" fmla="*/ 27 w 994"/>
                  <a:gd name="T87" fmla="*/ 557 h 848"/>
                  <a:gd name="T88" fmla="*/ 45 w 994"/>
                  <a:gd name="T89" fmla="*/ 447 h 848"/>
                  <a:gd name="T90" fmla="*/ 48 w 994"/>
                  <a:gd name="T91" fmla="*/ 334 h 848"/>
                  <a:gd name="T92" fmla="*/ 45 w 994"/>
                  <a:gd name="T93" fmla="*/ 252 h 848"/>
                  <a:gd name="T94" fmla="*/ 24 w 994"/>
                  <a:gd name="T95" fmla="*/ 153 h 848"/>
                  <a:gd name="T96" fmla="*/ 11 w 994"/>
                  <a:gd name="T97" fmla="*/ 61 h 848"/>
                  <a:gd name="T98" fmla="*/ 45 w 994"/>
                  <a:gd name="T99" fmla="*/ 32 h 848"/>
                  <a:gd name="T100" fmla="*/ 100 w 994"/>
                  <a:gd name="T101" fmla="*/ 19 h 848"/>
                  <a:gd name="T102" fmla="*/ 218 w 994"/>
                  <a:gd name="T103" fmla="*/ 3 h 848"/>
                  <a:gd name="T104" fmla="*/ 331 w 994"/>
                  <a:gd name="T105" fmla="*/ 14 h 848"/>
                  <a:gd name="T106" fmla="*/ 428 w 994"/>
                  <a:gd name="T107" fmla="*/ 27 h 848"/>
                  <a:gd name="T108" fmla="*/ 527 w 994"/>
                  <a:gd name="T109" fmla="*/ 42 h 8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4" h="848">
                    <a:moveTo>
                      <a:pt x="540" y="42"/>
                    </a:moveTo>
                    <a:lnTo>
                      <a:pt x="546" y="42"/>
                    </a:lnTo>
                    <a:lnTo>
                      <a:pt x="551" y="42"/>
                    </a:lnTo>
                    <a:lnTo>
                      <a:pt x="551" y="56"/>
                    </a:lnTo>
                    <a:lnTo>
                      <a:pt x="551" y="58"/>
                    </a:lnTo>
                    <a:lnTo>
                      <a:pt x="551" y="61"/>
                    </a:lnTo>
                    <a:lnTo>
                      <a:pt x="551" y="63"/>
                    </a:lnTo>
                    <a:lnTo>
                      <a:pt x="561" y="79"/>
                    </a:lnTo>
                    <a:lnTo>
                      <a:pt x="569" y="98"/>
                    </a:lnTo>
                    <a:lnTo>
                      <a:pt x="572" y="100"/>
                    </a:lnTo>
                    <a:lnTo>
                      <a:pt x="575" y="105"/>
                    </a:lnTo>
                    <a:lnTo>
                      <a:pt x="577" y="111"/>
                    </a:lnTo>
                    <a:lnTo>
                      <a:pt x="580" y="113"/>
                    </a:lnTo>
                    <a:lnTo>
                      <a:pt x="580" y="116"/>
                    </a:lnTo>
                    <a:lnTo>
                      <a:pt x="582" y="119"/>
                    </a:lnTo>
                    <a:lnTo>
                      <a:pt x="582" y="121"/>
                    </a:lnTo>
                    <a:lnTo>
                      <a:pt x="585" y="124"/>
                    </a:lnTo>
                    <a:lnTo>
                      <a:pt x="588" y="126"/>
                    </a:lnTo>
                    <a:lnTo>
                      <a:pt x="588" y="132"/>
                    </a:lnTo>
                    <a:lnTo>
                      <a:pt x="590" y="134"/>
                    </a:lnTo>
                    <a:lnTo>
                      <a:pt x="593" y="137"/>
                    </a:lnTo>
                    <a:lnTo>
                      <a:pt x="593" y="140"/>
                    </a:lnTo>
                    <a:lnTo>
                      <a:pt x="593" y="142"/>
                    </a:lnTo>
                    <a:lnTo>
                      <a:pt x="595" y="142"/>
                    </a:lnTo>
                    <a:lnTo>
                      <a:pt x="595" y="145"/>
                    </a:lnTo>
                    <a:lnTo>
                      <a:pt x="601" y="155"/>
                    </a:lnTo>
                    <a:lnTo>
                      <a:pt x="614" y="179"/>
                    </a:lnTo>
                    <a:lnTo>
                      <a:pt x="616" y="182"/>
                    </a:lnTo>
                    <a:lnTo>
                      <a:pt x="619" y="187"/>
                    </a:lnTo>
                    <a:lnTo>
                      <a:pt x="619" y="189"/>
                    </a:lnTo>
                    <a:lnTo>
                      <a:pt x="622" y="192"/>
                    </a:lnTo>
                    <a:lnTo>
                      <a:pt x="624" y="197"/>
                    </a:lnTo>
                    <a:lnTo>
                      <a:pt x="627" y="200"/>
                    </a:lnTo>
                    <a:lnTo>
                      <a:pt x="627" y="203"/>
                    </a:lnTo>
                    <a:lnTo>
                      <a:pt x="630" y="208"/>
                    </a:lnTo>
                    <a:lnTo>
                      <a:pt x="635" y="216"/>
                    </a:lnTo>
                    <a:lnTo>
                      <a:pt x="643" y="229"/>
                    </a:lnTo>
                    <a:lnTo>
                      <a:pt x="651" y="242"/>
                    </a:lnTo>
                    <a:lnTo>
                      <a:pt x="656" y="250"/>
                    </a:lnTo>
                    <a:lnTo>
                      <a:pt x="661" y="263"/>
                    </a:lnTo>
                    <a:lnTo>
                      <a:pt x="664" y="263"/>
                    </a:lnTo>
                    <a:lnTo>
                      <a:pt x="666" y="263"/>
                    </a:lnTo>
                    <a:lnTo>
                      <a:pt x="677" y="255"/>
                    </a:lnTo>
                    <a:lnTo>
                      <a:pt x="679" y="255"/>
                    </a:lnTo>
                    <a:lnTo>
                      <a:pt x="679" y="258"/>
                    </a:lnTo>
                    <a:lnTo>
                      <a:pt x="687" y="271"/>
                    </a:lnTo>
                    <a:lnTo>
                      <a:pt x="708" y="263"/>
                    </a:lnTo>
                    <a:lnTo>
                      <a:pt x="713" y="258"/>
                    </a:lnTo>
                    <a:lnTo>
                      <a:pt x="716" y="258"/>
                    </a:lnTo>
                    <a:lnTo>
                      <a:pt x="719" y="255"/>
                    </a:lnTo>
                    <a:lnTo>
                      <a:pt x="724" y="255"/>
                    </a:lnTo>
                    <a:lnTo>
                      <a:pt x="727" y="252"/>
                    </a:lnTo>
                    <a:lnTo>
                      <a:pt x="729" y="263"/>
                    </a:lnTo>
                    <a:lnTo>
                      <a:pt x="734" y="273"/>
                    </a:lnTo>
                    <a:lnTo>
                      <a:pt x="737" y="273"/>
                    </a:lnTo>
                    <a:lnTo>
                      <a:pt x="740" y="276"/>
                    </a:lnTo>
                    <a:lnTo>
                      <a:pt x="755" y="276"/>
                    </a:lnTo>
                    <a:lnTo>
                      <a:pt x="774" y="279"/>
                    </a:lnTo>
                    <a:lnTo>
                      <a:pt x="795" y="279"/>
                    </a:lnTo>
                    <a:lnTo>
                      <a:pt x="805" y="279"/>
                    </a:lnTo>
                    <a:lnTo>
                      <a:pt x="808" y="279"/>
                    </a:lnTo>
                    <a:lnTo>
                      <a:pt x="831" y="281"/>
                    </a:lnTo>
                    <a:lnTo>
                      <a:pt x="839" y="281"/>
                    </a:lnTo>
                    <a:lnTo>
                      <a:pt x="850" y="284"/>
                    </a:lnTo>
                    <a:lnTo>
                      <a:pt x="860" y="286"/>
                    </a:lnTo>
                    <a:lnTo>
                      <a:pt x="900" y="292"/>
                    </a:lnTo>
                    <a:lnTo>
                      <a:pt x="931" y="297"/>
                    </a:lnTo>
                    <a:lnTo>
                      <a:pt x="955" y="302"/>
                    </a:lnTo>
                    <a:lnTo>
                      <a:pt x="957" y="302"/>
                    </a:lnTo>
                    <a:lnTo>
                      <a:pt x="960" y="302"/>
                    </a:lnTo>
                    <a:lnTo>
                      <a:pt x="965" y="302"/>
                    </a:lnTo>
                    <a:lnTo>
                      <a:pt x="983" y="307"/>
                    </a:lnTo>
                    <a:lnTo>
                      <a:pt x="994" y="307"/>
                    </a:lnTo>
                    <a:lnTo>
                      <a:pt x="991" y="355"/>
                    </a:lnTo>
                    <a:lnTo>
                      <a:pt x="989" y="391"/>
                    </a:lnTo>
                    <a:lnTo>
                      <a:pt x="989" y="399"/>
                    </a:lnTo>
                    <a:lnTo>
                      <a:pt x="986" y="423"/>
                    </a:lnTo>
                    <a:lnTo>
                      <a:pt x="986" y="439"/>
                    </a:lnTo>
                    <a:lnTo>
                      <a:pt x="986" y="449"/>
                    </a:lnTo>
                    <a:lnTo>
                      <a:pt x="986" y="454"/>
                    </a:lnTo>
                    <a:lnTo>
                      <a:pt x="983" y="457"/>
                    </a:lnTo>
                    <a:lnTo>
                      <a:pt x="983" y="460"/>
                    </a:lnTo>
                    <a:lnTo>
                      <a:pt x="983" y="465"/>
                    </a:lnTo>
                    <a:lnTo>
                      <a:pt x="981" y="486"/>
                    </a:lnTo>
                    <a:lnTo>
                      <a:pt x="981" y="489"/>
                    </a:lnTo>
                    <a:lnTo>
                      <a:pt x="963" y="601"/>
                    </a:lnTo>
                    <a:lnTo>
                      <a:pt x="960" y="612"/>
                    </a:lnTo>
                    <a:lnTo>
                      <a:pt x="955" y="651"/>
                    </a:lnTo>
                    <a:lnTo>
                      <a:pt x="944" y="649"/>
                    </a:lnTo>
                    <a:lnTo>
                      <a:pt x="923" y="646"/>
                    </a:lnTo>
                    <a:lnTo>
                      <a:pt x="907" y="643"/>
                    </a:lnTo>
                    <a:lnTo>
                      <a:pt x="902" y="643"/>
                    </a:lnTo>
                    <a:lnTo>
                      <a:pt x="900" y="643"/>
                    </a:lnTo>
                    <a:lnTo>
                      <a:pt x="897" y="657"/>
                    </a:lnTo>
                    <a:lnTo>
                      <a:pt x="897" y="662"/>
                    </a:lnTo>
                    <a:lnTo>
                      <a:pt x="897" y="664"/>
                    </a:lnTo>
                    <a:lnTo>
                      <a:pt x="894" y="670"/>
                    </a:lnTo>
                    <a:lnTo>
                      <a:pt x="889" y="688"/>
                    </a:lnTo>
                    <a:lnTo>
                      <a:pt x="886" y="699"/>
                    </a:lnTo>
                    <a:lnTo>
                      <a:pt x="881" y="717"/>
                    </a:lnTo>
                    <a:lnTo>
                      <a:pt x="866" y="767"/>
                    </a:lnTo>
                    <a:lnTo>
                      <a:pt x="858" y="798"/>
                    </a:lnTo>
                    <a:lnTo>
                      <a:pt x="852" y="817"/>
                    </a:lnTo>
                    <a:lnTo>
                      <a:pt x="845" y="835"/>
                    </a:lnTo>
                    <a:lnTo>
                      <a:pt x="845" y="843"/>
                    </a:lnTo>
                    <a:lnTo>
                      <a:pt x="842" y="848"/>
                    </a:lnTo>
                    <a:lnTo>
                      <a:pt x="837" y="848"/>
                    </a:lnTo>
                    <a:lnTo>
                      <a:pt x="834" y="845"/>
                    </a:lnTo>
                    <a:lnTo>
                      <a:pt x="831" y="845"/>
                    </a:lnTo>
                    <a:lnTo>
                      <a:pt x="824" y="843"/>
                    </a:lnTo>
                    <a:lnTo>
                      <a:pt x="821" y="843"/>
                    </a:lnTo>
                    <a:lnTo>
                      <a:pt x="808" y="838"/>
                    </a:lnTo>
                    <a:lnTo>
                      <a:pt x="805" y="838"/>
                    </a:lnTo>
                    <a:lnTo>
                      <a:pt x="795" y="835"/>
                    </a:lnTo>
                    <a:lnTo>
                      <a:pt x="789" y="832"/>
                    </a:lnTo>
                    <a:lnTo>
                      <a:pt x="787" y="832"/>
                    </a:lnTo>
                    <a:lnTo>
                      <a:pt x="784" y="832"/>
                    </a:lnTo>
                    <a:lnTo>
                      <a:pt x="779" y="830"/>
                    </a:lnTo>
                    <a:lnTo>
                      <a:pt x="776" y="830"/>
                    </a:lnTo>
                    <a:lnTo>
                      <a:pt x="774" y="830"/>
                    </a:lnTo>
                    <a:lnTo>
                      <a:pt x="769" y="827"/>
                    </a:lnTo>
                    <a:lnTo>
                      <a:pt x="766" y="827"/>
                    </a:lnTo>
                    <a:lnTo>
                      <a:pt x="763" y="827"/>
                    </a:lnTo>
                    <a:lnTo>
                      <a:pt x="761" y="824"/>
                    </a:lnTo>
                    <a:lnTo>
                      <a:pt x="755" y="824"/>
                    </a:lnTo>
                    <a:lnTo>
                      <a:pt x="753" y="824"/>
                    </a:lnTo>
                    <a:lnTo>
                      <a:pt x="745" y="822"/>
                    </a:lnTo>
                    <a:lnTo>
                      <a:pt x="742" y="819"/>
                    </a:lnTo>
                    <a:lnTo>
                      <a:pt x="737" y="819"/>
                    </a:lnTo>
                    <a:lnTo>
                      <a:pt x="734" y="817"/>
                    </a:lnTo>
                    <a:lnTo>
                      <a:pt x="732" y="817"/>
                    </a:lnTo>
                    <a:lnTo>
                      <a:pt x="729" y="817"/>
                    </a:lnTo>
                    <a:lnTo>
                      <a:pt x="727" y="817"/>
                    </a:lnTo>
                    <a:lnTo>
                      <a:pt x="724" y="814"/>
                    </a:lnTo>
                    <a:lnTo>
                      <a:pt x="713" y="811"/>
                    </a:lnTo>
                    <a:lnTo>
                      <a:pt x="700" y="809"/>
                    </a:lnTo>
                    <a:lnTo>
                      <a:pt x="698" y="806"/>
                    </a:lnTo>
                    <a:lnTo>
                      <a:pt x="692" y="806"/>
                    </a:lnTo>
                    <a:lnTo>
                      <a:pt x="687" y="803"/>
                    </a:lnTo>
                    <a:lnTo>
                      <a:pt x="679" y="801"/>
                    </a:lnTo>
                    <a:lnTo>
                      <a:pt x="672" y="798"/>
                    </a:lnTo>
                    <a:lnTo>
                      <a:pt x="666" y="798"/>
                    </a:lnTo>
                    <a:lnTo>
                      <a:pt x="658" y="796"/>
                    </a:lnTo>
                    <a:lnTo>
                      <a:pt x="653" y="793"/>
                    </a:lnTo>
                    <a:lnTo>
                      <a:pt x="651" y="793"/>
                    </a:lnTo>
                    <a:lnTo>
                      <a:pt x="648" y="793"/>
                    </a:lnTo>
                    <a:lnTo>
                      <a:pt x="648" y="790"/>
                    </a:lnTo>
                    <a:lnTo>
                      <a:pt x="645" y="790"/>
                    </a:lnTo>
                    <a:lnTo>
                      <a:pt x="643" y="790"/>
                    </a:lnTo>
                    <a:lnTo>
                      <a:pt x="640" y="788"/>
                    </a:lnTo>
                    <a:lnTo>
                      <a:pt x="637" y="788"/>
                    </a:lnTo>
                    <a:lnTo>
                      <a:pt x="635" y="788"/>
                    </a:lnTo>
                    <a:lnTo>
                      <a:pt x="632" y="785"/>
                    </a:lnTo>
                    <a:lnTo>
                      <a:pt x="624" y="785"/>
                    </a:lnTo>
                    <a:lnTo>
                      <a:pt x="622" y="782"/>
                    </a:lnTo>
                    <a:lnTo>
                      <a:pt x="619" y="782"/>
                    </a:lnTo>
                    <a:lnTo>
                      <a:pt x="616" y="782"/>
                    </a:lnTo>
                    <a:lnTo>
                      <a:pt x="614" y="780"/>
                    </a:lnTo>
                    <a:lnTo>
                      <a:pt x="609" y="780"/>
                    </a:lnTo>
                    <a:lnTo>
                      <a:pt x="603" y="777"/>
                    </a:lnTo>
                    <a:lnTo>
                      <a:pt x="598" y="777"/>
                    </a:lnTo>
                    <a:lnTo>
                      <a:pt x="595" y="775"/>
                    </a:lnTo>
                    <a:lnTo>
                      <a:pt x="593" y="775"/>
                    </a:lnTo>
                    <a:lnTo>
                      <a:pt x="582" y="772"/>
                    </a:lnTo>
                    <a:lnTo>
                      <a:pt x="580" y="769"/>
                    </a:lnTo>
                    <a:lnTo>
                      <a:pt x="564" y="767"/>
                    </a:lnTo>
                    <a:lnTo>
                      <a:pt x="554" y="761"/>
                    </a:lnTo>
                    <a:lnTo>
                      <a:pt x="551" y="761"/>
                    </a:lnTo>
                    <a:lnTo>
                      <a:pt x="543" y="759"/>
                    </a:lnTo>
                    <a:lnTo>
                      <a:pt x="540" y="756"/>
                    </a:lnTo>
                    <a:lnTo>
                      <a:pt x="538" y="756"/>
                    </a:lnTo>
                    <a:lnTo>
                      <a:pt x="535" y="756"/>
                    </a:lnTo>
                    <a:lnTo>
                      <a:pt x="530" y="754"/>
                    </a:lnTo>
                    <a:lnTo>
                      <a:pt x="525" y="754"/>
                    </a:lnTo>
                    <a:lnTo>
                      <a:pt x="525" y="751"/>
                    </a:lnTo>
                    <a:lnTo>
                      <a:pt x="522" y="751"/>
                    </a:lnTo>
                    <a:lnTo>
                      <a:pt x="517" y="751"/>
                    </a:lnTo>
                    <a:lnTo>
                      <a:pt x="506" y="748"/>
                    </a:lnTo>
                    <a:lnTo>
                      <a:pt x="504" y="748"/>
                    </a:lnTo>
                    <a:lnTo>
                      <a:pt x="501" y="746"/>
                    </a:lnTo>
                    <a:lnTo>
                      <a:pt x="498" y="746"/>
                    </a:lnTo>
                    <a:lnTo>
                      <a:pt x="498" y="743"/>
                    </a:lnTo>
                    <a:lnTo>
                      <a:pt x="496" y="743"/>
                    </a:lnTo>
                    <a:lnTo>
                      <a:pt x="493" y="740"/>
                    </a:lnTo>
                    <a:lnTo>
                      <a:pt x="488" y="740"/>
                    </a:lnTo>
                    <a:lnTo>
                      <a:pt x="488" y="738"/>
                    </a:lnTo>
                    <a:lnTo>
                      <a:pt x="485" y="738"/>
                    </a:lnTo>
                    <a:lnTo>
                      <a:pt x="483" y="738"/>
                    </a:lnTo>
                    <a:lnTo>
                      <a:pt x="483" y="735"/>
                    </a:lnTo>
                    <a:lnTo>
                      <a:pt x="475" y="733"/>
                    </a:lnTo>
                    <a:lnTo>
                      <a:pt x="470" y="727"/>
                    </a:lnTo>
                    <a:lnTo>
                      <a:pt x="467" y="727"/>
                    </a:lnTo>
                    <a:lnTo>
                      <a:pt x="462" y="725"/>
                    </a:lnTo>
                    <a:lnTo>
                      <a:pt x="454" y="720"/>
                    </a:lnTo>
                    <a:lnTo>
                      <a:pt x="449" y="717"/>
                    </a:lnTo>
                    <a:lnTo>
                      <a:pt x="438" y="709"/>
                    </a:lnTo>
                    <a:lnTo>
                      <a:pt x="430" y="699"/>
                    </a:lnTo>
                    <a:lnTo>
                      <a:pt x="428" y="699"/>
                    </a:lnTo>
                    <a:lnTo>
                      <a:pt x="425" y="693"/>
                    </a:lnTo>
                    <a:lnTo>
                      <a:pt x="422" y="693"/>
                    </a:lnTo>
                    <a:lnTo>
                      <a:pt x="417" y="691"/>
                    </a:lnTo>
                    <a:lnTo>
                      <a:pt x="412" y="685"/>
                    </a:lnTo>
                    <a:lnTo>
                      <a:pt x="407" y="683"/>
                    </a:lnTo>
                    <a:lnTo>
                      <a:pt x="404" y="680"/>
                    </a:lnTo>
                    <a:lnTo>
                      <a:pt x="401" y="678"/>
                    </a:lnTo>
                    <a:lnTo>
                      <a:pt x="399" y="675"/>
                    </a:lnTo>
                    <a:lnTo>
                      <a:pt x="396" y="675"/>
                    </a:lnTo>
                    <a:lnTo>
                      <a:pt x="396" y="672"/>
                    </a:lnTo>
                    <a:lnTo>
                      <a:pt x="394" y="670"/>
                    </a:lnTo>
                    <a:lnTo>
                      <a:pt x="391" y="670"/>
                    </a:lnTo>
                    <a:lnTo>
                      <a:pt x="388" y="667"/>
                    </a:lnTo>
                    <a:lnTo>
                      <a:pt x="381" y="662"/>
                    </a:lnTo>
                    <a:lnTo>
                      <a:pt x="378" y="662"/>
                    </a:lnTo>
                    <a:lnTo>
                      <a:pt x="373" y="659"/>
                    </a:lnTo>
                    <a:lnTo>
                      <a:pt x="370" y="657"/>
                    </a:lnTo>
                    <a:lnTo>
                      <a:pt x="367" y="657"/>
                    </a:lnTo>
                    <a:lnTo>
                      <a:pt x="367" y="654"/>
                    </a:lnTo>
                    <a:lnTo>
                      <a:pt x="365" y="654"/>
                    </a:lnTo>
                    <a:lnTo>
                      <a:pt x="360" y="651"/>
                    </a:lnTo>
                    <a:lnTo>
                      <a:pt x="352" y="651"/>
                    </a:lnTo>
                    <a:lnTo>
                      <a:pt x="346" y="649"/>
                    </a:lnTo>
                    <a:lnTo>
                      <a:pt x="341" y="649"/>
                    </a:lnTo>
                    <a:lnTo>
                      <a:pt x="336" y="646"/>
                    </a:lnTo>
                    <a:lnTo>
                      <a:pt x="331" y="646"/>
                    </a:lnTo>
                    <a:lnTo>
                      <a:pt x="328" y="643"/>
                    </a:lnTo>
                    <a:lnTo>
                      <a:pt x="325" y="643"/>
                    </a:lnTo>
                    <a:lnTo>
                      <a:pt x="320" y="643"/>
                    </a:lnTo>
                    <a:lnTo>
                      <a:pt x="318" y="641"/>
                    </a:lnTo>
                    <a:lnTo>
                      <a:pt x="315" y="641"/>
                    </a:lnTo>
                    <a:lnTo>
                      <a:pt x="304" y="641"/>
                    </a:lnTo>
                    <a:lnTo>
                      <a:pt x="299" y="638"/>
                    </a:lnTo>
                    <a:lnTo>
                      <a:pt x="297" y="638"/>
                    </a:lnTo>
                    <a:lnTo>
                      <a:pt x="294" y="638"/>
                    </a:lnTo>
                    <a:lnTo>
                      <a:pt x="289" y="638"/>
                    </a:lnTo>
                    <a:lnTo>
                      <a:pt x="281" y="638"/>
                    </a:lnTo>
                    <a:lnTo>
                      <a:pt x="273" y="638"/>
                    </a:lnTo>
                    <a:lnTo>
                      <a:pt x="265" y="638"/>
                    </a:lnTo>
                    <a:lnTo>
                      <a:pt x="260" y="638"/>
                    </a:lnTo>
                    <a:lnTo>
                      <a:pt x="255" y="638"/>
                    </a:lnTo>
                    <a:lnTo>
                      <a:pt x="249" y="654"/>
                    </a:lnTo>
                    <a:lnTo>
                      <a:pt x="242" y="654"/>
                    </a:lnTo>
                    <a:lnTo>
                      <a:pt x="236" y="657"/>
                    </a:lnTo>
                    <a:lnTo>
                      <a:pt x="228" y="683"/>
                    </a:lnTo>
                    <a:lnTo>
                      <a:pt x="226" y="691"/>
                    </a:lnTo>
                    <a:lnTo>
                      <a:pt x="207" y="701"/>
                    </a:lnTo>
                    <a:lnTo>
                      <a:pt x="197" y="706"/>
                    </a:lnTo>
                    <a:lnTo>
                      <a:pt x="181" y="720"/>
                    </a:lnTo>
                    <a:lnTo>
                      <a:pt x="171" y="725"/>
                    </a:lnTo>
                    <a:lnTo>
                      <a:pt x="168" y="725"/>
                    </a:lnTo>
                    <a:lnTo>
                      <a:pt x="163" y="693"/>
                    </a:lnTo>
                    <a:lnTo>
                      <a:pt x="160" y="670"/>
                    </a:lnTo>
                    <a:lnTo>
                      <a:pt x="158" y="659"/>
                    </a:lnTo>
                    <a:lnTo>
                      <a:pt x="158" y="643"/>
                    </a:lnTo>
                    <a:lnTo>
                      <a:pt x="155" y="638"/>
                    </a:lnTo>
                    <a:lnTo>
                      <a:pt x="152" y="604"/>
                    </a:lnTo>
                    <a:lnTo>
                      <a:pt x="152" y="588"/>
                    </a:lnTo>
                    <a:lnTo>
                      <a:pt x="152" y="573"/>
                    </a:lnTo>
                    <a:lnTo>
                      <a:pt x="152" y="562"/>
                    </a:lnTo>
                    <a:lnTo>
                      <a:pt x="152" y="557"/>
                    </a:lnTo>
                    <a:lnTo>
                      <a:pt x="152" y="554"/>
                    </a:lnTo>
                    <a:lnTo>
                      <a:pt x="152" y="549"/>
                    </a:lnTo>
                    <a:lnTo>
                      <a:pt x="152" y="546"/>
                    </a:lnTo>
                    <a:lnTo>
                      <a:pt x="152" y="538"/>
                    </a:lnTo>
                    <a:lnTo>
                      <a:pt x="152" y="533"/>
                    </a:lnTo>
                    <a:lnTo>
                      <a:pt x="152" y="528"/>
                    </a:lnTo>
                    <a:lnTo>
                      <a:pt x="152" y="523"/>
                    </a:lnTo>
                    <a:lnTo>
                      <a:pt x="160" y="510"/>
                    </a:lnTo>
                    <a:lnTo>
                      <a:pt x="160" y="507"/>
                    </a:lnTo>
                    <a:lnTo>
                      <a:pt x="163" y="499"/>
                    </a:lnTo>
                    <a:lnTo>
                      <a:pt x="160" y="499"/>
                    </a:lnTo>
                    <a:lnTo>
                      <a:pt x="160" y="496"/>
                    </a:lnTo>
                    <a:lnTo>
                      <a:pt x="158" y="496"/>
                    </a:lnTo>
                    <a:lnTo>
                      <a:pt x="158" y="499"/>
                    </a:lnTo>
                    <a:lnTo>
                      <a:pt x="155" y="502"/>
                    </a:lnTo>
                    <a:lnTo>
                      <a:pt x="147" y="512"/>
                    </a:lnTo>
                    <a:lnTo>
                      <a:pt x="145" y="515"/>
                    </a:lnTo>
                    <a:lnTo>
                      <a:pt x="142" y="515"/>
                    </a:lnTo>
                    <a:lnTo>
                      <a:pt x="139" y="517"/>
                    </a:lnTo>
                    <a:lnTo>
                      <a:pt x="137" y="520"/>
                    </a:lnTo>
                    <a:lnTo>
                      <a:pt x="131" y="520"/>
                    </a:lnTo>
                    <a:lnTo>
                      <a:pt x="131" y="523"/>
                    </a:lnTo>
                    <a:lnTo>
                      <a:pt x="124" y="525"/>
                    </a:lnTo>
                    <a:lnTo>
                      <a:pt x="116" y="531"/>
                    </a:lnTo>
                    <a:lnTo>
                      <a:pt x="113" y="533"/>
                    </a:lnTo>
                    <a:lnTo>
                      <a:pt x="103" y="538"/>
                    </a:lnTo>
                    <a:lnTo>
                      <a:pt x="97" y="538"/>
                    </a:lnTo>
                    <a:lnTo>
                      <a:pt x="87" y="546"/>
                    </a:lnTo>
                    <a:lnTo>
                      <a:pt x="82" y="549"/>
                    </a:lnTo>
                    <a:lnTo>
                      <a:pt x="82" y="552"/>
                    </a:lnTo>
                    <a:lnTo>
                      <a:pt x="76" y="554"/>
                    </a:lnTo>
                    <a:lnTo>
                      <a:pt x="71" y="557"/>
                    </a:lnTo>
                    <a:lnTo>
                      <a:pt x="66" y="565"/>
                    </a:lnTo>
                    <a:lnTo>
                      <a:pt x="63" y="565"/>
                    </a:lnTo>
                    <a:lnTo>
                      <a:pt x="61" y="567"/>
                    </a:lnTo>
                    <a:lnTo>
                      <a:pt x="58" y="567"/>
                    </a:lnTo>
                    <a:lnTo>
                      <a:pt x="55" y="570"/>
                    </a:lnTo>
                    <a:lnTo>
                      <a:pt x="53" y="570"/>
                    </a:lnTo>
                    <a:lnTo>
                      <a:pt x="50" y="573"/>
                    </a:lnTo>
                    <a:lnTo>
                      <a:pt x="45" y="575"/>
                    </a:lnTo>
                    <a:lnTo>
                      <a:pt x="42" y="578"/>
                    </a:lnTo>
                    <a:lnTo>
                      <a:pt x="40" y="578"/>
                    </a:lnTo>
                    <a:lnTo>
                      <a:pt x="37" y="578"/>
                    </a:lnTo>
                    <a:lnTo>
                      <a:pt x="32" y="580"/>
                    </a:lnTo>
                    <a:lnTo>
                      <a:pt x="21" y="586"/>
                    </a:lnTo>
                    <a:lnTo>
                      <a:pt x="21" y="580"/>
                    </a:lnTo>
                    <a:lnTo>
                      <a:pt x="24" y="575"/>
                    </a:lnTo>
                    <a:lnTo>
                      <a:pt x="24" y="567"/>
                    </a:lnTo>
                    <a:lnTo>
                      <a:pt x="27" y="557"/>
                    </a:lnTo>
                    <a:lnTo>
                      <a:pt x="32" y="531"/>
                    </a:lnTo>
                    <a:lnTo>
                      <a:pt x="37" y="510"/>
                    </a:lnTo>
                    <a:lnTo>
                      <a:pt x="40" y="494"/>
                    </a:lnTo>
                    <a:lnTo>
                      <a:pt x="42" y="478"/>
                    </a:lnTo>
                    <a:lnTo>
                      <a:pt x="42" y="475"/>
                    </a:lnTo>
                    <a:lnTo>
                      <a:pt x="42" y="468"/>
                    </a:lnTo>
                    <a:lnTo>
                      <a:pt x="45" y="447"/>
                    </a:lnTo>
                    <a:lnTo>
                      <a:pt x="48" y="433"/>
                    </a:lnTo>
                    <a:lnTo>
                      <a:pt x="48" y="420"/>
                    </a:lnTo>
                    <a:lnTo>
                      <a:pt x="50" y="402"/>
                    </a:lnTo>
                    <a:lnTo>
                      <a:pt x="50" y="386"/>
                    </a:lnTo>
                    <a:lnTo>
                      <a:pt x="50" y="370"/>
                    </a:lnTo>
                    <a:lnTo>
                      <a:pt x="50" y="355"/>
                    </a:lnTo>
                    <a:lnTo>
                      <a:pt x="48" y="334"/>
                    </a:lnTo>
                    <a:lnTo>
                      <a:pt x="48" y="313"/>
                    </a:lnTo>
                    <a:lnTo>
                      <a:pt x="45" y="292"/>
                    </a:lnTo>
                    <a:lnTo>
                      <a:pt x="45" y="276"/>
                    </a:lnTo>
                    <a:lnTo>
                      <a:pt x="45" y="265"/>
                    </a:lnTo>
                    <a:lnTo>
                      <a:pt x="45" y="263"/>
                    </a:lnTo>
                    <a:lnTo>
                      <a:pt x="45" y="258"/>
                    </a:lnTo>
                    <a:lnTo>
                      <a:pt x="45" y="252"/>
                    </a:lnTo>
                    <a:lnTo>
                      <a:pt x="45" y="242"/>
                    </a:lnTo>
                    <a:lnTo>
                      <a:pt x="42" y="224"/>
                    </a:lnTo>
                    <a:lnTo>
                      <a:pt x="40" y="210"/>
                    </a:lnTo>
                    <a:lnTo>
                      <a:pt x="37" y="203"/>
                    </a:lnTo>
                    <a:lnTo>
                      <a:pt x="37" y="200"/>
                    </a:lnTo>
                    <a:lnTo>
                      <a:pt x="34" y="187"/>
                    </a:lnTo>
                    <a:lnTo>
                      <a:pt x="24" y="153"/>
                    </a:lnTo>
                    <a:lnTo>
                      <a:pt x="21" y="145"/>
                    </a:lnTo>
                    <a:lnTo>
                      <a:pt x="8" y="103"/>
                    </a:lnTo>
                    <a:lnTo>
                      <a:pt x="3" y="90"/>
                    </a:lnTo>
                    <a:lnTo>
                      <a:pt x="0" y="79"/>
                    </a:lnTo>
                    <a:lnTo>
                      <a:pt x="3" y="71"/>
                    </a:lnTo>
                    <a:lnTo>
                      <a:pt x="6" y="66"/>
                    </a:lnTo>
                    <a:lnTo>
                      <a:pt x="11" y="61"/>
                    </a:lnTo>
                    <a:lnTo>
                      <a:pt x="14" y="56"/>
                    </a:lnTo>
                    <a:lnTo>
                      <a:pt x="21" y="50"/>
                    </a:lnTo>
                    <a:lnTo>
                      <a:pt x="29" y="42"/>
                    </a:lnTo>
                    <a:lnTo>
                      <a:pt x="34" y="37"/>
                    </a:lnTo>
                    <a:lnTo>
                      <a:pt x="37" y="35"/>
                    </a:lnTo>
                    <a:lnTo>
                      <a:pt x="42" y="32"/>
                    </a:lnTo>
                    <a:lnTo>
                      <a:pt x="45" y="32"/>
                    </a:lnTo>
                    <a:lnTo>
                      <a:pt x="50" y="29"/>
                    </a:lnTo>
                    <a:lnTo>
                      <a:pt x="55" y="29"/>
                    </a:lnTo>
                    <a:lnTo>
                      <a:pt x="61" y="27"/>
                    </a:lnTo>
                    <a:lnTo>
                      <a:pt x="66" y="27"/>
                    </a:lnTo>
                    <a:lnTo>
                      <a:pt x="69" y="27"/>
                    </a:lnTo>
                    <a:lnTo>
                      <a:pt x="76" y="24"/>
                    </a:lnTo>
                    <a:lnTo>
                      <a:pt x="100" y="19"/>
                    </a:lnTo>
                    <a:lnTo>
                      <a:pt x="129" y="14"/>
                    </a:lnTo>
                    <a:lnTo>
                      <a:pt x="163" y="8"/>
                    </a:lnTo>
                    <a:lnTo>
                      <a:pt x="184" y="3"/>
                    </a:lnTo>
                    <a:lnTo>
                      <a:pt x="194" y="0"/>
                    </a:lnTo>
                    <a:lnTo>
                      <a:pt x="197" y="0"/>
                    </a:lnTo>
                    <a:lnTo>
                      <a:pt x="205" y="0"/>
                    </a:lnTo>
                    <a:lnTo>
                      <a:pt x="218" y="3"/>
                    </a:lnTo>
                    <a:lnTo>
                      <a:pt x="249" y="6"/>
                    </a:lnTo>
                    <a:lnTo>
                      <a:pt x="257" y="6"/>
                    </a:lnTo>
                    <a:lnTo>
                      <a:pt x="265" y="8"/>
                    </a:lnTo>
                    <a:lnTo>
                      <a:pt x="302" y="11"/>
                    </a:lnTo>
                    <a:lnTo>
                      <a:pt x="312" y="14"/>
                    </a:lnTo>
                    <a:lnTo>
                      <a:pt x="315" y="14"/>
                    </a:lnTo>
                    <a:lnTo>
                      <a:pt x="331" y="14"/>
                    </a:lnTo>
                    <a:lnTo>
                      <a:pt x="365" y="19"/>
                    </a:lnTo>
                    <a:lnTo>
                      <a:pt x="378" y="19"/>
                    </a:lnTo>
                    <a:lnTo>
                      <a:pt x="381" y="19"/>
                    </a:lnTo>
                    <a:lnTo>
                      <a:pt x="386" y="21"/>
                    </a:lnTo>
                    <a:lnTo>
                      <a:pt x="404" y="24"/>
                    </a:lnTo>
                    <a:lnTo>
                      <a:pt x="425" y="27"/>
                    </a:lnTo>
                    <a:lnTo>
                      <a:pt x="428" y="27"/>
                    </a:lnTo>
                    <a:lnTo>
                      <a:pt x="441" y="29"/>
                    </a:lnTo>
                    <a:lnTo>
                      <a:pt x="462" y="32"/>
                    </a:lnTo>
                    <a:lnTo>
                      <a:pt x="467" y="32"/>
                    </a:lnTo>
                    <a:lnTo>
                      <a:pt x="470" y="32"/>
                    </a:lnTo>
                    <a:lnTo>
                      <a:pt x="483" y="35"/>
                    </a:lnTo>
                    <a:lnTo>
                      <a:pt x="519" y="40"/>
                    </a:lnTo>
                    <a:lnTo>
                      <a:pt x="527" y="42"/>
                    </a:lnTo>
                    <a:lnTo>
                      <a:pt x="533" y="42"/>
                    </a:lnTo>
                    <a:lnTo>
                      <a:pt x="540" y="4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0" name="フリーフォーム 219"/>
              <p:cNvSpPr>
                <a:spLocks/>
              </p:cNvSpPr>
              <p:nvPr/>
            </p:nvSpPr>
            <p:spPr bwMode="auto">
              <a:xfrm>
                <a:off x="5857583" y="3412433"/>
                <a:ext cx="849472" cy="674652"/>
              </a:xfrm>
              <a:custGeom>
                <a:avLst/>
                <a:gdLst>
                  <a:gd name="T0" fmla="*/ 1739 w 1773"/>
                  <a:gd name="T1" fmla="*/ 428 h 1386"/>
                  <a:gd name="T2" fmla="*/ 1731 w 1773"/>
                  <a:gd name="T3" fmla="*/ 428 h 1386"/>
                  <a:gd name="T4" fmla="*/ 1684 w 1773"/>
                  <a:gd name="T5" fmla="*/ 457 h 1386"/>
                  <a:gd name="T6" fmla="*/ 1634 w 1773"/>
                  <a:gd name="T7" fmla="*/ 496 h 1386"/>
                  <a:gd name="T8" fmla="*/ 1592 w 1773"/>
                  <a:gd name="T9" fmla="*/ 538 h 1386"/>
                  <a:gd name="T10" fmla="*/ 1563 w 1773"/>
                  <a:gd name="T11" fmla="*/ 569 h 1386"/>
                  <a:gd name="T12" fmla="*/ 1503 w 1773"/>
                  <a:gd name="T13" fmla="*/ 635 h 1386"/>
                  <a:gd name="T14" fmla="*/ 1492 w 1773"/>
                  <a:gd name="T15" fmla="*/ 648 h 1386"/>
                  <a:gd name="T16" fmla="*/ 1466 w 1773"/>
                  <a:gd name="T17" fmla="*/ 685 h 1386"/>
                  <a:gd name="T18" fmla="*/ 1419 w 1773"/>
                  <a:gd name="T19" fmla="*/ 758 h 1386"/>
                  <a:gd name="T20" fmla="*/ 1385 w 1773"/>
                  <a:gd name="T21" fmla="*/ 811 h 1386"/>
                  <a:gd name="T22" fmla="*/ 1330 w 1773"/>
                  <a:gd name="T23" fmla="*/ 892 h 1386"/>
                  <a:gd name="T24" fmla="*/ 1290 w 1773"/>
                  <a:gd name="T25" fmla="*/ 955 h 1386"/>
                  <a:gd name="T26" fmla="*/ 1259 w 1773"/>
                  <a:gd name="T27" fmla="*/ 1008 h 1386"/>
                  <a:gd name="T28" fmla="*/ 1209 w 1773"/>
                  <a:gd name="T29" fmla="*/ 1086 h 1386"/>
                  <a:gd name="T30" fmla="*/ 1012 w 1773"/>
                  <a:gd name="T31" fmla="*/ 1231 h 1386"/>
                  <a:gd name="T32" fmla="*/ 653 w 1773"/>
                  <a:gd name="T33" fmla="*/ 1386 h 1386"/>
                  <a:gd name="T34" fmla="*/ 543 w 1773"/>
                  <a:gd name="T35" fmla="*/ 1338 h 1386"/>
                  <a:gd name="T36" fmla="*/ 273 w 1773"/>
                  <a:gd name="T37" fmla="*/ 1228 h 1386"/>
                  <a:gd name="T38" fmla="*/ 87 w 1773"/>
                  <a:gd name="T39" fmla="*/ 1149 h 1386"/>
                  <a:gd name="T40" fmla="*/ 163 w 1773"/>
                  <a:gd name="T41" fmla="*/ 866 h 1386"/>
                  <a:gd name="T42" fmla="*/ 299 w 1773"/>
                  <a:gd name="T43" fmla="*/ 769 h 1386"/>
                  <a:gd name="T44" fmla="*/ 336 w 1773"/>
                  <a:gd name="T45" fmla="*/ 748 h 1386"/>
                  <a:gd name="T46" fmla="*/ 373 w 1773"/>
                  <a:gd name="T47" fmla="*/ 724 h 1386"/>
                  <a:gd name="T48" fmla="*/ 391 w 1773"/>
                  <a:gd name="T49" fmla="*/ 714 h 1386"/>
                  <a:gd name="T50" fmla="*/ 396 w 1773"/>
                  <a:gd name="T51" fmla="*/ 711 h 1386"/>
                  <a:gd name="T52" fmla="*/ 441 w 1773"/>
                  <a:gd name="T53" fmla="*/ 690 h 1386"/>
                  <a:gd name="T54" fmla="*/ 493 w 1773"/>
                  <a:gd name="T55" fmla="*/ 661 h 1386"/>
                  <a:gd name="T56" fmla="*/ 512 w 1773"/>
                  <a:gd name="T57" fmla="*/ 651 h 1386"/>
                  <a:gd name="T58" fmla="*/ 556 w 1773"/>
                  <a:gd name="T59" fmla="*/ 622 h 1386"/>
                  <a:gd name="T60" fmla="*/ 569 w 1773"/>
                  <a:gd name="T61" fmla="*/ 617 h 1386"/>
                  <a:gd name="T62" fmla="*/ 609 w 1773"/>
                  <a:gd name="T63" fmla="*/ 611 h 1386"/>
                  <a:gd name="T64" fmla="*/ 624 w 1773"/>
                  <a:gd name="T65" fmla="*/ 604 h 1386"/>
                  <a:gd name="T66" fmla="*/ 640 w 1773"/>
                  <a:gd name="T67" fmla="*/ 596 h 1386"/>
                  <a:gd name="T68" fmla="*/ 653 w 1773"/>
                  <a:gd name="T69" fmla="*/ 575 h 1386"/>
                  <a:gd name="T70" fmla="*/ 685 w 1773"/>
                  <a:gd name="T71" fmla="*/ 522 h 1386"/>
                  <a:gd name="T72" fmla="*/ 792 w 1773"/>
                  <a:gd name="T73" fmla="*/ 328 h 1386"/>
                  <a:gd name="T74" fmla="*/ 831 w 1773"/>
                  <a:gd name="T75" fmla="*/ 270 h 1386"/>
                  <a:gd name="T76" fmla="*/ 850 w 1773"/>
                  <a:gd name="T77" fmla="*/ 249 h 1386"/>
                  <a:gd name="T78" fmla="*/ 884 w 1773"/>
                  <a:gd name="T79" fmla="*/ 223 h 1386"/>
                  <a:gd name="T80" fmla="*/ 989 w 1773"/>
                  <a:gd name="T81" fmla="*/ 155 h 1386"/>
                  <a:gd name="T82" fmla="*/ 1057 w 1773"/>
                  <a:gd name="T83" fmla="*/ 100 h 1386"/>
                  <a:gd name="T84" fmla="*/ 1167 w 1773"/>
                  <a:gd name="T85" fmla="*/ 76 h 1386"/>
                  <a:gd name="T86" fmla="*/ 1217 w 1773"/>
                  <a:gd name="T87" fmla="*/ 58 h 1386"/>
                  <a:gd name="T88" fmla="*/ 1348 w 1773"/>
                  <a:gd name="T89" fmla="*/ 5 h 1386"/>
                  <a:gd name="T90" fmla="*/ 1364 w 1773"/>
                  <a:gd name="T91" fmla="*/ 13 h 1386"/>
                  <a:gd name="T92" fmla="*/ 1374 w 1773"/>
                  <a:gd name="T93" fmla="*/ 42 h 1386"/>
                  <a:gd name="T94" fmla="*/ 1437 w 1773"/>
                  <a:gd name="T95" fmla="*/ 108 h 1386"/>
                  <a:gd name="T96" fmla="*/ 1566 w 1773"/>
                  <a:gd name="T97" fmla="*/ 228 h 1386"/>
                  <a:gd name="T98" fmla="*/ 1623 w 1773"/>
                  <a:gd name="T99" fmla="*/ 283 h 1386"/>
                  <a:gd name="T100" fmla="*/ 1684 w 1773"/>
                  <a:gd name="T101" fmla="*/ 344 h 1386"/>
                  <a:gd name="T102" fmla="*/ 1697 w 1773"/>
                  <a:gd name="T103" fmla="*/ 354 h 1386"/>
                  <a:gd name="T104" fmla="*/ 1728 w 1773"/>
                  <a:gd name="T105" fmla="*/ 383 h 1386"/>
                  <a:gd name="T106" fmla="*/ 1736 w 1773"/>
                  <a:gd name="T107" fmla="*/ 391 h 1386"/>
                  <a:gd name="T108" fmla="*/ 1744 w 1773"/>
                  <a:gd name="T109" fmla="*/ 399 h 1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773" h="1386">
                    <a:moveTo>
                      <a:pt x="1746" y="402"/>
                    </a:moveTo>
                    <a:lnTo>
                      <a:pt x="1773" y="428"/>
                    </a:lnTo>
                    <a:lnTo>
                      <a:pt x="1744" y="428"/>
                    </a:lnTo>
                    <a:lnTo>
                      <a:pt x="1739" y="428"/>
                    </a:lnTo>
                    <a:lnTo>
                      <a:pt x="1736" y="428"/>
                    </a:lnTo>
                    <a:lnTo>
                      <a:pt x="1733" y="428"/>
                    </a:lnTo>
                    <a:lnTo>
                      <a:pt x="1731" y="428"/>
                    </a:lnTo>
                    <a:lnTo>
                      <a:pt x="1728" y="430"/>
                    </a:lnTo>
                    <a:lnTo>
                      <a:pt x="1718" y="436"/>
                    </a:lnTo>
                    <a:lnTo>
                      <a:pt x="1702" y="446"/>
                    </a:lnTo>
                    <a:lnTo>
                      <a:pt x="1684" y="457"/>
                    </a:lnTo>
                    <a:lnTo>
                      <a:pt x="1668" y="470"/>
                    </a:lnTo>
                    <a:lnTo>
                      <a:pt x="1657" y="478"/>
                    </a:lnTo>
                    <a:lnTo>
                      <a:pt x="1647" y="486"/>
                    </a:lnTo>
                    <a:lnTo>
                      <a:pt x="1634" y="496"/>
                    </a:lnTo>
                    <a:lnTo>
                      <a:pt x="1621" y="509"/>
                    </a:lnTo>
                    <a:lnTo>
                      <a:pt x="1605" y="525"/>
                    </a:lnTo>
                    <a:lnTo>
                      <a:pt x="1602" y="528"/>
                    </a:lnTo>
                    <a:lnTo>
                      <a:pt x="1592" y="538"/>
                    </a:lnTo>
                    <a:lnTo>
                      <a:pt x="1581" y="548"/>
                    </a:lnTo>
                    <a:lnTo>
                      <a:pt x="1573" y="559"/>
                    </a:lnTo>
                    <a:lnTo>
                      <a:pt x="1566" y="567"/>
                    </a:lnTo>
                    <a:lnTo>
                      <a:pt x="1563" y="569"/>
                    </a:lnTo>
                    <a:lnTo>
                      <a:pt x="1534" y="601"/>
                    </a:lnTo>
                    <a:lnTo>
                      <a:pt x="1516" y="619"/>
                    </a:lnTo>
                    <a:lnTo>
                      <a:pt x="1503" y="635"/>
                    </a:lnTo>
                    <a:lnTo>
                      <a:pt x="1503" y="638"/>
                    </a:lnTo>
                    <a:lnTo>
                      <a:pt x="1500" y="640"/>
                    </a:lnTo>
                    <a:lnTo>
                      <a:pt x="1495" y="646"/>
                    </a:lnTo>
                    <a:lnTo>
                      <a:pt x="1492" y="648"/>
                    </a:lnTo>
                    <a:lnTo>
                      <a:pt x="1482" y="661"/>
                    </a:lnTo>
                    <a:lnTo>
                      <a:pt x="1466" y="685"/>
                    </a:lnTo>
                    <a:lnTo>
                      <a:pt x="1450" y="709"/>
                    </a:lnTo>
                    <a:lnTo>
                      <a:pt x="1442" y="722"/>
                    </a:lnTo>
                    <a:lnTo>
                      <a:pt x="1434" y="735"/>
                    </a:lnTo>
                    <a:lnTo>
                      <a:pt x="1419" y="758"/>
                    </a:lnTo>
                    <a:lnTo>
                      <a:pt x="1408" y="774"/>
                    </a:lnTo>
                    <a:lnTo>
                      <a:pt x="1395" y="795"/>
                    </a:lnTo>
                    <a:lnTo>
                      <a:pt x="1393" y="798"/>
                    </a:lnTo>
                    <a:lnTo>
                      <a:pt x="1385" y="811"/>
                    </a:lnTo>
                    <a:lnTo>
                      <a:pt x="1374" y="827"/>
                    </a:lnTo>
                    <a:lnTo>
                      <a:pt x="1361" y="845"/>
                    </a:lnTo>
                    <a:lnTo>
                      <a:pt x="1345" y="871"/>
                    </a:lnTo>
                    <a:lnTo>
                      <a:pt x="1330" y="892"/>
                    </a:lnTo>
                    <a:lnTo>
                      <a:pt x="1327" y="895"/>
                    </a:lnTo>
                    <a:lnTo>
                      <a:pt x="1316" y="913"/>
                    </a:lnTo>
                    <a:lnTo>
                      <a:pt x="1303" y="934"/>
                    </a:lnTo>
                    <a:lnTo>
                      <a:pt x="1290" y="955"/>
                    </a:lnTo>
                    <a:lnTo>
                      <a:pt x="1280" y="971"/>
                    </a:lnTo>
                    <a:lnTo>
                      <a:pt x="1280" y="974"/>
                    </a:lnTo>
                    <a:lnTo>
                      <a:pt x="1269" y="989"/>
                    </a:lnTo>
                    <a:lnTo>
                      <a:pt x="1259" y="1008"/>
                    </a:lnTo>
                    <a:lnTo>
                      <a:pt x="1246" y="1029"/>
                    </a:lnTo>
                    <a:lnTo>
                      <a:pt x="1233" y="1050"/>
                    </a:lnTo>
                    <a:lnTo>
                      <a:pt x="1219" y="1068"/>
                    </a:lnTo>
                    <a:lnTo>
                      <a:pt x="1209" y="1086"/>
                    </a:lnTo>
                    <a:lnTo>
                      <a:pt x="1199" y="1102"/>
                    </a:lnTo>
                    <a:lnTo>
                      <a:pt x="1157" y="1170"/>
                    </a:lnTo>
                    <a:lnTo>
                      <a:pt x="1062" y="1210"/>
                    </a:lnTo>
                    <a:lnTo>
                      <a:pt x="1012" y="1231"/>
                    </a:lnTo>
                    <a:lnTo>
                      <a:pt x="978" y="1247"/>
                    </a:lnTo>
                    <a:lnTo>
                      <a:pt x="957" y="1257"/>
                    </a:lnTo>
                    <a:lnTo>
                      <a:pt x="952" y="1257"/>
                    </a:lnTo>
                    <a:lnTo>
                      <a:pt x="653" y="1386"/>
                    </a:lnTo>
                    <a:lnTo>
                      <a:pt x="548" y="1341"/>
                    </a:lnTo>
                    <a:lnTo>
                      <a:pt x="543" y="1338"/>
                    </a:lnTo>
                    <a:lnTo>
                      <a:pt x="527" y="1333"/>
                    </a:lnTo>
                    <a:lnTo>
                      <a:pt x="388" y="1275"/>
                    </a:lnTo>
                    <a:lnTo>
                      <a:pt x="273" y="1228"/>
                    </a:lnTo>
                    <a:lnTo>
                      <a:pt x="202" y="1197"/>
                    </a:lnTo>
                    <a:lnTo>
                      <a:pt x="168" y="1184"/>
                    </a:lnTo>
                    <a:lnTo>
                      <a:pt x="113" y="1160"/>
                    </a:lnTo>
                    <a:lnTo>
                      <a:pt x="87" y="1149"/>
                    </a:lnTo>
                    <a:lnTo>
                      <a:pt x="50" y="1134"/>
                    </a:lnTo>
                    <a:lnTo>
                      <a:pt x="0" y="1113"/>
                    </a:lnTo>
                    <a:lnTo>
                      <a:pt x="132" y="913"/>
                    </a:lnTo>
                    <a:lnTo>
                      <a:pt x="163" y="866"/>
                    </a:lnTo>
                    <a:lnTo>
                      <a:pt x="168" y="858"/>
                    </a:lnTo>
                    <a:lnTo>
                      <a:pt x="197" y="829"/>
                    </a:lnTo>
                    <a:lnTo>
                      <a:pt x="289" y="774"/>
                    </a:lnTo>
                    <a:lnTo>
                      <a:pt x="299" y="769"/>
                    </a:lnTo>
                    <a:lnTo>
                      <a:pt x="307" y="764"/>
                    </a:lnTo>
                    <a:lnTo>
                      <a:pt x="318" y="758"/>
                    </a:lnTo>
                    <a:lnTo>
                      <a:pt x="326" y="753"/>
                    </a:lnTo>
                    <a:lnTo>
                      <a:pt x="336" y="748"/>
                    </a:lnTo>
                    <a:lnTo>
                      <a:pt x="347" y="740"/>
                    </a:lnTo>
                    <a:lnTo>
                      <a:pt x="357" y="732"/>
                    </a:lnTo>
                    <a:lnTo>
                      <a:pt x="365" y="730"/>
                    </a:lnTo>
                    <a:lnTo>
                      <a:pt x="373" y="724"/>
                    </a:lnTo>
                    <a:lnTo>
                      <a:pt x="383" y="719"/>
                    </a:lnTo>
                    <a:lnTo>
                      <a:pt x="386" y="716"/>
                    </a:lnTo>
                    <a:lnTo>
                      <a:pt x="391" y="714"/>
                    </a:lnTo>
                    <a:lnTo>
                      <a:pt x="396" y="714"/>
                    </a:lnTo>
                    <a:lnTo>
                      <a:pt x="396" y="711"/>
                    </a:lnTo>
                    <a:lnTo>
                      <a:pt x="409" y="706"/>
                    </a:lnTo>
                    <a:lnTo>
                      <a:pt x="417" y="701"/>
                    </a:lnTo>
                    <a:lnTo>
                      <a:pt x="428" y="695"/>
                    </a:lnTo>
                    <a:lnTo>
                      <a:pt x="441" y="690"/>
                    </a:lnTo>
                    <a:lnTo>
                      <a:pt x="449" y="685"/>
                    </a:lnTo>
                    <a:lnTo>
                      <a:pt x="467" y="677"/>
                    </a:lnTo>
                    <a:lnTo>
                      <a:pt x="480" y="669"/>
                    </a:lnTo>
                    <a:lnTo>
                      <a:pt x="493" y="661"/>
                    </a:lnTo>
                    <a:lnTo>
                      <a:pt x="499" y="661"/>
                    </a:lnTo>
                    <a:lnTo>
                      <a:pt x="501" y="659"/>
                    </a:lnTo>
                    <a:lnTo>
                      <a:pt x="506" y="656"/>
                    </a:lnTo>
                    <a:lnTo>
                      <a:pt x="512" y="651"/>
                    </a:lnTo>
                    <a:lnTo>
                      <a:pt x="538" y="635"/>
                    </a:lnTo>
                    <a:lnTo>
                      <a:pt x="546" y="630"/>
                    </a:lnTo>
                    <a:lnTo>
                      <a:pt x="554" y="625"/>
                    </a:lnTo>
                    <a:lnTo>
                      <a:pt x="556" y="622"/>
                    </a:lnTo>
                    <a:lnTo>
                      <a:pt x="559" y="619"/>
                    </a:lnTo>
                    <a:lnTo>
                      <a:pt x="561" y="619"/>
                    </a:lnTo>
                    <a:lnTo>
                      <a:pt x="567" y="619"/>
                    </a:lnTo>
                    <a:lnTo>
                      <a:pt x="569" y="617"/>
                    </a:lnTo>
                    <a:lnTo>
                      <a:pt x="593" y="614"/>
                    </a:lnTo>
                    <a:lnTo>
                      <a:pt x="601" y="614"/>
                    </a:lnTo>
                    <a:lnTo>
                      <a:pt x="603" y="614"/>
                    </a:lnTo>
                    <a:lnTo>
                      <a:pt x="609" y="611"/>
                    </a:lnTo>
                    <a:lnTo>
                      <a:pt x="614" y="609"/>
                    </a:lnTo>
                    <a:lnTo>
                      <a:pt x="617" y="609"/>
                    </a:lnTo>
                    <a:lnTo>
                      <a:pt x="622" y="606"/>
                    </a:lnTo>
                    <a:lnTo>
                      <a:pt x="624" y="604"/>
                    </a:lnTo>
                    <a:lnTo>
                      <a:pt x="630" y="601"/>
                    </a:lnTo>
                    <a:lnTo>
                      <a:pt x="635" y="598"/>
                    </a:lnTo>
                    <a:lnTo>
                      <a:pt x="637" y="598"/>
                    </a:lnTo>
                    <a:lnTo>
                      <a:pt x="640" y="596"/>
                    </a:lnTo>
                    <a:lnTo>
                      <a:pt x="640" y="593"/>
                    </a:lnTo>
                    <a:lnTo>
                      <a:pt x="643" y="588"/>
                    </a:lnTo>
                    <a:lnTo>
                      <a:pt x="648" y="583"/>
                    </a:lnTo>
                    <a:lnTo>
                      <a:pt x="653" y="575"/>
                    </a:lnTo>
                    <a:lnTo>
                      <a:pt x="656" y="572"/>
                    </a:lnTo>
                    <a:lnTo>
                      <a:pt x="661" y="567"/>
                    </a:lnTo>
                    <a:lnTo>
                      <a:pt x="679" y="533"/>
                    </a:lnTo>
                    <a:lnTo>
                      <a:pt x="685" y="522"/>
                    </a:lnTo>
                    <a:lnTo>
                      <a:pt x="690" y="514"/>
                    </a:lnTo>
                    <a:lnTo>
                      <a:pt x="700" y="499"/>
                    </a:lnTo>
                    <a:lnTo>
                      <a:pt x="776" y="354"/>
                    </a:lnTo>
                    <a:lnTo>
                      <a:pt x="792" y="328"/>
                    </a:lnTo>
                    <a:lnTo>
                      <a:pt x="808" y="302"/>
                    </a:lnTo>
                    <a:lnTo>
                      <a:pt x="813" y="291"/>
                    </a:lnTo>
                    <a:lnTo>
                      <a:pt x="824" y="281"/>
                    </a:lnTo>
                    <a:lnTo>
                      <a:pt x="831" y="270"/>
                    </a:lnTo>
                    <a:lnTo>
                      <a:pt x="837" y="265"/>
                    </a:lnTo>
                    <a:lnTo>
                      <a:pt x="839" y="260"/>
                    </a:lnTo>
                    <a:lnTo>
                      <a:pt x="845" y="255"/>
                    </a:lnTo>
                    <a:lnTo>
                      <a:pt x="850" y="249"/>
                    </a:lnTo>
                    <a:lnTo>
                      <a:pt x="860" y="241"/>
                    </a:lnTo>
                    <a:lnTo>
                      <a:pt x="868" y="234"/>
                    </a:lnTo>
                    <a:lnTo>
                      <a:pt x="871" y="234"/>
                    </a:lnTo>
                    <a:lnTo>
                      <a:pt x="884" y="223"/>
                    </a:lnTo>
                    <a:lnTo>
                      <a:pt x="955" y="176"/>
                    </a:lnTo>
                    <a:lnTo>
                      <a:pt x="968" y="168"/>
                    </a:lnTo>
                    <a:lnTo>
                      <a:pt x="978" y="163"/>
                    </a:lnTo>
                    <a:lnTo>
                      <a:pt x="989" y="155"/>
                    </a:lnTo>
                    <a:lnTo>
                      <a:pt x="1012" y="142"/>
                    </a:lnTo>
                    <a:lnTo>
                      <a:pt x="1015" y="142"/>
                    </a:lnTo>
                    <a:lnTo>
                      <a:pt x="1031" y="126"/>
                    </a:lnTo>
                    <a:lnTo>
                      <a:pt x="1057" y="100"/>
                    </a:lnTo>
                    <a:lnTo>
                      <a:pt x="1081" y="94"/>
                    </a:lnTo>
                    <a:lnTo>
                      <a:pt x="1109" y="89"/>
                    </a:lnTo>
                    <a:lnTo>
                      <a:pt x="1159" y="79"/>
                    </a:lnTo>
                    <a:lnTo>
                      <a:pt x="1167" y="76"/>
                    </a:lnTo>
                    <a:lnTo>
                      <a:pt x="1193" y="66"/>
                    </a:lnTo>
                    <a:lnTo>
                      <a:pt x="1214" y="58"/>
                    </a:lnTo>
                    <a:lnTo>
                      <a:pt x="1217" y="58"/>
                    </a:lnTo>
                    <a:lnTo>
                      <a:pt x="1227" y="52"/>
                    </a:lnTo>
                    <a:lnTo>
                      <a:pt x="1235" y="50"/>
                    </a:lnTo>
                    <a:lnTo>
                      <a:pt x="1288" y="29"/>
                    </a:lnTo>
                    <a:lnTo>
                      <a:pt x="1348" y="5"/>
                    </a:lnTo>
                    <a:lnTo>
                      <a:pt x="1353" y="3"/>
                    </a:lnTo>
                    <a:lnTo>
                      <a:pt x="1358" y="0"/>
                    </a:lnTo>
                    <a:lnTo>
                      <a:pt x="1364" y="13"/>
                    </a:lnTo>
                    <a:lnTo>
                      <a:pt x="1364" y="18"/>
                    </a:lnTo>
                    <a:lnTo>
                      <a:pt x="1369" y="29"/>
                    </a:lnTo>
                    <a:lnTo>
                      <a:pt x="1372" y="37"/>
                    </a:lnTo>
                    <a:lnTo>
                      <a:pt x="1374" y="42"/>
                    </a:lnTo>
                    <a:lnTo>
                      <a:pt x="1379" y="47"/>
                    </a:lnTo>
                    <a:lnTo>
                      <a:pt x="1403" y="73"/>
                    </a:lnTo>
                    <a:lnTo>
                      <a:pt x="1419" y="89"/>
                    </a:lnTo>
                    <a:lnTo>
                      <a:pt x="1437" y="108"/>
                    </a:lnTo>
                    <a:lnTo>
                      <a:pt x="1476" y="144"/>
                    </a:lnTo>
                    <a:lnTo>
                      <a:pt x="1513" y="178"/>
                    </a:lnTo>
                    <a:lnTo>
                      <a:pt x="1563" y="226"/>
                    </a:lnTo>
                    <a:lnTo>
                      <a:pt x="1566" y="228"/>
                    </a:lnTo>
                    <a:lnTo>
                      <a:pt x="1566" y="231"/>
                    </a:lnTo>
                    <a:lnTo>
                      <a:pt x="1568" y="234"/>
                    </a:lnTo>
                    <a:lnTo>
                      <a:pt x="1573" y="236"/>
                    </a:lnTo>
                    <a:lnTo>
                      <a:pt x="1623" y="283"/>
                    </a:lnTo>
                    <a:lnTo>
                      <a:pt x="1657" y="315"/>
                    </a:lnTo>
                    <a:lnTo>
                      <a:pt x="1684" y="341"/>
                    </a:lnTo>
                    <a:lnTo>
                      <a:pt x="1684" y="344"/>
                    </a:lnTo>
                    <a:lnTo>
                      <a:pt x="1686" y="346"/>
                    </a:lnTo>
                    <a:lnTo>
                      <a:pt x="1694" y="352"/>
                    </a:lnTo>
                    <a:lnTo>
                      <a:pt x="1697" y="354"/>
                    </a:lnTo>
                    <a:lnTo>
                      <a:pt x="1712" y="370"/>
                    </a:lnTo>
                    <a:lnTo>
                      <a:pt x="1718" y="375"/>
                    </a:lnTo>
                    <a:lnTo>
                      <a:pt x="1723" y="378"/>
                    </a:lnTo>
                    <a:lnTo>
                      <a:pt x="1728" y="383"/>
                    </a:lnTo>
                    <a:lnTo>
                      <a:pt x="1731" y="386"/>
                    </a:lnTo>
                    <a:lnTo>
                      <a:pt x="1731" y="388"/>
                    </a:lnTo>
                    <a:lnTo>
                      <a:pt x="1736" y="391"/>
                    </a:lnTo>
                    <a:lnTo>
                      <a:pt x="1741" y="399"/>
                    </a:lnTo>
                    <a:lnTo>
                      <a:pt x="1744" y="399"/>
                    </a:lnTo>
                    <a:lnTo>
                      <a:pt x="1746" y="40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1" name="フリーフォーム 220"/>
              <p:cNvSpPr>
                <a:spLocks/>
              </p:cNvSpPr>
              <p:nvPr/>
            </p:nvSpPr>
            <p:spPr bwMode="auto">
              <a:xfrm>
                <a:off x="6689939" y="3801729"/>
                <a:ext cx="551447" cy="690303"/>
              </a:xfrm>
              <a:custGeom>
                <a:avLst/>
                <a:gdLst>
                  <a:gd name="T0" fmla="*/ 385 w 1151"/>
                  <a:gd name="T1" fmla="*/ 66 h 1418"/>
                  <a:gd name="T2" fmla="*/ 404 w 1151"/>
                  <a:gd name="T3" fmla="*/ 229 h 1418"/>
                  <a:gd name="T4" fmla="*/ 493 w 1151"/>
                  <a:gd name="T5" fmla="*/ 142 h 1418"/>
                  <a:gd name="T6" fmla="*/ 551 w 1151"/>
                  <a:gd name="T7" fmla="*/ 145 h 1418"/>
                  <a:gd name="T8" fmla="*/ 598 w 1151"/>
                  <a:gd name="T9" fmla="*/ 158 h 1418"/>
                  <a:gd name="T10" fmla="*/ 629 w 1151"/>
                  <a:gd name="T11" fmla="*/ 176 h 1418"/>
                  <a:gd name="T12" fmla="*/ 661 w 1151"/>
                  <a:gd name="T13" fmla="*/ 203 h 1418"/>
                  <a:gd name="T14" fmla="*/ 716 w 1151"/>
                  <a:gd name="T15" fmla="*/ 242 h 1418"/>
                  <a:gd name="T16" fmla="*/ 739 w 1151"/>
                  <a:gd name="T17" fmla="*/ 252 h 1418"/>
                  <a:gd name="T18" fmla="*/ 784 w 1151"/>
                  <a:gd name="T19" fmla="*/ 265 h 1418"/>
                  <a:gd name="T20" fmla="*/ 847 w 1151"/>
                  <a:gd name="T21" fmla="*/ 284 h 1418"/>
                  <a:gd name="T22" fmla="*/ 878 w 1151"/>
                  <a:gd name="T23" fmla="*/ 294 h 1418"/>
                  <a:gd name="T24" fmla="*/ 925 w 1151"/>
                  <a:gd name="T25" fmla="*/ 310 h 1418"/>
                  <a:gd name="T26" fmla="*/ 975 w 1151"/>
                  <a:gd name="T27" fmla="*/ 323 h 1418"/>
                  <a:gd name="T28" fmla="*/ 1012 w 1151"/>
                  <a:gd name="T29" fmla="*/ 334 h 1418"/>
                  <a:gd name="T30" fmla="*/ 1067 w 1151"/>
                  <a:gd name="T31" fmla="*/ 349 h 1418"/>
                  <a:gd name="T32" fmla="*/ 1099 w 1151"/>
                  <a:gd name="T33" fmla="*/ 360 h 1418"/>
                  <a:gd name="T34" fmla="*/ 1146 w 1151"/>
                  <a:gd name="T35" fmla="*/ 381 h 1418"/>
                  <a:gd name="T36" fmla="*/ 1135 w 1151"/>
                  <a:gd name="T37" fmla="*/ 436 h 1418"/>
                  <a:gd name="T38" fmla="*/ 1122 w 1151"/>
                  <a:gd name="T39" fmla="*/ 473 h 1418"/>
                  <a:gd name="T40" fmla="*/ 1109 w 1151"/>
                  <a:gd name="T41" fmla="*/ 502 h 1418"/>
                  <a:gd name="T42" fmla="*/ 1101 w 1151"/>
                  <a:gd name="T43" fmla="*/ 533 h 1418"/>
                  <a:gd name="T44" fmla="*/ 1083 w 1151"/>
                  <a:gd name="T45" fmla="*/ 580 h 1418"/>
                  <a:gd name="T46" fmla="*/ 1072 w 1151"/>
                  <a:gd name="T47" fmla="*/ 620 h 1418"/>
                  <a:gd name="T48" fmla="*/ 1015 w 1151"/>
                  <a:gd name="T49" fmla="*/ 751 h 1418"/>
                  <a:gd name="T50" fmla="*/ 991 w 1151"/>
                  <a:gd name="T51" fmla="*/ 782 h 1418"/>
                  <a:gd name="T52" fmla="*/ 981 w 1151"/>
                  <a:gd name="T53" fmla="*/ 806 h 1418"/>
                  <a:gd name="T54" fmla="*/ 960 w 1151"/>
                  <a:gd name="T55" fmla="*/ 848 h 1418"/>
                  <a:gd name="T56" fmla="*/ 946 w 1151"/>
                  <a:gd name="T57" fmla="*/ 872 h 1418"/>
                  <a:gd name="T58" fmla="*/ 925 w 1151"/>
                  <a:gd name="T59" fmla="*/ 924 h 1418"/>
                  <a:gd name="T60" fmla="*/ 915 w 1151"/>
                  <a:gd name="T61" fmla="*/ 950 h 1418"/>
                  <a:gd name="T62" fmla="*/ 902 w 1151"/>
                  <a:gd name="T63" fmla="*/ 987 h 1418"/>
                  <a:gd name="T64" fmla="*/ 889 w 1151"/>
                  <a:gd name="T65" fmla="*/ 1008 h 1418"/>
                  <a:gd name="T66" fmla="*/ 878 w 1151"/>
                  <a:gd name="T67" fmla="*/ 1040 h 1418"/>
                  <a:gd name="T68" fmla="*/ 870 w 1151"/>
                  <a:gd name="T69" fmla="*/ 1087 h 1418"/>
                  <a:gd name="T70" fmla="*/ 842 w 1151"/>
                  <a:gd name="T71" fmla="*/ 1105 h 1418"/>
                  <a:gd name="T72" fmla="*/ 823 w 1151"/>
                  <a:gd name="T73" fmla="*/ 1139 h 1418"/>
                  <a:gd name="T74" fmla="*/ 802 w 1151"/>
                  <a:gd name="T75" fmla="*/ 1158 h 1418"/>
                  <a:gd name="T76" fmla="*/ 771 w 1151"/>
                  <a:gd name="T77" fmla="*/ 1213 h 1418"/>
                  <a:gd name="T78" fmla="*/ 752 w 1151"/>
                  <a:gd name="T79" fmla="*/ 1239 h 1418"/>
                  <a:gd name="T80" fmla="*/ 734 w 1151"/>
                  <a:gd name="T81" fmla="*/ 1297 h 1418"/>
                  <a:gd name="T82" fmla="*/ 729 w 1151"/>
                  <a:gd name="T83" fmla="*/ 1318 h 1418"/>
                  <a:gd name="T84" fmla="*/ 724 w 1151"/>
                  <a:gd name="T85" fmla="*/ 1344 h 1418"/>
                  <a:gd name="T86" fmla="*/ 700 w 1151"/>
                  <a:gd name="T87" fmla="*/ 1368 h 1418"/>
                  <a:gd name="T88" fmla="*/ 548 w 1151"/>
                  <a:gd name="T89" fmla="*/ 1362 h 1418"/>
                  <a:gd name="T90" fmla="*/ 464 w 1151"/>
                  <a:gd name="T91" fmla="*/ 1381 h 1418"/>
                  <a:gd name="T92" fmla="*/ 267 w 1151"/>
                  <a:gd name="T93" fmla="*/ 1331 h 1418"/>
                  <a:gd name="T94" fmla="*/ 76 w 1151"/>
                  <a:gd name="T95" fmla="*/ 1189 h 1418"/>
                  <a:gd name="T96" fmla="*/ 32 w 1151"/>
                  <a:gd name="T97" fmla="*/ 1079 h 1418"/>
                  <a:gd name="T98" fmla="*/ 136 w 1151"/>
                  <a:gd name="T99" fmla="*/ 861 h 1418"/>
                  <a:gd name="T100" fmla="*/ 176 w 1151"/>
                  <a:gd name="T101" fmla="*/ 693 h 1418"/>
                  <a:gd name="T102" fmla="*/ 184 w 1151"/>
                  <a:gd name="T103" fmla="*/ 483 h 1418"/>
                  <a:gd name="T104" fmla="*/ 176 w 1151"/>
                  <a:gd name="T105" fmla="*/ 307 h 1418"/>
                  <a:gd name="T106" fmla="*/ 191 w 1151"/>
                  <a:gd name="T107" fmla="*/ 244 h 1418"/>
                  <a:gd name="T108" fmla="*/ 223 w 1151"/>
                  <a:gd name="T109" fmla="*/ 158 h 1418"/>
                  <a:gd name="T110" fmla="*/ 249 w 1151"/>
                  <a:gd name="T111" fmla="*/ 100 h 1418"/>
                  <a:gd name="T112" fmla="*/ 288 w 1151"/>
                  <a:gd name="T113" fmla="*/ 74 h 1418"/>
                  <a:gd name="T114" fmla="*/ 330 w 1151"/>
                  <a:gd name="T115" fmla="*/ 42 h 1418"/>
                  <a:gd name="T116" fmla="*/ 378 w 1151"/>
                  <a:gd name="T117" fmla="*/ 19 h 1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51" h="1418">
                    <a:moveTo>
                      <a:pt x="393" y="14"/>
                    </a:moveTo>
                    <a:lnTo>
                      <a:pt x="385" y="27"/>
                    </a:lnTo>
                    <a:lnTo>
                      <a:pt x="385" y="32"/>
                    </a:lnTo>
                    <a:lnTo>
                      <a:pt x="385" y="37"/>
                    </a:lnTo>
                    <a:lnTo>
                      <a:pt x="385" y="42"/>
                    </a:lnTo>
                    <a:lnTo>
                      <a:pt x="385" y="50"/>
                    </a:lnTo>
                    <a:lnTo>
                      <a:pt x="385" y="53"/>
                    </a:lnTo>
                    <a:lnTo>
                      <a:pt x="385" y="58"/>
                    </a:lnTo>
                    <a:lnTo>
                      <a:pt x="385" y="61"/>
                    </a:lnTo>
                    <a:lnTo>
                      <a:pt x="385" y="66"/>
                    </a:lnTo>
                    <a:lnTo>
                      <a:pt x="385" y="77"/>
                    </a:lnTo>
                    <a:lnTo>
                      <a:pt x="385" y="92"/>
                    </a:lnTo>
                    <a:lnTo>
                      <a:pt x="385" y="108"/>
                    </a:lnTo>
                    <a:lnTo>
                      <a:pt x="388" y="142"/>
                    </a:lnTo>
                    <a:lnTo>
                      <a:pt x="391" y="147"/>
                    </a:lnTo>
                    <a:lnTo>
                      <a:pt x="391" y="163"/>
                    </a:lnTo>
                    <a:lnTo>
                      <a:pt x="393" y="174"/>
                    </a:lnTo>
                    <a:lnTo>
                      <a:pt x="396" y="197"/>
                    </a:lnTo>
                    <a:lnTo>
                      <a:pt x="401" y="229"/>
                    </a:lnTo>
                    <a:lnTo>
                      <a:pt x="404" y="229"/>
                    </a:lnTo>
                    <a:lnTo>
                      <a:pt x="414" y="224"/>
                    </a:lnTo>
                    <a:lnTo>
                      <a:pt x="430" y="210"/>
                    </a:lnTo>
                    <a:lnTo>
                      <a:pt x="440" y="205"/>
                    </a:lnTo>
                    <a:lnTo>
                      <a:pt x="459" y="195"/>
                    </a:lnTo>
                    <a:lnTo>
                      <a:pt x="461" y="187"/>
                    </a:lnTo>
                    <a:lnTo>
                      <a:pt x="469" y="161"/>
                    </a:lnTo>
                    <a:lnTo>
                      <a:pt x="475" y="158"/>
                    </a:lnTo>
                    <a:lnTo>
                      <a:pt x="482" y="158"/>
                    </a:lnTo>
                    <a:lnTo>
                      <a:pt x="488" y="142"/>
                    </a:lnTo>
                    <a:lnTo>
                      <a:pt x="493" y="142"/>
                    </a:lnTo>
                    <a:lnTo>
                      <a:pt x="498" y="142"/>
                    </a:lnTo>
                    <a:lnTo>
                      <a:pt x="506" y="142"/>
                    </a:lnTo>
                    <a:lnTo>
                      <a:pt x="514" y="142"/>
                    </a:lnTo>
                    <a:lnTo>
                      <a:pt x="522" y="142"/>
                    </a:lnTo>
                    <a:lnTo>
                      <a:pt x="527" y="142"/>
                    </a:lnTo>
                    <a:lnTo>
                      <a:pt x="530" y="142"/>
                    </a:lnTo>
                    <a:lnTo>
                      <a:pt x="532" y="142"/>
                    </a:lnTo>
                    <a:lnTo>
                      <a:pt x="537" y="145"/>
                    </a:lnTo>
                    <a:lnTo>
                      <a:pt x="548" y="145"/>
                    </a:lnTo>
                    <a:lnTo>
                      <a:pt x="551" y="145"/>
                    </a:lnTo>
                    <a:lnTo>
                      <a:pt x="553" y="147"/>
                    </a:lnTo>
                    <a:lnTo>
                      <a:pt x="558" y="147"/>
                    </a:lnTo>
                    <a:lnTo>
                      <a:pt x="561" y="147"/>
                    </a:lnTo>
                    <a:lnTo>
                      <a:pt x="564" y="150"/>
                    </a:lnTo>
                    <a:lnTo>
                      <a:pt x="569" y="150"/>
                    </a:lnTo>
                    <a:lnTo>
                      <a:pt x="574" y="153"/>
                    </a:lnTo>
                    <a:lnTo>
                      <a:pt x="579" y="153"/>
                    </a:lnTo>
                    <a:lnTo>
                      <a:pt x="585" y="155"/>
                    </a:lnTo>
                    <a:lnTo>
                      <a:pt x="593" y="155"/>
                    </a:lnTo>
                    <a:lnTo>
                      <a:pt x="598" y="158"/>
                    </a:lnTo>
                    <a:lnTo>
                      <a:pt x="600" y="158"/>
                    </a:lnTo>
                    <a:lnTo>
                      <a:pt x="600" y="161"/>
                    </a:lnTo>
                    <a:lnTo>
                      <a:pt x="603" y="161"/>
                    </a:lnTo>
                    <a:lnTo>
                      <a:pt x="606" y="163"/>
                    </a:lnTo>
                    <a:lnTo>
                      <a:pt x="611" y="166"/>
                    </a:lnTo>
                    <a:lnTo>
                      <a:pt x="614" y="166"/>
                    </a:lnTo>
                    <a:lnTo>
                      <a:pt x="621" y="171"/>
                    </a:lnTo>
                    <a:lnTo>
                      <a:pt x="624" y="174"/>
                    </a:lnTo>
                    <a:lnTo>
                      <a:pt x="627" y="174"/>
                    </a:lnTo>
                    <a:lnTo>
                      <a:pt x="629" y="176"/>
                    </a:lnTo>
                    <a:lnTo>
                      <a:pt x="629" y="179"/>
                    </a:lnTo>
                    <a:lnTo>
                      <a:pt x="632" y="179"/>
                    </a:lnTo>
                    <a:lnTo>
                      <a:pt x="634" y="182"/>
                    </a:lnTo>
                    <a:lnTo>
                      <a:pt x="637" y="184"/>
                    </a:lnTo>
                    <a:lnTo>
                      <a:pt x="640" y="187"/>
                    </a:lnTo>
                    <a:lnTo>
                      <a:pt x="645" y="189"/>
                    </a:lnTo>
                    <a:lnTo>
                      <a:pt x="650" y="195"/>
                    </a:lnTo>
                    <a:lnTo>
                      <a:pt x="655" y="197"/>
                    </a:lnTo>
                    <a:lnTo>
                      <a:pt x="658" y="197"/>
                    </a:lnTo>
                    <a:lnTo>
                      <a:pt x="661" y="203"/>
                    </a:lnTo>
                    <a:lnTo>
                      <a:pt x="663" y="203"/>
                    </a:lnTo>
                    <a:lnTo>
                      <a:pt x="671" y="213"/>
                    </a:lnTo>
                    <a:lnTo>
                      <a:pt x="682" y="221"/>
                    </a:lnTo>
                    <a:lnTo>
                      <a:pt x="687" y="224"/>
                    </a:lnTo>
                    <a:lnTo>
                      <a:pt x="695" y="229"/>
                    </a:lnTo>
                    <a:lnTo>
                      <a:pt x="700" y="231"/>
                    </a:lnTo>
                    <a:lnTo>
                      <a:pt x="703" y="231"/>
                    </a:lnTo>
                    <a:lnTo>
                      <a:pt x="708" y="237"/>
                    </a:lnTo>
                    <a:lnTo>
                      <a:pt x="716" y="239"/>
                    </a:lnTo>
                    <a:lnTo>
                      <a:pt x="716" y="242"/>
                    </a:lnTo>
                    <a:lnTo>
                      <a:pt x="718" y="242"/>
                    </a:lnTo>
                    <a:lnTo>
                      <a:pt x="721" y="242"/>
                    </a:lnTo>
                    <a:lnTo>
                      <a:pt x="721" y="244"/>
                    </a:lnTo>
                    <a:lnTo>
                      <a:pt x="726" y="244"/>
                    </a:lnTo>
                    <a:lnTo>
                      <a:pt x="729" y="247"/>
                    </a:lnTo>
                    <a:lnTo>
                      <a:pt x="731" y="247"/>
                    </a:lnTo>
                    <a:lnTo>
                      <a:pt x="731" y="250"/>
                    </a:lnTo>
                    <a:lnTo>
                      <a:pt x="734" y="250"/>
                    </a:lnTo>
                    <a:lnTo>
                      <a:pt x="737" y="252"/>
                    </a:lnTo>
                    <a:lnTo>
                      <a:pt x="739" y="252"/>
                    </a:lnTo>
                    <a:lnTo>
                      <a:pt x="750" y="255"/>
                    </a:lnTo>
                    <a:lnTo>
                      <a:pt x="755" y="255"/>
                    </a:lnTo>
                    <a:lnTo>
                      <a:pt x="758" y="255"/>
                    </a:lnTo>
                    <a:lnTo>
                      <a:pt x="758" y="258"/>
                    </a:lnTo>
                    <a:lnTo>
                      <a:pt x="763" y="258"/>
                    </a:lnTo>
                    <a:lnTo>
                      <a:pt x="768" y="260"/>
                    </a:lnTo>
                    <a:lnTo>
                      <a:pt x="771" y="260"/>
                    </a:lnTo>
                    <a:lnTo>
                      <a:pt x="773" y="260"/>
                    </a:lnTo>
                    <a:lnTo>
                      <a:pt x="776" y="263"/>
                    </a:lnTo>
                    <a:lnTo>
                      <a:pt x="784" y="265"/>
                    </a:lnTo>
                    <a:lnTo>
                      <a:pt x="787" y="265"/>
                    </a:lnTo>
                    <a:lnTo>
                      <a:pt x="797" y="271"/>
                    </a:lnTo>
                    <a:lnTo>
                      <a:pt x="813" y="273"/>
                    </a:lnTo>
                    <a:lnTo>
                      <a:pt x="815" y="276"/>
                    </a:lnTo>
                    <a:lnTo>
                      <a:pt x="826" y="279"/>
                    </a:lnTo>
                    <a:lnTo>
                      <a:pt x="828" y="279"/>
                    </a:lnTo>
                    <a:lnTo>
                      <a:pt x="831" y="281"/>
                    </a:lnTo>
                    <a:lnTo>
                      <a:pt x="836" y="281"/>
                    </a:lnTo>
                    <a:lnTo>
                      <a:pt x="842" y="284"/>
                    </a:lnTo>
                    <a:lnTo>
                      <a:pt x="847" y="284"/>
                    </a:lnTo>
                    <a:lnTo>
                      <a:pt x="849" y="286"/>
                    </a:lnTo>
                    <a:lnTo>
                      <a:pt x="852" y="286"/>
                    </a:lnTo>
                    <a:lnTo>
                      <a:pt x="855" y="286"/>
                    </a:lnTo>
                    <a:lnTo>
                      <a:pt x="857" y="289"/>
                    </a:lnTo>
                    <a:lnTo>
                      <a:pt x="865" y="289"/>
                    </a:lnTo>
                    <a:lnTo>
                      <a:pt x="868" y="292"/>
                    </a:lnTo>
                    <a:lnTo>
                      <a:pt x="870" y="292"/>
                    </a:lnTo>
                    <a:lnTo>
                      <a:pt x="873" y="292"/>
                    </a:lnTo>
                    <a:lnTo>
                      <a:pt x="876" y="294"/>
                    </a:lnTo>
                    <a:lnTo>
                      <a:pt x="878" y="294"/>
                    </a:lnTo>
                    <a:lnTo>
                      <a:pt x="881" y="294"/>
                    </a:lnTo>
                    <a:lnTo>
                      <a:pt x="881" y="297"/>
                    </a:lnTo>
                    <a:lnTo>
                      <a:pt x="884" y="297"/>
                    </a:lnTo>
                    <a:lnTo>
                      <a:pt x="886" y="297"/>
                    </a:lnTo>
                    <a:lnTo>
                      <a:pt x="891" y="300"/>
                    </a:lnTo>
                    <a:lnTo>
                      <a:pt x="899" y="302"/>
                    </a:lnTo>
                    <a:lnTo>
                      <a:pt x="905" y="302"/>
                    </a:lnTo>
                    <a:lnTo>
                      <a:pt x="912" y="305"/>
                    </a:lnTo>
                    <a:lnTo>
                      <a:pt x="920" y="307"/>
                    </a:lnTo>
                    <a:lnTo>
                      <a:pt x="925" y="310"/>
                    </a:lnTo>
                    <a:lnTo>
                      <a:pt x="931" y="310"/>
                    </a:lnTo>
                    <a:lnTo>
                      <a:pt x="933" y="313"/>
                    </a:lnTo>
                    <a:lnTo>
                      <a:pt x="946" y="315"/>
                    </a:lnTo>
                    <a:lnTo>
                      <a:pt x="957" y="318"/>
                    </a:lnTo>
                    <a:lnTo>
                      <a:pt x="960" y="321"/>
                    </a:lnTo>
                    <a:lnTo>
                      <a:pt x="962" y="321"/>
                    </a:lnTo>
                    <a:lnTo>
                      <a:pt x="965" y="321"/>
                    </a:lnTo>
                    <a:lnTo>
                      <a:pt x="967" y="321"/>
                    </a:lnTo>
                    <a:lnTo>
                      <a:pt x="970" y="323"/>
                    </a:lnTo>
                    <a:lnTo>
                      <a:pt x="975" y="323"/>
                    </a:lnTo>
                    <a:lnTo>
                      <a:pt x="978" y="326"/>
                    </a:lnTo>
                    <a:lnTo>
                      <a:pt x="986" y="328"/>
                    </a:lnTo>
                    <a:lnTo>
                      <a:pt x="988" y="328"/>
                    </a:lnTo>
                    <a:lnTo>
                      <a:pt x="994" y="328"/>
                    </a:lnTo>
                    <a:lnTo>
                      <a:pt x="996" y="331"/>
                    </a:lnTo>
                    <a:lnTo>
                      <a:pt x="999" y="331"/>
                    </a:lnTo>
                    <a:lnTo>
                      <a:pt x="1002" y="331"/>
                    </a:lnTo>
                    <a:lnTo>
                      <a:pt x="1007" y="334"/>
                    </a:lnTo>
                    <a:lnTo>
                      <a:pt x="1009" y="334"/>
                    </a:lnTo>
                    <a:lnTo>
                      <a:pt x="1012" y="334"/>
                    </a:lnTo>
                    <a:lnTo>
                      <a:pt x="1017" y="336"/>
                    </a:lnTo>
                    <a:lnTo>
                      <a:pt x="1020" y="336"/>
                    </a:lnTo>
                    <a:lnTo>
                      <a:pt x="1022" y="336"/>
                    </a:lnTo>
                    <a:lnTo>
                      <a:pt x="1028" y="339"/>
                    </a:lnTo>
                    <a:lnTo>
                      <a:pt x="1038" y="342"/>
                    </a:lnTo>
                    <a:lnTo>
                      <a:pt x="1041" y="342"/>
                    </a:lnTo>
                    <a:lnTo>
                      <a:pt x="1054" y="347"/>
                    </a:lnTo>
                    <a:lnTo>
                      <a:pt x="1057" y="347"/>
                    </a:lnTo>
                    <a:lnTo>
                      <a:pt x="1064" y="349"/>
                    </a:lnTo>
                    <a:lnTo>
                      <a:pt x="1067" y="349"/>
                    </a:lnTo>
                    <a:lnTo>
                      <a:pt x="1070" y="352"/>
                    </a:lnTo>
                    <a:lnTo>
                      <a:pt x="1075" y="352"/>
                    </a:lnTo>
                    <a:lnTo>
                      <a:pt x="1078" y="352"/>
                    </a:lnTo>
                    <a:lnTo>
                      <a:pt x="1083" y="355"/>
                    </a:lnTo>
                    <a:lnTo>
                      <a:pt x="1085" y="355"/>
                    </a:lnTo>
                    <a:lnTo>
                      <a:pt x="1085" y="357"/>
                    </a:lnTo>
                    <a:lnTo>
                      <a:pt x="1088" y="357"/>
                    </a:lnTo>
                    <a:lnTo>
                      <a:pt x="1091" y="357"/>
                    </a:lnTo>
                    <a:lnTo>
                      <a:pt x="1093" y="357"/>
                    </a:lnTo>
                    <a:lnTo>
                      <a:pt x="1099" y="360"/>
                    </a:lnTo>
                    <a:lnTo>
                      <a:pt x="1101" y="360"/>
                    </a:lnTo>
                    <a:lnTo>
                      <a:pt x="1112" y="365"/>
                    </a:lnTo>
                    <a:lnTo>
                      <a:pt x="1117" y="365"/>
                    </a:lnTo>
                    <a:lnTo>
                      <a:pt x="1122" y="368"/>
                    </a:lnTo>
                    <a:lnTo>
                      <a:pt x="1127" y="368"/>
                    </a:lnTo>
                    <a:lnTo>
                      <a:pt x="1140" y="373"/>
                    </a:lnTo>
                    <a:lnTo>
                      <a:pt x="1146" y="373"/>
                    </a:lnTo>
                    <a:lnTo>
                      <a:pt x="1146" y="376"/>
                    </a:lnTo>
                    <a:lnTo>
                      <a:pt x="1146" y="378"/>
                    </a:lnTo>
                    <a:lnTo>
                      <a:pt x="1146" y="381"/>
                    </a:lnTo>
                    <a:lnTo>
                      <a:pt x="1146" y="384"/>
                    </a:lnTo>
                    <a:lnTo>
                      <a:pt x="1143" y="384"/>
                    </a:lnTo>
                    <a:lnTo>
                      <a:pt x="1143" y="391"/>
                    </a:lnTo>
                    <a:lnTo>
                      <a:pt x="1151" y="394"/>
                    </a:lnTo>
                    <a:lnTo>
                      <a:pt x="1151" y="397"/>
                    </a:lnTo>
                    <a:lnTo>
                      <a:pt x="1146" y="410"/>
                    </a:lnTo>
                    <a:lnTo>
                      <a:pt x="1143" y="412"/>
                    </a:lnTo>
                    <a:lnTo>
                      <a:pt x="1143" y="415"/>
                    </a:lnTo>
                    <a:lnTo>
                      <a:pt x="1143" y="418"/>
                    </a:lnTo>
                    <a:lnTo>
                      <a:pt x="1135" y="436"/>
                    </a:lnTo>
                    <a:lnTo>
                      <a:pt x="1135" y="439"/>
                    </a:lnTo>
                    <a:lnTo>
                      <a:pt x="1135" y="441"/>
                    </a:lnTo>
                    <a:lnTo>
                      <a:pt x="1133" y="449"/>
                    </a:lnTo>
                    <a:lnTo>
                      <a:pt x="1133" y="454"/>
                    </a:lnTo>
                    <a:lnTo>
                      <a:pt x="1130" y="460"/>
                    </a:lnTo>
                    <a:lnTo>
                      <a:pt x="1127" y="470"/>
                    </a:lnTo>
                    <a:lnTo>
                      <a:pt x="1127" y="473"/>
                    </a:lnTo>
                    <a:lnTo>
                      <a:pt x="1125" y="470"/>
                    </a:lnTo>
                    <a:lnTo>
                      <a:pt x="1122" y="470"/>
                    </a:lnTo>
                    <a:lnTo>
                      <a:pt x="1122" y="473"/>
                    </a:lnTo>
                    <a:lnTo>
                      <a:pt x="1119" y="473"/>
                    </a:lnTo>
                    <a:lnTo>
                      <a:pt x="1119" y="475"/>
                    </a:lnTo>
                    <a:lnTo>
                      <a:pt x="1117" y="483"/>
                    </a:lnTo>
                    <a:lnTo>
                      <a:pt x="1117" y="486"/>
                    </a:lnTo>
                    <a:lnTo>
                      <a:pt x="1114" y="489"/>
                    </a:lnTo>
                    <a:lnTo>
                      <a:pt x="1114" y="494"/>
                    </a:lnTo>
                    <a:lnTo>
                      <a:pt x="1114" y="496"/>
                    </a:lnTo>
                    <a:lnTo>
                      <a:pt x="1112" y="496"/>
                    </a:lnTo>
                    <a:lnTo>
                      <a:pt x="1112" y="502"/>
                    </a:lnTo>
                    <a:lnTo>
                      <a:pt x="1109" y="502"/>
                    </a:lnTo>
                    <a:lnTo>
                      <a:pt x="1109" y="504"/>
                    </a:lnTo>
                    <a:lnTo>
                      <a:pt x="1109" y="507"/>
                    </a:lnTo>
                    <a:lnTo>
                      <a:pt x="1106" y="507"/>
                    </a:lnTo>
                    <a:lnTo>
                      <a:pt x="1106" y="515"/>
                    </a:lnTo>
                    <a:lnTo>
                      <a:pt x="1106" y="520"/>
                    </a:lnTo>
                    <a:lnTo>
                      <a:pt x="1104" y="525"/>
                    </a:lnTo>
                    <a:lnTo>
                      <a:pt x="1106" y="528"/>
                    </a:lnTo>
                    <a:lnTo>
                      <a:pt x="1104" y="531"/>
                    </a:lnTo>
                    <a:lnTo>
                      <a:pt x="1104" y="533"/>
                    </a:lnTo>
                    <a:lnTo>
                      <a:pt x="1101" y="533"/>
                    </a:lnTo>
                    <a:lnTo>
                      <a:pt x="1101" y="536"/>
                    </a:lnTo>
                    <a:lnTo>
                      <a:pt x="1096" y="546"/>
                    </a:lnTo>
                    <a:lnTo>
                      <a:pt x="1096" y="549"/>
                    </a:lnTo>
                    <a:lnTo>
                      <a:pt x="1093" y="549"/>
                    </a:lnTo>
                    <a:lnTo>
                      <a:pt x="1093" y="552"/>
                    </a:lnTo>
                    <a:lnTo>
                      <a:pt x="1093" y="557"/>
                    </a:lnTo>
                    <a:lnTo>
                      <a:pt x="1093" y="559"/>
                    </a:lnTo>
                    <a:lnTo>
                      <a:pt x="1091" y="567"/>
                    </a:lnTo>
                    <a:lnTo>
                      <a:pt x="1085" y="578"/>
                    </a:lnTo>
                    <a:lnTo>
                      <a:pt x="1083" y="580"/>
                    </a:lnTo>
                    <a:lnTo>
                      <a:pt x="1083" y="586"/>
                    </a:lnTo>
                    <a:lnTo>
                      <a:pt x="1078" y="591"/>
                    </a:lnTo>
                    <a:lnTo>
                      <a:pt x="1078" y="596"/>
                    </a:lnTo>
                    <a:lnTo>
                      <a:pt x="1075" y="596"/>
                    </a:lnTo>
                    <a:lnTo>
                      <a:pt x="1075" y="599"/>
                    </a:lnTo>
                    <a:lnTo>
                      <a:pt x="1075" y="607"/>
                    </a:lnTo>
                    <a:lnTo>
                      <a:pt x="1072" y="609"/>
                    </a:lnTo>
                    <a:lnTo>
                      <a:pt x="1072" y="615"/>
                    </a:lnTo>
                    <a:lnTo>
                      <a:pt x="1072" y="617"/>
                    </a:lnTo>
                    <a:lnTo>
                      <a:pt x="1072" y="620"/>
                    </a:lnTo>
                    <a:lnTo>
                      <a:pt x="1070" y="622"/>
                    </a:lnTo>
                    <a:lnTo>
                      <a:pt x="1070" y="625"/>
                    </a:lnTo>
                    <a:lnTo>
                      <a:pt x="1057" y="654"/>
                    </a:lnTo>
                    <a:lnTo>
                      <a:pt x="1046" y="680"/>
                    </a:lnTo>
                    <a:lnTo>
                      <a:pt x="1038" y="696"/>
                    </a:lnTo>
                    <a:lnTo>
                      <a:pt x="1038" y="699"/>
                    </a:lnTo>
                    <a:lnTo>
                      <a:pt x="1036" y="706"/>
                    </a:lnTo>
                    <a:lnTo>
                      <a:pt x="1030" y="712"/>
                    </a:lnTo>
                    <a:lnTo>
                      <a:pt x="1030" y="714"/>
                    </a:lnTo>
                    <a:lnTo>
                      <a:pt x="1015" y="751"/>
                    </a:lnTo>
                    <a:lnTo>
                      <a:pt x="1007" y="769"/>
                    </a:lnTo>
                    <a:lnTo>
                      <a:pt x="1004" y="775"/>
                    </a:lnTo>
                    <a:lnTo>
                      <a:pt x="1004" y="777"/>
                    </a:lnTo>
                    <a:lnTo>
                      <a:pt x="1002" y="777"/>
                    </a:lnTo>
                    <a:lnTo>
                      <a:pt x="1002" y="775"/>
                    </a:lnTo>
                    <a:lnTo>
                      <a:pt x="999" y="775"/>
                    </a:lnTo>
                    <a:lnTo>
                      <a:pt x="996" y="775"/>
                    </a:lnTo>
                    <a:lnTo>
                      <a:pt x="996" y="772"/>
                    </a:lnTo>
                    <a:lnTo>
                      <a:pt x="994" y="777"/>
                    </a:lnTo>
                    <a:lnTo>
                      <a:pt x="991" y="782"/>
                    </a:lnTo>
                    <a:lnTo>
                      <a:pt x="991" y="785"/>
                    </a:lnTo>
                    <a:lnTo>
                      <a:pt x="988" y="788"/>
                    </a:lnTo>
                    <a:lnTo>
                      <a:pt x="988" y="790"/>
                    </a:lnTo>
                    <a:lnTo>
                      <a:pt x="986" y="790"/>
                    </a:lnTo>
                    <a:lnTo>
                      <a:pt x="986" y="793"/>
                    </a:lnTo>
                    <a:lnTo>
                      <a:pt x="986" y="796"/>
                    </a:lnTo>
                    <a:lnTo>
                      <a:pt x="986" y="798"/>
                    </a:lnTo>
                    <a:lnTo>
                      <a:pt x="983" y="798"/>
                    </a:lnTo>
                    <a:lnTo>
                      <a:pt x="983" y="801"/>
                    </a:lnTo>
                    <a:lnTo>
                      <a:pt x="981" y="806"/>
                    </a:lnTo>
                    <a:lnTo>
                      <a:pt x="978" y="811"/>
                    </a:lnTo>
                    <a:lnTo>
                      <a:pt x="970" y="835"/>
                    </a:lnTo>
                    <a:lnTo>
                      <a:pt x="967" y="838"/>
                    </a:lnTo>
                    <a:lnTo>
                      <a:pt x="967" y="840"/>
                    </a:lnTo>
                    <a:lnTo>
                      <a:pt x="965" y="843"/>
                    </a:lnTo>
                    <a:lnTo>
                      <a:pt x="967" y="845"/>
                    </a:lnTo>
                    <a:lnTo>
                      <a:pt x="965" y="845"/>
                    </a:lnTo>
                    <a:lnTo>
                      <a:pt x="962" y="845"/>
                    </a:lnTo>
                    <a:lnTo>
                      <a:pt x="962" y="848"/>
                    </a:lnTo>
                    <a:lnTo>
                      <a:pt x="960" y="848"/>
                    </a:lnTo>
                    <a:lnTo>
                      <a:pt x="960" y="851"/>
                    </a:lnTo>
                    <a:lnTo>
                      <a:pt x="960" y="853"/>
                    </a:lnTo>
                    <a:lnTo>
                      <a:pt x="957" y="853"/>
                    </a:lnTo>
                    <a:lnTo>
                      <a:pt x="957" y="856"/>
                    </a:lnTo>
                    <a:lnTo>
                      <a:pt x="954" y="856"/>
                    </a:lnTo>
                    <a:lnTo>
                      <a:pt x="954" y="859"/>
                    </a:lnTo>
                    <a:lnTo>
                      <a:pt x="952" y="861"/>
                    </a:lnTo>
                    <a:lnTo>
                      <a:pt x="952" y="864"/>
                    </a:lnTo>
                    <a:lnTo>
                      <a:pt x="949" y="869"/>
                    </a:lnTo>
                    <a:lnTo>
                      <a:pt x="946" y="872"/>
                    </a:lnTo>
                    <a:lnTo>
                      <a:pt x="946" y="877"/>
                    </a:lnTo>
                    <a:lnTo>
                      <a:pt x="944" y="880"/>
                    </a:lnTo>
                    <a:lnTo>
                      <a:pt x="946" y="893"/>
                    </a:lnTo>
                    <a:lnTo>
                      <a:pt x="944" y="895"/>
                    </a:lnTo>
                    <a:lnTo>
                      <a:pt x="941" y="906"/>
                    </a:lnTo>
                    <a:lnTo>
                      <a:pt x="933" y="906"/>
                    </a:lnTo>
                    <a:lnTo>
                      <a:pt x="933" y="908"/>
                    </a:lnTo>
                    <a:lnTo>
                      <a:pt x="928" y="922"/>
                    </a:lnTo>
                    <a:lnTo>
                      <a:pt x="925" y="922"/>
                    </a:lnTo>
                    <a:lnTo>
                      <a:pt x="925" y="924"/>
                    </a:lnTo>
                    <a:lnTo>
                      <a:pt x="925" y="927"/>
                    </a:lnTo>
                    <a:lnTo>
                      <a:pt x="923" y="927"/>
                    </a:lnTo>
                    <a:lnTo>
                      <a:pt x="923" y="932"/>
                    </a:lnTo>
                    <a:lnTo>
                      <a:pt x="920" y="935"/>
                    </a:lnTo>
                    <a:lnTo>
                      <a:pt x="920" y="937"/>
                    </a:lnTo>
                    <a:lnTo>
                      <a:pt x="918" y="940"/>
                    </a:lnTo>
                    <a:lnTo>
                      <a:pt x="918" y="943"/>
                    </a:lnTo>
                    <a:lnTo>
                      <a:pt x="918" y="945"/>
                    </a:lnTo>
                    <a:lnTo>
                      <a:pt x="918" y="948"/>
                    </a:lnTo>
                    <a:lnTo>
                      <a:pt x="915" y="950"/>
                    </a:lnTo>
                    <a:lnTo>
                      <a:pt x="915" y="953"/>
                    </a:lnTo>
                    <a:lnTo>
                      <a:pt x="912" y="958"/>
                    </a:lnTo>
                    <a:lnTo>
                      <a:pt x="910" y="966"/>
                    </a:lnTo>
                    <a:lnTo>
                      <a:pt x="910" y="969"/>
                    </a:lnTo>
                    <a:lnTo>
                      <a:pt x="910" y="971"/>
                    </a:lnTo>
                    <a:lnTo>
                      <a:pt x="907" y="974"/>
                    </a:lnTo>
                    <a:lnTo>
                      <a:pt x="905" y="979"/>
                    </a:lnTo>
                    <a:lnTo>
                      <a:pt x="905" y="982"/>
                    </a:lnTo>
                    <a:lnTo>
                      <a:pt x="905" y="985"/>
                    </a:lnTo>
                    <a:lnTo>
                      <a:pt x="902" y="987"/>
                    </a:lnTo>
                    <a:lnTo>
                      <a:pt x="902" y="990"/>
                    </a:lnTo>
                    <a:lnTo>
                      <a:pt x="902" y="992"/>
                    </a:lnTo>
                    <a:lnTo>
                      <a:pt x="897" y="990"/>
                    </a:lnTo>
                    <a:lnTo>
                      <a:pt x="897" y="998"/>
                    </a:lnTo>
                    <a:lnTo>
                      <a:pt x="891" y="998"/>
                    </a:lnTo>
                    <a:lnTo>
                      <a:pt x="891" y="1003"/>
                    </a:lnTo>
                    <a:lnTo>
                      <a:pt x="889" y="1006"/>
                    </a:lnTo>
                    <a:lnTo>
                      <a:pt x="891" y="1006"/>
                    </a:lnTo>
                    <a:lnTo>
                      <a:pt x="891" y="1008"/>
                    </a:lnTo>
                    <a:lnTo>
                      <a:pt x="889" y="1008"/>
                    </a:lnTo>
                    <a:lnTo>
                      <a:pt x="889" y="1011"/>
                    </a:lnTo>
                    <a:lnTo>
                      <a:pt x="886" y="1016"/>
                    </a:lnTo>
                    <a:lnTo>
                      <a:pt x="884" y="1021"/>
                    </a:lnTo>
                    <a:lnTo>
                      <a:pt x="881" y="1024"/>
                    </a:lnTo>
                    <a:lnTo>
                      <a:pt x="881" y="1027"/>
                    </a:lnTo>
                    <a:lnTo>
                      <a:pt x="881" y="1029"/>
                    </a:lnTo>
                    <a:lnTo>
                      <a:pt x="878" y="1032"/>
                    </a:lnTo>
                    <a:lnTo>
                      <a:pt x="878" y="1034"/>
                    </a:lnTo>
                    <a:lnTo>
                      <a:pt x="878" y="1037"/>
                    </a:lnTo>
                    <a:lnTo>
                      <a:pt x="878" y="1040"/>
                    </a:lnTo>
                    <a:lnTo>
                      <a:pt x="878" y="1045"/>
                    </a:lnTo>
                    <a:lnTo>
                      <a:pt x="878" y="1050"/>
                    </a:lnTo>
                    <a:lnTo>
                      <a:pt x="878" y="1053"/>
                    </a:lnTo>
                    <a:lnTo>
                      <a:pt x="878" y="1055"/>
                    </a:lnTo>
                    <a:lnTo>
                      <a:pt x="878" y="1058"/>
                    </a:lnTo>
                    <a:lnTo>
                      <a:pt x="876" y="1061"/>
                    </a:lnTo>
                    <a:lnTo>
                      <a:pt x="876" y="1066"/>
                    </a:lnTo>
                    <a:lnTo>
                      <a:pt x="876" y="1074"/>
                    </a:lnTo>
                    <a:lnTo>
                      <a:pt x="876" y="1076"/>
                    </a:lnTo>
                    <a:lnTo>
                      <a:pt x="870" y="1087"/>
                    </a:lnTo>
                    <a:lnTo>
                      <a:pt x="865" y="1082"/>
                    </a:lnTo>
                    <a:lnTo>
                      <a:pt x="857" y="1082"/>
                    </a:lnTo>
                    <a:lnTo>
                      <a:pt x="855" y="1084"/>
                    </a:lnTo>
                    <a:lnTo>
                      <a:pt x="852" y="1087"/>
                    </a:lnTo>
                    <a:lnTo>
                      <a:pt x="849" y="1090"/>
                    </a:lnTo>
                    <a:lnTo>
                      <a:pt x="847" y="1092"/>
                    </a:lnTo>
                    <a:lnTo>
                      <a:pt x="842" y="1097"/>
                    </a:lnTo>
                    <a:lnTo>
                      <a:pt x="842" y="1100"/>
                    </a:lnTo>
                    <a:lnTo>
                      <a:pt x="844" y="1100"/>
                    </a:lnTo>
                    <a:lnTo>
                      <a:pt x="842" y="1105"/>
                    </a:lnTo>
                    <a:lnTo>
                      <a:pt x="839" y="1105"/>
                    </a:lnTo>
                    <a:lnTo>
                      <a:pt x="839" y="1108"/>
                    </a:lnTo>
                    <a:lnTo>
                      <a:pt x="836" y="1111"/>
                    </a:lnTo>
                    <a:lnTo>
                      <a:pt x="836" y="1113"/>
                    </a:lnTo>
                    <a:lnTo>
                      <a:pt x="834" y="1116"/>
                    </a:lnTo>
                    <a:lnTo>
                      <a:pt x="834" y="1118"/>
                    </a:lnTo>
                    <a:lnTo>
                      <a:pt x="831" y="1121"/>
                    </a:lnTo>
                    <a:lnTo>
                      <a:pt x="828" y="1126"/>
                    </a:lnTo>
                    <a:lnTo>
                      <a:pt x="823" y="1137"/>
                    </a:lnTo>
                    <a:lnTo>
                      <a:pt x="823" y="1139"/>
                    </a:lnTo>
                    <a:lnTo>
                      <a:pt x="821" y="1139"/>
                    </a:lnTo>
                    <a:lnTo>
                      <a:pt x="818" y="1145"/>
                    </a:lnTo>
                    <a:lnTo>
                      <a:pt x="818" y="1147"/>
                    </a:lnTo>
                    <a:lnTo>
                      <a:pt x="815" y="1147"/>
                    </a:lnTo>
                    <a:lnTo>
                      <a:pt x="815" y="1150"/>
                    </a:lnTo>
                    <a:lnTo>
                      <a:pt x="813" y="1150"/>
                    </a:lnTo>
                    <a:lnTo>
                      <a:pt x="810" y="1147"/>
                    </a:lnTo>
                    <a:lnTo>
                      <a:pt x="808" y="1147"/>
                    </a:lnTo>
                    <a:lnTo>
                      <a:pt x="802" y="1155"/>
                    </a:lnTo>
                    <a:lnTo>
                      <a:pt x="802" y="1158"/>
                    </a:lnTo>
                    <a:lnTo>
                      <a:pt x="792" y="1184"/>
                    </a:lnTo>
                    <a:lnTo>
                      <a:pt x="789" y="1192"/>
                    </a:lnTo>
                    <a:lnTo>
                      <a:pt x="787" y="1197"/>
                    </a:lnTo>
                    <a:lnTo>
                      <a:pt x="784" y="1200"/>
                    </a:lnTo>
                    <a:lnTo>
                      <a:pt x="781" y="1202"/>
                    </a:lnTo>
                    <a:lnTo>
                      <a:pt x="779" y="1205"/>
                    </a:lnTo>
                    <a:lnTo>
                      <a:pt x="776" y="1208"/>
                    </a:lnTo>
                    <a:lnTo>
                      <a:pt x="773" y="1208"/>
                    </a:lnTo>
                    <a:lnTo>
                      <a:pt x="771" y="1208"/>
                    </a:lnTo>
                    <a:lnTo>
                      <a:pt x="771" y="1213"/>
                    </a:lnTo>
                    <a:lnTo>
                      <a:pt x="771" y="1216"/>
                    </a:lnTo>
                    <a:lnTo>
                      <a:pt x="768" y="1221"/>
                    </a:lnTo>
                    <a:lnTo>
                      <a:pt x="766" y="1223"/>
                    </a:lnTo>
                    <a:lnTo>
                      <a:pt x="766" y="1226"/>
                    </a:lnTo>
                    <a:lnTo>
                      <a:pt x="763" y="1229"/>
                    </a:lnTo>
                    <a:lnTo>
                      <a:pt x="763" y="1231"/>
                    </a:lnTo>
                    <a:lnTo>
                      <a:pt x="760" y="1234"/>
                    </a:lnTo>
                    <a:lnTo>
                      <a:pt x="758" y="1237"/>
                    </a:lnTo>
                    <a:lnTo>
                      <a:pt x="755" y="1234"/>
                    </a:lnTo>
                    <a:lnTo>
                      <a:pt x="752" y="1239"/>
                    </a:lnTo>
                    <a:lnTo>
                      <a:pt x="747" y="1247"/>
                    </a:lnTo>
                    <a:lnTo>
                      <a:pt x="745" y="1257"/>
                    </a:lnTo>
                    <a:lnTo>
                      <a:pt x="742" y="1263"/>
                    </a:lnTo>
                    <a:lnTo>
                      <a:pt x="739" y="1278"/>
                    </a:lnTo>
                    <a:lnTo>
                      <a:pt x="739" y="1281"/>
                    </a:lnTo>
                    <a:lnTo>
                      <a:pt x="739" y="1284"/>
                    </a:lnTo>
                    <a:lnTo>
                      <a:pt x="737" y="1289"/>
                    </a:lnTo>
                    <a:lnTo>
                      <a:pt x="737" y="1292"/>
                    </a:lnTo>
                    <a:lnTo>
                      <a:pt x="737" y="1294"/>
                    </a:lnTo>
                    <a:lnTo>
                      <a:pt x="734" y="1297"/>
                    </a:lnTo>
                    <a:lnTo>
                      <a:pt x="734" y="1299"/>
                    </a:lnTo>
                    <a:lnTo>
                      <a:pt x="734" y="1302"/>
                    </a:lnTo>
                    <a:lnTo>
                      <a:pt x="734" y="1305"/>
                    </a:lnTo>
                    <a:lnTo>
                      <a:pt x="731" y="1305"/>
                    </a:lnTo>
                    <a:lnTo>
                      <a:pt x="731" y="1307"/>
                    </a:lnTo>
                    <a:lnTo>
                      <a:pt x="731" y="1310"/>
                    </a:lnTo>
                    <a:lnTo>
                      <a:pt x="731" y="1313"/>
                    </a:lnTo>
                    <a:lnTo>
                      <a:pt x="731" y="1315"/>
                    </a:lnTo>
                    <a:lnTo>
                      <a:pt x="729" y="1315"/>
                    </a:lnTo>
                    <a:lnTo>
                      <a:pt x="729" y="1318"/>
                    </a:lnTo>
                    <a:lnTo>
                      <a:pt x="729" y="1320"/>
                    </a:lnTo>
                    <a:lnTo>
                      <a:pt x="729" y="1323"/>
                    </a:lnTo>
                    <a:lnTo>
                      <a:pt x="729" y="1326"/>
                    </a:lnTo>
                    <a:lnTo>
                      <a:pt x="726" y="1328"/>
                    </a:lnTo>
                    <a:lnTo>
                      <a:pt x="726" y="1331"/>
                    </a:lnTo>
                    <a:lnTo>
                      <a:pt x="726" y="1334"/>
                    </a:lnTo>
                    <a:lnTo>
                      <a:pt x="726" y="1336"/>
                    </a:lnTo>
                    <a:lnTo>
                      <a:pt x="724" y="1339"/>
                    </a:lnTo>
                    <a:lnTo>
                      <a:pt x="724" y="1341"/>
                    </a:lnTo>
                    <a:lnTo>
                      <a:pt x="724" y="1344"/>
                    </a:lnTo>
                    <a:lnTo>
                      <a:pt x="724" y="1347"/>
                    </a:lnTo>
                    <a:lnTo>
                      <a:pt x="721" y="1349"/>
                    </a:lnTo>
                    <a:lnTo>
                      <a:pt x="721" y="1352"/>
                    </a:lnTo>
                    <a:lnTo>
                      <a:pt x="721" y="1355"/>
                    </a:lnTo>
                    <a:lnTo>
                      <a:pt x="721" y="1357"/>
                    </a:lnTo>
                    <a:lnTo>
                      <a:pt x="721" y="1360"/>
                    </a:lnTo>
                    <a:lnTo>
                      <a:pt x="718" y="1362"/>
                    </a:lnTo>
                    <a:lnTo>
                      <a:pt x="718" y="1370"/>
                    </a:lnTo>
                    <a:lnTo>
                      <a:pt x="716" y="1370"/>
                    </a:lnTo>
                    <a:lnTo>
                      <a:pt x="700" y="1368"/>
                    </a:lnTo>
                    <a:lnTo>
                      <a:pt x="687" y="1368"/>
                    </a:lnTo>
                    <a:lnTo>
                      <a:pt x="682" y="1365"/>
                    </a:lnTo>
                    <a:lnTo>
                      <a:pt x="640" y="1362"/>
                    </a:lnTo>
                    <a:lnTo>
                      <a:pt x="637" y="1362"/>
                    </a:lnTo>
                    <a:lnTo>
                      <a:pt x="632" y="1362"/>
                    </a:lnTo>
                    <a:lnTo>
                      <a:pt x="608" y="1360"/>
                    </a:lnTo>
                    <a:lnTo>
                      <a:pt x="577" y="1357"/>
                    </a:lnTo>
                    <a:lnTo>
                      <a:pt x="561" y="1360"/>
                    </a:lnTo>
                    <a:lnTo>
                      <a:pt x="548" y="1360"/>
                    </a:lnTo>
                    <a:lnTo>
                      <a:pt x="548" y="1362"/>
                    </a:lnTo>
                    <a:lnTo>
                      <a:pt x="545" y="1365"/>
                    </a:lnTo>
                    <a:lnTo>
                      <a:pt x="540" y="1368"/>
                    </a:lnTo>
                    <a:lnTo>
                      <a:pt x="537" y="1368"/>
                    </a:lnTo>
                    <a:lnTo>
                      <a:pt x="537" y="1365"/>
                    </a:lnTo>
                    <a:lnTo>
                      <a:pt x="535" y="1365"/>
                    </a:lnTo>
                    <a:lnTo>
                      <a:pt x="532" y="1365"/>
                    </a:lnTo>
                    <a:lnTo>
                      <a:pt x="530" y="1365"/>
                    </a:lnTo>
                    <a:lnTo>
                      <a:pt x="482" y="1376"/>
                    </a:lnTo>
                    <a:lnTo>
                      <a:pt x="475" y="1378"/>
                    </a:lnTo>
                    <a:lnTo>
                      <a:pt x="464" y="1381"/>
                    </a:lnTo>
                    <a:lnTo>
                      <a:pt x="433" y="1386"/>
                    </a:lnTo>
                    <a:lnTo>
                      <a:pt x="427" y="1389"/>
                    </a:lnTo>
                    <a:lnTo>
                      <a:pt x="425" y="1389"/>
                    </a:lnTo>
                    <a:lnTo>
                      <a:pt x="391" y="1397"/>
                    </a:lnTo>
                    <a:lnTo>
                      <a:pt x="338" y="1407"/>
                    </a:lnTo>
                    <a:lnTo>
                      <a:pt x="286" y="1418"/>
                    </a:lnTo>
                    <a:lnTo>
                      <a:pt x="281" y="1391"/>
                    </a:lnTo>
                    <a:lnTo>
                      <a:pt x="278" y="1376"/>
                    </a:lnTo>
                    <a:lnTo>
                      <a:pt x="273" y="1349"/>
                    </a:lnTo>
                    <a:lnTo>
                      <a:pt x="267" y="1331"/>
                    </a:lnTo>
                    <a:lnTo>
                      <a:pt x="265" y="1313"/>
                    </a:lnTo>
                    <a:lnTo>
                      <a:pt x="260" y="1305"/>
                    </a:lnTo>
                    <a:lnTo>
                      <a:pt x="223" y="1281"/>
                    </a:lnTo>
                    <a:lnTo>
                      <a:pt x="218" y="1278"/>
                    </a:lnTo>
                    <a:lnTo>
                      <a:pt x="181" y="1255"/>
                    </a:lnTo>
                    <a:lnTo>
                      <a:pt x="97" y="1205"/>
                    </a:lnTo>
                    <a:lnTo>
                      <a:pt x="89" y="1200"/>
                    </a:lnTo>
                    <a:lnTo>
                      <a:pt x="92" y="1200"/>
                    </a:lnTo>
                    <a:lnTo>
                      <a:pt x="89" y="1197"/>
                    </a:lnTo>
                    <a:lnTo>
                      <a:pt x="76" y="1189"/>
                    </a:lnTo>
                    <a:lnTo>
                      <a:pt x="55" y="1171"/>
                    </a:lnTo>
                    <a:lnTo>
                      <a:pt x="53" y="1171"/>
                    </a:lnTo>
                    <a:lnTo>
                      <a:pt x="37" y="1155"/>
                    </a:lnTo>
                    <a:lnTo>
                      <a:pt x="34" y="1153"/>
                    </a:lnTo>
                    <a:lnTo>
                      <a:pt x="32" y="1153"/>
                    </a:lnTo>
                    <a:lnTo>
                      <a:pt x="26" y="1147"/>
                    </a:lnTo>
                    <a:lnTo>
                      <a:pt x="0" y="1126"/>
                    </a:lnTo>
                    <a:lnTo>
                      <a:pt x="0" y="1124"/>
                    </a:lnTo>
                    <a:lnTo>
                      <a:pt x="5" y="1118"/>
                    </a:lnTo>
                    <a:lnTo>
                      <a:pt x="32" y="1079"/>
                    </a:lnTo>
                    <a:lnTo>
                      <a:pt x="66" y="1029"/>
                    </a:lnTo>
                    <a:lnTo>
                      <a:pt x="87" y="998"/>
                    </a:lnTo>
                    <a:lnTo>
                      <a:pt x="89" y="995"/>
                    </a:lnTo>
                    <a:lnTo>
                      <a:pt x="89" y="992"/>
                    </a:lnTo>
                    <a:lnTo>
                      <a:pt x="89" y="990"/>
                    </a:lnTo>
                    <a:lnTo>
                      <a:pt x="113" y="929"/>
                    </a:lnTo>
                    <a:lnTo>
                      <a:pt x="131" y="880"/>
                    </a:lnTo>
                    <a:lnTo>
                      <a:pt x="134" y="877"/>
                    </a:lnTo>
                    <a:lnTo>
                      <a:pt x="134" y="872"/>
                    </a:lnTo>
                    <a:lnTo>
                      <a:pt x="136" y="861"/>
                    </a:lnTo>
                    <a:lnTo>
                      <a:pt x="139" y="840"/>
                    </a:lnTo>
                    <a:lnTo>
                      <a:pt x="142" y="830"/>
                    </a:lnTo>
                    <a:lnTo>
                      <a:pt x="147" y="819"/>
                    </a:lnTo>
                    <a:lnTo>
                      <a:pt x="150" y="809"/>
                    </a:lnTo>
                    <a:lnTo>
                      <a:pt x="152" y="796"/>
                    </a:lnTo>
                    <a:lnTo>
                      <a:pt x="157" y="780"/>
                    </a:lnTo>
                    <a:lnTo>
                      <a:pt x="163" y="759"/>
                    </a:lnTo>
                    <a:lnTo>
                      <a:pt x="168" y="738"/>
                    </a:lnTo>
                    <a:lnTo>
                      <a:pt x="170" y="714"/>
                    </a:lnTo>
                    <a:lnTo>
                      <a:pt x="176" y="693"/>
                    </a:lnTo>
                    <a:lnTo>
                      <a:pt x="178" y="670"/>
                    </a:lnTo>
                    <a:lnTo>
                      <a:pt x="181" y="649"/>
                    </a:lnTo>
                    <a:lnTo>
                      <a:pt x="181" y="636"/>
                    </a:lnTo>
                    <a:lnTo>
                      <a:pt x="184" y="601"/>
                    </a:lnTo>
                    <a:lnTo>
                      <a:pt x="184" y="578"/>
                    </a:lnTo>
                    <a:lnTo>
                      <a:pt x="184" y="552"/>
                    </a:lnTo>
                    <a:lnTo>
                      <a:pt x="184" y="536"/>
                    </a:lnTo>
                    <a:lnTo>
                      <a:pt x="184" y="520"/>
                    </a:lnTo>
                    <a:lnTo>
                      <a:pt x="184" y="507"/>
                    </a:lnTo>
                    <a:lnTo>
                      <a:pt x="184" y="483"/>
                    </a:lnTo>
                    <a:lnTo>
                      <a:pt x="181" y="457"/>
                    </a:lnTo>
                    <a:lnTo>
                      <a:pt x="181" y="433"/>
                    </a:lnTo>
                    <a:lnTo>
                      <a:pt x="178" y="420"/>
                    </a:lnTo>
                    <a:lnTo>
                      <a:pt x="178" y="415"/>
                    </a:lnTo>
                    <a:lnTo>
                      <a:pt x="176" y="384"/>
                    </a:lnTo>
                    <a:lnTo>
                      <a:pt x="176" y="381"/>
                    </a:lnTo>
                    <a:lnTo>
                      <a:pt x="173" y="365"/>
                    </a:lnTo>
                    <a:lnTo>
                      <a:pt x="173" y="347"/>
                    </a:lnTo>
                    <a:lnTo>
                      <a:pt x="176" y="313"/>
                    </a:lnTo>
                    <a:lnTo>
                      <a:pt x="176" y="307"/>
                    </a:lnTo>
                    <a:lnTo>
                      <a:pt x="176" y="302"/>
                    </a:lnTo>
                    <a:lnTo>
                      <a:pt x="176" y="292"/>
                    </a:lnTo>
                    <a:lnTo>
                      <a:pt x="176" y="289"/>
                    </a:lnTo>
                    <a:lnTo>
                      <a:pt x="178" y="286"/>
                    </a:lnTo>
                    <a:lnTo>
                      <a:pt x="178" y="284"/>
                    </a:lnTo>
                    <a:lnTo>
                      <a:pt x="181" y="276"/>
                    </a:lnTo>
                    <a:lnTo>
                      <a:pt x="184" y="271"/>
                    </a:lnTo>
                    <a:lnTo>
                      <a:pt x="184" y="263"/>
                    </a:lnTo>
                    <a:lnTo>
                      <a:pt x="189" y="255"/>
                    </a:lnTo>
                    <a:lnTo>
                      <a:pt x="191" y="244"/>
                    </a:lnTo>
                    <a:lnTo>
                      <a:pt x="191" y="239"/>
                    </a:lnTo>
                    <a:lnTo>
                      <a:pt x="194" y="234"/>
                    </a:lnTo>
                    <a:lnTo>
                      <a:pt x="197" y="226"/>
                    </a:lnTo>
                    <a:lnTo>
                      <a:pt x="202" y="218"/>
                    </a:lnTo>
                    <a:lnTo>
                      <a:pt x="205" y="208"/>
                    </a:lnTo>
                    <a:lnTo>
                      <a:pt x="207" y="200"/>
                    </a:lnTo>
                    <a:lnTo>
                      <a:pt x="212" y="189"/>
                    </a:lnTo>
                    <a:lnTo>
                      <a:pt x="215" y="176"/>
                    </a:lnTo>
                    <a:lnTo>
                      <a:pt x="220" y="166"/>
                    </a:lnTo>
                    <a:lnTo>
                      <a:pt x="223" y="158"/>
                    </a:lnTo>
                    <a:lnTo>
                      <a:pt x="226" y="153"/>
                    </a:lnTo>
                    <a:lnTo>
                      <a:pt x="228" y="145"/>
                    </a:lnTo>
                    <a:lnTo>
                      <a:pt x="233" y="137"/>
                    </a:lnTo>
                    <a:lnTo>
                      <a:pt x="239" y="126"/>
                    </a:lnTo>
                    <a:lnTo>
                      <a:pt x="241" y="121"/>
                    </a:lnTo>
                    <a:lnTo>
                      <a:pt x="241" y="119"/>
                    </a:lnTo>
                    <a:lnTo>
                      <a:pt x="241" y="116"/>
                    </a:lnTo>
                    <a:lnTo>
                      <a:pt x="244" y="113"/>
                    </a:lnTo>
                    <a:lnTo>
                      <a:pt x="247" y="108"/>
                    </a:lnTo>
                    <a:lnTo>
                      <a:pt x="249" y="100"/>
                    </a:lnTo>
                    <a:lnTo>
                      <a:pt x="252" y="95"/>
                    </a:lnTo>
                    <a:lnTo>
                      <a:pt x="254" y="90"/>
                    </a:lnTo>
                    <a:lnTo>
                      <a:pt x="265" y="84"/>
                    </a:lnTo>
                    <a:lnTo>
                      <a:pt x="270" y="82"/>
                    </a:lnTo>
                    <a:lnTo>
                      <a:pt x="273" y="82"/>
                    </a:lnTo>
                    <a:lnTo>
                      <a:pt x="275" y="82"/>
                    </a:lnTo>
                    <a:lnTo>
                      <a:pt x="278" y="79"/>
                    </a:lnTo>
                    <a:lnTo>
                      <a:pt x="283" y="77"/>
                    </a:lnTo>
                    <a:lnTo>
                      <a:pt x="286" y="74"/>
                    </a:lnTo>
                    <a:lnTo>
                      <a:pt x="288" y="74"/>
                    </a:lnTo>
                    <a:lnTo>
                      <a:pt x="291" y="71"/>
                    </a:lnTo>
                    <a:lnTo>
                      <a:pt x="294" y="71"/>
                    </a:lnTo>
                    <a:lnTo>
                      <a:pt x="296" y="69"/>
                    </a:lnTo>
                    <a:lnTo>
                      <a:pt x="299" y="69"/>
                    </a:lnTo>
                    <a:lnTo>
                      <a:pt x="304" y="61"/>
                    </a:lnTo>
                    <a:lnTo>
                      <a:pt x="309" y="58"/>
                    </a:lnTo>
                    <a:lnTo>
                      <a:pt x="315" y="56"/>
                    </a:lnTo>
                    <a:lnTo>
                      <a:pt x="315" y="53"/>
                    </a:lnTo>
                    <a:lnTo>
                      <a:pt x="320" y="50"/>
                    </a:lnTo>
                    <a:lnTo>
                      <a:pt x="330" y="42"/>
                    </a:lnTo>
                    <a:lnTo>
                      <a:pt x="336" y="42"/>
                    </a:lnTo>
                    <a:lnTo>
                      <a:pt x="346" y="37"/>
                    </a:lnTo>
                    <a:lnTo>
                      <a:pt x="349" y="35"/>
                    </a:lnTo>
                    <a:lnTo>
                      <a:pt x="357" y="29"/>
                    </a:lnTo>
                    <a:lnTo>
                      <a:pt x="364" y="27"/>
                    </a:lnTo>
                    <a:lnTo>
                      <a:pt x="364" y="24"/>
                    </a:lnTo>
                    <a:lnTo>
                      <a:pt x="370" y="24"/>
                    </a:lnTo>
                    <a:lnTo>
                      <a:pt x="372" y="21"/>
                    </a:lnTo>
                    <a:lnTo>
                      <a:pt x="375" y="19"/>
                    </a:lnTo>
                    <a:lnTo>
                      <a:pt x="378" y="19"/>
                    </a:lnTo>
                    <a:lnTo>
                      <a:pt x="380" y="16"/>
                    </a:lnTo>
                    <a:lnTo>
                      <a:pt x="388" y="6"/>
                    </a:lnTo>
                    <a:lnTo>
                      <a:pt x="391" y="3"/>
                    </a:lnTo>
                    <a:lnTo>
                      <a:pt x="391" y="0"/>
                    </a:lnTo>
                    <a:lnTo>
                      <a:pt x="393" y="0"/>
                    </a:lnTo>
                    <a:lnTo>
                      <a:pt x="393" y="3"/>
                    </a:lnTo>
                    <a:lnTo>
                      <a:pt x="396" y="3"/>
                    </a:lnTo>
                    <a:lnTo>
                      <a:pt x="393" y="11"/>
                    </a:lnTo>
                    <a:lnTo>
                      <a:pt x="393" y="1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2" name="フリーフォーム 221"/>
              <p:cNvSpPr>
                <a:spLocks/>
              </p:cNvSpPr>
              <p:nvPr/>
            </p:nvSpPr>
            <p:spPr bwMode="auto">
              <a:xfrm>
                <a:off x="6172154" y="3605894"/>
                <a:ext cx="650789" cy="835283"/>
              </a:xfrm>
              <a:custGeom>
                <a:avLst/>
                <a:gdLst>
                  <a:gd name="T0" fmla="*/ 1345 w 1358"/>
                  <a:gd name="T1" fmla="*/ 121 h 1716"/>
                  <a:gd name="T2" fmla="*/ 1345 w 1358"/>
                  <a:gd name="T3" fmla="*/ 124 h 1716"/>
                  <a:gd name="T4" fmla="*/ 1353 w 1358"/>
                  <a:gd name="T5" fmla="*/ 173 h 1716"/>
                  <a:gd name="T6" fmla="*/ 1353 w 1358"/>
                  <a:gd name="T7" fmla="*/ 186 h 1716"/>
                  <a:gd name="T8" fmla="*/ 1358 w 1358"/>
                  <a:gd name="T9" fmla="*/ 276 h 1716"/>
                  <a:gd name="T10" fmla="*/ 1358 w 1358"/>
                  <a:gd name="T11" fmla="*/ 307 h 1716"/>
                  <a:gd name="T12" fmla="*/ 1356 w 1358"/>
                  <a:gd name="T13" fmla="*/ 354 h 1716"/>
                  <a:gd name="T14" fmla="*/ 1350 w 1358"/>
                  <a:gd name="T15" fmla="*/ 389 h 1716"/>
                  <a:gd name="T16" fmla="*/ 1345 w 1358"/>
                  <a:gd name="T17" fmla="*/ 431 h 1716"/>
                  <a:gd name="T18" fmla="*/ 1329 w 1358"/>
                  <a:gd name="T19" fmla="*/ 501 h 1716"/>
                  <a:gd name="T20" fmla="*/ 1322 w 1358"/>
                  <a:gd name="T21" fmla="*/ 525 h 1716"/>
                  <a:gd name="T22" fmla="*/ 1316 w 1358"/>
                  <a:gd name="T23" fmla="*/ 536 h 1716"/>
                  <a:gd name="T24" fmla="*/ 1308 w 1358"/>
                  <a:gd name="T25" fmla="*/ 554 h 1716"/>
                  <a:gd name="T26" fmla="*/ 1290 w 1358"/>
                  <a:gd name="T27" fmla="*/ 593 h 1716"/>
                  <a:gd name="T28" fmla="*/ 1272 w 1358"/>
                  <a:gd name="T29" fmla="*/ 643 h 1716"/>
                  <a:gd name="T30" fmla="*/ 1264 w 1358"/>
                  <a:gd name="T31" fmla="*/ 672 h 1716"/>
                  <a:gd name="T32" fmla="*/ 1253 w 1358"/>
                  <a:gd name="T33" fmla="*/ 703 h 1716"/>
                  <a:gd name="T34" fmla="*/ 1251 w 1358"/>
                  <a:gd name="T35" fmla="*/ 724 h 1716"/>
                  <a:gd name="T36" fmla="*/ 1251 w 1358"/>
                  <a:gd name="T37" fmla="*/ 801 h 1716"/>
                  <a:gd name="T38" fmla="*/ 1259 w 1358"/>
                  <a:gd name="T39" fmla="*/ 900 h 1716"/>
                  <a:gd name="T40" fmla="*/ 1259 w 1358"/>
                  <a:gd name="T41" fmla="*/ 995 h 1716"/>
                  <a:gd name="T42" fmla="*/ 1251 w 1358"/>
                  <a:gd name="T43" fmla="*/ 1110 h 1716"/>
                  <a:gd name="T44" fmla="*/ 1227 w 1358"/>
                  <a:gd name="T45" fmla="*/ 1213 h 1716"/>
                  <a:gd name="T46" fmla="*/ 1214 w 1358"/>
                  <a:gd name="T47" fmla="*/ 1257 h 1716"/>
                  <a:gd name="T48" fmla="*/ 1188 w 1358"/>
                  <a:gd name="T49" fmla="*/ 1346 h 1716"/>
                  <a:gd name="T50" fmla="*/ 1164 w 1358"/>
                  <a:gd name="T51" fmla="*/ 1409 h 1716"/>
                  <a:gd name="T52" fmla="*/ 1164 w 1358"/>
                  <a:gd name="T53" fmla="*/ 1412 h 1716"/>
                  <a:gd name="T54" fmla="*/ 1141 w 1358"/>
                  <a:gd name="T55" fmla="*/ 1446 h 1716"/>
                  <a:gd name="T56" fmla="*/ 1070 w 1358"/>
                  <a:gd name="T57" fmla="*/ 1549 h 1716"/>
                  <a:gd name="T58" fmla="*/ 1023 w 1358"/>
                  <a:gd name="T59" fmla="*/ 1583 h 1716"/>
                  <a:gd name="T60" fmla="*/ 962 w 1358"/>
                  <a:gd name="T61" fmla="*/ 1617 h 1716"/>
                  <a:gd name="T62" fmla="*/ 892 w 1358"/>
                  <a:gd name="T63" fmla="*/ 1635 h 1716"/>
                  <a:gd name="T64" fmla="*/ 776 w 1358"/>
                  <a:gd name="T65" fmla="*/ 1664 h 1716"/>
                  <a:gd name="T66" fmla="*/ 716 w 1358"/>
                  <a:gd name="T67" fmla="*/ 1677 h 1716"/>
                  <a:gd name="T68" fmla="*/ 572 w 1358"/>
                  <a:gd name="T69" fmla="*/ 1709 h 1716"/>
                  <a:gd name="T70" fmla="*/ 496 w 1358"/>
                  <a:gd name="T71" fmla="*/ 1716 h 1716"/>
                  <a:gd name="T72" fmla="*/ 449 w 1358"/>
                  <a:gd name="T73" fmla="*/ 1714 h 1716"/>
                  <a:gd name="T74" fmla="*/ 399 w 1358"/>
                  <a:gd name="T75" fmla="*/ 1701 h 1716"/>
                  <a:gd name="T76" fmla="*/ 354 w 1358"/>
                  <a:gd name="T77" fmla="*/ 1688 h 1716"/>
                  <a:gd name="T78" fmla="*/ 252 w 1358"/>
                  <a:gd name="T79" fmla="*/ 1638 h 1716"/>
                  <a:gd name="T80" fmla="*/ 168 w 1358"/>
                  <a:gd name="T81" fmla="*/ 1564 h 1716"/>
                  <a:gd name="T82" fmla="*/ 95 w 1358"/>
                  <a:gd name="T83" fmla="*/ 1297 h 1716"/>
                  <a:gd name="T84" fmla="*/ 13 w 1358"/>
                  <a:gd name="T85" fmla="*/ 1008 h 1716"/>
                  <a:gd name="T86" fmla="*/ 359 w 1358"/>
                  <a:gd name="T87" fmla="*/ 848 h 1716"/>
                  <a:gd name="T88" fmla="*/ 566 w 1358"/>
                  <a:gd name="T89" fmla="*/ 685 h 1716"/>
                  <a:gd name="T90" fmla="*/ 627 w 1358"/>
                  <a:gd name="T91" fmla="*/ 591 h 1716"/>
                  <a:gd name="T92" fmla="*/ 674 w 1358"/>
                  <a:gd name="T93" fmla="*/ 512 h 1716"/>
                  <a:gd name="T94" fmla="*/ 732 w 1358"/>
                  <a:gd name="T95" fmla="*/ 428 h 1716"/>
                  <a:gd name="T96" fmla="*/ 781 w 1358"/>
                  <a:gd name="T97" fmla="*/ 352 h 1716"/>
                  <a:gd name="T98" fmla="*/ 839 w 1358"/>
                  <a:gd name="T99" fmla="*/ 265 h 1716"/>
                  <a:gd name="T100" fmla="*/ 850 w 1358"/>
                  <a:gd name="T101" fmla="*/ 255 h 1716"/>
                  <a:gd name="T102" fmla="*/ 910 w 1358"/>
                  <a:gd name="T103" fmla="*/ 186 h 1716"/>
                  <a:gd name="T104" fmla="*/ 949 w 1358"/>
                  <a:gd name="T105" fmla="*/ 145 h 1716"/>
                  <a:gd name="T106" fmla="*/ 1004 w 1358"/>
                  <a:gd name="T107" fmla="*/ 95 h 1716"/>
                  <a:gd name="T108" fmla="*/ 1075 w 1358"/>
                  <a:gd name="T109" fmla="*/ 47 h 1716"/>
                  <a:gd name="T110" fmla="*/ 1086 w 1358"/>
                  <a:gd name="T111" fmla="*/ 45 h 1716"/>
                  <a:gd name="T112" fmla="*/ 1154 w 1358"/>
                  <a:gd name="T113" fmla="*/ 37 h 1716"/>
                  <a:gd name="T114" fmla="*/ 1183 w 1358"/>
                  <a:gd name="T115" fmla="*/ 29 h 1716"/>
                  <a:gd name="T116" fmla="*/ 1274 w 1358"/>
                  <a:gd name="T117" fmla="*/ 8 h 1716"/>
                  <a:gd name="T118" fmla="*/ 1308 w 1358"/>
                  <a:gd name="T119"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58" h="1716">
                    <a:moveTo>
                      <a:pt x="1316" y="24"/>
                    </a:moveTo>
                    <a:lnTo>
                      <a:pt x="1329" y="66"/>
                    </a:lnTo>
                    <a:lnTo>
                      <a:pt x="1332" y="74"/>
                    </a:lnTo>
                    <a:lnTo>
                      <a:pt x="1342" y="108"/>
                    </a:lnTo>
                    <a:lnTo>
                      <a:pt x="1345" y="121"/>
                    </a:lnTo>
                    <a:lnTo>
                      <a:pt x="1345" y="124"/>
                    </a:lnTo>
                    <a:lnTo>
                      <a:pt x="1348" y="131"/>
                    </a:lnTo>
                    <a:lnTo>
                      <a:pt x="1350" y="145"/>
                    </a:lnTo>
                    <a:lnTo>
                      <a:pt x="1353" y="163"/>
                    </a:lnTo>
                    <a:lnTo>
                      <a:pt x="1353" y="173"/>
                    </a:lnTo>
                    <a:lnTo>
                      <a:pt x="1353" y="179"/>
                    </a:lnTo>
                    <a:lnTo>
                      <a:pt x="1353" y="184"/>
                    </a:lnTo>
                    <a:lnTo>
                      <a:pt x="1353" y="186"/>
                    </a:lnTo>
                    <a:lnTo>
                      <a:pt x="1353" y="197"/>
                    </a:lnTo>
                    <a:lnTo>
                      <a:pt x="1353" y="213"/>
                    </a:lnTo>
                    <a:lnTo>
                      <a:pt x="1356" y="234"/>
                    </a:lnTo>
                    <a:lnTo>
                      <a:pt x="1356" y="255"/>
                    </a:lnTo>
                    <a:lnTo>
                      <a:pt x="1358" y="276"/>
                    </a:lnTo>
                    <a:lnTo>
                      <a:pt x="1358" y="291"/>
                    </a:lnTo>
                    <a:lnTo>
                      <a:pt x="1358" y="307"/>
                    </a:lnTo>
                    <a:lnTo>
                      <a:pt x="1358" y="323"/>
                    </a:lnTo>
                    <a:lnTo>
                      <a:pt x="1356" y="341"/>
                    </a:lnTo>
                    <a:lnTo>
                      <a:pt x="1356" y="354"/>
                    </a:lnTo>
                    <a:lnTo>
                      <a:pt x="1353" y="368"/>
                    </a:lnTo>
                    <a:lnTo>
                      <a:pt x="1350" y="389"/>
                    </a:lnTo>
                    <a:lnTo>
                      <a:pt x="1350" y="396"/>
                    </a:lnTo>
                    <a:lnTo>
                      <a:pt x="1350" y="399"/>
                    </a:lnTo>
                    <a:lnTo>
                      <a:pt x="1348" y="415"/>
                    </a:lnTo>
                    <a:lnTo>
                      <a:pt x="1345" y="431"/>
                    </a:lnTo>
                    <a:lnTo>
                      <a:pt x="1340" y="452"/>
                    </a:lnTo>
                    <a:lnTo>
                      <a:pt x="1335" y="478"/>
                    </a:lnTo>
                    <a:lnTo>
                      <a:pt x="1332" y="488"/>
                    </a:lnTo>
                    <a:lnTo>
                      <a:pt x="1332" y="496"/>
                    </a:lnTo>
                    <a:lnTo>
                      <a:pt x="1329" y="501"/>
                    </a:lnTo>
                    <a:lnTo>
                      <a:pt x="1329" y="507"/>
                    </a:lnTo>
                    <a:lnTo>
                      <a:pt x="1327" y="512"/>
                    </a:lnTo>
                    <a:lnTo>
                      <a:pt x="1324" y="517"/>
                    </a:lnTo>
                    <a:lnTo>
                      <a:pt x="1322" y="525"/>
                    </a:lnTo>
                    <a:lnTo>
                      <a:pt x="1319" y="530"/>
                    </a:lnTo>
                    <a:lnTo>
                      <a:pt x="1316" y="533"/>
                    </a:lnTo>
                    <a:lnTo>
                      <a:pt x="1316" y="536"/>
                    </a:lnTo>
                    <a:lnTo>
                      <a:pt x="1316" y="538"/>
                    </a:lnTo>
                    <a:lnTo>
                      <a:pt x="1314" y="543"/>
                    </a:lnTo>
                    <a:lnTo>
                      <a:pt x="1308" y="554"/>
                    </a:lnTo>
                    <a:lnTo>
                      <a:pt x="1303" y="562"/>
                    </a:lnTo>
                    <a:lnTo>
                      <a:pt x="1301" y="570"/>
                    </a:lnTo>
                    <a:lnTo>
                      <a:pt x="1298" y="575"/>
                    </a:lnTo>
                    <a:lnTo>
                      <a:pt x="1295" y="583"/>
                    </a:lnTo>
                    <a:lnTo>
                      <a:pt x="1290" y="593"/>
                    </a:lnTo>
                    <a:lnTo>
                      <a:pt x="1287" y="606"/>
                    </a:lnTo>
                    <a:lnTo>
                      <a:pt x="1282" y="617"/>
                    </a:lnTo>
                    <a:lnTo>
                      <a:pt x="1280" y="625"/>
                    </a:lnTo>
                    <a:lnTo>
                      <a:pt x="1277" y="635"/>
                    </a:lnTo>
                    <a:lnTo>
                      <a:pt x="1272" y="643"/>
                    </a:lnTo>
                    <a:lnTo>
                      <a:pt x="1269" y="651"/>
                    </a:lnTo>
                    <a:lnTo>
                      <a:pt x="1266" y="656"/>
                    </a:lnTo>
                    <a:lnTo>
                      <a:pt x="1266" y="661"/>
                    </a:lnTo>
                    <a:lnTo>
                      <a:pt x="1264" y="672"/>
                    </a:lnTo>
                    <a:lnTo>
                      <a:pt x="1259" y="680"/>
                    </a:lnTo>
                    <a:lnTo>
                      <a:pt x="1259" y="688"/>
                    </a:lnTo>
                    <a:lnTo>
                      <a:pt x="1256" y="693"/>
                    </a:lnTo>
                    <a:lnTo>
                      <a:pt x="1253" y="701"/>
                    </a:lnTo>
                    <a:lnTo>
                      <a:pt x="1253" y="703"/>
                    </a:lnTo>
                    <a:lnTo>
                      <a:pt x="1251" y="706"/>
                    </a:lnTo>
                    <a:lnTo>
                      <a:pt x="1251" y="709"/>
                    </a:lnTo>
                    <a:lnTo>
                      <a:pt x="1251" y="719"/>
                    </a:lnTo>
                    <a:lnTo>
                      <a:pt x="1251" y="724"/>
                    </a:lnTo>
                    <a:lnTo>
                      <a:pt x="1251" y="730"/>
                    </a:lnTo>
                    <a:lnTo>
                      <a:pt x="1248" y="764"/>
                    </a:lnTo>
                    <a:lnTo>
                      <a:pt x="1248" y="782"/>
                    </a:lnTo>
                    <a:lnTo>
                      <a:pt x="1251" y="798"/>
                    </a:lnTo>
                    <a:lnTo>
                      <a:pt x="1251" y="801"/>
                    </a:lnTo>
                    <a:lnTo>
                      <a:pt x="1253" y="832"/>
                    </a:lnTo>
                    <a:lnTo>
                      <a:pt x="1253" y="837"/>
                    </a:lnTo>
                    <a:lnTo>
                      <a:pt x="1256" y="850"/>
                    </a:lnTo>
                    <a:lnTo>
                      <a:pt x="1256" y="874"/>
                    </a:lnTo>
                    <a:lnTo>
                      <a:pt x="1259" y="900"/>
                    </a:lnTo>
                    <a:lnTo>
                      <a:pt x="1259" y="924"/>
                    </a:lnTo>
                    <a:lnTo>
                      <a:pt x="1259" y="937"/>
                    </a:lnTo>
                    <a:lnTo>
                      <a:pt x="1259" y="953"/>
                    </a:lnTo>
                    <a:lnTo>
                      <a:pt x="1259" y="969"/>
                    </a:lnTo>
                    <a:lnTo>
                      <a:pt x="1259" y="995"/>
                    </a:lnTo>
                    <a:lnTo>
                      <a:pt x="1259" y="1018"/>
                    </a:lnTo>
                    <a:lnTo>
                      <a:pt x="1256" y="1053"/>
                    </a:lnTo>
                    <a:lnTo>
                      <a:pt x="1256" y="1066"/>
                    </a:lnTo>
                    <a:lnTo>
                      <a:pt x="1253" y="1087"/>
                    </a:lnTo>
                    <a:lnTo>
                      <a:pt x="1251" y="1110"/>
                    </a:lnTo>
                    <a:lnTo>
                      <a:pt x="1245" y="1131"/>
                    </a:lnTo>
                    <a:lnTo>
                      <a:pt x="1243" y="1155"/>
                    </a:lnTo>
                    <a:lnTo>
                      <a:pt x="1238" y="1176"/>
                    </a:lnTo>
                    <a:lnTo>
                      <a:pt x="1232" y="1197"/>
                    </a:lnTo>
                    <a:lnTo>
                      <a:pt x="1227" y="1213"/>
                    </a:lnTo>
                    <a:lnTo>
                      <a:pt x="1225" y="1226"/>
                    </a:lnTo>
                    <a:lnTo>
                      <a:pt x="1222" y="1236"/>
                    </a:lnTo>
                    <a:lnTo>
                      <a:pt x="1217" y="1247"/>
                    </a:lnTo>
                    <a:lnTo>
                      <a:pt x="1214" y="1257"/>
                    </a:lnTo>
                    <a:lnTo>
                      <a:pt x="1211" y="1278"/>
                    </a:lnTo>
                    <a:lnTo>
                      <a:pt x="1209" y="1289"/>
                    </a:lnTo>
                    <a:lnTo>
                      <a:pt x="1209" y="1294"/>
                    </a:lnTo>
                    <a:lnTo>
                      <a:pt x="1206" y="1297"/>
                    </a:lnTo>
                    <a:lnTo>
                      <a:pt x="1188" y="1346"/>
                    </a:lnTo>
                    <a:lnTo>
                      <a:pt x="1164" y="1407"/>
                    </a:lnTo>
                    <a:lnTo>
                      <a:pt x="1164" y="1409"/>
                    </a:lnTo>
                    <a:lnTo>
                      <a:pt x="1164" y="1412"/>
                    </a:lnTo>
                    <a:lnTo>
                      <a:pt x="1162" y="1415"/>
                    </a:lnTo>
                    <a:lnTo>
                      <a:pt x="1141" y="1446"/>
                    </a:lnTo>
                    <a:lnTo>
                      <a:pt x="1107" y="1496"/>
                    </a:lnTo>
                    <a:lnTo>
                      <a:pt x="1080" y="1535"/>
                    </a:lnTo>
                    <a:lnTo>
                      <a:pt x="1075" y="1541"/>
                    </a:lnTo>
                    <a:lnTo>
                      <a:pt x="1075" y="1543"/>
                    </a:lnTo>
                    <a:lnTo>
                      <a:pt x="1070" y="1549"/>
                    </a:lnTo>
                    <a:lnTo>
                      <a:pt x="1062" y="1556"/>
                    </a:lnTo>
                    <a:lnTo>
                      <a:pt x="1057" y="1559"/>
                    </a:lnTo>
                    <a:lnTo>
                      <a:pt x="1049" y="1564"/>
                    </a:lnTo>
                    <a:lnTo>
                      <a:pt x="1036" y="1572"/>
                    </a:lnTo>
                    <a:lnTo>
                      <a:pt x="1023" y="1583"/>
                    </a:lnTo>
                    <a:lnTo>
                      <a:pt x="1007" y="1593"/>
                    </a:lnTo>
                    <a:lnTo>
                      <a:pt x="994" y="1601"/>
                    </a:lnTo>
                    <a:lnTo>
                      <a:pt x="978" y="1609"/>
                    </a:lnTo>
                    <a:lnTo>
                      <a:pt x="968" y="1614"/>
                    </a:lnTo>
                    <a:lnTo>
                      <a:pt x="962" y="1617"/>
                    </a:lnTo>
                    <a:lnTo>
                      <a:pt x="952" y="1619"/>
                    </a:lnTo>
                    <a:lnTo>
                      <a:pt x="939" y="1625"/>
                    </a:lnTo>
                    <a:lnTo>
                      <a:pt x="928" y="1627"/>
                    </a:lnTo>
                    <a:lnTo>
                      <a:pt x="918" y="1630"/>
                    </a:lnTo>
                    <a:lnTo>
                      <a:pt x="892" y="1635"/>
                    </a:lnTo>
                    <a:lnTo>
                      <a:pt x="873" y="1643"/>
                    </a:lnTo>
                    <a:lnTo>
                      <a:pt x="857" y="1646"/>
                    </a:lnTo>
                    <a:lnTo>
                      <a:pt x="837" y="1651"/>
                    </a:lnTo>
                    <a:lnTo>
                      <a:pt x="808" y="1656"/>
                    </a:lnTo>
                    <a:lnTo>
                      <a:pt x="776" y="1664"/>
                    </a:lnTo>
                    <a:lnTo>
                      <a:pt x="732" y="1674"/>
                    </a:lnTo>
                    <a:lnTo>
                      <a:pt x="726" y="1674"/>
                    </a:lnTo>
                    <a:lnTo>
                      <a:pt x="721" y="1677"/>
                    </a:lnTo>
                    <a:lnTo>
                      <a:pt x="716" y="1677"/>
                    </a:lnTo>
                    <a:lnTo>
                      <a:pt x="695" y="1682"/>
                    </a:lnTo>
                    <a:lnTo>
                      <a:pt x="611" y="1701"/>
                    </a:lnTo>
                    <a:lnTo>
                      <a:pt x="590" y="1703"/>
                    </a:lnTo>
                    <a:lnTo>
                      <a:pt x="572" y="1709"/>
                    </a:lnTo>
                    <a:lnTo>
                      <a:pt x="559" y="1711"/>
                    </a:lnTo>
                    <a:lnTo>
                      <a:pt x="543" y="1711"/>
                    </a:lnTo>
                    <a:lnTo>
                      <a:pt x="530" y="1714"/>
                    </a:lnTo>
                    <a:lnTo>
                      <a:pt x="514" y="1716"/>
                    </a:lnTo>
                    <a:lnTo>
                      <a:pt x="496" y="1716"/>
                    </a:lnTo>
                    <a:lnTo>
                      <a:pt x="488" y="1716"/>
                    </a:lnTo>
                    <a:lnTo>
                      <a:pt x="477" y="1716"/>
                    </a:lnTo>
                    <a:lnTo>
                      <a:pt x="467" y="1716"/>
                    </a:lnTo>
                    <a:lnTo>
                      <a:pt x="459" y="1714"/>
                    </a:lnTo>
                    <a:lnTo>
                      <a:pt x="449" y="1714"/>
                    </a:lnTo>
                    <a:lnTo>
                      <a:pt x="438" y="1711"/>
                    </a:lnTo>
                    <a:lnTo>
                      <a:pt x="430" y="1711"/>
                    </a:lnTo>
                    <a:lnTo>
                      <a:pt x="420" y="1709"/>
                    </a:lnTo>
                    <a:lnTo>
                      <a:pt x="409" y="1706"/>
                    </a:lnTo>
                    <a:lnTo>
                      <a:pt x="399" y="1701"/>
                    </a:lnTo>
                    <a:lnTo>
                      <a:pt x="388" y="1698"/>
                    </a:lnTo>
                    <a:lnTo>
                      <a:pt x="378" y="1695"/>
                    </a:lnTo>
                    <a:lnTo>
                      <a:pt x="367" y="1693"/>
                    </a:lnTo>
                    <a:lnTo>
                      <a:pt x="359" y="1690"/>
                    </a:lnTo>
                    <a:lnTo>
                      <a:pt x="354" y="1688"/>
                    </a:lnTo>
                    <a:lnTo>
                      <a:pt x="352" y="1685"/>
                    </a:lnTo>
                    <a:lnTo>
                      <a:pt x="341" y="1682"/>
                    </a:lnTo>
                    <a:lnTo>
                      <a:pt x="333" y="1677"/>
                    </a:lnTo>
                    <a:lnTo>
                      <a:pt x="252" y="1638"/>
                    </a:lnTo>
                    <a:lnTo>
                      <a:pt x="241" y="1633"/>
                    </a:lnTo>
                    <a:lnTo>
                      <a:pt x="234" y="1627"/>
                    </a:lnTo>
                    <a:lnTo>
                      <a:pt x="178" y="1604"/>
                    </a:lnTo>
                    <a:lnTo>
                      <a:pt x="168" y="1598"/>
                    </a:lnTo>
                    <a:lnTo>
                      <a:pt x="168" y="1564"/>
                    </a:lnTo>
                    <a:lnTo>
                      <a:pt x="137" y="1449"/>
                    </a:lnTo>
                    <a:lnTo>
                      <a:pt x="95" y="1297"/>
                    </a:lnTo>
                    <a:lnTo>
                      <a:pt x="61" y="1181"/>
                    </a:lnTo>
                    <a:lnTo>
                      <a:pt x="32" y="1071"/>
                    </a:lnTo>
                    <a:lnTo>
                      <a:pt x="19" y="1024"/>
                    </a:lnTo>
                    <a:lnTo>
                      <a:pt x="13" y="1008"/>
                    </a:lnTo>
                    <a:lnTo>
                      <a:pt x="0" y="1003"/>
                    </a:lnTo>
                    <a:lnTo>
                      <a:pt x="299" y="874"/>
                    </a:lnTo>
                    <a:lnTo>
                      <a:pt x="304" y="874"/>
                    </a:lnTo>
                    <a:lnTo>
                      <a:pt x="325" y="864"/>
                    </a:lnTo>
                    <a:lnTo>
                      <a:pt x="359" y="848"/>
                    </a:lnTo>
                    <a:lnTo>
                      <a:pt x="409" y="827"/>
                    </a:lnTo>
                    <a:lnTo>
                      <a:pt x="504" y="787"/>
                    </a:lnTo>
                    <a:lnTo>
                      <a:pt x="546" y="719"/>
                    </a:lnTo>
                    <a:lnTo>
                      <a:pt x="556" y="703"/>
                    </a:lnTo>
                    <a:lnTo>
                      <a:pt x="566" y="685"/>
                    </a:lnTo>
                    <a:lnTo>
                      <a:pt x="580" y="667"/>
                    </a:lnTo>
                    <a:lnTo>
                      <a:pt x="593" y="646"/>
                    </a:lnTo>
                    <a:lnTo>
                      <a:pt x="606" y="625"/>
                    </a:lnTo>
                    <a:lnTo>
                      <a:pt x="616" y="606"/>
                    </a:lnTo>
                    <a:lnTo>
                      <a:pt x="627" y="591"/>
                    </a:lnTo>
                    <a:lnTo>
                      <a:pt x="627" y="588"/>
                    </a:lnTo>
                    <a:lnTo>
                      <a:pt x="637" y="572"/>
                    </a:lnTo>
                    <a:lnTo>
                      <a:pt x="650" y="551"/>
                    </a:lnTo>
                    <a:lnTo>
                      <a:pt x="663" y="530"/>
                    </a:lnTo>
                    <a:lnTo>
                      <a:pt x="674" y="512"/>
                    </a:lnTo>
                    <a:lnTo>
                      <a:pt x="677" y="509"/>
                    </a:lnTo>
                    <a:lnTo>
                      <a:pt x="692" y="488"/>
                    </a:lnTo>
                    <a:lnTo>
                      <a:pt x="708" y="462"/>
                    </a:lnTo>
                    <a:lnTo>
                      <a:pt x="721" y="444"/>
                    </a:lnTo>
                    <a:lnTo>
                      <a:pt x="732" y="428"/>
                    </a:lnTo>
                    <a:lnTo>
                      <a:pt x="740" y="415"/>
                    </a:lnTo>
                    <a:lnTo>
                      <a:pt x="742" y="412"/>
                    </a:lnTo>
                    <a:lnTo>
                      <a:pt x="755" y="391"/>
                    </a:lnTo>
                    <a:lnTo>
                      <a:pt x="766" y="375"/>
                    </a:lnTo>
                    <a:lnTo>
                      <a:pt x="781" y="352"/>
                    </a:lnTo>
                    <a:lnTo>
                      <a:pt x="789" y="339"/>
                    </a:lnTo>
                    <a:lnTo>
                      <a:pt x="797" y="326"/>
                    </a:lnTo>
                    <a:lnTo>
                      <a:pt x="813" y="302"/>
                    </a:lnTo>
                    <a:lnTo>
                      <a:pt x="829" y="278"/>
                    </a:lnTo>
                    <a:lnTo>
                      <a:pt x="839" y="265"/>
                    </a:lnTo>
                    <a:lnTo>
                      <a:pt x="842" y="263"/>
                    </a:lnTo>
                    <a:lnTo>
                      <a:pt x="847" y="257"/>
                    </a:lnTo>
                    <a:lnTo>
                      <a:pt x="850" y="255"/>
                    </a:lnTo>
                    <a:lnTo>
                      <a:pt x="850" y="252"/>
                    </a:lnTo>
                    <a:lnTo>
                      <a:pt x="863" y="236"/>
                    </a:lnTo>
                    <a:lnTo>
                      <a:pt x="881" y="218"/>
                    </a:lnTo>
                    <a:lnTo>
                      <a:pt x="910" y="186"/>
                    </a:lnTo>
                    <a:lnTo>
                      <a:pt x="913" y="184"/>
                    </a:lnTo>
                    <a:lnTo>
                      <a:pt x="920" y="176"/>
                    </a:lnTo>
                    <a:lnTo>
                      <a:pt x="928" y="165"/>
                    </a:lnTo>
                    <a:lnTo>
                      <a:pt x="939" y="155"/>
                    </a:lnTo>
                    <a:lnTo>
                      <a:pt x="949" y="145"/>
                    </a:lnTo>
                    <a:lnTo>
                      <a:pt x="952" y="142"/>
                    </a:lnTo>
                    <a:lnTo>
                      <a:pt x="968" y="126"/>
                    </a:lnTo>
                    <a:lnTo>
                      <a:pt x="981" y="113"/>
                    </a:lnTo>
                    <a:lnTo>
                      <a:pt x="994" y="103"/>
                    </a:lnTo>
                    <a:lnTo>
                      <a:pt x="1004" y="95"/>
                    </a:lnTo>
                    <a:lnTo>
                      <a:pt x="1015" y="87"/>
                    </a:lnTo>
                    <a:lnTo>
                      <a:pt x="1031" y="74"/>
                    </a:lnTo>
                    <a:lnTo>
                      <a:pt x="1049" y="63"/>
                    </a:lnTo>
                    <a:lnTo>
                      <a:pt x="1065" y="53"/>
                    </a:lnTo>
                    <a:lnTo>
                      <a:pt x="1075" y="47"/>
                    </a:lnTo>
                    <a:lnTo>
                      <a:pt x="1078" y="45"/>
                    </a:lnTo>
                    <a:lnTo>
                      <a:pt x="1080" y="45"/>
                    </a:lnTo>
                    <a:lnTo>
                      <a:pt x="1083" y="45"/>
                    </a:lnTo>
                    <a:lnTo>
                      <a:pt x="1086" y="45"/>
                    </a:lnTo>
                    <a:lnTo>
                      <a:pt x="1091" y="45"/>
                    </a:lnTo>
                    <a:lnTo>
                      <a:pt x="1120" y="45"/>
                    </a:lnTo>
                    <a:lnTo>
                      <a:pt x="1148" y="40"/>
                    </a:lnTo>
                    <a:lnTo>
                      <a:pt x="1154" y="37"/>
                    </a:lnTo>
                    <a:lnTo>
                      <a:pt x="1159" y="34"/>
                    </a:lnTo>
                    <a:lnTo>
                      <a:pt x="1164" y="34"/>
                    </a:lnTo>
                    <a:lnTo>
                      <a:pt x="1175" y="32"/>
                    </a:lnTo>
                    <a:lnTo>
                      <a:pt x="1183" y="29"/>
                    </a:lnTo>
                    <a:lnTo>
                      <a:pt x="1222" y="21"/>
                    </a:lnTo>
                    <a:lnTo>
                      <a:pt x="1264" y="11"/>
                    </a:lnTo>
                    <a:lnTo>
                      <a:pt x="1272" y="8"/>
                    </a:lnTo>
                    <a:lnTo>
                      <a:pt x="1274" y="8"/>
                    </a:lnTo>
                    <a:lnTo>
                      <a:pt x="1280" y="5"/>
                    </a:lnTo>
                    <a:lnTo>
                      <a:pt x="1282" y="5"/>
                    </a:lnTo>
                    <a:lnTo>
                      <a:pt x="1287" y="5"/>
                    </a:lnTo>
                    <a:lnTo>
                      <a:pt x="1298" y="3"/>
                    </a:lnTo>
                    <a:lnTo>
                      <a:pt x="1308" y="0"/>
                    </a:lnTo>
                    <a:lnTo>
                      <a:pt x="1311" y="11"/>
                    </a:lnTo>
                    <a:lnTo>
                      <a:pt x="1316" y="2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3" name="フリーフォーム 222"/>
              <p:cNvSpPr>
                <a:spLocks/>
              </p:cNvSpPr>
              <p:nvPr/>
            </p:nvSpPr>
            <p:spPr bwMode="auto">
              <a:xfrm>
                <a:off x="5358837" y="3950793"/>
                <a:ext cx="1630824" cy="1039985"/>
              </a:xfrm>
              <a:custGeom>
                <a:avLst/>
                <a:gdLst>
                  <a:gd name="T0" fmla="*/ 1937 w 3403"/>
                  <a:gd name="T1" fmla="*/ 911 h 2136"/>
                  <a:gd name="T2" fmla="*/ 2063 w 3403"/>
                  <a:gd name="T3" fmla="*/ 971 h 2136"/>
                  <a:gd name="T4" fmla="*/ 2134 w 3403"/>
                  <a:gd name="T5" fmla="*/ 989 h 2136"/>
                  <a:gd name="T6" fmla="*/ 2210 w 3403"/>
                  <a:gd name="T7" fmla="*/ 994 h 2136"/>
                  <a:gd name="T8" fmla="*/ 2391 w 3403"/>
                  <a:gd name="T9" fmla="*/ 960 h 2136"/>
                  <a:gd name="T10" fmla="*/ 2533 w 3403"/>
                  <a:gd name="T11" fmla="*/ 929 h 2136"/>
                  <a:gd name="T12" fmla="*/ 2648 w 3403"/>
                  <a:gd name="T13" fmla="*/ 897 h 2136"/>
                  <a:gd name="T14" fmla="*/ 2732 w 3403"/>
                  <a:gd name="T15" fmla="*/ 850 h 2136"/>
                  <a:gd name="T16" fmla="*/ 2803 w 3403"/>
                  <a:gd name="T17" fmla="*/ 848 h 2136"/>
                  <a:gd name="T18" fmla="*/ 2863 w 3403"/>
                  <a:gd name="T19" fmla="*/ 895 h 2136"/>
                  <a:gd name="T20" fmla="*/ 3036 w 3403"/>
                  <a:gd name="T21" fmla="*/ 1008 h 2136"/>
                  <a:gd name="T22" fmla="*/ 3162 w 3403"/>
                  <a:gd name="T23" fmla="*/ 1092 h 2136"/>
                  <a:gd name="T24" fmla="*/ 3301 w 3403"/>
                  <a:gd name="T25" fmla="*/ 1060 h 2136"/>
                  <a:gd name="T26" fmla="*/ 3319 w 3403"/>
                  <a:gd name="T27" fmla="*/ 1057 h 2136"/>
                  <a:gd name="T28" fmla="*/ 3400 w 3403"/>
                  <a:gd name="T29" fmla="*/ 1060 h 2136"/>
                  <a:gd name="T30" fmla="*/ 3395 w 3403"/>
                  <a:gd name="T31" fmla="*/ 1084 h 2136"/>
                  <a:gd name="T32" fmla="*/ 3390 w 3403"/>
                  <a:gd name="T33" fmla="*/ 1107 h 2136"/>
                  <a:gd name="T34" fmla="*/ 3382 w 3403"/>
                  <a:gd name="T35" fmla="*/ 1152 h 2136"/>
                  <a:gd name="T36" fmla="*/ 3358 w 3403"/>
                  <a:gd name="T37" fmla="*/ 1252 h 2136"/>
                  <a:gd name="T38" fmla="*/ 3353 w 3403"/>
                  <a:gd name="T39" fmla="*/ 1273 h 2136"/>
                  <a:gd name="T40" fmla="*/ 3350 w 3403"/>
                  <a:gd name="T41" fmla="*/ 1294 h 2136"/>
                  <a:gd name="T42" fmla="*/ 3340 w 3403"/>
                  <a:gd name="T43" fmla="*/ 1330 h 2136"/>
                  <a:gd name="T44" fmla="*/ 3335 w 3403"/>
                  <a:gd name="T45" fmla="*/ 1359 h 2136"/>
                  <a:gd name="T46" fmla="*/ 3332 w 3403"/>
                  <a:gd name="T47" fmla="*/ 1375 h 2136"/>
                  <a:gd name="T48" fmla="*/ 3327 w 3403"/>
                  <a:gd name="T49" fmla="*/ 1391 h 2136"/>
                  <a:gd name="T50" fmla="*/ 3324 w 3403"/>
                  <a:gd name="T51" fmla="*/ 1407 h 2136"/>
                  <a:gd name="T52" fmla="*/ 3322 w 3403"/>
                  <a:gd name="T53" fmla="*/ 1422 h 2136"/>
                  <a:gd name="T54" fmla="*/ 3311 w 3403"/>
                  <a:gd name="T55" fmla="*/ 1456 h 2136"/>
                  <a:gd name="T56" fmla="*/ 3301 w 3403"/>
                  <a:gd name="T57" fmla="*/ 1498 h 2136"/>
                  <a:gd name="T58" fmla="*/ 3295 w 3403"/>
                  <a:gd name="T59" fmla="*/ 1530 h 2136"/>
                  <a:gd name="T60" fmla="*/ 3295 w 3403"/>
                  <a:gd name="T61" fmla="*/ 1561 h 2136"/>
                  <a:gd name="T62" fmla="*/ 3311 w 3403"/>
                  <a:gd name="T63" fmla="*/ 1569 h 2136"/>
                  <a:gd name="T64" fmla="*/ 3332 w 3403"/>
                  <a:gd name="T65" fmla="*/ 1577 h 2136"/>
                  <a:gd name="T66" fmla="*/ 3343 w 3403"/>
                  <a:gd name="T67" fmla="*/ 1593 h 2136"/>
                  <a:gd name="T68" fmla="*/ 3337 w 3403"/>
                  <a:gd name="T69" fmla="*/ 1616 h 2136"/>
                  <a:gd name="T70" fmla="*/ 3314 w 3403"/>
                  <a:gd name="T71" fmla="*/ 1724 h 2136"/>
                  <a:gd name="T72" fmla="*/ 3298 w 3403"/>
                  <a:gd name="T73" fmla="*/ 1798 h 2136"/>
                  <a:gd name="T74" fmla="*/ 3264 w 3403"/>
                  <a:gd name="T75" fmla="*/ 1963 h 2136"/>
                  <a:gd name="T76" fmla="*/ 3232 w 3403"/>
                  <a:gd name="T77" fmla="*/ 2063 h 2136"/>
                  <a:gd name="T78" fmla="*/ 3193 w 3403"/>
                  <a:gd name="T79" fmla="*/ 2133 h 2136"/>
                  <a:gd name="T80" fmla="*/ 3120 w 3403"/>
                  <a:gd name="T81" fmla="*/ 2120 h 2136"/>
                  <a:gd name="T82" fmla="*/ 3083 w 3403"/>
                  <a:gd name="T83" fmla="*/ 2112 h 2136"/>
                  <a:gd name="T84" fmla="*/ 2991 w 3403"/>
                  <a:gd name="T85" fmla="*/ 2073 h 2136"/>
                  <a:gd name="T86" fmla="*/ 2918 w 3403"/>
                  <a:gd name="T87" fmla="*/ 2039 h 2136"/>
                  <a:gd name="T88" fmla="*/ 2826 w 3403"/>
                  <a:gd name="T89" fmla="*/ 1992 h 2136"/>
                  <a:gd name="T90" fmla="*/ 2750 w 3403"/>
                  <a:gd name="T91" fmla="*/ 1955 h 2136"/>
                  <a:gd name="T92" fmla="*/ 2695 w 3403"/>
                  <a:gd name="T93" fmla="*/ 1934 h 2136"/>
                  <a:gd name="T94" fmla="*/ 2593 w 3403"/>
                  <a:gd name="T95" fmla="*/ 1887 h 2136"/>
                  <a:gd name="T96" fmla="*/ 2527 w 3403"/>
                  <a:gd name="T97" fmla="*/ 1866 h 2136"/>
                  <a:gd name="T98" fmla="*/ 2404 w 3403"/>
                  <a:gd name="T99" fmla="*/ 1821 h 2136"/>
                  <a:gd name="T100" fmla="*/ 2304 w 3403"/>
                  <a:gd name="T101" fmla="*/ 1784 h 2136"/>
                  <a:gd name="T102" fmla="*/ 2234 w 3403"/>
                  <a:gd name="T103" fmla="*/ 1758 h 2136"/>
                  <a:gd name="T104" fmla="*/ 1830 w 3403"/>
                  <a:gd name="T105" fmla="*/ 1635 h 2136"/>
                  <a:gd name="T106" fmla="*/ 1652 w 3403"/>
                  <a:gd name="T107" fmla="*/ 1635 h 2136"/>
                  <a:gd name="T108" fmla="*/ 1421 w 3403"/>
                  <a:gd name="T109" fmla="*/ 1635 h 2136"/>
                  <a:gd name="T110" fmla="*/ 409 w 3403"/>
                  <a:gd name="T111" fmla="*/ 1609 h 2136"/>
                  <a:gd name="T112" fmla="*/ 328 w 3403"/>
                  <a:gd name="T113" fmla="*/ 1149 h 2136"/>
                  <a:gd name="T114" fmla="*/ 627 w 3403"/>
                  <a:gd name="T115" fmla="*/ 753 h 2136"/>
                  <a:gd name="T116" fmla="*/ 226 w 3403"/>
                  <a:gd name="T117" fmla="*/ 824 h 2136"/>
                  <a:gd name="T118" fmla="*/ 624 w 3403"/>
                  <a:gd name="T119" fmla="*/ 181 h 2136"/>
                  <a:gd name="T120" fmla="*/ 1156 w 3403"/>
                  <a:gd name="T121" fmla="*/ 55 h 2136"/>
                  <a:gd name="T122" fmla="*/ 1591 w 3403"/>
                  <a:gd name="T123" fmla="*/ 236 h 2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403" h="2136">
                    <a:moveTo>
                      <a:pt x="1791" y="575"/>
                    </a:moveTo>
                    <a:lnTo>
                      <a:pt x="1833" y="727"/>
                    </a:lnTo>
                    <a:lnTo>
                      <a:pt x="1864" y="842"/>
                    </a:lnTo>
                    <a:lnTo>
                      <a:pt x="1864" y="876"/>
                    </a:lnTo>
                    <a:lnTo>
                      <a:pt x="1874" y="882"/>
                    </a:lnTo>
                    <a:lnTo>
                      <a:pt x="1930" y="905"/>
                    </a:lnTo>
                    <a:lnTo>
                      <a:pt x="1937" y="911"/>
                    </a:lnTo>
                    <a:lnTo>
                      <a:pt x="1948" y="916"/>
                    </a:lnTo>
                    <a:lnTo>
                      <a:pt x="2029" y="955"/>
                    </a:lnTo>
                    <a:lnTo>
                      <a:pt x="2037" y="960"/>
                    </a:lnTo>
                    <a:lnTo>
                      <a:pt x="2048" y="963"/>
                    </a:lnTo>
                    <a:lnTo>
                      <a:pt x="2050" y="966"/>
                    </a:lnTo>
                    <a:lnTo>
                      <a:pt x="2055" y="968"/>
                    </a:lnTo>
                    <a:lnTo>
                      <a:pt x="2063" y="971"/>
                    </a:lnTo>
                    <a:lnTo>
                      <a:pt x="2074" y="973"/>
                    </a:lnTo>
                    <a:lnTo>
                      <a:pt x="2084" y="976"/>
                    </a:lnTo>
                    <a:lnTo>
                      <a:pt x="2095" y="979"/>
                    </a:lnTo>
                    <a:lnTo>
                      <a:pt x="2105" y="984"/>
                    </a:lnTo>
                    <a:lnTo>
                      <a:pt x="2116" y="987"/>
                    </a:lnTo>
                    <a:lnTo>
                      <a:pt x="2126" y="989"/>
                    </a:lnTo>
                    <a:lnTo>
                      <a:pt x="2134" y="989"/>
                    </a:lnTo>
                    <a:lnTo>
                      <a:pt x="2145" y="992"/>
                    </a:lnTo>
                    <a:lnTo>
                      <a:pt x="2155" y="992"/>
                    </a:lnTo>
                    <a:lnTo>
                      <a:pt x="2163" y="994"/>
                    </a:lnTo>
                    <a:lnTo>
                      <a:pt x="2173" y="994"/>
                    </a:lnTo>
                    <a:lnTo>
                      <a:pt x="2184" y="994"/>
                    </a:lnTo>
                    <a:lnTo>
                      <a:pt x="2192" y="994"/>
                    </a:lnTo>
                    <a:lnTo>
                      <a:pt x="2210" y="994"/>
                    </a:lnTo>
                    <a:lnTo>
                      <a:pt x="2226" y="992"/>
                    </a:lnTo>
                    <a:lnTo>
                      <a:pt x="2239" y="989"/>
                    </a:lnTo>
                    <a:lnTo>
                      <a:pt x="2255" y="989"/>
                    </a:lnTo>
                    <a:lnTo>
                      <a:pt x="2268" y="987"/>
                    </a:lnTo>
                    <a:lnTo>
                      <a:pt x="2286" y="981"/>
                    </a:lnTo>
                    <a:lnTo>
                      <a:pt x="2307" y="979"/>
                    </a:lnTo>
                    <a:lnTo>
                      <a:pt x="2391" y="960"/>
                    </a:lnTo>
                    <a:lnTo>
                      <a:pt x="2412" y="955"/>
                    </a:lnTo>
                    <a:lnTo>
                      <a:pt x="2417" y="955"/>
                    </a:lnTo>
                    <a:lnTo>
                      <a:pt x="2422" y="952"/>
                    </a:lnTo>
                    <a:lnTo>
                      <a:pt x="2428" y="952"/>
                    </a:lnTo>
                    <a:lnTo>
                      <a:pt x="2472" y="942"/>
                    </a:lnTo>
                    <a:lnTo>
                      <a:pt x="2504" y="934"/>
                    </a:lnTo>
                    <a:lnTo>
                      <a:pt x="2533" y="929"/>
                    </a:lnTo>
                    <a:lnTo>
                      <a:pt x="2553" y="924"/>
                    </a:lnTo>
                    <a:lnTo>
                      <a:pt x="2569" y="921"/>
                    </a:lnTo>
                    <a:lnTo>
                      <a:pt x="2588" y="913"/>
                    </a:lnTo>
                    <a:lnTo>
                      <a:pt x="2614" y="908"/>
                    </a:lnTo>
                    <a:lnTo>
                      <a:pt x="2624" y="905"/>
                    </a:lnTo>
                    <a:lnTo>
                      <a:pt x="2635" y="903"/>
                    </a:lnTo>
                    <a:lnTo>
                      <a:pt x="2648" y="897"/>
                    </a:lnTo>
                    <a:lnTo>
                      <a:pt x="2658" y="895"/>
                    </a:lnTo>
                    <a:lnTo>
                      <a:pt x="2664" y="892"/>
                    </a:lnTo>
                    <a:lnTo>
                      <a:pt x="2674" y="887"/>
                    </a:lnTo>
                    <a:lnTo>
                      <a:pt x="2690" y="879"/>
                    </a:lnTo>
                    <a:lnTo>
                      <a:pt x="2703" y="871"/>
                    </a:lnTo>
                    <a:lnTo>
                      <a:pt x="2719" y="861"/>
                    </a:lnTo>
                    <a:lnTo>
                      <a:pt x="2732" y="850"/>
                    </a:lnTo>
                    <a:lnTo>
                      <a:pt x="2745" y="842"/>
                    </a:lnTo>
                    <a:lnTo>
                      <a:pt x="2753" y="837"/>
                    </a:lnTo>
                    <a:lnTo>
                      <a:pt x="2758" y="834"/>
                    </a:lnTo>
                    <a:lnTo>
                      <a:pt x="2766" y="827"/>
                    </a:lnTo>
                    <a:lnTo>
                      <a:pt x="2771" y="821"/>
                    </a:lnTo>
                    <a:lnTo>
                      <a:pt x="2797" y="842"/>
                    </a:lnTo>
                    <a:lnTo>
                      <a:pt x="2803" y="848"/>
                    </a:lnTo>
                    <a:lnTo>
                      <a:pt x="2805" y="848"/>
                    </a:lnTo>
                    <a:lnTo>
                      <a:pt x="2808" y="850"/>
                    </a:lnTo>
                    <a:lnTo>
                      <a:pt x="2824" y="866"/>
                    </a:lnTo>
                    <a:lnTo>
                      <a:pt x="2826" y="866"/>
                    </a:lnTo>
                    <a:lnTo>
                      <a:pt x="2847" y="884"/>
                    </a:lnTo>
                    <a:lnTo>
                      <a:pt x="2860" y="892"/>
                    </a:lnTo>
                    <a:lnTo>
                      <a:pt x="2863" y="895"/>
                    </a:lnTo>
                    <a:lnTo>
                      <a:pt x="2860" y="895"/>
                    </a:lnTo>
                    <a:lnTo>
                      <a:pt x="2868" y="900"/>
                    </a:lnTo>
                    <a:lnTo>
                      <a:pt x="2952" y="950"/>
                    </a:lnTo>
                    <a:lnTo>
                      <a:pt x="2989" y="973"/>
                    </a:lnTo>
                    <a:lnTo>
                      <a:pt x="2994" y="976"/>
                    </a:lnTo>
                    <a:lnTo>
                      <a:pt x="3031" y="1000"/>
                    </a:lnTo>
                    <a:lnTo>
                      <a:pt x="3036" y="1008"/>
                    </a:lnTo>
                    <a:lnTo>
                      <a:pt x="3038" y="1026"/>
                    </a:lnTo>
                    <a:lnTo>
                      <a:pt x="3044" y="1044"/>
                    </a:lnTo>
                    <a:lnTo>
                      <a:pt x="3049" y="1071"/>
                    </a:lnTo>
                    <a:lnTo>
                      <a:pt x="3052" y="1086"/>
                    </a:lnTo>
                    <a:lnTo>
                      <a:pt x="3057" y="1113"/>
                    </a:lnTo>
                    <a:lnTo>
                      <a:pt x="3109" y="1102"/>
                    </a:lnTo>
                    <a:lnTo>
                      <a:pt x="3162" y="1092"/>
                    </a:lnTo>
                    <a:lnTo>
                      <a:pt x="3196" y="1084"/>
                    </a:lnTo>
                    <a:lnTo>
                      <a:pt x="3198" y="1084"/>
                    </a:lnTo>
                    <a:lnTo>
                      <a:pt x="3204" y="1081"/>
                    </a:lnTo>
                    <a:lnTo>
                      <a:pt x="3235" y="1076"/>
                    </a:lnTo>
                    <a:lnTo>
                      <a:pt x="3246" y="1073"/>
                    </a:lnTo>
                    <a:lnTo>
                      <a:pt x="3253" y="1071"/>
                    </a:lnTo>
                    <a:lnTo>
                      <a:pt x="3301" y="1060"/>
                    </a:lnTo>
                    <a:lnTo>
                      <a:pt x="3303" y="1060"/>
                    </a:lnTo>
                    <a:lnTo>
                      <a:pt x="3306" y="1060"/>
                    </a:lnTo>
                    <a:lnTo>
                      <a:pt x="3308" y="1060"/>
                    </a:lnTo>
                    <a:lnTo>
                      <a:pt x="3308" y="1063"/>
                    </a:lnTo>
                    <a:lnTo>
                      <a:pt x="3311" y="1063"/>
                    </a:lnTo>
                    <a:lnTo>
                      <a:pt x="3316" y="1060"/>
                    </a:lnTo>
                    <a:lnTo>
                      <a:pt x="3319" y="1057"/>
                    </a:lnTo>
                    <a:lnTo>
                      <a:pt x="3319" y="1055"/>
                    </a:lnTo>
                    <a:lnTo>
                      <a:pt x="3332" y="1055"/>
                    </a:lnTo>
                    <a:lnTo>
                      <a:pt x="3348" y="1052"/>
                    </a:lnTo>
                    <a:lnTo>
                      <a:pt x="3379" y="1055"/>
                    </a:lnTo>
                    <a:lnTo>
                      <a:pt x="3403" y="1057"/>
                    </a:lnTo>
                    <a:lnTo>
                      <a:pt x="3403" y="1060"/>
                    </a:lnTo>
                    <a:lnTo>
                      <a:pt x="3400" y="1060"/>
                    </a:lnTo>
                    <a:lnTo>
                      <a:pt x="3398" y="1071"/>
                    </a:lnTo>
                    <a:lnTo>
                      <a:pt x="3398" y="1073"/>
                    </a:lnTo>
                    <a:lnTo>
                      <a:pt x="3398" y="1076"/>
                    </a:lnTo>
                    <a:lnTo>
                      <a:pt x="3398" y="1078"/>
                    </a:lnTo>
                    <a:lnTo>
                      <a:pt x="3398" y="1081"/>
                    </a:lnTo>
                    <a:lnTo>
                      <a:pt x="3395" y="1081"/>
                    </a:lnTo>
                    <a:lnTo>
                      <a:pt x="3395" y="1084"/>
                    </a:lnTo>
                    <a:lnTo>
                      <a:pt x="3395" y="1086"/>
                    </a:lnTo>
                    <a:lnTo>
                      <a:pt x="3395" y="1092"/>
                    </a:lnTo>
                    <a:lnTo>
                      <a:pt x="3392" y="1094"/>
                    </a:lnTo>
                    <a:lnTo>
                      <a:pt x="3392" y="1097"/>
                    </a:lnTo>
                    <a:lnTo>
                      <a:pt x="3392" y="1102"/>
                    </a:lnTo>
                    <a:lnTo>
                      <a:pt x="3392" y="1105"/>
                    </a:lnTo>
                    <a:lnTo>
                      <a:pt x="3390" y="1107"/>
                    </a:lnTo>
                    <a:lnTo>
                      <a:pt x="3390" y="1110"/>
                    </a:lnTo>
                    <a:lnTo>
                      <a:pt x="3390" y="1113"/>
                    </a:lnTo>
                    <a:lnTo>
                      <a:pt x="3390" y="1118"/>
                    </a:lnTo>
                    <a:lnTo>
                      <a:pt x="3387" y="1123"/>
                    </a:lnTo>
                    <a:lnTo>
                      <a:pt x="3387" y="1126"/>
                    </a:lnTo>
                    <a:lnTo>
                      <a:pt x="3387" y="1131"/>
                    </a:lnTo>
                    <a:lnTo>
                      <a:pt x="3382" y="1152"/>
                    </a:lnTo>
                    <a:lnTo>
                      <a:pt x="3374" y="1178"/>
                    </a:lnTo>
                    <a:lnTo>
                      <a:pt x="3371" y="1199"/>
                    </a:lnTo>
                    <a:lnTo>
                      <a:pt x="3369" y="1210"/>
                    </a:lnTo>
                    <a:lnTo>
                      <a:pt x="3366" y="1223"/>
                    </a:lnTo>
                    <a:lnTo>
                      <a:pt x="3364" y="1236"/>
                    </a:lnTo>
                    <a:lnTo>
                      <a:pt x="3358" y="1249"/>
                    </a:lnTo>
                    <a:lnTo>
                      <a:pt x="3358" y="1252"/>
                    </a:lnTo>
                    <a:lnTo>
                      <a:pt x="3358" y="1254"/>
                    </a:lnTo>
                    <a:lnTo>
                      <a:pt x="3358" y="1257"/>
                    </a:lnTo>
                    <a:lnTo>
                      <a:pt x="3358" y="1260"/>
                    </a:lnTo>
                    <a:lnTo>
                      <a:pt x="3356" y="1262"/>
                    </a:lnTo>
                    <a:lnTo>
                      <a:pt x="3356" y="1265"/>
                    </a:lnTo>
                    <a:lnTo>
                      <a:pt x="3356" y="1270"/>
                    </a:lnTo>
                    <a:lnTo>
                      <a:pt x="3353" y="1273"/>
                    </a:lnTo>
                    <a:lnTo>
                      <a:pt x="3353" y="1275"/>
                    </a:lnTo>
                    <a:lnTo>
                      <a:pt x="3353" y="1283"/>
                    </a:lnTo>
                    <a:lnTo>
                      <a:pt x="3350" y="1283"/>
                    </a:lnTo>
                    <a:lnTo>
                      <a:pt x="3350" y="1286"/>
                    </a:lnTo>
                    <a:lnTo>
                      <a:pt x="3350" y="1288"/>
                    </a:lnTo>
                    <a:lnTo>
                      <a:pt x="3350" y="1291"/>
                    </a:lnTo>
                    <a:lnTo>
                      <a:pt x="3350" y="1294"/>
                    </a:lnTo>
                    <a:lnTo>
                      <a:pt x="3348" y="1296"/>
                    </a:lnTo>
                    <a:lnTo>
                      <a:pt x="3348" y="1299"/>
                    </a:lnTo>
                    <a:lnTo>
                      <a:pt x="3348" y="1302"/>
                    </a:lnTo>
                    <a:lnTo>
                      <a:pt x="3348" y="1304"/>
                    </a:lnTo>
                    <a:lnTo>
                      <a:pt x="3345" y="1307"/>
                    </a:lnTo>
                    <a:lnTo>
                      <a:pt x="3345" y="1315"/>
                    </a:lnTo>
                    <a:lnTo>
                      <a:pt x="3340" y="1330"/>
                    </a:lnTo>
                    <a:lnTo>
                      <a:pt x="3337" y="1344"/>
                    </a:lnTo>
                    <a:lnTo>
                      <a:pt x="3337" y="1346"/>
                    </a:lnTo>
                    <a:lnTo>
                      <a:pt x="3337" y="1349"/>
                    </a:lnTo>
                    <a:lnTo>
                      <a:pt x="3337" y="1351"/>
                    </a:lnTo>
                    <a:lnTo>
                      <a:pt x="3335" y="1354"/>
                    </a:lnTo>
                    <a:lnTo>
                      <a:pt x="3335" y="1357"/>
                    </a:lnTo>
                    <a:lnTo>
                      <a:pt x="3335" y="1359"/>
                    </a:lnTo>
                    <a:lnTo>
                      <a:pt x="3335" y="1362"/>
                    </a:lnTo>
                    <a:lnTo>
                      <a:pt x="3335" y="1365"/>
                    </a:lnTo>
                    <a:lnTo>
                      <a:pt x="3332" y="1365"/>
                    </a:lnTo>
                    <a:lnTo>
                      <a:pt x="3332" y="1367"/>
                    </a:lnTo>
                    <a:lnTo>
                      <a:pt x="3332" y="1370"/>
                    </a:lnTo>
                    <a:lnTo>
                      <a:pt x="3332" y="1372"/>
                    </a:lnTo>
                    <a:lnTo>
                      <a:pt x="3332" y="1375"/>
                    </a:lnTo>
                    <a:lnTo>
                      <a:pt x="3329" y="1378"/>
                    </a:lnTo>
                    <a:lnTo>
                      <a:pt x="3329" y="1380"/>
                    </a:lnTo>
                    <a:lnTo>
                      <a:pt x="3329" y="1383"/>
                    </a:lnTo>
                    <a:lnTo>
                      <a:pt x="3329" y="1386"/>
                    </a:lnTo>
                    <a:lnTo>
                      <a:pt x="3329" y="1388"/>
                    </a:lnTo>
                    <a:lnTo>
                      <a:pt x="3327" y="1388"/>
                    </a:lnTo>
                    <a:lnTo>
                      <a:pt x="3327" y="1391"/>
                    </a:lnTo>
                    <a:lnTo>
                      <a:pt x="3327" y="1393"/>
                    </a:lnTo>
                    <a:lnTo>
                      <a:pt x="3327" y="1396"/>
                    </a:lnTo>
                    <a:lnTo>
                      <a:pt x="3327" y="1399"/>
                    </a:lnTo>
                    <a:lnTo>
                      <a:pt x="3327" y="1401"/>
                    </a:lnTo>
                    <a:lnTo>
                      <a:pt x="3324" y="1401"/>
                    </a:lnTo>
                    <a:lnTo>
                      <a:pt x="3324" y="1404"/>
                    </a:lnTo>
                    <a:lnTo>
                      <a:pt x="3324" y="1407"/>
                    </a:lnTo>
                    <a:lnTo>
                      <a:pt x="3324" y="1409"/>
                    </a:lnTo>
                    <a:lnTo>
                      <a:pt x="3324" y="1412"/>
                    </a:lnTo>
                    <a:lnTo>
                      <a:pt x="3322" y="1412"/>
                    </a:lnTo>
                    <a:lnTo>
                      <a:pt x="3322" y="1414"/>
                    </a:lnTo>
                    <a:lnTo>
                      <a:pt x="3322" y="1417"/>
                    </a:lnTo>
                    <a:lnTo>
                      <a:pt x="3322" y="1420"/>
                    </a:lnTo>
                    <a:lnTo>
                      <a:pt x="3322" y="1422"/>
                    </a:lnTo>
                    <a:lnTo>
                      <a:pt x="3319" y="1425"/>
                    </a:lnTo>
                    <a:lnTo>
                      <a:pt x="3319" y="1428"/>
                    </a:lnTo>
                    <a:lnTo>
                      <a:pt x="3319" y="1430"/>
                    </a:lnTo>
                    <a:lnTo>
                      <a:pt x="3316" y="1435"/>
                    </a:lnTo>
                    <a:lnTo>
                      <a:pt x="3314" y="1451"/>
                    </a:lnTo>
                    <a:lnTo>
                      <a:pt x="3311" y="1454"/>
                    </a:lnTo>
                    <a:lnTo>
                      <a:pt x="3311" y="1456"/>
                    </a:lnTo>
                    <a:lnTo>
                      <a:pt x="3311" y="1462"/>
                    </a:lnTo>
                    <a:lnTo>
                      <a:pt x="3308" y="1469"/>
                    </a:lnTo>
                    <a:lnTo>
                      <a:pt x="3306" y="1477"/>
                    </a:lnTo>
                    <a:lnTo>
                      <a:pt x="3306" y="1480"/>
                    </a:lnTo>
                    <a:lnTo>
                      <a:pt x="3303" y="1485"/>
                    </a:lnTo>
                    <a:lnTo>
                      <a:pt x="3303" y="1490"/>
                    </a:lnTo>
                    <a:lnTo>
                      <a:pt x="3301" y="1498"/>
                    </a:lnTo>
                    <a:lnTo>
                      <a:pt x="3301" y="1501"/>
                    </a:lnTo>
                    <a:lnTo>
                      <a:pt x="3301" y="1504"/>
                    </a:lnTo>
                    <a:lnTo>
                      <a:pt x="3298" y="1517"/>
                    </a:lnTo>
                    <a:lnTo>
                      <a:pt x="3298" y="1522"/>
                    </a:lnTo>
                    <a:lnTo>
                      <a:pt x="3295" y="1525"/>
                    </a:lnTo>
                    <a:lnTo>
                      <a:pt x="3295" y="1527"/>
                    </a:lnTo>
                    <a:lnTo>
                      <a:pt x="3295" y="1530"/>
                    </a:lnTo>
                    <a:lnTo>
                      <a:pt x="3295" y="1532"/>
                    </a:lnTo>
                    <a:lnTo>
                      <a:pt x="3295" y="1535"/>
                    </a:lnTo>
                    <a:lnTo>
                      <a:pt x="3293" y="1540"/>
                    </a:lnTo>
                    <a:lnTo>
                      <a:pt x="3293" y="1543"/>
                    </a:lnTo>
                    <a:lnTo>
                      <a:pt x="3293" y="1548"/>
                    </a:lnTo>
                    <a:lnTo>
                      <a:pt x="3290" y="1556"/>
                    </a:lnTo>
                    <a:lnTo>
                      <a:pt x="3295" y="1561"/>
                    </a:lnTo>
                    <a:lnTo>
                      <a:pt x="3298" y="1561"/>
                    </a:lnTo>
                    <a:lnTo>
                      <a:pt x="3301" y="1561"/>
                    </a:lnTo>
                    <a:lnTo>
                      <a:pt x="3301" y="1564"/>
                    </a:lnTo>
                    <a:lnTo>
                      <a:pt x="3303" y="1564"/>
                    </a:lnTo>
                    <a:lnTo>
                      <a:pt x="3306" y="1567"/>
                    </a:lnTo>
                    <a:lnTo>
                      <a:pt x="3308" y="1567"/>
                    </a:lnTo>
                    <a:lnTo>
                      <a:pt x="3311" y="1569"/>
                    </a:lnTo>
                    <a:lnTo>
                      <a:pt x="3314" y="1569"/>
                    </a:lnTo>
                    <a:lnTo>
                      <a:pt x="3316" y="1572"/>
                    </a:lnTo>
                    <a:lnTo>
                      <a:pt x="3322" y="1574"/>
                    </a:lnTo>
                    <a:lnTo>
                      <a:pt x="3324" y="1574"/>
                    </a:lnTo>
                    <a:lnTo>
                      <a:pt x="3327" y="1574"/>
                    </a:lnTo>
                    <a:lnTo>
                      <a:pt x="3329" y="1577"/>
                    </a:lnTo>
                    <a:lnTo>
                      <a:pt x="3332" y="1577"/>
                    </a:lnTo>
                    <a:lnTo>
                      <a:pt x="3337" y="1577"/>
                    </a:lnTo>
                    <a:lnTo>
                      <a:pt x="3343" y="1577"/>
                    </a:lnTo>
                    <a:lnTo>
                      <a:pt x="3345" y="1577"/>
                    </a:lnTo>
                    <a:lnTo>
                      <a:pt x="3345" y="1580"/>
                    </a:lnTo>
                    <a:lnTo>
                      <a:pt x="3343" y="1588"/>
                    </a:lnTo>
                    <a:lnTo>
                      <a:pt x="3343" y="1590"/>
                    </a:lnTo>
                    <a:lnTo>
                      <a:pt x="3343" y="1593"/>
                    </a:lnTo>
                    <a:lnTo>
                      <a:pt x="3340" y="1595"/>
                    </a:lnTo>
                    <a:lnTo>
                      <a:pt x="3340" y="1598"/>
                    </a:lnTo>
                    <a:lnTo>
                      <a:pt x="3340" y="1601"/>
                    </a:lnTo>
                    <a:lnTo>
                      <a:pt x="3340" y="1603"/>
                    </a:lnTo>
                    <a:lnTo>
                      <a:pt x="3340" y="1606"/>
                    </a:lnTo>
                    <a:lnTo>
                      <a:pt x="3337" y="1609"/>
                    </a:lnTo>
                    <a:lnTo>
                      <a:pt x="3337" y="1616"/>
                    </a:lnTo>
                    <a:lnTo>
                      <a:pt x="3337" y="1619"/>
                    </a:lnTo>
                    <a:lnTo>
                      <a:pt x="3335" y="1632"/>
                    </a:lnTo>
                    <a:lnTo>
                      <a:pt x="3335" y="1635"/>
                    </a:lnTo>
                    <a:lnTo>
                      <a:pt x="3324" y="1674"/>
                    </a:lnTo>
                    <a:lnTo>
                      <a:pt x="3324" y="1677"/>
                    </a:lnTo>
                    <a:lnTo>
                      <a:pt x="3324" y="1685"/>
                    </a:lnTo>
                    <a:lnTo>
                      <a:pt x="3314" y="1724"/>
                    </a:lnTo>
                    <a:lnTo>
                      <a:pt x="3314" y="1727"/>
                    </a:lnTo>
                    <a:lnTo>
                      <a:pt x="3314" y="1729"/>
                    </a:lnTo>
                    <a:lnTo>
                      <a:pt x="3308" y="1758"/>
                    </a:lnTo>
                    <a:lnTo>
                      <a:pt x="3306" y="1758"/>
                    </a:lnTo>
                    <a:lnTo>
                      <a:pt x="3303" y="1782"/>
                    </a:lnTo>
                    <a:lnTo>
                      <a:pt x="3301" y="1784"/>
                    </a:lnTo>
                    <a:lnTo>
                      <a:pt x="3298" y="1798"/>
                    </a:lnTo>
                    <a:lnTo>
                      <a:pt x="3290" y="1840"/>
                    </a:lnTo>
                    <a:lnTo>
                      <a:pt x="3290" y="1842"/>
                    </a:lnTo>
                    <a:lnTo>
                      <a:pt x="3288" y="1845"/>
                    </a:lnTo>
                    <a:lnTo>
                      <a:pt x="3269" y="1931"/>
                    </a:lnTo>
                    <a:lnTo>
                      <a:pt x="3267" y="1950"/>
                    </a:lnTo>
                    <a:lnTo>
                      <a:pt x="3267" y="1952"/>
                    </a:lnTo>
                    <a:lnTo>
                      <a:pt x="3264" y="1963"/>
                    </a:lnTo>
                    <a:lnTo>
                      <a:pt x="3261" y="1965"/>
                    </a:lnTo>
                    <a:lnTo>
                      <a:pt x="3261" y="1971"/>
                    </a:lnTo>
                    <a:lnTo>
                      <a:pt x="3259" y="1979"/>
                    </a:lnTo>
                    <a:lnTo>
                      <a:pt x="3253" y="1992"/>
                    </a:lnTo>
                    <a:lnTo>
                      <a:pt x="3240" y="2036"/>
                    </a:lnTo>
                    <a:lnTo>
                      <a:pt x="3232" y="2060"/>
                    </a:lnTo>
                    <a:lnTo>
                      <a:pt x="3232" y="2063"/>
                    </a:lnTo>
                    <a:lnTo>
                      <a:pt x="3227" y="2081"/>
                    </a:lnTo>
                    <a:lnTo>
                      <a:pt x="3222" y="2102"/>
                    </a:lnTo>
                    <a:lnTo>
                      <a:pt x="3219" y="2102"/>
                    </a:lnTo>
                    <a:lnTo>
                      <a:pt x="3217" y="2115"/>
                    </a:lnTo>
                    <a:lnTo>
                      <a:pt x="3209" y="2136"/>
                    </a:lnTo>
                    <a:lnTo>
                      <a:pt x="3206" y="2136"/>
                    </a:lnTo>
                    <a:lnTo>
                      <a:pt x="3193" y="2133"/>
                    </a:lnTo>
                    <a:lnTo>
                      <a:pt x="3180" y="2131"/>
                    </a:lnTo>
                    <a:lnTo>
                      <a:pt x="3164" y="2128"/>
                    </a:lnTo>
                    <a:lnTo>
                      <a:pt x="3159" y="2128"/>
                    </a:lnTo>
                    <a:lnTo>
                      <a:pt x="3154" y="2126"/>
                    </a:lnTo>
                    <a:lnTo>
                      <a:pt x="3151" y="2126"/>
                    </a:lnTo>
                    <a:lnTo>
                      <a:pt x="3149" y="2126"/>
                    </a:lnTo>
                    <a:lnTo>
                      <a:pt x="3120" y="2120"/>
                    </a:lnTo>
                    <a:lnTo>
                      <a:pt x="3101" y="2115"/>
                    </a:lnTo>
                    <a:lnTo>
                      <a:pt x="3099" y="2115"/>
                    </a:lnTo>
                    <a:lnTo>
                      <a:pt x="3096" y="2115"/>
                    </a:lnTo>
                    <a:lnTo>
                      <a:pt x="3094" y="2115"/>
                    </a:lnTo>
                    <a:lnTo>
                      <a:pt x="3091" y="2112"/>
                    </a:lnTo>
                    <a:lnTo>
                      <a:pt x="3088" y="2112"/>
                    </a:lnTo>
                    <a:lnTo>
                      <a:pt x="3083" y="2112"/>
                    </a:lnTo>
                    <a:lnTo>
                      <a:pt x="3080" y="2110"/>
                    </a:lnTo>
                    <a:lnTo>
                      <a:pt x="3070" y="2107"/>
                    </a:lnTo>
                    <a:lnTo>
                      <a:pt x="3052" y="2099"/>
                    </a:lnTo>
                    <a:lnTo>
                      <a:pt x="3033" y="2091"/>
                    </a:lnTo>
                    <a:lnTo>
                      <a:pt x="3015" y="2084"/>
                    </a:lnTo>
                    <a:lnTo>
                      <a:pt x="2997" y="2073"/>
                    </a:lnTo>
                    <a:lnTo>
                      <a:pt x="2991" y="2073"/>
                    </a:lnTo>
                    <a:lnTo>
                      <a:pt x="2986" y="2070"/>
                    </a:lnTo>
                    <a:lnTo>
                      <a:pt x="2986" y="2068"/>
                    </a:lnTo>
                    <a:lnTo>
                      <a:pt x="2978" y="2065"/>
                    </a:lnTo>
                    <a:lnTo>
                      <a:pt x="2965" y="2060"/>
                    </a:lnTo>
                    <a:lnTo>
                      <a:pt x="2952" y="2055"/>
                    </a:lnTo>
                    <a:lnTo>
                      <a:pt x="2934" y="2047"/>
                    </a:lnTo>
                    <a:lnTo>
                      <a:pt x="2918" y="2039"/>
                    </a:lnTo>
                    <a:lnTo>
                      <a:pt x="2905" y="2031"/>
                    </a:lnTo>
                    <a:lnTo>
                      <a:pt x="2889" y="2023"/>
                    </a:lnTo>
                    <a:lnTo>
                      <a:pt x="2871" y="2015"/>
                    </a:lnTo>
                    <a:lnTo>
                      <a:pt x="2860" y="2010"/>
                    </a:lnTo>
                    <a:lnTo>
                      <a:pt x="2850" y="2005"/>
                    </a:lnTo>
                    <a:lnTo>
                      <a:pt x="2837" y="1997"/>
                    </a:lnTo>
                    <a:lnTo>
                      <a:pt x="2826" y="1992"/>
                    </a:lnTo>
                    <a:lnTo>
                      <a:pt x="2808" y="1981"/>
                    </a:lnTo>
                    <a:lnTo>
                      <a:pt x="2797" y="1976"/>
                    </a:lnTo>
                    <a:lnTo>
                      <a:pt x="2784" y="1971"/>
                    </a:lnTo>
                    <a:lnTo>
                      <a:pt x="2771" y="1963"/>
                    </a:lnTo>
                    <a:lnTo>
                      <a:pt x="2763" y="1960"/>
                    </a:lnTo>
                    <a:lnTo>
                      <a:pt x="2761" y="1960"/>
                    </a:lnTo>
                    <a:lnTo>
                      <a:pt x="2750" y="1955"/>
                    </a:lnTo>
                    <a:lnTo>
                      <a:pt x="2740" y="1952"/>
                    </a:lnTo>
                    <a:lnTo>
                      <a:pt x="2737" y="1950"/>
                    </a:lnTo>
                    <a:lnTo>
                      <a:pt x="2734" y="1950"/>
                    </a:lnTo>
                    <a:lnTo>
                      <a:pt x="2727" y="1944"/>
                    </a:lnTo>
                    <a:lnTo>
                      <a:pt x="2719" y="1942"/>
                    </a:lnTo>
                    <a:lnTo>
                      <a:pt x="2706" y="1937"/>
                    </a:lnTo>
                    <a:lnTo>
                      <a:pt x="2695" y="1934"/>
                    </a:lnTo>
                    <a:lnTo>
                      <a:pt x="2690" y="1931"/>
                    </a:lnTo>
                    <a:lnTo>
                      <a:pt x="2664" y="1918"/>
                    </a:lnTo>
                    <a:lnTo>
                      <a:pt x="2653" y="1913"/>
                    </a:lnTo>
                    <a:lnTo>
                      <a:pt x="2635" y="1905"/>
                    </a:lnTo>
                    <a:lnTo>
                      <a:pt x="2606" y="1892"/>
                    </a:lnTo>
                    <a:lnTo>
                      <a:pt x="2598" y="1889"/>
                    </a:lnTo>
                    <a:lnTo>
                      <a:pt x="2593" y="1887"/>
                    </a:lnTo>
                    <a:lnTo>
                      <a:pt x="2585" y="1884"/>
                    </a:lnTo>
                    <a:lnTo>
                      <a:pt x="2577" y="1882"/>
                    </a:lnTo>
                    <a:lnTo>
                      <a:pt x="2572" y="1879"/>
                    </a:lnTo>
                    <a:lnTo>
                      <a:pt x="2567" y="1879"/>
                    </a:lnTo>
                    <a:lnTo>
                      <a:pt x="2561" y="1876"/>
                    </a:lnTo>
                    <a:lnTo>
                      <a:pt x="2543" y="1871"/>
                    </a:lnTo>
                    <a:lnTo>
                      <a:pt x="2527" y="1866"/>
                    </a:lnTo>
                    <a:lnTo>
                      <a:pt x="2522" y="1863"/>
                    </a:lnTo>
                    <a:lnTo>
                      <a:pt x="2517" y="1861"/>
                    </a:lnTo>
                    <a:lnTo>
                      <a:pt x="2498" y="1855"/>
                    </a:lnTo>
                    <a:lnTo>
                      <a:pt x="2438" y="1834"/>
                    </a:lnTo>
                    <a:lnTo>
                      <a:pt x="2430" y="1832"/>
                    </a:lnTo>
                    <a:lnTo>
                      <a:pt x="2415" y="1826"/>
                    </a:lnTo>
                    <a:lnTo>
                      <a:pt x="2404" y="1821"/>
                    </a:lnTo>
                    <a:lnTo>
                      <a:pt x="2391" y="1819"/>
                    </a:lnTo>
                    <a:lnTo>
                      <a:pt x="2375" y="1811"/>
                    </a:lnTo>
                    <a:lnTo>
                      <a:pt x="2354" y="1803"/>
                    </a:lnTo>
                    <a:lnTo>
                      <a:pt x="2336" y="1798"/>
                    </a:lnTo>
                    <a:lnTo>
                      <a:pt x="2325" y="1792"/>
                    </a:lnTo>
                    <a:lnTo>
                      <a:pt x="2315" y="1787"/>
                    </a:lnTo>
                    <a:lnTo>
                      <a:pt x="2304" y="1784"/>
                    </a:lnTo>
                    <a:lnTo>
                      <a:pt x="2294" y="1782"/>
                    </a:lnTo>
                    <a:lnTo>
                      <a:pt x="2286" y="1777"/>
                    </a:lnTo>
                    <a:lnTo>
                      <a:pt x="2281" y="1774"/>
                    </a:lnTo>
                    <a:lnTo>
                      <a:pt x="2270" y="1771"/>
                    </a:lnTo>
                    <a:lnTo>
                      <a:pt x="2255" y="1766"/>
                    </a:lnTo>
                    <a:lnTo>
                      <a:pt x="2242" y="1761"/>
                    </a:lnTo>
                    <a:lnTo>
                      <a:pt x="2234" y="1758"/>
                    </a:lnTo>
                    <a:lnTo>
                      <a:pt x="2179" y="1737"/>
                    </a:lnTo>
                    <a:lnTo>
                      <a:pt x="2055" y="1695"/>
                    </a:lnTo>
                    <a:lnTo>
                      <a:pt x="1877" y="1637"/>
                    </a:lnTo>
                    <a:lnTo>
                      <a:pt x="1869" y="1637"/>
                    </a:lnTo>
                    <a:lnTo>
                      <a:pt x="1864" y="1637"/>
                    </a:lnTo>
                    <a:lnTo>
                      <a:pt x="1851" y="1637"/>
                    </a:lnTo>
                    <a:lnTo>
                      <a:pt x="1830" y="1635"/>
                    </a:lnTo>
                    <a:lnTo>
                      <a:pt x="1806" y="1635"/>
                    </a:lnTo>
                    <a:lnTo>
                      <a:pt x="1785" y="1635"/>
                    </a:lnTo>
                    <a:lnTo>
                      <a:pt x="1762" y="1635"/>
                    </a:lnTo>
                    <a:lnTo>
                      <a:pt x="1743" y="1635"/>
                    </a:lnTo>
                    <a:lnTo>
                      <a:pt x="1722" y="1635"/>
                    </a:lnTo>
                    <a:lnTo>
                      <a:pt x="1699" y="1635"/>
                    </a:lnTo>
                    <a:lnTo>
                      <a:pt x="1652" y="1635"/>
                    </a:lnTo>
                    <a:lnTo>
                      <a:pt x="1623" y="1635"/>
                    </a:lnTo>
                    <a:lnTo>
                      <a:pt x="1589" y="1635"/>
                    </a:lnTo>
                    <a:lnTo>
                      <a:pt x="1586" y="1635"/>
                    </a:lnTo>
                    <a:lnTo>
                      <a:pt x="1542" y="1635"/>
                    </a:lnTo>
                    <a:lnTo>
                      <a:pt x="1510" y="1635"/>
                    </a:lnTo>
                    <a:lnTo>
                      <a:pt x="1473" y="1635"/>
                    </a:lnTo>
                    <a:lnTo>
                      <a:pt x="1421" y="1635"/>
                    </a:lnTo>
                    <a:lnTo>
                      <a:pt x="1379" y="1632"/>
                    </a:lnTo>
                    <a:lnTo>
                      <a:pt x="1342" y="1632"/>
                    </a:lnTo>
                    <a:lnTo>
                      <a:pt x="1051" y="1635"/>
                    </a:lnTo>
                    <a:lnTo>
                      <a:pt x="724" y="1635"/>
                    </a:lnTo>
                    <a:lnTo>
                      <a:pt x="627" y="1635"/>
                    </a:lnTo>
                    <a:lnTo>
                      <a:pt x="627" y="1609"/>
                    </a:lnTo>
                    <a:lnTo>
                      <a:pt x="409" y="1609"/>
                    </a:lnTo>
                    <a:lnTo>
                      <a:pt x="385" y="1609"/>
                    </a:lnTo>
                    <a:lnTo>
                      <a:pt x="385" y="1532"/>
                    </a:lnTo>
                    <a:lnTo>
                      <a:pt x="435" y="1485"/>
                    </a:lnTo>
                    <a:lnTo>
                      <a:pt x="401" y="1383"/>
                    </a:lnTo>
                    <a:lnTo>
                      <a:pt x="399" y="1372"/>
                    </a:lnTo>
                    <a:lnTo>
                      <a:pt x="354" y="1228"/>
                    </a:lnTo>
                    <a:lnTo>
                      <a:pt x="328" y="1149"/>
                    </a:lnTo>
                    <a:lnTo>
                      <a:pt x="246" y="1071"/>
                    </a:lnTo>
                    <a:lnTo>
                      <a:pt x="0" y="834"/>
                    </a:lnTo>
                    <a:lnTo>
                      <a:pt x="13" y="821"/>
                    </a:lnTo>
                    <a:lnTo>
                      <a:pt x="265" y="1052"/>
                    </a:lnTo>
                    <a:lnTo>
                      <a:pt x="587" y="785"/>
                    </a:lnTo>
                    <a:lnTo>
                      <a:pt x="590" y="782"/>
                    </a:lnTo>
                    <a:lnTo>
                      <a:pt x="627" y="753"/>
                    </a:lnTo>
                    <a:lnTo>
                      <a:pt x="703" y="685"/>
                    </a:lnTo>
                    <a:lnTo>
                      <a:pt x="650" y="617"/>
                    </a:lnTo>
                    <a:lnTo>
                      <a:pt x="627" y="638"/>
                    </a:lnTo>
                    <a:lnTo>
                      <a:pt x="519" y="737"/>
                    </a:lnTo>
                    <a:lnTo>
                      <a:pt x="317" y="740"/>
                    </a:lnTo>
                    <a:lnTo>
                      <a:pt x="252" y="842"/>
                    </a:lnTo>
                    <a:lnTo>
                      <a:pt x="226" y="824"/>
                    </a:lnTo>
                    <a:lnTo>
                      <a:pt x="244" y="795"/>
                    </a:lnTo>
                    <a:lnTo>
                      <a:pt x="239" y="535"/>
                    </a:lnTo>
                    <a:lnTo>
                      <a:pt x="246" y="362"/>
                    </a:lnTo>
                    <a:lnTo>
                      <a:pt x="246" y="346"/>
                    </a:lnTo>
                    <a:lnTo>
                      <a:pt x="354" y="299"/>
                    </a:lnTo>
                    <a:lnTo>
                      <a:pt x="459" y="252"/>
                    </a:lnTo>
                    <a:lnTo>
                      <a:pt x="624" y="181"/>
                    </a:lnTo>
                    <a:lnTo>
                      <a:pt x="918" y="50"/>
                    </a:lnTo>
                    <a:lnTo>
                      <a:pt x="1028" y="0"/>
                    </a:lnTo>
                    <a:lnTo>
                      <a:pt x="1036" y="5"/>
                    </a:lnTo>
                    <a:lnTo>
                      <a:pt x="1043" y="8"/>
                    </a:lnTo>
                    <a:lnTo>
                      <a:pt x="1093" y="29"/>
                    </a:lnTo>
                    <a:lnTo>
                      <a:pt x="1130" y="44"/>
                    </a:lnTo>
                    <a:lnTo>
                      <a:pt x="1156" y="55"/>
                    </a:lnTo>
                    <a:lnTo>
                      <a:pt x="1211" y="79"/>
                    </a:lnTo>
                    <a:lnTo>
                      <a:pt x="1245" y="92"/>
                    </a:lnTo>
                    <a:lnTo>
                      <a:pt x="1316" y="123"/>
                    </a:lnTo>
                    <a:lnTo>
                      <a:pt x="1431" y="170"/>
                    </a:lnTo>
                    <a:lnTo>
                      <a:pt x="1570" y="228"/>
                    </a:lnTo>
                    <a:lnTo>
                      <a:pt x="1586" y="233"/>
                    </a:lnTo>
                    <a:lnTo>
                      <a:pt x="1591" y="236"/>
                    </a:lnTo>
                    <a:lnTo>
                      <a:pt x="1696" y="281"/>
                    </a:lnTo>
                    <a:lnTo>
                      <a:pt x="1709" y="286"/>
                    </a:lnTo>
                    <a:lnTo>
                      <a:pt x="1715" y="302"/>
                    </a:lnTo>
                    <a:lnTo>
                      <a:pt x="1728" y="349"/>
                    </a:lnTo>
                    <a:lnTo>
                      <a:pt x="1757" y="459"/>
                    </a:lnTo>
                    <a:lnTo>
                      <a:pt x="1791" y="575"/>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4" name="フリーフォーム 223"/>
              <p:cNvSpPr>
                <a:spLocks/>
              </p:cNvSpPr>
              <p:nvPr/>
            </p:nvSpPr>
            <p:spPr bwMode="auto">
              <a:xfrm>
                <a:off x="7207725" y="3460417"/>
                <a:ext cx="424939" cy="578685"/>
              </a:xfrm>
              <a:custGeom>
                <a:avLst/>
                <a:gdLst>
                  <a:gd name="T0" fmla="*/ 870 w 886"/>
                  <a:gd name="T1" fmla="*/ 139 h 1189"/>
                  <a:gd name="T2" fmla="*/ 852 w 886"/>
                  <a:gd name="T3" fmla="*/ 189 h 1189"/>
                  <a:gd name="T4" fmla="*/ 807 w 886"/>
                  <a:gd name="T5" fmla="*/ 344 h 1189"/>
                  <a:gd name="T6" fmla="*/ 794 w 886"/>
                  <a:gd name="T7" fmla="*/ 389 h 1189"/>
                  <a:gd name="T8" fmla="*/ 779 w 886"/>
                  <a:gd name="T9" fmla="*/ 444 h 1189"/>
                  <a:gd name="T10" fmla="*/ 768 w 886"/>
                  <a:gd name="T11" fmla="*/ 486 h 1189"/>
                  <a:gd name="T12" fmla="*/ 755 w 886"/>
                  <a:gd name="T13" fmla="*/ 538 h 1189"/>
                  <a:gd name="T14" fmla="*/ 747 w 886"/>
                  <a:gd name="T15" fmla="*/ 567 h 1189"/>
                  <a:gd name="T16" fmla="*/ 739 w 886"/>
                  <a:gd name="T17" fmla="*/ 593 h 1189"/>
                  <a:gd name="T18" fmla="*/ 723 w 886"/>
                  <a:gd name="T19" fmla="*/ 651 h 1189"/>
                  <a:gd name="T20" fmla="*/ 705 w 886"/>
                  <a:gd name="T21" fmla="*/ 722 h 1189"/>
                  <a:gd name="T22" fmla="*/ 695 w 886"/>
                  <a:gd name="T23" fmla="*/ 754 h 1189"/>
                  <a:gd name="T24" fmla="*/ 684 w 886"/>
                  <a:gd name="T25" fmla="*/ 796 h 1189"/>
                  <a:gd name="T26" fmla="*/ 679 w 886"/>
                  <a:gd name="T27" fmla="*/ 814 h 1189"/>
                  <a:gd name="T28" fmla="*/ 674 w 886"/>
                  <a:gd name="T29" fmla="*/ 830 h 1189"/>
                  <a:gd name="T30" fmla="*/ 668 w 886"/>
                  <a:gd name="T31" fmla="*/ 856 h 1189"/>
                  <a:gd name="T32" fmla="*/ 663 w 886"/>
                  <a:gd name="T33" fmla="*/ 869 h 1189"/>
                  <a:gd name="T34" fmla="*/ 658 w 886"/>
                  <a:gd name="T35" fmla="*/ 887 h 1189"/>
                  <a:gd name="T36" fmla="*/ 653 w 886"/>
                  <a:gd name="T37" fmla="*/ 906 h 1189"/>
                  <a:gd name="T38" fmla="*/ 647 w 886"/>
                  <a:gd name="T39" fmla="*/ 929 h 1189"/>
                  <a:gd name="T40" fmla="*/ 640 w 886"/>
                  <a:gd name="T41" fmla="*/ 953 h 1189"/>
                  <a:gd name="T42" fmla="*/ 629 w 886"/>
                  <a:gd name="T43" fmla="*/ 992 h 1189"/>
                  <a:gd name="T44" fmla="*/ 621 w 886"/>
                  <a:gd name="T45" fmla="*/ 1026 h 1189"/>
                  <a:gd name="T46" fmla="*/ 611 w 886"/>
                  <a:gd name="T47" fmla="*/ 1045 h 1189"/>
                  <a:gd name="T48" fmla="*/ 592 w 886"/>
                  <a:gd name="T49" fmla="*/ 1074 h 1189"/>
                  <a:gd name="T50" fmla="*/ 566 w 886"/>
                  <a:gd name="T51" fmla="*/ 1105 h 1189"/>
                  <a:gd name="T52" fmla="*/ 540 w 886"/>
                  <a:gd name="T53" fmla="*/ 1134 h 1189"/>
                  <a:gd name="T54" fmla="*/ 527 w 886"/>
                  <a:gd name="T55" fmla="*/ 1147 h 1189"/>
                  <a:gd name="T56" fmla="*/ 514 w 886"/>
                  <a:gd name="T57" fmla="*/ 1160 h 1189"/>
                  <a:gd name="T58" fmla="*/ 495 w 886"/>
                  <a:gd name="T59" fmla="*/ 1173 h 1189"/>
                  <a:gd name="T60" fmla="*/ 472 w 886"/>
                  <a:gd name="T61" fmla="*/ 1184 h 1189"/>
                  <a:gd name="T62" fmla="*/ 451 w 886"/>
                  <a:gd name="T63" fmla="*/ 1189 h 1189"/>
                  <a:gd name="T64" fmla="*/ 432 w 886"/>
                  <a:gd name="T65" fmla="*/ 1189 h 1189"/>
                  <a:gd name="T66" fmla="*/ 404 w 886"/>
                  <a:gd name="T67" fmla="*/ 1189 h 1189"/>
                  <a:gd name="T68" fmla="*/ 377 w 886"/>
                  <a:gd name="T69" fmla="*/ 1189 h 1189"/>
                  <a:gd name="T70" fmla="*/ 351 w 886"/>
                  <a:gd name="T71" fmla="*/ 1189 h 1189"/>
                  <a:gd name="T72" fmla="*/ 212 w 886"/>
                  <a:gd name="T73" fmla="*/ 1142 h 1189"/>
                  <a:gd name="T74" fmla="*/ 162 w 886"/>
                  <a:gd name="T75" fmla="*/ 1124 h 1189"/>
                  <a:gd name="T76" fmla="*/ 131 w 886"/>
                  <a:gd name="T77" fmla="*/ 1116 h 1189"/>
                  <a:gd name="T78" fmla="*/ 105 w 886"/>
                  <a:gd name="T79" fmla="*/ 1108 h 1189"/>
                  <a:gd name="T80" fmla="*/ 89 w 886"/>
                  <a:gd name="T81" fmla="*/ 1103 h 1189"/>
                  <a:gd name="T82" fmla="*/ 73 w 886"/>
                  <a:gd name="T83" fmla="*/ 1100 h 1189"/>
                  <a:gd name="T84" fmla="*/ 52 w 886"/>
                  <a:gd name="T85" fmla="*/ 1087 h 1189"/>
                  <a:gd name="T86" fmla="*/ 18 w 886"/>
                  <a:gd name="T87" fmla="*/ 1076 h 1189"/>
                  <a:gd name="T88" fmla="*/ 3 w 886"/>
                  <a:gd name="T89" fmla="*/ 1071 h 1189"/>
                  <a:gd name="T90" fmla="*/ 24 w 886"/>
                  <a:gd name="T91" fmla="*/ 990 h 1189"/>
                  <a:gd name="T92" fmla="*/ 55 w 886"/>
                  <a:gd name="T93" fmla="*/ 885 h 1189"/>
                  <a:gd name="T94" fmla="*/ 102 w 886"/>
                  <a:gd name="T95" fmla="*/ 872 h 1189"/>
                  <a:gd name="T96" fmla="*/ 141 w 886"/>
                  <a:gd name="T97" fmla="*/ 688 h 1189"/>
                  <a:gd name="T98" fmla="*/ 144 w 886"/>
                  <a:gd name="T99" fmla="*/ 646 h 1189"/>
                  <a:gd name="T100" fmla="*/ 157 w 886"/>
                  <a:gd name="T101" fmla="*/ 454 h 1189"/>
                  <a:gd name="T102" fmla="*/ 210 w 886"/>
                  <a:gd name="T103" fmla="*/ 363 h 1189"/>
                  <a:gd name="T104" fmla="*/ 307 w 886"/>
                  <a:gd name="T105" fmla="*/ 368 h 1189"/>
                  <a:gd name="T106" fmla="*/ 388 w 886"/>
                  <a:gd name="T107" fmla="*/ 381 h 1189"/>
                  <a:gd name="T108" fmla="*/ 459 w 886"/>
                  <a:gd name="T109" fmla="*/ 166 h 1189"/>
                  <a:gd name="T110" fmla="*/ 503 w 886"/>
                  <a:gd name="T111" fmla="*/ 0 h 1189"/>
                  <a:gd name="T112" fmla="*/ 692 w 886"/>
                  <a:gd name="T113" fmla="*/ 37 h 1189"/>
                  <a:gd name="T114" fmla="*/ 731 w 886"/>
                  <a:gd name="T115" fmla="*/ 48 h 1189"/>
                  <a:gd name="T116" fmla="*/ 881 w 886"/>
                  <a:gd name="T117" fmla="*/ 58 h 1189"/>
                  <a:gd name="T118" fmla="*/ 881 w 886"/>
                  <a:gd name="T119" fmla="*/ 82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6" h="1189">
                    <a:moveTo>
                      <a:pt x="878" y="103"/>
                    </a:moveTo>
                    <a:lnTo>
                      <a:pt x="876" y="126"/>
                    </a:lnTo>
                    <a:lnTo>
                      <a:pt x="873" y="126"/>
                    </a:lnTo>
                    <a:lnTo>
                      <a:pt x="873" y="132"/>
                    </a:lnTo>
                    <a:lnTo>
                      <a:pt x="870" y="132"/>
                    </a:lnTo>
                    <a:lnTo>
                      <a:pt x="870" y="139"/>
                    </a:lnTo>
                    <a:lnTo>
                      <a:pt x="868" y="147"/>
                    </a:lnTo>
                    <a:lnTo>
                      <a:pt x="868" y="153"/>
                    </a:lnTo>
                    <a:lnTo>
                      <a:pt x="865" y="158"/>
                    </a:lnTo>
                    <a:lnTo>
                      <a:pt x="860" y="166"/>
                    </a:lnTo>
                    <a:lnTo>
                      <a:pt x="855" y="181"/>
                    </a:lnTo>
                    <a:lnTo>
                      <a:pt x="852" y="189"/>
                    </a:lnTo>
                    <a:lnTo>
                      <a:pt x="849" y="197"/>
                    </a:lnTo>
                    <a:lnTo>
                      <a:pt x="849" y="200"/>
                    </a:lnTo>
                    <a:lnTo>
                      <a:pt x="831" y="263"/>
                    </a:lnTo>
                    <a:lnTo>
                      <a:pt x="820" y="302"/>
                    </a:lnTo>
                    <a:lnTo>
                      <a:pt x="810" y="342"/>
                    </a:lnTo>
                    <a:lnTo>
                      <a:pt x="807" y="344"/>
                    </a:lnTo>
                    <a:lnTo>
                      <a:pt x="807" y="347"/>
                    </a:lnTo>
                    <a:lnTo>
                      <a:pt x="805" y="355"/>
                    </a:lnTo>
                    <a:lnTo>
                      <a:pt x="802" y="360"/>
                    </a:lnTo>
                    <a:lnTo>
                      <a:pt x="797" y="384"/>
                    </a:lnTo>
                    <a:lnTo>
                      <a:pt x="797" y="386"/>
                    </a:lnTo>
                    <a:lnTo>
                      <a:pt x="794" y="389"/>
                    </a:lnTo>
                    <a:lnTo>
                      <a:pt x="794" y="391"/>
                    </a:lnTo>
                    <a:lnTo>
                      <a:pt x="792" y="402"/>
                    </a:lnTo>
                    <a:lnTo>
                      <a:pt x="789" y="410"/>
                    </a:lnTo>
                    <a:lnTo>
                      <a:pt x="789" y="412"/>
                    </a:lnTo>
                    <a:lnTo>
                      <a:pt x="784" y="426"/>
                    </a:lnTo>
                    <a:lnTo>
                      <a:pt x="779" y="444"/>
                    </a:lnTo>
                    <a:lnTo>
                      <a:pt x="779" y="452"/>
                    </a:lnTo>
                    <a:lnTo>
                      <a:pt x="776" y="457"/>
                    </a:lnTo>
                    <a:lnTo>
                      <a:pt x="773" y="462"/>
                    </a:lnTo>
                    <a:lnTo>
                      <a:pt x="773" y="473"/>
                    </a:lnTo>
                    <a:lnTo>
                      <a:pt x="771" y="473"/>
                    </a:lnTo>
                    <a:lnTo>
                      <a:pt x="768" y="486"/>
                    </a:lnTo>
                    <a:lnTo>
                      <a:pt x="765" y="502"/>
                    </a:lnTo>
                    <a:lnTo>
                      <a:pt x="760" y="520"/>
                    </a:lnTo>
                    <a:lnTo>
                      <a:pt x="758" y="523"/>
                    </a:lnTo>
                    <a:lnTo>
                      <a:pt x="758" y="525"/>
                    </a:lnTo>
                    <a:lnTo>
                      <a:pt x="758" y="528"/>
                    </a:lnTo>
                    <a:lnTo>
                      <a:pt x="755" y="538"/>
                    </a:lnTo>
                    <a:lnTo>
                      <a:pt x="752" y="541"/>
                    </a:lnTo>
                    <a:lnTo>
                      <a:pt x="752" y="546"/>
                    </a:lnTo>
                    <a:lnTo>
                      <a:pt x="750" y="549"/>
                    </a:lnTo>
                    <a:lnTo>
                      <a:pt x="750" y="557"/>
                    </a:lnTo>
                    <a:lnTo>
                      <a:pt x="747" y="559"/>
                    </a:lnTo>
                    <a:lnTo>
                      <a:pt x="747" y="567"/>
                    </a:lnTo>
                    <a:lnTo>
                      <a:pt x="744" y="572"/>
                    </a:lnTo>
                    <a:lnTo>
                      <a:pt x="744" y="575"/>
                    </a:lnTo>
                    <a:lnTo>
                      <a:pt x="744" y="578"/>
                    </a:lnTo>
                    <a:lnTo>
                      <a:pt x="742" y="588"/>
                    </a:lnTo>
                    <a:lnTo>
                      <a:pt x="739" y="591"/>
                    </a:lnTo>
                    <a:lnTo>
                      <a:pt x="739" y="593"/>
                    </a:lnTo>
                    <a:lnTo>
                      <a:pt x="739" y="596"/>
                    </a:lnTo>
                    <a:lnTo>
                      <a:pt x="731" y="622"/>
                    </a:lnTo>
                    <a:lnTo>
                      <a:pt x="726" y="638"/>
                    </a:lnTo>
                    <a:lnTo>
                      <a:pt x="726" y="643"/>
                    </a:lnTo>
                    <a:lnTo>
                      <a:pt x="723" y="646"/>
                    </a:lnTo>
                    <a:lnTo>
                      <a:pt x="723" y="651"/>
                    </a:lnTo>
                    <a:lnTo>
                      <a:pt x="723" y="654"/>
                    </a:lnTo>
                    <a:lnTo>
                      <a:pt x="716" y="683"/>
                    </a:lnTo>
                    <a:lnTo>
                      <a:pt x="713" y="685"/>
                    </a:lnTo>
                    <a:lnTo>
                      <a:pt x="705" y="717"/>
                    </a:lnTo>
                    <a:lnTo>
                      <a:pt x="705" y="719"/>
                    </a:lnTo>
                    <a:lnTo>
                      <a:pt x="705" y="722"/>
                    </a:lnTo>
                    <a:lnTo>
                      <a:pt x="703" y="730"/>
                    </a:lnTo>
                    <a:lnTo>
                      <a:pt x="700" y="735"/>
                    </a:lnTo>
                    <a:lnTo>
                      <a:pt x="700" y="743"/>
                    </a:lnTo>
                    <a:lnTo>
                      <a:pt x="697" y="746"/>
                    </a:lnTo>
                    <a:lnTo>
                      <a:pt x="697" y="748"/>
                    </a:lnTo>
                    <a:lnTo>
                      <a:pt x="695" y="754"/>
                    </a:lnTo>
                    <a:lnTo>
                      <a:pt x="695" y="759"/>
                    </a:lnTo>
                    <a:lnTo>
                      <a:pt x="689" y="777"/>
                    </a:lnTo>
                    <a:lnTo>
                      <a:pt x="687" y="782"/>
                    </a:lnTo>
                    <a:lnTo>
                      <a:pt x="687" y="785"/>
                    </a:lnTo>
                    <a:lnTo>
                      <a:pt x="687" y="788"/>
                    </a:lnTo>
                    <a:lnTo>
                      <a:pt x="684" y="796"/>
                    </a:lnTo>
                    <a:lnTo>
                      <a:pt x="684" y="798"/>
                    </a:lnTo>
                    <a:lnTo>
                      <a:pt x="682" y="801"/>
                    </a:lnTo>
                    <a:lnTo>
                      <a:pt x="682" y="806"/>
                    </a:lnTo>
                    <a:lnTo>
                      <a:pt x="682" y="809"/>
                    </a:lnTo>
                    <a:lnTo>
                      <a:pt x="679" y="811"/>
                    </a:lnTo>
                    <a:lnTo>
                      <a:pt x="679" y="814"/>
                    </a:lnTo>
                    <a:lnTo>
                      <a:pt x="679" y="817"/>
                    </a:lnTo>
                    <a:lnTo>
                      <a:pt x="676" y="819"/>
                    </a:lnTo>
                    <a:lnTo>
                      <a:pt x="676" y="822"/>
                    </a:lnTo>
                    <a:lnTo>
                      <a:pt x="676" y="824"/>
                    </a:lnTo>
                    <a:lnTo>
                      <a:pt x="676" y="827"/>
                    </a:lnTo>
                    <a:lnTo>
                      <a:pt x="674" y="830"/>
                    </a:lnTo>
                    <a:lnTo>
                      <a:pt x="674" y="832"/>
                    </a:lnTo>
                    <a:lnTo>
                      <a:pt x="674" y="835"/>
                    </a:lnTo>
                    <a:lnTo>
                      <a:pt x="671" y="840"/>
                    </a:lnTo>
                    <a:lnTo>
                      <a:pt x="668" y="848"/>
                    </a:lnTo>
                    <a:lnTo>
                      <a:pt x="668" y="853"/>
                    </a:lnTo>
                    <a:lnTo>
                      <a:pt x="668" y="856"/>
                    </a:lnTo>
                    <a:lnTo>
                      <a:pt x="666" y="859"/>
                    </a:lnTo>
                    <a:lnTo>
                      <a:pt x="666" y="861"/>
                    </a:lnTo>
                    <a:lnTo>
                      <a:pt x="666" y="864"/>
                    </a:lnTo>
                    <a:lnTo>
                      <a:pt x="666" y="866"/>
                    </a:lnTo>
                    <a:lnTo>
                      <a:pt x="663" y="866"/>
                    </a:lnTo>
                    <a:lnTo>
                      <a:pt x="663" y="869"/>
                    </a:lnTo>
                    <a:lnTo>
                      <a:pt x="663" y="872"/>
                    </a:lnTo>
                    <a:lnTo>
                      <a:pt x="663" y="874"/>
                    </a:lnTo>
                    <a:lnTo>
                      <a:pt x="661" y="877"/>
                    </a:lnTo>
                    <a:lnTo>
                      <a:pt x="661" y="880"/>
                    </a:lnTo>
                    <a:lnTo>
                      <a:pt x="661" y="885"/>
                    </a:lnTo>
                    <a:lnTo>
                      <a:pt x="658" y="887"/>
                    </a:lnTo>
                    <a:lnTo>
                      <a:pt x="658" y="890"/>
                    </a:lnTo>
                    <a:lnTo>
                      <a:pt x="658" y="893"/>
                    </a:lnTo>
                    <a:lnTo>
                      <a:pt x="655" y="898"/>
                    </a:lnTo>
                    <a:lnTo>
                      <a:pt x="655" y="901"/>
                    </a:lnTo>
                    <a:lnTo>
                      <a:pt x="655" y="903"/>
                    </a:lnTo>
                    <a:lnTo>
                      <a:pt x="653" y="906"/>
                    </a:lnTo>
                    <a:lnTo>
                      <a:pt x="653" y="908"/>
                    </a:lnTo>
                    <a:lnTo>
                      <a:pt x="653" y="914"/>
                    </a:lnTo>
                    <a:lnTo>
                      <a:pt x="650" y="922"/>
                    </a:lnTo>
                    <a:lnTo>
                      <a:pt x="650" y="924"/>
                    </a:lnTo>
                    <a:lnTo>
                      <a:pt x="647" y="927"/>
                    </a:lnTo>
                    <a:lnTo>
                      <a:pt x="647" y="929"/>
                    </a:lnTo>
                    <a:lnTo>
                      <a:pt x="647" y="932"/>
                    </a:lnTo>
                    <a:lnTo>
                      <a:pt x="645" y="935"/>
                    </a:lnTo>
                    <a:lnTo>
                      <a:pt x="645" y="940"/>
                    </a:lnTo>
                    <a:lnTo>
                      <a:pt x="642" y="943"/>
                    </a:lnTo>
                    <a:lnTo>
                      <a:pt x="642" y="948"/>
                    </a:lnTo>
                    <a:lnTo>
                      <a:pt x="640" y="953"/>
                    </a:lnTo>
                    <a:lnTo>
                      <a:pt x="640" y="961"/>
                    </a:lnTo>
                    <a:lnTo>
                      <a:pt x="637" y="966"/>
                    </a:lnTo>
                    <a:lnTo>
                      <a:pt x="637" y="971"/>
                    </a:lnTo>
                    <a:lnTo>
                      <a:pt x="634" y="977"/>
                    </a:lnTo>
                    <a:lnTo>
                      <a:pt x="632" y="984"/>
                    </a:lnTo>
                    <a:lnTo>
                      <a:pt x="629" y="992"/>
                    </a:lnTo>
                    <a:lnTo>
                      <a:pt x="629" y="995"/>
                    </a:lnTo>
                    <a:lnTo>
                      <a:pt x="626" y="1000"/>
                    </a:lnTo>
                    <a:lnTo>
                      <a:pt x="624" y="1011"/>
                    </a:lnTo>
                    <a:lnTo>
                      <a:pt x="621" y="1019"/>
                    </a:lnTo>
                    <a:lnTo>
                      <a:pt x="621" y="1021"/>
                    </a:lnTo>
                    <a:lnTo>
                      <a:pt x="621" y="1026"/>
                    </a:lnTo>
                    <a:lnTo>
                      <a:pt x="619" y="1029"/>
                    </a:lnTo>
                    <a:lnTo>
                      <a:pt x="619" y="1032"/>
                    </a:lnTo>
                    <a:lnTo>
                      <a:pt x="616" y="1034"/>
                    </a:lnTo>
                    <a:lnTo>
                      <a:pt x="616" y="1037"/>
                    </a:lnTo>
                    <a:lnTo>
                      <a:pt x="613" y="1042"/>
                    </a:lnTo>
                    <a:lnTo>
                      <a:pt x="611" y="1045"/>
                    </a:lnTo>
                    <a:lnTo>
                      <a:pt x="611" y="1047"/>
                    </a:lnTo>
                    <a:lnTo>
                      <a:pt x="608" y="1050"/>
                    </a:lnTo>
                    <a:lnTo>
                      <a:pt x="608" y="1053"/>
                    </a:lnTo>
                    <a:lnTo>
                      <a:pt x="603" y="1058"/>
                    </a:lnTo>
                    <a:lnTo>
                      <a:pt x="598" y="1066"/>
                    </a:lnTo>
                    <a:lnTo>
                      <a:pt x="592" y="1074"/>
                    </a:lnTo>
                    <a:lnTo>
                      <a:pt x="590" y="1079"/>
                    </a:lnTo>
                    <a:lnTo>
                      <a:pt x="587" y="1082"/>
                    </a:lnTo>
                    <a:lnTo>
                      <a:pt x="582" y="1087"/>
                    </a:lnTo>
                    <a:lnTo>
                      <a:pt x="577" y="1095"/>
                    </a:lnTo>
                    <a:lnTo>
                      <a:pt x="574" y="1095"/>
                    </a:lnTo>
                    <a:lnTo>
                      <a:pt x="566" y="1105"/>
                    </a:lnTo>
                    <a:lnTo>
                      <a:pt x="566" y="1108"/>
                    </a:lnTo>
                    <a:lnTo>
                      <a:pt x="564" y="1108"/>
                    </a:lnTo>
                    <a:lnTo>
                      <a:pt x="556" y="1118"/>
                    </a:lnTo>
                    <a:lnTo>
                      <a:pt x="550" y="1124"/>
                    </a:lnTo>
                    <a:lnTo>
                      <a:pt x="545" y="1129"/>
                    </a:lnTo>
                    <a:lnTo>
                      <a:pt x="540" y="1134"/>
                    </a:lnTo>
                    <a:lnTo>
                      <a:pt x="537" y="1137"/>
                    </a:lnTo>
                    <a:lnTo>
                      <a:pt x="537" y="1139"/>
                    </a:lnTo>
                    <a:lnTo>
                      <a:pt x="535" y="1139"/>
                    </a:lnTo>
                    <a:lnTo>
                      <a:pt x="532" y="1145"/>
                    </a:lnTo>
                    <a:lnTo>
                      <a:pt x="529" y="1145"/>
                    </a:lnTo>
                    <a:lnTo>
                      <a:pt x="527" y="1147"/>
                    </a:lnTo>
                    <a:lnTo>
                      <a:pt x="527" y="1150"/>
                    </a:lnTo>
                    <a:lnTo>
                      <a:pt x="522" y="1152"/>
                    </a:lnTo>
                    <a:lnTo>
                      <a:pt x="522" y="1155"/>
                    </a:lnTo>
                    <a:lnTo>
                      <a:pt x="519" y="1155"/>
                    </a:lnTo>
                    <a:lnTo>
                      <a:pt x="519" y="1158"/>
                    </a:lnTo>
                    <a:lnTo>
                      <a:pt x="514" y="1160"/>
                    </a:lnTo>
                    <a:lnTo>
                      <a:pt x="511" y="1160"/>
                    </a:lnTo>
                    <a:lnTo>
                      <a:pt x="511" y="1163"/>
                    </a:lnTo>
                    <a:lnTo>
                      <a:pt x="509" y="1163"/>
                    </a:lnTo>
                    <a:lnTo>
                      <a:pt x="503" y="1168"/>
                    </a:lnTo>
                    <a:lnTo>
                      <a:pt x="498" y="1171"/>
                    </a:lnTo>
                    <a:lnTo>
                      <a:pt x="495" y="1173"/>
                    </a:lnTo>
                    <a:lnTo>
                      <a:pt x="490" y="1176"/>
                    </a:lnTo>
                    <a:lnTo>
                      <a:pt x="488" y="1176"/>
                    </a:lnTo>
                    <a:lnTo>
                      <a:pt x="482" y="1179"/>
                    </a:lnTo>
                    <a:lnTo>
                      <a:pt x="480" y="1181"/>
                    </a:lnTo>
                    <a:lnTo>
                      <a:pt x="474" y="1184"/>
                    </a:lnTo>
                    <a:lnTo>
                      <a:pt x="472" y="1184"/>
                    </a:lnTo>
                    <a:lnTo>
                      <a:pt x="467" y="1184"/>
                    </a:lnTo>
                    <a:lnTo>
                      <a:pt x="461" y="1187"/>
                    </a:lnTo>
                    <a:lnTo>
                      <a:pt x="456" y="1187"/>
                    </a:lnTo>
                    <a:lnTo>
                      <a:pt x="453" y="1187"/>
                    </a:lnTo>
                    <a:lnTo>
                      <a:pt x="453" y="1189"/>
                    </a:lnTo>
                    <a:lnTo>
                      <a:pt x="451" y="1189"/>
                    </a:lnTo>
                    <a:lnTo>
                      <a:pt x="446" y="1189"/>
                    </a:lnTo>
                    <a:lnTo>
                      <a:pt x="443" y="1189"/>
                    </a:lnTo>
                    <a:lnTo>
                      <a:pt x="440" y="1189"/>
                    </a:lnTo>
                    <a:lnTo>
                      <a:pt x="438" y="1189"/>
                    </a:lnTo>
                    <a:lnTo>
                      <a:pt x="435" y="1189"/>
                    </a:lnTo>
                    <a:lnTo>
                      <a:pt x="432" y="1189"/>
                    </a:lnTo>
                    <a:lnTo>
                      <a:pt x="430" y="1189"/>
                    </a:lnTo>
                    <a:lnTo>
                      <a:pt x="427" y="1189"/>
                    </a:lnTo>
                    <a:lnTo>
                      <a:pt x="425" y="1189"/>
                    </a:lnTo>
                    <a:lnTo>
                      <a:pt x="419" y="1189"/>
                    </a:lnTo>
                    <a:lnTo>
                      <a:pt x="414" y="1189"/>
                    </a:lnTo>
                    <a:lnTo>
                      <a:pt x="404" y="1189"/>
                    </a:lnTo>
                    <a:lnTo>
                      <a:pt x="398" y="1189"/>
                    </a:lnTo>
                    <a:lnTo>
                      <a:pt x="393" y="1189"/>
                    </a:lnTo>
                    <a:lnTo>
                      <a:pt x="388" y="1189"/>
                    </a:lnTo>
                    <a:lnTo>
                      <a:pt x="385" y="1189"/>
                    </a:lnTo>
                    <a:lnTo>
                      <a:pt x="380" y="1189"/>
                    </a:lnTo>
                    <a:lnTo>
                      <a:pt x="377" y="1189"/>
                    </a:lnTo>
                    <a:lnTo>
                      <a:pt x="370" y="1187"/>
                    </a:lnTo>
                    <a:lnTo>
                      <a:pt x="367" y="1187"/>
                    </a:lnTo>
                    <a:lnTo>
                      <a:pt x="364" y="1187"/>
                    </a:lnTo>
                    <a:lnTo>
                      <a:pt x="362" y="1187"/>
                    </a:lnTo>
                    <a:lnTo>
                      <a:pt x="356" y="1187"/>
                    </a:lnTo>
                    <a:lnTo>
                      <a:pt x="351" y="1189"/>
                    </a:lnTo>
                    <a:lnTo>
                      <a:pt x="307" y="1176"/>
                    </a:lnTo>
                    <a:lnTo>
                      <a:pt x="238" y="1155"/>
                    </a:lnTo>
                    <a:lnTo>
                      <a:pt x="231" y="1150"/>
                    </a:lnTo>
                    <a:lnTo>
                      <a:pt x="218" y="1142"/>
                    </a:lnTo>
                    <a:lnTo>
                      <a:pt x="215" y="1142"/>
                    </a:lnTo>
                    <a:lnTo>
                      <a:pt x="212" y="1142"/>
                    </a:lnTo>
                    <a:lnTo>
                      <a:pt x="210" y="1139"/>
                    </a:lnTo>
                    <a:lnTo>
                      <a:pt x="199" y="1137"/>
                    </a:lnTo>
                    <a:lnTo>
                      <a:pt x="191" y="1134"/>
                    </a:lnTo>
                    <a:lnTo>
                      <a:pt x="186" y="1131"/>
                    </a:lnTo>
                    <a:lnTo>
                      <a:pt x="183" y="1131"/>
                    </a:lnTo>
                    <a:lnTo>
                      <a:pt x="162" y="1124"/>
                    </a:lnTo>
                    <a:lnTo>
                      <a:pt x="157" y="1124"/>
                    </a:lnTo>
                    <a:lnTo>
                      <a:pt x="147" y="1118"/>
                    </a:lnTo>
                    <a:lnTo>
                      <a:pt x="144" y="1118"/>
                    </a:lnTo>
                    <a:lnTo>
                      <a:pt x="141" y="1118"/>
                    </a:lnTo>
                    <a:lnTo>
                      <a:pt x="136" y="1116"/>
                    </a:lnTo>
                    <a:lnTo>
                      <a:pt x="131" y="1116"/>
                    </a:lnTo>
                    <a:lnTo>
                      <a:pt x="118" y="1110"/>
                    </a:lnTo>
                    <a:lnTo>
                      <a:pt x="115" y="1110"/>
                    </a:lnTo>
                    <a:lnTo>
                      <a:pt x="113" y="1110"/>
                    </a:lnTo>
                    <a:lnTo>
                      <a:pt x="110" y="1108"/>
                    </a:lnTo>
                    <a:lnTo>
                      <a:pt x="107" y="1108"/>
                    </a:lnTo>
                    <a:lnTo>
                      <a:pt x="105" y="1108"/>
                    </a:lnTo>
                    <a:lnTo>
                      <a:pt x="102" y="1105"/>
                    </a:lnTo>
                    <a:lnTo>
                      <a:pt x="100" y="1105"/>
                    </a:lnTo>
                    <a:lnTo>
                      <a:pt x="97" y="1105"/>
                    </a:lnTo>
                    <a:lnTo>
                      <a:pt x="94" y="1105"/>
                    </a:lnTo>
                    <a:lnTo>
                      <a:pt x="92" y="1103"/>
                    </a:lnTo>
                    <a:lnTo>
                      <a:pt x="89" y="1103"/>
                    </a:lnTo>
                    <a:lnTo>
                      <a:pt x="86" y="1103"/>
                    </a:lnTo>
                    <a:lnTo>
                      <a:pt x="84" y="1103"/>
                    </a:lnTo>
                    <a:lnTo>
                      <a:pt x="81" y="1103"/>
                    </a:lnTo>
                    <a:lnTo>
                      <a:pt x="79" y="1100"/>
                    </a:lnTo>
                    <a:lnTo>
                      <a:pt x="76" y="1100"/>
                    </a:lnTo>
                    <a:lnTo>
                      <a:pt x="73" y="1100"/>
                    </a:lnTo>
                    <a:lnTo>
                      <a:pt x="71" y="1100"/>
                    </a:lnTo>
                    <a:lnTo>
                      <a:pt x="71" y="1097"/>
                    </a:lnTo>
                    <a:lnTo>
                      <a:pt x="71" y="1095"/>
                    </a:lnTo>
                    <a:lnTo>
                      <a:pt x="71" y="1092"/>
                    </a:lnTo>
                    <a:lnTo>
                      <a:pt x="65" y="1092"/>
                    </a:lnTo>
                    <a:lnTo>
                      <a:pt x="52" y="1087"/>
                    </a:lnTo>
                    <a:lnTo>
                      <a:pt x="47" y="1087"/>
                    </a:lnTo>
                    <a:lnTo>
                      <a:pt x="42" y="1084"/>
                    </a:lnTo>
                    <a:lnTo>
                      <a:pt x="37" y="1084"/>
                    </a:lnTo>
                    <a:lnTo>
                      <a:pt x="26" y="1079"/>
                    </a:lnTo>
                    <a:lnTo>
                      <a:pt x="24" y="1079"/>
                    </a:lnTo>
                    <a:lnTo>
                      <a:pt x="18" y="1076"/>
                    </a:lnTo>
                    <a:lnTo>
                      <a:pt x="16" y="1076"/>
                    </a:lnTo>
                    <a:lnTo>
                      <a:pt x="13" y="1076"/>
                    </a:lnTo>
                    <a:lnTo>
                      <a:pt x="10" y="1076"/>
                    </a:lnTo>
                    <a:lnTo>
                      <a:pt x="10" y="1074"/>
                    </a:lnTo>
                    <a:lnTo>
                      <a:pt x="8" y="1074"/>
                    </a:lnTo>
                    <a:lnTo>
                      <a:pt x="3" y="1071"/>
                    </a:lnTo>
                    <a:lnTo>
                      <a:pt x="0" y="1071"/>
                    </a:lnTo>
                    <a:lnTo>
                      <a:pt x="3" y="1066"/>
                    </a:lnTo>
                    <a:lnTo>
                      <a:pt x="3" y="1058"/>
                    </a:lnTo>
                    <a:lnTo>
                      <a:pt x="10" y="1040"/>
                    </a:lnTo>
                    <a:lnTo>
                      <a:pt x="16" y="1021"/>
                    </a:lnTo>
                    <a:lnTo>
                      <a:pt x="24" y="990"/>
                    </a:lnTo>
                    <a:lnTo>
                      <a:pt x="39" y="940"/>
                    </a:lnTo>
                    <a:lnTo>
                      <a:pt x="44" y="922"/>
                    </a:lnTo>
                    <a:lnTo>
                      <a:pt x="47" y="911"/>
                    </a:lnTo>
                    <a:lnTo>
                      <a:pt x="52" y="893"/>
                    </a:lnTo>
                    <a:lnTo>
                      <a:pt x="55" y="887"/>
                    </a:lnTo>
                    <a:lnTo>
                      <a:pt x="55" y="885"/>
                    </a:lnTo>
                    <a:lnTo>
                      <a:pt x="55" y="880"/>
                    </a:lnTo>
                    <a:lnTo>
                      <a:pt x="58" y="866"/>
                    </a:lnTo>
                    <a:lnTo>
                      <a:pt x="60" y="866"/>
                    </a:lnTo>
                    <a:lnTo>
                      <a:pt x="65" y="866"/>
                    </a:lnTo>
                    <a:lnTo>
                      <a:pt x="81" y="869"/>
                    </a:lnTo>
                    <a:lnTo>
                      <a:pt x="102" y="872"/>
                    </a:lnTo>
                    <a:lnTo>
                      <a:pt x="113" y="874"/>
                    </a:lnTo>
                    <a:lnTo>
                      <a:pt x="118" y="835"/>
                    </a:lnTo>
                    <a:lnTo>
                      <a:pt x="121" y="824"/>
                    </a:lnTo>
                    <a:lnTo>
                      <a:pt x="139" y="712"/>
                    </a:lnTo>
                    <a:lnTo>
                      <a:pt x="139" y="709"/>
                    </a:lnTo>
                    <a:lnTo>
                      <a:pt x="141" y="688"/>
                    </a:lnTo>
                    <a:lnTo>
                      <a:pt x="141" y="683"/>
                    </a:lnTo>
                    <a:lnTo>
                      <a:pt x="141" y="680"/>
                    </a:lnTo>
                    <a:lnTo>
                      <a:pt x="144" y="677"/>
                    </a:lnTo>
                    <a:lnTo>
                      <a:pt x="144" y="672"/>
                    </a:lnTo>
                    <a:lnTo>
                      <a:pt x="144" y="662"/>
                    </a:lnTo>
                    <a:lnTo>
                      <a:pt x="144" y="646"/>
                    </a:lnTo>
                    <a:lnTo>
                      <a:pt x="147" y="622"/>
                    </a:lnTo>
                    <a:lnTo>
                      <a:pt x="147" y="614"/>
                    </a:lnTo>
                    <a:lnTo>
                      <a:pt x="149" y="578"/>
                    </a:lnTo>
                    <a:lnTo>
                      <a:pt x="152" y="530"/>
                    </a:lnTo>
                    <a:lnTo>
                      <a:pt x="155" y="486"/>
                    </a:lnTo>
                    <a:lnTo>
                      <a:pt x="157" y="454"/>
                    </a:lnTo>
                    <a:lnTo>
                      <a:pt x="160" y="423"/>
                    </a:lnTo>
                    <a:lnTo>
                      <a:pt x="162" y="394"/>
                    </a:lnTo>
                    <a:lnTo>
                      <a:pt x="165" y="376"/>
                    </a:lnTo>
                    <a:lnTo>
                      <a:pt x="165" y="368"/>
                    </a:lnTo>
                    <a:lnTo>
                      <a:pt x="165" y="360"/>
                    </a:lnTo>
                    <a:lnTo>
                      <a:pt x="210" y="363"/>
                    </a:lnTo>
                    <a:lnTo>
                      <a:pt x="252" y="365"/>
                    </a:lnTo>
                    <a:lnTo>
                      <a:pt x="270" y="365"/>
                    </a:lnTo>
                    <a:lnTo>
                      <a:pt x="288" y="365"/>
                    </a:lnTo>
                    <a:lnTo>
                      <a:pt x="294" y="365"/>
                    </a:lnTo>
                    <a:lnTo>
                      <a:pt x="301" y="365"/>
                    </a:lnTo>
                    <a:lnTo>
                      <a:pt x="307" y="368"/>
                    </a:lnTo>
                    <a:lnTo>
                      <a:pt x="338" y="373"/>
                    </a:lnTo>
                    <a:lnTo>
                      <a:pt x="354" y="376"/>
                    </a:lnTo>
                    <a:lnTo>
                      <a:pt x="370" y="376"/>
                    </a:lnTo>
                    <a:lnTo>
                      <a:pt x="372" y="378"/>
                    </a:lnTo>
                    <a:lnTo>
                      <a:pt x="380" y="378"/>
                    </a:lnTo>
                    <a:lnTo>
                      <a:pt x="388" y="381"/>
                    </a:lnTo>
                    <a:lnTo>
                      <a:pt x="401" y="381"/>
                    </a:lnTo>
                    <a:lnTo>
                      <a:pt x="425" y="386"/>
                    </a:lnTo>
                    <a:lnTo>
                      <a:pt x="430" y="352"/>
                    </a:lnTo>
                    <a:lnTo>
                      <a:pt x="446" y="263"/>
                    </a:lnTo>
                    <a:lnTo>
                      <a:pt x="456" y="189"/>
                    </a:lnTo>
                    <a:lnTo>
                      <a:pt x="459" y="166"/>
                    </a:lnTo>
                    <a:lnTo>
                      <a:pt x="464" y="105"/>
                    </a:lnTo>
                    <a:lnTo>
                      <a:pt x="469" y="61"/>
                    </a:lnTo>
                    <a:lnTo>
                      <a:pt x="469" y="55"/>
                    </a:lnTo>
                    <a:lnTo>
                      <a:pt x="474" y="0"/>
                    </a:lnTo>
                    <a:lnTo>
                      <a:pt x="501" y="0"/>
                    </a:lnTo>
                    <a:lnTo>
                      <a:pt x="503" y="0"/>
                    </a:lnTo>
                    <a:lnTo>
                      <a:pt x="537" y="3"/>
                    </a:lnTo>
                    <a:lnTo>
                      <a:pt x="606" y="19"/>
                    </a:lnTo>
                    <a:lnTo>
                      <a:pt x="655" y="29"/>
                    </a:lnTo>
                    <a:lnTo>
                      <a:pt x="658" y="29"/>
                    </a:lnTo>
                    <a:lnTo>
                      <a:pt x="663" y="32"/>
                    </a:lnTo>
                    <a:lnTo>
                      <a:pt x="692" y="37"/>
                    </a:lnTo>
                    <a:lnTo>
                      <a:pt x="697" y="40"/>
                    </a:lnTo>
                    <a:lnTo>
                      <a:pt x="713" y="42"/>
                    </a:lnTo>
                    <a:lnTo>
                      <a:pt x="718" y="45"/>
                    </a:lnTo>
                    <a:lnTo>
                      <a:pt x="723" y="45"/>
                    </a:lnTo>
                    <a:lnTo>
                      <a:pt x="726" y="45"/>
                    </a:lnTo>
                    <a:lnTo>
                      <a:pt x="731" y="48"/>
                    </a:lnTo>
                    <a:lnTo>
                      <a:pt x="768" y="50"/>
                    </a:lnTo>
                    <a:lnTo>
                      <a:pt x="776" y="50"/>
                    </a:lnTo>
                    <a:lnTo>
                      <a:pt x="781" y="50"/>
                    </a:lnTo>
                    <a:lnTo>
                      <a:pt x="789" y="50"/>
                    </a:lnTo>
                    <a:lnTo>
                      <a:pt x="831" y="53"/>
                    </a:lnTo>
                    <a:lnTo>
                      <a:pt x="881" y="58"/>
                    </a:lnTo>
                    <a:lnTo>
                      <a:pt x="886" y="58"/>
                    </a:lnTo>
                    <a:lnTo>
                      <a:pt x="883" y="61"/>
                    </a:lnTo>
                    <a:lnTo>
                      <a:pt x="883" y="66"/>
                    </a:lnTo>
                    <a:lnTo>
                      <a:pt x="883" y="76"/>
                    </a:lnTo>
                    <a:lnTo>
                      <a:pt x="881" y="79"/>
                    </a:lnTo>
                    <a:lnTo>
                      <a:pt x="881" y="82"/>
                    </a:lnTo>
                    <a:lnTo>
                      <a:pt x="883" y="84"/>
                    </a:lnTo>
                    <a:lnTo>
                      <a:pt x="881" y="90"/>
                    </a:lnTo>
                    <a:lnTo>
                      <a:pt x="881" y="92"/>
                    </a:lnTo>
                    <a:lnTo>
                      <a:pt x="881" y="100"/>
                    </a:lnTo>
                    <a:lnTo>
                      <a:pt x="878" y="103"/>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5" name="フリーフォーム 224"/>
              <p:cNvSpPr>
                <a:spLocks/>
              </p:cNvSpPr>
              <p:nvPr/>
            </p:nvSpPr>
            <p:spPr bwMode="auto">
              <a:xfrm>
                <a:off x="7317892" y="4064708"/>
                <a:ext cx="535228" cy="1069640"/>
              </a:xfrm>
              <a:custGeom>
                <a:avLst/>
                <a:gdLst>
                  <a:gd name="T0" fmla="*/ 771 w 1117"/>
                  <a:gd name="T1" fmla="*/ 116 h 2197"/>
                  <a:gd name="T2" fmla="*/ 978 w 1117"/>
                  <a:gd name="T3" fmla="*/ 142 h 2197"/>
                  <a:gd name="T4" fmla="*/ 1033 w 1117"/>
                  <a:gd name="T5" fmla="*/ 171 h 2197"/>
                  <a:gd name="T6" fmla="*/ 1028 w 1117"/>
                  <a:gd name="T7" fmla="*/ 208 h 2197"/>
                  <a:gd name="T8" fmla="*/ 1046 w 1117"/>
                  <a:gd name="T9" fmla="*/ 255 h 2197"/>
                  <a:gd name="T10" fmla="*/ 1038 w 1117"/>
                  <a:gd name="T11" fmla="*/ 412 h 2197"/>
                  <a:gd name="T12" fmla="*/ 983 w 1117"/>
                  <a:gd name="T13" fmla="*/ 649 h 2197"/>
                  <a:gd name="T14" fmla="*/ 886 w 1117"/>
                  <a:gd name="T15" fmla="*/ 937 h 2197"/>
                  <a:gd name="T16" fmla="*/ 886 w 1117"/>
                  <a:gd name="T17" fmla="*/ 1171 h 2197"/>
                  <a:gd name="T18" fmla="*/ 889 w 1117"/>
                  <a:gd name="T19" fmla="*/ 1231 h 2197"/>
                  <a:gd name="T20" fmla="*/ 884 w 1117"/>
                  <a:gd name="T21" fmla="*/ 1339 h 2197"/>
                  <a:gd name="T22" fmla="*/ 1004 w 1117"/>
                  <a:gd name="T23" fmla="*/ 1407 h 2197"/>
                  <a:gd name="T24" fmla="*/ 1002 w 1117"/>
                  <a:gd name="T25" fmla="*/ 1475 h 2197"/>
                  <a:gd name="T26" fmla="*/ 996 w 1117"/>
                  <a:gd name="T27" fmla="*/ 1627 h 2197"/>
                  <a:gd name="T28" fmla="*/ 991 w 1117"/>
                  <a:gd name="T29" fmla="*/ 1727 h 2197"/>
                  <a:gd name="T30" fmla="*/ 991 w 1117"/>
                  <a:gd name="T31" fmla="*/ 1774 h 2197"/>
                  <a:gd name="T32" fmla="*/ 986 w 1117"/>
                  <a:gd name="T33" fmla="*/ 1801 h 2197"/>
                  <a:gd name="T34" fmla="*/ 850 w 1117"/>
                  <a:gd name="T35" fmla="*/ 1798 h 2197"/>
                  <a:gd name="T36" fmla="*/ 732 w 1117"/>
                  <a:gd name="T37" fmla="*/ 1803 h 2197"/>
                  <a:gd name="T38" fmla="*/ 622 w 1117"/>
                  <a:gd name="T39" fmla="*/ 1822 h 2197"/>
                  <a:gd name="T40" fmla="*/ 587 w 1117"/>
                  <a:gd name="T41" fmla="*/ 1895 h 2197"/>
                  <a:gd name="T42" fmla="*/ 561 w 1117"/>
                  <a:gd name="T43" fmla="*/ 1932 h 2197"/>
                  <a:gd name="T44" fmla="*/ 559 w 1117"/>
                  <a:gd name="T45" fmla="*/ 1974 h 2197"/>
                  <a:gd name="T46" fmla="*/ 532 w 1117"/>
                  <a:gd name="T47" fmla="*/ 2005 h 2197"/>
                  <a:gd name="T48" fmla="*/ 538 w 1117"/>
                  <a:gd name="T49" fmla="*/ 2060 h 2197"/>
                  <a:gd name="T50" fmla="*/ 546 w 1117"/>
                  <a:gd name="T51" fmla="*/ 2102 h 2197"/>
                  <a:gd name="T52" fmla="*/ 551 w 1117"/>
                  <a:gd name="T53" fmla="*/ 2144 h 2197"/>
                  <a:gd name="T54" fmla="*/ 553 w 1117"/>
                  <a:gd name="T55" fmla="*/ 2194 h 2197"/>
                  <a:gd name="T56" fmla="*/ 543 w 1117"/>
                  <a:gd name="T57" fmla="*/ 2110 h 2197"/>
                  <a:gd name="T58" fmla="*/ 532 w 1117"/>
                  <a:gd name="T59" fmla="*/ 2039 h 2197"/>
                  <a:gd name="T60" fmla="*/ 517 w 1117"/>
                  <a:gd name="T61" fmla="*/ 1984 h 2197"/>
                  <a:gd name="T62" fmla="*/ 488 w 1117"/>
                  <a:gd name="T63" fmla="*/ 1979 h 2197"/>
                  <a:gd name="T64" fmla="*/ 451 w 1117"/>
                  <a:gd name="T65" fmla="*/ 1974 h 2197"/>
                  <a:gd name="T66" fmla="*/ 404 w 1117"/>
                  <a:gd name="T67" fmla="*/ 1966 h 2197"/>
                  <a:gd name="T68" fmla="*/ 344 w 1117"/>
                  <a:gd name="T69" fmla="*/ 1953 h 2197"/>
                  <a:gd name="T70" fmla="*/ 286 w 1117"/>
                  <a:gd name="T71" fmla="*/ 1948 h 2197"/>
                  <a:gd name="T72" fmla="*/ 286 w 1117"/>
                  <a:gd name="T73" fmla="*/ 1916 h 2197"/>
                  <a:gd name="T74" fmla="*/ 289 w 1117"/>
                  <a:gd name="T75" fmla="*/ 1882 h 2197"/>
                  <a:gd name="T76" fmla="*/ 289 w 1117"/>
                  <a:gd name="T77" fmla="*/ 1848 h 2197"/>
                  <a:gd name="T78" fmla="*/ 299 w 1117"/>
                  <a:gd name="T79" fmla="*/ 1824 h 2197"/>
                  <a:gd name="T80" fmla="*/ 299 w 1117"/>
                  <a:gd name="T81" fmla="*/ 1745 h 2197"/>
                  <a:gd name="T82" fmla="*/ 291 w 1117"/>
                  <a:gd name="T83" fmla="*/ 1696 h 2197"/>
                  <a:gd name="T84" fmla="*/ 296 w 1117"/>
                  <a:gd name="T85" fmla="*/ 1585 h 2197"/>
                  <a:gd name="T86" fmla="*/ 296 w 1117"/>
                  <a:gd name="T87" fmla="*/ 1541 h 2197"/>
                  <a:gd name="T88" fmla="*/ 296 w 1117"/>
                  <a:gd name="T89" fmla="*/ 1488 h 2197"/>
                  <a:gd name="T90" fmla="*/ 296 w 1117"/>
                  <a:gd name="T91" fmla="*/ 1441 h 2197"/>
                  <a:gd name="T92" fmla="*/ 317 w 1117"/>
                  <a:gd name="T93" fmla="*/ 1425 h 2197"/>
                  <a:gd name="T94" fmla="*/ 210 w 1117"/>
                  <a:gd name="T95" fmla="*/ 1396 h 2197"/>
                  <a:gd name="T96" fmla="*/ 3 w 1117"/>
                  <a:gd name="T97" fmla="*/ 1362 h 2197"/>
                  <a:gd name="T98" fmla="*/ 63 w 1117"/>
                  <a:gd name="T99" fmla="*/ 1145 h 2197"/>
                  <a:gd name="T100" fmla="*/ 95 w 1117"/>
                  <a:gd name="T101" fmla="*/ 1076 h 2197"/>
                  <a:gd name="T102" fmla="*/ 131 w 1117"/>
                  <a:gd name="T103" fmla="*/ 1005 h 2197"/>
                  <a:gd name="T104" fmla="*/ 202 w 1117"/>
                  <a:gd name="T105" fmla="*/ 840 h 2197"/>
                  <a:gd name="T106" fmla="*/ 286 w 1117"/>
                  <a:gd name="T107" fmla="*/ 614 h 2197"/>
                  <a:gd name="T108" fmla="*/ 312 w 1117"/>
                  <a:gd name="T109" fmla="*/ 536 h 2197"/>
                  <a:gd name="T110" fmla="*/ 331 w 1117"/>
                  <a:gd name="T111" fmla="*/ 454 h 2197"/>
                  <a:gd name="T112" fmla="*/ 399 w 1117"/>
                  <a:gd name="T113" fmla="*/ 278 h 2197"/>
                  <a:gd name="T114" fmla="*/ 472 w 1117"/>
                  <a:gd name="T115" fmla="*/ 100 h 2197"/>
                  <a:gd name="T116" fmla="*/ 598 w 1117"/>
                  <a:gd name="T117" fmla="*/ 79 h 2197"/>
                  <a:gd name="T118" fmla="*/ 674 w 1117"/>
                  <a:gd name="T119" fmla="*/ 171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17" h="2197">
                    <a:moveTo>
                      <a:pt x="708" y="197"/>
                    </a:moveTo>
                    <a:lnTo>
                      <a:pt x="716" y="171"/>
                    </a:lnTo>
                    <a:lnTo>
                      <a:pt x="719" y="160"/>
                    </a:lnTo>
                    <a:lnTo>
                      <a:pt x="719" y="158"/>
                    </a:lnTo>
                    <a:lnTo>
                      <a:pt x="721" y="155"/>
                    </a:lnTo>
                    <a:lnTo>
                      <a:pt x="724" y="153"/>
                    </a:lnTo>
                    <a:lnTo>
                      <a:pt x="729" y="147"/>
                    </a:lnTo>
                    <a:lnTo>
                      <a:pt x="745" y="137"/>
                    </a:lnTo>
                    <a:lnTo>
                      <a:pt x="747" y="134"/>
                    </a:lnTo>
                    <a:lnTo>
                      <a:pt x="750" y="134"/>
                    </a:lnTo>
                    <a:lnTo>
                      <a:pt x="760" y="124"/>
                    </a:lnTo>
                    <a:lnTo>
                      <a:pt x="771" y="116"/>
                    </a:lnTo>
                    <a:lnTo>
                      <a:pt x="774" y="116"/>
                    </a:lnTo>
                    <a:lnTo>
                      <a:pt x="776" y="113"/>
                    </a:lnTo>
                    <a:lnTo>
                      <a:pt x="779" y="113"/>
                    </a:lnTo>
                    <a:lnTo>
                      <a:pt x="789" y="116"/>
                    </a:lnTo>
                    <a:lnTo>
                      <a:pt x="810" y="118"/>
                    </a:lnTo>
                    <a:lnTo>
                      <a:pt x="826" y="121"/>
                    </a:lnTo>
                    <a:lnTo>
                      <a:pt x="837" y="121"/>
                    </a:lnTo>
                    <a:lnTo>
                      <a:pt x="852" y="126"/>
                    </a:lnTo>
                    <a:lnTo>
                      <a:pt x="881" y="129"/>
                    </a:lnTo>
                    <a:lnTo>
                      <a:pt x="913" y="134"/>
                    </a:lnTo>
                    <a:lnTo>
                      <a:pt x="928" y="137"/>
                    </a:lnTo>
                    <a:lnTo>
                      <a:pt x="978" y="142"/>
                    </a:lnTo>
                    <a:lnTo>
                      <a:pt x="1007" y="147"/>
                    </a:lnTo>
                    <a:lnTo>
                      <a:pt x="1020" y="150"/>
                    </a:lnTo>
                    <a:lnTo>
                      <a:pt x="1023" y="150"/>
                    </a:lnTo>
                    <a:lnTo>
                      <a:pt x="1025" y="153"/>
                    </a:lnTo>
                    <a:lnTo>
                      <a:pt x="1028" y="153"/>
                    </a:lnTo>
                    <a:lnTo>
                      <a:pt x="1028" y="155"/>
                    </a:lnTo>
                    <a:lnTo>
                      <a:pt x="1031" y="158"/>
                    </a:lnTo>
                    <a:lnTo>
                      <a:pt x="1031" y="160"/>
                    </a:lnTo>
                    <a:lnTo>
                      <a:pt x="1033" y="163"/>
                    </a:lnTo>
                    <a:lnTo>
                      <a:pt x="1033" y="166"/>
                    </a:lnTo>
                    <a:lnTo>
                      <a:pt x="1033" y="168"/>
                    </a:lnTo>
                    <a:lnTo>
                      <a:pt x="1033" y="171"/>
                    </a:lnTo>
                    <a:lnTo>
                      <a:pt x="1033" y="174"/>
                    </a:lnTo>
                    <a:lnTo>
                      <a:pt x="1031" y="176"/>
                    </a:lnTo>
                    <a:lnTo>
                      <a:pt x="1031" y="181"/>
                    </a:lnTo>
                    <a:lnTo>
                      <a:pt x="1028" y="187"/>
                    </a:lnTo>
                    <a:lnTo>
                      <a:pt x="1028" y="189"/>
                    </a:lnTo>
                    <a:lnTo>
                      <a:pt x="1028" y="192"/>
                    </a:lnTo>
                    <a:lnTo>
                      <a:pt x="1025" y="195"/>
                    </a:lnTo>
                    <a:lnTo>
                      <a:pt x="1025" y="197"/>
                    </a:lnTo>
                    <a:lnTo>
                      <a:pt x="1025" y="200"/>
                    </a:lnTo>
                    <a:lnTo>
                      <a:pt x="1028" y="202"/>
                    </a:lnTo>
                    <a:lnTo>
                      <a:pt x="1028" y="205"/>
                    </a:lnTo>
                    <a:lnTo>
                      <a:pt x="1028" y="208"/>
                    </a:lnTo>
                    <a:lnTo>
                      <a:pt x="1031" y="218"/>
                    </a:lnTo>
                    <a:lnTo>
                      <a:pt x="1033" y="226"/>
                    </a:lnTo>
                    <a:lnTo>
                      <a:pt x="1036" y="234"/>
                    </a:lnTo>
                    <a:lnTo>
                      <a:pt x="1036" y="239"/>
                    </a:lnTo>
                    <a:lnTo>
                      <a:pt x="1036" y="242"/>
                    </a:lnTo>
                    <a:lnTo>
                      <a:pt x="1038" y="242"/>
                    </a:lnTo>
                    <a:lnTo>
                      <a:pt x="1038" y="244"/>
                    </a:lnTo>
                    <a:lnTo>
                      <a:pt x="1038" y="247"/>
                    </a:lnTo>
                    <a:lnTo>
                      <a:pt x="1041" y="250"/>
                    </a:lnTo>
                    <a:lnTo>
                      <a:pt x="1041" y="252"/>
                    </a:lnTo>
                    <a:lnTo>
                      <a:pt x="1044" y="255"/>
                    </a:lnTo>
                    <a:lnTo>
                      <a:pt x="1046" y="255"/>
                    </a:lnTo>
                    <a:lnTo>
                      <a:pt x="1046" y="257"/>
                    </a:lnTo>
                    <a:lnTo>
                      <a:pt x="1046" y="260"/>
                    </a:lnTo>
                    <a:lnTo>
                      <a:pt x="1049" y="260"/>
                    </a:lnTo>
                    <a:lnTo>
                      <a:pt x="1062" y="273"/>
                    </a:lnTo>
                    <a:lnTo>
                      <a:pt x="1065" y="273"/>
                    </a:lnTo>
                    <a:lnTo>
                      <a:pt x="1083" y="292"/>
                    </a:lnTo>
                    <a:lnTo>
                      <a:pt x="1099" y="305"/>
                    </a:lnTo>
                    <a:lnTo>
                      <a:pt x="1107" y="310"/>
                    </a:lnTo>
                    <a:lnTo>
                      <a:pt x="1112" y="315"/>
                    </a:lnTo>
                    <a:lnTo>
                      <a:pt x="1117" y="318"/>
                    </a:lnTo>
                    <a:lnTo>
                      <a:pt x="1041" y="412"/>
                    </a:lnTo>
                    <a:lnTo>
                      <a:pt x="1038" y="412"/>
                    </a:lnTo>
                    <a:lnTo>
                      <a:pt x="1038" y="415"/>
                    </a:lnTo>
                    <a:lnTo>
                      <a:pt x="1031" y="425"/>
                    </a:lnTo>
                    <a:lnTo>
                      <a:pt x="1028" y="431"/>
                    </a:lnTo>
                    <a:lnTo>
                      <a:pt x="1015" y="446"/>
                    </a:lnTo>
                    <a:lnTo>
                      <a:pt x="1012" y="446"/>
                    </a:lnTo>
                    <a:lnTo>
                      <a:pt x="1007" y="454"/>
                    </a:lnTo>
                    <a:lnTo>
                      <a:pt x="999" y="462"/>
                    </a:lnTo>
                    <a:lnTo>
                      <a:pt x="986" y="478"/>
                    </a:lnTo>
                    <a:lnTo>
                      <a:pt x="986" y="481"/>
                    </a:lnTo>
                    <a:lnTo>
                      <a:pt x="986" y="517"/>
                    </a:lnTo>
                    <a:lnTo>
                      <a:pt x="983" y="609"/>
                    </a:lnTo>
                    <a:lnTo>
                      <a:pt x="983" y="649"/>
                    </a:lnTo>
                    <a:lnTo>
                      <a:pt x="983" y="719"/>
                    </a:lnTo>
                    <a:lnTo>
                      <a:pt x="983" y="759"/>
                    </a:lnTo>
                    <a:lnTo>
                      <a:pt x="934" y="759"/>
                    </a:lnTo>
                    <a:lnTo>
                      <a:pt x="886" y="759"/>
                    </a:lnTo>
                    <a:lnTo>
                      <a:pt x="886" y="814"/>
                    </a:lnTo>
                    <a:lnTo>
                      <a:pt x="886" y="851"/>
                    </a:lnTo>
                    <a:lnTo>
                      <a:pt x="886" y="856"/>
                    </a:lnTo>
                    <a:lnTo>
                      <a:pt x="886" y="874"/>
                    </a:lnTo>
                    <a:lnTo>
                      <a:pt x="886" y="895"/>
                    </a:lnTo>
                    <a:lnTo>
                      <a:pt x="886" y="903"/>
                    </a:lnTo>
                    <a:lnTo>
                      <a:pt x="886" y="919"/>
                    </a:lnTo>
                    <a:lnTo>
                      <a:pt x="886" y="937"/>
                    </a:lnTo>
                    <a:lnTo>
                      <a:pt x="886" y="961"/>
                    </a:lnTo>
                    <a:lnTo>
                      <a:pt x="886" y="982"/>
                    </a:lnTo>
                    <a:lnTo>
                      <a:pt x="886" y="1011"/>
                    </a:lnTo>
                    <a:lnTo>
                      <a:pt x="886" y="1029"/>
                    </a:lnTo>
                    <a:lnTo>
                      <a:pt x="886" y="1058"/>
                    </a:lnTo>
                    <a:lnTo>
                      <a:pt x="886" y="1079"/>
                    </a:lnTo>
                    <a:lnTo>
                      <a:pt x="886" y="1100"/>
                    </a:lnTo>
                    <a:lnTo>
                      <a:pt x="886" y="1108"/>
                    </a:lnTo>
                    <a:lnTo>
                      <a:pt x="886" y="1131"/>
                    </a:lnTo>
                    <a:lnTo>
                      <a:pt x="886" y="1147"/>
                    </a:lnTo>
                    <a:lnTo>
                      <a:pt x="886" y="1158"/>
                    </a:lnTo>
                    <a:lnTo>
                      <a:pt x="886" y="1171"/>
                    </a:lnTo>
                    <a:lnTo>
                      <a:pt x="886" y="1176"/>
                    </a:lnTo>
                    <a:lnTo>
                      <a:pt x="892" y="1189"/>
                    </a:lnTo>
                    <a:lnTo>
                      <a:pt x="892" y="1192"/>
                    </a:lnTo>
                    <a:lnTo>
                      <a:pt x="892" y="1197"/>
                    </a:lnTo>
                    <a:lnTo>
                      <a:pt x="894" y="1202"/>
                    </a:lnTo>
                    <a:lnTo>
                      <a:pt x="894" y="1205"/>
                    </a:lnTo>
                    <a:lnTo>
                      <a:pt x="894" y="1208"/>
                    </a:lnTo>
                    <a:lnTo>
                      <a:pt x="894" y="1210"/>
                    </a:lnTo>
                    <a:lnTo>
                      <a:pt x="894" y="1213"/>
                    </a:lnTo>
                    <a:lnTo>
                      <a:pt x="892" y="1221"/>
                    </a:lnTo>
                    <a:lnTo>
                      <a:pt x="892" y="1226"/>
                    </a:lnTo>
                    <a:lnTo>
                      <a:pt x="889" y="1231"/>
                    </a:lnTo>
                    <a:lnTo>
                      <a:pt x="889" y="1234"/>
                    </a:lnTo>
                    <a:lnTo>
                      <a:pt x="889" y="1236"/>
                    </a:lnTo>
                    <a:lnTo>
                      <a:pt x="886" y="1244"/>
                    </a:lnTo>
                    <a:lnTo>
                      <a:pt x="886" y="1257"/>
                    </a:lnTo>
                    <a:lnTo>
                      <a:pt x="886" y="1260"/>
                    </a:lnTo>
                    <a:lnTo>
                      <a:pt x="886" y="1263"/>
                    </a:lnTo>
                    <a:lnTo>
                      <a:pt x="886" y="1265"/>
                    </a:lnTo>
                    <a:lnTo>
                      <a:pt x="886" y="1284"/>
                    </a:lnTo>
                    <a:lnTo>
                      <a:pt x="884" y="1302"/>
                    </a:lnTo>
                    <a:lnTo>
                      <a:pt x="884" y="1320"/>
                    </a:lnTo>
                    <a:lnTo>
                      <a:pt x="884" y="1326"/>
                    </a:lnTo>
                    <a:lnTo>
                      <a:pt x="884" y="1339"/>
                    </a:lnTo>
                    <a:lnTo>
                      <a:pt x="884" y="1357"/>
                    </a:lnTo>
                    <a:lnTo>
                      <a:pt x="884" y="1370"/>
                    </a:lnTo>
                    <a:lnTo>
                      <a:pt x="884" y="1375"/>
                    </a:lnTo>
                    <a:lnTo>
                      <a:pt x="884" y="1378"/>
                    </a:lnTo>
                    <a:lnTo>
                      <a:pt x="886" y="1378"/>
                    </a:lnTo>
                    <a:lnTo>
                      <a:pt x="886" y="1383"/>
                    </a:lnTo>
                    <a:lnTo>
                      <a:pt x="886" y="1386"/>
                    </a:lnTo>
                    <a:lnTo>
                      <a:pt x="886" y="1389"/>
                    </a:lnTo>
                    <a:lnTo>
                      <a:pt x="886" y="1396"/>
                    </a:lnTo>
                    <a:lnTo>
                      <a:pt x="886" y="1402"/>
                    </a:lnTo>
                    <a:lnTo>
                      <a:pt x="1004" y="1404"/>
                    </a:lnTo>
                    <a:lnTo>
                      <a:pt x="1004" y="1407"/>
                    </a:lnTo>
                    <a:lnTo>
                      <a:pt x="1004" y="1410"/>
                    </a:lnTo>
                    <a:lnTo>
                      <a:pt x="1004" y="1415"/>
                    </a:lnTo>
                    <a:lnTo>
                      <a:pt x="1004" y="1420"/>
                    </a:lnTo>
                    <a:lnTo>
                      <a:pt x="1004" y="1438"/>
                    </a:lnTo>
                    <a:lnTo>
                      <a:pt x="1004" y="1457"/>
                    </a:lnTo>
                    <a:lnTo>
                      <a:pt x="1004" y="1459"/>
                    </a:lnTo>
                    <a:lnTo>
                      <a:pt x="1004" y="1462"/>
                    </a:lnTo>
                    <a:lnTo>
                      <a:pt x="1002" y="1462"/>
                    </a:lnTo>
                    <a:lnTo>
                      <a:pt x="1002" y="1465"/>
                    </a:lnTo>
                    <a:lnTo>
                      <a:pt x="1002" y="1470"/>
                    </a:lnTo>
                    <a:lnTo>
                      <a:pt x="1002" y="1473"/>
                    </a:lnTo>
                    <a:lnTo>
                      <a:pt x="1002" y="1475"/>
                    </a:lnTo>
                    <a:lnTo>
                      <a:pt x="1002" y="1507"/>
                    </a:lnTo>
                    <a:lnTo>
                      <a:pt x="1002" y="1509"/>
                    </a:lnTo>
                    <a:lnTo>
                      <a:pt x="999" y="1538"/>
                    </a:lnTo>
                    <a:lnTo>
                      <a:pt x="999" y="1541"/>
                    </a:lnTo>
                    <a:lnTo>
                      <a:pt x="999" y="1549"/>
                    </a:lnTo>
                    <a:lnTo>
                      <a:pt x="999" y="1559"/>
                    </a:lnTo>
                    <a:lnTo>
                      <a:pt x="996" y="1567"/>
                    </a:lnTo>
                    <a:lnTo>
                      <a:pt x="996" y="1578"/>
                    </a:lnTo>
                    <a:lnTo>
                      <a:pt x="996" y="1591"/>
                    </a:lnTo>
                    <a:lnTo>
                      <a:pt x="996" y="1609"/>
                    </a:lnTo>
                    <a:lnTo>
                      <a:pt x="996" y="1617"/>
                    </a:lnTo>
                    <a:lnTo>
                      <a:pt x="996" y="1627"/>
                    </a:lnTo>
                    <a:lnTo>
                      <a:pt x="996" y="1643"/>
                    </a:lnTo>
                    <a:lnTo>
                      <a:pt x="994" y="1648"/>
                    </a:lnTo>
                    <a:lnTo>
                      <a:pt x="994" y="1659"/>
                    </a:lnTo>
                    <a:lnTo>
                      <a:pt x="994" y="1675"/>
                    </a:lnTo>
                    <a:lnTo>
                      <a:pt x="994" y="1683"/>
                    </a:lnTo>
                    <a:lnTo>
                      <a:pt x="994" y="1696"/>
                    </a:lnTo>
                    <a:lnTo>
                      <a:pt x="994" y="1704"/>
                    </a:lnTo>
                    <a:lnTo>
                      <a:pt x="994" y="1709"/>
                    </a:lnTo>
                    <a:lnTo>
                      <a:pt x="994" y="1714"/>
                    </a:lnTo>
                    <a:lnTo>
                      <a:pt x="994" y="1719"/>
                    </a:lnTo>
                    <a:lnTo>
                      <a:pt x="994" y="1722"/>
                    </a:lnTo>
                    <a:lnTo>
                      <a:pt x="991" y="1727"/>
                    </a:lnTo>
                    <a:lnTo>
                      <a:pt x="991" y="1735"/>
                    </a:lnTo>
                    <a:lnTo>
                      <a:pt x="991" y="1740"/>
                    </a:lnTo>
                    <a:lnTo>
                      <a:pt x="991" y="1745"/>
                    </a:lnTo>
                    <a:lnTo>
                      <a:pt x="991" y="1751"/>
                    </a:lnTo>
                    <a:lnTo>
                      <a:pt x="989" y="1753"/>
                    </a:lnTo>
                    <a:lnTo>
                      <a:pt x="989" y="1756"/>
                    </a:lnTo>
                    <a:lnTo>
                      <a:pt x="989" y="1761"/>
                    </a:lnTo>
                    <a:lnTo>
                      <a:pt x="989" y="1764"/>
                    </a:lnTo>
                    <a:lnTo>
                      <a:pt x="989" y="1766"/>
                    </a:lnTo>
                    <a:lnTo>
                      <a:pt x="989" y="1769"/>
                    </a:lnTo>
                    <a:lnTo>
                      <a:pt x="991" y="1772"/>
                    </a:lnTo>
                    <a:lnTo>
                      <a:pt x="991" y="1774"/>
                    </a:lnTo>
                    <a:lnTo>
                      <a:pt x="991" y="1777"/>
                    </a:lnTo>
                    <a:lnTo>
                      <a:pt x="991" y="1780"/>
                    </a:lnTo>
                    <a:lnTo>
                      <a:pt x="989" y="1780"/>
                    </a:lnTo>
                    <a:lnTo>
                      <a:pt x="989" y="1782"/>
                    </a:lnTo>
                    <a:lnTo>
                      <a:pt x="989" y="1785"/>
                    </a:lnTo>
                    <a:lnTo>
                      <a:pt x="989" y="1787"/>
                    </a:lnTo>
                    <a:lnTo>
                      <a:pt x="989" y="1790"/>
                    </a:lnTo>
                    <a:lnTo>
                      <a:pt x="989" y="1793"/>
                    </a:lnTo>
                    <a:lnTo>
                      <a:pt x="986" y="1793"/>
                    </a:lnTo>
                    <a:lnTo>
                      <a:pt x="986" y="1795"/>
                    </a:lnTo>
                    <a:lnTo>
                      <a:pt x="986" y="1798"/>
                    </a:lnTo>
                    <a:lnTo>
                      <a:pt x="986" y="1801"/>
                    </a:lnTo>
                    <a:lnTo>
                      <a:pt x="978" y="1801"/>
                    </a:lnTo>
                    <a:lnTo>
                      <a:pt x="975" y="1801"/>
                    </a:lnTo>
                    <a:lnTo>
                      <a:pt x="931" y="1801"/>
                    </a:lnTo>
                    <a:lnTo>
                      <a:pt x="928" y="1801"/>
                    </a:lnTo>
                    <a:lnTo>
                      <a:pt x="910" y="1803"/>
                    </a:lnTo>
                    <a:lnTo>
                      <a:pt x="910" y="1801"/>
                    </a:lnTo>
                    <a:lnTo>
                      <a:pt x="910" y="1798"/>
                    </a:lnTo>
                    <a:lnTo>
                      <a:pt x="894" y="1798"/>
                    </a:lnTo>
                    <a:lnTo>
                      <a:pt x="873" y="1798"/>
                    </a:lnTo>
                    <a:lnTo>
                      <a:pt x="860" y="1798"/>
                    </a:lnTo>
                    <a:lnTo>
                      <a:pt x="852" y="1798"/>
                    </a:lnTo>
                    <a:lnTo>
                      <a:pt x="850" y="1798"/>
                    </a:lnTo>
                    <a:lnTo>
                      <a:pt x="839" y="1798"/>
                    </a:lnTo>
                    <a:lnTo>
                      <a:pt x="837" y="1798"/>
                    </a:lnTo>
                    <a:lnTo>
                      <a:pt x="831" y="1798"/>
                    </a:lnTo>
                    <a:lnTo>
                      <a:pt x="826" y="1801"/>
                    </a:lnTo>
                    <a:lnTo>
                      <a:pt x="816" y="1801"/>
                    </a:lnTo>
                    <a:lnTo>
                      <a:pt x="810" y="1801"/>
                    </a:lnTo>
                    <a:lnTo>
                      <a:pt x="797" y="1801"/>
                    </a:lnTo>
                    <a:lnTo>
                      <a:pt x="776" y="1801"/>
                    </a:lnTo>
                    <a:lnTo>
                      <a:pt x="763" y="1801"/>
                    </a:lnTo>
                    <a:lnTo>
                      <a:pt x="758" y="1803"/>
                    </a:lnTo>
                    <a:lnTo>
                      <a:pt x="745" y="1803"/>
                    </a:lnTo>
                    <a:lnTo>
                      <a:pt x="732" y="1803"/>
                    </a:lnTo>
                    <a:lnTo>
                      <a:pt x="726" y="1803"/>
                    </a:lnTo>
                    <a:lnTo>
                      <a:pt x="721" y="1803"/>
                    </a:lnTo>
                    <a:lnTo>
                      <a:pt x="713" y="1803"/>
                    </a:lnTo>
                    <a:lnTo>
                      <a:pt x="705" y="1803"/>
                    </a:lnTo>
                    <a:lnTo>
                      <a:pt x="700" y="1803"/>
                    </a:lnTo>
                    <a:lnTo>
                      <a:pt x="692" y="1806"/>
                    </a:lnTo>
                    <a:lnTo>
                      <a:pt x="690" y="1806"/>
                    </a:lnTo>
                    <a:lnTo>
                      <a:pt x="687" y="1806"/>
                    </a:lnTo>
                    <a:lnTo>
                      <a:pt x="664" y="1806"/>
                    </a:lnTo>
                    <a:lnTo>
                      <a:pt x="664" y="1811"/>
                    </a:lnTo>
                    <a:lnTo>
                      <a:pt x="664" y="1816"/>
                    </a:lnTo>
                    <a:lnTo>
                      <a:pt x="622" y="1822"/>
                    </a:lnTo>
                    <a:lnTo>
                      <a:pt x="616" y="1822"/>
                    </a:lnTo>
                    <a:lnTo>
                      <a:pt x="614" y="1822"/>
                    </a:lnTo>
                    <a:lnTo>
                      <a:pt x="611" y="1822"/>
                    </a:lnTo>
                    <a:lnTo>
                      <a:pt x="608" y="1822"/>
                    </a:lnTo>
                    <a:lnTo>
                      <a:pt x="606" y="1822"/>
                    </a:lnTo>
                    <a:lnTo>
                      <a:pt x="580" y="1827"/>
                    </a:lnTo>
                    <a:lnTo>
                      <a:pt x="580" y="1829"/>
                    </a:lnTo>
                    <a:lnTo>
                      <a:pt x="580" y="1832"/>
                    </a:lnTo>
                    <a:lnTo>
                      <a:pt x="580" y="1837"/>
                    </a:lnTo>
                    <a:lnTo>
                      <a:pt x="582" y="1856"/>
                    </a:lnTo>
                    <a:lnTo>
                      <a:pt x="585" y="1874"/>
                    </a:lnTo>
                    <a:lnTo>
                      <a:pt x="587" y="1895"/>
                    </a:lnTo>
                    <a:lnTo>
                      <a:pt x="587" y="1898"/>
                    </a:lnTo>
                    <a:lnTo>
                      <a:pt x="587" y="1900"/>
                    </a:lnTo>
                    <a:lnTo>
                      <a:pt x="590" y="1911"/>
                    </a:lnTo>
                    <a:lnTo>
                      <a:pt x="590" y="1913"/>
                    </a:lnTo>
                    <a:lnTo>
                      <a:pt x="582" y="1913"/>
                    </a:lnTo>
                    <a:lnTo>
                      <a:pt x="574" y="1916"/>
                    </a:lnTo>
                    <a:lnTo>
                      <a:pt x="569" y="1913"/>
                    </a:lnTo>
                    <a:lnTo>
                      <a:pt x="567" y="1913"/>
                    </a:lnTo>
                    <a:lnTo>
                      <a:pt x="564" y="1913"/>
                    </a:lnTo>
                    <a:lnTo>
                      <a:pt x="564" y="1921"/>
                    </a:lnTo>
                    <a:lnTo>
                      <a:pt x="564" y="1924"/>
                    </a:lnTo>
                    <a:lnTo>
                      <a:pt x="561" y="1932"/>
                    </a:lnTo>
                    <a:lnTo>
                      <a:pt x="561" y="1934"/>
                    </a:lnTo>
                    <a:lnTo>
                      <a:pt x="561" y="1937"/>
                    </a:lnTo>
                    <a:lnTo>
                      <a:pt x="561" y="1942"/>
                    </a:lnTo>
                    <a:lnTo>
                      <a:pt x="561" y="1945"/>
                    </a:lnTo>
                    <a:lnTo>
                      <a:pt x="561" y="1950"/>
                    </a:lnTo>
                    <a:lnTo>
                      <a:pt x="564" y="1955"/>
                    </a:lnTo>
                    <a:lnTo>
                      <a:pt x="564" y="1958"/>
                    </a:lnTo>
                    <a:lnTo>
                      <a:pt x="564" y="1961"/>
                    </a:lnTo>
                    <a:lnTo>
                      <a:pt x="564" y="1963"/>
                    </a:lnTo>
                    <a:lnTo>
                      <a:pt x="564" y="1966"/>
                    </a:lnTo>
                    <a:lnTo>
                      <a:pt x="564" y="1971"/>
                    </a:lnTo>
                    <a:lnTo>
                      <a:pt x="559" y="1974"/>
                    </a:lnTo>
                    <a:lnTo>
                      <a:pt x="556" y="1976"/>
                    </a:lnTo>
                    <a:lnTo>
                      <a:pt x="546" y="1974"/>
                    </a:lnTo>
                    <a:lnTo>
                      <a:pt x="540" y="1974"/>
                    </a:lnTo>
                    <a:lnTo>
                      <a:pt x="540" y="1976"/>
                    </a:lnTo>
                    <a:lnTo>
                      <a:pt x="535" y="1987"/>
                    </a:lnTo>
                    <a:lnTo>
                      <a:pt x="532" y="1990"/>
                    </a:lnTo>
                    <a:lnTo>
                      <a:pt x="532" y="1992"/>
                    </a:lnTo>
                    <a:lnTo>
                      <a:pt x="532" y="1995"/>
                    </a:lnTo>
                    <a:lnTo>
                      <a:pt x="532" y="1997"/>
                    </a:lnTo>
                    <a:lnTo>
                      <a:pt x="532" y="2000"/>
                    </a:lnTo>
                    <a:lnTo>
                      <a:pt x="532" y="2003"/>
                    </a:lnTo>
                    <a:lnTo>
                      <a:pt x="532" y="2005"/>
                    </a:lnTo>
                    <a:lnTo>
                      <a:pt x="532" y="2008"/>
                    </a:lnTo>
                    <a:lnTo>
                      <a:pt x="532" y="2013"/>
                    </a:lnTo>
                    <a:lnTo>
                      <a:pt x="532" y="2016"/>
                    </a:lnTo>
                    <a:lnTo>
                      <a:pt x="532" y="2021"/>
                    </a:lnTo>
                    <a:lnTo>
                      <a:pt x="535" y="2026"/>
                    </a:lnTo>
                    <a:lnTo>
                      <a:pt x="535" y="2029"/>
                    </a:lnTo>
                    <a:lnTo>
                      <a:pt x="535" y="2032"/>
                    </a:lnTo>
                    <a:lnTo>
                      <a:pt x="535" y="2039"/>
                    </a:lnTo>
                    <a:lnTo>
                      <a:pt x="535" y="2042"/>
                    </a:lnTo>
                    <a:lnTo>
                      <a:pt x="538" y="2047"/>
                    </a:lnTo>
                    <a:lnTo>
                      <a:pt x="538" y="2055"/>
                    </a:lnTo>
                    <a:lnTo>
                      <a:pt x="538" y="2060"/>
                    </a:lnTo>
                    <a:lnTo>
                      <a:pt x="540" y="2066"/>
                    </a:lnTo>
                    <a:lnTo>
                      <a:pt x="540" y="2068"/>
                    </a:lnTo>
                    <a:lnTo>
                      <a:pt x="540" y="2074"/>
                    </a:lnTo>
                    <a:lnTo>
                      <a:pt x="540" y="2076"/>
                    </a:lnTo>
                    <a:lnTo>
                      <a:pt x="540" y="2079"/>
                    </a:lnTo>
                    <a:lnTo>
                      <a:pt x="540" y="2084"/>
                    </a:lnTo>
                    <a:lnTo>
                      <a:pt x="543" y="2087"/>
                    </a:lnTo>
                    <a:lnTo>
                      <a:pt x="543" y="2089"/>
                    </a:lnTo>
                    <a:lnTo>
                      <a:pt x="543" y="2092"/>
                    </a:lnTo>
                    <a:lnTo>
                      <a:pt x="543" y="2095"/>
                    </a:lnTo>
                    <a:lnTo>
                      <a:pt x="543" y="2102"/>
                    </a:lnTo>
                    <a:lnTo>
                      <a:pt x="546" y="2102"/>
                    </a:lnTo>
                    <a:lnTo>
                      <a:pt x="546" y="2105"/>
                    </a:lnTo>
                    <a:lnTo>
                      <a:pt x="546" y="2110"/>
                    </a:lnTo>
                    <a:lnTo>
                      <a:pt x="546" y="2113"/>
                    </a:lnTo>
                    <a:lnTo>
                      <a:pt x="548" y="2113"/>
                    </a:lnTo>
                    <a:lnTo>
                      <a:pt x="548" y="2121"/>
                    </a:lnTo>
                    <a:lnTo>
                      <a:pt x="548" y="2123"/>
                    </a:lnTo>
                    <a:lnTo>
                      <a:pt x="548" y="2126"/>
                    </a:lnTo>
                    <a:lnTo>
                      <a:pt x="551" y="2134"/>
                    </a:lnTo>
                    <a:lnTo>
                      <a:pt x="548" y="2134"/>
                    </a:lnTo>
                    <a:lnTo>
                      <a:pt x="551" y="2139"/>
                    </a:lnTo>
                    <a:lnTo>
                      <a:pt x="551" y="2142"/>
                    </a:lnTo>
                    <a:lnTo>
                      <a:pt x="551" y="2144"/>
                    </a:lnTo>
                    <a:lnTo>
                      <a:pt x="551" y="2152"/>
                    </a:lnTo>
                    <a:lnTo>
                      <a:pt x="551" y="2155"/>
                    </a:lnTo>
                    <a:lnTo>
                      <a:pt x="551" y="2160"/>
                    </a:lnTo>
                    <a:lnTo>
                      <a:pt x="551" y="2163"/>
                    </a:lnTo>
                    <a:lnTo>
                      <a:pt x="551" y="2165"/>
                    </a:lnTo>
                    <a:lnTo>
                      <a:pt x="553" y="2165"/>
                    </a:lnTo>
                    <a:lnTo>
                      <a:pt x="556" y="2176"/>
                    </a:lnTo>
                    <a:lnTo>
                      <a:pt x="556" y="2192"/>
                    </a:lnTo>
                    <a:lnTo>
                      <a:pt x="556" y="2194"/>
                    </a:lnTo>
                    <a:lnTo>
                      <a:pt x="559" y="2197"/>
                    </a:lnTo>
                    <a:lnTo>
                      <a:pt x="553" y="2197"/>
                    </a:lnTo>
                    <a:lnTo>
                      <a:pt x="553" y="2194"/>
                    </a:lnTo>
                    <a:lnTo>
                      <a:pt x="553" y="2186"/>
                    </a:lnTo>
                    <a:lnTo>
                      <a:pt x="551" y="2181"/>
                    </a:lnTo>
                    <a:lnTo>
                      <a:pt x="551" y="2173"/>
                    </a:lnTo>
                    <a:lnTo>
                      <a:pt x="551" y="2165"/>
                    </a:lnTo>
                    <a:lnTo>
                      <a:pt x="548" y="2160"/>
                    </a:lnTo>
                    <a:lnTo>
                      <a:pt x="548" y="2152"/>
                    </a:lnTo>
                    <a:lnTo>
                      <a:pt x="548" y="2144"/>
                    </a:lnTo>
                    <a:lnTo>
                      <a:pt x="546" y="2134"/>
                    </a:lnTo>
                    <a:lnTo>
                      <a:pt x="546" y="2126"/>
                    </a:lnTo>
                    <a:lnTo>
                      <a:pt x="543" y="2121"/>
                    </a:lnTo>
                    <a:lnTo>
                      <a:pt x="543" y="2116"/>
                    </a:lnTo>
                    <a:lnTo>
                      <a:pt x="543" y="2110"/>
                    </a:lnTo>
                    <a:lnTo>
                      <a:pt x="543" y="2105"/>
                    </a:lnTo>
                    <a:lnTo>
                      <a:pt x="543" y="2100"/>
                    </a:lnTo>
                    <a:lnTo>
                      <a:pt x="540" y="2095"/>
                    </a:lnTo>
                    <a:lnTo>
                      <a:pt x="540" y="2092"/>
                    </a:lnTo>
                    <a:lnTo>
                      <a:pt x="540" y="2081"/>
                    </a:lnTo>
                    <a:lnTo>
                      <a:pt x="538" y="2076"/>
                    </a:lnTo>
                    <a:lnTo>
                      <a:pt x="538" y="2066"/>
                    </a:lnTo>
                    <a:lnTo>
                      <a:pt x="535" y="2058"/>
                    </a:lnTo>
                    <a:lnTo>
                      <a:pt x="535" y="2055"/>
                    </a:lnTo>
                    <a:lnTo>
                      <a:pt x="535" y="2047"/>
                    </a:lnTo>
                    <a:lnTo>
                      <a:pt x="535" y="2045"/>
                    </a:lnTo>
                    <a:lnTo>
                      <a:pt x="532" y="2039"/>
                    </a:lnTo>
                    <a:lnTo>
                      <a:pt x="532" y="2032"/>
                    </a:lnTo>
                    <a:lnTo>
                      <a:pt x="532" y="2029"/>
                    </a:lnTo>
                    <a:lnTo>
                      <a:pt x="532" y="2024"/>
                    </a:lnTo>
                    <a:lnTo>
                      <a:pt x="530" y="2018"/>
                    </a:lnTo>
                    <a:lnTo>
                      <a:pt x="530" y="2013"/>
                    </a:lnTo>
                    <a:lnTo>
                      <a:pt x="530" y="2005"/>
                    </a:lnTo>
                    <a:lnTo>
                      <a:pt x="530" y="2003"/>
                    </a:lnTo>
                    <a:lnTo>
                      <a:pt x="527" y="1997"/>
                    </a:lnTo>
                    <a:lnTo>
                      <a:pt x="522" y="1990"/>
                    </a:lnTo>
                    <a:lnTo>
                      <a:pt x="522" y="1987"/>
                    </a:lnTo>
                    <a:lnTo>
                      <a:pt x="519" y="1984"/>
                    </a:lnTo>
                    <a:lnTo>
                      <a:pt x="517" y="1984"/>
                    </a:lnTo>
                    <a:lnTo>
                      <a:pt x="514" y="1984"/>
                    </a:lnTo>
                    <a:lnTo>
                      <a:pt x="509" y="1984"/>
                    </a:lnTo>
                    <a:lnTo>
                      <a:pt x="506" y="1984"/>
                    </a:lnTo>
                    <a:lnTo>
                      <a:pt x="504" y="1984"/>
                    </a:lnTo>
                    <a:lnTo>
                      <a:pt x="504" y="1982"/>
                    </a:lnTo>
                    <a:lnTo>
                      <a:pt x="501" y="1982"/>
                    </a:lnTo>
                    <a:lnTo>
                      <a:pt x="498" y="1982"/>
                    </a:lnTo>
                    <a:lnTo>
                      <a:pt x="496" y="1982"/>
                    </a:lnTo>
                    <a:lnTo>
                      <a:pt x="493" y="1982"/>
                    </a:lnTo>
                    <a:lnTo>
                      <a:pt x="490" y="1982"/>
                    </a:lnTo>
                    <a:lnTo>
                      <a:pt x="490" y="1979"/>
                    </a:lnTo>
                    <a:lnTo>
                      <a:pt x="488" y="1979"/>
                    </a:lnTo>
                    <a:lnTo>
                      <a:pt x="485" y="1979"/>
                    </a:lnTo>
                    <a:lnTo>
                      <a:pt x="485" y="1976"/>
                    </a:lnTo>
                    <a:lnTo>
                      <a:pt x="483" y="1976"/>
                    </a:lnTo>
                    <a:lnTo>
                      <a:pt x="477" y="1974"/>
                    </a:lnTo>
                    <a:lnTo>
                      <a:pt x="472" y="1974"/>
                    </a:lnTo>
                    <a:lnTo>
                      <a:pt x="467" y="1974"/>
                    </a:lnTo>
                    <a:lnTo>
                      <a:pt x="464" y="1974"/>
                    </a:lnTo>
                    <a:lnTo>
                      <a:pt x="462" y="1974"/>
                    </a:lnTo>
                    <a:lnTo>
                      <a:pt x="459" y="1974"/>
                    </a:lnTo>
                    <a:lnTo>
                      <a:pt x="456" y="1974"/>
                    </a:lnTo>
                    <a:lnTo>
                      <a:pt x="454" y="1974"/>
                    </a:lnTo>
                    <a:lnTo>
                      <a:pt x="451" y="1974"/>
                    </a:lnTo>
                    <a:lnTo>
                      <a:pt x="451" y="1971"/>
                    </a:lnTo>
                    <a:lnTo>
                      <a:pt x="449" y="1971"/>
                    </a:lnTo>
                    <a:lnTo>
                      <a:pt x="449" y="1966"/>
                    </a:lnTo>
                    <a:lnTo>
                      <a:pt x="443" y="1969"/>
                    </a:lnTo>
                    <a:lnTo>
                      <a:pt x="441" y="1969"/>
                    </a:lnTo>
                    <a:lnTo>
                      <a:pt x="435" y="1974"/>
                    </a:lnTo>
                    <a:lnTo>
                      <a:pt x="435" y="1971"/>
                    </a:lnTo>
                    <a:lnTo>
                      <a:pt x="433" y="1971"/>
                    </a:lnTo>
                    <a:lnTo>
                      <a:pt x="425" y="1976"/>
                    </a:lnTo>
                    <a:lnTo>
                      <a:pt x="407" y="1971"/>
                    </a:lnTo>
                    <a:lnTo>
                      <a:pt x="407" y="1969"/>
                    </a:lnTo>
                    <a:lnTo>
                      <a:pt x="404" y="1966"/>
                    </a:lnTo>
                    <a:lnTo>
                      <a:pt x="404" y="1963"/>
                    </a:lnTo>
                    <a:lnTo>
                      <a:pt x="401" y="1961"/>
                    </a:lnTo>
                    <a:lnTo>
                      <a:pt x="393" y="1945"/>
                    </a:lnTo>
                    <a:lnTo>
                      <a:pt x="391" y="1942"/>
                    </a:lnTo>
                    <a:lnTo>
                      <a:pt x="388" y="1934"/>
                    </a:lnTo>
                    <a:lnTo>
                      <a:pt x="383" y="1929"/>
                    </a:lnTo>
                    <a:lnTo>
                      <a:pt x="375" y="1934"/>
                    </a:lnTo>
                    <a:lnTo>
                      <a:pt x="370" y="1937"/>
                    </a:lnTo>
                    <a:lnTo>
                      <a:pt x="365" y="1940"/>
                    </a:lnTo>
                    <a:lnTo>
                      <a:pt x="362" y="1942"/>
                    </a:lnTo>
                    <a:lnTo>
                      <a:pt x="354" y="1945"/>
                    </a:lnTo>
                    <a:lnTo>
                      <a:pt x="344" y="1953"/>
                    </a:lnTo>
                    <a:lnTo>
                      <a:pt x="328" y="1961"/>
                    </a:lnTo>
                    <a:lnTo>
                      <a:pt x="315" y="1969"/>
                    </a:lnTo>
                    <a:lnTo>
                      <a:pt x="307" y="1974"/>
                    </a:lnTo>
                    <a:lnTo>
                      <a:pt x="299" y="1979"/>
                    </a:lnTo>
                    <a:lnTo>
                      <a:pt x="294" y="1961"/>
                    </a:lnTo>
                    <a:lnTo>
                      <a:pt x="291" y="1958"/>
                    </a:lnTo>
                    <a:lnTo>
                      <a:pt x="291" y="1955"/>
                    </a:lnTo>
                    <a:lnTo>
                      <a:pt x="291" y="1953"/>
                    </a:lnTo>
                    <a:lnTo>
                      <a:pt x="289" y="1953"/>
                    </a:lnTo>
                    <a:lnTo>
                      <a:pt x="289" y="1950"/>
                    </a:lnTo>
                    <a:lnTo>
                      <a:pt x="289" y="1948"/>
                    </a:lnTo>
                    <a:lnTo>
                      <a:pt x="286" y="1948"/>
                    </a:lnTo>
                    <a:lnTo>
                      <a:pt x="286" y="1945"/>
                    </a:lnTo>
                    <a:lnTo>
                      <a:pt x="286" y="1942"/>
                    </a:lnTo>
                    <a:lnTo>
                      <a:pt x="286" y="1940"/>
                    </a:lnTo>
                    <a:lnTo>
                      <a:pt x="286" y="1937"/>
                    </a:lnTo>
                    <a:lnTo>
                      <a:pt x="289" y="1934"/>
                    </a:lnTo>
                    <a:lnTo>
                      <a:pt x="289" y="1932"/>
                    </a:lnTo>
                    <a:lnTo>
                      <a:pt x="289" y="1929"/>
                    </a:lnTo>
                    <a:lnTo>
                      <a:pt x="289" y="1927"/>
                    </a:lnTo>
                    <a:lnTo>
                      <a:pt x="289" y="1924"/>
                    </a:lnTo>
                    <a:lnTo>
                      <a:pt x="286" y="1921"/>
                    </a:lnTo>
                    <a:lnTo>
                      <a:pt x="286" y="1919"/>
                    </a:lnTo>
                    <a:lnTo>
                      <a:pt x="286" y="1916"/>
                    </a:lnTo>
                    <a:lnTo>
                      <a:pt x="286" y="1913"/>
                    </a:lnTo>
                    <a:lnTo>
                      <a:pt x="286" y="1911"/>
                    </a:lnTo>
                    <a:lnTo>
                      <a:pt x="289" y="1906"/>
                    </a:lnTo>
                    <a:lnTo>
                      <a:pt x="289" y="1903"/>
                    </a:lnTo>
                    <a:lnTo>
                      <a:pt x="291" y="1900"/>
                    </a:lnTo>
                    <a:lnTo>
                      <a:pt x="291" y="1898"/>
                    </a:lnTo>
                    <a:lnTo>
                      <a:pt x="291" y="1895"/>
                    </a:lnTo>
                    <a:lnTo>
                      <a:pt x="294" y="1892"/>
                    </a:lnTo>
                    <a:lnTo>
                      <a:pt x="294" y="1890"/>
                    </a:lnTo>
                    <a:lnTo>
                      <a:pt x="294" y="1887"/>
                    </a:lnTo>
                    <a:lnTo>
                      <a:pt x="291" y="1885"/>
                    </a:lnTo>
                    <a:lnTo>
                      <a:pt x="289" y="1882"/>
                    </a:lnTo>
                    <a:lnTo>
                      <a:pt x="283" y="1882"/>
                    </a:lnTo>
                    <a:lnTo>
                      <a:pt x="283" y="1879"/>
                    </a:lnTo>
                    <a:lnTo>
                      <a:pt x="283" y="1874"/>
                    </a:lnTo>
                    <a:lnTo>
                      <a:pt x="286" y="1874"/>
                    </a:lnTo>
                    <a:lnTo>
                      <a:pt x="286" y="1871"/>
                    </a:lnTo>
                    <a:lnTo>
                      <a:pt x="286" y="1869"/>
                    </a:lnTo>
                    <a:lnTo>
                      <a:pt x="286" y="1866"/>
                    </a:lnTo>
                    <a:lnTo>
                      <a:pt x="289" y="1864"/>
                    </a:lnTo>
                    <a:lnTo>
                      <a:pt x="289" y="1861"/>
                    </a:lnTo>
                    <a:lnTo>
                      <a:pt x="289" y="1858"/>
                    </a:lnTo>
                    <a:lnTo>
                      <a:pt x="289" y="1853"/>
                    </a:lnTo>
                    <a:lnTo>
                      <a:pt x="289" y="1848"/>
                    </a:lnTo>
                    <a:lnTo>
                      <a:pt x="289" y="1845"/>
                    </a:lnTo>
                    <a:lnTo>
                      <a:pt x="291" y="1843"/>
                    </a:lnTo>
                    <a:lnTo>
                      <a:pt x="291" y="1837"/>
                    </a:lnTo>
                    <a:lnTo>
                      <a:pt x="291" y="1832"/>
                    </a:lnTo>
                    <a:lnTo>
                      <a:pt x="296" y="1832"/>
                    </a:lnTo>
                    <a:lnTo>
                      <a:pt x="299" y="1832"/>
                    </a:lnTo>
                    <a:lnTo>
                      <a:pt x="299" y="1835"/>
                    </a:lnTo>
                    <a:lnTo>
                      <a:pt x="299" y="1832"/>
                    </a:lnTo>
                    <a:lnTo>
                      <a:pt x="302" y="1829"/>
                    </a:lnTo>
                    <a:lnTo>
                      <a:pt x="299" y="1829"/>
                    </a:lnTo>
                    <a:lnTo>
                      <a:pt x="296" y="1829"/>
                    </a:lnTo>
                    <a:lnTo>
                      <a:pt x="299" y="1824"/>
                    </a:lnTo>
                    <a:lnTo>
                      <a:pt x="296" y="1824"/>
                    </a:lnTo>
                    <a:lnTo>
                      <a:pt x="299" y="1814"/>
                    </a:lnTo>
                    <a:lnTo>
                      <a:pt x="299" y="1808"/>
                    </a:lnTo>
                    <a:lnTo>
                      <a:pt x="299" y="1803"/>
                    </a:lnTo>
                    <a:lnTo>
                      <a:pt x="299" y="1785"/>
                    </a:lnTo>
                    <a:lnTo>
                      <a:pt x="294" y="1785"/>
                    </a:lnTo>
                    <a:lnTo>
                      <a:pt x="294" y="1774"/>
                    </a:lnTo>
                    <a:lnTo>
                      <a:pt x="294" y="1766"/>
                    </a:lnTo>
                    <a:lnTo>
                      <a:pt x="294" y="1753"/>
                    </a:lnTo>
                    <a:lnTo>
                      <a:pt x="296" y="1748"/>
                    </a:lnTo>
                    <a:lnTo>
                      <a:pt x="296" y="1745"/>
                    </a:lnTo>
                    <a:lnTo>
                      <a:pt x="299" y="1745"/>
                    </a:lnTo>
                    <a:lnTo>
                      <a:pt x="299" y="1743"/>
                    </a:lnTo>
                    <a:lnTo>
                      <a:pt x="299" y="1740"/>
                    </a:lnTo>
                    <a:lnTo>
                      <a:pt x="299" y="1738"/>
                    </a:lnTo>
                    <a:lnTo>
                      <a:pt x="299" y="1735"/>
                    </a:lnTo>
                    <a:lnTo>
                      <a:pt x="299" y="1732"/>
                    </a:lnTo>
                    <a:lnTo>
                      <a:pt x="296" y="1735"/>
                    </a:lnTo>
                    <a:lnTo>
                      <a:pt x="294" y="1735"/>
                    </a:lnTo>
                    <a:lnTo>
                      <a:pt x="294" y="1719"/>
                    </a:lnTo>
                    <a:lnTo>
                      <a:pt x="294" y="1717"/>
                    </a:lnTo>
                    <a:lnTo>
                      <a:pt x="291" y="1709"/>
                    </a:lnTo>
                    <a:lnTo>
                      <a:pt x="291" y="1704"/>
                    </a:lnTo>
                    <a:lnTo>
                      <a:pt x="291" y="1696"/>
                    </a:lnTo>
                    <a:lnTo>
                      <a:pt x="291" y="1690"/>
                    </a:lnTo>
                    <a:lnTo>
                      <a:pt x="291" y="1683"/>
                    </a:lnTo>
                    <a:lnTo>
                      <a:pt x="291" y="1675"/>
                    </a:lnTo>
                    <a:lnTo>
                      <a:pt x="291" y="1667"/>
                    </a:lnTo>
                    <a:lnTo>
                      <a:pt x="291" y="1656"/>
                    </a:lnTo>
                    <a:lnTo>
                      <a:pt x="294" y="1648"/>
                    </a:lnTo>
                    <a:lnTo>
                      <a:pt x="294" y="1627"/>
                    </a:lnTo>
                    <a:lnTo>
                      <a:pt x="294" y="1601"/>
                    </a:lnTo>
                    <a:lnTo>
                      <a:pt x="294" y="1599"/>
                    </a:lnTo>
                    <a:lnTo>
                      <a:pt x="296" y="1599"/>
                    </a:lnTo>
                    <a:lnTo>
                      <a:pt x="296" y="1588"/>
                    </a:lnTo>
                    <a:lnTo>
                      <a:pt x="296" y="1585"/>
                    </a:lnTo>
                    <a:lnTo>
                      <a:pt x="294" y="1583"/>
                    </a:lnTo>
                    <a:lnTo>
                      <a:pt x="294" y="1578"/>
                    </a:lnTo>
                    <a:lnTo>
                      <a:pt x="294" y="1575"/>
                    </a:lnTo>
                    <a:lnTo>
                      <a:pt x="294" y="1572"/>
                    </a:lnTo>
                    <a:lnTo>
                      <a:pt x="294" y="1567"/>
                    </a:lnTo>
                    <a:lnTo>
                      <a:pt x="294" y="1564"/>
                    </a:lnTo>
                    <a:lnTo>
                      <a:pt x="294" y="1559"/>
                    </a:lnTo>
                    <a:lnTo>
                      <a:pt x="294" y="1554"/>
                    </a:lnTo>
                    <a:lnTo>
                      <a:pt x="294" y="1549"/>
                    </a:lnTo>
                    <a:lnTo>
                      <a:pt x="296" y="1546"/>
                    </a:lnTo>
                    <a:lnTo>
                      <a:pt x="296" y="1543"/>
                    </a:lnTo>
                    <a:lnTo>
                      <a:pt x="296" y="1541"/>
                    </a:lnTo>
                    <a:lnTo>
                      <a:pt x="296" y="1538"/>
                    </a:lnTo>
                    <a:lnTo>
                      <a:pt x="296" y="1536"/>
                    </a:lnTo>
                    <a:lnTo>
                      <a:pt x="296" y="1533"/>
                    </a:lnTo>
                    <a:lnTo>
                      <a:pt x="296" y="1530"/>
                    </a:lnTo>
                    <a:lnTo>
                      <a:pt x="294" y="1528"/>
                    </a:lnTo>
                    <a:lnTo>
                      <a:pt x="294" y="1512"/>
                    </a:lnTo>
                    <a:lnTo>
                      <a:pt x="294" y="1509"/>
                    </a:lnTo>
                    <a:lnTo>
                      <a:pt x="294" y="1496"/>
                    </a:lnTo>
                    <a:lnTo>
                      <a:pt x="294" y="1494"/>
                    </a:lnTo>
                    <a:lnTo>
                      <a:pt x="294" y="1491"/>
                    </a:lnTo>
                    <a:lnTo>
                      <a:pt x="294" y="1488"/>
                    </a:lnTo>
                    <a:lnTo>
                      <a:pt x="296" y="1488"/>
                    </a:lnTo>
                    <a:lnTo>
                      <a:pt x="296" y="1486"/>
                    </a:lnTo>
                    <a:lnTo>
                      <a:pt x="296" y="1480"/>
                    </a:lnTo>
                    <a:lnTo>
                      <a:pt x="296" y="1478"/>
                    </a:lnTo>
                    <a:lnTo>
                      <a:pt x="296" y="1475"/>
                    </a:lnTo>
                    <a:lnTo>
                      <a:pt x="296" y="1470"/>
                    </a:lnTo>
                    <a:lnTo>
                      <a:pt x="296" y="1465"/>
                    </a:lnTo>
                    <a:lnTo>
                      <a:pt x="296" y="1459"/>
                    </a:lnTo>
                    <a:lnTo>
                      <a:pt x="296" y="1457"/>
                    </a:lnTo>
                    <a:lnTo>
                      <a:pt x="296" y="1454"/>
                    </a:lnTo>
                    <a:lnTo>
                      <a:pt x="296" y="1449"/>
                    </a:lnTo>
                    <a:lnTo>
                      <a:pt x="296" y="1446"/>
                    </a:lnTo>
                    <a:lnTo>
                      <a:pt x="296" y="1441"/>
                    </a:lnTo>
                    <a:lnTo>
                      <a:pt x="296" y="1438"/>
                    </a:lnTo>
                    <a:lnTo>
                      <a:pt x="296" y="1436"/>
                    </a:lnTo>
                    <a:lnTo>
                      <a:pt x="296" y="1431"/>
                    </a:lnTo>
                    <a:lnTo>
                      <a:pt x="296" y="1428"/>
                    </a:lnTo>
                    <a:lnTo>
                      <a:pt x="296" y="1425"/>
                    </a:lnTo>
                    <a:lnTo>
                      <a:pt x="299" y="1425"/>
                    </a:lnTo>
                    <a:lnTo>
                      <a:pt x="302" y="1425"/>
                    </a:lnTo>
                    <a:lnTo>
                      <a:pt x="304" y="1425"/>
                    </a:lnTo>
                    <a:lnTo>
                      <a:pt x="310" y="1425"/>
                    </a:lnTo>
                    <a:lnTo>
                      <a:pt x="312" y="1425"/>
                    </a:lnTo>
                    <a:lnTo>
                      <a:pt x="315" y="1425"/>
                    </a:lnTo>
                    <a:lnTo>
                      <a:pt x="317" y="1425"/>
                    </a:lnTo>
                    <a:lnTo>
                      <a:pt x="320" y="1425"/>
                    </a:lnTo>
                    <a:lnTo>
                      <a:pt x="323" y="1425"/>
                    </a:lnTo>
                    <a:lnTo>
                      <a:pt x="325" y="1425"/>
                    </a:lnTo>
                    <a:lnTo>
                      <a:pt x="331" y="1425"/>
                    </a:lnTo>
                    <a:lnTo>
                      <a:pt x="331" y="1396"/>
                    </a:lnTo>
                    <a:lnTo>
                      <a:pt x="315" y="1396"/>
                    </a:lnTo>
                    <a:lnTo>
                      <a:pt x="281" y="1396"/>
                    </a:lnTo>
                    <a:lnTo>
                      <a:pt x="249" y="1396"/>
                    </a:lnTo>
                    <a:lnTo>
                      <a:pt x="226" y="1396"/>
                    </a:lnTo>
                    <a:lnTo>
                      <a:pt x="220" y="1396"/>
                    </a:lnTo>
                    <a:lnTo>
                      <a:pt x="218" y="1396"/>
                    </a:lnTo>
                    <a:lnTo>
                      <a:pt x="210" y="1396"/>
                    </a:lnTo>
                    <a:lnTo>
                      <a:pt x="207" y="1396"/>
                    </a:lnTo>
                    <a:lnTo>
                      <a:pt x="173" y="1396"/>
                    </a:lnTo>
                    <a:lnTo>
                      <a:pt x="171" y="1396"/>
                    </a:lnTo>
                    <a:lnTo>
                      <a:pt x="160" y="1396"/>
                    </a:lnTo>
                    <a:lnTo>
                      <a:pt x="142" y="1396"/>
                    </a:lnTo>
                    <a:lnTo>
                      <a:pt x="121" y="1396"/>
                    </a:lnTo>
                    <a:lnTo>
                      <a:pt x="97" y="1394"/>
                    </a:lnTo>
                    <a:lnTo>
                      <a:pt x="68" y="1394"/>
                    </a:lnTo>
                    <a:lnTo>
                      <a:pt x="32" y="1394"/>
                    </a:lnTo>
                    <a:lnTo>
                      <a:pt x="0" y="1394"/>
                    </a:lnTo>
                    <a:lnTo>
                      <a:pt x="0" y="1389"/>
                    </a:lnTo>
                    <a:lnTo>
                      <a:pt x="3" y="1362"/>
                    </a:lnTo>
                    <a:lnTo>
                      <a:pt x="5" y="1336"/>
                    </a:lnTo>
                    <a:lnTo>
                      <a:pt x="11" y="1297"/>
                    </a:lnTo>
                    <a:lnTo>
                      <a:pt x="13" y="1263"/>
                    </a:lnTo>
                    <a:lnTo>
                      <a:pt x="16" y="1247"/>
                    </a:lnTo>
                    <a:lnTo>
                      <a:pt x="13" y="1239"/>
                    </a:lnTo>
                    <a:lnTo>
                      <a:pt x="19" y="1228"/>
                    </a:lnTo>
                    <a:lnTo>
                      <a:pt x="21" y="1226"/>
                    </a:lnTo>
                    <a:lnTo>
                      <a:pt x="21" y="1223"/>
                    </a:lnTo>
                    <a:lnTo>
                      <a:pt x="24" y="1221"/>
                    </a:lnTo>
                    <a:lnTo>
                      <a:pt x="34" y="1200"/>
                    </a:lnTo>
                    <a:lnTo>
                      <a:pt x="47" y="1171"/>
                    </a:lnTo>
                    <a:lnTo>
                      <a:pt x="63" y="1145"/>
                    </a:lnTo>
                    <a:lnTo>
                      <a:pt x="76" y="1118"/>
                    </a:lnTo>
                    <a:lnTo>
                      <a:pt x="76" y="1116"/>
                    </a:lnTo>
                    <a:lnTo>
                      <a:pt x="79" y="1113"/>
                    </a:lnTo>
                    <a:lnTo>
                      <a:pt x="79" y="1110"/>
                    </a:lnTo>
                    <a:lnTo>
                      <a:pt x="79" y="1108"/>
                    </a:lnTo>
                    <a:lnTo>
                      <a:pt x="82" y="1105"/>
                    </a:lnTo>
                    <a:lnTo>
                      <a:pt x="84" y="1103"/>
                    </a:lnTo>
                    <a:lnTo>
                      <a:pt x="87" y="1097"/>
                    </a:lnTo>
                    <a:lnTo>
                      <a:pt x="87" y="1095"/>
                    </a:lnTo>
                    <a:lnTo>
                      <a:pt x="92" y="1084"/>
                    </a:lnTo>
                    <a:lnTo>
                      <a:pt x="95" y="1079"/>
                    </a:lnTo>
                    <a:lnTo>
                      <a:pt x="95" y="1076"/>
                    </a:lnTo>
                    <a:lnTo>
                      <a:pt x="97" y="1074"/>
                    </a:lnTo>
                    <a:lnTo>
                      <a:pt x="102" y="1066"/>
                    </a:lnTo>
                    <a:lnTo>
                      <a:pt x="105" y="1058"/>
                    </a:lnTo>
                    <a:lnTo>
                      <a:pt x="113" y="1040"/>
                    </a:lnTo>
                    <a:lnTo>
                      <a:pt x="116" y="1037"/>
                    </a:lnTo>
                    <a:lnTo>
                      <a:pt x="121" y="1024"/>
                    </a:lnTo>
                    <a:lnTo>
                      <a:pt x="123" y="1021"/>
                    </a:lnTo>
                    <a:lnTo>
                      <a:pt x="123" y="1019"/>
                    </a:lnTo>
                    <a:lnTo>
                      <a:pt x="126" y="1016"/>
                    </a:lnTo>
                    <a:lnTo>
                      <a:pt x="126" y="1011"/>
                    </a:lnTo>
                    <a:lnTo>
                      <a:pt x="129" y="1011"/>
                    </a:lnTo>
                    <a:lnTo>
                      <a:pt x="131" y="1005"/>
                    </a:lnTo>
                    <a:lnTo>
                      <a:pt x="142" y="979"/>
                    </a:lnTo>
                    <a:lnTo>
                      <a:pt x="150" y="958"/>
                    </a:lnTo>
                    <a:lnTo>
                      <a:pt x="158" y="942"/>
                    </a:lnTo>
                    <a:lnTo>
                      <a:pt x="158" y="940"/>
                    </a:lnTo>
                    <a:lnTo>
                      <a:pt x="165" y="924"/>
                    </a:lnTo>
                    <a:lnTo>
                      <a:pt x="165" y="921"/>
                    </a:lnTo>
                    <a:lnTo>
                      <a:pt x="168" y="916"/>
                    </a:lnTo>
                    <a:lnTo>
                      <a:pt x="176" y="898"/>
                    </a:lnTo>
                    <a:lnTo>
                      <a:pt x="186" y="874"/>
                    </a:lnTo>
                    <a:lnTo>
                      <a:pt x="192" y="864"/>
                    </a:lnTo>
                    <a:lnTo>
                      <a:pt x="197" y="851"/>
                    </a:lnTo>
                    <a:lnTo>
                      <a:pt x="202" y="840"/>
                    </a:lnTo>
                    <a:lnTo>
                      <a:pt x="210" y="824"/>
                    </a:lnTo>
                    <a:lnTo>
                      <a:pt x="218" y="801"/>
                    </a:lnTo>
                    <a:lnTo>
                      <a:pt x="223" y="788"/>
                    </a:lnTo>
                    <a:lnTo>
                      <a:pt x="231" y="767"/>
                    </a:lnTo>
                    <a:lnTo>
                      <a:pt x="244" y="727"/>
                    </a:lnTo>
                    <a:lnTo>
                      <a:pt x="247" y="725"/>
                    </a:lnTo>
                    <a:lnTo>
                      <a:pt x="257" y="696"/>
                    </a:lnTo>
                    <a:lnTo>
                      <a:pt x="257" y="691"/>
                    </a:lnTo>
                    <a:lnTo>
                      <a:pt x="268" y="662"/>
                    </a:lnTo>
                    <a:lnTo>
                      <a:pt x="281" y="630"/>
                    </a:lnTo>
                    <a:lnTo>
                      <a:pt x="283" y="625"/>
                    </a:lnTo>
                    <a:lnTo>
                      <a:pt x="286" y="614"/>
                    </a:lnTo>
                    <a:lnTo>
                      <a:pt x="291" y="596"/>
                    </a:lnTo>
                    <a:lnTo>
                      <a:pt x="296" y="580"/>
                    </a:lnTo>
                    <a:lnTo>
                      <a:pt x="299" y="578"/>
                    </a:lnTo>
                    <a:lnTo>
                      <a:pt x="302" y="570"/>
                    </a:lnTo>
                    <a:lnTo>
                      <a:pt x="304" y="565"/>
                    </a:lnTo>
                    <a:lnTo>
                      <a:pt x="310" y="549"/>
                    </a:lnTo>
                    <a:lnTo>
                      <a:pt x="310" y="546"/>
                    </a:lnTo>
                    <a:lnTo>
                      <a:pt x="310" y="544"/>
                    </a:lnTo>
                    <a:lnTo>
                      <a:pt x="312" y="544"/>
                    </a:lnTo>
                    <a:lnTo>
                      <a:pt x="312" y="541"/>
                    </a:lnTo>
                    <a:lnTo>
                      <a:pt x="312" y="538"/>
                    </a:lnTo>
                    <a:lnTo>
                      <a:pt x="312" y="536"/>
                    </a:lnTo>
                    <a:lnTo>
                      <a:pt x="315" y="536"/>
                    </a:lnTo>
                    <a:lnTo>
                      <a:pt x="315" y="533"/>
                    </a:lnTo>
                    <a:lnTo>
                      <a:pt x="317" y="530"/>
                    </a:lnTo>
                    <a:lnTo>
                      <a:pt x="323" y="509"/>
                    </a:lnTo>
                    <a:lnTo>
                      <a:pt x="323" y="504"/>
                    </a:lnTo>
                    <a:lnTo>
                      <a:pt x="325" y="502"/>
                    </a:lnTo>
                    <a:lnTo>
                      <a:pt x="325" y="496"/>
                    </a:lnTo>
                    <a:lnTo>
                      <a:pt x="328" y="483"/>
                    </a:lnTo>
                    <a:lnTo>
                      <a:pt x="328" y="481"/>
                    </a:lnTo>
                    <a:lnTo>
                      <a:pt x="331" y="470"/>
                    </a:lnTo>
                    <a:lnTo>
                      <a:pt x="331" y="462"/>
                    </a:lnTo>
                    <a:lnTo>
                      <a:pt x="331" y="454"/>
                    </a:lnTo>
                    <a:lnTo>
                      <a:pt x="331" y="452"/>
                    </a:lnTo>
                    <a:lnTo>
                      <a:pt x="331" y="449"/>
                    </a:lnTo>
                    <a:lnTo>
                      <a:pt x="331" y="439"/>
                    </a:lnTo>
                    <a:lnTo>
                      <a:pt x="331" y="407"/>
                    </a:lnTo>
                    <a:lnTo>
                      <a:pt x="333" y="378"/>
                    </a:lnTo>
                    <a:lnTo>
                      <a:pt x="333" y="349"/>
                    </a:lnTo>
                    <a:lnTo>
                      <a:pt x="333" y="315"/>
                    </a:lnTo>
                    <a:lnTo>
                      <a:pt x="333" y="302"/>
                    </a:lnTo>
                    <a:lnTo>
                      <a:pt x="333" y="260"/>
                    </a:lnTo>
                    <a:lnTo>
                      <a:pt x="336" y="260"/>
                    </a:lnTo>
                    <a:lnTo>
                      <a:pt x="338" y="260"/>
                    </a:lnTo>
                    <a:lnTo>
                      <a:pt x="399" y="278"/>
                    </a:lnTo>
                    <a:lnTo>
                      <a:pt x="417" y="236"/>
                    </a:lnTo>
                    <a:lnTo>
                      <a:pt x="422" y="223"/>
                    </a:lnTo>
                    <a:lnTo>
                      <a:pt x="422" y="221"/>
                    </a:lnTo>
                    <a:lnTo>
                      <a:pt x="425" y="218"/>
                    </a:lnTo>
                    <a:lnTo>
                      <a:pt x="428" y="208"/>
                    </a:lnTo>
                    <a:lnTo>
                      <a:pt x="454" y="142"/>
                    </a:lnTo>
                    <a:lnTo>
                      <a:pt x="459" y="132"/>
                    </a:lnTo>
                    <a:lnTo>
                      <a:pt x="464" y="116"/>
                    </a:lnTo>
                    <a:lnTo>
                      <a:pt x="464" y="113"/>
                    </a:lnTo>
                    <a:lnTo>
                      <a:pt x="470" y="105"/>
                    </a:lnTo>
                    <a:lnTo>
                      <a:pt x="470" y="103"/>
                    </a:lnTo>
                    <a:lnTo>
                      <a:pt x="472" y="100"/>
                    </a:lnTo>
                    <a:lnTo>
                      <a:pt x="472" y="95"/>
                    </a:lnTo>
                    <a:lnTo>
                      <a:pt x="480" y="79"/>
                    </a:lnTo>
                    <a:lnTo>
                      <a:pt x="490" y="53"/>
                    </a:lnTo>
                    <a:lnTo>
                      <a:pt x="501" y="29"/>
                    </a:lnTo>
                    <a:lnTo>
                      <a:pt x="511" y="0"/>
                    </a:lnTo>
                    <a:lnTo>
                      <a:pt x="522" y="11"/>
                    </a:lnTo>
                    <a:lnTo>
                      <a:pt x="532" y="19"/>
                    </a:lnTo>
                    <a:lnTo>
                      <a:pt x="540" y="27"/>
                    </a:lnTo>
                    <a:lnTo>
                      <a:pt x="559" y="42"/>
                    </a:lnTo>
                    <a:lnTo>
                      <a:pt x="572" y="55"/>
                    </a:lnTo>
                    <a:lnTo>
                      <a:pt x="587" y="71"/>
                    </a:lnTo>
                    <a:lnTo>
                      <a:pt x="598" y="79"/>
                    </a:lnTo>
                    <a:lnTo>
                      <a:pt x="611" y="90"/>
                    </a:lnTo>
                    <a:lnTo>
                      <a:pt x="622" y="100"/>
                    </a:lnTo>
                    <a:lnTo>
                      <a:pt x="627" y="105"/>
                    </a:lnTo>
                    <a:lnTo>
                      <a:pt x="632" y="111"/>
                    </a:lnTo>
                    <a:lnTo>
                      <a:pt x="637" y="118"/>
                    </a:lnTo>
                    <a:lnTo>
                      <a:pt x="643" y="126"/>
                    </a:lnTo>
                    <a:lnTo>
                      <a:pt x="645" y="129"/>
                    </a:lnTo>
                    <a:lnTo>
                      <a:pt x="648" y="132"/>
                    </a:lnTo>
                    <a:lnTo>
                      <a:pt x="650" y="134"/>
                    </a:lnTo>
                    <a:lnTo>
                      <a:pt x="661" y="150"/>
                    </a:lnTo>
                    <a:lnTo>
                      <a:pt x="669" y="160"/>
                    </a:lnTo>
                    <a:lnTo>
                      <a:pt x="674" y="171"/>
                    </a:lnTo>
                    <a:lnTo>
                      <a:pt x="679" y="179"/>
                    </a:lnTo>
                    <a:lnTo>
                      <a:pt x="687" y="189"/>
                    </a:lnTo>
                    <a:lnTo>
                      <a:pt x="705" y="197"/>
                    </a:lnTo>
                    <a:lnTo>
                      <a:pt x="708" y="197"/>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6" name="フリーフォーム 225"/>
              <p:cNvSpPr>
                <a:spLocks/>
              </p:cNvSpPr>
              <p:nvPr/>
            </p:nvSpPr>
            <p:spPr bwMode="auto">
              <a:xfrm>
                <a:off x="8000928" y="4070303"/>
                <a:ext cx="470758" cy="1108769"/>
              </a:xfrm>
              <a:custGeom>
                <a:avLst/>
                <a:gdLst>
                  <a:gd name="T0" fmla="*/ 155 w 983"/>
                  <a:gd name="T1" fmla="*/ 139 h 2278"/>
                  <a:gd name="T2" fmla="*/ 378 w 983"/>
                  <a:gd name="T3" fmla="*/ 357 h 2278"/>
                  <a:gd name="T4" fmla="*/ 574 w 983"/>
                  <a:gd name="T5" fmla="*/ 446 h 2278"/>
                  <a:gd name="T6" fmla="*/ 606 w 983"/>
                  <a:gd name="T7" fmla="*/ 559 h 2278"/>
                  <a:gd name="T8" fmla="*/ 621 w 983"/>
                  <a:gd name="T9" fmla="*/ 640 h 2278"/>
                  <a:gd name="T10" fmla="*/ 655 w 983"/>
                  <a:gd name="T11" fmla="*/ 716 h 2278"/>
                  <a:gd name="T12" fmla="*/ 608 w 983"/>
                  <a:gd name="T13" fmla="*/ 803 h 2278"/>
                  <a:gd name="T14" fmla="*/ 600 w 983"/>
                  <a:gd name="T15" fmla="*/ 903 h 2278"/>
                  <a:gd name="T16" fmla="*/ 595 w 983"/>
                  <a:gd name="T17" fmla="*/ 987 h 2278"/>
                  <a:gd name="T18" fmla="*/ 574 w 983"/>
                  <a:gd name="T19" fmla="*/ 1039 h 2278"/>
                  <a:gd name="T20" fmla="*/ 530 w 983"/>
                  <a:gd name="T21" fmla="*/ 1021 h 2278"/>
                  <a:gd name="T22" fmla="*/ 488 w 983"/>
                  <a:gd name="T23" fmla="*/ 1002 h 2278"/>
                  <a:gd name="T24" fmla="*/ 393 w 983"/>
                  <a:gd name="T25" fmla="*/ 963 h 2278"/>
                  <a:gd name="T26" fmla="*/ 370 w 983"/>
                  <a:gd name="T27" fmla="*/ 934 h 2278"/>
                  <a:gd name="T28" fmla="*/ 325 w 983"/>
                  <a:gd name="T29" fmla="*/ 929 h 2278"/>
                  <a:gd name="T30" fmla="*/ 252 w 983"/>
                  <a:gd name="T31" fmla="*/ 908 h 2278"/>
                  <a:gd name="T32" fmla="*/ 204 w 983"/>
                  <a:gd name="T33" fmla="*/ 918 h 2278"/>
                  <a:gd name="T34" fmla="*/ 199 w 983"/>
                  <a:gd name="T35" fmla="*/ 863 h 2278"/>
                  <a:gd name="T36" fmla="*/ 168 w 983"/>
                  <a:gd name="T37" fmla="*/ 879 h 2278"/>
                  <a:gd name="T38" fmla="*/ 155 w 983"/>
                  <a:gd name="T39" fmla="*/ 968 h 2278"/>
                  <a:gd name="T40" fmla="*/ 160 w 983"/>
                  <a:gd name="T41" fmla="*/ 1089 h 2278"/>
                  <a:gd name="T42" fmla="*/ 215 w 983"/>
                  <a:gd name="T43" fmla="*/ 1113 h 2278"/>
                  <a:gd name="T44" fmla="*/ 312 w 983"/>
                  <a:gd name="T45" fmla="*/ 1123 h 2278"/>
                  <a:gd name="T46" fmla="*/ 391 w 983"/>
                  <a:gd name="T47" fmla="*/ 1183 h 2278"/>
                  <a:gd name="T48" fmla="*/ 472 w 983"/>
                  <a:gd name="T49" fmla="*/ 1217 h 2278"/>
                  <a:gd name="T50" fmla="*/ 551 w 983"/>
                  <a:gd name="T51" fmla="*/ 1215 h 2278"/>
                  <a:gd name="T52" fmla="*/ 556 w 983"/>
                  <a:gd name="T53" fmla="*/ 1144 h 2278"/>
                  <a:gd name="T54" fmla="*/ 535 w 983"/>
                  <a:gd name="T55" fmla="*/ 1089 h 2278"/>
                  <a:gd name="T56" fmla="*/ 537 w 983"/>
                  <a:gd name="T57" fmla="*/ 1081 h 2278"/>
                  <a:gd name="T58" fmla="*/ 561 w 983"/>
                  <a:gd name="T59" fmla="*/ 1139 h 2278"/>
                  <a:gd name="T60" fmla="*/ 611 w 983"/>
                  <a:gd name="T61" fmla="*/ 1176 h 2278"/>
                  <a:gd name="T62" fmla="*/ 663 w 983"/>
                  <a:gd name="T63" fmla="*/ 1178 h 2278"/>
                  <a:gd name="T64" fmla="*/ 629 w 983"/>
                  <a:gd name="T65" fmla="*/ 1220 h 2278"/>
                  <a:gd name="T66" fmla="*/ 700 w 983"/>
                  <a:gd name="T67" fmla="*/ 1294 h 2278"/>
                  <a:gd name="T68" fmla="*/ 807 w 983"/>
                  <a:gd name="T69" fmla="*/ 1288 h 2278"/>
                  <a:gd name="T70" fmla="*/ 839 w 983"/>
                  <a:gd name="T71" fmla="*/ 1333 h 2278"/>
                  <a:gd name="T72" fmla="*/ 883 w 983"/>
                  <a:gd name="T73" fmla="*/ 1375 h 2278"/>
                  <a:gd name="T74" fmla="*/ 952 w 983"/>
                  <a:gd name="T75" fmla="*/ 1393 h 2278"/>
                  <a:gd name="T76" fmla="*/ 980 w 983"/>
                  <a:gd name="T77" fmla="*/ 1409 h 2278"/>
                  <a:gd name="T78" fmla="*/ 980 w 983"/>
                  <a:gd name="T79" fmla="*/ 1451 h 2278"/>
                  <a:gd name="T80" fmla="*/ 980 w 983"/>
                  <a:gd name="T81" fmla="*/ 1504 h 2278"/>
                  <a:gd name="T82" fmla="*/ 939 w 983"/>
                  <a:gd name="T83" fmla="*/ 1572 h 2278"/>
                  <a:gd name="T84" fmla="*/ 904 w 983"/>
                  <a:gd name="T85" fmla="*/ 1614 h 2278"/>
                  <a:gd name="T86" fmla="*/ 842 w 983"/>
                  <a:gd name="T87" fmla="*/ 1651 h 2278"/>
                  <a:gd name="T88" fmla="*/ 739 w 983"/>
                  <a:gd name="T89" fmla="*/ 1727 h 2278"/>
                  <a:gd name="T90" fmla="*/ 745 w 983"/>
                  <a:gd name="T91" fmla="*/ 1850 h 2278"/>
                  <a:gd name="T92" fmla="*/ 747 w 983"/>
                  <a:gd name="T93" fmla="*/ 1952 h 2278"/>
                  <a:gd name="T94" fmla="*/ 734 w 983"/>
                  <a:gd name="T95" fmla="*/ 2005 h 2278"/>
                  <a:gd name="T96" fmla="*/ 613 w 983"/>
                  <a:gd name="T97" fmla="*/ 2036 h 2278"/>
                  <a:gd name="T98" fmla="*/ 472 w 983"/>
                  <a:gd name="T99" fmla="*/ 2002 h 2278"/>
                  <a:gd name="T100" fmla="*/ 461 w 983"/>
                  <a:gd name="T101" fmla="*/ 2052 h 2278"/>
                  <a:gd name="T102" fmla="*/ 427 w 983"/>
                  <a:gd name="T103" fmla="*/ 2081 h 2278"/>
                  <a:gd name="T104" fmla="*/ 440 w 983"/>
                  <a:gd name="T105" fmla="*/ 2147 h 2278"/>
                  <a:gd name="T106" fmla="*/ 454 w 983"/>
                  <a:gd name="T107" fmla="*/ 2223 h 2278"/>
                  <a:gd name="T108" fmla="*/ 412 w 983"/>
                  <a:gd name="T109" fmla="*/ 2275 h 2278"/>
                  <a:gd name="T110" fmla="*/ 396 w 983"/>
                  <a:gd name="T111" fmla="*/ 2196 h 2278"/>
                  <a:gd name="T112" fmla="*/ 383 w 983"/>
                  <a:gd name="T113" fmla="*/ 2133 h 2278"/>
                  <a:gd name="T114" fmla="*/ 343 w 983"/>
                  <a:gd name="T115" fmla="*/ 2084 h 2278"/>
                  <a:gd name="T116" fmla="*/ 322 w 983"/>
                  <a:gd name="T117" fmla="*/ 2028 h 2278"/>
                  <a:gd name="T118" fmla="*/ 299 w 983"/>
                  <a:gd name="T119" fmla="*/ 1981 h 2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3" h="2278">
                    <a:moveTo>
                      <a:pt x="0" y="0"/>
                    </a:moveTo>
                    <a:lnTo>
                      <a:pt x="0" y="42"/>
                    </a:lnTo>
                    <a:lnTo>
                      <a:pt x="45" y="39"/>
                    </a:lnTo>
                    <a:lnTo>
                      <a:pt x="79" y="37"/>
                    </a:lnTo>
                    <a:lnTo>
                      <a:pt x="123" y="37"/>
                    </a:lnTo>
                    <a:lnTo>
                      <a:pt x="126" y="37"/>
                    </a:lnTo>
                    <a:lnTo>
                      <a:pt x="128" y="37"/>
                    </a:lnTo>
                    <a:lnTo>
                      <a:pt x="128" y="58"/>
                    </a:lnTo>
                    <a:lnTo>
                      <a:pt x="128" y="60"/>
                    </a:lnTo>
                    <a:lnTo>
                      <a:pt x="128" y="76"/>
                    </a:lnTo>
                    <a:lnTo>
                      <a:pt x="128" y="79"/>
                    </a:lnTo>
                    <a:lnTo>
                      <a:pt x="131" y="100"/>
                    </a:lnTo>
                    <a:lnTo>
                      <a:pt x="131" y="102"/>
                    </a:lnTo>
                    <a:lnTo>
                      <a:pt x="131" y="139"/>
                    </a:lnTo>
                    <a:lnTo>
                      <a:pt x="134" y="139"/>
                    </a:lnTo>
                    <a:lnTo>
                      <a:pt x="136" y="139"/>
                    </a:lnTo>
                    <a:lnTo>
                      <a:pt x="155" y="139"/>
                    </a:lnTo>
                    <a:lnTo>
                      <a:pt x="160" y="139"/>
                    </a:lnTo>
                    <a:lnTo>
                      <a:pt x="173" y="136"/>
                    </a:lnTo>
                    <a:lnTo>
                      <a:pt x="194" y="136"/>
                    </a:lnTo>
                    <a:lnTo>
                      <a:pt x="207" y="136"/>
                    </a:lnTo>
                    <a:lnTo>
                      <a:pt x="215" y="136"/>
                    </a:lnTo>
                    <a:lnTo>
                      <a:pt x="275" y="134"/>
                    </a:lnTo>
                    <a:lnTo>
                      <a:pt x="281" y="244"/>
                    </a:lnTo>
                    <a:lnTo>
                      <a:pt x="296" y="244"/>
                    </a:lnTo>
                    <a:lnTo>
                      <a:pt x="299" y="244"/>
                    </a:lnTo>
                    <a:lnTo>
                      <a:pt x="322" y="244"/>
                    </a:lnTo>
                    <a:lnTo>
                      <a:pt x="328" y="244"/>
                    </a:lnTo>
                    <a:lnTo>
                      <a:pt x="372" y="241"/>
                    </a:lnTo>
                    <a:lnTo>
                      <a:pt x="375" y="304"/>
                    </a:lnTo>
                    <a:lnTo>
                      <a:pt x="378" y="317"/>
                    </a:lnTo>
                    <a:lnTo>
                      <a:pt x="378" y="349"/>
                    </a:lnTo>
                    <a:lnTo>
                      <a:pt x="378" y="354"/>
                    </a:lnTo>
                    <a:lnTo>
                      <a:pt x="378" y="357"/>
                    </a:lnTo>
                    <a:lnTo>
                      <a:pt x="378" y="359"/>
                    </a:lnTo>
                    <a:lnTo>
                      <a:pt x="378" y="365"/>
                    </a:lnTo>
                    <a:lnTo>
                      <a:pt x="378" y="399"/>
                    </a:lnTo>
                    <a:lnTo>
                      <a:pt x="380" y="399"/>
                    </a:lnTo>
                    <a:lnTo>
                      <a:pt x="414" y="396"/>
                    </a:lnTo>
                    <a:lnTo>
                      <a:pt x="417" y="396"/>
                    </a:lnTo>
                    <a:lnTo>
                      <a:pt x="475" y="393"/>
                    </a:lnTo>
                    <a:lnTo>
                      <a:pt x="475" y="417"/>
                    </a:lnTo>
                    <a:lnTo>
                      <a:pt x="485" y="417"/>
                    </a:lnTo>
                    <a:lnTo>
                      <a:pt x="503" y="414"/>
                    </a:lnTo>
                    <a:lnTo>
                      <a:pt x="514" y="414"/>
                    </a:lnTo>
                    <a:lnTo>
                      <a:pt x="532" y="414"/>
                    </a:lnTo>
                    <a:lnTo>
                      <a:pt x="551" y="414"/>
                    </a:lnTo>
                    <a:lnTo>
                      <a:pt x="558" y="414"/>
                    </a:lnTo>
                    <a:lnTo>
                      <a:pt x="569" y="412"/>
                    </a:lnTo>
                    <a:lnTo>
                      <a:pt x="572" y="412"/>
                    </a:lnTo>
                    <a:lnTo>
                      <a:pt x="574" y="446"/>
                    </a:lnTo>
                    <a:lnTo>
                      <a:pt x="574" y="449"/>
                    </a:lnTo>
                    <a:lnTo>
                      <a:pt x="574" y="488"/>
                    </a:lnTo>
                    <a:lnTo>
                      <a:pt x="574" y="501"/>
                    </a:lnTo>
                    <a:lnTo>
                      <a:pt x="574" y="509"/>
                    </a:lnTo>
                    <a:lnTo>
                      <a:pt x="574" y="514"/>
                    </a:lnTo>
                    <a:lnTo>
                      <a:pt x="574" y="522"/>
                    </a:lnTo>
                    <a:lnTo>
                      <a:pt x="574" y="525"/>
                    </a:lnTo>
                    <a:lnTo>
                      <a:pt x="577" y="530"/>
                    </a:lnTo>
                    <a:lnTo>
                      <a:pt x="577" y="533"/>
                    </a:lnTo>
                    <a:lnTo>
                      <a:pt x="577" y="535"/>
                    </a:lnTo>
                    <a:lnTo>
                      <a:pt x="577" y="538"/>
                    </a:lnTo>
                    <a:lnTo>
                      <a:pt x="577" y="546"/>
                    </a:lnTo>
                    <a:lnTo>
                      <a:pt x="577" y="551"/>
                    </a:lnTo>
                    <a:lnTo>
                      <a:pt x="577" y="554"/>
                    </a:lnTo>
                    <a:lnTo>
                      <a:pt x="577" y="556"/>
                    </a:lnTo>
                    <a:lnTo>
                      <a:pt x="577" y="559"/>
                    </a:lnTo>
                    <a:lnTo>
                      <a:pt x="606" y="559"/>
                    </a:lnTo>
                    <a:lnTo>
                      <a:pt x="608" y="559"/>
                    </a:lnTo>
                    <a:lnTo>
                      <a:pt x="611" y="559"/>
                    </a:lnTo>
                    <a:lnTo>
                      <a:pt x="613" y="559"/>
                    </a:lnTo>
                    <a:lnTo>
                      <a:pt x="613" y="567"/>
                    </a:lnTo>
                    <a:lnTo>
                      <a:pt x="613" y="569"/>
                    </a:lnTo>
                    <a:lnTo>
                      <a:pt x="613" y="577"/>
                    </a:lnTo>
                    <a:lnTo>
                      <a:pt x="616" y="582"/>
                    </a:lnTo>
                    <a:lnTo>
                      <a:pt x="619" y="585"/>
                    </a:lnTo>
                    <a:lnTo>
                      <a:pt x="619" y="588"/>
                    </a:lnTo>
                    <a:lnTo>
                      <a:pt x="619" y="593"/>
                    </a:lnTo>
                    <a:lnTo>
                      <a:pt x="619" y="596"/>
                    </a:lnTo>
                    <a:lnTo>
                      <a:pt x="619" y="606"/>
                    </a:lnTo>
                    <a:lnTo>
                      <a:pt x="621" y="614"/>
                    </a:lnTo>
                    <a:lnTo>
                      <a:pt x="621" y="619"/>
                    </a:lnTo>
                    <a:lnTo>
                      <a:pt x="621" y="627"/>
                    </a:lnTo>
                    <a:lnTo>
                      <a:pt x="621" y="632"/>
                    </a:lnTo>
                    <a:lnTo>
                      <a:pt x="621" y="640"/>
                    </a:lnTo>
                    <a:lnTo>
                      <a:pt x="632" y="664"/>
                    </a:lnTo>
                    <a:lnTo>
                      <a:pt x="632" y="666"/>
                    </a:lnTo>
                    <a:lnTo>
                      <a:pt x="634" y="669"/>
                    </a:lnTo>
                    <a:lnTo>
                      <a:pt x="634" y="672"/>
                    </a:lnTo>
                    <a:lnTo>
                      <a:pt x="634" y="674"/>
                    </a:lnTo>
                    <a:lnTo>
                      <a:pt x="637" y="680"/>
                    </a:lnTo>
                    <a:lnTo>
                      <a:pt x="637" y="682"/>
                    </a:lnTo>
                    <a:lnTo>
                      <a:pt x="637" y="685"/>
                    </a:lnTo>
                    <a:lnTo>
                      <a:pt x="637" y="687"/>
                    </a:lnTo>
                    <a:lnTo>
                      <a:pt x="640" y="690"/>
                    </a:lnTo>
                    <a:lnTo>
                      <a:pt x="640" y="695"/>
                    </a:lnTo>
                    <a:lnTo>
                      <a:pt x="642" y="703"/>
                    </a:lnTo>
                    <a:lnTo>
                      <a:pt x="645" y="703"/>
                    </a:lnTo>
                    <a:lnTo>
                      <a:pt x="648" y="708"/>
                    </a:lnTo>
                    <a:lnTo>
                      <a:pt x="650" y="711"/>
                    </a:lnTo>
                    <a:lnTo>
                      <a:pt x="653" y="714"/>
                    </a:lnTo>
                    <a:lnTo>
                      <a:pt x="655" y="716"/>
                    </a:lnTo>
                    <a:lnTo>
                      <a:pt x="648" y="716"/>
                    </a:lnTo>
                    <a:lnTo>
                      <a:pt x="642" y="716"/>
                    </a:lnTo>
                    <a:lnTo>
                      <a:pt x="629" y="716"/>
                    </a:lnTo>
                    <a:lnTo>
                      <a:pt x="629" y="719"/>
                    </a:lnTo>
                    <a:lnTo>
                      <a:pt x="629" y="727"/>
                    </a:lnTo>
                    <a:lnTo>
                      <a:pt x="629" y="735"/>
                    </a:lnTo>
                    <a:lnTo>
                      <a:pt x="619" y="756"/>
                    </a:lnTo>
                    <a:lnTo>
                      <a:pt x="616" y="756"/>
                    </a:lnTo>
                    <a:lnTo>
                      <a:pt x="613" y="756"/>
                    </a:lnTo>
                    <a:lnTo>
                      <a:pt x="616" y="763"/>
                    </a:lnTo>
                    <a:lnTo>
                      <a:pt x="616" y="766"/>
                    </a:lnTo>
                    <a:lnTo>
                      <a:pt x="611" y="774"/>
                    </a:lnTo>
                    <a:lnTo>
                      <a:pt x="611" y="777"/>
                    </a:lnTo>
                    <a:lnTo>
                      <a:pt x="608" y="787"/>
                    </a:lnTo>
                    <a:lnTo>
                      <a:pt x="608" y="792"/>
                    </a:lnTo>
                    <a:lnTo>
                      <a:pt x="608" y="795"/>
                    </a:lnTo>
                    <a:lnTo>
                      <a:pt x="608" y="803"/>
                    </a:lnTo>
                    <a:lnTo>
                      <a:pt x="608" y="816"/>
                    </a:lnTo>
                    <a:lnTo>
                      <a:pt x="600" y="816"/>
                    </a:lnTo>
                    <a:lnTo>
                      <a:pt x="598" y="816"/>
                    </a:lnTo>
                    <a:lnTo>
                      <a:pt x="595" y="816"/>
                    </a:lnTo>
                    <a:lnTo>
                      <a:pt x="595" y="819"/>
                    </a:lnTo>
                    <a:lnTo>
                      <a:pt x="595" y="832"/>
                    </a:lnTo>
                    <a:lnTo>
                      <a:pt x="595" y="840"/>
                    </a:lnTo>
                    <a:lnTo>
                      <a:pt x="592" y="855"/>
                    </a:lnTo>
                    <a:lnTo>
                      <a:pt x="592" y="868"/>
                    </a:lnTo>
                    <a:lnTo>
                      <a:pt x="592" y="879"/>
                    </a:lnTo>
                    <a:lnTo>
                      <a:pt x="595" y="879"/>
                    </a:lnTo>
                    <a:lnTo>
                      <a:pt x="598" y="879"/>
                    </a:lnTo>
                    <a:lnTo>
                      <a:pt x="598" y="889"/>
                    </a:lnTo>
                    <a:lnTo>
                      <a:pt x="600" y="892"/>
                    </a:lnTo>
                    <a:lnTo>
                      <a:pt x="600" y="895"/>
                    </a:lnTo>
                    <a:lnTo>
                      <a:pt x="600" y="897"/>
                    </a:lnTo>
                    <a:lnTo>
                      <a:pt x="600" y="903"/>
                    </a:lnTo>
                    <a:lnTo>
                      <a:pt x="598" y="908"/>
                    </a:lnTo>
                    <a:lnTo>
                      <a:pt x="598" y="916"/>
                    </a:lnTo>
                    <a:lnTo>
                      <a:pt x="600" y="918"/>
                    </a:lnTo>
                    <a:lnTo>
                      <a:pt x="600" y="926"/>
                    </a:lnTo>
                    <a:lnTo>
                      <a:pt x="600" y="931"/>
                    </a:lnTo>
                    <a:lnTo>
                      <a:pt x="600" y="937"/>
                    </a:lnTo>
                    <a:lnTo>
                      <a:pt x="600" y="942"/>
                    </a:lnTo>
                    <a:lnTo>
                      <a:pt x="600" y="952"/>
                    </a:lnTo>
                    <a:lnTo>
                      <a:pt x="592" y="952"/>
                    </a:lnTo>
                    <a:lnTo>
                      <a:pt x="590" y="952"/>
                    </a:lnTo>
                    <a:lnTo>
                      <a:pt x="587" y="952"/>
                    </a:lnTo>
                    <a:lnTo>
                      <a:pt x="582" y="952"/>
                    </a:lnTo>
                    <a:lnTo>
                      <a:pt x="582" y="963"/>
                    </a:lnTo>
                    <a:lnTo>
                      <a:pt x="579" y="976"/>
                    </a:lnTo>
                    <a:lnTo>
                      <a:pt x="582" y="976"/>
                    </a:lnTo>
                    <a:lnTo>
                      <a:pt x="592" y="987"/>
                    </a:lnTo>
                    <a:lnTo>
                      <a:pt x="595" y="987"/>
                    </a:lnTo>
                    <a:lnTo>
                      <a:pt x="603" y="987"/>
                    </a:lnTo>
                    <a:lnTo>
                      <a:pt x="600" y="989"/>
                    </a:lnTo>
                    <a:lnTo>
                      <a:pt x="600" y="1000"/>
                    </a:lnTo>
                    <a:lnTo>
                      <a:pt x="598" y="1002"/>
                    </a:lnTo>
                    <a:lnTo>
                      <a:pt x="598" y="1005"/>
                    </a:lnTo>
                    <a:lnTo>
                      <a:pt x="600" y="1005"/>
                    </a:lnTo>
                    <a:lnTo>
                      <a:pt x="603" y="1005"/>
                    </a:lnTo>
                    <a:lnTo>
                      <a:pt x="603" y="1018"/>
                    </a:lnTo>
                    <a:lnTo>
                      <a:pt x="600" y="1023"/>
                    </a:lnTo>
                    <a:lnTo>
                      <a:pt x="600" y="1026"/>
                    </a:lnTo>
                    <a:lnTo>
                      <a:pt x="592" y="1026"/>
                    </a:lnTo>
                    <a:lnTo>
                      <a:pt x="587" y="1034"/>
                    </a:lnTo>
                    <a:lnTo>
                      <a:pt x="587" y="1039"/>
                    </a:lnTo>
                    <a:lnTo>
                      <a:pt x="585" y="1039"/>
                    </a:lnTo>
                    <a:lnTo>
                      <a:pt x="579" y="1039"/>
                    </a:lnTo>
                    <a:lnTo>
                      <a:pt x="577" y="1039"/>
                    </a:lnTo>
                    <a:lnTo>
                      <a:pt x="574" y="1039"/>
                    </a:lnTo>
                    <a:lnTo>
                      <a:pt x="572" y="1039"/>
                    </a:lnTo>
                    <a:lnTo>
                      <a:pt x="566" y="1036"/>
                    </a:lnTo>
                    <a:lnTo>
                      <a:pt x="564" y="1036"/>
                    </a:lnTo>
                    <a:lnTo>
                      <a:pt x="561" y="1034"/>
                    </a:lnTo>
                    <a:lnTo>
                      <a:pt x="558" y="1034"/>
                    </a:lnTo>
                    <a:lnTo>
                      <a:pt x="556" y="1029"/>
                    </a:lnTo>
                    <a:lnTo>
                      <a:pt x="553" y="1026"/>
                    </a:lnTo>
                    <a:lnTo>
                      <a:pt x="551" y="1023"/>
                    </a:lnTo>
                    <a:lnTo>
                      <a:pt x="548" y="1023"/>
                    </a:lnTo>
                    <a:lnTo>
                      <a:pt x="545" y="1023"/>
                    </a:lnTo>
                    <a:lnTo>
                      <a:pt x="543" y="1023"/>
                    </a:lnTo>
                    <a:lnTo>
                      <a:pt x="540" y="1026"/>
                    </a:lnTo>
                    <a:lnTo>
                      <a:pt x="537" y="1026"/>
                    </a:lnTo>
                    <a:lnTo>
                      <a:pt x="535" y="1026"/>
                    </a:lnTo>
                    <a:lnTo>
                      <a:pt x="532" y="1023"/>
                    </a:lnTo>
                    <a:lnTo>
                      <a:pt x="530" y="1023"/>
                    </a:lnTo>
                    <a:lnTo>
                      <a:pt x="530" y="1021"/>
                    </a:lnTo>
                    <a:lnTo>
                      <a:pt x="524" y="1021"/>
                    </a:lnTo>
                    <a:lnTo>
                      <a:pt x="522" y="1018"/>
                    </a:lnTo>
                    <a:lnTo>
                      <a:pt x="522" y="1015"/>
                    </a:lnTo>
                    <a:lnTo>
                      <a:pt x="519" y="1013"/>
                    </a:lnTo>
                    <a:lnTo>
                      <a:pt x="519" y="1010"/>
                    </a:lnTo>
                    <a:lnTo>
                      <a:pt x="519" y="1008"/>
                    </a:lnTo>
                    <a:lnTo>
                      <a:pt x="516" y="1008"/>
                    </a:lnTo>
                    <a:lnTo>
                      <a:pt x="514" y="1008"/>
                    </a:lnTo>
                    <a:lnTo>
                      <a:pt x="514" y="1005"/>
                    </a:lnTo>
                    <a:lnTo>
                      <a:pt x="511" y="1005"/>
                    </a:lnTo>
                    <a:lnTo>
                      <a:pt x="509" y="1005"/>
                    </a:lnTo>
                    <a:lnTo>
                      <a:pt x="506" y="1005"/>
                    </a:lnTo>
                    <a:lnTo>
                      <a:pt x="503" y="1005"/>
                    </a:lnTo>
                    <a:lnTo>
                      <a:pt x="501" y="1005"/>
                    </a:lnTo>
                    <a:lnTo>
                      <a:pt x="498" y="1005"/>
                    </a:lnTo>
                    <a:lnTo>
                      <a:pt x="498" y="1008"/>
                    </a:lnTo>
                    <a:lnTo>
                      <a:pt x="488" y="1002"/>
                    </a:lnTo>
                    <a:lnTo>
                      <a:pt x="485" y="1002"/>
                    </a:lnTo>
                    <a:lnTo>
                      <a:pt x="482" y="1000"/>
                    </a:lnTo>
                    <a:lnTo>
                      <a:pt x="477" y="994"/>
                    </a:lnTo>
                    <a:lnTo>
                      <a:pt x="475" y="994"/>
                    </a:lnTo>
                    <a:lnTo>
                      <a:pt x="469" y="994"/>
                    </a:lnTo>
                    <a:lnTo>
                      <a:pt x="464" y="992"/>
                    </a:lnTo>
                    <a:lnTo>
                      <a:pt x="461" y="992"/>
                    </a:lnTo>
                    <a:lnTo>
                      <a:pt x="459" y="992"/>
                    </a:lnTo>
                    <a:lnTo>
                      <a:pt x="451" y="992"/>
                    </a:lnTo>
                    <a:lnTo>
                      <a:pt x="448" y="992"/>
                    </a:lnTo>
                    <a:lnTo>
                      <a:pt x="448" y="989"/>
                    </a:lnTo>
                    <a:lnTo>
                      <a:pt x="435" y="984"/>
                    </a:lnTo>
                    <a:lnTo>
                      <a:pt x="417" y="979"/>
                    </a:lnTo>
                    <a:lnTo>
                      <a:pt x="396" y="968"/>
                    </a:lnTo>
                    <a:lnTo>
                      <a:pt x="391" y="968"/>
                    </a:lnTo>
                    <a:lnTo>
                      <a:pt x="393" y="966"/>
                    </a:lnTo>
                    <a:lnTo>
                      <a:pt x="393" y="963"/>
                    </a:lnTo>
                    <a:lnTo>
                      <a:pt x="396" y="960"/>
                    </a:lnTo>
                    <a:lnTo>
                      <a:pt x="396" y="958"/>
                    </a:lnTo>
                    <a:lnTo>
                      <a:pt x="393" y="958"/>
                    </a:lnTo>
                    <a:lnTo>
                      <a:pt x="391" y="955"/>
                    </a:lnTo>
                    <a:lnTo>
                      <a:pt x="383" y="955"/>
                    </a:lnTo>
                    <a:lnTo>
                      <a:pt x="380" y="958"/>
                    </a:lnTo>
                    <a:lnTo>
                      <a:pt x="378" y="955"/>
                    </a:lnTo>
                    <a:lnTo>
                      <a:pt x="375" y="955"/>
                    </a:lnTo>
                    <a:lnTo>
                      <a:pt x="372" y="952"/>
                    </a:lnTo>
                    <a:lnTo>
                      <a:pt x="370" y="950"/>
                    </a:lnTo>
                    <a:lnTo>
                      <a:pt x="367" y="947"/>
                    </a:lnTo>
                    <a:lnTo>
                      <a:pt x="367" y="945"/>
                    </a:lnTo>
                    <a:lnTo>
                      <a:pt x="370" y="945"/>
                    </a:lnTo>
                    <a:lnTo>
                      <a:pt x="370" y="942"/>
                    </a:lnTo>
                    <a:lnTo>
                      <a:pt x="370" y="939"/>
                    </a:lnTo>
                    <a:lnTo>
                      <a:pt x="370" y="937"/>
                    </a:lnTo>
                    <a:lnTo>
                      <a:pt x="370" y="934"/>
                    </a:lnTo>
                    <a:lnTo>
                      <a:pt x="370" y="931"/>
                    </a:lnTo>
                    <a:lnTo>
                      <a:pt x="372" y="929"/>
                    </a:lnTo>
                    <a:lnTo>
                      <a:pt x="370" y="929"/>
                    </a:lnTo>
                    <a:lnTo>
                      <a:pt x="367" y="929"/>
                    </a:lnTo>
                    <a:lnTo>
                      <a:pt x="364" y="929"/>
                    </a:lnTo>
                    <a:lnTo>
                      <a:pt x="362" y="929"/>
                    </a:lnTo>
                    <a:lnTo>
                      <a:pt x="359" y="926"/>
                    </a:lnTo>
                    <a:lnTo>
                      <a:pt x="357" y="926"/>
                    </a:lnTo>
                    <a:lnTo>
                      <a:pt x="351" y="926"/>
                    </a:lnTo>
                    <a:lnTo>
                      <a:pt x="349" y="924"/>
                    </a:lnTo>
                    <a:lnTo>
                      <a:pt x="346" y="924"/>
                    </a:lnTo>
                    <a:lnTo>
                      <a:pt x="343" y="926"/>
                    </a:lnTo>
                    <a:lnTo>
                      <a:pt x="341" y="926"/>
                    </a:lnTo>
                    <a:lnTo>
                      <a:pt x="336" y="926"/>
                    </a:lnTo>
                    <a:lnTo>
                      <a:pt x="333" y="926"/>
                    </a:lnTo>
                    <a:lnTo>
                      <a:pt x="330" y="926"/>
                    </a:lnTo>
                    <a:lnTo>
                      <a:pt x="325" y="929"/>
                    </a:lnTo>
                    <a:lnTo>
                      <a:pt x="320" y="929"/>
                    </a:lnTo>
                    <a:lnTo>
                      <a:pt x="317" y="929"/>
                    </a:lnTo>
                    <a:lnTo>
                      <a:pt x="315" y="929"/>
                    </a:lnTo>
                    <a:lnTo>
                      <a:pt x="312" y="929"/>
                    </a:lnTo>
                    <a:lnTo>
                      <a:pt x="309" y="929"/>
                    </a:lnTo>
                    <a:lnTo>
                      <a:pt x="307" y="929"/>
                    </a:lnTo>
                    <a:lnTo>
                      <a:pt x="304" y="929"/>
                    </a:lnTo>
                    <a:lnTo>
                      <a:pt x="301" y="929"/>
                    </a:lnTo>
                    <a:lnTo>
                      <a:pt x="299" y="929"/>
                    </a:lnTo>
                    <a:lnTo>
                      <a:pt x="296" y="929"/>
                    </a:lnTo>
                    <a:lnTo>
                      <a:pt x="294" y="929"/>
                    </a:lnTo>
                    <a:lnTo>
                      <a:pt x="288" y="924"/>
                    </a:lnTo>
                    <a:lnTo>
                      <a:pt x="270" y="916"/>
                    </a:lnTo>
                    <a:lnTo>
                      <a:pt x="257" y="910"/>
                    </a:lnTo>
                    <a:lnTo>
                      <a:pt x="254" y="910"/>
                    </a:lnTo>
                    <a:lnTo>
                      <a:pt x="252" y="910"/>
                    </a:lnTo>
                    <a:lnTo>
                      <a:pt x="252" y="908"/>
                    </a:lnTo>
                    <a:lnTo>
                      <a:pt x="246" y="908"/>
                    </a:lnTo>
                    <a:lnTo>
                      <a:pt x="244" y="908"/>
                    </a:lnTo>
                    <a:lnTo>
                      <a:pt x="241" y="908"/>
                    </a:lnTo>
                    <a:lnTo>
                      <a:pt x="236" y="908"/>
                    </a:lnTo>
                    <a:lnTo>
                      <a:pt x="233" y="910"/>
                    </a:lnTo>
                    <a:lnTo>
                      <a:pt x="231" y="910"/>
                    </a:lnTo>
                    <a:lnTo>
                      <a:pt x="228" y="910"/>
                    </a:lnTo>
                    <a:lnTo>
                      <a:pt x="228" y="913"/>
                    </a:lnTo>
                    <a:lnTo>
                      <a:pt x="225" y="913"/>
                    </a:lnTo>
                    <a:lnTo>
                      <a:pt x="223" y="913"/>
                    </a:lnTo>
                    <a:lnTo>
                      <a:pt x="220" y="913"/>
                    </a:lnTo>
                    <a:lnTo>
                      <a:pt x="218" y="916"/>
                    </a:lnTo>
                    <a:lnTo>
                      <a:pt x="215" y="916"/>
                    </a:lnTo>
                    <a:lnTo>
                      <a:pt x="212" y="916"/>
                    </a:lnTo>
                    <a:lnTo>
                      <a:pt x="210" y="918"/>
                    </a:lnTo>
                    <a:lnTo>
                      <a:pt x="207" y="918"/>
                    </a:lnTo>
                    <a:lnTo>
                      <a:pt x="204" y="918"/>
                    </a:lnTo>
                    <a:lnTo>
                      <a:pt x="204" y="913"/>
                    </a:lnTo>
                    <a:lnTo>
                      <a:pt x="202" y="913"/>
                    </a:lnTo>
                    <a:lnTo>
                      <a:pt x="202" y="908"/>
                    </a:lnTo>
                    <a:lnTo>
                      <a:pt x="202" y="905"/>
                    </a:lnTo>
                    <a:lnTo>
                      <a:pt x="202" y="903"/>
                    </a:lnTo>
                    <a:lnTo>
                      <a:pt x="202" y="900"/>
                    </a:lnTo>
                    <a:lnTo>
                      <a:pt x="202" y="897"/>
                    </a:lnTo>
                    <a:lnTo>
                      <a:pt x="202" y="895"/>
                    </a:lnTo>
                    <a:lnTo>
                      <a:pt x="202" y="892"/>
                    </a:lnTo>
                    <a:lnTo>
                      <a:pt x="207" y="887"/>
                    </a:lnTo>
                    <a:lnTo>
                      <a:pt x="207" y="884"/>
                    </a:lnTo>
                    <a:lnTo>
                      <a:pt x="210" y="882"/>
                    </a:lnTo>
                    <a:lnTo>
                      <a:pt x="210" y="879"/>
                    </a:lnTo>
                    <a:lnTo>
                      <a:pt x="210" y="876"/>
                    </a:lnTo>
                    <a:lnTo>
                      <a:pt x="202" y="866"/>
                    </a:lnTo>
                    <a:lnTo>
                      <a:pt x="202" y="863"/>
                    </a:lnTo>
                    <a:lnTo>
                      <a:pt x="199" y="863"/>
                    </a:lnTo>
                    <a:lnTo>
                      <a:pt x="199" y="861"/>
                    </a:lnTo>
                    <a:lnTo>
                      <a:pt x="191" y="853"/>
                    </a:lnTo>
                    <a:lnTo>
                      <a:pt x="181" y="845"/>
                    </a:lnTo>
                    <a:lnTo>
                      <a:pt x="176" y="840"/>
                    </a:lnTo>
                    <a:lnTo>
                      <a:pt x="173" y="840"/>
                    </a:lnTo>
                    <a:lnTo>
                      <a:pt x="170" y="840"/>
                    </a:lnTo>
                    <a:lnTo>
                      <a:pt x="165" y="837"/>
                    </a:lnTo>
                    <a:lnTo>
                      <a:pt x="165" y="840"/>
                    </a:lnTo>
                    <a:lnTo>
                      <a:pt x="165" y="847"/>
                    </a:lnTo>
                    <a:lnTo>
                      <a:pt x="165" y="850"/>
                    </a:lnTo>
                    <a:lnTo>
                      <a:pt x="165" y="855"/>
                    </a:lnTo>
                    <a:lnTo>
                      <a:pt x="165" y="858"/>
                    </a:lnTo>
                    <a:lnTo>
                      <a:pt x="168" y="861"/>
                    </a:lnTo>
                    <a:lnTo>
                      <a:pt x="168" y="866"/>
                    </a:lnTo>
                    <a:lnTo>
                      <a:pt x="168" y="868"/>
                    </a:lnTo>
                    <a:lnTo>
                      <a:pt x="168" y="874"/>
                    </a:lnTo>
                    <a:lnTo>
                      <a:pt x="168" y="879"/>
                    </a:lnTo>
                    <a:lnTo>
                      <a:pt x="168" y="882"/>
                    </a:lnTo>
                    <a:lnTo>
                      <a:pt x="165" y="882"/>
                    </a:lnTo>
                    <a:lnTo>
                      <a:pt x="165" y="884"/>
                    </a:lnTo>
                    <a:lnTo>
                      <a:pt x="165" y="887"/>
                    </a:lnTo>
                    <a:lnTo>
                      <a:pt x="163" y="892"/>
                    </a:lnTo>
                    <a:lnTo>
                      <a:pt x="163" y="895"/>
                    </a:lnTo>
                    <a:lnTo>
                      <a:pt x="163" y="897"/>
                    </a:lnTo>
                    <a:lnTo>
                      <a:pt x="160" y="900"/>
                    </a:lnTo>
                    <a:lnTo>
                      <a:pt x="160" y="903"/>
                    </a:lnTo>
                    <a:lnTo>
                      <a:pt x="160" y="913"/>
                    </a:lnTo>
                    <a:lnTo>
                      <a:pt x="160" y="924"/>
                    </a:lnTo>
                    <a:lnTo>
                      <a:pt x="157" y="934"/>
                    </a:lnTo>
                    <a:lnTo>
                      <a:pt x="157" y="939"/>
                    </a:lnTo>
                    <a:lnTo>
                      <a:pt x="157" y="942"/>
                    </a:lnTo>
                    <a:lnTo>
                      <a:pt x="157" y="950"/>
                    </a:lnTo>
                    <a:lnTo>
                      <a:pt x="155" y="963"/>
                    </a:lnTo>
                    <a:lnTo>
                      <a:pt x="155" y="968"/>
                    </a:lnTo>
                    <a:lnTo>
                      <a:pt x="155" y="971"/>
                    </a:lnTo>
                    <a:lnTo>
                      <a:pt x="155" y="979"/>
                    </a:lnTo>
                    <a:lnTo>
                      <a:pt x="155" y="989"/>
                    </a:lnTo>
                    <a:lnTo>
                      <a:pt x="155" y="1000"/>
                    </a:lnTo>
                    <a:lnTo>
                      <a:pt x="155" y="1013"/>
                    </a:lnTo>
                    <a:lnTo>
                      <a:pt x="155" y="1015"/>
                    </a:lnTo>
                    <a:lnTo>
                      <a:pt x="155" y="1018"/>
                    </a:lnTo>
                    <a:lnTo>
                      <a:pt x="155" y="1029"/>
                    </a:lnTo>
                    <a:lnTo>
                      <a:pt x="155" y="1034"/>
                    </a:lnTo>
                    <a:lnTo>
                      <a:pt x="155" y="1036"/>
                    </a:lnTo>
                    <a:lnTo>
                      <a:pt x="155" y="1047"/>
                    </a:lnTo>
                    <a:lnTo>
                      <a:pt x="155" y="1052"/>
                    </a:lnTo>
                    <a:lnTo>
                      <a:pt x="155" y="1057"/>
                    </a:lnTo>
                    <a:lnTo>
                      <a:pt x="155" y="1065"/>
                    </a:lnTo>
                    <a:lnTo>
                      <a:pt x="155" y="1073"/>
                    </a:lnTo>
                    <a:lnTo>
                      <a:pt x="160" y="1076"/>
                    </a:lnTo>
                    <a:lnTo>
                      <a:pt x="160" y="1089"/>
                    </a:lnTo>
                    <a:lnTo>
                      <a:pt x="160" y="1092"/>
                    </a:lnTo>
                    <a:lnTo>
                      <a:pt x="165" y="1092"/>
                    </a:lnTo>
                    <a:lnTo>
                      <a:pt x="168" y="1089"/>
                    </a:lnTo>
                    <a:lnTo>
                      <a:pt x="170" y="1089"/>
                    </a:lnTo>
                    <a:lnTo>
                      <a:pt x="173" y="1089"/>
                    </a:lnTo>
                    <a:lnTo>
                      <a:pt x="173" y="1092"/>
                    </a:lnTo>
                    <a:lnTo>
                      <a:pt x="176" y="1092"/>
                    </a:lnTo>
                    <a:lnTo>
                      <a:pt x="184" y="1092"/>
                    </a:lnTo>
                    <a:lnTo>
                      <a:pt x="191" y="1094"/>
                    </a:lnTo>
                    <a:lnTo>
                      <a:pt x="194" y="1094"/>
                    </a:lnTo>
                    <a:lnTo>
                      <a:pt x="197" y="1097"/>
                    </a:lnTo>
                    <a:lnTo>
                      <a:pt x="199" y="1099"/>
                    </a:lnTo>
                    <a:lnTo>
                      <a:pt x="204" y="1102"/>
                    </a:lnTo>
                    <a:lnTo>
                      <a:pt x="210" y="1107"/>
                    </a:lnTo>
                    <a:lnTo>
                      <a:pt x="210" y="1110"/>
                    </a:lnTo>
                    <a:lnTo>
                      <a:pt x="212" y="1110"/>
                    </a:lnTo>
                    <a:lnTo>
                      <a:pt x="215" y="1113"/>
                    </a:lnTo>
                    <a:lnTo>
                      <a:pt x="218" y="1113"/>
                    </a:lnTo>
                    <a:lnTo>
                      <a:pt x="233" y="1105"/>
                    </a:lnTo>
                    <a:lnTo>
                      <a:pt x="241" y="1099"/>
                    </a:lnTo>
                    <a:lnTo>
                      <a:pt x="244" y="1099"/>
                    </a:lnTo>
                    <a:lnTo>
                      <a:pt x="246" y="1099"/>
                    </a:lnTo>
                    <a:lnTo>
                      <a:pt x="254" y="1102"/>
                    </a:lnTo>
                    <a:lnTo>
                      <a:pt x="257" y="1102"/>
                    </a:lnTo>
                    <a:lnTo>
                      <a:pt x="260" y="1105"/>
                    </a:lnTo>
                    <a:lnTo>
                      <a:pt x="265" y="1107"/>
                    </a:lnTo>
                    <a:lnTo>
                      <a:pt x="265" y="1110"/>
                    </a:lnTo>
                    <a:lnTo>
                      <a:pt x="265" y="1113"/>
                    </a:lnTo>
                    <a:lnTo>
                      <a:pt x="273" y="1115"/>
                    </a:lnTo>
                    <a:lnTo>
                      <a:pt x="275" y="1115"/>
                    </a:lnTo>
                    <a:lnTo>
                      <a:pt x="283" y="1115"/>
                    </a:lnTo>
                    <a:lnTo>
                      <a:pt x="291" y="1115"/>
                    </a:lnTo>
                    <a:lnTo>
                      <a:pt x="309" y="1123"/>
                    </a:lnTo>
                    <a:lnTo>
                      <a:pt x="312" y="1123"/>
                    </a:lnTo>
                    <a:lnTo>
                      <a:pt x="312" y="1128"/>
                    </a:lnTo>
                    <a:lnTo>
                      <a:pt x="320" y="1131"/>
                    </a:lnTo>
                    <a:lnTo>
                      <a:pt x="336" y="1134"/>
                    </a:lnTo>
                    <a:lnTo>
                      <a:pt x="338" y="1134"/>
                    </a:lnTo>
                    <a:lnTo>
                      <a:pt x="341" y="1131"/>
                    </a:lnTo>
                    <a:lnTo>
                      <a:pt x="343" y="1131"/>
                    </a:lnTo>
                    <a:lnTo>
                      <a:pt x="349" y="1131"/>
                    </a:lnTo>
                    <a:lnTo>
                      <a:pt x="349" y="1136"/>
                    </a:lnTo>
                    <a:lnTo>
                      <a:pt x="349" y="1139"/>
                    </a:lnTo>
                    <a:lnTo>
                      <a:pt x="349" y="1149"/>
                    </a:lnTo>
                    <a:lnTo>
                      <a:pt x="349" y="1160"/>
                    </a:lnTo>
                    <a:lnTo>
                      <a:pt x="349" y="1173"/>
                    </a:lnTo>
                    <a:lnTo>
                      <a:pt x="383" y="1173"/>
                    </a:lnTo>
                    <a:lnTo>
                      <a:pt x="385" y="1173"/>
                    </a:lnTo>
                    <a:lnTo>
                      <a:pt x="385" y="1176"/>
                    </a:lnTo>
                    <a:lnTo>
                      <a:pt x="391" y="1178"/>
                    </a:lnTo>
                    <a:lnTo>
                      <a:pt x="391" y="1183"/>
                    </a:lnTo>
                    <a:lnTo>
                      <a:pt x="391" y="1186"/>
                    </a:lnTo>
                    <a:lnTo>
                      <a:pt x="391" y="1207"/>
                    </a:lnTo>
                    <a:lnTo>
                      <a:pt x="391" y="1215"/>
                    </a:lnTo>
                    <a:lnTo>
                      <a:pt x="396" y="1215"/>
                    </a:lnTo>
                    <a:lnTo>
                      <a:pt x="398" y="1215"/>
                    </a:lnTo>
                    <a:lnTo>
                      <a:pt x="404" y="1215"/>
                    </a:lnTo>
                    <a:lnTo>
                      <a:pt x="422" y="1215"/>
                    </a:lnTo>
                    <a:lnTo>
                      <a:pt x="425" y="1215"/>
                    </a:lnTo>
                    <a:lnTo>
                      <a:pt x="446" y="1217"/>
                    </a:lnTo>
                    <a:lnTo>
                      <a:pt x="451" y="1217"/>
                    </a:lnTo>
                    <a:lnTo>
                      <a:pt x="456" y="1217"/>
                    </a:lnTo>
                    <a:lnTo>
                      <a:pt x="459" y="1217"/>
                    </a:lnTo>
                    <a:lnTo>
                      <a:pt x="461" y="1217"/>
                    </a:lnTo>
                    <a:lnTo>
                      <a:pt x="464" y="1217"/>
                    </a:lnTo>
                    <a:lnTo>
                      <a:pt x="467" y="1217"/>
                    </a:lnTo>
                    <a:lnTo>
                      <a:pt x="469" y="1217"/>
                    </a:lnTo>
                    <a:lnTo>
                      <a:pt x="472" y="1217"/>
                    </a:lnTo>
                    <a:lnTo>
                      <a:pt x="480" y="1217"/>
                    </a:lnTo>
                    <a:lnTo>
                      <a:pt x="495" y="1217"/>
                    </a:lnTo>
                    <a:lnTo>
                      <a:pt x="509" y="1217"/>
                    </a:lnTo>
                    <a:lnTo>
                      <a:pt x="511" y="1217"/>
                    </a:lnTo>
                    <a:lnTo>
                      <a:pt x="511" y="1215"/>
                    </a:lnTo>
                    <a:lnTo>
                      <a:pt x="514" y="1215"/>
                    </a:lnTo>
                    <a:lnTo>
                      <a:pt x="516" y="1215"/>
                    </a:lnTo>
                    <a:lnTo>
                      <a:pt x="527" y="1215"/>
                    </a:lnTo>
                    <a:lnTo>
                      <a:pt x="530" y="1215"/>
                    </a:lnTo>
                    <a:lnTo>
                      <a:pt x="532" y="1215"/>
                    </a:lnTo>
                    <a:lnTo>
                      <a:pt x="535" y="1215"/>
                    </a:lnTo>
                    <a:lnTo>
                      <a:pt x="537" y="1215"/>
                    </a:lnTo>
                    <a:lnTo>
                      <a:pt x="540" y="1215"/>
                    </a:lnTo>
                    <a:lnTo>
                      <a:pt x="543" y="1215"/>
                    </a:lnTo>
                    <a:lnTo>
                      <a:pt x="545" y="1215"/>
                    </a:lnTo>
                    <a:lnTo>
                      <a:pt x="548" y="1215"/>
                    </a:lnTo>
                    <a:lnTo>
                      <a:pt x="551" y="1215"/>
                    </a:lnTo>
                    <a:lnTo>
                      <a:pt x="556" y="1215"/>
                    </a:lnTo>
                    <a:lnTo>
                      <a:pt x="558" y="1215"/>
                    </a:lnTo>
                    <a:lnTo>
                      <a:pt x="561" y="1215"/>
                    </a:lnTo>
                    <a:lnTo>
                      <a:pt x="561" y="1212"/>
                    </a:lnTo>
                    <a:lnTo>
                      <a:pt x="561" y="1207"/>
                    </a:lnTo>
                    <a:lnTo>
                      <a:pt x="561" y="1202"/>
                    </a:lnTo>
                    <a:lnTo>
                      <a:pt x="561" y="1194"/>
                    </a:lnTo>
                    <a:lnTo>
                      <a:pt x="561" y="1189"/>
                    </a:lnTo>
                    <a:lnTo>
                      <a:pt x="566" y="1176"/>
                    </a:lnTo>
                    <a:lnTo>
                      <a:pt x="566" y="1162"/>
                    </a:lnTo>
                    <a:lnTo>
                      <a:pt x="564" y="1157"/>
                    </a:lnTo>
                    <a:lnTo>
                      <a:pt x="564" y="1155"/>
                    </a:lnTo>
                    <a:lnTo>
                      <a:pt x="561" y="1155"/>
                    </a:lnTo>
                    <a:lnTo>
                      <a:pt x="561" y="1152"/>
                    </a:lnTo>
                    <a:lnTo>
                      <a:pt x="561" y="1149"/>
                    </a:lnTo>
                    <a:lnTo>
                      <a:pt x="556" y="1147"/>
                    </a:lnTo>
                    <a:lnTo>
                      <a:pt x="556" y="1144"/>
                    </a:lnTo>
                    <a:lnTo>
                      <a:pt x="551" y="1139"/>
                    </a:lnTo>
                    <a:lnTo>
                      <a:pt x="551" y="1136"/>
                    </a:lnTo>
                    <a:lnTo>
                      <a:pt x="548" y="1134"/>
                    </a:lnTo>
                    <a:lnTo>
                      <a:pt x="545" y="1128"/>
                    </a:lnTo>
                    <a:lnTo>
                      <a:pt x="543" y="1126"/>
                    </a:lnTo>
                    <a:lnTo>
                      <a:pt x="543" y="1120"/>
                    </a:lnTo>
                    <a:lnTo>
                      <a:pt x="540" y="1115"/>
                    </a:lnTo>
                    <a:lnTo>
                      <a:pt x="540" y="1113"/>
                    </a:lnTo>
                    <a:lnTo>
                      <a:pt x="537" y="1113"/>
                    </a:lnTo>
                    <a:lnTo>
                      <a:pt x="537" y="1110"/>
                    </a:lnTo>
                    <a:lnTo>
                      <a:pt x="537" y="1107"/>
                    </a:lnTo>
                    <a:lnTo>
                      <a:pt x="537" y="1105"/>
                    </a:lnTo>
                    <a:lnTo>
                      <a:pt x="537" y="1099"/>
                    </a:lnTo>
                    <a:lnTo>
                      <a:pt x="537" y="1097"/>
                    </a:lnTo>
                    <a:lnTo>
                      <a:pt x="537" y="1094"/>
                    </a:lnTo>
                    <a:lnTo>
                      <a:pt x="537" y="1092"/>
                    </a:lnTo>
                    <a:lnTo>
                      <a:pt x="535" y="1089"/>
                    </a:lnTo>
                    <a:lnTo>
                      <a:pt x="532" y="1086"/>
                    </a:lnTo>
                    <a:lnTo>
                      <a:pt x="530" y="1084"/>
                    </a:lnTo>
                    <a:lnTo>
                      <a:pt x="532" y="1081"/>
                    </a:lnTo>
                    <a:lnTo>
                      <a:pt x="532" y="1078"/>
                    </a:lnTo>
                    <a:lnTo>
                      <a:pt x="532" y="1076"/>
                    </a:lnTo>
                    <a:lnTo>
                      <a:pt x="535" y="1073"/>
                    </a:lnTo>
                    <a:lnTo>
                      <a:pt x="535" y="1071"/>
                    </a:lnTo>
                    <a:lnTo>
                      <a:pt x="537" y="1068"/>
                    </a:lnTo>
                    <a:lnTo>
                      <a:pt x="537" y="1065"/>
                    </a:lnTo>
                    <a:lnTo>
                      <a:pt x="537" y="1068"/>
                    </a:lnTo>
                    <a:lnTo>
                      <a:pt x="540" y="1068"/>
                    </a:lnTo>
                    <a:lnTo>
                      <a:pt x="540" y="1071"/>
                    </a:lnTo>
                    <a:lnTo>
                      <a:pt x="540" y="1073"/>
                    </a:lnTo>
                    <a:lnTo>
                      <a:pt x="540" y="1076"/>
                    </a:lnTo>
                    <a:lnTo>
                      <a:pt x="537" y="1076"/>
                    </a:lnTo>
                    <a:lnTo>
                      <a:pt x="537" y="1078"/>
                    </a:lnTo>
                    <a:lnTo>
                      <a:pt x="537" y="1081"/>
                    </a:lnTo>
                    <a:lnTo>
                      <a:pt x="535" y="1084"/>
                    </a:lnTo>
                    <a:lnTo>
                      <a:pt x="537" y="1086"/>
                    </a:lnTo>
                    <a:lnTo>
                      <a:pt x="540" y="1092"/>
                    </a:lnTo>
                    <a:lnTo>
                      <a:pt x="543" y="1092"/>
                    </a:lnTo>
                    <a:lnTo>
                      <a:pt x="543" y="1094"/>
                    </a:lnTo>
                    <a:lnTo>
                      <a:pt x="543" y="1097"/>
                    </a:lnTo>
                    <a:lnTo>
                      <a:pt x="545" y="1099"/>
                    </a:lnTo>
                    <a:lnTo>
                      <a:pt x="548" y="1105"/>
                    </a:lnTo>
                    <a:lnTo>
                      <a:pt x="548" y="1107"/>
                    </a:lnTo>
                    <a:lnTo>
                      <a:pt x="551" y="1115"/>
                    </a:lnTo>
                    <a:lnTo>
                      <a:pt x="553" y="1118"/>
                    </a:lnTo>
                    <a:lnTo>
                      <a:pt x="551" y="1120"/>
                    </a:lnTo>
                    <a:lnTo>
                      <a:pt x="553" y="1123"/>
                    </a:lnTo>
                    <a:lnTo>
                      <a:pt x="553" y="1126"/>
                    </a:lnTo>
                    <a:lnTo>
                      <a:pt x="556" y="1131"/>
                    </a:lnTo>
                    <a:lnTo>
                      <a:pt x="558" y="1134"/>
                    </a:lnTo>
                    <a:lnTo>
                      <a:pt x="561" y="1139"/>
                    </a:lnTo>
                    <a:lnTo>
                      <a:pt x="564" y="1141"/>
                    </a:lnTo>
                    <a:lnTo>
                      <a:pt x="566" y="1144"/>
                    </a:lnTo>
                    <a:lnTo>
                      <a:pt x="572" y="1152"/>
                    </a:lnTo>
                    <a:lnTo>
                      <a:pt x="572" y="1155"/>
                    </a:lnTo>
                    <a:lnTo>
                      <a:pt x="572" y="1157"/>
                    </a:lnTo>
                    <a:lnTo>
                      <a:pt x="574" y="1168"/>
                    </a:lnTo>
                    <a:lnTo>
                      <a:pt x="574" y="1170"/>
                    </a:lnTo>
                    <a:lnTo>
                      <a:pt x="574" y="1176"/>
                    </a:lnTo>
                    <a:lnTo>
                      <a:pt x="574" y="1178"/>
                    </a:lnTo>
                    <a:lnTo>
                      <a:pt x="577" y="1178"/>
                    </a:lnTo>
                    <a:lnTo>
                      <a:pt x="582" y="1176"/>
                    </a:lnTo>
                    <a:lnTo>
                      <a:pt x="592" y="1176"/>
                    </a:lnTo>
                    <a:lnTo>
                      <a:pt x="595" y="1176"/>
                    </a:lnTo>
                    <a:lnTo>
                      <a:pt x="600" y="1176"/>
                    </a:lnTo>
                    <a:lnTo>
                      <a:pt x="603" y="1173"/>
                    </a:lnTo>
                    <a:lnTo>
                      <a:pt x="611" y="1173"/>
                    </a:lnTo>
                    <a:lnTo>
                      <a:pt x="611" y="1176"/>
                    </a:lnTo>
                    <a:lnTo>
                      <a:pt x="613" y="1176"/>
                    </a:lnTo>
                    <a:lnTo>
                      <a:pt x="616" y="1176"/>
                    </a:lnTo>
                    <a:lnTo>
                      <a:pt x="624" y="1176"/>
                    </a:lnTo>
                    <a:lnTo>
                      <a:pt x="627" y="1176"/>
                    </a:lnTo>
                    <a:lnTo>
                      <a:pt x="632" y="1176"/>
                    </a:lnTo>
                    <a:lnTo>
                      <a:pt x="632" y="1173"/>
                    </a:lnTo>
                    <a:lnTo>
                      <a:pt x="640" y="1178"/>
                    </a:lnTo>
                    <a:lnTo>
                      <a:pt x="642" y="1181"/>
                    </a:lnTo>
                    <a:lnTo>
                      <a:pt x="650" y="1181"/>
                    </a:lnTo>
                    <a:lnTo>
                      <a:pt x="653" y="1181"/>
                    </a:lnTo>
                    <a:lnTo>
                      <a:pt x="653" y="1176"/>
                    </a:lnTo>
                    <a:lnTo>
                      <a:pt x="653" y="1173"/>
                    </a:lnTo>
                    <a:lnTo>
                      <a:pt x="653" y="1170"/>
                    </a:lnTo>
                    <a:lnTo>
                      <a:pt x="655" y="1170"/>
                    </a:lnTo>
                    <a:lnTo>
                      <a:pt x="658" y="1173"/>
                    </a:lnTo>
                    <a:lnTo>
                      <a:pt x="661" y="1176"/>
                    </a:lnTo>
                    <a:lnTo>
                      <a:pt x="663" y="1178"/>
                    </a:lnTo>
                    <a:lnTo>
                      <a:pt x="666" y="1181"/>
                    </a:lnTo>
                    <a:lnTo>
                      <a:pt x="666" y="1191"/>
                    </a:lnTo>
                    <a:lnTo>
                      <a:pt x="666" y="1202"/>
                    </a:lnTo>
                    <a:lnTo>
                      <a:pt x="666" y="1204"/>
                    </a:lnTo>
                    <a:lnTo>
                      <a:pt x="666" y="1207"/>
                    </a:lnTo>
                    <a:lnTo>
                      <a:pt x="669" y="1210"/>
                    </a:lnTo>
                    <a:lnTo>
                      <a:pt x="671" y="1212"/>
                    </a:lnTo>
                    <a:lnTo>
                      <a:pt x="674" y="1215"/>
                    </a:lnTo>
                    <a:lnTo>
                      <a:pt x="674" y="1217"/>
                    </a:lnTo>
                    <a:lnTo>
                      <a:pt x="666" y="1217"/>
                    </a:lnTo>
                    <a:lnTo>
                      <a:pt x="658" y="1217"/>
                    </a:lnTo>
                    <a:lnTo>
                      <a:pt x="648" y="1217"/>
                    </a:lnTo>
                    <a:lnTo>
                      <a:pt x="645" y="1217"/>
                    </a:lnTo>
                    <a:lnTo>
                      <a:pt x="640" y="1217"/>
                    </a:lnTo>
                    <a:lnTo>
                      <a:pt x="632" y="1217"/>
                    </a:lnTo>
                    <a:lnTo>
                      <a:pt x="629" y="1217"/>
                    </a:lnTo>
                    <a:lnTo>
                      <a:pt x="629" y="1220"/>
                    </a:lnTo>
                    <a:lnTo>
                      <a:pt x="629" y="1223"/>
                    </a:lnTo>
                    <a:lnTo>
                      <a:pt x="629" y="1225"/>
                    </a:lnTo>
                    <a:lnTo>
                      <a:pt x="629" y="1231"/>
                    </a:lnTo>
                    <a:lnTo>
                      <a:pt x="632" y="1236"/>
                    </a:lnTo>
                    <a:lnTo>
                      <a:pt x="632" y="1238"/>
                    </a:lnTo>
                    <a:lnTo>
                      <a:pt x="632" y="1246"/>
                    </a:lnTo>
                    <a:lnTo>
                      <a:pt x="629" y="1252"/>
                    </a:lnTo>
                    <a:lnTo>
                      <a:pt x="629" y="1270"/>
                    </a:lnTo>
                    <a:lnTo>
                      <a:pt x="629" y="1280"/>
                    </a:lnTo>
                    <a:lnTo>
                      <a:pt x="629" y="1291"/>
                    </a:lnTo>
                    <a:lnTo>
                      <a:pt x="629" y="1294"/>
                    </a:lnTo>
                    <a:lnTo>
                      <a:pt x="653" y="1294"/>
                    </a:lnTo>
                    <a:lnTo>
                      <a:pt x="666" y="1294"/>
                    </a:lnTo>
                    <a:lnTo>
                      <a:pt x="674" y="1294"/>
                    </a:lnTo>
                    <a:lnTo>
                      <a:pt x="682" y="1294"/>
                    </a:lnTo>
                    <a:lnTo>
                      <a:pt x="687" y="1294"/>
                    </a:lnTo>
                    <a:lnTo>
                      <a:pt x="700" y="1294"/>
                    </a:lnTo>
                    <a:lnTo>
                      <a:pt x="705" y="1294"/>
                    </a:lnTo>
                    <a:lnTo>
                      <a:pt x="718" y="1294"/>
                    </a:lnTo>
                    <a:lnTo>
                      <a:pt x="724" y="1294"/>
                    </a:lnTo>
                    <a:lnTo>
                      <a:pt x="737" y="1294"/>
                    </a:lnTo>
                    <a:lnTo>
                      <a:pt x="745" y="1294"/>
                    </a:lnTo>
                    <a:lnTo>
                      <a:pt x="747" y="1294"/>
                    </a:lnTo>
                    <a:lnTo>
                      <a:pt x="755" y="1294"/>
                    </a:lnTo>
                    <a:lnTo>
                      <a:pt x="758" y="1294"/>
                    </a:lnTo>
                    <a:lnTo>
                      <a:pt x="766" y="1288"/>
                    </a:lnTo>
                    <a:lnTo>
                      <a:pt x="779" y="1286"/>
                    </a:lnTo>
                    <a:lnTo>
                      <a:pt x="781" y="1283"/>
                    </a:lnTo>
                    <a:lnTo>
                      <a:pt x="784" y="1283"/>
                    </a:lnTo>
                    <a:lnTo>
                      <a:pt x="786" y="1283"/>
                    </a:lnTo>
                    <a:lnTo>
                      <a:pt x="789" y="1283"/>
                    </a:lnTo>
                    <a:lnTo>
                      <a:pt x="792" y="1286"/>
                    </a:lnTo>
                    <a:lnTo>
                      <a:pt x="800" y="1286"/>
                    </a:lnTo>
                    <a:lnTo>
                      <a:pt x="807" y="1288"/>
                    </a:lnTo>
                    <a:lnTo>
                      <a:pt x="810" y="1291"/>
                    </a:lnTo>
                    <a:lnTo>
                      <a:pt x="813" y="1291"/>
                    </a:lnTo>
                    <a:lnTo>
                      <a:pt x="815" y="1291"/>
                    </a:lnTo>
                    <a:lnTo>
                      <a:pt x="821" y="1296"/>
                    </a:lnTo>
                    <a:lnTo>
                      <a:pt x="823" y="1296"/>
                    </a:lnTo>
                    <a:lnTo>
                      <a:pt x="828" y="1299"/>
                    </a:lnTo>
                    <a:lnTo>
                      <a:pt x="831" y="1299"/>
                    </a:lnTo>
                    <a:lnTo>
                      <a:pt x="831" y="1301"/>
                    </a:lnTo>
                    <a:lnTo>
                      <a:pt x="834" y="1307"/>
                    </a:lnTo>
                    <a:lnTo>
                      <a:pt x="834" y="1309"/>
                    </a:lnTo>
                    <a:lnTo>
                      <a:pt x="836" y="1312"/>
                    </a:lnTo>
                    <a:lnTo>
                      <a:pt x="836" y="1315"/>
                    </a:lnTo>
                    <a:lnTo>
                      <a:pt x="836" y="1317"/>
                    </a:lnTo>
                    <a:lnTo>
                      <a:pt x="836" y="1320"/>
                    </a:lnTo>
                    <a:lnTo>
                      <a:pt x="839" y="1322"/>
                    </a:lnTo>
                    <a:lnTo>
                      <a:pt x="839" y="1328"/>
                    </a:lnTo>
                    <a:lnTo>
                      <a:pt x="839" y="1333"/>
                    </a:lnTo>
                    <a:lnTo>
                      <a:pt x="839" y="1336"/>
                    </a:lnTo>
                    <a:lnTo>
                      <a:pt x="842" y="1338"/>
                    </a:lnTo>
                    <a:lnTo>
                      <a:pt x="842" y="1341"/>
                    </a:lnTo>
                    <a:lnTo>
                      <a:pt x="844" y="1349"/>
                    </a:lnTo>
                    <a:lnTo>
                      <a:pt x="847" y="1349"/>
                    </a:lnTo>
                    <a:lnTo>
                      <a:pt x="849" y="1351"/>
                    </a:lnTo>
                    <a:lnTo>
                      <a:pt x="852" y="1351"/>
                    </a:lnTo>
                    <a:lnTo>
                      <a:pt x="855" y="1354"/>
                    </a:lnTo>
                    <a:lnTo>
                      <a:pt x="857" y="1354"/>
                    </a:lnTo>
                    <a:lnTo>
                      <a:pt x="857" y="1357"/>
                    </a:lnTo>
                    <a:lnTo>
                      <a:pt x="860" y="1359"/>
                    </a:lnTo>
                    <a:lnTo>
                      <a:pt x="865" y="1364"/>
                    </a:lnTo>
                    <a:lnTo>
                      <a:pt x="868" y="1367"/>
                    </a:lnTo>
                    <a:lnTo>
                      <a:pt x="870" y="1370"/>
                    </a:lnTo>
                    <a:lnTo>
                      <a:pt x="873" y="1372"/>
                    </a:lnTo>
                    <a:lnTo>
                      <a:pt x="876" y="1375"/>
                    </a:lnTo>
                    <a:lnTo>
                      <a:pt x="883" y="1375"/>
                    </a:lnTo>
                    <a:lnTo>
                      <a:pt x="886" y="1378"/>
                    </a:lnTo>
                    <a:lnTo>
                      <a:pt x="891" y="1383"/>
                    </a:lnTo>
                    <a:lnTo>
                      <a:pt x="891" y="1385"/>
                    </a:lnTo>
                    <a:lnTo>
                      <a:pt x="894" y="1385"/>
                    </a:lnTo>
                    <a:lnTo>
                      <a:pt x="894" y="1388"/>
                    </a:lnTo>
                    <a:lnTo>
                      <a:pt x="897" y="1391"/>
                    </a:lnTo>
                    <a:lnTo>
                      <a:pt x="899" y="1391"/>
                    </a:lnTo>
                    <a:lnTo>
                      <a:pt x="907" y="1393"/>
                    </a:lnTo>
                    <a:lnTo>
                      <a:pt x="910" y="1393"/>
                    </a:lnTo>
                    <a:lnTo>
                      <a:pt x="912" y="1393"/>
                    </a:lnTo>
                    <a:lnTo>
                      <a:pt x="915" y="1396"/>
                    </a:lnTo>
                    <a:lnTo>
                      <a:pt x="928" y="1396"/>
                    </a:lnTo>
                    <a:lnTo>
                      <a:pt x="939" y="1396"/>
                    </a:lnTo>
                    <a:lnTo>
                      <a:pt x="946" y="1396"/>
                    </a:lnTo>
                    <a:lnTo>
                      <a:pt x="949" y="1396"/>
                    </a:lnTo>
                    <a:lnTo>
                      <a:pt x="952" y="1396"/>
                    </a:lnTo>
                    <a:lnTo>
                      <a:pt x="952" y="1393"/>
                    </a:lnTo>
                    <a:lnTo>
                      <a:pt x="954" y="1393"/>
                    </a:lnTo>
                    <a:lnTo>
                      <a:pt x="957" y="1393"/>
                    </a:lnTo>
                    <a:lnTo>
                      <a:pt x="960" y="1393"/>
                    </a:lnTo>
                    <a:lnTo>
                      <a:pt x="962" y="1393"/>
                    </a:lnTo>
                    <a:lnTo>
                      <a:pt x="965" y="1393"/>
                    </a:lnTo>
                    <a:lnTo>
                      <a:pt x="967" y="1391"/>
                    </a:lnTo>
                    <a:lnTo>
                      <a:pt x="970" y="1391"/>
                    </a:lnTo>
                    <a:lnTo>
                      <a:pt x="970" y="1388"/>
                    </a:lnTo>
                    <a:lnTo>
                      <a:pt x="973" y="1388"/>
                    </a:lnTo>
                    <a:lnTo>
                      <a:pt x="975" y="1388"/>
                    </a:lnTo>
                    <a:lnTo>
                      <a:pt x="975" y="1391"/>
                    </a:lnTo>
                    <a:lnTo>
                      <a:pt x="975" y="1393"/>
                    </a:lnTo>
                    <a:lnTo>
                      <a:pt x="978" y="1396"/>
                    </a:lnTo>
                    <a:lnTo>
                      <a:pt x="978" y="1399"/>
                    </a:lnTo>
                    <a:lnTo>
                      <a:pt x="978" y="1401"/>
                    </a:lnTo>
                    <a:lnTo>
                      <a:pt x="978" y="1406"/>
                    </a:lnTo>
                    <a:lnTo>
                      <a:pt x="980" y="1409"/>
                    </a:lnTo>
                    <a:lnTo>
                      <a:pt x="980" y="1412"/>
                    </a:lnTo>
                    <a:lnTo>
                      <a:pt x="980" y="1417"/>
                    </a:lnTo>
                    <a:lnTo>
                      <a:pt x="980" y="1420"/>
                    </a:lnTo>
                    <a:lnTo>
                      <a:pt x="980" y="1422"/>
                    </a:lnTo>
                    <a:lnTo>
                      <a:pt x="980" y="1425"/>
                    </a:lnTo>
                    <a:lnTo>
                      <a:pt x="980" y="1427"/>
                    </a:lnTo>
                    <a:lnTo>
                      <a:pt x="980" y="1430"/>
                    </a:lnTo>
                    <a:lnTo>
                      <a:pt x="978" y="1430"/>
                    </a:lnTo>
                    <a:lnTo>
                      <a:pt x="978" y="1433"/>
                    </a:lnTo>
                    <a:lnTo>
                      <a:pt x="978" y="1435"/>
                    </a:lnTo>
                    <a:lnTo>
                      <a:pt x="975" y="1438"/>
                    </a:lnTo>
                    <a:lnTo>
                      <a:pt x="975" y="1441"/>
                    </a:lnTo>
                    <a:lnTo>
                      <a:pt x="978" y="1441"/>
                    </a:lnTo>
                    <a:lnTo>
                      <a:pt x="978" y="1443"/>
                    </a:lnTo>
                    <a:lnTo>
                      <a:pt x="978" y="1446"/>
                    </a:lnTo>
                    <a:lnTo>
                      <a:pt x="978" y="1448"/>
                    </a:lnTo>
                    <a:lnTo>
                      <a:pt x="980" y="1451"/>
                    </a:lnTo>
                    <a:lnTo>
                      <a:pt x="980" y="1454"/>
                    </a:lnTo>
                    <a:lnTo>
                      <a:pt x="980" y="1456"/>
                    </a:lnTo>
                    <a:lnTo>
                      <a:pt x="980" y="1459"/>
                    </a:lnTo>
                    <a:lnTo>
                      <a:pt x="980" y="1462"/>
                    </a:lnTo>
                    <a:lnTo>
                      <a:pt x="980" y="1467"/>
                    </a:lnTo>
                    <a:lnTo>
                      <a:pt x="980" y="1469"/>
                    </a:lnTo>
                    <a:lnTo>
                      <a:pt x="980" y="1475"/>
                    </a:lnTo>
                    <a:lnTo>
                      <a:pt x="980" y="1477"/>
                    </a:lnTo>
                    <a:lnTo>
                      <a:pt x="980" y="1480"/>
                    </a:lnTo>
                    <a:lnTo>
                      <a:pt x="978" y="1483"/>
                    </a:lnTo>
                    <a:lnTo>
                      <a:pt x="978" y="1485"/>
                    </a:lnTo>
                    <a:lnTo>
                      <a:pt x="980" y="1488"/>
                    </a:lnTo>
                    <a:lnTo>
                      <a:pt x="980" y="1490"/>
                    </a:lnTo>
                    <a:lnTo>
                      <a:pt x="980" y="1493"/>
                    </a:lnTo>
                    <a:lnTo>
                      <a:pt x="980" y="1496"/>
                    </a:lnTo>
                    <a:lnTo>
                      <a:pt x="980" y="1498"/>
                    </a:lnTo>
                    <a:lnTo>
                      <a:pt x="980" y="1504"/>
                    </a:lnTo>
                    <a:lnTo>
                      <a:pt x="980" y="1511"/>
                    </a:lnTo>
                    <a:lnTo>
                      <a:pt x="980" y="1517"/>
                    </a:lnTo>
                    <a:lnTo>
                      <a:pt x="983" y="1530"/>
                    </a:lnTo>
                    <a:lnTo>
                      <a:pt x="983" y="1538"/>
                    </a:lnTo>
                    <a:lnTo>
                      <a:pt x="983" y="1543"/>
                    </a:lnTo>
                    <a:lnTo>
                      <a:pt x="983" y="1553"/>
                    </a:lnTo>
                    <a:lnTo>
                      <a:pt x="983" y="1561"/>
                    </a:lnTo>
                    <a:lnTo>
                      <a:pt x="983" y="1574"/>
                    </a:lnTo>
                    <a:lnTo>
                      <a:pt x="973" y="1574"/>
                    </a:lnTo>
                    <a:lnTo>
                      <a:pt x="967" y="1574"/>
                    </a:lnTo>
                    <a:lnTo>
                      <a:pt x="965" y="1574"/>
                    </a:lnTo>
                    <a:lnTo>
                      <a:pt x="962" y="1574"/>
                    </a:lnTo>
                    <a:lnTo>
                      <a:pt x="960" y="1574"/>
                    </a:lnTo>
                    <a:lnTo>
                      <a:pt x="957" y="1574"/>
                    </a:lnTo>
                    <a:lnTo>
                      <a:pt x="954" y="1572"/>
                    </a:lnTo>
                    <a:lnTo>
                      <a:pt x="952" y="1572"/>
                    </a:lnTo>
                    <a:lnTo>
                      <a:pt x="939" y="1572"/>
                    </a:lnTo>
                    <a:lnTo>
                      <a:pt x="936" y="1572"/>
                    </a:lnTo>
                    <a:lnTo>
                      <a:pt x="936" y="1580"/>
                    </a:lnTo>
                    <a:lnTo>
                      <a:pt x="939" y="1588"/>
                    </a:lnTo>
                    <a:lnTo>
                      <a:pt x="939" y="1595"/>
                    </a:lnTo>
                    <a:lnTo>
                      <a:pt x="925" y="1595"/>
                    </a:lnTo>
                    <a:lnTo>
                      <a:pt x="923" y="1595"/>
                    </a:lnTo>
                    <a:lnTo>
                      <a:pt x="923" y="1593"/>
                    </a:lnTo>
                    <a:lnTo>
                      <a:pt x="920" y="1593"/>
                    </a:lnTo>
                    <a:lnTo>
                      <a:pt x="920" y="1590"/>
                    </a:lnTo>
                    <a:lnTo>
                      <a:pt x="918" y="1590"/>
                    </a:lnTo>
                    <a:lnTo>
                      <a:pt x="915" y="1590"/>
                    </a:lnTo>
                    <a:lnTo>
                      <a:pt x="912" y="1590"/>
                    </a:lnTo>
                    <a:lnTo>
                      <a:pt x="904" y="1590"/>
                    </a:lnTo>
                    <a:lnTo>
                      <a:pt x="904" y="1595"/>
                    </a:lnTo>
                    <a:lnTo>
                      <a:pt x="904" y="1601"/>
                    </a:lnTo>
                    <a:lnTo>
                      <a:pt x="904" y="1611"/>
                    </a:lnTo>
                    <a:lnTo>
                      <a:pt x="904" y="1614"/>
                    </a:lnTo>
                    <a:lnTo>
                      <a:pt x="902" y="1614"/>
                    </a:lnTo>
                    <a:lnTo>
                      <a:pt x="899" y="1614"/>
                    </a:lnTo>
                    <a:lnTo>
                      <a:pt x="883" y="1614"/>
                    </a:lnTo>
                    <a:lnTo>
                      <a:pt x="873" y="1614"/>
                    </a:lnTo>
                    <a:lnTo>
                      <a:pt x="865" y="1614"/>
                    </a:lnTo>
                    <a:lnTo>
                      <a:pt x="865" y="1622"/>
                    </a:lnTo>
                    <a:lnTo>
                      <a:pt x="865" y="1624"/>
                    </a:lnTo>
                    <a:lnTo>
                      <a:pt x="865" y="1630"/>
                    </a:lnTo>
                    <a:lnTo>
                      <a:pt x="865" y="1632"/>
                    </a:lnTo>
                    <a:lnTo>
                      <a:pt x="865" y="1635"/>
                    </a:lnTo>
                    <a:lnTo>
                      <a:pt x="865" y="1643"/>
                    </a:lnTo>
                    <a:lnTo>
                      <a:pt x="865" y="1645"/>
                    </a:lnTo>
                    <a:lnTo>
                      <a:pt x="865" y="1651"/>
                    </a:lnTo>
                    <a:lnTo>
                      <a:pt x="852" y="1651"/>
                    </a:lnTo>
                    <a:lnTo>
                      <a:pt x="849" y="1651"/>
                    </a:lnTo>
                    <a:lnTo>
                      <a:pt x="844" y="1651"/>
                    </a:lnTo>
                    <a:lnTo>
                      <a:pt x="842" y="1651"/>
                    </a:lnTo>
                    <a:lnTo>
                      <a:pt x="839" y="1651"/>
                    </a:lnTo>
                    <a:lnTo>
                      <a:pt x="836" y="1651"/>
                    </a:lnTo>
                    <a:lnTo>
                      <a:pt x="834" y="1651"/>
                    </a:lnTo>
                    <a:lnTo>
                      <a:pt x="831" y="1651"/>
                    </a:lnTo>
                    <a:lnTo>
                      <a:pt x="828" y="1651"/>
                    </a:lnTo>
                    <a:lnTo>
                      <a:pt x="826" y="1651"/>
                    </a:lnTo>
                    <a:lnTo>
                      <a:pt x="823" y="1651"/>
                    </a:lnTo>
                    <a:lnTo>
                      <a:pt x="786" y="1648"/>
                    </a:lnTo>
                    <a:lnTo>
                      <a:pt x="786" y="1656"/>
                    </a:lnTo>
                    <a:lnTo>
                      <a:pt x="786" y="1658"/>
                    </a:lnTo>
                    <a:lnTo>
                      <a:pt x="786" y="1664"/>
                    </a:lnTo>
                    <a:lnTo>
                      <a:pt x="786" y="1677"/>
                    </a:lnTo>
                    <a:lnTo>
                      <a:pt x="781" y="1679"/>
                    </a:lnTo>
                    <a:lnTo>
                      <a:pt x="784" y="1724"/>
                    </a:lnTo>
                    <a:lnTo>
                      <a:pt x="781" y="1724"/>
                    </a:lnTo>
                    <a:lnTo>
                      <a:pt x="750" y="1727"/>
                    </a:lnTo>
                    <a:lnTo>
                      <a:pt x="739" y="1727"/>
                    </a:lnTo>
                    <a:lnTo>
                      <a:pt x="737" y="1727"/>
                    </a:lnTo>
                    <a:lnTo>
                      <a:pt x="739" y="1766"/>
                    </a:lnTo>
                    <a:lnTo>
                      <a:pt x="739" y="1771"/>
                    </a:lnTo>
                    <a:lnTo>
                      <a:pt x="742" y="1776"/>
                    </a:lnTo>
                    <a:lnTo>
                      <a:pt x="742" y="1787"/>
                    </a:lnTo>
                    <a:lnTo>
                      <a:pt x="742" y="1792"/>
                    </a:lnTo>
                    <a:lnTo>
                      <a:pt x="742" y="1797"/>
                    </a:lnTo>
                    <a:lnTo>
                      <a:pt x="745" y="1811"/>
                    </a:lnTo>
                    <a:lnTo>
                      <a:pt x="742" y="1816"/>
                    </a:lnTo>
                    <a:lnTo>
                      <a:pt x="745" y="1824"/>
                    </a:lnTo>
                    <a:lnTo>
                      <a:pt x="745" y="1829"/>
                    </a:lnTo>
                    <a:lnTo>
                      <a:pt x="745" y="1832"/>
                    </a:lnTo>
                    <a:lnTo>
                      <a:pt x="745" y="1837"/>
                    </a:lnTo>
                    <a:lnTo>
                      <a:pt x="745" y="1842"/>
                    </a:lnTo>
                    <a:lnTo>
                      <a:pt x="745" y="1845"/>
                    </a:lnTo>
                    <a:lnTo>
                      <a:pt x="745" y="1847"/>
                    </a:lnTo>
                    <a:lnTo>
                      <a:pt x="745" y="1850"/>
                    </a:lnTo>
                    <a:lnTo>
                      <a:pt x="745" y="1858"/>
                    </a:lnTo>
                    <a:lnTo>
                      <a:pt x="745" y="1860"/>
                    </a:lnTo>
                    <a:lnTo>
                      <a:pt x="745" y="1866"/>
                    </a:lnTo>
                    <a:lnTo>
                      <a:pt x="745" y="1868"/>
                    </a:lnTo>
                    <a:lnTo>
                      <a:pt x="745" y="1871"/>
                    </a:lnTo>
                    <a:lnTo>
                      <a:pt x="745" y="1874"/>
                    </a:lnTo>
                    <a:lnTo>
                      <a:pt x="745" y="1879"/>
                    </a:lnTo>
                    <a:lnTo>
                      <a:pt x="745" y="1881"/>
                    </a:lnTo>
                    <a:lnTo>
                      <a:pt x="745" y="1884"/>
                    </a:lnTo>
                    <a:lnTo>
                      <a:pt x="747" y="1887"/>
                    </a:lnTo>
                    <a:lnTo>
                      <a:pt x="747" y="1897"/>
                    </a:lnTo>
                    <a:lnTo>
                      <a:pt x="747" y="1913"/>
                    </a:lnTo>
                    <a:lnTo>
                      <a:pt x="747" y="1916"/>
                    </a:lnTo>
                    <a:lnTo>
                      <a:pt x="747" y="1926"/>
                    </a:lnTo>
                    <a:lnTo>
                      <a:pt x="747" y="1934"/>
                    </a:lnTo>
                    <a:lnTo>
                      <a:pt x="747" y="1944"/>
                    </a:lnTo>
                    <a:lnTo>
                      <a:pt x="747" y="1952"/>
                    </a:lnTo>
                    <a:lnTo>
                      <a:pt x="747" y="1958"/>
                    </a:lnTo>
                    <a:lnTo>
                      <a:pt x="747" y="1960"/>
                    </a:lnTo>
                    <a:lnTo>
                      <a:pt x="747" y="1965"/>
                    </a:lnTo>
                    <a:lnTo>
                      <a:pt x="745" y="1973"/>
                    </a:lnTo>
                    <a:lnTo>
                      <a:pt x="745" y="1976"/>
                    </a:lnTo>
                    <a:lnTo>
                      <a:pt x="745" y="1979"/>
                    </a:lnTo>
                    <a:lnTo>
                      <a:pt x="745" y="1981"/>
                    </a:lnTo>
                    <a:lnTo>
                      <a:pt x="745" y="1984"/>
                    </a:lnTo>
                    <a:lnTo>
                      <a:pt x="745" y="1986"/>
                    </a:lnTo>
                    <a:lnTo>
                      <a:pt x="745" y="1994"/>
                    </a:lnTo>
                    <a:lnTo>
                      <a:pt x="745" y="2000"/>
                    </a:lnTo>
                    <a:lnTo>
                      <a:pt x="742" y="2002"/>
                    </a:lnTo>
                    <a:lnTo>
                      <a:pt x="742" y="2005"/>
                    </a:lnTo>
                    <a:lnTo>
                      <a:pt x="742" y="2002"/>
                    </a:lnTo>
                    <a:lnTo>
                      <a:pt x="739" y="2005"/>
                    </a:lnTo>
                    <a:lnTo>
                      <a:pt x="737" y="2005"/>
                    </a:lnTo>
                    <a:lnTo>
                      <a:pt x="734" y="2005"/>
                    </a:lnTo>
                    <a:lnTo>
                      <a:pt x="731" y="2005"/>
                    </a:lnTo>
                    <a:lnTo>
                      <a:pt x="729" y="2005"/>
                    </a:lnTo>
                    <a:lnTo>
                      <a:pt x="726" y="2005"/>
                    </a:lnTo>
                    <a:lnTo>
                      <a:pt x="721" y="2005"/>
                    </a:lnTo>
                    <a:lnTo>
                      <a:pt x="713" y="2005"/>
                    </a:lnTo>
                    <a:lnTo>
                      <a:pt x="705" y="2005"/>
                    </a:lnTo>
                    <a:lnTo>
                      <a:pt x="705" y="2007"/>
                    </a:lnTo>
                    <a:lnTo>
                      <a:pt x="682" y="2005"/>
                    </a:lnTo>
                    <a:lnTo>
                      <a:pt x="679" y="2005"/>
                    </a:lnTo>
                    <a:lnTo>
                      <a:pt x="671" y="2005"/>
                    </a:lnTo>
                    <a:lnTo>
                      <a:pt x="669" y="2005"/>
                    </a:lnTo>
                    <a:lnTo>
                      <a:pt x="666" y="2005"/>
                    </a:lnTo>
                    <a:lnTo>
                      <a:pt x="663" y="2013"/>
                    </a:lnTo>
                    <a:lnTo>
                      <a:pt x="661" y="2018"/>
                    </a:lnTo>
                    <a:lnTo>
                      <a:pt x="658" y="2023"/>
                    </a:lnTo>
                    <a:lnTo>
                      <a:pt x="650" y="2047"/>
                    </a:lnTo>
                    <a:lnTo>
                      <a:pt x="613" y="2036"/>
                    </a:lnTo>
                    <a:lnTo>
                      <a:pt x="608" y="2034"/>
                    </a:lnTo>
                    <a:lnTo>
                      <a:pt x="606" y="2034"/>
                    </a:lnTo>
                    <a:lnTo>
                      <a:pt x="595" y="2028"/>
                    </a:lnTo>
                    <a:lnTo>
                      <a:pt x="592" y="2028"/>
                    </a:lnTo>
                    <a:lnTo>
                      <a:pt x="587" y="2026"/>
                    </a:lnTo>
                    <a:lnTo>
                      <a:pt x="553" y="2018"/>
                    </a:lnTo>
                    <a:lnTo>
                      <a:pt x="548" y="2015"/>
                    </a:lnTo>
                    <a:lnTo>
                      <a:pt x="537" y="2013"/>
                    </a:lnTo>
                    <a:lnTo>
                      <a:pt x="524" y="2007"/>
                    </a:lnTo>
                    <a:lnTo>
                      <a:pt x="514" y="2005"/>
                    </a:lnTo>
                    <a:lnTo>
                      <a:pt x="511" y="2005"/>
                    </a:lnTo>
                    <a:lnTo>
                      <a:pt x="503" y="2007"/>
                    </a:lnTo>
                    <a:lnTo>
                      <a:pt x="501" y="2007"/>
                    </a:lnTo>
                    <a:lnTo>
                      <a:pt x="498" y="2007"/>
                    </a:lnTo>
                    <a:lnTo>
                      <a:pt x="495" y="2007"/>
                    </a:lnTo>
                    <a:lnTo>
                      <a:pt x="480" y="2002"/>
                    </a:lnTo>
                    <a:lnTo>
                      <a:pt x="472" y="2002"/>
                    </a:lnTo>
                    <a:lnTo>
                      <a:pt x="469" y="2005"/>
                    </a:lnTo>
                    <a:lnTo>
                      <a:pt x="469" y="2007"/>
                    </a:lnTo>
                    <a:lnTo>
                      <a:pt x="472" y="2015"/>
                    </a:lnTo>
                    <a:lnTo>
                      <a:pt x="475" y="2021"/>
                    </a:lnTo>
                    <a:lnTo>
                      <a:pt x="475" y="2023"/>
                    </a:lnTo>
                    <a:lnTo>
                      <a:pt x="477" y="2026"/>
                    </a:lnTo>
                    <a:lnTo>
                      <a:pt x="477" y="2031"/>
                    </a:lnTo>
                    <a:lnTo>
                      <a:pt x="477" y="2034"/>
                    </a:lnTo>
                    <a:lnTo>
                      <a:pt x="480" y="2036"/>
                    </a:lnTo>
                    <a:lnTo>
                      <a:pt x="477" y="2036"/>
                    </a:lnTo>
                    <a:lnTo>
                      <a:pt x="475" y="2039"/>
                    </a:lnTo>
                    <a:lnTo>
                      <a:pt x="472" y="2039"/>
                    </a:lnTo>
                    <a:lnTo>
                      <a:pt x="448" y="2039"/>
                    </a:lnTo>
                    <a:lnTo>
                      <a:pt x="438" y="2042"/>
                    </a:lnTo>
                    <a:lnTo>
                      <a:pt x="438" y="2044"/>
                    </a:lnTo>
                    <a:lnTo>
                      <a:pt x="451" y="2049"/>
                    </a:lnTo>
                    <a:lnTo>
                      <a:pt x="461" y="2052"/>
                    </a:lnTo>
                    <a:lnTo>
                      <a:pt x="477" y="2057"/>
                    </a:lnTo>
                    <a:lnTo>
                      <a:pt x="480" y="2057"/>
                    </a:lnTo>
                    <a:lnTo>
                      <a:pt x="480" y="2060"/>
                    </a:lnTo>
                    <a:lnTo>
                      <a:pt x="482" y="2057"/>
                    </a:lnTo>
                    <a:lnTo>
                      <a:pt x="485" y="2057"/>
                    </a:lnTo>
                    <a:lnTo>
                      <a:pt x="490" y="2070"/>
                    </a:lnTo>
                    <a:lnTo>
                      <a:pt x="482" y="2068"/>
                    </a:lnTo>
                    <a:lnTo>
                      <a:pt x="480" y="2065"/>
                    </a:lnTo>
                    <a:lnTo>
                      <a:pt x="464" y="2060"/>
                    </a:lnTo>
                    <a:lnTo>
                      <a:pt x="448" y="2055"/>
                    </a:lnTo>
                    <a:lnTo>
                      <a:pt x="430" y="2049"/>
                    </a:lnTo>
                    <a:lnTo>
                      <a:pt x="430" y="2055"/>
                    </a:lnTo>
                    <a:lnTo>
                      <a:pt x="430" y="2057"/>
                    </a:lnTo>
                    <a:lnTo>
                      <a:pt x="430" y="2060"/>
                    </a:lnTo>
                    <a:lnTo>
                      <a:pt x="430" y="2063"/>
                    </a:lnTo>
                    <a:lnTo>
                      <a:pt x="430" y="2065"/>
                    </a:lnTo>
                    <a:lnTo>
                      <a:pt x="427" y="2081"/>
                    </a:lnTo>
                    <a:lnTo>
                      <a:pt x="427" y="2084"/>
                    </a:lnTo>
                    <a:lnTo>
                      <a:pt x="427" y="2086"/>
                    </a:lnTo>
                    <a:lnTo>
                      <a:pt x="427" y="2091"/>
                    </a:lnTo>
                    <a:lnTo>
                      <a:pt x="427" y="2094"/>
                    </a:lnTo>
                    <a:lnTo>
                      <a:pt x="427" y="2097"/>
                    </a:lnTo>
                    <a:lnTo>
                      <a:pt x="419" y="2097"/>
                    </a:lnTo>
                    <a:lnTo>
                      <a:pt x="419" y="2105"/>
                    </a:lnTo>
                    <a:lnTo>
                      <a:pt x="419" y="2107"/>
                    </a:lnTo>
                    <a:lnTo>
                      <a:pt x="422" y="2115"/>
                    </a:lnTo>
                    <a:lnTo>
                      <a:pt x="425" y="2120"/>
                    </a:lnTo>
                    <a:lnTo>
                      <a:pt x="427" y="2123"/>
                    </a:lnTo>
                    <a:lnTo>
                      <a:pt x="430" y="2126"/>
                    </a:lnTo>
                    <a:lnTo>
                      <a:pt x="433" y="2131"/>
                    </a:lnTo>
                    <a:lnTo>
                      <a:pt x="433" y="2133"/>
                    </a:lnTo>
                    <a:lnTo>
                      <a:pt x="435" y="2139"/>
                    </a:lnTo>
                    <a:lnTo>
                      <a:pt x="438" y="2144"/>
                    </a:lnTo>
                    <a:lnTo>
                      <a:pt x="440" y="2147"/>
                    </a:lnTo>
                    <a:lnTo>
                      <a:pt x="443" y="2154"/>
                    </a:lnTo>
                    <a:lnTo>
                      <a:pt x="446" y="2162"/>
                    </a:lnTo>
                    <a:lnTo>
                      <a:pt x="446" y="2165"/>
                    </a:lnTo>
                    <a:lnTo>
                      <a:pt x="448" y="2168"/>
                    </a:lnTo>
                    <a:lnTo>
                      <a:pt x="448" y="2170"/>
                    </a:lnTo>
                    <a:lnTo>
                      <a:pt x="448" y="2173"/>
                    </a:lnTo>
                    <a:lnTo>
                      <a:pt x="448" y="2183"/>
                    </a:lnTo>
                    <a:lnTo>
                      <a:pt x="448" y="2191"/>
                    </a:lnTo>
                    <a:lnTo>
                      <a:pt x="446" y="2194"/>
                    </a:lnTo>
                    <a:lnTo>
                      <a:pt x="446" y="2196"/>
                    </a:lnTo>
                    <a:lnTo>
                      <a:pt x="448" y="2199"/>
                    </a:lnTo>
                    <a:lnTo>
                      <a:pt x="448" y="2202"/>
                    </a:lnTo>
                    <a:lnTo>
                      <a:pt x="448" y="2204"/>
                    </a:lnTo>
                    <a:lnTo>
                      <a:pt x="451" y="2207"/>
                    </a:lnTo>
                    <a:lnTo>
                      <a:pt x="454" y="2209"/>
                    </a:lnTo>
                    <a:lnTo>
                      <a:pt x="454" y="2212"/>
                    </a:lnTo>
                    <a:lnTo>
                      <a:pt x="454" y="2223"/>
                    </a:lnTo>
                    <a:lnTo>
                      <a:pt x="451" y="2225"/>
                    </a:lnTo>
                    <a:lnTo>
                      <a:pt x="451" y="2233"/>
                    </a:lnTo>
                    <a:lnTo>
                      <a:pt x="454" y="2233"/>
                    </a:lnTo>
                    <a:lnTo>
                      <a:pt x="454" y="2236"/>
                    </a:lnTo>
                    <a:lnTo>
                      <a:pt x="454" y="2241"/>
                    </a:lnTo>
                    <a:lnTo>
                      <a:pt x="451" y="2249"/>
                    </a:lnTo>
                    <a:lnTo>
                      <a:pt x="451" y="2251"/>
                    </a:lnTo>
                    <a:lnTo>
                      <a:pt x="451" y="2259"/>
                    </a:lnTo>
                    <a:lnTo>
                      <a:pt x="448" y="2265"/>
                    </a:lnTo>
                    <a:lnTo>
                      <a:pt x="448" y="2267"/>
                    </a:lnTo>
                    <a:lnTo>
                      <a:pt x="448" y="2272"/>
                    </a:lnTo>
                    <a:lnTo>
                      <a:pt x="448" y="2275"/>
                    </a:lnTo>
                    <a:lnTo>
                      <a:pt x="448" y="2278"/>
                    </a:lnTo>
                    <a:lnTo>
                      <a:pt x="446" y="2278"/>
                    </a:lnTo>
                    <a:lnTo>
                      <a:pt x="438" y="2278"/>
                    </a:lnTo>
                    <a:lnTo>
                      <a:pt x="425" y="2278"/>
                    </a:lnTo>
                    <a:lnTo>
                      <a:pt x="412" y="2275"/>
                    </a:lnTo>
                    <a:lnTo>
                      <a:pt x="401" y="2275"/>
                    </a:lnTo>
                    <a:lnTo>
                      <a:pt x="398" y="2275"/>
                    </a:lnTo>
                    <a:lnTo>
                      <a:pt x="396" y="2275"/>
                    </a:lnTo>
                    <a:lnTo>
                      <a:pt x="396" y="2270"/>
                    </a:lnTo>
                    <a:lnTo>
                      <a:pt x="396" y="2267"/>
                    </a:lnTo>
                    <a:lnTo>
                      <a:pt x="398" y="2265"/>
                    </a:lnTo>
                    <a:lnTo>
                      <a:pt x="398" y="2262"/>
                    </a:lnTo>
                    <a:lnTo>
                      <a:pt x="398" y="2259"/>
                    </a:lnTo>
                    <a:lnTo>
                      <a:pt x="398" y="2251"/>
                    </a:lnTo>
                    <a:lnTo>
                      <a:pt x="401" y="2236"/>
                    </a:lnTo>
                    <a:lnTo>
                      <a:pt x="401" y="2223"/>
                    </a:lnTo>
                    <a:lnTo>
                      <a:pt x="401" y="2220"/>
                    </a:lnTo>
                    <a:lnTo>
                      <a:pt x="398" y="2220"/>
                    </a:lnTo>
                    <a:lnTo>
                      <a:pt x="398" y="2217"/>
                    </a:lnTo>
                    <a:lnTo>
                      <a:pt x="396" y="2207"/>
                    </a:lnTo>
                    <a:lnTo>
                      <a:pt x="396" y="2202"/>
                    </a:lnTo>
                    <a:lnTo>
                      <a:pt x="396" y="2196"/>
                    </a:lnTo>
                    <a:lnTo>
                      <a:pt x="396" y="2186"/>
                    </a:lnTo>
                    <a:lnTo>
                      <a:pt x="396" y="2178"/>
                    </a:lnTo>
                    <a:lnTo>
                      <a:pt x="396" y="2175"/>
                    </a:lnTo>
                    <a:lnTo>
                      <a:pt x="396" y="2173"/>
                    </a:lnTo>
                    <a:lnTo>
                      <a:pt x="401" y="2170"/>
                    </a:lnTo>
                    <a:lnTo>
                      <a:pt x="401" y="2168"/>
                    </a:lnTo>
                    <a:lnTo>
                      <a:pt x="401" y="2165"/>
                    </a:lnTo>
                    <a:lnTo>
                      <a:pt x="401" y="2160"/>
                    </a:lnTo>
                    <a:lnTo>
                      <a:pt x="398" y="2157"/>
                    </a:lnTo>
                    <a:lnTo>
                      <a:pt x="396" y="2154"/>
                    </a:lnTo>
                    <a:lnTo>
                      <a:pt x="393" y="2154"/>
                    </a:lnTo>
                    <a:lnTo>
                      <a:pt x="391" y="2152"/>
                    </a:lnTo>
                    <a:lnTo>
                      <a:pt x="391" y="2149"/>
                    </a:lnTo>
                    <a:lnTo>
                      <a:pt x="385" y="2141"/>
                    </a:lnTo>
                    <a:lnTo>
                      <a:pt x="385" y="2139"/>
                    </a:lnTo>
                    <a:lnTo>
                      <a:pt x="383" y="2136"/>
                    </a:lnTo>
                    <a:lnTo>
                      <a:pt x="383" y="2133"/>
                    </a:lnTo>
                    <a:lnTo>
                      <a:pt x="383" y="2128"/>
                    </a:lnTo>
                    <a:lnTo>
                      <a:pt x="375" y="2123"/>
                    </a:lnTo>
                    <a:lnTo>
                      <a:pt x="375" y="2120"/>
                    </a:lnTo>
                    <a:lnTo>
                      <a:pt x="375" y="2118"/>
                    </a:lnTo>
                    <a:lnTo>
                      <a:pt x="372" y="2115"/>
                    </a:lnTo>
                    <a:lnTo>
                      <a:pt x="372" y="2112"/>
                    </a:lnTo>
                    <a:lnTo>
                      <a:pt x="370" y="2112"/>
                    </a:lnTo>
                    <a:lnTo>
                      <a:pt x="364" y="2110"/>
                    </a:lnTo>
                    <a:lnTo>
                      <a:pt x="362" y="2107"/>
                    </a:lnTo>
                    <a:lnTo>
                      <a:pt x="357" y="2105"/>
                    </a:lnTo>
                    <a:lnTo>
                      <a:pt x="354" y="2102"/>
                    </a:lnTo>
                    <a:lnTo>
                      <a:pt x="351" y="2099"/>
                    </a:lnTo>
                    <a:lnTo>
                      <a:pt x="349" y="2097"/>
                    </a:lnTo>
                    <a:lnTo>
                      <a:pt x="349" y="2094"/>
                    </a:lnTo>
                    <a:lnTo>
                      <a:pt x="346" y="2091"/>
                    </a:lnTo>
                    <a:lnTo>
                      <a:pt x="343" y="2086"/>
                    </a:lnTo>
                    <a:lnTo>
                      <a:pt x="343" y="2084"/>
                    </a:lnTo>
                    <a:lnTo>
                      <a:pt x="341" y="2081"/>
                    </a:lnTo>
                    <a:lnTo>
                      <a:pt x="341" y="2078"/>
                    </a:lnTo>
                    <a:lnTo>
                      <a:pt x="341" y="2076"/>
                    </a:lnTo>
                    <a:lnTo>
                      <a:pt x="343" y="2073"/>
                    </a:lnTo>
                    <a:lnTo>
                      <a:pt x="341" y="2073"/>
                    </a:lnTo>
                    <a:lnTo>
                      <a:pt x="341" y="2070"/>
                    </a:lnTo>
                    <a:lnTo>
                      <a:pt x="341" y="2063"/>
                    </a:lnTo>
                    <a:lnTo>
                      <a:pt x="338" y="2063"/>
                    </a:lnTo>
                    <a:lnTo>
                      <a:pt x="325" y="2063"/>
                    </a:lnTo>
                    <a:lnTo>
                      <a:pt x="325" y="2060"/>
                    </a:lnTo>
                    <a:lnTo>
                      <a:pt x="325" y="2055"/>
                    </a:lnTo>
                    <a:lnTo>
                      <a:pt x="322" y="2047"/>
                    </a:lnTo>
                    <a:lnTo>
                      <a:pt x="322" y="2044"/>
                    </a:lnTo>
                    <a:lnTo>
                      <a:pt x="322" y="2039"/>
                    </a:lnTo>
                    <a:lnTo>
                      <a:pt x="322" y="2036"/>
                    </a:lnTo>
                    <a:lnTo>
                      <a:pt x="322" y="2031"/>
                    </a:lnTo>
                    <a:lnTo>
                      <a:pt x="322" y="2028"/>
                    </a:lnTo>
                    <a:lnTo>
                      <a:pt x="322" y="2021"/>
                    </a:lnTo>
                    <a:lnTo>
                      <a:pt x="320" y="2018"/>
                    </a:lnTo>
                    <a:lnTo>
                      <a:pt x="320" y="2015"/>
                    </a:lnTo>
                    <a:lnTo>
                      <a:pt x="320" y="2013"/>
                    </a:lnTo>
                    <a:lnTo>
                      <a:pt x="317" y="2013"/>
                    </a:lnTo>
                    <a:lnTo>
                      <a:pt x="315" y="2013"/>
                    </a:lnTo>
                    <a:lnTo>
                      <a:pt x="312" y="2013"/>
                    </a:lnTo>
                    <a:lnTo>
                      <a:pt x="312" y="2007"/>
                    </a:lnTo>
                    <a:lnTo>
                      <a:pt x="301" y="2005"/>
                    </a:lnTo>
                    <a:lnTo>
                      <a:pt x="301" y="2002"/>
                    </a:lnTo>
                    <a:lnTo>
                      <a:pt x="299" y="2000"/>
                    </a:lnTo>
                    <a:lnTo>
                      <a:pt x="299" y="1997"/>
                    </a:lnTo>
                    <a:lnTo>
                      <a:pt x="301" y="1997"/>
                    </a:lnTo>
                    <a:lnTo>
                      <a:pt x="301" y="1994"/>
                    </a:lnTo>
                    <a:lnTo>
                      <a:pt x="301" y="1984"/>
                    </a:lnTo>
                    <a:lnTo>
                      <a:pt x="301" y="1981"/>
                    </a:lnTo>
                    <a:lnTo>
                      <a:pt x="299" y="1981"/>
                    </a:lnTo>
                    <a:lnTo>
                      <a:pt x="299" y="1979"/>
                    </a:lnTo>
                    <a:lnTo>
                      <a:pt x="301" y="1971"/>
                    </a:lnTo>
                    <a:lnTo>
                      <a:pt x="307" y="1958"/>
                    </a:lnTo>
                    <a:lnTo>
                      <a:pt x="307" y="195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7" name="フリーフォーム 226"/>
              <p:cNvSpPr>
                <a:spLocks/>
              </p:cNvSpPr>
              <p:nvPr/>
            </p:nvSpPr>
            <p:spPr bwMode="auto">
              <a:xfrm>
                <a:off x="7742035" y="4070303"/>
                <a:ext cx="410342" cy="962141"/>
              </a:xfrm>
              <a:custGeom>
                <a:avLst/>
                <a:gdLst>
                  <a:gd name="T0" fmla="*/ 776 w 857"/>
                  <a:gd name="T1" fmla="*/ 1908 h 1976"/>
                  <a:gd name="T2" fmla="*/ 765 w 857"/>
                  <a:gd name="T3" fmla="*/ 1960 h 1976"/>
                  <a:gd name="T4" fmla="*/ 731 w 857"/>
                  <a:gd name="T5" fmla="*/ 1971 h 1976"/>
                  <a:gd name="T6" fmla="*/ 715 w 857"/>
                  <a:gd name="T7" fmla="*/ 1955 h 1976"/>
                  <a:gd name="T8" fmla="*/ 679 w 857"/>
                  <a:gd name="T9" fmla="*/ 1958 h 1976"/>
                  <a:gd name="T10" fmla="*/ 639 w 857"/>
                  <a:gd name="T11" fmla="*/ 1958 h 1976"/>
                  <a:gd name="T12" fmla="*/ 595 w 857"/>
                  <a:gd name="T13" fmla="*/ 1958 h 1976"/>
                  <a:gd name="T14" fmla="*/ 561 w 857"/>
                  <a:gd name="T15" fmla="*/ 1963 h 1976"/>
                  <a:gd name="T16" fmla="*/ 540 w 857"/>
                  <a:gd name="T17" fmla="*/ 1965 h 1976"/>
                  <a:gd name="T18" fmla="*/ 500 w 857"/>
                  <a:gd name="T19" fmla="*/ 1960 h 1976"/>
                  <a:gd name="T20" fmla="*/ 466 w 857"/>
                  <a:gd name="T21" fmla="*/ 1963 h 1976"/>
                  <a:gd name="T22" fmla="*/ 430 w 857"/>
                  <a:gd name="T23" fmla="*/ 1963 h 1976"/>
                  <a:gd name="T24" fmla="*/ 396 w 857"/>
                  <a:gd name="T25" fmla="*/ 1960 h 1976"/>
                  <a:gd name="T26" fmla="*/ 354 w 857"/>
                  <a:gd name="T27" fmla="*/ 1960 h 1976"/>
                  <a:gd name="T28" fmla="*/ 301 w 857"/>
                  <a:gd name="T29" fmla="*/ 1960 h 1976"/>
                  <a:gd name="T30" fmla="*/ 296 w 857"/>
                  <a:gd name="T31" fmla="*/ 1921 h 1976"/>
                  <a:gd name="T32" fmla="*/ 272 w 857"/>
                  <a:gd name="T33" fmla="*/ 1942 h 1976"/>
                  <a:gd name="T34" fmla="*/ 262 w 857"/>
                  <a:gd name="T35" fmla="*/ 1952 h 1976"/>
                  <a:gd name="T36" fmla="*/ 238 w 857"/>
                  <a:gd name="T37" fmla="*/ 1960 h 1976"/>
                  <a:gd name="T38" fmla="*/ 220 w 857"/>
                  <a:gd name="T39" fmla="*/ 1950 h 1976"/>
                  <a:gd name="T40" fmla="*/ 165 w 857"/>
                  <a:gd name="T41" fmla="*/ 1950 h 1976"/>
                  <a:gd name="T42" fmla="*/ 128 w 857"/>
                  <a:gd name="T43" fmla="*/ 1952 h 1976"/>
                  <a:gd name="T44" fmla="*/ 120 w 857"/>
                  <a:gd name="T45" fmla="*/ 1939 h 1976"/>
                  <a:gd name="T46" fmla="*/ 105 w 857"/>
                  <a:gd name="T47" fmla="*/ 1910 h 1976"/>
                  <a:gd name="T48" fmla="*/ 105 w 857"/>
                  <a:gd name="T49" fmla="*/ 1876 h 1976"/>
                  <a:gd name="T50" fmla="*/ 105 w 857"/>
                  <a:gd name="T51" fmla="*/ 1845 h 1976"/>
                  <a:gd name="T52" fmla="*/ 102 w 857"/>
                  <a:gd name="T53" fmla="*/ 1790 h 1976"/>
                  <a:gd name="T54" fmla="*/ 105 w 857"/>
                  <a:gd name="T55" fmla="*/ 1774 h 1976"/>
                  <a:gd name="T56" fmla="*/ 105 w 857"/>
                  <a:gd name="T57" fmla="*/ 1758 h 1976"/>
                  <a:gd name="T58" fmla="*/ 107 w 857"/>
                  <a:gd name="T59" fmla="*/ 1734 h 1976"/>
                  <a:gd name="T60" fmla="*/ 110 w 857"/>
                  <a:gd name="T61" fmla="*/ 1698 h 1976"/>
                  <a:gd name="T62" fmla="*/ 112 w 857"/>
                  <a:gd name="T63" fmla="*/ 1632 h 1976"/>
                  <a:gd name="T64" fmla="*/ 115 w 857"/>
                  <a:gd name="T65" fmla="*/ 1548 h 1976"/>
                  <a:gd name="T66" fmla="*/ 118 w 857"/>
                  <a:gd name="T67" fmla="*/ 1462 h 1976"/>
                  <a:gd name="T68" fmla="*/ 120 w 857"/>
                  <a:gd name="T69" fmla="*/ 1427 h 1976"/>
                  <a:gd name="T70" fmla="*/ 2 w 857"/>
                  <a:gd name="T71" fmla="*/ 1385 h 1976"/>
                  <a:gd name="T72" fmla="*/ 0 w 857"/>
                  <a:gd name="T73" fmla="*/ 1359 h 1976"/>
                  <a:gd name="T74" fmla="*/ 2 w 857"/>
                  <a:gd name="T75" fmla="*/ 1254 h 1976"/>
                  <a:gd name="T76" fmla="*/ 5 w 857"/>
                  <a:gd name="T77" fmla="*/ 1220 h 1976"/>
                  <a:gd name="T78" fmla="*/ 10 w 857"/>
                  <a:gd name="T79" fmla="*/ 1191 h 1976"/>
                  <a:gd name="T80" fmla="*/ 2 w 857"/>
                  <a:gd name="T81" fmla="*/ 1136 h 1976"/>
                  <a:gd name="T82" fmla="*/ 2 w 857"/>
                  <a:gd name="T83" fmla="*/ 1000 h 1976"/>
                  <a:gd name="T84" fmla="*/ 2 w 857"/>
                  <a:gd name="T85" fmla="*/ 863 h 1976"/>
                  <a:gd name="T86" fmla="*/ 99 w 857"/>
                  <a:gd name="T87" fmla="*/ 708 h 1976"/>
                  <a:gd name="T88" fmla="*/ 123 w 857"/>
                  <a:gd name="T89" fmla="*/ 443 h 1976"/>
                  <a:gd name="T90" fmla="*/ 157 w 857"/>
                  <a:gd name="T91" fmla="*/ 401 h 1976"/>
                  <a:gd name="T92" fmla="*/ 285 w 857"/>
                  <a:gd name="T93" fmla="*/ 344 h 1976"/>
                  <a:gd name="T94" fmla="*/ 317 w 857"/>
                  <a:gd name="T95" fmla="*/ 388 h 1976"/>
                  <a:gd name="T96" fmla="*/ 367 w 857"/>
                  <a:gd name="T97" fmla="*/ 428 h 1976"/>
                  <a:gd name="T98" fmla="*/ 401 w 857"/>
                  <a:gd name="T99" fmla="*/ 438 h 1976"/>
                  <a:gd name="T100" fmla="*/ 438 w 857"/>
                  <a:gd name="T101" fmla="*/ 441 h 1976"/>
                  <a:gd name="T102" fmla="*/ 448 w 857"/>
                  <a:gd name="T103" fmla="*/ 430 h 1976"/>
                  <a:gd name="T104" fmla="*/ 448 w 857"/>
                  <a:gd name="T105" fmla="*/ 412 h 1976"/>
                  <a:gd name="T106" fmla="*/ 445 w 857"/>
                  <a:gd name="T107" fmla="*/ 375 h 1976"/>
                  <a:gd name="T108" fmla="*/ 406 w 857"/>
                  <a:gd name="T109" fmla="*/ 359 h 1976"/>
                  <a:gd name="T110" fmla="*/ 388 w 857"/>
                  <a:gd name="T111" fmla="*/ 325 h 1976"/>
                  <a:gd name="T112" fmla="*/ 414 w 857"/>
                  <a:gd name="T113" fmla="*/ 286 h 1976"/>
                  <a:gd name="T114" fmla="*/ 414 w 857"/>
                  <a:gd name="T115" fmla="*/ 267 h 1976"/>
                  <a:gd name="T116" fmla="*/ 438 w 857"/>
                  <a:gd name="T117" fmla="*/ 165 h 1976"/>
                  <a:gd name="T118" fmla="*/ 448 w 857"/>
                  <a:gd name="T119" fmla="*/ 102 h 1976"/>
                  <a:gd name="T120" fmla="*/ 448 w 857"/>
                  <a:gd name="T121" fmla="*/ 65 h 1976"/>
                  <a:gd name="T122" fmla="*/ 448 w 857"/>
                  <a:gd name="T123" fmla="*/ 39 h 1976"/>
                  <a:gd name="T124" fmla="*/ 477 w 857"/>
                  <a:gd name="T125" fmla="*/ 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57" h="1976">
                    <a:moveTo>
                      <a:pt x="852" y="1952"/>
                    </a:moveTo>
                    <a:lnTo>
                      <a:pt x="857" y="1937"/>
                    </a:lnTo>
                    <a:lnTo>
                      <a:pt x="846" y="1931"/>
                    </a:lnTo>
                    <a:lnTo>
                      <a:pt x="839" y="1929"/>
                    </a:lnTo>
                    <a:lnTo>
                      <a:pt x="818" y="1923"/>
                    </a:lnTo>
                    <a:lnTo>
                      <a:pt x="794" y="1913"/>
                    </a:lnTo>
                    <a:lnTo>
                      <a:pt x="776" y="1908"/>
                    </a:lnTo>
                    <a:lnTo>
                      <a:pt x="776" y="1913"/>
                    </a:lnTo>
                    <a:lnTo>
                      <a:pt x="773" y="1931"/>
                    </a:lnTo>
                    <a:lnTo>
                      <a:pt x="770" y="1944"/>
                    </a:lnTo>
                    <a:lnTo>
                      <a:pt x="768" y="1952"/>
                    </a:lnTo>
                    <a:lnTo>
                      <a:pt x="768" y="1958"/>
                    </a:lnTo>
                    <a:lnTo>
                      <a:pt x="765" y="1958"/>
                    </a:lnTo>
                    <a:lnTo>
                      <a:pt x="765" y="1960"/>
                    </a:lnTo>
                    <a:lnTo>
                      <a:pt x="765" y="1963"/>
                    </a:lnTo>
                    <a:lnTo>
                      <a:pt x="763" y="1971"/>
                    </a:lnTo>
                    <a:lnTo>
                      <a:pt x="763" y="1976"/>
                    </a:lnTo>
                    <a:lnTo>
                      <a:pt x="747" y="1973"/>
                    </a:lnTo>
                    <a:lnTo>
                      <a:pt x="742" y="1971"/>
                    </a:lnTo>
                    <a:lnTo>
                      <a:pt x="736" y="1971"/>
                    </a:lnTo>
                    <a:lnTo>
                      <a:pt x="731" y="1971"/>
                    </a:lnTo>
                    <a:lnTo>
                      <a:pt x="729" y="1971"/>
                    </a:lnTo>
                    <a:lnTo>
                      <a:pt x="726" y="1971"/>
                    </a:lnTo>
                    <a:lnTo>
                      <a:pt x="718" y="1971"/>
                    </a:lnTo>
                    <a:lnTo>
                      <a:pt x="715" y="1971"/>
                    </a:lnTo>
                    <a:lnTo>
                      <a:pt x="715" y="1968"/>
                    </a:lnTo>
                    <a:lnTo>
                      <a:pt x="715" y="1965"/>
                    </a:lnTo>
                    <a:lnTo>
                      <a:pt x="715" y="1955"/>
                    </a:lnTo>
                    <a:lnTo>
                      <a:pt x="708" y="1955"/>
                    </a:lnTo>
                    <a:lnTo>
                      <a:pt x="702" y="1955"/>
                    </a:lnTo>
                    <a:lnTo>
                      <a:pt x="692" y="1955"/>
                    </a:lnTo>
                    <a:lnTo>
                      <a:pt x="687" y="1955"/>
                    </a:lnTo>
                    <a:lnTo>
                      <a:pt x="684" y="1955"/>
                    </a:lnTo>
                    <a:lnTo>
                      <a:pt x="681" y="1958"/>
                    </a:lnTo>
                    <a:lnTo>
                      <a:pt x="679" y="1958"/>
                    </a:lnTo>
                    <a:lnTo>
                      <a:pt x="679" y="1960"/>
                    </a:lnTo>
                    <a:lnTo>
                      <a:pt x="668" y="1958"/>
                    </a:lnTo>
                    <a:lnTo>
                      <a:pt x="660" y="1955"/>
                    </a:lnTo>
                    <a:lnTo>
                      <a:pt x="655" y="1955"/>
                    </a:lnTo>
                    <a:lnTo>
                      <a:pt x="655" y="1958"/>
                    </a:lnTo>
                    <a:lnTo>
                      <a:pt x="642" y="1958"/>
                    </a:lnTo>
                    <a:lnTo>
                      <a:pt x="639" y="1958"/>
                    </a:lnTo>
                    <a:lnTo>
                      <a:pt x="629" y="1958"/>
                    </a:lnTo>
                    <a:lnTo>
                      <a:pt x="624" y="1958"/>
                    </a:lnTo>
                    <a:lnTo>
                      <a:pt x="618" y="1958"/>
                    </a:lnTo>
                    <a:lnTo>
                      <a:pt x="613" y="1958"/>
                    </a:lnTo>
                    <a:lnTo>
                      <a:pt x="611" y="1958"/>
                    </a:lnTo>
                    <a:lnTo>
                      <a:pt x="603" y="1958"/>
                    </a:lnTo>
                    <a:lnTo>
                      <a:pt x="595" y="1958"/>
                    </a:lnTo>
                    <a:lnTo>
                      <a:pt x="587" y="1958"/>
                    </a:lnTo>
                    <a:lnTo>
                      <a:pt x="584" y="1958"/>
                    </a:lnTo>
                    <a:lnTo>
                      <a:pt x="582" y="1960"/>
                    </a:lnTo>
                    <a:lnTo>
                      <a:pt x="576" y="1960"/>
                    </a:lnTo>
                    <a:lnTo>
                      <a:pt x="574" y="1960"/>
                    </a:lnTo>
                    <a:lnTo>
                      <a:pt x="566" y="1960"/>
                    </a:lnTo>
                    <a:lnTo>
                      <a:pt x="561" y="1963"/>
                    </a:lnTo>
                    <a:lnTo>
                      <a:pt x="558" y="1963"/>
                    </a:lnTo>
                    <a:lnTo>
                      <a:pt x="555" y="1963"/>
                    </a:lnTo>
                    <a:lnTo>
                      <a:pt x="550" y="1963"/>
                    </a:lnTo>
                    <a:lnTo>
                      <a:pt x="548" y="1963"/>
                    </a:lnTo>
                    <a:lnTo>
                      <a:pt x="545" y="1965"/>
                    </a:lnTo>
                    <a:lnTo>
                      <a:pt x="542" y="1965"/>
                    </a:lnTo>
                    <a:lnTo>
                      <a:pt x="540" y="1965"/>
                    </a:lnTo>
                    <a:lnTo>
                      <a:pt x="535" y="1965"/>
                    </a:lnTo>
                    <a:lnTo>
                      <a:pt x="529" y="1965"/>
                    </a:lnTo>
                    <a:lnTo>
                      <a:pt x="524" y="1965"/>
                    </a:lnTo>
                    <a:lnTo>
                      <a:pt x="521" y="1963"/>
                    </a:lnTo>
                    <a:lnTo>
                      <a:pt x="514" y="1963"/>
                    </a:lnTo>
                    <a:lnTo>
                      <a:pt x="508" y="1963"/>
                    </a:lnTo>
                    <a:lnTo>
                      <a:pt x="500" y="1960"/>
                    </a:lnTo>
                    <a:lnTo>
                      <a:pt x="498" y="1960"/>
                    </a:lnTo>
                    <a:lnTo>
                      <a:pt x="493" y="1960"/>
                    </a:lnTo>
                    <a:lnTo>
                      <a:pt x="493" y="1963"/>
                    </a:lnTo>
                    <a:lnTo>
                      <a:pt x="490" y="1963"/>
                    </a:lnTo>
                    <a:lnTo>
                      <a:pt x="482" y="1963"/>
                    </a:lnTo>
                    <a:lnTo>
                      <a:pt x="472" y="1963"/>
                    </a:lnTo>
                    <a:lnTo>
                      <a:pt x="466" y="1963"/>
                    </a:lnTo>
                    <a:lnTo>
                      <a:pt x="464" y="1963"/>
                    </a:lnTo>
                    <a:lnTo>
                      <a:pt x="456" y="1963"/>
                    </a:lnTo>
                    <a:lnTo>
                      <a:pt x="451" y="1963"/>
                    </a:lnTo>
                    <a:lnTo>
                      <a:pt x="448" y="1963"/>
                    </a:lnTo>
                    <a:lnTo>
                      <a:pt x="445" y="1963"/>
                    </a:lnTo>
                    <a:lnTo>
                      <a:pt x="443" y="1963"/>
                    </a:lnTo>
                    <a:lnTo>
                      <a:pt x="430" y="1963"/>
                    </a:lnTo>
                    <a:lnTo>
                      <a:pt x="424" y="1963"/>
                    </a:lnTo>
                    <a:lnTo>
                      <a:pt x="419" y="1963"/>
                    </a:lnTo>
                    <a:lnTo>
                      <a:pt x="414" y="1960"/>
                    </a:lnTo>
                    <a:lnTo>
                      <a:pt x="409" y="1960"/>
                    </a:lnTo>
                    <a:lnTo>
                      <a:pt x="403" y="1960"/>
                    </a:lnTo>
                    <a:lnTo>
                      <a:pt x="398" y="1960"/>
                    </a:lnTo>
                    <a:lnTo>
                      <a:pt x="396" y="1960"/>
                    </a:lnTo>
                    <a:lnTo>
                      <a:pt x="390" y="1960"/>
                    </a:lnTo>
                    <a:lnTo>
                      <a:pt x="388" y="1958"/>
                    </a:lnTo>
                    <a:lnTo>
                      <a:pt x="382" y="1958"/>
                    </a:lnTo>
                    <a:lnTo>
                      <a:pt x="375" y="1960"/>
                    </a:lnTo>
                    <a:lnTo>
                      <a:pt x="369" y="1960"/>
                    </a:lnTo>
                    <a:lnTo>
                      <a:pt x="359" y="1960"/>
                    </a:lnTo>
                    <a:lnTo>
                      <a:pt x="354" y="1960"/>
                    </a:lnTo>
                    <a:lnTo>
                      <a:pt x="348" y="1960"/>
                    </a:lnTo>
                    <a:lnTo>
                      <a:pt x="341" y="1960"/>
                    </a:lnTo>
                    <a:lnTo>
                      <a:pt x="330" y="1960"/>
                    </a:lnTo>
                    <a:lnTo>
                      <a:pt x="317" y="1960"/>
                    </a:lnTo>
                    <a:lnTo>
                      <a:pt x="314" y="1960"/>
                    </a:lnTo>
                    <a:lnTo>
                      <a:pt x="304" y="1960"/>
                    </a:lnTo>
                    <a:lnTo>
                      <a:pt x="301" y="1960"/>
                    </a:lnTo>
                    <a:lnTo>
                      <a:pt x="299" y="1960"/>
                    </a:lnTo>
                    <a:lnTo>
                      <a:pt x="299" y="1958"/>
                    </a:lnTo>
                    <a:lnTo>
                      <a:pt x="299" y="1952"/>
                    </a:lnTo>
                    <a:lnTo>
                      <a:pt x="299" y="1944"/>
                    </a:lnTo>
                    <a:lnTo>
                      <a:pt x="299" y="1939"/>
                    </a:lnTo>
                    <a:lnTo>
                      <a:pt x="301" y="1923"/>
                    </a:lnTo>
                    <a:lnTo>
                      <a:pt x="296" y="1921"/>
                    </a:lnTo>
                    <a:lnTo>
                      <a:pt x="285" y="1921"/>
                    </a:lnTo>
                    <a:lnTo>
                      <a:pt x="283" y="1923"/>
                    </a:lnTo>
                    <a:lnTo>
                      <a:pt x="280" y="1931"/>
                    </a:lnTo>
                    <a:lnTo>
                      <a:pt x="278" y="1934"/>
                    </a:lnTo>
                    <a:lnTo>
                      <a:pt x="275" y="1937"/>
                    </a:lnTo>
                    <a:lnTo>
                      <a:pt x="272" y="1939"/>
                    </a:lnTo>
                    <a:lnTo>
                      <a:pt x="272" y="1942"/>
                    </a:lnTo>
                    <a:lnTo>
                      <a:pt x="270" y="1942"/>
                    </a:lnTo>
                    <a:lnTo>
                      <a:pt x="267" y="1942"/>
                    </a:lnTo>
                    <a:lnTo>
                      <a:pt x="264" y="1944"/>
                    </a:lnTo>
                    <a:lnTo>
                      <a:pt x="262" y="1944"/>
                    </a:lnTo>
                    <a:lnTo>
                      <a:pt x="262" y="1947"/>
                    </a:lnTo>
                    <a:lnTo>
                      <a:pt x="262" y="1950"/>
                    </a:lnTo>
                    <a:lnTo>
                      <a:pt x="262" y="1952"/>
                    </a:lnTo>
                    <a:lnTo>
                      <a:pt x="262" y="1955"/>
                    </a:lnTo>
                    <a:lnTo>
                      <a:pt x="262" y="1958"/>
                    </a:lnTo>
                    <a:lnTo>
                      <a:pt x="259" y="1963"/>
                    </a:lnTo>
                    <a:lnTo>
                      <a:pt x="257" y="1963"/>
                    </a:lnTo>
                    <a:lnTo>
                      <a:pt x="254" y="1963"/>
                    </a:lnTo>
                    <a:lnTo>
                      <a:pt x="249" y="1963"/>
                    </a:lnTo>
                    <a:lnTo>
                      <a:pt x="238" y="1960"/>
                    </a:lnTo>
                    <a:lnTo>
                      <a:pt x="236" y="1960"/>
                    </a:lnTo>
                    <a:lnTo>
                      <a:pt x="236" y="1950"/>
                    </a:lnTo>
                    <a:lnTo>
                      <a:pt x="233" y="1950"/>
                    </a:lnTo>
                    <a:lnTo>
                      <a:pt x="228" y="1950"/>
                    </a:lnTo>
                    <a:lnTo>
                      <a:pt x="223" y="1947"/>
                    </a:lnTo>
                    <a:lnTo>
                      <a:pt x="220" y="1947"/>
                    </a:lnTo>
                    <a:lnTo>
                      <a:pt x="220" y="1950"/>
                    </a:lnTo>
                    <a:lnTo>
                      <a:pt x="217" y="1952"/>
                    </a:lnTo>
                    <a:lnTo>
                      <a:pt x="204" y="1950"/>
                    </a:lnTo>
                    <a:lnTo>
                      <a:pt x="186" y="1950"/>
                    </a:lnTo>
                    <a:lnTo>
                      <a:pt x="181" y="1950"/>
                    </a:lnTo>
                    <a:lnTo>
                      <a:pt x="173" y="1950"/>
                    </a:lnTo>
                    <a:lnTo>
                      <a:pt x="170" y="1950"/>
                    </a:lnTo>
                    <a:lnTo>
                      <a:pt x="165" y="1950"/>
                    </a:lnTo>
                    <a:lnTo>
                      <a:pt x="157" y="1950"/>
                    </a:lnTo>
                    <a:lnTo>
                      <a:pt x="154" y="1950"/>
                    </a:lnTo>
                    <a:lnTo>
                      <a:pt x="152" y="1950"/>
                    </a:lnTo>
                    <a:lnTo>
                      <a:pt x="147" y="1950"/>
                    </a:lnTo>
                    <a:lnTo>
                      <a:pt x="139" y="1952"/>
                    </a:lnTo>
                    <a:lnTo>
                      <a:pt x="133" y="1952"/>
                    </a:lnTo>
                    <a:lnTo>
                      <a:pt x="128" y="1952"/>
                    </a:lnTo>
                    <a:lnTo>
                      <a:pt x="126" y="1952"/>
                    </a:lnTo>
                    <a:lnTo>
                      <a:pt x="123" y="1952"/>
                    </a:lnTo>
                    <a:lnTo>
                      <a:pt x="120" y="1952"/>
                    </a:lnTo>
                    <a:lnTo>
                      <a:pt x="120" y="1947"/>
                    </a:lnTo>
                    <a:lnTo>
                      <a:pt x="120" y="1944"/>
                    </a:lnTo>
                    <a:lnTo>
                      <a:pt x="120" y="1942"/>
                    </a:lnTo>
                    <a:lnTo>
                      <a:pt x="120" y="1939"/>
                    </a:lnTo>
                    <a:lnTo>
                      <a:pt x="120" y="1937"/>
                    </a:lnTo>
                    <a:lnTo>
                      <a:pt x="120" y="1931"/>
                    </a:lnTo>
                    <a:lnTo>
                      <a:pt x="115" y="1929"/>
                    </a:lnTo>
                    <a:lnTo>
                      <a:pt x="115" y="1916"/>
                    </a:lnTo>
                    <a:lnTo>
                      <a:pt x="115" y="1913"/>
                    </a:lnTo>
                    <a:lnTo>
                      <a:pt x="115" y="1910"/>
                    </a:lnTo>
                    <a:lnTo>
                      <a:pt x="105" y="1910"/>
                    </a:lnTo>
                    <a:lnTo>
                      <a:pt x="105" y="1908"/>
                    </a:lnTo>
                    <a:lnTo>
                      <a:pt x="105" y="1895"/>
                    </a:lnTo>
                    <a:lnTo>
                      <a:pt x="105" y="1892"/>
                    </a:lnTo>
                    <a:lnTo>
                      <a:pt x="105" y="1887"/>
                    </a:lnTo>
                    <a:lnTo>
                      <a:pt x="105" y="1884"/>
                    </a:lnTo>
                    <a:lnTo>
                      <a:pt x="105" y="1879"/>
                    </a:lnTo>
                    <a:lnTo>
                      <a:pt x="105" y="1876"/>
                    </a:lnTo>
                    <a:lnTo>
                      <a:pt x="105" y="1871"/>
                    </a:lnTo>
                    <a:lnTo>
                      <a:pt x="105" y="1868"/>
                    </a:lnTo>
                    <a:lnTo>
                      <a:pt x="105" y="1866"/>
                    </a:lnTo>
                    <a:lnTo>
                      <a:pt x="105" y="1863"/>
                    </a:lnTo>
                    <a:lnTo>
                      <a:pt x="105" y="1853"/>
                    </a:lnTo>
                    <a:lnTo>
                      <a:pt x="105" y="1850"/>
                    </a:lnTo>
                    <a:lnTo>
                      <a:pt x="105" y="1845"/>
                    </a:lnTo>
                    <a:lnTo>
                      <a:pt x="105" y="1826"/>
                    </a:lnTo>
                    <a:lnTo>
                      <a:pt x="102" y="1805"/>
                    </a:lnTo>
                    <a:lnTo>
                      <a:pt x="102" y="1803"/>
                    </a:lnTo>
                    <a:lnTo>
                      <a:pt x="102" y="1800"/>
                    </a:lnTo>
                    <a:lnTo>
                      <a:pt x="102" y="1797"/>
                    </a:lnTo>
                    <a:lnTo>
                      <a:pt x="102" y="1795"/>
                    </a:lnTo>
                    <a:lnTo>
                      <a:pt x="102" y="1790"/>
                    </a:lnTo>
                    <a:lnTo>
                      <a:pt x="102" y="1787"/>
                    </a:lnTo>
                    <a:lnTo>
                      <a:pt x="102" y="1784"/>
                    </a:lnTo>
                    <a:lnTo>
                      <a:pt x="102" y="1782"/>
                    </a:lnTo>
                    <a:lnTo>
                      <a:pt x="105" y="1782"/>
                    </a:lnTo>
                    <a:lnTo>
                      <a:pt x="105" y="1779"/>
                    </a:lnTo>
                    <a:lnTo>
                      <a:pt x="105" y="1776"/>
                    </a:lnTo>
                    <a:lnTo>
                      <a:pt x="105" y="1774"/>
                    </a:lnTo>
                    <a:lnTo>
                      <a:pt x="105" y="1771"/>
                    </a:lnTo>
                    <a:lnTo>
                      <a:pt x="105" y="1769"/>
                    </a:lnTo>
                    <a:lnTo>
                      <a:pt x="107" y="1769"/>
                    </a:lnTo>
                    <a:lnTo>
                      <a:pt x="107" y="1766"/>
                    </a:lnTo>
                    <a:lnTo>
                      <a:pt x="107" y="1763"/>
                    </a:lnTo>
                    <a:lnTo>
                      <a:pt x="107" y="1761"/>
                    </a:lnTo>
                    <a:lnTo>
                      <a:pt x="105" y="1758"/>
                    </a:lnTo>
                    <a:lnTo>
                      <a:pt x="105" y="1755"/>
                    </a:lnTo>
                    <a:lnTo>
                      <a:pt x="105" y="1753"/>
                    </a:lnTo>
                    <a:lnTo>
                      <a:pt x="105" y="1750"/>
                    </a:lnTo>
                    <a:lnTo>
                      <a:pt x="105" y="1745"/>
                    </a:lnTo>
                    <a:lnTo>
                      <a:pt x="105" y="1742"/>
                    </a:lnTo>
                    <a:lnTo>
                      <a:pt x="107" y="1740"/>
                    </a:lnTo>
                    <a:lnTo>
                      <a:pt x="107" y="1734"/>
                    </a:lnTo>
                    <a:lnTo>
                      <a:pt x="107" y="1729"/>
                    </a:lnTo>
                    <a:lnTo>
                      <a:pt x="107" y="1724"/>
                    </a:lnTo>
                    <a:lnTo>
                      <a:pt x="107" y="1716"/>
                    </a:lnTo>
                    <a:lnTo>
                      <a:pt x="110" y="1711"/>
                    </a:lnTo>
                    <a:lnTo>
                      <a:pt x="110" y="1708"/>
                    </a:lnTo>
                    <a:lnTo>
                      <a:pt x="110" y="1703"/>
                    </a:lnTo>
                    <a:lnTo>
                      <a:pt x="110" y="1698"/>
                    </a:lnTo>
                    <a:lnTo>
                      <a:pt x="110" y="1693"/>
                    </a:lnTo>
                    <a:lnTo>
                      <a:pt x="110" y="1685"/>
                    </a:lnTo>
                    <a:lnTo>
                      <a:pt x="110" y="1672"/>
                    </a:lnTo>
                    <a:lnTo>
                      <a:pt x="110" y="1664"/>
                    </a:lnTo>
                    <a:lnTo>
                      <a:pt x="110" y="1648"/>
                    </a:lnTo>
                    <a:lnTo>
                      <a:pt x="110" y="1637"/>
                    </a:lnTo>
                    <a:lnTo>
                      <a:pt x="112" y="1632"/>
                    </a:lnTo>
                    <a:lnTo>
                      <a:pt x="112" y="1616"/>
                    </a:lnTo>
                    <a:lnTo>
                      <a:pt x="112" y="1606"/>
                    </a:lnTo>
                    <a:lnTo>
                      <a:pt x="112" y="1598"/>
                    </a:lnTo>
                    <a:lnTo>
                      <a:pt x="112" y="1580"/>
                    </a:lnTo>
                    <a:lnTo>
                      <a:pt x="112" y="1567"/>
                    </a:lnTo>
                    <a:lnTo>
                      <a:pt x="112" y="1556"/>
                    </a:lnTo>
                    <a:lnTo>
                      <a:pt x="115" y="1548"/>
                    </a:lnTo>
                    <a:lnTo>
                      <a:pt x="115" y="1538"/>
                    </a:lnTo>
                    <a:lnTo>
                      <a:pt x="115" y="1530"/>
                    </a:lnTo>
                    <a:lnTo>
                      <a:pt x="115" y="1527"/>
                    </a:lnTo>
                    <a:lnTo>
                      <a:pt x="118" y="1498"/>
                    </a:lnTo>
                    <a:lnTo>
                      <a:pt x="118" y="1496"/>
                    </a:lnTo>
                    <a:lnTo>
                      <a:pt x="118" y="1464"/>
                    </a:lnTo>
                    <a:lnTo>
                      <a:pt x="118" y="1462"/>
                    </a:lnTo>
                    <a:lnTo>
                      <a:pt x="118" y="1459"/>
                    </a:lnTo>
                    <a:lnTo>
                      <a:pt x="118" y="1454"/>
                    </a:lnTo>
                    <a:lnTo>
                      <a:pt x="118" y="1451"/>
                    </a:lnTo>
                    <a:lnTo>
                      <a:pt x="120" y="1451"/>
                    </a:lnTo>
                    <a:lnTo>
                      <a:pt x="120" y="1448"/>
                    </a:lnTo>
                    <a:lnTo>
                      <a:pt x="120" y="1446"/>
                    </a:lnTo>
                    <a:lnTo>
                      <a:pt x="120" y="1427"/>
                    </a:lnTo>
                    <a:lnTo>
                      <a:pt x="120" y="1409"/>
                    </a:lnTo>
                    <a:lnTo>
                      <a:pt x="120" y="1404"/>
                    </a:lnTo>
                    <a:lnTo>
                      <a:pt x="120" y="1399"/>
                    </a:lnTo>
                    <a:lnTo>
                      <a:pt x="120" y="1396"/>
                    </a:lnTo>
                    <a:lnTo>
                      <a:pt x="120" y="1393"/>
                    </a:lnTo>
                    <a:lnTo>
                      <a:pt x="2" y="1391"/>
                    </a:lnTo>
                    <a:lnTo>
                      <a:pt x="2" y="1385"/>
                    </a:lnTo>
                    <a:lnTo>
                      <a:pt x="2" y="1378"/>
                    </a:lnTo>
                    <a:lnTo>
                      <a:pt x="2" y="1375"/>
                    </a:lnTo>
                    <a:lnTo>
                      <a:pt x="2" y="1372"/>
                    </a:lnTo>
                    <a:lnTo>
                      <a:pt x="2" y="1367"/>
                    </a:lnTo>
                    <a:lnTo>
                      <a:pt x="0" y="1367"/>
                    </a:lnTo>
                    <a:lnTo>
                      <a:pt x="0" y="1364"/>
                    </a:lnTo>
                    <a:lnTo>
                      <a:pt x="0" y="1359"/>
                    </a:lnTo>
                    <a:lnTo>
                      <a:pt x="0" y="1346"/>
                    </a:lnTo>
                    <a:lnTo>
                      <a:pt x="0" y="1328"/>
                    </a:lnTo>
                    <a:lnTo>
                      <a:pt x="0" y="1315"/>
                    </a:lnTo>
                    <a:lnTo>
                      <a:pt x="0" y="1309"/>
                    </a:lnTo>
                    <a:lnTo>
                      <a:pt x="0" y="1291"/>
                    </a:lnTo>
                    <a:lnTo>
                      <a:pt x="2" y="1273"/>
                    </a:lnTo>
                    <a:lnTo>
                      <a:pt x="2" y="1254"/>
                    </a:lnTo>
                    <a:lnTo>
                      <a:pt x="2" y="1252"/>
                    </a:lnTo>
                    <a:lnTo>
                      <a:pt x="2" y="1249"/>
                    </a:lnTo>
                    <a:lnTo>
                      <a:pt x="2" y="1246"/>
                    </a:lnTo>
                    <a:lnTo>
                      <a:pt x="2" y="1233"/>
                    </a:lnTo>
                    <a:lnTo>
                      <a:pt x="5" y="1225"/>
                    </a:lnTo>
                    <a:lnTo>
                      <a:pt x="5" y="1223"/>
                    </a:lnTo>
                    <a:lnTo>
                      <a:pt x="5" y="1220"/>
                    </a:lnTo>
                    <a:lnTo>
                      <a:pt x="8" y="1215"/>
                    </a:lnTo>
                    <a:lnTo>
                      <a:pt x="8" y="1210"/>
                    </a:lnTo>
                    <a:lnTo>
                      <a:pt x="10" y="1202"/>
                    </a:lnTo>
                    <a:lnTo>
                      <a:pt x="10" y="1199"/>
                    </a:lnTo>
                    <a:lnTo>
                      <a:pt x="10" y="1197"/>
                    </a:lnTo>
                    <a:lnTo>
                      <a:pt x="10" y="1194"/>
                    </a:lnTo>
                    <a:lnTo>
                      <a:pt x="10" y="1191"/>
                    </a:lnTo>
                    <a:lnTo>
                      <a:pt x="8" y="1186"/>
                    </a:lnTo>
                    <a:lnTo>
                      <a:pt x="8" y="1181"/>
                    </a:lnTo>
                    <a:lnTo>
                      <a:pt x="8" y="1178"/>
                    </a:lnTo>
                    <a:lnTo>
                      <a:pt x="2" y="1165"/>
                    </a:lnTo>
                    <a:lnTo>
                      <a:pt x="2" y="1160"/>
                    </a:lnTo>
                    <a:lnTo>
                      <a:pt x="2" y="1147"/>
                    </a:lnTo>
                    <a:lnTo>
                      <a:pt x="2" y="1136"/>
                    </a:lnTo>
                    <a:lnTo>
                      <a:pt x="2" y="1120"/>
                    </a:lnTo>
                    <a:lnTo>
                      <a:pt x="2" y="1097"/>
                    </a:lnTo>
                    <a:lnTo>
                      <a:pt x="2" y="1089"/>
                    </a:lnTo>
                    <a:lnTo>
                      <a:pt x="2" y="1068"/>
                    </a:lnTo>
                    <a:lnTo>
                      <a:pt x="2" y="1047"/>
                    </a:lnTo>
                    <a:lnTo>
                      <a:pt x="2" y="1018"/>
                    </a:lnTo>
                    <a:lnTo>
                      <a:pt x="2" y="1000"/>
                    </a:lnTo>
                    <a:lnTo>
                      <a:pt x="2" y="971"/>
                    </a:lnTo>
                    <a:lnTo>
                      <a:pt x="2" y="950"/>
                    </a:lnTo>
                    <a:lnTo>
                      <a:pt x="2" y="926"/>
                    </a:lnTo>
                    <a:lnTo>
                      <a:pt x="2" y="908"/>
                    </a:lnTo>
                    <a:lnTo>
                      <a:pt x="2" y="892"/>
                    </a:lnTo>
                    <a:lnTo>
                      <a:pt x="2" y="884"/>
                    </a:lnTo>
                    <a:lnTo>
                      <a:pt x="2" y="863"/>
                    </a:lnTo>
                    <a:lnTo>
                      <a:pt x="2" y="845"/>
                    </a:lnTo>
                    <a:lnTo>
                      <a:pt x="2" y="840"/>
                    </a:lnTo>
                    <a:lnTo>
                      <a:pt x="2" y="803"/>
                    </a:lnTo>
                    <a:lnTo>
                      <a:pt x="2" y="748"/>
                    </a:lnTo>
                    <a:lnTo>
                      <a:pt x="50" y="748"/>
                    </a:lnTo>
                    <a:lnTo>
                      <a:pt x="99" y="748"/>
                    </a:lnTo>
                    <a:lnTo>
                      <a:pt x="99" y="708"/>
                    </a:lnTo>
                    <a:lnTo>
                      <a:pt x="99" y="638"/>
                    </a:lnTo>
                    <a:lnTo>
                      <a:pt x="99" y="598"/>
                    </a:lnTo>
                    <a:lnTo>
                      <a:pt x="102" y="506"/>
                    </a:lnTo>
                    <a:lnTo>
                      <a:pt x="102" y="470"/>
                    </a:lnTo>
                    <a:lnTo>
                      <a:pt x="102" y="467"/>
                    </a:lnTo>
                    <a:lnTo>
                      <a:pt x="115" y="451"/>
                    </a:lnTo>
                    <a:lnTo>
                      <a:pt x="123" y="443"/>
                    </a:lnTo>
                    <a:lnTo>
                      <a:pt x="128" y="435"/>
                    </a:lnTo>
                    <a:lnTo>
                      <a:pt x="131" y="435"/>
                    </a:lnTo>
                    <a:lnTo>
                      <a:pt x="144" y="420"/>
                    </a:lnTo>
                    <a:lnTo>
                      <a:pt x="147" y="414"/>
                    </a:lnTo>
                    <a:lnTo>
                      <a:pt x="154" y="404"/>
                    </a:lnTo>
                    <a:lnTo>
                      <a:pt x="154" y="401"/>
                    </a:lnTo>
                    <a:lnTo>
                      <a:pt x="157" y="401"/>
                    </a:lnTo>
                    <a:lnTo>
                      <a:pt x="233" y="307"/>
                    </a:lnTo>
                    <a:lnTo>
                      <a:pt x="238" y="309"/>
                    </a:lnTo>
                    <a:lnTo>
                      <a:pt x="270" y="333"/>
                    </a:lnTo>
                    <a:lnTo>
                      <a:pt x="275" y="333"/>
                    </a:lnTo>
                    <a:lnTo>
                      <a:pt x="278" y="336"/>
                    </a:lnTo>
                    <a:lnTo>
                      <a:pt x="280" y="341"/>
                    </a:lnTo>
                    <a:lnTo>
                      <a:pt x="285" y="344"/>
                    </a:lnTo>
                    <a:lnTo>
                      <a:pt x="285" y="346"/>
                    </a:lnTo>
                    <a:lnTo>
                      <a:pt x="291" y="351"/>
                    </a:lnTo>
                    <a:lnTo>
                      <a:pt x="291" y="354"/>
                    </a:lnTo>
                    <a:lnTo>
                      <a:pt x="293" y="357"/>
                    </a:lnTo>
                    <a:lnTo>
                      <a:pt x="299" y="362"/>
                    </a:lnTo>
                    <a:lnTo>
                      <a:pt x="299" y="365"/>
                    </a:lnTo>
                    <a:lnTo>
                      <a:pt x="317" y="388"/>
                    </a:lnTo>
                    <a:lnTo>
                      <a:pt x="320" y="388"/>
                    </a:lnTo>
                    <a:lnTo>
                      <a:pt x="320" y="391"/>
                    </a:lnTo>
                    <a:lnTo>
                      <a:pt x="343" y="409"/>
                    </a:lnTo>
                    <a:lnTo>
                      <a:pt x="346" y="412"/>
                    </a:lnTo>
                    <a:lnTo>
                      <a:pt x="351" y="414"/>
                    </a:lnTo>
                    <a:lnTo>
                      <a:pt x="359" y="422"/>
                    </a:lnTo>
                    <a:lnTo>
                      <a:pt x="367" y="428"/>
                    </a:lnTo>
                    <a:lnTo>
                      <a:pt x="372" y="430"/>
                    </a:lnTo>
                    <a:lnTo>
                      <a:pt x="377" y="433"/>
                    </a:lnTo>
                    <a:lnTo>
                      <a:pt x="382" y="435"/>
                    </a:lnTo>
                    <a:lnTo>
                      <a:pt x="385" y="435"/>
                    </a:lnTo>
                    <a:lnTo>
                      <a:pt x="388" y="438"/>
                    </a:lnTo>
                    <a:lnTo>
                      <a:pt x="393" y="438"/>
                    </a:lnTo>
                    <a:lnTo>
                      <a:pt x="401" y="438"/>
                    </a:lnTo>
                    <a:lnTo>
                      <a:pt x="406" y="438"/>
                    </a:lnTo>
                    <a:lnTo>
                      <a:pt x="409" y="438"/>
                    </a:lnTo>
                    <a:lnTo>
                      <a:pt x="411" y="438"/>
                    </a:lnTo>
                    <a:lnTo>
                      <a:pt x="427" y="438"/>
                    </a:lnTo>
                    <a:lnTo>
                      <a:pt x="432" y="438"/>
                    </a:lnTo>
                    <a:lnTo>
                      <a:pt x="435" y="441"/>
                    </a:lnTo>
                    <a:lnTo>
                      <a:pt x="438" y="441"/>
                    </a:lnTo>
                    <a:lnTo>
                      <a:pt x="440" y="443"/>
                    </a:lnTo>
                    <a:lnTo>
                      <a:pt x="445" y="449"/>
                    </a:lnTo>
                    <a:lnTo>
                      <a:pt x="445" y="446"/>
                    </a:lnTo>
                    <a:lnTo>
                      <a:pt x="445" y="443"/>
                    </a:lnTo>
                    <a:lnTo>
                      <a:pt x="448" y="441"/>
                    </a:lnTo>
                    <a:lnTo>
                      <a:pt x="448" y="438"/>
                    </a:lnTo>
                    <a:lnTo>
                      <a:pt x="448" y="430"/>
                    </a:lnTo>
                    <a:lnTo>
                      <a:pt x="448" y="428"/>
                    </a:lnTo>
                    <a:lnTo>
                      <a:pt x="448" y="425"/>
                    </a:lnTo>
                    <a:lnTo>
                      <a:pt x="448" y="422"/>
                    </a:lnTo>
                    <a:lnTo>
                      <a:pt x="448" y="420"/>
                    </a:lnTo>
                    <a:lnTo>
                      <a:pt x="448" y="417"/>
                    </a:lnTo>
                    <a:lnTo>
                      <a:pt x="448" y="414"/>
                    </a:lnTo>
                    <a:lnTo>
                      <a:pt x="448" y="412"/>
                    </a:lnTo>
                    <a:lnTo>
                      <a:pt x="448" y="409"/>
                    </a:lnTo>
                    <a:lnTo>
                      <a:pt x="448" y="407"/>
                    </a:lnTo>
                    <a:lnTo>
                      <a:pt x="448" y="404"/>
                    </a:lnTo>
                    <a:lnTo>
                      <a:pt x="448" y="401"/>
                    </a:lnTo>
                    <a:lnTo>
                      <a:pt x="448" y="399"/>
                    </a:lnTo>
                    <a:lnTo>
                      <a:pt x="448" y="396"/>
                    </a:lnTo>
                    <a:lnTo>
                      <a:pt x="445" y="375"/>
                    </a:lnTo>
                    <a:lnTo>
                      <a:pt x="409" y="378"/>
                    </a:lnTo>
                    <a:lnTo>
                      <a:pt x="409" y="370"/>
                    </a:lnTo>
                    <a:lnTo>
                      <a:pt x="409" y="367"/>
                    </a:lnTo>
                    <a:lnTo>
                      <a:pt x="409" y="365"/>
                    </a:lnTo>
                    <a:lnTo>
                      <a:pt x="406" y="365"/>
                    </a:lnTo>
                    <a:lnTo>
                      <a:pt x="406" y="362"/>
                    </a:lnTo>
                    <a:lnTo>
                      <a:pt x="406" y="359"/>
                    </a:lnTo>
                    <a:lnTo>
                      <a:pt x="406" y="344"/>
                    </a:lnTo>
                    <a:lnTo>
                      <a:pt x="403" y="336"/>
                    </a:lnTo>
                    <a:lnTo>
                      <a:pt x="398" y="338"/>
                    </a:lnTo>
                    <a:lnTo>
                      <a:pt x="390" y="338"/>
                    </a:lnTo>
                    <a:lnTo>
                      <a:pt x="388" y="338"/>
                    </a:lnTo>
                    <a:lnTo>
                      <a:pt x="388" y="336"/>
                    </a:lnTo>
                    <a:lnTo>
                      <a:pt x="388" y="325"/>
                    </a:lnTo>
                    <a:lnTo>
                      <a:pt x="388" y="317"/>
                    </a:lnTo>
                    <a:lnTo>
                      <a:pt x="388" y="304"/>
                    </a:lnTo>
                    <a:lnTo>
                      <a:pt x="388" y="296"/>
                    </a:lnTo>
                    <a:lnTo>
                      <a:pt x="414" y="294"/>
                    </a:lnTo>
                    <a:lnTo>
                      <a:pt x="414" y="291"/>
                    </a:lnTo>
                    <a:lnTo>
                      <a:pt x="414" y="288"/>
                    </a:lnTo>
                    <a:lnTo>
                      <a:pt x="414" y="286"/>
                    </a:lnTo>
                    <a:lnTo>
                      <a:pt x="414" y="283"/>
                    </a:lnTo>
                    <a:lnTo>
                      <a:pt x="414" y="281"/>
                    </a:lnTo>
                    <a:lnTo>
                      <a:pt x="414" y="278"/>
                    </a:lnTo>
                    <a:lnTo>
                      <a:pt x="414" y="275"/>
                    </a:lnTo>
                    <a:lnTo>
                      <a:pt x="414" y="273"/>
                    </a:lnTo>
                    <a:lnTo>
                      <a:pt x="414" y="270"/>
                    </a:lnTo>
                    <a:lnTo>
                      <a:pt x="414" y="267"/>
                    </a:lnTo>
                    <a:lnTo>
                      <a:pt x="411" y="262"/>
                    </a:lnTo>
                    <a:lnTo>
                      <a:pt x="411" y="260"/>
                    </a:lnTo>
                    <a:lnTo>
                      <a:pt x="411" y="239"/>
                    </a:lnTo>
                    <a:lnTo>
                      <a:pt x="411" y="233"/>
                    </a:lnTo>
                    <a:lnTo>
                      <a:pt x="440" y="233"/>
                    </a:lnTo>
                    <a:lnTo>
                      <a:pt x="438" y="168"/>
                    </a:lnTo>
                    <a:lnTo>
                      <a:pt x="438" y="165"/>
                    </a:lnTo>
                    <a:lnTo>
                      <a:pt x="435" y="152"/>
                    </a:lnTo>
                    <a:lnTo>
                      <a:pt x="435" y="113"/>
                    </a:lnTo>
                    <a:lnTo>
                      <a:pt x="448" y="113"/>
                    </a:lnTo>
                    <a:lnTo>
                      <a:pt x="448" y="110"/>
                    </a:lnTo>
                    <a:lnTo>
                      <a:pt x="448" y="107"/>
                    </a:lnTo>
                    <a:lnTo>
                      <a:pt x="448" y="105"/>
                    </a:lnTo>
                    <a:lnTo>
                      <a:pt x="448" y="102"/>
                    </a:lnTo>
                    <a:lnTo>
                      <a:pt x="448" y="100"/>
                    </a:lnTo>
                    <a:lnTo>
                      <a:pt x="448" y="97"/>
                    </a:lnTo>
                    <a:lnTo>
                      <a:pt x="448" y="94"/>
                    </a:lnTo>
                    <a:lnTo>
                      <a:pt x="448" y="92"/>
                    </a:lnTo>
                    <a:lnTo>
                      <a:pt x="448" y="86"/>
                    </a:lnTo>
                    <a:lnTo>
                      <a:pt x="448" y="76"/>
                    </a:lnTo>
                    <a:lnTo>
                      <a:pt x="448" y="65"/>
                    </a:lnTo>
                    <a:lnTo>
                      <a:pt x="448" y="63"/>
                    </a:lnTo>
                    <a:lnTo>
                      <a:pt x="448" y="60"/>
                    </a:lnTo>
                    <a:lnTo>
                      <a:pt x="448" y="55"/>
                    </a:lnTo>
                    <a:lnTo>
                      <a:pt x="448" y="52"/>
                    </a:lnTo>
                    <a:lnTo>
                      <a:pt x="448" y="50"/>
                    </a:lnTo>
                    <a:lnTo>
                      <a:pt x="448" y="44"/>
                    </a:lnTo>
                    <a:lnTo>
                      <a:pt x="448" y="39"/>
                    </a:lnTo>
                    <a:lnTo>
                      <a:pt x="445" y="23"/>
                    </a:lnTo>
                    <a:lnTo>
                      <a:pt x="448" y="10"/>
                    </a:lnTo>
                    <a:lnTo>
                      <a:pt x="448" y="8"/>
                    </a:lnTo>
                    <a:lnTo>
                      <a:pt x="448" y="5"/>
                    </a:lnTo>
                    <a:lnTo>
                      <a:pt x="448" y="2"/>
                    </a:lnTo>
                    <a:lnTo>
                      <a:pt x="469" y="2"/>
                    </a:lnTo>
                    <a:lnTo>
                      <a:pt x="477" y="2"/>
                    </a:lnTo>
                    <a:lnTo>
                      <a:pt x="545" y="0"/>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8" name="フリーフォーム 227"/>
              <p:cNvSpPr>
                <a:spLocks/>
              </p:cNvSpPr>
              <p:nvPr/>
            </p:nvSpPr>
            <p:spPr bwMode="auto">
              <a:xfrm>
                <a:off x="6899257" y="4439592"/>
                <a:ext cx="575370" cy="747142"/>
              </a:xfrm>
              <a:custGeom>
                <a:avLst/>
                <a:gdLst>
                  <a:gd name="T0" fmla="*/ 401 w 1201"/>
                  <a:gd name="T1" fmla="*/ 5 h 1535"/>
                  <a:gd name="T2" fmla="*/ 537 w 1201"/>
                  <a:gd name="T3" fmla="*/ 53 h 1535"/>
                  <a:gd name="T4" fmla="*/ 663 w 1201"/>
                  <a:gd name="T5" fmla="*/ 102 h 1535"/>
                  <a:gd name="T6" fmla="*/ 705 w 1201"/>
                  <a:gd name="T7" fmla="*/ 150 h 1535"/>
                  <a:gd name="T8" fmla="*/ 702 w 1201"/>
                  <a:gd name="T9" fmla="*/ 218 h 1535"/>
                  <a:gd name="T10" fmla="*/ 695 w 1201"/>
                  <a:gd name="T11" fmla="*/ 252 h 1535"/>
                  <a:gd name="T12" fmla="*/ 695 w 1201"/>
                  <a:gd name="T13" fmla="*/ 294 h 1535"/>
                  <a:gd name="T14" fmla="*/ 729 w 1201"/>
                  <a:gd name="T15" fmla="*/ 315 h 1535"/>
                  <a:gd name="T16" fmla="*/ 823 w 1201"/>
                  <a:gd name="T17" fmla="*/ 328 h 1535"/>
                  <a:gd name="T18" fmla="*/ 894 w 1201"/>
                  <a:gd name="T19" fmla="*/ 444 h 1535"/>
                  <a:gd name="T20" fmla="*/ 870 w 1201"/>
                  <a:gd name="T21" fmla="*/ 612 h 1535"/>
                  <a:gd name="T22" fmla="*/ 1077 w 1201"/>
                  <a:gd name="T23" fmla="*/ 619 h 1535"/>
                  <a:gd name="T24" fmla="*/ 1195 w 1201"/>
                  <a:gd name="T25" fmla="*/ 648 h 1535"/>
                  <a:gd name="T26" fmla="*/ 1166 w 1201"/>
                  <a:gd name="T27" fmla="*/ 648 h 1535"/>
                  <a:gd name="T28" fmla="*/ 1166 w 1201"/>
                  <a:gd name="T29" fmla="*/ 682 h 1535"/>
                  <a:gd name="T30" fmla="*/ 1164 w 1201"/>
                  <a:gd name="T31" fmla="*/ 717 h 1535"/>
                  <a:gd name="T32" fmla="*/ 1166 w 1201"/>
                  <a:gd name="T33" fmla="*/ 766 h 1535"/>
                  <a:gd name="T34" fmla="*/ 1164 w 1201"/>
                  <a:gd name="T35" fmla="*/ 806 h 1535"/>
                  <a:gd name="T36" fmla="*/ 1161 w 1201"/>
                  <a:gd name="T37" fmla="*/ 898 h 1535"/>
                  <a:gd name="T38" fmla="*/ 1169 w 1201"/>
                  <a:gd name="T39" fmla="*/ 955 h 1535"/>
                  <a:gd name="T40" fmla="*/ 1164 w 1201"/>
                  <a:gd name="T41" fmla="*/ 997 h 1535"/>
                  <a:gd name="T42" fmla="*/ 1172 w 1201"/>
                  <a:gd name="T43" fmla="*/ 1052 h 1535"/>
                  <a:gd name="T44" fmla="*/ 1159 w 1201"/>
                  <a:gd name="T45" fmla="*/ 1076 h 1535"/>
                  <a:gd name="T46" fmla="*/ 1153 w 1201"/>
                  <a:gd name="T47" fmla="*/ 1105 h 1535"/>
                  <a:gd name="T48" fmla="*/ 1159 w 1201"/>
                  <a:gd name="T49" fmla="*/ 1129 h 1535"/>
                  <a:gd name="T50" fmla="*/ 1159 w 1201"/>
                  <a:gd name="T51" fmla="*/ 1157 h 1535"/>
                  <a:gd name="T52" fmla="*/ 1161 w 1201"/>
                  <a:gd name="T53" fmla="*/ 1178 h 1535"/>
                  <a:gd name="T54" fmla="*/ 1098 w 1201"/>
                  <a:gd name="T55" fmla="*/ 1236 h 1535"/>
                  <a:gd name="T56" fmla="*/ 1017 w 1201"/>
                  <a:gd name="T57" fmla="*/ 1273 h 1535"/>
                  <a:gd name="T58" fmla="*/ 941 w 1201"/>
                  <a:gd name="T59" fmla="*/ 1333 h 1535"/>
                  <a:gd name="T60" fmla="*/ 844 w 1201"/>
                  <a:gd name="T61" fmla="*/ 1386 h 1535"/>
                  <a:gd name="T62" fmla="*/ 705 w 1201"/>
                  <a:gd name="T63" fmla="*/ 1459 h 1535"/>
                  <a:gd name="T64" fmla="*/ 595 w 1201"/>
                  <a:gd name="T65" fmla="*/ 1517 h 1535"/>
                  <a:gd name="T66" fmla="*/ 522 w 1201"/>
                  <a:gd name="T67" fmla="*/ 1533 h 1535"/>
                  <a:gd name="T68" fmla="*/ 469 w 1201"/>
                  <a:gd name="T69" fmla="*/ 1525 h 1535"/>
                  <a:gd name="T70" fmla="*/ 417 w 1201"/>
                  <a:gd name="T71" fmla="*/ 1491 h 1535"/>
                  <a:gd name="T72" fmla="*/ 393 w 1201"/>
                  <a:gd name="T73" fmla="*/ 1441 h 1535"/>
                  <a:gd name="T74" fmla="*/ 380 w 1201"/>
                  <a:gd name="T75" fmla="*/ 1399 h 1535"/>
                  <a:gd name="T76" fmla="*/ 356 w 1201"/>
                  <a:gd name="T77" fmla="*/ 1331 h 1535"/>
                  <a:gd name="T78" fmla="*/ 338 w 1201"/>
                  <a:gd name="T79" fmla="*/ 1294 h 1535"/>
                  <a:gd name="T80" fmla="*/ 299 w 1201"/>
                  <a:gd name="T81" fmla="*/ 1239 h 1535"/>
                  <a:gd name="T82" fmla="*/ 254 w 1201"/>
                  <a:gd name="T83" fmla="*/ 1205 h 1535"/>
                  <a:gd name="T84" fmla="*/ 210 w 1201"/>
                  <a:gd name="T85" fmla="*/ 1189 h 1535"/>
                  <a:gd name="T86" fmla="*/ 31 w 1201"/>
                  <a:gd name="T87" fmla="*/ 1147 h 1535"/>
                  <a:gd name="T88" fmla="*/ 23 w 1201"/>
                  <a:gd name="T89" fmla="*/ 1063 h 1535"/>
                  <a:gd name="T90" fmla="*/ 79 w 1201"/>
                  <a:gd name="T91" fmla="*/ 848 h 1535"/>
                  <a:gd name="T92" fmla="*/ 105 w 1201"/>
                  <a:gd name="T93" fmla="*/ 727 h 1535"/>
                  <a:gd name="T94" fmla="*/ 131 w 1201"/>
                  <a:gd name="T95" fmla="*/ 606 h 1535"/>
                  <a:gd name="T96" fmla="*/ 128 w 1201"/>
                  <a:gd name="T97" fmla="*/ 580 h 1535"/>
                  <a:gd name="T98" fmla="*/ 97 w 1201"/>
                  <a:gd name="T99" fmla="*/ 570 h 1535"/>
                  <a:gd name="T100" fmla="*/ 86 w 1201"/>
                  <a:gd name="T101" fmla="*/ 538 h 1535"/>
                  <a:gd name="T102" fmla="*/ 94 w 1201"/>
                  <a:gd name="T103" fmla="*/ 493 h 1535"/>
                  <a:gd name="T104" fmla="*/ 110 w 1201"/>
                  <a:gd name="T105" fmla="*/ 433 h 1535"/>
                  <a:gd name="T106" fmla="*/ 115 w 1201"/>
                  <a:gd name="T107" fmla="*/ 410 h 1535"/>
                  <a:gd name="T108" fmla="*/ 120 w 1201"/>
                  <a:gd name="T109" fmla="*/ 389 h 1535"/>
                  <a:gd name="T110" fmla="*/ 126 w 1201"/>
                  <a:gd name="T111" fmla="*/ 365 h 1535"/>
                  <a:gd name="T112" fmla="*/ 136 w 1201"/>
                  <a:gd name="T113" fmla="*/ 310 h 1535"/>
                  <a:gd name="T114" fmla="*/ 144 w 1201"/>
                  <a:gd name="T115" fmla="*/ 286 h 1535"/>
                  <a:gd name="T116" fmla="*/ 149 w 1201"/>
                  <a:gd name="T117" fmla="*/ 252 h 1535"/>
                  <a:gd name="T118" fmla="*/ 181 w 1201"/>
                  <a:gd name="T119" fmla="*/ 121 h 1535"/>
                  <a:gd name="T120" fmla="*/ 186 w 1201"/>
                  <a:gd name="T121" fmla="*/ 87 h 1535"/>
                  <a:gd name="T122" fmla="*/ 199 w 1201"/>
                  <a:gd name="T123" fmla="*/ 60 h 1535"/>
                  <a:gd name="T124" fmla="*/ 288 w 1201"/>
                  <a:gd name="T125" fmla="*/ 6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01" h="1535">
                    <a:moveTo>
                      <a:pt x="372" y="8"/>
                    </a:moveTo>
                    <a:lnTo>
                      <a:pt x="372" y="16"/>
                    </a:lnTo>
                    <a:lnTo>
                      <a:pt x="377" y="13"/>
                    </a:lnTo>
                    <a:lnTo>
                      <a:pt x="383" y="11"/>
                    </a:lnTo>
                    <a:lnTo>
                      <a:pt x="385" y="8"/>
                    </a:lnTo>
                    <a:lnTo>
                      <a:pt x="388" y="8"/>
                    </a:lnTo>
                    <a:lnTo>
                      <a:pt x="390" y="8"/>
                    </a:lnTo>
                    <a:lnTo>
                      <a:pt x="396" y="5"/>
                    </a:lnTo>
                    <a:lnTo>
                      <a:pt x="398" y="5"/>
                    </a:lnTo>
                    <a:lnTo>
                      <a:pt x="401" y="5"/>
                    </a:lnTo>
                    <a:lnTo>
                      <a:pt x="406" y="5"/>
                    </a:lnTo>
                    <a:lnTo>
                      <a:pt x="411" y="5"/>
                    </a:lnTo>
                    <a:lnTo>
                      <a:pt x="414" y="5"/>
                    </a:lnTo>
                    <a:lnTo>
                      <a:pt x="419" y="5"/>
                    </a:lnTo>
                    <a:lnTo>
                      <a:pt x="430" y="11"/>
                    </a:lnTo>
                    <a:lnTo>
                      <a:pt x="469" y="26"/>
                    </a:lnTo>
                    <a:lnTo>
                      <a:pt x="493" y="34"/>
                    </a:lnTo>
                    <a:lnTo>
                      <a:pt x="516" y="45"/>
                    </a:lnTo>
                    <a:lnTo>
                      <a:pt x="519" y="45"/>
                    </a:lnTo>
                    <a:lnTo>
                      <a:pt x="537" y="53"/>
                    </a:lnTo>
                    <a:lnTo>
                      <a:pt x="550" y="58"/>
                    </a:lnTo>
                    <a:lnTo>
                      <a:pt x="571" y="66"/>
                    </a:lnTo>
                    <a:lnTo>
                      <a:pt x="595" y="74"/>
                    </a:lnTo>
                    <a:lnTo>
                      <a:pt x="619" y="84"/>
                    </a:lnTo>
                    <a:lnTo>
                      <a:pt x="653" y="97"/>
                    </a:lnTo>
                    <a:lnTo>
                      <a:pt x="655" y="97"/>
                    </a:lnTo>
                    <a:lnTo>
                      <a:pt x="655" y="100"/>
                    </a:lnTo>
                    <a:lnTo>
                      <a:pt x="655" y="102"/>
                    </a:lnTo>
                    <a:lnTo>
                      <a:pt x="661" y="105"/>
                    </a:lnTo>
                    <a:lnTo>
                      <a:pt x="663" y="102"/>
                    </a:lnTo>
                    <a:lnTo>
                      <a:pt x="666" y="102"/>
                    </a:lnTo>
                    <a:lnTo>
                      <a:pt x="668" y="102"/>
                    </a:lnTo>
                    <a:lnTo>
                      <a:pt x="689" y="105"/>
                    </a:lnTo>
                    <a:lnTo>
                      <a:pt x="710" y="108"/>
                    </a:lnTo>
                    <a:lnTo>
                      <a:pt x="710" y="118"/>
                    </a:lnTo>
                    <a:lnTo>
                      <a:pt x="710" y="126"/>
                    </a:lnTo>
                    <a:lnTo>
                      <a:pt x="710" y="131"/>
                    </a:lnTo>
                    <a:lnTo>
                      <a:pt x="708" y="137"/>
                    </a:lnTo>
                    <a:lnTo>
                      <a:pt x="708" y="139"/>
                    </a:lnTo>
                    <a:lnTo>
                      <a:pt x="705" y="150"/>
                    </a:lnTo>
                    <a:lnTo>
                      <a:pt x="702" y="176"/>
                    </a:lnTo>
                    <a:lnTo>
                      <a:pt x="700" y="186"/>
                    </a:lnTo>
                    <a:lnTo>
                      <a:pt x="700" y="189"/>
                    </a:lnTo>
                    <a:lnTo>
                      <a:pt x="700" y="197"/>
                    </a:lnTo>
                    <a:lnTo>
                      <a:pt x="700" y="200"/>
                    </a:lnTo>
                    <a:lnTo>
                      <a:pt x="697" y="202"/>
                    </a:lnTo>
                    <a:lnTo>
                      <a:pt x="700" y="205"/>
                    </a:lnTo>
                    <a:lnTo>
                      <a:pt x="700" y="207"/>
                    </a:lnTo>
                    <a:lnTo>
                      <a:pt x="700" y="213"/>
                    </a:lnTo>
                    <a:lnTo>
                      <a:pt x="702" y="218"/>
                    </a:lnTo>
                    <a:lnTo>
                      <a:pt x="697" y="231"/>
                    </a:lnTo>
                    <a:lnTo>
                      <a:pt x="702" y="234"/>
                    </a:lnTo>
                    <a:lnTo>
                      <a:pt x="700" y="234"/>
                    </a:lnTo>
                    <a:lnTo>
                      <a:pt x="700" y="236"/>
                    </a:lnTo>
                    <a:lnTo>
                      <a:pt x="697" y="239"/>
                    </a:lnTo>
                    <a:lnTo>
                      <a:pt x="697" y="242"/>
                    </a:lnTo>
                    <a:lnTo>
                      <a:pt x="697" y="244"/>
                    </a:lnTo>
                    <a:lnTo>
                      <a:pt x="695" y="247"/>
                    </a:lnTo>
                    <a:lnTo>
                      <a:pt x="695" y="249"/>
                    </a:lnTo>
                    <a:lnTo>
                      <a:pt x="695" y="252"/>
                    </a:lnTo>
                    <a:lnTo>
                      <a:pt x="697" y="252"/>
                    </a:lnTo>
                    <a:lnTo>
                      <a:pt x="697" y="255"/>
                    </a:lnTo>
                    <a:lnTo>
                      <a:pt x="695" y="257"/>
                    </a:lnTo>
                    <a:lnTo>
                      <a:pt x="695" y="260"/>
                    </a:lnTo>
                    <a:lnTo>
                      <a:pt x="689" y="270"/>
                    </a:lnTo>
                    <a:lnTo>
                      <a:pt x="692" y="273"/>
                    </a:lnTo>
                    <a:lnTo>
                      <a:pt x="697" y="276"/>
                    </a:lnTo>
                    <a:lnTo>
                      <a:pt x="695" y="289"/>
                    </a:lnTo>
                    <a:lnTo>
                      <a:pt x="695" y="291"/>
                    </a:lnTo>
                    <a:lnTo>
                      <a:pt x="695" y="294"/>
                    </a:lnTo>
                    <a:lnTo>
                      <a:pt x="695" y="297"/>
                    </a:lnTo>
                    <a:lnTo>
                      <a:pt x="695" y="299"/>
                    </a:lnTo>
                    <a:lnTo>
                      <a:pt x="695" y="305"/>
                    </a:lnTo>
                    <a:lnTo>
                      <a:pt x="697" y="307"/>
                    </a:lnTo>
                    <a:lnTo>
                      <a:pt x="695" y="310"/>
                    </a:lnTo>
                    <a:lnTo>
                      <a:pt x="702" y="310"/>
                    </a:lnTo>
                    <a:lnTo>
                      <a:pt x="705" y="310"/>
                    </a:lnTo>
                    <a:lnTo>
                      <a:pt x="702" y="315"/>
                    </a:lnTo>
                    <a:lnTo>
                      <a:pt x="726" y="315"/>
                    </a:lnTo>
                    <a:lnTo>
                      <a:pt x="729" y="315"/>
                    </a:lnTo>
                    <a:lnTo>
                      <a:pt x="737" y="318"/>
                    </a:lnTo>
                    <a:lnTo>
                      <a:pt x="747" y="318"/>
                    </a:lnTo>
                    <a:lnTo>
                      <a:pt x="747" y="323"/>
                    </a:lnTo>
                    <a:lnTo>
                      <a:pt x="760" y="323"/>
                    </a:lnTo>
                    <a:lnTo>
                      <a:pt x="763" y="323"/>
                    </a:lnTo>
                    <a:lnTo>
                      <a:pt x="765" y="323"/>
                    </a:lnTo>
                    <a:lnTo>
                      <a:pt x="771" y="323"/>
                    </a:lnTo>
                    <a:lnTo>
                      <a:pt x="794" y="326"/>
                    </a:lnTo>
                    <a:lnTo>
                      <a:pt x="818" y="328"/>
                    </a:lnTo>
                    <a:lnTo>
                      <a:pt x="823" y="328"/>
                    </a:lnTo>
                    <a:lnTo>
                      <a:pt x="857" y="333"/>
                    </a:lnTo>
                    <a:lnTo>
                      <a:pt x="891" y="336"/>
                    </a:lnTo>
                    <a:lnTo>
                      <a:pt x="904" y="336"/>
                    </a:lnTo>
                    <a:lnTo>
                      <a:pt x="941" y="341"/>
                    </a:lnTo>
                    <a:lnTo>
                      <a:pt x="944" y="341"/>
                    </a:lnTo>
                    <a:lnTo>
                      <a:pt x="946" y="341"/>
                    </a:lnTo>
                    <a:lnTo>
                      <a:pt x="933" y="368"/>
                    </a:lnTo>
                    <a:lnTo>
                      <a:pt x="917" y="394"/>
                    </a:lnTo>
                    <a:lnTo>
                      <a:pt x="904" y="423"/>
                    </a:lnTo>
                    <a:lnTo>
                      <a:pt x="894" y="444"/>
                    </a:lnTo>
                    <a:lnTo>
                      <a:pt x="891" y="446"/>
                    </a:lnTo>
                    <a:lnTo>
                      <a:pt x="891" y="449"/>
                    </a:lnTo>
                    <a:lnTo>
                      <a:pt x="889" y="451"/>
                    </a:lnTo>
                    <a:lnTo>
                      <a:pt x="883" y="462"/>
                    </a:lnTo>
                    <a:lnTo>
                      <a:pt x="886" y="470"/>
                    </a:lnTo>
                    <a:lnTo>
                      <a:pt x="883" y="486"/>
                    </a:lnTo>
                    <a:lnTo>
                      <a:pt x="881" y="520"/>
                    </a:lnTo>
                    <a:lnTo>
                      <a:pt x="875" y="559"/>
                    </a:lnTo>
                    <a:lnTo>
                      <a:pt x="873" y="585"/>
                    </a:lnTo>
                    <a:lnTo>
                      <a:pt x="870" y="612"/>
                    </a:lnTo>
                    <a:lnTo>
                      <a:pt x="870" y="617"/>
                    </a:lnTo>
                    <a:lnTo>
                      <a:pt x="902" y="617"/>
                    </a:lnTo>
                    <a:lnTo>
                      <a:pt x="938" y="617"/>
                    </a:lnTo>
                    <a:lnTo>
                      <a:pt x="967" y="617"/>
                    </a:lnTo>
                    <a:lnTo>
                      <a:pt x="991" y="619"/>
                    </a:lnTo>
                    <a:lnTo>
                      <a:pt x="1012" y="619"/>
                    </a:lnTo>
                    <a:lnTo>
                      <a:pt x="1030" y="619"/>
                    </a:lnTo>
                    <a:lnTo>
                      <a:pt x="1041" y="619"/>
                    </a:lnTo>
                    <a:lnTo>
                      <a:pt x="1043" y="619"/>
                    </a:lnTo>
                    <a:lnTo>
                      <a:pt x="1077" y="619"/>
                    </a:lnTo>
                    <a:lnTo>
                      <a:pt x="1080" y="619"/>
                    </a:lnTo>
                    <a:lnTo>
                      <a:pt x="1088" y="619"/>
                    </a:lnTo>
                    <a:lnTo>
                      <a:pt x="1090" y="619"/>
                    </a:lnTo>
                    <a:lnTo>
                      <a:pt x="1096" y="619"/>
                    </a:lnTo>
                    <a:lnTo>
                      <a:pt x="1119" y="619"/>
                    </a:lnTo>
                    <a:lnTo>
                      <a:pt x="1151" y="619"/>
                    </a:lnTo>
                    <a:lnTo>
                      <a:pt x="1185" y="619"/>
                    </a:lnTo>
                    <a:lnTo>
                      <a:pt x="1201" y="619"/>
                    </a:lnTo>
                    <a:lnTo>
                      <a:pt x="1201" y="648"/>
                    </a:lnTo>
                    <a:lnTo>
                      <a:pt x="1195" y="648"/>
                    </a:lnTo>
                    <a:lnTo>
                      <a:pt x="1193" y="648"/>
                    </a:lnTo>
                    <a:lnTo>
                      <a:pt x="1190" y="648"/>
                    </a:lnTo>
                    <a:lnTo>
                      <a:pt x="1187" y="648"/>
                    </a:lnTo>
                    <a:lnTo>
                      <a:pt x="1185" y="648"/>
                    </a:lnTo>
                    <a:lnTo>
                      <a:pt x="1182" y="648"/>
                    </a:lnTo>
                    <a:lnTo>
                      <a:pt x="1180" y="648"/>
                    </a:lnTo>
                    <a:lnTo>
                      <a:pt x="1174" y="648"/>
                    </a:lnTo>
                    <a:lnTo>
                      <a:pt x="1172" y="648"/>
                    </a:lnTo>
                    <a:lnTo>
                      <a:pt x="1169" y="648"/>
                    </a:lnTo>
                    <a:lnTo>
                      <a:pt x="1166" y="648"/>
                    </a:lnTo>
                    <a:lnTo>
                      <a:pt x="1166" y="651"/>
                    </a:lnTo>
                    <a:lnTo>
                      <a:pt x="1166" y="654"/>
                    </a:lnTo>
                    <a:lnTo>
                      <a:pt x="1166" y="659"/>
                    </a:lnTo>
                    <a:lnTo>
                      <a:pt x="1166" y="661"/>
                    </a:lnTo>
                    <a:lnTo>
                      <a:pt x="1166" y="664"/>
                    </a:lnTo>
                    <a:lnTo>
                      <a:pt x="1166" y="669"/>
                    </a:lnTo>
                    <a:lnTo>
                      <a:pt x="1166" y="672"/>
                    </a:lnTo>
                    <a:lnTo>
                      <a:pt x="1166" y="677"/>
                    </a:lnTo>
                    <a:lnTo>
                      <a:pt x="1166" y="680"/>
                    </a:lnTo>
                    <a:lnTo>
                      <a:pt x="1166" y="682"/>
                    </a:lnTo>
                    <a:lnTo>
                      <a:pt x="1166" y="688"/>
                    </a:lnTo>
                    <a:lnTo>
                      <a:pt x="1166" y="693"/>
                    </a:lnTo>
                    <a:lnTo>
                      <a:pt x="1166" y="698"/>
                    </a:lnTo>
                    <a:lnTo>
                      <a:pt x="1166" y="701"/>
                    </a:lnTo>
                    <a:lnTo>
                      <a:pt x="1166" y="703"/>
                    </a:lnTo>
                    <a:lnTo>
                      <a:pt x="1166" y="709"/>
                    </a:lnTo>
                    <a:lnTo>
                      <a:pt x="1166" y="711"/>
                    </a:lnTo>
                    <a:lnTo>
                      <a:pt x="1164" y="711"/>
                    </a:lnTo>
                    <a:lnTo>
                      <a:pt x="1164" y="714"/>
                    </a:lnTo>
                    <a:lnTo>
                      <a:pt x="1164" y="717"/>
                    </a:lnTo>
                    <a:lnTo>
                      <a:pt x="1164" y="719"/>
                    </a:lnTo>
                    <a:lnTo>
                      <a:pt x="1164" y="732"/>
                    </a:lnTo>
                    <a:lnTo>
                      <a:pt x="1164" y="735"/>
                    </a:lnTo>
                    <a:lnTo>
                      <a:pt x="1164" y="751"/>
                    </a:lnTo>
                    <a:lnTo>
                      <a:pt x="1166" y="753"/>
                    </a:lnTo>
                    <a:lnTo>
                      <a:pt x="1166" y="756"/>
                    </a:lnTo>
                    <a:lnTo>
                      <a:pt x="1166" y="759"/>
                    </a:lnTo>
                    <a:lnTo>
                      <a:pt x="1166" y="761"/>
                    </a:lnTo>
                    <a:lnTo>
                      <a:pt x="1166" y="764"/>
                    </a:lnTo>
                    <a:lnTo>
                      <a:pt x="1166" y="766"/>
                    </a:lnTo>
                    <a:lnTo>
                      <a:pt x="1166" y="769"/>
                    </a:lnTo>
                    <a:lnTo>
                      <a:pt x="1164" y="772"/>
                    </a:lnTo>
                    <a:lnTo>
                      <a:pt x="1164" y="777"/>
                    </a:lnTo>
                    <a:lnTo>
                      <a:pt x="1164" y="782"/>
                    </a:lnTo>
                    <a:lnTo>
                      <a:pt x="1164" y="787"/>
                    </a:lnTo>
                    <a:lnTo>
                      <a:pt x="1164" y="790"/>
                    </a:lnTo>
                    <a:lnTo>
                      <a:pt x="1164" y="795"/>
                    </a:lnTo>
                    <a:lnTo>
                      <a:pt x="1164" y="798"/>
                    </a:lnTo>
                    <a:lnTo>
                      <a:pt x="1164" y="801"/>
                    </a:lnTo>
                    <a:lnTo>
                      <a:pt x="1164" y="806"/>
                    </a:lnTo>
                    <a:lnTo>
                      <a:pt x="1166" y="808"/>
                    </a:lnTo>
                    <a:lnTo>
                      <a:pt x="1166" y="811"/>
                    </a:lnTo>
                    <a:lnTo>
                      <a:pt x="1166" y="822"/>
                    </a:lnTo>
                    <a:lnTo>
                      <a:pt x="1164" y="822"/>
                    </a:lnTo>
                    <a:lnTo>
                      <a:pt x="1164" y="824"/>
                    </a:lnTo>
                    <a:lnTo>
                      <a:pt x="1164" y="850"/>
                    </a:lnTo>
                    <a:lnTo>
                      <a:pt x="1164" y="871"/>
                    </a:lnTo>
                    <a:lnTo>
                      <a:pt x="1161" y="879"/>
                    </a:lnTo>
                    <a:lnTo>
                      <a:pt x="1161" y="890"/>
                    </a:lnTo>
                    <a:lnTo>
                      <a:pt x="1161" y="898"/>
                    </a:lnTo>
                    <a:lnTo>
                      <a:pt x="1161" y="906"/>
                    </a:lnTo>
                    <a:lnTo>
                      <a:pt x="1161" y="913"/>
                    </a:lnTo>
                    <a:lnTo>
                      <a:pt x="1161" y="919"/>
                    </a:lnTo>
                    <a:lnTo>
                      <a:pt x="1161" y="927"/>
                    </a:lnTo>
                    <a:lnTo>
                      <a:pt x="1161" y="932"/>
                    </a:lnTo>
                    <a:lnTo>
                      <a:pt x="1164" y="940"/>
                    </a:lnTo>
                    <a:lnTo>
                      <a:pt x="1164" y="942"/>
                    </a:lnTo>
                    <a:lnTo>
                      <a:pt x="1164" y="958"/>
                    </a:lnTo>
                    <a:lnTo>
                      <a:pt x="1166" y="958"/>
                    </a:lnTo>
                    <a:lnTo>
                      <a:pt x="1169" y="955"/>
                    </a:lnTo>
                    <a:lnTo>
                      <a:pt x="1169" y="958"/>
                    </a:lnTo>
                    <a:lnTo>
                      <a:pt x="1169" y="961"/>
                    </a:lnTo>
                    <a:lnTo>
                      <a:pt x="1169" y="963"/>
                    </a:lnTo>
                    <a:lnTo>
                      <a:pt x="1169" y="966"/>
                    </a:lnTo>
                    <a:lnTo>
                      <a:pt x="1169" y="968"/>
                    </a:lnTo>
                    <a:lnTo>
                      <a:pt x="1166" y="968"/>
                    </a:lnTo>
                    <a:lnTo>
                      <a:pt x="1166" y="971"/>
                    </a:lnTo>
                    <a:lnTo>
                      <a:pt x="1164" y="976"/>
                    </a:lnTo>
                    <a:lnTo>
                      <a:pt x="1164" y="989"/>
                    </a:lnTo>
                    <a:lnTo>
                      <a:pt x="1164" y="997"/>
                    </a:lnTo>
                    <a:lnTo>
                      <a:pt x="1164" y="1008"/>
                    </a:lnTo>
                    <a:lnTo>
                      <a:pt x="1169" y="1008"/>
                    </a:lnTo>
                    <a:lnTo>
                      <a:pt x="1169" y="1026"/>
                    </a:lnTo>
                    <a:lnTo>
                      <a:pt x="1169" y="1031"/>
                    </a:lnTo>
                    <a:lnTo>
                      <a:pt x="1169" y="1037"/>
                    </a:lnTo>
                    <a:lnTo>
                      <a:pt x="1166" y="1047"/>
                    </a:lnTo>
                    <a:lnTo>
                      <a:pt x="1169" y="1047"/>
                    </a:lnTo>
                    <a:lnTo>
                      <a:pt x="1166" y="1052"/>
                    </a:lnTo>
                    <a:lnTo>
                      <a:pt x="1169" y="1052"/>
                    </a:lnTo>
                    <a:lnTo>
                      <a:pt x="1172" y="1052"/>
                    </a:lnTo>
                    <a:lnTo>
                      <a:pt x="1169" y="1055"/>
                    </a:lnTo>
                    <a:lnTo>
                      <a:pt x="1169" y="1058"/>
                    </a:lnTo>
                    <a:lnTo>
                      <a:pt x="1169" y="1055"/>
                    </a:lnTo>
                    <a:lnTo>
                      <a:pt x="1166" y="1055"/>
                    </a:lnTo>
                    <a:lnTo>
                      <a:pt x="1161" y="1055"/>
                    </a:lnTo>
                    <a:lnTo>
                      <a:pt x="1161" y="1060"/>
                    </a:lnTo>
                    <a:lnTo>
                      <a:pt x="1161" y="1066"/>
                    </a:lnTo>
                    <a:lnTo>
                      <a:pt x="1159" y="1068"/>
                    </a:lnTo>
                    <a:lnTo>
                      <a:pt x="1159" y="1071"/>
                    </a:lnTo>
                    <a:lnTo>
                      <a:pt x="1159" y="1076"/>
                    </a:lnTo>
                    <a:lnTo>
                      <a:pt x="1159" y="1081"/>
                    </a:lnTo>
                    <a:lnTo>
                      <a:pt x="1159" y="1084"/>
                    </a:lnTo>
                    <a:lnTo>
                      <a:pt x="1159" y="1087"/>
                    </a:lnTo>
                    <a:lnTo>
                      <a:pt x="1156" y="1089"/>
                    </a:lnTo>
                    <a:lnTo>
                      <a:pt x="1156" y="1092"/>
                    </a:lnTo>
                    <a:lnTo>
                      <a:pt x="1156" y="1094"/>
                    </a:lnTo>
                    <a:lnTo>
                      <a:pt x="1156" y="1097"/>
                    </a:lnTo>
                    <a:lnTo>
                      <a:pt x="1153" y="1097"/>
                    </a:lnTo>
                    <a:lnTo>
                      <a:pt x="1153" y="1102"/>
                    </a:lnTo>
                    <a:lnTo>
                      <a:pt x="1153" y="1105"/>
                    </a:lnTo>
                    <a:lnTo>
                      <a:pt x="1159" y="1105"/>
                    </a:lnTo>
                    <a:lnTo>
                      <a:pt x="1161" y="1108"/>
                    </a:lnTo>
                    <a:lnTo>
                      <a:pt x="1164" y="1110"/>
                    </a:lnTo>
                    <a:lnTo>
                      <a:pt x="1164" y="1113"/>
                    </a:lnTo>
                    <a:lnTo>
                      <a:pt x="1164" y="1115"/>
                    </a:lnTo>
                    <a:lnTo>
                      <a:pt x="1161" y="1118"/>
                    </a:lnTo>
                    <a:lnTo>
                      <a:pt x="1161" y="1121"/>
                    </a:lnTo>
                    <a:lnTo>
                      <a:pt x="1161" y="1123"/>
                    </a:lnTo>
                    <a:lnTo>
                      <a:pt x="1159" y="1126"/>
                    </a:lnTo>
                    <a:lnTo>
                      <a:pt x="1159" y="1129"/>
                    </a:lnTo>
                    <a:lnTo>
                      <a:pt x="1156" y="1134"/>
                    </a:lnTo>
                    <a:lnTo>
                      <a:pt x="1156" y="1136"/>
                    </a:lnTo>
                    <a:lnTo>
                      <a:pt x="1156" y="1139"/>
                    </a:lnTo>
                    <a:lnTo>
                      <a:pt x="1156" y="1142"/>
                    </a:lnTo>
                    <a:lnTo>
                      <a:pt x="1156" y="1144"/>
                    </a:lnTo>
                    <a:lnTo>
                      <a:pt x="1159" y="1147"/>
                    </a:lnTo>
                    <a:lnTo>
                      <a:pt x="1159" y="1150"/>
                    </a:lnTo>
                    <a:lnTo>
                      <a:pt x="1159" y="1152"/>
                    </a:lnTo>
                    <a:lnTo>
                      <a:pt x="1159" y="1155"/>
                    </a:lnTo>
                    <a:lnTo>
                      <a:pt x="1159" y="1157"/>
                    </a:lnTo>
                    <a:lnTo>
                      <a:pt x="1156" y="1160"/>
                    </a:lnTo>
                    <a:lnTo>
                      <a:pt x="1156" y="1163"/>
                    </a:lnTo>
                    <a:lnTo>
                      <a:pt x="1156" y="1165"/>
                    </a:lnTo>
                    <a:lnTo>
                      <a:pt x="1156" y="1168"/>
                    </a:lnTo>
                    <a:lnTo>
                      <a:pt x="1156" y="1171"/>
                    </a:lnTo>
                    <a:lnTo>
                      <a:pt x="1159" y="1171"/>
                    </a:lnTo>
                    <a:lnTo>
                      <a:pt x="1159" y="1173"/>
                    </a:lnTo>
                    <a:lnTo>
                      <a:pt x="1159" y="1176"/>
                    </a:lnTo>
                    <a:lnTo>
                      <a:pt x="1161" y="1176"/>
                    </a:lnTo>
                    <a:lnTo>
                      <a:pt x="1161" y="1178"/>
                    </a:lnTo>
                    <a:lnTo>
                      <a:pt x="1161" y="1181"/>
                    </a:lnTo>
                    <a:lnTo>
                      <a:pt x="1164" y="1184"/>
                    </a:lnTo>
                    <a:lnTo>
                      <a:pt x="1169" y="1202"/>
                    </a:lnTo>
                    <a:lnTo>
                      <a:pt x="1161" y="1207"/>
                    </a:lnTo>
                    <a:lnTo>
                      <a:pt x="1151" y="1213"/>
                    </a:lnTo>
                    <a:lnTo>
                      <a:pt x="1140" y="1218"/>
                    </a:lnTo>
                    <a:lnTo>
                      <a:pt x="1127" y="1223"/>
                    </a:lnTo>
                    <a:lnTo>
                      <a:pt x="1117" y="1228"/>
                    </a:lnTo>
                    <a:lnTo>
                      <a:pt x="1106" y="1234"/>
                    </a:lnTo>
                    <a:lnTo>
                      <a:pt x="1098" y="1236"/>
                    </a:lnTo>
                    <a:lnTo>
                      <a:pt x="1088" y="1241"/>
                    </a:lnTo>
                    <a:lnTo>
                      <a:pt x="1085" y="1241"/>
                    </a:lnTo>
                    <a:lnTo>
                      <a:pt x="1075" y="1247"/>
                    </a:lnTo>
                    <a:lnTo>
                      <a:pt x="1069" y="1249"/>
                    </a:lnTo>
                    <a:lnTo>
                      <a:pt x="1064" y="1252"/>
                    </a:lnTo>
                    <a:lnTo>
                      <a:pt x="1059" y="1255"/>
                    </a:lnTo>
                    <a:lnTo>
                      <a:pt x="1051" y="1257"/>
                    </a:lnTo>
                    <a:lnTo>
                      <a:pt x="1035" y="1265"/>
                    </a:lnTo>
                    <a:lnTo>
                      <a:pt x="1028" y="1270"/>
                    </a:lnTo>
                    <a:lnTo>
                      <a:pt x="1017" y="1273"/>
                    </a:lnTo>
                    <a:lnTo>
                      <a:pt x="1014" y="1276"/>
                    </a:lnTo>
                    <a:lnTo>
                      <a:pt x="1012" y="1278"/>
                    </a:lnTo>
                    <a:lnTo>
                      <a:pt x="1001" y="1281"/>
                    </a:lnTo>
                    <a:lnTo>
                      <a:pt x="999" y="1283"/>
                    </a:lnTo>
                    <a:lnTo>
                      <a:pt x="996" y="1286"/>
                    </a:lnTo>
                    <a:lnTo>
                      <a:pt x="991" y="1289"/>
                    </a:lnTo>
                    <a:lnTo>
                      <a:pt x="962" y="1315"/>
                    </a:lnTo>
                    <a:lnTo>
                      <a:pt x="962" y="1318"/>
                    </a:lnTo>
                    <a:lnTo>
                      <a:pt x="949" y="1328"/>
                    </a:lnTo>
                    <a:lnTo>
                      <a:pt x="941" y="1333"/>
                    </a:lnTo>
                    <a:lnTo>
                      <a:pt x="915" y="1346"/>
                    </a:lnTo>
                    <a:lnTo>
                      <a:pt x="904" y="1354"/>
                    </a:lnTo>
                    <a:lnTo>
                      <a:pt x="896" y="1357"/>
                    </a:lnTo>
                    <a:lnTo>
                      <a:pt x="886" y="1362"/>
                    </a:lnTo>
                    <a:lnTo>
                      <a:pt x="878" y="1367"/>
                    </a:lnTo>
                    <a:lnTo>
                      <a:pt x="870" y="1373"/>
                    </a:lnTo>
                    <a:lnTo>
                      <a:pt x="868" y="1373"/>
                    </a:lnTo>
                    <a:lnTo>
                      <a:pt x="862" y="1375"/>
                    </a:lnTo>
                    <a:lnTo>
                      <a:pt x="855" y="1378"/>
                    </a:lnTo>
                    <a:lnTo>
                      <a:pt x="844" y="1386"/>
                    </a:lnTo>
                    <a:lnTo>
                      <a:pt x="834" y="1391"/>
                    </a:lnTo>
                    <a:lnTo>
                      <a:pt x="826" y="1394"/>
                    </a:lnTo>
                    <a:lnTo>
                      <a:pt x="815" y="1402"/>
                    </a:lnTo>
                    <a:lnTo>
                      <a:pt x="797" y="1409"/>
                    </a:lnTo>
                    <a:lnTo>
                      <a:pt x="778" y="1420"/>
                    </a:lnTo>
                    <a:lnTo>
                      <a:pt x="765" y="1428"/>
                    </a:lnTo>
                    <a:lnTo>
                      <a:pt x="742" y="1438"/>
                    </a:lnTo>
                    <a:lnTo>
                      <a:pt x="739" y="1441"/>
                    </a:lnTo>
                    <a:lnTo>
                      <a:pt x="726" y="1449"/>
                    </a:lnTo>
                    <a:lnTo>
                      <a:pt x="705" y="1459"/>
                    </a:lnTo>
                    <a:lnTo>
                      <a:pt x="692" y="1467"/>
                    </a:lnTo>
                    <a:lnTo>
                      <a:pt x="674" y="1475"/>
                    </a:lnTo>
                    <a:lnTo>
                      <a:pt x="661" y="1483"/>
                    </a:lnTo>
                    <a:lnTo>
                      <a:pt x="650" y="1488"/>
                    </a:lnTo>
                    <a:lnTo>
                      <a:pt x="640" y="1496"/>
                    </a:lnTo>
                    <a:lnTo>
                      <a:pt x="629" y="1499"/>
                    </a:lnTo>
                    <a:lnTo>
                      <a:pt x="629" y="1501"/>
                    </a:lnTo>
                    <a:lnTo>
                      <a:pt x="616" y="1509"/>
                    </a:lnTo>
                    <a:lnTo>
                      <a:pt x="600" y="1514"/>
                    </a:lnTo>
                    <a:lnTo>
                      <a:pt x="595" y="1517"/>
                    </a:lnTo>
                    <a:lnTo>
                      <a:pt x="587" y="1517"/>
                    </a:lnTo>
                    <a:lnTo>
                      <a:pt x="582" y="1520"/>
                    </a:lnTo>
                    <a:lnTo>
                      <a:pt x="571" y="1522"/>
                    </a:lnTo>
                    <a:lnTo>
                      <a:pt x="561" y="1525"/>
                    </a:lnTo>
                    <a:lnTo>
                      <a:pt x="556" y="1525"/>
                    </a:lnTo>
                    <a:lnTo>
                      <a:pt x="548" y="1527"/>
                    </a:lnTo>
                    <a:lnTo>
                      <a:pt x="543" y="1530"/>
                    </a:lnTo>
                    <a:lnTo>
                      <a:pt x="535" y="1530"/>
                    </a:lnTo>
                    <a:lnTo>
                      <a:pt x="529" y="1533"/>
                    </a:lnTo>
                    <a:lnTo>
                      <a:pt x="522" y="1533"/>
                    </a:lnTo>
                    <a:lnTo>
                      <a:pt x="514" y="1535"/>
                    </a:lnTo>
                    <a:lnTo>
                      <a:pt x="506" y="1535"/>
                    </a:lnTo>
                    <a:lnTo>
                      <a:pt x="501" y="1535"/>
                    </a:lnTo>
                    <a:lnTo>
                      <a:pt x="498" y="1535"/>
                    </a:lnTo>
                    <a:lnTo>
                      <a:pt x="493" y="1533"/>
                    </a:lnTo>
                    <a:lnTo>
                      <a:pt x="485" y="1533"/>
                    </a:lnTo>
                    <a:lnTo>
                      <a:pt x="482" y="1530"/>
                    </a:lnTo>
                    <a:lnTo>
                      <a:pt x="477" y="1530"/>
                    </a:lnTo>
                    <a:lnTo>
                      <a:pt x="474" y="1527"/>
                    </a:lnTo>
                    <a:lnTo>
                      <a:pt x="469" y="1525"/>
                    </a:lnTo>
                    <a:lnTo>
                      <a:pt x="467" y="1522"/>
                    </a:lnTo>
                    <a:lnTo>
                      <a:pt x="464" y="1520"/>
                    </a:lnTo>
                    <a:lnTo>
                      <a:pt x="456" y="1517"/>
                    </a:lnTo>
                    <a:lnTo>
                      <a:pt x="451" y="1512"/>
                    </a:lnTo>
                    <a:lnTo>
                      <a:pt x="448" y="1512"/>
                    </a:lnTo>
                    <a:lnTo>
                      <a:pt x="443" y="1509"/>
                    </a:lnTo>
                    <a:lnTo>
                      <a:pt x="438" y="1506"/>
                    </a:lnTo>
                    <a:lnTo>
                      <a:pt x="430" y="1499"/>
                    </a:lnTo>
                    <a:lnTo>
                      <a:pt x="419" y="1493"/>
                    </a:lnTo>
                    <a:lnTo>
                      <a:pt x="417" y="1491"/>
                    </a:lnTo>
                    <a:lnTo>
                      <a:pt x="414" y="1488"/>
                    </a:lnTo>
                    <a:lnTo>
                      <a:pt x="414" y="1485"/>
                    </a:lnTo>
                    <a:lnTo>
                      <a:pt x="409" y="1483"/>
                    </a:lnTo>
                    <a:lnTo>
                      <a:pt x="406" y="1475"/>
                    </a:lnTo>
                    <a:lnTo>
                      <a:pt x="404" y="1472"/>
                    </a:lnTo>
                    <a:lnTo>
                      <a:pt x="404" y="1470"/>
                    </a:lnTo>
                    <a:lnTo>
                      <a:pt x="401" y="1462"/>
                    </a:lnTo>
                    <a:lnTo>
                      <a:pt x="398" y="1457"/>
                    </a:lnTo>
                    <a:lnTo>
                      <a:pt x="396" y="1451"/>
                    </a:lnTo>
                    <a:lnTo>
                      <a:pt x="393" y="1441"/>
                    </a:lnTo>
                    <a:lnTo>
                      <a:pt x="390" y="1438"/>
                    </a:lnTo>
                    <a:lnTo>
                      <a:pt x="390" y="1436"/>
                    </a:lnTo>
                    <a:lnTo>
                      <a:pt x="390" y="1430"/>
                    </a:lnTo>
                    <a:lnTo>
                      <a:pt x="388" y="1428"/>
                    </a:lnTo>
                    <a:lnTo>
                      <a:pt x="388" y="1423"/>
                    </a:lnTo>
                    <a:lnTo>
                      <a:pt x="385" y="1417"/>
                    </a:lnTo>
                    <a:lnTo>
                      <a:pt x="385" y="1412"/>
                    </a:lnTo>
                    <a:lnTo>
                      <a:pt x="383" y="1407"/>
                    </a:lnTo>
                    <a:lnTo>
                      <a:pt x="383" y="1404"/>
                    </a:lnTo>
                    <a:lnTo>
                      <a:pt x="380" y="1399"/>
                    </a:lnTo>
                    <a:lnTo>
                      <a:pt x="380" y="1396"/>
                    </a:lnTo>
                    <a:lnTo>
                      <a:pt x="377" y="1388"/>
                    </a:lnTo>
                    <a:lnTo>
                      <a:pt x="375" y="1383"/>
                    </a:lnTo>
                    <a:lnTo>
                      <a:pt x="372" y="1373"/>
                    </a:lnTo>
                    <a:lnTo>
                      <a:pt x="370" y="1367"/>
                    </a:lnTo>
                    <a:lnTo>
                      <a:pt x="367" y="1360"/>
                    </a:lnTo>
                    <a:lnTo>
                      <a:pt x="364" y="1352"/>
                    </a:lnTo>
                    <a:lnTo>
                      <a:pt x="362" y="1344"/>
                    </a:lnTo>
                    <a:lnTo>
                      <a:pt x="359" y="1336"/>
                    </a:lnTo>
                    <a:lnTo>
                      <a:pt x="356" y="1331"/>
                    </a:lnTo>
                    <a:lnTo>
                      <a:pt x="354" y="1325"/>
                    </a:lnTo>
                    <a:lnTo>
                      <a:pt x="351" y="1323"/>
                    </a:lnTo>
                    <a:lnTo>
                      <a:pt x="349" y="1318"/>
                    </a:lnTo>
                    <a:lnTo>
                      <a:pt x="349" y="1315"/>
                    </a:lnTo>
                    <a:lnTo>
                      <a:pt x="346" y="1310"/>
                    </a:lnTo>
                    <a:lnTo>
                      <a:pt x="343" y="1307"/>
                    </a:lnTo>
                    <a:lnTo>
                      <a:pt x="341" y="1304"/>
                    </a:lnTo>
                    <a:lnTo>
                      <a:pt x="341" y="1302"/>
                    </a:lnTo>
                    <a:lnTo>
                      <a:pt x="338" y="1297"/>
                    </a:lnTo>
                    <a:lnTo>
                      <a:pt x="338" y="1294"/>
                    </a:lnTo>
                    <a:lnTo>
                      <a:pt x="335" y="1291"/>
                    </a:lnTo>
                    <a:lnTo>
                      <a:pt x="333" y="1286"/>
                    </a:lnTo>
                    <a:lnTo>
                      <a:pt x="328" y="1281"/>
                    </a:lnTo>
                    <a:lnTo>
                      <a:pt x="322" y="1273"/>
                    </a:lnTo>
                    <a:lnTo>
                      <a:pt x="320" y="1268"/>
                    </a:lnTo>
                    <a:lnTo>
                      <a:pt x="317" y="1262"/>
                    </a:lnTo>
                    <a:lnTo>
                      <a:pt x="312" y="1257"/>
                    </a:lnTo>
                    <a:lnTo>
                      <a:pt x="309" y="1252"/>
                    </a:lnTo>
                    <a:lnTo>
                      <a:pt x="304" y="1244"/>
                    </a:lnTo>
                    <a:lnTo>
                      <a:pt x="299" y="1239"/>
                    </a:lnTo>
                    <a:lnTo>
                      <a:pt x="296" y="1236"/>
                    </a:lnTo>
                    <a:lnTo>
                      <a:pt x="291" y="1228"/>
                    </a:lnTo>
                    <a:lnTo>
                      <a:pt x="286" y="1223"/>
                    </a:lnTo>
                    <a:lnTo>
                      <a:pt x="283" y="1220"/>
                    </a:lnTo>
                    <a:lnTo>
                      <a:pt x="280" y="1218"/>
                    </a:lnTo>
                    <a:lnTo>
                      <a:pt x="278" y="1215"/>
                    </a:lnTo>
                    <a:lnTo>
                      <a:pt x="273" y="1213"/>
                    </a:lnTo>
                    <a:lnTo>
                      <a:pt x="267" y="1210"/>
                    </a:lnTo>
                    <a:lnTo>
                      <a:pt x="262" y="1207"/>
                    </a:lnTo>
                    <a:lnTo>
                      <a:pt x="254" y="1205"/>
                    </a:lnTo>
                    <a:lnTo>
                      <a:pt x="249" y="1202"/>
                    </a:lnTo>
                    <a:lnTo>
                      <a:pt x="246" y="1199"/>
                    </a:lnTo>
                    <a:lnTo>
                      <a:pt x="241" y="1197"/>
                    </a:lnTo>
                    <a:lnTo>
                      <a:pt x="236" y="1197"/>
                    </a:lnTo>
                    <a:lnTo>
                      <a:pt x="233" y="1194"/>
                    </a:lnTo>
                    <a:lnTo>
                      <a:pt x="231" y="1194"/>
                    </a:lnTo>
                    <a:lnTo>
                      <a:pt x="228" y="1194"/>
                    </a:lnTo>
                    <a:lnTo>
                      <a:pt x="223" y="1192"/>
                    </a:lnTo>
                    <a:lnTo>
                      <a:pt x="215" y="1189"/>
                    </a:lnTo>
                    <a:lnTo>
                      <a:pt x="210" y="1189"/>
                    </a:lnTo>
                    <a:lnTo>
                      <a:pt x="202" y="1186"/>
                    </a:lnTo>
                    <a:lnTo>
                      <a:pt x="173" y="1178"/>
                    </a:lnTo>
                    <a:lnTo>
                      <a:pt x="113" y="1165"/>
                    </a:lnTo>
                    <a:lnTo>
                      <a:pt x="110" y="1165"/>
                    </a:lnTo>
                    <a:lnTo>
                      <a:pt x="107" y="1165"/>
                    </a:lnTo>
                    <a:lnTo>
                      <a:pt x="105" y="1163"/>
                    </a:lnTo>
                    <a:lnTo>
                      <a:pt x="94" y="1160"/>
                    </a:lnTo>
                    <a:lnTo>
                      <a:pt x="68" y="1155"/>
                    </a:lnTo>
                    <a:lnTo>
                      <a:pt x="39" y="1147"/>
                    </a:lnTo>
                    <a:lnTo>
                      <a:pt x="31" y="1147"/>
                    </a:lnTo>
                    <a:lnTo>
                      <a:pt x="21" y="1144"/>
                    </a:lnTo>
                    <a:lnTo>
                      <a:pt x="10" y="1142"/>
                    </a:lnTo>
                    <a:lnTo>
                      <a:pt x="2" y="1139"/>
                    </a:lnTo>
                    <a:lnTo>
                      <a:pt x="0" y="1139"/>
                    </a:lnTo>
                    <a:lnTo>
                      <a:pt x="8" y="1118"/>
                    </a:lnTo>
                    <a:lnTo>
                      <a:pt x="10" y="1105"/>
                    </a:lnTo>
                    <a:lnTo>
                      <a:pt x="13" y="1105"/>
                    </a:lnTo>
                    <a:lnTo>
                      <a:pt x="18" y="1084"/>
                    </a:lnTo>
                    <a:lnTo>
                      <a:pt x="23" y="1066"/>
                    </a:lnTo>
                    <a:lnTo>
                      <a:pt x="23" y="1063"/>
                    </a:lnTo>
                    <a:lnTo>
                      <a:pt x="31" y="1039"/>
                    </a:lnTo>
                    <a:lnTo>
                      <a:pt x="44" y="995"/>
                    </a:lnTo>
                    <a:lnTo>
                      <a:pt x="50" y="982"/>
                    </a:lnTo>
                    <a:lnTo>
                      <a:pt x="52" y="974"/>
                    </a:lnTo>
                    <a:lnTo>
                      <a:pt x="52" y="968"/>
                    </a:lnTo>
                    <a:lnTo>
                      <a:pt x="55" y="966"/>
                    </a:lnTo>
                    <a:lnTo>
                      <a:pt x="58" y="955"/>
                    </a:lnTo>
                    <a:lnTo>
                      <a:pt x="58" y="953"/>
                    </a:lnTo>
                    <a:lnTo>
                      <a:pt x="60" y="934"/>
                    </a:lnTo>
                    <a:lnTo>
                      <a:pt x="79" y="848"/>
                    </a:lnTo>
                    <a:lnTo>
                      <a:pt x="81" y="845"/>
                    </a:lnTo>
                    <a:lnTo>
                      <a:pt x="81" y="843"/>
                    </a:lnTo>
                    <a:lnTo>
                      <a:pt x="89" y="801"/>
                    </a:lnTo>
                    <a:lnTo>
                      <a:pt x="92" y="787"/>
                    </a:lnTo>
                    <a:lnTo>
                      <a:pt x="94" y="785"/>
                    </a:lnTo>
                    <a:lnTo>
                      <a:pt x="97" y="761"/>
                    </a:lnTo>
                    <a:lnTo>
                      <a:pt x="99" y="761"/>
                    </a:lnTo>
                    <a:lnTo>
                      <a:pt x="105" y="732"/>
                    </a:lnTo>
                    <a:lnTo>
                      <a:pt x="105" y="730"/>
                    </a:lnTo>
                    <a:lnTo>
                      <a:pt x="105" y="727"/>
                    </a:lnTo>
                    <a:lnTo>
                      <a:pt x="115" y="688"/>
                    </a:lnTo>
                    <a:lnTo>
                      <a:pt x="115" y="680"/>
                    </a:lnTo>
                    <a:lnTo>
                      <a:pt x="115" y="677"/>
                    </a:lnTo>
                    <a:lnTo>
                      <a:pt x="126" y="638"/>
                    </a:lnTo>
                    <a:lnTo>
                      <a:pt x="126" y="635"/>
                    </a:lnTo>
                    <a:lnTo>
                      <a:pt x="128" y="622"/>
                    </a:lnTo>
                    <a:lnTo>
                      <a:pt x="128" y="619"/>
                    </a:lnTo>
                    <a:lnTo>
                      <a:pt x="128" y="612"/>
                    </a:lnTo>
                    <a:lnTo>
                      <a:pt x="131" y="609"/>
                    </a:lnTo>
                    <a:lnTo>
                      <a:pt x="131" y="606"/>
                    </a:lnTo>
                    <a:lnTo>
                      <a:pt x="131" y="604"/>
                    </a:lnTo>
                    <a:lnTo>
                      <a:pt x="131" y="601"/>
                    </a:lnTo>
                    <a:lnTo>
                      <a:pt x="131" y="598"/>
                    </a:lnTo>
                    <a:lnTo>
                      <a:pt x="134" y="596"/>
                    </a:lnTo>
                    <a:lnTo>
                      <a:pt x="134" y="593"/>
                    </a:lnTo>
                    <a:lnTo>
                      <a:pt x="134" y="591"/>
                    </a:lnTo>
                    <a:lnTo>
                      <a:pt x="136" y="583"/>
                    </a:lnTo>
                    <a:lnTo>
                      <a:pt x="136" y="580"/>
                    </a:lnTo>
                    <a:lnTo>
                      <a:pt x="134" y="580"/>
                    </a:lnTo>
                    <a:lnTo>
                      <a:pt x="128" y="580"/>
                    </a:lnTo>
                    <a:lnTo>
                      <a:pt x="123" y="580"/>
                    </a:lnTo>
                    <a:lnTo>
                      <a:pt x="120" y="580"/>
                    </a:lnTo>
                    <a:lnTo>
                      <a:pt x="118" y="577"/>
                    </a:lnTo>
                    <a:lnTo>
                      <a:pt x="115" y="577"/>
                    </a:lnTo>
                    <a:lnTo>
                      <a:pt x="113" y="577"/>
                    </a:lnTo>
                    <a:lnTo>
                      <a:pt x="107" y="575"/>
                    </a:lnTo>
                    <a:lnTo>
                      <a:pt x="105" y="572"/>
                    </a:lnTo>
                    <a:lnTo>
                      <a:pt x="102" y="572"/>
                    </a:lnTo>
                    <a:lnTo>
                      <a:pt x="99" y="570"/>
                    </a:lnTo>
                    <a:lnTo>
                      <a:pt x="97" y="570"/>
                    </a:lnTo>
                    <a:lnTo>
                      <a:pt x="94" y="567"/>
                    </a:lnTo>
                    <a:lnTo>
                      <a:pt x="92" y="567"/>
                    </a:lnTo>
                    <a:lnTo>
                      <a:pt x="92" y="564"/>
                    </a:lnTo>
                    <a:lnTo>
                      <a:pt x="89" y="564"/>
                    </a:lnTo>
                    <a:lnTo>
                      <a:pt x="86" y="564"/>
                    </a:lnTo>
                    <a:lnTo>
                      <a:pt x="81" y="559"/>
                    </a:lnTo>
                    <a:lnTo>
                      <a:pt x="84" y="551"/>
                    </a:lnTo>
                    <a:lnTo>
                      <a:pt x="84" y="546"/>
                    </a:lnTo>
                    <a:lnTo>
                      <a:pt x="84" y="543"/>
                    </a:lnTo>
                    <a:lnTo>
                      <a:pt x="86" y="538"/>
                    </a:lnTo>
                    <a:lnTo>
                      <a:pt x="86" y="535"/>
                    </a:lnTo>
                    <a:lnTo>
                      <a:pt x="86" y="533"/>
                    </a:lnTo>
                    <a:lnTo>
                      <a:pt x="86" y="530"/>
                    </a:lnTo>
                    <a:lnTo>
                      <a:pt x="86" y="528"/>
                    </a:lnTo>
                    <a:lnTo>
                      <a:pt x="89" y="525"/>
                    </a:lnTo>
                    <a:lnTo>
                      <a:pt x="89" y="520"/>
                    </a:lnTo>
                    <a:lnTo>
                      <a:pt x="92" y="507"/>
                    </a:lnTo>
                    <a:lnTo>
                      <a:pt x="92" y="504"/>
                    </a:lnTo>
                    <a:lnTo>
                      <a:pt x="92" y="501"/>
                    </a:lnTo>
                    <a:lnTo>
                      <a:pt x="94" y="493"/>
                    </a:lnTo>
                    <a:lnTo>
                      <a:pt x="94" y="488"/>
                    </a:lnTo>
                    <a:lnTo>
                      <a:pt x="97" y="483"/>
                    </a:lnTo>
                    <a:lnTo>
                      <a:pt x="97" y="480"/>
                    </a:lnTo>
                    <a:lnTo>
                      <a:pt x="99" y="472"/>
                    </a:lnTo>
                    <a:lnTo>
                      <a:pt x="102" y="465"/>
                    </a:lnTo>
                    <a:lnTo>
                      <a:pt x="102" y="459"/>
                    </a:lnTo>
                    <a:lnTo>
                      <a:pt x="102" y="457"/>
                    </a:lnTo>
                    <a:lnTo>
                      <a:pt x="105" y="454"/>
                    </a:lnTo>
                    <a:lnTo>
                      <a:pt x="107" y="438"/>
                    </a:lnTo>
                    <a:lnTo>
                      <a:pt x="110" y="433"/>
                    </a:lnTo>
                    <a:lnTo>
                      <a:pt x="110" y="431"/>
                    </a:lnTo>
                    <a:lnTo>
                      <a:pt x="110" y="428"/>
                    </a:lnTo>
                    <a:lnTo>
                      <a:pt x="113" y="425"/>
                    </a:lnTo>
                    <a:lnTo>
                      <a:pt x="113" y="423"/>
                    </a:lnTo>
                    <a:lnTo>
                      <a:pt x="113" y="420"/>
                    </a:lnTo>
                    <a:lnTo>
                      <a:pt x="113" y="417"/>
                    </a:lnTo>
                    <a:lnTo>
                      <a:pt x="113" y="415"/>
                    </a:lnTo>
                    <a:lnTo>
                      <a:pt x="115" y="415"/>
                    </a:lnTo>
                    <a:lnTo>
                      <a:pt x="115" y="412"/>
                    </a:lnTo>
                    <a:lnTo>
                      <a:pt x="115" y="410"/>
                    </a:lnTo>
                    <a:lnTo>
                      <a:pt x="115" y="407"/>
                    </a:lnTo>
                    <a:lnTo>
                      <a:pt x="115" y="404"/>
                    </a:lnTo>
                    <a:lnTo>
                      <a:pt x="118" y="404"/>
                    </a:lnTo>
                    <a:lnTo>
                      <a:pt x="118" y="402"/>
                    </a:lnTo>
                    <a:lnTo>
                      <a:pt x="118" y="399"/>
                    </a:lnTo>
                    <a:lnTo>
                      <a:pt x="118" y="396"/>
                    </a:lnTo>
                    <a:lnTo>
                      <a:pt x="118" y="394"/>
                    </a:lnTo>
                    <a:lnTo>
                      <a:pt x="118" y="391"/>
                    </a:lnTo>
                    <a:lnTo>
                      <a:pt x="120" y="391"/>
                    </a:lnTo>
                    <a:lnTo>
                      <a:pt x="120" y="389"/>
                    </a:lnTo>
                    <a:lnTo>
                      <a:pt x="120" y="386"/>
                    </a:lnTo>
                    <a:lnTo>
                      <a:pt x="120" y="383"/>
                    </a:lnTo>
                    <a:lnTo>
                      <a:pt x="120" y="381"/>
                    </a:lnTo>
                    <a:lnTo>
                      <a:pt x="123" y="378"/>
                    </a:lnTo>
                    <a:lnTo>
                      <a:pt x="123" y="375"/>
                    </a:lnTo>
                    <a:lnTo>
                      <a:pt x="123" y="373"/>
                    </a:lnTo>
                    <a:lnTo>
                      <a:pt x="123" y="370"/>
                    </a:lnTo>
                    <a:lnTo>
                      <a:pt x="123" y="368"/>
                    </a:lnTo>
                    <a:lnTo>
                      <a:pt x="126" y="368"/>
                    </a:lnTo>
                    <a:lnTo>
                      <a:pt x="126" y="365"/>
                    </a:lnTo>
                    <a:lnTo>
                      <a:pt x="126" y="362"/>
                    </a:lnTo>
                    <a:lnTo>
                      <a:pt x="126" y="360"/>
                    </a:lnTo>
                    <a:lnTo>
                      <a:pt x="126" y="357"/>
                    </a:lnTo>
                    <a:lnTo>
                      <a:pt x="128" y="354"/>
                    </a:lnTo>
                    <a:lnTo>
                      <a:pt x="128" y="352"/>
                    </a:lnTo>
                    <a:lnTo>
                      <a:pt x="128" y="349"/>
                    </a:lnTo>
                    <a:lnTo>
                      <a:pt x="128" y="347"/>
                    </a:lnTo>
                    <a:lnTo>
                      <a:pt x="131" y="333"/>
                    </a:lnTo>
                    <a:lnTo>
                      <a:pt x="136" y="318"/>
                    </a:lnTo>
                    <a:lnTo>
                      <a:pt x="136" y="310"/>
                    </a:lnTo>
                    <a:lnTo>
                      <a:pt x="139" y="307"/>
                    </a:lnTo>
                    <a:lnTo>
                      <a:pt x="139" y="305"/>
                    </a:lnTo>
                    <a:lnTo>
                      <a:pt x="139" y="302"/>
                    </a:lnTo>
                    <a:lnTo>
                      <a:pt x="139" y="299"/>
                    </a:lnTo>
                    <a:lnTo>
                      <a:pt x="141" y="297"/>
                    </a:lnTo>
                    <a:lnTo>
                      <a:pt x="141" y="294"/>
                    </a:lnTo>
                    <a:lnTo>
                      <a:pt x="141" y="291"/>
                    </a:lnTo>
                    <a:lnTo>
                      <a:pt x="141" y="289"/>
                    </a:lnTo>
                    <a:lnTo>
                      <a:pt x="141" y="286"/>
                    </a:lnTo>
                    <a:lnTo>
                      <a:pt x="144" y="286"/>
                    </a:lnTo>
                    <a:lnTo>
                      <a:pt x="144" y="278"/>
                    </a:lnTo>
                    <a:lnTo>
                      <a:pt x="144" y="276"/>
                    </a:lnTo>
                    <a:lnTo>
                      <a:pt x="147" y="273"/>
                    </a:lnTo>
                    <a:lnTo>
                      <a:pt x="147" y="268"/>
                    </a:lnTo>
                    <a:lnTo>
                      <a:pt x="147" y="265"/>
                    </a:lnTo>
                    <a:lnTo>
                      <a:pt x="149" y="263"/>
                    </a:lnTo>
                    <a:lnTo>
                      <a:pt x="149" y="260"/>
                    </a:lnTo>
                    <a:lnTo>
                      <a:pt x="149" y="257"/>
                    </a:lnTo>
                    <a:lnTo>
                      <a:pt x="149" y="255"/>
                    </a:lnTo>
                    <a:lnTo>
                      <a:pt x="149" y="252"/>
                    </a:lnTo>
                    <a:lnTo>
                      <a:pt x="155" y="239"/>
                    </a:lnTo>
                    <a:lnTo>
                      <a:pt x="157" y="226"/>
                    </a:lnTo>
                    <a:lnTo>
                      <a:pt x="160" y="213"/>
                    </a:lnTo>
                    <a:lnTo>
                      <a:pt x="162" y="202"/>
                    </a:lnTo>
                    <a:lnTo>
                      <a:pt x="165" y="181"/>
                    </a:lnTo>
                    <a:lnTo>
                      <a:pt x="173" y="155"/>
                    </a:lnTo>
                    <a:lnTo>
                      <a:pt x="178" y="134"/>
                    </a:lnTo>
                    <a:lnTo>
                      <a:pt x="178" y="129"/>
                    </a:lnTo>
                    <a:lnTo>
                      <a:pt x="178" y="126"/>
                    </a:lnTo>
                    <a:lnTo>
                      <a:pt x="181" y="121"/>
                    </a:lnTo>
                    <a:lnTo>
                      <a:pt x="181" y="116"/>
                    </a:lnTo>
                    <a:lnTo>
                      <a:pt x="181" y="113"/>
                    </a:lnTo>
                    <a:lnTo>
                      <a:pt x="181" y="110"/>
                    </a:lnTo>
                    <a:lnTo>
                      <a:pt x="183" y="108"/>
                    </a:lnTo>
                    <a:lnTo>
                      <a:pt x="183" y="105"/>
                    </a:lnTo>
                    <a:lnTo>
                      <a:pt x="183" y="100"/>
                    </a:lnTo>
                    <a:lnTo>
                      <a:pt x="183" y="97"/>
                    </a:lnTo>
                    <a:lnTo>
                      <a:pt x="186" y="95"/>
                    </a:lnTo>
                    <a:lnTo>
                      <a:pt x="186" y="89"/>
                    </a:lnTo>
                    <a:lnTo>
                      <a:pt x="186" y="87"/>
                    </a:lnTo>
                    <a:lnTo>
                      <a:pt x="186" y="84"/>
                    </a:lnTo>
                    <a:lnTo>
                      <a:pt x="189" y="84"/>
                    </a:lnTo>
                    <a:lnTo>
                      <a:pt x="189" y="81"/>
                    </a:lnTo>
                    <a:lnTo>
                      <a:pt x="189" y="79"/>
                    </a:lnTo>
                    <a:lnTo>
                      <a:pt x="189" y="76"/>
                    </a:lnTo>
                    <a:lnTo>
                      <a:pt x="189" y="74"/>
                    </a:lnTo>
                    <a:lnTo>
                      <a:pt x="191" y="63"/>
                    </a:lnTo>
                    <a:lnTo>
                      <a:pt x="194" y="63"/>
                    </a:lnTo>
                    <a:lnTo>
                      <a:pt x="194" y="60"/>
                    </a:lnTo>
                    <a:lnTo>
                      <a:pt x="199" y="60"/>
                    </a:lnTo>
                    <a:lnTo>
                      <a:pt x="202" y="60"/>
                    </a:lnTo>
                    <a:lnTo>
                      <a:pt x="244" y="63"/>
                    </a:lnTo>
                    <a:lnTo>
                      <a:pt x="249" y="66"/>
                    </a:lnTo>
                    <a:lnTo>
                      <a:pt x="262" y="66"/>
                    </a:lnTo>
                    <a:lnTo>
                      <a:pt x="278" y="68"/>
                    </a:lnTo>
                    <a:lnTo>
                      <a:pt x="280" y="68"/>
                    </a:lnTo>
                    <a:lnTo>
                      <a:pt x="280" y="60"/>
                    </a:lnTo>
                    <a:lnTo>
                      <a:pt x="283" y="58"/>
                    </a:lnTo>
                    <a:lnTo>
                      <a:pt x="283" y="55"/>
                    </a:lnTo>
                    <a:lnTo>
                      <a:pt x="288" y="60"/>
                    </a:lnTo>
                    <a:lnTo>
                      <a:pt x="293" y="60"/>
                    </a:lnTo>
                    <a:lnTo>
                      <a:pt x="296" y="58"/>
                    </a:lnTo>
                    <a:lnTo>
                      <a:pt x="301" y="58"/>
                    </a:lnTo>
                    <a:lnTo>
                      <a:pt x="304" y="55"/>
                    </a:lnTo>
                    <a:lnTo>
                      <a:pt x="309" y="53"/>
                    </a:lnTo>
                    <a:lnTo>
                      <a:pt x="338" y="29"/>
                    </a:lnTo>
                    <a:lnTo>
                      <a:pt x="349" y="21"/>
                    </a:lnTo>
                    <a:lnTo>
                      <a:pt x="370" y="0"/>
                    </a:lnTo>
                    <a:lnTo>
                      <a:pt x="372" y="8"/>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9" name="フリーフォーム 228"/>
              <p:cNvSpPr>
                <a:spLocks/>
              </p:cNvSpPr>
              <p:nvPr/>
            </p:nvSpPr>
            <p:spPr bwMode="auto">
              <a:xfrm>
                <a:off x="6513672" y="3124700"/>
                <a:ext cx="565234" cy="499193"/>
              </a:xfrm>
              <a:custGeom>
                <a:avLst/>
                <a:gdLst>
                  <a:gd name="T0" fmla="*/ 1162 w 1180"/>
                  <a:gd name="T1" fmla="*/ 15 h 1026"/>
                  <a:gd name="T2" fmla="*/ 1164 w 1180"/>
                  <a:gd name="T3" fmla="*/ 39 h 1026"/>
                  <a:gd name="T4" fmla="*/ 1167 w 1180"/>
                  <a:gd name="T5" fmla="*/ 84 h 1026"/>
                  <a:gd name="T6" fmla="*/ 1167 w 1180"/>
                  <a:gd name="T7" fmla="*/ 97 h 1026"/>
                  <a:gd name="T8" fmla="*/ 1170 w 1180"/>
                  <a:gd name="T9" fmla="*/ 120 h 1026"/>
                  <a:gd name="T10" fmla="*/ 1172 w 1180"/>
                  <a:gd name="T11" fmla="*/ 147 h 1026"/>
                  <a:gd name="T12" fmla="*/ 1178 w 1180"/>
                  <a:gd name="T13" fmla="*/ 199 h 1026"/>
                  <a:gd name="T14" fmla="*/ 1178 w 1180"/>
                  <a:gd name="T15" fmla="*/ 244 h 1026"/>
                  <a:gd name="T16" fmla="*/ 1180 w 1180"/>
                  <a:gd name="T17" fmla="*/ 296 h 1026"/>
                  <a:gd name="T18" fmla="*/ 1180 w 1180"/>
                  <a:gd name="T19" fmla="*/ 357 h 1026"/>
                  <a:gd name="T20" fmla="*/ 1180 w 1180"/>
                  <a:gd name="T21" fmla="*/ 396 h 1026"/>
                  <a:gd name="T22" fmla="*/ 1180 w 1180"/>
                  <a:gd name="T23" fmla="*/ 425 h 1026"/>
                  <a:gd name="T24" fmla="*/ 1180 w 1180"/>
                  <a:gd name="T25" fmla="*/ 427 h 1026"/>
                  <a:gd name="T26" fmla="*/ 1180 w 1180"/>
                  <a:gd name="T27" fmla="*/ 435 h 1026"/>
                  <a:gd name="T28" fmla="*/ 1178 w 1180"/>
                  <a:gd name="T29" fmla="*/ 446 h 1026"/>
                  <a:gd name="T30" fmla="*/ 1178 w 1180"/>
                  <a:gd name="T31" fmla="*/ 485 h 1026"/>
                  <a:gd name="T32" fmla="*/ 1175 w 1180"/>
                  <a:gd name="T33" fmla="*/ 511 h 1026"/>
                  <a:gd name="T34" fmla="*/ 1172 w 1180"/>
                  <a:gd name="T35" fmla="*/ 569 h 1026"/>
                  <a:gd name="T36" fmla="*/ 1170 w 1180"/>
                  <a:gd name="T37" fmla="*/ 627 h 1026"/>
                  <a:gd name="T38" fmla="*/ 1164 w 1180"/>
                  <a:gd name="T39" fmla="*/ 711 h 1026"/>
                  <a:gd name="T40" fmla="*/ 1159 w 1180"/>
                  <a:gd name="T41" fmla="*/ 763 h 1026"/>
                  <a:gd name="T42" fmla="*/ 1157 w 1180"/>
                  <a:gd name="T43" fmla="*/ 808 h 1026"/>
                  <a:gd name="T44" fmla="*/ 1151 w 1180"/>
                  <a:gd name="T45" fmla="*/ 863 h 1026"/>
                  <a:gd name="T46" fmla="*/ 1143 w 1180"/>
                  <a:gd name="T47" fmla="*/ 921 h 1026"/>
                  <a:gd name="T48" fmla="*/ 1143 w 1180"/>
                  <a:gd name="T49" fmla="*/ 944 h 1026"/>
                  <a:gd name="T50" fmla="*/ 1073 w 1180"/>
                  <a:gd name="T51" fmla="*/ 934 h 1026"/>
                  <a:gd name="T52" fmla="*/ 1007 w 1180"/>
                  <a:gd name="T53" fmla="*/ 926 h 1026"/>
                  <a:gd name="T54" fmla="*/ 968 w 1180"/>
                  <a:gd name="T55" fmla="*/ 921 h 1026"/>
                  <a:gd name="T56" fmla="*/ 868 w 1180"/>
                  <a:gd name="T57" fmla="*/ 910 h 1026"/>
                  <a:gd name="T58" fmla="*/ 797 w 1180"/>
                  <a:gd name="T59" fmla="*/ 902 h 1026"/>
                  <a:gd name="T60" fmla="*/ 703 w 1180"/>
                  <a:gd name="T61" fmla="*/ 921 h 1026"/>
                  <a:gd name="T62" fmla="*/ 658 w 1180"/>
                  <a:gd name="T63" fmla="*/ 931 h 1026"/>
                  <a:gd name="T64" fmla="*/ 632 w 1180"/>
                  <a:gd name="T65" fmla="*/ 944 h 1026"/>
                  <a:gd name="T66" fmla="*/ 603 w 1180"/>
                  <a:gd name="T67" fmla="*/ 981 h 1026"/>
                  <a:gd name="T68" fmla="*/ 567 w 1180"/>
                  <a:gd name="T69" fmla="*/ 989 h 1026"/>
                  <a:gd name="T70" fmla="*/ 459 w 1180"/>
                  <a:gd name="T71" fmla="*/ 1015 h 1026"/>
                  <a:gd name="T72" fmla="*/ 415 w 1180"/>
                  <a:gd name="T73" fmla="*/ 1026 h 1026"/>
                  <a:gd name="T74" fmla="*/ 378 w 1180"/>
                  <a:gd name="T75" fmla="*/ 989 h 1026"/>
                  <a:gd name="T76" fmla="*/ 365 w 1180"/>
                  <a:gd name="T77" fmla="*/ 976 h 1026"/>
                  <a:gd name="T78" fmla="*/ 326 w 1180"/>
                  <a:gd name="T79" fmla="*/ 942 h 1026"/>
                  <a:gd name="T80" fmla="*/ 215 w 1180"/>
                  <a:gd name="T81" fmla="*/ 834 h 1026"/>
                  <a:gd name="T82" fmla="*/ 118 w 1180"/>
                  <a:gd name="T83" fmla="*/ 742 h 1026"/>
                  <a:gd name="T84" fmla="*/ 14 w 1180"/>
                  <a:gd name="T85" fmla="*/ 635 h 1026"/>
                  <a:gd name="T86" fmla="*/ 14 w 1180"/>
                  <a:gd name="T87" fmla="*/ 593 h 1026"/>
                  <a:gd name="T88" fmla="*/ 171 w 1180"/>
                  <a:gd name="T89" fmla="*/ 532 h 1026"/>
                  <a:gd name="T90" fmla="*/ 297 w 1180"/>
                  <a:gd name="T91" fmla="*/ 483 h 1026"/>
                  <a:gd name="T92" fmla="*/ 349 w 1180"/>
                  <a:gd name="T93" fmla="*/ 475 h 1026"/>
                  <a:gd name="T94" fmla="*/ 462 w 1180"/>
                  <a:gd name="T95" fmla="*/ 427 h 1026"/>
                  <a:gd name="T96" fmla="*/ 622 w 1180"/>
                  <a:gd name="T97" fmla="*/ 322 h 1026"/>
                  <a:gd name="T98" fmla="*/ 672 w 1180"/>
                  <a:gd name="T99" fmla="*/ 309 h 1026"/>
                  <a:gd name="T100" fmla="*/ 711 w 1180"/>
                  <a:gd name="T101" fmla="*/ 278 h 1026"/>
                  <a:gd name="T102" fmla="*/ 719 w 1180"/>
                  <a:gd name="T103" fmla="*/ 273 h 1026"/>
                  <a:gd name="T104" fmla="*/ 753 w 1180"/>
                  <a:gd name="T105" fmla="*/ 246 h 1026"/>
                  <a:gd name="T106" fmla="*/ 858 w 1180"/>
                  <a:gd name="T107" fmla="*/ 178 h 1026"/>
                  <a:gd name="T108" fmla="*/ 942 w 1180"/>
                  <a:gd name="T109" fmla="*/ 123 h 1026"/>
                  <a:gd name="T110" fmla="*/ 957 w 1180"/>
                  <a:gd name="T111" fmla="*/ 115 h 1026"/>
                  <a:gd name="T112" fmla="*/ 1012 w 1180"/>
                  <a:gd name="T113" fmla="*/ 68 h 1026"/>
                  <a:gd name="T114" fmla="*/ 1046 w 1180"/>
                  <a:gd name="T115" fmla="*/ 34 h 1026"/>
                  <a:gd name="T116" fmla="*/ 1067 w 1180"/>
                  <a:gd name="T117" fmla="*/ 15 h 1026"/>
                  <a:gd name="T118" fmla="*/ 1094 w 1180"/>
                  <a:gd name="T119" fmla="*/ 8 h 1026"/>
                  <a:gd name="T120" fmla="*/ 1107 w 1180"/>
                  <a:gd name="T121" fmla="*/ 5 h 1026"/>
                  <a:gd name="T122" fmla="*/ 1125 w 1180"/>
                  <a:gd name="T123" fmla="*/ 2 h 1026"/>
                  <a:gd name="T124" fmla="*/ 1154 w 1180"/>
                  <a:gd name="T125" fmla="*/ 0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0" h="1026">
                    <a:moveTo>
                      <a:pt x="1162" y="0"/>
                    </a:moveTo>
                    <a:lnTo>
                      <a:pt x="1162" y="8"/>
                    </a:lnTo>
                    <a:lnTo>
                      <a:pt x="1162" y="10"/>
                    </a:lnTo>
                    <a:lnTo>
                      <a:pt x="1162" y="15"/>
                    </a:lnTo>
                    <a:lnTo>
                      <a:pt x="1162" y="23"/>
                    </a:lnTo>
                    <a:lnTo>
                      <a:pt x="1164" y="39"/>
                    </a:lnTo>
                    <a:lnTo>
                      <a:pt x="1164" y="50"/>
                    </a:lnTo>
                    <a:lnTo>
                      <a:pt x="1164" y="52"/>
                    </a:lnTo>
                    <a:lnTo>
                      <a:pt x="1167" y="84"/>
                    </a:lnTo>
                    <a:lnTo>
                      <a:pt x="1167" y="92"/>
                    </a:lnTo>
                    <a:lnTo>
                      <a:pt x="1167" y="97"/>
                    </a:lnTo>
                    <a:lnTo>
                      <a:pt x="1170" y="115"/>
                    </a:lnTo>
                    <a:lnTo>
                      <a:pt x="1170" y="118"/>
                    </a:lnTo>
                    <a:lnTo>
                      <a:pt x="1170" y="120"/>
                    </a:lnTo>
                    <a:lnTo>
                      <a:pt x="1170" y="123"/>
                    </a:lnTo>
                    <a:lnTo>
                      <a:pt x="1172" y="139"/>
                    </a:lnTo>
                    <a:lnTo>
                      <a:pt x="1172" y="144"/>
                    </a:lnTo>
                    <a:lnTo>
                      <a:pt x="1172" y="147"/>
                    </a:lnTo>
                    <a:lnTo>
                      <a:pt x="1172" y="152"/>
                    </a:lnTo>
                    <a:lnTo>
                      <a:pt x="1175" y="168"/>
                    </a:lnTo>
                    <a:lnTo>
                      <a:pt x="1175" y="183"/>
                    </a:lnTo>
                    <a:lnTo>
                      <a:pt x="1178" y="199"/>
                    </a:lnTo>
                    <a:lnTo>
                      <a:pt x="1178" y="204"/>
                    </a:lnTo>
                    <a:lnTo>
                      <a:pt x="1178" y="223"/>
                    </a:lnTo>
                    <a:lnTo>
                      <a:pt x="1178" y="231"/>
                    </a:lnTo>
                    <a:lnTo>
                      <a:pt x="1178" y="244"/>
                    </a:lnTo>
                    <a:lnTo>
                      <a:pt x="1178" y="249"/>
                    </a:lnTo>
                    <a:lnTo>
                      <a:pt x="1180" y="265"/>
                    </a:lnTo>
                    <a:lnTo>
                      <a:pt x="1180" y="267"/>
                    </a:lnTo>
                    <a:lnTo>
                      <a:pt x="1180" y="291"/>
                    </a:lnTo>
                    <a:lnTo>
                      <a:pt x="1180" y="296"/>
                    </a:lnTo>
                    <a:lnTo>
                      <a:pt x="1180" y="299"/>
                    </a:lnTo>
                    <a:lnTo>
                      <a:pt x="1180" y="343"/>
                    </a:lnTo>
                    <a:lnTo>
                      <a:pt x="1180" y="357"/>
                    </a:lnTo>
                    <a:lnTo>
                      <a:pt x="1180" y="362"/>
                    </a:lnTo>
                    <a:lnTo>
                      <a:pt x="1180" y="364"/>
                    </a:lnTo>
                    <a:lnTo>
                      <a:pt x="1180" y="396"/>
                    </a:lnTo>
                    <a:lnTo>
                      <a:pt x="1180" y="399"/>
                    </a:lnTo>
                    <a:lnTo>
                      <a:pt x="1180" y="417"/>
                    </a:lnTo>
                    <a:lnTo>
                      <a:pt x="1180" y="425"/>
                    </a:lnTo>
                    <a:lnTo>
                      <a:pt x="1180" y="427"/>
                    </a:lnTo>
                    <a:lnTo>
                      <a:pt x="1180" y="430"/>
                    </a:lnTo>
                    <a:lnTo>
                      <a:pt x="1180" y="433"/>
                    </a:lnTo>
                    <a:lnTo>
                      <a:pt x="1180" y="435"/>
                    </a:lnTo>
                    <a:lnTo>
                      <a:pt x="1178" y="441"/>
                    </a:lnTo>
                    <a:lnTo>
                      <a:pt x="1178" y="443"/>
                    </a:lnTo>
                    <a:lnTo>
                      <a:pt x="1178" y="446"/>
                    </a:lnTo>
                    <a:lnTo>
                      <a:pt x="1178" y="451"/>
                    </a:lnTo>
                    <a:lnTo>
                      <a:pt x="1178" y="472"/>
                    </a:lnTo>
                    <a:lnTo>
                      <a:pt x="1178" y="483"/>
                    </a:lnTo>
                    <a:lnTo>
                      <a:pt x="1178" y="485"/>
                    </a:lnTo>
                    <a:lnTo>
                      <a:pt x="1175" y="511"/>
                    </a:lnTo>
                    <a:lnTo>
                      <a:pt x="1175" y="535"/>
                    </a:lnTo>
                    <a:lnTo>
                      <a:pt x="1175" y="540"/>
                    </a:lnTo>
                    <a:lnTo>
                      <a:pt x="1172" y="556"/>
                    </a:lnTo>
                    <a:lnTo>
                      <a:pt x="1172" y="569"/>
                    </a:lnTo>
                    <a:lnTo>
                      <a:pt x="1172" y="588"/>
                    </a:lnTo>
                    <a:lnTo>
                      <a:pt x="1172" y="601"/>
                    </a:lnTo>
                    <a:lnTo>
                      <a:pt x="1170" y="606"/>
                    </a:lnTo>
                    <a:lnTo>
                      <a:pt x="1170" y="611"/>
                    </a:lnTo>
                    <a:lnTo>
                      <a:pt x="1170" y="622"/>
                    </a:lnTo>
                    <a:lnTo>
                      <a:pt x="1170" y="627"/>
                    </a:lnTo>
                    <a:lnTo>
                      <a:pt x="1167" y="669"/>
                    </a:lnTo>
                    <a:lnTo>
                      <a:pt x="1167" y="687"/>
                    </a:lnTo>
                    <a:lnTo>
                      <a:pt x="1164" y="706"/>
                    </a:lnTo>
                    <a:lnTo>
                      <a:pt x="1164" y="711"/>
                    </a:lnTo>
                    <a:lnTo>
                      <a:pt x="1164" y="713"/>
                    </a:lnTo>
                    <a:lnTo>
                      <a:pt x="1164" y="716"/>
                    </a:lnTo>
                    <a:lnTo>
                      <a:pt x="1159" y="763"/>
                    </a:lnTo>
                    <a:lnTo>
                      <a:pt x="1159" y="766"/>
                    </a:lnTo>
                    <a:lnTo>
                      <a:pt x="1157" y="805"/>
                    </a:lnTo>
                    <a:lnTo>
                      <a:pt x="1157" y="808"/>
                    </a:lnTo>
                    <a:lnTo>
                      <a:pt x="1157" y="811"/>
                    </a:lnTo>
                    <a:lnTo>
                      <a:pt x="1154" y="832"/>
                    </a:lnTo>
                    <a:lnTo>
                      <a:pt x="1151" y="847"/>
                    </a:lnTo>
                    <a:lnTo>
                      <a:pt x="1151" y="860"/>
                    </a:lnTo>
                    <a:lnTo>
                      <a:pt x="1151" y="863"/>
                    </a:lnTo>
                    <a:lnTo>
                      <a:pt x="1151" y="866"/>
                    </a:lnTo>
                    <a:lnTo>
                      <a:pt x="1149" y="889"/>
                    </a:lnTo>
                    <a:lnTo>
                      <a:pt x="1149" y="892"/>
                    </a:lnTo>
                    <a:lnTo>
                      <a:pt x="1143" y="921"/>
                    </a:lnTo>
                    <a:lnTo>
                      <a:pt x="1143" y="929"/>
                    </a:lnTo>
                    <a:lnTo>
                      <a:pt x="1143" y="931"/>
                    </a:lnTo>
                    <a:lnTo>
                      <a:pt x="1143" y="944"/>
                    </a:lnTo>
                    <a:lnTo>
                      <a:pt x="1136" y="944"/>
                    </a:lnTo>
                    <a:lnTo>
                      <a:pt x="1130" y="944"/>
                    </a:lnTo>
                    <a:lnTo>
                      <a:pt x="1122" y="942"/>
                    </a:lnTo>
                    <a:lnTo>
                      <a:pt x="1086" y="937"/>
                    </a:lnTo>
                    <a:lnTo>
                      <a:pt x="1073" y="934"/>
                    </a:lnTo>
                    <a:lnTo>
                      <a:pt x="1070" y="934"/>
                    </a:lnTo>
                    <a:lnTo>
                      <a:pt x="1065" y="934"/>
                    </a:lnTo>
                    <a:lnTo>
                      <a:pt x="1044" y="931"/>
                    </a:lnTo>
                    <a:lnTo>
                      <a:pt x="1031" y="929"/>
                    </a:lnTo>
                    <a:lnTo>
                      <a:pt x="1028" y="929"/>
                    </a:lnTo>
                    <a:lnTo>
                      <a:pt x="1007" y="926"/>
                    </a:lnTo>
                    <a:lnTo>
                      <a:pt x="989" y="923"/>
                    </a:lnTo>
                    <a:lnTo>
                      <a:pt x="984" y="921"/>
                    </a:lnTo>
                    <a:lnTo>
                      <a:pt x="981" y="921"/>
                    </a:lnTo>
                    <a:lnTo>
                      <a:pt x="968" y="921"/>
                    </a:lnTo>
                    <a:lnTo>
                      <a:pt x="934" y="916"/>
                    </a:lnTo>
                    <a:lnTo>
                      <a:pt x="918" y="916"/>
                    </a:lnTo>
                    <a:lnTo>
                      <a:pt x="915" y="916"/>
                    </a:lnTo>
                    <a:lnTo>
                      <a:pt x="905" y="913"/>
                    </a:lnTo>
                    <a:lnTo>
                      <a:pt x="868" y="910"/>
                    </a:lnTo>
                    <a:lnTo>
                      <a:pt x="860" y="908"/>
                    </a:lnTo>
                    <a:lnTo>
                      <a:pt x="852" y="908"/>
                    </a:lnTo>
                    <a:lnTo>
                      <a:pt x="821" y="905"/>
                    </a:lnTo>
                    <a:lnTo>
                      <a:pt x="808" y="902"/>
                    </a:lnTo>
                    <a:lnTo>
                      <a:pt x="800" y="902"/>
                    </a:lnTo>
                    <a:lnTo>
                      <a:pt x="797" y="902"/>
                    </a:lnTo>
                    <a:lnTo>
                      <a:pt x="787" y="905"/>
                    </a:lnTo>
                    <a:lnTo>
                      <a:pt x="766" y="910"/>
                    </a:lnTo>
                    <a:lnTo>
                      <a:pt x="732" y="916"/>
                    </a:lnTo>
                    <a:lnTo>
                      <a:pt x="703" y="921"/>
                    </a:lnTo>
                    <a:lnTo>
                      <a:pt x="679" y="926"/>
                    </a:lnTo>
                    <a:lnTo>
                      <a:pt x="672" y="929"/>
                    </a:lnTo>
                    <a:lnTo>
                      <a:pt x="669" y="929"/>
                    </a:lnTo>
                    <a:lnTo>
                      <a:pt x="664" y="929"/>
                    </a:lnTo>
                    <a:lnTo>
                      <a:pt x="658" y="931"/>
                    </a:lnTo>
                    <a:lnTo>
                      <a:pt x="653" y="931"/>
                    </a:lnTo>
                    <a:lnTo>
                      <a:pt x="648" y="934"/>
                    </a:lnTo>
                    <a:lnTo>
                      <a:pt x="645" y="934"/>
                    </a:lnTo>
                    <a:lnTo>
                      <a:pt x="640" y="937"/>
                    </a:lnTo>
                    <a:lnTo>
                      <a:pt x="637" y="939"/>
                    </a:lnTo>
                    <a:lnTo>
                      <a:pt x="632" y="944"/>
                    </a:lnTo>
                    <a:lnTo>
                      <a:pt x="624" y="952"/>
                    </a:lnTo>
                    <a:lnTo>
                      <a:pt x="617" y="958"/>
                    </a:lnTo>
                    <a:lnTo>
                      <a:pt x="614" y="963"/>
                    </a:lnTo>
                    <a:lnTo>
                      <a:pt x="609" y="968"/>
                    </a:lnTo>
                    <a:lnTo>
                      <a:pt x="606" y="973"/>
                    </a:lnTo>
                    <a:lnTo>
                      <a:pt x="603" y="981"/>
                    </a:lnTo>
                    <a:lnTo>
                      <a:pt x="593" y="984"/>
                    </a:lnTo>
                    <a:lnTo>
                      <a:pt x="582" y="986"/>
                    </a:lnTo>
                    <a:lnTo>
                      <a:pt x="577" y="986"/>
                    </a:lnTo>
                    <a:lnTo>
                      <a:pt x="575" y="986"/>
                    </a:lnTo>
                    <a:lnTo>
                      <a:pt x="569" y="989"/>
                    </a:lnTo>
                    <a:lnTo>
                      <a:pt x="567" y="989"/>
                    </a:lnTo>
                    <a:lnTo>
                      <a:pt x="559" y="992"/>
                    </a:lnTo>
                    <a:lnTo>
                      <a:pt x="517" y="1002"/>
                    </a:lnTo>
                    <a:lnTo>
                      <a:pt x="478" y="1010"/>
                    </a:lnTo>
                    <a:lnTo>
                      <a:pt x="470" y="1013"/>
                    </a:lnTo>
                    <a:lnTo>
                      <a:pt x="459" y="1015"/>
                    </a:lnTo>
                    <a:lnTo>
                      <a:pt x="454" y="1015"/>
                    </a:lnTo>
                    <a:lnTo>
                      <a:pt x="449" y="1018"/>
                    </a:lnTo>
                    <a:lnTo>
                      <a:pt x="443" y="1021"/>
                    </a:lnTo>
                    <a:lnTo>
                      <a:pt x="415" y="1026"/>
                    </a:lnTo>
                    <a:lnTo>
                      <a:pt x="388" y="1000"/>
                    </a:lnTo>
                    <a:lnTo>
                      <a:pt x="386" y="997"/>
                    </a:lnTo>
                    <a:lnTo>
                      <a:pt x="383" y="997"/>
                    </a:lnTo>
                    <a:lnTo>
                      <a:pt x="378" y="989"/>
                    </a:lnTo>
                    <a:lnTo>
                      <a:pt x="373" y="986"/>
                    </a:lnTo>
                    <a:lnTo>
                      <a:pt x="373" y="984"/>
                    </a:lnTo>
                    <a:lnTo>
                      <a:pt x="370" y="981"/>
                    </a:lnTo>
                    <a:lnTo>
                      <a:pt x="365" y="976"/>
                    </a:lnTo>
                    <a:lnTo>
                      <a:pt x="360" y="973"/>
                    </a:lnTo>
                    <a:lnTo>
                      <a:pt x="354" y="968"/>
                    </a:lnTo>
                    <a:lnTo>
                      <a:pt x="339" y="952"/>
                    </a:lnTo>
                    <a:lnTo>
                      <a:pt x="336" y="950"/>
                    </a:lnTo>
                    <a:lnTo>
                      <a:pt x="328" y="944"/>
                    </a:lnTo>
                    <a:lnTo>
                      <a:pt x="326" y="942"/>
                    </a:lnTo>
                    <a:lnTo>
                      <a:pt x="326" y="939"/>
                    </a:lnTo>
                    <a:lnTo>
                      <a:pt x="299" y="913"/>
                    </a:lnTo>
                    <a:lnTo>
                      <a:pt x="265" y="881"/>
                    </a:lnTo>
                    <a:lnTo>
                      <a:pt x="215" y="834"/>
                    </a:lnTo>
                    <a:lnTo>
                      <a:pt x="210" y="832"/>
                    </a:lnTo>
                    <a:lnTo>
                      <a:pt x="208" y="829"/>
                    </a:lnTo>
                    <a:lnTo>
                      <a:pt x="208" y="826"/>
                    </a:lnTo>
                    <a:lnTo>
                      <a:pt x="205" y="824"/>
                    </a:lnTo>
                    <a:lnTo>
                      <a:pt x="155" y="776"/>
                    </a:lnTo>
                    <a:lnTo>
                      <a:pt x="118" y="742"/>
                    </a:lnTo>
                    <a:lnTo>
                      <a:pt x="79" y="706"/>
                    </a:lnTo>
                    <a:lnTo>
                      <a:pt x="61" y="687"/>
                    </a:lnTo>
                    <a:lnTo>
                      <a:pt x="45" y="671"/>
                    </a:lnTo>
                    <a:lnTo>
                      <a:pt x="21" y="645"/>
                    </a:lnTo>
                    <a:lnTo>
                      <a:pt x="16" y="640"/>
                    </a:lnTo>
                    <a:lnTo>
                      <a:pt x="14" y="635"/>
                    </a:lnTo>
                    <a:lnTo>
                      <a:pt x="11" y="627"/>
                    </a:lnTo>
                    <a:lnTo>
                      <a:pt x="6" y="616"/>
                    </a:lnTo>
                    <a:lnTo>
                      <a:pt x="6" y="611"/>
                    </a:lnTo>
                    <a:lnTo>
                      <a:pt x="0" y="598"/>
                    </a:lnTo>
                    <a:lnTo>
                      <a:pt x="14" y="593"/>
                    </a:lnTo>
                    <a:lnTo>
                      <a:pt x="53" y="577"/>
                    </a:lnTo>
                    <a:lnTo>
                      <a:pt x="90" y="561"/>
                    </a:lnTo>
                    <a:lnTo>
                      <a:pt x="111" y="553"/>
                    </a:lnTo>
                    <a:lnTo>
                      <a:pt x="132" y="546"/>
                    </a:lnTo>
                    <a:lnTo>
                      <a:pt x="155" y="538"/>
                    </a:lnTo>
                    <a:lnTo>
                      <a:pt x="171" y="532"/>
                    </a:lnTo>
                    <a:lnTo>
                      <a:pt x="176" y="530"/>
                    </a:lnTo>
                    <a:lnTo>
                      <a:pt x="202" y="519"/>
                    </a:lnTo>
                    <a:lnTo>
                      <a:pt x="229" y="509"/>
                    </a:lnTo>
                    <a:lnTo>
                      <a:pt x="252" y="498"/>
                    </a:lnTo>
                    <a:lnTo>
                      <a:pt x="276" y="490"/>
                    </a:lnTo>
                    <a:lnTo>
                      <a:pt x="297" y="483"/>
                    </a:lnTo>
                    <a:lnTo>
                      <a:pt x="305" y="477"/>
                    </a:lnTo>
                    <a:lnTo>
                      <a:pt x="320" y="477"/>
                    </a:lnTo>
                    <a:lnTo>
                      <a:pt x="331" y="477"/>
                    </a:lnTo>
                    <a:lnTo>
                      <a:pt x="341" y="477"/>
                    </a:lnTo>
                    <a:lnTo>
                      <a:pt x="346" y="475"/>
                    </a:lnTo>
                    <a:lnTo>
                      <a:pt x="349" y="475"/>
                    </a:lnTo>
                    <a:lnTo>
                      <a:pt x="354" y="472"/>
                    </a:lnTo>
                    <a:lnTo>
                      <a:pt x="360" y="469"/>
                    </a:lnTo>
                    <a:lnTo>
                      <a:pt x="365" y="469"/>
                    </a:lnTo>
                    <a:lnTo>
                      <a:pt x="370" y="467"/>
                    </a:lnTo>
                    <a:lnTo>
                      <a:pt x="449" y="433"/>
                    </a:lnTo>
                    <a:lnTo>
                      <a:pt x="462" y="427"/>
                    </a:lnTo>
                    <a:lnTo>
                      <a:pt x="480" y="420"/>
                    </a:lnTo>
                    <a:lnTo>
                      <a:pt x="533" y="399"/>
                    </a:lnTo>
                    <a:lnTo>
                      <a:pt x="569" y="383"/>
                    </a:lnTo>
                    <a:lnTo>
                      <a:pt x="596" y="370"/>
                    </a:lnTo>
                    <a:lnTo>
                      <a:pt x="622" y="322"/>
                    </a:lnTo>
                    <a:lnTo>
                      <a:pt x="640" y="317"/>
                    </a:lnTo>
                    <a:lnTo>
                      <a:pt x="664" y="312"/>
                    </a:lnTo>
                    <a:lnTo>
                      <a:pt x="672" y="309"/>
                    </a:lnTo>
                    <a:lnTo>
                      <a:pt x="674" y="307"/>
                    </a:lnTo>
                    <a:lnTo>
                      <a:pt x="677" y="304"/>
                    </a:lnTo>
                    <a:lnTo>
                      <a:pt x="690" y="296"/>
                    </a:lnTo>
                    <a:lnTo>
                      <a:pt x="711" y="280"/>
                    </a:lnTo>
                    <a:lnTo>
                      <a:pt x="711" y="278"/>
                    </a:lnTo>
                    <a:lnTo>
                      <a:pt x="714" y="278"/>
                    </a:lnTo>
                    <a:lnTo>
                      <a:pt x="714" y="275"/>
                    </a:lnTo>
                    <a:lnTo>
                      <a:pt x="716" y="275"/>
                    </a:lnTo>
                    <a:lnTo>
                      <a:pt x="716" y="273"/>
                    </a:lnTo>
                    <a:lnTo>
                      <a:pt x="719" y="273"/>
                    </a:lnTo>
                    <a:lnTo>
                      <a:pt x="721" y="270"/>
                    </a:lnTo>
                    <a:lnTo>
                      <a:pt x="734" y="259"/>
                    </a:lnTo>
                    <a:lnTo>
                      <a:pt x="745" y="252"/>
                    </a:lnTo>
                    <a:lnTo>
                      <a:pt x="753" y="246"/>
                    </a:lnTo>
                    <a:lnTo>
                      <a:pt x="766" y="236"/>
                    </a:lnTo>
                    <a:lnTo>
                      <a:pt x="826" y="199"/>
                    </a:lnTo>
                    <a:lnTo>
                      <a:pt x="829" y="196"/>
                    </a:lnTo>
                    <a:lnTo>
                      <a:pt x="834" y="194"/>
                    </a:lnTo>
                    <a:lnTo>
                      <a:pt x="858" y="178"/>
                    </a:lnTo>
                    <a:lnTo>
                      <a:pt x="866" y="173"/>
                    </a:lnTo>
                    <a:lnTo>
                      <a:pt x="879" y="165"/>
                    </a:lnTo>
                    <a:lnTo>
                      <a:pt x="939" y="126"/>
                    </a:lnTo>
                    <a:lnTo>
                      <a:pt x="942" y="123"/>
                    </a:lnTo>
                    <a:lnTo>
                      <a:pt x="944" y="123"/>
                    </a:lnTo>
                    <a:lnTo>
                      <a:pt x="947" y="120"/>
                    </a:lnTo>
                    <a:lnTo>
                      <a:pt x="955" y="115"/>
                    </a:lnTo>
                    <a:lnTo>
                      <a:pt x="957" y="115"/>
                    </a:lnTo>
                    <a:lnTo>
                      <a:pt x="968" y="107"/>
                    </a:lnTo>
                    <a:lnTo>
                      <a:pt x="984" y="97"/>
                    </a:lnTo>
                    <a:lnTo>
                      <a:pt x="991" y="92"/>
                    </a:lnTo>
                    <a:lnTo>
                      <a:pt x="1002" y="78"/>
                    </a:lnTo>
                    <a:lnTo>
                      <a:pt x="1012" y="71"/>
                    </a:lnTo>
                    <a:lnTo>
                      <a:pt x="1012" y="68"/>
                    </a:lnTo>
                    <a:lnTo>
                      <a:pt x="1015" y="65"/>
                    </a:lnTo>
                    <a:lnTo>
                      <a:pt x="1020" y="60"/>
                    </a:lnTo>
                    <a:lnTo>
                      <a:pt x="1031" y="50"/>
                    </a:lnTo>
                    <a:lnTo>
                      <a:pt x="1046" y="34"/>
                    </a:lnTo>
                    <a:lnTo>
                      <a:pt x="1054" y="26"/>
                    </a:lnTo>
                    <a:lnTo>
                      <a:pt x="1060" y="21"/>
                    </a:lnTo>
                    <a:lnTo>
                      <a:pt x="1060" y="18"/>
                    </a:lnTo>
                    <a:lnTo>
                      <a:pt x="1062" y="18"/>
                    </a:lnTo>
                    <a:lnTo>
                      <a:pt x="1065" y="15"/>
                    </a:lnTo>
                    <a:lnTo>
                      <a:pt x="1067" y="15"/>
                    </a:lnTo>
                    <a:lnTo>
                      <a:pt x="1070" y="13"/>
                    </a:lnTo>
                    <a:lnTo>
                      <a:pt x="1073" y="13"/>
                    </a:lnTo>
                    <a:lnTo>
                      <a:pt x="1075" y="10"/>
                    </a:lnTo>
                    <a:lnTo>
                      <a:pt x="1078" y="10"/>
                    </a:lnTo>
                    <a:lnTo>
                      <a:pt x="1086" y="8"/>
                    </a:lnTo>
                    <a:lnTo>
                      <a:pt x="1094" y="8"/>
                    </a:lnTo>
                    <a:lnTo>
                      <a:pt x="1096" y="8"/>
                    </a:lnTo>
                    <a:lnTo>
                      <a:pt x="1101" y="5"/>
                    </a:lnTo>
                    <a:lnTo>
                      <a:pt x="1107" y="5"/>
                    </a:lnTo>
                    <a:lnTo>
                      <a:pt x="1112" y="5"/>
                    </a:lnTo>
                    <a:lnTo>
                      <a:pt x="1115" y="5"/>
                    </a:lnTo>
                    <a:lnTo>
                      <a:pt x="1117" y="5"/>
                    </a:lnTo>
                    <a:lnTo>
                      <a:pt x="1120" y="5"/>
                    </a:lnTo>
                    <a:lnTo>
                      <a:pt x="1125" y="2"/>
                    </a:lnTo>
                    <a:lnTo>
                      <a:pt x="1130" y="2"/>
                    </a:lnTo>
                    <a:lnTo>
                      <a:pt x="1143" y="2"/>
                    </a:lnTo>
                    <a:lnTo>
                      <a:pt x="1146" y="0"/>
                    </a:lnTo>
                    <a:lnTo>
                      <a:pt x="1154" y="0"/>
                    </a:lnTo>
                    <a:lnTo>
                      <a:pt x="1162" y="0"/>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0" name="フリーフォーム 229"/>
              <p:cNvSpPr>
                <a:spLocks/>
              </p:cNvSpPr>
              <p:nvPr/>
            </p:nvSpPr>
            <p:spPr bwMode="auto">
              <a:xfrm>
                <a:off x="7317892" y="2344122"/>
                <a:ext cx="435887" cy="818808"/>
              </a:xfrm>
              <a:custGeom>
                <a:avLst/>
                <a:gdLst>
                  <a:gd name="T0" fmla="*/ 689 w 910"/>
                  <a:gd name="T1" fmla="*/ 556 h 1682"/>
                  <a:gd name="T2" fmla="*/ 721 w 910"/>
                  <a:gd name="T3" fmla="*/ 603 h 1682"/>
                  <a:gd name="T4" fmla="*/ 763 w 910"/>
                  <a:gd name="T5" fmla="*/ 666 h 1682"/>
                  <a:gd name="T6" fmla="*/ 821 w 910"/>
                  <a:gd name="T7" fmla="*/ 745 h 1682"/>
                  <a:gd name="T8" fmla="*/ 870 w 910"/>
                  <a:gd name="T9" fmla="*/ 816 h 1682"/>
                  <a:gd name="T10" fmla="*/ 907 w 910"/>
                  <a:gd name="T11" fmla="*/ 879 h 1682"/>
                  <a:gd name="T12" fmla="*/ 810 w 910"/>
                  <a:gd name="T13" fmla="*/ 992 h 1682"/>
                  <a:gd name="T14" fmla="*/ 758 w 910"/>
                  <a:gd name="T15" fmla="*/ 1005 h 1682"/>
                  <a:gd name="T16" fmla="*/ 758 w 910"/>
                  <a:gd name="T17" fmla="*/ 1049 h 1682"/>
                  <a:gd name="T18" fmla="*/ 765 w 910"/>
                  <a:gd name="T19" fmla="*/ 1091 h 1682"/>
                  <a:gd name="T20" fmla="*/ 771 w 910"/>
                  <a:gd name="T21" fmla="*/ 1133 h 1682"/>
                  <a:gd name="T22" fmla="*/ 768 w 910"/>
                  <a:gd name="T23" fmla="*/ 1165 h 1682"/>
                  <a:gd name="T24" fmla="*/ 784 w 910"/>
                  <a:gd name="T25" fmla="*/ 1209 h 1682"/>
                  <a:gd name="T26" fmla="*/ 781 w 910"/>
                  <a:gd name="T27" fmla="*/ 1259 h 1682"/>
                  <a:gd name="T28" fmla="*/ 765 w 910"/>
                  <a:gd name="T29" fmla="*/ 1356 h 1682"/>
                  <a:gd name="T30" fmla="*/ 724 w 910"/>
                  <a:gd name="T31" fmla="*/ 1446 h 1682"/>
                  <a:gd name="T32" fmla="*/ 703 w 910"/>
                  <a:gd name="T33" fmla="*/ 1480 h 1682"/>
                  <a:gd name="T34" fmla="*/ 695 w 910"/>
                  <a:gd name="T35" fmla="*/ 1516 h 1682"/>
                  <a:gd name="T36" fmla="*/ 629 w 910"/>
                  <a:gd name="T37" fmla="*/ 1537 h 1682"/>
                  <a:gd name="T38" fmla="*/ 595 w 910"/>
                  <a:gd name="T39" fmla="*/ 1551 h 1682"/>
                  <a:gd name="T40" fmla="*/ 551 w 910"/>
                  <a:gd name="T41" fmla="*/ 1572 h 1682"/>
                  <a:gd name="T42" fmla="*/ 509 w 910"/>
                  <a:gd name="T43" fmla="*/ 1595 h 1682"/>
                  <a:gd name="T44" fmla="*/ 440 w 910"/>
                  <a:gd name="T45" fmla="*/ 1635 h 1682"/>
                  <a:gd name="T46" fmla="*/ 380 w 910"/>
                  <a:gd name="T47" fmla="*/ 1661 h 1682"/>
                  <a:gd name="T48" fmla="*/ 320 w 910"/>
                  <a:gd name="T49" fmla="*/ 1679 h 1682"/>
                  <a:gd name="T50" fmla="*/ 288 w 910"/>
                  <a:gd name="T51" fmla="*/ 1677 h 1682"/>
                  <a:gd name="T52" fmla="*/ 262 w 910"/>
                  <a:gd name="T53" fmla="*/ 1663 h 1682"/>
                  <a:gd name="T54" fmla="*/ 252 w 910"/>
                  <a:gd name="T55" fmla="*/ 1637 h 1682"/>
                  <a:gd name="T56" fmla="*/ 273 w 910"/>
                  <a:gd name="T57" fmla="*/ 1606 h 1682"/>
                  <a:gd name="T58" fmla="*/ 307 w 910"/>
                  <a:gd name="T59" fmla="*/ 1556 h 1682"/>
                  <a:gd name="T60" fmla="*/ 320 w 910"/>
                  <a:gd name="T61" fmla="*/ 1506 h 1682"/>
                  <a:gd name="T62" fmla="*/ 325 w 910"/>
                  <a:gd name="T63" fmla="*/ 1438 h 1682"/>
                  <a:gd name="T64" fmla="*/ 312 w 910"/>
                  <a:gd name="T65" fmla="*/ 1385 h 1682"/>
                  <a:gd name="T66" fmla="*/ 283 w 910"/>
                  <a:gd name="T67" fmla="*/ 1325 h 1682"/>
                  <a:gd name="T68" fmla="*/ 246 w 910"/>
                  <a:gd name="T69" fmla="*/ 1264 h 1682"/>
                  <a:gd name="T70" fmla="*/ 204 w 910"/>
                  <a:gd name="T71" fmla="*/ 1202 h 1682"/>
                  <a:gd name="T72" fmla="*/ 181 w 910"/>
                  <a:gd name="T73" fmla="*/ 1157 h 1682"/>
                  <a:gd name="T74" fmla="*/ 163 w 910"/>
                  <a:gd name="T75" fmla="*/ 1102 h 1682"/>
                  <a:gd name="T76" fmla="*/ 157 w 910"/>
                  <a:gd name="T77" fmla="*/ 1057 h 1682"/>
                  <a:gd name="T78" fmla="*/ 176 w 910"/>
                  <a:gd name="T79" fmla="*/ 999 h 1682"/>
                  <a:gd name="T80" fmla="*/ 202 w 910"/>
                  <a:gd name="T81" fmla="*/ 957 h 1682"/>
                  <a:gd name="T82" fmla="*/ 262 w 910"/>
                  <a:gd name="T83" fmla="*/ 881 h 1682"/>
                  <a:gd name="T84" fmla="*/ 286 w 910"/>
                  <a:gd name="T85" fmla="*/ 805 h 1682"/>
                  <a:gd name="T86" fmla="*/ 275 w 910"/>
                  <a:gd name="T87" fmla="*/ 713 h 1682"/>
                  <a:gd name="T88" fmla="*/ 257 w 910"/>
                  <a:gd name="T89" fmla="*/ 674 h 1682"/>
                  <a:gd name="T90" fmla="*/ 212 w 910"/>
                  <a:gd name="T91" fmla="*/ 601 h 1682"/>
                  <a:gd name="T92" fmla="*/ 121 w 910"/>
                  <a:gd name="T93" fmla="*/ 540 h 1682"/>
                  <a:gd name="T94" fmla="*/ 79 w 910"/>
                  <a:gd name="T95" fmla="*/ 522 h 1682"/>
                  <a:gd name="T96" fmla="*/ 34 w 910"/>
                  <a:gd name="T97" fmla="*/ 482 h 1682"/>
                  <a:gd name="T98" fmla="*/ 165 w 910"/>
                  <a:gd name="T99" fmla="*/ 231 h 1682"/>
                  <a:gd name="T100" fmla="*/ 225 w 910"/>
                  <a:gd name="T101" fmla="*/ 139 h 1682"/>
                  <a:gd name="T102" fmla="*/ 291 w 910"/>
                  <a:gd name="T103" fmla="*/ 68 h 1682"/>
                  <a:gd name="T104" fmla="*/ 336 w 910"/>
                  <a:gd name="T105" fmla="*/ 36 h 1682"/>
                  <a:gd name="T106" fmla="*/ 414 w 910"/>
                  <a:gd name="T107" fmla="*/ 0 h 1682"/>
                  <a:gd name="T108" fmla="*/ 464 w 910"/>
                  <a:gd name="T109" fmla="*/ 112 h 1682"/>
                  <a:gd name="T110" fmla="*/ 495 w 910"/>
                  <a:gd name="T111" fmla="*/ 183 h 1682"/>
                  <a:gd name="T112" fmla="*/ 543 w 910"/>
                  <a:gd name="T113" fmla="*/ 291 h 1682"/>
                  <a:gd name="T114" fmla="*/ 564 w 910"/>
                  <a:gd name="T115" fmla="*/ 341 h 1682"/>
                  <a:gd name="T116" fmla="*/ 592 w 910"/>
                  <a:gd name="T117" fmla="*/ 401 h 1682"/>
                  <a:gd name="T118" fmla="*/ 619 w 910"/>
                  <a:gd name="T119" fmla="*/ 448 h 1682"/>
                  <a:gd name="T120" fmla="*/ 640 w 910"/>
                  <a:gd name="T121" fmla="*/ 482 h 1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10" h="1682">
                    <a:moveTo>
                      <a:pt x="648" y="496"/>
                    </a:moveTo>
                    <a:lnTo>
                      <a:pt x="653" y="501"/>
                    </a:lnTo>
                    <a:lnTo>
                      <a:pt x="653" y="503"/>
                    </a:lnTo>
                    <a:lnTo>
                      <a:pt x="661" y="514"/>
                    </a:lnTo>
                    <a:lnTo>
                      <a:pt x="666" y="524"/>
                    </a:lnTo>
                    <a:lnTo>
                      <a:pt x="669" y="524"/>
                    </a:lnTo>
                    <a:lnTo>
                      <a:pt x="669" y="527"/>
                    </a:lnTo>
                    <a:lnTo>
                      <a:pt x="674" y="535"/>
                    </a:lnTo>
                    <a:lnTo>
                      <a:pt x="684" y="548"/>
                    </a:lnTo>
                    <a:lnTo>
                      <a:pt x="689" y="556"/>
                    </a:lnTo>
                    <a:lnTo>
                      <a:pt x="692" y="561"/>
                    </a:lnTo>
                    <a:lnTo>
                      <a:pt x="697" y="569"/>
                    </a:lnTo>
                    <a:lnTo>
                      <a:pt x="700" y="572"/>
                    </a:lnTo>
                    <a:lnTo>
                      <a:pt x="700" y="574"/>
                    </a:lnTo>
                    <a:lnTo>
                      <a:pt x="703" y="574"/>
                    </a:lnTo>
                    <a:lnTo>
                      <a:pt x="703" y="577"/>
                    </a:lnTo>
                    <a:lnTo>
                      <a:pt x="705" y="582"/>
                    </a:lnTo>
                    <a:lnTo>
                      <a:pt x="710" y="587"/>
                    </a:lnTo>
                    <a:lnTo>
                      <a:pt x="713" y="593"/>
                    </a:lnTo>
                    <a:lnTo>
                      <a:pt x="721" y="603"/>
                    </a:lnTo>
                    <a:lnTo>
                      <a:pt x="721" y="606"/>
                    </a:lnTo>
                    <a:lnTo>
                      <a:pt x="726" y="614"/>
                    </a:lnTo>
                    <a:lnTo>
                      <a:pt x="729" y="614"/>
                    </a:lnTo>
                    <a:lnTo>
                      <a:pt x="734" y="622"/>
                    </a:lnTo>
                    <a:lnTo>
                      <a:pt x="737" y="629"/>
                    </a:lnTo>
                    <a:lnTo>
                      <a:pt x="739" y="629"/>
                    </a:lnTo>
                    <a:lnTo>
                      <a:pt x="739" y="632"/>
                    </a:lnTo>
                    <a:lnTo>
                      <a:pt x="742" y="635"/>
                    </a:lnTo>
                    <a:lnTo>
                      <a:pt x="752" y="650"/>
                    </a:lnTo>
                    <a:lnTo>
                      <a:pt x="763" y="666"/>
                    </a:lnTo>
                    <a:lnTo>
                      <a:pt x="765" y="671"/>
                    </a:lnTo>
                    <a:lnTo>
                      <a:pt x="768" y="674"/>
                    </a:lnTo>
                    <a:lnTo>
                      <a:pt x="771" y="677"/>
                    </a:lnTo>
                    <a:lnTo>
                      <a:pt x="781" y="692"/>
                    </a:lnTo>
                    <a:lnTo>
                      <a:pt x="781" y="695"/>
                    </a:lnTo>
                    <a:lnTo>
                      <a:pt x="797" y="716"/>
                    </a:lnTo>
                    <a:lnTo>
                      <a:pt x="800" y="719"/>
                    </a:lnTo>
                    <a:lnTo>
                      <a:pt x="802" y="719"/>
                    </a:lnTo>
                    <a:lnTo>
                      <a:pt x="810" y="732"/>
                    </a:lnTo>
                    <a:lnTo>
                      <a:pt x="821" y="745"/>
                    </a:lnTo>
                    <a:lnTo>
                      <a:pt x="828" y="755"/>
                    </a:lnTo>
                    <a:lnTo>
                      <a:pt x="831" y="758"/>
                    </a:lnTo>
                    <a:lnTo>
                      <a:pt x="836" y="768"/>
                    </a:lnTo>
                    <a:lnTo>
                      <a:pt x="842" y="776"/>
                    </a:lnTo>
                    <a:lnTo>
                      <a:pt x="847" y="784"/>
                    </a:lnTo>
                    <a:lnTo>
                      <a:pt x="849" y="787"/>
                    </a:lnTo>
                    <a:lnTo>
                      <a:pt x="852" y="789"/>
                    </a:lnTo>
                    <a:lnTo>
                      <a:pt x="855" y="795"/>
                    </a:lnTo>
                    <a:lnTo>
                      <a:pt x="862" y="805"/>
                    </a:lnTo>
                    <a:lnTo>
                      <a:pt x="870" y="816"/>
                    </a:lnTo>
                    <a:lnTo>
                      <a:pt x="876" y="826"/>
                    </a:lnTo>
                    <a:lnTo>
                      <a:pt x="886" y="842"/>
                    </a:lnTo>
                    <a:lnTo>
                      <a:pt x="891" y="847"/>
                    </a:lnTo>
                    <a:lnTo>
                      <a:pt x="894" y="852"/>
                    </a:lnTo>
                    <a:lnTo>
                      <a:pt x="902" y="860"/>
                    </a:lnTo>
                    <a:lnTo>
                      <a:pt x="904" y="866"/>
                    </a:lnTo>
                    <a:lnTo>
                      <a:pt x="904" y="868"/>
                    </a:lnTo>
                    <a:lnTo>
                      <a:pt x="910" y="873"/>
                    </a:lnTo>
                    <a:lnTo>
                      <a:pt x="907" y="876"/>
                    </a:lnTo>
                    <a:lnTo>
                      <a:pt x="907" y="879"/>
                    </a:lnTo>
                    <a:lnTo>
                      <a:pt x="904" y="881"/>
                    </a:lnTo>
                    <a:lnTo>
                      <a:pt x="891" y="897"/>
                    </a:lnTo>
                    <a:lnTo>
                      <a:pt x="878" y="913"/>
                    </a:lnTo>
                    <a:lnTo>
                      <a:pt x="870" y="926"/>
                    </a:lnTo>
                    <a:lnTo>
                      <a:pt x="842" y="957"/>
                    </a:lnTo>
                    <a:lnTo>
                      <a:pt x="831" y="968"/>
                    </a:lnTo>
                    <a:lnTo>
                      <a:pt x="818" y="981"/>
                    </a:lnTo>
                    <a:lnTo>
                      <a:pt x="815" y="986"/>
                    </a:lnTo>
                    <a:lnTo>
                      <a:pt x="813" y="989"/>
                    </a:lnTo>
                    <a:lnTo>
                      <a:pt x="810" y="992"/>
                    </a:lnTo>
                    <a:lnTo>
                      <a:pt x="807" y="992"/>
                    </a:lnTo>
                    <a:lnTo>
                      <a:pt x="794" y="994"/>
                    </a:lnTo>
                    <a:lnTo>
                      <a:pt x="773" y="992"/>
                    </a:lnTo>
                    <a:lnTo>
                      <a:pt x="760" y="992"/>
                    </a:lnTo>
                    <a:lnTo>
                      <a:pt x="752" y="989"/>
                    </a:lnTo>
                    <a:lnTo>
                      <a:pt x="755" y="994"/>
                    </a:lnTo>
                    <a:lnTo>
                      <a:pt x="755" y="997"/>
                    </a:lnTo>
                    <a:lnTo>
                      <a:pt x="758" y="999"/>
                    </a:lnTo>
                    <a:lnTo>
                      <a:pt x="758" y="1002"/>
                    </a:lnTo>
                    <a:lnTo>
                      <a:pt x="758" y="1005"/>
                    </a:lnTo>
                    <a:lnTo>
                      <a:pt x="758" y="1007"/>
                    </a:lnTo>
                    <a:lnTo>
                      <a:pt x="760" y="1007"/>
                    </a:lnTo>
                    <a:lnTo>
                      <a:pt x="760" y="1010"/>
                    </a:lnTo>
                    <a:lnTo>
                      <a:pt x="760" y="1015"/>
                    </a:lnTo>
                    <a:lnTo>
                      <a:pt x="760" y="1018"/>
                    </a:lnTo>
                    <a:lnTo>
                      <a:pt x="760" y="1023"/>
                    </a:lnTo>
                    <a:lnTo>
                      <a:pt x="760" y="1028"/>
                    </a:lnTo>
                    <a:lnTo>
                      <a:pt x="760" y="1034"/>
                    </a:lnTo>
                    <a:lnTo>
                      <a:pt x="760" y="1041"/>
                    </a:lnTo>
                    <a:lnTo>
                      <a:pt x="758" y="1049"/>
                    </a:lnTo>
                    <a:lnTo>
                      <a:pt x="758" y="1055"/>
                    </a:lnTo>
                    <a:lnTo>
                      <a:pt x="758" y="1062"/>
                    </a:lnTo>
                    <a:lnTo>
                      <a:pt x="758" y="1068"/>
                    </a:lnTo>
                    <a:lnTo>
                      <a:pt x="758" y="1070"/>
                    </a:lnTo>
                    <a:lnTo>
                      <a:pt x="758" y="1076"/>
                    </a:lnTo>
                    <a:lnTo>
                      <a:pt x="758" y="1078"/>
                    </a:lnTo>
                    <a:lnTo>
                      <a:pt x="758" y="1083"/>
                    </a:lnTo>
                    <a:lnTo>
                      <a:pt x="758" y="1086"/>
                    </a:lnTo>
                    <a:lnTo>
                      <a:pt x="760" y="1089"/>
                    </a:lnTo>
                    <a:lnTo>
                      <a:pt x="765" y="1091"/>
                    </a:lnTo>
                    <a:lnTo>
                      <a:pt x="771" y="1097"/>
                    </a:lnTo>
                    <a:lnTo>
                      <a:pt x="771" y="1099"/>
                    </a:lnTo>
                    <a:lnTo>
                      <a:pt x="771" y="1102"/>
                    </a:lnTo>
                    <a:lnTo>
                      <a:pt x="773" y="1104"/>
                    </a:lnTo>
                    <a:lnTo>
                      <a:pt x="771" y="1115"/>
                    </a:lnTo>
                    <a:lnTo>
                      <a:pt x="771" y="1123"/>
                    </a:lnTo>
                    <a:lnTo>
                      <a:pt x="771" y="1125"/>
                    </a:lnTo>
                    <a:lnTo>
                      <a:pt x="771" y="1128"/>
                    </a:lnTo>
                    <a:lnTo>
                      <a:pt x="771" y="1131"/>
                    </a:lnTo>
                    <a:lnTo>
                      <a:pt x="771" y="1133"/>
                    </a:lnTo>
                    <a:lnTo>
                      <a:pt x="771" y="1136"/>
                    </a:lnTo>
                    <a:lnTo>
                      <a:pt x="771" y="1139"/>
                    </a:lnTo>
                    <a:lnTo>
                      <a:pt x="771" y="1144"/>
                    </a:lnTo>
                    <a:lnTo>
                      <a:pt x="771" y="1146"/>
                    </a:lnTo>
                    <a:lnTo>
                      <a:pt x="768" y="1152"/>
                    </a:lnTo>
                    <a:lnTo>
                      <a:pt x="768" y="1154"/>
                    </a:lnTo>
                    <a:lnTo>
                      <a:pt x="768" y="1157"/>
                    </a:lnTo>
                    <a:lnTo>
                      <a:pt x="768" y="1160"/>
                    </a:lnTo>
                    <a:lnTo>
                      <a:pt x="768" y="1162"/>
                    </a:lnTo>
                    <a:lnTo>
                      <a:pt x="768" y="1165"/>
                    </a:lnTo>
                    <a:lnTo>
                      <a:pt x="768" y="1167"/>
                    </a:lnTo>
                    <a:lnTo>
                      <a:pt x="768" y="1170"/>
                    </a:lnTo>
                    <a:lnTo>
                      <a:pt x="768" y="1173"/>
                    </a:lnTo>
                    <a:lnTo>
                      <a:pt x="771" y="1178"/>
                    </a:lnTo>
                    <a:lnTo>
                      <a:pt x="776" y="1188"/>
                    </a:lnTo>
                    <a:lnTo>
                      <a:pt x="779" y="1194"/>
                    </a:lnTo>
                    <a:lnTo>
                      <a:pt x="781" y="1199"/>
                    </a:lnTo>
                    <a:lnTo>
                      <a:pt x="781" y="1202"/>
                    </a:lnTo>
                    <a:lnTo>
                      <a:pt x="781" y="1204"/>
                    </a:lnTo>
                    <a:lnTo>
                      <a:pt x="784" y="1209"/>
                    </a:lnTo>
                    <a:lnTo>
                      <a:pt x="784" y="1215"/>
                    </a:lnTo>
                    <a:lnTo>
                      <a:pt x="784" y="1217"/>
                    </a:lnTo>
                    <a:lnTo>
                      <a:pt x="784" y="1220"/>
                    </a:lnTo>
                    <a:lnTo>
                      <a:pt x="784" y="1223"/>
                    </a:lnTo>
                    <a:lnTo>
                      <a:pt x="786" y="1223"/>
                    </a:lnTo>
                    <a:lnTo>
                      <a:pt x="784" y="1225"/>
                    </a:lnTo>
                    <a:lnTo>
                      <a:pt x="784" y="1228"/>
                    </a:lnTo>
                    <a:lnTo>
                      <a:pt x="784" y="1238"/>
                    </a:lnTo>
                    <a:lnTo>
                      <a:pt x="784" y="1246"/>
                    </a:lnTo>
                    <a:lnTo>
                      <a:pt x="781" y="1259"/>
                    </a:lnTo>
                    <a:lnTo>
                      <a:pt x="781" y="1278"/>
                    </a:lnTo>
                    <a:lnTo>
                      <a:pt x="779" y="1291"/>
                    </a:lnTo>
                    <a:lnTo>
                      <a:pt x="776" y="1299"/>
                    </a:lnTo>
                    <a:lnTo>
                      <a:pt x="776" y="1306"/>
                    </a:lnTo>
                    <a:lnTo>
                      <a:pt x="773" y="1314"/>
                    </a:lnTo>
                    <a:lnTo>
                      <a:pt x="771" y="1322"/>
                    </a:lnTo>
                    <a:lnTo>
                      <a:pt x="768" y="1335"/>
                    </a:lnTo>
                    <a:lnTo>
                      <a:pt x="768" y="1346"/>
                    </a:lnTo>
                    <a:lnTo>
                      <a:pt x="765" y="1348"/>
                    </a:lnTo>
                    <a:lnTo>
                      <a:pt x="765" y="1356"/>
                    </a:lnTo>
                    <a:lnTo>
                      <a:pt x="763" y="1364"/>
                    </a:lnTo>
                    <a:lnTo>
                      <a:pt x="760" y="1375"/>
                    </a:lnTo>
                    <a:lnTo>
                      <a:pt x="758" y="1388"/>
                    </a:lnTo>
                    <a:lnTo>
                      <a:pt x="758" y="1390"/>
                    </a:lnTo>
                    <a:lnTo>
                      <a:pt x="755" y="1398"/>
                    </a:lnTo>
                    <a:lnTo>
                      <a:pt x="755" y="1401"/>
                    </a:lnTo>
                    <a:lnTo>
                      <a:pt x="752" y="1409"/>
                    </a:lnTo>
                    <a:lnTo>
                      <a:pt x="742" y="1446"/>
                    </a:lnTo>
                    <a:lnTo>
                      <a:pt x="739" y="1446"/>
                    </a:lnTo>
                    <a:lnTo>
                      <a:pt x="724" y="1446"/>
                    </a:lnTo>
                    <a:lnTo>
                      <a:pt x="716" y="1446"/>
                    </a:lnTo>
                    <a:lnTo>
                      <a:pt x="710" y="1446"/>
                    </a:lnTo>
                    <a:lnTo>
                      <a:pt x="703" y="1448"/>
                    </a:lnTo>
                    <a:lnTo>
                      <a:pt x="697" y="1448"/>
                    </a:lnTo>
                    <a:lnTo>
                      <a:pt x="692" y="1448"/>
                    </a:lnTo>
                    <a:lnTo>
                      <a:pt x="692" y="1451"/>
                    </a:lnTo>
                    <a:lnTo>
                      <a:pt x="695" y="1456"/>
                    </a:lnTo>
                    <a:lnTo>
                      <a:pt x="697" y="1467"/>
                    </a:lnTo>
                    <a:lnTo>
                      <a:pt x="703" y="1477"/>
                    </a:lnTo>
                    <a:lnTo>
                      <a:pt x="703" y="1480"/>
                    </a:lnTo>
                    <a:lnTo>
                      <a:pt x="703" y="1482"/>
                    </a:lnTo>
                    <a:lnTo>
                      <a:pt x="705" y="1485"/>
                    </a:lnTo>
                    <a:lnTo>
                      <a:pt x="708" y="1495"/>
                    </a:lnTo>
                    <a:lnTo>
                      <a:pt x="710" y="1501"/>
                    </a:lnTo>
                    <a:lnTo>
                      <a:pt x="713" y="1509"/>
                    </a:lnTo>
                    <a:lnTo>
                      <a:pt x="710" y="1511"/>
                    </a:lnTo>
                    <a:lnTo>
                      <a:pt x="708" y="1511"/>
                    </a:lnTo>
                    <a:lnTo>
                      <a:pt x="705" y="1511"/>
                    </a:lnTo>
                    <a:lnTo>
                      <a:pt x="703" y="1514"/>
                    </a:lnTo>
                    <a:lnTo>
                      <a:pt x="695" y="1516"/>
                    </a:lnTo>
                    <a:lnTo>
                      <a:pt x="692" y="1516"/>
                    </a:lnTo>
                    <a:lnTo>
                      <a:pt x="687" y="1519"/>
                    </a:lnTo>
                    <a:lnTo>
                      <a:pt x="682" y="1522"/>
                    </a:lnTo>
                    <a:lnTo>
                      <a:pt x="674" y="1522"/>
                    </a:lnTo>
                    <a:lnTo>
                      <a:pt x="669" y="1524"/>
                    </a:lnTo>
                    <a:lnTo>
                      <a:pt x="663" y="1527"/>
                    </a:lnTo>
                    <a:lnTo>
                      <a:pt x="653" y="1530"/>
                    </a:lnTo>
                    <a:lnTo>
                      <a:pt x="645" y="1532"/>
                    </a:lnTo>
                    <a:lnTo>
                      <a:pt x="637" y="1535"/>
                    </a:lnTo>
                    <a:lnTo>
                      <a:pt x="629" y="1537"/>
                    </a:lnTo>
                    <a:lnTo>
                      <a:pt x="624" y="1540"/>
                    </a:lnTo>
                    <a:lnTo>
                      <a:pt x="619" y="1543"/>
                    </a:lnTo>
                    <a:lnTo>
                      <a:pt x="616" y="1543"/>
                    </a:lnTo>
                    <a:lnTo>
                      <a:pt x="613" y="1545"/>
                    </a:lnTo>
                    <a:lnTo>
                      <a:pt x="608" y="1548"/>
                    </a:lnTo>
                    <a:lnTo>
                      <a:pt x="606" y="1548"/>
                    </a:lnTo>
                    <a:lnTo>
                      <a:pt x="603" y="1548"/>
                    </a:lnTo>
                    <a:lnTo>
                      <a:pt x="600" y="1551"/>
                    </a:lnTo>
                    <a:lnTo>
                      <a:pt x="598" y="1551"/>
                    </a:lnTo>
                    <a:lnTo>
                      <a:pt x="595" y="1551"/>
                    </a:lnTo>
                    <a:lnTo>
                      <a:pt x="590" y="1553"/>
                    </a:lnTo>
                    <a:lnTo>
                      <a:pt x="585" y="1556"/>
                    </a:lnTo>
                    <a:lnTo>
                      <a:pt x="579" y="1558"/>
                    </a:lnTo>
                    <a:lnTo>
                      <a:pt x="577" y="1558"/>
                    </a:lnTo>
                    <a:lnTo>
                      <a:pt x="572" y="1561"/>
                    </a:lnTo>
                    <a:lnTo>
                      <a:pt x="566" y="1564"/>
                    </a:lnTo>
                    <a:lnTo>
                      <a:pt x="561" y="1566"/>
                    </a:lnTo>
                    <a:lnTo>
                      <a:pt x="558" y="1566"/>
                    </a:lnTo>
                    <a:lnTo>
                      <a:pt x="556" y="1569"/>
                    </a:lnTo>
                    <a:lnTo>
                      <a:pt x="551" y="1572"/>
                    </a:lnTo>
                    <a:lnTo>
                      <a:pt x="548" y="1574"/>
                    </a:lnTo>
                    <a:lnTo>
                      <a:pt x="543" y="1577"/>
                    </a:lnTo>
                    <a:lnTo>
                      <a:pt x="537" y="1579"/>
                    </a:lnTo>
                    <a:lnTo>
                      <a:pt x="530" y="1582"/>
                    </a:lnTo>
                    <a:lnTo>
                      <a:pt x="524" y="1587"/>
                    </a:lnTo>
                    <a:lnTo>
                      <a:pt x="516" y="1590"/>
                    </a:lnTo>
                    <a:lnTo>
                      <a:pt x="516" y="1593"/>
                    </a:lnTo>
                    <a:lnTo>
                      <a:pt x="514" y="1593"/>
                    </a:lnTo>
                    <a:lnTo>
                      <a:pt x="511" y="1595"/>
                    </a:lnTo>
                    <a:lnTo>
                      <a:pt x="509" y="1595"/>
                    </a:lnTo>
                    <a:lnTo>
                      <a:pt x="506" y="1598"/>
                    </a:lnTo>
                    <a:lnTo>
                      <a:pt x="501" y="1600"/>
                    </a:lnTo>
                    <a:lnTo>
                      <a:pt x="493" y="1606"/>
                    </a:lnTo>
                    <a:lnTo>
                      <a:pt x="488" y="1608"/>
                    </a:lnTo>
                    <a:lnTo>
                      <a:pt x="480" y="1614"/>
                    </a:lnTo>
                    <a:lnTo>
                      <a:pt x="472" y="1616"/>
                    </a:lnTo>
                    <a:lnTo>
                      <a:pt x="464" y="1621"/>
                    </a:lnTo>
                    <a:lnTo>
                      <a:pt x="454" y="1627"/>
                    </a:lnTo>
                    <a:lnTo>
                      <a:pt x="446" y="1629"/>
                    </a:lnTo>
                    <a:lnTo>
                      <a:pt x="440" y="1635"/>
                    </a:lnTo>
                    <a:lnTo>
                      <a:pt x="430" y="1640"/>
                    </a:lnTo>
                    <a:lnTo>
                      <a:pt x="422" y="1642"/>
                    </a:lnTo>
                    <a:lnTo>
                      <a:pt x="412" y="1648"/>
                    </a:lnTo>
                    <a:lnTo>
                      <a:pt x="409" y="1648"/>
                    </a:lnTo>
                    <a:lnTo>
                      <a:pt x="404" y="1653"/>
                    </a:lnTo>
                    <a:lnTo>
                      <a:pt x="396" y="1656"/>
                    </a:lnTo>
                    <a:lnTo>
                      <a:pt x="393" y="1656"/>
                    </a:lnTo>
                    <a:lnTo>
                      <a:pt x="391" y="1658"/>
                    </a:lnTo>
                    <a:lnTo>
                      <a:pt x="388" y="1658"/>
                    </a:lnTo>
                    <a:lnTo>
                      <a:pt x="380" y="1661"/>
                    </a:lnTo>
                    <a:lnTo>
                      <a:pt x="375" y="1663"/>
                    </a:lnTo>
                    <a:lnTo>
                      <a:pt x="367" y="1666"/>
                    </a:lnTo>
                    <a:lnTo>
                      <a:pt x="362" y="1669"/>
                    </a:lnTo>
                    <a:lnTo>
                      <a:pt x="354" y="1671"/>
                    </a:lnTo>
                    <a:lnTo>
                      <a:pt x="343" y="1674"/>
                    </a:lnTo>
                    <a:lnTo>
                      <a:pt x="336" y="1677"/>
                    </a:lnTo>
                    <a:lnTo>
                      <a:pt x="330" y="1677"/>
                    </a:lnTo>
                    <a:lnTo>
                      <a:pt x="328" y="1679"/>
                    </a:lnTo>
                    <a:lnTo>
                      <a:pt x="322" y="1679"/>
                    </a:lnTo>
                    <a:lnTo>
                      <a:pt x="320" y="1679"/>
                    </a:lnTo>
                    <a:lnTo>
                      <a:pt x="315" y="1679"/>
                    </a:lnTo>
                    <a:lnTo>
                      <a:pt x="312" y="1679"/>
                    </a:lnTo>
                    <a:lnTo>
                      <a:pt x="309" y="1682"/>
                    </a:lnTo>
                    <a:lnTo>
                      <a:pt x="307" y="1682"/>
                    </a:lnTo>
                    <a:lnTo>
                      <a:pt x="304" y="1682"/>
                    </a:lnTo>
                    <a:lnTo>
                      <a:pt x="301" y="1682"/>
                    </a:lnTo>
                    <a:lnTo>
                      <a:pt x="301" y="1679"/>
                    </a:lnTo>
                    <a:lnTo>
                      <a:pt x="299" y="1679"/>
                    </a:lnTo>
                    <a:lnTo>
                      <a:pt x="296" y="1679"/>
                    </a:lnTo>
                    <a:lnTo>
                      <a:pt x="288" y="1677"/>
                    </a:lnTo>
                    <a:lnTo>
                      <a:pt x="286" y="1674"/>
                    </a:lnTo>
                    <a:lnTo>
                      <a:pt x="283" y="1674"/>
                    </a:lnTo>
                    <a:lnTo>
                      <a:pt x="281" y="1674"/>
                    </a:lnTo>
                    <a:lnTo>
                      <a:pt x="278" y="1671"/>
                    </a:lnTo>
                    <a:lnTo>
                      <a:pt x="275" y="1671"/>
                    </a:lnTo>
                    <a:lnTo>
                      <a:pt x="273" y="1671"/>
                    </a:lnTo>
                    <a:lnTo>
                      <a:pt x="270" y="1669"/>
                    </a:lnTo>
                    <a:lnTo>
                      <a:pt x="267" y="1669"/>
                    </a:lnTo>
                    <a:lnTo>
                      <a:pt x="267" y="1666"/>
                    </a:lnTo>
                    <a:lnTo>
                      <a:pt x="262" y="1663"/>
                    </a:lnTo>
                    <a:lnTo>
                      <a:pt x="260" y="1663"/>
                    </a:lnTo>
                    <a:lnTo>
                      <a:pt x="260" y="1661"/>
                    </a:lnTo>
                    <a:lnTo>
                      <a:pt x="252" y="1658"/>
                    </a:lnTo>
                    <a:lnTo>
                      <a:pt x="241" y="1650"/>
                    </a:lnTo>
                    <a:lnTo>
                      <a:pt x="244" y="1650"/>
                    </a:lnTo>
                    <a:lnTo>
                      <a:pt x="244" y="1648"/>
                    </a:lnTo>
                    <a:lnTo>
                      <a:pt x="246" y="1645"/>
                    </a:lnTo>
                    <a:lnTo>
                      <a:pt x="246" y="1642"/>
                    </a:lnTo>
                    <a:lnTo>
                      <a:pt x="249" y="1640"/>
                    </a:lnTo>
                    <a:lnTo>
                      <a:pt x="252" y="1637"/>
                    </a:lnTo>
                    <a:lnTo>
                      <a:pt x="252" y="1635"/>
                    </a:lnTo>
                    <a:lnTo>
                      <a:pt x="254" y="1629"/>
                    </a:lnTo>
                    <a:lnTo>
                      <a:pt x="257" y="1627"/>
                    </a:lnTo>
                    <a:lnTo>
                      <a:pt x="257" y="1624"/>
                    </a:lnTo>
                    <a:lnTo>
                      <a:pt x="260" y="1624"/>
                    </a:lnTo>
                    <a:lnTo>
                      <a:pt x="262" y="1621"/>
                    </a:lnTo>
                    <a:lnTo>
                      <a:pt x="262" y="1619"/>
                    </a:lnTo>
                    <a:lnTo>
                      <a:pt x="265" y="1616"/>
                    </a:lnTo>
                    <a:lnTo>
                      <a:pt x="270" y="1611"/>
                    </a:lnTo>
                    <a:lnTo>
                      <a:pt x="273" y="1606"/>
                    </a:lnTo>
                    <a:lnTo>
                      <a:pt x="278" y="1600"/>
                    </a:lnTo>
                    <a:lnTo>
                      <a:pt x="283" y="1595"/>
                    </a:lnTo>
                    <a:lnTo>
                      <a:pt x="286" y="1587"/>
                    </a:lnTo>
                    <a:lnTo>
                      <a:pt x="291" y="1582"/>
                    </a:lnTo>
                    <a:lnTo>
                      <a:pt x="294" y="1577"/>
                    </a:lnTo>
                    <a:lnTo>
                      <a:pt x="296" y="1572"/>
                    </a:lnTo>
                    <a:lnTo>
                      <a:pt x="299" y="1569"/>
                    </a:lnTo>
                    <a:lnTo>
                      <a:pt x="301" y="1566"/>
                    </a:lnTo>
                    <a:lnTo>
                      <a:pt x="304" y="1561"/>
                    </a:lnTo>
                    <a:lnTo>
                      <a:pt x="307" y="1556"/>
                    </a:lnTo>
                    <a:lnTo>
                      <a:pt x="307" y="1553"/>
                    </a:lnTo>
                    <a:lnTo>
                      <a:pt x="309" y="1551"/>
                    </a:lnTo>
                    <a:lnTo>
                      <a:pt x="309" y="1548"/>
                    </a:lnTo>
                    <a:lnTo>
                      <a:pt x="312" y="1543"/>
                    </a:lnTo>
                    <a:lnTo>
                      <a:pt x="315" y="1532"/>
                    </a:lnTo>
                    <a:lnTo>
                      <a:pt x="317" y="1527"/>
                    </a:lnTo>
                    <a:lnTo>
                      <a:pt x="317" y="1524"/>
                    </a:lnTo>
                    <a:lnTo>
                      <a:pt x="320" y="1519"/>
                    </a:lnTo>
                    <a:lnTo>
                      <a:pt x="320" y="1511"/>
                    </a:lnTo>
                    <a:lnTo>
                      <a:pt x="320" y="1506"/>
                    </a:lnTo>
                    <a:lnTo>
                      <a:pt x="322" y="1498"/>
                    </a:lnTo>
                    <a:lnTo>
                      <a:pt x="322" y="1488"/>
                    </a:lnTo>
                    <a:lnTo>
                      <a:pt x="322" y="1482"/>
                    </a:lnTo>
                    <a:lnTo>
                      <a:pt x="325" y="1474"/>
                    </a:lnTo>
                    <a:lnTo>
                      <a:pt x="325" y="1467"/>
                    </a:lnTo>
                    <a:lnTo>
                      <a:pt x="325" y="1461"/>
                    </a:lnTo>
                    <a:lnTo>
                      <a:pt x="325" y="1456"/>
                    </a:lnTo>
                    <a:lnTo>
                      <a:pt x="325" y="1448"/>
                    </a:lnTo>
                    <a:lnTo>
                      <a:pt x="325" y="1443"/>
                    </a:lnTo>
                    <a:lnTo>
                      <a:pt x="325" y="1438"/>
                    </a:lnTo>
                    <a:lnTo>
                      <a:pt x="325" y="1430"/>
                    </a:lnTo>
                    <a:lnTo>
                      <a:pt x="322" y="1427"/>
                    </a:lnTo>
                    <a:lnTo>
                      <a:pt x="322" y="1425"/>
                    </a:lnTo>
                    <a:lnTo>
                      <a:pt x="322" y="1417"/>
                    </a:lnTo>
                    <a:lnTo>
                      <a:pt x="320" y="1411"/>
                    </a:lnTo>
                    <a:lnTo>
                      <a:pt x="320" y="1409"/>
                    </a:lnTo>
                    <a:lnTo>
                      <a:pt x="320" y="1404"/>
                    </a:lnTo>
                    <a:lnTo>
                      <a:pt x="317" y="1396"/>
                    </a:lnTo>
                    <a:lnTo>
                      <a:pt x="315" y="1390"/>
                    </a:lnTo>
                    <a:lnTo>
                      <a:pt x="312" y="1385"/>
                    </a:lnTo>
                    <a:lnTo>
                      <a:pt x="312" y="1380"/>
                    </a:lnTo>
                    <a:lnTo>
                      <a:pt x="309" y="1372"/>
                    </a:lnTo>
                    <a:lnTo>
                      <a:pt x="307" y="1369"/>
                    </a:lnTo>
                    <a:lnTo>
                      <a:pt x="304" y="1364"/>
                    </a:lnTo>
                    <a:lnTo>
                      <a:pt x="301" y="1359"/>
                    </a:lnTo>
                    <a:lnTo>
                      <a:pt x="299" y="1354"/>
                    </a:lnTo>
                    <a:lnTo>
                      <a:pt x="296" y="1346"/>
                    </a:lnTo>
                    <a:lnTo>
                      <a:pt x="294" y="1341"/>
                    </a:lnTo>
                    <a:lnTo>
                      <a:pt x="288" y="1333"/>
                    </a:lnTo>
                    <a:lnTo>
                      <a:pt x="283" y="1325"/>
                    </a:lnTo>
                    <a:lnTo>
                      <a:pt x="281" y="1317"/>
                    </a:lnTo>
                    <a:lnTo>
                      <a:pt x="278" y="1312"/>
                    </a:lnTo>
                    <a:lnTo>
                      <a:pt x="273" y="1304"/>
                    </a:lnTo>
                    <a:lnTo>
                      <a:pt x="265" y="1293"/>
                    </a:lnTo>
                    <a:lnTo>
                      <a:pt x="260" y="1285"/>
                    </a:lnTo>
                    <a:lnTo>
                      <a:pt x="257" y="1280"/>
                    </a:lnTo>
                    <a:lnTo>
                      <a:pt x="254" y="1278"/>
                    </a:lnTo>
                    <a:lnTo>
                      <a:pt x="252" y="1272"/>
                    </a:lnTo>
                    <a:lnTo>
                      <a:pt x="249" y="1270"/>
                    </a:lnTo>
                    <a:lnTo>
                      <a:pt x="246" y="1264"/>
                    </a:lnTo>
                    <a:lnTo>
                      <a:pt x="241" y="1259"/>
                    </a:lnTo>
                    <a:lnTo>
                      <a:pt x="239" y="1254"/>
                    </a:lnTo>
                    <a:lnTo>
                      <a:pt x="233" y="1249"/>
                    </a:lnTo>
                    <a:lnTo>
                      <a:pt x="228" y="1241"/>
                    </a:lnTo>
                    <a:lnTo>
                      <a:pt x="225" y="1236"/>
                    </a:lnTo>
                    <a:lnTo>
                      <a:pt x="218" y="1225"/>
                    </a:lnTo>
                    <a:lnTo>
                      <a:pt x="215" y="1220"/>
                    </a:lnTo>
                    <a:lnTo>
                      <a:pt x="210" y="1215"/>
                    </a:lnTo>
                    <a:lnTo>
                      <a:pt x="207" y="1207"/>
                    </a:lnTo>
                    <a:lnTo>
                      <a:pt x="204" y="1202"/>
                    </a:lnTo>
                    <a:lnTo>
                      <a:pt x="202" y="1199"/>
                    </a:lnTo>
                    <a:lnTo>
                      <a:pt x="199" y="1194"/>
                    </a:lnTo>
                    <a:lnTo>
                      <a:pt x="197" y="1188"/>
                    </a:lnTo>
                    <a:lnTo>
                      <a:pt x="194" y="1181"/>
                    </a:lnTo>
                    <a:lnTo>
                      <a:pt x="191" y="1175"/>
                    </a:lnTo>
                    <a:lnTo>
                      <a:pt x="186" y="1167"/>
                    </a:lnTo>
                    <a:lnTo>
                      <a:pt x="184" y="1162"/>
                    </a:lnTo>
                    <a:lnTo>
                      <a:pt x="184" y="1160"/>
                    </a:lnTo>
                    <a:lnTo>
                      <a:pt x="184" y="1157"/>
                    </a:lnTo>
                    <a:lnTo>
                      <a:pt x="181" y="1157"/>
                    </a:lnTo>
                    <a:lnTo>
                      <a:pt x="181" y="1154"/>
                    </a:lnTo>
                    <a:lnTo>
                      <a:pt x="181" y="1152"/>
                    </a:lnTo>
                    <a:lnTo>
                      <a:pt x="178" y="1149"/>
                    </a:lnTo>
                    <a:lnTo>
                      <a:pt x="176" y="1146"/>
                    </a:lnTo>
                    <a:lnTo>
                      <a:pt x="176" y="1141"/>
                    </a:lnTo>
                    <a:lnTo>
                      <a:pt x="173" y="1136"/>
                    </a:lnTo>
                    <a:lnTo>
                      <a:pt x="170" y="1128"/>
                    </a:lnTo>
                    <a:lnTo>
                      <a:pt x="168" y="1120"/>
                    </a:lnTo>
                    <a:lnTo>
                      <a:pt x="163" y="1110"/>
                    </a:lnTo>
                    <a:lnTo>
                      <a:pt x="163" y="1102"/>
                    </a:lnTo>
                    <a:lnTo>
                      <a:pt x="160" y="1099"/>
                    </a:lnTo>
                    <a:lnTo>
                      <a:pt x="160" y="1094"/>
                    </a:lnTo>
                    <a:lnTo>
                      <a:pt x="160" y="1091"/>
                    </a:lnTo>
                    <a:lnTo>
                      <a:pt x="157" y="1086"/>
                    </a:lnTo>
                    <a:lnTo>
                      <a:pt x="157" y="1081"/>
                    </a:lnTo>
                    <a:lnTo>
                      <a:pt x="157" y="1078"/>
                    </a:lnTo>
                    <a:lnTo>
                      <a:pt x="157" y="1073"/>
                    </a:lnTo>
                    <a:lnTo>
                      <a:pt x="157" y="1068"/>
                    </a:lnTo>
                    <a:lnTo>
                      <a:pt x="157" y="1062"/>
                    </a:lnTo>
                    <a:lnTo>
                      <a:pt x="157" y="1057"/>
                    </a:lnTo>
                    <a:lnTo>
                      <a:pt x="157" y="1052"/>
                    </a:lnTo>
                    <a:lnTo>
                      <a:pt x="157" y="1049"/>
                    </a:lnTo>
                    <a:lnTo>
                      <a:pt x="157" y="1047"/>
                    </a:lnTo>
                    <a:lnTo>
                      <a:pt x="160" y="1044"/>
                    </a:lnTo>
                    <a:lnTo>
                      <a:pt x="160" y="1041"/>
                    </a:lnTo>
                    <a:lnTo>
                      <a:pt x="163" y="1036"/>
                    </a:lnTo>
                    <a:lnTo>
                      <a:pt x="165" y="1023"/>
                    </a:lnTo>
                    <a:lnTo>
                      <a:pt x="170" y="1007"/>
                    </a:lnTo>
                    <a:lnTo>
                      <a:pt x="173" y="1002"/>
                    </a:lnTo>
                    <a:lnTo>
                      <a:pt x="176" y="999"/>
                    </a:lnTo>
                    <a:lnTo>
                      <a:pt x="176" y="997"/>
                    </a:lnTo>
                    <a:lnTo>
                      <a:pt x="178" y="994"/>
                    </a:lnTo>
                    <a:lnTo>
                      <a:pt x="181" y="992"/>
                    </a:lnTo>
                    <a:lnTo>
                      <a:pt x="181" y="989"/>
                    </a:lnTo>
                    <a:lnTo>
                      <a:pt x="184" y="986"/>
                    </a:lnTo>
                    <a:lnTo>
                      <a:pt x="184" y="984"/>
                    </a:lnTo>
                    <a:lnTo>
                      <a:pt x="186" y="981"/>
                    </a:lnTo>
                    <a:lnTo>
                      <a:pt x="194" y="971"/>
                    </a:lnTo>
                    <a:lnTo>
                      <a:pt x="197" y="965"/>
                    </a:lnTo>
                    <a:lnTo>
                      <a:pt x="202" y="957"/>
                    </a:lnTo>
                    <a:lnTo>
                      <a:pt x="207" y="952"/>
                    </a:lnTo>
                    <a:lnTo>
                      <a:pt x="210" y="947"/>
                    </a:lnTo>
                    <a:lnTo>
                      <a:pt x="215" y="942"/>
                    </a:lnTo>
                    <a:lnTo>
                      <a:pt x="220" y="934"/>
                    </a:lnTo>
                    <a:lnTo>
                      <a:pt x="231" y="921"/>
                    </a:lnTo>
                    <a:lnTo>
                      <a:pt x="254" y="894"/>
                    </a:lnTo>
                    <a:lnTo>
                      <a:pt x="257" y="889"/>
                    </a:lnTo>
                    <a:lnTo>
                      <a:pt x="260" y="887"/>
                    </a:lnTo>
                    <a:lnTo>
                      <a:pt x="262" y="884"/>
                    </a:lnTo>
                    <a:lnTo>
                      <a:pt x="262" y="881"/>
                    </a:lnTo>
                    <a:lnTo>
                      <a:pt x="265" y="879"/>
                    </a:lnTo>
                    <a:lnTo>
                      <a:pt x="267" y="873"/>
                    </a:lnTo>
                    <a:lnTo>
                      <a:pt x="270" y="866"/>
                    </a:lnTo>
                    <a:lnTo>
                      <a:pt x="273" y="858"/>
                    </a:lnTo>
                    <a:lnTo>
                      <a:pt x="275" y="850"/>
                    </a:lnTo>
                    <a:lnTo>
                      <a:pt x="278" y="845"/>
                    </a:lnTo>
                    <a:lnTo>
                      <a:pt x="278" y="842"/>
                    </a:lnTo>
                    <a:lnTo>
                      <a:pt x="281" y="834"/>
                    </a:lnTo>
                    <a:lnTo>
                      <a:pt x="283" y="824"/>
                    </a:lnTo>
                    <a:lnTo>
                      <a:pt x="286" y="805"/>
                    </a:lnTo>
                    <a:lnTo>
                      <a:pt x="286" y="803"/>
                    </a:lnTo>
                    <a:lnTo>
                      <a:pt x="286" y="800"/>
                    </a:lnTo>
                    <a:lnTo>
                      <a:pt x="286" y="797"/>
                    </a:lnTo>
                    <a:lnTo>
                      <a:pt x="283" y="776"/>
                    </a:lnTo>
                    <a:lnTo>
                      <a:pt x="281" y="745"/>
                    </a:lnTo>
                    <a:lnTo>
                      <a:pt x="281" y="734"/>
                    </a:lnTo>
                    <a:lnTo>
                      <a:pt x="278" y="727"/>
                    </a:lnTo>
                    <a:lnTo>
                      <a:pt x="278" y="721"/>
                    </a:lnTo>
                    <a:lnTo>
                      <a:pt x="278" y="719"/>
                    </a:lnTo>
                    <a:lnTo>
                      <a:pt x="275" y="713"/>
                    </a:lnTo>
                    <a:lnTo>
                      <a:pt x="275" y="708"/>
                    </a:lnTo>
                    <a:lnTo>
                      <a:pt x="273" y="703"/>
                    </a:lnTo>
                    <a:lnTo>
                      <a:pt x="273" y="700"/>
                    </a:lnTo>
                    <a:lnTo>
                      <a:pt x="270" y="698"/>
                    </a:lnTo>
                    <a:lnTo>
                      <a:pt x="265" y="687"/>
                    </a:lnTo>
                    <a:lnTo>
                      <a:pt x="265" y="685"/>
                    </a:lnTo>
                    <a:lnTo>
                      <a:pt x="262" y="682"/>
                    </a:lnTo>
                    <a:lnTo>
                      <a:pt x="262" y="679"/>
                    </a:lnTo>
                    <a:lnTo>
                      <a:pt x="260" y="677"/>
                    </a:lnTo>
                    <a:lnTo>
                      <a:pt x="257" y="674"/>
                    </a:lnTo>
                    <a:lnTo>
                      <a:pt x="257" y="671"/>
                    </a:lnTo>
                    <a:lnTo>
                      <a:pt x="257" y="669"/>
                    </a:lnTo>
                    <a:lnTo>
                      <a:pt x="246" y="653"/>
                    </a:lnTo>
                    <a:lnTo>
                      <a:pt x="241" y="645"/>
                    </a:lnTo>
                    <a:lnTo>
                      <a:pt x="231" y="629"/>
                    </a:lnTo>
                    <a:lnTo>
                      <a:pt x="228" y="622"/>
                    </a:lnTo>
                    <a:lnTo>
                      <a:pt x="225" y="622"/>
                    </a:lnTo>
                    <a:lnTo>
                      <a:pt x="223" y="616"/>
                    </a:lnTo>
                    <a:lnTo>
                      <a:pt x="220" y="614"/>
                    </a:lnTo>
                    <a:lnTo>
                      <a:pt x="212" y="601"/>
                    </a:lnTo>
                    <a:lnTo>
                      <a:pt x="199" y="582"/>
                    </a:lnTo>
                    <a:lnTo>
                      <a:pt x="197" y="580"/>
                    </a:lnTo>
                    <a:lnTo>
                      <a:pt x="194" y="577"/>
                    </a:lnTo>
                    <a:lnTo>
                      <a:pt x="191" y="574"/>
                    </a:lnTo>
                    <a:lnTo>
                      <a:pt x="173" y="566"/>
                    </a:lnTo>
                    <a:lnTo>
                      <a:pt x="152" y="556"/>
                    </a:lnTo>
                    <a:lnTo>
                      <a:pt x="131" y="545"/>
                    </a:lnTo>
                    <a:lnTo>
                      <a:pt x="128" y="543"/>
                    </a:lnTo>
                    <a:lnTo>
                      <a:pt x="123" y="540"/>
                    </a:lnTo>
                    <a:lnTo>
                      <a:pt x="121" y="540"/>
                    </a:lnTo>
                    <a:lnTo>
                      <a:pt x="110" y="535"/>
                    </a:lnTo>
                    <a:lnTo>
                      <a:pt x="107" y="532"/>
                    </a:lnTo>
                    <a:lnTo>
                      <a:pt x="105" y="532"/>
                    </a:lnTo>
                    <a:lnTo>
                      <a:pt x="102" y="532"/>
                    </a:lnTo>
                    <a:lnTo>
                      <a:pt x="100" y="530"/>
                    </a:lnTo>
                    <a:lnTo>
                      <a:pt x="94" y="530"/>
                    </a:lnTo>
                    <a:lnTo>
                      <a:pt x="89" y="527"/>
                    </a:lnTo>
                    <a:lnTo>
                      <a:pt x="84" y="524"/>
                    </a:lnTo>
                    <a:lnTo>
                      <a:pt x="81" y="524"/>
                    </a:lnTo>
                    <a:lnTo>
                      <a:pt x="79" y="522"/>
                    </a:lnTo>
                    <a:lnTo>
                      <a:pt x="76" y="522"/>
                    </a:lnTo>
                    <a:lnTo>
                      <a:pt x="71" y="519"/>
                    </a:lnTo>
                    <a:lnTo>
                      <a:pt x="68" y="517"/>
                    </a:lnTo>
                    <a:lnTo>
                      <a:pt x="63" y="514"/>
                    </a:lnTo>
                    <a:lnTo>
                      <a:pt x="60" y="511"/>
                    </a:lnTo>
                    <a:lnTo>
                      <a:pt x="58" y="511"/>
                    </a:lnTo>
                    <a:lnTo>
                      <a:pt x="58" y="509"/>
                    </a:lnTo>
                    <a:lnTo>
                      <a:pt x="52" y="506"/>
                    </a:lnTo>
                    <a:lnTo>
                      <a:pt x="47" y="501"/>
                    </a:lnTo>
                    <a:lnTo>
                      <a:pt x="34" y="482"/>
                    </a:lnTo>
                    <a:lnTo>
                      <a:pt x="18" y="459"/>
                    </a:lnTo>
                    <a:lnTo>
                      <a:pt x="0" y="435"/>
                    </a:lnTo>
                    <a:lnTo>
                      <a:pt x="13" y="422"/>
                    </a:lnTo>
                    <a:lnTo>
                      <a:pt x="37" y="393"/>
                    </a:lnTo>
                    <a:lnTo>
                      <a:pt x="39" y="393"/>
                    </a:lnTo>
                    <a:lnTo>
                      <a:pt x="47" y="383"/>
                    </a:lnTo>
                    <a:lnTo>
                      <a:pt x="128" y="293"/>
                    </a:lnTo>
                    <a:lnTo>
                      <a:pt x="163" y="238"/>
                    </a:lnTo>
                    <a:lnTo>
                      <a:pt x="165" y="233"/>
                    </a:lnTo>
                    <a:lnTo>
                      <a:pt x="165" y="231"/>
                    </a:lnTo>
                    <a:lnTo>
                      <a:pt x="170" y="223"/>
                    </a:lnTo>
                    <a:lnTo>
                      <a:pt x="173" y="212"/>
                    </a:lnTo>
                    <a:lnTo>
                      <a:pt x="178" y="210"/>
                    </a:lnTo>
                    <a:lnTo>
                      <a:pt x="181" y="204"/>
                    </a:lnTo>
                    <a:lnTo>
                      <a:pt x="184" y="199"/>
                    </a:lnTo>
                    <a:lnTo>
                      <a:pt x="189" y="191"/>
                    </a:lnTo>
                    <a:lnTo>
                      <a:pt x="194" y="183"/>
                    </a:lnTo>
                    <a:lnTo>
                      <a:pt x="202" y="170"/>
                    </a:lnTo>
                    <a:lnTo>
                      <a:pt x="212" y="157"/>
                    </a:lnTo>
                    <a:lnTo>
                      <a:pt x="225" y="139"/>
                    </a:lnTo>
                    <a:lnTo>
                      <a:pt x="233" y="128"/>
                    </a:lnTo>
                    <a:lnTo>
                      <a:pt x="241" y="112"/>
                    </a:lnTo>
                    <a:lnTo>
                      <a:pt x="252" y="102"/>
                    </a:lnTo>
                    <a:lnTo>
                      <a:pt x="252" y="99"/>
                    </a:lnTo>
                    <a:lnTo>
                      <a:pt x="257" y="94"/>
                    </a:lnTo>
                    <a:lnTo>
                      <a:pt x="260" y="91"/>
                    </a:lnTo>
                    <a:lnTo>
                      <a:pt x="267" y="86"/>
                    </a:lnTo>
                    <a:lnTo>
                      <a:pt x="278" y="76"/>
                    </a:lnTo>
                    <a:lnTo>
                      <a:pt x="286" y="73"/>
                    </a:lnTo>
                    <a:lnTo>
                      <a:pt x="291" y="68"/>
                    </a:lnTo>
                    <a:lnTo>
                      <a:pt x="304" y="57"/>
                    </a:lnTo>
                    <a:lnTo>
                      <a:pt x="309" y="55"/>
                    </a:lnTo>
                    <a:lnTo>
                      <a:pt x="312" y="52"/>
                    </a:lnTo>
                    <a:lnTo>
                      <a:pt x="315" y="52"/>
                    </a:lnTo>
                    <a:lnTo>
                      <a:pt x="315" y="49"/>
                    </a:lnTo>
                    <a:lnTo>
                      <a:pt x="322" y="47"/>
                    </a:lnTo>
                    <a:lnTo>
                      <a:pt x="328" y="42"/>
                    </a:lnTo>
                    <a:lnTo>
                      <a:pt x="330" y="39"/>
                    </a:lnTo>
                    <a:lnTo>
                      <a:pt x="333" y="39"/>
                    </a:lnTo>
                    <a:lnTo>
                      <a:pt x="336" y="36"/>
                    </a:lnTo>
                    <a:lnTo>
                      <a:pt x="341" y="34"/>
                    </a:lnTo>
                    <a:lnTo>
                      <a:pt x="349" y="28"/>
                    </a:lnTo>
                    <a:lnTo>
                      <a:pt x="354" y="26"/>
                    </a:lnTo>
                    <a:lnTo>
                      <a:pt x="362" y="23"/>
                    </a:lnTo>
                    <a:lnTo>
                      <a:pt x="370" y="18"/>
                    </a:lnTo>
                    <a:lnTo>
                      <a:pt x="383" y="13"/>
                    </a:lnTo>
                    <a:lnTo>
                      <a:pt x="396" y="7"/>
                    </a:lnTo>
                    <a:lnTo>
                      <a:pt x="404" y="2"/>
                    </a:lnTo>
                    <a:lnTo>
                      <a:pt x="412" y="0"/>
                    </a:lnTo>
                    <a:lnTo>
                      <a:pt x="414" y="0"/>
                    </a:lnTo>
                    <a:lnTo>
                      <a:pt x="430" y="36"/>
                    </a:lnTo>
                    <a:lnTo>
                      <a:pt x="433" y="42"/>
                    </a:lnTo>
                    <a:lnTo>
                      <a:pt x="435" y="44"/>
                    </a:lnTo>
                    <a:lnTo>
                      <a:pt x="440" y="57"/>
                    </a:lnTo>
                    <a:lnTo>
                      <a:pt x="440" y="60"/>
                    </a:lnTo>
                    <a:lnTo>
                      <a:pt x="446" y="73"/>
                    </a:lnTo>
                    <a:lnTo>
                      <a:pt x="451" y="86"/>
                    </a:lnTo>
                    <a:lnTo>
                      <a:pt x="461" y="105"/>
                    </a:lnTo>
                    <a:lnTo>
                      <a:pt x="461" y="110"/>
                    </a:lnTo>
                    <a:lnTo>
                      <a:pt x="464" y="112"/>
                    </a:lnTo>
                    <a:lnTo>
                      <a:pt x="475" y="136"/>
                    </a:lnTo>
                    <a:lnTo>
                      <a:pt x="477" y="141"/>
                    </a:lnTo>
                    <a:lnTo>
                      <a:pt x="480" y="149"/>
                    </a:lnTo>
                    <a:lnTo>
                      <a:pt x="482" y="154"/>
                    </a:lnTo>
                    <a:lnTo>
                      <a:pt x="485" y="162"/>
                    </a:lnTo>
                    <a:lnTo>
                      <a:pt x="488" y="168"/>
                    </a:lnTo>
                    <a:lnTo>
                      <a:pt x="493" y="175"/>
                    </a:lnTo>
                    <a:lnTo>
                      <a:pt x="493" y="178"/>
                    </a:lnTo>
                    <a:lnTo>
                      <a:pt x="495" y="181"/>
                    </a:lnTo>
                    <a:lnTo>
                      <a:pt x="495" y="183"/>
                    </a:lnTo>
                    <a:lnTo>
                      <a:pt x="506" y="204"/>
                    </a:lnTo>
                    <a:lnTo>
                      <a:pt x="506" y="207"/>
                    </a:lnTo>
                    <a:lnTo>
                      <a:pt x="509" y="207"/>
                    </a:lnTo>
                    <a:lnTo>
                      <a:pt x="519" y="236"/>
                    </a:lnTo>
                    <a:lnTo>
                      <a:pt x="524" y="246"/>
                    </a:lnTo>
                    <a:lnTo>
                      <a:pt x="532" y="262"/>
                    </a:lnTo>
                    <a:lnTo>
                      <a:pt x="535" y="272"/>
                    </a:lnTo>
                    <a:lnTo>
                      <a:pt x="535" y="275"/>
                    </a:lnTo>
                    <a:lnTo>
                      <a:pt x="540" y="286"/>
                    </a:lnTo>
                    <a:lnTo>
                      <a:pt x="543" y="291"/>
                    </a:lnTo>
                    <a:lnTo>
                      <a:pt x="543" y="293"/>
                    </a:lnTo>
                    <a:lnTo>
                      <a:pt x="548" y="301"/>
                    </a:lnTo>
                    <a:lnTo>
                      <a:pt x="551" y="309"/>
                    </a:lnTo>
                    <a:lnTo>
                      <a:pt x="551" y="312"/>
                    </a:lnTo>
                    <a:lnTo>
                      <a:pt x="556" y="322"/>
                    </a:lnTo>
                    <a:lnTo>
                      <a:pt x="558" y="328"/>
                    </a:lnTo>
                    <a:lnTo>
                      <a:pt x="561" y="330"/>
                    </a:lnTo>
                    <a:lnTo>
                      <a:pt x="561" y="333"/>
                    </a:lnTo>
                    <a:lnTo>
                      <a:pt x="564" y="338"/>
                    </a:lnTo>
                    <a:lnTo>
                      <a:pt x="564" y="341"/>
                    </a:lnTo>
                    <a:lnTo>
                      <a:pt x="569" y="349"/>
                    </a:lnTo>
                    <a:lnTo>
                      <a:pt x="569" y="351"/>
                    </a:lnTo>
                    <a:lnTo>
                      <a:pt x="569" y="354"/>
                    </a:lnTo>
                    <a:lnTo>
                      <a:pt x="572" y="356"/>
                    </a:lnTo>
                    <a:lnTo>
                      <a:pt x="577" y="372"/>
                    </a:lnTo>
                    <a:lnTo>
                      <a:pt x="579" y="375"/>
                    </a:lnTo>
                    <a:lnTo>
                      <a:pt x="582" y="383"/>
                    </a:lnTo>
                    <a:lnTo>
                      <a:pt x="587" y="393"/>
                    </a:lnTo>
                    <a:lnTo>
                      <a:pt x="590" y="401"/>
                    </a:lnTo>
                    <a:lnTo>
                      <a:pt x="592" y="401"/>
                    </a:lnTo>
                    <a:lnTo>
                      <a:pt x="592" y="404"/>
                    </a:lnTo>
                    <a:lnTo>
                      <a:pt x="595" y="409"/>
                    </a:lnTo>
                    <a:lnTo>
                      <a:pt x="598" y="414"/>
                    </a:lnTo>
                    <a:lnTo>
                      <a:pt x="606" y="427"/>
                    </a:lnTo>
                    <a:lnTo>
                      <a:pt x="606" y="430"/>
                    </a:lnTo>
                    <a:lnTo>
                      <a:pt x="608" y="433"/>
                    </a:lnTo>
                    <a:lnTo>
                      <a:pt x="608" y="435"/>
                    </a:lnTo>
                    <a:lnTo>
                      <a:pt x="611" y="438"/>
                    </a:lnTo>
                    <a:lnTo>
                      <a:pt x="616" y="446"/>
                    </a:lnTo>
                    <a:lnTo>
                      <a:pt x="619" y="448"/>
                    </a:lnTo>
                    <a:lnTo>
                      <a:pt x="624" y="456"/>
                    </a:lnTo>
                    <a:lnTo>
                      <a:pt x="624" y="459"/>
                    </a:lnTo>
                    <a:lnTo>
                      <a:pt x="627" y="459"/>
                    </a:lnTo>
                    <a:lnTo>
                      <a:pt x="629" y="467"/>
                    </a:lnTo>
                    <a:lnTo>
                      <a:pt x="632" y="469"/>
                    </a:lnTo>
                    <a:lnTo>
                      <a:pt x="632" y="472"/>
                    </a:lnTo>
                    <a:lnTo>
                      <a:pt x="634" y="475"/>
                    </a:lnTo>
                    <a:lnTo>
                      <a:pt x="634" y="477"/>
                    </a:lnTo>
                    <a:lnTo>
                      <a:pt x="637" y="480"/>
                    </a:lnTo>
                    <a:lnTo>
                      <a:pt x="640" y="482"/>
                    </a:lnTo>
                    <a:lnTo>
                      <a:pt x="642" y="485"/>
                    </a:lnTo>
                    <a:lnTo>
                      <a:pt x="645" y="490"/>
                    </a:lnTo>
                    <a:lnTo>
                      <a:pt x="648" y="496"/>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31" name="フローチャート: 結合子 64"/>
              <p:cNvSpPr/>
              <p:nvPr/>
            </p:nvSpPr>
            <p:spPr>
              <a:xfrm>
                <a:off x="6646319" y="3098424"/>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2" name="Text Box 30"/>
              <p:cNvSpPr txBox="1">
                <a:spLocks noChangeArrowheads="1"/>
              </p:cNvSpPr>
              <p:nvPr/>
            </p:nvSpPr>
            <p:spPr bwMode="auto">
              <a:xfrm>
                <a:off x="6224125" y="2816667"/>
                <a:ext cx="683018" cy="337777"/>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福島</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050" b="1" dirty="0">
                  <a:latin typeface="Meiryo UI" pitchFamily="50" charset="-128"/>
                  <a:ea typeface="Meiryo UI" pitchFamily="50" charset="-128"/>
                  <a:cs typeface="Meiryo UI" pitchFamily="50" charset="-128"/>
                </a:endParaRPr>
              </a:p>
            </p:txBody>
          </p:sp>
          <p:sp>
            <p:nvSpPr>
              <p:cNvPr id="233" name="Text Box 29"/>
              <p:cNvSpPr txBox="1">
                <a:spLocks noChangeArrowheads="1"/>
              </p:cNvSpPr>
              <p:nvPr/>
            </p:nvSpPr>
            <p:spPr bwMode="auto">
              <a:xfrm>
                <a:off x="6648391" y="2568947"/>
                <a:ext cx="661204" cy="277605"/>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北</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900" b="1" dirty="0">
                  <a:latin typeface="Meiryo UI" pitchFamily="50" charset="-128"/>
                  <a:ea typeface="Meiryo UI" pitchFamily="50" charset="-128"/>
                  <a:cs typeface="Meiryo UI" pitchFamily="50" charset="-128"/>
                </a:endParaRPr>
              </a:p>
            </p:txBody>
          </p:sp>
          <p:sp>
            <p:nvSpPr>
              <p:cNvPr id="234" name="フローチャート: 結合子 67"/>
              <p:cNvSpPr/>
              <p:nvPr/>
            </p:nvSpPr>
            <p:spPr>
              <a:xfrm>
                <a:off x="7085519" y="3036388"/>
                <a:ext cx="72000" cy="72000"/>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5" name="Text Box 28"/>
              <p:cNvSpPr txBox="1">
                <a:spLocks noChangeArrowheads="1"/>
              </p:cNvSpPr>
              <p:nvPr/>
            </p:nvSpPr>
            <p:spPr bwMode="auto">
              <a:xfrm>
                <a:off x="7279136" y="2605017"/>
                <a:ext cx="614914" cy="277605"/>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都島</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36" name="フローチャート: 結合子 69"/>
              <p:cNvSpPr/>
              <p:nvPr/>
            </p:nvSpPr>
            <p:spPr>
              <a:xfrm>
                <a:off x="7540752" y="2895194"/>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7" name="Text Box 27"/>
              <p:cNvSpPr txBox="1">
                <a:spLocks noChangeArrowheads="1"/>
              </p:cNvSpPr>
              <p:nvPr/>
            </p:nvSpPr>
            <p:spPr bwMode="auto">
              <a:xfrm>
                <a:off x="7567958" y="2288989"/>
                <a:ext cx="666519" cy="277605"/>
              </a:xfrm>
              <a:prstGeom prst="rect">
                <a:avLst/>
              </a:prstGeom>
              <a:noFill/>
              <a:ln w="9525">
                <a:noFill/>
                <a:miter lim="800000"/>
                <a:headEnd/>
                <a:tailEnd/>
              </a:ln>
            </p:spPr>
            <p:txBody>
              <a:bodyPr lIns="68580" tIns="8206" rIns="68580" bIns="8206"/>
              <a:lstStyle/>
              <a:p>
                <a:pPr algn="ctr" eaLnBrk="1" hangingPunct="1"/>
                <a:r>
                  <a:rPr lang="ja-JP" altLang="en-US" sz="1050" b="1" dirty="0">
                    <a:solidFill>
                      <a:srgbClr val="000000"/>
                    </a:solidFill>
                    <a:latin typeface="Meiryo UI" pitchFamily="50" charset="-128"/>
                    <a:ea typeface="Meiryo UI" pitchFamily="50" charset="-128"/>
                    <a:cs typeface="Meiryo UI" pitchFamily="50" charset="-128"/>
                  </a:rPr>
                  <a:t>旭</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38" name="フローチャート: 結合子 71"/>
              <p:cNvSpPr/>
              <p:nvPr/>
            </p:nvSpPr>
            <p:spPr>
              <a:xfrm>
                <a:off x="7763355" y="2546021"/>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9" name="Text Box 23"/>
              <p:cNvSpPr txBox="1">
                <a:spLocks noChangeArrowheads="1"/>
              </p:cNvSpPr>
              <p:nvPr/>
            </p:nvSpPr>
            <p:spPr bwMode="auto">
              <a:xfrm>
                <a:off x="7507569" y="3019591"/>
                <a:ext cx="649952" cy="277605"/>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城東</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40" name="フローチャート: 結合子 73"/>
              <p:cNvSpPr/>
              <p:nvPr/>
            </p:nvSpPr>
            <p:spPr>
              <a:xfrm>
                <a:off x="7834700" y="2900834"/>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1" name="Text Box 23"/>
              <p:cNvSpPr txBox="1">
                <a:spLocks noChangeArrowheads="1"/>
              </p:cNvSpPr>
              <p:nvPr/>
            </p:nvSpPr>
            <p:spPr bwMode="auto">
              <a:xfrm>
                <a:off x="7976522" y="2919226"/>
                <a:ext cx="640731" cy="279682"/>
              </a:xfrm>
              <a:prstGeom prst="rect">
                <a:avLst/>
              </a:prstGeom>
              <a:noFill/>
              <a:ln>
                <a:noFill/>
              </a:ln>
            </p:spPr>
            <p:txBody>
              <a:bodyPr lIns="68580" tIns="8206" rIns="68580" bIns="8206" anchor="ct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鶴見</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42" name="フローチャート: 結合子 75"/>
              <p:cNvSpPr/>
              <p:nvPr/>
            </p:nvSpPr>
            <p:spPr>
              <a:xfrm>
                <a:off x="8235265" y="2854316"/>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3" name="Text Box 15"/>
              <p:cNvSpPr txBox="1">
                <a:spLocks noChangeArrowheads="1"/>
              </p:cNvSpPr>
              <p:nvPr/>
            </p:nvSpPr>
            <p:spPr bwMode="auto">
              <a:xfrm>
                <a:off x="7802605" y="3399779"/>
                <a:ext cx="613193" cy="277605"/>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東成</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44" name="フローチャート: 結合子 77"/>
              <p:cNvSpPr/>
              <p:nvPr/>
            </p:nvSpPr>
            <p:spPr>
              <a:xfrm>
                <a:off x="7754819" y="3536257"/>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206" name="フローチャート: 結合子 69"/>
            <p:cNvSpPr/>
            <p:nvPr/>
          </p:nvSpPr>
          <p:spPr>
            <a:xfrm>
              <a:off x="2407856" y="3678224"/>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sp>
        <p:nvSpPr>
          <p:cNvPr id="115"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３２</a:t>
            </a:r>
          </a:p>
        </p:txBody>
      </p:sp>
      <p:grpSp>
        <p:nvGrpSpPr>
          <p:cNvPr id="117" name="グループ化 116"/>
          <p:cNvGrpSpPr/>
          <p:nvPr/>
        </p:nvGrpSpPr>
        <p:grpSpPr>
          <a:xfrm>
            <a:off x="5673528" y="1467264"/>
            <a:ext cx="4104000" cy="5184000"/>
            <a:chOff x="5742992" y="1739937"/>
            <a:chExt cx="3810652" cy="4804919"/>
          </a:xfrm>
        </p:grpSpPr>
        <p:sp>
          <p:nvSpPr>
            <p:cNvPr id="118" name="正方形/長方形 91"/>
            <p:cNvSpPr>
              <a:spLocks noChangeArrowheads="1"/>
            </p:cNvSpPr>
            <p:nvPr/>
          </p:nvSpPr>
          <p:spPr bwMode="auto">
            <a:xfrm>
              <a:off x="5742992" y="1739937"/>
              <a:ext cx="3810652" cy="4804919"/>
            </a:xfrm>
            <a:prstGeom prst="rect">
              <a:avLst/>
            </a:prstGeom>
            <a:noFill/>
            <a:ln w="19050" algn="ctr">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200" dirty="0">
                  <a:latin typeface="Meiryo UI" panose="020B0604030504040204" pitchFamily="50" charset="-128"/>
                  <a:ea typeface="Meiryo UI" panose="020B0604030504040204" pitchFamily="50" charset="-128"/>
                </a:rPr>
                <a:t/>
              </a:r>
              <a:br>
                <a:rPr lang="ja-JP" altLang="en-US" sz="12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endParaRPr>
            </a:p>
          </p:txBody>
        </p:sp>
        <p:sp>
          <p:nvSpPr>
            <p:cNvPr id="119" name="正方形/長方形 118"/>
            <p:cNvSpPr/>
            <p:nvPr/>
          </p:nvSpPr>
          <p:spPr>
            <a:xfrm>
              <a:off x="6125307" y="5851005"/>
              <a:ext cx="844551" cy="327539"/>
            </a:xfrm>
            <a:prstGeom prst="rect">
              <a:avLst/>
            </a:prstGeom>
            <a:noFill/>
            <a:ln>
              <a:noFill/>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200" u="sng" dirty="0">
                  <a:latin typeface="Meiryo UI" panose="020B0604030504040204" pitchFamily="50" charset="-128"/>
                  <a:ea typeface="Meiryo UI" panose="020B0604030504040204" pitchFamily="50" charset="-128"/>
                </a:rPr>
                <a:t>凡　例</a:t>
              </a:r>
            </a:p>
          </p:txBody>
        </p:sp>
      </p:grpSp>
    </p:spTree>
    <p:extLst>
      <p:ext uri="{BB962C8B-B14F-4D97-AF65-F5344CB8AC3E}">
        <p14:creationId xmlns:p14="http://schemas.microsoft.com/office/powerpoint/2010/main" val="30788500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ext Box 45"/>
          <p:cNvSpPr txBox="1">
            <a:spLocks noChangeArrowheads="1"/>
          </p:cNvSpPr>
          <p:nvPr/>
        </p:nvSpPr>
        <p:spPr bwMode="auto">
          <a:xfrm>
            <a:off x="669099" y="1094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福祉部</a:t>
            </a:r>
          </a:p>
        </p:txBody>
      </p:sp>
      <p:sp>
        <p:nvSpPr>
          <p:cNvPr id="183" name="Text Box 45"/>
          <p:cNvSpPr txBox="1">
            <a:spLocks noChangeArrowheads="1"/>
          </p:cNvSpPr>
          <p:nvPr/>
        </p:nvSpPr>
        <p:spPr bwMode="auto">
          <a:xfrm>
            <a:off x="669099" y="19168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健康部</a:t>
            </a:r>
          </a:p>
        </p:txBody>
      </p:sp>
      <p:sp>
        <p:nvSpPr>
          <p:cNvPr id="189" name="Text Box 45"/>
          <p:cNvSpPr txBox="1">
            <a:spLocks noChangeArrowheads="1"/>
          </p:cNvSpPr>
          <p:nvPr/>
        </p:nvSpPr>
        <p:spPr bwMode="auto">
          <a:xfrm>
            <a:off x="669099" y="29249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こども部</a:t>
            </a:r>
          </a:p>
        </p:txBody>
      </p:sp>
      <p:sp>
        <p:nvSpPr>
          <p:cNvPr id="194" name="Text Box 45"/>
          <p:cNvSpPr txBox="1">
            <a:spLocks noChangeArrowheads="1"/>
          </p:cNvSpPr>
          <p:nvPr/>
        </p:nvSpPr>
        <p:spPr bwMode="auto">
          <a:xfrm>
            <a:off x="669099" y="414941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環境部</a:t>
            </a:r>
          </a:p>
        </p:txBody>
      </p:sp>
      <p:sp>
        <p:nvSpPr>
          <p:cNvPr id="198" name="Text Box 45"/>
          <p:cNvSpPr txBox="1">
            <a:spLocks noChangeArrowheads="1"/>
          </p:cNvSpPr>
          <p:nvPr/>
        </p:nvSpPr>
        <p:spPr bwMode="auto">
          <a:xfrm>
            <a:off x="669099" y="4917419"/>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都市整備部</a:t>
            </a:r>
          </a:p>
        </p:txBody>
      </p:sp>
      <p:cxnSp>
        <p:nvCxnSpPr>
          <p:cNvPr id="61" name="直線コネクタ 60"/>
          <p:cNvCxnSpPr/>
          <p:nvPr/>
        </p:nvCxnSpPr>
        <p:spPr>
          <a:xfrm flipV="1">
            <a:off x="417099" y="2394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2" name="直線コネクタ 61"/>
          <p:cNvCxnSpPr/>
          <p:nvPr/>
        </p:nvCxnSpPr>
        <p:spPr>
          <a:xfrm flipV="1">
            <a:off x="417099" y="20354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3" name="直線コネクタ 62"/>
          <p:cNvCxnSpPr/>
          <p:nvPr/>
        </p:nvCxnSpPr>
        <p:spPr>
          <a:xfrm flipV="1">
            <a:off x="417099" y="306712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4" name="直線コネクタ 63"/>
          <p:cNvCxnSpPr/>
          <p:nvPr/>
        </p:nvCxnSpPr>
        <p:spPr>
          <a:xfrm flipV="1">
            <a:off x="417099" y="429309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65" name="直線コネクタ 64"/>
          <p:cNvCxnSpPr/>
          <p:nvPr/>
        </p:nvCxnSpPr>
        <p:spPr>
          <a:xfrm flipV="1">
            <a:off x="417099" y="505127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74" name="直線コネクタ 73"/>
          <p:cNvCxnSpPr/>
          <p:nvPr/>
        </p:nvCxnSpPr>
        <p:spPr>
          <a:xfrm flipV="1">
            <a:off x="2037099" y="239622"/>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5" name="直線コネクタ 74"/>
          <p:cNvCxnSpPr/>
          <p:nvPr/>
        </p:nvCxnSpPr>
        <p:spPr>
          <a:xfrm flipV="1">
            <a:off x="2034450" y="203011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flipV="1">
            <a:off x="2034450" y="303468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7" name="直線コネクタ 76"/>
          <p:cNvCxnSpPr/>
          <p:nvPr/>
        </p:nvCxnSpPr>
        <p:spPr>
          <a:xfrm flipV="1">
            <a:off x="2034450" y="4264521"/>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78" name="直線コネクタ 77"/>
          <p:cNvCxnSpPr/>
          <p:nvPr/>
        </p:nvCxnSpPr>
        <p:spPr>
          <a:xfrm flipV="1">
            <a:off x="2034450" y="5038576"/>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93" name="直線コネクタ 92"/>
          <p:cNvCxnSpPr/>
          <p:nvPr/>
        </p:nvCxnSpPr>
        <p:spPr>
          <a:xfrm flipV="1">
            <a:off x="2217099" y="45169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4" name="直線コネクタ 93"/>
          <p:cNvCxnSpPr/>
          <p:nvPr/>
        </p:nvCxnSpPr>
        <p:spPr>
          <a:xfrm flipV="1">
            <a:off x="2216696" y="6895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5" name="直線コネクタ 94"/>
          <p:cNvCxnSpPr/>
          <p:nvPr/>
        </p:nvCxnSpPr>
        <p:spPr>
          <a:xfrm flipV="1">
            <a:off x="2216696" y="9087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6" name="直線コネクタ 95"/>
          <p:cNvCxnSpPr/>
          <p:nvPr/>
        </p:nvCxnSpPr>
        <p:spPr>
          <a:xfrm flipV="1">
            <a:off x="2214450" y="114912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7" name="直線コネクタ 96"/>
          <p:cNvCxnSpPr/>
          <p:nvPr/>
        </p:nvCxnSpPr>
        <p:spPr>
          <a:xfrm flipV="1">
            <a:off x="2216720" y="137467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8" name="直線コネクタ 97"/>
          <p:cNvCxnSpPr/>
          <p:nvPr/>
        </p:nvCxnSpPr>
        <p:spPr>
          <a:xfrm flipV="1">
            <a:off x="2216696" y="166905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99" name="直線コネクタ 98"/>
          <p:cNvCxnSpPr/>
          <p:nvPr/>
        </p:nvCxnSpPr>
        <p:spPr>
          <a:xfrm flipV="1">
            <a:off x="2216696" y="22673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0" name="直線コネクタ 99"/>
          <p:cNvCxnSpPr/>
          <p:nvPr/>
        </p:nvCxnSpPr>
        <p:spPr>
          <a:xfrm flipV="1">
            <a:off x="2216696"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2" name="直線コネクタ 101"/>
          <p:cNvCxnSpPr/>
          <p:nvPr/>
        </p:nvCxnSpPr>
        <p:spPr>
          <a:xfrm flipV="1">
            <a:off x="2214450" y="32595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3" name="直線コネクタ 102"/>
          <p:cNvCxnSpPr/>
          <p:nvPr/>
        </p:nvCxnSpPr>
        <p:spPr>
          <a:xfrm flipV="1">
            <a:off x="2214450" y="350250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4" name="直線コネクタ 103"/>
          <p:cNvCxnSpPr/>
          <p:nvPr/>
        </p:nvCxnSpPr>
        <p:spPr>
          <a:xfrm flipV="1">
            <a:off x="2216696" y="372967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5" name="直線コネクタ 104"/>
          <p:cNvCxnSpPr/>
          <p:nvPr/>
        </p:nvCxnSpPr>
        <p:spPr>
          <a:xfrm flipV="1">
            <a:off x="2216696" y="39584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6" name="直線コネクタ 105"/>
          <p:cNvCxnSpPr/>
          <p:nvPr/>
        </p:nvCxnSpPr>
        <p:spPr>
          <a:xfrm flipV="1">
            <a:off x="2214450" y="44964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7" name="直線コネクタ 106"/>
          <p:cNvCxnSpPr/>
          <p:nvPr/>
        </p:nvCxnSpPr>
        <p:spPr>
          <a:xfrm flipV="1">
            <a:off x="2214450" y="47317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8" name="直線コネクタ 107"/>
          <p:cNvCxnSpPr/>
          <p:nvPr/>
        </p:nvCxnSpPr>
        <p:spPr>
          <a:xfrm flipV="1">
            <a:off x="2214450" y="52641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09" name="直線コネクタ 108"/>
          <p:cNvCxnSpPr/>
          <p:nvPr/>
        </p:nvCxnSpPr>
        <p:spPr>
          <a:xfrm flipV="1">
            <a:off x="2214450" y="549274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0" name="直線コネクタ 109"/>
          <p:cNvCxnSpPr/>
          <p:nvPr/>
        </p:nvCxnSpPr>
        <p:spPr>
          <a:xfrm flipV="1">
            <a:off x="2214450" y="57289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1" name="直線コネクタ 110"/>
          <p:cNvCxnSpPr/>
          <p:nvPr/>
        </p:nvCxnSpPr>
        <p:spPr>
          <a:xfrm flipV="1">
            <a:off x="2214450" y="595245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2" name="直線コネクタ 111"/>
          <p:cNvCxnSpPr/>
          <p:nvPr/>
        </p:nvCxnSpPr>
        <p:spPr>
          <a:xfrm flipV="1">
            <a:off x="2214450" y="619387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3" name="直線コネクタ 112"/>
          <p:cNvCxnSpPr/>
          <p:nvPr/>
        </p:nvCxnSpPr>
        <p:spPr>
          <a:xfrm flipV="1">
            <a:off x="2214450" y="64279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4" name="直線コネクタ 113"/>
          <p:cNvCxnSpPr/>
          <p:nvPr/>
        </p:nvCxnSpPr>
        <p:spPr>
          <a:xfrm flipV="1">
            <a:off x="2214450" y="665983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15" name="直線コネクタ 114"/>
          <p:cNvCxnSpPr/>
          <p:nvPr/>
        </p:nvCxnSpPr>
        <p:spPr>
          <a:xfrm>
            <a:off x="417099"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120" name="直線コネクタ 119"/>
          <p:cNvCxnSpPr/>
          <p:nvPr/>
        </p:nvCxnSpPr>
        <p:spPr>
          <a:xfrm>
            <a:off x="2214450" y="233992"/>
            <a:ext cx="0" cy="1440000"/>
          </a:xfrm>
          <a:prstGeom prst="line">
            <a:avLst/>
          </a:prstGeom>
        </p:spPr>
        <p:style>
          <a:lnRef idx="1">
            <a:schemeClr val="dk1"/>
          </a:lnRef>
          <a:fillRef idx="0">
            <a:schemeClr val="dk1"/>
          </a:fillRef>
          <a:effectRef idx="0">
            <a:schemeClr val="dk1"/>
          </a:effectRef>
          <a:fontRef idx="minor">
            <a:schemeClr val="tx1"/>
          </a:fontRef>
        </p:style>
      </p:cxnSp>
      <p:cxnSp>
        <p:nvCxnSpPr>
          <p:cNvPr id="122" name="直線コネクタ 121"/>
          <p:cNvCxnSpPr/>
          <p:nvPr/>
        </p:nvCxnSpPr>
        <p:spPr>
          <a:xfrm>
            <a:off x="2214450" y="2027037"/>
            <a:ext cx="0" cy="694800"/>
          </a:xfrm>
          <a:prstGeom prst="line">
            <a:avLst/>
          </a:prstGeom>
        </p:spPr>
        <p:style>
          <a:lnRef idx="1">
            <a:schemeClr val="dk1"/>
          </a:lnRef>
          <a:fillRef idx="0">
            <a:schemeClr val="dk1"/>
          </a:fillRef>
          <a:effectRef idx="0">
            <a:schemeClr val="dk1"/>
          </a:effectRef>
          <a:fontRef idx="minor">
            <a:schemeClr val="tx1"/>
          </a:fontRef>
        </p:style>
      </p:cxnSp>
      <p:cxnSp>
        <p:nvCxnSpPr>
          <p:cNvPr id="124" name="直線コネクタ 123"/>
          <p:cNvCxnSpPr/>
          <p:nvPr/>
        </p:nvCxnSpPr>
        <p:spPr>
          <a:xfrm>
            <a:off x="2214450" y="3041728"/>
            <a:ext cx="0" cy="918000"/>
          </a:xfrm>
          <a:prstGeom prst="line">
            <a:avLst/>
          </a:prstGeom>
        </p:spPr>
        <p:style>
          <a:lnRef idx="1">
            <a:schemeClr val="dk1"/>
          </a:lnRef>
          <a:fillRef idx="0">
            <a:schemeClr val="dk1"/>
          </a:fillRef>
          <a:effectRef idx="0">
            <a:schemeClr val="dk1"/>
          </a:effectRef>
          <a:fontRef idx="minor">
            <a:schemeClr val="tx1"/>
          </a:fontRef>
        </p:style>
      </p:cxnSp>
      <p:cxnSp>
        <p:nvCxnSpPr>
          <p:cNvPr id="126" name="直線コネクタ 125"/>
          <p:cNvCxnSpPr/>
          <p:nvPr/>
        </p:nvCxnSpPr>
        <p:spPr>
          <a:xfrm>
            <a:off x="2217099" y="4266158"/>
            <a:ext cx="113" cy="468000"/>
          </a:xfrm>
          <a:prstGeom prst="line">
            <a:avLst/>
          </a:prstGeom>
        </p:spPr>
        <p:style>
          <a:lnRef idx="1">
            <a:schemeClr val="dk1"/>
          </a:lnRef>
          <a:fillRef idx="0">
            <a:schemeClr val="dk1"/>
          </a:fillRef>
          <a:effectRef idx="0">
            <a:schemeClr val="dk1"/>
          </a:effectRef>
          <a:fontRef idx="minor">
            <a:schemeClr val="tx1"/>
          </a:fontRef>
        </p:style>
      </p:cxnSp>
      <p:cxnSp>
        <p:nvCxnSpPr>
          <p:cNvPr id="128" name="直線コネクタ 127"/>
          <p:cNvCxnSpPr/>
          <p:nvPr/>
        </p:nvCxnSpPr>
        <p:spPr>
          <a:xfrm>
            <a:off x="2210307" y="5042701"/>
            <a:ext cx="1601" cy="1620000"/>
          </a:xfrm>
          <a:prstGeom prst="line">
            <a:avLst/>
          </a:prstGeom>
        </p:spPr>
        <p:style>
          <a:lnRef idx="1">
            <a:schemeClr val="dk1"/>
          </a:lnRef>
          <a:fillRef idx="0">
            <a:schemeClr val="dk1"/>
          </a:fillRef>
          <a:effectRef idx="0">
            <a:schemeClr val="dk1"/>
          </a:effectRef>
          <a:fontRef idx="minor">
            <a:schemeClr val="tx1"/>
          </a:fontRef>
        </p:style>
      </p:cxnSp>
      <p:cxnSp>
        <p:nvCxnSpPr>
          <p:cNvPr id="123" name="直線コネクタ 122"/>
          <p:cNvCxnSpPr/>
          <p:nvPr/>
        </p:nvCxnSpPr>
        <p:spPr>
          <a:xfrm>
            <a:off x="272480"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170" name="直線コネクタ 169"/>
          <p:cNvCxnSpPr/>
          <p:nvPr/>
        </p:nvCxnSpPr>
        <p:spPr>
          <a:xfrm flipV="1">
            <a:off x="2217099" y="2718445"/>
            <a:ext cx="216000" cy="0"/>
          </a:xfrm>
          <a:prstGeom prst="line">
            <a:avLst/>
          </a:prstGeom>
        </p:spPr>
        <p:style>
          <a:lnRef idx="1">
            <a:schemeClr val="dk1"/>
          </a:lnRef>
          <a:fillRef idx="0">
            <a:schemeClr val="dk1"/>
          </a:fillRef>
          <a:effectRef idx="0">
            <a:schemeClr val="dk1"/>
          </a:effectRef>
          <a:fontRef idx="minor">
            <a:schemeClr val="tx1"/>
          </a:fontRef>
        </p:style>
      </p:cxnSp>
      <p:sp>
        <p:nvSpPr>
          <p:cNvPr id="185" name="Text Box 45"/>
          <p:cNvSpPr txBox="1">
            <a:spLocks noChangeArrowheads="1"/>
          </p:cNvSpPr>
          <p:nvPr/>
        </p:nvSpPr>
        <p:spPr bwMode="auto">
          <a:xfrm>
            <a:off x="5634984" y="11663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建設部</a:t>
            </a:r>
          </a:p>
        </p:txBody>
      </p:sp>
      <p:sp>
        <p:nvSpPr>
          <p:cNvPr id="186" name="Text Box 45"/>
          <p:cNvSpPr txBox="1">
            <a:spLocks noChangeArrowheads="1"/>
          </p:cNvSpPr>
          <p:nvPr/>
        </p:nvSpPr>
        <p:spPr bwMode="auto">
          <a:xfrm>
            <a:off x="5634984" y="16288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会計室</a:t>
            </a:r>
          </a:p>
        </p:txBody>
      </p:sp>
      <p:sp>
        <p:nvSpPr>
          <p:cNvPr id="209" name="Text Box 45"/>
          <p:cNvSpPr txBox="1">
            <a:spLocks noChangeArrowheads="1"/>
          </p:cNvSpPr>
          <p:nvPr/>
        </p:nvSpPr>
        <p:spPr bwMode="auto">
          <a:xfrm>
            <a:off x="5634984" y="2052129"/>
            <a:ext cx="1368000" cy="369332"/>
          </a:xfrm>
          <a:prstGeom prst="rect">
            <a:avLst/>
          </a:prstGeom>
          <a:solidFill>
            <a:schemeClr val="bg1"/>
          </a:solidFill>
          <a:ln w="9525">
            <a:solidFill>
              <a:schemeClr val="tx1"/>
            </a:solidFill>
            <a:miter lim="800000"/>
            <a:headEnd/>
            <a:tailEnd/>
          </a:ln>
        </p:spPr>
        <p:txBody>
          <a:bodyPr wrap="square" anchor="ctr">
            <a:spAutoFit/>
          </a:bodyPr>
          <a:lstStyle/>
          <a:p>
            <a:pPr algn="dist"/>
            <a:r>
              <a:rPr lang="ja-JP" altLang="en-US" sz="1000" dirty="0">
                <a:latin typeface="Meiryo UI" panose="020B0604030504040204" pitchFamily="50" charset="-128"/>
                <a:ea typeface="Meiryo UI" panose="020B0604030504040204" pitchFamily="50" charset="-128"/>
                <a:cs typeface="Meiryo UI" panose="020B0604030504040204" pitchFamily="50" charset="-128"/>
              </a:rPr>
              <a:t>区役所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800" dirty="0">
                <a:latin typeface="Meiryo UI" panose="020B0604030504040204" pitchFamily="50" charset="-128"/>
                <a:ea typeface="Meiryo UI" panose="020B0604030504040204" pitchFamily="50" charset="-128"/>
                <a:cs typeface="Meiryo UI" panose="020B0604030504040204" pitchFamily="50" charset="-128"/>
              </a:rPr>
              <a:t>（地域自治区の事務所）</a:t>
            </a:r>
          </a:p>
        </p:txBody>
      </p:sp>
      <p:sp>
        <p:nvSpPr>
          <p:cNvPr id="210" name="Text Box 45"/>
          <p:cNvSpPr txBox="1">
            <a:spLocks noChangeArrowheads="1"/>
          </p:cNvSpPr>
          <p:nvPr/>
        </p:nvSpPr>
        <p:spPr bwMode="auto">
          <a:xfrm>
            <a:off x="5637651" y="299695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教育委員会事務局</a:t>
            </a:r>
          </a:p>
        </p:txBody>
      </p:sp>
      <p:sp>
        <p:nvSpPr>
          <p:cNvPr id="211" name="Text Box 45"/>
          <p:cNvSpPr txBox="1">
            <a:spLocks noChangeArrowheads="1"/>
          </p:cNvSpPr>
          <p:nvPr/>
        </p:nvSpPr>
        <p:spPr bwMode="auto">
          <a:xfrm>
            <a:off x="5637651" y="5202154"/>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dirty="0">
                <a:latin typeface="Meiryo UI" panose="020B0604030504040204" pitchFamily="50" charset="-128"/>
                <a:ea typeface="Meiryo UI" panose="020B0604030504040204" pitchFamily="50" charset="-128"/>
                <a:cs typeface="Meiryo UI" panose="020B0604030504040204" pitchFamily="50" charset="-128"/>
              </a:rPr>
              <a:t>選挙管理委員会事務局</a:t>
            </a:r>
          </a:p>
        </p:txBody>
      </p:sp>
      <p:sp>
        <p:nvSpPr>
          <p:cNvPr id="212" name="Text Box 45"/>
          <p:cNvSpPr txBox="1">
            <a:spLocks noChangeArrowheads="1"/>
          </p:cNvSpPr>
          <p:nvPr/>
        </p:nvSpPr>
        <p:spPr bwMode="auto">
          <a:xfrm>
            <a:off x="5637651" y="55743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監査委員事務局</a:t>
            </a:r>
          </a:p>
        </p:txBody>
      </p:sp>
      <p:sp>
        <p:nvSpPr>
          <p:cNvPr id="213" name="Text Box 45"/>
          <p:cNvSpPr txBox="1">
            <a:spLocks noChangeArrowheads="1"/>
          </p:cNvSpPr>
          <p:nvPr/>
        </p:nvSpPr>
        <p:spPr bwMode="auto">
          <a:xfrm>
            <a:off x="5649309" y="59810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公平委員会事務局</a:t>
            </a:r>
          </a:p>
        </p:txBody>
      </p:sp>
      <p:sp>
        <p:nvSpPr>
          <p:cNvPr id="214" name="Text Box 45"/>
          <p:cNvSpPr txBox="1">
            <a:spLocks noChangeArrowheads="1"/>
          </p:cNvSpPr>
          <p:nvPr/>
        </p:nvSpPr>
        <p:spPr bwMode="auto">
          <a:xfrm>
            <a:off x="5634984" y="6350898"/>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議会事務局</a:t>
            </a:r>
          </a:p>
        </p:txBody>
      </p:sp>
      <p:cxnSp>
        <p:nvCxnSpPr>
          <p:cNvPr id="215" name="直線コネクタ 214"/>
          <p:cNvCxnSpPr/>
          <p:nvPr/>
        </p:nvCxnSpPr>
        <p:spPr>
          <a:xfrm flipV="1">
            <a:off x="5382984" y="2606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16" name="直線コネクタ 215"/>
          <p:cNvCxnSpPr/>
          <p:nvPr/>
        </p:nvCxnSpPr>
        <p:spPr>
          <a:xfrm flipV="1">
            <a:off x="5382984" y="177281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17" name="直線コネクタ 216"/>
          <p:cNvCxnSpPr/>
          <p:nvPr/>
        </p:nvCxnSpPr>
        <p:spPr>
          <a:xfrm>
            <a:off x="5241032" y="2236614"/>
            <a:ext cx="393952" cy="0"/>
          </a:xfrm>
          <a:prstGeom prst="line">
            <a:avLst/>
          </a:prstGeom>
        </p:spPr>
        <p:style>
          <a:lnRef idx="1">
            <a:schemeClr val="dk1"/>
          </a:lnRef>
          <a:fillRef idx="0">
            <a:schemeClr val="dk1"/>
          </a:fillRef>
          <a:effectRef idx="0">
            <a:schemeClr val="dk1"/>
          </a:effectRef>
          <a:fontRef idx="minor">
            <a:schemeClr val="tx1"/>
          </a:fontRef>
        </p:style>
      </p:cxnSp>
      <p:cxnSp>
        <p:nvCxnSpPr>
          <p:cNvPr id="218" name="直線コネクタ 217"/>
          <p:cNvCxnSpPr/>
          <p:nvPr/>
        </p:nvCxnSpPr>
        <p:spPr>
          <a:xfrm flipV="1">
            <a:off x="7002984" y="22302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5" name="直線コネクタ 244"/>
          <p:cNvCxnSpPr/>
          <p:nvPr/>
        </p:nvCxnSpPr>
        <p:spPr>
          <a:xfrm flipV="1">
            <a:off x="7002984" y="3141539"/>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6" name="直線コネクタ 245"/>
          <p:cNvCxnSpPr/>
          <p:nvPr/>
        </p:nvCxnSpPr>
        <p:spPr>
          <a:xfrm flipV="1">
            <a:off x="7002984" y="25013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8" name="直線コネクタ 247"/>
          <p:cNvCxnSpPr/>
          <p:nvPr/>
        </p:nvCxnSpPr>
        <p:spPr>
          <a:xfrm flipV="1">
            <a:off x="7182984" y="463860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49" name="直線コネクタ 248"/>
          <p:cNvCxnSpPr/>
          <p:nvPr/>
        </p:nvCxnSpPr>
        <p:spPr>
          <a:xfrm flipV="1">
            <a:off x="7182984" y="43860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0" name="直線コネクタ 249"/>
          <p:cNvCxnSpPr/>
          <p:nvPr/>
        </p:nvCxnSpPr>
        <p:spPr>
          <a:xfrm flipV="1">
            <a:off x="7182984" y="41342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1" name="直線コネクタ 250"/>
          <p:cNvCxnSpPr/>
          <p:nvPr/>
        </p:nvCxnSpPr>
        <p:spPr>
          <a:xfrm flipV="1">
            <a:off x="7182984" y="386104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2" name="直線コネクタ 251"/>
          <p:cNvCxnSpPr/>
          <p:nvPr/>
        </p:nvCxnSpPr>
        <p:spPr>
          <a:xfrm flipV="1">
            <a:off x="7185248" y="363514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3" name="直線コネクタ 252"/>
          <p:cNvCxnSpPr/>
          <p:nvPr/>
        </p:nvCxnSpPr>
        <p:spPr>
          <a:xfrm flipV="1">
            <a:off x="7182984" y="33845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p:cNvCxnSpPr/>
          <p:nvPr/>
        </p:nvCxnSpPr>
        <p:spPr>
          <a:xfrm flipV="1">
            <a:off x="7182984" y="2748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5" name="直線コネクタ 254"/>
          <p:cNvCxnSpPr/>
          <p:nvPr/>
        </p:nvCxnSpPr>
        <p:spPr>
          <a:xfrm flipV="1">
            <a:off x="7182984" y="246935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6" name="直線コネクタ 255"/>
          <p:cNvCxnSpPr/>
          <p:nvPr/>
        </p:nvCxnSpPr>
        <p:spPr>
          <a:xfrm flipV="1">
            <a:off x="7182984" y="14847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7" name="直線コネクタ 256"/>
          <p:cNvCxnSpPr/>
          <p:nvPr/>
        </p:nvCxnSpPr>
        <p:spPr>
          <a:xfrm flipV="1">
            <a:off x="7182984" y="12569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8" name="直線コネクタ 257"/>
          <p:cNvCxnSpPr/>
          <p:nvPr/>
        </p:nvCxnSpPr>
        <p:spPr>
          <a:xfrm flipV="1">
            <a:off x="7182984" y="10091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9" name="直線コネクタ 258"/>
          <p:cNvCxnSpPr/>
          <p:nvPr/>
        </p:nvCxnSpPr>
        <p:spPr>
          <a:xfrm flipV="1">
            <a:off x="7182984" y="7538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0" name="直線コネクタ 259"/>
          <p:cNvCxnSpPr/>
          <p:nvPr/>
        </p:nvCxnSpPr>
        <p:spPr>
          <a:xfrm flipV="1">
            <a:off x="7182984" y="4957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1" name="直線コネクタ 260"/>
          <p:cNvCxnSpPr/>
          <p:nvPr/>
        </p:nvCxnSpPr>
        <p:spPr>
          <a:xfrm flipH="1">
            <a:off x="5382984" y="44624"/>
            <a:ext cx="0" cy="1728000"/>
          </a:xfrm>
          <a:prstGeom prst="line">
            <a:avLst/>
          </a:prstGeom>
        </p:spPr>
        <p:style>
          <a:lnRef idx="1">
            <a:schemeClr val="dk1"/>
          </a:lnRef>
          <a:fillRef idx="0">
            <a:schemeClr val="dk1"/>
          </a:fillRef>
          <a:effectRef idx="0">
            <a:schemeClr val="dk1"/>
          </a:effectRef>
          <a:fontRef idx="minor">
            <a:schemeClr val="tx1"/>
          </a:fontRef>
        </p:style>
      </p:cxnSp>
      <p:cxnSp>
        <p:nvCxnSpPr>
          <p:cNvPr id="262" name="直線コネクタ 261"/>
          <p:cNvCxnSpPr/>
          <p:nvPr/>
        </p:nvCxnSpPr>
        <p:spPr>
          <a:xfrm flipH="1">
            <a:off x="7180442" y="3141539"/>
            <a:ext cx="0" cy="1501200"/>
          </a:xfrm>
          <a:prstGeom prst="line">
            <a:avLst/>
          </a:prstGeom>
        </p:spPr>
        <p:style>
          <a:lnRef idx="1">
            <a:schemeClr val="dk1"/>
          </a:lnRef>
          <a:fillRef idx="0">
            <a:schemeClr val="dk1"/>
          </a:fillRef>
          <a:effectRef idx="0">
            <a:schemeClr val="dk1"/>
          </a:effectRef>
          <a:fontRef idx="minor">
            <a:schemeClr val="tx1"/>
          </a:fontRef>
        </p:style>
      </p:cxnSp>
      <p:cxnSp>
        <p:nvCxnSpPr>
          <p:cNvPr id="263" name="直線コネクタ 262"/>
          <p:cNvCxnSpPr/>
          <p:nvPr/>
        </p:nvCxnSpPr>
        <p:spPr>
          <a:xfrm>
            <a:off x="7180442" y="250135"/>
            <a:ext cx="0" cy="1234649"/>
          </a:xfrm>
          <a:prstGeom prst="line">
            <a:avLst/>
          </a:prstGeom>
        </p:spPr>
        <p:style>
          <a:lnRef idx="1">
            <a:schemeClr val="dk1"/>
          </a:lnRef>
          <a:fillRef idx="0">
            <a:schemeClr val="dk1"/>
          </a:fillRef>
          <a:effectRef idx="0">
            <a:schemeClr val="dk1"/>
          </a:effectRef>
          <a:fontRef idx="minor">
            <a:schemeClr val="tx1"/>
          </a:fontRef>
        </p:style>
      </p:cxnSp>
      <p:cxnSp>
        <p:nvCxnSpPr>
          <p:cNvPr id="264" name="直線コネクタ 263"/>
          <p:cNvCxnSpPr/>
          <p:nvPr/>
        </p:nvCxnSpPr>
        <p:spPr>
          <a:xfrm>
            <a:off x="7179034" y="2232422"/>
            <a:ext cx="1408" cy="515634"/>
          </a:xfrm>
          <a:prstGeom prst="line">
            <a:avLst/>
          </a:prstGeom>
        </p:spPr>
        <p:style>
          <a:lnRef idx="1">
            <a:schemeClr val="dk1"/>
          </a:lnRef>
          <a:fillRef idx="0">
            <a:schemeClr val="dk1"/>
          </a:fillRef>
          <a:effectRef idx="0">
            <a:schemeClr val="dk1"/>
          </a:effectRef>
          <a:fontRef idx="minor">
            <a:schemeClr val="tx1"/>
          </a:fontRef>
        </p:style>
      </p:cxnSp>
      <p:cxnSp>
        <p:nvCxnSpPr>
          <p:cNvPr id="265" name="直線コネクタ 264"/>
          <p:cNvCxnSpPr/>
          <p:nvPr/>
        </p:nvCxnSpPr>
        <p:spPr>
          <a:xfrm>
            <a:off x="5241032" y="44624"/>
            <a:ext cx="0" cy="2196000"/>
          </a:xfrm>
          <a:prstGeom prst="line">
            <a:avLst/>
          </a:prstGeom>
        </p:spPr>
        <p:style>
          <a:lnRef idx="1">
            <a:schemeClr val="dk1"/>
          </a:lnRef>
          <a:fillRef idx="0">
            <a:schemeClr val="dk1"/>
          </a:fillRef>
          <a:effectRef idx="0">
            <a:schemeClr val="dk1"/>
          </a:effectRef>
          <a:fontRef idx="minor">
            <a:schemeClr val="tx1"/>
          </a:fontRef>
        </p:style>
      </p:cxnSp>
      <p:sp>
        <p:nvSpPr>
          <p:cNvPr id="288" name="Text Box 61"/>
          <p:cNvSpPr txBox="1">
            <a:spLocks noChangeArrowheads="1"/>
          </p:cNvSpPr>
          <p:nvPr/>
        </p:nvSpPr>
        <p:spPr bwMode="auto">
          <a:xfrm>
            <a:off x="7092837" y="5591811"/>
            <a:ext cx="728339"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89" name="表 288"/>
          <p:cNvGraphicFramePr>
            <a:graphicFrameLocks noGrp="1"/>
          </p:cNvGraphicFramePr>
          <p:nvPr/>
        </p:nvGraphicFramePr>
        <p:xfrm>
          <a:off x="7401272" y="116632"/>
          <a:ext cx="2448000" cy="64800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48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道路河川課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工営所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公園緑化課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公園事務所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panose="020B0604030504040204" pitchFamily="50" charset="-128"/>
                          <a:ea typeface="Meiryo UI" panose="020B0604030504040204" pitchFamily="50" charset="-128"/>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10 </a:t>
                      </a:r>
                    </a:p>
                  </a:txBody>
                  <a:tcPr marL="72000" marR="72000" marT="18000" marB="18000" anchor="ctr">
                    <a:lnL w="952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52000">
                <a:tc>
                  <a:txBody>
                    <a:bodyPr/>
                    <a:lstStyle/>
                    <a:p>
                      <a:pPr algn="dist" fontAlgn="b"/>
                      <a:r>
                        <a:rPr lang="ja-JP" altLang="en-US" sz="900" u="none" strike="noStrike" dirty="0">
                          <a:effectLst/>
                          <a:latin typeface="Meiryo UI" panose="020B0604030504040204" pitchFamily="50" charset="-128"/>
                          <a:ea typeface="Meiryo UI" panose="020B0604030504040204" pitchFamily="50" charset="-128"/>
                        </a:rPr>
                        <a:t>総務・地域活動支援部門</a:t>
                      </a:r>
                      <a:endParaRPr lang="ja-JP" altLang="en-US" sz="9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114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窓口サービス部門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162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保健福祉センター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512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学事課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教務課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教育研修課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学校経営管理課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図書館</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34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10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10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7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panose="020B0604030504040204" pitchFamily="50" charset="-128"/>
                          <a:ea typeface="Meiryo UI" panose="020B0604030504040204" pitchFamily="50" charset="-128"/>
                        </a:rPr>
                        <a:t>26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bl>
          </a:graphicData>
        </a:graphic>
      </p:graphicFrame>
      <p:graphicFrame>
        <p:nvGraphicFramePr>
          <p:cNvPr id="290" name="表 289"/>
          <p:cNvGraphicFramePr>
            <a:graphicFrameLocks noGrp="1"/>
          </p:cNvGraphicFramePr>
          <p:nvPr/>
        </p:nvGraphicFramePr>
        <p:xfrm>
          <a:off x="2436795" y="97756"/>
          <a:ext cx="2448000" cy="66691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21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地域福祉課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20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生活支援課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22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保険年金課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55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32206">
                <a:tc>
                  <a:txBody>
                    <a:bodyPr/>
                    <a:lstStyle/>
                    <a:p>
                      <a:pPr algn="dist" fontAlgn="b"/>
                      <a:r>
                        <a:rPr lang="ja-JP" altLang="en-US" sz="1000" u="none" strike="noStrike" dirty="0" err="1">
                          <a:effectLst/>
                          <a:latin typeface="Meiryo UI" panose="020B0604030504040204" pitchFamily="50" charset="-128"/>
                          <a:ea typeface="Meiryo UI" panose="020B0604030504040204" pitchFamily="50" charset="-128"/>
                        </a:rPr>
                        <a:t>障がい</a:t>
                      </a:r>
                      <a:r>
                        <a:rPr lang="ja-JP" altLang="en-US" sz="1000" u="none" strike="noStrike" dirty="0">
                          <a:effectLst/>
                          <a:latin typeface="Meiryo UI" panose="020B0604030504040204" pitchFamily="50" charset="-128"/>
                          <a:ea typeface="Meiryo UI" panose="020B0604030504040204" pitchFamily="50" charset="-128"/>
                        </a:rPr>
                        <a:t>者施策課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高齢者施策課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24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心身障が</a:t>
                      </a:r>
                      <a:r>
                        <a:rPr lang="ja-JP" altLang="en-US" sz="1000" u="none" strike="noStrike" dirty="0" err="1">
                          <a:effectLst/>
                          <a:latin typeface="Meiryo UI" panose="020B0604030504040204" pitchFamily="50" charset="-128"/>
                          <a:ea typeface="Meiryo UI" panose="020B0604030504040204" pitchFamily="50" charset="-128"/>
                        </a:rPr>
                        <a:t>い</a:t>
                      </a:r>
                      <a:r>
                        <a:rPr lang="ja-JP" altLang="en-US" sz="1000" u="none" strike="noStrike" dirty="0">
                          <a:effectLst/>
                          <a:latin typeface="Meiryo UI" panose="020B0604030504040204" pitchFamily="50" charset="-128"/>
                          <a:ea typeface="Meiryo UI" panose="020B0604030504040204" pitchFamily="50" charset="-128"/>
                        </a:rPr>
                        <a:t>者</a:t>
                      </a:r>
                      <a:endParaRPr lang="en-US" altLang="ja-JP" sz="1000" u="none" strike="noStrike" dirty="0">
                        <a:effectLst/>
                        <a:latin typeface="Meiryo UI" panose="020B0604030504040204" pitchFamily="50" charset="-128"/>
                        <a:ea typeface="Meiryo UI" panose="020B0604030504040204" pitchFamily="50" charset="-128"/>
                      </a:endParaRPr>
                    </a:p>
                    <a:p>
                      <a:pPr algn="dist" fontAlgn="b"/>
                      <a:r>
                        <a:rPr lang="ja-JP" altLang="en-US" sz="1000" u="none" strike="noStrike" dirty="0">
                          <a:effectLst/>
                          <a:latin typeface="Meiryo UI" panose="020B0604030504040204" pitchFamily="50" charset="-128"/>
                          <a:ea typeface="Meiryo UI" panose="020B0604030504040204" pitchFamily="50" charset="-128"/>
                        </a:rPr>
                        <a:t>リハビリテーションセンター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10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健康推進課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35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食品衛生検査所</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92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24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子育て支援課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20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保育企画課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41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保育所運営課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こども相談センター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81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39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環境管理課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事業課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40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22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区画整理課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20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計画開発課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21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建築指導課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26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住宅建設課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27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18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9"/>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公共建築課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0"/>
                  </a:ext>
                </a:extLst>
              </a:tr>
            </a:tbl>
          </a:graphicData>
        </a:graphic>
      </p:graphicFrame>
      <p:sp>
        <p:nvSpPr>
          <p:cNvPr id="291" name="Text Box 61"/>
          <p:cNvSpPr txBox="1">
            <a:spLocks noChangeArrowheads="1"/>
          </p:cNvSpPr>
          <p:nvPr/>
        </p:nvSpPr>
        <p:spPr bwMode="auto">
          <a:xfrm>
            <a:off x="3800872" y="1542100"/>
            <a:ext cx="728339"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5" name="テキスト ボックス 84"/>
          <p:cNvSpPr txBox="1"/>
          <p:nvPr/>
        </p:nvSpPr>
        <p:spPr>
          <a:xfrm>
            <a:off x="1271910" y="217813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143</a:t>
            </a:r>
            <a:r>
              <a:rPr kumimoji="1" lang="ja-JP" altLang="en-US" sz="1050" dirty="0">
                <a:latin typeface="Meiryo UI" panose="020B0604030504040204" pitchFamily="50" charset="-128"/>
                <a:ea typeface="Meiryo UI" panose="020B0604030504040204" pitchFamily="50" charset="-128"/>
              </a:rPr>
              <a:t>　人</a:t>
            </a:r>
          </a:p>
        </p:txBody>
      </p:sp>
      <p:sp>
        <p:nvSpPr>
          <p:cNvPr id="86" name="テキスト ボックス 85"/>
          <p:cNvSpPr txBox="1"/>
          <p:nvPr/>
        </p:nvSpPr>
        <p:spPr>
          <a:xfrm>
            <a:off x="1271910" y="3196717"/>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179</a:t>
            </a:r>
            <a:r>
              <a:rPr kumimoji="1" lang="ja-JP" altLang="en-US" sz="1050" dirty="0">
                <a:latin typeface="Meiryo UI" panose="020B0604030504040204" pitchFamily="50" charset="-128"/>
                <a:ea typeface="Meiryo UI" panose="020B0604030504040204" pitchFamily="50" charset="-128"/>
              </a:rPr>
              <a:t>　人</a:t>
            </a:r>
          </a:p>
        </p:txBody>
      </p:sp>
      <p:sp>
        <p:nvSpPr>
          <p:cNvPr id="87" name="テキスト ボックス 86"/>
          <p:cNvSpPr txBox="1"/>
          <p:nvPr/>
        </p:nvSpPr>
        <p:spPr>
          <a:xfrm>
            <a:off x="1271910" y="4412099"/>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79</a:t>
            </a:r>
            <a:r>
              <a:rPr kumimoji="1" lang="ja-JP" altLang="en-US" sz="1050" dirty="0">
                <a:latin typeface="Meiryo UI" panose="020B0604030504040204" pitchFamily="50" charset="-128"/>
                <a:ea typeface="Meiryo UI" panose="020B0604030504040204" pitchFamily="50" charset="-128"/>
              </a:rPr>
              <a:t>　人</a:t>
            </a:r>
          </a:p>
        </p:txBody>
      </p:sp>
      <p:sp>
        <p:nvSpPr>
          <p:cNvPr id="88" name="テキスト ボックス 87"/>
          <p:cNvSpPr txBox="1"/>
          <p:nvPr/>
        </p:nvSpPr>
        <p:spPr>
          <a:xfrm>
            <a:off x="1271910" y="5178429"/>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215</a:t>
            </a:r>
            <a:r>
              <a:rPr kumimoji="1" lang="ja-JP" altLang="en-US" sz="1050" dirty="0">
                <a:latin typeface="Meiryo UI" panose="020B0604030504040204" pitchFamily="50" charset="-128"/>
                <a:ea typeface="Meiryo UI" panose="020B0604030504040204" pitchFamily="50" charset="-128"/>
              </a:rPr>
              <a:t>　人</a:t>
            </a:r>
          </a:p>
        </p:txBody>
      </p:sp>
      <p:sp>
        <p:nvSpPr>
          <p:cNvPr id="89" name="テキスト ボックス 88"/>
          <p:cNvSpPr txBox="1"/>
          <p:nvPr/>
        </p:nvSpPr>
        <p:spPr>
          <a:xfrm>
            <a:off x="6235387" y="38373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176</a:t>
            </a:r>
            <a:r>
              <a:rPr kumimoji="1" lang="ja-JP" altLang="en-US" sz="1050" dirty="0">
                <a:latin typeface="Meiryo UI" panose="020B0604030504040204" pitchFamily="50" charset="-128"/>
                <a:ea typeface="Meiryo UI" panose="020B0604030504040204" pitchFamily="50" charset="-128"/>
              </a:rPr>
              <a:t>　人</a:t>
            </a:r>
          </a:p>
        </p:txBody>
      </p:sp>
      <p:sp>
        <p:nvSpPr>
          <p:cNvPr id="90" name="テキスト ボックス 89"/>
          <p:cNvSpPr txBox="1"/>
          <p:nvPr/>
        </p:nvSpPr>
        <p:spPr>
          <a:xfrm>
            <a:off x="6235387" y="245500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788</a:t>
            </a:r>
            <a:r>
              <a:rPr kumimoji="1" lang="ja-JP" altLang="en-US" sz="1050" dirty="0">
                <a:latin typeface="Meiryo UI" panose="020B0604030504040204" pitchFamily="50" charset="-128"/>
                <a:ea typeface="Meiryo UI" panose="020B0604030504040204" pitchFamily="50" charset="-128"/>
              </a:rPr>
              <a:t>　人</a:t>
            </a:r>
          </a:p>
        </p:txBody>
      </p:sp>
      <p:sp>
        <p:nvSpPr>
          <p:cNvPr id="91" name="テキスト ボックス 90"/>
          <p:cNvSpPr txBox="1"/>
          <p:nvPr/>
        </p:nvSpPr>
        <p:spPr>
          <a:xfrm>
            <a:off x="6243182" y="326042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195</a:t>
            </a:r>
            <a:r>
              <a:rPr kumimoji="1" lang="ja-JP" altLang="en-US" sz="1050" dirty="0">
                <a:latin typeface="Meiryo UI" panose="020B0604030504040204" pitchFamily="50" charset="-128"/>
                <a:ea typeface="Meiryo UI" panose="020B0604030504040204" pitchFamily="50" charset="-128"/>
              </a:rPr>
              <a:t>　人</a:t>
            </a:r>
          </a:p>
        </p:txBody>
      </p:sp>
      <p:sp>
        <p:nvSpPr>
          <p:cNvPr id="92" name="テキスト ボックス 91"/>
          <p:cNvSpPr txBox="1"/>
          <p:nvPr/>
        </p:nvSpPr>
        <p:spPr>
          <a:xfrm>
            <a:off x="1271910" y="374205"/>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164</a:t>
            </a:r>
            <a:r>
              <a:rPr kumimoji="1" lang="ja-JP" altLang="en-US" sz="1050" dirty="0">
                <a:latin typeface="Meiryo UI" panose="020B0604030504040204" pitchFamily="50" charset="-128"/>
                <a:ea typeface="Meiryo UI" panose="020B0604030504040204" pitchFamily="50" charset="-128"/>
              </a:rPr>
              <a:t>　人</a:t>
            </a:r>
          </a:p>
        </p:txBody>
      </p:sp>
      <p:sp>
        <p:nvSpPr>
          <p:cNvPr id="101" name="Text Box 61"/>
          <p:cNvSpPr txBox="1">
            <a:spLocks noChangeArrowheads="1"/>
          </p:cNvSpPr>
          <p:nvPr/>
        </p:nvSpPr>
        <p:spPr bwMode="auto">
          <a:xfrm>
            <a:off x="5382984" y="6601018"/>
            <a:ext cx="3242424" cy="253916"/>
          </a:xfrm>
          <a:prstGeom prst="rect">
            <a:avLst/>
          </a:prstGeom>
          <a:noFill/>
          <a:ln w="19050">
            <a:noFill/>
            <a:prstDash val="sysDot"/>
            <a:miter lim="800000"/>
            <a:headEnd/>
            <a:tailEnd/>
          </a:ln>
        </p:spPr>
        <p:txBody>
          <a:bodyPr wrap="square" anchor="ctr">
            <a:spAutoFit/>
          </a:bodyPr>
          <a:lstStyle/>
          <a:p>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機関の共同設置（職員数は北区分のみ記載）</a:t>
            </a:r>
          </a:p>
        </p:txBody>
      </p:sp>
      <p:sp>
        <p:nvSpPr>
          <p:cNvPr id="117"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３３</a:t>
            </a:r>
          </a:p>
        </p:txBody>
      </p:sp>
    </p:spTree>
    <p:extLst>
      <p:ext uri="{BB962C8B-B14F-4D97-AF65-F5344CB8AC3E}">
        <p14:creationId xmlns:p14="http://schemas.microsoft.com/office/powerpoint/2010/main" val="11453169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角丸四角形 100"/>
          <p:cNvSpPr/>
          <p:nvPr/>
        </p:nvSpPr>
        <p:spPr>
          <a:xfrm>
            <a:off x="5957826" y="5659769"/>
            <a:ext cx="3552233" cy="838152"/>
          </a:xfrm>
          <a:prstGeom prst="roundRect">
            <a:avLst>
              <a:gd name="adj" fmla="val 4115"/>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●印　特別区本庁舎</a:t>
            </a:r>
            <a:endParaRPr lang="ja-JP" altLang="ja-JP" sz="1050" dirty="0">
              <a:solidFill>
                <a:schemeClr val="tx1"/>
              </a:solidFill>
              <a:latin typeface="Meiryo UI" panose="020B0604030504040204" pitchFamily="50" charset="-128"/>
              <a:ea typeface="Meiryo UI" panose="020B0604030504040204" pitchFamily="50" charset="-128"/>
            </a:endParaRPr>
          </a:p>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b="1"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印　区役所（地域自治区の事務所）</a:t>
            </a:r>
            <a:endParaRPr lang="en-US" altLang="ja-JP" sz="1050" dirty="0">
              <a:solidFill>
                <a:schemeClr val="tx1"/>
              </a:solidFill>
              <a:latin typeface="Meiryo UI" panose="020B0604030504040204" pitchFamily="50" charset="-128"/>
              <a:ea typeface="Meiryo UI" panose="020B0604030504040204" pitchFamily="50" charset="-128"/>
            </a:endParaRPr>
          </a:p>
          <a:p>
            <a:pPr fontAlgn="ctr"/>
            <a:endParaRPr lang="en-US" altLang="ja-JP" sz="600" dirty="0">
              <a:solidFill>
                <a:schemeClr val="tx1"/>
              </a:solidFill>
              <a:latin typeface="Meiryo UI" panose="020B0604030504040204" pitchFamily="50" charset="-128"/>
              <a:ea typeface="Meiryo UI" panose="020B0604030504040204" pitchFamily="50" charset="-128"/>
            </a:endParaRPr>
          </a:p>
          <a:p>
            <a:pPr fontAlgn="ctr"/>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現在の中央区を所管する区役所（地域自治区の事務所）は、特別区本庁舎</a:t>
            </a:r>
            <a:endParaRPr lang="en-US" altLang="ja-JP" sz="800" dirty="0">
              <a:solidFill>
                <a:schemeClr val="tx1"/>
              </a:solidFill>
              <a:latin typeface="Meiryo UI" panose="020B0604030504040204" pitchFamily="50" charset="-128"/>
              <a:ea typeface="Meiryo UI" panose="020B0604030504040204" pitchFamily="50" charset="-128"/>
            </a:endParaRPr>
          </a:p>
          <a:p>
            <a:pPr fontAlgn="ctr"/>
            <a:r>
              <a:rPr lang="ja-JP" altLang="en-US" sz="800" dirty="0">
                <a:solidFill>
                  <a:schemeClr val="tx1"/>
                </a:solidFill>
                <a:latin typeface="Meiryo UI" panose="020B0604030504040204" pitchFamily="50" charset="-128"/>
                <a:ea typeface="Meiryo UI" panose="020B0604030504040204" pitchFamily="50" charset="-128"/>
              </a:rPr>
              <a:t>　 の中に設置</a:t>
            </a:r>
            <a:endParaRPr lang="en-US" altLang="ja-JP" sz="800" dirty="0">
              <a:solidFill>
                <a:schemeClr val="tx1"/>
              </a:solidFill>
              <a:latin typeface="Meiryo UI" panose="020B0604030504040204" pitchFamily="50" charset="-128"/>
              <a:ea typeface="Meiryo UI" panose="020B0604030504040204" pitchFamily="50" charset="-128"/>
            </a:endParaRPr>
          </a:p>
        </p:txBody>
      </p:sp>
      <p:sp>
        <p:nvSpPr>
          <p:cNvPr id="72" name="正方形/長方形 71"/>
          <p:cNvSpPr/>
          <p:nvPr/>
        </p:nvSpPr>
        <p:spPr>
          <a:xfrm>
            <a:off x="0" y="515860"/>
            <a:ext cx="9900000" cy="792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800" b="1" dirty="0">
                <a:solidFill>
                  <a:sysClr val="windowText" lastClr="000000"/>
                </a:solidFill>
                <a:latin typeface="Meiryo UI" panose="020B0604030504040204" pitchFamily="50" charset="-128"/>
                <a:ea typeface="Meiryo UI" panose="020B0604030504040204" pitchFamily="50" charset="-128"/>
              </a:rPr>
              <a:t>中央区</a:t>
            </a:r>
            <a:r>
              <a:rPr lang="ja-JP" altLang="en-US" sz="1400" dirty="0">
                <a:solidFill>
                  <a:sysClr val="windowText" lastClr="000000"/>
                </a:solidFill>
                <a:latin typeface="Meiryo UI" panose="020B0604030504040204" pitchFamily="50" charset="-128"/>
                <a:ea typeface="Meiryo UI" panose="020B0604030504040204" pitchFamily="50" charset="-128"/>
              </a:rPr>
              <a:t>（現行政区：中央区、西区、大正区、浪速区、住之江区、住吉区、西成区）</a:t>
            </a:r>
            <a:endParaRPr lang="en-US" altLang="ja-JP" sz="1400" dirty="0">
              <a:solidFill>
                <a:sysClr val="windowText" lastClr="000000"/>
              </a:solidFill>
              <a:latin typeface="Meiryo UI" panose="020B0604030504040204" pitchFamily="50" charset="-128"/>
              <a:ea typeface="Meiryo UI" panose="020B0604030504040204" pitchFamily="50" charset="-128"/>
            </a:endParaRPr>
          </a:p>
          <a:p>
            <a:pPr algn="r"/>
            <a:r>
              <a:rPr lang="en-US" altLang="ja-JP" sz="1400" dirty="0">
                <a:solidFill>
                  <a:sysClr val="windowText" lastClr="000000"/>
                </a:solidFill>
                <a:latin typeface="Meiryo UI" panose="020B0604030504040204" pitchFamily="50" charset="-128"/>
                <a:ea typeface="Meiryo UI" panose="020B0604030504040204" pitchFamily="50" charset="-128"/>
              </a:rPr>
              <a:t>〔</a:t>
            </a:r>
            <a:r>
              <a:rPr lang="ja-JP" altLang="en-US" sz="1400" dirty="0">
                <a:solidFill>
                  <a:sysClr val="windowText" lastClr="000000"/>
                </a:solidFill>
                <a:latin typeface="Meiryo UI" panose="020B0604030504040204" pitchFamily="50" charset="-128"/>
                <a:ea typeface="Meiryo UI" panose="020B0604030504040204" pitchFamily="50" charset="-128"/>
              </a:rPr>
              <a:t> 職員数 計 </a:t>
            </a:r>
            <a:r>
              <a:rPr lang="en-US" altLang="ja-JP" sz="1400" dirty="0">
                <a:solidFill>
                  <a:sysClr val="windowText" lastClr="000000"/>
                </a:solidFill>
                <a:latin typeface="Meiryo UI" panose="020B0604030504040204" pitchFamily="50" charset="-128"/>
                <a:ea typeface="Meiryo UI" panose="020B0604030504040204" pitchFamily="50" charset="-128"/>
              </a:rPr>
              <a:t>2,820</a:t>
            </a:r>
            <a:r>
              <a:rPr lang="ja-JP" altLang="en-US" sz="1400" dirty="0">
                <a:solidFill>
                  <a:sysClr val="windowText" lastClr="000000"/>
                </a:solidFill>
                <a:latin typeface="Meiryo UI" panose="020B0604030504040204" pitchFamily="50" charset="-128"/>
                <a:ea typeface="Meiryo UI" panose="020B0604030504040204" pitchFamily="50" charset="-128"/>
              </a:rPr>
              <a:t>人　　人口 </a:t>
            </a:r>
            <a:r>
              <a:rPr lang="en-US" altLang="ja-JP" sz="1400" dirty="0">
                <a:solidFill>
                  <a:sysClr val="windowText" lastClr="000000"/>
                </a:solidFill>
                <a:latin typeface="Meiryo UI" panose="020B0604030504040204" pitchFamily="50" charset="-128"/>
                <a:ea typeface="Meiryo UI" panose="020B0604030504040204" pitchFamily="50" charset="-128"/>
              </a:rPr>
              <a:t>709,516</a:t>
            </a:r>
            <a:r>
              <a:rPr lang="ja-JP" altLang="en-US" sz="1400" dirty="0">
                <a:solidFill>
                  <a:sysClr val="windowText" lastClr="000000"/>
                </a:solidFill>
                <a:latin typeface="Meiryo UI" panose="020B0604030504040204" pitchFamily="50" charset="-128"/>
                <a:ea typeface="Meiryo UI" panose="020B0604030504040204" pitchFamily="50" charset="-128"/>
              </a:rPr>
              <a:t>人 </a:t>
            </a:r>
            <a:r>
              <a:rPr lang="en-US" altLang="ja-JP" sz="1400" dirty="0">
                <a:solidFill>
                  <a:sysClr val="windowText" lastClr="000000"/>
                </a:solidFill>
                <a:latin typeface="Meiryo UI" panose="020B0604030504040204" pitchFamily="50" charset="-128"/>
                <a:ea typeface="Meiryo UI" panose="020B0604030504040204" pitchFamily="50" charset="-128"/>
              </a:rPr>
              <a:t>〕</a:t>
            </a:r>
          </a:p>
        </p:txBody>
      </p:sp>
      <p:sp>
        <p:nvSpPr>
          <p:cNvPr id="74" name="正方形/長方形 73"/>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ＭＳ Ｐゴシック" charset="-128"/>
                <a:ea typeface="Meiryo UI"/>
                <a:cs typeface="Meiryo UI"/>
              </a:rPr>
              <a:t>　</a:t>
            </a:r>
            <a:r>
              <a:rPr lang="ja-JP" altLang="en-US" sz="2000" b="1" dirty="0">
                <a:solidFill>
                  <a:srgbClr val="000000"/>
                </a:solidFill>
                <a:latin typeface="Meiryo UI" panose="020B0604030504040204" pitchFamily="50" charset="-128"/>
                <a:ea typeface="Meiryo UI" panose="020B0604030504040204" pitchFamily="50" charset="-128"/>
                <a:cs typeface="Meiryo UI"/>
              </a:rPr>
              <a:t>特別区の組織　～課・事業所別職員数～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147" name="正方形/長方形 146"/>
          <p:cNvSpPr/>
          <p:nvPr/>
        </p:nvSpPr>
        <p:spPr bwMode="auto">
          <a:xfrm>
            <a:off x="187520" y="2003166"/>
            <a:ext cx="419944" cy="129554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148" name="Text Box 45"/>
          <p:cNvSpPr txBox="1">
            <a:spLocks noChangeArrowheads="1"/>
          </p:cNvSpPr>
          <p:nvPr/>
        </p:nvSpPr>
        <p:spPr bwMode="auto">
          <a:xfrm>
            <a:off x="1101146" y="1739937"/>
            <a:ext cx="1368000" cy="2448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149" name="Text Box 45"/>
          <p:cNvSpPr txBox="1">
            <a:spLocks noChangeArrowheads="1"/>
          </p:cNvSpPr>
          <p:nvPr/>
        </p:nvSpPr>
        <p:spPr bwMode="auto">
          <a:xfrm>
            <a:off x="1101146" y="2083655"/>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政策企画部</a:t>
            </a:r>
          </a:p>
        </p:txBody>
      </p:sp>
      <p:sp>
        <p:nvSpPr>
          <p:cNvPr id="154" name="Text Box 45"/>
          <p:cNvSpPr txBox="1">
            <a:spLocks noChangeArrowheads="1"/>
          </p:cNvSpPr>
          <p:nvPr/>
        </p:nvSpPr>
        <p:spPr bwMode="auto">
          <a:xfrm>
            <a:off x="1101146" y="296221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総務部</a:t>
            </a:r>
          </a:p>
        </p:txBody>
      </p:sp>
      <p:sp>
        <p:nvSpPr>
          <p:cNvPr id="159" name="Text Box 45"/>
          <p:cNvSpPr txBox="1">
            <a:spLocks noChangeArrowheads="1"/>
          </p:cNvSpPr>
          <p:nvPr/>
        </p:nvSpPr>
        <p:spPr bwMode="auto">
          <a:xfrm>
            <a:off x="1101146" y="3573016"/>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財務部</a:t>
            </a:r>
          </a:p>
        </p:txBody>
      </p:sp>
      <p:sp>
        <p:nvSpPr>
          <p:cNvPr id="171" name="Text Box 45"/>
          <p:cNvSpPr txBox="1">
            <a:spLocks noChangeArrowheads="1"/>
          </p:cNvSpPr>
          <p:nvPr/>
        </p:nvSpPr>
        <p:spPr bwMode="auto">
          <a:xfrm>
            <a:off x="1101146" y="4941168"/>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区民部</a:t>
            </a:r>
          </a:p>
        </p:txBody>
      </p:sp>
      <p:sp>
        <p:nvSpPr>
          <p:cNvPr id="172" name="Text Box 45"/>
          <p:cNvSpPr txBox="1">
            <a:spLocks noChangeArrowheads="1"/>
          </p:cNvSpPr>
          <p:nvPr/>
        </p:nvSpPr>
        <p:spPr bwMode="auto">
          <a:xfrm>
            <a:off x="1101146" y="585902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産業文化部</a:t>
            </a:r>
          </a:p>
        </p:txBody>
      </p:sp>
      <p:cxnSp>
        <p:nvCxnSpPr>
          <p:cNvPr id="173" name="直線コネクタ 172"/>
          <p:cNvCxnSpPr/>
          <p:nvPr/>
        </p:nvCxnSpPr>
        <p:spPr>
          <a:xfrm flipV="1">
            <a:off x="607464" y="2701702"/>
            <a:ext cx="231981" cy="0"/>
          </a:xfrm>
          <a:prstGeom prst="line">
            <a:avLst/>
          </a:prstGeom>
        </p:spPr>
        <p:style>
          <a:lnRef idx="1">
            <a:schemeClr val="dk1"/>
          </a:lnRef>
          <a:fillRef idx="0">
            <a:schemeClr val="dk1"/>
          </a:fillRef>
          <a:effectRef idx="0">
            <a:schemeClr val="dk1"/>
          </a:effectRef>
          <a:fontRef idx="minor">
            <a:schemeClr val="tx1"/>
          </a:fontRef>
        </p:style>
      </p:cxnSp>
      <p:cxnSp>
        <p:nvCxnSpPr>
          <p:cNvPr id="174" name="直線コネクタ 173"/>
          <p:cNvCxnSpPr/>
          <p:nvPr/>
        </p:nvCxnSpPr>
        <p:spPr>
          <a:xfrm flipV="1">
            <a:off x="849146" y="1846285"/>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5" name="直線コネクタ 174"/>
          <p:cNvCxnSpPr/>
          <p:nvPr/>
        </p:nvCxnSpPr>
        <p:spPr>
          <a:xfrm flipV="1">
            <a:off x="849146" y="220676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p:nvPr/>
        </p:nvCxnSpPr>
        <p:spPr>
          <a:xfrm flipV="1">
            <a:off x="849146" y="30853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7" name="直線コネクタ 176"/>
          <p:cNvCxnSpPr/>
          <p:nvPr/>
        </p:nvCxnSpPr>
        <p:spPr>
          <a:xfrm flipV="1">
            <a:off x="849146" y="372906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p:nvPr/>
        </p:nvCxnSpPr>
        <p:spPr>
          <a:xfrm flipV="1">
            <a:off x="849146" y="510154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9" name="直線コネクタ 178"/>
          <p:cNvCxnSpPr/>
          <p:nvPr/>
        </p:nvCxnSpPr>
        <p:spPr>
          <a:xfrm flipV="1">
            <a:off x="839445" y="598179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1" name="直線コネクタ 180"/>
          <p:cNvCxnSpPr/>
          <p:nvPr/>
        </p:nvCxnSpPr>
        <p:spPr>
          <a:xfrm flipV="1">
            <a:off x="2469021" y="22067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2" name="直線コネクタ 181"/>
          <p:cNvCxnSpPr/>
          <p:nvPr/>
        </p:nvCxnSpPr>
        <p:spPr>
          <a:xfrm flipV="1">
            <a:off x="2469021" y="308532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3" name="直線コネクタ 182"/>
          <p:cNvCxnSpPr/>
          <p:nvPr/>
        </p:nvCxnSpPr>
        <p:spPr>
          <a:xfrm flipV="1">
            <a:off x="2469021" y="373139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4" name="直線コネクタ 183"/>
          <p:cNvCxnSpPr/>
          <p:nvPr/>
        </p:nvCxnSpPr>
        <p:spPr>
          <a:xfrm flipV="1">
            <a:off x="2469021" y="510154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5" name="直線コネクタ 184"/>
          <p:cNvCxnSpPr/>
          <p:nvPr/>
        </p:nvCxnSpPr>
        <p:spPr>
          <a:xfrm flipV="1">
            <a:off x="2469021" y="59712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6" name="直線コネクタ 185"/>
          <p:cNvCxnSpPr/>
          <p:nvPr/>
        </p:nvCxnSpPr>
        <p:spPr>
          <a:xfrm flipV="1">
            <a:off x="2649021"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7" name="直線コネクタ 186"/>
          <p:cNvCxnSpPr/>
          <p:nvPr/>
        </p:nvCxnSpPr>
        <p:spPr>
          <a:xfrm flipV="1">
            <a:off x="2649021" y="27089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8" name="直線コネクタ 187"/>
          <p:cNvCxnSpPr/>
          <p:nvPr/>
        </p:nvCxnSpPr>
        <p:spPr>
          <a:xfrm flipV="1">
            <a:off x="2649021" y="33575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9" name="直線コネクタ 188"/>
          <p:cNvCxnSpPr/>
          <p:nvPr/>
        </p:nvCxnSpPr>
        <p:spPr>
          <a:xfrm flipV="1">
            <a:off x="2649021" y="3933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0" name="直線コネクタ 189"/>
          <p:cNvCxnSpPr/>
          <p:nvPr/>
        </p:nvCxnSpPr>
        <p:spPr>
          <a:xfrm flipV="1">
            <a:off x="2649021" y="422108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1" name="直線コネクタ 190"/>
          <p:cNvCxnSpPr/>
          <p:nvPr/>
        </p:nvCxnSpPr>
        <p:spPr>
          <a:xfrm flipV="1">
            <a:off x="2649021" y="446955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2" name="直線コネクタ 191"/>
          <p:cNvCxnSpPr/>
          <p:nvPr/>
        </p:nvCxnSpPr>
        <p:spPr>
          <a:xfrm flipV="1">
            <a:off x="2649021" y="47237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3" name="直線コネクタ 192"/>
          <p:cNvCxnSpPr/>
          <p:nvPr/>
        </p:nvCxnSpPr>
        <p:spPr>
          <a:xfrm flipV="1">
            <a:off x="2649021" y="533950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4" name="直線コネクタ 193"/>
          <p:cNvCxnSpPr/>
          <p:nvPr/>
        </p:nvCxnSpPr>
        <p:spPr>
          <a:xfrm flipV="1">
            <a:off x="2649021" y="558924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5" name="直線コネクタ 194"/>
          <p:cNvCxnSpPr/>
          <p:nvPr/>
        </p:nvCxnSpPr>
        <p:spPr>
          <a:xfrm flipV="1">
            <a:off x="2649146" y="62142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6" name="直線コネクタ 195"/>
          <p:cNvCxnSpPr/>
          <p:nvPr/>
        </p:nvCxnSpPr>
        <p:spPr>
          <a:xfrm flipV="1">
            <a:off x="2648845" y="64533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7" name="直線コネクタ 196"/>
          <p:cNvCxnSpPr/>
          <p:nvPr/>
        </p:nvCxnSpPr>
        <p:spPr>
          <a:xfrm flipH="1">
            <a:off x="839445" y="1846285"/>
            <a:ext cx="0" cy="5011715"/>
          </a:xfrm>
          <a:prstGeom prst="line">
            <a:avLst/>
          </a:prstGeom>
        </p:spPr>
        <p:style>
          <a:lnRef idx="1">
            <a:schemeClr val="dk1"/>
          </a:lnRef>
          <a:fillRef idx="0">
            <a:schemeClr val="dk1"/>
          </a:fillRef>
          <a:effectRef idx="0">
            <a:schemeClr val="dk1"/>
          </a:effectRef>
          <a:fontRef idx="minor">
            <a:schemeClr val="tx1"/>
          </a:fontRef>
        </p:style>
      </p:cxnSp>
      <p:cxnSp>
        <p:nvCxnSpPr>
          <p:cNvPr id="224" name="直線コネクタ 223"/>
          <p:cNvCxnSpPr/>
          <p:nvPr/>
        </p:nvCxnSpPr>
        <p:spPr>
          <a:xfrm>
            <a:off x="2648845" y="2200868"/>
            <a:ext cx="0" cy="508305"/>
          </a:xfrm>
          <a:prstGeom prst="line">
            <a:avLst/>
          </a:prstGeom>
        </p:spPr>
        <p:style>
          <a:lnRef idx="1">
            <a:schemeClr val="dk1"/>
          </a:lnRef>
          <a:fillRef idx="0">
            <a:schemeClr val="dk1"/>
          </a:fillRef>
          <a:effectRef idx="0">
            <a:schemeClr val="dk1"/>
          </a:effectRef>
          <a:fontRef idx="minor">
            <a:schemeClr val="tx1"/>
          </a:fontRef>
        </p:style>
      </p:cxnSp>
      <p:cxnSp>
        <p:nvCxnSpPr>
          <p:cNvPr id="225" name="直線コネクタ 224"/>
          <p:cNvCxnSpPr/>
          <p:nvPr/>
        </p:nvCxnSpPr>
        <p:spPr>
          <a:xfrm>
            <a:off x="2648845" y="3085320"/>
            <a:ext cx="0" cy="272243"/>
          </a:xfrm>
          <a:prstGeom prst="line">
            <a:avLst/>
          </a:prstGeom>
        </p:spPr>
        <p:style>
          <a:lnRef idx="1">
            <a:schemeClr val="dk1"/>
          </a:lnRef>
          <a:fillRef idx="0">
            <a:schemeClr val="dk1"/>
          </a:fillRef>
          <a:effectRef idx="0">
            <a:schemeClr val="dk1"/>
          </a:effectRef>
          <a:fontRef idx="minor">
            <a:schemeClr val="tx1"/>
          </a:fontRef>
        </p:style>
      </p:cxnSp>
      <p:cxnSp>
        <p:nvCxnSpPr>
          <p:cNvPr id="226" name="直線コネクタ 225"/>
          <p:cNvCxnSpPr/>
          <p:nvPr/>
        </p:nvCxnSpPr>
        <p:spPr>
          <a:xfrm>
            <a:off x="2648845" y="3735089"/>
            <a:ext cx="0" cy="988709"/>
          </a:xfrm>
          <a:prstGeom prst="line">
            <a:avLst/>
          </a:prstGeom>
        </p:spPr>
        <p:style>
          <a:lnRef idx="1">
            <a:schemeClr val="dk1"/>
          </a:lnRef>
          <a:fillRef idx="0">
            <a:schemeClr val="dk1"/>
          </a:fillRef>
          <a:effectRef idx="0">
            <a:schemeClr val="dk1"/>
          </a:effectRef>
          <a:fontRef idx="minor">
            <a:schemeClr val="tx1"/>
          </a:fontRef>
        </p:style>
      </p:cxnSp>
      <p:cxnSp>
        <p:nvCxnSpPr>
          <p:cNvPr id="227" name="直線コネクタ 226"/>
          <p:cNvCxnSpPr/>
          <p:nvPr/>
        </p:nvCxnSpPr>
        <p:spPr>
          <a:xfrm>
            <a:off x="2648845" y="5102357"/>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28" name="直線コネクタ 227"/>
          <p:cNvCxnSpPr/>
          <p:nvPr/>
        </p:nvCxnSpPr>
        <p:spPr>
          <a:xfrm>
            <a:off x="2648845" y="5971250"/>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29" name="直線コネクタ 228"/>
          <p:cNvCxnSpPr/>
          <p:nvPr/>
        </p:nvCxnSpPr>
        <p:spPr>
          <a:xfrm>
            <a:off x="704629" y="2701702"/>
            <a:ext cx="0" cy="4156298"/>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30" name="表 229"/>
          <p:cNvGraphicFramePr>
            <a:graphicFrameLocks noGrp="1"/>
          </p:cNvGraphicFramePr>
          <p:nvPr/>
        </p:nvGraphicFramePr>
        <p:xfrm>
          <a:off x="2873498" y="1726903"/>
          <a:ext cx="2511550" cy="4824000"/>
        </p:xfrm>
        <a:graphic>
          <a:graphicData uri="http://schemas.openxmlformats.org/drawingml/2006/table">
            <a:tbl>
              <a:tblPr/>
              <a:tblGrid>
                <a:gridCol w="1368000">
                  <a:extLst>
                    <a:ext uri="{9D8B030D-6E8A-4147-A177-3AD203B41FA5}">
                      <a16:colId xmlns:a16="http://schemas.microsoft.com/office/drawing/2014/main" val="20000"/>
                    </a:ext>
                  </a:extLst>
                </a:gridCol>
                <a:gridCol w="78355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秘書広報課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区政改革課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行政課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人事課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34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財務課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税務課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区税事務所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127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契約課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用地管財課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38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ダイバーシティ推進課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地域支援課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観光文化スポーツ課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産業振興課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28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1"/>
                  </a:ext>
                </a:extLst>
              </a:tr>
            </a:tbl>
          </a:graphicData>
        </a:graphic>
      </p:graphicFrame>
      <p:sp>
        <p:nvSpPr>
          <p:cNvPr id="87" name="テキスト ボックス 86"/>
          <p:cNvSpPr txBox="1"/>
          <p:nvPr/>
        </p:nvSpPr>
        <p:spPr>
          <a:xfrm>
            <a:off x="1704263" y="2345565"/>
            <a:ext cx="764757" cy="261610"/>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44</a:t>
            </a:r>
            <a:r>
              <a:rPr kumimoji="1" lang="ja-JP" altLang="en-US" sz="1050" dirty="0">
                <a:latin typeface="Meiryo UI" panose="020B0604030504040204" pitchFamily="50" charset="-128"/>
                <a:ea typeface="Meiryo UI" panose="020B0604030504040204" pitchFamily="50" charset="-128"/>
              </a:rPr>
              <a:t>　人</a:t>
            </a:r>
          </a:p>
        </p:txBody>
      </p:sp>
      <p:sp>
        <p:nvSpPr>
          <p:cNvPr id="88" name="テキスト ボックス 87"/>
          <p:cNvSpPr txBox="1"/>
          <p:nvPr/>
        </p:nvSpPr>
        <p:spPr>
          <a:xfrm>
            <a:off x="1704264" y="3222368"/>
            <a:ext cx="764757" cy="261610"/>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60</a:t>
            </a:r>
            <a:r>
              <a:rPr kumimoji="1" lang="ja-JP" altLang="en-US" sz="1050" dirty="0">
                <a:latin typeface="Meiryo UI" panose="020B0604030504040204" pitchFamily="50" charset="-128"/>
                <a:ea typeface="Meiryo UI" panose="020B0604030504040204" pitchFamily="50" charset="-128"/>
              </a:rPr>
              <a:t>　人</a:t>
            </a:r>
          </a:p>
        </p:txBody>
      </p:sp>
      <p:sp>
        <p:nvSpPr>
          <p:cNvPr id="89" name="テキスト ボックス 88"/>
          <p:cNvSpPr txBox="1"/>
          <p:nvPr/>
        </p:nvSpPr>
        <p:spPr>
          <a:xfrm>
            <a:off x="1704263" y="3833747"/>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207</a:t>
            </a:r>
            <a:r>
              <a:rPr kumimoji="1" lang="ja-JP" altLang="en-US" sz="1050" dirty="0">
                <a:latin typeface="Meiryo UI" panose="020B0604030504040204" pitchFamily="50" charset="-128"/>
                <a:ea typeface="Meiryo UI" panose="020B0604030504040204" pitchFamily="50" charset="-128"/>
              </a:rPr>
              <a:t>　人</a:t>
            </a:r>
          </a:p>
        </p:txBody>
      </p:sp>
      <p:sp>
        <p:nvSpPr>
          <p:cNvPr id="90" name="テキスト ボックス 89"/>
          <p:cNvSpPr txBox="1"/>
          <p:nvPr/>
        </p:nvSpPr>
        <p:spPr>
          <a:xfrm>
            <a:off x="1704263" y="520892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68</a:t>
            </a:r>
            <a:r>
              <a:rPr kumimoji="1" lang="ja-JP" altLang="en-US" sz="1050" dirty="0">
                <a:latin typeface="Meiryo UI" panose="020B0604030504040204" pitchFamily="50" charset="-128"/>
                <a:ea typeface="Meiryo UI" panose="020B0604030504040204" pitchFamily="50" charset="-128"/>
              </a:rPr>
              <a:t>　人</a:t>
            </a:r>
          </a:p>
        </p:txBody>
      </p:sp>
      <p:sp>
        <p:nvSpPr>
          <p:cNvPr id="91" name="テキスト ボックス 90"/>
          <p:cNvSpPr txBox="1"/>
          <p:nvPr/>
        </p:nvSpPr>
        <p:spPr>
          <a:xfrm>
            <a:off x="1704263" y="6118833"/>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65</a:t>
            </a:r>
            <a:r>
              <a:rPr kumimoji="1" lang="ja-JP" altLang="en-US" sz="1050" dirty="0">
                <a:latin typeface="Meiryo UI" panose="020B0604030504040204" pitchFamily="50" charset="-128"/>
                <a:ea typeface="Meiryo UI" panose="020B0604030504040204" pitchFamily="50" charset="-128"/>
              </a:rPr>
              <a:t>　人</a:t>
            </a:r>
          </a:p>
        </p:txBody>
      </p:sp>
      <p:sp>
        <p:nvSpPr>
          <p:cNvPr id="92" name="正方形/長方形 91"/>
          <p:cNvSpPr/>
          <p:nvPr/>
        </p:nvSpPr>
        <p:spPr>
          <a:xfrm>
            <a:off x="4377037" y="1233720"/>
            <a:ext cx="1008011" cy="467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職員数</a:t>
            </a:r>
            <a:r>
              <a:rPr lang="en-US" altLang="ja-JP" sz="1600" dirty="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93" name="正方形/長方形 92"/>
          <p:cNvSpPr/>
          <p:nvPr/>
        </p:nvSpPr>
        <p:spPr>
          <a:xfrm>
            <a:off x="1712741" y="1251364"/>
            <a:ext cx="19446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組織機構</a:t>
            </a:r>
            <a:r>
              <a:rPr lang="en-US" altLang="ja-JP" sz="1600" dirty="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grpSp>
        <p:nvGrpSpPr>
          <p:cNvPr id="207" name="グループ化 206"/>
          <p:cNvGrpSpPr/>
          <p:nvPr/>
        </p:nvGrpSpPr>
        <p:grpSpPr>
          <a:xfrm>
            <a:off x="5884911" y="1628800"/>
            <a:ext cx="3708000" cy="3888000"/>
            <a:chOff x="464155" y="2527449"/>
            <a:chExt cx="3357857" cy="3528000"/>
          </a:xfrm>
        </p:grpSpPr>
        <p:grpSp>
          <p:nvGrpSpPr>
            <p:cNvPr id="208" name="グループ化 207"/>
            <p:cNvGrpSpPr/>
            <p:nvPr/>
          </p:nvGrpSpPr>
          <p:grpSpPr>
            <a:xfrm>
              <a:off x="464155" y="2527449"/>
              <a:ext cx="3186376" cy="3528000"/>
              <a:chOff x="827584" y="1556792"/>
              <a:chExt cx="3186376" cy="3528000"/>
            </a:xfrm>
          </p:grpSpPr>
          <p:sp>
            <p:nvSpPr>
              <p:cNvPr id="210" name="フリーフォーム 209"/>
              <p:cNvSpPr>
                <a:spLocks/>
              </p:cNvSpPr>
              <p:nvPr/>
            </p:nvSpPr>
            <p:spPr bwMode="auto">
              <a:xfrm>
                <a:off x="2055946" y="3022758"/>
                <a:ext cx="565234" cy="499193"/>
              </a:xfrm>
              <a:custGeom>
                <a:avLst/>
                <a:gdLst>
                  <a:gd name="T0" fmla="*/ 1162 w 1180"/>
                  <a:gd name="T1" fmla="*/ 15 h 1026"/>
                  <a:gd name="T2" fmla="*/ 1164 w 1180"/>
                  <a:gd name="T3" fmla="*/ 39 h 1026"/>
                  <a:gd name="T4" fmla="*/ 1167 w 1180"/>
                  <a:gd name="T5" fmla="*/ 84 h 1026"/>
                  <a:gd name="T6" fmla="*/ 1167 w 1180"/>
                  <a:gd name="T7" fmla="*/ 97 h 1026"/>
                  <a:gd name="T8" fmla="*/ 1170 w 1180"/>
                  <a:gd name="T9" fmla="*/ 120 h 1026"/>
                  <a:gd name="T10" fmla="*/ 1172 w 1180"/>
                  <a:gd name="T11" fmla="*/ 147 h 1026"/>
                  <a:gd name="T12" fmla="*/ 1178 w 1180"/>
                  <a:gd name="T13" fmla="*/ 199 h 1026"/>
                  <a:gd name="T14" fmla="*/ 1178 w 1180"/>
                  <a:gd name="T15" fmla="*/ 244 h 1026"/>
                  <a:gd name="T16" fmla="*/ 1180 w 1180"/>
                  <a:gd name="T17" fmla="*/ 296 h 1026"/>
                  <a:gd name="T18" fmla="*/ 1180 w 1180"/>
                  <a:gd name="T19" fmla="*/ 357 h 1026"/>
                  <a:gd name="T20" fmla="*/ 1180 w 1180"/>
                  <a:gd name="T21" fmla="*/ 396 h 1026"/>
                  <a:gd name="T22" fmla="*/ 1180 w 1180"/>
                  <a:gd name="T23" fmla="*/ 425 h 1026"/>
                  <a:gd name="T24" fmla="*/ 1180 w 1180"/>
                  <a:gd name="T25" fmla="*/ 427 h 1026"/>
                  <a:gd name="T26" fmla="*/ 1180 w 1180"/>
                  <a:gd name="T27" fmla="*/ 435 h 1026"/>
                  <a:gd name="T28" fmla="*/ 1178 w 1180"/>
                  <a:gd name="T29" fmla="*/ 446 h 1026"/>
                  <a:gd name="T30" fmla="*/ 1178 w 1180"/>
                  <a:gd name="T31" fmla="*/ 485 h 1026"/>
                  <a:gd name="T32" fmla="*/ 1175 w 1180"/>
                  <a:gd name="T33" fmla="*/ 511 h 1026"/>
                  <a:gd name="T34" fmla="*/ 1172 w 1180"/>
                  <a:gd name="T35" fmla="*/ 569 h 1026"/>
                  <a:gd name="T36" fmla="*/ 1170 w 1180"/>
                  <a:gd name="T37" fmla="*/ 627 h 1026"/>
                  <a:gd name="T38" fmla="*/ 1164 w 1180"/>
                  <a:gd name="T39" fmla="*/ 711 h 1026"/>
                  <a:gd name="T40" fmla="*/ 1159 w 1180"/>
                  <a:gd name="T41" fmla="*/ 763 h 1026"/>
                  <a:gd name="T42" fmla="*/ 1157 w 1180"/>
                  <a:gd name="T43" fmla="*/ 808 h 1026"/>
                  <a:gd name="T44" fmla="*/ 1151 w 1180"/>
                  <a:gd name="T45" fmla="*/ 863 h 1026"/>
                  <a:gd name="T46" fmla="*/ 1143 w 1180"/>
                  <a:gd name="T47" fmla="*/ 921 h 1026"/>
                  <a:gd name="T48" fmla="*/ 1143 w 1180"/>
                  <a:gd name="T49" fmla="*/ 944 h 1026"/>
                  <a:gd name="T50" fmla="*/ 1073 w 1180"/>
                  <a:gd name="T51" fmla="*/ 934 h 1026"/>
                  <a:gd name="T52" fmla="*/ 1007 w 1180"/>
                  <a:gd name="T53" fmla="*/ 926 h 1026"/>
                  <a:gd name="T54" fmla="*/ 968 w 1180"/>
                  <a:gd name="T55" fmla="*/ 921 h 1026"/>
                  <a:gd name="T56" fmla="*/ 868 w 1180"/>
                  <a:gd name="T57" fmla="*/ 910 h 1026"/>
                  <a:gd name="T58" fmla="*/ 797 w 1180"/>
                  <a:gd name="T59" fmla="*/ 902 h 1026"/>
                  <a:gd name="T60" fmla="*/ 703 w 1180"/>
                  <a:gd name="T61" fmla="*/ 921 h 1026"/>
                  <a:gd name="T62" fmla="*/ 658 w 1180"/>
                  <a:gd name="T63" fmla="*/ 931 h 1026"/>
                  <a:gd name="T64" fmla="*/ 632 w 1180"/>
                  <a:gd name="T65" fmla="*/ 944 h 1026"/>
                  <a:gd name="T66" fmla="*/ 603 w 1180"/>
                  <a:gd name="T67" fmla="*/ 981 h 1026"/>
                  <a:gd name="T68" fmla="*/ 567 w 1180"/>
                  <a:gd name="T69" fmla="*/ 989 h 1026"/>
                  <a:gd name="T70" fmla="*/ 459 w 1180"/>
                  <a:gd name="T71" fmla="*/ 1015 h 1026"/>
                  <a:gd name="T72" fmla="*/ 415 w 1180"/>
                  <a:gd name="T73" fmla="*/ 1026 h 1026"/>
                  <a:gd name="T74" fmla="*/ 378 w 1180"/>
                  <a:gd name="T75" fmla="*/ 989 h 1026"/>
                  <a:gd name="T76" fmla="*/ 365 w 1180"/>
                  <a:gd name="T77" fmla="*/ 976 h 1026"/>
                  <a:gd name="T78" fmla="*/ 326 w 1180"/>
                  <a:gd name="T79" fmla="*/ 942 h 1026"/>
                  <a:gd name="T80" fmla="*/ 215 w 1180"/>
                  <a:gd name="T81" fmla="*/ 834 h 1026"/>
                  <a:gd name="T82" fmla="*/ 118 w 1180"/>
                  <a:gd name="T83" fmla="*/ 742 h 1026"/>
                  <a:gd name="T84" fmla="*/ 14 w 1180"/>
                  <a:gd name="T85" fmla="*/ 635 h 1026"/>
                  <a:gd name="T86" fmla="*/ 14 w 1180"/>
                  <a:gd name="T87" fmla="*/ 593 h 1026"/>
                  <a:gd name="T88" fmla="*/ 171 w 1180"/>
                  <a:gd name="T89" fmla="*/ 532 h 1026"/>
                  <a:gd name="T90" fmla="*/ 297 w 1180"/>
                  <a:gd name="T91" fmla="*/ 483 h 1026"/>
                  <a:gd name="T92" fmla="*/ 349 w 1180"/>
                  <a:gd name="T93" fmla="*/ 475 h 1026"/>
                  <a:gd name="T94" fmla="*/ 462 w 1180"/>
                  <a:gd name="T95" fmla="*/ 427 h 1026"/>
                  <a:gd name="T96" fmla="*/ 622 w 1180"/>
                  <a:gd name="T97" fmla="*/ 322 h 1026"/>
                  <a:gd name="T98" fmla="*/ 672 w 1180"/>
                  <a:gd name="T99" fmla="*/ 309 h 1026"/>
                  <a:gd name="T100" fmla="*/ 711 w 1180"/>
                  <a:gd name="T101" fmla="*/ 278 h 1026"/>
                  <a:gd name="T102" fmla="*/ 719 w 1180"/>
                  <a:gd name="T103" fmla="*/ 273 h 1026"/>
                  <a:gd name="T104" fmla="*/ 753 w 1180"/>
                  <a:gd name="T105" fmla="*/ 246 h 1026"/>
                  <a:gd name="T106" fmla="*/ 858 w 1180"/>
                  <a:gd name="T107" fmla="*/ 178 h 1026"/>
                  <a:gd name="T108" fmla="*/ 942 w 1180"/>
                  <a:gd name="T109" fmla="*/ 123 h 1026"/>
                  <a:gd name="T110" fmla="*/ 957 w 1180"/>
                  <a:gd name="T111" fmla="*/ 115 h 1026"/>
                  <a:gd name="T112" fmla="*/ 1012 w 1180"/>
                  <a:gd name="T113" fmla="*/ 68 h 1026"/>
                  <a:gd name="T114" fmla="*/ 1046 w 1180"/>
                  <a:gd name="T115" fmla="*/ 34 h 1026"/>
                  <a:gd name="T116" fmla="*/ 1067 w 1180"/>
                  <a:gd name="T117" fmla="*/ 15 h 1026"/>
                  <a:gd name="T118" fmla="*/ 1094 w 1180"/>
                  <a:gd name="T119" fmla="*/ 8 h 1026"/>
                  <a:gd name="T120" fmla="*/ 1107 w 1180"/>
                  <a:gd name="T121" fmla="*/ 5 h 1026"/>
                  <a:gd name="T122" fmla="*/ 1125 w 1180"/>
                  <a:gd name="T123" fmla="*/ 2 h 1026"/>
                  <a:gd name="T124" fmla="*/ 1154 w 1180"/>
                  <a:gd name="T125" fmla="*/ 0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0" h="1026">
                    <a:moveTo>
                      <a:pt x="1162" y="0"/>
                    </a:moveTo>
                    <a:lnTo>
                      <a:pt x="1162" y="8"/>
                    </a:lnTo>
                    <a:lnTo>
                      <a:pt x="1162" y="10"/>
                    </a:lnTo>
                    <a:lnTo>
                      <a:pt x="1162" y="15"/>
                    </a:lnTo>
                    <a:lnTo>
                      <a:pt x="1162" y="23"/>
                    </a:lnTo>
                    <a:lnTo>
                      <a:pt x="1164" y="39"/>
                    </a:lnTo>
                    <a:lnTo>
                      <a:pt x="1164" y="50"/>
                    </a:lnTo>
                    <a:lnTo>
                      <a:pt x="1164" y="52"/>
                    </a:lnTo>
                    <a:lnTo>
                      <a:pt x="1167" y="84"/>
                    </a:lnTo>
                    <a:lnTo>
                      <a:pt x="1167" y="92"/>
                    </a:lnTo>
                    <a:lnTo>
                      <a:pt x="1167" y="97"/>
                    </a:lnTo>
                    <a:lnTo>
                      <a:pt x="1170" y="115"/>
                    </a:lnTo>
                    <a:lnTo>
                      <a:pt x="1170" y="118"/>
                    </a:lnTo>
                    <a:lnTo>
                      <a:pt x="1170" y="120"/>
                    </a:lnTo>
                    <a:lnTo>
                      <a:pt x="1170" y="123"/>
                    </a:lnTo>
                    <a:lnTo>
                      <a:pt x="1172" y="139"/>
                    </a:lnTo>
                    <a:lnTo>
                      <a:pt x="1172" y="144"/>
                    </a:lnTo>
                    <a:lnTo>
                      <a:pt x="1172" y="147"/>
                    </a:lnTo>
                    <a:lnTo>
                      <a:pt x="1172" y="152"/>
                    </a:lnTo>
                    <a:lnTo>
                      <a:pt x="1175" y="168"/>
                    </a:lnTo>
                    <a:lnTo>
                      <a:pt x="1175" y="183"/>
                    </a:lnTo>
                    <a:lnTo>
                      <a:pt x="1178" y="199"/>
                    </a:lnTo>
                    <a:lnTo>
                      <a:pt x="1178" y="204"/>
                    </a:lnTo>
                    <a:lnTo>
                      <a:pt x="1178" y="223"/>
                    </a:lnTo>
                    <a:lnTo>
                      <a:pt x="1178" y="231"/>
                    </a:lnTo>
                    <a:lnTo>
                      <a:pt x="1178" y="244"/>
                    </a:lnTo>
                    <a:lnTo>
                      <a:pt x="1178" y="249"/>
                    </a:lnTo>
                    <a:lnTo>
                      <a:pt x="1180" y="265"/>
                    </a:lnTo>
                    <a:lnTo>
                      <a:pt x="1180" y="267"/>
                    </a:lnTo>
                    <a:lnTo>
                      <a:pt x="1180" y="291"/>
                    </a:lnTo>
                    <a:lnTo>
                      <a:pt x="1180" y="296"/>
                    </a:lnTo>
                    <a:lnTo>
                      <a:pt x="1180" y="299"/>
                    </a:lnTo>
                    <a:lnTo>
                      <a:pt x="1180" y="343"/>
                    </a:lnTo>
                    <a:lnTo>
                      <a:pt x="1180" y="357"/>
                    </a:lnTo>
                    <a:lnTo>
                      <a:pt x="1180" y="362"/>
                    </a:lnTo>
                    <a:lnTo>
                      <a:pt x="1180" y="364"/>
                    </a:lnTo>
                    <a:lnTo>
                      <a:pt x="1180" y="396"/>
                    </a:lnTo>
                    <a:lnTo>
                      <a:pt x="1180" y="399"/>
                    </a:lnTo>
                    <a:lnTo>
                      <a:pt x="1180" y="417"/>
                    </a:lnTo>
                    <a:lnTo>
                      <a:pt x="1180" y="425"/>
                    </a:lnTo>
                    <a:lnTo>
                      <a:pt x="1180" y="427"/>
                    </a:lnTo>
                    <a:lnTo>
                      <a:pt x="1180" y="430"/>
                    </a:lnTo>
                    <a:lnTo>
                      <a:pt x="1180" y="433"/>
                    </a:lnTo>
                    <a:lnTo>
                      <a:pt x="1180" y="435"/>
                    </a:lnTo>
                    <a:lnTo>
                      <a:pt x="1178" y="441"/>
                    </a:lnTo>
                    <a:lnTo>
                      <a:pt x="1178" y="443"/>
                    </a:lnTo>
                    <a:lnTo>
                      <a:pt x="1178" y="446"/>
                    </a:lnTo>
                    <a:lnTo>
                      <a:pt x="1178" y="451"/>
                    </a:lnTo>
                    <a:lnTo>
                      <a:pt x="1178" y="472"/>
                    </a:lnTo>
                    <a:lnTo>
                      <a:pt x="1178" y="483"/>
                    </a:lnTo>
                    <a:lnTo>
                      <a:pt x="1178" y="485"/>
                    </a:lnTo>
                    <a:lnTo>
                      <a:pt x="1175" y="511"/>
                    </a:lnTo>
                    <a:lnTo>
                      <a:pt x="1175" y="535"/>
                    </a:lnTo>
                    <a:lnTo>
                      <a:pt x="1175" y="540"/>
                    </a:lnTo>
                    <a:lnTo>
                      <a:pt x="1172" y="556"/>
                    </a:lnTo>
                    <a:lnTo>
                      <a:pt x="1172" y="569"/>
                    </a:lnTo>
                    <a:lnTo>
                      <a:pt x="1172" y="588"/>
                    </a:lnTo>
                    <a:lnTo>
                      <a:pt x="1172" y="601"/>
                    </a:lnTo>
                    <a:lnTo>
                      <a:pt x="1170" y="606"/>
                    </a:lnTo>
                    <a:lnTo>
                      <a:pt x="1170" y="611"/>
                    </a:lnTo>
                    <a:lnTo>
                      <a:pt x="1170" y="622"/>
                    </a:lnTo>
                    <a:lnTo>
                      <a:pt x="1170" y="627"/>
                    </a:lnTo>
                    <a:lnTo>
                      <a:pt x="1167" y="669"/>
                    </a:lnTo>
                    <a:lnTo>
                      <a:pt x="1167" y="687"/>
                    </a:lnTo>
                    <a:lnTo>
                      <a:pt x="1164" y="706"/>
                    </a:lnTo>
                    <a:lnTo>
                      <a:pt x="1164" y="711"/>
                    </a:lnTo>
                    <a:lnTo>
                      <a:pt x="1164" y="713"/>
                    </a:lnTo>
                    <a:lnTo>
                      <a:pt x="1164" y="716"/>
                    </a:lnTo>
                    <a:lnTo>
                      <a:pt x="1159" y="763"/>
                    </a:lnTo>
                    <a:lnTo>
                      <a:pt x="1159" y="766"/>
                    </a:lnTo>
                    <a:lnTo>
                      <a:pt x="1157" y="805"/>
                    </a:lnTo>
                    <a:lnTo>
                      <a:pt x="1157" y="808"/>
                    </a:lnTo>
                    <a:lnTo>
                      <a:pt x="1157" y="811"/>
                    </a:lnTo>
                    <a:lnTo>
                      <a:pt x="1154" y="832"/>
                    </a:lnTo>
                    <a:lnTo>
                      <a:pt x="1151" y="847"/>
                    </a:lnTo>
                    <a:lnTo>
                      <a:pt x="1151" y="860"/>
                    </a:lnTo>
                    <a:lnTo>
                      <a:pt x="1151" y="863"/>
                    </a:lnTo>
                    <a:lnTo>
                      <a:pt x="1151" y="866"/>
                    </a:lnTo>
                    <a:lnTo>
                      <a:pt x="1149" y="889"/>
                    </a:lnTo>
                    <a:lnTo>
                      <a:pt x="1149" y="892"/>
                    </a:lnTo>
                    <a:lnTo>
                      <a:pt x="1143" y="921"/>
                    </a:lnTo>
                    <a:lnTo>
                      <a:pt x="1143" y="929"/>
                    </a:lnTo>
                    <a:lnTo>
                      <a:pt x="1143" y="931"/>
                    </a:lnTo>
                    <a:lnTo>
                      <a:pt x="1143" y="944"/>
                    </a:lnTo>
                    <a:lnTo>
                      <a:pt x="1136" y="944"/>
                    </a:lnTo>
                    <a:lnTo>
                      <a:pt x="1130" y="944"/>
                    </a:lnTo>
                    <a:lnTo>
                      <a:pt x="1122" y="942"/>
                    </a:lnTo>
                    <a:lnTo>
                      <a:pt x="1086" y="937"/>
                    </a:lnTo>
                    <a:lnTo>
                      <a:pt x="1073" y="934"/>
                    </a:lnTo>
                    <a:lnTo>
                      <a:pt x="1070" y="934"/>
                    </a:lnTo>
                    <a:lnTo>
                      <a:pt x="1065" y="934"/>
                    </a:lnTo>
                    <a:lnTo>
                      <a:pt x="1044" y="931"/>
                    </a:lnTo>
                    <a:lnTo>
                      <a:pt x="1031" y="929"/>
                    </a:lnTo>
                    <a:lnTo>
                      <a:pt x="1028" y="929"/>
                    </a:lnTo>
                    <a:lnTo>
                      <a:pt x="1007" y="926"/>
                    </a:lnTo>
                    <a:lnTo>
                      <a:pt x="989" y="923"/>
                    </a:lnTo>
                    <a:lnTo>
                      <a:pt x="984" y="921"/>
                    </a:lnTo>
                    <a:lnTo>
                      <a:pt x="981" y="921"/>
                    </a:lnTo>
                    <a:lnTo>
                      <a:pt x="968" y="921"/>
                    </a:lnTo>
                    <a:lnTo>
                      <a:pt x="934" y="916"/>
                    </a:lnTo>
                    <a:lnTo>
                      <a:pt x="918" y="916"/>
                    </a:lnTo>
                    <a:lnTo>
                      <a:pt x="915" y="916"/>
                    </a:lnTo>
                    <a:lnTo>
                      <a:pt x="905" y="913"/>
                    </a:lnTo>
                    <a:lnTo>
                      <a:pt x="868" y="910"/>
                    </a:lnTo>
                    <a:lnTo>
                      <a:pt x="860" y="908"/>
                    </a:lnTo>
                    <a:lnTo>
                      <a:pt x="852" y="908"/>
                    </a:lnTo>
                    <a:lnTo>
                      <a:pt x="821" y="905"/>
                    </a:lnTo>
                    <a:lnTo>
                      <a:pt x="808" y="902"/>
                    </a:lnTo>
                    <a:lnTo>
                      <a:pt x="800" y="902"/>
                    </a:lnTo>
                    <a:lnTo>
                      <a:pt x="797" y="902"/>
                    </a:lnTo>
                    <a:lnTo>
                      <a:pt x="787" y="905"/>
                    </a:lnTo>
                    <a:lnTo>
                      <a:pt x="766" y="910"/>
                    </a:lnTo>
                    <a:lnTo>
                      <a:pt x="732" y="916"/>
                    </a:lnTo>
                    <a:lnTo>
                      <a:pt x="703" y="921"/>
                    </a:lnTo>
                    <a:lnTo>
                      <a:pt x="679" y="926"/>
                    </a:lnTo>
                    <a:lnTo>
                      <a:pt x="672" y="929"/>
                    </a:lnTo>
                    <a:lnTo>
                      <a:pt x="669" y="929"/>
                    </a:lnTo>
                    <a:lnTo>
                      <a:pt x="664" y="929"/>
                    </a:lnTo>
                    <a:lnTo>
                      <a:pt x="658" y="931"/>
                    </a:lnTo>
                    <a:lnTo>
                      <a:pt x="653" y="931"/>
                    </a:lnTo>
                    <a:lnTo>
                      <a:pt x="648" y="934"/>
                    </a:lnTo>
                    <a:lnTo>
                      <a:pt x="645" y="934"/>
                    </a:lnTo>
                    <a:lnTo>
                      <a:pt x="640" y="937"/>
                    </a:lnTo>
                    <a:lnTo>
                      <a:pt x="637" y="939"/>
                    </a:lnTo>
                    <a:lnTo>
                      <a:pt x="632" y="944"/>
                    </a:lnTo>
                    <a:lnTo>
                      <a:pt x="624" y="952"/>
                    </a:lnTo>
                    <a:lnTo>
                      <a:pt x="617" y="958"/>
                    </a:lnTo>
                    <a:lnTo>
                      <a:pt x="614" y="963"/>
                    </a:lnTo>
                    <a:lnTo>
                      <a:pt x="609" y="968"/>
                    </a:lnTo>
                    <a:lnTo>
                      <a:pt x="606" y="973"/>
                    </a:lnTo>
                    <a:lnTo>
                      <a:pt x="603" y="981"/>
                    </a:lnTo>
                    <a:lnTo>
                      <a:pt x="593" y="984"/>
                    </a:lnTo>
                    <a:lnTo>
                      <a:pt x="582" y="986"/>
                    </a:lnTo>
                    <a:lnTo>
                      <a:pt x="577" y="986"/>
                    </a:lnTo>
                    <a:lnTo>
                      <a:pt x="575" y="986"/>
                    </a:lnTo>
                    <a:lnTo>
                      <a:pt x="569" y="989"/>
                    </a:lnTo>
                    <a:lnTo>
                      <a:pt x="567" y="989"/>
                    </a:lnTo>
                    <a:lnTo>
                      <a:pt x="559" y="992"/>
                    </a:lnTo>
                    <a:lnTo>
                      <a:pt x="517" y="1002"/>
                    </a:lnTo>
                    <a:lnTo>
                      <a:pt x="478" y="1010"/>
                    </a:lnTo>
                    <a:lnTo>
                      <a:pt x="470" y="1013"/>
                    </a:lnTo>
                    <a:lnTo>
                      <a:pt x="459" y="1015"/>
                    </a:lnTo>
                    <a:lnTo>
                      <a:pt x="454" y="1015"/>
                    </a:lnTo>
                    <a:lnTo>
                      <a:pt x="449" y="1018"/>
                    </a:lnTo>
                    <a:lnTo>
                      <a:pt x="443" y="1021"/>
                    </a:lnTo>
                    <a:lnTo>
                      <a:pt x="415" y="1026"/>
                    </a:lnTo>
                    <a:lnTo>
                      <a:pt x="388" y="1000"/>
                    </a:lnTo>
                    <a:lnTo>
                      <a:pt x="386" y="997"/>
                    </a:lnTo>
                    <a:lnTo>
                      <a:pt x="383" y="997"/>
                    </a:lnTo>
                    <a:lnTo>
                      <a:pt x="378" y="989"/>
                    </a:lnTo>
                    <a:lnTo>
                      <a:pt x="373" y="986"/>
                    </a:lnTo>
                    <a:lnTo>
                      <a:pt x="373" y="984"/>
                    </a:lnTo>
                    <a:lnTo>
                      <a:pt x="370" y="981"/>
                    </a:lnTo>
                    <a:lnTo>
                      <a:pt x="365" y="976"/>
                    </a:lnTo>
                    <a:lnTo>
                      <a:pt x="360" y="973"/>
                    </a:lnTo>
                    <a:lnTo>
                      <a:pt x="354" y="968"/>
                    </a:lnTo>
                    <a:lnTo>
                      <a:pt x="339" y="952"/>
                    </a:lnTo>
                    <a:lnTo>
                      <a:pt x="336" y="950"/>
                    </a:lnTo>
                    <a:lnTo>
                      <a:pt x="328" y="944"/>
                    </a:lnTo>
                    <a:lnTo>
                      <a:pt x="326" y="942"/>
                    </a:lnTo>
                    <a:lnTo>
                      <a:pt x="326" y="939"/>
                    </a:lnTo>
                    <a:lnTo>
                      <a:pt x="299" y="913"/>
                    </a:lnTo>
                    <a:lnTo>
                      <a:pt x="265" y="881"/>
                    </a:lnTo>
                    <a:lnTo>
                      <a:pt x="215" y="834"/>
                    </a:lnTo>
                    <a:lnTo>
                      <a:pt x="210" y="832"/>
                    </a:lnTo>
                    <a:lnTo>
                      <a:pt x="208" y="829"/>
                    </a:lnTo>
                    <a:lnTo>
                      <a:pt x="208" y="826"/>
                    </a:lnTo>
                    <a:lnTo>
                      <a:pt x="205" y="824"/>
                    </a:lnTo>
                    <a:lnTo>
                      <a:pt x="155" y="776"/>
                    </a:lnTo>
                    <a:lnTo>
                      <a:pt x="118" y="742"/>
                    </a:lnTo>
                    <a:lnTo>
                      <a:pt x="79" y="706"/>
                    </a:lnTo>
                    <a:lnTo>
                      <a:pt x="61" y="687"/>
                    </a:lnTo>
                    <a:lnTo>
                      <a:pt x="45" y="671"/>
                    </a:lnTo>
                    <a:lnTo>
                      <a:pt x="21" y="645"/>
                    </a:lnTo>
                    <a:lnTo>
                      <a:pt x="16" y="640"/>
                    </a:lnTo>
                    <a:lnTo>
                      <a:pt x="14" y="635"/>
                    </a:lnTo>
                    <a:lnTo>
                      <a:pt x="11" y="627"/>
                    </a:lnTo>
                    <a:lnTo>
                      <a:pt x="6" y="616"/>
                    </a:lnTo>
                    <a:lnTo>
                      <a:pt x="6" y="611"/>
                    </a:lnTo>
                    <a:lnTo>
                      <a:pt x="0" y="598"/>
                    </a:lnTo>
                    <a:lnTo>
                      <a:pt x="14" y="593"/>
                    </a:lnTo>
                    <a:lnTo>
                      <a:pt x="53" y="577"/>
                    </a:lnTo>
                    <a:lnTo>
                      <a:pt x="90" y="561"/>
                    </a:lnTo>
                    <a:lnTo>
                      <a:pt x="111" y="553"/>
                    </a:lnTo>
                    <a:lnTo>
                      <a:pt x="132" y="546"/>
                    </a:lnTo>
                    <a:lnTo>
                      <a:pt x="155" y="538"/>
                    </a:lnTo>
                    <a:lnTo>
                      <a:pt x="171" y="532"/>
                    </a:lnTo>
                    <a:lnTo>
                      <a:pt x="176" y="530"/>
                    </a:lnTo>
                    <a:lnTo>
                      <a:pt x="202" y="519"/>
                    </a:lnTo>
                    <a:lnTo>
                      <a:pt x="229" y="509"/>
                    </a:lnTo>
                    <a:lnTo>
                      <a:pt x="252" y="498"/>
                    </a:lnTo>
                    <a:lnTo>
                      <a:pt x="276" y="490"/>
                    </a:lnTo>
                    <a:lnTo>
                      <a:pt x="297" y="483"/>
                    </a:lnTo>
                    <a:lnTo>
                      <a:pt x="305" y="477"/>
                    </a:lnTo>
                    <a:lnTo>
                      <a:pt x="320" y="477"/>
                    </a:lnTo>
                    <a:lnTo>
                      <a:pt x="331" y="477"/>
                    </a:lnTo>
                    <a:lnTo>
                      <a:pt x="341" y="477"/>
                    </a:lnTo>
                    <a:lnTo>
                      <a:pt x="346" y="475"/>
                    </a:lnTo>
                    <a:lnTo>
                      <a:pt x="349" y="475"/>
                    </a:lnTo>
                    <a:lnTo>
                      <a:pt x="354" y="472"/>
                    </a:lnTo>
                    <a:lnTo>
                      <a:pt x="360" y="469"/>
                    </a:lnTo>
                    <a:lnTo>
                      <a:pt x="365" y="469"/>
                    </a:lnTo>
                    <a:lnTo>
                      <a:pt x="370" y="467"/>
                    </a:lnTo>
                    <a:lnTo>
                      <a:pt x="449" y="433"/>
                    </a:lnTo>
                    <a:lnTo>
                      <a:pt x="462" y="427"/>
                    </a:lnTo>
                    <a:lnTo>
                      <a:pt x="480" y="420"/>
                    </a:lnTo>
                    <a:lnTo>
                      <a:pt x="533" y="399"/>
                    </a:lnTo>
                    <a:lnTo>
                      <a:pt x="569" y="383"/>
                    </a:lnTo>
                    <a:lnTo>
                      <a:pt x="596" y="370"/>
                    </a:lnTo>
                    <a:lnTo>
                      <a:pt x="622" y="322"/>
                    </a:lnTo>
                    <a:lnTo>
                      <a:pt x="640" y="317"/>
                    </a:lnTo>
                    <a:lnTo>
                      <a:pt x="664" y="312"/>
                    </a:lnTo>
                    <a:lnTo>
                      <a:pt x="672" y="309"/>
                    </a:lnTo>
                    <a:lnTo>
                      <a:pt x="674" y="307"/>
                    </a:lnTo>
                    <a:lnTo>
                      <a:pt x="677" y="304"/>
                    </a:lnTo>
                    <a:lnTo>
                      <a:pt x="690" y="296"/>
                    </a:lnTo>
                    <a:lnTo>
                      <a:pt x="711" y="280"/>
                    </a:lnTo>
                    <a:lnTo>
                      <a:pt x="711" y="278"/>
                    </a:lnTo>
                    <a:lnTo>
                      <a:pt x="714" y="278"/>
                    </a:lnTo>
                    <a:lnTo>
                      <a:pt x="714" y="275"/>
                    </a:lnTo>
                    <a:lnTo>
                      <a:pt x="716" y="275"/>
                    </a:lnTo>
                    <a:lnTo>
                      <a:pt x="716" y="273"/>
                    </a:lnTo>
                    <a:lnTo>
                      <a:pt x="719" y="273"/>
                    </a:lnTo>
                    <a:lnTo>
                      <a:pt x="721" y="270"/>
                    </a:lnTo>
                    <a:lnTo>
                      <a:pt x="734" y="259"/>
                    </a:lnTo>
                    <a:lnTo>
                      <a:pt x="745" y="252"/>
                    </a:lnTo>
                    <a:lnTo>
                      <a:pt x="753" y="246"/>
                    </a:lnTo>
                    <a:lnTo>
                      <a:pt x="766" y="236"/>
                    </a:lnTo>
                    <a:lnTo>
                      <a:pt x="826" y="199"/>
                    </a:lnTo>
                    <a:lnTo>
                      <a:pt x="829" y="196"/>
                    </a:lnTo>
                    <a:lnTo>
                      <a:pt x="834" y="194"/>
                    </a:lnTo>
                    <a:lnTo>
                      <a:pt x="858" y="178"/>
                    </a:lnTo>
                    <a:lnTo>
                      <a:pt x="866" y="173"/>
                    </a:lnTo>
                    <a:lnTo>
                      <a:pt x="879" y="165"/>
                    </a:lnTo>
                    <a:lnTo>
                      <a:pt x="939" y="126"/>
                    </a:lnTo>
                    <a:lnTo>
                      <a:pt x="942" y="123"/>
                    </a:lnTo>
                    <a:lnTo>
                      <a:pt x="944" y="123"/>
                    </a:lnTo>
                    <a:lnTo>
                      <a:pt x="947" y="120"/>
                    </a:lnTo>
                    <a:lnTo>
                      <a:pt x="955" y="115"/>
                    </a:lnTo>
                    <a:lnTo>
                      <a:pt x="957" y="115"/>
                    </a:lnTo>
                    <a:lnTo>
                      <a:pt x="968" y="107"/>
                    </a:lnTo>
                    <a:lnTo>
                      <a:pt x="984" y="97"/>
                    </a:lnTo>
                    <a:lnTo>
                      <a:pt x="991" y="92"/>
                    </a:lnTo>
                    <a:lnTo>
                      <a:pt x="1002" y="78"/>
                    </a:lnTo>
                    <a:lnTo>
                      <a:pt x="1012" y="71"/>
                    </a:lnTo>
                    <a:lnTo>
                      <a:pt x="1012" y="68"/>
                    </a:lnTo>
                    <a:lnTo>
                      <a:pt x="1015" y="65"/>
                    </a:lnTo>
                    <a:lnTo>
                      <a:pt x="1020" y="60"/>
                    </a:lnTo>
                    <a:lnTo>
                      <a:pt x="1031" y="50"/>
                    </a:lnTo>
                    <a:lnTo>
                      <a:pt x="1046" y="34"/>
                    </a:lnTo>
                    <a:lnTo>
                      <a:pt x="1054" y="26"/>
                    </a:lnTo>
                    <a:lnTo>
                      <a:pt x="1060" y="21"/>
                    </a:lnTo>
                    <a:lnTo>
                      <a:pt x="1060" y="18"/>
                    </a:lnTo>
                    <a:lnTo>
                      <a:pt x="1062" y="18"/>
                    </a:lnTo>
                    <a:lnTo>
                      <a:pt x="1065" y="15"/>
                    </a:lnTo>
                    <a:lnTo>
                      <a:pt x="1067" y="15"/>
                    </a:lnTo>
                    <a:lnTo>
                      <a:pt x="1070" y="13"/>
                    </a:lnTo>
                    <a:lnTo>
                      <a:pt x="1073" y="13"/>
                    </a:lnTo>
                    <a:lnTo>
                      <a:pt x="1075" y="10"/>
                    </a:lnTo>
                    <a:lnTo>
                      <a:pt x="1078" y="10"/>
                    </a:lnTo>
                    <a:lnTo>
                      <a:pt x="1086" y="8"/>
                    </a:lnTo>
                    <a:lnTo>
                      <a:pt x="1094" y="8"/>
                    </a:lnTo>
                    <a:lnTo>
                      <a:pt x="1096" y="8"/>
                    </a:lnTo>
                    <a:lnTo>
                      <a:pt x="1101" y="5"/>
                    </a:lnTo>
                    <a:lnTo>
                      <a:pt x="1107" y="5"/>
                    </a:lnTo>
                    <a:lnTo>
                      <a:pt x="1112" y="5"/>
                    </a:lnTo>
                    <a:lnTo>
                      <a:pt x="1115" y="5"/>
                    </a:lnTo>
                    <a:lnTo>
                      <a:pt x="1117" y="5"/>
                    </a:lnTo>
                    <a:lnTo>
                      <a:pt x="1120" y="5"/>
                    </a:lnTo>
                    <a:lnTo>
                      <a:pt x="1125" y="2"/>
                    </a:lnTo>
                    <a:lnTo>
                      <a:pt x="1130" y="2"/>
                    </a:lnTo>
                    <a:lnTo>
                      <a:pt x="1143" y="2"/>
                    </a:lnTo>
                    <a:lnTo>
                      <a:pt x="1146" y="0"/>
                    </a:lnTo>
                    <a:lnTo>
                      <a:pt x="1154" y="0"/>
                    </a:lnTo>
                    <a:lnTo>
                      <a:pt x="1162" y="0"/>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1" name="フローチャート: 結合子 57"/>
              <p:cNvSpPr/>
              <p:nvPr/>
            </p:nvSpPr>
            <p:spPr>
              <a:xfrm>
                <a:off x="2342141" y="3310092"/>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12" name="フリーフォーム 211"/>
              <p:cNvSpPr>
                <a:spLocks/>
              </p:cNvSpPr>
              <p:nvPr/>
            </p:nvSpPr>
            <p:spPr bwMode="auto">
              <a:xfrm>
                <a:off x="2683898" y="1556792"/>
                <a:ext cx="917998" cy="939076"/>
              </a:xfrm>
              <a:custGeom>
                <a:avLst/>
                <a:gdLst>
                  <a:gd name="T0" fmla="*/ 1554 w 1916"/>
                  <a:gd name="T1" fmla="*/ 13 h 1929"/>
                  <a:gd name="T2" fmla="*/ 1609 w 1916"/>
                  <a:gd name="T3" fmla="*/ 58 h 1929"/>
                  <a:gd name="T4" fmla="*/ 1623 w 1916"/>
                  <a:gd name="T5" fmla="*/ 121 h 1929"/>
                  <a:gd name="T6" fmla="*/ 1617 w 1916"/>
                  <a:gd name="T7" fmla="*/ 189 h 1929"/>
                  <a:gd name="T8" fmla="*/ 1602 w 1916"/>
                  <a:gd name="T9" fmla="*/ 244 h 1929"/>
                  <a:gd name="T10" fmla="*/ 1594 w 1916"/>
                  <a:gd name="T11" fmla="*/ 333 h 1929"/>
                  <a:gd name="T12" fmla="*/ 1620 w 1916"/>
                  <a:gd name="T13" fmla="*/ 438 h 1929"/>
                  <a:gd name="T14" fmla="*/ 1762 w 1916"/>
                  <a:gd name="T15" fmla="*/ 491 h 1929"/>
                  <a:gd name="T16" fmla="*/ 1693 w 1916"/>
                  <a:gd name="T17" fmla="*/ 509 h 1929"/>
                  <a:gd name="T18" fmla="*/ 1769 w 1916"/>
                  <a:gd name="T19" fmla="*/ 536 h 1929"/>
                  <a:gd name="T20" fmla="*/ 1827 w 1916"/>
                  <a:gd name="T21" fmla="*/ 488 h 1929"/>
                  <a:gd name="T22" fmla="*/ 1874 w 1916"/>
                  <a:gd name="T23" fmla="*/ 530 h 1929"/>
                  <a:gd name="T24" fmla="*/ 1822 w 1916"/>
                  <a:gd name="T25" fmla="*/ 685 h 1929"/>
                  <a:gd name="T26" fmla="*/ 1780 w 1916"/>
                  <a:gd name="T27" fmla="*/ 871 h 1929"/>
                  <a:gd name="T28" fmla="*/ 1767 w 1916"/>
                  <a:gd name="T29" fmla="*/ 1042 h 1929"/>
                  <a:gd name="T30" fmla="*/ 1722 w 1916"/>
                  <a:gd name="T31" fmla="*/ 1181 h 1929"/>
                  <a:gd name="T32" fmla="*/ 1565 w 1916"/>
                  <a:gd name="T33" fmla="*/ 1302 h 1929"/>
                  <a:gd name="T34" fmla="*/ 1415 w 1916"/>
                  <a:gd name="T35" fmla="*/ 1367 h 1929"/>
                  <a:gd name="T36" fmla="*/ 1242 w 1916"/>
                  <a:gd name="T37" fmla="*/ 1402 h 1929"/>
                  <a:gd name="T38" fmla="*/ 1135 w 1916"/>
                  <a:gd name="T39" fmla="*/ 1412 h 1929"/>
                  <a:gd name="T40" fmla="*/ 975 w 1916"/>
                  <a:gd name="T41" fmla="*/ 1402 h 1929"/>
                  <a:gd name="T42" fmla="*/ 815 w 1916"/>
                  <a:gd name="T43" fmla="*/ 1388 h 1929"/>
                  <a:gd name="T44" fmla="*/ 708 w 1916"/>
                  <a:gd name="T45" fmla="*/ 1430 h 1929"/>
                  <a:gd name="T46" fmla="*/ 637 w 1916"/>
                  <a:gd name="T47" fmla="*/ 1478 h 1929"/>
                  <a:gd name="T48" fmla="*/ 540 w 1916"/>
                  <a:gd name="T49" fmla="*/ 1606 h 1929"/>
                  <a:gd name="T50" fmla="*/ 293 w 1916"/>
                  <a:gd name="T51" fmla="*/ 1863 h 1929"/>
                  <a:gd name="T52" fmla="*/ 55 w 1916"/>
                  <a:gd name="T53" fmla="*/ 1840 h 1929"/>
                  <a:gd name="T54" fmla="*/ 37 w 1916"/>
                  <a:gd name="T55" fmla="*/ 1685 h 1929"/>
                  <a:gd name="T56" fmla="*/ 10 w 1916"/>
                  <a:gd name="T57" fmla="*/ 1596 h 1929"/>
                  <a:gd name="T58" fmla="*/ 0 w 1916"/>
                  <a:gd name="T59" fmla="*/ 1475 h 1929"/>
                  <a:gd name="T60" fmla="*/ 18 w 1916"/>
                  <a:gd name="T61" fmla="*/ 1373 h 1929"/>
                  <a:gd name="T62" fmla="*/ 29 w 1916"/>
                  <a:gd name="T63" fmla="*/ 1331 h 1929"/>
                  <a:gd name="T64" fmla="*/ 42 w 1916"/>
                  <a:gd name="T65" fmla="*/ 1276 h 1929"/>
                  <a:gd name="T66" fmla="*/ 99 w 1916"/>
                  <a:gd name="T67" fmla="*/ 1126 h 1929"/>
                  <a:gd name="T68" fmla="*/ 110 w 1916"/>
                  <a:gd name="T69" fmla="*/ 1087 h 1929"/>
                  <a:gd name="T70" fmla="*/ 126 w 1916"/>
                  <a:gd name="T71" fmla="*/ 1045 h 1929"/>
                  <a:gd name="T72" fmla="*/ 144 w 1916"/>
                  <a:gd name="T73" fmla="*/ 995 h 1929"/>
                  <a:gd name="T74" fmla="*/ 189 w 1916"/>
                  <a:gd name="T75" fmla="*/ 955 h 1929"/>
                  <a:gd name="T76" fmla="*/ 288 w 1916"/>
                  <a:gd name="T77" fmla="*/ 895 h 1929"/>
                  <a:gd name="T78" fmla="*/ 427 w 1916"/>
                  <a:gd name="T79" fmla="*/ 774 h 1929"/>
                  <a:gd name="T80" fmla="*/ 553 w 1916"/>
                  <a:gd name="T81" fmla="*/ 743 h 1929"/>
                  <a:gd name="T82" fmla="*/ 592 w 1916"/>
                  <a:gd name="T83" fmla="*/ 777 h 1929"/>
                  <a:gd name="T84" fmla="*/ 655 w 1916"/>
                  <a:gd name="T85" fmla="*/ 780 h 1929"/>
                  <a:gd name="T86" fmla="*/ 710 w 1916"/>
                  <a:gd name="T87" fmla="*/ 798 h 1929"/>
                  <a:gd name="T88" fmla="*/ 752 w 1916"/>
                  <a:gd name="T89" fmla="*/ 816 h 1929"/>
                  <a:gd name="T90" fmla="*/ 810 w 1916"/>
                  <a:gd name="T91" fmla="*/ 806 h 1929"/>
                  <a:gd name="T92" fmla="*/ 873 w 1916"/>
                  <a:gd name="T93" fmla="*/ 782 h 1929"/>
                  <a:gd name="T94" fmla="*/ 894 w 1916"/>
                  <a:gd name="T95" fmla="*/ 738 h 1929"/>
                  <a:gd name="T96" fmla="*/ 938 w 1916"/>
                  <a:gd name="T97" fmla="*/ 706 h 1929"/>
                  <a:gd name="T98" fmla="*/ 959 w 1916"/>
                  <a:gd name="T99" fmla="*/ 659 h 1929"/>
                  <a:gd name="T100" fmla="*/ 931 w 1916"/>
                  <a:gd name="T101" fmla="*/ 591 h 1929"/>
                  <a:gd name="T102" fmla="*/ 920 w 1916"/>
                  <a:gd name="T103" fmla="*/ 533 h 1929"/>
                  <a:gd name="T104" fmla="*/ 986 w 1916"/>
                  <a:gd name="T105" fmla="*/ 415 h 1929"/>
                  <a:gd name="T106" fmla="*/ 1038 w 1916"/>
                  <a:gd name="T107" fmla="*/ 349 h 1929"/>
                  <a:gd name="T108" fmla="*/ 1177 w 1916"/>
                  <a:gd name="T109" fmla="*/ 318 h 1929"/>
                  <a:gd name="T110" fmla="*/ 1250 w 1916"/>
                  <a:gd name="T111" fmla="*/ 276 h 1929"/>
                  <a:gd name="T112" fmla="*/ 1284 w 1916"/>
                  <a:gd name="T113" fmla="*/ 197 h 1929"/>
                  <a:gd name="T114" fmla="*/ 1326 w 1916"/>
                  <a:gd name="T115" fmla="*/ 84 h 1929"/>
                  <a:gd name="T116" fmla="*/ 1408 w 1916"/>
                  <a:gd name="T117" fmla="*/ 13 h 1929"/>
                  <a:gd name="T118" fmla="*/ 1492 w 1916"/>
                  <a:gd name="T119" fmla="*/ 21 h 1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916" h="1929">
                    <a:moveTo>
                      <a:pt x="1492" y="21"/>
                    </a:moveTo>
                    <a:lnTo>
                      <a:pt x="1499" y="21"/>
                    </a:lnTo>
                    <a:lnTo>
                      <a:pt x="1505" y="21"/>
                    </a:lnTo>
                    <a:lnTo>
                      <a:pt x="1510" y="21"/>
                    </a:lnTo>
                    <a:lnTo>
                      <a:pt x="1512" y="21"/>
                    </a:lnTo>
                    <a:lnTo>
                      <a:pt x="1515" y="21"/>
                    </a:lnTo>
                    <a:lnTo>
                      <a:pt x="1520" y="21"/>
                    </a:lnTo>
                    <a:lnTo>
                      <a:pt x="1523" y="19"/>
                    </a:lnTo>
                    <a:lnTo>
                      <a:pt x="1528" y="16"/>
                    </a:lnTo>
                    <a:lnTo>
                      <a:pt x="1531" y="16"/>
                    </a:lnTo>
                    <a:lnTo>
                      <a:pt x="1539" y="13"/>
                    </a:lnTo>
                    <a:lnTo>
                      <a:pt x="1549" y="5"/>
                    </a:lnTo>
                    <a:lnTo>
                      <a:pt x="1552" y="11"/>
                    </a:lnTo>
                    <a:lnTo>
                      <a:pt x="1554" y="13"/>
                    </a:lnTo>
                    <a:lnTo>
                      <a:pt x="1554" y="16"/>
                    </a:lnTo>
                    <a:lnTo>
                      <a:pt x="1557" y="16"/>
                    </a:lnTo>
                    <a:lnTo>
                      <a:pt x="1557" y="19"/>
                    </a:lnTo>
                    <a:lnTo>
                      <a:pt x="1560" y="19"/>
                    </a:lnTo>
                    <a:lnTo>
                      <a:pt x="1560" y="21"/>
                    </a:lnTo>
                    <a:lnTo>
                      <a:pt x="1562" y="21"/>
                    </a:lnTo>
                    <a:lnTo>
                      <a:pt x="1565" y="21"/>
                    </a:lnTo>
                    <a:lnTo>
                      <a:pt x="1583" y="26"/>
                    </a:lnTo>
                    <a:lnTo>
                      <a:pt x="1589" y="32"/>
                    </a:lnTo>
                    <a:lnTo>
                      <a:pt x="1596" y="42"/>
                    </a:lnTo>
                    <a:lnTo>
                      <a:pt x="1599" y="47"/>
                    </a:lnTo>
                    <a:lnTo>
                      <a:pt x="1602" y="47"/>
                    </a:lnTo>
                    <a:lnTo>
                      <a:pt x="1607" y="53"/>
                    </a:lnTo>
                    <a:lnTo>
                      <a:pt x="1609" y="58"/>
                    </a:lnTo>
                    <a:lnTo>
                      <a:pt x="1615" y="66"/>
                    </a:lnTo>
                    <a:lnTo>
                      <a:pt x="1615" y="68"/>
                    </a:lnTo>
                    <a:lnTo>
                      <a:pt x="1617" y="71"/>
                    </a:lnTo>
                    <a:lnTo>
                      <a:pt x="1617" y="76"/>
                    </a:lnTo>
                    <a:lnTo>
                      <a:pt x="1617" y="79"/>
                    </a:lnTo>
                    <a:lnTo>
                      <a:pt x="1620" y="84"/>
                    </a:lnTo>
                    <a:lnTo>
                      <a:pt x="1620" y="92"/>
                    </a:lnTo>
                    <a:lnTo>
                      <a:pt x="1623" y="100"/>
                    </a:lnTo>
                    <a:lnTo>
                      <a:pt x="1623" y="105"/>
                    </a:lnTo>
                    <a:lnTo>
                      <a:pt x="1623" y="110"/>
                    </a:lnTo>
                    <a:lnTo>
                      <a:pt x="1625" y="110"/>
                    </a:lnTo>
                    <a:lnTo>
                      <a:pt x="1625" y="113"/>
                    </a:lnTo>
                    <a:lnTo>
                      <a:pt x="1625" y="116"/>
                    </a:lnTo>
                    <a:lnTo>
                      <a:pt x="1623" y="121"/>
                    </a:lnTo>
                    <a:lnTo>
                      <a:pt x="1623" y="124"/>
                    </a:lnTo>
                    <a:lnTo>
                      <a:pt x="1623" y="129"/>
                    </a:lnTo>
                    <a:lnTo>
                      <a:pt x="1623" y="134"/>
                    </a:lnTo>
                    <a:lnTo>
                      <a:pt x="1623" y="142"/>
                    </a:lnTo>
                    <a:lnTo>
                      <a:pt x="1623" y="144"/>
                    </a:lnTo>
                    <a:lnTo>
                      <a:pt x="1623" y="147"/>
                    </a:lnTo>
                    <a:lnTo>
                      <a:pt x="1623" y="152"/>
                    </a:lnTo>
                    <a:lnTo>
                      <a:pt x="1620" y="155"/>
                    </a:lnTo>
                    <a:lnTo>
                      <a:pt x="1620" y="160"/>
                    </a:lnTo>
                    <a:lnTo>
                      <a:pt x="1620" y="168"/>
                    </a:lnTo>
                    <a:lnTo>
                      <a:pt x="1620" y="171"/>
                    </a:lnTo>
                    <a:lnTo>
                      <a:pt x="1620" y="173"/>
                    </a:lnTo>
                    <a:lnTo>
                      <a:pt x="1620" y="179"/>
                    </a:lnTo>
                    <a:lnTo>
                      <a:pt x="1617" y="189"/>
                    </a:lnTo>
                    <a:lnTo>
                      <a:pt x="1617" y="192"/>
                    </a:lnTo>
                    <a:lnTo>
                      <a:pt x="1615" y="194"/>
                    </a:lnTo>
                    <a:lnTo>
                      <a:pt x="1615" y="197"/>
                    </a:lnTo>
                    <a:lnTo>
                      <a:pt x="1615" y="200"/>
                    </a:lnTo>
                    <a:lnTo>
                      <a:pt x="1615" y="202"/>
                    </a:lnTo>
                    <a:lnTo>
                      <a:pt x="1612" y="207"/>
                    </a:lnTo>
                    <a:lnTo>
                      <a:pt x="1609" y="215"/>
                    </a:lnTo>
                    <a:lnTo>
                      <a:pt x="1607" y="221"/>
                    </a:lnTo>
                    <a:lnTo>
                      <a:pt x="1607" y="223"/>
                    </a:lnTo>
                    <a:lnTo>
                      <a:pt x="1607" y="226"/>
                    </a:lnTo>
                    <a:lnTo>
                      <a:pt x="1604" y="231"/>
                    </a:lnTo>
                    <a:lnTo>
                      <a:pt x="1604" y="236"/>
                    </a:lnTo>
                    <a:lnTo>
                      <a:pt x="1604" y="239"/>
                    </a:lnTo>
                    <a:lnTo>
                      <a:pt x="1602" y="244"/>
                    </a:lnTo>
                    <a:lnTo>
                      <a:pt x="1602" y="247"/>
                    </a:lnTo>
                    <a:lnTo>
                      <a:pt x="1602" y="252"/>
                    </a:lnTo>
                    <a:lnTo>
                      <a:pt x="1602" y="257"/>
                    </a:lnTo>
                    <a:lnTo>
                      <a:pt x="1599" y="268"/>
                    </a:lnTo>
                    <a:lnTo>
                      <a:pt x="1596" y="276"/>
                    </a:lnTo>
                    <a:lnTo>
                      <a:pt x="1594" y="276"/>
                    </a:lnTo>
                    <a:lnTo>
                      <a:pt x="1591" y="286"/>
                    </a:lnTo>
                    <a:lnTo>
                      <a:pt x="1589" y="286"/>
                    </a:lnTo>
                    <a:lnTo>
                      <a:pt x="1589" y="291"/>
                    </a:lnTo>
                    <a:lnTo>
                      <a:pt x="1589" y="299"/>
                    </a:lnTo>
                    <a:lnTo>
                      <a:pt x="1589" y="302"/>
                    </a:lnTo>
                    <a:lnTo>
                      <a:pt x="1589" y="307"/>
                    </a:lnTo>
                    <a:lnTo>
                      <a:pt x="1591" y="323"/>
                    </a:lnTo>
                    <a:lnTo>
                      <a:pt x="1594" y="333"/>
                    </a:lnTo>
                    <a:lnTo>
                      <a:pt x="1594" y="344"/>
                    </a:lnTo>
                    <a:lnTo>
                      <a:pt x="1596" y="354"/>
                    </a:lnTo>
                    <a:lnTo>
                      <a:pt x="1596" y="368"/>
                    </a:lnTo>
                    <a:lnTo>
                      <a:pt x="1599" y="373"/>
                    </a:lnTo>
                    <a:lnTo>
                      <a:pt x="1599" y="381"/>
                    </a:lnTo>
                    <a:lnTo>
                      <a:pt x="1599" y="391"/>
                    </a:lnTo>
                    <a:lnTo>
                      <a:pt x="1602" y="399"/>
                    </a:lnTo>
                    <a:lnTo>
                      <a:pt x="1602" y="407"/>
                    </a:lnTo>
                    <a:lnTo>
                      <a:pt x="1604" y="412"/>
                    </a:lnTo>
                    <a:lnTo>
                      <a:pt x="1604" y="415"/>
                    </a:lnTo>
                    <a:lnTo>
                      <a:pt x="1604" y="420"/>
                    </a:lnTo>
                    <a:lnTo>
                      <a:pt x="1609" y="425"/>
                    </a:lnTo>
                    <a:lnTo>
                      <a:pt x="1612" y="428"/>
                    </a:lnTo>
                    <a:lnTo>
                      <a:pt x="1620" y="438"/>
                    </a:lnTo>
                    <a:lnTo>
                      <a:pt x="1625" y="446"/>
                    </a:lnTo>
                    <a:lnTo>
                      <a:pt x="1628" y="449"/>
                    </a:lnTo>
                    <a:lnTo>
                      <a:pt x="1630" y="452"/>
                    </a:lnTo>
                    <a:lnTo>
                      <a:pt x="1633" y="454"/>
                    </a:lnTo>
                    <a:lnTo>
                      <a:pt x="1633" y="457"/>
                    </a:lnTo>
                    <a:lnTo>
                      <a:pt x="1636" y="459"/>
                    </a:lnTo>
                    <a:lnTo>
                      <a:pt x="1641" y="465"/>
                    </a:lnTo>
                    <a:lnTo>
                      <a:pt x="1730" y="470"/>
                    </a:lnTo>
                    <a:lnTo>
                      <a:pt x="1767" y="473"/>
                    </a:lnTo>
                    <a:lnTo>
                      <a:pt x="1767" y="478"/>
                    </a:lnTo>
                    <a:lnTo>
                      <a:pt x="1764" y="483"/>
                    </a:lnTo>
                    <a:lnTo>
                      <a:pt x="1764" y="486"/>
                    </a:lnTo>
                    <a:lnTo>
                      <a:pt x="1764" y="488"/>
                    </a:lnTo>
                    <a:lnTo>
                      <a:pt x="1762" y="491"/>
                    </a:lnTo>
                    <a:lnTo>
                      <a:pt x="1759" y="504"/>
                    </a:lnTo>
                    <a:lnTo>
                      <a:pt x="1756" y="520"/>
                    </a:lnTo>
                    <a:lnTo>
                      <a:pt x="1754" y="520"/>
                    </a:lnTo>
                    <a:lnTo>
                      <a:pt x="1748" y="520"/>
                    </a:lnTo>
                    <a:lnTo>
                      <a:pt x="1741" y="517"/>
                    </a:lnTo>
                    <a:lnTo>
                      <a:pt x="1735" y="517"/>
                    </a:lnTo>
                    <a:lnTo>
                      <a:pt x="1730" y="515"/>
                    </a:lnTo>
                    <a:lnTo>
                      <a:pt x="1709" y="509"/>
                    </a:lnTo>
                    <a:lnTo>
                      <a:pt x="1706" y="507"/>
                    </a:lnTo>
                    <a:lnTo>
                      <a:pt x="1704" y="507"/>
                    </a:lnTo>
                    <a:lnTo>
                      <a:pt x="1701" y="504"/>
                    </a:lnTo>
                    <a:lnTo>
                      <a:pt x="1699" y="504"/>
                    </a:lnTo>
                    <a:lnTo>
                      <a:pt x="1699" y="501"/>
                    </a:lnTo>
                    <a:lnTo>
                      <a:pt x="1693" y="509"/>
                    </a:lnTo>
                    <a:lnTo>
                      <a:pt x="1701" y="515"/>
                    </a:lnTo>
                    <a:lnTo>
                      <a:pt x="1704" y="517"/>
                    </a:lnTo>
                    <a:lnTo>
                      <a:pt x="1714" y="525"/>
                    </a:lnTo>
                    <a:lnTo>
                      <a:pt x="1720" y="528"/>
                    </a:lnTo>
                    <a:lnTo>
                      <a:pt x="1735" y="530"/>
                    </a:lnTo>
                    <a:lnTo>
                      <a:pt x="1735" y="528"/>
                    </a:lnTo>
                    <a:lnTo>
                      <a:pt x="1738" y="528"/>
                    </a:lnTo>
                    <a:lnTo>
                      <a:pt x="1741" y="528"/>
                    </a:lnTo>
                    <a:lnTo>
                      <a:pt x="1746" y="530"/>
                    </a:lnTo>
                    <a:lnTo>
                      <a:pt x="1748" y="533"/>
                    </a:lnTo>
                    <a:lnTo>
                      <a:pt x="1751" y="533"/>
                    </a:lnTo>
                    <a:lnTo>
                      <a:pt x="1754" y="533"/>
                    </a:lnTo>
                    <a:lnTo>
                      <a:pt x="1767" y="536"/>
                    </a:lnTo>
                    <a:lnTo>
                      <a:pt x="1769" y="536"/>
                    </a:lnTo>
                    <a:lnTo>
                      <a:pt x="1775" y="525"/>
                    </a:lnTo>
                    <a:lnTo>
                      <a:pt x="1777" y="522"/>
                    </a:lnTo>
                    <a:lnTo>
                      <a:pt x="1777" y="517"/>
                    </a:lnTo>
                    <a:lnTo>
                      <a:pt x="1780" y="515"/>
                    </a:lnTo>
                    <a:lnTo>
                      <a:pt x="1783" y="507"/>
                    </a:lnTo>
                    <a:lnTo>
                      <a:pt x="1783" y="504"/>
                    </a:lnTo>
                    <a:lnTo>
                      <a:pt x="1785" y="499"/>
                    </a:lnTo>
                    <a:lnTo>
                      <a:pt x="1785" y="496"/>
                    </a:lnTo>
                    <a:lnTo>
                      <a:pt x="1788" y="494"/>
                    </a:lnTo>
                    <a:lnTo>
                      <a:pt x="1793" y="480"/>
                    </a:lnTo>
                    <a:lnTo>
                      <a:pt x="1809" y="480"/>
                    </a:lnTo>
                    <a:lnTo>
                      <a:pt x="1814" y="483"/>
                    </a:lnTo>
                    <a:lnTo>
                      <a:pt x="1817" y="483"/>
                    </a:lnTo>
                    <a:lnTo>
                      <a:pt x="1827" y="488"/>
                    </a:lnTo>
                    <a:lnTo>
                      <a:pt x="1832" y="488"/>
                    </a:lnTo>
                    <a:lnTo>
                      <a:pt x="1838" y="491"/>
                    </a:lnTo>
                    <a:lnTo>
                      <a:pt x="1843" y="491"/>
                    </a:lnTo>
                    <a:lnTo>
                      <a:pt x="1845" y="494"/>
                    </a:lnTo>
                    <a:lnTo>
                      <a:pt x="1856" y="507"/>
                    </a:lnTo>
                    <a:lnTo>
                      <a:pt x="1859" y="509"/>
                    </a:lnTo>
                    <a:lnTo>
                      <a:pt x="1859" y="512"/>
                    </a:lnTo>
                    <a:lnTo>
                      <a:pt x="1861" y="515"/>
                    </a:lnTo>
                    <a:lnTo>
                      <a:pt x="1864" y="517"/>
                    </a:lnTo>
                    <a:lnTo>
                      <a:pt x="1866" y="520"/>
                    </a:lnTo>
                    <a:lnTo>
                      <a:pt x="1869" y="522"/>
                    </a:lnTo>
                    <a:lnTo>
                      <a:pt x="1869" y="525"/>
                    </a:lnTo>
                    <a:lnTo>
                      <a:pt x="1872" y="528"/>
                    </a:lnTo>
                    <a:lnTo>
                      <a:pt x="1874" y="530"/>
                    </a:lnTo>
                    <a:lnTo>
                      <a:pt x="1900" y="564"/>
                    </a:lnTo>
                    <a:lnTo>
                      <a:pt x="1916" y="580"/>
                    </a:lnTo>
                    <a:lnTo>
                      <a:pt x="1903" y="588"/>
                    </a:lnTo>
                    <a:lnTo>
                      <a:pt x="1895" y="593"/>
                    </a:lnTo>
                    <a:lnTo>
                      <a:pt x="1887" y="599"/>
                    </a:lnTo>
                    <a:lnTo>
                      <a:pt x="1882" y="601"/>
                    </a:lnTo>
                    <a:lnTo>
                      <a:pt x="1880" y="604"/>
                    </a:lnTo>
                    <a:lnTo>
                      <a:pt x="1872" y="614"/>
                    </a:lnTo>
                    <a:lnTo>
                      <a:pt x="1851" y="640"/>
                    </a:lnTo>
                    <a:lnTo>
                      <a:pt x="1840" y="654"/>
                    </a:lnTo>
                    <a:lnTo>
                      <a:pt x="1832" y="664"/>
                    </a:lnTo>
                    <a:lnTo>
                      <a:pt x="1830" y="669"/>
                    </a:lnTo>
                    <a:lnTo>
                      <a:pt x="1824" y="677"/>
                    </a:lnTo>
                    <a:lnTo>
                      <a:pt x="1822" y="685"/>
                    </a:lnTo>
                    <a:lnTo>
                      <a:pt x="1819" y="690"/>
                    </a:lnTo>
                    <a:lnTo>
                      <a:pt x="1814" y="701"/>
                    </a:lnTo>
                    <a:lnTo>
                      <a:pt x="1809" y="714"/>
                    </a:lnTo>
                    <a:lnTo>
                      <a:pt x="1803" y="730"/>
                    </a:lnTo>
                    <a:lnTo>
                      <a:pt x="1798" y="748"/>
                    </a:lnTo>
                    <a:lnTo>
                      <a:pt x="1796" y="756"/>
                    </a:lnTo>
                    <a:lnTo>
                      <a:pt x="1793" y="764"/>
                    </a:lnTo>
                    <a:lnTo>
                      <a:pt x="1788" y="782"/>
                    </a:lnTo>
                    <a:lnTo>
                      <a:pt x="1785" y="803"/>
                    </a:lnTo>
                    <a:lnTo>
                      <a:pt x="1783" y="811"/>
                    </a:lnTo>
                    <a:lnTo>
                      <a:pt x="1783" y="816"/>
                    </a:lnTo>
                    <a:lnTo>
                      <a:pt x="1780" y="832"/>
                    </a:lnTo>
                    <a:lnTo>
                      <a:pt x="1780" y="856"/>
                    </a:lnTo>
                    <a:lnTo>
                      <a:pt x="1780" y="871"/>
                    </a:lnTo>
                    <a:lnTo>
                      <a:pt x="1780" y="887"/>
                    </a:lnTo>
                    <a:lnTo>
                      <a:pt x="1775" y="900"/>
                    </a:lnTo>
                    <a:lnTo>
                      <a:pt x="1775" y="903"/>
                    </a:lnTo>
                    <a:lnTo>
                      <a:pt x="1772" y="913"/>
                    </a:lnTo>
                    <a:lnTo>
                      <a:pt x="1767" y="927"/>
                    </a:lnTo>
                    <a:lnTo>
                      <a:pt x="1762" y="948"/>
                    </a:lnTo>
                    <a:lnTo>
                      <a:pt x="1762" y="950"/>
                    </a:lnTo>
                    <a:lnTo>
                      <a:pt x="1762" y="963"/>
                    </a:lnTo>
                    <a:lnTo>
                      <a:pt x="1764" y="976"/>
                    </a:lnTo>
                    <a:lnTo>
                      <a:pt x="1767" y="995"/>
                    </a:lnTo>
                    <a:lnTo>
                      <a:pt x="1767" y="1008"/>
                    </a:lnTo>
                    <a:lnTo>
                      <a:pt x="1767" y="1024"/>
                    </a:lnTo>
                    <a:lnTo>
                      <a:pt x="1767" y="1037"/>
                    </a:lnTo>
                    <a:lnTo>
                      <a:pt x="1767" y="1042"/>
                    </a:lnTo>
                    <a:lnTo>
                      <a:pt x="1767" y="1047"/>
                    </a:lnTo>
                    <a:lnTo>
                      <a:pt x="1767" y="1055"/>
                    </a:lnTo>
                    <a:lnTo>
                      <a:pt x="1764" y="1058"/>
                    </a:lnTo>
                    <a:lnTo>
                      <a:pt x="1759" y="1087"/>
                    </a:lnTo>
                    <a:lnTo>
                      <a:pt x="1751" y="1110"/>
                    </a:lnTo>
                    <a:lnTo>
                      <a:pt x="1748" y="1121"/>
                    </a:lnTo>
                    <a:lnTo>
                      <a:pt x="1746" y="1134"/>
                    </a:lnTo>
                    <a:lnTo>
                      <a:pt x="1743" y="1144"/>
                    </a:lnTo>
                    <a:lnTo>
                      <a:pt x="1738" y="1152"/>
                    </a:lnTo>
                    <a:lnTo>
                      <a:pt x="1738" y="1157"/>
                    </a:lnTo>
                    <a:lnTo>
                      <a:pt x="1733" y="1165"/>
                    </a:lnTo>
                    <a:lnTo>
                      <a:pt x="1730" y="1171"/>
                    </a:lnTo>
                    <a:lnTo>
                      <a:pt x="1727" y="1173"/>
                    </a:lnTo>
                    <a:lnTo>
                      <a:pt x="1722" y="1181"/>
                    </a:lnTo>
                    <a:lnTo>
                      <a:pt x="1717" y="1189"/>
                    </a:lnTo>
                    <a:lnTo>
                      <a:pt x="1706" y="1199"/>
                    </a:lnTo>
                    <a:lnTo>
                      <a:pt x="1699" y="1205"/>
                    </a:lnTo>
                    <a:lnTo>
                      <a:pt x="1688" y="1215"/>
                    </a:lnTo>
                    <a:lnTo>
                      <a:pt x="1672" y="1228"/>
                    </a:lnTo>
                    <a:lnTo>
                      <a:pt x="1651" y="1241"/>
                    </a:lnTo>
                    <a:lnTo>
                      <a:pt x="1628" y="1260"/>
                    </a:lnTo>
                    <a:lnTo>
                      <a:pt x="1620" y="1265"/>
                    </a:lnTo>
                    <a:lnTo>
                      <a:pt x="1617" y="1268"/>
                    </a:lnTo>
                    <a:lnTo>
                      <a:pt x="1615" y="1270"/>
                    </a:lnTo>
                    <a:lnTo>
                      <a:pt x="1612" y="1270"/>
                    </a:lnTo>
                    <a:lnTo>
                      <a:pt x="1591" y="1286"/>
                    </a:lnTo>
                    <a:lnTo>
                      <a:pt x="1578" y="1294"/>
                    </a:lnTo>
                    <a:lnTo>
                      <a:pt x="1565" y="1302"/>
                    </a:lnTo>
                    <a:lnTo>
                      <a:pt x="1557" y="1307"/>
                    </a:lnTo>
                    <a:lnTo>
                      <a:pt x="1549" y="1312"/>
                    </a:lnTo>
                    <a:lnTo>
                      <a:pt x="1544" y="1315"/>
                    </a:lnTo>
                    <a:lnTo>
                      <a:pt x="1536" y="1318"/>
                    </a:lnTo>
                    <a:lnTo>
                      <a:pt x="1528" y="1323"/>
                    </a:lnTo>
                    <a:lnTo>
                      <a:pt x="1515" y="1328"/>
                    </a:lnTo>
                    <a:lnTo>
                      <a:pt x="1505" y="1333"/>
                    </a:lnTo>
                    <a:lnTo>
                      <a:pt x="1492" y="1339"/>
                    </a:lnTo>
                    <a:lnTo>
                      <a:pt x="1478" y="1344"/>
                    </a:lnTo>
                    <a:lnTo>
                      <a:pt x="1463" y="1352"/>
                    </a:lnTo>
                    <a:lnTo>
                      <a:pt x="1452" y="1354"/>
                    </a:lnTo>
                    <a:lnTo>
                      <a:pt x="1444" y="1360"/>
                    </a:lnTo>
                    <a:lnTo>
                      <a:pt x="1431" y="1362"/>
                    </a:lnTo>
                    <a:lnTo>
                      <a:pt x="1415" y="1367"/>
                    </a:lnTo>
                    <a:lnTo>
                      <a:pt x="1405" y="1370"/>
                    </a:lnTo>
                    <a:lnTo>
                      <a:pt x="1397" y="1373"/>
                    </a:lnTo>
                    <a:lnTo>
                      <a:pt x="1384" y="1378"/>
                    </a:lnTo>
                    <a:lnTo>
                      <a:pt x="1376" y="1378"/>
                    </a:lnTo>
                    <a:lnTo>
                      <a:pt x="1368" y="1381"/>
                    </a:lnTo>
                    <a:lnTo>
                      <a:pt x="1353" y="1383"/>
                    </a:lnTo>
                    <a:lnTo>
                      <a:pt x="1334" y="1386"/>
                    </a:lnTo>
                    <a:lnTo>
                      <a:pt x="1316" y="1391"/>
                    </a:lnTo>
                    <a:lnTo>
                      <a:pt x="1295" y="1394"/>
                    </a:lnTo>
                    <a:lnTo>
                      <a:pt x="1279" y="1396"/>
                    </a:lnTo>
                    <a:lnTo>
                      <a:pt x="1266" y="1399"/>
                    </a:lnTo>
                    <a:lnTo>
                      <a:pt x="1258" y="1399"/>
                    </a:lnTo>
                    <a:lnTo>
                      <a:pt x="1250" y="1402"/>
                    </a:lnTo>
                    <a:lnTo>
                      <a:pt x="1242" y="1402"/>
                    </a:lnTo>
                    <a:lnTo>
                      <a:pt x="1235" y="1404"/>
                    </a:lnTo>
                    <a:lnTo>
                      <a:pt x="1219" y="1407"/>
                    </a:lnTo>
                    <a:lnTo>
                      <a:pt x="1208" y="1407"/>
                    </a:lnTo>
                    <a:lnTo>
                      <a:pt x="1201" y="1409"/>
                    </a:lnTo>
                    <a:lnTo>
                      <a:pt x="1187" y="1409"/>
                    </a:lnTo>
                    <a:lnTo>
                      <a:pt x="1177" y="1409"/>
                    </a:lnTo>
                    <a:lnTo>
                      <a:pt x="1174" y="1409"/>
                    </a:lnTo>
                    <a:lnTo>
                      <a:pt x="1169" y="1409"/>
                    </a:lnTo>
                    <a:lnTo>
                      <a:pt x="1161" y="1409"/>
                    </a:lnTo>
                    <a:lnTo>
                      <a:pt x="1156" y="1412"/>
                    </a:lnTo>
                    <a:lnTo>
                      <a:pt x="1148" y="1412"/>
                    </a:lnTo>
                    <a:lnTo>
                      <a:pt x="1143" y="1412"/>
                    </a:lnTo>
                    <a:lnTo>
                      <a:pt x="1138" y="1412"/>
                    </a:lnTo>
                    <a:lnTo>
                      <a:pt x="1135" y="1412"/>
                    </a:lnTo>
                    <a:lnTo>
                      <a:pt x="1127" y="1412"/>
                    </a:lnTo>
                    <a:lnTo>
                      <a:pt x="1122" y="1412"/>
                    </a:lnTo>
                    <a:lnTo>
                      <a:pt x="1109" y="1412"/>
                    </a:lnTo>
                    <a:lnTo>
                      <a:pt x="1104" y="1412"/>
                    </a:lnTo>
                    <a:lnTo>
                      <a:pt x="1096" y="1412"/>
                    </a:lnTo>
                    <a:lnTo>
                      <a:pt x="1075" y="1412"/>
                    </a:lnTo>
                    <a:lnTo>
                      <a:pt x="1067" y="1412"/>
                    </a:lnTo>
                    <a:lnTo>
                      <a:pt x="1054" y="1409"/>
                    </a:lnTo>
                    <a:lnTo>
                      <a:pt x="1038" y="1409"/>
                    </a:lnTo>
                    <a:lnTo>
                      <a:pt x="1022" y="1407"/>
                    </a:lnTo>
                    <a:lnTo>
                      <a:pt x="1007" y="1404"/>
                    </a:lnTo>
                    <a:lnTo>
                      <a:pt x="991" y="1402"/>
                    </a:lnTo>
                    <a:lnTo>
                      <a:pt x="980" y="1402"/>
                    </a:lnTo>
                    <a:lnTo>
                      <a:pt x="975" y="1402"/>
                    </a:lnTo>
                    <a:lnTo>
                      <a:pt x="951" y="1396"/>
                    </a:lnTo>
                    <a:lnTo>
                      <a:pt x="938" y="1396"/>
                    </a:lnTo>
                    <a:lnTo>
                      <a:pt x="933" y="1394"/>
                    </a:lnTo>
                    <a:lnTo>
                      <a:pt x="923" y="1394"/>
                    </a:lnTo>
                    <a:lnTo>
                      <a:pt x="912" y="1391"/>
                    </a:lnTo>
                    <a:lnTo>
                      <a:pt x="902" y="1391"/>
                    </a:lnTo>
                    <a:lnTo>
                      <a:pt x="886" y="1388"/>
                    </a:lnTo>
                    <a:lnTo>
                      <a:pt x="870" y="1388"/>
                    </a:lnTo>
                    <a:lnTo>
                      <a:pt x="857" y="1386"/>
                    </a:lnTo>
                    <a:lnTo>
                      <a:pt x="836" y="1386"/>
                    </a:lnTo>
                    <a:lnTo>
                      <a:pt x="831" y="1386"/>
                    </a:lnTo>
                    <a:lnTo>
                      <a:pt x="826" y="1388"/>
                    </a:lnTo>
                    <a:lnTo>
                      <a:pt x="820" y="1388"/>
                    </a:lnTo>
                    <a:lnTo>
                      <a:pt x="815" y="1388"/>
                    </a:lnTo>
                    <a:lnTo>
                      <a:pt x="807" y="1391"/>
                    </a:lnTo>
                    <a:lnTo>
                      <a:pt x="799" y="1394"/>
                    </a:lnTo>
                    <a:lnTo>
                      <a:pt x="792" y="1396"/>
                    </a:lnTo>
                    <a:lnTo>
                      <a:pt x="786" y="1396"/>
                    </a:lnTo>
                    <a:lnTo>
                      <a:pt x="778" y="1399"/>
                    </a:lnTo>
                    <a:lnTo>
                      <a:pt x="773" y="1402"/>
                    </a:lnTo>
                    <a:lnTo>
                      <a:pt x="771" y="1402"/>
                    </a:lnTo>
                    <a:lnTo>
                      <a:pt x="763" y="1404"/>
                    </a:lnTo>
                    <a:lnTo>
                      <a:pt x="755" y="1409"/>
                    </a:lnTo>
                    <a:lnTo>
                      <a:pt x="742" y="1415"/>
                    </a:lnTo>
                    <a:lnTo>
                      <a:pt x="729" y="1420"/>
                    </a:lnTo>
                    <a:lnTo>
                      <a:pt x="721" y="1425"/>
                    </a:lnTo>
                    <a:lnTo>
                      <a:pt x="713" y="1428"/>
                    </a:lnTo>
                    <a:lnTo>
                      <a:pt x="708" y="1430"/>
                    </a:lnTo>
                    <a:lnTo>
                      <a:pt x="700" y="1436"/>
                    </a:lnTo>
                    <a:lnTo>
                      <a:pt x="695" y="1438"/>
                    </a:lnTo>
                    <a:lnTo>
                      <a:pt x="692" y="1441"/>
                    </a:lnTo>
                    <a:lnTo>
                      <a:pt x="689" y="1441"/>
                    </a:lnTo>
                    <a:lnTo>
                      <a:pt x="687" y="1444"/>
                    </a:lnTo>
                    <a:lnTo>
                      <a:pt x="681" y="1449"/>
                    </a:lnTo>
                    <a:lnTo>
                      <a:pt x="674" y="1451"/>
                    </a:lnTo>
                    <a:lnTo>
                      <a:pt x="674" y="1454"/>
                    </a:lnTo>
                    <a:lnTo>
                      <a:pt x="671" y="1454"/>
                    </a:lnTo>
                    <a:lnTo>
                      <a:pt x="668" y="1457"/>
                    </a:lnTo>
                    <a:lnTo>
                      <a:pt x="663" y="1459"/>
                    </a:lnTo>
                    <a:lnTo>
                      <a:pt x="650" y="1470"/>
                    </a:lnTo>
                    <a:lnTo>
                      <a:pt x="645" y="1475"/>
                    </a:lnTo>
                    <a:lnTo>
                      <a:pt x="637" y="1478"/>
                    </a:lnTo>
                    <a:lnTo>
                      <a:pt x="626" y="1488"/>
                    </a:lnTo>
                    <a:lnTo>
                      <a:pt x="619" y="1493"/>
                    </a:lnTo>
                    <a:lnTo>
                      <a:pt x="616" y="1496"/>
                    </a:lnTo>
                    <a:lnTo>
                      <a:pt x="611" y="1501"/>
                    </a:lnTo>
                    <a:lnTo>
                      <a:pt x="611" y="1504"/>
                    </a:lnTo>
                    <a:lnTo>
                      <a:pt x="600" y="1514"/>
                    </a:lnTo>
                    <a:lnTo>
                      <a:pt x="592" y="1530"/>
                    </a:lnTo>
                    <a:lnTo>
                      <a:pt x="584" y="1541"/>
                    </a:lnTo>
                    <a:lnTo>
                      <a:pt x="571" y="1559"/>
                    </a:lnTo>
                    <a:lnTo>
                      <a:pt x="561" y="1572"/>
                    </a:lnTo>
                    <a:lnTo>
                      <a:pt x="553" y="1585"/>
                    </a:lnTo>
                    <a:lnTo>
                      <a:pt x="548" y="1593"/>
                    </a:lnTo>
                    <a:lnTo>
                      <a:pt x="543" y="1601"/>
                    </a:lnTo>
                    <a:lnTo>
                      <a:pt x="540" y="1606"/>
                    </a:lnTo>
                    <a:lnTo>
                      <a:pt x="537" y="1612"/>
                    </a:lnTo>
                    <a:lnTo>
                      <a:pt x="532" y="1614"/>
                    </a:lnTo>
                    <a:lnTo>
                      <a:pt x="529" y="1625"/>
                    </a:lnTo>
                    <a:lnTo>
                      <a:pt x="524" y="1633"/>
                    </a:lnTo>
                    <a:lnTo>
                      <a:pt x="524" y="1635"/>
                    </a:lnTo>
                    <a:lnTo>
                      <a:pt x="522" y="1640"/>
                    </a:lnTo>
                    <a:lnTo>
                      <a:pt x="487" y="1695"/>
                    </a:lnTo>
                    <a:lnTo>
                      <a:pt x="406" y="1785"/>
                    </a:lnTo>
                    <a:lnTo>
                      <a:pt x="398" y="1795"/>
                    </a:lnTo>
                    <a:lnTo>
                      <a:pt x="396" y="1795"/>
                    </a:lnTo>
                    <a:lnTo>
                      <a:pt x="372" y="1824"/>
                    </a:lnTo>
                    <a:lnTo>
                      <a:pt x="359" y="1837"/>
                    </a:lnTo>
                    <a:lnTo>
                      <a:pt x="299" y="1863"/>
                    </a:lnTo>
                    <a:lnTo>
                      <a:pt x="293" y="1863"/>
                    </a:lnTo>
                    <a:lnTo>
                      <a:pt x="293" y="1866"/>
                    </a:lnTo>
                    <a:lnTo>
                      <a:pt x="270" y="1877"/>
                    </a:lnTo>
                    <a:lnTo>
                      <a:pt x="265" y="1877"/>
                    </a:lnTo>
                    <a:lnTo>
                      <a:pt x="262" y="1879"/>
                    </a:lnTo>
                    <a:lnTo>
                      <a:pt x="149" y="1929"/>
                    </a:lnTo>
                    <a:lnTo>
                      <a:pt x="147" y="1929"/>
                    </a:lnTo>
                    <a:lnTo>
                      <a:pt x="58" y="1929"/>
                    </a:lnTo>
                    <a:lnTo>
                      <a:pt x="58" y="1924"/>
                    </a:lnTo>
                    <a:lnTo>
                      <a:pt x="58" y="1911"/>
                    </a:lnTo>
                    <a:lnTo>
                      <a:pt x="58" y="1895"/>
                    </a:lnTo>
                    <a:lnTo>
                      <a:pt x="58" y="1874"/>
                    </a:lnTo>
                    <a:lnTo>
                      <a:pt x="58" y="1853"/>
                    </a:lnTo>
                    <a:lnTo>
                      <a:pt x="55" y="1842"/>
                    </a:lnTo>
                    <a:lnTo>
                      <a:pt x="55" y="1840"/>
                    </a:lnTo>
                    <a:lnTo>
                      <a:pt x="55" y="1811"/>
                    </a:lnTo>
                    <a:lnTo>
                      <a:pt x="55" y="1793"/>
                    </a:lnTo>
                    <a:lnTo>
                      <a:pt x="55" y="1779"/>
                    </a:lnTo>
                    <a:lnTo>
                      <a:pt x="52" y="1737"/>
                    </a:lnTo>
                    <a:lnTo>
                      <a:pt x="47" y="1722"/>
                    </a:lnTo>
                    <a:lnTo>
                      <a:pt x="44" y="1711"/>
                    </a:lnTo>
                    <a:lnTo>
                      <a:pt x="44" y="1706"/>
                    </a:lnTo>
                    <a:lnTo>
                      <a:pt x="42" y="1703"/>
                    </a:lnTo>
                    <a:lnTo>
                      <a:pt x="42" y="1701"/>
                    </a:lnTo>
                    <a:lnTo>
                      <a:pt x="42" y="1698"/>
                    </a:lnTo>
                    <a:lnTo>
                      <a:pt x="39" y="1695"/>
                    </a:lnTo>
                    <a:lnTo>
                      <a:pt x="39" y="1693"/>
                    </a:lnTo>
                    <a:lnTo>
                      <a:pt x="39" y="1690"/>
                    </a:lnTo>
                    <a:lnTo>
                      <a:pt x="37" y="1685"/>
                    </a:lnTo>
                    <a:lnTo>
                      <a:pt x="37" y="1682"/>
                    </a:lnTo>
                    <a:lnTo>
                      <a:pt x="31" y="1672"/>
                    </a:lnTo>
                    <a:lnTo>
                      <a:pt x="31" y="1667"/>
                    </a:lnTo>
                    <a:lnTo>
                      <a:pt x="29" y="1664"/>
                    </a:lnTo>
                    <a:lnTo>
                      <a:pt x="29" y="1659"/>
                    </a:lnTo>
                    <a:lnTo>
                      <a:pt x="26" y="1656"/>
                    </a:lnTo>
                    <a:lnTo>
                      <a:pt x="23" y="1648"/>
                    </a:lnTo>
                    <a:lnTo>
                      <a:pt x="23" y="1646"/>
                    </a:lnTo>
                    <a:lnTo>
                      <a:pt x="21" y="1640"/>
                    </a:lnTo>
                    <a:lnTo>
                      <a:pt x="16" y="1619"/>
                    </a:lnTo>
                    <a:lnTo>
                      <a:pt x="16" y="1617"/>
                    </a:lnTo>
                    <a:lnTo>
                      <a:pt x="16" y="1612"/>
                    </a:lnTo>
                    <a:lnTo>
                      <a:pt x="13" y="1609"/>
                    </a:lnTo>
                    <a:lnTo>
                      <a:pt x="10" y="1596"/>
                    </a:lnTo>
                    <a:lnTo>
                      <a:pt x="10" y="1588"/>
                    </a:lnTo>
                    <a:lnTo>
                      <a:pt x="8" y="1577"/>
                    </a:lnTo>
                    <a:lnTo>
                      <a:pt x="5" y="1562"/>
                    </a:lnTo>
                    <a:lnTo>
                      <a:pt x="5" y="1554"/>
                    </a:lnTo>
                    <a:lnTo>
                      <a:pt x="5" y="1546"/>
                    </a:lnTo>
                    <a:lnTo>
                      <a:pt x="2" y="1535"/>
                    </a:lnTo>
                    <a:lnTo>
                      <a:pt x="2" y="1522"/>
                    </a:lnTo>
                    <a:lnTo>
                      <a:pt x="0" y="1517"/>
                    </a:lnTo>
                    <a:lnTo>
                      <a:pt x="0" y="1509"/>
                    </a:lnTo>
                    <a:lnTo>
                      <a:pt x="0" y="1504"/>
                    </a:lnTo>
                    <a:lnTo>
                      <a:pt x="0" y="1499"/>
                    </a:lnTo>
                    <a:lnTo>
                      <a:pt x="0" y="1493"/>
                    </a:lnTo>
                    <a:lnTo>
                      <a:pt x="0" y="1488"/>
                    </a:lnTo>
                    <a:lnTo>
                      <a:pt x="0" y="1475"/>
                    </a:lnTo>
                    <a:lnTo>
                      <a:pt x="0" y="1470"/>
                    </a:lnTo>
                    <a:lnTo>
                      <a:pt x="2" y="1465"/>
                    </a:lnTo>
                    <a:lnTo>
                      <a:pt x="2" y="1459"/>
                    </a:lnTo>
                    <a:lnTo>
                      <a:pt x="2" y="1454"/>
                    </a:lnTo>
                    <a:lnTo>
                      <a:pt x="2" y="1449"/>
                    </a:lnTo>
                    <a:lnTo>
                      <a:pt x="5" y="1441"/>
                    </a:lnTo>
                    <a:lnTo>
                      <a:pt x="8" y="1428"/>
                    </a:lnTo>
                    <a:lnTo>
                      <a:pt x="10" y="1417"/>
                    </a:lnTo>
                    <a:lnTo>
                      <a:pt x="13" y="1404"/>
                    </a:lnTo>
                    <a:lnTo>
                      <a:pt x="13" y="1396"/>
                    </a:lnTo>
                    <a:lnTo>
                      <a:pt x="18" y="1381"/>
                    </a:lnTo>
                    <a:lnTo>
                      <a:pt x="18" y="1378"/>
                    </a:lnTo>
                    <a:lnTo>
                      <a:pt x="18" y="1375"/>
                    </a:lnTo>
                    <a:lnTo>
                      <a:pt x="18" y="1373"/>
                    </a:lnTo>
                    <a:lnTo>
                      <a:pt x="18" y="1370"/>
                    </a:lnTo>
                    <a:lnTo>
                      <a:pt x="18" y="1367"/>
                    </a:lnTo>
                    <a:lnTo>
                      <a:pt x="21" y="1365"/>
                    </a:lnTo>
                    <a:lnTo>
                      <a:pt x="21" y="1362"/>
                    </a:lnTo>
                    <a:lnTo>
                      <a:pt x="21" y="1354"/>
                    </a:lnTo>
                    <a:lnTo>
                      <a:pt x="23" y="1349"/>
                    </a:lnTo>
                    <a:lnTo>
                      <a:pt x="23" y="1346"/>
                    </a:lnTo>
                    <a:lnTo>
                      <a:pt x="23" y="1344"/>
                    </a:lnTo>
                    <a:lnTo>
                      <a:pt x="23" y="1341"/>
                    </a:lnTo>
                    <a:lnTo>
                      <a:pt x="26" y="1341"/>
                    </a:lnTo>
                    <a:lnTo>
                      <a:pt x="26" y="1339"/>
                    </a:lnTo>
                    <a:lnTo>
                      <a:pt x="26" y="1336"/>
                    </a:lnTo>
                    <a:lnTo>
                      <a:pt x="29" y="1333"/>
                    </a:lnTo>
                    <a:lnTo>
                      <a:pt x="29" y="1331"/>
                    </a:lnTo>
                    <a:lnTo>
                      <a:pt x="29" y="1328"/>
                    </a:lnTo>
                    <a:lnTo>
                      <a:pt x="29" y="1325"/>
                    </a:lnTo>
                    <a:lnTo>
                      <a:pt x="31" y="1325"/>
                    </a:lnTo>
                    <a:lnTo>
                      <a:pt x="31" y="1318"/>
                    </a:lnTo>
                    <a:lnTo>
                      <a:pt x="31" y="1315"/>
                    </a:lnTo>
                    <a:lnTo>
                      <a:pt x="31" y="1312"/>
                    </a:lnTo>
                    <a:lnTo>
                      <a:pt x="34" y="1307"/>
                    </a:lnTo>
                    <a:lnTo>
                      <a:pt x="34" y="1304"/>
                    </a:lnTo>
                    <a:lnTo>
                      <a:pt x="34" y="1302"/>
                    </a:lnTo>
                    <a:lnTo>
                      <a:pt x="37" y="1291"/>
                    </a:lnTo>
                    <a:lnTo>
                      <a:pt x="37" y="1286"/>
                    </a:lnTo>
                    <a:lnTo>
                      <a:pt x="39" y="1281"/>
                    </a:lnTo>
                    <a:lnTo>
                      <a:pt x="42" y="1278"/>
                    </a:lnTo>
                    <a:lnTo>
                      <a:pt x="42" y="1276"/>
                    </a:lnTo>
                    <a:lnTo>
                      <a:pt x="42" y="1273"/>
                    </a:lnTo>
                    <a:lnTo>
                      <a:pt x="44" y="1270"/>
                    </a:lnTo>
                    <a:lnTo>
                      <a:pt x="47" y="1257"/>
                    </a:lnTo>
                    <a:lnTo>
                      <a:pt x="52" y="1244"/>
                    </a:lnTo>
                    <a:lnTo>
                      <a:pt x="65" y="1210"/>
                    </a:lnTo>
                    <a:lnTo>
                      <a:pt x="68" y="1207"/>
                    </a:lnTo>
                    <a:lnTo>
                      <a:pt x="68" y="1205"/>
                    </a:lnTo>
                    <a:lnTo>
                      <a:pt x="92" y="1150"/>
                    </a:lnTo>
                    <a:lnTo>
                      <a:pt x="92" y="1144"/>
                    </a:lnTo>
                    <a:lnTo>
                      <a:pt x="94" y="1142"/>
                    </a:lnTo>
                    <a:lnTo>
                      <a:pt x="94" y="1139"/>
                    </a:lnTo>
                    <a:lnTo>
                      <a:pt x="97" y="1134"/>
                    </a:lnTo>
                    <a:lnTo>
                      <a:pt x="97" y="1131"/>
                    </a:lnTo>
                    <a:lnTo>
                      <a:pt x="99" y="1126"/>
                    </a:lnTo>
                    <a:lnTo>
                      <a:pt x="110" y="1129"/>
                    </a:lnTo>
                    <a:lnTo>
                      <a:pt x="110" y="1126"/>
                    </a:lnTo>
                    <a:lnTo>
                      <a:pt x="113" y="1126"/>
                    </a:lnTo>
                    <a:lnTo>
                      <a:pt x="113" y="1121"/>
                    </a:lnTo>
                    <a:lnTo>
                      <a:pt x="118" y="1113"/>
                    </a:lnTo>
                    <a:lnTo>
                      <a:pt x="115" y="1110"/>
                    </a:lnTo>
                    <a:lnTo>
                      <a:pt x="107" y="1108"/>
                    </a:lnTo>
                    <a:lnTo>
                      <a:pt x="105" y="1105"/>
                    </a:lnTo>
                    <a:lnTo>
                      <a:pt x="102" y="1105"/>
                    </a:lnTo>
                    <a:lnTo>
                      <a:pt x="105" y="1100"/>
                    </a:lnTo>
                    <a:lnTo>
                      <a:pt x="107" y="1095"/>
                    </a:lnTo>
                    <a:lnTo>
                      <a:pt x="107" y="1092"/>
                    </a:lnTo>
                    <a:lnTo>
                      <a:pt x="107" y="1089"/>
                    </a:lnTo>
                    <a:lnTo>
                      <a:pt x="110" y="1087"/>
                    </a:lnTo>
                    <a:lnTo>
                      <a:pt x="110" y="1084"/>
                    </a:lnTo>
                    <a:lnTo>
                      <a:pt x="110" y="1081"/>
                    </a:lnTo>
                    <a:lnTo>
                      <a:pt x="113" y="1081"/>
                    </a:lnTo>
                    <a:lnTo>
                      <a:pt x="113" y="1079"/>
                    </a:lnTo>
                    <a:lnTo>
                      <a:pt x="113" y="1076"/>
                    </a:lnTo>
                    <a:lnTo>
                      <a:pt x="115" y="1074"/>
                    </a:lnTo>
                    <a:lnTo>
                      <a:pt x="115" y="1071"/>
                    </a:lnTo>
                    <a:lnTo>
                      <a:pt x="118" y="1066"/>
                    </a:lnTo>
                    <a:lnTo>
                      <a:pt x="118" y="1063"/>
                    </a:lnTo>
                    <a:lnTo>
                      <a:pt x="118" y="1060"/>
                    </a:lnTo>
                    <a:lnTo>
                      <a:pt x="120" y="1060"/>
                    </a:lnTo>
                    <a:lnTo>
                      <a:pt x="120" y="1055"/>
                    </a:lnTo>
                    <a:lnTo>
                      <a:pt x="123" y="1047"/>
                    </a:lnTo>
                    <a:lnTo>
                      <a:pt x="126" y="1045"/>
                    </a:lnTo>
                    <a:lnTo>
                      <a:pt x="126" y="1042"/>
                    </a:lnTo>
                    <a:lnTo>
                      <a:pt x="128" y="1037"/>
                    </a:lnTo>
                    <a:lnTo>
                      <a:pt x="128" y="1034"/>
                    </a:lnTo>
                    <a:lnTo>
                      <a:pt x="128" y="1032"/>
                    </a:lnTo>
                    <a:lnTo>
                      <a:pt x="131" y="1026"/>
                    </a:lnTo>
                    <a:lnTo>
                      <a:pt x="131" y="1024"/>
                    </a:lnTo>
                    <a:lnTo>
                      <a:pt x="134" y="1016"/>
                    </a:lnTo>
                    <a:lnTo>
                      <a:pt x="136" y="1016"/>
                    </a:lnTo>
                    <a:lnTo>
                      <a:pt x="136" y="1013"/>
                    </a:lnTo>
                    <a:lnTo>
                      <a:pt x="139" y="1008"/>
                    </a:lnTo>
                    <a:lnTo>
                      <a:pt x="141" y="1003"/>
                    </a:lnTo>
                    <a:lnTo>
                      <a:pt x="141" y="1000"/>
                    </a:lnTo>
                    <a:lnTo>
                      <a:pt x="141" y="997"/>
                    </a:lnTo>
                    <a:lnTo>
                      <a:pt x="144" y="995"/>
                    </a:lnTo>
                    <a:lnTo>
                      <a:pt x="144" y="990"/>
                    </a:lnTo>
                    <a:lnTo>
                      <a:pt x="147" y="987"/>
                    </a:lnTo>
                    <a:lnTo>
                      <a:pt x="147" y="984"/>
                    </a:lnTo>
                    <a:lnTo>
                      <a:pt x="147" y="982"/>
                    </a:lnTo>
                    <a:lnTo>
                      <a:pt x="149" y="982"/>
                    </a:lnTo>
                    <a:lnTo>
                      <a:pt x="152" y="971"/>
                    </a:lnTo>
                    <a:lnTo>
                      <a:pt x="152" y="969"/>
                    </a:lnTo>
                    <a:lnTo>
                      <a:pt x="155" y="966"/>
                    </a:lnTo>
                    <a:lnTo>
                      <a:pt x="160" y="950"/>
                    </a:lnTo>
                    <a:lnTo>
                      <a:pt x="165" y="950"/>
                    </a:lnTo>
                    <a:lnTo>
                      <a:pt x="173" y="953"/>
                    </a:lnTo>
                    <a:lnTo>
                      <a:pt x="178" y="953"/>
                    </a:lnTo>
                    <a:lnTo>
                      <a:pt x="183" y="955"/>
                    </a:lnTo>
                    <a:lnTo>
                      <a:pt x="189" y="955"/>
                    </a:lnTo>
                    <a:lnTo>
                      <a:pt x="194" y="955"/>
                    </a:lnTo>
                    <a:lnTo>
                      <a:pt x="199" y="955"/>
                    </a:lnTo>
                    <a:lnTo>
                      <a:pt x="202" y="955"/>
                    </a:lnTo>
                    <a:lnTo>
                      <a:pt x="204" y="955"/>
                    </a:lnTo>
                    <a:lnTo>
                      <a:pt x="210" y="955"/>
                    </a:lnTo>
                    <a:lnTo>
                      <a:pt x="215" y="953"/>
                    </a:lnTo>
                    <a:lnTo>
                      <a:pt x="220" y="950"/>
                    </a:lnTo>
                    <a:lnTo>
                      <a:pt x="225" y="948"/>
                    </a:lnTo>
                    <a:lnTo>
                      <a:pt x="231" y="948"/>
                    </a:lnTo>
                    <a:lnTo>
                      <a:pt x="236" y="945"/>
                    </a:lnTo>
                    <a:lnTo>
                      <a:pt x="241" y="940"/>
                    </a:lnTo>
                    <a:lnTo>
                      <a:pt x="246" y="934"/>
                    </a:lnTo>
                    <a:lnTo>
                      <a:pt x="259" y="924"/>
                    </a:lnTo>
                    <a:lnTo>
                      <a:pt x="288" y="895"/>
                    </a:lnTo>
                    <a:lnTo>
                      <a:pt x="320" y="866"/>
                    </a:lnTo>
                    <a:lnTo>
                      <a:pt x="330" y="856"/>
                    </a:lnTo>
                    <a:lnTo>
                      <a:pt x="338" y="848"/>
                    </a:lnTo>
                    <a:lnTo>
                      <a:pt x="346" y="840"/>
                    </a:lnTo>
                    <a:lnTo>
                      <a:pt x="367" y="819"/>
                    </a:lnTo>
                    <a:lnTo>
                      <a:pt x="383" y="803"/>
                    </a:lnTo>
                    <a:lnTo>
                      <a:pt x="396" y="795"/>
                    </a:lnTo>
                    <a:lnTo>
                      <a:pt x="401" y="790"/>
                    </a:lnTo>
                    <a:lnTo>
                      <a:pt x="406" y="787"/>
                    </a:lnTo>
                    <a:lnTo>
                      <a:pt x="409" y="785"/>
                    </a:lnTo>
                    <a:lnTo>
                      <a:pt x="414" y="782"/>
                    </a:lnTo>
                    <a:lnTo>
                      <a:pt x="417" y="782"/>
                    </a:lnTo>
                    <a:lnTo>
                      <a:pt x="419" y="780"/>
                    </a:lnTo>
                    <a:lnTo>
                      <a:pt x="427" y="774"/>
                    </a:lnTo>
                    <a:lnTo>
                      <a:pt x="430" y="774"/>
                    </a:lnTo>
                    <a:lnTo>
                      <a:pt x="438" y="769"/>
                    </a:lnTo>
                    <a:lnTo>
                      <a:pt x="448" y="766"/>
                    </a:lnTo>
                    <a:lnTo>
                      <a:pt x="459" y="761"/>
                    </a:lnTo>
                    <a:lnTo>
                      <a:pt x="469" y="756"/>
                    </a:lnTo>
                    <a:lnTo>
                      <a:pt x="487" y="751"/>
                    </a:lnTo>
                    <a:lnTo>
                      <a:pt x="493" y="748"/>
                    </a:lnTo>
                    <a:lnTo>
                      <a:pt x="501" y="748"/>
                    </a:lnTo>
                    <a:lnTo>
                      <a:pt x="514" y="745"/>
                    </a:lnTo>
                    <a:lnTo>
                      <a:pt x="529" y="743"/>
                    </a:lnTo>
                    <a:lnTo>
                      <a:pt x="540" y="743"/>
                    </a:lnTo>
                    <a:lnTo>
                      <a:pt x="548" y="743"/>
                    </a:lnTo>
                    <a:lnTo>
                      <a:pt x="550" y="743"/>
                    </a:lnTo>
                    <a:lnTo>
                      <a:pt x="553" y="743"/>
                    </a:lnTo>
                    <a:lnTo>
                      <a:pt x="558" y="743"/>
                    </a:lnTo>
                    <a:lnTo>
                      <a:pt x="561" y="743"/>
                    </a:lnTo>
                    <a:lnTo>
                      <a:pt x="566" y="743"/>
                    </a:lnTo>
                    <a:lnTo>
                      <a:pt x="569" y="756"/>
                    </a:lnTo>
                    <a:lnTo>
                      <a:pt x="569" y="759"/>
                    </a:lnTo>
                    <a:lnTo>
                      <a:pt x="571" y="759"/>
                    </a:lnTo>
                    <a:lnTo>
                      <a:pt x="574" y="780"/>
                    </a:lnTo>
                    <a:lnTo>
                      <a:pt x="577" y="780"/>
                    </a:lnTo>
                    <a:lnTo>
                      <a:pt x="582" y="777"/>
                    </a:lnTo>
                    <a:lnTo>
                      <a:pt x="582" y="780"/>
                    </a:lnTo>
                    <a:lnTo>
                      <a:pt x="584" y="780"/>
                    </a:lnTo>
                    <a:lnTo>
                      <a:pt x="587" y="780"/>
                    </a:lnTo>
                    <a:lnTo>
                      <a:pt x="587" y="777"/>
                    </a:lnTo>
                    <a:lnTo>
                      <a:pt x="592" y="777"/>
                    </a:lnTo>
                    <a:lnTo>
                      <a:pt x="595" y="774"/>
                    </a:lnTo>
                    <a:lnTo>
                      <a:pt x="598" y="774"/>
                    </a:lnTo>
                    <a:lnTo>
                      <a:pt x="603" y="774"/>
                    </a:lnTo>
                    <a:lnTo>
                      <a:pt x="613" y="774"/>
                    </a:lnTo>
                    <a:lnTo>
                      <a:pt x="621" y="774"/>
                    </a:lnTo>
                    <a:lnTo>
                      <a:pt x="626" y="774"/>
                    </a:lnTo>
                    <a:lnTo>
                      <a:pt x="634" y="774"/>
                    </a:lnTo>
                    <a:lnTo>
                      <a:pt x="637" y="774"/>
                    </a:lnTo>
                    <a:lnTo>
                      <a:pt x="640" y="774"/>
                    </a:lnTo>
                    <a:lnTo>
                      <a:pt x="642" y="774"/>
                    </a:lnTo>
                    <a:lnTo>
                      <a:pt x="645" y="774"/>
                    </a:lnTo>
                    <a:lnTo>
                      <a:pt x="645" y="777"/>
                    </a:lnTo>
                    <a:lnTo>
                      <a:pt x="647" y="777"/>
                    </a:lnTo>
                    <a:lnTo>
                      <a:pt x="655" y="780"/>
                    </a:lnTo>
                    <a:lnTo>
                      <a:pt x="660" y="780"/>
                    </a:lnTo>
                    <a:lnTo>
                      <a:pt x="663" y="780"/>
                    </a:lnTo>
                    <a:lnTo>
                      <a:pt x="666" y="782"/>
                    </a:lnTo>
                    <a:lnTo>
                      <a:pt x="668" y="782"/>
                    </a:lnTo>
                    <a:lnTo>
                      <a:pt x="671" y="782"/>
                    </a:lnTo>
                    <a:lnTo>
                      <a:pt x="671" y="785"/>
                    </a:lnTo>
                    <a:lnTo>
                      <a:pt x="674" y="785"/>
                    </a:lnTo>
                    <a:lnTo>
                      <a:pt x="676" y="785"/>
                    </a:lnTo>
                    <a:lnTo>
                      <a:pt x="681" y="785"/>
                    </a:lnTo>
                    <a:lnTo>
                      <a:pt x="687" y="785"/>
                    </a:lnTo>
                    <a:lnTo>
                      <a:pt x="700" y="787"/>
                    </a:lnTo>
                    <a:lnTo>
                      <a:pt x="700" y="793"/>
                    </a:lnTo>
                    <a:lnTo>
                      <a:pt x="705" y="795"/>
                    </a:lnTo>
                    <a:lnTo>
                      <a:pt x="710" y="798"/>
                    </a:lnTo>
                    <a:lnTo>
                      <a:pt x="713" y="801"/>
                    </a:lnTo>
                    <a:lnTo>
                      <a:pt x="718" y="803"/>
                    </a:lnTo>
                    <a:lnTo>
                      <a:pt x="723" y="806"/>
                    </a:lnTo>
                    <a:lnTo>
                      <a:pt x="726" y="806"/>
                    </a:lnTo>
                    <a:lnTo>
                      <a:pt x="729" y="808"/>
                    </a:lnTo>
                    <a:lnTo>
                      <a:pt x="731" y="808"/>
                    </a:lnTo>
                    <a:lnTo>
                      <a:pt x="734" y="811"/>
                    </a:lnTo>
                    <a:lnTo>
                      <a:pt x="737" y="814"/>
                    </a:lnTo>
                    <a:lnTo>
                      <a:pt x="742" y="816"/>
                    </a:lnTo>
                    <a:lnTo>
                      <a:pt x="744" y="816"/>
                    </a:lnTo>
                    <a:lnTo>
                      <a:pt x="747" y="816"/>
                    </a:lnTo>
                    <a:lnTo>
                      <a:pt x="747" y="819"/>
                    </a:lnTo>
                    <a:lnTo>
                      <a:pt x="750" y="816"/>
                    </a:lnTo>
                    <a:lnTo>
                      <a:pt x="752" y="816"/>
                    </a:lnTo>
                    <a:lnTo>
                      <a:pt x="757" y="816"/>
                    </a:lnTo>
                    <a:lnTo>
                      <a:pt x="760" y="816"/>
                    </a:lnTo>
                    <a:lnTo>
                      <a:pt x="763" y="816"/>
                    </a:lnTo>
                    <a:lnTo>
                      <a:pt x="765" y="816"/>
                    </a:lnTo>
                    <a:lnTo>
                      <a:pt x="768" y="816"/>
                    </a:lnTo>
                    <a:lnTo>
                      <a:pt x="771" y="816"/>
                    </a:lnTo>
                    <a:lnTo>
                      <a:pt x="773" y="816"/>
                    </a:lnTo>
                    <a:lnTo>
                      <a:pt x="778" y="814"/>
                    </a:lnTo>
                    <a:lnTo>
                      <a:pt x="781" y="814"/>
                    </a:lnTo>
                    <a:lnTo>
                      <a:pt x="797" y="811"/>
                    </a:lnTo>
                    <a:lnTo>
                      <a:pt x="805" y="808"/>
                    </a:lnTo>
                    <a:lnTo>
                      <a:pt x="807" y="808"/>
                    </a:lnTo>
                    <a:lnTo>
                      <a:pt x="810" y="808"/>
                    </a:lnTo>
                    <a:lnTo>
                      <a:pt x="810" y="806"/>
                    </a:lnTo>
                    <a:lnTo>
                      <a:pt x="820" y="806"/>
                    </a:lnTo>
                    <a:lnTo>
                      <a:pt x="823" y="803"/>
                    </a:lnTo>
                    <a:lnTo>
                      <a:pt x="826" y="803"/>
                    </a:lnTo>
                    <a:lnTo>
                      <a:pt x="834" y="801"/>
                    </a:lnTo>
                    <a:lnTo>
                      <a:pt x="841" y="798"/>
                    </a:lnTo>
                    <a:lnTo>
                      <a:pt x="844" y="795"/>
                    </a:lnTo>
                    <a:lnTo>
                      <a:pt x="847" y="795"/>
                    </a:lnTo>
                    <a:lnTo>
                      <a:pt x="854" y="790"/>
                    </a:lnTo>
                    <a:lnTo>
                      <a:pt x="857" y="787"/>
                    </a:lnTo>
                    <a:lnTo>
                      <a:pt x="865" y="787"/>
                    </a:lnTo>
                    <a:lnTo>
                      <a:pt x="868" y="785"/>
                    </a:lnTo>
                    <a:lnTo>
                      <a:pt x="870" y="785"/>
                    </a:lnTo>
                    <a:lnTo>
                      <a:pt x="870" y="782"/>
                    </a:lnTo>
                    <a:lnTo>
                      <a:pt x="873" y="782"/>
                    </a:lnTo>
                    <a:lnTo>
                      <a:pt x="875" y="780"/>
                    </a:lnTo>
                    <a:lnTo>
                      <a:pt x="875" y="777"/>
                    </a:lnTo>
                    <a:lnTo>
                      <a:pt x="881" y="772"/>
                    </a:lnTo>
                    <a:lnTo>
                      <a:pt x="883" y="772"/>
                    </a:lnTo>
                    <a:lnTo>
                      <a:pt x="886" y="769"/>
                    </a:lnTo>
                    <a:lnTo>
                      <a:pt x="886" y="766"/>
                    </a:lnTo>
                    <a:lnTo>
                      <a:pt x="889" y="764"/>
                    </a:lnTo>
                    <a:lnTo>
                      <a:pt x="891" y="761"/>
                    </a:lnTo>
                    <a:lnTo>
                      <a:pt x="891" y="759"/>
                    </a:lnTo>
                    <a:lnTo>
                      <a:pt x="894" y="753"/>
                    </a:lnTo>
                    <a:lnTo>
                      <a:pt x="894" y="748"/>
                    </a:lnTo>
                    <a:lnTo>
                      <a:pt x="894" y="745"/>
                    </a:lnTo>
                    <a:lnTo>
                      <a:pt x="894" y="740"/>
                    </a:lnTo>
                    <a:lnTo>
                      <a:pt x="894" y="738"/>
                    </a:lnTo>
                    <a:lnTo>
                      <a:pt x="896" y="735"/>
                    </a:lnTo>
                    <a:lnTo>
                      <a:pt x="896" y="732"/>
                    </a:lnTo>
                    <a:lnTo>
                      <a:pt x="899" y="730"/>
                    </a:lnTo>
                    <a:lnTo>
                      <a:pt x="899" y="727"/>
                    </a:lnTo>
                    <a:lnTo>
                      <a:pt x="902" y="727"/>
                    </a:lnTo>
                    <a:lnTo>
                      <a:pt x="904" y="724"/>
                    </a:lnTo>
                    <a:lnTo>
                      <a:pt x="910" y="722"/>
                    </a:lnTo>
                    <a:lnTo>
                      <a:pt x="917" y="717"/>
                    </a:lnTo>
                    <a:lnTo>
                      <a:pt x="923" y="714"/>
                    </a:lnTo>
                    <a:lnTo>
                      <a:pt x="925" y="714"/>
                    </a:lnTo>
                    <a:lnTo>
                      <a:pt x="928" y="711"/>
                    </a:lnTo>
                    <a:lnTo>
                      <a:pt x="931" y="711"/>
                    </a:lnTo>
                    <a:lnTo>
                      <a:pt x="936" y="706"/>
                    </a:lnTo>
                    <a:lnTo>
                      <a:pt x="938" y="706"/>
                    </a:lnTo>
                    <a:lnTo>
                      <a:pt x="941" y="706"/>
                    </a:lnTo>
                    <a:lnTo>
                      <a:pt x="944" y="706"/>
                    </a:lnTo>
                    <a:lnTo>
                      <a:pt x="946" y="706"/>
                    </a:lnTo>
                    <a:lnTo>
                      <a:pt x="949" y="706"/>
                    </a:lnTo>
                    <a:lnTo>
                      <a:pt x="959" y="698"/>
                    </a:lnTo>
                    <a:lnTo>
                      <a:pt x="959" y="696"/>
                    </a:lnTo>
                    <a:lnTo>
                      <a:pt x="954" y="690"/>
                    </a:lnTo>
                    <a:lnTo>
                      <a:pt x="954" y="688"/>
                    </a:lnTo>
                    <a:lnTo>
                      <a:pt x="954" y="685"/>
                    </a:lnTo>
                    <a:lnTo>
                      <a:pt x="954" y="680"/>
                    </a:lnTo>
                    <a:lnTo>
                      <a:pt x="954" y="675"/>
                    </a:lnTo>
                    <a:lnTo>
                      <a:pt x="954" y="672"/>
                    </a:lnTo>
                    <a:lnTo>
                      <a:pt x="957" y="667"/>
                    </a:lnTo>
                    <a:lnTo>
                      <a:pt x="959" y="659"/>
                    </a:lnTo>
                    <a:lnTo>
                      <a:pt x="959" y="654"/>
                    </a:lnTo>
                    <a:lnTo>
                      <a:pt x="959" y="651"/>
                    </a:lnTo>
                    <a:lnTo>
                      <a:pt x="967" y="648"/>
                    </a:lnTo>
                    <a:lnTo>
                      <a:pt x="970" y="646"/>
                    </a:lnTo>
                    <a:lnTo>
                      <a:pt x="975" y="640"/>
                    </a:lnTo>
                    <a:lnTo>
                      <a:pt x="978" y="638"/>
                    </a:lnTo>
                    <a:lnTo>
                      <a:pt x="978" y="635"/>
                    </a:lnTo>
                    <a:lnTo>
                      <a:pt x="978" y="633"/>
                    </a:lnTo>
                    <a:lnTo>
                      <a:pt x="954" y="625"/>
                    </a:lnTo>
                    <a:lnTo>
                      <a:pt x="951" y="622"/>
                    </a:lnTo>
                    <a:lnTo>
                      <a:pt x="936" y="606"/>
                    </a:lnTo>
                    <a:lnTo>
                      <a:pt x="933" y="599"/>
                    </a:lnTo>
                    <a:lnTo>
                      <a:pt x="931" y="593"/>
                    </a:lnTo>
                    <a:lnTo>
                      <a:pt x="931" y="591"/>
                    </a:lnTo>
                    <a:lnTo>
                      <a:pt x="928" y="585"/>
                    </a:lnTo>
                    <a:lnTo>
                      <a:pt x="925" y="583"/>
                    </a:lnTo>
                    <a:lnTo>
                      <a:pt x="925" y="580"/>
                    </a:lnTo>
                    <a:lnTo>
                      <a:pt x="886" y="593"/>
                    </a:lnTo>
                    <a:lnTo>
                      <a:pt x="883" y="591"/>
                    </a:lnTo>
                    <a:lnTo>
                      <a:pt x="889" y="575"/>
                    </a:lnTo>
                    <a:lnTo>
                      <a:pt x="889" y="572"/>
                    </a:lnTo>
                    <a:lnTo>
                      <a:pt x="889" y="570"/>
                    </a:lnTo>
                    <a:lnTo>
                      <a:pt x="891" y="567"/>
                    </a:lnTo>
                    <a:lnTo>
                      <a:pt x="894" y="564"/>
                    </a:lnTo>
                    <a:lnTo>
                      <a:pt x="907" y="551"/>
                    </a:lnTo>
                    <a:lnTo>
                      <a:pt x="912" y="543"/>
                    </a:lnTo>
                    <a:lnTo>
                      <a:pt x="917" y="538"/>
                    </a:lnTo>
                    <a:lnTo>
                      <a:pt x="920" y="533"/>
                    </a:lnTo>
                    <a:lnTo>
                      <a:pt x="928" y="520"/>
                    </a:lnTo>
                    <a:lnTo>
                      <a:pt x="933" y="512"/>
                    </a:lnTo>
                    <a:lnTo>
                      <a:pt x="936" y="509"/>
                    </a:lnTo>
                    <a:lnTo>
                      <a:pt x="946" y="491"/>
                    </a:lnTo>
                    <a:lnTo>
                      <a:pt x="951" y="483"/>
                    </a:lnTo>
                    <a:lnTo>
                      <a:pt x="954" y="478"/>
                    </a:lnTo>
                    <a:lnTo>
                      <a:pt x="962" y="462"/>
                    </a:lnTo>
                    <a:lnTo>
                      <a:pt x="967" y="454"/>
                    </a:lnTo>
                    <a:lnTo>
                      <a:pt x="970" y="446"/>
                    </a:lnTo>
                    <a:lnTo>
                      <a:pt x="972" y="441"/>
                    </a:lnTo>
                    <a:lnTo>
                      <a:pt x="978" y="431"/>
                    </a:lnTo>
                    <a:lnTo>
                      <a:pt x="980" y="425"/>
                    </a:lnTo>
                    <a:lnTo>
                      <a:pt x="983" y="417"/>
                    </a:lnTo>
                    <a:lnTo>
                      <a:pt x="986" y="415"/>
                    </a:lnTo>
                    <a:lnTo>
                      <a:pt x="988" y="407"/>
                    </a:lnTo>
                    <a:lnTo>
                      <a:pt x="988" y="402"/>
                    </a:lnTo>
                    <a:lnTo>
                      <a:pt x="991" y="402"/>
                    </a:lnTo>
                    <a:lnTo>
                      <a:pt x="993" y="394"/>
                    </a:lnTo>
                    <a:lnTo>
                      <a:pt x="996" y="386"/>
                    </a:lnTo>
                    <a:lnTo>
                      <a:pt x="999" y="381"/>
                    </a:lnTo>
                    <a:lnTo>
                      <a:pt x="1004" y="375"/>
                    </a:lnTo>
                    <a:lnTo>
                      <a:pt x="1007" y="370"/>
                    </a:lnTo>
                    <a:lnTo>
                      <a:pt x="1009" y="368"/>
                    </a:lnTo>
                    <a:lnTo>
                      <a:pt x="1014" y="365"/>
                    </a:lnTo>
                    <a:lnTo>
                      <a:pt x="1020" y="360"/>
                    </a:lnTo>
                    <a:lnTo>
                      <a:pt x="1028" y="357"/>
                    </a:lnTo>
                    <a:lnTo>
                      <a:pt x="1033" y="352"/>
                    </a:lnTo>
                    <a:lnTo>
                      <a:pt x="1038" y="349"/>
                    </a:lnTo>
                    <a:lnTo>
                      <a:pt x="1046" y="344"/>
                    </a:lnTo>
                    <a:lnTo>
                      <a:pt x="1051" y="341"/>
                    </a:lnTo>
                    <a:lnTo>
                      <a:pt x="1059" y="339"/>
                    </a:lnTo>
                    <a:lnTo>
                      <a:pt x="1064" y="339"/>
                    </a:lnTo>
                    <a:lnTo>
                      <a:pt x="1069" y="336"/>
                    </a:lnTo>
                    <a:lnTo>
                      <a:pt x="1075" y="333"/>
                    </a:lnTo>
                    <a:lnTo>
                      <a:pt x="1080" y="333"/>
                    </a:lnTo>
                    <a:lnTo>
                      <a:pt x="1083" y="333"/>
                    </a:lnTo>
                    <a:lnTo>
                      <a:pt x="1090" y="331"/>
                    </a:lnTo>
                    <a:lnTo>
                      <a:pt x="1132" y="326"/>
                    </a:lnTo>
                    <a:lnTo>
                      <a:pt x="1151" y="323"/>
                    </a:lnTo>
                    <a:lnTo>
                      <a:pt x="1161" y="320"/>
                    </a:lnTo>
                    <a:lnTo>
                      <a:pt x="1169" y="320"/>
                    </a:lnTo>
                    <a:lnTo>
                      <a:pt x="1177" y="318"/>
                    </a:lnTo>
                    <a:lnTo>
                      <a:pt x="1182" y="315"/>
                    </a:lnTo>
                    <a:lnTo>
                      <a:pt x="1190" y="312"/>
                    </a:lnTo>
                    <a:lnTo>
                      <a:pt x="1195" y="310"/>
                    </a:lnTo>
                    <a:lnTo>
                      <a:pt x="1201" y="310"/>
                    </a:lnTo>
                    <a:lnTo>
                      <a:pt x="1203" y="310"/>
                    </a:lnTo>
                    <a:lnTo>
                      <a:pt x="1203" y="307"/>
                    </a:lnTo>
                    <a:lnTo>
                      <a:pt x="1208" y="305"/>
                    </a:lnTo>
                    <a:lnTo>
                      <a:pt x="1214" y="302"/>
                    </a:lnTo>
                    <a:lnTo>
                      <a:pt x="1221" y="297"/>
                    </a:lnTo>
                    <a:lnTo>
                      <a:pt x="1229" y="294"/>
                    </a:lnTo>
                    <a:lnTo>
                      <a:pt x="1240" y="286"/>
                    </a:lnTo>
                    <a:lnTo>
                      <a:pt x="1245" y="281"/>
                    </a:lnTo>
                    <a:lnTo>
                      <a:pt x="1250" y="278"/>
                    </a:lnTo>
                    <a:lnTo>
                      <a:pt x="1250" y="276"/>
                    </a:lnTo>
                    <a:lnTo>
                      <a:pt x="1253" y="276"/>
                    </a:lnTo>
                    <a:lnTo>
                      <a:pt x="1253" y="273"/>
                    </a:lnTo>
                    <a:lnTo>
                      <a:pt x="1256" y="270"/>
                    </a:lnTo>
                    <a:lnTo>
                      <a:pt x="1258" y="268"/>
                    </a:lnTo>
                    <a:lnTo>
                      <a:pt x="1261" y="263"/>
                    </a:lnTo>
                    <a:lnTo>
                      <a:pt x="1263" y="257"/>
                    </a:lnTo>
                    <a:lnTo>
                      <a:pt x="1269" y="249"/>
                    </a:lnTo>
                    <a:lnTo>
                      <a:pt x="1271" y="244"/>
                    </a:lnTo>
                    <a:lnTo>
                      <a:pt x="1274" y="239"/>
                    </a:lnTo>
                    <a:lnTo>
                      <a:pt x="1277" y="231"/>
                    </a:lnTo>
                    <a:lnTo>
                      <a:pt x="1279" y="221"/>
                    </a:lnTo>
                    <a:lnTo>
                      <a:pt x="1282" y="215"/>
                    </a:lnTo>
                    <a:lnTo>
                      <a:pt x="1284" y="205"/>
                    </a:lnTo>
                    <a:lnTo>
                      <a:pt x="1284" y="197"/>
                    </a:lnTo>
                    <a:lnTo>
                      <a:pt x="1290" y="181"/>
                    </a:lnTo>
                    <a:lnTo>
                      <a:pt x="1290" y="176"/>
                    </a:lnTo>
                    <a:lnTo>
                      <a:pt x="1292" y="163"/>
                    </a:lnTo>
                    <a:lnTo>
                      <a:pt x="1295" y="155"/>
                    </a:lnTo>
                    <a:lnTo>
                      <a:pt x="1295" y="147"/>
                    </a:lnTo>
                    <a:lnTo>
                      <a:pt x="1298" y="139"/>
                    </a:lnTo>
                    <a:lnTo>
                      <a:pt x="1300" y="131"/>
                    </a:lnTo>
                    <a:lnTo>
                      <a:pt x="1305" y="118"/>
                    </a:lnTo>
                    <a:lnTo>
                      <a:pt x="1308" y="113"/>
                    </a:lnTo>
                    <a:lnTo>
                      <a:pt x="1311" y="108"/>
                    </a:lnTo>
                    <a:lnTo>
                      <a:pt x="1313" y="103"/>
                    </a:lnTo>
                    <a:lnTo>
                      <a:pt x="1316" y="97"/>
                    </a:lnTo>
                    <a:lnTo>
                      <a:pt x="1321" y="92"/>
                    </a:lnTo>
                    <a:lnTo>
                      <a:pt x="1326" y="84"/>
                    </a:lnTo>
                    <a:lnTo>
                      <a:pt x="1334" y="76"/>
                    </a:lnTo>
                    <a:lnTo>
                      <a:pt x="1339" y="68"/>
                    </a:lnTo>
                    <a:lnTo>
                      <a:pt x="1345" y="63"/>
                    </a:lnTo>
                    <a:lnTo>
                      <a:pt x="1347" y="58"/>
                    </a:lnTo>
                    <a:lnTo>
                      <a:pt x="1355" y="50"/>
                    </a:lnTo>
                    <a:lnTo>
                      <a:pt x="1360" y="45"/>
                    </a:lnTo>
                    <a:lnTo>
                      <a:pt x="1366" y="42"/>
                    </a:lnTo>
                    <a:lnTo>
                      <a:pt x="1374" y="34"/>
                    </a:lnTo>
                    <a:lnTo>
                      <a:pt x="1381" y="32"/>
                    </a:lnTo>
                    <a:lnTo>
                      <a:pt x="1387" y="26"/>
                    </a:lnTo>
                    <a:lnTo>
                      <a:pt x="1389" y="26"/>
                    </a:lnTo>
                    <a:lnTo>
                      <a:pt x="1395" y="21"/>
                    </a:lnTo>
                    <a:lnTo>
                      <a:pt x="1400" y="19"/>
                    </a:lnTo>
                    <a:lnTo>
                      <a:pt x="1408" y="13"/>
                    </a:lnTo>
                    <a:lnTo>
                      <a:pt x="1413" y="11"/>
                    </a:lnTo>
                    <a:lnTo>
                      <a:pt x="1418" y="8"/>
                    </a:lnTo>
                    <a:lnTo>
                      <a:pt x="1426" y="3"/>
                    </a:lnTo>
                    <a:lnTo>
                      <a:pt x="1434" y="0"/>
                    </a:lnTo>
                    <a:lnTo>
                      <a:pt x="1444" y="5"/>
                    </a:lnTo>
                    <a:lnTo>
                      <a:pt x="1452" y="11"/>
                    </a:lnTo>
                    <a:lnTo>
                      <a:pt x="1455" y="11"/>
                    </a:lnTo>
                    <a:lnTo>
                      <a:pt x="1457" y="13"/>
                    </a:lnTo>
                    <a:lnTo>
                      <a:pt x="1460" y="13"/>
                    </a:lnTo>
                    <a:lnTo>
                      <a:pt x="1465" y="16"/>
                    </a:lnTo>
                    <a:lnTo>
                      <a:pt x="1471" y="19"/>
                    </a:lnTo>
                    <a:lnTo>
                      <a:pt x="1478" y="21"/>
                    </a:lnTo>
                    <a:lnTo>
                      <a:pt x="1484" y="21"/>
                    </a:lnTo>
                    <a:lnTo>
                      <a:pt x="1492" y="21"/>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3" name="フリーフォーム 212"/>
              <p:cNvSpPr>
                <a:spLocks/>
              </p:cNvSpPr>
              <p:nvPr/>
            </p:nvSpPr>
            <p:spPr bwMode="auto">
              <a:xfrm>
                <a:off x="3059116" y="1987163"/>
                <a:ext cx="660926" cy="675476"/>
              </a:xfrm>
              <a:custGeom>
                <a:avLst/>
                <a:gdLst>
                  <a:gd name="T0" fmla="*/ 1156 w 1379"/>
                  <a:gd name="T1" fmla="*/ 221 h 1388"/>
                  <a:gd name="T2" fmla="*/ 1162 w 1379"/>
                  <a:gd name="T3" fmla="*/ 247 h 1388"/>
                  <a:gd name="T4" fmla="*/ 1164 w 1379"/>
                  <a:gd name="T5" fmla="*/ 276 h 1388"/>
                  <a:gd name="T6" fmla="*/ 1162 w 1379"/>
                  <a:gd name="T7" fmla="*/ 307 h 1388"/>
                  <a:gd name="T8" fmla="*/ 1151 w 1379"/>
                  <a:gd name="T9" fmla="*/ 357 h 1388"/>
                  <a:gd name="T10" fmla="*/ 1107 w 1379"/>
                  <a:gd name="T11" fmla="*/ 404 h 1388"/>
                  <a:gd name="T12" fmla="*/ 1041 w 1379"/>
                  <a:gd name="T13" fmla="*/ 446 h 1388"/>
                  <a:gd name="T14" fmla="*/ 1012 w 1379"/>
                  <a:gd name="T15" fmla="*/ 465 h 1388"/>
                  <a:gd name="T16" fmla="*/ 978 w 1379"/>
                  <a:gd name="T17" fmla="*/ 486 h 1388"/>
                  <a:gd name="T18" fmla="*/ 936 w 1379"/>
                  <a:gd name="T19" fmla="*/ 515 h 1388"/>
                  <a:gd name="T20" fmla="*/ 933 w 1379"/>
                  <a:gd name="T21" fmla="*/ 567 h 1388"/>
                  <a:gd name="T22" fmla="*/ 949 w 1379"/>
                  <a:gd name="T23" fmla="*/ 622 h 1388"/>
                  <a:gd name="T24" fmla="*/ 954 w 1379"/>
                  <a:gd name="T25" fmla="*/ 727 h 1388"/>
                  <a:gd name="T26" fmla="*/ 962 w 1379"/>
                  <a:gd name="T27" fmla="*/ 843 h 1388"/>
                  <a:gd name="T28" fmla="*/ 1025 w 1379"/>
                  <a:gd name="T29" fmla="*/ 843 h 1388"/>
                  <a:gd name="T30" fmla="*/ 1112 w 1379"/>
                  <a:gd name="T31" fmla="*/ 819 h 1388"/>
                  <a:gd name="T32" fmla="*/ 1148 w 1379"/>
                  <a:gd name="T33" fmla="*/ 832 h 1388"/>
                  <a:gd name="T34" fmla="*/ 1190 w 1379"/>
                  <a:gd name="T35" fmla="*/ 850 h 1388"/>
                  <a:gd name="T36" fmla="*/ 1230 w 1379"/>
                  <a:gd name="T37" fmla="*/ 858 h 1388"/>
                  <a:gd name="T38" fmla="*/ 1277 w 1379"/>
                  <a:gd name="T39" fmla="*/ 906 h 1388"/>
                  <a:gd name="T40" fmla="*/ 1298 w 1379"/>
                  <a:gd name="T41" fmla="*/ 937 h 1388"/>
                  <a:gd name="T42" fmla="*/ 1308 w 1379"/>
                  <a:gd name="T43" fmla="*/ 963 h 1388"/>
                  <a:gd name="T44" fmla="*/ 1314 w 1379"/>
                  <a:gd name="T45" fmla="*/ 1016 h 1388"/>
                  <a:gd name="T46" fmla="*/ 1327 w 1379"/>
                  <a:gd name="T47" fmla="*/ 1068 h 1388"/>
                  <a:gd name="T48" fmla="*/ 1363 w 1379"/>
                  <a:gd name="T49" fmla="*/ 1118 h 1388"/>
                  <a:gd name="T50" fmla="*/ 1319 w 1379"/>
                  <a:gd name="T51" fmla="*/ 1158 h 1388"/>
                  <a:gd name="T52" fmla="*/ 1219 w 1379"/>
                  <a:gd name="T53" fmla="*/ 1158 h 1388"/>
                  <a:gd name="T54" fmla="*/ 1235 w 1379"/>
                  <a:gd name="T55" fmla="*/ 1239 h 1388"/>
                  <a:gd name="T56" fmla="*/ 1020 w 1379"/>
                  <a:gd name="T57" fmla="*/ 1242 h 1388"/>
                  <a:gd name="T58" fmla="*/ 910 w 1379"/>
                  <a:gd name="T59" fmla="*/ 1236 h 1388"/>
                  <a:gd name="T60" fmla="*/ 742 w 1379"/>
                  <a:gd name="T61" fmla="*/ 1231 h 1388"/>
                  <a:gd name="T62" fmla="*/ 629 w 1379"/>
                  <a:gd name="T63" fmla="*/ 1257 h 1388"/>
                  <a:gd name="T64" fmla="*/ 506 w 1379"/>
                  <a:gd name="T65" fmla="*/ 1375 h 1388"/>
                  <a:gd name="T66" fmla="*/ 441 w 1379"/>
                  <a:gd name="T67" fmla="*/ 1310 h 1388"/>
                  <a:gd name="T68" fmla="*/ 386 w 1379"/>
                  <a:gd name="T69" fmla="*/ 1234 h 1388"/>
                  <a:gd name="T70" fmla="*/ 325 w 1379"/>
                  <a:gd name="T71" fmla="*/ 1144 h 1388"/>
                  <a:gd name="T72" fmla="*/ 289 w 1379"/>
                  <a:gd name="T73" fmla="*/ 1089 h 1388"/>
                  <a:gd name="T74" fmla="*/ 247 w 1379"/>
                  <a:gd name="T75" fmla="*/ 1029 h 1388"/>
                  <a:gd name="T76" fmla="*/ 218 w 1379"/>
                  <a:gd name="T77" fmla="*/ 984 h 1388"/>
                  <a:gd name="T78" fmla="*/ 192 w 1379"/>
                  <a:gd name="T79" fmla="*/ 942 h 1388"/>
                  <a:gd name="T80" fmla="*/ 155 w 1379"/>
                  <a:gd name="T81" fmla="*/ 869 h 1388"/>
                  <a:gd name="T82" fmla="*/ 134 w 1379"/>
                  <a:gd name="T83" fmla="*/ 816 h 1388"/>
                  <a:gd name="T84" fmla="*/ 92 w 1379"/>
                  <a:gd name="T85" fmla="*/ 719 h 1388"/>
                  <a:gd name="T86" fmla="*/ 50 w 1379"/>
                  <a:gd name="T87" fmla="*/ 627 h 1388"/>
                  <a:gd name="T88" fmla="*/ 5 w 1379"/>
                  <a:gd name="T89" fmla="*/ 512 h 1388"/>
                  <a:gd name="T90" fmla="*/ 97 w 1379"/>
                  <a:gd name="T91" fmla="*/ 501 h 1388"/>
                  <a:gd name="T92" fmla="*/ 234 w 1379"/>
                  <a:gd name="T93" fmla="*/ 517 h 1388"/>
                  <a:gd name="T94" fmla="*/ 362 w 1379"/>
                  <a:gd name="T95" fmla="*/ 525 h 1388"/>
                  <a:gd name="T96" fmla="*/ 435 w 1379"/>
                  <a:gd name="T97" fmla="*/ 520 h 1388"/>
                  <a:gd name="T98" fmla="*/ 580 w 1379"/>
                  <a:gd name="T99" fmla="*/ 496 h 1388"/>
                  <a:gd name="T100" fmla="*/ 705 w 1379"/>
                  <a:gd name="T101" fmla="*/ 457 h 1388"/>
                  <a:gd name="T102" fmla="*/ 818 w 1379"/>
                  <a:gd name="T103" fmla="*/ 399 h 1388"/>
                  <a:gd name="T104" fmla="*/ 944 w 1379"/>
                  <a:gd name="T105" fmla="*/ 302 h 1388"/>
                  <a:gd name="T106" fmla="*/ 986 w 1379"/>
                  <a:gd name="T107" fmla="*/ 200 h 1388"/>
                  <a:gd name="T108" fmla="*/ 989 w 1379"/>
                  <a:gd name="T109" fmla="*/ 63 h 1388"/>
                  <a:gd name="T110" fmla="*/ 1036 w 1379"/>
                  <a:gd name="T111" fmla="*/ 47 h 1388"/>
                  <a:gd name="T112" fmla="*/ 1067 w 1379"/>
                  <a:gd name="T113" fmla="*/ 89 h 1388"/>
                  <a:gd name="T114" fmla="*/ 1104 w 1379"/>
                  <a:gd name="T115" fmla="*/ 126 h 1388"/>
                  <a:gd name="T116" fmla="*/ 1127 w 1379"/>
                  <a:gd name="T117" fmla="*/ 158 h 1388"/>
                  <a:gd name="T118" fmla="*/ 1141 w 1379"/>
                  <a:gd name="T119" fmla="*/ 179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79" h="1388">
                    <a:moveTo>
                      <a:pt x="1146" y="192"/>
                    </a:moveTo>
                    <a:lnTo>
                      <a:pt x="1148" y="192"/>
                    </a:lnTo>
                    <a:lnTo>
                      <a:pt x="1148" y="194"/>
                    </a:lnTo>
                    <a:lnTo>
                      <a:pt x="1148" y="197"/>
                    </a:lnTo>
                    <a:lnTo>
                      <a:pt x="1151" y="200"/>
                    </a:lnTo>
                    <a:lnTo>
                      <a:pt x="1151" y="202"/>
                    </a:lnTo>
                    <a:lnTo>
                      <a:pt x="1151" y="205"/>
                    </a:lnTo>
                    <a:lnTo>
                      <a:pt x="1154" y="210"/>
                    </a:lnTo>
                    <a:lnTo>
                      <a:pt x="1154" y="213"/>
                    </a:lnTo>
                    <a:lnTo>
                      <a:pt x="1156" y="218"/>
                    </a:lnTo>
                    <a:lnTo>
                      <a:pt x="1156" y="221"/>
                    </a:lnTo>
                    <a:lnTo>
                      <a:pt x="1156" y="223"/>
                    </a:lnTo>
                    <a:lnTo>
                      <a:pt x="1159" y="223"/>
                    </a:lnTo>
                    <a:lnTo>
                      <a:pt x="1159" y="226"/>
                    </a:lnTo>
                    <a:lnTo>
                      <a:pt x="1159" y="229"/>
                    </a:lnTo>
                    <a:lnTo>
                      <a:pt x="1159" y="231"/>
                    </a:lnTo>
                    <a:lnTo>
                      <a:pt x="1159" y="234"/>
                    </a:lnTo>
                    <a:lnTo>
                      <a:pt x="1162" y="236"/>
                    </a:lnTo>
                    <a:lnTo>
                      <a:pt x="1162" y="239"/>
                    </a:lnTo>
                    <a:lnTo>
                      <a:pt x="1162" y="242"/>
                    </a:lnTo>
                    <a:lnTo>
                      <a:pt x="1162" y="244"/>
                    </a:lnTo>
                    <a:lnTo>
                      <a:pt x="1162" y="247"/>
                    </a:lnTo>
                    <a:lnTo>
                      <a:pt x="1162" y="250"/>
                    </a:lnTo>
                    <a:lnTo>
                      <a:pt x="1164" y="250"/>
                    </a:lnTo>
                    <a:lnTo>
                      <a:pt x="1164" y="252"/>
                    </a:lnTo>
                    <a:lnTo>
                      <a:pt x="1164" y="257"/>
                    </a:lnTo>
                    <a:lnTo>
                      <a:pt x="1164" y="263"/>
                    </a:lnTo>
                    <a:lnTo>
                      <a:pt x="1164" y="268"/>
                    </a:lnTo>
                    <a:lnTo>
                      <a:pt x="1164" y="270"/>
                    </a:lnTo>
                    <a:lnTo>
                      <a:pt x="1164" y="273"/>
                    </a:lnTo>
                    <a:lnTo>
                      <a:pt x="1167" y="273"/>
                    </a:lnTo>
                    <a:lnTo>
                      <a:pt x="1164" y="273"/>
                    </a:lnTo>
                    <a:lnTo>
                      <a:pt x="1164" y="276"/>
                    </a:lnTo>
                    <a:lnTo>
                      <a:pt x="1164" y="281"/>
                    </a:lnTo>
                    <a:lnTo>
                      <a:pt x="1164" y="284"/>
                    </a:lnTo>
                    <a:lnTo>
                      <a:pt x="1164" y="286"/>
                    </a:lnTo>
                    <a:lnTo>
                      <a:pt x="1164" y="289"/>
                    </a:lnTo>
                    <a:lnTo>
                      <a:pt x="1164" y="291"/>
                    </a:lnTo>
                    <a:lnTo>
                      <a:pt x="1164" y="294"/>
                    </a:lnTo>
                    <a:lnTo>
                      <a:pt x="1164" y="297"/>
                    </a:lnTo>
                    <a:lnTo>
                      <a:pt x="1164" y="299"/>
                    </a:lnTo>
                    <a:lnTo>
                      <a:pt x="1164" y="302"/>
                    </a:lnTo>
                    <a:lnTo>
                      <a:pt x="1164" y="305"/>
                    </a:lnTo>
                    <a:lnTo>
                      <a:pt x="1162" y="307"/>
                    </a:lnTo>
                    <a:lnTo>
                      <a:pt x="1162" y="312"/>
                    </a:lnTo>
                    <a:lnTo>
                      <a:pt x="1162" y="315"/>
                    </a:lnTo>
                    <a:lnTo>
                      <a:pt x="1162" y="318"/>
                    </a:lnTo>
                    <a:lnTo>
                      <a:pt x="1162" y="320"/>
                    </a:lnTo>
                    <a:lnTo>
                      <a:pt x="1159" y="326"/>
                    </a:lnTo>
                    <a:lnTo>
                      <a:pt x="1159" y="328"/>
                    </a:lnTo>
                    <a:lnTo>
                      <a:pt x="1159" y="336"/>
                    </a:lnTo>
                    <a:lnTo>
                      <a:pt x="1156" y="344"/>
                    </a:lnTo>
                    <a:lnTo>
                      <a:pt x="1154" y="352"/>
                    </a:lnTo>
                    <a:lnTo>
                      <a:pt x="1151" y="354"/>
                    </a:lnTo>
                    <a:lnTo>
                      <a:pt x="1151" y="357"/>
                    </a:lnTo>
                    <a:lnTo>
                      <a:pt x="1151" y="360"/>
                    </a:lnTo>
                    <a:lnTo>
                      <a:pt x="1148" y="362"/>
                    </a:lnTo>
                    <a:lnTo>
                      <a:pt x="1148" y="365"/>
                    </a:lnTo>
                    <a:lnTo>
                      <a:pt x="1146" y="368"/>
                    </a:lnTo>
                    <a:lnTo>
                      <a:pt x="1146" y="370"/>
                    </a:lnTo>
                    <a:lnTo>
                      <a:pt x="1143" y="373"/>
                    </a:lnTo>
                    <a:lnTo>
                      <a:pt x="1133" y="381"/>
                    </a:lnTo>
                    <a:lnTo>
                      <a:pt x="1133" y="383"/>
                    </a:lnTo>
                    <a:lnTo>
                      <a:pt x="1130" y="383"/>
                    </a:lnTo>
                    <a:lnTo>
                      <a:pt x="1117" y="394"/>
                    </a:lnTo>
                    <a:lnTo>
                      <a:pt x="1107" y="404"/>
                    </a:lnTo>
                    <a:lnTo>
                      <a:pt x="1104" y="407"/>
                    </a:lnTo>
                    <a:lnTo>
                      <a:pt x="1099" y="410"/>
                    </a:lnTo>
                    <a:lnTo>
                      <a:pt x="1096" y="412"/>
                    </a:lnTo>
                    <a:lnTo>
                      <a:pt x="1075" y="425"/>
                    </a:lnTo>
                    <a:lnTo>
                      <a:pt x="1070" y="428"/>
                    </a:lnTo>
                    <a:lnTo>
                      <a:pt x="1067" y="431"/>
                    </a:lnTo>
                    <a:lnTo>
                      <a:pt x="1065" y="433"/>
                    </a:lnTo>
                    <a:lnTo>
                      <a:pt x="1062" y="433"/>
                    </a:lnTo>
                    <a:lnTo>
                      <a:pt x="1059" y="436"/>
                    </a:lnTo>
                    <a:lnTo>
                      <a:pt x="1051" y="441"/>
                    </a:lnTo>
                    <a:lnTo>
                      <a:pt x="1041" y="446"/>
                    </a:lnTo>
                    <a:lnTo>
                      <a:pt x="1038" y="449"/>
                    </a:lnTo>
                    <a:lnTo>
                      <a:pt x="1036" y="449"/>
                    </a:lnTo>
                    <a:lnTo>
                      <a:pt x="1033" y="452"/>
                    </a:lnTo>
                    <a:lnTo>
                      <a:pt x="1030" y="454"/>
                    </a:lnTo>
                    <a:lnTo>
                      <a:pt x="1028" y="454"/>
                    </a:lnTo>
                    <a:lnTo>
                      <a:pt x="1028" y="457"/>
                    </a:lnTo>
                    <a:lnTo>
                      <a:pt x="1025" y="457"/>
                    </a:lnTo>
                    <a:lnTo>
                      <a:pt x="1020" y="462"/>
                    </a:lnTo>
                    <a:lnTo>
                      <a:pt x="1017" y="462"/>
                    </a:lnTo>
                    <a:lnTo>
                      <a:pt x="1015" y="465"/>
                    </a:lnTo>
                    <a:lnTo>
                      <a:pt x="1012" y="465"/>
                    </a:lnTo>
                    <a:lnTo>
                      <a:pt x="1010" y="467"/>
                    </a:lnTo>
                    <a:lnTo>
                      <a:pt x="1007" y="470"/>
                    </a:lnTo>
                    <a:lnTo>
                      <a:pt x="1004" y="470"/>
                    </a:lnTo>
                    <a:lnTo>
                      <a:pt x="1002" y="473"/>
                    </a:lnTo>
                    <a:lnTo>
                      <a:pt x="999" y="473"/>
                    </a:lnTo>
                    <a:lnTo>
                      <a:pt x="996" y="475"/>
                    </a:lnTo>
                    <a:lnTo>
                      <a:pt x="994" y="475"/>
                    </a:lnTo>
                    <a:lnTo>
                      <a:pt x="994" y="478"/>
                    </a:lnTo>
                    <a:lnTo>
                      <a:pt x="991" y="478"/>
                    </a:lnTo>
                    <a:lnTo>
                      <a:pt x="981" y="483"/>
                    </a:lnTo>
                    <a:lnTo>
                      <a:pt x="978" y="486"/>
                    </a:lnTo>
                    <a:lnTo>
                      <a:pt x="975" y="486"/>
                    </a:lnTo>
                    <a:lnTo>
                      <a:pt x="975" y="488"/>
                    </a:lnTo>
                    <a:lnTo>
                      <a:pt x="970" y="491"/>
                    </a:lnTo>
                    <a:lnTo>
                      <a:pt x="960" y="496"/>
                    </a:lnTo>
                    <a:lnTo>
                      <a:pt x="957" y="496"/>
                    </a:lnTo>
                    <a:lnTo>
                      <a:pt x="957" y="499"/>
                    </a:lnTo>
                    <a:lnTo>
                      <a:pt x="954" y="499"/>
                    </a:lnTo>
                    <a:lnTo>
                      <a:pt x="947" y="504"/>
                    </a:lnTo>
                    <a:lnTo>
                      <a:pt x="941" y="507"/>
                    </a:lnTo>
                    <a:lnTo>
                      <a:pt x="941" y="509"/>
                    </a:lnTo>
                    <a:lnTo>
                      <a:pt x="936" y="515"/>
                    </a:lnTo>
                    <a:lnTo>
                      <a:pt x="928" y="517"/>
                    </a:lnTo>
                    <a:lnTo>
                      <a:pt x="913" y="530"/>
                    </a:lnTo>
                    <a:lnTo>
                      <a:pt x="915" y="533"/>
                    </a:lnTo>
                    <a:lnTo>
                      <a:pt x="918" y="536"/>
                    </a:lnTo>
                    <a:lnTo>
                      <a:pt x="918" y="538"/>
                    </a:lnTo>
                    <a:lnTo>
                      <a:pt x="920" y="541"/>
                    </a:lnTo>
                    <a:lnTo>
                      <a:pt x="920" y="543"/>
                    </a:lnTo>
                    <a:lnTo>
                      <a:pt x="923" y="549"/>
                    </a:lnTo>
                    <a:lnTo>
                      <a:pt x="926" y="551"/>
                    </a:lnTo>
                    <a:lnTo>
                      <a:pt x="931" y="562"/>
                    </a:lnTo>
                    <a:lnTo>
                      <a:pt x="933" y="567"/>
                    </a:lnTo>
                    <a:lnTo>
                      <a:pt x="936" y="578"/>
                    </a:lnTo>
                    <a:lnTo>
                      <a:pt x="941" y="588"/>
                    </a:lnTo>
                    <a:lnTo>
                      <a:pt x="941" y="591"/>
                    </a:lnTo>
                    <a:lnTo>
                      <a:pt x="941" y="593"/>
                    </a:lnTo>
                    <a:lnTo>
                      <a:pt x="941" y="596"/>
                    </a:lnTo>
                    <a:lnTo>
                      <a:pt x="944" y="601"/>
                    </a:lnTo>
                    <a:lnTo>
                      <a:pt x="944" y="606"/>
                    </a:lnTo>
                    <a:lnTo>
                      <a:pt x="944" y="609"/>
                    </a:lnTo>
                    <a:lnTo>
                      <a:pt x="947" y="614"/>
                    </a:lnTo>
                    <a:lnTo>
                      <a:pt x="949" y="620"/>
                    </a:lnTo>
                    <a:lnTo>
                      <a:pt x="949" y="622"/>
                    </a:lnTo>
                    <a:lnTo>
                      <a:pt x="949" y="625"/>
                    </a:lnTo>
                    <a:lnTo>
                      <a:pt x="954" y="635"/>
                    </a:lnTo>
                    <a:lnTo>
                      <a:pt x="954" y="638"/>
                    </a:lnTo>
                    <a:lnTo>
                      <a:pt x="954" y="641"/>
                    </a:lnTo>
                    <a:lnTo>
                      <a:pt x="954" y="659"/>
                    </a:lnTo>
                    <a:lnTo>
                      <a:pt x="957" y="693"/>
                    </a:lnTo>
                    <a:lnTo>
                      <a:pt x="957" y="709"/>
                    </a:lnTo>
                    <a:lnTo>
                      <a:pt x="954" y="714"/>
                    </a:lnTo>
                    <a:lnTo>
                      <a:pt x="954" y="717"/>
                    </a:lnTo>
                    <a:lnTo>
                      <a:pt x="954" y="719"/>
                    </a:lnTo>
                    <a:lnTo>
                      <a:pt x="954" y="727"/>
                    </a:lnTo>
                    <a:lnTo>
                      <a:pt x="957" y="740"/>
                    </a:lnTo>
                    <a:lnTo>
                      <a:pt x="957" y="756"/>
                    </a:lnTo>
                    <a:lnTo>
                      <a:pt x="957" y="769"/>
                    </a:lnTo>
                    <a:lnTo>
                      <a:pt x="960" y="774"/>
                    </a:lnTo>
                    <a:lnTo>
                      <a:pt x="957" y="780"/>
                    </a:lnTo>
                    <a:lnTo>
                      <a:pt x="957" y="787"/>
                    </a:lnTo>
                    <a:lnTo>
                      <a:pt x="957" y="803"/>
                    </a:lnTo>
                    <a:lnTo>
                      <a:pt x="957" y="806"/>
                    </a:lnTo>
                    <a:lnTo>
                      <a:pt x="957" y="808"/>
                    </a:lnTo>
                    <a:lnTo>
                      <a:pt x="960" y="824"/>
                    </a:lnTo>
                    <a:lnTo>
                      <a:pt x="962" y="843"/>
                    </a:lnTo>
                    <a:lnTo>
                      <a:pt x="968" y="864"/>
                    </a:lnTo>
                    <a:lnTo>
                      <a:pt x="973" y="864"/>
                    </a:lnTo>
                    <a:lnTo>
                      <a:pt x="975" y="861"/>
                    </a:lnTo>
                    <a:lnTo>
                      <a:pt x="981" y="861"/>
                    </a:lnTo>
                    <a:lnTo>
                      <a:pt x="989" y="858"/>
                    </a:lnTo>
                    <a:lnTo>
                      <a:pt x="994" y="856"/>
                    </a:lnTo>
                    <a:lnTo>
                      <a:pt x="999" y="853"/>
                    </a:lnTo>
                    <a:lnTo>
                      <a:pt x="1007" y="850"/>
                    </a:lnTo>
                    <a:lnTo>
                      <a:pt x="1010" y="850"/>
                    </a:lnTo>
                    <a:lnTo>
                      <a:pt x="1015" y="848"/>
                    </a:lnTo>
                    <a:lnTo>
                      <a:pt x="1025" y="843"/>
                    </a:lnTo>
                    <a:lnTo>
                      <a:pt x="1038" y="840"/>
                    </a:lnTo>
                    <a:lnTo>
                      <a:pt x="1046" y="837"/>
                    </a:lnTo>
                    <a:lnTo>
                      <a:pt x="1057" y="832"/>
                    </a:lnTo>
                    <a:lnTo>
                      <a:pt x="1067" y="829"/>
                    </a:lnTo>
                    <a:lnTo>
                      <a:pt x="1072" y="829"/>
                    </a:lnTo>
                    <a:lnTo>
                      <a:pt x="1075" y="829"/>
                    </a:lnTo>
                    <a:lnTo>
                      <a:pt x="1078" y="827"/>
                    </a:lnTo>
                    <a:lnTo>
                      <a:pt x="1091" y="827"/>
                    </a:lnTo>
                    <a:lnTo>
                      <a:pt x="1101" y="827"/>
                    </a:lnTo>
                    <a:lnTo>
                      <a:pt x="1104" y="824"/>
                    </a:lnTo>
                    <a:lnTo>
                      <a:pt x="1112" y="819"/>
                    </a:lnTo>
                    <a:lnTo>
                      <a:pt x="1117" y="816"/>
                    </a:lnTo>
                    <a:lnTo>
                      <a:pt x="1125" y="814"/>
                    </a:lnTo>
                    <a:lnTo>
                      <a:pt x="1127" y="811"/>
                    </a:lnTo>
                    <a:lnTo>
                      <a:pt x="1133" y="822"/>
                    </a:lnTo>
                    <a:lnTo>
                      <a:pt x="1135" y="824"/>
                    </a:lnTo>
                    <a:lnTo>
                      <a:pt x="1135" y="827"/>
                    </a:lnTo>
                    <a:lnTo>
                      <a:pt x="1138" y="827"/>
                    </a:lnTo>
                    <a:lnTo>
                      <a:pt x="1141" y="829"/>
                    </a:lnTo>
                    <a:lnTo>
                      <a:pt x="1143" y="829"/>
                    </a:lnTo>
                    <a:lnTo>
                      <a:pt x="1146" y="829"/>
                    </a:lnTo>
                    <a:lnTo>
                      <a:pt x="1148" y="832"/>
                    </a:lnTo>
                    <a:lnTo>
                      <a:pt x="1151" y="840"/>
                    </a:lnTo>
                    <a:lnTo>
                      <a:pt x="1154" y="848"/>
                    </a:lnTo>
                    <a:lnTo>
                      <a:pt x="1156" y="848"/>
                    </a:lnTo>
                    <a:lnTo>
                      <a:pt x="1169" y="850"/>
                    </a:lnTo>
                    <a:lnTo>
                      <a:pt x="1175" y="848"/>
                    </a:lnTo>
                    <a:lnTo>
                      <a:pt x="1177" y="848"/>
                    </a:lnTo>
                    <a:lnTo>
                      <a:pt x="1180" y="848"/>
                    </a:lnTo>
                    <a:lnTo>
                      <a:pt x="1183" y="848"/>
                    </a:lnTo>
                    <a:lnTo>
                      <a:pt x="1185" y="850"/>
                    </a:lnTo>
                    <a:lnTo>
                      <a:pt x="1188" y="850"/>
                    </a:lnTo>
                    <a:lnTo>
                      <a:pt x="1190" y="850"/>
                    </a:lnTo>
                    <a:lnTo>
                      <a:pt x="1198" y="848"/>
                    </a:lnTo>
                    <a:lnTo>
                      <a:pt x="1204" y="848"/>
                    </a:lnTo>
                    <a:lnTo>
                      <a:pt x="1206" y="848"/>
                    </a:lnTo>
                    <a:lnTo>
                      <a:pt x="1209" y="850"/>
                    </a:lnTo>
                    <a:lnTo>
                      <a:pt x="1211" y="850"/>
                    </a:lnTo>
                    <a:lnTo>
                      <a:pt x="1214" y="850"/>
                    </a:lnTo>
                    <a:lnTo>
                      <a:pt x="1217" y="850"/>
                    </a:lnTo>
                    <a:lnTo>
                      <a:pt x="1219" y="853"/>
                    </a:lnTo>
                    <a:lnTo>
                      <a:pt x="1222" y="853"/>
                    </a:lnTo>
                    <a:lnTo>
                      <a:pt x="1227" y="856"/>
                    </a:lnTo>
                    <a:lnTo>
                      <a:pt x="1230" y="858"/>
                    </a:lnTo>
                    <a:lnTo>
                      <a:pt x="1232" y="861"/>
                    </a:lnTo>
                    <a:lnTo>
                      <a:pt x="1240" y="866"/>
                    </a:lnTo>
                    <a:lnTo>
                      <a:pt x="1248" y="871"/>
                    </a:lnTo>
                    <a:lnTo>
                      <a:pt x="1251" y="874"/>
                    </a:lnTo>
                    <a:lnTo>
                      <a:pt x="1259" y="874"/>
                    </a:lnTo>
                    <a:lnTo>
                      <a:pt x="1259" y="877"/>
                    </a:lnTo>
                    <a:lnTo>
                      <a:pt x="1261" y="882"/>
                    </a:lnTo>
                    <a:lnTo>
                      <a:pt x="1261" y="885"/>
                    </a:lnTo>
                    <a:lnTo>
                      <a:pt x="1274" y="900"/>
                    </a:lnTo>
                    <a:lnTo>
                      <a:pt x="1277" y="903"/>
                    </a:lnTo>
                    <a:lnTo>
                      <a:pt x="1277" y="906"/>
                    </a:lnTo>
                    <a:lnTo>
                      <a:pt x="1280" y="908"/>
                    </a:lnTo>
                    <a:lnTo>
                      <a:pt x="1282" y="911"/>
                    </a:lnTo>
                    <a:lnTo>
                      <a:pt x="1282" y="913"/>
                    </a:lnTo>
                    <a:lnTo>
                      <a:pt x="1282" y="916"/>
                    </a:lnTo>
                    <a:lnTo>
                      <a:pt x="1285" y="921"/>
                    </a:lnTo>
                    <a:lnTo>
                      <a:pt x="1287" y="927"/>
                    </a:lnTo>
                    <a:lnTo>
                      <a:pt x="1287" y="929"/>
                    </a:lnTo>
                    <a:lnTo>
                      <a:pt x="1290" y="932"/>
                    </a:lnTo>
                    <a:lnTo>
                      <a:pt x="1295" y="932"/>
                    </a:lnTo>
                    <a:lnTo>
                      <a:pt x="1298" y="934"/>
                    </a:lnTo>
                    <a:lnTo>
                      <a:pt x="1298" y="937"/>
                    </a:lnTo>
                    <a:lnTo>
                      <a:pt x="1298" y="940"/>
                    </a:lnTo>
                    <a:lnTo>
                      <a:pt x="1298" y="942"/>
                    </a:lnTo>
                    <a:lnTo>
                      <a:pt x="1298" y="945"/>
                    </a:lnTo>
                    <a:lnTo>
                      <a:pt x="1298" y="948"/>
                    </a:lnTo>
                    <a:lnTo>
                      <a:pt x="1308" y="948"/>
                    </a:lnTo>
                    <a:lnTo>
                      <a:pt x="1308" y="953"/>
                    </a:lnTo>
                    <a:lnTo>
                      <a:pt x="1306" y="953"/>
                    </a:lnTo>
                    <a:lnTo>
                      <a:pt x="1306" y="955"/>
                    </a:lnTo>
                    <a:lnTo>
                      <a:pt x="1306" y="958"/>
                    </a:lnTo>
                    <a:lnTo>
                      <a:pt x="1306" y="961"/>
                    </a:lnTo>
                    <a:lnTo>
                      <a:pt x="1308" y="963"/>
                    </a:lnTo>
                    <a:lnTo>
                      <a:pt x="1308" y="969"/>
                    </a:lnTo>
                    <a:lnTo>
                      <a:pt x="1308" y="971"/>
                    </a:lnTo>
                    <a:lnTo>
                      <a:pt x="1308" y="974"/>
                    </a:lnTo>
                    <a:lnTo>
                      <a:pt x="1311" y="979"/>
                    </a:lnTo>
                    <a:lnTo>
                      <a:pt x="1308" y="979"/>
                    </a:lnTo>
                    <a:lnTo>
                      <a:pt x="1306" y="982"/>
                    </a:lnTo>
                    <a:lnTo>
                      <a:pt x="1303" y="982"/>
                    </a:lnTo>
                    <a:lnTo>
                      <a:pt x="1308" y="995"/>
                    </a:lnTo>
                    <a:lnTo>
                      <a:pt x="1311" y="1003"/>
                    </a:lnTo>
                    <a:lnTo>
                      <a:pt x="1314" y="1011"/>
                    </a:lnTo>
                    <a:lnTo>
                      <a:pt x="1314" y="1016"/>
                    </a:lnTo>
                    <a:lnTo>
                      <a:pt x="1316" y="1021"/>
                    </a:lnTo>
                    <a:lnTo>
                      <a:pt x="1316" y="1029"/>
                    </a:lnTo>
                    <a:lnTo>
                      <a:pt x="1316" y="1034"/>
                    </a:lnTo>
                    <a:lnTo>
                      <a:pt x="1316" y="1042"/>
                    </a:lnTo>
                    <a:lnTo>
                      <a:pt x="1319" y="1047"/>
                    </a:lnTo>
                    <a:lnTo>
                      <a:pt x="1319" y="1053"/>
                    </a:lnTo>
                    <a:lnTo>
                      <a:pt x="1321" y="1055"/>
                    </a:lnTo>
                    <a:lnTo>
                      <a:pt x="1321" y="1058"/>
                    </a:lnTo>
                    <a:lnTo>
                      <a:pt x="1324" y="1060"/>
                    </a:lnTo>
                    <a:lnTo>
                      <a:pt x="1324" y="1066"/>
                    </a:lnTo>
                    <a:lnTo>
                      <a:pt x="1327" y="1068"/>
                    </a:lnTo>
                    <a:lnTo>
                      <a:pt x="1329" y="1071"/>
                    </a:lnTo>
                    <a:lnTo>
                      <a:pt x="1340" y="1081"/>
                    </a:lnTo>
                    <a:lnTo>
                      <a:pt x="1348" y="1092"/>
                    </a:lnTo>
                    <a:lnTo>
                      <a:pt x="1350" y="1095"/>
                    </a:lnTo>
                    <a:lnTo>
                      <a:pt x="1353" y="1095"/>
                    </a:lnTo>
                    <a:lnTo>
                      <a:pt x="1353" y="1097"/>
                    </a:lnTo>
                    <a:lnTo>
                      <a:pt x="1353" y="1100"/>
                    </a:lnTo>
                    <a:lnTo>
                      <a:pt x="1361" y="1108"/>
                    </a:lnTo>
                    <a:lnTo>
                      <a:pt x="1363" y="1113"/>
                    </a:lnTo>
                    <a:lnTo>
                      <a:pt x="1363" y="1116"/>
                    </a:lnTo>
                    <a:lnTo>
                      <a:pt x="1363" y="1118"/>
                    </a:lnTo>
                    <a:lnTo>
                      <a:pt x="1366" y="1123"/>
                    </a:lnTo>
                    <a:lnTo>
                      <a:pt x="1369" y="1129"/>
                    </a:lnTo>
                    <a:lnTo>
                      <a:pt x="1371" y="1134"/>
                    </a:lnTo>
                    <a:lnTo>
                      <a:pt x="1371" y="1137"/>
                    </a:lnTo>
                    <a:lnTo>
                      <a:pt x="1379" y="1158"/>
                    </a:lnTo>
                    <a:lnTo>
                      <a:pt x="1371" y="1163"/>
                    </a:lnTo>
                    <a:lnTo>
                      <a:pt x="1363" y="1163"/>
                    </a:lnTo>
                    <a:lnTo>
                      <a:pt x="1340" y="1160"/>
                    </a:lnTo>
                    <a:lnTo>
                      <a:pt x="1337" y="1160"/>
                    </a:lnTo>
                    <a:lnTo>
                      <a:pt x="1324" y="1158"/>
                    </a:lnTo>
                    <a:lnTo>
                      <a:pt x="1319" y="1158"/>
                    </a:lnTo>
                    <a:lnTo>
                      <a:pt x="1301" y="1158"/>
                    </a:lnTo>
                    <a:lnTo>
                      <a:pt x="1285" y="1158"/>
                    </a:lnTo>
                    <a:lnTo>
                      <a:pt x="1264" y="1155"/>
                    </a:lnTo>
                    <a:lnTo>
                      <a:pt x="1256" y="1152"/>
                    </a:lnTo>
                    <a:lnTo>
                      <a:pt x="1253" y="1152"/>
                    </a:lnTo>
                    <a:lnTo>
                      <a:pt x="1243" y="1150"/>
                    </a:lnTo>
                    <a:lnTo>
                      <a:pt x="1240" y="1150"/>
                    </a:lnTo>
                    <a:lnTo>
                      <a:pt x="1217" y="1147"/>
                    </a:lnTo>
                    <a:lnTo>
                      <a:pt x="1217" y="1152"/>
                    </a:lnTo>
                    <a:lnTo>
                      <a:pt x="1217" y="1155"/>
                    </a:lnTo>
                    <a:lnTo>
                      <a:pt x="1219" y="1158"/>
                    </a:lnTo>
                    <a:lnTo>
                      <a:pt x="1219" y="1168"/>
                    </a:lnTo>
                    <a:lnTo>
                      <a:pt x="1230" y="1189"/>
                    </a:lnTo>
                    <a:lnTo>
                      <a:pt x="1232" y="1194"/>
                    </a:lnTo>
                    <a:lnTo>
                      <a:pt x="1235" y="1202"/>
                    </a:lnTo>
                    <a:lnTo>
                      <a:pt x="1235" y="1205"/>
                    </a:lnTo>
                    <a:lnTo>
                      <a:pt x="1238" y="1207"/>
                    </a:lnTo>
                    <a:lnTo>
                      <a:pt x="1238" y="1210"/>
                    </a:lnTo>
                    <a:lnTo>
                      <a:pt x="1235" y="1215"/>
                    </a:lnTo>
                    <a:lnTo>
                      <a:pt x="1235" y="1228"/>
                    </a:lnTo>
                    <a:lnTo>
                      <a:pt x="1235" y="1231"/>
                    </a:lnTo>
                    <a:lnTo>
                      <a:pt x="1235" y="1239"/>
                    </a:lnTo>
                    <a:lnTo>
                      <a:pt x="1235" y="1244"/>
                    </a:lnTo>
                    <a:lnTo>
                      <a:pt x="1219" y="1247"/>
                    </a:lnTo>
                    <a:lnTo>
                      <a:pt x="1193" y="1247"/>
                    </a:lnTo>
                    <a:lnTo>
                      <a:pt x="1185" y="1247"/>
                    </a:lnTo>
                    <a:lnTo>
                      <a:pt x="1180" y="1247"/>
                    </a:lnTo>
                    <a:lnTo>
                      <a:pt x="1143" y="1244"/>
                    </a:lnTo>
                    <a:lnTo>
                      <a:pt x="1122" y="1244"/>
                    </a:lnTo>
                    <a:lnTo>
                      <a:pt x="1104" y="1244"/>
                    </a:lnTo>
                    <a:lnTo>
                      <a:pt x="1078" y="1242"/>
                    </a:lnTo>
                    <a:lnTo>
                      <a:pt x="1051" y="1242"/>
                    </a:lnTo>
                    <a:lnTo>
                      <a:pt x="1020" y="1242"/>
                    </a:lnTo>
                    <a:lnTo>
                      <a:pt x="996" y="1239"/>
                    </a:lnTo>
                    <a:lnTo>
                      <a:pt x="983" y="1239"/>
                    </a:lnTo>
                    <a:lnTo>
                      <a:pt x="970" y="1239"/>
                    </a:lnTo>
                    <a:lnTo>
                      <a:pt x="954" y="1239"/>
                    </a:lnTo>
                    <a:lnTo>
                      <a:pt x="952" y="1239"/>
                    </a:lnTo>
                    <a:lnTo>
                      <a:pt x="949" y="1239"/>
                    </a:lnTo>
                    <a:lnTo>
                      <a:pt x="947" y="1239"/>
                    </a:lnTo>
                    <a:lnTo>
                      <a:pt x="944" y="1239"/>
                    </a:lnTo>
                    <a:lnTo>
                      <a:pt x="941" y="1239"/>
                    </a:lnTo>
                    <a:lnTo>
                      <a:pt x="933" y="1236"/>
                    </a:lnTo>
                    <a:lnTo>
                      <a:pt x="910" y="1236"/>
                    </a:lnTo>
                    <a:lnTo>
                      <a:pt x="884" y="1236"/>
                    </a:lnTo>
                    <a:lnTo>
                      <a:pt x="860" y="1236"/>
                    </a:lnTo>
                    <a:lnTo>
                      <a:pt x="829" y="1234"/>
                    </a:lnTo>
                    <a:lnTo>
                      <a:pt x="808" y="1234"/>
                    </a:lnTo>
                    <a:lnTo>
                      <a:pt x="805" y="1234"/>
                    </a:lnTo>
                    <a:lnTo>
                      <a:pt x="779" y="1234"/>
                    </a:lnTo>
                    <a:lnTo>
                      <a:pt x="771" y="1234"/>
                    </a:lnTo>
                    <a:lnTo>
                      <a:pt x="768" y="1234"/>
                    </a:lnTo>
                    <a:lnTo>
                      <a:pt x="763" y="1231"/>
                    </a:lnTo>
                    <a:lnTo>
                      <a:pt x="760" y="1231"/>
                    </a:lnTo>
                    <a:lnTo>
                      <a:pt x="742" y="1231"/>
                    </a:lnTo>
                    <a:lnTo>
                      <a:pt x="716" y="1231"/>
                    </a:lnTo>
                    <a:lnTo>
                      <a:pt x="698" y="1231"/>
                    </a:lnTo>
                    <a:lnTo>
                      <a:pt x="695" y="1231"/>
                    </a:lnTo>
                    <a:lnTo>
                      <a:pt x="692" y="1231"/>
                    </a:lnTo>
                    <a:lnTo>
                      <a:pt x="684" y="1234"/>
                    </a:lnTo>
                    <a:lnTo>
                      <a:pt x="677" y="1236"/>
                    </a:lnTo>
                    <a:lnTo>
                      <a:pt x="674" y="1236"/>
                    </a:lnTo>
                    <a:lnTo>
                      <a:pt x="663" y="1242"/>
                    </a:lnTo>
                    <a:lnTo>
                      <a:pt x="653" y="1247"/>
                    </a:lnTo>
                    <a:lnTo>
                      <a:pt x="640" y="1252"/>
                    </a:lnTo>
                    <a:lnTo>
                      <a:pt x="629" y="1257"/>
                    </a:lnTo>
                    <a:lnTo>
                      <a:pt x="619" y="1265"/>
                    </a:lnTo>
                    <a:lnTo>
                      <a:pt x="608" y="1270"/>
                    </a:lnTo>
                    <a:lnTo>
                      <a:pt x="598" y="1278"/>
                    </a:lnTo>
                    <a:lnTo>
                      <a:pt x="587" y="1283"/>
                    </a:lnTo>
                    <a:lnTo>
                      <a:pt x="572" y="1297"/>
                    </a:lnTo>
                    <a:lnTo>
                      <a:pt x="561" y="1307"/>
                    </a:lnTo>
                    <a:lnTo>
                      <a:pt x="551" y="1318"/>
                    </a:lnTo>
                    <a:lnTo>
                      <a:pt x="540" y="1331"/>
                    </a:lnTo>
                    <a:lnTo>
                      <a:pt x="532" y="1344"/>
                    </a:lnTo>
                    <a:lnTo>
                      <a:pt x="509" y="1373"/>
                    </a:lnTo>
                    <a:lnTo>
                      <a:pt x="506" y="1375"/>
                    </a:lnTo>
                    <a:lnTo>
                      <a:pt x="496" y="1388"/>
                    </a:lnTo>
                    <a:lnTo>
                      <a:pt x="490" y="1383"/>
                    </a:lnTo>
                    <a:lnTo>
                      <a:pt x="490" y="1381"/>
                    </a:lnTo>
                    <a:lnTo>
                      <a:pt x="488" y="1375"/>
                    </a:lnTo>
                    <a:lnTo>
                      <a:pt x="480" y="1367"/>
                    </a:lnTo>
                    <a:lnTo>
                      <a:pt x="477" y="1362"/>
                    </a:lnTo>
                    <a:lnTo>
                      <a:pt x="472" y="1357"/>
                    </a:lnTo>
                    <a:lnTo>
                      <a:pt x="462" y="1341"/>
                    </a:lnTo>
                    <a:lnTo>
                      <a:pt x="456" y="1331"/>
                    </a:lnTo>
                    <a:lnTo>
                      <a:pt x="448" y="1320"/>
                    </a:lnTo>
                    <a:lnTo>
                      <a:pt x="441" y="1310"/>
                    </a:lnTo>
                    <a:lnTo>
                      <a:pt x="438" y="1304"/>
                    </a:lnTo>
                    <a:lnTo>
                      <a:pt x="435" y="1302"/>
                    </a:lnTo>
                    <a:lnTo>
                      <a:pt x="433" y="1299"/>
                    </a:lnTo>
                    <a:lnTo>
                      <a:pt x="428" y="1291"/>
                    </a:lnTo>
                    <a:lnTo>
                      <a:pt x="422" y="1283"/>
                    </a:lnTo>
                    <a:lnTo>
                      <a:pt x="417" y="1273"/>
                    </a:lnTo>
                    <a:lnTo>
                      <a:pt x="414" y="1270"/>
                    </a:lnTo>
                    <a:lnTo>
                      <a:pt x="407" y="1260"/>
                    </a:lnTo>
                    <a:lnTo>
                      <a:pt x="396" y="1247"/>
                    </a:lnTo>
                    <a:lnTo>
                      <a:pt x="388" y="1234"/>
                    </a:lnTo>
                    <a:lnTo>
                      <a:pt x="386" y="1234"/>
                    </a:lnTo>
                    <a:lnTo>
                      <a:pt x="383" y="1231"/>
                    </a:lnTo>
                    <a:lnTo>
                      <a:pt x="367" y="1210"/>
                    </a:lnTo>
                    <a:lnTo>
                      <a:pt x="367" y="1207"/>
                    </a:lnTo>
                    <a:lnTo>
                      <a:pt x="357" y="1192"/>
                    </a:lnTo>
                    <a:lnTo>
                      <a:pt x="354" y="1189"/>
                    </a:lnTo>
                    <a:lnTo>
                      <a:pt x="351" y="1186"/>
                    </a:lnTo>
                    <a:lnTo>
                      <a:pt x="349" y="1181"/>
                    </a:lnTo>
                    <a:lnTo>
                      <a:pt x="338" y="1165"/>
                    </a:lnTo>
                    <a:lnTo>
                      <a:pt x="328" y="1150"/>
                    </a:lnTo>
                    <a:lnTo>
                      <a:pt x="325" y="1147"/>
                    </a:lnTo>
                    <a:lnTo>
                      <a:pt x="325" y="1144"/>
                    </a:lnTo>
                    <a:lnTo>
                      <a:pt x="323" y="1144"/>
                    </a:lnTo>
                    <a:lnTo>
                      <a:pt x="320" y="1137"/>
                    </a:lnTo>
                    <a:lnTo>
                      <a:pt x="315" y="1129"/>
                    </a:lnTo>
                    <a:lnTo>
                      <a:pt x="312" y="1129"/>
                    </a:lnTo>
                    <a:lnTo>
                      <a:pt x="307" y="1121"/>
                    </a:lnTo>
                    <a:lnTo>
                      <a:pt x="307" y="1118"/>
                    </a:lnTo>
                    <a:lnTo>
                      <a:pt x="299" y="1108"/>
                    </a:lnTo>
                    <a:lnTo>
                      <a:pt x="296" y="1102"/>
                    </a:lnTo>
                    <a:lnTo>
                      <a:pt x="291" y="1097"/>
                    </a:lnTo>
                    <a:lnTo>
                      <a:pt x="289" y="1092"/>
                    </a:lnTo>
                    <a:lnTo>
                      <a:pt x="289" y="1089"/>
                    </a:lnTo>
                    <a:lnTo>
                      <a:pt x="286" y="1089"/>
                    </a:lnTo>
                    <a:lnTo>
                      <a:pt x="286" y="1087"/>
                    </a:lnTo>
                    <a:lnTo>
                      <a:pt x="283" y="1084"/>
                    </a:lnTo>
                    <a:lnTo>
                      <a:pt x="278" y="1076"/>
                    </a:lnTo>
                    <a:lnTo>
                      <a:pt x="275" y="1071"/>
                    </a:lnTo>
                    <a:lnTo>
                      <a:pt x="270" y="1063"/>
                    </a:lnTo>
                    <a:lnTo>
                      <a:pt x="260" y="1050"/>
                    </a:lnTo>
                    <a:lnTo>
                      <a:pt x="255" y="1042"/>
                    </a:lnTo>
                    <a:lnTo>
                      <a:pt x="255" y="1039"/>
                    </a:lnTo>
                    <a:lnTo>
                      <a:pt x="252" y="1039"/>
                    </a:lnTo>
                    <a:lnTo>
                      <a:pt x="247" y="1029"/>
                    </a:lnTo>
                    <a:lnTo>
                      <a:pt x="239" y="1018"/>
                    </a:lnTo>
                    <a:lnTo>
                      <a:pt x="239" y="1016"/>
                    </a:lnTo>
                    <a:lnTo>
                      <a:pt x="234" y="1011"/>
                    </a:lnTo>
                    <a:lnTo>
                      <a:pt x="231" y="1005"/>
                    </a:lnTo>
                    <a:lnTo>
                      <a:pt x="228" y="1000"/>
                    </a:lnTo>
                    <a:lnTo>
                      <a:pt x="226" y="997"/>
                    </a:lnTo>
                    <a:lnTo>
                      <a:pt x="223" y="995"/>
                    </a:lnTo>
                    <a:lnTo>
                      <a:pt x="220" y="992"/>
                    </a:lnTo>
                    <a:lnTo>
                      <a:pt x="220" y="990"/>
                    </a:lnTo>
                    <a:lnTo>
                      <a:pt x="218" y="987"/>
                    </a:lnTo>
                    <a:lnTo>
                      <a:pt x="218" y="984"/>
                    </a:lnTo>
                    <a:lnTo>
                      <a:pt x="215" y="982"/>
                    </a:lnTo>
                    <a:lnTo>
                      <a:pt x="213" y="974"/>
                    </a:lnTo>
                    <a:lnTo>
                      <a:pt x="210" y="974"/>
                    </a:lnTo>
                    <a:lnTo>
                      <a:pt x="210" y="971"/>
                    </a:lnTo>
                    <a:lnTo>
                      <a:pt x="205" y="963"/>
                    </a:lnTo>
                    <a:lnTo>
                      <a:pt x="202" y="961"/>
                    </a:lnTo>
                    <a:lnTo>
                      <a:pt x="197" y="953"/>
                    </a:lnTo>
                    <a:lnTo>
                      <a:pt x="194" y="950"/>
                    </a:lnTo>
                    <a:lnTo>
                      <a:pt x="194" y="948"/>
                    </a:lnTo>
                    <a:lnTo>
                      <a:pt x="192" y="945"/>
                    </a:lnTo>
                    <a:lnTo>
                      <a:pt x="192" y="942"/>
                    </a:lnTo>
                    <a:lnTo>
                      <a:pt x="184" y="929"/>
                    </a:lnTo>
                    <a:lnTo>
                      <a:pt x="181" y="924"/>
                    </a:lnTo>
                    <a:lnTo>
                      <a:pt x="178" y="919"/>
                    </a:lnTo>
                    <a:lnTo>
                      <a:pt x="178" y="916"/>
                    </a:lnTo>
                    <a:lnTo>
                      <a:pt x="176" y="916"/>
                    </a:lnTo>
                    <a:lnTo>
                      <a:pt x="173" y="908"/>
                    </a:lnTo>
                    <a:lnTo>
                      <a:pt x="168" y="898"/>
                    </a:lnTo>
                    <a:lnTo>
                      <a:pt x="165" y="890"/>
                    </a:lnTo>
                    <a:lnTo>
                      <a:pt x="163" y="887"/>
                    </a:lnTo>
                    <a:lnTo>
                      <a:pt x="158" y="871"/>
                    </a:lnTo>
                    <a:lnTo>
                      <a:pt x="155" y="869"/>
                    </a:lnTo>
                    <a:lnTo>
                      <a:pt x="155" y="866"/>
                    </a:lnTo>
                    <a:lnTo>
                      <a:pt x="155" y="864"/>
                    </a:lnTo>
                    <a:lnTo>
                      <a:pt x="150" y="856"/>
                    </a:lnTo>
                    <a:lnTo>
                      <a:pt x="150" y="853"/>
                    </a:lnTo>
                    <a:lnTo>
                      <a:pt x="147" y="848"/>
                    </a:lnTo>
                    <a:lnTo>
                      <a:pt x="147" y="845"/>
                    </a:lnTo>
                    <a:lnTo>
                      <a:pt x="144" y="843"/>
                    </a:lnTo>
                    <a:lnTo>
                      <a:pt x="142" y="837"/>
                    </a:lnTo>
                    <a:lnTo>
                      <a:pt x="137" y="827"/>
                    </a:lnTo>
                    <a:lnTo>
                      <a:pt x="137" y="824"/>
                    </a:lnTo>
                    <a:lnTo>
                      <a:pt x="134" y="816"/>
                    </a:lnTo>
                    <a:lnTo>
                      <a:pt x="129" y="808"/>
                    </a:lnTo>
                    <a:lnTo>
                      <a:pt x="129" y="806"/>
                    </a:lnTo>
                    <a:lnTo>
                      <a:pt x="126" y="801"/>
                    </a:lnTo>
                    <a:lnTo>
                      <a:pt x="121" y="790"/>
                    </a:lnTo>
                    <a:lnTo>
                      <a:pt x="121" y="787"/>
                    </a:lnTo>
                    <a:lnTo>
                      <a:pt x="118" y="777"/>
                    </a:lnTo>
                    <a:lnTo>
                      <a:pt x="110" y="761"/>
                    </a:lnTo>
                    <a:lnTo>
                      <a:pt x="105" y="751"/>
                    </a:lnTo>
                    <a:lnTo>
                      <a:pt x="95" y="722"/>
                    </a:lnTo>
                    <a:lnTo>
                      <a:pt x="92" y="722"/>
                    </a:lnTo>
                    <a:lnTo>
                      <a:pt x="92" y="719"/>
                    </a:lnTo>
                    <a:lnTo>
                      <a:pt x="81" y="698"/>
                    </a:lnTo>
                    <a:lnTo>
                      <a:pt x="81" y="696"/>
                    </a:lnTo>
                    <a:lnTo>
                      <a:pt x="79" y="693"/>
                    </a:lnTo>
                    <a:lnTo>
                      <a:pt x="79" y="690"/>
                    </a:lnTo>
                    <a:lnTo>
                      <a:pt x="74" y="683"/>
                    </a:lnTo>
                    <a:lnTo>
                      <a:pt x="71" y="677"/>
                    </a:lnTo>
                    <a:lnTo>
                      <a:pt x="68" y="669"/>
                    </a:lnTo>
                    <a:lnTo>
                      <a:pt x="66" y="664"/>
                    </a:lnTo>
                    <a:lnTo>
                      <a:pt x="63" y="656"/>
                    </a:lnTo>
                    <a:lnTo>
                      <a:pt x="61" y="651"/>
                    </a:lnTo>
                    <a:lnTo>
                      <a:pt x="50" y="627"/>
                    </a:lnTo>
                    <a:lnTo>
                      <a:pt x="47" y="625"/>
                    </a:lnTo>
                    <a:lnTo>
                      <a:pt x="47" y="620"/>
                    </a:lnTo>
                    <a:lnTo>
                      <a:pt x="37" y="601"/>
                    </a:lnTo>
                    <a:lnTo>
                      <a:pt x="32" y="588"/>
                    </a:lnTo>
                    <a:lnTo>
                      <a:pt x="26" y="575"/>
                    </a:lnTo>
                    <a:lnTo>
                      <a:pt x="26" y="572"/>
                    </a:lnTo>
                    <a:lnTo>
                      <a:pt x="21" y="559"/>
                    </a:lnTo>
                    <a:lnTo>
                      <a:pt x="19" y="557"/>
                    </a:lnTo>
                    <a:lnTo>
                      <a:pt x="16" y="551"/>
                    </a:lnTo>
                    <a:lnTo>
                      <a:pt x="0" y="515"/>
                    </a:lnTo>
                    <a:lnTo>
                      <a:pt x="5" y="512"/>
                    </a:lnTo>
                    <a:lnTo>
                      <a:pt x="13" y="509"/>
                    </a:lnTo>
                    <a:lnTo>
                      <a:pt x="19" y="509"/>
                    </a:lnTo>
                    <a:lnTo>
                      <a:pt x="26" y="507"/>
                    </a:lnTo>
                    <a:lnTo>
                      <a:pt x="34" y="504"/>
                    </a:lnTo>
                    <a:lnTo>
                      <a:pt x="42" y="501"/>
                    </a:lnTo>
                    <a:lnTo>
                      <a:pt x="47" y="501"/>
                    </a:lnTo>
                    <a:lnTo>
                      <a:pt x="53" y="501"/>
                    </a:lnTo>
                    <a:lnTo>
                      <a:pt x="58" y="499"/>
                    </a:lnTo>
                    <a:lnTo>
                      <a:pt x="63" y="499"/>
                    </a:lnTo>
                    <a:lnTo>
                      <a:pt x="84" y="499"/>
                    </a:lnTo>
                    <a:lnTo>
                      <a:pt x="97" y="501"/>
                    </a:lnTo>
                    <a:lnTo>
                      <a:pt x="113" y="501"/>
                    </a:lnTo>
                    <a:lnTo>
                      <a:pt x="129" y="504"/>
                    </a:lnTo>
                    <a:lnTo>
                      <a:pt x="139" y="504"/>
                    </a:lnTo>
                    <a:lnTo>
                      <a:pt x="150" y="507"/>
                    </a:lnTo>
                    <a:lnTo>
                      <a:pt x="160" y="507"/>
                    </a:lnTo>
                    <a:lnTo>
                      <a:pt x="165" y="509"/>
                    </a:lnTo>
                    <a:lnTo>
                      <a:pt x="178" y="509"/>
                    </a:lnTo>
                    <a:lnTo>
                      <a:pt x="202" y="515"/>
                    </a:lnTo>
                    <a:lnTo>
                      <a:pt x="207" y="515"/>
                    </a:lnTo>
                    <a:lnTo>
                      <a:pt x="218" y="515"/>
                    </a:lnTo>
                    <a:lnTo>
                      <a:pt x="234" y="517"/>
                    </a:lnTo>
                    <a:lnTo>
                      <a:pt x="249" y="520"/>
                    </a:lnTo>
                    <a:lnTo>
                      <a:pt x="265" y="522"/>
                    </a:lnTo>
                    <a:lnTo>
                      <a:pt x="281" y="522"/>
                    </a:lnTo>
                    <a:lnTo>
                      <a:pt x="294" y="525"/>
                    </a:lnTo>
                    <a:lnTo>
                      <a:pt x="302" y="525"/>
                    </a:lnTo>
                    <a:lnTo>
                      <a:pt x="323" y="525"/>
                    </a:lnTo>
                    <a:lnTo>
                      <a:pt x="331" y="525"/>
                    </a:lnTo>
                    <a:lnTo>
                      <a:pt x="336" y="525"/>
                    </a:lnTo>
                    <a:lnTo>
                      <a:pt x="349" y="525"/>
                    </a:lnTo>
                    <a:lnTo>
                      <a:pt x="354" y="525"/>
                    </a:lnTo>
                    <a:lnTo>
                      <a:pt x="362" y="525"/>
                    </a:lnTo>
                    <a:lnTo>
                      <a:pt x="365" y="525"/>
                    </a:lnTo>
                    <a:lnTo>
                      <a:pt x="370" y="525"/>
                    </a:lnTo>
                    <a:lnTo>
                      <a:pt x="375" y="525"/>
                    </a:lnTo>
                    <a:lnTo>
                      <a:pt x="383" y="525"/>
                    </a:lnTo>
                    <a:lnTo>
                      <a:pt x="388" y="522"/>
                    </a:lnTo>
                    <a:lnTo>
                      <a:pt x="396" y="522"/>
                    </a:lnTo>
                    <a:lnTo>
                      <a:pt x="401" y="522"/>
                    </a:lnTo>
                    <a:lnTo>
                      <a:pt x="404" y="522"/>
                    </a:lnTo>
                    <a:lnTo>
                      <a:pt x="414" y="522"/>
                    </a:lnTo>
                    <a:lnTo>
                      <a:pt x="428" y="522"/>
                    </a:lnTo>
                    <a:lnTo>
                      <a:pt x="435" y="520"/>
                    </a:lnTo>
                    <a:lnTo>
                      <a:pt x="446" y="520"/>
                    </a:lnTo>
                    <a:lnTo>
                      <a:pt x="462" y="517"/>
                    </a:lnTo>
                    <a:lnTo>
                      <a:pt x="469" y="515"/>
                    </a:lnTo>
                    <a:lnTo>
                      <a:pt x="477" y="515"/>
                    </a:lnTo>
                    <a:lnTo>
                      <a:pt x="485" y="512"/>
                    </a:lnTo>
                    <a:lnTo>
                      <a:pt x="493" y="512"/>
                    </a:lnTo>
                    <a:lnTo>
                      <a:pt x="506" y="509"/>
                    </a:lnTo>
                    <a:lnTo>
                      <a:pt x="522" y="507"/>
                    </a:lnTo>
                    <a:lnTo>
                      <a:pt x="543" y="504"/>
                    </a:lnTo>
                    <a:lnTo>
                      <a:pt x="561" y="499"/>
                    </a:lnTo>
                    <a:lnTo>
                      <a:pt x="580" y="496"/>
                    </a:lnTo>
                    <a:lnTo>
                      <a:pt x="595" y="494"/>
                    </a:lnTo>
                    <a:lnTo>
                      <a:pt x="603" y="491"/>
                    </a:lnTo>
                    <a:lnTo>
                      <a:pt x="611" y="491"/>
                    </a:lnTo>
                    <a:lnTo>
                      <a:pt x="624" y="486"/>
                    </a:lnTo>
                    <a:lnTo>
                      <a:pt x="632" y="483"/>
                    </a:lnTo>
                    <a:lnTo>
                      <a:pt x="642" y="480"/>
                    </a:lnTo>
                    <a:lnTo>
                      <a:pt x="658" y="475"/>
                    </a:lnTo>
                    <a:lnTo>
                      <a:pt x="671" y="473"/>
                    </a:lnTo>
                    <a:lnTo>
                      <a:pt x="679" y="467"/>
                    </a:lnTo>
                    <a:lnTo>
                      <a:pt x="690" y="465"/>
                    </a:lnTo>
                    <a:lnTo>
                      <a:pt x="705" y="457"/>
                    </a:lnTo>
                    <a:lnTo>
                      <a:pt x="719" y="452"/>
                    </a:lnTo>
                    <a:lnTo>
                      <a:pt x="732" y="446"/>
                    </a:lnTo>
                    <a:lnTo>
                      <a:pt x="742" y="441"/>
                    </a:lnTo>
                    <a:lnTo>
                      <a:pt x="755" y="436"/>
                    </a:lnTo>
                    <a:lnTo>
                      <a:pt x="763" y="431"/>
                    </a:lnTo>
                    <a:lnTo>
                      <a:pt x="771" y="428"/>
                    </a:lnTo>
                    <a:lnTo>
                      <a:pt x="776" y="425"/>
                    </a:lnTo>
                    <a:lnTo>
                      <a:pt x="784" y="420"/>
                    </a:lnTo>
                    <a:lnTo>
                      <a:pt x="792" y="415"/>
                    </a:lnTo>
                    <a:lnTo>
                      <a:pt x="805" y="407"/>
                    </a:lnTo>
                    <a:lnTo>
                      <a:pt x="818" y="399"/>
                    </a:lnTo>
                    <a:lnTo>
                      <a:pt x="839" y="383"/>
                    </a:lnTo>
                    <a:lnTo>
                      <a:pt x="842" y="383"/>
                    </a:lnTo>
                    <a:lnTo>
                      <a:pt x="844" y="381"/>
                    </a:lnTo>
                    <a:lnTo>
                      <a:pt x="847" y="378"/>
                    </a:lnTo>
                    <a:lnTo>
                      <a:pt x="855" y="373"/>
                    </a:lnTo>
                    <a:lnTo>
                      <a:pt x="878" y="354"/>
                    </a:lnTo>
                    <a:lnTo>
                      <a:pt x="899" y="341"/>
                    </a:lnTo>
                    <a:lnTo>
                      <a:pt x="915" y="328"/>
                    </a:lnTo>
                    <a:lnTo>
                      <a:pt x="926" y="318"/>
                    </a:lnTo>
                    <a:lnTo>
                      <a:pt x="933" y="312"/>
                    </a:lnTo>
                    <a:lnTo>
                      <a:pt x="944" y="302"/>
                    </a:lnTo>
                    <a:lnTo>
                      <a:pt x="949" y="294"/>
                    </a:lnTo>
                    <a:lnTo>
                      <a:pt x="954" y="286"/>
                    </a:lnTo>
                    <a:lnTo>
                      <a:pt x="957" y="284"/>
                    </a:lnTo>
                    <a:lnTo>
                      <a:pt x="960" y="278"/>
                    </a:lnTo>
                    <a:lnTo>
                      <a:pt x="965" y="270"/>
                    </a:lnTo>
                    <a:lnTo>
                      <a:pt x="965" y="265"/>
                    </a:lnTo>
                    <a:lnTo>
                      <a:pt x="970" y="257"/>
                    </a:lnTo>
                    <a:lnTo>
                      <a:pt x="973" y="247"/>
                    </a:lnTo>
                    <a:lnTo>
                      <a:pt x="975" y="234"/>
                    </a:lnTo>
                    <a:lnTo>
                      <a:pt x="978" y="223"/>
                    </a:lnTo>
                    <a:lnTo>
                      <a:pt x="986" y="200"/>
                    </a:lnTo>
                    <a:lnTo>
                      <a:pt x="991" y="171"/>
                    </a:lnTo>
                    <a:lnTo>
                      <a:pt x="994" y="168"/>
                    </a:lnTo>
                    <a:lnTo>
                      <a:pt x="994" y="160"/>
                    </a:lnTo>
                    <a:lnTo>
                      <a:pt x="994" y="155"/>
                    </a:lnTo>
                    <a:lnTo>
                      <a:pt x="994" y="150"/>
                    </a:lnTo>
                    <a:lnTo>
                      <a:pt x="994" y="137"/>
                    </a:lnTo>
                    <a:lnTo>
                      <a:pt x="994" y="121"/>
                    </a:lnTo>
                    <a:lnTo>
                      <a:pt x="994" y="108"/>
                    </a:lnTo>
                    <a:lnTo>
                      <a:pt x="991" y="89"/>
                    </a:lnTo>
                    <a:lnTo>
                      <a:pt x="989" y="76"/>
                    </a:lnTo>
                    <a:lnTo>
                      <a:pt x="989" y="63"/>
                    </a:lnTo>
                    <a:lnTo>
                      <a:pt x="989" y="61"/>
                    </a:lnTo>
                    <a:lnTo>
                      <a:pt x="994" y="40"/>
                    </a:lnTo>
                    <a:lnTo>
                      <a:pt x="999" y="26"/>
                    </a:lnTo>
                    <a:lnTo>
                      <a:pt x="1002" y="16"/>
                    </a:lnTo>
                    <a:lnTo>
                      <a:pt x="1002" y="13"/>
                    </a:lnTo>
                    <a:lnTo>
                      <a:pt x="1007" y="0"/>
                    </a:lnTo>
                    <a:lnTo>
                      <a:pt x="1023" y="29"/>
                    </a:lnTo>
                    <a:lnTo>
                      <a:pt x="1025" y="34"/>
                    </a:lnTo>
                    <a:lnTo>
                      <a:pt x="1028" y="40"/>
                    </a:lnTo>
                    <a:lnTo>
                      <a:pt x="1033" y="45"/>
                    </a:lnTo>
                    <a:lnTo>
                      <a:pt x="1036" y="47"/>
                    </a:lnTo>
                    <a:lnTo>
                      <a:pt x="1038" y="53"/>
                    </a:lnTo>
                    <a:lnTo>
                      <a:pt x="1046" y="61"/>
                    </a:lnTo>
                    <a:lnTo>
                      <a:pt x="1046" y="63"/>
                    </a:lnTo>
                    <a:lnTo>
                      <a:pt x="1049" y="63"/>
                    </a:lnTo>
                    <a:lnTo>
                      <a:pt x="1049" y="66"/>
                    </a:lnTo>
                    <a:lnTo>
                      <a:pt x="1054" y="71"/>
                    </a:lnTo>
                    <a:lnTo>
                      <a:pt x="1057" y="74"/>
                    </a:lnTo>
                    <a:lnTo>
                      <a:pt x="1059" y="76"/>
                    </a:lnTo>
                    <a:lnTo>
                      <a:pt x="1059" y="79"/>
                    </a:lnTo>
                    <a:lnTo>
                      <a:pt x="1067" y="87"/>
                    </a:lnTo>
                    <a:lnTo>
                      <a:pt x="1067" y="89"/>
                    </a:lnTo>
                    <a:lnTo>
                      <a:pt x="1072" y="95"/>
                    </a:lnTo>
                    <a:lnTo>
                      <a:pt x="1078" y="100"/>
                    </a:lnTo>
                    <a:lnTo>
                      <a:pt x="1083" y="105"/>
                    </a:lnTo>
                    <a:lnTo>
                      <a:pt x="1086" y="108"/>
                    </a:lnTo>
                    <a:lnTo>
                      <a:pt x="1088" y="110"/>
                    </a:lnTo>
                    <a:lnTo>
                      <a:pt x="1091" y="113"/>
                    </a:lnTo>
                    <a:lnTo>
                      <a:pt x="1093" y="116"/>
                    </a:lnTo>
                    <a:lnTo>
                      <a:pt x="1096" y="118"/>
                    </a:lnTo>
                    <a:lnTo>
                      <a:pt x="1099" y="121"/>
                    </a:lnTo>
                    <a:lnTo>
                      <a:pt x="1101" y="124"/>
                    </a:lnTo>
                    <a:lnTo>
                      <a:pt x="1104" y="126"/>
                    </a:lnTo>
                    <a:lnTo>
                      <a:pt x="1107" y="129"/>
                    </a:lnTo>
                    <a:lnTo>
                      <a:pt x="1109" y="131"/>
                    </a:lnTo>
                    <a:lnTo>
                      <a:pt x="1112" y="134"/>
                    </a:lnTo>
                    <a:lnTo>
                      <a:pt x="1117" y="139"/>
                    </a:lnTo>
                    <a:lnTo>
                      <a:pt x="1120" y="142"/>
                    </a:lnTo>
                    <a:lnTo>
                      <a:pt x="1120" y="145"/>
                    </a:lnTo>
                    <a:lnTo>
                      <a:pt x="1122" y="150"/>
                    </a:lnTo>
                    <a:lnTo>
                      <a:pt x="1125" y="150"/>
                    </a:lnTo>
                    <a:lnTo>
                      <a:pt x="1125" y="152"/>
                    </a:lnTo>
                    <a:lnTo>
                      <a:pt x="1127" y="155"/>
                    </a:lnTo>
                    <a:lnTo>
                      <a:pt x="1127" y="158"/>
                    </a:lnTo>
                    <a:lnTo>
                      <a:pt x="1130" y="160"/>
                    </a:lnTo>
                    <a:lnTo>
                      <a:pt x="1130" y="163"/>
                    </a:lnTo>
                    <a:lnTo>
                      <a:pt x="1133" y="166"/>
                    </a:lnTo>
                    <a:lnTo>
                      <a:pt x="1133" y="168"/>
                    </a:lnTo>
                    <a:lnTo>
                      <a:pt x="1135" y="168"/>
                    </a:lnTo>
                    <a:lnTo>
                      <a:pt x="1135" y="171"/>
                    </a:lnTo>
                    <a:lnTo>
                      <a:pt x="1135" y="173"/>
                    </a:lnTo>
                    <a:lnTo>
                      <a:pt x="1138" y="173"/>
                    </a:lnTo>
                    <a:lnTo>
                      <a:pt x="1138" y="176"/>
                    </a:lnTo>
                    <a:lnTo>
                      <a:pt x="1138" y="179"/>
                    </a:lnTo>
                    <a:lnTo>
                      <a:pt x="1141" y="179"/>
                    </a:lnTo>
                    <a:lnTo>
                      <a:pt x="1141" y="181"/>
                    </a:lnTo>
                    <a:lnTo>
                      <a:pt x="1143" y="184"/>
                    </a:lnTo>
                    <a:lnTo>
                      <a:pt x="1143" y="187"/>
                    </a:lnTo>
                    <a:lnTo>
                      <a:pt x="1146" y="187"/>
                    </a:lnTo>
                    <a:lnTo>
                      <a:pt x="1146" y="189"/>
                    </a:lnTo>
                    <a:lnTo>
                      <a:pt x="1146" y="19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4" name="フリーフォーム 213"/>
              <p:cNvSpPr>
                <a:spLocks noEditPoints="1"/>
              </p:cNvSpPr>
              <p:nvPr/>
            </p:nvSpPr>
            <p:spPr bwMode="auto">
              <a:xfrm>
                <a:off x="827584" y="2888471"/>
                <a:ext cx="1384295" cy="1133893"/>
              </a:xfrm>
              <a:custGeom>
                <a:avLst/>
                <a:gdLst>
                  <a:gd name="T0" fmla="*/ 2768 w 2889"/>
                  <a:gd name="T1" fmla="*/ 564 h 2330"/>
                  <a:gd name="T2" fmla="*/ 2779 w 2889"/>
                  <a:gd name="T3" fmla="*/ 577 h 2330"/>
                  <a:gd name="T4" fmla="*/ 2781 w 2889"/>
                  <a:gd name="T5" fmla="*/ 582 h 2330"/>
                  <a:gd name="T6" fmla="*/ 2789 w 2889"/>
                  <a:gd name="T7" fmla="*/ 596 h 2330"/>
                  <a:gd name="T8" fmla="*/ 2815 w 2889"/>
                  <a:gd name="T9" fmla="*/ 632 h 2330"/>
                  <a:gd name="T10" fmla="*/ 2870 w 2889"/>
                  <a:gd name="T11" fmla="*/ 727 h 2330"/>
                  <a:gd name="T12" fmla="*/ 2889 w 2889"/>
                  <a:gd name="T13" fmla="*/ 758 h 2330"/>
                  <a:gd name="T14" fmla="*/ 2760 w 2889"/>
                  <a:gd name="T15" fmla="*/ 800 h 2330"/>
                  <a:gd name="T16" fmla="*/ 2611 w 2889"/>
                  <a:gd name="T17" fmla="*/ 858 h 2330"/>
                  <a:gd name="T18" fmla="*/ 2427 w 2889"/>
                  <a:gd name="T19" fmla="*/ 931 h 2330"/>
                  <a:gd name="T20" fmla="*/ 2309 w 2889"/>
                  <a:gd name="T21" fmla="*/ 968 h 2330"/>
                  <a:gd name="T22" fmla="*/ 2178 w 2889"/>
                  <a:gd name="T23" fmla="*/ 1042 h 2330"/>
                  <a:gd name="T24" fmla="*/ 2050 w 2889"/>
                  <a:gd name="T25" fmla="*/ 1128 h 2330"/>
                  <a:gd name="T26" fmla="*/ 2008 w 2889"/>
                  <a:gd name="T27" fmla="*/ 1181 h 2330"/>
                  <a:gd name="T28" fmla="*/ 1861 w 2889"/>
                  <a:gd name="T29" fmla="*/ 1446 h 2330"/>
                  <a:gd name="T30" fmla="*/ 1837 w 2889"/>
                  <a:gd name="T31" fmla="*/ 1477 h 2330"/>
                  <a:gd name="T32" fmla="*/ 1809 w 2889"/>
                  <a:gd name="T33" fmla="*/ 1490 h 2330"/>
                  <a:gd name="T34" fmla="*/ 1759 w 2889"/>
                  <a:gd name="T35" fmla="*/ 1498 h 2330"/>
                  <a:gd name="T36" fmla="*/ 1701 w 2889"/>
                  <a:gd name="T37" fmla="*/ 1538 h 2330"/>
                  <a:gd name="T38" fmla="*/ 1628 w 2889"/>
                  <a:gd name="T39" fmla="*/ 1574 h 2330"/>
                  <a:gd name="T40" fmla="*/ 1591 w 2889"/>
                  <a:gd name="T41" fmla="*/ 1593 h 2330"/>
                  <a:gd name="T42" fmla="*/ 1547 w 2889"/>
                  <a:gd name="T43" fmla="*/ 1619 h 2330"/>
                  <a:gd name="T44" fmla="*/ 1397 w 2889"/>
                  <a:gd name="T45" fmla="*/ 1708 h 2330"/>
                  <a:gd name="T46" fmla="*/ 1075 w 2889"/>
                  <a:gd name="T47" fmla="*/ 2034 h 2330"/>
                  <a:gd name="T48" fmla="*/ 403 w 2889"/>
                  <a:gd name="T49" fmla="*/ 2288 h 2330"/>
                  <a:gd name="T50" fmla="*/ 225 w 2889"/>
                  <a:gd name="T51" fmla="*/ 1960 h 2330"/>
                  <a:gd name="T52" fmla="*/ 435 w 2889"/>
                  <a:gd name="T53" fmla="*/ 1559 h 2330"/>
                  <a:gd name="T54" fmla="*/ 605 w 2889"/>
                  <a:gd name="T55" fmla="*/ 987 h 2330"/>
                  <a:gd name="T56" fmla="*/ 962 w 2889"/>
                  <a:gd name="T57" fmla="*/ 727 h 2330"/>
                  <a:gd name="T58" fmla="*/ 1499 w 2889"/>
                  <a:gd name="T59" fmla="*/ 554 h 2330"/>
                  <a:gd name="T60" fmla="*/ 1581 w 2889"/>
                  <a:gd name="T61" fmla="*/ 517 h 2330"/>
                  <a:gd name="T62" fmla="*/ 1667 w 2889"/>
                  <a:gd name="T63" fmla="*/ 475 h 2330"/>
                  <a:gd name="T64" fmla="*/ 1785 w 2889"/>
                  <a:gd name="T65" fmla="*/ 425 h 2330"/>
                  <a:gd name="T66" fmla="*/ 1890 w 2889"/>
                  <a:gd name="T67" fmla="*/ 375 h 2330"/>
                  <a:gd name="T68" fmla="*/ 2108 w 2889"/>
                  <a:gd name="T69" fmla="*/ 260 h 2330"/>
                  <a:gd name="T70" fmla="*/ 2254 w 2889"/>
                  <a:gd name="T71" fmla="*/ 178 h 2330"/>
                  <a:gd name="T72" fmla="*/ 2370 w 2889"/>
                  <a:gd name="T73" fmla="*/ 118 h 2330"/>
                  <a:gd name="T74" fmla="*/ 2506 w 2889"/>
                  <a:gd name="T75" fmla="*/ 37 h 2330"/>
                  <a:gd name="T76" fmla="*/ 2569 w 2889"/>
                  <a:gd name="T77" fmla="*/ 8 h 2330"/>
                  <a:gd name="T78" fmla="*/ 2637 w 2889"/>
                  <a:gd name="T79" fmla="*/ 107 h 2330"/>
                  <a:gd name="T80" fmla="*/ 2634 w 2889"/>
                  <a:gd name="T81" fmla="*/ 121 h 2330"/>
                  <a:gd name="T82" fmla="*/ 2603 w 2889"/>
                  <a:gd name="T83" fmla="*/ 144 h 2330"/>
                  <a:gd name="T84" fmla="*/ 2593 w 2889"/>
                  <a:gd name="T85" fmla="*/ 165 h 2330"/>
                  <a:gd name="T86" fmla="*/ 2606 w 2889"/>
                  <a:gd name="T87" fmla="*/ 212 h 2330"/>
                  <a:gd name="T88" fmla="*/ 2624 w 2889"/>
                  <a:gd name="T89" fmla="*/ 262 h 2330"/>
                  <a:gd name="T90" fmla="*/ 2632 w 2889"/>
                  <a:gd name="T91" fmla="*/ 302 h 2330"/>
                  <a:gd name="T92" fmla="*/ 2616 w 2889"/>
                  <a:gd name="T93" fmla="*/ 373 h 2330"/>
                  <a:gd name="T94" fmla="*/ 2577 w 2889"/>
                  <a:gd name="T95" fmla="*/ 462 h 2330"/>
                  <a:gd name="T96" fmla="*/ 2574 w 2889"/>
                  <a:gd name="T97" fmla="*/ 480 h 2330"/>
                  <a:gd name="T98" fmla="*/ 2574 w 2889"/>
                  <a:gd name="T99" fmla="*/ 496 h 2330"/>
                  <a:gd name="T100" fmla="*/ 2648 w 2889"/>
                  <a:gd name="T101" fmla="*/ 512 h 2330"/>
                  <a:gd name="T102" fmla="*/ 2682 w 2889"/>
                  <a:gd name="T103" fmla="*/ 517 h 2330"/>
                  <a:gd name="T104" fmla="*/ 2710 w 2889"/>
                  <a:gd name="T105" fmla="*/ 525 h 2330"/>
                  <a:gd name="T106" fmla="*/ 2750 w 2889"/>
                  <a:gd name="T107" fmla="*/ 546 h 2330"/>
                  <a:gd name="T108" fmla="*/ 2760 w 2889"/>
                  <a:gd name="T109" fmla="*/ 559 h 2330"/>
                  <a:gd name="T110" fmla="*/ 2763 w 2889"/>
                  <a:gd name="T111" fmla="*/ 561 h 2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889" h="2330">
                    <a:moveTo>
                      <a:pt x="2763" y="561"/>
                    </a:moveTo>
                    <a:lnTo>
                      <a:pt x="2763" y="561"/>
                    </a:lnTo>
                    <a:lnTo>
                      <a:pt x="2766" y="561"/>
                    </a:lnTo>
                    <a:lnTo>
                      <a:pt x="2766" y="564"/>
                    </a:lnTo>
                    <a:lnTo>
                      <a:pt x="2768" y="564"/>
                    </a:lnTo>
                    <a:lnTo>
                      <a:pt x="2768" y="567"/>
                    </a:lnTo>
                    <a:lnTo>
                      <a:pt x="2773" y="572"/>
                    </a:lnTo>
                    <a:lnTo>
                      <a:pt x="2776" y="575"/>
                    </a:lnTo>
                    <a:lnTo>
                      <a:pt x="2779" y="577"/>
                    </a:lnTo>
                    <a:lnTo>
                      <a:pt x="2779" y="580"/>
                    </a:lnTo>
                    <a:lnTo>
                      <a:pt x="2781" y="580"/>
                    </a:lnTo>
                    <a:lnTo>
                      <a:pt x="2781" y="582"/>
                    </a:lnTo>
                    <a:lnTo>
                      <a:pt x="2784" y="585"/>
                    </a:lnTo>
                    <a:lnTo>
                      <a:pt x="2787" y="588"/>
                    </a:lnTo>
                    <a:lnTo>
                      <a:pt x="2789" y="596"/>
                    </a:lnTo>
                    <a:lnTo>
                      <a:pt x="2794" y="601"/>
                    </a:lnTo>
                    <a:lnTo>
                      <a:pt x="2794" y="603"/>
                    </a:lnTo>
                    <a:lnTo>
                      <a:pt x="2815" y="632"/>
                    </a:lnTo>
                    <a:lnTo>
                      <a:pt x="2828" y="653"/>
                    </a:lnTo>
                    <a:lnTo>
                      <a:pt x="2836" y="672"/>
                    </a:lnTo>
                    <a:lnTo>
                      <a:pt x="2844" y="685"/>
                    </a:lnTo>
                    <a:lnTo>
                      <a:pt x="2849" y="695"/>
                    </a:lnTo>
                    <a:lnTo>
                      <a:pt x="2857" y="706"/>
                    </a:lnTo>
                    <a:lnTo>
                      <a:pt x="2863" y="714"/>
                    </a:lnTo>
                    <a:lnTo>
                      <a:pt x="2870" y="727"/>
                    </a:lnTo>
                    <a:lnTo>
                      <a:pt x="2873" y="732"/>
                    </a:lnTo>
                    <a:lnTo>
                      <a:pt x="2876" y="735"/>
                    </a:lnTo>
                    <a:lnTo>
                      <a:pt x="2881" y="745"/>
                    </a:lnTo>
                    <a:lnTo>
                      <a:pt x="2889" y="758"/>
                    </a:lnTo>
                    <a:lnTo>
                      <a:pt x="2878" y="758"/>
                    </a:lnTo>
                    <a:lnTo>
                      <a:pt x="2863" y="758"/>
                    </a:lnTo>
                    <a:lnTo>
                      <a:pt x="2855" y="764"/>
                    </a:lnTo>
                    <a:lnTo>
                      <a:pt x="2834" y="771"/>
                    </a:lnTo>
                    <a:lnTo>
                      <a:pt x="2810" y="779"/>
                    </a:lnTo>
                    <a:lnTo>
                      <a:pt x="2787" y="790"/>
                    </a:lnTo>
                    <a:lnTo>
                      <a:pt x="2760" y="800"/>
                    </a:lnTo>
                    <a:lnTo>
                      <a:pt x="2734" y="811"/>
                    </a:lnTo>
                    <a:lnTo>
                      <a:pt x="2729" y="813"/>
                    </a:lnTo>
                    <a:lnTo>
                      <a:pt x="2713" y="819"/>
                    </a:lnTo>
                    <a:lnTo>
                      <a:pt x="2690" y="827"/>
                    </a:lnTo>
                    <a:lnTo>
                      <a:pt x="2669" y="834"/>
                    </a:lnTo>
                    <a:lnTo>
                      <a:pt x="2648" y="842"/>
                    </a:lnTo>
                    <a:lnTo>
                      <a:pt x="2611" y="858"/>
                    </a:lnTo>
                    <a:lnTo>
                      <a:pt x="2572" y="874"/>
                    </a:lnTo>
                    <a:lnTo>
                      <a:pt x="2558" y="879"/>
                    </a:lnTo>
                    <a:lnTo>
                      <a:pt x="2553" y="882"/>
                    </a:lnTo>
                    <a:lnTo>
                      <a:pt x="2548" y="884"/>
                    </a:lnTo>
                    <a:lnTo>
                      <a:pt x="2488" y="908"/>
                    </a:lnTo>
                    <a:lnTo>
                      <a:pt x="2435" y="929"/>
                    </a:lnTo>
                    <a:lnTo>
                      <a:pt x="2427" y="931"/>
                    </a:lnTo>
                    <a:lnTo>
                      <a:pt x="2417" y="937"/>
                    </a:lnTo>
                    <a:lnTo>
                      <a:pt x="2414" y="937"/>
                    </a:lnTo>
                    <a:lnTo>
                      <a:pt x="2393" y="945"/>
                    </a:lnTo>
                    <a:lnTo>
                      <a:pt x="2367" y="955"/>
                    </a:lnTo>
                    <a:lnTo>
                      <a:pt x="2359" y="958"/>
                    </a:lnTo>
                    <a:lnTo>
                      <a:pt x="2309" y="968"/>
                    </a:lnTo>
                    <a:lnTo>
                      <a:pt x="2281" y="973"/>
                    </a:lnTo>
                    <a:lnTo>
                      <a:pt x="2257" y="979"/>
                    </a:lnTo>
                    <a:lnTo>
                      <a:pt x="2231" y="1005"/>
                    </a:lnTo>
                    <a:lnTo>
                      <a:pt x="2215" y="1021"/>
                    </a:lnTo>
                    <a:lnTo>
                      <a:pt x="2212" y="1021"/>
                    </a:lnTo>
                    <a:lnTo>
                      <a:pt x="2189" y="1034"/>
                    </a:lnTo>
                    <a:lnTo>
                      <a:pt x="2178" y="1042"/>
                    </a:lnTo>
                    <a:lnTo>
                      <a:pt x="2168" y="1047"/>
                    </a:lnTo>
                    <a:lnTo>
                      <a:pt x="2155" y="1055"/>
                    </a:lnTo>
                    <a:lnTo>
                      <a:pt x="2084" y="1102"/>
                    </a:lnTo>
                    <a:lnTo>
                      <a:pt x="2071" y="1113"/>
                    </a:lnTo>
                    <a:lnTo>
                      <a:pt x="2068" y="1113"/>
                    </a:lnTo>
                    <a:lnTo>
                      <a:pt x="2060" y="1120"/>
                    </a:lnTo>
                    <a:lnTo>
                      <a:pt x="2050" y="1128"/>
                    </a:lnTo>
                    <a:lnTo>
                      <a:pt x="2045" y="1134"/>
                    </a:lnTo>
                    <a:lnTo>
                      <a:pt x="2039" y="1139"/>
                    </a:lnTo>
                    <a:lnTo>
                      <a:pt x="2037" y="1144"/>
                    </a:lnTo>
                    <a:lnTo>
                      <a:pt x="2031" y="1149"/>
                    </a:lnTo>
                    <a:lnTo>
                      <a:pt x="2024" y="1160"/>
                    </a:lnTo>
                    <a:lnTo>
                      <a:pt x="2013" y="1170"/>
                    </a:lnTo>
                    <a:lnTo>
                      <a:pt x="2008" y="1181"/>
                    </a:lnTo>
                    <a:lnTo>
                      <a:pt x="1992" y="1207"/>
                    </a:lnTo>
                    <a:lnTo>
                      <a:pt x="1976" y="1233"/>
                    </a:lnTo>
                    <a:lnTo>
                      <a:pt x="1900" y="1378"/>
                    </a:lnTo>
                    <a:lnTo>
                      <a:pt x="1890" y="1393"/>
                    </a:lnTo>
                    <a:lnTo>
                      <a:pt x="1885" y="1401"/>
                    </a:lnTo>
                    <a:lnTo>
                      <a:pt x="1879" y="1412"/>
                    </a:lnTo>
                    <a:lnTo>
                      <a:pt x="1861" y="1446"/>
                    </a:lnTo>
                    <a:lnTo>
                      <a:pt x="1856" y="1451"/>
                    </a:lnTo>
                    <a:lnTo>
                      <a:pt x="1853" y="1454"/>
                    </a:lnTo>
                    <a:lnTo>
                      <a:pt x="1848" y="1462"/>
                    </a:lnTo>
                    <a:lnTo>
                      <a:pt x="1843" y="1467"/>
                    </a:lnTo>
                    <a:lnTo>
                      <a:pt x="1840" y="1472"/>
                    </a:lnTo>
                    <a:lnTo>
                      <a:pt x="1840" y="1475"/>
                    </a:lnTo>
                    <a:lnTo>
                      <a:pt x="1837" y="1477"/>
                    </a:lnTo>
                    <a:lnTo>
                      <a:pt x="1835" y="1477"/>
                    </a:lnTo>
                    <a:lnTo>
                      <a:pt x="1830" y="1480"/>
                    </a:lnTo>
                    <a:lnTo>
                      <a:pt x="1824" y="1483"/>
                    </a:lnTo>
                    <a:lnTo>
                      <a:pt x="1822" y="1485"/>
                    </a:lnTo>
                    <a:lnTo>
                      <a:pt x="1817" y="1488"/>
                    </a:lnTo>
                    <a:lnTo>
                      <a:pt x="1814" y="1488"/>
                    </a:lnTo>
                    <a:lnTo>
                      <a:pt x="1809" y="1490"/>
                    </a:lnTo>
                    <a:lnTo>
                      <a:pt x="1803" y="1493"/>
                    </a:lnTo>
                    <a:lnTo>
                      <a:pt x="1801" y="1493"/>
                    </a:lnTo>
                    <a:lnTo>
                      <a:pt x="1793" y="1493"/>
                    </a:lnTo>
                    <a:lnTo>
                      <a:pt x="1769" y="1496"/>
                    </a:lnTo>
                    <a:lnTo>
                      <a:pt x="1767" y="1498"/>
                    </a:lnTo>
                    <a:lnTo>
                      <a:pt x="1761" y="1498"/>
                    </a:lnTo>
                    <a:lnTo>
                      <a:pt x="1759" y="1498"/>
                    </a:lnTo>
                    <a:lnTo>
                      <a:pt x="1756" y="1501"/>
                    </a:lnTo>
                    <a:lnTo>
                      <a:pt x="1754" y="1504"/>
                    </a:lnTo>
                    <a:lnTo>
                      <a:pt x="1746" y="1509"/>
                    </a:lnTo>
                    <a:lnTo>
                      <a:pt x="1738" y="1514"/>
                    </a:lnTo>
                    <a:lnTo>
                      <a:pt x="1712" y="1530"/>
                    </a:lnTo>
                    <a:lnTo>
                      <a:pt x="1706" y="1535"/>
                    </a:lnTo>
                    <a:lnTo>
                      <a:pt x="1701" y="1538"/>
                    </a:lnTo>
                    <a:lnTo>
                      <a:pt x="1699" y="1540"/>
                    </a:lnTo>
                    <a:lnTo>
                      <a:pt x="1693" y="1540"/>
                    </a:lnTo>
                    <a:lnTo>
                      <a:pt x="1680" y="1548"/>
                    </a:lnTo>
                    <a:lnTo>
                      <a:pt x="1667" y="1556"/>
                    </a:lnTo>
                    <a:lnTo>
                      <a:pt x="1649" y="1564"/>
                    </a:lnTo>
                    <a:lnTo>
                      <a:pt x="1641" y="1569"/>
                    </a:lnTo>
                    <a:lnTo>
                      <a:pt x="1628" y="1574"/>
                    </a:lnTo>
                    <a:lnTo>
                      <a:pt x="1617" y="1580"/>
                    </a:lnTo>
                    <a:lnTo>
                      <a:pt x="1609" y="1585"/>
                    </a:lnTo>
                    <a:lnTo>
                      <a:pt x="1596" y="1590"/>
                    </a:lnTo>
                    <a:lnTo>
                      <a:pt x="1596" y="1593"/>
                    </a:lnTo>
                    <a:lnTo>
                      <a:pt x="1591" y="1593"/>
                    </a:lnTo>
                    <a:lnTo>
                      <a:pt x="1586" y="1595"/>
                    </a:lnTo>
                    <a:lnTo>
                      <a:pt x="1583" y="1598"/>
                    </a:lnTo>
                    <a:lnTo>
                      <a:pt x="1573" y="1603"/>
                    </a:lnTo>
                    <a:lnTo>
                      <a:pt x="1565" y="1609"/>
                    </a:lnTo>
                    <a:lnTo>
                      <a:pt x="1557" y="1611"/>
                    </a:lnTo>
                    <a:lnTo>
                      <a:pt x="1547" y="1619"/>
                    </a:lnTo>
                    <a:lnTo>
                      <a:pt x="1536" y="1627"/>
                    </a:lnTo>
                    <a:lnTo>
                      <a:pt x="1526" y="1632"/>
                    </a:lnTo>
                    <a:lnTo>
                      <a:pt x="1518" y="1637"/>
                    </a:lnTo>
                    <a:lnTo>
                      <a:pt x="1507" y="1643"/>
                    </a:lnTo>
                    <a:lnTo>
                      <a:pt x="1499" y="1648"/>
                    </a:lnTo>
                    <a:lnTo>
                      <a:pt x="1489" y="1653"/>
                    </a:lnTo>
                    <a:lnTo>
                      <a:pt x="1397" y="1708"/>
                    </a:lnTo>
                    <a:lnTo>
                      <a:pt x="1368" y="1737"/>
                    </a:lnTo>
                    <a:lnTo>
                      <a:pt x="1363" y="1745"/>
                    </a:lnTo>
                    <a:lnTo>
                      <a:pt x="1332" y="1792"/>
                    </a:lnTo>
                    <a:lnTo>
                      <a:pt x="1200" y="1992"/>
                    </a:lnTo>
                    <a:lnTo>
                      <a:pt x="1193" y="1989"/>
                    </a:lnTo>
                    <a:lnTo>
                      <a:pt x="1185" y="1984"/>
                    </a:lnTo>
                    <a:lnTo>
                      <a:pt x="1075" y="2034"/>
                    </a:lnTo>
                    <a:lnTo>
                      <a:pt x="781" y="2165"/>
                    </a:lnTo>
                    <a:lnTo>
                      <a:pt x="616" y="2236"/>
                    </a:lnTo>
                    <a:lnTo>
                      <a:pt x="511" y="2283"/>
                    </a:lnTo>
                    <a:lnTo>
                      <a:pt x="403" y="2330"/>
                    </a:lnTo>
                    <a:lnTo>
                      <a:pt x="403" y="2322"/>
                    </a:lnTo>
                    <a:lnTo>
                      <a:pt x="403" y="2288"/>
                    </a:lnTo>
                    <a:lnTo>
                      <a:pt x="403" y="2330"/>
                    </a:lnTo>
                    <a:lnTo>
                      <a:pt x="152" y="2107"/>
                    </a:lnTo>
                    <a:lnTo>
                      <a:pt x="147" y="2102"/>
                    </a:lnTo>
                    <a:lnTo>
                      <a:pt x="144" y="2091"/>
                    </a:lnTo>
                    <a:lnTo>
                      <a:pt x="144" y="2086"/>
                    </a:lnTo>
                    <a:lnTo>
                      <a:pt x="147" y="2052"/>
                    </a:lnTo>
                    <a:lnTo>
                      <a:pt x="225" y="1960"/>
                    </a:lnTo>
                    <a:lnTo>
                      <a:pt x="0" y="1942"/>
                    </a:lnTo>
                    <a:lnTo>
                      <a:pt x="105" y="1811"/>
                    </a:lnTo>
                    <a:lnTo>
                      <a:pt x="230" y="1658"/>
                    </a:lnTo>
                    <a:lnTo>
                      <a:pt x="249" y="1635"/>
                    </a:lnTo>
                    <a:lnTo>
                      <a:pt x="464" y="1677"/>
                    </a:lnTo>
                    <a:lnTo>
                      <a:pt x="440" y="1559"/>
                    </a:lnTo>
                    <a:lnTo>
                      <a:pt x="435" y="1559"/>
                    </a:lnTo>
                    <a:lnTo>
                      <a:pt x="68" y="1485"/>
                    </a:lnTo>
                    <a:lnTo>
                      <a:pt x="68" y="1454"/>
                    </a:lnTo>
                    <a:lnTo>
                      <a:pt x="68" y="1446"/>
                    </a:lnTo>
                    <a:lnTo>
                      <a:pt x="68" y="1278"/>
                    </a:lnTo>
                    <a:lnTo>
                      <a:pt x="68" y="1218"/>
                    </a:lnTo>
                    <a:lnTo>
                      <a:pt x="566" y="1005"/>
                    </a:lnTo>
                    <a:lnTo>
                      <a:pt x="605" y="987"/>
                    </a:lnTo>
                    <a:lnTo>
                      <a:pt x="605" y="908"/>
                    </a:lnTo>
                    <a:lnTo>
                      <a:pt x="608" y="811"/>
                    </a:lnTo>
                    <a:lnTo>
                      <a:pt x="784" y="785"/>
                    </a:lnTo>
                    <a:lnTo>
                      <a:pt x="815" y="774"/>
                    </a:lnTo>
                    <a:lnTo>
                      <a:pt x="818" y="777"/>
                    </a:lnTo>
                    <a:lnTo>
                      <a:pt x="944" y="732"/>
                    </a:lnTo>
                    <a:lnTo>
                      <a:pt x="962" y="727"/>
                    </a:lnTo>
                    <a:lnTo>
                      <a:pt x="1001" y="714"/>
                    </a:lnTo>
                    <a:lnTo>
                      <a:pt x="1025" y="708"/>
                    </a:lnTo>
                    <a:lnTo>
                      <a:pt x="1033" y="703"/>
                    </a:lnTo>
                    <a:lnTo>
                      <a:pt x="1148" y="666"/>
                    </a:lnTo>
                    <a:lnTo>
                      <a:pt x="1166" y="661"/>
                    </a:lnTo>
                    <a:lnTo>
                      <a:pt x="1431" y="575"/>
                    </a:lnTo>
                    <a:lnTo>
                      <a:pt x="1499" y="554"/>
                    </a:lnTo>
                    <a:lnTo>
                      <a:pt x="1507" y="548"/>
                    </a:lnTo>
                    <a:lnTo>
                      <a:pt x="1520" y="543"/>
                    </a:lnTo>
                    <a:lnTo>
                      <a:pt x="1531" y="538"/>
                    </a:lnTo>
                    <a:lnTo>
                      <a:pt x="1541" y="533"/>
                    </a:lnTo>
                    <a:lnTo>
                      <a:pt x="1554" y="527"/>
                    </a:lnTo>
                    <a:lnTo>
                      <a:pt x="1567" y="522"/>
                    </a:lnTo>
                    <a:lnTo>
                      <a:pt x="1581" y="517"/>
                    </a:lnTo>
                    <a:lnTo>
                      <a:pt x="1594" y="509"/>
                    </a:lnTo>
                    <a:lnTo>
                      <a:pt x="1615" y="501"/>
                    </a:lnTo>
                    <a:lnTo>
                      <a:pt x="1623" y="496"/>
                    </a:lnTo>
                    <a:lnTo>
                      <a:pt x="1636" y="491"/>
                    </a:lnTo>
                    <a:lnTo>
                      <a:pt x="1651" y="485"/>
                    </a:lnTo>
                    <a:lnTo>
                      <a:pt x="1662" y="480"/>
                    </a:lnTo>
                    <a:lnTo>
                      <a:pt x="1667" y="475"/>
                    </a:lnTo>
                    <a:lnTo>
                      <a:pt x="1672" y="475"/>
                    </a:lnTo>
                    <a:lnTo>
                      <a:pt x="1696" y="464"/>
                    </a:lnTo>
                    <a:lnTo>
                      <a:pt x="1709" y="456"/>
                    </a:lnTo>
                    <a:lnTo>
                      <a:pt x="1727" y="451"/>
                    </a:lnTo>
                    <a:lnTo>
                      <a:pt x="1746" y="441"/>
                    </a:lnTo>
                    <a:lnTo>
                      <a:pt x="1767" y="433"/>
                    </a:lnTo>
                    <a:lnTo>
                      <a:pt x="1785" y="425"/>
                    </a:lnTo>
                    <a:lnTo>
                      <a:pt x="1809" y="415"/>
                    </a:lnTo>
                    <a:lnTo>
                      <a:pt x="1827" y="404"/>
                    </a:lnTo>
                    <a:lnTo>
                      <a:pt x="1830" y="404"/>
                    </a:lnTo>
                    <a:lnTo>
                      <a:pt x="1845" y="396"/>
                    </a:lnTo>
                    <a:lnTo>
                      <a:pt x="1866" y="388"/>
                    </a:lnTo>
                    <a:lnTo>
                      <a:pt x="1885" y="378"/>
                    </a:lnTo>
                    <a:lnTo>
                      <a:pt x="1890" y="375"/>
                    </a:lnTo>
                    <a:lnTo>
                      <a:pt x="1900" y="373"/>
                    </a:lnTo>
                    <a:lnTo>
                      <a:pt x="2071" y="278"/>
                    </a:lnTo>
                    <a:lnTo>
                      <a:pt x="2076" y="275"/>
                    </a:lnTo>
                    <a:lnTo>
                      <a:pt x="2079" y="275"/>
                    </a:lnTo>
                    <a:lnTo>
                      <a:pt x="2087" y="273"/>
                    </a:lnTo>
                    <a:lnTo>
                      <a:pt x="2108" y="260"/>
                    </a:lnTo>
                    <a:lnTo>
                      <a:pt x="2110" y="257"/>
                    </a:lnTo>
                    <a:lnTo>
                      <a:pt x="2113" y="257"/>
                    </a:lnTo>
                    <a:lnTo>
                      <a:pt x="2210" y="205"/>
                    </a:lnTo>
                    <a:lnTo>
                      <a:pt x="2212" y="202"/>
                    </a:lnTo>
                    <a:lnTo>
                      <a:pt x="2254" y="178"/>
                    </a:lnTo>
                    <a:lnTo>
                      <a:pt x="2273" y="170"/>
                    </a:lnTo>
                    <a:lnTo>
                      <a:pt x="2294" y="160"/>
                    </a:lnTo>
                    <a:lnTo>
                      <a:pt x="2315" y="147"/>
                    </a:lnTo>
                    <a:lnTo>
                      <a:pt x="2341" y="134"/>
                    </a:lnTo>
                    <a:lnTo>
                      <a:pt x="2364" y="121"/>
                    </a:lnTo>
                    <a:lnTo>
                      <a:pt x="2367" y="121"/>
                    </a:lnTo>
                    <a:lnTo>
                      <a:pt x="2370" y="118"/>
                    </a:lnTo>
                    <a:lnTo>
                      <a:pt x="2385" y="110"/>
                    </a:lnTo>
                    <a:lnTo>
                      <a:pt x="2391" y="107"/>
                    </a:lnTo>
                    <a:lnTo>
                      <a:pt x="2401" y="100"/>
                    </a:lnTo>
                    <a:lnTo>
                      <a:pt x="2430" y="86"/>
                    </a:lnTo>
                    <a:lnTo>
                      <a:pt x="2456" y="71"/>
                    </a:lnTo>
                    <a:lnTo>
                      <a:pt x="2480" y="55"/>
                    </a:lnTo>
                    <a:lnTo>
                      <a:pt x="2506" y="37"/>
                    </a:lnTo>
                    <a:lnTo>
                      <a:pt x="2532" y="21"/>
                    </a:lnTo>
                    <a:lnTo>
                      <a:pt x="2551" y="10"/>
                    </a:lnTo>
                    <a:lnTo>
                      <a:pt x="2553" y="8"/>
                    </a:lnTo>
                    <a:lnTo>
                      <a:pt x="2561" y="2"/>
                    </a:lnTo>
                    <a:lnTo>
                      <a:pt x="2564" y="0"/>
                    </a:lnTo>
                    <a:lnTo>
                      <a:pt x="2569" y="8"/>
                    </a:lnTo>
                    <a:lnTo>
                      <a:pt x="2598" y="50"/>
                    </a:lnTo>
                    <a:lnTo>
                      <a:pt x="2616" y="81"/>
                    </a:lnTo>
                    <a:lnTo>
                      <a:pt x="2627" y="94"/>
                    </a:lnTo>
                    <a:lnTo>
                      <a:pt x="2632" y="105"/>
                    </a:lnTo>
                    <a:lnTo>
                      <a:pt x="2637" y="107"/>
                    </a:lnTo>
                    <a:lnTo>
                      <a:pt x="2637" y="110"/>
                    </a:lnTo>
                    <a:lnTo>
                      <a:pt x="2640" y="115"/>
                    </a:lnTo>
                    <a:lnTo>
                      <a:pt x="2640" y="118"/>
                    </a:lnTo>
                    <a:lnTo>
                      <a:pt x="2637" y="118"/>
                    </a:lnTo>
                    <a:lnTo>
                      <a:pt x="2634" y="121"/>
                    </a:lnTo>
                    <a:lnTo>
                      <a:pt x="2629" y="126"/>
                    </a:lnTo>
                    <a:lnTo>
                      <a:pt x="2627" y="126"/>
                    </a:lnTo>
                    <a:lnTo>
                      <a:pt x="2616" y="134"/>
                    </a:lnTo>
                    <a:lnTo>
                      <a:pt x="2608" y="139"/>
                    </a:lnTo>
                    <a:lnTo>
                      <a:pt x="2606" y="142"/>
                    </a:lnTo>
                    <a:lnTo>
                      <a:pt x="2603" y="144"/>
                    </a:lnTo>
                    <a:lnTo>
                      <a:pt x="2600" y="147"/>
                    </a:lnTo>
                    <a:lnTo>
                      <a:pt x="2598" y="152"/>
                    </a:lnTo>
                    <a:lnTo>
                      <a:pt x="2595" y="157"/>
                    </a:lnTo>
                    <a:lnTo>
                      <a:pt x="2595" y="160"/>
                    </a:lnTo>
                    <a:lnTo>
                      <a:pt x="2593" y="163"/>
                    </a:lnTo>
                    <a:lnTo>
                      <a:pt x="2593" y="165"/>
                    </a:lnTo>
                    <a:lnTo>
                      <a:pt x="2593" y="168"/>
                    </a:lnTo>
                    <a:lnTo>
                      <a:pt x="2593" y="170"/>
                    </a:lnTo>
                    <a:lnTo>
                      <a:pt x="2593" y="173"/>
                    </a:lnTo>
                    <a:lnTo>
                      <a:pt x="2593" y="176"/>
                    </a:lnTo>
                    <a:lnTo>
                      <a:pt x="2593" y="181"/>
                    </a:lnTo>
                    <a:lnTo>
                      <a:pt x="2598" y="189"/>
                    </a:lnTo>
                    <a:lnTo>
                      <a:pt x="2606" y="212"/>
                    </a:lnTo>
                    <a:lnTo>
                      <a:pt x="2606" y="215"/>
                    </a:lnTo>
                    <a:lnTo>
                      <a:pt x="2608" y="220"/>
                    </a:lnTo>
                    <a:lnTo>
                      <a:pt x="2611" y="226"/>
                    </a:lnTo>
                    <a:lnTo>
                      <a:pt x="2611" y="228"/>
                    </a:lnTo>
                    <a:lnTo>
                      <a:pt x="2616" y="241"/>
                    </a:lnTo>
                    <a:lnTo>
                      <a:pt x="2619" y="249"/>
                    </a:lnTo>
                    <a:lnTo>
                      <a:pt x="2624" y="262"/>
                    </a:lnTo>
                    <a:lnTo>
                      <a:pt x="2629" y="275"/>
                    </a:lnTo>
                    <a:lnTo>
                      <a:pt x="2632" y="278"/>
                    </a:lnTo>
                    <a:lnTo>
                      <a:pt x="2632" y="283"/>
                    </a:lnTo>
                    <a:lnTo>
                      <a:pt x="2632" y="286"/>
                    </a:lnTo>
                    <a:lnTo>
                      <a:pt x="2634" y="291"/>
                    </a:lnTo>
                    <a:lnTo>
                      <a:pt x="2634" y="296"/>
                    </a:lnTo>
                    <a:lnTo>
                      <a:pt x="2632" y="302"/>
                    </a:lnTo>
                    <a:lnTo>
                      <a:pt x="2632" y="320"/>
                    </a:lnTo>
                    <a:lnTo>
                      <a:pt x="2629" y="338"/>
                    </a:lnTo>
                    <a:lnTo>
                      <a:pt x="2629" y="352"/>
                    </a:lnTo>
                    <a:lnTo>
                      <a:pt x="2629" y="354"/>
                    </a:lnTo>
                    <a:lnTo>
                      <a:pt x="2624" y="362"/>
                    </a:lnTo>
                    <a:lnTo>
                      <a:pt x="2616" y="373"/>
                    </a:lnTo>
                    <a:lnTo>
                      <a:pt x="2585" y="417"/>
                    </a:lnTo>
                    <a:lnTo>
                      <a:pt x="2579" y="425"/>
                    </a:lnTo>
                    <a:lnTo>
                      <a:pt x="2577" y="430"/>
                    </a:lnTo>
                    <a:lnTo>
                      <a:pt x="2577" y="459"/>
                    </a:lnTo>
                    <a:lnTo>
                      <a:pt x="2577" y="462"/>
                    </a:lnTo>
                    <a:lnTo>
                      <a:pt x="2577" y="467"/>
                    </a:lnTo>
                    <a:lnTo>
                      <a:pt x="2574" y="472"/>
                    </a:lnTo>
                    <a:lnTo>
                      <a:pt x="2574" y="477"/>
                    </a:lnTo>
                    <a:lnTo>
                      <a:pt x="2574" y="480"/>
                    </a:lnTo>
                    <a:lnTo>
                      <a:pt x="2574" y="483"/>
                    </a:lnTo>
                    <a:lnTo>
                      <a:pt x="2574" y="488"/>
                    </a:lnTo>
                    <a:lnTo>
                      <a:pt x="2574" y="493"/>
                    </a:lnTo>
                    <a:lnTo>
                      <a:pt x="2574" y="496"/>
                    </a:lnTo>
                    <a:lnTo>
                      <a:pt x="2600" y="501"/>
                    </a:lnTo>
                    <a:lnTo>
                      <a:pt x="2606" y="504"/>
                    </a:lnTo>
                    <a:lnTo>
                      <a:pt x="2621" y="506"/>
                    </a:lnTo>
                    <a:lnTo>
                      <a:pt x="2634" y="509"/>
                    </a:lnTo>
                    <a:lnTo>
                      <a:pt x="2642" y="509"/>
                    </a:lnTo>
                    <a:lnTo>
                      <a:pt x="2648" y="512"/>
                    </a:lnTo>
                    <a:lnTo>
                      <a:pt x="2650" y="512"/>
                    </a:lnTo>
                    <a:lnTo>
                      <a:pt x="2661" y="514"/>
                    </a:lnTo>
                    <a:lnTo>
                      <a:pt x="2663" y="514"/>
                    </a:lnTo>
                    <a:lnTo>
                      <a:pt x="2666" y="514"/>
                    </a:lnTo>
                    <a:lnTo>
                      <a:pt x="2682" y="517"/>
                    </a:lnTo>
                    <a:lnTo>
                      <a:pt x="2682" y="519"/>
                    </a:lnTo>
                    <a:lnTo>
                      <a:pt x="2690" y="519"/>
                    </a:lnTo>
                    <a:lnTo>
                      <a:pt x="2708" y="522"/>
                    </a:lnTo>
                    <a:lnTo>
                      <a:pt x="2710" y="525"/>
                    </a:lnTo>
                    <a:lnTo>
                      <a:pt x="2713" y="525"/>
                    </a:lnTo>
                    <a:lnTo>
                      <a:pt x="2739" y="535"/>
                    </a:lnTo>
                    <a:lnTo>
                      <a:pt x="2745" y="540"/>
                    </a:lnTo>
                    <a:lnTo>
                      <a:pt x="2747" y="543"/>
                    </a:lnTo>
                    <a:lnTo>
                      <a:pt x="2747" y="546"/>
                    </a:lnTo>
                    <a:lnTo>
                      <a:pt x="2750" y="546"/>
                    </a:lnTo>
                    <a:lnTo>
                      <a:pt x="2750" y="548"/>
                    </a:lnTo>
                    <a:lnTo>
                      <a:pt x="2752" y="548"/>
                    </a:lnTo>
                    <a:lnTo>
                      <a:pt x="2758" y="556"/>
                    </a:lnTo>
                    <a:lnTo>
                      <a:pt x="2760" y="556"/>
                    </a:lnTo>
                    <a:lnTo>
                      <a:pt x="2760" y="559"/>
                    </a:lnTo>
                    <a:lnTo>
                      <a:pt x="2763" y="559"/>
                    </a:lnTo>
                    <a:lnTo>
                      <a:pt x="2763" y="561"/>
                    </a:lnTo>
                    <a:moveTo>
                      <a:pt x="723" y="1981"/>
                    </a:moveTo>
                    <a:lnTo>
                      <a:pt x="723" y="1992"/>
                    </a:lnTo>
                    <a:lnTo>
                      <a:pt x="723" y="1981"/>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5" name="フリーフォーム 214"/>
              <p:cNvSpPr>
                <a:spLocks/>
              </p:cNvSpPr>
              <p:nvPr/>
            </p:nvSpPr>
            <p:spPr bwMode="auto">
              <a:xfrm>
                <a:off x="3188254" y="2588435"/>
                <a:ext cx="521442" cy="719546"/>
              </a:xfrm>
              <a:custGeom>
                <a:avLst/>
                <a:gdLst>
                  <a:gd name="T0" fmla="*/ 590 w 1088"/>
                  <a:gd name="T1" fmla="*/ 5 h 1478"/>
                  <a:gd name="T2" fmla="*/ 684 w 1088"/>
                  <a:gd name="T3" fmla="*/ 8 h 1478"/>
                  <a:gd name="T4" fmla="*/ 873 w 1088"/>
                  <a:gd name="T5" fmla="*/ 13 h 1478"/>
                  <a:gd name="T6" fmla="*/ 868 w 1088"/>
                  <a:gd name="T7" fmla="*/ 207 h 1478"/>
                  <a:gd name="T8" fmla="*/ 863 w 1088"/>
                  <a:gd name="T9" fmla="*/ 378 h 1478"/>
                  <a:gd name="T10" fmla="*/ 857 w 1088"/>
                  <a:gd name="T11" fmla="*/ 520 h 1478"/>
                  <a:gd name="T12" fmla="*/ 847 w 1088"/>
                  <a:gd name="T13" fmla="*/ 764 h 1478"/>
                  <a:gd name="T14" fmla="*/ 831 w 1088"/>
                  <a:gd name="T15" fmla="*/ 984 h 1478"/>
                  <a:gd name="T16" fmla="*/ 897 w 1088"/>
                  <a:gd name="T17" fmla="*/ 1118 h 1478"/>
                  <a:gd name="T18" fmla="*/ 999 w 1088"/>
                  <a:gd name="T19" fmla="*/ 1121 h 1478"/>
                  <a:gd name="T20" fmla="*/ 1028 w 1088"/>
                  <a:gd name="T21" fmla="*/ 1100 h 1478"/>
                  <a:gd name="T22" fmla="*/ 1057 w 1088"/>
                  <a:gd name="T23" fmla="*/ 1107 h 1478"/>
                  <a:gd name="T24" fmla="*/ 1033 w 1088"/>
                  <a:gd name="T25" fmla="*/ 1113 h 1478"/>
                  <a:gd name="T26" fmla="*/ 1038 w 1088"/>
                  <a:gd name="T27" fmla="*/ 1123 h 1478"/>
                  <a:gd name="T28" fmla="*/ 1083 w 1088"/>
                  <a:gd name="T29" fmla="*/ 1123 h 1478"/>
                  <a:gd name="T30" fmla="*/ 1054 w 1088"/>
                  <a:gd name="T31" fmla="*/ 1131 h 1478"/>
                  <a:gd name="T32" fmla="*/ 1031 w 1088"/>
                  <a:gd name="T33" fmla="*/ 1126 h 1478"/>
                  <a:gd name="T34" fmla="*/ 1010 w 1088"/>
                  <a:gd name="T35" fmla="*/ 1155 h 1478"/>
                  <a:gd name="T36" fmla="*/ 1002 w 1088"/>
                  <a:gd name="T37" fmla="*/ 1178 h 1478"/>
                  <a:gd name="T38" fmla="*/ 994 w 1088"/>
                  <a:gd name="T39" fmla="*/ 1210 h 1478"/>
                  <a:gd name="T40" fmla="*/ 994 w 1088"/>
                  <a:gd name="T41" fmla="*/ 1249 h 1478"/>
                  <a:gd name="T42" fmla="*/ 1002 w 1088"/>
                  <a:gd name="T43" fmla="*/ 1273 h 1478"/>
                  <a:gd name="T44" fmla="*/ 986 w 1088"/>
                  <a:gd name="T45" fmla="*/ 1302 h 1478"/>
                  <a:gd name="T46" fmla="*/ 975 w 1088"/>
                  <a:gd name="T47" fmla="*/ 1331 h 1478"/>
                  <a:gd name="T48" fmla="*/ 962 w 1088"/>
                  <a:gd name="T49" fmla="*/ 1415 h 1478"/>
                  <a:gd name="T50" fmla="*/ 873 w 1088"/>
                  <a:gd name="T51" fmla="*/ 1457 h 1478"/>
                  <a:gd name="T52" fmla="*/ 737 w 1088"/>
                  <a:gd name="T53" fmla="*/ 1417 h 1478"/>
                  <a:gd name="T54" fmla="*/ 663 w 1088"/>
                  <a:gd name="T55" fmla="*/ 1378 h 1478"/>
                  <a:gd name="T56" fmla="*/ 622 w 1088"/>
                  <a:gd name="T57" fmla="*/ 1373 h 1478"/>
                  <a:gd name="T58" fmla="*/ 561 w 1088"/>
                  <a:gd name="T59" fmla="*/ 1367 h 1478"/>
                  <a:gd name="T60" fmla="*/ 511 w 1088"/>
                  <a:gd name="T61" fmla="*/ 1357 h 1478"/>
                  <a:gd name="T62" fmla="*/ 407 w 1088"/>
                  <a:gd name="T63" fmla="*/ 1338 h 1478"/>
                  <a:gd name="T64" fmla="*/ 218 w 1088"/>
                  <a:gd name="T65" fmla="*/ 1275 h 1478"/>
                  <a:gd name="T66" fmla="*/ 202 w 1088"/>
                  <a:gd name="T67" fmla="*/ 1320 h 1478"/>
                  <a:gd name="T68" fmla="*/ 197 w 1088"/>
                  <a:gd name="T69" fmla="*/ 1346 h 1478"/>
                  <a:gd name="T70" fmla="*/ 95 w 1088"/>
                  <a:gd name="T71" fmla="*/ 1344 h 1478"/>
                  <a:gd name="T72" fmla="*/ 13 w 1088"/>
                  <a:gd name="T73" fmla="*/ 1152 h 1478"/>
                  <a:gd name="T74" fmla="*/ 24 w 1088"/>
                  <a:gd name="T75" fmla="*/ 1039 h 1478"/>
                  <a:gd name="T76" fmla="*/ 40 w 1088"/>
                  <a:gd name="T77" fmla="*/ 971 h 1478"/>
                  <a:gd name="T78" fmla="*/ 50 w 1088"/>
                  <a:gd name="T79" fmla="*/ 919 h 1478"/>
                  <a:gd name="T80" fmla="*/ 53 w 1088"/>
                  <a:gd name="T81" fmla="*/ 884 h 1478"/>
                  <a:gd name="T82" fmla="*/ 40 w 1088"/>
                  <a:gd name="T83" fmla="*/ 832 h 1478"/>
                  <a:gd name="T84" fmla="*/ 24 w 1088"/>
                  <a:gd name="T85" fmla="*/ 779 h 1478"/>
                  <a:gd name="T86" fmla="*/ 13 w 1088"/>
                  <a:gd name="T87" fmla="*/ 732 h 1478"/>
                  <a:gd name="T88" fmla="*/ 71 w 1088"/>
                  <a:gd name="T89" fmla="*/ 682 h 1478"/>
                  <a:gd name="T90" fmla="*/ 87 w 1088"/>
                  <a:gd name="T91" fmla="*/ 606 h 1478"/>
                  <a:gd name="T92" fmla="*/ 100 w 1088"/>
                  <a:gd name="T93" fmla="*/ 512 h 1478"/>
                  <a:gd name="T94" fmla="*/ 97 w 1088"/>
                  <a:gd name="T95" fmla="*/ 486 h 1478"/>
                  <a:gd name="T96" fmla="*/ 84 w 1088"/>
                  <a:gd name="T97" fmla="*/ 446 h 1478"/>
                  <a:gd name="T98" fmla="*/ 87 w 1088"/>
                  <a:gd name="T99" fmla="*/ 417 h 1478"/>
                  <a:gd name="T100" fmla="*/ 87 w 1088"/>
                  <a:gd name="T101" fmla="*/ 381 h 1478"/>
                  <a:gd name="T102" fmla="*/ 74 w 1088"/>
                  <a:gd name="T103" fmla="*/ 346 h 1478"/>
                  <a:gd name="T104" fmla="*/ 76 w 1088"/>
                  <a:gd name="T105" fmla="*/ 294 h 1478"/>
                  <a:gd name="T106" fmla="*/ 76 w 1088"/>
                  <a:gd name="T107" fmla="*/ 276 h 1478"/>
                  <a:gd name="T108" fmla="*/ 158 w 1088"/>
                  <a:gd name="T109" fmla="*/ 241 h 1478"/>
                  <a:gd name="T110" fmla="*/ 239 w 1088"/>
                  <a:gd name="T111" fmla="*/ 142 h 1478"/>
                  <a:gd name="T112" fmla="*/ 349 w 1088"/>
                  <a:gd name="T113" fmla="*/ 34 h 1478"/>
                  <a:gd name="T114" fmla="*/ 425 w 1088"/>
                  <a:gd name="T115" fmla="*/ 0 h 1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88" h="1478">
                    <a:moveTo>
                      <a:pt x="490" y="0"/>
                    </a:moveTo>
                    <a:lnTo>
                      <a:pt x="493" y="0"/>
                    </a:lnTo>
                    <a:lnTo>
                      <a:pt x="498" y="3"/>
                    </a:lnTo>
                    <a:lnTo>
                      <a:pt x="501" y="3"/>
                    </a:lnTo>
                    <a:lnTo>
                      <a:pt x="509" y="3"/>
                    </a:lnTo>
                    <a:lnTo>
                      <a:pt x="535" y="3"/>
                    </a:lnTo>
                    <a:lnTo>
                      <a:pt x="538" y="3"/>
                    </a:lnTo>
                    <a:lnTo>
                      <a:pt x="559" y="3"/>
                    </a:lnTo>
                    <a:lnTo>
                      <a:pt x="590" y="5"/>
                    </a:lnTo>
                    <a:lnTo>
                      <a:pt x="614" y="5"/>
                    </a:lnTo>
                    <a:lnTo>
                      <a:pt x="640" y="5"/>
                    </a:lnTo>
                    <a:lnTo>
                      <a:pt x="663" y="5"/>
                    </a:lnTo>
                    <a:lnTo>
                      <a:pt x="671" y="8"/>
                    </a:lnTo>
                    <a:lnTo>
                      <a:pt x="674" y="8"/>
                    </a:lnTo>
                    <a:lnTo>
                      <a:pt x="677" y="8"/>
                    </a:lnTo>
                    <a:lnTo>
                      <a:pt x="679" y="8"/>
                    </a:lnTo>
                    <a:lnTo>
                      <a:pt x="682" y="8"/>
                    </a:lnTo>
                    <a:lnTo>
                      <a:pt x="684" y="8"/>
                    </a:lnTo>
                    <a:lnTo>
                      <a:pt x="700" y="8"/>
                    </a:lnTo>
                    <a:lnTo>
                      <a:pt x="713" y="8"/>
                    </a:lnTo>
                    <a:lnTo>
                      <a:pt x="726" y="8"/>
                    </a:lnTo>
                    <a:lnTo>
                      <a:pt x="750" y="11"/>
                    </a:lnTo>
                    <a:lnTo>
                      <a:pt x="781" y="11"/>
                    </a:lnTo>
                    <a:lnTo>
                      <a:pt x="808" y="11"/>
                    </a:lnTo>
                    <a:lnTo>
                      <a:pt x="834" y="13"/>
                    </a:lnTo>
                    <a:lnTo>
                      <a:pt x="852" y="13"/>
                    </a:lnTo>
                    <a:lnTo>
                      <a:pt x="873" y="13"/>
                    </a:lnTo>
                    <a:lnTo>
                      <a:pt x="873" y="21"/>
                    </a:lnTo>
                    <a:lnTo>
                      <a:pt x="873" y="26"/>
                    </a:lnTo>
                    <a:lnTo>
                      <a:pt x="871" y="87"/>
                    </a:lnTo>
                    <a:lnTo>
                      <a:pt x="871" y="113"/>
                    </a:lnTo>
                    <a:lnTo>
                      <a:pt x="871" y="144"/>
                    </a:lnTo>
                    <a:lnTo>
                      <a:pt x="871" y="147"/>
                    </a:lnTo>
                    <a:lnTo>
                      <a:pt x="868" y="168"/>
                    </a:lnTo>
                    <a:lnTo>
                      <a:pt x="868" y="189"/>
                    </a:lnTo>
                    <a:lnTo>
                      <a:pt x="868" y="207"/>
                    </a:lnTo>
                    <a:lnTo>
                      <a:pt x="868" y="231"/>
                    </a:lnTo>
                    <a:lnTo>
                      <a:pt x="865" y="257"/>
                    </a:lnTo>
                    <a:lnTo>
                      <a:pt x="865" y="289"/>
                    </a:lnTo>
                    <a:lnTo>
                      <a:pt x="865" y="294"/>
                    </a:lnTo>
                    <a:lnTo>
                      <a:pt x="865" y="320"/>
                    </a:lnTo>
                    <a:lnTo>
                      <a:pt x="863" y="333"/>
                    </a:lnTo>
                    <a:lnTo>
                      <a:pt x="863" y="346"/>
                    </a:lnTo>
                    <a:lnTo>
                      <a:pt x="863" y="367"/>
                    </a:lnTo>
                    <a:lnTo>
                      <a:pt x="863" y="378"/>
                    </a:lnTo>
                    <a:lnTo>
                      <a:pt x="863" y="407"/>
                    </a:lnTo>
                    <a:lnTo>
                      <a:pt x="863" y="409"/>
                    </a:lnTo>
                    <a:lnTo>
                      <a:pt x="863" y="423"/>
                    </a:lnTo>
                    <a:lnTo>
                      <a:pt x="860" y="428"/>
                    </a:lnTo>
                    <a:lnTo>
                      <a:pt x="860" y="444"/>
                    </a:lnTo>
                    <a:lnTo>
                      <a:pt x="860" y="454"/>
                    </a:lnTo>
                    <a:lnTo>
                      <a:pt x="860" y="462"/>
                    </a:lnTo>
                    <a:lnTo>
                      <a:pt x="857" y="480"/>
                    </a:lnTo>
                    <a:lnTo>
                      <a:pt x="857" y="520"/>
                    </a:lnTo>
                    <a:lnTo>
                      <a:pt x="857" y="541"/>
                    </a:lnTo>
                    <a:lnTo>
                      <a:pt x="855" y="575"/>
                    </a:lnTo>
                    <a:lnTo>
                      <a:pt x="855" y="609"/>
                    </a:lnTo>
                    <a:lnTo>
                      <a:pt x="855" y="617"/>
                    </a:lnTo>
                    <a:lnTo>
                      <a:pt x="855" y="625"/>
                    </a:lnTo>
                    <a:lnTo>
                      <a:pt x="852" y="659"/>
                    </a:lnTo>
                    <a:lnTo>
                      <a:pt x="852" y="669"/>
                    </a:lnTo>
                    <a:lnTo>
                      <a:pt x="850" y="722"/>
                    </a:lnTo>
                    <a:lnTo>
                      <a:pt x="847" y="764"/>
                    </a:lnTo>
                    <a:lnTo>
                      <a:pt x="844" y="774"/>
                    </a:lnTo>
                    <a:lnTo>
                      <a:pt x="839" y="892"/>
                    </a:lnTo>
                    <a:lnTo>
                      <a:pt x="837" y="932"/>
                    </a:lnTo>
                    <a:lnTo>
                      <a:pt x="837" y="937"/>
                    </a:lnTo>
                    <a:lnTo>
                      <a:pt x="837" y="940"/>
                    </a:lnTo>
                    <a:lnTo>
                      <a:pt x="834" y="958"/>
                    </a:lnTo>
                    <a:lnTo>
                      <a:pt x="834" y="961"/>
                    </a:lnTo>
                    <a:lnTo>
                      <a:pt x="831" y="982"/>
                    </a:lnTo>
                    <a:lnTo>
                      <a:pt x="831" y="984"/>
                    </a:lnTo>
                    <a:lnTo>
                      <a:pt x="823" y="1065"/>
                    </a:lnTo>
                    <a:lnTo>
                      <a:pt x="826" y="1065"/>
                    </a:lnTo>
                    <a:lnTo>
                      <a:pt x="823" y="1079"/>
                    </a:lnTo>
                    <a:lnTo>
                      <a:pt x="823" y="1105"/>
                    </a:lnTo>
                    <a:lnTo>
                      <a:pt x="829" y="1107"/>
                    </a:lnTo>
                    <a:lnTo>
                      <a:pt x="847" y="1110"/>
                    </a:lnTo>
                    <a:lnTo>
                      <a:pt x="850" y="1110"/>
                    </a:lnTo>
                    <a:lnTo>
                      <a:pt x="873" y="1115"/>
                    </a:lnTo>
                    <a:lnTo>
                      <a:pt x="897" y="1118"/>
                    </a:lnTo>
                    <a:lnTo>
                      <a:pt x="926" y="1123"/>
                    </a:lnTo>
                    <a:lnTo>
                      <a:pt x="965" y="1128"/>
                    </a:lnTo>
                    <a:lnTo>
                      <a:pt x="975" y="1131"/>
                    </a:lnTo>
                    <a:lnTo>
                      <a:pt x="981" y="1131"/>
                    </a:lnTo>
                    <a:lnTo>
                      <a:pt x="986" y="1128"/>
                    </a:lnTo>
                    <a:lnTo>
                      <a:pt x="991" y="1126"/>
                    </a:lnTo>
                    <a:lnTo>
                      <a:pt x="994" y="1123"/>
                    </a:lnTo>
                    <a:lnTo>
                      <a:pt x="996" y="1123"/>
                    </a:lnTo>
                    <a:lnTo>
                      <a:pt x="999" y="1121"/>
                    </a:lnTo>
                    <a:lnTo>
                      <a:pt x="1002" y="1118"/>
                    </a:lnTo>
                    <a:lnTo>
                      <a:pt x="1004" y="1115"/>
                    </a:lnTo>
                    <a:lnTo>
                      <a:pt x="1012" y="1110"/>
                    </a:lnTo>
                    <a:lnTo>
                      <a:pt x="1015" y="1105"/>
                    </a:lnTo>
                    <a:lnTo>
                      <a:pt x="1017" y="1105"/>
                    </a:lnTo>
                    <a:lnTo>
                      <a:pt x="1020" y="1102"/>
                    </a:lnTo>
                    <a:lnTo>
                      <a:pt x="1025" y="1102"/>
                    </a:lnTo>
                    <a:lnTo>
                      <a:pt x="1025" y="1100"/>
                    </a:lnTo>
                    <a:lnTo>
                      <a:pt x="1028" y="1100"/>
                    </a:lnTo>
                    <a:lnTo>
                      <a:pt x="1031" y="1100"/>
                    </a:lnTo>
                    <a:lnTo>
                      <a:pt x="1038" y="1100"/>
                    </a:lnTo>
                    <a:lnTo>
                      <a:pt x="1054" y="1100"/>
                    </a:lnTo>
                    <a:lnTo>
                      <a:pt x="1070" y="1102"/>
                    </a:lnTo>
                    <a:lnTo>
                      <a:pt x="1078" y="1102"/>
                    </a:lnTo>
                    <a:lnTo>
                      <a:pt x="1075" y="1102"/>
                    </a:lnTo>
                    <a:lnTo>
                      <a:pt x="1070" y="1102"/>
                    </a:lnTo>
                    <a:lnTo>
                      <a:pt x="1059" y="1105"/>
                    </a:lnTo>
                    <a:lnTo>
                      <a:pt x="1057" y="1107"/>
                    </a:lnTo>
                    <a:lnTo>
                      <a:pt x="1054" y="1107"/>
                    </a:lnTo>
                    <a:lnTo>
                      <a:pt x="1051" y="1107"/>
                    </a:lnTo>
                    <a:lnTo>
                      <a:pt x="1049" y="1110"/>
                    </a:lnTo>
                    <a:lnTo>
                      <a:pt x="1046" y="1110"/>
                    </a:lnTo>
                    <a:lnTo>
                      <a:pt x="1044" y="1110"/>
                    </a:lnTo>
                    <a:lnTo>
                      <a:pt x="1041" y="1110"/>
                    </a:lnTo>
                    <a:lnTo>
                      <a:pt x="1041" y="1113"/>
                    </a:lnTo>
                    <a:lnTo>
                      <a:pt x="1036" y="1113"/>
                    </a:lnTo>
                    <a:lnTo>
                      <a:pt x="1033" y="1113"/>
                    </a:lnTo>
                    <a:lnTo>
                      <a:pt x="1031" y="1115"/>
                    </a:lnTo>
                    <a:lnTo>
                      <a:pt x="1028" y="1115"/>
                    </a:lnTo>
                    <a:lnTo>
                      <a:pt x="1025" y="1115"/>
                    </a:lnTo>
                    <a:lnTo>
                      <a:pt x="1025" y="1118"/>
                    </a:lnTo>
                    <a:lnTo>
                      <a:pt x="1028" y="1121"/>
                    </a:lnTo>
                    <a:lnTo>
                      <a:pt x="1031" y="1121"/>
                    </a:lnTo>
                    <a:lnTo>
                      <a:pt x="1033" y="1121"/>
                    </a:lnTo>
                    <a:lnTo>
                      <a:pt x="1036" y="1121"/>
                    </a:lnTo>
                    <a:lnTo>
                      <a:pt x="1038" y="1123"/>
                    </a:lnTo>
                    <a:lnTo>
                      <a:pt x="1041" y="1123"/>
                    </a:lnTo>
                    <a:lnTo>
                      <a:pt x="1044" y="1123"/>
                    </a:lnTo>
                    <a:lnTo>
                      <a:pt x="1054" y="1121"/>
                    </a:lnTo>
                    <a:lnTo>
                      <a:pt x="1070" y="1121"/>
                    </a:lnTo>
                    <a:lnTo>
                      <a:pt x="1083" y="1118"/>
                    </a:lnTo>
                    <a:lnTo>
                      <a:pt x="1088" y="1118"/>
                    </a:lnTo>
                    <a:lnTo>
                      <a:pt x="1088" y="1123"/>
                    </a:lnTo>
                    <a:lnTo>
                      <a:pt x="1086" y="1123"/>
                    </a:lnTo>
                    <a:lnTo>
                      <a:pt x="1083" y="1123"/>
                    </a:lnTo>
                    <a:lnTo>
                      <a:pt x="1080" y="1123"/>
                    </a:lnTo>
                    <a:lnTo>
                      <a:pt x="1078" y="1123"/>
                    </a:lnTo>
                    <a:lnTo>
                      <a:pt x="1075" y="1123"/>
                    </a:lnTo>
                    <a:lnTo>
                      <a:pt x="1072" y="1123"/>
                    </a:lnTo>
                    <a:lnTo>
                      <a:pt x="1070" y="1126"/>
                    </a:lnTo>
                    <a:lnTo>
                      <a:pt x="1065" y="1126"/>
                    </a:lnTo>
                    <a:lnTo>
                      <a:pt x="1065" y="1128"/>
                    </a:lnTo>
                    <a:lnTo>
                      <a:pt x="1054" y="1128"/>
                    </a:lnTo>
                    <a:lnTo>
                      <a:pt x="1054" y="1131"/>
                    </a:lnTo>
                    <a:lnTo>
                      <a:pt x="1049" y="1131"/>
                    </a:lnTo>
                    <a:lnTo>
                      <a:pt x="1049" y="1128"/>
                    </a:lnTo>
                    <a:lnTo>
                      <a:pt x="1046" y="1128"/>
                    </a:lnTo>
                    <a:lnTo>
                      <a:pt x="1044" y="1128"/>
                    </a:lnTo>
                    <a:lnTo>
                      <a:pt x="1041" y="1128"/>
                    </a:lnTo>
                    <a:lnTo>
                      <a:pt x="1038" y="1128"/>
                    </a:lnTo>
                    <a:lnTo>
                      <a:pt x="1036" y="1126"/>
                    </a:lnTo>
                    <a:lnTo>
                      <a:pt x="1033" y="1126"/>
                    </a:lnTo>
                    <a:lnTo>
                      <a:pt x="1031" y="1126"/>
                    </a:lnTo>
                    <a:lnTo>
                      <a:pt x="1028" y="1126"/>
                    </a:lnTo>
                    <a:lnTo>
                      <a:pt x="1025" y="1126"/>
                    </a:lnTo>
                    <a:lnTo>
                      <a:pt x="1025" y="1123"/>
                    </a:lnTo>
                    <a:lnTo>
                      <a:pt x="1020" y="1121"/>
                    </a:lnTo>
                    <a:lnTo>
                      <a:pt x="1015" y="1128"/>
                    </a:lnTo>
                    <a:lnTo>
                      <a:pt x="1004" y="1144"/>
                    </a:lnTo>
                    <a:lnTo>
                      <a:pt x="999" y="1149"/>
                    </a:lnTo>
                    <a:lnTo>
                      <a:pt x="1007" y="1155"/>
                    </a:lnTo>
                    <a:lnTo>
                      <a:pt x="1010" y="1155"/>
                    </a:lnTo>
                    <a:lnTo>
                      <a:pt x="1012" y="1157"/>
                    </a:lnTo>
                    <a:lnTo>
                      <a:pt x="1015" y="1157"/>
                    </a:lnTo>
                    <a:lnTo>
                      <a:pt x="1012" y="1160"/>
                    </a:lnTo>
                    <a:lnTo>
                      <a:pt x="1010" y="1165"/>
                    </a:lnTo>
                    <a:lnTo>
                      <a:pt x="1010" y="1168"/>
                    </a:lnTo>
                    <a:lnTo>
                      <a:pt x="1007" y="1168"/>
                    </a:lnTo>
                    <a:lnTo>
                      <a:pt x="1004" y="1173"/>
                    </a:lnTo>
                    <a:lnTo>
                      <a:pt x="1002" y="1176"/>
                    </a:lnTo>
                    <a:lnTo>
                      <a:pt x="1002" y="1178"/>
                    </a:lnTo>
                    <a:lnTo>
                      <a:pt x="1002" y="1181"/>
                    </a:lnTo>
                    <a:lnTo>
                      <a:pt x="1002" y="1184"/>
                    </a:lnTo>
                    <a:lnTo>
                      <a:pt x="1002" y="1186"/>
                    </a:lnTo>
                    <a:lnTo>
                      <a:pt x="1002" y="1189"/>
                    </a:lnTo>
                    <a:lnTo>
                      <a:pt x="1002" y="1194"/>
                    </a:lnTo>
                    <a:lnTo>
                      <a:pt x="1002" y="1197"/>
                    </a:lnTo>
                    <a:lnTo>
                      <a:pt x="996" y="1197"/>
                    </a:lnTo>
                    <a:lnTo>
                      <a:pt x="996" y="1205"/>
                    </a:lnTo>
                    <a:lnTo>
                      <a:pt x="994" y="1210"/>
                    </a:lnTo>
                    <a:lnTo>
                      <a:pt x="991" y="1218"/>
                    </a:lnTo>
                    <a:lnTo>
                      <a:pt x="989" y="1223"/>
                    </a:lnTo>
                    <a:lnTo>
                      <a:pt x="986" y="1228"/>
                    </a:lnTo>
                    <a:lnTo>
                      <a:pt x="986" y="1231"/>
                    </a:lnTo>
                    <a:lnTo>
                      <a:pt x="989" y="1233"/>
                    </a:lnTo>
                    <a:lnTo>
                      <a:pt x="989" y="1239"/>
                    </a:lnTo>
                    <a:lnTo>
                      <a:pt x="994" y="1244"/>
                    </a:lnTo>
                    <a:lnTo>
                      <a:pt x="994" y="1247"/>
                    </a:lnTo>
                    <a:lnTo>
                      <a:pt x="994" y="1249"/>
                    </a:lnTo>
                    <a:lnTo>
                      <a:pt x="996" y="1249"/>
                    </a:lnTo>
                    <a:lnTo>
                      <a:pt x="996" y="1252"/>
                    </a:lnTo>
                    <a:lnTo>
                      <a:pt x="999" y="1257"/>
                    </a:lnTo>
                    <a:lnTo>
                      <a:pt x="999" y="1260"/>
                    </a:lnTo>
                    <a:lnTo>
                      <a:pt x="996" y="1262"/>
                    </a:lnTo>
                    <a:lnTo>
                      <a:pt x="999" y="1262"/>
                    </a:lnTo>
                    <a:lnTo>
                      <a:pt x="999" y="1265"/>
                    </a:lnTo>
                    <a:lnTo>
                      <a:pt x="1002" y="1268"/>
                    </a:lnTo>
                    <a:lnTo>
                      <a:pt x="1002" y="1273"/>
                    </a:lnTo>
                    <a:lnTo>
                      <a:pt x="1002" y="1278"/>
                    </a:lnTo>
                    <a:lnTo>
                      <a:pt x="1002" y="1281"/>
                    </a:lnTo>
                    <a:lnTo>
                      <a:pt x="1002" y="1283"/>
                    </a:lnTo>
                    <a:lnTo>
                      <a:pt x="999" y="1283"/>
                    </a:lnTo>
                    <a:lnTo>
                      <a:pt x="996" y="1289"/>
                    </a:lnTo>
                    <a:lnTo>
                      <a:pt x="994" y="1291"/>
                    </a:lnTo>
                    <a:lnTo>
                      <a:pt x="991" y="1294"/>
                    </a:lnTo>
                    <a:lnTo>
                      <a:pt x="991" y="1296"/>
                    </a:lnTo>
                    <a:lnTo>
                      <a:pt x="986" y="1302"/>
                    </a:lnTo>
                    <a:lnTo>
                      <a:pt x="983" y="1307"/>
                    </a:lnTo>
                    <a:lnTo>
                      <a:pt x="978" y="1312"/>
                    </a:lnTo>
                    <a:lnTo>
                      <a:pt x="975" y="1315"/>
                    </a:lnTo>
                    <a:lnTo>
                      <a:pt x="973" y="1317"/>
                    </a:lnTo>
                    <a:lnTo>
                      <a:pt x="973" y="1320"/>
                    </a:lnTo>
                    <a:lnTo>
                      <a:pt x="973" y="1323"/>
                    </a:lnTo>
                    <a:lnTo>
                      <a:pt x="973" y="1325"/>
                    </a:lnTo>
                    <a:lnTo>
                      <a:pt x="975" y="1328"/>
                    </a:lnTo>
                    <a:lnTo>
                      <a:pt x="975" y="1331"/>
                    </a:lnTo>
                    <a:lnTo>
                      <a:pt x="978" y="1333"/>
                    </a:lnTo>
                    <a:lnTo>
                      <a:pt x="978" y="1338"/>
                    </a:lnTo>
                    <a:lnTo>
                      <a:pt x="978" y="1344"/>
                    </a:lnTo>
                    <a:lnTo>
                      <a:pt x="975" y="1349"/>
                    </a:lnTo>
                    <a:lnTo>
                      <a:pt x="973" y="1370"/>
                    </a:lnTo>
                    <a:lnTo>
                      <a:pt x="968" y="1391"/>
                    </a:lnTo>
                    <a:lnTo>
                      <a:pt x="965" y="1401"/>
                    </a:lnTo>
                    <a:lnTo>
                      <a:pt x="965" y="1404"/>
                    </a:lnTo>
                    <a:lnTo>
                      <a:pt x="962" y="1415"/>
                    </a:lnTo>
                    <a:lnTo>
                      <a:pt x="962" y="1420"/>
                    </a:lnTo>
                    <a:lnTo>
                      <a:pt x="962" y="1433"/>
                    </a:lnTo>
                    <a:lnTo>
                      <a:pt x="962" y="1467"/>
                    </a:lnTo>
                    <a:lnTo>
                      <a:pt x="960" y="1475"/>
                    </a:lnTo>
                    <a:lnTo>
                      <a:pt x="960" y="1478"/>
                    </a:lnTo>
                    <a:lnTo>
                      <a:pt x="954" y="1478"/>
                    </a:lnTo>
                    <a:lnTo>
                      <a:pt x="934" y="1472"/>
                    </a:lnTo>
                    <a:lnTo>
                      <a:pt x="894" y="1462"/>
                    </a:lnTo>
                    <a:lnTo>
                      <a:pt x="873" y="1457"/>
                    </a:lnTo>
                    <a:lnTo>
                      <a:pt x="857" y="1454"/>
                    </a:lnTo>
                    <a:lnTo>
                      <a:pt x="852" y="1454"/>
                    </a:lnTo>
                    <a:lnTo>
                      <a:pt x="795" y="1441"/>
                    </a:lnTo>
                    <a:lnTo>
                      <a:pt x="787" y="1436"/>
                    </a:lnTo>
                    <a:lnTo>
                      <a:pt x="776" y="1433"/>
                    </a:lnTo>
                    <a:lnTo>
                      <a:pt x="771" y="1430"/>
                    </a:lnTo>
                    <a:lnTo>
                      <a:pt x="747" y="1422"/>
                    </a:lnTo>
                    <a:lnTo>
                      <a:pt x="742" y="1420"/>
                    </a:lnTo>
                    <a:lnTo>
                      <a:pt x="737" y="1417"/>
                    </a:lnTo>
                    <a:lnTo>
                      <a:pt x="726" y="1412"/>
                    </a:lnTo>
                    <a:lnTo>
                      <a:pt x="716" y="1404"/>
                    </a:lnTo>
                    <a:lnTo>
                      <a:pt x="713" y="1404"/>
                    </a:lnTo>
                    <a:lnTo>
                      <a:pt x="713" y="1401"/>
                    </a:lnTo>
                    <a:lnTo>
                      <a:pt x="695" y="1394"/>
                    </a:lnTo>
                    <a:lnTo>
                      <a:pt x="687" y="1391"/>
                    </a:lnTo>
                    <a:lnTo>
                      <a:pt x="666" y="1380"/>
                    </a:lnTo>
                    <a:lnTo>
                      <a:pt x="663" y="1380"/>
                    </a:lnTo>
                    <a:lnTo>
                      <a:pt x="663" y="1378"/>
                    </a:lnTo>
                    <a:lnTo>
                      <a:pt x="661" y="1378"/>
                    </a:lnTo>
                    <a:lnTo>
                      <a:pt x="656" y="1378"/>
                    </a:lnTo>
                    <a:lnTo>
                      <a:pt x="650" y="1378"/>
                    </a:lnTo>
                    <a:lnTo>
                      <a:pt x="648" y="1378"/>
                    </a:lnTo>
                    <a:lnTo>
                      <a:pt x="643" y="1375"/>
                    </a:lnTo>
                    <a:lnTo>
                      <a:pt x="637" y="1375"/>
                    </a:lnTo>
                    <a:lnTo>
                      <a:pt x="627" y="1375"/>
                    </a:lnTo>
                    <a:lnTo>
                      <a:pt x="622" y="1375"/>
                    </a:lnTo>
                    <a:lnTo>
                      <a:pt x="622" y="1373"/>
                    </a:lnTo>
                    <a:lnTo>
                      <a:pt x="619" y="1373"/>
                    </a:lnTo>
                    <a:lnTo>
                      <a:pt x="616" y="1373"/>
                    </a:lnTo>
                    <a:lnTo>
                      <a:pt x="614" y="1373"/>
                    </a:lnTo>
                    <a:lnTo>
                      <a:pt x="603" y="1373"/>
                    </a:lnTo>
                    <a:lnTo>
                      <a:pt x="598" y="1373"/>
                    </a:lnTo>
                    <a:lnTo>
                      <a:pt x="595" y="1373"/>
                    </a:lnTo>
                    <a:lnTo>
                      <a:pt x="590" y="1373"/>
                    </a:lnTo>
                    <a:lnTo>
                      <a:pt x="564" y="1367"/>
                    </a:lnTo>
                    <a:lnTo>
                      <a:pt x="561" y="1367"/>
                    </a:lnTo>
                    <a:lnTo>
                      <a:pt x="556" y="1365"/>
                    </a:lnTo>
                    <a:lnTo>
                      <a:pt x="553" y="1365"/>
                    </a:lnTo>
                    <a:lnTo>
                      <a:pt x="543" y="1359"/>
                    </a:lnTo>
                    <a:lnTo>
                      <a:pt x="540" y="1359"/>
                    </a:lnTo>
                    <a:lnTo>
                      <a:pt x="532" y="1359"/>
                    </a:lnTo>
                    <a:lnTo>
                      <a:pt x="530" y="1357"/>
                    </a:lnTo>
                    <a:lnTo>
                      <a:pt x="527" y="1357"/>
                    </a:lnTo>
                    <a:lnTo>
                      <a:pt x="525" y="1357"/>
                    </a:lnTo>
                    <a:lnTo>
                      <a:pt x="511" y="1357"/>
                    </a:lnTo>
                    <a:lnTo>
                      <a:pt x="501" y="1354"/>
                    </a:lnTo>
                    <a:lnTo>
                      <a:pt x="493" y="1354"/>
                    </a:lnTo>
                    <a:lnTo>
                      <a:pt x="485" y="1352"/>
                    </a:lnTo>
                    <a:lnTo>
                      <a:pt x="483" y="1352"/>
                    </a:lnTo>
                    <a:lnTo>
                      <a:pt x="475" y="1352"/>
                    </a:lnTo>
                    <a:lnTo>
                      <a:pt x="456" y="1349"/>
                    </a:lnTo>
                    <a:lnTo>
                      <a:pt x="441" y="1346"/>
                    </a:lnTo>
                    <a:lnTo>
                      <a:pt x="409" y="1338"/>
                    </a:lnTo>
                    <a:lnTo>
                      <a:pt x="407" y="1338"/>
                    </a:lnTo>
                    <a:lnTo>
                      <a:pt x="404" y="1338"/>
                    </a:lnTo>
                    <a:lnTo>
                      <a:pt x="399" y="1338"/>
                    </a:lnTo>
                    <a:lnTo>
                      <a:pt x="391" y="1338"/>
                    </a:lnTo>
                    <a:lnTo>
                      <a:pt x="349" y="1331"/>
                    </a:lnTo>
                    <a:lnTo>
                      <a:pt x="249" y="1315"/>
                    </a:lnTo>
                    <a:lnTo>
                      <a:pt x="249" y="1312"/>
                    </a:lnTo>
                    <a:lnTo>
                      <a:pt x="247" y="1312"/>
                    </a:lnTo>
                    <a:lnTo>
                      <a:pt x="223" y="1283"/>
                    </a:lnTo>
                    <a:lnTo>
                      <a:pt x="218" y="1275"/>
                    </a:lnTo>
                    <a:lnTo>
                      <a:pt x="213" y="1273"/>
                    </a:lnTo>
                    <a:lnTo>
                      <a:pt x="213" y="1270"/>
                    </a:lnTo>
                    <a:lnTo>
                      <a:pt x="207" y="1268"/>
                    </a:lnTo>
                    <a:lnTo>
                      <a:pt x="205" y="1262"/>
                    </a:lnTo>
                    <a:lnTo>
                      <a:pt x="202" y="1260"/>
                    </a:lnTo>
                    <a:lnTo>
                      <a:pt x="202" y="1310"/>
                    </a:lnTo>
                    <a:lnTo>
                      <a:pt x="202" y="1312"/>
                    </a:lnTo>
                    <a:lnTo>
                      <a:pt x="202" y="1317"/>
                    </a:lnTo>
                    <a:lnTo>
                      <a:pt x="202" y="1320"/>
                    </a:lnTo>
                    <a:lnTo>
                      <a:pt x="202" y="1323"/>
                    </a:lnTo>
                    <a:lnTo>
                      <a:pt x="205" y="1328"/>
                    </a:lnTo>
                    <a:lnTo>
                      <a:pt x="205" y="1331"/>
                    </a:lnTo>
                    <a:lnTo>
                      <a:pt x="210" y="1341"/>
                    </a:lnTo>
                    <a:lnTo>
                      <a:pt x="210" y="1346"/>
                    </a:lnTo>
                    <a:lnTo>
                      <a:pt x="213" y="1346"/>
                    </a:lnTo>
                    <a:lnTo>
                      <a:pt x="213" y="1349"/>
                    </a:lnTo>
                    <a:lnTo>
                      <a:pt x="202" y="1349"/>
                    </a:lnTo>
                    <a:lnTo>
                      <a:pt x="197" y="1346"/>
                    </a:lnTo>
                    <a:lnTo>
                      <a:pt x="186" y="1346"/>
                    </a:lnTo>
                    <a:lnTo>
                      <a:pt x="181" y="1346"/>
                    </a:lnTo>
                    <a:lnTo>
                      <a:pt x="178" y="1346"/>
                    </a:lnTo>
                    <a:lnTo>
                      <a:pt x="176" y="1346"/>
                    </a:lnTo>
                    <a:lnTo>
                      <a:pt x="173" y="1346"/>
                    </a:lnTo>
                    <a:lnTo>
                      <a:pt x="158" y="1346"/>
                    </a:lnTo>
                    <a:lnTo>
                      <a:pt x="116" y="1344"/>
                    </a:lnTo>
                    <a:lnTo>
                      <a:pt x="105" y="1344"/>
                    </a:lnTo>
                    <a:lnTo>
                      <a:pt x="95" y="1344"/>
                    </a:lnTo>
                    <a:lnTo>
                      <a:pt x="89" y="1344"/>
                    </a:lnTo>
                    <a:lnTo>
                      <a:pt x="87" y="1344"/>
                    </a:lnTo>
                    <a:lnTo>
                      <a:pt x="0" y="1341"/>
                    </a:lnTo>
                    <a:lnTo>
                      <a:pt x="0" y="1338"/>
                    </a:lnTo>
                    <a:lnTo>
                      <a:pt x="0" y="1336"/>
                    </a:lnTo>
                    <a:lnTo>
                      <a:pt x="0" y="1333"/>
                    </a:lnTo>
                    <a:lnTo>
                      <a:pt x="0" y="1328"/>
                    </a:lnTo>
                    <a:lnTo>
                      <a:pt x="0" y="1323"/>
                    </a:lnTo>
                    <a:lnTo>
                      <a:pt x="13" y="1152"/>
                    </a:lnTo>
                    <a:lnTo>
                      <a:pt x="13" y="1134"/>
                    </a:lnTo>
                    <a:lnTo>
                      <a:pt x="13" y="1131"/>
                    </a:lnTo>
                    <a:lnTo>
                      <a:pt x="19" y="1081"/>
                    </a:lnTo>
                    <a:lnTo>
                      <a:pt x="19" y="1068"/>
                    </a:lnTo>
                    <a:lnTo>
                      <a:pt x="21" y="1058"/>
                    </a:lnTo>
                    <a:lnTo>
                      <a:pt x="21" y="1052"/>
                    </a:lnTo>
                    <a:lnTo>
                      <a:pt x="21" y="1050"/>
                    </a:lnTo>
                    <a:lnTo>
                      <a:pt x="21" y="1044"/>
                    </a:lnTo>
                    <a:lnTo>
                      <a:pt x="24" y="1039"/>
                    </a:lnTo>
                    <a:lnTo>
                      <a:pt x="24" y="1034"/>
                    </a:lnTo>
                    <a:lnTo>
                      <a:pt x="26" y="1026"/>
                    </a:lnTo>
                    <a:lnTo>
                      <a:pt x="29" y="1016"/>
                    </a:lnTo>
                    <a:lnTo>
                      <a:pt x="32" y="1005"/>
                    </a:lnTo>
                    <a:lnTo>
                      <a:pt x="32" y="1003"/>
                    </a:lnTo>
                    <a:lnTo>
                      <a:pt x="34" y="992"/>
                    </a:lnTo>
                    <a:lnTo>
                      <a:pt x="37" y="987"/>
                    </a:lnTo>
                    <a:lnTo>
                      <a:pt x="37" y="982"/>
                    </a:lnTo>
                    <a:lnTo>
                      <a:pt x="40" y="971"/>
                    </a:lnTo>
                    <a:lnTo>
                      <a:pt x="42" y="961"/>
                    </a:lnTo>
                    <a:lnTo>
                      <a:pt x="42" y="958"/>
                    </a:lnTo>
                    <a:lnTo>
                      <a:pt x="45" y="945"/>
                    </a:lnTo>
                    <a:lnTo>
                      <a:pt x="47" y="937"/>
                    </a:lnTo>
                    <a:lnTo>
                      <a:pt x="47" y="932"/>
                    </a:lnTo>
                    <a:lnTo>
                      <a:pt x="50" y="929"/>
                    </a:lnTo>
                    <a:lnTo>
                      <a:pt x="50" y="924"/>
                    </a:lnTo>
                    <a:lnTo>
                      <a:pt x="50" y="921"/>
                    </a:lnTo>
                    <a:lnTo>
                      <a:pt x="50" y="919"/>
                    </a:lnTo>
                    <a:lnTo>
                      <a:pt x="53" y="916"/>
                    </a:lnTo>
                    <a:lnTo>
                      <a:pt x="53" y="913"/>
                    </a:lnTo>
                    <a:lnTo>
                      <a:pt x="53" y="908"/>
                    </a:lnTo>
                    <a:lnTo>
                      <a:pt x="53" y="905"/>
                    </a:lnTo>
                    <a:lnTo>
                      <a:pt x="53" y="903"/>
                    </a:lnTo>
                    <a:lnTo>
                      <a:pt x="53" y="898"/>
                    </a:lnTo>
                    <a:lnTo>
                      <a:pt x="53" y="895"/>
                    </a:lnTo>
                    <a:lnTo>
                      <a:pt x="53" y="892"/>
                    </a:lnTo>
                    <a:lnTo>
                      <a:pt x="53" y="884"/>
                    </a:lnTo>
                    <a:lnTo>
                      <a:pt x="53" y="882"/>
                    </a:lnTo>
                    <a:lnTo>
                      <a:pt x="50" y="877"/>
                    </a:lnTo>
                    <a:lnTo>
                      <a:pt x="50" y="874"/>
                    </a:lnTo>
                    <a:lnTo>
                      <a:pt x="50" y="869"/>
                    </a:lnTo>
                    <a:lnTo>
                      <a:pt x="47" y="861"/>
                    </a:lnTo>
                    <a:lnTo>
                      <a:pt x="47" y="856"/>
                    </a:lnTo>
                    <a:lnTo>
                      <a:pt x="45" y="848"/>
                    </a:lnTo>
                    <a:lnTo>
                      <a:pt x="42" y="842"/>
                    </a:lnTo>
                    <a:lnTo>
                      <a:pt x="40" y="832"/>
                    </a:lnTo>
                    <a:lnTo>
                      <a:pt x="34" y="821"/>
                    </a:lnTo>
                    <a:lnTo>
                      <a:pt x="32" y="811"/>
                    </a:lnTo>
                    <a:lnTo>
                      <a:pt x="29" y="806"/>
                    </a:lnTo>
                    <a:lnTo>
                      <a:pt x="29" y="800"/>
                    </a:lnTo>
                    <a:lnTo>
                      <a:pt x="26" y="800"/>
                    </a:lnTo>
                    <a:lnTo>
                      <a:pt x="26" y="795"/>
                    </a:lnTo>
                    <a:lnTo>
                      <a:pt x="29" y="793"/>
                    </a:lnTo>
                    <a:lnTo>
                      <a:pt x="26" y="785"/>
                    </a:lnTo>
                    <a:lnTo>
                      <a:pt x="24" y="779"/>
                    </a:lnTo>
                    <a:lnTo>
                      <a:pt x="21" y="769"/>
                    </a:lnTo>
                    <a:lnTo>
                      <a:pt x="19" y="766"/>
                    </a:lnTo>
                    <a:lnTo>
                      <a:pt x="19" y="764"/>
                    </a:lnTo>
                    <a:lnTo>
                      <a:pt x="19" y="761"/>
                    </a:lnTo>
                    <a:lnTo>
                      <a:pt x="13" y="751"/>
                    </a:lnTo>
                    <a:lnTo>
                      <a:pt x="11" y="740"/>
                    </a:lnTo>
                    <a:lnTo>
                      <a:pt x="8" y="735"/>
                    </a:lnTo>
                    <a:lnTo>
                      <a:pt x="8" y="732"/>
                    </a:lnTo>
                    <a:lnTo>
                      <a:pt x="13" y="732"/>
                    </a:lnTo>
                    <a:lnTo>
                      <a:pt x="19" y="732"/>
                    </a:lnTo>
                    <a:lnTo>
                      <a:pt x="26" y="730"/>
                    </a:lnTo>
                    <a:lnTo>
                      <a:pt x="32" y="730"/>
                    </a:lnTo>
                    <a:lnTo>
                      <a:pt x="40" y="730"/>
                    </a:lnTo>
                    <a:lnTo>
                      <a:pt x="55" y="730"/>
                    </a:lnTo>
                    <a:lnTo>
                      <a:pt x="58" y="730"/>
                    </a:lnTo>
                    <a:lnTo>
                      <a:pt x="68" y="693"/>
                    </a:lnTo>
                    <a:lnTo>
                      <a:pt x="71" y="685"/>
                    </a:lnTo>
                    <a:lnTo>
                      <a:pt x="71" y="682"/>
                    </a:lnTo>
                    <a:lnTo>
                      <a:pt x="74" y="674"/>
                    </a:lnTo>
                    <a:lnTo>
                      <a:pt x="74" y="672"/>
                    </a:lnTo>
                    <a:lnTo>
                      <a:pt x="76" y="659"/>
                    </a:lnTo>
                    <a:lnTo>
                      <a:pt x="79" y="648"/>
                    </a:lnTo>
                    <a:lnTo>
                      <a:pt x="81" y="640"/>
                    </a:lnTo>
                    <a:lnTo>
                      <a:pt x="81" y="632"/>
                    </a:lnTo>
                    <a:lnTo>
                      <a:pt x="84" y="630"/>
                    </a:lnTo>
                    <a:lnTo>
                      <a:pt x="84" y="619"/>
                    </a:lnTo>
                    <a:lnTo>
                      <a:pt x="87" y="606"/>
                    </a:lnTo>
                    <a:lnTo>
                      <a:pt x="89" y="598"/>
                    </a:lnTo>
                    <a:lnTo>
                      <a:pt x="92" y="590"/>
                    </a:lnTo>
                    <a:lnTo>
                      <a:pt x="92" y="583"/>
                    </a:lnTo>
                    <a:lnTo>
                      <a:pt x="95" y="575"/>
                    </a:lnTo>
                    <a:lnTo>
                      <a:pt x="97" y="562"/>
                    </a:lnTo>
                    <a:lnTo>
                      <a:pt x="97" y="543"/>
                    </a:lnTo>
                    <a:lnTo>
                      <a:pt x="100" y="530"/>
                    </a:lnTo>
                    <a:lnTo>
                      <a:pt x="100" y="522"/>
                    </a:lnTo>
                    <a:lnTo>
                      <a:pt x="100" y="512"/>
                    </a:lnTo>
                    <a:lnTo>
                      <a:pt x="100" y="509"/>
                    </a:lnTo>
                    <a:lnTo>
                      <a:pt x="102" y="507"/>
                    </a:lnTo>
                    <a:lnTo>
                      <a:pt x="100" y="507"/>
                    </a:lnTo>
                    <a:lnTo>
                      <a:pt x="100" y="504"/>
                    </a:lnTo>
                    <a:lnTo>
                      <a:pt x="100" y="501"/>
                    </a:lnTo>
                    <a:lnTo>
                      <a:pt x="100" y="499"/>
                    </a:lnTo>
                    <a:lnTo>
                      <a:pt x="100" y="493"/>
                    </a:lnTo>
                    <a:lnTo>
                      <a:pt x="97" y="488"/>
                    </a:lnTo>
                    <a:lnTo>
                      <a:pt x="97" y="486"/>
                    </a:lnTo>
                    <a:lnTo>
                      <a:pt x="97" y="483"/>
                    </a:lnTo>
                    <a:lnTo>
                      <a:pt x="95" y="478"/>
                    </a:lnTo>
                    <a:lnTo>
                      <a:pt x="92" y="472"/>
                    </a:lnTo>
                    <a:lnTo>
                      <a:pt x="87" y="462"/>
                    </a:lnTo>
                    <a:lnTo>
                      <a:pt x="84" y="457"/>
                    </a:lnTo>
                    <a:lnTo>
                      <a:pt x="84" y="454"/>
                    </a:lnTo>
                    <a:lnTo>
                      <a:pt x="84" y="451"/>
                    </a:lnTo>
                    <a:lnTo>
                      <a:pt x="84" y="449"/>
                    </a:lnTo>
                    <a:lnTo>
                      <a:pt x="84" y="446"/>
                    </a:lnTo>
                    <a:lnTo>
                      <a:pt x="84" y="444"/>
                    </a:lnTo>
                    <a:lnTo>
                      <a:pt x="84" y="441"/>
                    </a:lnTo>
                    <a:lnTo>
                      <a:pt x="84" y="438"/>
                    </a:lnTo>
                    <a:lnTo>
                      <a:pt x="84" y="436"/>
                    </a:lnTo>
                    <a:lnTo>
                      <a:pt x="87" y="430"/>
                    </a:lnTo>
                    <a:lnTo>
                      <a:pt x="87" y="428"/>
                    </a:lnTo>
                    <a:lnTo>
                      <a:pt x="87" y="423"/>
                    </a:lnTo>
                    <a:lnTo>
                      <a:pt x="87" y="420"/>
                    </a:lnTo>
                    <a:lnTo>
                      <a:pt x="87" y="417"/>
                    </a:lnTo>
                    <a:lnTo>
                      <a:pt x="87" y="415"/>
                    </a:lnTo>
                    <a:lnTo>
                      <a:pt x="87" y="412"/>
                    </a:lnTo>
                    <a:lnTo>
                      <a:pt x="87" y="409"/>
                    </a:lnTo>
                    <a:lnTo>
                      <a:pt x="87" y="407"/>
                    </a:lnTo>
                    <a:lnTo>
                      <a:pt x="87" y="399"/>
                    </a:lnTo>
                    <a:lnTo>
                      <a:pt x="89" y="388"/>
                    </a:lnTo>
                    <a:lnTo>
                      <a:pt x="87" y="386"/>
                    </a:lnTo>
                    <a:lnTo>
                      <a:pt x="87" y="383"/>
                    </a:lnTo>
                    <a:lnTo>
                      <a:pt x="87" y="381"/>
                    </a:lnTo>
                    <a:lnTo>
                      <a:pt x="81" y="375"/>
                    </a:lnTo>
                    <a:lnTo>
                      <a:pt x="76" y="373"/>
                    </a:lnTo>
                    <a:lnTo>
                      <a:pt x="74" y="370"/>
                    </a:lnTo>
                    <a:lnTo>
                      <a:pt x="74" y="367"/>
                    </a:lnTo>
                    <a:lnTo>
                      <a:pt x="74" y="362"/>
                    </a:lnTo>
                    <a:lnTo>
                      <a:pt x="74" y="360"/>
                    </a:lnTo>
                    <a:lnTo>
                      <a:pt x="74" y="354"/>
                    </a:lnTo>
                    <a:lnTo>
                      <a:pt x="74" y="352"/>
                    </a:lnTo>
                    <a:lnTo>
                      <a:pt x="74" y="346"/>
                    </a:lnTo>
                    <a:lnTo>
                      <a:pt x="74" y="339"/>
                    </a:lnTo>
                    <a:lnTo>
                      <a:pt x="74" y="333"/>
                    </a:lnTo>
                    <a:lnTo>
                      <a:pt x="76" y="325"/>
                    </a:lnTo>
                    <a:lnTo>
                      <a:pt x="76" y="318"/>
                    </a:lnTo>
                    <a:lnTo>
                      <a:pt x="76" y="312"/>
                    </a:lnTo>
                    <a:lnTo>
                      <a:pt x="76" y="307"/>
                    </a:lnTo>
                    <a:lnTo>
                      <a:pt x="76" y="302"/>
                    </a:lnTo>
                    <a:lnTo>
                      <a:pt x="76" y="299"/>
                    </a:lnTo>
                    <a:lnTo>
                      <a:pt x="76" y="294"/>
                    </a:lnTo>
                    <a:lnTo>
                      <a:pt x="76" y="291"/>
                    </a:lnTo>
                    <a:lnTo>
                      <a:pt x="74" y="291"/>
                    </a:lnTo>
                    <a:lnTo>
                      <a:pt x="74" y="289"/>
                    </a:lnTo>
                    <a:lnTo>
                      <a:pt x="74" y="286"/>
                    </a:lnTo>
                    <a:lnTo>
                      <a:pt x="74" y="283"/>
                    </a:lnTo>
                    <a:lnTo>
                      <a:pt x="71" y="281"/>
                    </a:lnTo>
                    <a:lnTo>
                      <a:pt x="71" y="278"/>
                    </a:lnTo>
                    <a:lnTo>
                      <a:pt x="68" y="273"/>
                    </a:lnTo>
                    <a:lnTo>
                      <a:pt x="76" y="276"/>
                    </a:lnTo>
                    <a:lnTo>
                      <a:pt x="89" y="276"/>
                    </a:lnTo>
                    <a:lnTo>
                      <a:pt x="110" y="278"/>
                    </a:lnTo>
                    <a:lnTo>
                      <a:pt x="123" y="276"/>
                    </a:lnTo>
                    <a:lnTo>
                      <a:pt x="126" y="276"/>
                    </a:lnTo>
                    <a:lnTo>
                      <a:pt x="129" y="273"/>
                    </a:lnTo>
                    <a:lnTo>
                      <a:pt x="131" y="270"/>
                    </a:lnTo>
                    <a:lnTo>
                      <a:pt x="134" y="265"/>
                    </a:lnTo>
                    <a:lnTo>
                      <a:pt x="147" y="252"/>
                    </a:lnTo>
                    <a:lnTo>
                      <a:pt x="158" y="241"/>
                    </a:lnTo>
                    <a:lnTo>
                      <a:pt x="186" y="210"/>
                    </a:lnTo>
                    <a:lnTo>
                      <a:pt x="194" y="197"/>
                    </a:lnTo>
                    <a:lnTo>
                      <a:pt x="207" y="181"/>
                    </a:lnTo>
                    <a:lnTo>
                      <a:pt x="220" y="165"/>
                    </a:lnTo>
                    <a:lnTo>
                      <a:pt x="223" y="163"/>
                    </a:lnTo>
                    <a:lnTo>
                      <a:pt x="223" y="160"/>
                    </a:lnTo>
                    <a:lnTo>
                      <a:pt x="226" y="157"/>
                    </a:lnTo>
                    <a:lnTo>
                      <a:pt x="236" y="144"/>
                    </a:lnTo>
                    <a:lnTo>
                      <a:pt x="239" y="142"/>
                    </a:lnTo>
                    <a:lnTo>
                      <a:pt x="262" y="113"/>
                    </a:lnTo>
                    <a:lnTo>
                      <a:pt x="270" y="100"/>
                    </a:lnTo>
                    <a:lnTo>
                      <a:pt x="281" y="87"/>
                    </a:lnTo>
                    <a:lnTo>
                      <a:pt x="291" y="76"/>
                    </a:lnTo>
                    <a:lnTo>
                      <a:pt x="302" y="66"/>
                    </a:lnTo>
                    <a:lnTo>
                      <a:pt x="317" y="52"/>
                    </a:lnTo>
                    <a:lnTo>
                      <a:pt x="328" y="47"/>
                    </a:lnTo>
                    <a:lnTo>
                      <a:pt x="338" y="39"/>
                    </a:lnTo>
                    <a:lnTo>
                      <a:pt x="349" y="34"/>
                    </a:lnTo>
                    <a:lnTo>
                      <a:pt x="359" y="26"/>
                    </a:lnTo>
                    <a:lnTo>
                      <a:pt x="370" y="21"/>
                    </a:lnTo>
                    <a:lnTo>
                      <a:pt x="383" y="16"/>
                    </a:lnTo>
                    <a:lnTo>
                      <a:pt x="393" y="11"/>
                    </a:lnTo>
                    <a:lnTo>
                      <a:pt x="404" y="5"/>
                    </a:lnTo>
                    <a:lnTo>
                      <a:pt x="407" y="5"/>
                    </a:lnTo>
                    <a:lnTo>
                      <a:pt x="414" y="3"/>
                    </a:lnTo>
                    <a:lnTo>
                      <a:pt x="422" y="0"/>
                    </a:lnTo>
                    <a:lnTo>
                      <a:pt x="425" y="0"/>
                    </a:lnTo>
                    <a:lnTo>
                      <a:pt x="428" y="0"/>
                    </a:lnTo>
                    <a:lnTo>
                      <a:pt x="446" y="0"/>
                    </a:lnTo>
                    <a:lnTo>
                      <a:pt x="472" y="0"/>
                    </a:lnTo>
                    <a:lnTo>
                      <a:pt x="490" y="0"/>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6" name="フリーフォーム 215"/>
              <p:cNvSpPr>
                <a:spLocks/>
              </p:cNvSpPr>
              <p:nvPr/>
            </p:nvSpPr>
            <p:spPr bwMode="auto">
              <a:xfrm>
                <a:off x="3025416" y="3554310"/>
                <a:ext cx="626866" cy="632229"/>
              </a:xfrm>
              <a:custGeom>
                <a:avLst/>
                <a:gdLst>
                  <a:gd name="T0" fmla="*/ 595 w 1308"/>
                  <a:gd name="T1" fmla="*/ 10 h 1299"/>
                  <a:gd name="T2" fmla="*/ 655 w 1308"/>
                  <a:gd name="T3" fmla="*/ 13 h 1299"/>
                  <a:gd name="T4" fmla="*/ 760 w 1308"/>
                  <a:gd name="T5" fmla="*/ 26 h 1299"/>
                  <a:gd name="T6" fmla="*/ 810 w 1308"/>
                  <a:gd name="T7" fmla="*/ 28 h 1299"/>
                  <a:gd name="T8" fmla="*/ 860 w 1308"/>
                  <a:gd name="T9" fmla="*/ 34 h 1299"/>
                  <a:gd name="T10" fmla="*/ 899 w 1308"/>
                  <a:gd name="T11" fmla="*/ 39 h 1299"/>
                  <a:gd name="T12" fmla="*/ 946 w 1308"/>
                  <a:gd name="T13" fmla="*/ 42 h 1299"/>
                  <a:gd name="T14" fmla="*/ 999 w 1308"/>
                  <a:gd name="T15" fmla="*/ 47 h 1299"/>
                  <a:gd name="T16" fmla="*/ 1049 w 1308"/>
                  <a:gd name="T17" fmla="*/ 52 h 1299"/>
                  <a:gd name="T18" fmla="*/ 1114 w 1308"/>
                  <a:gd name="T19" fmla="*/ 89 h 1299"/>
                  <a:gd name="T20" fmla="*/ 1174 w 1308"/>
                  <a:gd name="T21" fmla="*/ 112 h 1299"/>
                  <a:gd name="T22" fmla="*/ 1208 w 1308"/>
                  <a:gd name="T23" fmla="*/ 115 h 1299"/>
                  <a:gd name="T24" fmla="*/ 1222 w 1308"/>
                  <a:gd name="T25" fmla="*/ 167 h 1299"/>
                  <a:gd name="T26" fmla="*/ 1214 w 1308"/>
                  <a:gd name="T27" fmla="*/ 188 h 1299"/>
                  <a:gd name="T28" fmla="*/ 1227 w 1308"/>
                  <a:gd name="T29" fmla="*/ 225 h 1299"/>
                  <a:gd name="T30" fmla="*/ 1232 w 1308"/>
                  <a:gd name="T31" fmla="*/ 257 h 1299"/>
                  <a:gd name="T32" fmla="*/ 1232 w 1308"/>
                  <a:gd name="T33" fmla="*/ 288 h 1299"/>
                  <a:gd name="T34" fmla="*/ 1261 w 1308"/>
                  <a:gd name="T35" fmla="*/ 291 h 1299"/>
                  <a:gd name="T36" fmla="*/ 1303 w 1308"/>
                  <a:gd name="T37" fmla="*/ 291 h 1299"/>
                  <a:gd name="T38" fmla="*/ 1308 w 1308"/>
                  <a:gd name="T39" fmla="*/ 333 h 1299"/>
                  <a:gd name="T40" fmla="*/ 1274 w 1308"/>
                  <a:gd name="T41" fmla="*/ 367 h 1299"/>
                  <a:gd name="T42" fmla="*/ 1208 w 1308"/>
                  <a:gd name="T43" fmla="*/ 393 h 1299"/>
                  <a:gd name="T44" fmla="*/ 1125 w 1308"/>
                  <a:gd name="T45" fmla="*/ 427 h 1299"/>
                  <a:gd name="T46" fmla="*/ 1153 w 1308"/>
                  <a:gd name="T47" fmla="*/ 469 h 1299"/>
                  <a:gd name="T48" fmla="*/ 1237 w 1308"/>
                  <a:gd name="T49" fmla="*/ 579 h 1299"/>
                  <a:gd name="T50" fmla="*/ 1201 w 1308"/>
                  <a:gd name="T51" fmla="*/ 721 h 1299"/>
                  <a:gd name="T52" fmla="*/ 1208 w 1308"/>
                  <a:gd name="T53" fmla="*/ 887 h 1299"/>
                  <a:gd name="T54" fmla="*/ 983 w 1308"/>
                  <a:gd name="T55" fmla="*/ 860 h 1299"/>
                  <a:gd name="T56" fmla="*/ 983 w 1308"/>
                  <a:gd name="T57" fmla="*/ 942 h 1299"/>
                  <a:gd name="T58" fmla="*/ 973 w 1308"/>
                  <a:gd name="T59" fmla="*/ 1018 h 1299"/>
                  <a:gd name="T60" fmla="*/ 949 w 1308"/>
                  <a:gd name="T61" fmla="*/ 1133 h 1299"/>
                  <a:gd name="T62" fmla="*/ 933 w 1308"/>
                  <a:gd name="T63" fmla="*/ 1188 h 1299"/>
                  <a:gd name="T64" fmla="*/ 983 w 1308"/>
                  <a:gd name="T65" fmla="*/ 1249 h 1299"/>
                  <a:gd name="T66" fmla="*/ 983 w 1308"/>
                  <a:gd name="T67" fmla="*/ 1280 h 1299"/>
                  <a:gd name="T68" fmla="*/ 944 w 1308"/>
                  <a:gd name="T69" fmla="*/ 1288 h 1299"/>
                  <a:gd name="T70" fmla="*/ 881 w 1308"/>
                  <a:gd name="T71" fmla="*/ 1262 h 1299"/>
                  <a:gd name="T72" fmla="*/ 815 w 1308"/>
                  <a:gd name="T73" fmla="*/ 1191 h 1299"/>
                  <a:gd name="T74" fmla="*/ 700 w 1308"/>
                  <a:gd name="T75" fmla="*/ 1099 h 1299"/>
                  <a:gd name="T76" fmla="*/ 687 w 1308"/>
                  <a:gd name="T77" fmla="*/ 1073 h 1299"/>
                  <a:gd name="T78" fmla="*/ 682 w 1308"/>
                  <a:gd name="T79" fmla="*/ 1020 h 1299"/>
                  <a:gd name="T80" fmla="*/ 674 w 1308"/>
                  <a:gd name="T81" fmla="*/ 989 h 1299"/>
                  <a:gd name="T82" fmla="*/ 430 w 1308"/>
                  <a:gd name="T83" fmla="*/ 952 h 1299"/>
                  <a:gd name="T84" fmla="*/ 370 w 1308"/>
                  <a:gd name="T85" fmla="*/ 999 h 1299"/>
                  <a:gd name="T86" fmla="*/ 294 w 1308"/>
                  <a:gd name="T87" fmla="*/ 965 h 1299"/>
                  <a:gd name="T88" fmla="*/ 173 w 1308"/>
                  <a:gd name="T89" fmla="*/ 850 h 1299"/>
                  <a:gd name="T90" fmla="*/ 34 w 1308"/>
                  <a:gd name="T91" fmla="*/ 716 h 1299"/>
                  <a:gd name="T92" fmla="*/ 29 w 1308"/>
                  <a:gd name="T93" fmla="*/ 640 h 1299"/>
                  <a:gd name="T94" fmla="*/ 47 w 1308"/>
                  <a:gd name="T95" fmla="*/ 587 h 1299"/>
                  <a:gd name="T96" fmla="*/ 65 w 1308"/>
                  <a:gd name="T97" fmla="*/ 524 h 1299"/>
                  <a:gd name="T98" fmla="*/ 76 w 1308"/>
                  <a:gd name="T99" fmla="*/ 482 h 1299"/>
                  <a:gd name="T100" fmla="*/ 86 w 1308"/>
                  <a:gd name="T101" fmla="*/ 451 h 1299"/>
                  <a:gd name="T102" fmla="*/ 97 w 1308"/>
                  <a:gd name="T103" fmla="*/ 409 h 1299"/>
                  <a:gd name="T104" fmla="*/ 113 w 1308"/>
                  <a:gd name="T105" fmla="*/ 349 h 1299"/>
                  <a:gd name="T106" fmla="*/ 141 w 1308"/>
                  <a:gd name="T107" fmla="*/ 246 h 1299"/>
                  <a:gd name="T108" fmla="*/ 165 w 1308"/>
                  <a:gd name="T109" fmla="*/ 162 h 1299"/>
                  <a:gd name="T110" fmla="*/ 186 w 1308"/>
                  <a:gd name="T111" fmla="*/ 81 h 1299"/>
                  <a:gd name="T112" fmla="*/ 218 w 1308"/>
                  <a:gd name="T113" fmla="*/ 7 h 1299"/>
                  <a:gd name="T114" fmla="*/ 252 w 1308"/>
                  <a:gd name="T115" fmla="*/ 5 h 1299"/>
                  <a:gd name="T116" fmla="*/ 283 w 1308"/>
                  <a:gd name="T117" fmla="*/ 5 h 1299"/>
                  <a:gd name="T118" fmla="*/ 328 w 1308"/>
                  <a:gd name="T119" fmla="*/ 5 h 1299"/>
                  <a:gd name="T120" fmla="*/ 451 w 1308"/>
                  <a:gd name="T121" fmla="*/ 2 h 1299"/>
                  <a:gd name="T122" fmla="*/ 495 w 1308"/>
                  <a:gd name="T123" fmla="*/ 2 h 1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08" h="1299">
                    <a:moveTo>
                      <a:pt x="550" y="7"/>
                    </a:moveTo>
                    <a:lnTo>
                      <a:pt x="558" y="7"/>
                    </a:lnTo>
                    <a:lnTo>
                      <a:pt x="561" y="7"/>
                    </a:lnTo>
                    <a:lnTo>
                      <a:pt x="566" y="7"/>
                    </a:lnTo>
                    <a:lnTo>
                      <a:pt x="571" y="7"/>
                    </a:lnTo>
                    <a:lnTo>
                      <a:pt x="577" y="7"/>
                    </a:lnTo>
                    <a:lnTo>
                      <a:pt x="579" y="7"/>
                    </a:lnTo>
                    <a:lnTo>
                      <a:pt x="585" y="10"/>
                    </a:lnTo>
                    <a:lnTo>
                      <a:pt x="587" y="10"/>
                    </a:lnTo>
                    <a:lnTo>
                      <a:pt x="590" y="10"/>
                    </a:lnTo>
                    <a:lnTo>
                      <a:pt x="592" y="10"/>
                    </a:lnTo>
                    <a:lnTo>
                      <a:pt x="595" y="10"/>
                    </a:lnTo>
                    <a:lnTo>
                      <a:pt x="600" y="10"/>
                    </a:lnTo>
                    <a:lnTo>
                      <a:pt x="603" y="10"/>
                    </a:lnTo>
                    <a:lnTo>
                      <a:pt x="611" y="10"/>
                    </a:lnTo>
                    <a:lnTo>
                      <a:pt x="613" y="10"/>
                    </a:lnTo>
                    <a:lnTo>
                      <a:pt x="619" y="10"/>
                    </a:lnTo>
                    <a:lnTo>
                      <a:pt x="624" y="10"/>
                    </a:lnTo>
                    <a:lnTo>
                      <a:pt x="624" y="13"/>
                    </a:lnTo>
                    <a:lnTo>
                      <a:pt x="626" y="13"/>
                    </a:lnTo>
                    <a:lnTo>
                      <a:pt x="629" y="10"/>
                    </a:lnTo>
                    <a:lnTo>
                      <a:pt x="637" y="13"/>
                    </a:lnTo>
                    <a:lnTo>
                      <a:pt x="653" y="13"/>
                    </a:lnTo>
                    <a:lnTo>
                      <a:pt x="655" y="13"/>
                    </a:lnTo>
                    <a:lnTo>
                      <a:pt x="655" y="15"/>
                    </a:lnTo>
                    <a:lnTo>
                      <a:pt x="658" y="15"/>
                    </a:lnTo>
                    <a:lnTo>
                      <a:pt x="666" y="15"/>
                    </a:lnTo>
                    <a:lnTo>
                      <a:pt x="702" y="18"/>
                    </a:lnTo>
                    <a:lnTo>
                      <a:pt x="702" y="21"/>
                    </a:lnTo>
                    <a:lnTo>
                      <a:pt x="705" y="21"/>
                    </a:lnTo>
                    <a:lnTo>
                      <a:pt x="710" y="21"/>
                    </a:lnTo>
                    <a:lnTo>
                      <a:pt x="721" y="21"/>
                    </a:lnTo>
                    <a:lnTo>
                      <a:pt x="726" y="21"/>
                    </a:lnTo>
                    <a:lnTo>
                      <a:pt x="729" y="21"/>
                    </a:lnTo>
                    <a:lnTo>
                      <a:pt x="744" y="23"/>
                    </a:lnTo>
                    <a:lnTo>
                      <a:pt x="760" y="26"/>
                    </a:lnTo>
                    <a:lnTo>
                      <a:pt x="763" y="26"/>
                    </a:lnTo>
                    <a:lnTo>
                      <a:pt x="771" y="26"/>
                    </a:lnTo>
                    <a:lnTo>
                      <a:pt x="784" y="26"/>
                    </a:lnTo>
                    <a:lnTo>
                      <a:pt x="786" y="26"/>
                    </a:lnTo>
                    <a:lnTo>
                      <a:pt x="786" y="28"/>
                    </a:lnTo>
                    <a:lnTo>
                      <a:pt x="789" y="28"/>
                    </a:lnTo>
                    <a:lnTo>
                      <a:pt x="792" y="28"/>
                    </a:lnTo>
                    <a:lnTo>
                      <a:pt x="794" y="28"/>
                    </a:lnTo>
                    <a:lnTo>
                      <a:pt x="799" y="28"/>
                    </a:lnTo>
                    <a:lnTo>
                      <a:pt x="805" y="28"/>
                    </a:lnTo>
                    <a:lnTo>
                      <a:pt x="807" y="28"/>
                    </a:lnTo>
                    <a:lnTo>
                      <a:pt x="810" y="28"/>
                    </a:lnTo>
                    <a:lnTo>
                      <a:pt x="813" y="28"/>
                    </a:lnTo>
                    <a:lnTo>
                      <a:pt x="815" y="28"/>
                    </a:lnTo>
                    <a:lnTo>
                      <a:pt x="818" y="28"/>
                    </a:lnTo>
                    <a:lnTo>
                      <a:pt x="818" y="31"/>
                    </a:lnTo>
                    <a:lnTo>
                      <a:pt x="823" y="31"/>
                    </a:lnTo>
                    <a:lnTo>
                      <a:pt x="826" y="31"/>
                    </a:lnTo>
                    <a:lnTo>
                      <a:pt x="828" y="31"/>
                    </a:lnTo>
                    <a:lnTo>
                      <a:pt x="831" y="31"/>
                    </a:lnTo>
                    <a:lnTo>
                      <a:pt x="834" y="31"/>
                    </a:lnTo>
                    <a:lnTo>
                      <a:pt x="855" y="34"/>
                    </a:lnTo>
                    <a:lnTo>
                      <a:pt x="857" y="34"/>
                    </a:lnTo>
                    <a:lnTo>
                      <a:pt x="860" y="34"/>
                    </a:lnTo>
                    <a:lnTo>
                      <a:pt x="862" y="34"/>
                    </a:lnTo>
                    <a:lnTo>
                      <a:pt x="865" y="34"/>
                    </a:lnTo>
                    <a:lnTo>
                      <a:pt x="868" y="36"/>
                    </a:lnTo>
                    <a:lnTo>
                      <a:pt x="870" y="36"/>
                    </a:lnTo>
                    <a:lnTo>
                      <a:pt x="876" y="36"/>
                    </a:lnTo>
                    <a:lnTo>
                      <a:pt x="881" y="36"/>
                    </a:lnTo>
                    <a:lnTo>
                      <a:pt x="883" y="36"/>
                    </a:lnTo>
                    <a:lnTo>
                      <a:pt x="886" y="36"/>
                    </a:lnTo>
                    <a:lnTo>
                      <a:pt x="889" y="36"/>
                    </a:lnTo>
                    <a:lnTo>
                      <a:pt x="891" y="36"/>
                    </a:lnTo>
                    <a:lnTo>
                      <a:pt x="894" y="36"/>
                    </a:lnTo>
                    <a:lnTo>
                      <a:pt x="899" y="39"/>
                    </a:lnTo>
                    <a:lnTo>
                      <a:pt x="912" y="39"/>
                    </a:lnTo>
                    <a:lnTo>
                      <a:pt x="915" y="39"/>
                    </a:lnTo>
                    <a:lnTo>
                      <a:pt x="917" y="39"/>
                    </a:lnTo>
                    <a:lnTo>
                      <a:pt x="923" y="39"/>
                    </a:lnTo>
                    <a:lnTo>
                      <a:pt x="925" y="39"/>
                    </a:lnTo>
                    <a:lnTo>
                      <a:pt x="928" y="39"/>
                    </a:lnTo>
                    <a:lnTo>
                      <a:pt x="931" y="42"/>
                    </a:lnTo>
                    <a:lnTo>
                      <a:pt x="933" y="42"/>
                    </a:lnTo>
                    <a:lnTo>
                      <a:pt x="938" y="42"/>
                    </a:lnTo>
                    <a:lnTo>
                      <a:pt x="941" y="42"/>
                    </a:lnTo>
                    <a:lnTo>
                      <a:pt x="944" y="42"/>
                    </a:lnTo>
                    <a:lnTo>
                      <a:pt x="946" y="42"/>
                    </a:lnTo>
                    <a:lnTo>
                      <a:pt x="949" y="42"/>
                    </a:lnTo>
                    <a:lnTo>
                      <a:pt x="959" y="44"/>
                    </a:lnTo>
                    <a:lnTo>
                      <a:pt x="967" y="44"/>
                    </a:lnTo>
                    <a:lnTo>
                      <a:pt x="973" y="44"/>
                    </a:lnTo>
                    <a:lnTo>
                      <a:pt x="975" y="44"/>
                    </a:lnTo>
                    <a:lnTo>
                      <a:pt x="978" y="44"/>
                    </a:lnTo>
                    <a:lnTo>
                      <a:pt x="980" y="44"/>
                    </a:lnTo>
                    <a:lnTo>
                      <a:pt x="983" y="44"/>
                    </a:lnTo>
                    <a:lnTo>
                      <a:pt x="986" y="47"/>
                    </a:lnTo>
                    <a:lnTo>
                      <a:pt x="993" y="47"/>
                    </a:lnTo>
                    <a:lnTo>
                      <a:pt x="996" y="47"/>
                    </a:lnTo>
                    <a:lnTo>
                      <a:pt x="999" y="47"/>
                    </a:lnTo>
                    <a:lnTo>
                      <a:pt x="1001" y="47"/>
                    </a:lnTo>
                    <a:lnTo>
                      <a:pt x="1007" y="47"/>
                    </a:lnTo>
                    <a:lnTo>
                      <a:pt x="1009" y="47"/>
                    </a:lnTo>
                    <a:lnTo>
                      <a:pt x="1012" y="47"/>
                    </a:lnTo>
                    <a:lnTo>
                      <a:pt x="1014" y="49"/>
                    </a:lnTo>
                    <a:lnTo>
                      <a:pt x="1017" y="49"/>
                    </a:lnTo>
                    <a:lnTo>
                      <a:pt x="1022" y="49"/>
                    </a:lnTo>
                    <a:lnTo>
                      <a:pt x="1028" y="49"/>
                    </a:lnTo>
                    <a:lnTo>
                      <a:pt x="1030" y="49"/>
                    </a:lnTo>
                    <a:lnTo>
                      <a:pt x="1035" y="49"/>
                    </a:lnTo>
                    <a:lnTo>
                      <a:pt x="1041" y="52"/>
                    </a:lnTo>
                    <a:lnTo>
                      <a:pt x="1049" y="52"/>
                    </a:lnTo>
                    <a:lnTo>
                      <a:pt x="1051" y="52"/>
                    </a:lnTo>
                    <a:lnTo>
                      <a:pt x="1056" y="52"/>
                    </a:lnTo>
                    <a:lnTo>
                      <a:pt x="1059" y="52"/>
                    </a:lnTo>
                    <a:lnTo>
                      <a:pt x="1062" y="52"/>
                    </a:lnTo>
                    <a:lnTo>
                      <a:pt x="1064" y="52"/>
                    </a:lnTo>
                    <a:lnTo>
                      <a:pt x="1085" y="55"/>
                    </a:lnTo>
                    <a:lnTo>
                      <a:pt x="1085" y="62"/>
                    </a:lnTo>
                    <a:lnTo>
                      <a:pt x="1085" y="81"/>
                    </a:lnTo>
                    <a:lnTo>
                      <a:pt x="1085" y="86"/>
                    </a:lnTo>
                    <a:lnTo>
                      <a:pt x="1096" y="86"/>
                    </a:lnTo>
                    <a:lnTo>
                      <a:pt x="1104" y="86"/>
                    </a:lnTo>
                    <a:lnTo>
                      <a:pt x="1114" y="89"/>
                    </a:lnTo>
                    <a:lnTo>
                      <a:pt x="1130" y="91"/>
                    </a:lnTo>
                    <a:lnTo>
                      <a:pt x="1140" y="91"/>
                    </a:lnTo>
                    <a:lnTo>
                      <a:pt x="1151" y="94"/>
                    </a:lnTo>
                    <a:lnTo>
                      <a:pt x="1151" y="97"/>
                    </a:lnTo>
                    <a:lnTo>
                      <a:pt x="1151" y="104"/>
                    </a:lnTo>
                    <a:lnTo>
                      <a:pt x="1148" y="104"/>
                    </a:lnTo>
                    <a:lnTo>
                      <a:pt x="1148" y="112"/>
                    </a:lnTo>
                    <a:lnTo>
                      <a:pt x="1151" y="112"/>
                    </a:lnTo>
                    <a:lnTo>
                      <a:pt x="1159" y="112"/>
                    </a:lnTo>
                    <a:lnTo>
                      <a:pt x="1164" y="112"/>
                    </a:lnTo>
                    <a:lnTo>
                      <a:pt x="1169" y="112"/>
                    </a:lnTo>
                    <a:lnTo>
                      <a:pt x="1174" y="112"/>
                    </a:lnTo>
                    <a:lnTo>
                      <a:pt x="1180" y="112"/>
                    </a:lnTo>
                    <a:lnTo>
                      <a:pt x="1182" y="115"/>
                    </a:lnTo>
                    <a:lnTo>
                      <a:pt x="1185" y="115"/>
                    </a:lnTo>
                    <a:lnTo>
                      <a:pt x="1187" y="115"/>
                    </a:lnTo>
                    <a:lnTo>
                      <a:pt x="1190" y="115"/>
                    </a:lnTo>
                    <a:lnTo>
                      <a:pt x="1193" y="115"/>
                    </a:lnTo>
                    <a:lnTo>
                      <a:pt x="1195" y="115"/>
                    </a:lnTo>
                    <a:lnTo>
                      <a:pt x="1198" y="115"/>
                    </a:lnTo>
                    <a:lnTo>
                      <a:pt x="1201" y="115"/>
                    </a:lnTo>
                    <a:lnTo>
                      <a:pt x="1203" y="115"/>
                    </a:lnTo>
                    <a:lnTo>
                      <a:pt x="1206" y="115"/>
                    </a:lnTo>
                    <a:lnTo>
                      <a:pt x="1208" y="115"/>
                    </a:lnTo>
                    <a:lnTo>
                      <a:pt x="1211" y="115"/>
                    </a:lnTo>
                    <a:lnTo>
                      <a:pt x="1214" y="115"/>
                    </a:lnTo>
                    <a:lnTo>
                      <a:pt x="1216" y="115"/>
                    </a:lnTo>
                    <a:lnTo>
                      <a:pt x="1219" y="125"/>
                    </a:lnTo>
                    <a:lnTo>
                      <a:pt x="1219" y="128"/>
                    </a:lnTo>
                    <a:lnTo>
                      <a:pt x="1222" y="131"/>
                    </a:lnTo>
                    <a:lnTo>
                      <a:pt x="1222" y="141"/>
                    </a:lnTo>
                    <a:lnTo>
                      <a:pt x="1224" y="141"/>
                    </a:lnTo>
                    <a:lnTo>
                      <a:pt x="1224" y="146"/>
                    </a:lnTo>
                    <a:lnTo>
                      <a:pt x="1222" y="157"/>
                    </a:lnTo>
                    <a:lnTo>
                      <a:pt x="1222" y="162"/>
                    </a:lnTo>
                    <a:lnTo>
                      <a:pt x="1222" y="167"/>
                    </a:lnTo>
                    <a:lnTo>
                      <a:pt x="1222" y="170"/>
                    </a:lnTo>
                    <a:lnTo>
                      <a:pt x="1219" y="170"/>
                    </a:lnTo>
                    <a:lnTo>
                      <a:pt x="1219" y="173"/>
                    </a:lnTo>
                    <a:lnTo>
                      <a:pt x="1216" y="173"/>
                    </a:lnTo>
                    <a:lnTo>
                      <a:pt x="1216" y="175"/>
                    </a:lnTo>
                    <a:lnTo>
                      <a:pt x="1214" y="178"/>
                    </a:lnTo>
                    <a:lnTo>
                      <a:pt x="1214" y="181"/>
                    </a:lnTo>
                    <a:lnTo>
                      <a:pt x="1211" y="181"/>
                    </a:lnTo>
                    <a:lnTo>
                      <a:pt x="1211" y="183"/>
                    </a:lnTo>
                    <a:lnTo>
                      <a:pt x="1214" y="183"/>
                    </a:lnTo>
                    <a:lnTo>
                      <a:pt x="1214" y="186"/>
                    </a:lnTo>
                    <a:lnTo>
                      <a:pt x="1214" y="188"/>
                    </a:lnTo>
                    <a:lnTo>
                      <a:pt x="1219" y="196"/>
                    </a:lnTo>
                    <a:lnTo>
                      <a:pt x="1219" y="199"/>
                    </a:lnTo>
                    <a:lnTo>
                      <a:pt x="1219" y="202"/>
                    </a:lnTo>
                    <a:lnTo>
                      <a:pt x="1222" y="207"/>
                    </a:lnTo>
                    <a:lnTo>
                      <a:pt x="1224" y="207"/>
                    </a:lnTo>
                    <a:lnTo>
                      <a:pt x="1224" y="209"/>
                    </a:lnTo>
                    <a:lnTo>
                      <a:pt x="1224" y="212"/>
                    </a:lnTo>
                    <a:lnTo>
                      <a:pt x="1227" y="212"/>
                    </a:lnTo>
                    <a:lnTo>
                      <a:pt x="1227" y="215"/>
                    </a:lnTo>
                    <a:lnTo>
                      <a:pt x="1227" y="217"/>
                    </a:lnTo>
                    <a:lnTo>
                      <a:pt x="1227" y="220"/>
                    </a:lnTo>
                    <a:lnTo>
                      <a:pt x="1227" y="225"/>
                    </a:lnTo>
                    <a:lnTo>
                      <a:pt x="1227" y="228"/>
                    </a:lnTo>
                    <a:lnTo>
                      <a:pt x="1227" y="230"/>
                    </a:lnTo>
                    <a:lnTo>
                      <a:pt x="1227" y="233"/>
                    </a:lnTo>
                    <a:lnTo>
                      <a:pt x="1227" y="236"/>
                    </a:lnTo>
                    <a:lnTo>
                      <a:pt x="1229" y="236"/>
                    </a:lnTo>
                    <a:lnTo>
                      <a:pt x="1229" y="241"/>
                    </a:lnTo>
                    <a:lnTo>
                      <a:pt x="1229" y="246"/>
                    </a:lnTo>
                    <a:lnTo>
                      <a:pt x="1229" y="249"/>
                    </a:lnTo>
                    <a:lnTo>
                      <a:pt x="1229" y="251"/>
                    </a:lnTo>
                    <a:lnTo>
                      <a:pt x="1229" y="254"/>
                    </a:lnTo>
                    <a:lnTo>
                      <a:pt x="1229" y="257"/>
                    </a:lnTo>
                    <a:lnTo>
                      <a:pt x="1232" y="257"/>
                    </a:lnTo>
                    <a:lnTo>
                      <a:pt x="1232" y="259"/>
                    </a:lnTo>
                    <a:lnTo>
                      <a:pt x="1232" y="262"/>
                    </a:lnTo>
                    <a:lnTo>
                      <a:pt x="1232" y="265"/>
                    </a:lnTo>
                    <a:lnTo>
                      <a:pt x="1232" y="267"/>
                    </a:lnTo>
                    <a:lnTo>
                      <a:pt x="1232" y="270"/>
                    </a:lnTo>
                    <a:lnTo>
                      <a:pt x="1232" y="272"/>
                    </a:lnTo>
                    <a:lnTo>
                      <a:pt x="1232" y="275"/>
                    </a:lnTo>
                    <a:lnTo>
                      <a:pt x="1232" y="278"/>
                    </a:lnTo>
                    <a:lnTo>
                      <a:pt x="1232" y="280"/>
                    </a:lnTo>
                    <a:lnTo>
                      <a:pt x="1232" y="283"/>
                    </a:lnTo>
                    <a:lnTo>
                      <a:pt x="1232" y="286"/>
                    </a:lnTo>
                    <a:lnTo>
                      <a:pt x="1232" y="288"/>
                    </a:lnTo>
                    <a:lnTo>
                      <a:pt x="1232" y="291"/>
                    </a:lnTo>
                    <a:lnTo>
                      <a:pt x="1235" y="291"/>
                    </a:lnTo>
                    <a:lnTo>
                      <a:pt x="1237" y="291"/>
                    </a:lnTo>
                    <a:lnTo>
                      <a:pt x="1240" y="291"/>
                    </a:lnTo>
                    <a:lnTo>
                      <a:pt x="1243" y="291"/>
                    </a:lnTo>
                    <a:lnTo>
                      <a:pt x="1245" y="291"/>
                    </a:lnTo>
                    <a:lnTo>
                      <a:pt x="1248" y="291"/>
                    </a:lnTo>
                    <a:lnTo>
                      <a:pt x="1250" y="291"/>
                    </a:lnTo>
                    <a:lnTo>
                      <a:pt x="1253" y="291"/>
                    </a:lnTo>
                    <a:lnTo>
                      <a:pt x="1256" y="291"/>
                    </a:lnTo>
                    <a:lnTo>
                      <a:pt x="1258" y="291"/>
                    </a:lnTo>
                    <a:lnTo>
                      <a:pt x="1261" y="291"/>
                    </a:lnTo>
                    <a:lnTo>
                      <a:pt x="1266" y="291"/>
                    </a:lnTo>
                    <a:lnTo>
                      <a:pt x="1269" y="291"/>
                    </a:lnTo>
                    <a:lnTo>
                      <a:pt x="1274" y="291"/>
                    </a:lnTo>
                    <a:lnTo>
                      <a:pt x="1277" y="291"/>
                    </a:lnTo>
                    <a:lnTo>
                      <a:pt x="1284" y="291"/>
                    </a:lnTo>
                    <a:lnTo>
                      <a:pt x="1287" y="291"/>
                    </a:lnTo>
                    <a:lnTo>
                      <a:pt x="1290" y="291"/>
                    </a:lnTo>
                    <a:lnTo>
                      <a:pt x="1292" y="291"/>
                    </a:lnTo>
                    <a:lnTo>
                      <a:pt x="1295" y="291"/>
                    </a:lnTo>
                    <a:lnTo>
                      <a:pt x="1298" y="291"/>
                    </a:lnTo>
                    <a:lnTo>
                      <a:pt x="1300" y="291"/>
                    </a:lnTo>
                    <a:lnTo>
                      <a:pt x="1303" y="291"/>
                    </a:lnTo>
                    <a:lnTo>
                      <a:pt x="1305" y="291"/>
                    </a:lnTo>
                    <a:lnTo>
                      <a:pt x="1308" y="291"/>
                    </a:lnTo>
                    <a:lnTo>
                      <a:pt x="1308" y="293"/>
                    </a:lnTo>
                    <a:lnTo>
                      <a:pt x="1308" y="296"/>
                    </a:lnTo>
                    <a:lnTo>
                      <a:pt x="1308" y="299"/>
                    </a:lnTo>
                    <a:lnTo>
                      <a:pt x="1308" y="301"/>
                    </a:lnTo>
                    <a:lnTo>
                      <a:pt x="1308" y="304"/>
                    </a:lnTo>
                    <a:lnTo>
                      <a:pt x="1308" y="317"/>
                    </a:lnTo>
                    <a:lnTo>
                      <a:pt x="1308" y="320"/>
                    </a:lnTo>
                    <a:lnTo>
                      <a:pt x="1308" y="328"/>
                    </a:lnTo>
                    <a:lnTo>
                      <a:pt x="1308" y="330"/>
                    </a:lnTo>
                    <a:lnTo>
                      <a:pt x="1308" y="333"/>
                    </a:lnTo>
                    <a:lnTo>
                      <a:pt x="1308" y="335"/>
                    </a:lnTo>
                    <a:lnTo>
                      <a:pt x="1308" y="341"/>
                    </a:lnTo>
                    <a:lnTo>
                      <a:pt x="1308" y="343"/>
                    </a:lnTo>
                    <a:lnTo>
                      <a:pt x="1308" y="346"/>
                    </a:lnTo>
                    <a:lnTo>
                      <a:pt x="1308" y="351"/>
                    </a:lnTo>
                    <a:lnTo>
                      <a:pt x="1308" y="354"/>
                    </a:lnTo>
                    <a:lnTo>
                      <a:pt x="1308" y="364"/>
                    </a:lnTo>
                    <a:lnTo>
                      <a:pt x="1308" y="367"/>
                    </a:lnTo>
                    <a:lnTo>
                      <a:pt x="1292" y="367"/>
                    </a:lnTo>
                    <a:lnTo>
                      <a:pt x="1290" y="367"/>
                    </a:lnTo>
                    <a:lnTo>
                      <a:pt x="1284" y="367"/>
                    </a:lnTo>
                    <a:lnTo>
                      <a:pt x="1274" y="367"/>
                    </a:lnTo>
                    <a:lnTo>
                      <a:pt x="1271" y="367"/>
                    </a:lnTo>
                    <a:lnTo>
                      <a:pt x="1271" y="370"/>
                    </a:lnTo>
                    <a:lnTo>
                      <a:pt x="1271" y="372"/>
                    </a:lnTo>
                    <a:lnTo>
                      <a:pt x="1271" y="375"/>
                    </a:lnTo>
                    <a:lnTo>
                      <a:pt x="1271" y="380"/>
                    </a:lnTo>
                    <a:lnTo>
                      <a:pt x="1271" y="393"/>
                    </a:lnTo>
                    <a:lnTo>
                      <a:pt x="1271" y="396"/>
                    </a:lnTo>
                    <a:lnTo>
                      <a:pt x="1235" y="396"/>
                    </a:lnTo>
                    <a:lnTo>
                      <a:pt x="1232" y="396"/>
                    </a:lnTo>
                    <a:lnTo>
                      <a:pt x="1219" y="396"/>
                    </a:lnTo>
                    <a:lnTo>
                      <a:pt x="1211" y="393"/>
                    </a:lnTo>
                    <a:lnTo>
                      <a:pt x="1208" y="393"/>
                    </a:lnTo>
                    <a:lnTo>
                      <a:pt x="1211" y="396"/>
                    </a:lnTo>
                    <a:lnTo>
                      <a:pt x="1203" y="396"/>
                    </a:lnTo>
                    <a:lnTo>
                      <a:pt x="1177" y="396"/>
                    </a:lnTo>
                    <a:lnTo>
                      <a:pt x="1177" y="388"/>
                    </a:lnTo>
                    <a:lnTo>
                      <a:pt x="1140" y="385"/>
                    </a:lnTo>
                    <a:lnTo>
                      <a:pt x="1122" y="385"/>
                    </a:lnTo>
                    <a:lnTo>
                      <a:pt x="1122" y="388"/>
                    </a:lnTo>
                    <a:lnTo>
                      <a:pt x="1122" y="393"/>
                    </a:lnTo>
                    <a:lnTo>
                      <a:pt x="1125" y="406"/>
                    </a:lnTo>
                    <a:lnTo>
                      <a:pt x="1125" y="409"/>
                    </a:lnTo>
                    <a:lnTo>
                      <a:pt x="1125" y="417"/>
                    </a:lnTo>
                    <a:lnTo>
                      <a:pt x="1125" y="427"/>
                    </a:lnTo>
                    <a:lnTo>
                      <a:pt x="1153" y="427"/>
                    </a:lnTo>
                    <a:lnTo>
                      <a:pt x="1153" y="430"/>
                    </a:lnTo>
                    <a:lnTo>
                      <a:pt x="1153" y="435"/>
                    </a:lnTo>
                    <a:lnTo>
                      <a:pt x="1153" y="438"/>
                    </a:lnTo>
                    <a:lnTo>
                      <a:pt x="1153" y="440"/>
                    </a:lnTo>
                    <a:lnTo>
                      <a:pt x="1153" y="443"/>
                    </a:lnTo>
                    <a:lnTo>
                      <a:pt x="1153" y="451"/>
                    </a:lnTo>
                    <a:lnTo>
                      <a:pt x="1153" y="454"/>
                    </a:lnTo>
                    <a:lnTo>
                      <a:pt x="1153" y="456"/>
                    </a:lnTo>
                    <a:lnTo>
                      <a:pt x="1153" y="459"/>
                    </a:lnTo>
                    <a:lnTo>
                      <a:pt x="1153" y="467"/>
                    </a:lnTo>
                    <a:lnTo>
                      <a:pt x="1153" y="469"/>
                    </a:lnTo>
                    <a:lnTo>
                      <a:pt x="1153" y="475"/>
                    </a:lnTo>
                    <a:lnTo>
                      <a:pt x="1153" y="477"/>
                    </a:lnTo>
                    <a:lnTo>
                      <a:pt x="1153" y="480"/>
                    </a:lnTo>
                    <a:lnTo>
                      <a:pt x="1153" y="485"/>
                    </a:lnTo>
                    <a:lnTo>
                      <a:pt x="1153" y="488"/>
                    </a:lnTo>
                    <a:lnTo>
                      <a:pt x="1153" y="498"/>
                    </a:lnTo>
                    <a:lnTo>
                      <a:pt x="1203" y="503"/>
                    </a:lnTo>
                    <a:lnTo>
                      <a:pt x="1232" y="503"/>
                    </a:lnTo>
                    <a:lnTo>
                      <a:pt x="1232" y="509"/>
                    </a:lnTo>
                    <a:lnTo>
                      <a:pt x="1235" y="561"/>
                    </a:lnTo>
                    <a:lnTo>
                      <a:pt x="1240" y="561"/>
                    </a:lnTo>
                    <a:lnTo>
                      <a:pt x="1237" y="579"/>
                    </a:lnTo>
                    <a:lnTo>
                      <a:pt x="1237" y="582"/>
                    </a:lnTo>
                    <a:lnTo>
                      <a:pt x="1235" y="616"/>
                    </a:lnTo>
                    <a:lnTo>
                      <a:pt x="1235" y="621"/>
                    </a:lnTo>
                    <a:lnTo>
                      <a:pt x="1203" y="619"/>
                    </a:lnTo>
                    <a:lnTo>
                      <a:pt x="1198" y="619"/>
                    </a:lnTo>
                    <a:lnTo>
                      <a:pt x="1198" y="661"/>
                    </a:lnTo>
                    <a:lnTo>
                      <a:pt x="1198" y="663"/>
                    </a:lnTo>
                    <a:lnTo>
                      <a:pt x="1201" y="695"/>
                    </a:lnTo>
                    <a:lnTo>
                      <a:pt x="1201" y="698"/>
                    </a:lnTo>
                    <a:lnTo>
                      <a:pt x="1201" y="700"/>
                    </a:lnTo>
                    <a:lnTo>
                      <a:pt x="1201" y="719"/>
                    </a:lnTo>
                    <a:lnTo>
                      <a:pt x="1201" y="721"/>
                    </a:lnTo>
                    <a:lnTo>
                      <a:pt x="1201" y="740"/>
                    </a:lnTo>
                    <a:lnTo>
                      <a:pt x="1201" y="742"/>
                    </a:lnTo>
                    <a:lnTo>
                      <a:pt x="1203" y="761"/>
                    </a:lnTo>
                    <a:lnTo>
                      <a:pt x="1203" y="774"/>
                    </a:lnTo>
                    <a:lnTo>
                      <a:pt x="1203" y="782"/>
                    </a:lnTo>
                    <a:lnTo>
                      <a:pt x="1203" y="784"/>
                    </a:lnTo>
                    <a:lnTo>
                      <a:pt x="1203" y="800"/>
                    </a:lnTo>
                    <a:lnTo>
                      <a:pt x="1203" y="805"/>
                    </a:lnTo>
                    <a:lnTo>
                      <a:pt x="1206" y="842"/>
                    </a:lnTo>
                    <a:lnTo>
                      <a:pt x="1206" y="845"/>
                    </a:lnTo>
                    <a:lnTo>
                      <a:pt x="1208" y="884"/>
                    </a:lnTo>
                    <a:lnTo>
                      <a:pt x="1208" y="887"/>
                    </a:lnTo>
                    <a:lnTo>
                      <a:pt x="1206" y="887"/>
                    </a:lnTo>
                    <a:lnTo>
                      <a:pt x="1203" y="887"/>
                    </a:lnTo>
                    <a:lnTo>
                      <a:pt x="1159" y="887"/>
                    </a:lnTo>
                    <a:lnTo>
                      <a:pt x="1125" y="889"/>
                    </a:lnTo>
                    <a:lnTo>
                      <a:pt x="1080" y="892"/>
                    </a:lnTo>
                    <a:lnTo>
                      <a:pt x="1080" y="850"/>
                    </a:lnTo>
                    <a:lnTo>
                      <a:pt x="1012" y="852"/>
                    </a:lnTo>
                    <a:lnTo>
                      <a:pt x="1004" y="852"/>
                    </a:lnTo>
                    <a:lnTo>
                      <a:pt x="983" y="852"/>
                    </a:lnTo>
                    <a:lnTo>
                      <a:pt x="983" y="855"/>
                    </a:lnTo>
                    <a:lnTo>
                      <a:pt x="983" y="858"/>
                    </a:lnTo>
                    <a:lnTo>
                      <a:pt x="983" y="860"/>
                    </a:lnTo>
                    <a:lnTo>
                      <a:pt x="980" y="873"/>
                    </a:lnTo>
                    <a:lnTo>
                      <a:pt x="983" y="889"/>
                    </a:lnTo>
                    <a:lnTo>
                      <a:pt x="983" y="894"/>
                    </a:lnTo>
                    <a:lnTo>
                      <a:pt x="983" y="900"/>
                    </a:lnTo>
                    <a:lnTo>
                      <a:pt x="983" y="902"/>
                    </a:lnTo>
                    <a:lnTo>
                      <a:pt x="983" y="905"/>
                    </a:lnTo>
                    <a:lnTo>
                      <a:pt x="983" y="910"/>
                    </a:lnTo>
                    <a:lnTo>
                      <a:pt x="983" y="913"/>
                    </a:lnTo>
                    <a:lnTo>
                      <a:pt x="983" y="915"/>
                    </a:lnTo>
                    <a:lnTo>
                      <a:pt x="983" y="926"/>
                    </a:lnTo>
                    <a:lnTo>
                      <a:pt x="983" y="936"/>
                    </a:lnTo>
                    <a:lnTo>
                      <a:pt x="983" y="942"/>
                    </a:lnTo>
                    <a:lnTo>
                      <a:pt x="983" y="944"/>
                    </a:lnTo>
                    <a:lnTo>
                      <a:pt x="983" y="947"/>
                    </a:lnTo>
                    <a:lnTo>
                      <a:pt x="983" y="950"/>
                    </a:lnTo>
                    <a:lnTo>
                      <a:pt x="983" y="952"/>
                    </a:lnTo>
                    <a:lnTo>
                      <a:pt x="983" y="955"/>
                    </a:lnTo>
                    <a:lnTo>
                      <a:pt x="983" y="957"/>
                    </a:lnTo>
                    <a:lnTo>
                      <a:pt x="983" y="960"/>
                    </a:lnTo>
                    <a:lnTo>
                      <a:pt x="983" y="963"/>
                    </a:lnTo>
                    <a:lnTo>
                      <a:pt x="970" y="963"/>
                    </a:lnTo>
                    <a:lnTo>
                      <a:pt x="970" y="1002"/>
                    </a:lnTo>
                    <a:lnTo>
                      <a:pt x="973" y="1015"/>
                    </a:lnTo>
                    <a:lnTo>
                      <a:pt x="973" y="1018"/>
                    </a:lnTo>
                    <a:lnTo>
                      <a:pt x="975" y="1083"/>
                    </a:lnTo>
                    <a:lnTo>
                      <a:pt x="946" y="1083"/>
                    </a:lnTo>
                    <a:lnTo>
                      <a:pt x="946" y="1089"/>
                    </a:lnTo>
                    <a:lnTo>
                      <a:pt x="946" y="1110"/>
                    </a:lnTo>
                    <a:lnTo>
                      <a:pt x="946" y="1112"/>
                    </a:lnTo>
                    <a:lnTo>
                      <a:pt x="949" y="1117"/>
                    </a:lnTo>
                    <a:lnTo>
                      <a:pt x="949" y="1120"/>
                    </a:lnTo>
                    <a:lnTo>
                      <a:pt x="949" y="1123"/>
                    </a:lnTo>
                    <a:lnTo>
                      <a:pt x="949" y="1125"/>
                    </a:lnTo>
                    <a:lnTo>
                      <a:pt x="949" y="1128"/>
                    </a:lnTo>
                    <a:lnTo>
                      <a:pt x="949" y="1131"/>
                    </a:lnTo>
                    <a:lnTo>
                      <a:pt x="949" y="1133"/>
                    </a:lnTo>
                    <a:lnTo>
                      <a:pt x="949" y="1136"/>
                    </a:lnTo>
                    <a:lnTo>
                      <a:pt x="949" y="1138"/>
                    </a:lnTo>
                    <a:lnTo>
                      <a:pt x="949" y="1141"/>
                    </a:lnTo>
                    <a:lnTo>
                      <a:pt x="949" y="1144"/>
                    </a:lnTo>
                    <a:lnTo>
                      <a:pt x="923" y="1146"/>
                    </a:lnTo>
                    <a:lnTo>
                      <a:pt x="923" y="1154"/>
                    </a:lnTo>
                    <a:lnTo>
                      <a:pt x="923" y="1167"/>
                    </a:lnTo>
                    <a:lnTo>
                      <a:pt x="923" y="1175"/>
                    </a:lnTo>
                    <a:lnTo>
                      <a:pt x="923" y="1186"/>
                    </a:lnTo>
                    <a:lnTo>
                      <a:pt x="923" y="1188"/>
                    </a:lnTo>
                    <a:lnTo>
                      <a:pt x="925" y="1188"/>
                    </a:lnTo>
                    <a:lnTo>
                      <a:pt x="933" y="1188"/>
                    </a:lnTo>
                    <a:lnTo>
                      <a:pt x="938" y="1186"/>
                    </a:lnTo>
                    <a:lnTo>
                      <a:pt x="941" y="1194"/>
                    </a:lnTo>
                    <a:lnTo>
                      <a:pt x="941" y="1209"/>
                    </a:lnTo>
                    <a:lnTo>
                      <a:pt x="941" y="1212"/>
                    </a:lnTo>
                    <a:lnTo>
                      <a:pt x="941" y="1215"/>
                    </a:lnTo>
                    <a:lnTo>
                      <a:pt x="944" y="1215"/>
                    </a:lnTo>
                    <a:lnTo>
                      <a:pt x="944" y="1217"/>
                    </a:lnTo>
                    <a:lnTo>
                      <a:pt x="944" y="1220"/>
                    </a:lnTo>
                    <a:lnTo>
                      <a:pt x="944" y="1228"/>
                    </a:lnTo>
                    <a:lnTo>
                      <a:pt x="980" y="1225"/>
                    </a:lnTo>
                    <a:lnTo>
                      <a:pt x="983" y="1246"/>
                    </a:lnTo>
                    <a:lnTo>
                      <a:pt x="983" y="1249"/>
                    </a:lnTo>
                    <a:lnTo>
                      <a:pt x="983" y="1251"/>
                    </a:lnTo>
                    <a:lnTo>
                      <a:pt x="983" y="1254"/>
                    </a:lnTo>
                    <a:lnTo>
                      <a:pt x="983" y="1257"/>
                    </a:lnTo>
                    <a:lnTo>
                      <a:pt x="983" y="1259"/>
                    </a:lnTo>
                    <a:lnTo>
                      <a:pt x="983" y="1262"/>
                    </a:lnTo>
                    <a:lnTo>
                      <a:pt x="983" y="1264"/>
                    </a:lnTo>
                    <a:lnTo>
                      <a:pt x="983" y="1267"/>
                    </a:lnTo>
                    <a:lnTo>
                      <a:pt x="983" y="1270"/>
                    </a:lnTo>
                    <a:lnTo>
                      <a:pt x="983" y="1272"/>
                    </a:lnTo>
                    <a:lnTo>
                      <a:pt x="983" y="1275"/>
                    </a:lnTo>
                    <a:lnTo>
                      <a:pt x="983" y="1278"/>
                    </a:lnTo>
                    <a:lnTo>
                      <a:pt x="983" y="1280"/>
                    </a:lnTo>
                    <a:lnTo>
                      <a:pt x="983" y="1288"/>
                    </a:lnTo>
                    <a:lnTo>
                      <a:pt x="983" y="1291"/>
                    </a:lnTo>
                    <a:lnTo>
                      <a:pt x="980" y="1293"/>
                    </a:lnTo>
                    <a:lnTo>
                      <a:pt x="980" y="1296"/>
                    </a:lnTo>
                    <a:lnTo>
                      <a:pt x="980" y="1299"/>
                    </a:lnTo>
                    <a:lnTo>
                      <a:pt x="975" y="1293"/>
                    </a:lnTo>
                    <a:lnTo>
                      <a:pt x="973" y="1291"/>
                    </a:lnTo>
                    <a:lnTo>
                      <a:pt x="970" y="1291"/>
                    </a:lnTo>
                    <a:lnTo>
                      <a:pt x="967" y="1288"/>
                    </a:lnTo>
                    <a:lnTo>
                      <a:pt x="962" y="1288"/>
                    </a:lnTo>
                    <a:lnTo>
                      <a:pt x="946" y="1288"/>
                    </a:lnTo>
                    <a:lnTo>
                      <a:pt x="944" y="1288"/>
                    </a:lnTo>
                    <a:lnTo>
                      <a:pt x="941" y="1288"/>
                    </a:lnTo>
                    <a:lnTo>
                      <a:pt x="936" y="1288"/>
                    </a:lnTo>
                    <a:lnTo>
                      <a:pt x="928" y="1288"/>
                    </a:lnTo>
                    <a:lnTo>
                      <a:pt x="923" y="1288"/>
                    </a:lnTo>
                    <a:lnTo>
                      <a:pt x="920" y="1285"/>
                    </a:lnTo>
                    <a:lnTo>
                      <a:pt x="917" y="1285"/>
                    </a:lnTo>
                    <a:lnTo>
                      <a:pt x="912" y="1283"/>
                    </a:lnTo>
                    <a:lnTo>
                      <a:pt x="907" y="1280"/>
                    </a:lnTo>
                    <a:lnTo>
                      <a:pt x="902" y="1278"/>
                    </a:lnTo>
                    <a:lnTo>
                      <a:pt x="894" y="1272"/>
                    </a:lnTo>
                    <a:lnTo>
                      <a:pt x="886" y="1264"/>
                    </a:lnTo>
                    <a:lnTo>
                      <a:pt x="881" y="1262"/>
                    </a:lnTo>
                    <a:lnTo>
                      <a:pt x="878" y="1259"/>
                    </a:lnTo>
                    <a:lnTo>
                      <a:pt x="855" y="1241"/>
                    </a:lnTo>
                    <a:lnTo>
                      <a:pt x="855" y="1238"/>
                    </a:lnTo>
                    <a:lnTo>
                      <a:pt x="852" y="1238"/>
                    </a:lnTo>
                    <a:lnTo>
                      <a:pt x="834" y="1215"/>
                    </a:lnTo>
                    <a:lnTo>
                      <a:pt x="834" y="1212"/>
                    </a:lnTo>
                    <a:lnTo>
                      <a:pt x="828" y="1207"/>
                    </a:lnTo>
                    <a:lnTo>
                      <a:pt x="826" y="1204"/>
                    </a:lnTo>
                    <a:lnTo>
                      <a:pt x="826" y="1201"/>
                    </a:lnTo>
                    <a:lnTo>
                      <a:pt x="820" y="1196"/>
                    </a:lnTo>
                    <a:lnTo>
                      <a:pt x="820" y="1194"/>
                    </a:lnTo>
                    <a:lnTo>
                      <a:pt x="815" y="1191"/>
                    </a:lnTo>
                    <a:lnTo>
                      <a:pt x="813" y="1186"/>
                    </a:lnTo>
                    <a:lnTo>
                      <a:pt x="810" y="1183"/>
                    </a:lnTo>
                    <a:lnTo>
                      <a:pt x="805" y="1183"/>
                    </a:lnTo>
                    <a:lnTo>
                      <a:pt x="773" y="1159"/>
                    </a:lnTo>
                    <a:lnTo>
                      <a:pt x="768" y="1157"/>
                    </a:lnTo>
                    <a:lnTo>
                      <a:pt x="763" y="1154"/>
                    </a:lnTo>
                    <a:lnTo>
                      <a:pt x="758" y="1149"/>
                    </a:lnTo>
                    <a:lnTo>
                      <a:pt x="750" y="1144"/>
                    </a:lnTo>
                    <a:lnTo>
                      <a:pt x="734" y="1131"/>
                    </a:lnTo>
                    <a:lnTo>
                      <a:pt x="716" y="1112"/>
                    </a:lnTo>
                    <a:lnTo>
                      <a:pt x="713" y="1112"/>
                    </a:lnTo>
                    <a:lnTo>
                      <a:pt x="700" y="1099"/>
                    </a:lnTo>
                    <a:lnTo>
                      <a:pt x="697" y="1099"/>
                    </a:lnTo>
                    <a:lnTo>
                      <a:pt x="697" y="1096"/>
                    </a:lnTo>
                    <a:lnTo>
                      <a:pt x="697" y="1094"/>
                    </a:lnTo>
                    <a:lnTo>
                      <a:pt x="695" y="1094"/>
                    </a:lnTo>
                    <a:lnTo>
                      <a:pt x="692" y="1091"/>
                    </a:lnTo>
                    <a:lnTo>
                      <a:pt x="692" y="1089"/>
                    </a:lnTo>
                    <a:lnTo>
                      <a:pt x="689" y="1086"/>
                    </a:lnTo>
                    <a:lnTo>
                      <a:pt x="689" y="1083"/>
                    </a:lnTo>
                    <a:lnTo>
                      <a:pt x="689" y="1081"/>
                    </a:lnTo>
                    <a:lnTo>
                      <a:pt x="687" y="1081"/>
                    </a:lnTo>
                    <a:lnTo>
                      <a:pt x="687" y="1078"/>
                    </a:lnTo>
                    <a:lnTo>
                      <a:pt x="687" y="1073"/>
                    </a:lnTo>
                    <a:lnTo>
                      <a:pt x="684" y="1065"/>
                    </a:lnTo>
                    <a:lnTo>
                      <a:pt x="682" y="1057"/>
                    </a:lnTo>
                    <a:lnTo>
                      <a:pt x="679" y="1047"/>
                    </a:lnTo>
                    <a:lnTo>
                      <a:pt x="679" y="1044"/>
                    </a:lnTo>
                    <a:lnTo>
                      <a:pt x="679" y="1041"/>
                    </a:lnTo>
                    <a:lnTo>
                      <a:pt x="676" y="1039"/>
                    </a:lnTo>
                    <a:lnTo>
                      <a:pt x="676" y="1036"/>
                    </a:lnTo>
                    <a:lnTo>
                      <a:pt x="676" y="1034"/>
                    </a:lnTo>
                    <a:lnTo>
                      <a:pt x="679" y="1031"/>
                    </a:lnTo>
                    <a:lnTo>
                      <a:pt x="679" y="1028"/>
                    </a:lnTo>
                    <a:lnTo>
                      <a:pt x="679" y="1026"/>
                    </a:lnTo>
                    <a:lnTo>
                      <a:pt x="682" y="1020"/>
                    </a:lnTo>
                    <a:lnTo>
                      <a:pt x="682" y="1015"/>
                    </a:lnTo>
                    <a:lnTo>
                      <a:pt x="684" y="1013"/>
                    </a:lnTo>
                    <a:lnTo>
                      <a:pt x="684" y="1010"/>
                    </a:lnTo>
                    <a:lnTo>
                      <a:pt x="684" y="1007"/>
                    </a:lnTo>
                    <a:lnTo>
                      <a:pt x="684" y="1005"/>
                    </a:lnTo>
                    <a:lnTo>
                      <a:pt x="684" y="1002"/>
                    </a:lnTo>
                    <a:lnTo>
                      <a:pt x="682" y="999"/>
                    </a:lnTo>
                    <a:lnTo>
                      <a:pt x="682" y="997"/>
                    </a:lnTo>
                    <a:lnTo>
                      <a:pt x="679" y="994"/>
                    </a:lnTo>
                    <a:lnTo>
                      <a:pt x="679" y="992"/>
                    </a:lnTo>
                    <a:lnTo>
                      <a:pt x="676" y="992"/>
                    </a:lnTo>
                    <a:lnTo>
                      <a:pt x="674" y="989"/>
                    </a:lnTo>
                    <a:lnTo>
                      <a:pt x="671" y="989"/>
                    </a:lnTo>
                    <a:lnTo>
                      <a:pt x="658" y="986"/>
                    </a:lnTo>
                    <a:lnTo>
                      <a:pt x="629" y="981"/>
                    </a:lnTo>
                    <a:lnTo>
                      <a:pt x="579" y="976"/>
                    </a:lnTo>
                    <a:lnTo>
                      <a:pt x="564" y="973"/>
                    </a:lnTo>
                    <a:lnTo>
                      <a:pt x="532" y="968"/>
                    </a:lnTo>
                    <a:lnTo>
                      <a:pt x="503" y="965"/>
                    </a:lnTo>
                    <a:lnTo>
                      <a:pt x="488" y="960"/>
                    </a:lnTo>
                    <a:lnTo>
                      <a:pt x="477" y="960"/>
                    </a:lnTo>
                    <a:lnTo>
                      <a:pt x="461" y="957"/>
                    </a:lnTo>
                    <a:lnTo>
                      <a:pt x="440" y="955"/>
                    </a:lnTo>
                    <a:lnTo>
                      <a:pt x="430" y="952"/>
                    </a:lnTo>
                    <a:lnTo>
                      <a:pt x="427" y="952"/>
                    </a:lnTo>
                    <a:lnTo>
                      <a:pt x="425" y="955"/>
                    </a:lnTo>
                    <a:lnTo>
                      <a:pt x="422" y="955"/>
                    </a:lnTo>
                    <a:lnTo>
                      <a:pt x="411" y="963"/>
                    </a:lnTo>
                    <a:lnTo>
                      <a:pt x="401" y="973"/>
                    </a:lnTo>
                    <a:lnTo>
                      <a:pt x="398" y="973"/>
                    </a:lnTo>
                    <a:lnTo>
                      <a:pt x="396" y="976"/>
                    </a:lnTo>
                    <a:lnTo>
                      <a:pt x="380" y="986"/>
                    </a:lnTo>
                    <a:lnTo>
                      <a:pt x="375" y="992"/>
                    </a:lnTo>
                    <a:lnTo>
                      <a:pt x="372" y="994"/>
                    </a:lnTo>
                    <a:lnTo>
                      <a:pt x="370" y="997"/>
                    </a:lnTo>
                    <a:lnTo>
                      <a:pt x="370" y="999"/>
                    </a:lnTo>
                    <a:lnTo>
                      <a:pt x="367" y="1010"/>
                    </a:lnTo>
                    <a:lnTo>
                      <a:pt x="359" y="1036"/>
                    </a:lnTo>
                    <a:lnTo>
                      <a:pt x="356" y="1036"/>
                    </a:lnTo>
                    <a:lnTo>
                      <a:pt x="338" y="1028"/>
                    </a:lnTo>
                    <a:lnTo>
                      <a:pt x="330" y="1018"/>
                    </a:lnTo>
                    <a:lnTo>
                      <a:pt x="325" y="1010"/>
                    </a:lnTo>
                    <a:lnTo>
                      <a:pt x="320" y="999"/>
                    </a:lnTo>
                    <a:lnTo>
                      <a:pt x="312" y="989"/>
                    </a:lnTo>
                    <a:lnTo>
                      <a:pt x="301" y="973"/>
                    </a:lnTo>
                    <a:lnTo>
                      <a:pt x="299" y="971"/>
                    </a:lnTo>
                    <a:lnTo>
                      <a:pt x="296" y="968"/>
                    </a:lnTo>
                    <a:lnTo>
                      <a:pt x="294" y="965"/>
                    </a:lnTo>
                    <a:lnTo>
                      <a:pt x="288" y="957"/>
                    </a:lnTo>
                    <a:lnTo>
                      <a:pt x="283" y="950"/>
                    </a:lnTo>
                    <a:lnTo>
                      <a:pt x="278" y="944"/>
                    </a:lnTo>
                    <a:lnTo>
                      <a:pt x="273" y="939"/>
                    </a:lnTo>
                    <a:lnTo>
                      <a:pt x="262" y="929"/>
                    </a:lnTo>
                    <a:lnTo>
                      <a:pt x="249" y="918"/>
                    </a:lnTo>
                    <a:lnTo>
                      <a:pt x="238" y="910"/>
                    </a:lnTo>
                    <a:lnTo>
                      <a:pt x="223" y="894"/>
                    </a:lnTo>
                    <a:lnTo>
                      <a:pt x="210" y="881"/>
                    </a:lnTo>
                    <a:lnTo>
                      <a:pt x="191" y="866"/>
                    </a:lnTo>
                    <a:lnTo>
                      <a:pt x="183" y="858"/>
                    </a:lnTo>
                    <a:lnTo>
                      <a:pt x="173" y="850"/>
                    </a:lnTo>
                    <a:lnTo>
                      <a:pt x="162" y="839"/>
                    </a:lnTo>
                    <a:lnTo>
                      <a:pt x="147" y="826"/>
                    </a:lnTo>
                    <a:lnTo>
                      <a:pt x="131" y="813"/>
                    </a:lnTo>
                    <a:lnTo>
                      <a:pt x="110" y="792"/>
                    </a:lnTo>
                    <a:lnTo>
                      <a:pt x="105" y="787"/>
                    </a:lnTo>
                    <a:lnTo>
                      <a:pt x="92" y="776"/>
                    </a:lnTo>
                    <a:lnTo>
                      <a:pt x="81" y="763"/>
                    </a:lnTo>
                    <a:lnTo>
                      <a:pt x="73" y="755"/>
                    </a:lnTo>
                    <a:lnTo>
                      <a:pt x="65" y="747"/>
                    </a:lnTo>
                    <a:lnTo>
                      <a:pt x="44" y="726"/>
                    </a:lnTo>
                    <a:lnTo>
                      <a:pt x="39" y="721"/>
                    </a:lnTo>
                    <a:lnTo>
                      <a:pt x="34" y="716"/>
                    </a:lnTo>
                    <a:lnTo>
                      <a:pt x="21" y="703"/>
                    </a:lnTo>
                    <a:lnTo>
                      <a:pt x="8" y="690"/>
                    </a:lnTo>
                    <a:lnTo>
                      <a:pt x="0" y="682"/>
                    </a:lnTo>
                    <a:lnTo>
                      <a:pt x="5" y="677"/>
                    </a:lnTo>
                    <a:lnTo>
                      <a:pt x="8" y="674"/>
                    </a:lnTo>
                    <a:lnTo>
                      <a:pt x="10" y="669"/>
                    </a:lnTo>
                    <a:lnTo>
                      <a:pt x="16" y="661"/>
                    </a:lnTo>
                    <a:lnTo>
                      <a:pt x="21" y="653"/>
                    </a:lnTo>
                    <a:lnTo>
                      <a:pt x="26" y="648"/>
                    </a:lnTo>
                    <a:lnTo>
                      <a:pt x="26" y="645"/>
                    </a:lnTo>
                    <a:lnTo>
                      <a:pt x="29" y="642"/>
                    </a:lnTo>
                    <a:lnTo>
                      <a:pt x="29" y="640"/>
                    </a:lnTo>
                    <a:lnTo>
                      <a:pt x="31" y="637"/>
                    </a:lnTo>
                    <a:lnTo>
                      <a:pt x="34" y="632"/>
                    </a:lnTo>
                    <a:lnTo>
                      <a:pt x="34" y="629"/>
                    </a:lnTo>
                    <a:lnTo>
                      <a:pt x="37" y="627"/>
                    </a:lnTo>
                    <a:lnTo>
                      <a:pt x="37" y="624"/>
                    </a:lnTo>
                    <a:lnTo>
                      <a:pt x="39" y="621"/>
                    </a:lnTo>
                    <a:lnTo>
                      <a:pt x="39" y="616"/>
                    </a:lnTo>
                    <a:lnTo>
                      <a:pt x="39" y="614"/>
                    </a:lnTo>
                    <a:lnTo>
                      <a:pt x="42" y="606"/>
                    </a:lnTo>
                    <a:lnTo>
                      <a:pt x="44" y="595"/>
                    </a:lnTo>
                    <a:lnTo>
                      <a:pt x="47" y="590"/>
                    </a:lnTo>
                    <a:lnTo>
                      <a:pt x="47" y="587"/>
                    </a:lnTo>
                    <a:lnTo>
                      <a:pt x="50" y="579"/>
                    </a:lnTo>
                    <a:lnTo>
                      <a:pt x="52" y="572"/>
                    </a:lnTo>
                    <a:lnTo>
                      <a:pt x="55" y="566"/>
                    </a:lnTo>
                    <a:lnTo>
                      <a:pt x="55" y="561"/>
                    </a:lnTo>
                    <a:lnTo>
                      <a:pt x="58" y="556"/>
                    </a:lnTo>
                    <a:lnTo>
                      <a:pt x="58" y="548"/>
                    </a:lnTo>
                    <a:lnTo>
                      <a:pt x="60" y="543"/>
                    </a:lnTo>
                    <a:lnTo>
                      <a:pt x="60" y="538"/>
                    </a:lnTo>
                    <a:lnTo>
                      <a:pt x="63" y="535"/>
                    </a:lnTo>
                    <a:lnTo>
                      <a:pt x="63" y="530"/>
                    </a:lnTo>
                    <a:lnTo>
                      <a:pt x="65" y="527"/>
                    </a:lnTo>
                    <a:lnTo>
                      <a:pt x="65" y="524"/>
                    </a:lnTo>
                    <a:lnTo>
                      <a:pt x="65" y="522"/>
                    </a:lnTo>
                    <a:lnTo>
                      <a:pt x="68" y="519"/>
                    </a:lnTo>
                    <a:lnTo>
                      <a:pt x="68" y="517"/>
                    </a:lnTo>
                    <a:lnTo>
                      <a:pt x="71" y="509"/>
                    </a:lnTo>
                    <a:lnTo>
                      <a:pt x="71" y="503"/>
                    </a:lnTo>
                    <a:lnTo>
                      <a:pt x="71" y="501"/>
                    </a:lnTo>
                    <a:lnTo>
                      <a:pt x="73" y="498"/>
                    </a:lnTo>
                    <a:lnTo>
                      <a:pt x="73" y="496"/>
                    </a:lnTo>
                    <a:lnTo>
                      <a:pt x="73" y="493"/>
                    </a:lnTo>
                    <a:lnTo>
                      <a:pt x="76" y="488"/>
                    </a:lnTo>
                    <a:lnTo>
                      <a:pt x="76" y="485"/>
                    </a:lnTo>
                    <a:lnTo>
                      <a:pt x="76" y="482"/>
                    </a:lnTo>
                    <a:lnTo>
                      <a:pt x="79" y="480"/>
                    </a:lnTo>
                    <a:lnTo>
                      <a:pt x="79" y="475"/>
                    </a:lnTo>
                    <a:lnTo>
                      <a:pt x="79" y="472"/>
                    </a:lnTo>
                    <a:lnTo>
                      <a:pt x="81" y="469"/>
                    </a:lnTo>
                    <a:lnTo>
                      <a:pt x="81" y="467"/>
                    </a:lnTo>
                    <a:lnTo>
                      <a:pt x="81" y="464"/>
                    </a:lnTo>
                    <a:lnTo>
                      <a:pt x="81" y="461"/>
                    </a:lnTo>
                    <a:lnTo>
                      <a:pt x="84" y="461"/>
                    </a:lnTo>
                    <a:lnTo>
                      <a:pt x="84" y="459"/>
                    </a:lnTo>
                    <a:lnTo>
                      <a:pt x="84" y="456"/>
                    </a:lnTo>
                    <a:lnTo>
                      <a:pt x="84" y="454"/>
                    </a:lnTo>
                    <a:lnTo>
                      <a:pt x="86" y="451"/>
                    </a:lnTo>
                    <a:lnTo>
                      <a:pt x="86" y="448"/>
                    </a:lnTo>
                    <a:lnTo>
                      <a:pt x="86" y="443"/>
                    </a:lnTo>
                    <a:lnTo>
                      <a:pt x="89" y="435"/>
                    </a:lnTo>
                    <a:lnTo>
                      <a:pt x="92" y="430"/>
                    </a:lnTo>
                    <a:lnTo>
                      <a:pt x="92" y="427"/>
                    </a:lnTo>
                    <a:lnTo>
                      <a:pt x="92" y="425"/>
                    </a:lnTo>
                    <a:lnTo>
                      <a:pt x="94" y="422"/>
                    </a:lnTo>
                    <a:lnTo>
                      <a:pt x="94" y="419"/>
                    </a:lnTo>
                    <a:lnTo>
                      <a:pt x="94" y="417"/>
                    </a:lnTo>
                    <a:lnTo>
                      <a:pt x="94" y="414"/>
                    </a:lnTo>
                    <a:lnTo>
                      <a:pt x="97" y="412"/>
                    </a:lnTo>
                    <a:lnTo>
                      <a:pt x="97" y="409"/>
                    </a:lnTo>
                    <a:lnTo>
                      <a:pt x="97" y="406"/>
                    </a:lnTo>
                    <a:lnTo>
                      <a:pt x="100" y="404"/>
                    </a:lnTo>
                    <a:lnTo>
                      <a:pt x="100" y="401"/>
                    </a:lnTo>
                    <a:lnTo>
                      <a:pt x="100" y="396"/>
                    </a:lnTo>
                    <a:lnTo>
                      <a:pt x="102" y="393"/>
                    </a:lnTo>
                    <a:lnTo>
                      <a:pt x="102" y="391"/>
                    </a:lnTo>
                    <a:lnTo>
                      <a:pt x="105" y="383"/>
                    </a:lnTo>
                    <a:lnTo>
                      <a:pt x="105" y="380"/>
                    </a:lnTo>
                    <a:lnTo>
                      <a:pt x="105" y="377"/>
                    </a:lnTo>
                    <a:lnTo>
                      <a:pt x="107" y="372"/>
                    </a:lnTo>
                    <a:lnTo>
                      <a:pt x="113" y="354"/>
                    </a:lnTo>
                    <a:lnTo>
                      <a:pt x="113" y="349"/>
                    </a:lnTo>
                    <a:lnTo>
                      <a:pt x="115" y="343"/>
                    </a:lnTo>
                    <a:lnTo>
                      <a:pt x="115" y="341"/>
                    </a:lnTo>
                    <a:lnTo>
                      <a:pt x="118" y="338"/>
                    </a:lnTo>
                    <a:lnTo>
                      <a:pt x="118" y="330"/>
                    </a:lnTo>
                    <a:lnTo>
                      <a:pt x="121" y="325"/>
                    </a:lnTo>
                    <a:lnTo>
                      <a:pt x="123" y="317"/>
                    </a:lnTo>
                    <a:lnTo>
                      <a:pt x="123" y="314"/>
                    </a:lnTo>
                    <a:lnTo>
                      <a:pt x="123" y="312"/>
                    </a:lnTo>
                    <a:lnTo>
                      <a:pt x="131" y="280"/>
                    </a:lnTo>
                    <a:lnTo>
                      <a:pt x="134" y="278"/>
                    </a:lnTo>
                    <a:lnTo>
                      <a:pt x="141" y="249"/>
                    </a:lnTo>
                    <a:lnTo>
                      <a:pt x="141" y="246"/>
                    </a:lnTo>
                    <a:lnTo>
                      <a:pt x="141" y="241"/>
                    </a:lnTo>
                    <a:lnTo>
                      <a:pt x="144" y="238"/>
                    </a:lnTo>
                    <a:lnTo>
                      <a:pt x="144" y="233"/>
                    </a:lnTo>
                    <a:lnTo>
                      <a:pt x="149" y="217"/>
                    </a:lnTo>
                    <a:lnTo>
                      <a:pt x="157" y="191"/>
                    </a:lnTo>
                    <a:lnTo>
                      <a:pt x="157" y="188"/>
                    </a:lnTo>
                    <a:lnTo>
                      <a:pt x="157" y="186"/>
                    </a:lnTo>
                    <a:lnTo>
                      <a:pt x="160" y="183"/>
                    </a:lnTo>
                    <a:lnTo>
                      <a:pt x="162" y="173"/>
                    </a:lnTo>
                    <a:lnTo>
                      <a:pt x="162" y="170"/>
                    </a:lnTo>
                    <a:lnTo>
                      <a:pt x="162" y="167"/>
                    </a:lnTo>
                    <a:lnTo>
                      <a:pt x="165" y="162"/>
                    </a:lnTo>
                    <a:lnTo>
                      <a:pt x="165" y="154"/>
                    </a:lnTo>
                    <a:lnTo>
                      <a:pt x="168" y="152"/>
                    </a:lnTo>
                    <a:lnTo>
                      <a:pt x="168" y="144"/>
                    </a:lnTo>
                    <a:lnTo>
                      <a:pt x="170" y="141"/>
                    </a:lnTo>
                    <a:lnTo>
                      <a:pt x="170" y="136"/>
                    </a:lnTo>
                    <a:lnTo>
                      <a:pt x="173" y="133"/>
                    </a:lnTo>
                    <a:lnTo>
                      <a:pt x="176" y="123"/>
                    </a:lnTo>
                    <a:lnTo>
                      <a:pt x="176" y="120"/>
                    </a:lnTo>
                    <a:lnTo>
                      <a:pt x="176" y="118"/>
                    </a:lnTo>
                    <a:lnTo>
                      <a:pt x="178" y="115"/>
                    </a:lnTo>
                    <a:lnTo>
                      <a:pt x="183" y="97"/>
                    </a:lnTo>
                    <a:lnTo>
                      <a:pt x="186" y="81"/>
                    </a:lnTo>
                    <a:lnTo>
                      <a:pt x="189" y="68"/>
                    </a:lnTo>
                    <a:lnTo>
                      <a:pt x="191" y="68"/>
                    </a:lnTo>
                    <a:lnTo>
                      <a:pt x="191" y="57"/>
                    </a:lnTo>
                    <a:lnTo>
                      <a:pt x="194" y="52"/>
                    </a:lnTo>
                    <a:lnTo>
                      <a:pt x="197" y="47"/>
                    </a:lnTo>
                    <a:lnTo>
                      <a:pt x="197" y="39"/>
                    </a:lnTo>
                    <a:lnTo>
                      <a:pt x="202" y="21"/>
                    </a:lnTo>
                    <a:lnTo>
                      <a:pt x="207" y="7"/>
                    </a:lnTo>
                    <a:lnTo>
                      <a:pt x="210" y="7"/>
                    </a:lnTo>
                    <a:lnTo>
                      <a:pt x="212" y="7"/>
                    </a:lnTo>
                    <a:lnTo>
                      <a:pt x="215" y="7"/>
                    </a:lnTo>
                    <a:lnTo>
                      <a:pt x="218" y="7"/>
                    </a:lnTo>
                    <a:lnTo>
                      <a:pt x="220" y="7"/>
                    </a:lnTo>
                    <a:lnTo>
                      <a:pt x="223" y="7"/>
                    </a:lnTo>
                    <a:lnTo>
                      <a:pt x="225" y="7"/>
                    </a:lnTo>
                    <a:lnTo>
                      <a:pt x="228" y="7"/>
                    </a:lnTo>
                    <a:lnTo>
                      <a:pt x="231" y="7"/>
                    </a:lnTo>
                    <a:lnTo>
                      <a:pt x="233" y="7"/>
                    </a:lnTo>
                    <a:lnTo>
                      <a:pt x="236" y="7"/>
                    </a:lnTo>
                    <a:lnTo>
                      <a:pt x="238" y="7"/>
                    </a:lnTo>
                    <a:lnTo>
                      <a:pt x="244" y="7"/>
                    </a:lnTo>
                    <a:lnTo>
                      <a:pt x="246" y="7"/>
                    </a:lnTo>
                    <a:lnTo>
                      <a:pt x="249" y="7"/>
                    </a:lnTo>
                    <a:lnTo>
                      <a:pt x="252" y="5"/>
                    </a:lnTo>
                    <a:lnTo>
                      <a:pt x="254" y="5"/>
                    </a:lnTo>
                    <a:lnTo>
                      <a:pt x="257" y="5"/>
                    </a:lnTo>
                    <a:lnTo>
                      <a:pt x="259" y="5"/>
                    </a:lnTo>
                    <a:lnTo>
                      <a:pt x="262" y="5"/>
                    </a:lnTo>
                    <a:lnTo>
                      <a:pt x="265" y="5"/>
                    </a:lnTo>
                    <a:lnTo>
                      <a:pt x="267" y="5"/>
                    </a:lnTo>
                    <a:lnTo>
                      <a:pt x="270" y="5"/>
                    </a:lnTo>
                    <a:lnTo>
                      <a:pt x="273" y="5"/>
                    </a:lnTo>
                    <a:lnTo>
                      <a:pt x="275" y="5"/>
                    </a:lnTo>
                    <a:lnTo>
                      <a:pt x="278" y="5"/>
                    </a:lnTo>
                    <a:lnTo>
                      <a:pt x="280" y="5"/>
                    </a:lnTo>
                    <a:lnTo>
                      <a:pt x="283" y="5"/>
                    </a:lnTo>
                    <a:lnTo>
                      <a:pt x="286" y="5"/>
                    </a:lnTo>
                    <a:lnTo>
                      <a:pt x="288" y="5"/>
                    </a:lnTo>
                    <a:lnTo>
                      <a:pt x="291" y="5"/>
                    </a:lnTo>
                    <a:lnTo>
                      <a:pt x="296" y="5"/>
                    </a:lnTo>
                    <a:lnTo>
                      <a:pt x="301" y="5"/>
                    </a:lnTo>
                    <a:lnTo>
                      <a:pt x="304" y="5"/>
                    </a:lnTo>
                    <a:lnTo>
                      <a:pt x="307" y="5"/>
                    </a:lnTo>
                    <a:lnTo>
                      <a:pt x="309" y="5"/>
                    </a:lnTo>
                    <a:lnTo>
                      <a:pt x="312" y="5"/>
                    </a:lnTo>
                    <a:lnTo>
                      <a:pt x="315" y="5"/>
                    </a:lnTo>
                    <a:lnTo>
                      <a:pt x="317" y="5"/>
                    </a:lnTo>
                    <a:lnTo>
                      <a:pt x="328" y="5"/>
                    </a:lnTo>
                    <a:lnTo>
                      <a:pt x="330" y="5"/>
                    </a:lnTo>
                    <a:lnTo>
                      <a:pt x="333" y="5"/>
                    </a:lnTo>
                    <a:lnTo>
                      <a:pt x="338" y="5"/>
                    </a:lnTo>
                    <a:lnTo>
                      <a:pt x="341" y="5"/>
                    </a:lnTo>
                    <a:lnTo>
                      <a:pt x="367" y="5"/>
                    </a:lnTo>
                    <a:lnTo>
                      <a:pt x="377" y="2"/>
                    </a:lnTo>
                    <a:lnTo>
                      <a:pt x="388" y="2"/>
                    </a:lnTo>
                    <a:lnTo>
                      <a:pt x="404" y="2"/>
                    </a:lnTo>
                    <a:lnTo>
                      <a:pt x="409" y="2"/>
                    </a:lnTo>
                    <a:lnTo>
                      <a:pt x="417" y="2"/>
                    </a:lnTo>
                    <a:lnTo>
                      <a:pt x="448" y="2"/>
                    </a:lnTo>
                    <a:lnTo>
                      <a:pt x="451" y="2"/>
                    </a:lnTo>
                    <a:lnTo>
                      <a:pt x="456" y="2"/>
                    </a:lnTo>
                    <a:lnTo>
                      <a:pt x="459" y="2"/>
                    </a:lnTo>
                    <a:lnTo>
                      <a:pt x="469" y="2"/>
                    </a:lnTo>
                    <a:lnTo>
                      <a:pt x="474" y="0"/>
                    </a:lnTo>
                    <a:lnTo>
                      <a:pt x="477" y="0"/>
                    </a:lnTo>
                    <a:lnTo>
                      <a:pt x="480" y="0"/>
                    </a:lnTo>
                    <a:lnTo>
                      <a:pt x="480" y="2"/>
                    </a:lnTo>
                    <a:lnTo>
                      <a:pt x="482" y="2"/>
                    </a:lnTo>
                    <a:lnTo>
                      <a:pt x="485" y="2"/>
                    </a:lnTo>
                    <a:lnTo>
                      <a:pt x="488" y="2"/>
                    </a:lnTo>
                    <a:lnTo>
                      <a:pt x="490" y="2"/>
                    </a:lnTo>
                    <a:lnTo>
                      <a:pt x="495" y="2"/>
                    </a:lnTo>
                    <a:lnTo>
                      <a:pt x="498" y="2"/>
                    </a:lnTo>
                    <a:lnTo>
                      <a:pt x="501" y="2"/>
                    </a:lnTo>
                    <a:lnTo>
                      <a:pt x="506" y="2"/>
                    </a:lnTo>
                    <a:lnTo>
                      <a:pt x="550" y="7"/>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7" name="フリーフォーム 216"/>
              <p:cNvSpPr>
                <a:spLocks/>
              </p:cNvSpPr>
              <p:nvPr/>
            </p:nvSpPr>
            <p:spPr bwMode="auto">
              <a:xfrm>
                <a:off x="2606375" y="2977902"/>
                <a:ext cx="606998" cy="634700"/>
              </a:xfrm>
              <a:custGeom>
                <a:avLst/>
                <a:gdLst>
                  <a:gd name="T0" fmla="*/ 1267 w 1267"/>
                  <a:gd name="T1" fmla="*/ 108 h 1304"/>
                  <a:gd name="T2" fmla="*/ 1264 w 1267"/>
                  <a:gd name="T3" fmla="*/ 134 h 1304"/>
                  <a:gd name="T4" fmla="*/ 1251 w 1267"/>
                  <a:gd name="T5" fmla="*/ 192 h 1304"/>
                  <a:gd name="T6" fmla="*/ 1235 w 1267"/>
                  <a:gd name="T7" fmla="*/ 249 h 1304"/>
                  <a:gd name="T8" fmla="*/ 1227 w 1267"/>
                  <a:gd name="T9" fmla="*/ 357 h 1304"/>
                  <a:gd name="T10" fmla="*/ 1214 w 1267"/>
                  <a:gd name="T11" fmla="*/ 554 h 1304"/>
                  <a:gd name="T12" fmla="*/ 1222 w 1267"/>
                  <a:gd name="T13" fmla="*/ 612 h 1304"/>
                  <a:gd name="T14" fmla="*/ 1225 w 1267"/>
                  <a:gd name="T15" fmla="*/ 648 h 1304"/>
                  <a:gd name="T16" fmla="*/ 1222 w 1267"/>
                  <a:gd name="T17" fmla="*/ 688 h 1304"/>
                  <a:gd name="T18" fmla="*/ 1219 w 1267"/>
                  <a:gd name="T19" fmla="*/ 714 h 1304"/>
                  <a:gd name="T20" fmla="*/ 1083 w 1267"/>
                  <a:gd name="T21" fmla="*/ 824 h 1304"/>
                  <a:gd name="T22" fmla="*/ 999 w 1267"/>
                  <a:gd name="T23" fmla="*/ 814 h 1304"/>
                  <a:gd name="T24" fmla="*/ 803 w 1267"/>
                  <a:gd name="T25" fmla="*/ 774 h 1304"/>
                  <a:gd name="T26" fmla="*/ 732 w 1267"/>
                  <a:gd name="T27" fmla="*/ 1126 h 1304"/>
                  <a:gd name="T28" fmla="*/ 640 w 1267"/>
                  <a:gd name="T29" fmla="*/ 1147 h 1304"/>
                  <a:gd name="T30" fmla="*/ 467 w 1267"/>
                  <a:gd name="T31" fmla="*/ 1134 h 1304"/>
                  <a:gd name="T32" fmla="*/ 443 w 1267"/>
                  <a:gd name="T33" fmla="*/ 1304 h 1304"/>
                  <a:gd name="T34" fmla="*/ 310 w 1267"/>
                  <a:gd name="T35" fmla="*/ 1281 h 1304"/>
                  <a:gd name="T36" fmla="*/ 200 w 1267"/>
                  <a:gd name="T37" fmla="*/ 1273 h 1304"/>
                  <a:gd name="T38" fmla="*/ 173 w 1267"/>
                  <a:gd name="T39" fmla="*/ 1255 h 1304"/>
                  <a:gd name="T40" fmla="*/ 121 w 1267"/>
                  <a:gd name="T41" fmla="*/ 1260 h 1304"/>
                  <a:gd name="T42" fmla="*/ 84 w 1267"/>
                  <a:gd name="T43" fmla="*/ 1194 h 1304"/>
                  <a:gd name="T44" fmla="*/ 55 w 1267"/>
                  <a:gd name="T45" fmla="*/ 1139 h 1304"/>
                  <a:gd name="T46" fmla="*/ 42 w 1267"/>
                  <a:gd name="T47" fmla="*/ 1118 h 1304"/>
                  <a:gd name="T48" fmla="*/ 21 w 1267"/>
                  <a:gd name="T49" fmla="*/ 1076 h 1304"/>
                  <a:gd name="T50" fmla="*/ 0 w 1267"/>
                  <a:gd name="T51" fmla="*/ 1026 h 1304"/>
                  <a:gd name="T52" fmla="*/ 8 w 1267"/>
                  <a:gd name="T53" fmla="*/ 942 h 1304"/>
                  <a:gd name="T54" fmla="*/ 21 w 1267"/>
                  <a:gd name="T55" fmla="*/ 808 h 1304"/>
                  <a:gd name="T56" fmla="*/ 27 w 1267"/>
                  <a:gd name="T57" fmla="*/ 701 h 1304"/>
                  <a:gd name="T58" fmla="*/ 35 w 1267"/>
                  <a:gd name="T59" fmla="*/ 580 h 1304"/>
                  <a:gd name="T60" fmla="*/ 37 w 1267"/>
                  <a:gd name="T61" fmla="*/ 528 h 1304"/>
                  <a:gd name="T62" fmla="*/ 37 w 1267"/>
                  <a:gd name="T63" fmla="*/ 457 h 1304"/>
                  <a:gd name="T64" fmla="*/ 35 w 1267"/>
                  <a:gd name="T65" fmla="*/ 344 h 1304"/>
                  <a:gd name="T66" fmla="*/ 29 w 1267"/>
                  <a:gd name="T67" fmla="*/ 247 h 1304"/>
                  <a:gd name="T68" fmla="*/ 24 w 1267"/>
                  <a:gd name="T69" fmla="*/ 192 h 1304"/>
                  <a:gd name="T70" fmla="*/ 19 w 1267"/>
                  <a:gd name="T71" fmla="*/ 105 h 1304"/>
                  <a:gd name="T72" fmla="*/ 61 w 1267"/>
                  <a:gd name="T73" fmla="*/ 87 h 1304"/>
                  <a:gd name="T74" fmla="*/ 142 w 1267"/>
                  <a:gd name="T75" fmla="*/ 89 h 1304"/>
                  <a:gd name="T76" fmla="*/ 223 w 1267"/>
                  <a:gd name="T77" fmla="*/ 103 h 1304"/>
                  <a:gd name="T78" fmla="*/ 284 w 1267"/>
                  <a:gd name="T79" fmla="*/ 110 h 1304"/>
                  <a:gd name="T80" fmla="*/ 357 w 1267"/>
                  <a:gd name="T81" fmla="*/ 131 h 1304"/>
                  <a:gd name="T82" fmla="*/ 415 w 1267"/>
                  <a:gd name="T83" fmla="*/ 160 h 1304"/>
                  <a:gd name="T84" fmla="*/ 446 w 1267"/>
                  <a:gd name="T85" fmla="*/ 173 h 1304"/>
                  <a:gd name="T86" fmla="*/ 530 w 1267"/>
                  <a:gd name="T87" fmla="*/ 166 h 1304"/>
                  <a:gd name="T88" fmla="*/ 658 w 1267"/>
                  <a:gd name="T89" fmla="*/ 160 h 1304"/>
                  <a:gd name="T90" fmla="*/ 685 w 1267"/>
                  <a:gd name="T91" fmla="*/ 160 h 1304"/>
                  <a:gd name="T92" fmla="*/ 766 w 1267"/>
                  <a:gd name="T93" fmla="*/ 142 h 1304"/>
                  <a:gd name="T94" fmla="*/ 797 w 1267"/>
                  <a:gd name="T95" fmla="*/ 158 h 1304"/>
                  <a:gd name="T96" fmla="*/ 818 w 1267"/>
                  <a:gd name="T97" fmla="*/ 166 h 1304"/>
                  <a:gd name="T98" fmla="*/ 842 w 1267"/>
                  <a:gd name="T99" fmla="*/ 168 h 1304"/>
                  <a:gd name="T100" fmla="*/ 884 w 1267"/>
                  <a:gd name="T101" fmla="*/ 160 h 1304"/>
                  <a:gd name="T102" fmla="*/ 926 w 1267"/>
                  <a:gd name="T103" fmla="*/ 145 h 1304"/>
                  <a:gd name="T104" fmla="*/ 984 w 1267"/>
                  <a:gd name="T105" fmla="*/ 116 h 1304"/>
                  <a:gd name="T106" fmla="*/ 1039 w 1267"/>
                  <a:gd name="T107" fmla="*/ 84 h 1304"/>
                  <a:gd name="T108" fmla="*/ 1073 w 1267"/>
                  <a:gd name="T109" fmla="*/ 66 h 1304"/>
                  <a:gd name="T110" fmla="*/ 1107 w 1267"/>
                  <a:gd name="T111" fmla="*/ 47 h 1304"/>
                  <a:gd name="T112" fmla="*/ 1136 w 1267"/>
                  <a:gd name="T113" fmla="*/ 37 h 1304"/>
                  <a:gd name="T114" fmla="*/ 1175 w 1267"/>
                  <a:gd name="T115" fmla="*/ 21 h 1304"/>
                  <a:gd name="T116" fmla="*/ 1225 w 1267"/>
                  <a:gd name="T117" fmla="*/ 5 h 1304"/>
                  <a:gd name="T118" fmla="*/ 1246 w 1267"/>
                  <a:gd name="T119" fmla="*/ 16 h 1304"/>
                  <a:gd name="T120" fmla="*/ 1264 w 1267"/>
                  <a:gd name="T121" fmla="*/ 7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7" h="1304">
                    <a:moveTo>
                      <a:pt x="1264" y="79"/>
                    </a:moveTo>
                    <a:lnTo>
                      <a:pt x="1264" y="82"/>
                    </a:lnTo>
                    <a:lnTo>
                      <a:pt x="1267" y="87"/>
                    </a:lnTo>
                    <a:lnTo>
                      <a:pt x="1267" y="89"/>
                    </a:lnTo>
                    <a:lnTo>
                      <a:pt x="1267" y="97"/>
                    </a:lnTo>
                    <a:lnTo>
                      <a:pt x="1267" y="100"/>
                    </a:lnTo>
                    <a:lnTo>
                      <a:pt x="1267" y="103"/>
                    </a:lnTo>
                    <a:lnTo>
                      <a:pt x="1267" y="108"/>
                    </a:lnTo>
                    <a:lnTo>
                      <a:pt x="1267" y="110"/>
                    </a:lnTo>
                    <a:lnTo>
                      <a:pt x="1267" y="113"/>
                    </a:lnTo>
                    <a:lnTo>
                      <a:pt x="1267" y="118"/>
                    </a:lnTo>
                    <a:lnTo>
                      <a:pt x="1267" y="121"/>
                    </a:lnTo>
                    <a:lnTo>
                      <a:pt x="1264" y="124"/>
                    </a:lnTo>
                    <a:lnTo>
                      <a:pt x="1264" y="126"/>
                    </a:lnTo>
                    <a:lnTo>
                      <a:pt x="1264" y="129"/>
                    </a:lnTo>
                    <a:lnTo>
                      <a:pt x="1264" y="134"/>
                    </a:lnTo>
                    <a:lnTo>
                      <a:pt x="1261" y="137"/>
                    </a:lnTo>
                    <a:lnTo>
                      <a:pt x="1261" y="142"/>
                    </a:lnTo>
                    <a:lnTo>
                      <a:pt x="1259" y="150"/>
                    </a:lnTo>
                    <a:lnTo>
                      <a:pt x="1256" y="163"/>
                    </a:lnTo>
                    <a:lnTo>
                      <a:pt x="1256" y="166"/>
                    </a:lnTo>
                    <a:lnTo>
                      <a:pt x="1254" y="176"/>
                    </a:lnTo>
                    <a:lnTo>
                      <a:pt x="1251" y="187"/>
                    </a:lnTo>
                    <a:lnTo>
                      <a:pt x="1251" y="192"/>
                    </a:lnTo>
                    <a:lnTo>
                      <a:pt x="1248" y="197"/>
                    </a:lnTo>
                    <a:lnTo>
                      <a:pt x="1246" y="208"/>
                    </a:lnTo>
                    <a:lnTo>
                      <a:pt x="1246" y="210"/>
                    </a:lnTo>
                    <a:lnTo>
                      <a:pt x="1243" y="221"/>
                    </a:lnTo>
                    <a:lnTo>
                      <a:pt x="1240" y="231"/>
                    </a:lnTo>
                    <a:lnTo>
                      <a:pt x="1238" y="239"/>
                    </a:lnTo>
                    <a:lnTo>
                      <a:pt x="1238" y="244"/>
                    </a:lnTo>
                    <a:lnTo>
                      <a:pt x="1235" y="249"/>
                    </a:lnTo>
                    <a:lnTo>
                      <a:pt x="1235" y="255"/>
                    </a:lnTo>
                    <a:lnTo>
                      <a:pt x="1235" y="257"/>
                    </a:lnTo>
                    <a:lnTo>
                      <a:pt x="1235" y="263"/>
                    </a:lnTo>
                    <a:lnTo>
                      <a:pt x="1233" y="273"/>
                    </a:lnTo>
                    <a:lnTo>
                      <a:pt x="1233" y="286"/>
                    </a:lnTo>
                    <a:lnTo>
                      <a:pt x="1227" y="336"/>
                    </a:lnTo>
                    <a:lnTo>
                      <a:pt x="1227" y="339"/>
                    </a:lnTo>
                    <a:lnTo>
                      <a:pt x="1227" y="357"/>
                    </a:lnTo>
                    <a:lnTo>
                      <a:pt x="1214" y="528"/>
                    </a:lnTo>
                    <a:lnTo>
                      <a:pt x="1214" y="533"/>
                    </a:lnTo>
                    <a:lnTo>
                      <a:pt x="1214" y="538"/>
                    </a:lnTo>
                    <a:lnTo>
                      <a:pt x="1214" y="541"/>
                    </a:lnTo>
                    <a:lnTo>
                      <a:pt x="1214" y="543"/>
                    </a:lnTo>
                    <a:lnTo>
                      <a:pt x="1214" y="546"/>
                    </a:lnTo>
                    <a:lnTo>
                      <a:pt x="1214" y="549"/>
                    </a:lnTo>
                    <a:lnTo>
                      <a:pt x="1214" y="554"/>
                    </a:lnTo>
                    <a:lnTo>
                      <a:pt x="1214" y="557"/>
                    </a:lnTo>
                    <a:lnTo>
                      <a:pt x="1214" y="559"/>
                    </a:lnTo>
                    <a:lnTo>
                      <a:pt x="1217" y="572"/>
                    </a:lnTo>
                    <a:lnTo>
                      <a:pt x="1219" y="585"/>
                    </a:lnTo>
                    <a:lnTo>
                      <a:pt x="1219" y="588"/>
                    </a:lnTo>
                    <a:lnTo>
                      <a:pt x="1219" y="601"/>
                    </a:lnTo>
                    <a:lnTo>
                      <a:pt x="1222" y="609"/>
                    </a:lnTo>
                    <a:lnTo>
                      <a:pt x="1222" y="612"/>
                    </a:lnTo>
                    <a:lnTo>
                      <a:pt x="1222" y="614"/>
                    </a:lnTo>
                    <a:lnTo>
                      <a:pt x="1222" y="617"/>
                    </a:lnTo>
                    <a:lnTo>
                      <a:pt x="1222" y="620"/>
                    </a:lnTo>
                    <a:lnTo>
                      <a:pt x="1222" y="622"/>
                    </a:lnTo>
                    <a:lnTo>
                      <a:pt x="1222" y="625"/>
                    </a:lnTo>
                    <a:lnTo>
                      <a:pt x="1222" y="635"/>
                    </a:lnTo>
                    <a:lnTo>
                      <a:pt x="1222" y="641"/>
                    </a:lnTo>
                    <a:lnTo>
                      <a:pt x="1225" y="648"/>
                    </a:lnTo>
                    <a:lnTo>
                      <a:pt x="1225" y="654"/>
                    </a:lnTo>
                    <a:lnTo>
                      <a:pt x="1225" y="656"/>
                    </a:lnTo>
                    <a:lnTo>
                      <a:pt x="1225" y="659"/>
                    </a:lnTo>
                    <a:lnTo>
                      <a:pt x="1225" y="667"/>
                    </a:lnTo>
                    <a:lnTo>
                      <a:pt x="1225" y="672"/>
                    </a:lnTo>
                    <a:lnTo>
                      <a:pt x="1225" y="677"/>
                    </a:lnTo>
                    <a:lnTo>
                      <a:pt x="1225" y="683"/>
                    </a:lnTo>
                    <a:lnTo>
                      <a:pt x="1222" y="688"/>
                    </a:lnTo>
                    <a:lnTo>
                      <a:pt x="1222" y="693"/>
                    </a:lnTo>
                    <a:lnTo>
                      <a:pt x="1222" y="696"/>
                    </a:lnTo>
                    <a:lnTo>
                      <a:pt x="1222" y="701"/>
                    </a:lnTo>
                    <a:lnTo>
                      <a:pt x="1222" y="704"/>
                    </a:lnTo>
                    <a:lnTo>
                      <a:pt x="1219" y="706"/>
                    </a:lnTo>
                    <a:lnTo>
                      <a:pt x="1219" y="709"/>
                    </a:lnTo>
                    <a:lnTo>
                      <a:pt x="1219" y="711"/>
                    </a:lnTo>
                    <a:lnTo>
                      <a:pt x="1219" y="714"/>
                    </a:lnTo>
                    <a:lnTo>
                      <a:pt x="1217" y="722"/>
                    </a:lnTo>
                    <a:lnTo>
                      <a:pt x="1217" y="725"/>
                    </a:lnTo>
                    <a:lnTo>
                      <a:pt x="1214" y="732"/>
                    </a:lnTo>
                    <a:lnTo>
                      <a:pt x="1188" y="832"/>
                    </a:lnTo>
                    <a:lnTo>
                      <a:pt x="1183" y="832"/>
                    </a:lnTo>
                    <a:lnTo>
                      <a:pt x="1133" y="827"/>
                    </a:lnTo>
                    <a:lnTo>
                      <a:pt x="1091" y="824"/>
                    </a:lnTo>
                    <a:lnTo>
                      <a:pt x="1083" y="824"/>
                    </a:lnTo>
                    <a:lnTo>
                      <a:pt x="1078" y="824"/>
                    </a:lnTo>
                    <a:lnTo>
                      <a:pt x="1070" y="824"/>
                    </a:lnTo>
                    <a:lnTo>
                      <a:pt x="1033" y="822"/>
                    </a:lnTo>
                    <a:lnTo>
                      <a:pt x="1028" y="819"/>
                    </a:lnTo>
                    <a:lnTo>
                      <a:pt x="1025" y="819"/>
                    </a:lnTo>
                    <a:lnTo>
                      <a:pt x="1020" y="819"/>
                    </a:lnTo>
                    <a:lnTo>
                      <a:pt x="1015" y="816"/>
                    </a:lnTo>
                    <a:lnTo>
                      <a:pt x="999" y="814"/>
                    </a:lnTo>
                    <a:lnTo>
                      <a:pt x="994" y="811"/>
                    </a:lnTo>
                    <a:lnTo>
                      <a:pt x="965" y="806"/>
                    </a:lnTo>
                    <a:lnTo>
                      <a:pt x="960" y="803"/>
                    </a:lnTo>
                    <a:lnTo>
                      <a:pt x="957" y="803"/>
                    </a:lnTo>
                    <a:lnTo>
                      <a:pt x="908" y="793"/>
                    </a:lnTo>
                    <a:lnTo>
                      <a:pt x="839" y="777"/>
                    </a:lnTo>
                    <a:lnTo>
                      <a:pt x="805" y="774"/>
                    </a:lnTo>
                    <a:lnTo>
                      <a:pt x="803" y="774"/>
                    </a:lnTo>
                    <a:lnTo>
                      <a:pt x="776" y="774"/>
                    </a:lnTo>
                    <a:lnTo>
                      <a:pt x="771" y="829"/>
                    </a:lnTo>
                    <a:lnTo>
                      <a:pt x="771" y="835"/>
                    </a:lnTo>
                    <a:lnTo>
                      <a:pt x="766" y="879"/>
                    </a:lnTo>
                    <a:lnTo>
                      <a:pt x="761" y="940"/>
                    </a:lnTo>
                    <a:lnTo>
                      <a:pt x="758" y="963"/>
                    </a:lnTo>
                    <a:lnTo>
                      <a:pt x="748" y="1037"/>
                    </a:lnTo>
                    <a:lnTo>
                      <a:pt x="732" y="1126"/>
                    </a:lnTo>
                    <a:lnTo>
                      <a:pt x="727" y="1160"/>
                    </a:lnTo>
                    <a:lnTo>
                      <a:pt x="703" y="1155"/>
                    </a:lnTo>
                    <a:lnTo>
                      <a:pt x="690" y="1155"/>
                    </a:lnTo>
                    <a:lnTo>
                      <a:pt x="682" y="1152"/>
                    </a:lnTo>
                    <a:lnTo>
                      <a:pt x="674" y="1152"/>
                    </a:lnTo>
                    <a:lnTo>
                      <a:pt x="672" y="1150"/>
                    </a:lnTo>
                    <a:lnTo>
                      <a:pt x="656" y="1150"/>
                    </a:lnTo>
                    <a:lnTo>
                      <a:pt x="640" y="1147"/>
                    </a:lnTo>
                    <a:lnTo>
                      <a:pt x="609" y="1142"/>
                    </a:lnTo>
                    <a:lnTo>
                      <a:pt x="603" y="1139"/>
                    </a:lnTo>
                    <a:lnTo>
                      <a:pt x="596" y="1139"/>
                    </a:lnTo>
                    <a:lnTo>
                      <a:pt x="590" y="1139"/>
                    </a:lnTo>
                    <a:lnTo>
                      <a:pt x="572" y="1139"/>
                    </a:lnTo>
                    <a:lnTo>
                      <a:pt x="554" y="1139"/>
                    </a:lnTo>
                    <a:lnTo>
                      <a:pt x="512" y="1137"/>
                    </a:lnTo>
                    <a:lnTo>
                      <a:pt x="467" y="1134"/>
                    </a:lnTo>
                    <a:lnTo>
                      <a:pt x="467" y="1142"/>
                    </a:lnTo>
                    <a:lnTo>
                      <a:pt x="467" y="1150"/>
                    </a:lnTo>
                    <a:lnTo>
                      <a:pt x="464" y="1168"/>
                    </a:lnTo>
                    <a:lnTo>
                      <a:pt x="462" y="1197"/>
                    </a:lnTo>
                    <a:lnTo>
                      <a:pt x="459" y="1228"/>
                    </a:lnTo>
                    <a:lnTo>
                      <a:pt x="457" y="1260"/>
                    </a:lnTo>
                    <a:lnTo>
                      <a:pt x="454" y="1304"/>
                    </a:lnTo>
                    <a:lnTo>
                      <a:pt x="443" y="1304"/>
                    </a:lnTo>
                    <a:lnTo>
                      <a:pt x="425" y="1299"/>
                    </a:lnTo>
                    <a:lnTo>
                      <a:pt x="420" y="1299"/>
                    </a:lnTo>
                    <a:lnTo>
                      <a:pt x="417" y="1299"/>
                    </a:lnTo>
                    <a:lnTo>
                      <a:pt x="415" y="1299"/>
                    </a:lnTo>
                    <a:lnTo>
                      <a:pt x="391" y="1294"/>
                    </a:lnTo>
                    <a:lnTo>
                      <a:pt x="360" y="1289"/>
                    </a:lnTo>
                    <a:lnTo>
                      <a:pt x="320" y="1283"/>
                    </a:lnTo>
                    <a:lnTo>
                      <a:pt x="310" y="1281"/>
                    </a:lnTo>
                    <a:lnTo>
                      <a:pt x="299" y="1278"/>
                    </a:lnTo>
                    <a:lnTo>
                      <a:pt x="291" y="1278"/>
                    </a:lnTo>
                    <a:lnTo>
                      <a:pt x="268" y="1276"/>
                    </a:lnTo>
                    <a:lnTo>
                      <a:pt x="265" y="1276"/>
                    </a:lnTo>
                    <a:lnTo>
                      <a:pt x="255" y="1276"/>
                    </a:lnTo>
                    <a:lnTo>
                      <a:pt x="234" y="1276"/>
                    </a:lnTo>
                    <a:lnTo>
                      <a:pt x="215" y="1273"/>
                    </a:lnTo>
                    <a:lnTo>
                      <a:pt x="200" y="1273"/>
                    </a:lnTo>
                    <a:lnTo>
                      <a:pt x="197" y="1270"/>
                    </a:lnTo>
                    <a:lnTo>
                      <a:pt x="194" y="1270"/>
                    </a:lnTo>
                    <a:lnTo>
                      <a:pt x="189" y="1260"/>
                    </a:lnTo>
                    <a:lnTo>
                      <a:pt x="187" y="1249"/>
                    </a:lnTo>
                    <a:lnTo>
                      <a:pt x="184" y="1252"/>
                    </a:lnTo>
                    <a:lnTo>
                      <a:pt x="179" y="1252"/>
                    </a:lnTo>
                    <a:lnTo>
                      <a:pt x="176" y="1255"/>
                    </a:lnTo>
                    <a:lnTo>
                      <a:pt x="173" y="1255"/>
                    </a:lnTo>
                    <a:lnTo>
                      <a:pt x="168" y="1260"/>
                    </a:lnTo>
                    <a:lnTo>
                      <a:pt x="147" y="1268"/>
                    </a:lnTo>
                    <a:lnTo>
                      <a:pt x="139" y="1255"/>
                    </a:lnTo>
                    <a:lnTo>
                      <a:pt x="139" y="1252"/>
                    </a:lnTo>
                    <a:lnTo>
                      <a:pt x="137" y="1252"/>
                    </a:lnTo>
                    <a:lnTo>
                      <a:pt x="126" y="1260"/>
                    </a:lnTo>
                    <a:lnTo>
                      <a:pt x="124" y="1260"/>
                    </a:lnTo>
                    <a:lnTo>
                      <a:pt x="121" y="1260"/>
                    </a:lnTo>
                    <a:lnTo>
                      <a:pt x="116" y="1247"/>
                    </a:lnTo>
                    <a:lnTo>
                      <a:pt x="111" y="1239"/>
                    </a:lnTo>
                    <a:lnTo>
                      <a:pt x="103" y="1226"/>
                    </a:lnTo>
                    <a:lnTo>
                      <a:pt x="95" y="1213"/>
                    </a:lnTo>
                    <a:lnTo>
                      <a:pt x="90" y="1205"/>
                    </a:lnTo>
                    <a:lnTo>
                      <a:pt x="87" y="1200"/>
                    </a:lnTo>
                    <a:lnTo>
                      <a:pt x="87" y="1197"/>
                    </a:lnTo>
                    <a:lnTo>
                      <a:pt x="84" y="1194"/>
                    </a:lnTo>
                    <a:lnTo>
                      <a:pt x="82" y="1189"/>
                    </a:lnTo>
                    <a:lnTo>
                      <a:pt x="79" y="1186"/>
                    </a:lnTo>
                    <a:lnTo>
                      <a:pt x="79" y="1184"/>
                    </a:lnTo>
                    <a:lnTo>
                      <a:pt x="76" y="1179"/>
                    </a:lnTo>
                    <a:lnTo>
                      <a:pt x="74" y="1176"/>
                    </a:lnTo>
                    <a:lnTo>
                      <a:pt x="61" y="1152"/>
                    </a:lnTo>
                    <a:lnTo>
                      <a:pt x="55" y="1142"/>
                    </a:lnTo>
                    <a:lnTo>
                      <a:pt x="55" y="1139"/>
                    </a:lnTo>
                    <a:lnTo>
                      <a:pt x="53" y="1139"/>
                    </a:lnTo>
                    <a:lnTo>
                      <a:pt x="53" y="1137"/>
                    </a:lnTo>
                    <a:lnTo>
                      <a:pt x="53" y="1134"/>
                    </a:lnTo>
                    <a:lnTo>
                      <a:pt x="50" y="1131"/>
                    </a:lnTo>
                    <a:lnTo>
                      <a:pt x="48" y="1129"/>
                    </a:lnTo>
                    <a:lnTo>
                      <a:pt x="48" y="1123"/>
                    </a:lnTo>
                    <a:lnTo>
                      <a:pt x="45" y="1121"/>
                    </a:lnTo>
                    <a:lnTo>
                      <a:pt x="42" y="1118"/>
                    </a:lnTo>
                    <a:lnTo>
                      <a:pt x="42" y="1116"/>
                    </a:lnTo>
                    <a:lnTo>
                      <a:pt x="40" y="1113"/>
                    </a:lnTo>
                    <a:lnTo>
                      <a:pt x="40" y="1110"/>
                    </a:lnTo>
                    <a:lnTo>
                      <a:pt x="37" y="1108"/>
                    </a:lnTo>
                    <a:lnTo>
                      <a:pt x="35" y="1102"/>
                    </a:lnTo>
                    <a:lnTo>
                      <a:pt x="32" y="1097"/>
                    </a:lnTo>
                    <a:lnTo>
                      <a:pt x="29" y="1095"/>
                    </a:lnTo>
                    <a:lnTo>
                      <a:pt x="21" y="1076"/>
                    </a:lnTo>
                    <a:lnTo>
                      <a:pt x="11" y="1060"/>
                    </a:lnTo>
                    <a:lnTo>
                      <a:pt x="11" y="1058"/>
                    </a:lnTo>
                    <a:lnTo>
                      <a:pt x="11" y="1055"/>
                    </a:lnTo>
                    <a:lnTo>
                      <a:pt x="11" y="1053"/>
                    </a:lnTo>
                    <a:lnTo>
                      <a:pt x="11" y="1039"/>
                    </a:lnTo>
                    <a:lnTo>
                      <a:pt x="6" y="1039"/>
                    </a:lnTo>
                    <a:lnTo>
                      <a:pt x="0" y="1039"/>
                    </a:lnTo>
                    <a:lnTo>
                      <a:pt x="0" y="1026"/>
                    </a:lnTo>
                    <a:lnTo>
                      <a:pt x="0" y="1024"/>
                    </a:lnTo>
                    <a:lnTo>
                      <a:pt x="0" y="1016"/>
                    </a:lnTo>
                    <a:lnTo>
                      <a:pt x="6" y="987"/>
                    </a:lnTo>
                    <a:lnTo>
                      <a:pt x="6" y="984"/>
                    </a:lnTo>
                    <a:lnTo>
                      <a:pt x="8" y="961"/>
                    </a:lnTo>
                    <a:lnTo>
                      <a:pt x="8" y="958"/>
                    </a:lnTo>
                    <a:lnTo>
                      <a:pt x="8" y="955"/>
                    </a:lnTo>
                    <a:lnTo>
                      <a:pt x="8" y="942"/>
                    </a:lnTo>
                    <a:lnTo>
                      <a:pt x="11" y="927"/>
                    </a:lnTo>
                    <a:lnTo>
                      <a:pt x="14" y="906"/>
                    </a:lnTo>
                    <a:lnTo>
                      <a:pt x="14" y="903"/>
                    </a:lnTo>
                    <a:lnTo>
                      <a:pt x="14" y="900"/>
                    </a:lnTo>
                    <a:lnTo>
                      <a:pt x="16" y="861"/>
                    </a:lnTo>
                    <a:lnTo>
                      <a:pt x="16" y="858"/>
                    </a:lnTo>
                    <a:lnTo>
                      <a:pt x="21" y="811"/>
                    </a:lnTo>
                    <a:lnTo>
                      <a:pt x="21" y="808"/>
                    </a:lnTo>
                    <a:lnTo>
                      <a:pt x="21" y="806"/>
                    </a:lnTo>
                    <a:lnTo>
                      <a:pt x="21" y="801"/>
                    </a:lnTo>
                    <a:lnTo>
                      <a:pt x="24" y="782"/>
                    </a:lnTo>
                    <a:lnTo>
                      <a:pt x="24" y="764"/>
                    </a:lnTo>
                    <a:lnTo>
                      <a:pt x="27" y="722"/>
                    </a:lnTo>
                    <a:lnTo>
                      <a:pt x="27" y="717"/>
                    </a:lnTo>
                    <a:lnTo>
                      <a:pt x="27" y="706"/>
                    </a:lnTo>
                    <a:lnTo>
                      <a:pt x="27" y="701"/>
                    </a:lnTo>
                    <a:lnTo>
                      <a:pt x="29" y="696"/>
                    </a:lnTo>
                    <a:lnTo>
                      <a:pt x="29" y="683"/>
                    </a:lnTo>
                    <a:lnTo>
                      <a:pt x="29" y="664"/>
                    </a:lnTo>
                    <a:lnTo>
                      <a:pt x="29" y="651"/>
                    </a:lnTo>
                    <a:lnTo>
                      <a:pt x="32" y="635"/>
                    </a:lnTo>
                    <a:lnTo>
                      <a:pt x="32" y="630"/>
                    </a:lnTo>
                    <a:lnTo>
                      <a:pt x="32" y="606"/>
                    </a:lnTo>
                    <a:lnTo>
                      <a:pt x="35" y="580"/>
                    </a:lnTo>
                    <a:lnTo>
                      <a:pt x="35" y="578"/>
                    </a:lnTo>
                    <a:lnTo>
                      <a:pt x="35" y="567"/>
                    </a:lnTo>
                    <a:lnTo>
                      <a:pt x="35" y="546"/>
                    </a:lnTo>
                    <a:lnTo>
                      <a:pt x="35" y="541"/>
                    </a:lnTo>
                    <a:lnTo>
                      <a:pt x="35" y="538"/>
                    </a:lnTo>
                    <a:lnTo>
                      <a:pt x="35" y="536"/>
                    </a:lnTo>
                    <a:lnTo>
                      <a:pt x="37" y="530"/>
                    </a:lnTo>
                    <a:lnTo>
                      <a:pt x="37" y="528"/>
                    </a:lnTo>
                    <a:lnTo>
                      <a:pt x="37" y="525"/>
                    </a:lnTo>
                    <a:lnTo>
                      <a:pt x="37" y="522"/>
                    </a:lnTo>
                    <a:lnTo>
                      <a:pt x="37" y="520"/>
                    </a:lnTo>
                    <a:lnTo>
                      <a:pt x="37" y="512"/>
                    </a:lnTo>
                    <a:lnTo>
                      <a:pt x="37" y="494"/>
                    </a:lnTo>
                    <a:lnTo>
                      <a:pt x="37" y="491"/>
                    </a:lnTo>
                    <a:lnTo>
                      <a:pt x="37" y="459"/>
                    </a:lnTo>
                    <a:lnTo>
                      <a:pt x="37" y="457"/>
                    </a:lnTo>
                    <a:lnTo>
                      <a:pt x="37" y="452"/>
                    </a:lnTo>
                    <a:lnTo>
                      <a:pt x="37" y="438"/>
                    </a:lnTo>
                    <a:lnTo>
                      <a:pt x="37" y="394"/>
                    </a:lnTo>
                    <a:lnTo>
                      <a:pt x="37" y="391"/>
                    </a:lnTo>
                    <a:lnTo>
                      <a:pt x="37" y="386"/>
                    </a:lnTo>
                    <a:lnTo>
                      <a:pt x="37" y="362"/>
                    </a:lnTo>
                    <a:lnTo>
                      <a:pt x="37" y="360"/>
                    </a:lnTo>
                    <a:lnTo>
                      <a:pt x="35" y="344"/>
                    </a:lnTo>
                    <a:lnTo>
                      <a:pt x="35" y="339"/>
                    </a:lnTo>
                    <a:lnTo>
                      <a:pt x="35" y="326"/>
                    </a:lnTo>
                    <a:lnTo>
                      <a:pt x="35" y="318"/>
                    </a:lnTo>
                    <a:lnTo>
                      <a:pt x="35" y="299"/>
                    </a:lnTo>
                    <a:lnTo>
                      <a:pt x="35" y="294"/>
                    </a:lnTo>
                    <a:lnTo>
                      <a:pt x="32" y="278"/>
                    </a:lnTo>
                    <a:lnTo>
                      <a:pt x="32" y="263"/>
                    </a:lnTo>
                    <a:lnTo>
                      <a:pt x="29" y="247"/>
                    </a:lnTo>
                    <a:lnTo>
                      <a:pt x="29" y="242"/>
                    </a:lnTo>
                    <a:lnTo>
                      <a:pt x="29" y="239"/>
                    </a:lnTo>
                    <a:lnTo>
                      <a:pt x="29" y="234"/>
                    </a:lnTo>
                    <a:lnTo>
                      <a:pt x="27" y="218"/>
                    </a:lnTo>
                    <a:lnTo>
                      <a:pt x="27" y="215"/>
                    </a:lnTo>
                    <a:lnTo>
                      <a:pt x="27" y="213"/>
                    </a:lnTo>
                    <a:lnTo>
                      <a:pt x="27" y="210"/>
                    </a:lnTo>
                    <a:lnTo>
                      <a:pt x="24" y="192"/>
                    </a:lnTo>
                    <a:lnTo>
                      <a:pt x="24" y="187"/>
                    </a:lnTo>
                    <a:lnTo>
                      <a:pt x="24" y="179"/>
                    </a:lnTo>
                    <a:lnTo>
                      <a:pt x="21" y="147"/>
                    </a:lnTo>
                    <a:lnTo>
                      <a:pt x="21" y="145"/>
                    </a:lnTo>
                    <a:lnTo>
                      <a:pt x="21" y="134"/>
                    </a:lnTo>
                    <a:lnTo>
                      <a:pt x="19" y="118"/>
                    </a:lnTo>
                    <a:lnTo>
                      <a:pt x="19" y="110"/>
                    </a:lnTo>
                    <a:lnTo>
                      <a:pt x="19" y="105"/>
                    </a:lnTo>
                    <a:lnTo>
                      <a:pt x="19" y="103"/>
                    </a:lnTo>
                    <a:lnTo>
                      <a:pt x="19" y="95"/>
                    </a:lnTo>
                    <a:lnTo>
                      <a:pt x="27" y="92"/>
                    </a:lnTo>
                    <a:lnTo>
                      <a:pt x="29" y="92"/>
                    </a:lnTo>
                    <a:lnTo>
                      <a:pt x="32" y="92"/>
                    </a:lnTo>
                    <a:lnTo>
                      <a:pt x="40" y="92"/>
                    </a:lnTo>
                    <a:lnTo>
                      <a:pt x="50" y="89"/>
                    </a:lnTo>
                    <a:lnTo>
                      <a:pt x="61" y="87"/>
                    </a:lnTo>
                    <a:lnTo>
                      <a:pt x="71" y="87"/>
                    </a:lnTo>
                    <a:lnTo>
                      <a:pt x="84" y="87"/>
                    </a:lnTo>
                    <a:lnTo>
                      <a:pt x="95" y="87"/>
                    </a:lnTo>
                    <a:lnTo>
                      <a:pt x="105" y="87"/>
                    </a:lnTo>
                    <a:lnTo>
                      <a:pt x="129" y="87"/>
                    </a:lnTo>
                    <a:lnTo>
                      <a:pt x="132" y="87"/>
                    </a:lnTo>
                    <a:lnTo>
                      <a:pt x="137" y="87"/>
                    </a:lnTo>
                    <a:lnTo>
                      <a:pt x="142" y="89"/>
                    </a:lnTo>
                    <a:lnTo>
                      <a:pt x="145" y="89"/>
                    </a:lnTo>
                    <a:lnTo>
                      <a:pt x="152" y="89"/>
                    </a:lnTo>
                    <a:lnTo>
                      <a:pt x="158" y="89"/>
                    </a:lnTo>
                    <a:lnTo>
                      <a:pt x="166" y="92"/>
                    </a:lnTo>
                    <a:lnTo>
                      <a:pt x="179" y="95"/>
                    </a:lnTo>
                    <a:lnTo>
                      <a:pt x="187" y="97"/>
                    </a:lnTo>
                    <a:lnTo>
                      <a:pt x="200" y="100"/>
                    </a:lnTo>
                    <a:lnTo>
                      <a:pt x="223" y="103"/>
                    </a:lnTo>
                    <a:lnTo>
                      <a:pt x="226" y="103"/>
                    </a:lnTo>
                    <a:lnTo>
                      <a:pt x="229" y="105"/>
                    </a:lnTo>
                    <a:lnTo>
                      <a:pt x="239" y="105"/>
                    </a:lnTo>
                    <a:lnTo>
                      <a:pt x="249" y="108"/>
                    </a:lnTo>
                    <a:lnTo>
                      <a:pt x="257" y="108"/>
                    </a:lnTo>
                    <a:lnTo>
                      <a:pt x="268" y="108"/>
                    </a:lnTo>
                    <a:lnTo>
                      <a:pt x="281" y="110"/>
                    </a:lnTo>
                    <a:lnTo>
                      <a:pt x="284" y="110"/>
                    </a:lnTo>
                    <a:lnTo>
                      <a:pt x="307" y="110"/>
                    </a:lnTo>
                    <a:lnTo>
                      <a:pt x="310" y="113"/>
                    </a:lnTo>
                    <a:lnTo>
                      <a:pt x="312" y="113"/>
                    </a:lnTo>
                    <a:lnTo>
                      <a:pt x="323" y="116"/>
                    </a:lnTo>
                    <a:lnTo>
                      <a:pt x="326" y="118"/>
                    </a:lnTo>
                    <a:lnTo>
                      <a:pt x="331" y="121"/>
                    </a:lnTo>
                    <a:lnTo>
                      <a:pt x="344" y="126"/>
                    </a:lnTo>
                    <a:lnTo>
                      <a:pt x="357" y="131"/>
                    </a:lnTo>
                    <a:lnTo>
                      <a:pt x="373" y="137"/>
                    </a:lnTo>
                    <a:lnTo>
                      <a:pt x="386" y="142"/>
                    </a:lnTo>
                    <a:lnTo>
                      <a:pt x="388" y="145"/>
                    </a:lnTo>
                    <a:lnTo>
                      <a:pt x="391" y="147"/>
                    </a:lnTo>
                    <a:lnTo>
                      <a:pt x="399" y="150"/>
                    </a:lnTo>
                    <a:lnTo>
                      <a:pt x="404" y="155"/>
                    </a:lnTo>
                    <a:lnTo>
                      <a:pt x="412" y="158"/>
                    </a:lnTo>
                    <a:lnTo>
                      <a:pt x="415" y="160"/>
                    </a:lnTo>
                    <a:lnTo>
                      <a:pt x="417" y="163"/>
                    </a:lnTo>
                    <a:lnTo>
                      <a:pt x="420" y="163"/>
                    </a:lnTo>
                    <a:lnTo>
                      <a:pt x="425" y="166"/>
                    </a:lnTo>
                    <a:lnTo>
                      <a:pt x="428" y="166"/>
                    </a:lnTo>
                    <a:lnTo>
                      <a:pt x="433" y="168"/>
                    </a:lnTo>
                    <a:lnTo>
                      <a:pt x="441" y="171"/>
                    </a:lnTo>
                    <a:lnTo>
                      <a:pt x="443" y="173"/>
                    </a:lnTo>
                    <a:lnTo>
                      <a:pt x="446" y="173"/>
                    </a:lnTo>
                    <a:lnTo>
                      <a:pt x="449" y="173"/>
                    </a:lnTo>
                    <a:lnTo>
                      <a:pt x="451" y="176"/>
                    </a:lnTo>
                    <a:lnTo>
                      <a:pt x="454" y="176"/>
                    </a:lnTo>
                    <a:lnTo>
                      <a:pt x="483" y="171"/>
                    </a:lnTo>
                    <a:lnTo>
                      <a:pt x="491" y="171"/>
                    </a:lnTo>
                    <a:lnTo>
                      <a:pt x="522" y="168"/>
                    </a:lnTo>
                    <a:lnTo>
                      <a:pt x="527" y="168"/>
                    </a:lnTo>
                    <a:lnTo>
                      <a:pt x="530" y="166"/>
                    </a:lnTo>
                    <a:lnTo>
                      <a:pt x="535" y="166"/>
                    </a:lnTo>
                    <a:lnTo>
                      <a:pt x="546" y="160"/>
                    </a:lnTo>
                    <a:lnTo>
                      <a:pt x="556" y="158"/>
                    </a:lnTo>
                    <a:lnTo>
                      <a:pt x="569" y="155"/>
                    </a:lnTo>
                    <a:lnTo>
                      <a:pt x="582" y="158"/>
                    </a:lnTo>
                    <a:lnTo>
                      <a:pt x="601" y="158"/>
                    </a:lnTo>
                    <a:lnTo>
                      <a:pt x="617" y="158"/>
                    </a:lnTo>
                    <a:lnTo>
                      <a:pt x="658" y="160"/>
                    </a:lnTo>
                    <a:lnTo>
                      <a:pt x="666" y="163"/>
                    </a:lnTo>
                    <a:lnTo>
                      <a:pt x="672" y="163"/>
                    </a:lnTo>
                    <a:lnTo>
                      <a:pt x="674" y="163"/>
                    </a:lnTo>
                    <a:lnTo>
                      <a:pt x="677" y="163"/>
                    </a:lnTo>
                    <a:lnTo>
                      <a:pt x="679" y="163"/>
                    </a:lnTo>
                    <a:lnTo>
                      <a:pt x="682" y="163"/>
                    </a:lnTo>
                    <a:lnTo>
                      <a:pt x="685" y="163"/>
                    </a:lnTo>
                    <a:lnTo>
                      <a:pt x="685" y="160"/>
                    </a:lnTo>
                    <a:lnTo>
                      <a:pt x="693" y="160"/>
                    </a:lnTo>
                    <a:lnTo>
                      <a:pt x="732" y="152"/>
                    </a:lnTo>
                    <a:lnTo>
                      <a:pt x="742" y="147"/>
                    </a:lnTo>
                    <a:lnTo>
                      <a:pt x="755" y="147"/>
                    </a:lnTo>
                    <a:lnTo>
                      <a:pt x="758" y="145"/>
                    </a:lnTo>
                    <a:lnTo>
                      <a:pt x="761" y="145"/>
                    </a:lnTo>
                    <a:lnTo>
                      <a:pt x="763" y="145"/>
                    </a:lnTo>
                    <a:lnTo>
                      <a:pt x="766" y="142"/>
                    </a:lnTo>
                    <a:lnTo>
                      <a:pt x="769" y="139"/>
                    </a:lnTo>
                    <a:lnTo>
                      <a:pt x="771" y="139"/>
                    </a:lnTo>
                    <a:lnTo>
                      <a:pt x="782" y="147"/>
                    </a:lnTo>
                    <a:lnTo>
                      <a:pt x="790" y="150"/>
                    </a:lnTo>
                    <a:lnTo>
                      <a:pt x="790" y="152"/>
                    </a:lnTo>
                    <a:lnTo>
                      <a:pt x="792" y="152"/>
                    </a:lnTo>
                    <a:lnTo>
                      <a:pt x="797" y="155"/>
                    </a:lnTo>
                    <a:lnTo>
                      <a:pt x="797" y="158"/>
                    </a:lnTo>
                    <a:lnTo>
                      <a:pt x="800" y="158"/>
                    </a:lnTo>
                    <a:lnTo>
                      <a:pt x="803" y="160"/>
                    </a:lnTo>
                    <a:lnTo>
                      <a:pt x="805" y="160"/>
                    </a:lnTo>
                    <a:lnTo>
                      <a:pt x="808" y="160"/>
                    </a:lnTo>
                    <a:lnTo>
                      <a:pt x="811" y="163"/>
                    </a:lnTo>
                    <a:lnTo>
                      <a:pt x="813" y="163"/>
                    </a:lnTo>
                    <a:lnTo>
                      <a:pt x="816" y="163"/>
                    </a:lnTo>
                    <a:lnTo>
                      <a:pt x="818" y="166"/>
                    </a:lnTo>
                    <a:lnTo>
                      <a:pt x="826" y="168"/>
                    </a:lnTo>
                    <a:lnTo>
                      <a:pt x="829" y="168"/>
                    </a:lnTo>
                    <a:lnTo>
                      <a:pt x="831" y="168"/>
                    </a:lnTo>
                    <a:lnTo>
                      <a:pt x="831" y="171"/>
                    </a:lnTo>
                    <a:lnTo>
                      <a:pt x="834" y="171"/>
                    </a:lnTo>
                    <a:lnTo>
                      <a:pt x="837" y="171"/>
                    </a:lnTo>
                    <a:lnTo>
                      <a:pt x="839" y="171"/>
                    </a:lnTo>
                    <a:lnTo>
                      <a:pt x="842" y="168"/>
                    </a:lnTo>
                    <a:lnTo>
                      <a:pt x="845" y="168"/>
                    </a:lnTo>
                    <a:lnTo>
                      <a:pt x="850" y="168"/>
                    </a:lnTo>
                    <a:lnTo>
                      <a:pt x="852" y="168"/>
                    </a:lnTo>
                    <a:lnTo>
                      <a:pt x="858" y="168"/>
                    </a:lnTo>
                    <a:lnTo>
                      <a:pt x="860" y="166"/>
                    </a:lnTo>
                    <a:lnTo>
                      <a:pt x="866" y="166"/>
                    </a:lnTo>
                    <a:lnTo>
                      <a:pt x="873" y="163"/>
                    </a:lnTo>
                    <a:lnTo>
                      <a:pt x="884" y="160"/>
                    </a:lnTo>
                    <a:lnTo>
                      <a:pt x="892" y="158"/>
                    </a:lnTo>
                    <a:lnTo>
                      <a:pt x="897" y="155"/>
                    </a:lnTo>
                    <a:lnTo>
                      <a:pt x="905" y="152"/>
                    </a:lnTo>
                    <a:lnTo>
                      <a:pt x="910" y="150"/>
                    </a:lnTo>
                    <a:lnTo>
                      <a:pt x="918" y="147"/>
                    </a:lnTo>
                    <a:lnTo>
                      <a:pt x="921" y="147"/>
                    </a:lnTo>
                    <a:lnTo>
                      <a:pt x="923" y="145"/>
                    </a:lnTo>
                    <a:lnTo>
                      <a:pt x="926" y="145"/>
                    </a:lnTo>
                    <a:lnTo>
                      <a:pt x="934" y="142"/>
                    </a:lnTo>
                    <a:lnTo>
                      <a:pt x="939" y="137"/>
                    </a:lnTo>
                    <a:lnTo>
                      <a:pt x="942" y="137"/>
                    </a:lnTo>
                    <a:lnTo>
                      <a:pt x="952" y="131"/>
                    </a:lnTo>
                    <a:lnTo>
                      <a:pt x="960" y="129"/>
                    </a:lnTo>
                    <a:lnTo>
                      <a:pt x="970" y="124"/>
                    </a:lnTo>
                    <a:lnTo>
                      <a:pt x="976" y="118"/>
                    </a:lnTo>
                    <a:lnTo>
                      <a:pt x="984" y="116"/>
                    </a:lnTo>
                    <a:lnTo>
                      <a:pt x="994" y="110"/>
                    </a:lnTo>
                    <a:lnTo>
                      <a:pt x="1002" y="105"/>
                    </a:lnTo>
                    <a:lnTo>
                      <a:pt x="1010" y="103"/>
                    </a:lnTo>
                    <a:lnTo>
                      <a:pt x="1018" y="97"/>
                    </a:lnTo>
                    <a:lnTo>
                      <a:pt x="1023" y="95"/>
                    </a:lnTo>
                    <a:lnTo>
                      <a:pt x="1031" y="89"/>
                    </a:lnTo>
                    <a:lnTo>
                      <a:pt x="1036" y="87"/>
                    </a:lnTo>
                    <a:lnTo>
                      <a:pt x="1039" y="84"/>
                    </a:lnTo>
                    <a:lnTo>
                      <a:pt x="1041" y="84"/>
                    </a:lnTo>
                    <a:lnTo>
                      <a:pt x="1044" y="82"/>
                    </a:lnTo>
                    <a:lnTo>
                      <a:pt x="1046" y="82"/>
                    </a:lnTo>
                    <a:lnTo>
                      <a:pt x="1046" y="79"/>
                    </a:lnTo>
                    <a:lnTo>
                      <a:pt x="1054" y="76"/>
                    </a:lnTo>
                    <a:lnTo>
                      <a:pt x="1060" y="71"/>
                    </a:lnTo>
                    <a:lnTo>
                      <a:pt x="1067" y="68"/>
                    </a:lnTo>
                    <a:lnTo>
                      <a:pt x="1073" y="66"/>
                    </a:lnTo>
                    <a:lnTo>
                      <a:pt x="1078" y="63"/>
                    </a:lnTo>
                    <a:lnTo>
                      <a:pt x="1081" y="61"/>
                    </a:lnTo>
                    <a:lnTo>
                      <a:pt x="1086" y="58"/>
                    </a:lnTo>
                    <a:lnTo>
                      <a:pt x="1088" y="55"/>
                    </a:lnTo>
                    <a:lnTo>
                      <a:pt x="1091" y="55"/>
                    </a:lnTo>
                    <a:lnTo>
                      <a:pt x="1096" y="53"/>
                    </a:lnTo>
                    <a:lnTo>
                      <a:pt x="1102" y="50"/>
                    </a:lnTo>
                    <a:lnTo>
                      <a:pt x="1107" y="47"/>
                    </a:lnTo>
                    <a:lnTo>
                      <a:pt x="1109" y="47"/>
                    </a:lnTo>
                    <a:lnTo>
                      <a:pt x="1115" y="45"/>
                    </a:lnTo>
                    <a:lnTo>
                      <a:pt x="1120" y="42"/>
                    </a:lnTo>
                    <a:lnTo>
                      <a:pt x="1125" y="40"/>
                    </a:lnTo>
                    <a:lnTo>
                      <a:pt x="1128" y="40"/>
                    </a:lnTo>
                    <a:lnTo>
                      <a:pt x="1130" y="40"/>
                    </a:lnTo>
                    <a:lnTo>
                      <a:pt x="1133" y="37"/>
                    </a:lnTo>
                    <a:lnTo>
                      <a:pt x="1136" y="37"/>
                    </a:lnTo>
                    <a:lnTo>
                      <a:pt x="1138" y="37"/>
                    </a:lnTo>
                    <a:lnTo>
                      <a:pt x="1143" y="34"/>
                    </a:lnTo>
                    <a:lnTo>
                      <a:pt x="1146" y="32"/>
                    </a:lnTo>
                    <a:lnTo>
                      <a:pt x="1149" y="32"/>
                    </a:lnTo>
                    <a:lnTo>
                      <a:pt x="1154" y="29"/>
                    </a:lnTo>
                    <a:lnTo>
                      <a:pt x="1159" y="26"/>
                    </a:lnTo>
                    <a:lnTo>
                      <a:pt x="1167" y="24"/>
                    </a:lnTo>
                    <a:lnTo>
                      <a:pt x="1175" y="21"/>
                    </a:lnTo>
                    <a:lnTo>
                      <a:pt x="1183" y="19"/>
                    </a:lnTo>
                    <a:lnTo>
                      <a:pt x="1193" y="16"/>
                    </a:lnTo>
                    <a:lnTo>
                      <a:pt x="1199" y="13"/>
                    </a:lnTo>
                    <a:lnTo>
                      <a:pt x="1204" y="11"/>
                    </a:lnTo>
                    <a:lnTo>
                      <a:pt x="1212" y="11"/>
                    </a:lnTo>
                    <a:lnTo>
                      <a:pt x="1217" y="8"/>
                    </a:lnTo>
                    <a:lnTo>
                      <a:pt x="1222" y="5"/>
                    </a:lnTo>
                    <a:lnTo>
                      <a:pt x="1225" y="5"/>
                    </a:lnTo>
                    <a:lnTo>
                      <a:pt x="1233" y="3"/>
                    </a:lnTo>
                    <a:lnTo>
                      <a:pt x="1235" y="0"/>
                    </a:lnTo>
                    <a:lnTo>
                      <a:pt x="1238" y="0"/>
                    </a:lnTo>
                    <a:lnTo>
                      <a:pt x="1240" y="0"/>
                    </a:lnTo>
                    <a:lnTo>
                      <a:pt x="1240" y="5"/>
                    </a:lnTo>
                    <a:lnTo>
                      <a:pt x="1243" y="5"/>
                    </a:lnTo>
                    <a:lnTo>
                      <a:pt x="1243" y="11"/>
                    </a:lnTo>
                    <a:lnTo>
                      <a:pt x="1246" y="16"/>
                    </a:lnTo>
                    <a:lnTo>
                      <a:pt x="1248" y="26"/>
                    </a:lnTo>
                    <a:lnTo>
                      <a:pt x="1254" y="37"/>
                    </a:lnTo>
                    <a:lnTo>
                      <a:pt x="1256" y="47"/>
                    </a:lnTo>
                    <a:lnTo>
                      <a:pt x="1259" y="53"/>
                    </a:lnTo>
                    <a:lnTo>
                      <a:pt x="1261" y="61"/>
                    </a:lnTo>
                    <a:lnTo>
                      <a:pt x="1261" y="66"/>
                    </a:lnTo>
                    <a:lnTo>
                      <a:pt x="1264" y="74"/>
                    </a:lnTo>
                    <a:lnTo>
                      <a:pt x="1264" y="79"/>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8" name="フリーフォーム 217"/>
              <p:cNvSpPr>
                <a:spLocks/>
              </p:cNvSpPr>
              <p:nvPr/>
            </p:nvSpPr>
            <p:spPr bwMode="auto">
              <a:xfrm>
                <a:off x="1085402" y="2315346"/>
                <a:ext cx="1150741" cy="948137"/>
              </a:xfrm>
              <a:custGeom>
                <a:avLst/>
                <a:gdLst>
                  <a:gd name="T0" fmla="*/ 3 w 2402"/>
                  <a:gd name="T1" fmla="*/ 1643 h 1948"/>
                  <a:gd name="T2" fmla="*/ 58 w 2402"/>
                  <a:gd name="T3" fmla="*/ 1544 h 1948"/>
                  <a:gd name="T4" fmla="*/ 168 w 2402"/>
                  <a:gd name="T5" fmla="*/ 1357 h 1948"/>
                  <a:gd name="T6" fmla="*/ 252 w 2402"/>
                  <a:gd name="T7" fmla="*/ 1218 h 1948"/>
                  <a:gd name="T8" fmla="*/ 349 w 2402"/>
                  <a:gd name="T9" fmla="*/ 1108 h 1948"/>
                  <a:gd name="T10" fmla="*/ 420 w 2402"/>
                  <a:gd name="T11" fmla="*/ 1053 h 1948"/>
                  <a:gd name="T12" fmla="*/ 522 w 2402"/>
                  <a:gd name="T13" fmla="*/ 1008 h 1948"/>
                  <a:gd name="T14" fmla="*/ 789 w 2402"/>
                  <a:gd name="T15" fmla="*/ 922 h 1948"/>
                  <a:gd name="T16" fmla="*/ 816 w 2402"/>
                  <a:gd name="T17" fmla="*/ 903 h 1948"/>
                  <a:gd name="T18" fmla="*/ 855 w 2402"/>
                  <a:gd name="T19" fmla="*/ 845 h 1948"/>
                  <a:gd name="T20" fmla="*/ 907 w 2402"/>
                  <a:gd name="T21" fmla="*/ 751 h 1948"/>
                  <a:gd name="T22" fmla="*/ 944 w 2402"/>
                  <a:gd name="T23" fmla="*/ 709 h 1948"/>
                  <a:gd name="T24" fmla="*/ 978 w 2402"/>
                  <a:gd name="T25" fmla="*/ 683 h 1948"/>
                  <a:gd name="T26" fmla="*/ 1036 w 2402"/>
                  <a:gd name="T27" fmla="*/ 643 h 1948"/>
                  <a:gd name="T28" fmla="*/ 1104 w 2402"/>
                  <a:gd name="T29" fmla="*/ 607 h 1948"/>
                  <a:gd name="T30" fmla="*/ 1206 w 2402"/>
                  <a:gd name="T31" fmla="*/ 557 h 1948"/>
                  <a:gd name="T32" fmla="*/ 1314 w 2402"/>
                  <a:gd name="T33" fmla="*/ 517 h 1948"/>
                  <a:gd name="T34" fmla="*/ 1421 w 2402"/>
                  <a:gd name="T35" fmla="*/ 475 h 1948"/>
                  <a:gd name="T36" fmla="*/ 1471 w 2402"/>
                  <a:gd name="T37" fmla="*/ 447 h 1948"/>
                  <a:gd name="T38" fmla="*/ 1542 w 2402"/>
                  <a:gd name="T39" fmla="*/ 368 h 1948"/>
                  <a:gd name="T40" fmla="*/ 1565 w 2402"/>
                  <a:gd name="T41" fmla="*/ 284 h 1948"/>
                  <a:gd name="T42" fmla="*/ 1555 w 2402"/>
                  <a:gd name="T43" fmla="*/ 221 h 1948"/>
                  <a:gd name="T44" fmla="*/ 1502 w 2402"/>
                  <a:gd name="T45" fmla="*/ 100 h 1948"/>
                  <a:gd name="T46" fmla="*/ 1484 w 2402"/>
                  <a:gd name="T47" fmla="*/ 32 h 1948"/>
                  <a:gd name="T48" fmla="*/ 1523 w 2402"/>
                  <a:gd name="T49" fmla="*/ 11 h 1948"/>
                  <a:gd name="T50" fmla="*/ 1681 w 2402"/>
                  <a:gd name="T51" fmla="*/ 45 h 1948"/>
                  <a:gd name="T52" fmla="*/ 1715 w 2402"/>
                  <a:gd name="T53" fmla="*/ 58 h 1948"/>
                  <a:gd name="T54" fmla="*/ 1746 w 2402"/>
                  <a:gd name="T55" fmla="*/ 71 h 1948"/>
                  <a:gd name="T56" fmla="*/ 1772 w 2402"/>
                  <a:gd name="T57" fmla="*/ 84 h 1948"/>
                  <a:gd name="T58" fmla="*/ 1807 w 2402"/>
                  <a:gd name="T59" fmla="*/ 108 h 1948"/>
                  <a:gd name="T60" fmla="*/ 1835 w 2402"/>
                  <a:gd name="T61" fmla="*/ 134 h 1948"/>
                  <a:gd name="T62" fmla="*/ 1856 w 2402"/>
                  <a:gd name="T63" fmla="*/ 155 h 1948"/>
                  <a:gd name="T64" fmla="*/ 1888 w 2402"/>
                  <a:gd name="T65" fmla="*/ 197 h 1948"/>
                  <a:gd name="T66" fmla="*/ 1919 w 2402"/>
                  <a:gd name="T67" fmla="*/ 234 h 1948"/>
                  <a:gd name="T68" fmla="*/ 1959 w 2402"/>
                  <a:gd name="T69" fmla="*/ 273 h 1948"/>
                  <a:gd name="T70" fmla="*/ 1982 w 2402"/>
                  <a:gd name="T71" fmla="*/ 305 h 1948"/>
                  <a:gd name="T72" fmla="*/ 2029 w 2402"/>
                  <a:gd name="T73" fmla="*/ 365 h 1948"/>
                  <a:gd name="T74" fmla="*/ 2056 w 2402"/>
                  <a:gd name="T75" fmla="*/ 405 h 1948"/>
                  <a:gd name="T76" fmla="*/ 2092 w 2402"/>
                  <a:gd name="T77" fmla="*/ 457 h 1948"/>
                  <a:gd name="T78" fmla="*/ 2119 w 2402"/>
                  <a:gd name="T79" fmla="*/ 494 h 1948"/>
                  <a:gd name="T80" fmla="*/ 2160 w 2402"/>
                  <a:gd name="T81" fmla="*/ 552 h 1948"/>
                  <a:gd name="T82" fmla="*/ 2195 w 2402"/>
                  <a:gd name="T83" fmla="*/ 601 h 1948"/>
                  <a:gd name="T84" fmla="*/ 2208 w 2402"/>
                  <a:gd name="T85" fmla="*/ 622 h 1948"/>
                  <a:gd name="T86" fmla="*/ 2229 w 2402"/>
                  <a:gd name="T87" fmla="*/ 654 h 1948"/>
                  <a:gd name="T88" fmla="*/ 2265 w 2402"/>
                  <a:gd name="T89" fmla="*/ 709 h 1948"/>
                  <a:gd name="T90" fmla="*/ 2299 w 2402"/>
                  <a:gd name="T91" fmla="*/ 756 h 1948"/>
                  <a:gd name="T92" fmla="*/ 2326 w 2402"/>
                  <a:gd name="T93" fmla="*/ 793 h 1948"/>
                  <a:gd name="T94" fmla="*/ 2378 w 2402"/>
                  <a:gd name="T95" fmla="*/ 914 h 1948"/>
                  <a:gd name="T96" fmla="*/ 2218 w 2402"/>
                  <a:gd name="T97" fmla="*/ 1032 h 1948"/>
                  <a:gd name="T98" fmla="*/ 2087 w 2402"/>
                  <a:gd name="T99" fmla="*/ 1121 h 1948"/>
                  <a:gd name="T100" fmla="*/ 2001 w 2402"/>
                  <a:gd name="T101" fmla="*/ 1181 h 1948"/>
                  <a:gd name="T102" fmla="*/ 1835 w 2402"/>
                  <a:gd name="T103" fmla="*/ 1281 h 1948"/>
                  <a:gd name="T104" fmla="*/ 1704 w 2402"/>
                  <a:gd name="T105" fmla="*/ 1349 h 1948"/>
                  <a:gd name="T106" fmla="*/ 1526 w 2402"/>
                  <a:gd name="T107" fmla="*/ 1446 h 1948"/>
                  <a:gd name="T108" fmla="*/ 1277 w 2402"/>
                  <a:gd name="T109" fmla="*/ 1575 h 1948"/>
                  <a:gd name="T110" fmla="*/ 1122 w 2402"/>
                  <a:gd name="T111" fmla="*/ 1646 h 1948"/>
                  <a:gd name="T112" fmla="*/ 1031 w 2402"/>
                  <a:gd name="T113" fmla="*/ 1688 h 1948"/>
                  <a:gd name="T114" fmla="*/ 881 w 2402"/>
                  <a:gd name="T115" fmla="*/ 1746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402" h="1948">
                    <a:moveTo>
                      <a:pt x="394" y="1903"/>
                    </a:moveTo>
                    <a:lnTo>
                      <a:pt x="268" y="1948"/>
                    </a:lnTo>
                    <a:lnTo>
                      <a:pt x="265" y="1945"/>
                    </a:lnTo>
                    <a:lnTo>
                      <a:pt x="255" y="1932"/>
                    </a:lnTo>
                    <a:lnTo>
                      <a:pt x="234" y="1911"/>
                    </a:lnTo>
                    <a:lnTo>
                      <a:pt x="150" y="1814"/>
                    </a:lnTo>
                    <a:lnTo>
                      <a:pt x="144" y="1806"/>
                    </a:lnTo>
                    <a:lnTo>
                      <a:pt x="3" y="1643"/>
                    </a:lnTo>
                    <a:lnTo>
                      <a:pt x="0" y="1641"/>
                    </a:lnTo>
                    <a:lnTo>
                      <a:pt x="8" y="1625"/>
                    </a:lnTo>
                    <a:lnTo>
                      <a:pt x="16" y="1612"/>
                    </a:lnTo>
                    <a:lnTo>
                      <a:pt x="27" y="1596"/>
                    </a:lnTo>
                    <a:lnTo>
                      <a:pt x="34" y="1583"/>
                    </a:lnTo>
                    <a:lnTo>
                      <a:pt x="45" y="1565"/>
                    </a:lnTo>
                    <a:lnTo>
                      <a:pt x="50" y="1554"/>
                    </a:lnTo>
                    <a:lnTo>
                      <a:pt x="58" y="1544"/>
                    </a:lnTo>
                    <a:lnTo>
                      <a:pt x="61" y="1538"/>
                    </a:lnTo>
                    <a:lnTo>
                      <a:pt x="74" y="1517"/>
                    </a:lnTo>
                    <a:lnTo>
                      <a:pt x="84" y="1502"/>
                    </a:lnTo>
                    <a:lnTo>
                      <a:pt x="108" y="1460"/>
                    </a:lnTo>
                    <a:lnTo>
                      <a:pt x="124" y="1436"/>
                    </a:lnTo>
                    <a:lnTo>
                      <a:pt x="131" y="1420"/>
                    </a:lnTo>
                    <a:lnTo>
                      <a:pt x="152" y="1386"/>
                    </a:lnTo>
                    <a:lnTo>
                      <a:pt x="168" y="1357"/>
                    </a:lnTo>
                    <a:lnTo>
                      <a:pt x="171" y="1357"/>
                    </a:lnTo>
                    <a:lnTo>
                      <a:pt x="173" y="1349"/>
                    </a:lnTo>
                    <a:lnTo>
                      <a:pt x="181" y="1336"/>
                    </a:lnTo>
                    <a:lnTo>
                      <a:pt x="202" y="1299"/>
                    </a:lnTo>
                    <a:lnTo>
                      <a:pt x="226" y="1265"/>
                    </a:lnTo>
                    <a:lnTo>
                      <a:pt x="234" y="1250"/>
                    </a:lnTo>
                    <a:lnTo>
                      <a:pt x="241" y="1236"/>
                    </a:lnTo>
                    <a:lnTo>
                      <a:pt x="252" y="1218"/>
                    </a:lnTo>
                    <a:lnTo>
                      <a:pt x="255" y="1218"/>
                    </a:lnTo>
                    <a:lnTo>
                      <a:pt x="265" y="1202"/>
                    </a:lnTo>
                    <a:lnTo>
                      <a:pt x="276" y="1187"/>
                    </a:lnTo>
                    <a:lnTo>
                      <a:pt x="294" y="1166"/>
                    </a:lnTo>
                    <a:lnTo>
                      <a:pt x="307" y="1150"/>
                    </a:lnTo>
                    <a:lnTo>
                      <a:pt x="320" y="1137"/>
                    </a:lnTo>
                    <a:lnTo>
                      <a:pt x="331" y="1124"/>
                    </a:lnTo>
                    <a:lnTo>
                      <a:pt x="349" y="1108"/>
                    </a:lnTo>
                    <a:lnTo>
                      <a:pt x="367" y="1089"/>
                    </a:lnTo>
                    <a:lnTo>
                      <a:pt x="383" y="1074"/>
                    </a:lnTo>
                    <a:lnTo>
                      <a:pt x="394" y="1066"/>
                    </a:lnTo>
                    <a:lnTo>
                      <a:pt x="401" y="1061"/>
                    </a:lnTo>
                    <a:lnTo>
                      <a:pt x="409" y="1055"/>
                    </a:lnTo>
                    <a:lnTo>
                      <a:pt x="415" y="1053"/>
                    </a:lnTo>
                    <a:lnTo>
                      <a:pt x="417" y="1053"/>
                    </a:lnTo>
                    <a:lnTo>
                      <a:pt x="420" y="1053"/>
                    </a:lnTo>
                    <a:lnTo>
                      <a:pt x="428" y="1048"/>
                    </a:lnTo>
                    <a:lnTo>
                      <a:pt x="438" y="1045"/>
                    </a:lnTo>
                    <a:lnTo>
                      <a:pt x="454" y="1037"/>
                    </a:lnTo>
                    <a:lnTo>
                      <a:pt x="470" y="1032"/>
                    </a:lnTo>
                    <a:lnTo>
                      <a:pt x="483" y="1027"/>
                    </a:lnTo>
                    <a:lnTo>
                      <a:pt x="496" y="1021"/>
                    </a:lnTo>
                    <a:lnTo>
                      <a:pt x="506" y="1016"/>
                    </a:lnTo>
                    <a:lnTo>
                      <a:pt x="522" y="1008"/>
                    </a:lnTo>
                    <a:lnTo>
                      <a:pt x="532" y="1006"/>
                    </a:lnTo>
                    <a:lnTo>
                      <a:pt x="572" y="992"/>
                    </a:lnTo>
                    <a:lnTo>
                      <a:pt x="593" y="985"/>
                    </a:lnTo>
                    <a:lnTo>
                      <a:pt x="635" y="971"/>
                    </a:lnTo>
                    <a:lnTo>
                      <a:pt x="679" y="956"/>
                    </a:lnTo>
                    <a:lnTo>
                      <a:pt x="716" y="945"/>
                    </a:lnTo>
                    <a:lnTo>
                      <a:pt x="755" y="932"/>
                    </a:lnTo>
                    <a:lnTo>
                      <a:pt x="789" y="922"/>
                    </a:lnTo>
                    <a:lnTo>
                      <a:pt x="792" y="919"/>
                    </a:lnTo>
                    <a:lnTo>
                      <a:pt x="797" y="916"/>
                    </a:lnTo>
                    <a:lnTo>
                      <a:pt x="800" y="916"/>
                    </a:lnTo>
                    <a:lnTo>
                      <a:pt x="803" y="914"/>
                    </a:lnTo>
                    <a:lnTo>
                      <a:pt x="805" y="914"/>
                    </a:lnTo>
                    <a:lnTo>
                      <a:pt x="813" y="908"/>
                    </a:lnTo>
                    <a:lnTo>
                      <a:pt x="816" y="906"/>
                    </a:lnTo>
                    <a:lnTo>
                      <a:pt x="816" y="903"/>
                    </a:lnTo>
                    <a:lnTo>
                      <a:pt x="821" y="898"/>
                    </a:lnTo>
                    <a:lnTo>
                      <a:pt x="826" y="893"/>
                    </a:lnTo>
                    <a:lnTo>
                      <a:pt x="829" y="890"/>
                    </a:lnTo>
                    <a:lnTo>
                      <a:pt x="834" y="882"/>
                    </a:lnTo>
                    <a:lnTo>
                      <a:pt x="837" y="877"/>
                    </a:lnTo>
                    <a:lnTo>
                      <a:pt x="842" y="869"/>
                    </a:lnTo>
                    <a:lnTo>
                      <a:pt x="847" y="861"/>
                    </a:lnTo>
                    <a:lnTo>
                      <a:pt x="855" y="845"/>
                    </a:lnTo>
                    <a:lnTo>
                      <a:pt x="863" y="832"/>
                    </a:lnTo>
                    <a:lnTo>
                      <a:pt x="868" y="819"/>
                    </a:lnTo>
                    <a:lnTo>
                      <a:pt x="879" y="798"/>
                    </a:lnTo>
                    <a:lnTo>
                      <a:pt x="886" y="788"/>
                    </a:lnTo>
                    <a:lnTo>
                      <a:pt x="894" y="775"/>
                    </a:lnTo>
                    <a:lnTo>
                      <a:pt x="900" y="764"/>
                    </a:lnTo>
                    <a:lnTo>
                      <a:pt x="905" y="756"/>
                    </a:lnTo>
                    <a:lnTo>
                      <a:pt x="907" y="751"/>
                    </a:lnTo>
                    <a:lnTo>
                      <a:pt x="913" y="746"/>
                    </a:lnTo>
                    <a:lnTo>
                      <a:pt x="918" y="740"/>
                    </a:lnTo>
                    <a:lnTo>
                      <a:pt x="923" y="733"/>
                    </a:lnTo>
                    <a:lnTo>
                      <a:pt x="928" y="727"/>
                    </a:lnTo>
                    <a:lnTo>
                      <a:pt x="931" y="722"/>
                    </a:lnTo>
                    <a:lnTo>
                      <a:pt x="936" y="717"/>
                    </a:lnTo>
                    <a:lnTo>
                      <a:pt x="941" y="712"/>
                    </a:lnTo>
                    <a:lnTo>
                      <a:pt x="944" y="709"/>
                    </a:lnTo>
                    <a:lnTo>
                      <a:pt x="947" y="706"/>
                    </a:lnTo>
                    <a:lnTo>
                      <a:pt x="949" y="706"/>
                    </a:lnTo>
                    <a:lnTo>
                      <a:pt x="949" y="704"/>
                    </a:lnTo>
                    <a:lnTo>
                      <a:pt x="952" y="704"/>
                    </a:lnTo>
                    <a:lnTo>
                      <a:pt x="952" y="701"/>
                    </a:lnTo>
                    <a:lnTo>
                      <a:pt x="962" y="693"/>
                    </a:lnTo>
                    <a:lnTo>
                      <a:pt x="973" y="685"/>
                    </a:lnTo>
                    <a:lnTo>
                      <a:pt x="978" y="683"/>
                    </a:lnTo>
                    <a:lnTo>
                      <a:pt x="983" y="677"/>
                    </a:lnTo>
                    <a:lnTo>
                      <a:pt x="991" y="672"/>
                    </a:lnTo>
                    <a:lnTo>
                      <a:pt x="997" y="667"/>
                    </a:lnTo>
                    <a:lnTo>
                      <a:pt x="1004" y="664"/>
                    </a:lnTo>
                    <a:lnTo>
                      <a:pt x="1010" y="659"/>
                    </a:lnTo>
                    <a:lnTo>
                      <a:pt x="1017" y="654"/>
                    </a:lnTo>
                    <a:lnTo>
                      <a:pt x="1028" y="649"/>
                    </a:lnTo>
                    <a:lnTo>
                      <a:pt x="1036" y="643"/>
                    </a:lnTo>
                    <a:lnTo>
                      <a:pt x="1041" y="641"/>
                    </a:lnTo>
                    <a:lnTo>
                      <a:pt x="1044" y="638"/>
                    </a:lnTo>
                    <a:lnTo>
                      <a:pt x="1049" y="635"/>
                    </a:lnTo>
                    <a:lnTo>
                      <a:pt x="1065" y="628"/>
                    </a:lnTo>
                    <a:lnTo>
                      <a:pt x="1073" y="622"/>
                    </a:lnTo>
                    <a:lnTo>
                      <a:pt x="1083" y="617"/>
                    </a:lnTo>
                    <a:lnTo>
                      <a:pt x="1094" y="612"/>
                    </a:lnTo>
                    <a:lnTo>
                      <a:pt x="1104" y="607"/>
                    </a:lnTo>
                    <a:lnTo>
                      <a:pt x="1125" y="596"/>
                    </a:lnTo>
                    <a:lnTo>
                      <a:pt x="1133" y="593"/>
                    </a:lnTo>
                    <a:lnTo>
                      <a:pt x="1149" y="586"/>
                    </a:lnTo>
                    <a:lnTo>
                      <a:pt x="1159" y="580"/>
                    </a:lnTo>
                    <a:lnTo>
                      <a:pt x="1172" y="573"/>
                    </a:lnTo>
                    <a:lnTo>
                      <a:pt x="1188" y="565"/>
                    </a:lnTo>
                    <a:lnTo>
                      <a:pt x="1198" y="559"/>
                    </a:lnTo>
                    <a:lnTo>
                      <a:pt x="1206" y="557"/>
                    </a:lnTo>
                    <a:lnTo>
                      <a:pt x="1219" y="552"/>
                    </a:lnTo>
                    <a:lnTo>
                      <a:pt x="1235" y="546"/>
                    </a:lnTo>
                    <a:lnTo>
                      <a:pt x="1253" y="538"/>
                    </a:lnTo>
                    <a:lnTo>
                      <a:pt x="1261" y="536"/>
                    </a:lnTo>
                    <a:lnTo>
                      <a:pt x="1277" y="531"/>
                    </a:lnTo>
                    <a:lnTo>
                      <a:pt x="1293" y="525"/>
                    </a:lnTo>
                    <a:lnTo>
                      <a:pt x="1306" y="520"/>
                    </a:lnTo>
                    <a:lnTo>
                      <a:pt x="1314" y="517"/>
                    </a:lnTo>
                    <a:lnTo>
                      <a:pt x="1335" y="510"/>
                    </a:lnTo>
                    <a:lnTo>
                      <a:pt x="1337" y="510"/>
                    </a:lnTo>
                    <a:lnTo>
                      <a:pt x="1343" y="507"/>
                    </a:lnTo>
                    <a:lnTo>
                      <a:pt x="1356" y="502"/>
                    </a:lnTo>
                    <a:lnTo>
                      <a:pt x="1374" y="496"/>
                    </a:lnTo>
                    <a:lnTo>
                      <a:pt x="1392" y="486"/>
                    </a:lnTo>
                    <a:lnTo>
                      <a:pt x="1408" y="481"/>
                    </a:lnTo>
                    <a:lnTo>
                      <a:pt x="1421" y="475"/>
                    </a:lnTo>
                    <a:lnTo>
                      <a:pt x="1429" y="473"/>
                    </a:lnTo>
                    <a:lnTo>
                      <a:pt x="1437" y="468"/>
                    </a:lnTo>
                    <a:lnTo>
                      <a:pt x="1442" y="468"/>
                    </a:lnTo>
                    <a:lnTo>
                      <a:pt x="1445" y="465"/>
                    </a:lnTo>
                    <a:lnTo>
                      <a:pt x="1453" y="460"/>
                    </a:lnTo>
                    <a:lnTo>
                      <a:pt x="1463" y="452"/>
                    </a:lnTo>
                    <a:lnTo>
                      <a:pt x="1466" y="449"/>
                    </a:lnTo>
                    <a:lnTo>
                      <a:pt x="1471" y="447"/>
                    </a:lnTo>
                    <a:lnTo>
                      <a:pt x="1476" y="441"/>
                    </a:lnTo>
                    <a:lnTo>
                      <a:pt x="1495" y="428"/>
                    </a:lnTo>
                    <a:lnTo>
                      <a:pt x="1508" y="412"/>
                    </a:lnTo>
                    <a:lnTo>
                      <a:pt x="1518" y="405"/>
                    </a:lnTo>
                    <a:lnTo>
                      <a:pt x="1526" y="394"/>
                    </a:lnTo>
                    <a:lnTo>
                      <a:pt x="1534" y="386"/>
                    </a:lnTo>
                    <a:lnTo>
                      <a:pt x="1537" y="376"/>
                    </a:lnTo>
                    <a:lnTo>
                      <a:pt x="1542" y="368"/>
                    </a:lnTo>
                    <a:lnTo>
                      <a:pt x="1547" y="357"/>
                    </a:lnTo>
                    <a:lnTo>
                      <a:pt x="1552" y="342"/>
                    </a:lnTo>
                    <a:lnTo>
                      <a:pt x="1558" y="323"/>
                    </a:lnTo>
                    <a:lnTo>
                      <a:pt x="1563" y="310"/>
                    </a:lnTo>
                    <a:lnTo>
                      <a:pt x="1565" y="302"/>
                    </a:lnTo>
                    <a:lnTo>
                      <a:pt x="1565" y="297"/>
                    </a:lnTo>
                    <a:lnTo>
                      <a:pt x="1565" y="292"/>
                    </a:lnTo>
                    <a:lnTo>
                      <a:pt x="1565" y="284"/>
                    </a:lnTo>
                    <a:lnTo>
                      <a:pt x="1565" y="273"/>
                    </a:lnTo>
                    <a:lnTo>
                      <a:pt x="1565" y="263"/>
                    </a:lnTo>
                    <a:lnTo>
                      <a:pt x="1563" y="252"/>
                    </a:lnTo>
                    <a:lnTo>
                      <a:pt x="1563" y="247"/>
                    </a:lnTo>
                    <a:lnTo>
                      <a:pt x="1563" y="239"/>
                    </a:lnTo>
                    <a:lnTo>
                      <a:pt x="1560" y="231"/>
                    </a:lnTo>
                    <a:lnTo>
                      <a:pt x="1558" y="229"/>
                    </a:lnTo>
                    <a:lnTo>
                      <a:pt x="1555" y="221"/>
                    </a:lnTo>
                    <a:lnTo>
                      <a:pt x="1552" y="213"/>
                    </a:lnTo>
                    <a:lnTo>
                      <a:pt x="1547" y="200"/>
                    </a:lnTo>
                    <a:lnTo>
                      <a:pt x="1542" y="187"/>
                    </a:lnTo>
                    <a:lnTo>
                      <a:pt x="1534" y="168"/>
                    </a:lnTo>
                    <a:lnTo>
                      <a:pt x="1526" y="150"/>
                    </a:lnTo>
                    <a:lnTo>
                      <a:pt x="1518" y="134"/>
                    </a:lnTo>
                    <a:lnTo>
                      <a:pt x="1508" y="113"/>
                    </a:lnTo>
                    <a:lnTo>
                      <a:pt x="1502" y="100"/>
                    </a:lnTo>
                    <a:lnTo>
                      <a:pt x="1495" y="84"/>
                    </a:lnTo>
                    <a:lnTo>
                      <a:pt x="1492" y="77"/>
                    </a:lnTo>
                    <a:lnTo>
                      <a:pt x="1489" y="71"/>
                    </a:lnTo>
                    <a:lnTo>
                      <a:pt x="1489" y="63"/>
                    </a:lnTo>
                    <a:lnTo>
                      <a:pt x="1487" y="56"/>
                    </a:lnTo>
                    <a:lnTo>
                      <a:pt x="1487" y="50"/>
                    </a:lnTo>
                    <a:lnTo>
                      <a:pt x="1484" y="42"/>
                    </a:lnTo>
                    <a:lnTo>
                      <a:pt x="1484" y="32"/>
                    </a:lnTo>
                    <a:lnTo>
                      <a:pt x="1481" y="24"/>
                    </a:lnTo>
                    <a:lnTo>
                      <a:pt x="1481" y="16"/>
                    </a:lnTo>
                    <a:lnTo>
                      <a:pt x="1481" y="11"/>
                    </a:lnTo>
                    <a:lnTo>
                      <a:pt x="1481" y="0"/>
                    </a:lnTo>
                    <a:lnTo>
                      <a:pt x="1484" y="0"/>
                    </a:lnTo>
                    <a:lnTo>
                      <a:pt x="1518" y="8"/>
                    </a:lnTo>
                    <a:lnTo>
                      <a:pt x="1521" y="8"/>
                    </a:lnTo>
                    <a:lnTo>
                      <a:pt x="1523" y="11"/>
                    </a:lnTo>
                    <a:lnTo>
                      <a:pt x="1537" y="14"/>
                    </a:lnTo>
                    <a:lnTo>
                      <a:pt x="1571" y="21"/>
                    </a:lnTo>
                    <a:lnTo>
                      <a:pt x="1657" y="40"/>
                    </a:lnTo>
                    <a:lnTo>
                      <a:pt x="1660" y="40"/>
                    </a:lnTo>
                    <a:lnTo>
                      <a:pt x="1662" y="42"/>
                    </a:lnTo>
                    <a:lnTo>
                      <a:pt x="1673" y="45"/>
                    </a:lnTo>
                    <a:lnTo>
                      <a:pt x="1678" y="45"/>
                    </a:lnTo>
                    <a:lnTo>
                      <a:pt x="1681" y="45"/>
                    </a:lnTo>
                    <a:lnTo>
                      <a:pt x="1683" y="48"/>
                    </a:lnTo>
                    <a:lnTo>
                      <a:pt x="1689" y="48"/>
                    </a:lnTo>
                    <a:lnTo>
                      <a:pt x="1691" y="50"/>
                    </a:lnTo>
                    <a:lnTo>
                      <a:pt x="1699" y="53"/>
                    </a:lnTo>
                    <a:lnTo>
                      <a:pt x="1704" y="53"/>
                    </a:lnTo>
                    <a:lnTo>
                      <a:pt x="1707" y="56"/>
                    </a:lnTo>
                    <a:lnTo>
                      <a:pt x="1712" y="56"/>
                    </a:lnTo>
                    <a:lnTo>
                      <a:pt x="1715" y="58"/>
                    </a:lnTo>
                    <a:lnTo>
                      <a:pt x="1720" y="61"/>
                    </a:lnTo>
                    <a:lnTo>
                      <a:pt x="1723" y="61"/>
                    </a:lnTo>
                    <a:lnTo>
                      <a:pt x="1725" y="63"/>
                    </a:lnTo>
                    <a:lnTo>
                      <a:pt x="1731" y="66"/>
                    </a:lnTo>
                    <a:lnTo>
                      <a:pt x="1738" y="69"/>
                    </a:lnTo>
                    <a:lnTo>
                      <a:pt x="1741" y="69"/>
                    </a:lnTo>
                    <a:lnTo>
                      <a:pt x="1744" y="71"/>
                    </a:lnTo>
                    <a:lnTo>
                      <a:pt x="1746" y="71"/>
                    </a:lnTo>
                    <a:lnTo>
                      <a:pt x="1749" y="71"/>
                    </a:lnTo>
                    <a:lnTo>
                      <a:pt x="1749" y="74"/>
                    </a:lnTo>
                    <a:lnTo>
                      <a:pt x="1754" y="74"/>
                    </a:lnTo>
                    <a:lnTo>
                      <a:pt x="1759" y="77"/>
                    </a:lnTo>
                    <a:lnTo>
                      <a:pt x="1762" y="79"/>
                    </a:lnTo>
                    <a:lnTo>
                      <a:pt x="1770" y="82"/>
                    </a:lnTo>
                    <a:lnTo>
                      <a:pt x="1770" y="84"/>
                    </a:lnTo>
                    <a:lnTo>
                      <a:pt x="1772" y="84"/>
                    </a:lnTo>
                    <a:lnTo>
                      <a:pt x="1775" y="84"/>
                    </a:lnTo>
                    <a:lnTo>
                      <a:pt x="1775" y="87"/>
                    </a:lnTo>
                    <a:lnTo>
                      <a:pt x="1778" y="87"/>
                    </a:lnTo>
                    <a:lnTo>
                      <a:pt x="1783" y="92"/>
                    </a:lnTo>
                    <a:lnTo>
                      <a:pt x="1791" y="97"/>
                    </a:lnTo>
                    <a:lnTo>
                      <a:pt x="1799" y="100"/>
                    </a:lnTo>
                    <a:lnTo>
                      <a:pt x="1804" y="105"/>
                    </a:lnTo>
                    <a:lnTo>
                      <a:pt x="1807" y="108"/>
                    </a:lnTo>
                    <a:lnTo>
                      <a:pt x="1812" y="111"/>
                    </a:lnTo>
                    <a:lnTo>
                      <a:pt x="1814" y="113"/>
                    </a:lnTo>
                    <a:lnTo>
                      <a:pt x="1820" y="116"/>
                    </a:lnTo>
                    <a:lnTo>
                      <a:pt x="1822" y="121"/>
                    </a:lnTo>
                    <a:lnTo>
                      <a:pt x="1828" y="124"/>
                    </a:lnTo>
                    <a:lnTo>
                      <a:pt x="1833" y="129"/>
                    </a:lnTo>
                    <a:lnTo>
                      <a:pt x="1835" y="132"/>
                    </a:lnTo>
                    <a:lnTo>
                      <a:pt x="1835" y="134"/>
                    </a:lnTo>
                    <a:lnTo>
                      <a:pt x="1838" y="137"/>
                    </a:lnTo>
                    <a:lnTo>
                      <a:pt x="1841" y="137"/>
                    </a:lnTo>
                    <a:lnTo>
                      <a:pt x="1843" y="139"/>
                    </a:lnTo>
                    <a:lnTo>
                      <a:pt x="1843" y="142"/>
                    </a:lnTo>
                    <a:lnTo>
                      <a:pt x="1846" y="142"/>
                    </a:lnTo>
                    <a:lnTo>
                      <a:pt x="1846" y="145"/>
                    </a:lnTo>
                    <a:lnTo>
                      <a:pt x="1851" y="150"/>
                    </a:lnTo>
                    <a:lnTo>
                      <a:pt x="1856" y="155"/>
                    </a:lnTo>
                    <a:lnTo>
                      <a:pt x="1859" y="160"/>
                    </a:lnTo>
                    <a:lnTo>
                      <a:pt x="1864" y="168"/>
                    </a:lnTo>
                    <a:lnTo>
                      <a:pt x="1869" y="174"/>
                    </a:lnTo>
                    <a:lnTo>
                      <a:pt x="1875" y="181"/>
                    </a:lnTo>
                    <a:lnTo>
                      <a:pt x="1880" y="187"/>
                    </a:lnTo>
                    <a:lnTo>
                      <a:pt x="1883" y="192"/>
                    </a:lnTo>
                    <a:lnTo>
                      <a:pt x="1885" y="195"/>
                    </a:lnTo>
                    <a:lnTo>
                      <a:pt x="1888" y="197"/>
                    </a:lnTo>
                    <a:lnTo>
                      <a:pt x="1893" y="205"/>
                    </a:lnTo>
                    <a:lnTo>
                      <a:pt x="1898" y="210"/>
                    </a:lnTo>
                    <a:lnTo>
                      <a:pt x="1901" y="216"/>
                    </a:lnTo>
                    <a:lnTo>
                      <a:pt x="1904" y="218"/>
                    </a:lnTo>
                    <a:lnTo>
                      <a:pt x="1909" y="223"/>
                    </a:lnTo>
                    <a:lnTo>
                      <a:pt x="1914" y="229"/>
                    </a:lnTo>
                    <a:lnTo>
                      <a:pt x="1917" y="231"/>
                    </a:lnTo>
                    <a:lnTo>
                      <a:pt x="1919" y="234"/>
                    </a:lnTo>
                    <a:lnTo>
                      <a:pt x="1925" y="239"/>
                    </a:lnTo>
                    <a:lnTo>
                      <a:pt x="1927" y="242"/>
                    </a:lnTo>
                    <a:lnTo>
                      <a:pt x="1930" y="247"/>
                    </a:lnTo>
                    <a:lnTo>
                      <a:pt x="1938" y="252"/>
                    </a:lnTo>
                    <a:lnTo>
                      <a:pt x="1943" y="260"/>
                    </a:lnTo>
                    <a:lnTo>
                      <a:pt x="1948" y="263"/>
                    </a:lnTo>
                    <a:lnTo>
                      <a:pt x="1953" y="268"/>
                    </a:lnTo>
                    <a:lnTo>
                      <a:pt x="1959" y="273"/>
                    </a:lnTo>
                    <a:lnTo>
                      <a:pt x="1961" y="279"/>
                    </a:lnTo>
                    <a:lnTo>
                      <a:pt x="1966" y="281"/>
                    </a:lnTo>
                    <a:lnTo>
                      <a:pt x="1966" y="284"/>
                    </a:lnTo>
                    <a:lnTo>
                      <a:pt x="1972" y="289"/>
                    </a:lnTo>
                    <a:lnTo>
                      <a:pt x="1977" y="294"/>
                    </a:lnTo>
                    <a:lnTo>
                      <a:pt x="1982" y="300"/>
                    </a:lnTo>
                    <a:lnTo>
                      <a:pt x="1982" y="302"/>
                    </a:lnTo>
                    <a:lnTo>
                      <a:pt x="1982" y="305"/>
                    </a:lnTo>
                    <a:lnTo>
                      <a:pt x="1998" y="323"/>
                    </a:lnTo>
                    <a:lnTo>
                      <a:pt x="2003" y="331"/>
                    </a:lnTo>
                    <a:lnTo>
                      <a:pt x="2008" y="336"/>
                    </a:lnTo>
                    <a:lnTo>
                      <a:pt x="2011" y="342"/>
                    </a:lnTo>
                    <a:lnTo>
                      <a:pt x="2019" y="352"/>
                    </a:lnTo>
                    <a:lnTo>
                      <a:pt x="2024" y="360"/>
                    </a:lnTo>
                    <a:lnTo>
                      <a:pt x="2027" y="363"/>
                    </a:lnTo>
                    <a:lnTo>
                      <a:pt x="2029" y="365"/>
                    </a:lnTo>
                    <a:lnTo>
                      <a:pt x="2035" y="373"/>
                    </a:lnTo>
                    <a:lnTo>
                      <a:pt x="2040" y="381"/>
                    </a:lnTo>
                    <a:lnTo>
                      <a:pt x="2043" y="386"/>
                    </a:lnTo>
                    <a:lnTo>
                      <a:pt x="2045" y="389"/>
                    </a:lnTo>
                    <a:lnTo>
                      <a:pt x="2050" y="397"/>
                    </a:lnTo>
                    <a:lnTo>
                      <a:pt x="2053" y="402"/>
                    </a:lnTo>
                    <a:lnTo>
                      <a:pt x="2056" y="402"/>
                    </a:lnTo>
                    <a:lnTo>
                      <a:pt x="2056" y="405"/>
                    </a:lnTo>
                    <a:lnTo>
                      <a:pt x="2058" y="410"/>
                    </a:lnTo>
                    <a:lnTo>
                      <a:pt x="2061" y="410"/>
                    </a:lnTo>
                    <a:lnTo>
                      <a:pt x="2066" y="420"/>
                    </a:lnTo>
                    <a:lnTo>
                      <a:pt x="2069" y="423"/>
                    </a:lnTo>
                    <a:lnTo>
                      <a:pt x="2077" y="433"/>
                    </a:lnTo>
                    <a:lnTo>
                      <a:pt x="2077" y="436"/>
                    </a:lnTo>
                    <a:lnTo>
                      <a:pt x="2084" y="447"/>
                    </a:lnTo>
                    <a:lnTo>
                      <a:pt x="2092" y="457"/>
                    </a:lnTo>
                    <a:lnTo>
                      <a:pt x="2092" y="460"/>
                    </a:lnTo>
                    <a:lnTo>
                      <a:pt x="2095" y="460"/>
                    </a:lnTo>
                    <a:lnTo>
                      <a:pt x="2095" y="462"/>
                    </a:lnTo>
                    <a:lnTo>
                      <a:pt x="2098" y="462"/>
                    </a:lnTo>
                    <a:lnTo>
                      <a:pt x="2098" y="465"/>
                    </a:lnTo>
                    <a:lnTo>
                      <a:pt x="2100" y="468"/>
                    </a:lnTo>
                    <a:lnTo>
                      <a:pt x="2108" y="478"/>
                    </a:lnTo>
                    <a:lnTo>
                      <a:pt x="2119" y="494"/>
                    </a:lnTo>
                    <a:lnTo>
                      <a:pt x="2121" y="496"/>
                    </a:lnTo>
                    <a:lnTo>
                      <a:pt x="2129" y="507"/>
                    </a:lnTo>
                    <a:lnTo>
                      <a:pt x="2129" y="510"/>
                    </a:lnTo>
                    <a:lnTo>
                      <a:pt x="2140" y="523"/>
                    </a:lnTo>
                    <a:lnTo>
                      <a:pt x="2153" y="541"/>
                    </a:lnTo>
                    <a:lnTo>
                      <a:pt x="2155" y="546"/>
                    </a:lnTo>
                    <a:lnTo>
                      <a:pt x="2158" y="549"/>
                    </a:lnTo>
                    <a:lnTo>
                      <a:pt x="2160" y="552"/>
                    </a:lnTo>
                    <a:lnTo>
                      <a:pt x="2166" y="559"/>
                    </a:lnTo>
                    <a:lnTo>
                      <a:pt x="2168" y="562"/>
                    </a:lnTo>
                    <a:lnTo>
                      <a:pt x="2168" y="565"/>
                    </a:lnTo>
                    <a:lnTo>
                      <a:pt x="2171" y="565"/>
                    </a:lnTo>
                    <a:lnTo>
                      <a:pt x="2176" y="575"/>
                    </a:lnTo>
                    <a:lnTo>
                      <a:pt x="2187" y="588"/>
                    </a:lnTo>
                    <a:lnTo>
                      <a:pt x="2189" y="593"/>
                    </a:lnTo>
                    <a:lnTo>
                      <a:pt x="2195" y="601"/>
                    </a:lnTo>
                    <a:lnTo>
                      <a:pt x="2197" y="601"/>
                    </a:lnTo>
                    <a:lnTo>
                      <a:pt x="2197" y="607"/>
                    </a:lnTo>
                    <a:lnTo>
                      <a:pt x="2200" y="607"/>
                    </a:lnTo>
                    <a:lnTo>
                      <a:pt x="2200" y="609"/>
                    </a:lnTo>
                    <a:lnTo>
                      <a:pt x="2202" y="612"/>
                    </a:lnTo>
                    <a:lnTo>
                      <a:pt x="2205" y="617"/>
                    </a:lnTo>
                    <a:lnTo>
                      <a:pt x="2208" y="620"/>
                    </a:lnTo>
                    <a:lnTo>
                      <a:pt x="2208" y="622"/>
                    </a:lnTo>
                    <a:lnTo>
                      <a:pt x="2210" y="622"/>
                    </a:lnTo>
                    <a:lnTo>
                      <a:pt x="2210" y="625"/>
                    </a:lnTo>
                    <a:lnTo>
                      <a:pt x="2213" y="628"/>
                    </a:lnTo>
                    <a:lnTo>
                      <a:pt x="2216" y="633"/>
                    </a:lnTo>
                    <a:lnTo>
                      <a:pt x="2218" y="635"/>
                    </a:lnTo>
                    <a:lnTo>
                      <a:pt x="2223" y="646"/>
                    </a:lnTo>
                    <a:lnTo>
                      <a:pt x="2229" y="651"/>
                    </a:lnTo>
                    <a:lnTo>
                      <a:pt x="2229" y="654"/>
                    </a:lnTo>
                    <a:lnTo>
                      <a:pt x="2231" y="654"/>
                    </a:lnTo>
                    <a:lnTo>
                      <a:pt x="2234" y="662"/>
                    </a:lnTo>
                    <a:lnTo>
                      <a:pt x="2237" y="664"/>
                    </a:lnTo>
                    <a:lnTo>
                      <a:pt x="2247" y="680"/>
                    </a:lnTo>
                    <a:lnTo>
                      <a:pt x="2250" y="683"/>
                    </a:lnTo>
                    <a:lnTo>
                      <a:pt x="2250" y="685"/>
                    </a:lnTo>
                    <a:lnTo>
                      <a:pt x="2257" y="696"/>
                    </a:lnTo>
                    <a:lnTo>
                      <a:pt x="2265" y="709"/>
                    </a:lnTo>
                    <a:lnTo>
                      <a:pt x="2268" y="709"/>
                    </a:lnTo>
                    <a:lnTo>
                      <a:pt x="2268" y="712"/>
                    </a:lnTo>
                    <a:lnTo>
                      <a:pt x="2271" y="712"/>
                    </a:lnTo>
                    <a:lnTo>
                      <a:pt x="2278" y="727"/>
                    </a:lnTo>
                    <a:lnTo>
                      <a:pt x="2284" y="733"/>
                    </a:lnTo>
                    <a:lnTo>
                      <a:pt x="2289" y="740"/>
                    </a:lnTo>
                    <a:lnTo>
                      <a:pt x="2297" y="751"/>
                    </a:lnTo>
                    <a:lnTo>
                      <a:pt x="2299" y="756"/>
                    </a:lnTo>
                    <a:lnTo>
                      <a:pt x="2302" y="759"/>
                    </a:lnTo>
                    <a:lnTo>
                      <a:pt x="2305" y="761"/>
                    </a:lnTo>
                    <a:lnTo>
                      <a:pt x="2313" y="772"/>
                    </a:lnTo>
                    <a:lnTo>
                      <a:pt x="2318" y="780"/>
                    </a:lnTo>
                    <a:lnTo>
                      <a:pt x="2320" y="785"/>
                    </a:lnTo>
                    <a:lnTo>
                      <a:pt x="2323" y="790"/>
                    </a:lnTo>
                    <a:lnTo>
                      <a:pt x="2326" y="790"/>
                    </a:lnTo>
                    <a:lnTo>
                      <a:pt x="2326" y="793"/>
                    </a:lnTo>
                    <a:lnTo>
                      <a:pt x="2344" y="817"/>
                    </a:lnTo>
                    <a:lnTo>
                      <a:pt x="2349" y="827"/>
                    </a:lnTo>
                    <a:lnTo>
                      <a:pt x="2368" y="851"/>
                    </a:lnTo>
                    <a:lnTo>
                      <a:pt x="2378" y="864"/>
                    </a:lnTo>
                    <a:lnTo>
                      <a:pt x="2402" y="895"/>
                    </a:lnTo>
                    <a:lnTo>
                      <a:pt x="2402" y="898"/>
                    </a:lnTo>
                    <a:lnTo>
                      <a:pt x="2396" y="901"/>
                    </a:lnTo>
                    <a:lnTo>
                      <a:pt x="2378" y="914"/>
                    </a:lnTo>
                    <a:lnTo>
                      <a:pt x="2344" y="940"/>
                    </a:lnTo>
                    <a:lnTo>
                      <a:pt x="2320" y="958"/>
                    </a:lnTo>
                    <a:lnTo>
                      <a:pt x="2297" y="974"/>
                    </a:lnTo>
                    <a:lnTo>
                      <a:pt x="2289" y="979"/>
                    </a:lnTo>
                    <a:lnTo>
                      <a:pt x="2271" y="992"/>
                    </a:lnTo>
                    <a:lnTo>
                      <a:pt x="2255" y="1006"/>
                    </a:lnTo>
                    <a:lnTo>
                      <a:pt x="2237" y="1019"/>
                    </a:lnTo>
                    <a:lnTo>
                      <a:pt x="2218" y="1032"/>
                    </a:lnTo>
                    <a:lnTo>
                      <a:pt x="2187" y="1055"/>
                    </a:lnTo>
                    <a:lnTo>
                      <a:pt x="2168" y="1066"/>
                    </a:lnTo>
                    <a:lnTo>
                      <a:pt x="2160" y="1071"/>
                    </a:lnTo>
                    <a:lnTo>
                      <a:pt x="2155" y="1076"/>
                    </a:lnTo>
                    <a:lnTo>
                      <a:pt x="2134" y="1089"/>
                    </a:lnTo>
                    <a:lnTo>
                      <a:pt x="2119" y="1100"/>
                    </a:lnTo>
                    <a:lnTo>
                      <a:pt x="2098" y="1113"/>
                    </a:lnTo>
                    <a:lnTo>
                      <a:pt x="2087" y="1121"/>
                    </a:lnTo>
                    <a:lnTo>
                      <a:pt x="2074" y="1131"/>
                    </a:lnTo>
                    <a:lnTo>
                      <a:pt x="2045" y="1152"/>
                    </a:lnTo>
                    <a:lnTo>
                      <a:pt x="2019" y="1168"/>
                    </a:lnTo>
                    <a:lnTo>
                      <a:pt x="2016" y="1171"/>
                    </a:lnTo>
                    <a:lnTo>
                      <a:pt x="2014" y="1171"/>
                    </a:lnTo>
                    <a:lnTo>
                      <a:pt x="2011" y="1173"/>
                    </a:lnTo>
                    <a:lnTo>
                      <a:pt x="2003" y="1179"/>
                    </a:lnTo>
                    <a:lnTo>
                      <a:pt x="2001" y="1181"/>
                    </a:lnTo>
                    <a:lnTo>
                      <a:pt x="1982" y="1192"/>
                    </a:lnTo>
                    <a:lnTo>
                      <a:pt x="1956" y="1208"/>
                    </a:lnTo>
                    <a:lnTo>
                      <a:pt x="1930" y="1226"/>
                    </a:lnTo>
                    <a:lnTo>
                      <a:pt x="1906" y="1242"/>
                    </a:lnTo>
                    <a:lnTo>
                      <a:pt x="1880" y="1257"/>
                    </a:lnTo>
                    <a:lnTo>
                      <a:pt x="1851" y="1271"/>
                    </a:lnTo>
                    <a:lnTo>
                      <a:pt x="1841" y="1278"/>
                    </a:lnTo>
                    <a:lnTo>
                      <a:pt x="1835" y="1281"/>
                    </a:lnTo>
                    <a:lnTo>
                      <a:pt x="1820" y="1289"/>
                    </a:lnTo>
                    <a:lnTo>
                      <a:pt x="1817" y="1292"/>
                    </a:lnTo>
                    <a:lnTo>
                      <a:pt x="1814" y="1292"/>
                    </a:lnTo>
                    <a:lnTo>
                      <a:pt x="1791" y="1305"/>
                    </a:lnTo>
                    <a:lnTo>
                      <a:pt x="1765" y="1318"/>
                    </a:lnTo>
                    <a:lnTo>
                      <a:pt x="1744" y="1331"/>
                    </a:lnTo>
                    <a:lnTo>
                      <a:pt x="1723" y="1341"/>
                    </a:lnTo>
                    <a:lnTo>
                      <a:pt x="1704" y="1349"/>
                    </a:lnTo>
                    <a:lnTo>
                      <a:pt x="1662" y="1373"/>
                    </a:lnTo>
                    <a:lnTo>
                      <a:pt x="1660" y="1376"/>
                    </a:lnTo>
                    <a:lnTo>
                      <a:pt x="1563" y="1428"/>
                    </a:lnTo>
                    <a:lnTo>
                      <a:pt x="1560" y="1428"/>
                    </a:lnTo>
                    <a:lnTo>
                      <a:pt x="1558" y="1431"/>
                    </a:lnTo>
                    <a:lnTo>
                      <a:pt x="1537" y="1444"/>
                    </a:lnTo>
                    <a:lnTo>
                      <a:pt x="1529" y="1446"/>
                    </a:lnTo>
                    <a:lnTo>
                      <a:pt x="1526" y="1446"/>
                    </a:lnTo>
                    <a:lnTo>
                      <a:pt x="1521" y="1449"/>
                    </a:lnTo>
                    <a:lnTo>
                      <a:pt x="1350" y="1544"/>
                    </a:lnTo>
                    <a:lnTo>
                      <a:pt x="1340" y="1546"/>
                    </a:lnTo>
                    <a:lnTo>
                      <a:pt x="1335" y="1549"/>
                    </a:lnTo>
                    <a:lnTo>
                      <a:pt x="1316" y="1559"/>
                    </a:lnTo>
                    <a:lnTo>
                      <a:pt x="1295" y="1567"/>
                    </a:lnTo>
                    <a:lnTo>
                      <a:pt x="1280" y="1575"/>
                    </a:lnTo>
                    <a:lnTo>
                      <a:pt x="1277" y="1575"/>
                    </a:lnTo>
                    <a:lnTo>
                      <a:pt x="1259" y="1586"/>
                    </a:lnTo>
                    <a:lnTo>
                      <a:pt x="1235" y="1596"/>
                    </a:lnTo>
                    <a:lnTo>
                      <a:pt x="1217" y="1604"/>
                    </a:lnTo>
                    <a:lnTo>
                      <a:pt x="1196" y="1612"/>
                    </a:lnTo>
                    <a:lnTo>
                      <a:pt x="1177" y="1622"/>
                    </a:lnTo>
                    <a:lnTo>
                      <a:pt x="1159" y="1627"/>
                    </a:lnTo>
                    <a:lnTo>
                      <a:pt x="1146" y="1635"/>
                    </a:lnTo>
                    <a:lnTo>
                      <a:pt x="1122" y="1646"/>
                    </a:lnTo>
                    <a:lnTo>
                      <a:pt x="1117" y="1646"/>
                    </a:lnTo>
                    <a:lnTo>
                      <a:pt x="1112" y="1651"/>
                    </a:lnTo>
                    <a:lnTo>
                      <a:pt x="1101" y="1656"/>
                    </a:lnTo>
                    <a:lnTo>
                      <a:pt x="1086" y="1662"/>
                    </a:lnTo>
                    <a:lnTo>
                      <a:pt x="1073" y="1667"/>
                    </a:lnTo>
                    <a:lnTo>
                      <a:pt x="1065" y="1672"/>
                    </a:lnTo>
                    <a:lnTo>
                      <a:pt x="1044" y="1680"/>
                    </a:lnTo>
                    <a:lnTo>
                      <a:pt x="1031" y="1688"/>
                    </a:lnTo>
                    <a:lnTo>
                      <a:pt x="1017" y="1693"/>
                    </a:lnTo>
                    <a:lnTo>
                      <a:pt x="1004" y="1698"/>
                    </a:lnTo>
                    <a:lnTo>
                      <a:pt x="991" y="1704"/>
                    </a:lnTo>
                    <a:lnTo>
                      <a:pt x="981" y="1709"/>
                    </a:lnTo>
                    <a:lnTo>
                      <a:pt x="970" y="1714"/>
                    </a:lnTo>
                    <a:lnTo>
                      <a:pt x="957" y="1719"/>
                    </a:lnTo>
                    <a:lnTo>
                      <a:pt x="949" y="1725"/>
                    </a:lnTo>
                    <a:lnTo>
                      <a:pt x="881" y="1746"/>
                    </a:lnTo>
                    <a:lnTo>
                      <a:pt x="616" y="1832"/>
                    </a:lnTo>
                    <a:lnTo>
                      <a:pt x="598" y="1837"/>
                    </a:lnTo>
                    <a:lnTo>
                      <a:pt x="483" y="1874"/>
                    </a:lnTo>
                    <a:lnTo>
                      <a:pt x="475" y="1879"/>
                    </a:lnTo>
                    <a:lnTo>
                      <a:pt x="451" y="1885"/>
                    </a:lnTo>
                    <a:lnTo>
                      <a:pt x="412" y="1898"/>
                    </a:lnTo>
                    <a:lnTo>
                      <a:pt x="394" y="1903"/>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9" name="フリーフォーム 218"/>
              <p:cNvSpPr>
                <a:spLocks/>
              </p:cNvSpPr>
              <p:nvPr/>
            </p:nvSpPr>
            <p:spPr bwMode="auto">
              <a:xfrm>
                <a:off x="3130075" y="3207402"/>
                <a:ext cx="519009" cy="374395"/>
              </a:xfrm>
              <a:custGeom>
                <a:avLst/>
                <a:gdLst>
                  <a:gd name="T0" fmla="*/ 634 w 1083"/>
                  <a:gd name="T1" fmla="*/ 97 h 769"/>
                  <a:gd name="T2" fmla="*/ 676 w 1083"/>
                  <a:gd name="T3" fmla="*/ 105 h 769"/>
                  <a:gd name="T4" fmla="*/ 726 w 1083"/>
                  <a:gd name="T5" fmla="*/ 113 h 769"/>
                  <a:gd name="T6" fmla="*/ 760 w 1083"/>
                  <a:gd name="T7" fmla="*/ 115 h 769"/>
                  <a:gd name="T8" fmla="*/ 786 w 1083"/>
                  <a:gd name="T9" fmla="*/ 120 h 769"/>
                  <a:gd name="T10" fmla="*/ 849 w 1083"/>
                  <a:gd name="T11" fmla="*/ 152 h 769"/>
                  <a:gd name="T12" fmla="*/ 918 w 1083"/>
                  <a:gd name="T13" fmla="*/ 181 h 769"/>
                  <a:gd name="T14" fmla="*/ 1083 w 1083"/>
                  <a:gd name="T15" fmla="*/ 218 h 769"/>
                  <a:gd name="T16" fmla="*/ 1077 w 1083"/>
                  <a:gd name="T17" fmla="*/ 265 h 769"/>
                  <a:gd name="T18" fmla="*/ 1075 w 1083"/>
                  <a:gd name="T19" fmla="*/ 283 h 769"/>
                  <a:gd name="T20" fmla="*/ 1080 w 1083"/>
                  <a:gd name="T21" fmla="*/ 304 h 769"/>
                  <a:gd name="T22" fmla="*/ 1072 w 1083"/>
                  <a:gd name="T23" fmla="*/ 330 h 769"/>
                  <a:gd name="T24" fmla="*/ 1064 w 1083"/>
                  <a:gd name="T25" fmla="*/ 367 h 769"/>
                  <a:gd name="T26" fmla="*/ 1051 w 1083"/>
                  <a:gd name="T27" fmla="*/ 401 h 769"/>
                  <a:gd name="T28" fmla="*/ 1043 w 1083"/>
                  <a:gd name="T29" fmla="*/ 433 h 769"/>
                  <a:gd name="T30" fmla="*/ 1038 w 1083"/>
                  <a:gd name="T31" fmla="*/ 506 h 769"/>
                  <a:gd name="T32" fmla="*/ 1036 w 1083"/>
                  <a:gd name="T33" fmla="*/ 540 h 769"/>
                  <a:gd name="T34" fmla="*/ 1033 w 1083"/>
                  <a:gd name="T35" fmla="*/ 561 h 769"/>
                  <a:gd name="T36" fmla="*/ 1038 w 1083"/>
                  <a:gd name="T37" fmla="*/ 590 h 769"/>
                  <a:gd name="T38" fmla="*/ 957 w 1083"/>
                  <a:gd name="T39" fmla="*/ 616 h 769"/>
                  <a:gd name="T40" fmla="*/ 878 w 1083"/>
                  <a:gd name="T41" fmla="*/ 761 h 769"/>
                  <a:gd name="T42" fmla="*/ 844 w 1083"/>
                  <a:gd name="T43" fmla="*/ 766 h 769"/>
                  <a:gd name="T44" fmla="*/ 810 w 1083"/>
                  <a:gd name="T45" fmla="*/ 763 h 769"/>
                  <a:gd name="T46" fmla="*/ 789 w 1083"/>
                  <a:gd name="T47" fmla="*/ 761 h 769"/>
                  <a:gd name="T48" fmla="*/ 766 w 1083"/>
                  <a:gd name="T49" fmla="*/ 758 h 769"/>
                  <a:gd name="T50" fmla="*/ 731 w 1083"/>
                  <a:gd name="T51" fmla="*/ 756 h 769"/>
                  <a:gd name="T52" fmla="*/ 708 w 1083"/>
                  <a:gd name="T53" fmla="*/ 753 h 769"/>
                  <a:gd name="T54" fmla="*/ 676 w 1083"/>
                  <a:gd name="T55" fmla="*/ 750 h 769"/>
                  <a:gd name="T56" fmla="*/ 653 w 1083"/>
                  <a:gd name="T57" fmla="*/ 748 h 769"/>
                  <a:gd name="T58" fmla="*/ 616 w 1083"/>
                  <a:gd name="T59" fmla="*/ 745 h 769"/>
                  <a:gd name="T60" fmla="*/ 598 w 1083"/>
                  <a:gd name="T61" fmla="*/ 742 h 769"/>
                  <a:gd name="T62" fmla="*/ 577 w 1083"/>
                  <a:gd name="T63" fmla="*/ 740 h 769"/>
                  <a:gd name="T64" fmla="*/ 514 w 1083"/>
                  <a:gd name="T65" fmla="*/ 735 h 769"/>
                  <a:gd name="T66" fmla="*/ 448 w 1083"/>
                  <a:gd name="T67" fmla="*/ 729 h 769"/>
                  <a:gd name="T68" fmla="*/ 417 w 1083"/>
                  <a:gd name="T69" fmla="*/ 724 h 769"/>
                  <a:gd name="T70" fmla="*/ 385 w 1083"/>
                  <a:gd name="T71" fmla="*/ 724 h 769"/>
                  <a:gd name="T72" fmla="*/ 359 w 1083"/>
                  <a:gd name="T73" fmla="*/ 721 h 769"/>
                  <a:gd name="T74" fmla="*/ 288 w 1083"/>
                  <a:gd name="T75" fmla="*/ 716 h 769"/>
                  <a:gd name="T76" fmla="*/ 270 w 1083"/>
                  <a:gd name="T77" fmla="*/ 714 h 769"/>
                  <a:gd name="T78" fmla="*/ 210 w 1083"/>
                  <a:gd name="T79" fmla="*/ 716 h 769"/>
                  <a:gd name="T80" fmla="*/ 131 w 1083"/>
                  <a:gd name="T81" fmla="*/ 719 h 769"/>
                  <a:gd name="T82" fmla="*/ 102 w 1083"/>
                  <a:gd name="T83" fmla="*/ 719 h 769"/>
                  <a:gd name="T84" fmla="*/ 79 w 1083"/>
                  <a:gd name="T85" fmla="*/ 719 h 769"/>
                  <a:gd name="T86" fmla="*/ 60 w 1083"/>
                  <a:gd name="T87" fmla="*/ 719 h 769"/>
                  <a:gd name="T88" fmla="*/ 42 w 1083"/>
                  <a:gd name="T89" fmla="*/ 721 h 769"/>
                  <a:gd name="T90" fmla="*/ 21 w 1083"/>
                  <a:gd name="T91" fmla="*/ 721 h 769"/>
                  <a:gd name="T92" fmla="*/ 3 w 1083"/>
                  <a:gd name="T93" fmla="*/ 721 h 769"/>
                  <a:gd name="T94" fmla="*/ 8 w 1083"/>
                  <a:gd name="T95" fmla="*/ 693 h 769"/>
                  <a:gd name="T96" fmla="*/ 42 w 1083"/>
                  <a:gd name="T97" fmla="*/ 572 h 769"/>
                  <a:gd name="T98" fmla="*/ 79 w 1083"/>
                  <a:gd name="T99" fmla="*/ 462 h 769"/>
                  <a:gd name="T100" fmla="*/ 89 w 1083"/>
                  <a:gd name="T101" fmla="*/ 412 h 769"/>
                  <a:gd name="T102" fmla="*/ 94 w 1083"/>
                  <a:gd name="T103" fmla="*/ 385 h 769"/>
                  <a:gd name="T104" fmla="*/ 128 w 1083"/>
                  <a:gd name="T105" fmla="*/ 249 h 769"/>
                  <a:gd name="T106" fmla="*/ 131 w 1083"/>
                  <a:gd name="T107" fmla="*/ 228 h 769"/>
                  <a:gd name="T108" fmla="*/ 134 w 1083"/>
                  <a:gd name="T109" fmla="*/ 191 h 769"/>
                  <a:gd name="T110" fmla="*/ 131 w 1083"/>
                  <a:gd name="T111" fmla="*/ 155 h 769"/>
                  <a:gd name="T112" fmla="*/ 128 w 1083"/>
                  <a:gd name="T113" fmla="*/ 120 h 769"/>
                  <a:gd name="T114" fmla="*/ 210 w 1083"/>
                  <a:gd name="T115" fmla="*/ 84 h 769"/>
                  <a:gd name="T116" fmla="*/ 299 w 1083"/>
                  <a:gd name="T117" fmla="*/ 86 h 769"/>
                  <a:gd name="T118" fmla="*/ 336 w 1083"/>
                  <a:gd name="T119" fmla="*/ 86 h 769"/>
                  <a:gd name="T120" fmla="*/ 325 w 1083"/>
                  <a:gd name="T121" fmla="*/ 57 h 769"/>
                  <a:gd name="T122" fmla="*/ 336 w 1083"/>
                  <a:gd name="T123" fmla="*/ 13 h 769"/>
                  <a:gd name="T124" fmla="*/ 514 w 1083"/>
                  <a:gd name="T125" fmla="*/ 78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83" h="769">
                    <a:moveTo>
                      <a:pt x="579" y="89"/>
                    </a:moveTo>
                    <a:lnTo>
                      <a:pt x="598" y="92"/>
                    </a:lnTo>
                    <a:lnTo>
                      <a:pt x="606" y="92"/>
                    </a:lnTo>
                    <a:lnTo>
                      <a:pt x="608" y="92"/>
                    </a:lnTo>
                    <a:lnTo>
                      <a:pt x="616" y="94"/>
                    </a:lnTo>
                    <a:lnTo>
                      <a:pt x="624" y="94"/>
                    </a:lnTo>
                    <a:lnTo>
                      <a:pt x="634" y="97"/>
                    </a:lnTo>
                    <a:lnTo>
                      <a:pt x="648" y="97"/>
                    </a:lnTo>
                    <a:lnTo>
                      <a:pt x="650" y="97"/>
                    </a:lnTo>
                    <a:lnTo>
                      <a:pt x="653" y="97"/>
                    </a:lnTo>
                    <a:lnTo>
                      <a:pt x="655" y="99"/>
                    </a:lnTo>
                    <a:lnTo>
                      <a:pt x="663" y="99"/>
                    </a:lnTo>
                    <a:lnTo>
                      <a:pt x="666" y="99"/>
                    </a:lnTo>
                    <a:lnTo>
                      <a:pt x="676" y="105"/>
                    </a:lnTo>
                    <a:lnTo>
                      <a:pt x="679" y="105"/>
                    </a:lnTo>
                    <a:lnTo>
                      <a:pt x="684" y="107"/>
                    </a:lnTo>
                    <a:lnTo>
                      <a:pt x="687" y="107"/>
                    </a:lnTo>
                    <a:lnTo>
                      <a:pt x="713" y="113"/>
                    </a:lnTo>
                    <a:lnTo>
                      <a:pt x="718" y="113"/>
                    </a:lnTo>
                    <a:lnTo>
                      <a:pt x="721" y="113"/>
                    </a:lnTo>
                    <a:lnTo>
                      <a:pt x="726" y="113"/>
                    </a:lnTo>
                    <a:lnTo>
                      <a:pt x="737" y="113"/>
                    </a:lnTo>
                    <a:lnTo>
                      <a:pt x="739" y="113"/>
                    </a:lnTo>
                    <a:lnTo>
                      <a:pt x="742" y="113"/>
                    </a:lnTo>
                    <a:lnTo>
                      <a:pt x="745" y="113"/>
                    </a:lnTo>
                    <a:lnTo>
                      <a:pt x="745" y="115"/>
                    </a:lnTo>
                    <a:lnTo>
                      <a:pt x="750" y="115"/>
                    </a:lnTo>
                    <a:lnTo>
                      <a:pt x="760" y="115"/>
                    </a:lnTo>
                    <a:lnTo>
                      <a:pt x="766" y="115"/>
                    </a:lnTo>
                    <a:lnTo>
                      <a:pt x="771" y="118"/>
                    </a:lnTo>
                    <a:lnTo>
                      <a:pt x="773" y="118"/>
                    </a:lnTo>
                    <a:lnTo>
                      <a:pt x="779" y="118"/>
                    </a:lnTo>
                    <a:lnTo>
                      <a:pt x="784" y="118"/>
                    </a:lnTo>
                    <a:lnTo>
                      <a:pt x="786" y="118"/>
                    </a:lnTo>
                    <a:lnTo>
                      <a:pt x="786" y="120"/>
                    </a:lnTo>
                    <a:lnTo>
                      <a:pt x="789" y="120"/>
                    </a:lnTo>
                    <a:lnTo>
                      <a:pt x="810" y="131"/>
                    </a:lnTo>
                    <a:lnTo>
                      <a:pt x="818" y="134"/>
                    </a:lnTo>
                    <a:lnTo>
                      <a:pt x="836" y="141"/>
                    </a:lnTo>
                    <a:lnTo>
                      <a:pt x="836" y="144"/>
                    </a:lnTo>
                    <a:lnTo>
                      <a:pt x="839" y="144"/>
                    </a:lnTo>
                    <a:lnTo>
                      <a:pt x="849" y="152"/>
                    </a:lnTo>
                    <a:lnTo>
                      <a:pt x="860" y="157"/>
                    </a:lnTo>
                    <a:lnTo>
                      <a:pt x="865" y="160"/>
                    </a:lnTo>
                    <a:lnTo>
                      <a:pt x="870" y="162"/>
                    </a:lnTo>
                    <a:lnTo>
                      <a:pt x="894" y="170"/>
                    </a:lnTo>
                    <a:lnTo>
                      <a:pt x="899" y="173"/>
                    </a:lnTo>
                    <a:lnTo>
                      <a:pt x="910" y="176"/>
                    </a:lnTo>
                    <a:lnTo>
                      <a:pt x="918" y="181"/>
                    </a:lnTo>
                    <a:lnTo>
                      <a:pt x="975" y="194"/>
                    </a:lnTo>
                    <a:lnTo>
                      <a:pt x="980" y="194"/>
                    </a:lnTo>
                    <a:lnTo>
                      <a:pt x="996" y="197"/>
                    </a:lnTo>
                    <a:lnTo>
                      <a:pt x="1017" y="202"/>
                    </a:lnTo>
                    <a:lnTo>
                      <a:pt x="1057" y="212"/>
                    </a:lnTo>
                    <a:lnTo>
                      <a:pt x="1077" y="218"/>
                    </a:lnTo>
                    <a:lnTo>
                      <a:pt x="1083" y="218"/>
                    </a:lnTo>
                    <a:lnTo>
                      <a:pt x="1083" y="223"/>
                    </a:lnTo>
                    <a:lnTo>
                      <a:pt x="1080" y="249"/>
                    </a:lnTo>
                    <a:lnTo>
                      <a:pt x="1080" y="257"/>
                    </a:lnTo>
                    <a:lnTo>
                      <a:pt x="1080" y="260"/>
                    </a:lnTo>
                    <a:lnTo>
                      <a:pt x="1080" y="262"/>
                    </a:lnTo>
                    <a:lnTo>
                      <a:pt x="1077" y="262"/>
                    </a:lnTo>
                    <a:lnTo>
                      <a:pt x="1077" y="265"/>
                    </a:lnTo>
                    <a:lnTo>
                      <a:pt x="1075" y="267"/>
                    </a:lnTo>
                    <a:lnTo>
                      <a:pt x="1075" y="270"/>
                    </a:lnTo>
                    <a:lnTo>
                      <a:pt x="1072" y="270"/>
                    </a:lnTo>
                    <a:lnTo>
                      <a:pt x="1072" y="273"/>
                    </a:lnTo>
                    <a:lnTo>
                      <a:pt x="1072" y="278"/>
                    </a:lnTo>
                    <a:lnTo>
                      <a:pt x="1072" y="280"/>
                    </a:lnTo>
                    <a:lnTo>
                      <a:pt x="1075" y="283"/>
                    </a:lnTo>
                    <a:lnTo>
                      <a:pt x="1077" y="286"/>
                    </a:lnTo>
                    <a:lnTo>
                      <a:pt x="1077" y="288"/>
                    </a:lnTo>
                    <a:lnTo>
                      <a:pt x="1080" y="291"/>
                    </a:lnTo>
                    <a:lnTo>
                      <a:pt x="1080" y="294"/>
                    </a:lnTo>
                    <a:lnTo>
                      <a:pt x="1080" y="299"/>
                    </a:lnTo>
                    <a:lnTo>
                      <a:pt x="1080" y="301"/>
                    </a:lnTo>
                    <a:lnTo>
                      <a:pt x="1080" y="304"/>
                    </a:lnTo>
                    <a:lnTo>
                      <a:pt x="1077" y="307"/>
                    </a:lnTo>
                    <a:lnTo>
                      <a:pt x="1077" y="309"/>
                    </a:lnTo>
                    <a:lnTo>
                      <a:pt x="1077" y="312"/>
                    </a:lnTo>
                    <a:lnTo>
                      <a:pt x="1075" y="320"/>
                    </a:lnTo>
                    <a:lnTo>
                      <a:pt x="1072" y="322"/>
                    </a:lnTo>
                    <a:lnTo>
                      <a:pt x="1072" y="328"/>
                    </a:lnTo>
                    <a:lnTo>
                      <a:pt x="1072" y="330"/>
                    </a:lnTo>
                    <a:lnTo>
                      <a:pt x="1072" y="333"/>
                    </a:lnTo>
                    <a:lnTo>
                      <a:pt x="1070" y="338"/>
                    </a:lnTo>
                    <a:lnTo>
                      <a:pt x="1067" y="351"/>
                    </a:lnTo>
                    <a:lnTo>
                      <a:pt x="1067" y="354"/>
                    </a:lnTo>
                    <a:lnTo>
                      <a:pt x="1067" y="357"/>
                    </a:lnTo>
                    <a:lnTo>
                      <a:pt x="1067" y="359"/>
                    </a:lnTo>
                    <a:lnTo>
                      <a:pt x="1064" y="367"/>
                    </a:lnTo>
                    <a:lnTo>
                      <a:pt x="1062" y="370"/>
                    </a:lnTo>
                    <a:lnTo>
                      <a:pt x="1059" y="370"/>
                    </a:lnTo>
                    <a:lnTo>
                      <a:pt x="1054" y="372"/>
                    </a:lnTo>
                    <a:lnTo>
                      <a:pt x="1051" y="375"/>
                    </a:lnTo>
                    <a:lnTo>
                      <a:pt x="1051" y="391"/>
                    </a:lnTo>
                    <a:lnTo>
                      <a:pt x="1051" y="399"/>
                    </a:lnTo>
                    <a:lnTo>
                      <a:pt x="1051" y="401"/>
                    </a:lnTo>
                    <a:lnTo>
                      <a:pt x="1049" y="409"/>
                    </a:lnTo>
                    <a:lnTo>
                      <a:pt x="1049" y="412"/>
                    </a:lnTo>
                    <a:lnTo>
                      <a:pt x="1049" y="420"/>
                    </a:lnTo>
                    <a:lnTo>
                      <a:pt x="1046" y="425"/>
                    </a:lnTo>
                    <a:lnTo>
                      <a:pt x="1046" y="427"/>
                    </a:lnTo>
                    <a:lnTo>
                      <a:pt x="1046" y="430"/>
                    </a:lnTo>
                    <a:lnTo>
                      <a:pt x="1043" y="433"/>
                    </a:lnTo>
                    <a:lnTo>
                      <a:pt x="1043" y="451"/>
                    </a:lnTo>
                    <a:lnTo>
                      <a:pt x="1041" y="477"/>
                    </a:lnTo>
                    <a:lnTo>
                      <a:pt x="1041" y="480"/>
                    </a:lnTo>
                    <a:lnTo>
                      <a:pt x="1041" y="485"/>
                    </a:lnTo>
                    <a:lnTo>
                      <a:pt x="1041" y="490"/>
                    </a:lnTo>
                    <a:lnTo>
                      <a:pt x="1041" y="493"/>
                    </a:lnTo>
                    <a:lnTo>
                      <a:pt x="1038" y="506"/>
                    </a:lnTo>
                    <a:lnTo>
                      <a:pt x="1038" y="509"/>
                    </a:lnTo>
                    <a:lnTo>
                      <a:pt x="1038" y="517"/>
                    </a:lnTo>
                    <a:lnTo>
                      <a:pt x="1036" y="519"/>
                    </a:lnTo>
                    <a:lnTo>
                      <a:pt x="1036" y="525"/>
                    </a:lnTo>
                    <a:lnTo>
                      <a:pt x="1036" y="530"/>
                    </a:lnTo>
                    <a:lnTo>
                      <a:pt x="1036" y="535"/>
                    </a:lnTo>
                    <a:lnTo>
                      <a:pt x="1036" y="540"/>
                    </a:lnTo>
                    <a:lnTo>
                      <a:pt x="1036" y="543"/>
                    </a:lnTo>
                    <a:lnTo>
                      <a:pt x="1036" y="546"/>
                    </a:lnTo>
                    <a:lnTo>
                      <a:pt x="1036" y="548"/>
                    </a:lnTo>
                    <a:lnTo>
                      <a:pt x="1036" y="551"/>
                    </a:lnTo>
                    <a:lnTo>
                      <a:pt x="1036" y="553"/>
                    </a:lnTo>
                    <a:lnTo>
                      <a:pt x="1036" y="556"/>
                    </a:lnTo>
                    <a:lnTo>
                      <a:pt x="1033" y="561"/>
                    </a:lnTo>
                    <a:lnTo>
                      <a:pt x="1033" y="567"/>
                    </a:lnTo>
                    <a:lnTo>
                      <a:pt x="1033" y="569"/>
                    </a:lnTo>
                    <a:lnTo>
                      <a:pt x="1033" y="572"/>
                    </a:lnTo>
                    <a:lnTo>
                      <a:pt x="1033" y="574"/>
                    </a:lnTo>
                    <a:lnTo>
                      <a:pt x="1036" y="574"/>
                    </a:lnTo>
                    <a:lnTo>
                      <a:pt x="1036" y="580"/>
                    </a:lnTo>
                    <a:lnTo>
                      <a:pt x="1038" y="590"/>
                    </a:lnTo>
                    <a:lnTo>
                      <a:pt x="1038" y="593"/>
                    </a:lnTo>
                    <a:lnTo>
                      <a:pt x="1038" y="619"/>
                    </a:lnTo>
                    <a:lnTo>
                      <a:pt x="1017" y="619"/>
                    </a:lnTo>
                    <a:lnTo>
                      <a:pt x="996" y="619"/>
                    </a:lnTo>
                    <a:lnTo>
                      <a:pt x="965" y="616"/>
                    </a:lnTo>
                    <a:lnTo>
                      <a:pt x="960" y="616"/>
                    </a:lnTo>
                    <a:lnTo>
                      <a:pt x="957" y="616"/>
                    </a:lnTo>
                    <a:lnTo>
                      <a:pt x="946" y="616"/>
                    </a:lnTo>
                    <a:lnTo>
                      <a:pt x="925" y="614"/>
                    </a:lnTo>
                    <a:lnTo>
                      <a:pt x="891" y="614"/>
                    </a:lnTo>
                    <a:lnTo>
                      <a:pt x="886" y="672"/>
                    </a:lnTo>
                    <a:lnTo>
                      <a:pt x="883" y="714"/>
                    </a:lnTo>
                    <a:lnTo>
                      <a:pt x="881" y="732"/>
                    </a:lnTo>
                    <a:lnTo>
                      <a:pt x="878" y="761"/>
                    </a:lnTo>
                    <a:lnTo>
                      <a:pt x="878" y="766"/>
                    </a:lnTo>
                    <a:lnTo>
                      <a:pt x="878" y="769"/>
                    </a:lnTo>
                    <a:lnTo>
                      <a:pt x="857" y="766"/>
                    </a:lnTo>
                    <a:lnTo>
                      <a:pt x="855" y="766"/>
                    </a:lnTo>
                    <a:lnTo>
                      <a:pt x="852" y="766"/>
                    </a:lnTo>
                    <a:lnTo>
                      <a:pt x="849" y="766"/>
                    </a:lnTo>
                    <a:lnTo>
                      <a:pt x="844" y="766"/>
                    </a:lnTo>
                    <a:lnTo>
                      <a:pt x="842" y="766"/>
                    </a:lnTo>
                    <a:lnTo>
                      <a:pt x="834" y="766"/>
                    </a:lnTo>
                    <a:lnTo>
                      <a:pt x="828" y="763"/>
                    </a:lnTo>
                    <a:lnTo>
                      <a:pt x="823" y="763"/>
                    </a:lnTo>
                    <a:lnTo>
                      <a:pt x="821" y="763"/>
                    </a:lnTo>
                    <a:lnTo>
                      <a:pt x="815" y="763"/>
                    </a:lnTo>
                    <a:lnTo>
                      <a:pt x="810" y="763"/>
                    </a:lnTo>
                    <a:lnTo>
                      <a:pt x="807" y="763"/>
                    </a:lnTo>
                    <a:lnTo>
                      <a:pt x="805" y="761"/>
                    </a:lnTo>
                    <a:lnTo>
                      <a:pt x="802" y="761"/>
                    </a:lnTo>
                    <a:lnTo>
                      <a:pt x="800" y="761"/>
                    </a:lnTo>
                    <a:lnTo>
                      <a:pt x="794" y="761"/>
                    </a:lnTo>
                    <a:lnTo>
                      <a:pt x="792" y="761"/>
                    </a:lnTo>
                    <a:lnTo>
                      <a:pt x="789" y="761"/>
                    </a:lnTo>
                    <a:lnTo>
                      <a:pt x="786" y="761"/>
                    </a:lnTo>
                    <a:lnTo>
                      <a:pt x="779" y="761"/>
                    </a:lnTo>
                    <a:lnTo>
                      <a:pt x="776" y="758"/>
                    </a:lnTo>
                    <a:lnTo>
                      <a:pt x="773" y="758"/>
                    </a:lnTo>
                    <a:lnTo>
                      <a:pt x="771" y="758"/>
                    </a:lnTo>
                    <a:lnTo>
                      <a:pt x="768" y="758"/>
                    </a:lnTo>
                    <a:lnTo>
                      <a:pt x="766" y="758"/>
                    </a:lnTo>
                    <a:lnTo>
                      <a:pt x="760" y="758"/>
                    </a:lnTo>
                    <a:lnTo>
                      <a:pt x="752" y="758"/>
                    </a:lnTo>
                    <a:lnTo>
                      <a:pt x="742" y="756"/>
                    </a:lnTo>
                    <a:lnTo>
                      <a:pt x="739" y="756"/>
                    </a:lnTo>
                    <a:lnTo>
                      <a:pt x="737" y="756"/>
                    </a:lnTo>
                    <a:lnTo>
                      <a:pt x="734" y="756"/>
                    </a:lnTo>
                    <a:lnTo>
                      <a:pt x="731" y="756"/>
                    </a:lnTo>
                    <a:lnTo>
                      <a:pt x="726" y="756"/>
                    </a:lnTo>
                    <a:lnTo>
                      <a:pt x="724" y="756"/>
                    </a:lnTo>
                    <a:lnTo>
                      <a:pt x="721" y="753"/>
                    </a:lnTo>
                    <a:lnTo>
                      <a:pt x="718" y="753"/>
                    </a:lnTo>
                    <a:lnTo>
                      <a:pt x="716" y="753"/>
                    </a:lnTo>
                    <a:lnTo>
                      <a:pt x="710" y="753"/>
                    </a:lnTo>
                    <a:lnTo>
                      <a:pt x="708" y="753"/>
                    </a:lnTo>
                    <a:lnTo>
                      <a:pt x="705" y="753"/>
                    </a:lnTo>
                    <a:lnTo>
                      <a:pt x="692" y="753"/>
                    </a:lnTo>
                    <a:lnTo>
                      <a:pt x="687" y="750"/>
                    </a:lnTo>
                    <a:lnTo>
                      <a:pt x="684" y="750"/>
                    </a:lnTo>
                    <a:lnTo>
                      <a:pt x="682" y="750"/>
                    </a:lnTo>
                    <a:lnTo>
                      <a:pt x="679" y="750"/>
                    </a:lnTo>
                    <a:lnTo>
                      <a:pt x="676" y="750"/>
                    </a:lnTo>
                    <a:lnTo>
                      <a:pt x="674" y="750"/>
                    </a:lnTo>
                    <a:lnTo>
                      <a:pt x="669" y="750"/>
                    </a:lnTo>
                    <a:lnTo>
                      <a:pt x="663" y="750"/>
                    </a:lnTo>
                    <a:lnTo>
                      <a:pt x="661" y="750"/>
                    </a:lnTo>
                    <a:lnTo>
                      <a:pt x="658" y="748"/>
                    </a:lnTo>
                    <a:lnTo>
                      <a:pt x="655" y="748"/>
                    </a:lnTo>
                    <a:lnTo>
                      <a:pt x="653" y="748"/>
                    </a:lnTo>
                    <a:lnTo>
                      <a:pt x="650" y="748"/>
                    </a:lnTo>
                    <a:lnTo>
                      <a:pt x="648" y="748"/>
                    </a:lnTo>
                    <a:lnTo>
                      <a:pt x="627" y="745"/>
                    </a:lnTo>
                    <a:lnTo>
                      <a:pt x="624" y="745"/>
                    </a:lnTo>
                    <a:lnTo>
                      <a:pt x="621" y="745"/>
                    </a:lnTo>
                    <a:lnTo>
                      <a:pt x="619" y="745"/>
                    </a:lnTo>
                    <a:lnTo>
                      <a:pt x="616" y="745"/>
                    </a:lnTo>
                    <a:lnTo>
                      <a:pt x="611" y="745"/>
                    </a:lnTo>
                    <a:lnTo>
                      <a:pt x="611" y="742"/>
                    </a:lnTo>
                    <a:lnTo>
                      <a:pt x="608" y="742"/>
                    </a:lnTo>
                    <a:lnTo>
                      <a:pt x="606" y="742"/>
                    </a:lnTo>
                    <a:lnTo>
                      <a:pt x="603" y="742"/>
                    </a:lnTo>
                    <a:lnTo>
                      <a:pt x="600" y="742"/>
                    </a:lnTo>
                    <a:lnTo>
                      <a:pt x="598" y="742"/>
                    </a:lnTo>
                    <a:lnTo>
                      <a:pt x="592" y="742"/>
                    </a:lnTo>
                    <a:lnTo>
                      <a:pt x="587" y="742"/>
                    </a:lnTo>
                    <a:lnTo>
                      <a:pt x="585" y="742"/>
                    </a:lnTo>
                    <a:lnTo>
                      <a:pt x="582" y="742"/>
                    </a:lnTo>
                    <a:lnTo>
                      <a:pt x="579" y="742"/>
                    </a:lnTo>
                    <a:lnTo>
                      <a:pt x="579" y="740"/>
                    </a:lnTo>
                    <a:lnTo>
                      <a:pt x="577" y="740"/>
                    </a:lnTo>
                    <a:lnTo>
                      <a:pt x="564" y="740"/>
                    </a:lnTo>
                    <a:lnTo>
                      <a:pt x="556" y="740"/>
                    </a:lnTo>
                    <a:lnTo>
                      <a:pt x="553" y="740"/>
                    </a:lnTo>
                    <a:lnTo>
                      <a:pt x="537" y="737"/>
                    </a:lnTo>
                    <a:lnTo>
                      <a:pt x="522" y="735"/>
                    </a:lnTo>
                    <a:lnTo>
                      <a:pt x="519" y="735"/>
                    </a:lnTo>
                    <a:lnTo>
                      <a:pt x="514" y="735"/>
                    </a:lnTo>
                    <a:lnTo>
                      <a:pt x="503" y="735"/>
                    </a:lnTo>
                    <a:lnTo>
                      <a:pt x="498" y="735"/>
                    </a:lnTo>
                    <a:lnTo>
                      <a:pt x="495" y="735"/>
                    </a:lnTo>
                    <a:lnTo>
                      <a:pt x="495" y="732"/>
                    </a:lnTo>
                    <a:lnTo>
                      <a:pt x="459" y="729"/>
                    </a:lnTo>
                    <a:lnTo>
                      <a:pt x="451" y="729"/>
                    </a:lnTo>
                    <a:lnTo>
                      <a:pt x="448" y="729"/>
                    </a:lnTo>
                    <a:lnTo>
                      <a:pt x="448" y="727"/>
                    </a:lnTo>
                    <a:lnTo>
                      <a:pt x="446" y="727"/>
                    </a:lnTo>
                    <a:lnTo>
                      <a:pt x="430" y="727"/>
                    </a:lnTo>
                    <a:lnTo>
                      <a:pt x="422" y="724"/>
                    </a:lnTo>
                    <a:lnTo>
                      <a:pt x="419" y="727"/>
                    </a:lnTo>
                    <a:lnTo>
                      <a:pt x="417" y="727"/>
                    </a:lnTo>
                    <a:lnTo>
                      <a:pt x="417" y="724"/>
                    </a:lnTo>
                    <a:lnTo>
                      <a:pt x="412" y="724"/>
                    </a:lnTo>
                    <a:lnTo>
                      <a:pt x="406" y="724"/>
                    </a:lnTo>
                    <a:lnTo>
                      <a:pt x="404" y="724"/>
                    </a:lnTo>
                    <a:lnTo>
                      <a:pt x="396" y="724"/>
                    </a:lnTo>
                    <a:lnTo>
                      <a:pt x="393" y="724"/>
                    </a:lnTo>
                    <a:lnTo>
                      <a:pt x="388" y="724"/>
                    </a:lnTo>
                    <a:lnTo>
                      <a:pt x="385" y="724"/>
                    </a:lnTo>
                    <a:lnTo>
                      <a:pt x="383" y="724"/>
                    </a:lnTo>
                    <a:lnTo>
                      <a:pt x="380" y="724"/>
                    </a:lnTo>
                    <a:lnTo>
                      <a:pt x="378" y="724"/>
                    </a:lnTo>
                    <a:lnTo>
                      <a:pt x="372" y="721"/>
                    </a:lnTo>
                    <a:lnTo>
                      <a:pt x="370" y="721"/>
                    </a:lnTo>
                    <a:lnTo>
                      <a:pt x="364" y="721"/>
                    </a:lnTo>
                    <a:lnTo>
                      <a:pt x="359" y="721"/>
                    </a:lnTo>
                    <a:lnTo>
                      <a:pt x="354" y="721"/>
                    </a:lnTo>
                    <a:lnTo>
                      <a:pt x="351" y="721"/>
                    </a:lnTo>
                    <a:lnTo>
                      <a:pt x="343" y="721"/>
                    </a:lnTo>
                    <a:lnTo>
                      <a:pt x="299" y="716"/>
                    </a:lnTo>
                    <a:lnTo>
                      <a:pt x="294" y="716"/>
                    </a:lnTo>
                    <a:lnTo>
                      <a:pt x="291" y="716"/>
                    </a:lnTo>
                    <a:lnTo>
                      <a:pt x="288" y="716"/>
                    </a:lnTo>
                    <a:lnTo>
                      <a:pt x="283" y="716"/>
                    </a:lnTo>
                    <a:lnTo>
                      <a:pt x="281" y="716"/>
                    </a:lnTo>
                    <a:lnTo>
                      <a:pt x="278" y="716"/>
                    </a:lnTo>
                    <a:lnTo>
                      <a:pt x="275" y="716"/>
                    </a:lnTo>
                    <a:lnTo>
                      <a:pt x="273" y="716"/>
                    </a:lnTo>
                    <a:lnTo>
                      <a:pt x="273" y="714"/>
                    </a:lnTo>
                    <a:lnTo>
                      <a:pt x="270" y="714"/>
                    </a:lnTo>
                    <a:lnTo>
                      <a:pt x="267" y="714"/>
                    </a:lnTo>
                    <a:lnTo>
                      <a:pt x="262" y="716"/>
                    </a:lnTo>
                    <a:lnTo>
                      <a:pt x="252" y="716"/>
                    </a:lnTo>
                    <a:lnTo>
                      <a:pt x="249" y="716"/>
                    </a:lnTo>
                    <a:lnTo>
                      <a:pt x="244" y="716"/>
                    </a:lnTo>
                    <a:lnTo>
                      <a:pt x="241" y="716"/>
                    </a:lnTo>
                    <a:lnTo>
                      <a:pt x="210" y="716"/>
                    </a:lnTo>
                    <a:lnTo>
                      <a:pt x="202" y="716"/>
                    </a:lnTo>
                    <a:lnTo>
                      <a:pt x="197" y="716"/>
                    </a:lnTo>
                    <a:lnTo>
                      <a:pt x="181" y="716"/>
                    </a:lnTo>
                    <a:lnTo>
                      <a:pt x="170" y="716"/>
                    </a:lnTo>
                    <a:lnTo>
                      <a:pt x="160" y="719"/>
                    </a:lnTo>
                    <a:lnTo>
                      <a:pt x="134" y="719"/>
                    </a:lnTo>
                    <a:lnTo>
                      <a:pt x="131" y="719"/>
                    </a:lnTo>
                    <a:lnTo>
                      <a:pt x="126" y="719"/>
                    </a:lnTo>
                    <a:lnTo>
                      <a:pt x="123" y="719"/>
                    </a:lnTo>
                    <a:lnTo>
                      <a:pt x="121" y="719"/>
                    </a:lnTo>
                    <a:lnTo>
                      <a:pt x="110" y="719"/>
                    </a:lnTo>
                    <a:lnTo>
                      <a:pt x="108" y="719"/>
                    </a:lnTo>
                    <a:lnTo>
                      <a:pt x="105" y="719"/>
                    </a:lnTo>
                    <a:lnTo>
                      <a:pt x="102" y="719"/>
                    </a:lnTo>
                    <a:lnTo>
                      <a:pt x="100" y="719"/>
                    </a:lnTo>
                    <a:lnTo>
                      <a:pt x="97" y="719"/>
                    </a:lnTo>
                    <a:lnTo>
                      <a:pt x="94" y="719"/>
                    </a:lnTo>
                    <a:lnTo>
                      <a:pt x="89" y="719"/>
                    </a:lnTo>
                    <a:lnTo>
                      <a:pt x="84" y="719"/>
                    </a:lnTo>
                    <a:lnTo>
                      <a:pt x="81" y="719"/>
                    </a:lnTo>
                    <a:lnTo>
                      <a:pt x="79" y="719"/>
                    </a:lnTo>
                    <a:lnTo>
                      <a:pt x="76" y="719"/>
                    </a:lnTo>
                    <a:lnTo>
                      <a:pt x="73" y="719"/>
                    </a:lnTo>
                    <a:lnTo>
                      <a:pt x="71" y="719"/>
                    </a:lnTo>
                    <a:lnTo>
                      <a:pt x="68" y="719"/>
                    </a:lnTo>
                    <a:lnTo>
                      <a:pt x="66" y="719"/>
                    </a:lnTo>
                    <a:lnTo>
                      <a:pt x="63" y="719"/>
                    </a:lnTo>
                    <a:lnTo>
                      <a:pt x="60" y="719"/>
                    </a:lnTo>
                    <a:lnTo>
                      <a:pt x="58" y="719"/>
                    </a:lnTo>
                    <a:lnTo>
                      <a:pt x="55" y="719"/>
                    </a:lnTo>
                    <a:lnTo>
                      <a:pt x="52" y="719"/>
                    </a:lnTo>
                    <a:lnTo>
                      <a:pt x="50" y="719"/>
                    </a:lnTo>
                    <a:lnTo>
                      <a:pt x="47" y="719"/>
                    </a:lnTo>
                    <a:lnTo>
                      <a:pt x="45" y="719"/>
                    </a:lnTo>
                    <a:lnTo>
                      <a:pt x="42" y="721"/>
                    </a:lnTo>
                    <a:lnTo>
                      <a:pt x="39" y="721"/>
                    </a:lnTo>
                    <a:lnTo>
                      <a:pt x="37" y="721"/>
                    </a:lnTo>
                    <a:lnTo>
                      <a:pt x="31" y="721"/>
                    </a:lnTo>
                    <a:lnTo>
                      <a:pt x="29" y="721"/>
                    </a:lnTo>
                    <a:lnTo>
                      <a:pt x="26" y="721"/>
                    </a:lnTo>
                    <a:lnTo>
                      <a:pt x="24" y="721"/>
                    </a:lnTo>
                    <a:lnTo>
                      <a:pt x="21" y="721"/>
                    </a:lnTo>
                    <a:lnTo>
                      <a:pt x="18" y="721"/>
                    </a:lnTo>
                    <a:lnTo>
                      <a:pt x="16" y="721"/>
                    </a:lnTo>
                    <a:lnTo>
                      <a:pt x="13" y="721"/>
                    </a:lnTo>
                    <a:lnTo>
                      <a:pt x="11" y="721"/>
                    </a:lnTo>
                    <a:lnTo>
                      <a:pt x="8" y="721"/>
                    </a:lnTo>
                    <a:lnTo>
                      <a:pt x="5" y="721"/>
                    </a:lnTo>
                    <a:lnTo>
                      <a:pt x="3" y="721"/>
                    </a:lnTo>
                    <a:lnTo>
                      <a:pt x="0" y="721"/>
                    </a:lnTo>
                    <a:lnTo>
                      <a:pt x="0" y="719"/>
                    </a:lnTo>
                    <a:lnTo>
                      <a:pt x="3" y="711"/>
                    </a:lnTo>
                    <a:lnTo>
                      <a:pt x="5" y="700"/>
                    </a:lnTo>
                    <a:lnTo>
                      <a:pt x="5" y="698"/>
                    </a:lnTo>
                    <a:lnTo>
                      <a:pt x="8" y="695"/>
                    </a:lnTo>
                    <a:lnTo>
                      <a:pt x="8" y="693"/>
                    </a:lnTo>
                    <a:lnTo>
                      <a:pt x="13" y="669"/>
                    </a:lnTo>
                    <a:lnTo>
                      <a:pt x="16" y="664"/>
                    </a:lnTo>
                    <a:lnTo>
                      <a:pt x="18" y="656"/>
                    </a:lnTo>
                    <a:lnTo>
                      <a:pt x="18" y="653"/>
                    </a:lnTo>
                    <a:lnTo>
                      <a:pt x="21" y="651"/>
                    </a:lnTo>
                    <a:lnTo>
                      <a:pt x="31" y="611"/>
                    </a:lnTo>
                    <a:lnTo>
                      <a:pt x="42" y="572"/>
                    </a:lnTo>
                    <a:lnTo>
                      <a:pt x="60" y="509"/>
                    </a:lnTo>
                    <a:lnTo>
                      <a:pt x="60" y="506"/>
                    </a:lnTo>
                    <a:lnTo>
                      <a:pt x="63" y="498"/>
                    </a:lnTo>
                    <a:lnTo>
                      <a:pt x="66" y="490"/>
                    </a:lnTo>
                    <a:lnTo>
                      <a:pt x="71" y="475"/>
                    </a:lnTo>
                    <a:lnTo>
                      <a:pt x="76" y="467"/>
                    </a:lnTo>
                    <a:lnTo>
                      <a:pt x="79" y="462"/>
                    </a:lnTo>
                    <a:lnTo>
                      <a:pt x="79" y="456"/>
                    </a:lnTo>
                    <a:lnTo>
                      <a:pt x="81" y="448"/>
                    </a:lnTo>
                    <a:lnTo>
                      <a:pt x="81" y="441"/>
                    </a:lnTo>
                    <a:lnTo>
                      <a:pt x="84" y="441"/>
                    </a:lnTo>
                    <a:lnTo>
                      <a:pt x="84" y="435"/>
                    </a:lnTo>
                    <a:lnTo>
                      <a:pt x="87" y="435"/>
                    </a:lnTo>
                    <a:lnTo>
                      <a:pt x="89" y="412"/>
                    </a:lnTo>
                    <a:lnTo>
                      <a:pt x="92" y="409"/>
                    </a:lnTo>
                    <a:lnTo>
                      <a:pt x="92" y="401"/>
                    </a:lnTo>
                    <a:lnTo>
                      <a:pt x="92" y="399"/>
                    </a:lnTo>
                    <a:lnTo>
                      <a:pt x="94" y="393"/>
                    </a:lnTo>
                    <a:lnTo>
                      <a:pt x="92" y="391"/>
                    </a:lnTo>
                    <a:lnTo>
                      <a:pt x="92" y="388"/>
                    </a:lnTo>
                    <a:lnTo>
                      <a:pt x="94" y="385"/>
                    </a:lnTo>
                    <a:lnTo>
                      <a:pt x="94" y="375"/>
                    </a:lnTo>
                    <a:lnTo>
                      <a:pt x="94" y="370"/>
                    </a:lnTo>
                    <a:lnTo>
                      <a:pt x="97" y="367"/>
                    </a:lnTo>
                    <a:lnTo>
                      <a:pt x="123" y="267"/>
                    </a:lnTo>
                    <a:lnTo>
                      <a:pt x="126" y="260"/>
                    </a:lnTo>
                    <a:lnTo>
                      <a:pt x="126" y="257"/>
                    </a:lnTo>
                    <a:lnTo>
                      <a:pt x="128" y="249"/>
                    </a:lnTo>
                    <a:lnTo>
                      <a:pt x="128" y="246"/>
                    </a:lnTo>
                    <a:lnTo>
                      <a:pt x="128" y="244"/>
                    </a:lnTo>
                    <a:lnTo>
                      <a:pt x="128" y="241"/>
                    </a:lnTo>
                    <a:lnTo>
                      <a:pt x="131" y="239"/>
                    </a:lnTo>
                    <a:lnTo>
                      <a:pt x="131" y="236"/>
                    </a:lnTo>
                    <a:lnTo>
                      <a:pt x="131" y="231"/>
                    </a:lnTo>
                    <a:lnTo>
                      <a:pt x="131" y="228"/>
                    </a:lnTo>
                    <a:lnTo>
                      <a:pt x="131" y="223"/>
                    </a:lnTo>
                    <a:lnTo>
                      <a:pt x="134" y="218"/>
                    </a:lnTo>
                    <a:lnTo>
                      <a:pt x="134" y="212"/>
                    </a:lnTo>
                    <a:lnTo>
                      <a:pt x="134" y="207"/>
                    </a:lnTo>
                    <a:lnTo>
                      <a:pt x="134" y="202"/>
                    </a:lnTo>
                    <a:lnTo>
                      <a:pt x="134" y="194"/>
                    </a:lnTo>
                    <a:lnTo>
                      <a:pt x="134" y="191"/>
                    </a:lnTo>
                    <a:lnTo>
                      <a:pt x="134" y="189"/>
                    </a:lnTo>
                    <a:lnTo>
                      <a:pt x="134" y="183"/>
                    </a:lnTo>
                    <a:lnTo>
                      <a:pt x="131" y="176"/>
                    </a:lnTo>
                    <a:lnTo>
                      <a:pt x="131" y="170"/>
                    </a:lnTo>
                    <a:lnTo>
                      <a:pt x="131" y="160"/>
                    </a:lnTo>
                    <a:lnTo>
                      <a:pt x="131" y="157"/>
                    </a:lnTo>
                    <a:lnTo>
                      <a:pt x="131" y="155"/>
                    </a:lnTo>
                    <a:lnTo>
                      <a:pt x="131" y="152"/>
                    </a:lnTo>
                    <a:lnTo>
                      <a:pt x="131" y="149"/>
                    </a:lnTo>
                    <a:lnTo>
                      <a:pt x="131" y="147"/>
                    </a:lnTo>
                    <a:lnTo>
                      <a:pt x="131" y="144"/>
                    </a:lnTo>
                    <a:lnTo>
                      <a:pt x="128" y="136"/>
                    </a:lnTo>
                    <a:lnTo>
                      <a:pt x="128" y="123"/>
                    </a:lnTo>
                    <a:lnTo>
                      <a:pt x="128" y="120"/>
                    </a:lnTo>
                    <a:lnTo>
                      <a:pt x="126" y="107"/>
                    </a:lnTo>
                    <a:lnTo>
                      <a:pt x="123" y="94"/>
                    </a:lnTo>
                    <a:lnTo>
                      <a:pt x="123" y="92"/>
                    </a:lnTo>
                    <a:lnTo>
                      <a:pt x="123" y="89"/>
                    </a:lnTo>
                    <a:lnTo>
                      <a:pt x="123" y="84"/>
                    </a:lnTo>
                    <a:lnTo>
                      <a:pt x="123" y="81"/>
                    </a:lnTo>
                    <a:lnTo>
                      <a:pt x="210" y="84"/>
                    </a:lnTo>
                    <a:lnTo>
                      <a:pt x="212" y="84"/>
                    </a:lnTo>
                    <a:lnTo>
                      <a:pt x="218" y="84"/>
                    </a:lnTo>
                    <a:lnTo>
                      <a:pt x="228" y="84"/>
                    </a:lnTo>
                    <a:lnTo>
                      <a:pt x="239" y="84"/>
                    </a:lnTo>
                    <a:lnTo>
                      <a:pt x="281" y="86"/>
                    </a:lnTo>
                    <a:lnTo>
                      <a:pt x="296" y="86"/>
                    </a:lnTo>
                    <a:lnTo>
                      <a:pt x="299" y="86"/>
                    </a:lnTo>
                    <a:lnTo>
                      <a:pt x="301" y="86"/>
                    </a:lnTo>
                    <a:lnTo>
                      <a:pt x="304" y="86"/>
                    </a:lnTo>
                    <a:lnTo>
                      <a:pt x="309" y="86"/>
                    </a:lnTo>
                    <a:lnTo>
                      <a:pt x="320" y="86"/>
                    </a:lnTo>
                    <a:lnTo>
                      <a:pt x="325" y="89"/>
                    </a:lnTo>
                    <a:lnTo>
                      <a:pt x="336" y="89"/>
                    </a:lnTo>
                    <a:lnTo>
                      <a:pt x="336" y="86"/>
                    </a:lnTo>
                    <a:lnTo>
                      <a:pt x="333" y="86"/>
                    </a:lnTo>
                    <a:lnTo>
                      <a:pt x="333" y="81"/>
                    </a:lnTo>
                    <a:lnTo>
                      <a:pt x="328" y="71"/>
                    </a:lnTo>
                    <a:lnTo>
                      <a:pt x="328" y="68"/>
                    </a:lnTo>
                    <a:lnTo>
                      <a:pt x="325" y="63"/>
                    </a:lnTo>
                    <a:lnTo>
                      <a:pt x="325" y="60"/>
                    </a:lnTo>
                    <a:lnTo>
                      <a:pt x="325" y="57"/>
                    </a:lnTo>
                    <a:lnTo>
                      <a:pt x="325" y="52"/>
                    </a:lnTo>
                    <a:lnTo>
                      <a:pt x="325" y="50"/>
                    </a:lnTo>
                    <a:lnTo>
                      <a:pt x="325" y="0"/>
                    </a:lnTo>
                    <a:lnTo>
                      <a:pt x="328" y="2"/>
                    </a:lnTo>
                    <a:lnTo>
                      <a:pt x="330" y="8"/>
                    </a:lnTo>
                    <a:lnTo>
                      <a:pt x="336" y="10"/>
                    </a:lnTo>
                    <a:lnTo>
                      <a:pt x="336" y="13"/>
                    </a:lnTo>
                    <a:lnTo>
                      <a:pt x="341" y="15"/>
                    </a:lnTo>
                    <a:lnTo>
                      <a:pt x="346" y="23"/>
                    </a:lnTo>
                    <a:lnTo>
                      <a:pt x="370" y="52"/>
                    </a:lnTo>
                    <a:lnTo>
                      <a:pt x="372" y="52"/>
                    </a:lnTo>
                    <a:lnTo>
                      <a:pt x="372" y="55"/>
                    </a:lnTo>
                    <a:lnTo>
                      <a:pt x="472" y="71"/>
                    </a:lnTo>
                    <a:lnTo>
                      <a:pt x="514" y="78"/>
                    </a:lnTo>
                    <a:lnTo>
                      <a:pt x="522" y="78"/>
                    </a:lnTo>
                    <a:lnTo>
                      <a:pt x="527" y="78"/>
                    </a:lnTo>
                    <a:lnTo>
                      <a:pt x="530" y="78"/>
                    </a:lnTo>
                    <a:lnTo>
                      <a:pt x="532" y="78"/>
                    </a:lnTo>
                    <a:lnTo>
                      <a:pt x="564" y="86"/>
                    </a:lnTo>
                    <a:lnTo>
                      <a:pt x="579" y="89"/>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0" name="フリーフォーム 219"/>
              <p:cNvSpPr>
                <a:spLocks/>
              </p:cNvSpPr>
              <p:nvPr/>
            </p:nvSpPr>
            <p:spPr bwMode="auto">
              <a:xfrm>
                <a:off x="2248739" y="2452038"/>
                <a:ext cx="766350" cy="726548"/>
              </a:xfrm>
              <a:custGeom>
                <a:avLst/>
                <a:gdLst>
                  <a:gd name="T0" fmla="*/ 1353 w 1599"/>
                  <a:gd name="T1" fmla="*/ 87 h 1493"/>
                  <a:gd name="T2" fmla="*/ 1397 w 1599"/>
                  <a:gd name="T3" fmla="*/ 105 h 1493"/>
                  <a:gd name="T4" fmla="*/ 1497 w 1599"/>
                  <a:gd name="T5" fmla="*/ 181 h 1493"/>
                  <a:gd name="T6" fmla="*/ 1536 w 1599"/>
                  <a:gd name="T7" fmla="*/ 247 h 1493"/>
                  <a:gd name="T8" fmla="*/ 1555 w 1599"/>
                  <a:gd name="T9" fmla="*/ 299 h 1493"/>
                  <a:gd name="T10" fmla="*/ 1549 w 1599"/>
                  <a:gd name="T11" fmla="*/ 415 h 1493"/>
                  <a:gd name="T12" fmla="*/ 1494 w 1599"/>
                  <a:gd name="T13" fmla="*/ 499 h 1493"/>
                  <a:gd name="T14" fmla="*/ 1455 w 1599"/>
                  <a:gd name="T15" fmla="*/ 557 h 1493"/>
                  <a:gd name="T16" fmla="*/ 1431 w 1599"/>
                  <a:gd name="T17" fmla="*/ 614 h 1493"/>
                  <a:gd name="T18" fmla="*/ 1434 w 1599"/>
                  <a:gd name="T19" fmla="*/ 664 h 1493"/>
                  <a:gd name="T20" fmla="*/ 1455 w 1599"/>
                  <a:gd name="T21" fmla="*/ 722 h 1493"/>
                  <a:gd name="T22" fmla="*/ 1481 w 1599"/>
                  <a:gd name="T23" fmla="*/ 772 h 1493"/>
                  <a:gd name="T24" fmla="*/ 1526 w 1599"/>
                  <a:gd name="T25" fmla="*/ 837 h 1493"/>
                  <a:gd name="T26" fmla="*/ 1570 w 1599"/>
                  <a:gd name="T27" fmla="*/ 911 h 1493"/>
                  <a:gd name="T28" fmla="*/ 1594 w 1599"/>
                  <a:gd name="T29" fmla="*/ 974 h 1493"/>
                  <a:gd name="T30" fmla="*/ 1599 w 1599"/>
                  <a:gd name="T31" fmla="*/ 1032 h 1493"/>
                  <a:gd name="T32" fmla="*/ 1586 w 1599"/>
                  <a:gd name="T33" fmla="*/ 1108 h 1493"/>
                  <a:gd name="T34" fmla="*/ 1560 w 1599"/>
                  <a:gd name="T35" fmla="*/ 1152 h 1493"/>
                  <a:gd name="T36" fmla="*/ 1528 w 1599"/>
                  <a:gd name="T37" fmla="*/ 1194 h 1493"/>
                  <a:gd name="T38" fmla="*/ 1507 w 1599"/>
                  <a:gd name="T39" fmla="*/ 1221 h 1493"/>
                  <a:gd name="T40" fmla="*/ 1421 w 1599"/>
                  <a:gd name="T41" fmla="*/ 1239 h 1493"/>
                  <a:gd name="T42" fmla="*/ 1279 w 1599"/>
                  <a:gd name="T43" fmla="*/ 1242 h 1493"/>
                  <a:gd name="T44" fmla="*/ 1185 w 1599"/>
                  <a:gd name="T45" fmla="*/ 1247 h 1493"/>
                  <a:gd name="T46" fmla="*/ 1132 w 1599"/>
                  <a:gd name="T47" fmla="*/ 1221 h 1493"/>
                  <a:gd name="T48" fmla="*/ 1028 w 1599"/>
                  <a:gd name="T49" fmla="*/ 1186 h 1493"/>
                  <a:gd name="T50" fmla="*/ 923 w 1599"/>
                  <a:gd name="T51" fmla="*/ 1171 h 1493"/>
                  <a:gd name="T52" fmla="*/ 828 w 1599"/>
                  <a:gd name="T53" fmla="*/ 1163 h 1493"/>
                  <a:gd name="T54" fmla="*/ 744 w 1599"/>
                  <a:gd name="T55" fmla="*/ 1173 h 1493"/>
                  <a:gd name="T56" fmla="*/ 687 w 1599"/>
                  <a:gd name="T57" fmla="*/ 1179 h 1493"/>
                  <a:gd name="T58" fmla="*/ 647 w 1599"/>
                  <a:gd name="T59" fmla="*/ 1205 h 1493"/>
                  <a:gd name="T60" fmla="*/ 556 w 1599"/>
                  <a:gd name="T61" fmla="*/ 1286 h 1493"/>
                  <a:gd name="T62" fmla="*/ 367 w 1599"/>
                  <a:gd name="T63" fmla="*/ 1407 h 1493"/>
                  <a:gd name="T64" fmla="*/ 312 w 1599"/>
                  <a:gd name="T65" fmla="*/ 1451 h 1493"/>
                  <a:gd name="T66" fmla="*/ 267 w 1599"/>
                  <a:gd name="T67" fmla="*/ 1415 h 1493"/>
                  <a:gd name="T68" fmla="*/ 388 w 1599"/>
                  <a:gd name="T69" fmla="*/ 1249 h 1493"/>
                  <a:gd name="T70" fmla="*/ 446 w 1599"/>
                  <a:gd name="T71" fmla="*/ 1192 h 1493"/>
                  <a:gd name="T72" fmla="*/ 498 w 1599"/>
                  <a:gd name="T73" fmla="*/ 1158 h 1493"/>
                  <a:gd name="T74" fmla="*/ 558 w 1599"/>
                  <a:gd name="T75" fmla="*/ 1131 h 1493"/>
                  <a:gd name="T76" fmla="*/ 519 w 1599"/>
                  <a:gd name="T77" fmla="*/ 979 h 1493"/>
                  <a:gd name="T78" fmla="*/ 514 w 1599"/>
                  <a:gd name="T79" fmla="*/ 898 h 1493"/>
                  <a:gd name="T80" fmla="*/ 532 w 1599"/>
                  <a:gd name="T81" fmla="*/ 837 h 1493"/>
                  <a:gd name="T82" fmla="*/ 550 w 1599"/>
                  <a:gd name="T83" fmla="*/ 780 h 1493"/>
                  <a:gd name="T84" fmla="*/ 456 w 1599"/>
                  <a:gd name="T85" fmla="*/ 840 h 1493"/>
                  <a:gd name="T86" fmla="*/ 333 w 1599"/>
                  <a:gd name="T87" fmla="*/ 874 h 1493"/>
                  <a:gd name="T88" fmla="*/ 202 w 1599"/>
                  <a:gd name="T89" fmla="*/ 840 h 1493"/>
                  <a:gd name="T90" fmla="*/ 165 w 1599"/>
                  <a:gd name="T91" fmla="*/ 816 h 1493"/>
                  <a:gd name="T92" fmla="*/ 128 w 1599"/>
                  <a:gd name="T93" fmla="*/ 782 h 1493"/>
                  <a:gd name="T94" fmla="*/ 100 w 1599"/>
                  <a:gd name="T95" fmla="*/ 746 h 1493"/>
                  <a:gd name="T96" fmla="*/ 73 w 1599"/>
                  <a:gd name="T97" fmla="*/ 709 h 1493"/>
                  <a:gd name="T98" fmla="*/ 34 w 1599"/>
                  <a:gd name="T99" fmla="*/ 585 h 1493"/>
                  <a:gd name="T100" fmla="*/ 299 w 1599"/>
                  <a:gd name="T101" fmla="*/ 391 h 1493"/>
                  <a:gd name="T102" fmla="*/ 393 w 1599"/>
                  <a:gd name="T103" fmla="*/ 323 h 1493"/>
                  <a:gd name="T104" fmla="*/ 467 w 1599"/>
                  <a:gd name="T105" fmla="*/ 271 h 1493"/>
                  <a:gd name="T106" fmla="*/ 619 w 1599"/>
                  <a:gd name="T107" fmla="*/ 173 h 1493"/>
                  <a:gd name="T108" fmla="*/ 726 w 1599"/>
                  <a:gd name="T109" fmla="*/ 110 h 1493"/>
                  <a:gd name="T110" fmla="*/ 802 w 1599"/>
                  <a:gd name="T111" fmla="*/ 97 h 1493"/>
                  <a:gd name="T112" fmla="*/ 957 w 1599"/>
                  <a:gd name="T113" fmla="*/ 92 h 1493"/>
                  <a:gd name="T114" fmla="*/ 1208 w 1599"/>
                  <a:gd name="T115" fmla="*/ 29 h 1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99" h="1493">
                    <a:moveTo>
                      <a:pt x="1308" y="47"/>
                    </a:moveTo>
                    <a:lnTo>
                      <a:pt x="1321" y="66"/>
                    </a:lnTo>
                    <a:lnTo>
                      <a:pt x="1326" y="71"/>
                    </a:lnTo>
                    <a:lnTo>
                      <a:pt x="1332" y="74"/>
                    </a:lnTo>
                    <a:lnTo>
                      <a:pt x="1332" y="76"/>
                    </a:lnTo>
                    <a:lnTo>
                      <a:pt x="1334" y="76"/>
                    </a:lnTo>
                    <a:lnTo>
                      <a:pt x="1337" y="79"/>
                    </a:lnTo>
                    <a:lnTo>
                      <a:pt x="1342" y="82"/>
                    </a:lnTo>
                    <a:lnTo>
                      <a:pt x="1345" y="84"/>
                    </a:lnTo>
                    <a:lnTo>
                      <a:pt x="1350" y="87"/>
                    </a:lnTo>
                    <a:lnTo>
                      <a:pt x="1353" y="87"/>
                    </a:lnTo>
                    <a:lnTo>
                      <a:pt x="1355" y="89"/>
                    </a:lnTo>
                    <a:lnTo>
                      <a:pt x="1358" y="89"/>
                    </a:lnTo>
                    <a:lnTo>
                      <a:pt x="1363" y="92"/>
                    </a:lnTo>
                    <a:lnTo>
                      <a:pt x="1368" y="95"/>
                    </a:lnTo>
                    <a:lnTo>
                      <a:pt x="1374" y="95"/>
                    </a:lnTo>
                    <a:lnTo>
                      <a:pt x="1376" y="97"/>
                    </a:lnTo>
                    <a:lnTo>
                      <a:pt x="1379" y="97"/>
                    </a:lnTo>
                    <a:lnTo>
                      <a:pt x="1381" y="97"/>
                    </a:lnTo>
                    <a:lnTo>
                      <a:pt x="1384" y="100"/>
                    </a:lnTo>
                    <a:lnTo>
                      <a:pt x="1395" y="105"/>
                    </a:lnTo>
                    <a:lnTo>
                      <a:pt x="1397" y="105"/>
                    </a:lnTo>
                    <a:lnTo>
                      <a:pt x="1402" y="108"/>
                    </a:lnTo>
                    <a:lnTo>
                      <a:pt x="1405" y="110"/>
                    </a:lnTo>
                    <a:lnTo>
                      <a:pt x="1426" y="121"/>
                    </a:lnTo>
                    <a:lnTo>
                      <a:pt x="1447" y="131"/>
                    </a:lnTo>
                    <a:lnTo>
                      <a:pt x="1465" y="139"/>
                    </a:lnTo>
                    <a:lnTo>
                      <a:pt x="1468" y="142"/>
                    </a:lnTo>
                    <a:lnTo>
                      <a:pt x="1471" y="145"/>
                    </a:lnTo>
                    <a:lnTo>
                      <a:pt x="1473" y="147"/>
                    </a:lnTo>
                    <a:lnTo>
                      <a:pt x="1486" y="166"/>
                    </a:lnTo>
                    <a:lnTo>
                      <a:pt x="1494" y="179"/>
                    </a:lnTo>
                    <a:lnTo>
                      <a:pt x="1497" y="181"/>
                    </a:lnTo>
                    <a:lnTo>
                      <a:pt x="1499" y="187"/>
                    </a:lnTo>
                    <a:lnTo>
                      <a:pt x="1502" y="187"/>
                    </a:lnTo>
                    <a:lnTo>
                      <a:pt x="1505" y="194"/>
                    </a:lnTo>
                    <a:lnTo>
                      <a:pt x="1515" y="210"/>
                    </a:lnTo>
                    <a:lnTo>
                      <a:pt x="1520" y="218"/>
                    </a:lnTo>
                    <a:lnTo>
                      <a:pt x="1531" y="234"/>
                    </a:lnTo>
                    <a:lnTo>
                      <a:pt x="1531" y="236"/>
                    </a:lnTo>
                    <a:lnTo>
                      <a:pt x="1531" y="239"/>
                    </a:lnTo>
                    <a:lnTo>
                      <a:pt x="1534" y="242"/>
                    </a:lnTo>
                    <a:lnTo>
                      <a:pt x="1536" y="244"/>
                    </a:lnTo>
                    <a:lnTo>
                      <a:pt x="1536" y="247"/>
                    </a:lnTo>
                    <a:lnTo>
                      <a:pt x="1539" y="250"/>
                    </a:lnTo>
                    <a:lnTo>
                      <a:pt x="1539" y="252"/>
                    </a:lnTo>
                    <a:lnTo>
                      <a:pt x="1544" y="263"/>
                    </a:lnTo>
                    <a:lnTo>
                      <a:pt x="1547" y="265"/>
                    </a:lnTo>
                    <a:lnTo>
                      <a:pt x="1547" y="268"/>
                    </a:lnTo>
                    <a:lnTo>
                      <a:pt x="1549" y="273"/>
                    </a:lnTo>
                    <a:lnTo>
                      <a:pt x="1549" y="278"/>
                    </a:lnTo>
                    <a:lnTo>
                      <a:pt x="1552" y="284"/>
                    </a:lnTo>
                    <a:lnTo>
                      <a:pt x="1552" y="286"/>
                    </a:lnTo>
                    <a:lnTo>
                      <a:pt x="1552" y="292"/>
                    </a:lnTo>
                    <a:lnTo>
                      <a:pt x="1555" y="299"/>
                    </a:lnTo>
                    <a:lnTo>
                      <a:pt x="1555" y="310"/>
                    </a:lnTo>
                    <a:lnTo>
                      <a:pt x="1557" y="341"/>
                    </a:lnTo>
                    <a:lnTo>
                      <a:pt x="1560" y="362"/>
                    </a:lnTo>
                    <a:lnTo>
                      <a:pt x="1560" y="365"/>
                    </a:lnTo>
                    <a:lnTo>
                      <a:pt x="1560" y="368"/>
                    </a:lnTo>
                    <a:lnTo>
                      <a:pt x="1560" y="370"/>
                    </a:lnTo>
                    <a:lnTo>
                      <a:pt x="1557" y="389"/>
                    </a:lnTo>
                    <a:lnTo>
                      <a:pt x="1555" y="399"/>
                    </a:lnTo>
                    <a:lnTo>
                      <a:pt x="1552" y="407"/>
                    </a:lnTo>
                    <a:lnTo>
                      <a:pt x="1552" y="410"/>
                    </a:lnTo>
                    <a:lnTo>
                      <a:pt x="1549" y="415"/>
                    </a:lnTo>
                    <a:lnTo>
                      <a:pt x="1547" y="423"/>
                    </a:lnTo>
                    <a:lnTo>
                      <a:pt x="1544" y="431"/>
                    </a:lnTo>
                    <a:lnTo>
                      <a:pt x="1541" y="438"/>
                    </a:lnTo>
                    <a:lnTo>
                      <a:pt x="1539" y="444"/>
                    </a:lnTo>
                    <a:lnTo>
                      <a:pt x="1536" y="446"/>
                    </a:lnTo>
                    <a:lnTo>
                      <a:pt x="1536" y="449"/>
                    </a:lnTo>
                    <a:lnTo>
                      <a:pt x="1534" y="452"/>
                    </a:lnTo>
                    <a:lnTo>
                      <a:pt x="1531" y="454"/>
                    </a:lnTo>
                    <a:lnTo>
                      <a:pt x="1528" y="459"/>
                    </a:lnTo>
                    <a:lnTo>
                      <a:pt x="1505" y="486"/>
                    </a:lnTo>
                    <a:lnTo>
                      <a:pt x="1494" y="499"/>
                    </a:lnTo>
                    <a:lnTo>
                      <a:pt x="1489" y="507"/>
                    </a:lnTo>
                    <a:lnTo>
                      <a:pt x="1484" y="512"/>
                    </a:lnTo>
                    <a:lnTo>
                      <a:pt x="1481" y="517"/>
                    </a:lnTo>
                    <a:lnTo>
                      <a:pt x="1476" y="522"/>
                    </a:lnTo>
                    <a:lnTo>
                      <a:pt x="1471" y="530"/>
                    </a:lnTo>
                    <a:lnTo>
                      <a:pt x="1468" y="536"/>
                    </a:lnTo>
                    <a:lnTo>
                      <a:pt x="1460" y="546"/>
                    </a:lnTo>
                    <a:lnTo>
                      <a:pt x="1458" y="549"/>
                    </a:lnTo>
                    <a:lnTo>
                      <a:pt x="1458" y="551"/>
                    </a:lnTo>
                    <a:lnTo>
                      <a:pt x="1455" y="554"/>
                    </a:lnTo>
                    <a:lnTo>
                      <a:pt x="1455" y="557"/>
                    </a:lnTo>
                    <a:lnTo>
                      <a:pt x="1452" y="559"/>
                    </a:lnTo>
                    <a:lnTo>
                      <a:pt x="1450" y="562"/>
                    </a:lnTo>
                    <a:lnTo>
                      <a:pt x="1450" y="564"/>
                    </a:lnTo>
                    <a:lnTo>
                      <a:pt x="1447" y="567"/>
                    </a:lnTo>
                    <a:lnTo>
                      <a:pt x="1444" y="572"/>
                    </a:lnTo>
                    <a:lnTo>
                      <a:pt x="1439" y="588"/>
                    </a:lnTo>
                    <a:lnTo>
                      <a:pt x="1437" y="601"/>
                    </a:lnTo>
                    <a:lnTo>
                      <a:pt x="1434" y="606"/>
                    </a:lnTo>
                    <a:lnTo>
                      <a:pt x="1434" y="609"/>
                    </a:lnTo>
                    <a:lnTo>
                      <a:pt x="1431" y="612"/>
                    </a:lnTo>
                    <a:lnTo>
                      <a:pt x="1431" y="614"/>
                    </a:lnTo>
                    <a:lnTo>
                      <a:pt x="1431" y="617"/>
                    </a:lnTo>
                    <a:lnTo>
                      <a:pt x="1431" y="622"/>
                    </a:lnTo>
                    <a:lnTo>
                      <a:pt x="1431" y="627"/>
                    </a:lnTo>
                    <a:lnTo>
                      <a:pt x="1431" y="633"/>
                    </a:lnTo>
                    <a:lnTo>
                      <a:pt x="1431" y="638"/>
                    </a:lnTo>
                    <a:lnTo>
                      <a:pt x="1431" y="643"/>
                    </a:lnTo>
                    <a:lnTo>
                      <a:pt x="1431" y="646"/>
                    </a:lnTo>
                    <a:lnTo>
                      <a:pt x="1431" y="651"/>
                    </a:lnTo>
                    <a:lnTo>
                      <a:pt x="1434" y="656"/>
                    </a:lnTo>
                    <a:lnTo>
                      <a:pt x="1434" y="659"/>
                    </a:lnTo>
                    <a:lnTo>
                      <a:pt x="1434" y="664"/>
                    </a:lnTo>
                    <a:lnTo>
                      <a:pt x="1437" y="667"/>
                    </a:lnTo>
                    <a:lnTo>
                      <a:pt x="1437" y="675"/>
                    </a:lnTo>
                    <a:lnTo>
                      <a:pt x="1442" y="685"/>
                    </a:lnTo>
                    <a:lnTo>
                      <a:pt x="1444" y="693"/>
                    </a:lnTo>
                    <a:lnTo>
                      <a:pt x="1447" y="701"/>
                    </a:lnTo>
                    <a:lnTo>
                      <a:pt x="1450" y="706"/>
                    </a:lnTo>
                    <a:lnTo>
                      <a:pt x="1450" y="711"/>
                    </a:lnTo>
                    <a:lnTo>
                      <a:pt x="1452" y="714"/>
                    </a:lnTo>
                    <a:lnTo>
                      <a:pt x="1455" y="717"/>
                    </a:lnTo>
                    <a:lnTo>
                      <a:pt x="1455" y="719"/>
                    </a:lnTo>
                    <a:lnTo>
                      <a:pt x="1455" y="722"/>
                    </a:lnTo>
                    <a:lnTo>
                      <a:pt x="1458" y="722"/>
                    </a:lnTo>
                    <a:lnTo>
                      <a:pt x="1458" y="725"/>
                    </a:lnTo>
                    <a:lnTo>
                      <a:pt x="1458" y="727"/>
                    </a:lnTo>
                    <a:lnTo>
                      <a:pt x="1460" y="732"/>
                    </a:lnTo>
                    <a:lnTo>
                      <a:pt x="1465" y="740"/>
                    </a:lnTo>
                    <a:lnTo>
                      <a:pt x="1468" y="746"/>
                    </a:lnTo>
                    <a:lnTo>
                      <a:pt x="1471" y="753"/>
                    </a:lnTo>
                    <a:lnTo>
                      <a:pt x="1473" y="759"/>
                    </a:lnTo>
                    <a:lnTo>
                      <a:pt x="1476" y="764"/>
                    </a:lnTo>
                    <a:lnTo>
                      <a:pt x="1478" y="767"/>
                    </a:lnTo>
                    <a:lnTo>
                      <a:pt x="1481" y="772"/>
                    </a:lnTo>
                    <a:lnTo>
                      <a:pt x="1484" y="780"/>
                    </a:lnTo>
                    <a:lnTo>
                      <a:pt x="1489" y="785"/>
                    </a:lnTo>
                    <a:lnTo>
                      <a:pt x="1492" y="790"/>
                    </a:lnTo>
                    <a:lnTo>
                      <a:pt x="1499" y="801"/>
                    </a:lnTo>
                    <a:lnTo>
                      <a:pt x="1502" y="806"/>
                    </a:lnTo>
                    <a:lnTo>
                      <a:pt x="1507" y="814"/>
                    </a:lnTo>
                    <a:lnTo>
                      <a:pt x="1513" y="819"/>
                    </a:lnTo>
                    <a:lnTo>
                      <a:pt x="1515" y="824"/>
                    </a:lnTo>
                    <a:lnTo>
                      <a:pt x="1520" y="829"/>
                    </a:lnTo>
                    <a:lnTo>
                      <a:pt x="1523" y="835"/>
                    </a:lnTo>
                    <a:lnTo>
                      <a:pt x="1526" y="837"/>
                    </a:lnTo>
                    <a:lnTo>
                      <a:pt x="1528" y="843"/>
                    </a:lnTo>
                    <a:lnTo>
                      <a:pt x="1531" y="845"/>
                    </a:lnTo>
                    <a:lnTo>
                      <a:pt x="1534" y="850"/>
                    </a:lnTo>
                    <a:lnTo>
                      <a:pt x="1539" y="858"/>
                    </a:lnTo>
                    <a:lnTo>
                      <a:pt x="1547" y="869"/>
                    </a:lnTo>
                    <a:lnTo>
                      <a:pt x="1552" y="877"/>
                    </a:lnTo>
                    <a:lnTo>
                      <a:pt x="1555" y="882"/>
                    </a:lnTo>
                    <a:lnTo>
                      <a:pt x="1557" y="890"/>
                    </a:lnTo>
                    <a:lnTo>
                      <a:pt x="1562" y="898"/>
                    </a:lnTo>
                    <a:lnTo>
                      <a:pt x="1568" y="906"/>
                    </a:lnTo>
                    <a:lnTo>
                      <a:pt x="1570" y="911"/>
                    </a:lnTo>
                    <a:lnTo>
                      <a:pt x="1573" y="919"/>
                    </a:lnTo>
                    <a:lnTo>
                      <a:pt x="1575" y="924"/>
                    </a:lnTo>
                    <a:lnTo>
                      <a:pt x="1578" y="929"/>
                    </a:lnTo>
                    <a:lnTo>
                      <a:pt x="1581" y="934"/>
                    </a:lnTo>
                    <a:lnTo>
                      <a:pt x="1583" y="937"/>
                    </a:lnTo>
                    <a:lnTo>
                      <a:pt x="1586" y="945"/>
                    </a:lnTo>
                    <a:lnTo>
                      <a:pt x="1586" y="950"/>
                    </a:lnTo>
                    <a:lnTo>
                      <a:pt x="1589" y="955"/>
                    </a:lnTo>
                    <a:lnTo>
                      <a:pt x="1591" y="961"/>
                    </a:lnTo>
                    <a:lnTo>
                      <a:pt x="1594" y="969"/>
                    </a:lnTo>
                    <a:lnTo>
                      <a:pt x="1594" y="974"/>
                    </a:lnTo>
                    <a:lnTo>
                      <a:pt x="1594" y="976"/>
                    </a:lnTo>
                    <a:lnTo>
                      <a:pt x="1596" y="982"/>
                    </a:lnTo>
                    <a:lnTo>
                      <a:pt x="1596" y="990"/>
                    </a:lnTo>
                    <a:lnTo>
                      <a:pt x="1596" y="992"/>
                    </a:lnTo>
                    <a:lnTo>
                      <a:pt x="1599" y="995"/>
                    </a:lnTo>
                    <a:lnTo>
                      <a:pt x="1599" y="1003"/>
                    </a:lnTo>
                    <a:lnTo>
                      <a:pt x="1599" y="1008"/>
                    </a:lnTo>
                    <a:lnTo>
                      <a:pt x="1599" y="1013"/>
                    </a:lnTo>
                    <a:lnTo>
                      <a:pt x="1599" y="1021"/>
                    </a:lnTo>
                    <a:lnTo>
                      <a:pt x="1599" y="1026"/>
                    </a:lnTo>
                    <a:lnTo>
                      <a:pt x="1599" y="1032"/>
                    </a:lnTo>
                    <a:lnTo>
                      <a:pt x="1599" y="1039"/>
                    </a:lnTo>
                    <a:lnTo>
                      <a:pt x="1596" y="1047"/>
                    </a:lnTo>
                    <a:lnTo>
                      <a:pt x="1596" y="1053"/>
                    </a:lnTo>
                    <a:lnTo>
                      <a:pt x="1596" y="1063"/>
                    </a:lnTo>
                    <a:lnTo>
                      <a:pt x="1594" y="1071"/>
                    </a:lnTo>
                    <a:lnTo>
                      <a:pt x="1594" y="1076"/>
                    </a:lnTo>
                    <a:lnTo>
                      <a:pt x="1594" y="1084"/>
                    </a:lnTo>
                    <a:lnTo>
                      <a:pt x="1591" y="1089"/>
                    </a:lnTo>
                    <a:lnTo>
                      <a:pt x="1591" y="1092"/>
                    </a:lnTo>
                    <a:lnTo>
                      <a:pt x="1589" y="1097"/>
                    </a:lnTo>
                    <a:lnTo>
                      <a:pt x="1586" y="1108"/>
                    </a:lnTo>
                    <a:lnTo>
                      <a:pt x="1583" y="1113"/>
                    </a:lnTo>
                    <a:lnTo>
                      <a:pt x="1583" y="1116"/>
                    </a:lnTo>
                    <a:lnTo>
                      <a:pt x="1581" y="1118"/>
                    </a:lnTo>
                    <a:lnTo>
                      <a:pt x="1581" y="1121"/>
                    </a:lnTo>
                    <a:lnTo>
                      <a:pt x="1578" y="1126"/>
                    </a:lnTo>
                    <a:lnTo>
                      <a:pt x="1575" y="1131"/>
                    </a:lnTo>
                    <a:lnTo>
                      <a:pt x="1573" y="1134"/>
                    </a:lnTo>
                    <a:lnTo>
                      <a:pt x="1570" y="1137"/>
                    </a:lnTo>
                    <a:lnTo>
                      <a:pt x="1568" y="1142"/>
                    </a:lnTo>
                    <a:lnTo>
                      <a:pt x="1565" y="1147"/>
                    </a:lnTo>
                    <a:lnTo>
                      <a:pt x="1560" y="1152"/>
                    </a:lnTo>
                    <a:lnTo>
                      <a:pt x="1557" y="1160"/>
                    </a:lnTo>
                    <a:lnTo>
                      <a:pt x="1552" y="1165"/>
                    </a:lnTo>
                    <a:lnTo>
                      <a:pt x="1547" y="1171"/>
                    </a:lnTo>
                    <a:lnTo>
                      <a:pt x="1544" y="1176"/>
                    </a:lnTo>
                    <a:lnTo>
                      <a:pt x="1539" y="1181"/>
                    </a:lnTo>
                    <a:lnTo>
                      <a:pt x="1536" y="1184"/>
                    </a:lnTo>
                    <a:lnTo>
                      <a:pt x="1536" y="1186"/>
                    </a:lnTo>
                    <a:lnTo>
                      <a:pt x="1534" y="1189"/>
                    </a:lnTo>
                    <a:lnTo>
                      <a:pt x="1531" y="1189"/>
                    </a:lnTo>
                    <a:lnTo>
                      <a:pt x="1531" y="1192"/>
                    </a:lnTo>
                    <a:lnTo>
                      <a:pt x="1528" y="1194"/>
                    </a:lnTo>
                    <a:lnTo>
                      <a:pt x="1526" y="1200"/>
                    </a:lnTo>
                    <a:lnTo>
                      <a:pt x="1526" y="1202"/>
                    </a:lnTo>
                    <a:lnTo>
                      <a:pt x="1523" y="1205"/>
                    </a:lnTo>
                    <a:lnTo>
                      <a:pt x="1520" y="1207"/>
                    </a:lnTo>
                    <a:lnTo>
                      <a:pt x="1520" y="1210"/>
                    </a:lnTo>
                    <a:lnTo>
                      <a:pt x="1518" y="1213"/>
                    </a:lnTo>
                    <a:lnTo>
                      <a:pt x="1518" y="1215"/>
                    </a:lnTo>
                    <a:lnTo>
                      <a:pt x="1515" y="1215"/>
                    </a:lnTo>
                    <a:lnTo>
                      <a:pt x="1513" y="1215"/>
                    </a:lnTo>
                    <a:lnTo>
                      <a:pt x="1510" y="1218"/>
                    </a:lnTo>
                    <a:lnTo>
                      <a:pt x="1507" y="1221"/>
                    </a:lnTo>
                    <a:lnTo>
                      <a:pt x="1505" y="1221"/>
                    </a:lnTo>
                    <a:lnTo>
                      <a:pt x="1502" y="1221"/>
                    </a:lnTo>
                    <a:lnTo>
                      <a:pt x="1499" y="1223"/>
                    </a:lnTo>
                    <a:lnTo>
                      <a:pt x="1486" y="1223"/>
                    </a:lnTo>
                    <a:lnTo>
                      <a:pt x="1476" y="1228"/>
                    </a:lnTo>
                    <a:lnTo>
                      <a:pt x="1437" y="1236"/>
                    </a:lnTo>
                    <a:lnTo>
                      <a:pt x="1429" y="1236"/>
                    </a:lnTo>
                    <a:lnTo>
                      <a:pt x="1429" y="1239"/>
                    </a:lnTo>
                    <a:lnTo>
                      <a:pt x="1426" y="1239"/>
                    </a:lnTo>
                    <a:lnTo>
                      <a:pt x="1423" y="1239"/>
                    </a:lnTo>
                    <a:lnTo>
                      <a:pt x="1421" y="1239"/>
                    </a:lnTo>
                    <a:lnTo>
                      <a:pt x="1418" y="1239"/>
                    </a:lnTo>
                    <a:lnTo>
                      <a:pt x="1416" y="1239"/>
                    </a:lnTo>
                    <a:lnTo>
                      <a:pt x="1410" y="1239"/>
                    </a:lnTo>
                    <a:lnTo>
                      <a:pt x="1402" y="1236"/>
                    </a:lnTo>
                    <a:lnTo>
                      <a:pt x="1361" y="1234"/>
                    </a:lnTo>
                    <a:lnTo>
                      <a:pt x="1345" y="1234"/>
                    </a:lnTo>
                    <a:lnTo>
                      <a:pt x="1326" y="1234"/>
                    </a:lnTo>
                    <a:lnTo>
                      <a:pt x="1313" y="1231"/>
                    </a:lnTo>
                    <a:lnTo>
                      <a:pt x="1300" y="1234"/>
                    </a:lnTo>
                    <a:lnTo>
                      <a:pt x="1290" y="1236"/>
                    </a:lnTo>
                    <a:lnTo>
                      <a:pt x="1279" y="1242"/>
                    </a:lnTo>
                    <a:lnTo>
                      <a:pt x="1274" y="1242"/>
                    </a:lnTo>
                    <a:lnTo>
                      <a:pt x="1271" y="1244"/>
                    </a:lnTo>
                    <a:lnTo>
                      <a:pt x="1266" y="1244"/>
                    </a:lnTo>
                    <a:lnTo>
                      <a:pt x="1235" y="1247"/>
                    </a:lnTo>
                    <a:lnTo>
                      <a:pt x="1227" y="1247"/>
                    </a:lnTo>
                    <a:lnTo>
                      <a:pt x="1198" y="1252"/>
                    </a:lnTo>
                    <a:lnTo>
                      <a:pt x="1195" y="1252"/>
                    </a:lnTo>
                    <a:lnTo>
                      <a:pt x="1193" y="1249"/>
                    </a:lnTo>
                    <a:lnTo>
                      <a:pt x="1190" y="1249"/>
                    </a:lnTo>
                    <a:lnTo>
                      <a:pt x="1187" y="1249"/>
                    </a:lnTo>
                    <a:lnTo>
                      <a:pt x="1185" y="1247"/>
                    </a:lnTo>
                    <a:lnTo>
                      <a:pt x="1177" y="1244"/>
                    </a:lnTo>
                    <a:lnTo>
                      <a:pt x="1172" y="1242"/>
                    </a:lnTo>
                    <a:lnTo>
                      <a:pt x="1169" y="1242"/>
                    </a:lnTo>
                    <a:lnTo>
                      <a:pt x="1164" y="1239"/>
                    </a:lnTo>
                    <a:lnTo>
                      <a:pt x="1161" y="1239"/>
                    </a:lnTo>
                    <a:lnTo>
                      <a:pt x="1159" y="1236"/>
                    </a:lnTo>
                    <a:lnTo>
                      <a:pt x="1156" y="1234"/>
                    </a:lnTo>
                    <a:lnTo>
                      <a:pt x="1148" y="1231"/>
                    </a:lnTo>
                    <a:lnTo>
                      <a:pt x="1143" y="1226"/>
                    </a:lnTo>
                    <a:lnTo>
                      <a:pt x="1135" y="1223"/>
                    </a:lnTo>
                    <a:lnTo>
                      <a:pt x="1132" y="1221"/>
                    </a:lnTo>
                    <a:lnTo>
                      <a:pt x="1130" y="1218"/>
                    </a:lnTo>
                    <a:lnTo>
                      <a:pt x="1117" y="1213"/>
                    </a:lnTo>
                    <a:lnTo>
                      <a:pt x="1101" y="1207"/>
                    </a:lnTo>
                    <a:lnTo>
                      <a:pt x="1088" y="1202"/>
                    </a:lnTo>
                    <a:lnTo>
                      <a:pt x="1075" y="1197"/>
                    </a:lnTo>
                    <a:lnTo>
                      <a:pt x="1070" y="1194"/>
                    </a:lnTo>
                    <a:lnTo>
                      <a:pt x="1067" y="1192"/>
                    </a:lnTo>
                    <a:lnTo>
                      <a:pt x="1056" y="1189"/>
                    </a:lnTo>
                    <a:lnTo>
                      <a:pt x="1054" y="1189"/>
                    </a:lnTo>
                    <a:lnTo>
                      <a:pt x="1051" y="1186"/>
                    </a:lnTo>
                    <a:lnTo>
                      <a:pt x="1028" y="1186"/>
                    </a:lnTo>
                    <a:lnTo>
                      <a:pt x="1025" y="1186"/>
                    </a:lnTo>
                    <a:lnTo>
                      <a:pt x="1012" y="1184"/>
                    </a:lnTo>
                    <a:lnTo>
                      <a:pt x="1001" y="1184"/>
                    </a:lnTo>
                    <a:lnTo>
                      <a:pt x="993" y="1184"/>
                    </a:lnTo>
                    <a:lnTo>
                      <a:pt x="983" y="1181"/>
                    </a:lnTo>
                    <a:lnTo>
                      <a:pt x="973" y="1181"/>
                    </a:lnTo>
                    <a:lnTo>
                      <a:pt x="970" y="1179"/>
                    </a:lnTo>
                    <a:lnTo>
                      <a:pt x="967" y="1179"/>
                    </a:lnTo>
                    <a:lnTo>
                      <a:pt x="944" y="1176"/>
                    </a:lnTo>
                    <a:lnTo>
                      <a:pt x="931" y="1173"/>
                    </a:lnTo>
                    <a:lnTo>
                      <a:pt x="923" y="1171"/>
                    </a:lnTo>
                    <a:lnTo>
                      <a:pt x="910" y="1168"/>
                    </a:lnTo>
                    <a:lnTo>
                      <a:pt x="902" y="1165"/>
                    </a:lnTo>
                    <a:lnTo>
                      <a:pt x="896" y="1165"/>
                    </a:lnTo>
                    <a:lnTo>
                      <a:pt x="889" y="1165"/>
                    </a:lnTo>
                    <a:lnTo>
                      <a:pt x="886" y="1165"/>
                    </a:lnTo>
                    <a:lnTo>
                      <a:pt x="881" y="1163"/>
                    </a:lnTo>
                    <a:lnTo>
                      <a:pt x="876" y="1163"/>
                    </a:lnTo>
                    <a:lnTo>
                      <a:pt x="873" y="1163"/>
                    </a:lnTo>
                    <a:lnTo>
                      <a:pt x="849" y="1163"/>
                    </a:lnTo>
                    <a:lnTo>
                      <a:pt x="839" y="1163"/>
                    </a:lnTo>
                    <a:lnTo>
                      <a:pt x="828" y="1163"/>
                    </a:lnTo>
                    <a:lnTo>
                      <a:pt x="815" y="1163"/>
                    </a:lnTo>
                    <a:lnTo>
                      <a:pt x="805" y="1163"/>
                    </a:lnTo>
                    <a:lnTo>
                      <a:pt x="794" y="1165"/>
                    </a:lnTo>
                    <a:lnTo>
                      <a:pt x="784" y="1168"/>
                    </a:lnTo>
                    <a:lnTo>
                      <a:pt x="776" y="1168"/>
                    </a:lnTo>
                    <a:lnTo>
                      <a:pt x="773" y="1168"/>
                    </a:lnTo>
                    <a:lnTo>
                      <a:pt x="771" y="1168"/>
                    </a:lnTo>
                    <a:lnTo>
                      <a:pt x="763" y="1171"/>
                    </a:lnTo>
                    <a:lnTo>
                      <a:pt x="755" y="1171"/>
                    </a:lnTo>
                    <a:lnTo>
                      <a:pt x="747" y="1171"/>
                    </a:lnTo>
                    <a:lnTo>
                      <a:pt x="744" y="1173"/>
                    </a:lnTo>
                    <a:lnTo>
                      <a:pt x="731" y="1173"/>
                    </a:lnTo>
                    <a:lnTo>
                      <a:pt x="726" y="1173"/>
                    </a:lnTo>
                    <a:lnTo>
                      <a:pt x="721" y="1176"/>
                    </a:lnTo>
                    <a:lnTo>
                      <a:pt x="718" y="1176"/>
                    </a:lnTo>
                    <a:lnTo>
                      <a:pt x="716" y="1176"/>
                    </a:lnTo>
                    <a:lnTo>
                      <a:pt x="713" y="1176"/>
                    </a:lnTo>
                    <a:lnTo>
                      <a:pt x="708" y="1176"/>
                    </a:lnTo>
                    <a:lnTo>
                      <a:pt x="702" y="1176"/>
                    </a:lnTo>
                    <a:lnTo>
                      <a:pt x="697" y="1179"/>
                    </a:lnTo>
                    <a:lnTo>
                      <a:pt x="695" y="1179"/>
                    </a:lnTo>
                    <a:lnTo>
                      <a:pt x="687" y="1179"/>
                    </a:lnTo>
                    <a:lnTo>
                      <a:pt x="679" y="1181"/>
                    </a:lnTo>
                    <a:lnTo>
                      <a:pt x="676" y="1181"/>
                    </a:lnTo>
                    <a:lnTo>
                      <a:pt x="674" y="1184"/>
                    </a:lnTo>
                    <a:lnTo>
                      <a:pt x="671" y="1184"/>
                    </a:lnTo>
                    <a:lnTo>
                      <a:pt x="668" y="1186"/>
                    </a:lnTo>
                    <a:lnTo>
                      <a:pt x="666" y="1186"/>
                    </a:lnTo>
                    <a:lnTo>
                      <a:pt x="663" y="1189"/>
                    </a:lnTo>
                    <a:lnTo>
                      <a:pt x="661" y="1189"/>
                    </a:lnTo>
                    <a:lnTo>
                      <a:pt x="661" y="1192"/>
                    </a:lnTo>
                    <a:lnTo>
                      <a:pt x="655" y="1197"/>
                    </a:lnTo>
                    <a:lnTo>
                      <a:pt x="647" y="1205"/>
                    </a:lnTo>
                    <a:lnTo>
                      <a:pt x="632" y="1221"/>
                    </a:lnTo>
                    <a:lnTo>
                      <a:pt x="621" y="1231"/>
                    </a:lnTo>
                    <a:lnTo>
                      <a:pt x="616" y="1236"/>
                    </a:lnTo>
                    <a:lnTo>
                      <a:pt x="613" y="1239"/>
                    </a:lnTo>
                    <a:lnTo>
                      <a:pt x="613" y="1242"/>
                    </a:lnTo>
                    <a:lnTo>
                      <a:pt x="603" y="1249"/>
                    </a:lnTo>
                    <a:lnTo>
                      <a:pt x="592" y="1263"/>
                    </a:lnTo>
                    <a:lnTo>
                      <a:pt x="585" y="1268"/>
                    </a:lnTo>
                    <a:lnTo>
                      <a:pt x="569" y="1278"/>
                    </a:lnTo>
                    <a:lnTo>
                      <a:pt x="558" y="1286"/>
                    </a:lnTo>
                    <a:lnTo>
                      <a:pt x="556" y="1286"/>
                    </a:lnTo>
                    <a:lnTo>
                      <a:pt x="548" y="1291"/>
                    </a:lnTo>
                    <a:lnTo>
                      <a:pt x="545" y="1294"/>
                    </a:lnTo>
                    <a:lnTo>
                      <a:pt x="543" y="1294"/>
                    </a:lnTo>
                    <a:lnTo>
                      <a:pt x="540" y="1297"/>
                    </a:lnTo>
                    <a:lnTo>
                      <a:pt x="480" y="1336"/>
                    </a:lnTo>
                    <a:lnTo>
                      <a:pt x="467" y="1344"/>
                    </a:lnTo>
                    <a:lnTo>
                      <a:pt x="459" y="1349"/>
                    </a:lnTo>
                    <a:lnTo>
                      <a:pt x="435" y="1365"/>
                    </a:lnTo>
                    <a:lnTo>
                      <a:pt x="430" y="1367"/>
                    </a:lnTo>
                    <a:lnTo>
                      <a:pt x="427" y="1370"/>
                    </a:lnTo>
                    <a:lnTo>
                      <a:pt x="367" y="1407"/>
                    </a:lnTo>
                    <a:lnTo>
                      <a:pt x="354" y="1417"/>
                    </a:lnTo>
                    <a:lnTo>
                      <a:pt x="346" y="1423"/>
                    </a:lnTo>
                    <a:lnTo>
                      <a:pt x="335" y="1430"/>
                    </a:lnTo>
                    <a:lnTo>
                      <a:pt x="322" y="1441"/>
                    </a:lnTo>
                    <a:lnTo>
                      <a:pt x="320" y="1444"/>
                    </a:lnTo>
                    <a:lnTo>
                      <a:pt x="317" y="1444"/>
                    </a:lnTo>
                    <a:lnTo>
                      <a:pt x="317" y="1446"/>
                    </a:lnTo>
                    <a:lnTo>
                      <a:pt x="315" y="1446"/>
                    </a:lnTo>
                    <a:lnTo>
                      <a:pt x="315" y="1449"/>
                    </a:lnTo>
                    <a:lnTo>
                      <a:pt x="312" y="1449"/>
                    </a:lnTo>
                    <a:lnTo>
                      <a:pt x="312" y="1451"/>
                    </a:lnTo>
                    <a:lnTo>
                      <a:pt x="291" y="1467"/>
                    </a:lnTo>
                    <a:lnTo>
                      <a:pt x="278" y="1475"/>
                    </a:lnTo>
                    <a:lnTo>
                      <a:pt x="275" y="1478"/>
                    </a:lnTo>
                    <a:lnTo>
                      <a:pt x="273" y="1480"/>
                    </a:lnTo>
                    <a:lnTo>
                      <a:pt x="265" y="1483"/>
                    </a:lnTo>
                    <a:lnTo>
                      <a:pt x="241" y="1488"/>
                    </a:lnTo>
                    <a:lnTo>
                      <a:pt x="223" y="1493"/>
                    </a:lnTo>
                    <a:lnTo>
                      <a:pt x="246" y="1451"/>
                    </a:lnTo>
                    <a:lnTo>
                      <a:pt x="246" y="1449"/>
                    </a:lnTo>
                    <a:lnTo>
                      <a:pt x="249" y="1444"/>
                    </a:lnTo>
                    <a:lnTo>
                      <a:pt x="267" y="1415"/>
                    </a:lnTo>
                    <a:lnTo>
                      <a:pt x="270" y="1412"/>
                    </a:lnTo>
                    <a:lnTo>
                      <a:pt x="270" y="1409"/>
                    </a:lnTo>
                    <a:lnTo>
                      <a:pt x="275" y="1402"/>
                    </a:lnTo>
                    <a:lnTo>
                      <a:pt x="278" y="1402"/>
                    </a:lnTo>
                    <a:lnTo>
                      <a:pt x="312" y="1349"/>
                    </a:lnTo>
                    <a:lnTo>
                      <a:pt x="333" y="1320"/>
                    </a:lnTo>
                    <a:lnTo>
                      <a:pt x="349" y="1299"/>
                    </a:lnTo>
                    <a:lnTo>
                      <a:pt x="351" y="1297"/>
                    </a:lnTo>
                    <a:lnTo>
                      <a:pt x="354" y="1291"/>
                    </a:lnTo>
                    <a:lnTo>
                      <a:pt x="377" y="1263"/>
                    </a:lnTo>
                    <a:lnTo>
                      <a:pt x="388" y="1249"/>
                    </a:lnTo>
                    <a:lnTo>
                      <a:pt x="396" y="1239"/>
                    </a:lnTo>
                    <a:lnTo>
                      <a:pt x="401" y="1234"/>
                    </a:lnTo>
                    <a:lnTo>
                      <a:pt x="406" y="1226"/>
                    </a:lnTo>
                    <a:lnTo>
                      <a:pt x="411" y="1218"/>
                    </a:lnTo>
                    <a:lnTo>
                      <a:pt x="417" y="1215"/>
                    </a:lnTo>
                    <a:lnTo>
                      <a:pt x="419" y="1210"/>
                    </a:lnTo>
                    <a:lnTo>
                      <a:pt x="422" y="1207"/>
                    </a:lnTo>
                    <a:lnTo>
                      <a:pt x="427" y="1205"/>
                    </a:lnTo>
                    <a:lnTo>
                      <a:pt x="430" y="1200"/>
                    </a:lnTo>
                    <a:lnTo>
                      <a:pt x="438" y="1194"/>
                    </a:lnTo>
                    <a:lnTo>
                      <a:pt x="446" y="1192"/>
                    </a:lnTo>
                    <a:lnTo>
                      <a:pt x="451" y="1186"/>
                    </a:lnTo>
                    <a:lnTo>
                      <a:pt x="459" y="1181"/>
                    </a:lnTo>
                    <a:lnTo>
                      <a:pt x="469" y="1176"/>
                    </a:lnTo>
                    <a:lnTo>
                      <a:pt x="472" y="1173"/>
                    </a:lnTo>
                    <a:lnTo>
                      <a:pt x="474" y="1173"/>
                    </a:lnTo>
                    <a:lnTo>
                      <a:pt x="474" y="1171"/>
                    </a:lnTo>
                    <a:lnTo>
                      <a:pt x="480" y="1171"/>
                    </a:lnTo>
                    <a:lnTo>
                      <a:pt x="482" y="1168"/>
                    </a:lnTo>
                    <a:lnTo>
                      <a:pt x="485" y="1165"/>
                    </a:lnTo>
                    <a:lnTo>
                      <a:pt x="493" y="1163"/>
                    </a:lnTo>
                    <a:lnTo>
                      <a:pt x="498" y="1158"/>
                    </a:lnTo>
                    <a:lnTo>
                      <a:pt x="503" y="1155"/>
                    </a:lnTo>
                    <a:lnTo>
                      <a:pt x="508" y="1152"/>
                    </a:lnTo>
                    <a:lnTo>
                      <a:pt x="514" y="1150"/>
                    </a:lnTo>
                    <a:lnTo>
                      <a:pt x="522" y="1147"/>
                    </a:lnTo>
                    <a:lnTo>
                      <a:pt x="527" y="1144"/>
                    </a:lnTo>
                    <a:lnTo>
                      <a:pt x="529" y="1142"/>
                    </a:lnTo>
                    <a:lnTo>
                      <a:pt x="537" y="1139"/>
                    </a:lnTo>
                    <a:lnTo>
                      <a:pt x="545" y="1137"/>
                    </a:lnTo>
                    <a:lnTo>
                      <a:pt x="553" y="1134"/>
                    </a:lnTo>
                    <a:lnTo>
                      <a:pt x="556" y="1131"/>
                    </a:lnTo>
                    <a:lnTo>
                      <a:pt x="558" y="1131"/>
                    </a:lnTo>
                    <a:lnTo>
                      <a:pt x="553" y="1113"/>
                    </a:lnTo>
                    <a:lnTo>
                      <a:pt x="553" y="1110"/>
                    </a:lnTo>
                    <a:lnTo>
                      <a:pt x="545" y="1095"/>
                    </a:lnTo>
                    <a:lnTo>
                      <a:pt x="529" y="1053"/>
                    </a:lnTo>
                    <a:lnTo>
                      <a:pt x="532" y="1021"/>
                    </a:lnTo>
                    <a:lnTo>
                      <a:pt x="532" y="1018"/>
                    </a:lnTo>
                    <a:lnTo>
                      <a:pt x="532" y="1016"/>
                    </a:lnTo>
                    <a:lnTo>
                      <a:pt x="529" y="1016"/>
                    </a:lnTo>
                    <a:lnTo>
                      <a:pt x="529" y="1013"/>
                    </a:lnTo>
                    <a:lnTo>
                      <a:pt x="524" y="992"/>
                    </a:lnTo>
                    <a:lnTo>
                      <a:pt x="519" y="979"/>
                    </a:lnTo>
                    <a:lnTo>
                      <a:pt x="519" y="974"/>
                    </a:lnTo>
                    <a:lnTo>
                      <a:pt x="516" y="971"/>
                    </a:lnTo>
                    <a:lnTo>
                      <a:pt x="516" y="966"/>
                    </a:lnTo>
                    <a:lnTo>
                      <a:pt x="511" y="955"/>
                    </a:lnTo>
                    <a:lnTo>
                      <a:pt x="511" y="953"/>
                    </a:lnTo>
                    <a:lnTo>
                      <a:pt x="508" y="940"/>
                    </a:lnTo>
                    <a:lnTo>
                      <a:pt x="508" y="927"/>
                    </a:lnTo>
                    <a:lnTo>
                      <a:pt x="508" y="919"/>
                    </a:lnTo>
                    <a:lnTo>
                      <a:pt x="508" y="908"/>
                    </a:lnTo>
                    <a:lnTo>
                      <a:pt x="508" y="906"/>
                    </a:lnTo>
                    <a:lnTo>
                      <a:pt x="514" y="898"/>
                    </a:lnTo>
                    <a:lnTo>
                      <a:pt x="516" y="892"/>
                    </a:lnTo>
                    <a:lnTo>
                      <a:pt x="519" y="885"/>
                    </a:lnTo>
                    <a:lnTo>
                      <a:pt x="519" y="879"/>
                    </a:lnTo>
                    <a:lnTo>
                      <a:pt x="522" y="877"/>
                    </a:lnTo>
                    <a:lnTo>
                      <a:pt x="524" y="869"/>
                    </a:lnTo>
                    <a:lnTo>
                      <a:pt x="524" y="866"/>
                    </a:lnTo>
                    <a:lnTo>
                      <a:pt x="527" y="864"/>
                    </a:lnTo>
                    <a:lnTo>
                      <a:pt x="527" y="861"/>
                    </a:lnTo>
                    <a:lnTo>
                      <a:pt x="527" y="856"/>
                    </a:lnTo>
                    <a:lnTo>
                      <a:pt x="532" y="843"/>
                    </a:lnTo>
                    <a:lnTo>
                      <a:pt x="532" y="837"/>
                    </a:lnTo>
                    <a:lnTo>
                      <a:pt x="535" y="832"/>
                    </a:lnTo>
                    <a:lnTo>
                      <a:pt x="537" y="824"/>
                    </a:lnTo>
                    <a:lnTo>
                      <a:pt x="537" y="822"/>
                    </a:lnTo>
                    <a:lnTo>
                      <a:pt x="537" y="819"/>
                    </a:lnTo>
                    <a:lnTo>
                      <a:pt x="540" y="816"/>
                    </a:lnTo>
                    <a:lnTo>
                      <a:pt x="543" y="808"/>
                    </a:lnTo>
                    <a:lnTo>
                      <a:pt x="543" y="801"/>
                    </a:lnTo>
                    <a:lnTo>
                      <a:pt x="545" y="795"/>
                    </a:lnTo>
                    <a:lnTo>
                      <a:pt x="545" y="793"/>
                    </a:lnTo>
                    <a:lnTo>
                      <a:pt x="548" y="785"/>
                    </a:lnTo>
                    <a:lnTo>
                      <a:pt x="550" y="780"/>
                    </a:lnTo>
                    <a:lnTo>
                      <a:pt x="550" y="777"/>
                    </a:lnTo>
                    <a:lnTo>
                      <a:pt x="548" y="777"/>
                    </a:lnTo>
                    <a:lnTo>
                      <a:pt x="532" y="780"/>
                    </a:lnTo>
                    <a:lnTo>
                      <a:pt x="529" y="777"/>
                    </a:lnTo>
                    <a:lnTo>
                      <a:pt x="493" y="785"/>
                    </a:lnTo>
                    <a:lnTo>
                      <a:pt x="469" y="790"/>
                    </a:lnTo>
                    <a:lnTo>
                      <a:pt x="453" y="793"/>
                    </a:lnTo>
                    <a:lnTo>
                      <a:pt x="453" y="801"/>
                    </a:lnTo>
                    <a:lnTo>
                      <a:pt x="453" y="806"/>
                    </a:lnTo>
                    <a:lnTo>
                      <a:pt x="456" y="814"/>
                    </a:lnTo>
                    <a:lnTo>
                      <a:pt x="456" y="840"/>
                    </a:lnTo>
                    <a:lnTo>
                      <a:pt x="440" y="840"/>
                    </a:lnTo>
                    <a:lnTo>
                      <a:pt x="427" y="837"/>
                    </a:lnTo>
                    <a:lnTo>
                      <a:pt x="414" y="837"/>
                    </a:lnTo>
                    <a:lnTo>
                      <a:pt x="401" y="837"/>
                    </a:lnTo>
                    <a:lnTo>
                      <a:pt x="396" y="837"/>
                    </a:lnTo>
                    <a:lnTo>
                      <a:pt x="393" y="837"/>
                    </a:lnTo>
                    <a:lnTo>
                      <a:pt x="388" y="850"/>
                    </a:lnTo>
                    <a:lnTo>
                      <a:pt x="377" y="864"/>
                    </a:lnTo>
                    <a:lnTo>
                      <a:pt x="375" y="866"/>
                    </a:lnTo>
                    <a:lnTo>
                      <a:pt x="343" y="869"/>
                    </a:lnTo>
                    <a:lnTo>
                      <a:pt x="333" y="874"/>
                    </a:lnTo>
                    <a:lnTo>
                      <a:pt x="330" y="874"/>
                    </a:lnTo>
                    <a:lnTo>
                      <a:pt x="328" y="885"/>
                    </a:lnTo>
                    <a:lnTo>
                      <a:pt x="325" y="898"/>
                    </a:lnTo>
                    <a:lnTo>
                      <a:pt x="322" y="906"/>
                    </a:lnTo>
                    <a:lnTo>
                      <a:pt x="294" y="890"/>
                    </a:lnTo>
                    <a:lnTo>
                      <a:pt x="241" y="864"/>
                    </a:lnTo>
                    <a:lnTo>
                      <a:pt x="223" y="853"/>
                    </a:lnTo>
                    <a:lnTo>
                      <a:pt x="220" y="850"/>
                    </a:lnTo>
                    <a:lnTo>
                      <a:pt x="215" y="848"/>
                    </a:lnTo>
                    <a:lnTo>
                      <a:pt x="207" y="845"/>
                    </a:lnTo>
                    <a:lnTo>
                      <a:pt x="202" y="840"/>
                    </a:lnTo>
                    <a:lnTo>
                      <a:pt x="199" y="840"/>
                    </a:lnTo>
                    <a:lnTo>
                      <a:pt x="197" y="837"/>
                    </a:lnTo>
                    <a:lnTo>
                      <a:pt x="186" y="829"/>
                    </a:lnTo>
                    <a:lnTo>
                      <a:pt x="181" y="827"/>
                    </a:lnTo>
                    <a:lnTo>
                      <a:pt x="178" y="827"/>
                    </a:lnTo>
                    <a:lnTo>
                      <a:pt x="178" y="824"/>
                    </a:lnTo>
                    <a:lnTo>
                      <a:pt x="176" y="822"/>
                    </a:lnTo>
                    <a:lnTo>
                      <a:pt x="173" y="822"/>
                    </a:lnTo>
                    <a:lnTo>
                      <a:pt x="170" y="819"/>
                    </a:lnTo>
                    <a:lnTo>
                      <a:pt x="168" y="816"/>
                    </a:lnTo>
                    <a:lnTo>
                      <a:pt x="165" y="816"/>
                    </a:lnTo>
                    <a:lnTo>
                      <a:pt x="162" y="811"/>
                    </a:lnTo>
                    <a:lnTo>
                      <a:pt x="160" y="811"/>
                    </a:lnTo>
                    <a:lnTo>
                      <a:pt x="160" y="808"/>
                    </a:lnTo>
                    <a:lnTo>
                      <a:pt x="157" y="808"/>
                    </a:lnTo>
                    <a:lnTo>
                      <a:pt x="157" y="811"/>
                    </a:lnTo>
                    <a:lnTo>
                      <a:pt x="155" y="808"/>
                    </a:lnTo>
                    <a:lnTo>
                      <a:pt x="147" y="801"/>
                    </a:lnTo>
                    <a:lnTo>
                      <a:pt x="136" y="790"/>
                    </a:lnTo>
                    <a:lnTo>
                      <a:pt x="134" y="788"/>
                    </a:lnTo>
                    <a:lnTo>
                      <a:pt x="131" y="785"/>
                    </a:lnTo>
                    <a:lnTo>
                      <a:pt x="128" y="782"/>
                    </a:lnTo>
                    <a:lnTo>
                      <a:pt x="126" y="780"/>
                    </a:lnTo>
                    <a:lnTo>
                      <a:pt x="126" y="777"/>
                    </a:lnTo>
                    <a:lnTo>
                      <a:pt x="123" y="774"/>
                    </a:lnTo>
                    <a:lnTo>
                      <a:pt x="121" y="772"/>
                    </a:lnTo>
                    <a:lnTo>
                      <a:pt x="118" y="769"/>
                    </a:lnTo>
                    <a:lnTo>
                      <a:pt x="113" y="761"/>
                    </a:lnTo>
                    <a:lnTo>
                      <a:pt x="110" y="759"/>
                    </a:lnTo>
                    <a:lnTo>
                      <a:pt x="110" y="756"/>
                    </a:lnTo>
                    <a:lnTo>
                      <a:pt x="105" y="751"/>
                    </a:lnTo>
                    <a:lnTo>
                      <a:pt x="102" y="748"/>
                    </a:lnTo>
                    <a:lnTo>
                      <a:pt x="100" y="746"/>
                    </a:lnTo>
                    <a:lnTo>
                      <a:pt x="100" y="743"/>
                    </a:lnTo>
                    <a:lnTo>
                      <a:pt x="92" y="735"/>
                    </a:lnTo>
                    <a:lnTo>
                      <a:pt x="89" y="732"/>
                    </a:lnTo>
                    <a:lnTo>
                      <a:pt x="89" y="730"/>
                    </a:lnTo>
                    <a:lnTo>
                      <a:pt x="86" y="727"/>
                    </a:lnTo>
                    <a:lnTo>
                      <a:pt x="84" y="725"/>
                    </a:lnTo>
                    <a:lnTo>
                      <a:pt x="84" y="722"/>
                    </a:lnTo>
                    <a:lnTo>
                      <a:pt x="79" y="717"/>
                    </a:lnTo>
                    <a:lnTo>
                      <a:pt x="79" y="714"/>
                    </a:lnTo>
                    <a:lnTo>
                      <a:pt x="76" y="711"/>
                    </a:lnTo>
                    <a:lnTo>
                      <a:pt x="73" y="709"/>
                    </a:lnTo>
                    <a:lnTo>
                      <a:pt x="68" y="704"/>
                    </a:lnTo>
                    <a:lnTo>
                      <a:pt x="68" y="701"/>
                    </a:lnTo>
                    <a:lnTo>
                      <a:pt x="50" y="680"/>
                    </a:lnTo>
                    <a:lnTo>
                      <a:pt x="50" y="677"/>
                    </a:lnTo>
                    <a:lnTo>
                      <a:pt x="47" y="675"/>
                    </a:lnTo>
                    <a:lnTo>
                      <a:pt x="34" y="656"/>
                    </a:lnTo>
                    <a:lnTo>
                      <a:pt x="24" y="643"/>
                    </a:lnTo>
                    <a:lnTo>
                      <a:pt x="21" y="641"/>
                    </a:lnTo>
                    <a:lnTo>
                      <a:pt x="21" y="638"/>
                    </a:lnTo>
                    <a:lnTo>
                      <a:pt x="0" y="612"/>
                    </a:lnTo>
                    <a:lnTo>
                      <a:pt x="34" y="585"/>
                    </a:lnTo>
                    <a:lnTo>
                      <a:pt x="55" y="570"/>
                    </a:lnTo>
                    <a:lnTo>
                      <a:pt x="73" y="557"/>
                    </a:lnTo>
                    <a:lnTo>
                      <a:pt x="97" y="538"/>
                    </a:lnTo>
                    <a:lnTo>
                      <a:pt x="136" y="509"/>
                    </a:lnTo>
                    <a:lnTo>
                      <a:pt x="165" y="488"/>
                    </a:lnTo>
                    <a:lnTo>
                      <a:pt x="178" y="478"/>
                    </a:lnTo>
                    <a:lnTo>
                      <a:pt x="218" y="449"/>
                    </a:lnTo>
                    <a:lnTo>
                      <a:pt x="241" y="433"/>
                    </a:lnTo>
                    <a:lnTo>
                      <a:pt x="265" y="415"/>
                    </a:lnTo>
                    <a:lnTo>
                      <a:pt x="283" y="402"/>
                    </a:lnTo>
                    <a:lnTo>
                      <a:pt x="299" y="391"/>
                    </a:lnTo>
                    <a:lnTo>
                      <a:pt x="299" y="389"/>
                    </a:lnTo>
                    <a:lnTo>
                      <a:pt x="304" y="386"/>
                    </a:lnTo>
                    <a:lnTo>
                      <a:pt x="317" y="378"/>
                    </a:lnTo>
                    <a:lnTo>
                      <a:pt x="330" y="368"/>
                    </a:lnTo>
                    <a:lnTo>
                      <a:pt x="349" y="354"/>
                    </a:lnTo>
                    <a:lnTo>
                      <a:pt x="354" y="352"/>
                    </a:lnTo>
                    <a:lnTo>
                      <a:pt x="354" y="349"/>
                    </a:lnTo>
                    <a:lnTo>
                      <a:pt x="362" y="344"/>
                    </a:lnTo>
                    <a:lnTo>
                      <a:pt x="375" y="336"/>
                    </a:lnTo>
                    <a:lnTo>
                      <a:pt x="388" y="326"/>
                    </a:lnTo>
                    <a:lnTo>
                      <a:pt x="393" y="323"/>
                    </a:lnTo>
                    <a:lnTo>
                      <a:pt x="398" y="318"/>
                    </a:lnTo>
                    <a:lnTo>
                      <a:pt x="404" y="312"/>
                    </a:lnTo>
                    <a:lnTo>
                      <a:pt x="406" y="312"/>
                    </a:lnTo>
                    <a:lnTo>
                      <a:pt x="409" y="310"/>
                    </a:lnTo>
                    <a:lnTo>
                      <a:pt x="411" y="310"/>
                    </a:lnTo>
                    <a:lnTo>
                      <a:pt x="414" y="307"/>
                    </a:lnTo>
                    <a:lnTo>
                      <a:pt x="414" y="305"/>
                    </a:lnTo>
                    <a:lnTo>
                      <a:pt x="417" y="305"/>
                    </a:lnTo>
                    <a:lnTo>
                      <a:pt x="425" y="299"/>
                    </a:lnTo>
                    <a:lnTo>
                      <a:pt x="446" y="284"/>
                    </a:lnTo>
                    <a:lnTo>
                      <a:pt x="467" y="271"/>
                    </a:lnTo>
                    <a:lnTo>
                      <a:pt x="488" y="257"/>
                    </a:lnTo>
                    <a:lnTo>
                      <a:pt x="506" y="244"/>
                    </a:lnTo>
                    <a:lnTo>
                      <a:pt x="529" y="229"/>
                    </a:lnTo>
                    <a:lnTo>
                      <a:pt x="550" y="215"/>
                    </a:lnTo>
                    <a:lnTo>
                      <a:pt x="558" y="210"/>
                    </a:lnTo>
                    <a:lnTo>
                      <a:pt x="566" y="205"/>
                    </a:lnTo>
                    <a:lnTo>
                      <a:pt x="577" y="200"/>
                    </a:lnTo>
                    <a:lnTo>
                      <a:pt x="585" y="192"/>
                    </a:lnTo>
                    <a:lnTo>
                      <a:pt x="592" y="187"/>
                    </a:lnTo>
                    <a:lnTo>
                      <a:pt x="598" y="184"/>
                    </a:lnTo>
                    <a:lnTo>
                      <a:pt x="619" y="173"/>
                    </a:lnTo>
                    <a:lnTo>
                      <a:pt x="642" y="158"/>
                    </a:lnTo>
                    <a:lnTo>
                      <a:pt x="661" y="147"/>
                    </a:lnTo>
                    <a:lnTo>
                      <a:pt x="682" y="137"/>
                    </a:lnTo>
                    <a:lnTo>
                      <a:pt x="687" y="134"/>
                    </a:lnTo>
                    <a:lnTo>
                      <a:pt x="692" y="129"/>
                    </a:lnTo>
                    <a:lnTo>
                      <a:pt x="700" y="124"/>
                    </a:lnTo>
                    <a:lnTo>
                      <a:pt x="713" y="116"/>
                    </a:lnTo>
                    <a:lnTo>
                      <a:pt x="718" y="113"/>
                    </a:lnTo>
                    <a:lnTo>
                      <a:pt x="721" y="113"/>
                    </a:lnTo>
                    <a:lnTo>
                      <a:pt x="723" y="110"/>
                    </a:lnTo>
                    <a:lnTo>
                      <a:pt x="726" y="110"/>
                    </a:lnTo>
                    <a:lnTo>
                      <a:pt x="731" y="108"/>
                    </a:lnTo>
                    <a:lnTo>
                      <a:pt x="734" y="108"/>
                    </a:lnTo>
                    <a:lnTo>
                      <a:pt x="742" y="105"/>
                    </a:lnTo>
                    <a:lnTo>
                      <a:pt x="750" y="103"/>
                    </a:lnTo>
                    <a:lnTo>
                      <a:pt x="758" y="100"/>
                    </a:lnTo>
                    <a:lnTo>
                      <a:pt x="765" y="100"/>
                    </a:lnTo>
                    <a:lnTo>
                      <a:pt x="768" y="97"/>
                    </a:lnTo>
                    <a:lnTo>
                      <a:pt x="773" y="97"/>
                    </a:lnTo>
                    <a:lnTo>
                      <a:pt x="776" y="97"/>
                    </a:lnTo>
                    <a:lnTo>
                      <a:pt x="789" y="97"/>
                    </a:lnTo>
                    <a:lnTo>
                      <a:pt x="802" y="97"/>
                    </a:lnTo>
                    <a:lnTo>
                      <a:pt x="805" y="97"/>
                    </a:lnTo>
                    <a:lnTo>
                      <a:pt x="828" y="97"/>
                    </a:lnTo>
                    <a:lnTo>
                      <a:pt x="834" y="97"/>
                    </a:lnTo>
                    <a:lnTo>
                      <a:pt x="836" y="97"/>
                    </a:lnTo>
                    <a:lnTo>
                      <a:pt x="844" y="97"/>
                    </a:lnTo>
                    <a:lnTo>
                      <a:pt x="862" y="95"/>
                    </a:lnTo>
                    <a:lnTo>
                      <a:pt x="876" y="95"/>
                    </a:lnTo>
                    <a:lnTo>
                      <a:pt x="902" y="95"/>
                    </a:lnTo>
                    <a:lnTo>
                      <a:pt x="925" y="95"/>
                    </a:lnTo>
                    <a:lnTo>
                      <a:pt x="944" y="95"/>
                    </a:lnTo>
                    <a:lnTo>
                      <a:pt x="957" y="92"/>
                    </a:lnTo>
                    <a:lnTo>
                      <a:pt x="959" y="92"/>
                    </a:lnTo>
                    <a:lnTo>
                      <a:pt x="962" y="92"/>
                    </a:lnTo>
                    <a:lnTo>
                      <a:pt x="965" y="92"/>
                    </a:lnTo>
                    <a:lnTo>
                      <a:pt x="970" y="92"/>
                    </a:lnTo>
                    <a:lnTo>
                      <a:pt x="973" y="92"/>
                    </a:lnTo>
                    <a:lnTo>
                      <a:pt x="1062" y="92"/>
                    </a:lnTo>
                    <a:lnTo>
                      <a:pt x="1064" y="92"/>
                    </a:lnTo>
                    <a:lnTo>
                      <a:pt x="1177" y="42"/>
                    </a:lnTo>
                    <a:lnTo>
                      <a:pt x="1180" y="40"/>
                    </a:lnTo>
                    <a:lnTo>
                      <a:pt x="1185" y="40"/>
                    </a:lnTo>
                    <a:lnTo>
                      <a:pt x="1208" y="29"/>
                    </a:lnTo>
                    <a:lnTo>
                      <a:pt x="1208" y="26"/>
                    </a:lnTo>
                    <a:lnTo>
                      <a:pt x="1214" y="26"/>
                    </a:lnTo>
                    <a:lnTo>
                      <a:pt x="1274" y="0"/>
                    </a:lnTo>
                    <a:lnTo>
                      <a:pt x="1292" y="24"/>
                    </a:lnTo>
                    <a:lnTo>
                      <a:pt x="1308" y="47"/>
                    </a:lnTo>
                  </a:path>
                </a:pathLst>
              </a:custGeom>
              <a:no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21" name="フリーフォーム 220"/>
              <p:cNvSpPr>
                <a:spLocks/>
              </p:cNvSpPr>
              <p:nvPr/>
            </p:nvSpPr>
            <p:spPr bwMode="auto">
              <a:xfrm>
                <a:off x="1802562" y="1892509"/>
                <a:ext cx="958951" cy="861231"/>
              </a:xfrm>
              <a:custGeom>
                <a:avLst/>
                <a:gdLst>
                  <a:gd name="T0" fmla="*/ 1655 w 2001"/>
                  <a:gd name="T1" fmla="*/ 24 h 1769"/>
                  <a:gd name="T2" fmla="*/ 1710 w 2001"/>
                  <a:gd name="T3" fmla="*/ 37 h 1769"/>
                  <a:gd name="T4" fmla="*/ 1783 w 2001"/>
                  <a:gd name="T5" fmla="*/ 79 h 1769"/>
                  <a:gd name="T6" fmla="*/ 1762 w 2001"/>
                  <a:gd name="T7" fmla="*/ 137 h 1769"/>
                  <a:gd name="T8" fmla="*/ 1990 w 2001"/>
                  <a:gd name="T9" fmla="*/ 260 h 1769"/>
                  <a:gd name="T10" fmla="*/ 1985 w 2001"/>
                  <a:gd name="T11" fmla="*/ 310 h 1769"/>
                  <a:gd name="T12" fmla="*/ 1967 w 2001"/>
                  <a:gd name="T13" fmla="*/ 357 h 1769"/>
                  <a:gd name="T14" fmla="*/ 1951 w 2001"/>
                  <a:gd name="T15" fmla="*/ 396 h 1769"/>
                  <a:gd name="T16" fmla="*/ 1954 w 2001"/>
                  <a:gd name="T17" fmla="*/ 441 h 1769"/>
                  <a:gd name="T18" fmla="*/ 1893 w 2001"/>
                  <a:gd name="T19" fmla="*/ 559 h 1769"/>
                  <a:gd name="T20" fmla="*/ 1872 w 2001"/>
                  <a:gd name="T21" fmla="*/ 630 h 1769"/>
                  <a:gd name="T22" fmla="*/ 1864 w 2001"/>
                  <a:gd name="T23" fmla="*/ 664 h 1769"/>
                  <a:gd name="T24" fmla="*/ 1849 w 2001"/>
                  <a:gd name="T25" fmla="*/ 743 h 1769"/>
                  <a:gd name="T26" fmla="*/ 1841 w 2001"/>
                  <a:gd name="T27" fmla="*/ 832 h 1769"/>
                  <a:gd name="T28" fmla="*/ 1862 w 2001"/>
                  <a:gd name="T29" fmla="*/ 955 h 1769"/>
                  <a:gd name="T30" fmla="*/ 1883 w 2001"/>
                  <a:gd name="T31" fmla="*/ 1013 h 1769"/>
                  <a:gd name="T32" fmla="*/ 1899 w 2001"/>
                  <a:gd name="T33" fmla="*/ 1189 h 1769"/>
                  <a:gd name="T34" fmla="*/ 1802 w 2001"/>
                  <a:gd name="T35" fmla="*/ 1247 h 1769"/>
                  <a:gd name="T36" fmla="*/ 1684 w 2001"/>
                  <a:gd name="T37" fmla="*/ 1252 h 1769"/>
                  <a:gd name="T38" fmla="*/ 1608 w 2001"/>
                  <a:gd name="T39" fmla="*/ 1289 h 1769"/>
                  <a:gd name="T40" fmla="*/ 1414 w 2001"/>
                  <a:gd name="T41" fmla="*/ 1409 h 1769"/>
                  <a:gd name="T42" fmla="*/ 1314 w 2001"/>
                  <a:gd name="T43" fmla="*/ 1478 h 1769"/>
                  <a:gd name="T44" fmla="*/ 1167 w 2001"/>
                  <a:gd name="T45" fmla="*/ 1585 h 1769"/>
                  <a:gd name="T46" fmla="*/ 887 w 2001"/>
                  <a:gd name="T47" fmla="*/ 1722 h 1769"/>
                  <a:gd name="T48" fmla="*/ 808 w 2001"/>
                  <a:gd name="T49" fmla="*/ 1611 h 1769"/>
                  <a:gd name="T50" fmla="*/ 750 w 2001"/>
                  <a:gd name="T51" fmla="*/ 1525 h 1769"/>
                  <a:gd name="T52" fmla="*/ 719 w 2001"/>
                  <a:gd name="T53" fmla="*/ 1480 h 1769"/>
                  <a:gd name="T54" fmla="*/ 677 w 2001"/>
                  <a:gd name="T55" fmla="*/ 1420 h 1769"/>
                  <a:gd name="T56" fmla="*/ 614 w 2001"/>
                  <a:gd name="T57" fmla="*/ 1331 h 1769"/>
                  <a:gd name="T58" fmla="*/ 569 w 2001"/>
                  <a:gd name="T59" fmla="*/ 1268 h 1769"/>
                  <a:gd name="T60" fmla="*/ 501 w 2001"/>
                  <a:gd name="T61" fmla="*/ 1176 h 1769"/>
                  <a:gd name="T62" fmla="*/ 449 w 2001"/>
                  <a:gd name="T63" fmla="*/ 1118 h 1769"/>
                  <a:gd name="T64" fmla="*/ 402 w 2001"/>
                  <a:gd name="T65" fmla="*/ 1063 h 1769"/>
                  <a:gd name="T66" fmla="*/ 357 w 2001"/>
                  <a:gd name="T67" fmla="*/ 1008 h 1769"/>
                  <a:gd name="T68" fmla="*/ 302 w 2001"/>
                  <a:gd name="T69" fmla="*/ 963 h 1769"/>
                  <a:gd name="T70" fmla="*/ 263 w 2001"/>
                  <a:gd name="T71" fmla="*/ 942 h 1769"/>
                  <a:gd name="T72" fmla="*/ 208 w 2001"/>
                  <a:gd name="T73" fmla="*/ 919 h 1769"/>
                  <a:gd name="T74" fmla="*/ 3 w 2001"/>
                  <a:gd name="T75" fmla="*/ 871 h 1769"/>
                  <a:gd name="T76" fmla="*/ 8 w 2001"/>
                  <a:gd name="T77" fmla="*/ 803 h 1769"/>
                  <a:gd name="T78" fmla="*/ 35 w 2001"/>
                  <a:gd name="T79" fmla="*/ 743 h 1769"/>
                  <a:gd name="T80" fmla="*/ 69 w 2001"/>
                  <a:gd name="T81" fmla="*/ 696 h 1769"/>
                  <a:gd name="T82" fmla="*/ 111 w 2001"/>
                  <a:gd name="T83" fmla="*/ 669 h 1769"/>
                  <a:gd name="T84" fmla="*/ 181 w 2001"/>
                  <a:gd name="T85" fmla="*/ 664 h 1769"/>
                  <a:gd name="T86" fmla="*/ 352 w 2001"/>
                  <a:gd name="T87" fmla="*/ 667 h 1769"/>
                  <a:gd name="T88" fmla="*/ 472 w 2001"/>
                  <a:gd name="T89" fmla="*/ 711 h 1769"/>
                  <a:gd name="T90" fmla="*/ 585 w 2001"/>
                  <a:gd name="T91" fmla="*/ 756 h 1769"/>
                  <a:gd name="T92" fmla="*/ 630 w 2001"/>
                  <a:gd name="T93" fmla="*/ 808 h 1769"/>
                  <a:gd name="T94" fmla="*/ 695 w 2001"/>
                  <a:gd name="T95" fmla="*/ 814 h 1769"/>
                  <a:gd name="T96" fmla="*/ 797 w 2001"/>
                  <a:gd name="T97" fmla="*/ 787 h 1769"/>
                  <a:gd name="T98" fmla="*/ 858 w 2001"/>
                  <a:gd name="T99" fmla="*/ 714 h 1769"/>
                  <a:gd name="T100" fmla="*/ 923 w 2001"/>
                  <a:gd name="T101" fmla="*/ 656 h 1769"/>
                  <a:gd name="T102" fmla="*/ 978 w 2001"/>
                  <a:gd name="T103" fmla="*/ 609 h 1769"/>
                  <a:gd name="T104" fmla="*/ 1073 w 2001"/>
                  <a:gd name="T105" fmla="*/ 567 h 1769"/>
                  <a:gd name="T106" fmla="*/ 1178 w 2001"/>
                  <a:gd name="T107" fmla="*/ 504 h 1769"/>
                  <a:gd name="T108" fmla="*/ 1180 w 2001"/>
                  <a:gd name="T109" fmla="*/ 415 h 1769"/>
                  <a:gd name="T110" fmla="*/ 1196 w 2001"/>
                  <a:gd name="T111" fmla="*/ 375 h 1769"/>
                  <a:gd name="T112" fmla="*/ 1261 w 2001"/>
                  <a:gd name="T113" fmla="*/ 315 h 1769"/>
                  <a:gd name="T114" fmla="*/ 1259 w 2001"/>
                  <a:gd name="T115" fmla="*/ 226 h 1769"/>
                  <a:gd name="T116" fmla="*/ 1277 w 2001"/>
                  <a:gd name="T117" fmla="*/ 152 h 1769"/>
                  <a:gd name="T118" fmla="*/ 1345 w 2001"/>
                  <a:gd name="T119" fmla="*/ 121 h 1769"/>
                  <a:gd name="T120" fmla="*/ 1424 w 2001"/>
                  <a:gd name="T121" fmla="*/ 29 h 1769"/>
                  <a:gd name="T122" fmla="*/ 1505 w 2001"/>
                  <a:gd name="T123" fmla="*/ 0 h 1769"/>
                  <a:gd name="T124" fmla="*/ 1584 w 2001"/>
                  <a:gd name="T125" fmla="*/ 24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1" h="1769">
                    <a:moveTo>
                      <a:pt x="1584" y="24"/>
                    </a:moveTo>
                    <a:lnTo>
                      <a:pt x="1589" y="29"/>
                    </a:lnTo>
                    <a:lnTo>
                      <a:pt x="1610" y="13"/>
                    </a:lnTo>
                    <a:lnTo>
                      <a:pt x="1613" y="11"/>
                    </a:lnTo>
                    <a:lnTo>
                      <a:pt x="1615" y="8"/>
                    </a:lnTo>
                    <a:lnTo>
                      <a:pt x="1621" y="5"/>
                    </a:lnTo>
                    <a:lnTo>
                      <a:pt x="1623" y="8"/>
                    </a:lnTo>
                    <a:lnTo>
                      <a:pt x="1623" y="11"/>
                    </a:lnTo>
                    <a:lnTo>
                      <a:pt x="1628" y="13"/>
                    </a:lnTo>
                    <a:lnTo>
                      <a:pt x="1631" y="16"/>
                    </a:lnTo>
                    <a:lnTo>
                      <a:pt x="1639" y="18"/>
                    </a:lnTo>
                    <a:lnTo>
                      <a:pt x="1647" y="24"/>
                    </a:lnTo>
                    <a:lnTo>
                      <a:pt x="1655" y="24"/>
                    </a:lnTo>
                    <a:lnTo>
                      <a:pt x="1657" y="24"/>
                    </a:lnTo>
                    <a:lnTo>
                      <a:pt x="1668" y="21"/>
                    </a:lnTo>
                    <a:lnTo>
                      <a:pt x="1670" y="21"/>
                    </a:lnTo>
                    <a:lnTo>
                      <a:pt x="1676" y="21"/>
                    </a:lnTo>
                    <a:lnTo>
                      <a:pt x="1676" y="24"/>
                    </a:lnTo>
                    <a:lnTo>
                      <a:pt x="1684" y="24"/>
                    </a:lnTo>
                    <a:lnTo>
                      <a:pt x="1686" y="26"/>
                    </a:lnTo>
                    <a:lnTo>
                      <a:pt x="1691" y="29"/>
                    </a:lnTo>
                    <a:lnTo>
                      <a:pt x="1694" y="29"/>
                    </a:lnTo>
                    <a:lnTo>
                      <a:pt x="1697" y="29"/>
                    </a:lnTo>
                    <a:lnTo>
                      <a:pt x="1705" y="34"/>
                    </a:lnTo>
                    <a:lnTo>
                      <a:pt x="1707" y="34"/>
                    </a:lnTo>
                    <a:lnTo>
                      <a:pt x="1710" y="37"/>
                    </a:lnTo>
                    <a:lnTo>
                      <a:pt x="1728" y="45"/>
                    </a:lnTo>
                    <a:lnTo>
                      <a:pt x="1744" y="53"/>
                    </a:lnTo>
                    <a:lnTo>
                      <a:pt x="1752" y="55"/>
                    </a:lnTo>
                    <a:lnTo>
                      <a:pt x="1754" y="55"/>
                    </a:lnTo>
                    <a:lnTo>
                      <a:pt x="1762" y="55"/>
                    </a:lnTo>
                    <a:lnTo>
                      <a:pt x="1765" y="55"/>
                    </a:lnTo>
                    <a:lnTo>
                      <a:pt x="1767" y="55"/>
                    </a:lnTo>
                    <a:lnTo>
                      <a:pt x="1773" y="55"/>
                    </a:lnTo>
                    <a:lnTo>
                      <a:pt x="1775" y="58"/>
                    </a:lnTo>
                    <a:lnTo>
                      <a:pt x="1778" y="58"/>
                    </a:lnTo>
                    <a:lnTo>
                      <a:pt x="1781" y="58"/>
                    </a:lnTo>
                    <a:lnTo>
                      <a:pt x="1781" y="60"/>
                    </a:lnTo>
                    <a:lnTo>
                      <a:pt x="1783" y="79"/>
                    </a:lnTo>
                    <a:lnTo>
                      <a:pt x="1783" y="81"/>
                    </a:lnTo>
                    <a:lnTo>
                      <a:pt x="1783" y="89"/>
                    </a:lnTo>
                    <a:lnTo>
                      <a:pt x="1783" y="92"/>
                    </a:lnTo>
                    <a:lnTo>
                      <a:pt x="1783" y="95"/>
                    </a:lnTo>
                    <a:lnTo>
                      <a:pt x="1783" y="97"/>
                    </a:lnTo>
                    <a:lnTo>
                      <a:pt x="1781" y="100"/>
                    </a:lnTo>
                    <a:lnTo>
                      <a:pt x="1778" y="105"/>
                    </a:lnTo>
                    <a:lnTo>
                      <a:pt x="1773" y="113"/>
                    </a:lnTo>
                    <a:lnTo>
                      <a:pt x="1773" y="116"/>
                    </a:lnTo>
                    <a:lnTo>
                      <a:pt x="1773" y="118"/>
                    </a:lnTo>
                    <a:lnTo>
                      <a:pt x="1770" y="118"/>
                    </a:lnTo>
                    <a:lnTo>
                      <a:pt x="1770" y="121"/>
                    </a:lnTo>
                    <a:lnTo>
                      <a:pt x="1762" y="137"/>
                    </a:lnTo>
                    <a:lnTo>
                      <a:pt x="1864" y="197"/>
                    </a:lnTo>
                    <a:lnTo>
                      <a:pt x="1925" y="228"/>
                    </a:lnTo>
                    <a:lnTo>
                      <a:pt x="1946" y="242"/>
                    </a:lnTo>
                    <a:lnTo>
                      <a:pt x="1961" y="249"/>
                    </a:lnTo>
                    <a:lnTo>
                      <a:pt x="1964" y="249"/>
                    </a:lnTo>
                    <a:lnTo>
                      <a:pt x="1967" y="252"/>
                    </a:lnTo>
                    <a:lnTo>
                      <a:pt x="1969" y="252"/>
                    </a:lnTo>
                    <a:lnTo>
                      <a:pt x="1975" y="255"/>
                    </a:lnTo>
                    <a:lnTo>
                      <a:pt x="1980" y="257"/>
                    </a:lnTo>
                    <a:lnTo>
                      <a:pt x="1982" y="257"/>
                    </a:lnTo>
                    <a:lnTo>
                      <a:pt x="1985" y="260"/>
                    </a:lnTo>
                    <a:lnTo>
                      <a:pt x="1988" y="260"/>
                    </a:lnTo>
                    <a:lnTo>
                      <a:pt x="1990" y="260"/>
                    </a:lnTo>
                    <a:lnTo>
                      <a:pt x="1993" y="263"/>
                    </a:lnTo>
                    <a:lnTo>
                      <a:pt x="1996" y="263"/>
                    </a:lnTo>
                    <a:lnTo>
                      <a:pt x="1998" y="265"/>
                    </a:lnTo>
                    <a:lnTo>
                      <a:pt x="2001" y="265"/>
                    </a:lnTo>
                    <a:lnTo>
                      <a:pt x="1996" y="281"/>
                    </a:lnTo>
                    <a:lnTo>
                      <a:pt x="1993" y="284"/>
                    </a:lnTo>
                    <a:lnTo>
                      <a:pt x="1993" y="286"/>
                    </a:lnTo>
                    <a:lnTo>
                      <a:pt x="1990" y="297"/>
                    </a:lnTo>
                    <a:lnTo>
                      <a:pt x="1988" y="297"/>
                    </a:lnTo>
                    <a:lnTo>
                      <a:pt x="1988" y="299"/>
                    </a:lnTo>
                    <a:lnTo>
                      <a:pt x="1988" y="302"/>
                    </a:lnTo>
                    <a:lnTo>
                      <a:pt x="1985" y="305"/>
                    </a:lnTo>
                    <a:lnTo>
                      <a:pt x="1985" y="310"/>
                    </a:lnTo>
                    <a:lnTo>
                      <a:pt x="1982" y="312"/>
                    </a:lnTo>
                    <a:lnTo>
                      <a:pt x="1982" y="315"/>
                    </a:lnTo>
                    <a:lnTo>
                      <a:pt x="1982" y="318"/>
                    </a:lnTo>
                    <a:lnTo>
                      <a:pt x="1980" y="323"/>
                    </a:lnTo>
                    <a:lnTo>
                      <a:pt x="1977" y="328"/>
                    </a:lnTo>
                    <a:lnTo>
                      <a:pt x="1977" y="331"/>
                    </a:lnTo>
                    <a:lnTo>
                      <a:pt x="1975" y="331"/>
                    </a:lnTo>
                    <a:lnTo>
                      <a:pt x="1972" y="339"/>
                    </a:lnTo>
                    <a:lnTo>
                      <a:pt x="1972" y="341"/>
                    </a:lnTo>
                    <a:lnTo>
                      <a:pt x="1969" y="347"/>
                    </a:lnTo>
                    <a:lnTo>
                      <a:pt x="1969" y="349"/>
                    </a:lnTo>
                    <a:lnTo>
                      <a:pt x="1969" y="352"/>
                    </a:lnTo>
                    <a:lnTo>
                      <a:pt x="1967" y="357"/>
                    </a:lnTo>
                    <a:lnTo>
                      <a:pt x="1967" y="360"/>
                    </a:lnTo>
                    <a:lnTo>
                      <a:pt x="1964" y="362"/>
                    </a:lnTo>
                    <a:lnTo>
                      <a:pt x="1961" y="370"/>
                    </a:lnTo>
                    <a:lnTo>
                      <a:pt x="1961" y="375"/>
                    </a:lnTo>
                    <a:lnTo>
                      <a:pt x="1959" y="375"/>
                    </a:lnTo>
                    <a:lnTo>
                      <a:pt x="1959" y="378"/>
                    </a:lnTo>
                    <a:lnTo>
                      <a:pt x="1959" y="381"/>
                    </a:lnTo>
                    <a:lnTo>
                      <a:pt x="1956" y="386"/>
                    </a:lnTo>
                    <a:lnTo>
                      <a:pt x="1956" y="389"/>
                    </a:lnTo>
                    <a:lnTo>
                      <a:pt x="1954" y="391"/>
                    </a:lnTo>
                    <a:lnTo>
                      <a:pt x="1954" y="394"/>
                    </a:lnTo>
                    <a:lnTo>
                      <a:pt x="1954" y="396"/>
                    </a:lnTo>
                    <a:lnTo>
                      <a:pt x="1951" y="396"/>
                    </a:lnTo>
                    <a:lnTo>
                      <a:pt x="1951" y="399"/>
                    </a:lnTo>
                    <a:lnTo>
                      <a:pt x="1951" y="402"/>
                    </a:lnTo>
                    <a:lnTo>
                      <a:pt x="1948" y="404"/>
                    </a:lnTo>
                    <a:lnTo>
                      <a:pt x="1948" y="407"/>
                    </a:lnTo>
                    <a:lnTo>
                      <a:pt x="1948" y="410"/>
                    </a:lnTo>
                    <a:lnTo>
                      <a:pt x="1946" y="415"/>
                    </a:lnTo>
                    <a:lnTo>
                      <a:pt x="1943" y="420"/>
                    </a:lnTo>
                    <a:lnTo>
                      <a:pt x="1946" y="420"/>
                    </a:lnTo>
                    <a:lnTo>
                      <a:pt x="1948" y="423"/>
                    </a:lnTo>
                    <a:lnTo>
                      <a:pt x="1956" y="425"/>
                    </a:lnTo>
                    <a:lnTo>
                      <a:pt x="1959" y="428"/>
                    </a:lnTo>
                    <a:lnTo>
                      <a:pt x="1954" y="436"/>
                    </a:lnTo>
                    <a:lnTo>
                      <a:pt x="1954" y="441"/>
                    </a:lnTo>
                    <a:lnTo>
                      <a:pt x="1951" y="441"/>
                    </a:lnTo>
                    <a:lnTo>
                      <a:pt x="1951" y="444"/>
                    </a:lnTo>
                    <a:lnTo>
                      <a:pt x="1940" y="441"/>
                    </a:lnTo>
                    <a:lnTo>
                      <a:pt x="1938" y="446"/>
                    </a:lnTo>
                    <a:lnTo>
                      <a:pt x="1938" y="449"/>
                    </a:lnTo>
                    <a:lnTo>
                      <a:pt x="1935" y="454"/>
                    </a:lnTo>
                    <a:lnTo>
                      <a:pt x="1935" y="457"/>
                    </a:lnTo>
                    <a:lnTo>
                      <a:pt x="1933" y="459"/>
                    </a:lnTo>
                    <a:lnTo>
                      <a:pt x="1933" y="465"/>
                    </a:lnTo>
                    <a:lnTo>
                      <a:pt x="1909" y="520"/>
                    </a:lnTo>
                    <a:lnTo>
                      <a:pt x="1909" y="522"/>
                    </a:lnTo>
                    <a:lnTo>
                      <a:pt x="1906" y="525"/>
                    </a:lnTo>
                    <a:lnTo>
                      <a:pt x="1893" y="559"/>
                    </a:lnTo>
                    <a:lnTo>
                      <a:pt x="1888" y="572"/>
                    </a:lnTo>
                    <a:lnTo>
                      <a:pt x="1885" y="585"/>
                    </a:lnTo>
                    <a:lnTo>
                      <a:pt x="1883" y="588"/>
                    </a:lnTo>
                    <a:lnTo>
                      <a:pt x="1883" y="591"/>
                    </a:lnTo>
                    <a:lnTo>
                      <a:pt x="1883" y="593"/>
                    </a:lnTo>
                    <a:lnTo>
                      <a:pt x="1880" y="596"/>
                    </a:lnTo>
                    <a:lnTo>
                      <a:pt x="1878" y="601"/>
                    </a:lnTo>
                    <a:lnTo>
                      <a:pt x="1878" y="606"/>
                    </a:lnTo>
                    <a:lnTo>
                      <a:pt x="1875" y="617"/>
                    </a:lnTo>
                    <a:lnTo>
                      <a:pt x="1875" y="619"/>
                    </a:lnTo>
                    <a:lnTo>
                      <a:pt x="1875" y="622"/>
                    </a:lnTo>
                    <a:lnTo>
                      <a:pt x="1872" y="627"/>
                    </a:lnTo>
                    <a:lnTo>
                      <a:pt x="1872" y="630"/>
                    </a:lnTo>
                    <a:lnTo>
                      <a:pt x="1872" y="633"/>
                    </a:lnTo>
                    <a:lnTo>
                      <a:pt x="1872" y="640"/>
                    </a:lnTo>
                    <a:lnTo>
                      <a:pt x="1870" y="640"/>
                    </a:lnTo>
                    <a:lnTo>
                      <a:pt x="1870" y="643"/>
                    </a:lnTo>
                    <a:lnTo>
                      <a:pt x="1870" y="646"/>
                    </a:lnTo>
                    <a:lnTo>
                      <a:pt x="1870" y="648"/>
                    </a:lnTo>
                    <a:lnTo>
                      <a:pt x="1867" y="651"/>
                    </a:lnTo>
                    <a:lnTo>
                      <a:pt x="1867" y="654"/>
                    </a:lnTo>
                    <a:lnTo>
                      <a:pt x="1867" y="656"/>
                    </a:lnTo>
                    <a:lnTo>
                      <a:pt x="1864" y="656"/>
                    </a:lnTo>
                    <a:lnTo>
                      <a:pt x="1864" y="659"/>
                    </a:lnTo>
                    <a:lnTo>
                      <a:pt x="1864" y="661"/>
                    </a:lnTo>
                    <a:lnTo>
                      <a:pt x="1864" y="664"/>
                    </a:lnTo>
                    <a:lnTo>
                      <a:pt x="1862" y="669"/>
                    </a:lnTo>
                    <a:lnTo>
                      <a:pt x="1862" y="677"/>
                    </a:lnTo>
                    <a:lnTo>
                      <a:pt x="1862" y="680"/>
                    </a:lnTo>
                    <a:lnTo>
                      <a:pt x="1859" y="682"/>
                    </a:lnTo>
                    <a:lnTo>
                      <a:pt x="1859" y="685"/>
                    </a:lnTo>
                    <a:lnTo>
                      <a:pt x="1859" y="688"/>
                    </a:lnTo>
                    <a:lnTo>
                      <a:pt x="1859" y="690"/>
                    </a:lnTo>
                    <a:lnTo>
                      <a:pt x="1859" y="693"/>
                    </a:lnTo>
                    <a:lnTo>
                      <a:pt x="1859" y="696"/>
                    </a:lnTo>
                    <a:lnTo>
                      <a:pt x="1854" y="711"/>
                    </a:lnTo>
                    <a:lnTo>
                      <a:pt x="1854" y="719"/>
                    </a:lnTo>
                    <a:lnTo>
                      <a:pt x="1851" y="732"/>
                    </a:lnTo>
                    <a:lnTo>
                      <a:pt x="1849" y="743"/>
                    </a:lnTo>
                    <a:lnTo>
                      <a:pt x="1846" y="756"/>
                    </a:lnTo>
                    <a:lnTo>
                      <a:pt x="1843" y="764"/>
                    </a:lnTo>
                    <a:lnTo>
                      <a:pt x="1843" y="769"/>
                    </a:lnTo>
                    <a:lnTo>
                      <a:pt x="1843" y="774"/>
                    </a:lnTo>
                    <a:lnTo>
                      <a:pt x="1843" y="780"/>
                    </a:lnTo>
                    <a:lnTo>
                      <a:pt x="1841" y="785"/>
                    </a:lnTo>
                    <a:lnTo>
                      <a:pt x="1841" y="790"/>
                    </a:lnTo>
                    <a:lnTo>
                      <a:pt x="1841" y="803"/>
                    </a:lnTo>
                    <a:lnTo>
                      <a:pt x="1841" y="808"/>
                    </a:lnTo>
                    <a:lnTo>
                      <a:pt x="1841" y="814"/>
                    </a:lnTo>
                    <a:lnTo>
                      <a:pt x="1841" y="819"/>
                    </a:lnTo>
                    <a:lnTo>
                      <a:pt x="1841" y="824"/>
                    </a:lnTo>
                    <a:lnTo>
                      <a:pt x="1841" y="832"/>
                    </a:lnTo>
                    <a:lnTo>
                      <a:pt x="1843" y="837"/>
                    </a:lnTo>
                    <a:lnTo>
                      <a:pt x="1843" y="850"/>
                    </a:lnTo>
                    <a:lnTo>
                      <a:pt x="1846" y="861"/>
                    </a:lnTo>
                    <a:lnTo>
                      <a:pt x="1846" y="869"/>
                    </a:lnTo>
                    <a:lnTo>
                      <a:pt x="1846" y="877"/>
                    </a:lnTo>
                    <a:lnTo>
                      <a:pt x="1849" y="892"/>
                    </a:lnTo>
                    <a:lnTo>
                      <a:pt x="1851" y="903"/>
                    </a:lnTo>
                    <a:lnTo>
                      <a:pt x="1851" y="911"/>
                    </a:lnTo>
                    <a:lnTo>
                      <a:pt x="1854" y="924"/>
                    </a:lnTo>
                    <a:lnTo>
                      <a:pt x="1857" y="927"/>
                    </a:lnTo>
                    <a:lnTo>
                      <a:pt x="1857" y="932"/>
                    </a:lnTo>
                    <a:lnTo>
                      <a:pt x="1857" y="934"/>
                    </a:lnTo>
                    <a:lnTo>
                      <a:pt x="1862" y="955"/>
                    </a:lnTo>
                    <a:lnTo>
                      <a:pt x="1864" y="961"/>
                    </a:lnTo>
                    <a:lnTo>
                      <a:pt x="1864" y="963"/>
                    </a:lnTo>
                    <a:lnTo>
                      <a:pt x="1867" y="971"/>
                    </a:lnTo>
                    <a:lnTo>
                      <a:pt x="1870" y="974"/>
                    </a:lnTo>
                    <a:lnTo>
                      <a:pt x="1870" y="979"/>
                    </a:lnTo>
                    <a:lnTo>
                      <a:pt x="1872" y="982"/>
                    </a:lnTo>
                    <a:lnTo>
                      <a:pt x="1872" y="987"/>
                    </a:lnTo>
                    <a:lnTo>
                      <a:pt x="1878" y="997"/>
                    </a:lnTo>
                    <a:lnTo>
                      <a:pt x="1878" y="1000"/>
                    </a:lnTo>
                    <a:lnTo>
                      <a:pt x="1880" y="1005"/>
                    </a:lnTo>
                    <a:lnTo>
                      <a:pt x="1880" y="1008"/>
                    </a:lnTo>
                    <a:lnTo>
                      <a:pt x="1880" y="1010"/>
                    </a:lnTo>
                    <a:lnTo>
                      <a:pt x="1883" y="1013"/>
                    </a:lnTo>
                    <a:lnTo>
                      <a:pt x="1883" y="1016"/>
                    </a:lnTo>
                    <a:lnTo>
                      <a:pt x="1883" y="1018"/>
                    </a:lnTo>
                    <a:lnTo>
                      <a:pt x="1885" y="1021"/>
                    </a:lnTo>
                    <a:lnTo>
                      <a:pt x="1885" y="1026"/>
                    </a:lnTo>
                    <a:lnTo>
                      <a:pt x="1888" y="1037"/>
                    </a:lnTo>
                    <a:lnTo>
                      <a:pt x="1893" y="1052"/>
                    </a:lnTo>
                    <a:lnTo>
                      <a:pt x="1896" y="1094"/>
                    </a:lnTo>
                    <a:lnTo>
                      <a:pt x="1896" y="1108"/>
                    </a:lnTo>
                    <a:lnTo>
                      <a:pt x="1896" y="1126"/>
                    </a:lnTo>
                    <a:lnTo>
                      <a:pt x="1896" y="1155"/>
                    </a:lnTo>
                    <a:lnTo>
                      <a:pt x="1896" y="1157"/>
                    </a:lnTo>
                    <a:lnTo>
                      <a:pt x="1899" y="1168"/>
                    </a:lnTo>
                    <a:lnTo>
                      <a:pt x="1899" y="1189"/>
                    </a:lnTo>
                    <a:lnTo>
                      <a:pt x="1899" y="1210"/>
                    </a:lnTo>
                    <a:lnTo>
                      <a:pt x="1899" y="1226"/>
                    </a:lnTo>
                    <a:lnTo>
                      <a:pt x="1899" y="1239"/>
                    </a:lnTo>
                    <a:lnTo>
                      <a:pt x="1899" y="1244"/>
                    </a:lnTo>
                    <a:lnTo>
                      <a:pt x="1896" y="1244"/>
                    </a:lnTo>
                    <a:lnTo>
                      <a:pt x="1891" y="1244"/>
                    </a:lnTo>
                    <a:lnTo>
                      <a:pt x="1888" y="1244"/>
                    </a:lnTo>
                    <a:lnTo>
                      <a:pt x="1885" y="1244"/>
                    </a:lnTo>
                    <a:lnTo>
                      <a:pt x="1883" y="1244"/>
                    </a:lnTo>
                    <a:lnTo>
                      <a:pt x="1870" y="1247"/>
                    </a:lnTo>
                    <a:lnTo>
                      <a:pt x="1851" y="1247"/>
                    </a:lnTo>
                    <a:lnTo>
                      <a:pt x="1828" y="1247"/>
                    </a:lnTo>
                    <a:lnTo>
                      <a:pt x="1802" y="1247"/>
                    </a:lnTo>
                    <a:lnTo>
                      <a:pt x="1788" y="1247"/>
                    </a:lnTo>
                    <a:lnTo>
                      <a:pt x="1770" y="1249"/>
                    </a:lnTo>
                    <a:lnTo>
                      <a:pt x="1762" y="1249"/>
                    </a:lnTo>
                    <a:lnTo>
                      <a:pt x="1760" y="1249"/>
                    </a:lnTo>
                    <a:lnTo>
                      <a:pt x="1754" y="1249"/>
                    </a:lnTo>
                    <a:lnTo>
                      <a:pt x="1731" y="1249"/>
                    </a:lnTo>
                    <a:lnTo>
                      <a:pt x="1728" y="1249"/>
                    </a:lnTo>
                    <a:lnTo>
                      <a:pt x="1715" y="1249"/>
                    </a:lnTo>
                    <a:lnTo>
                      <a:pt x="1702" y="1249"/>
                    </a:lnTo>
                    <a:lnTo>
                      <a:pt x="1699" y="1249"/>
                    </a:lnTo>
                    <a:lnTo>
                      <a:pt x="1694" y="1249"/>
                    </a:lnTo>
                    <a:lnTo>
                      <a:pt x="1691" y="1252"/>
                    </a:lnTo>
                    <a:lnTo>
                      <a:pt x="1684" y="1252"/>
                    </a:lnTo>
                    <a:lnTo>
                      <a:pt x="1676" y="1255"/>
                    </a:lnTo>
                    <a:lnTo>
                      <a:pt x="1668" y="1257"/>
                    </a:lnTo>
                    <a:lnTo>
                      <a:pt x="1660" y="1260"/>
                    </a:lnTo>
                    <a:lnTo>
                      <a:pt x="1657" y="1260"/>
                    </a:lnTo>
                    <a:lnTo>
                      <a:pt x="1652" y="1262"/>
                    </a:lnTo>
                    <a:lnTo>
                      <a:pt x="1649" y="1262"/>
                    </a:lnTo>
                    <a:lnTo>
                      <a:pt x="1647" y="1265"/>
                    </a:lnTo>
                    <a:lnTo>
                      <a:pt x="1644" y="1265"/>
                    </a:lnTo>
                    <a:lnTo>
                      <a:pt x="1639" y="1268"/>
                    </a:lnTo>
                    <a:lnTo>
                      <a:pt x="1626" y="1276"/>
                    </a:lnTo>
                    <a:lnTo>
                      <a:pt x="1618" y="1281"/>
                    </a:lnTo>
                    <a:lnTo>
                      <a:pt x="1613" y="1286"/>
                    </a:lnTo>
                    <a:lnTo>
                      <a:pt x="1608" y="1289"/>
                    </a:lnTo>
                    <a:lnTo>
                      <a:pt x="1587" y="1299"/>
                    </a:lnTo>
                    <a:lnTo>
                      <a:pt x="1568" y="1310"/>
                    </a:lnTo>
                    <a:lnTo>
                      <a:pt x="1545" y="1325"/>
                    </a:lnTo>
                    <a:lnTo>
                      <a:pt x="1524" y="1336"/>
                    </a:lnTo>
                    <a:lnTo>
                      <a:pt x="1518" y="1339"/>
                    </a:lnTo>
                    <a:lnTo>
                      <a:pt x="1511" y="1344"/>
                    </a:lnTo>
                    <a:lnTo>
                      <a:pt x="1503" y="1352"/>
                    </a:lnTo>
                    <a:lnTo>
                      <a:pt x="1492" y="1357"/>
                    </a:lnTo>
                    <a:lnTo>
                      <a:pt x="1484" y="1362"/>
                    </a:lnTo>
                    <a:lnTo>
                      <a:pt x="1476" y="1367"/>
                    </a:lnTo>
                    <a:lnTo>
                      <a:pt x="1455" y="1381"/>
                    </a:lnTo>
                    <a:lnTo>
                      <a:pt x="1432" y="1396"/>
                    </a:lnTo>
                    <a:lnTo>
                      <a:pt x="1414" y="1409"/>
                    </a:lnTo>
                    <a:lnTo>
                      <a:pt x="1393" y="1423"/>
                    </a:lnTo>
                    <a:lnTo>
                      <a:pt x="1372" y="1436"/>
                    </a:lnTo>
                    <a:lnTo>
                      <a:pt x="1351" y="1451"/>
                    </a:lnTo>
                    <a:lnTo>
                      <a:pt x="1343" y="1457"/>
                    </a:lnTo>
                    <a:lnTo>
                      <a:pt x="1340" y="1457"/>
                    </a:lnTo>
                    <a:lnTo>
                      <a:pt x="1340" y="1459"/>
                    </a:lnTo>
                    <a:lnTo>
                      <a:pt x="1337" y="1462"/>
                    </a:lnTo>
                    <a:lnTo>
                      <a:pt x="1335" y="1462"/>
                    </a:lnTo>
                    <a:lnTo>
                      <a:pt x="1332" y="1464"/>
                    </a:lnTo>
                    <a:lnTo>
                      <a:pt x="1330" y="1464"/>
                    </a:lnTo>
                    <a:lnTo>
                      <a:pt x="1324" y="1470"/>
                    </a:lnTo>
                    <a:lnTo>
                      <a:pt x="1319" y="1475"/>
                    </a:lnTo>
                    <a:lnTo>
                      <a:pt x="1314" y="1478"/>
                    </a:lnTo>
                    <a:lnTo>
                      <a:pt x="1301" y="1488"/>
                    </a:lnTo>
                    <a:lnTo>
                      <a:pt x="1288" y="1496"/>
                    </a:lnTo>
                    <a:lnTo>
                      <a:pt x="1280" y="1501"/>
                    </a:lnTo>
                    <a:lnTo>
                      <a:pt x="1280" y="1504"/>
                    </a:lnTo>
                    <a:lnTo>
                      <a:pt x="1275" y="1506"/>
                    </a:lnTo>
                    <a:lnTo>
                      <a:pt x="1256" y="1520"/>
                    </a:lnTo>
                    <a:lnTo>
                      <a:pt x="1243" y="1530"/>
                    </a:lnTo>
                    <a:lnTo>
                      <a:pt x="1230" y="1538"/>
                    </a:lnTo>
                    <a:lnTo>
                      <a:pt x="1225" y="1541"/>
                    </a:lnTo>
                    <a:lnTo>
                      <a:pt x="1225" y="1543"/>
                    </a:lnTo>
                    <a:lnTo>
                      <a:pt x="1209" y="1554"/>
                    </a:lnTo>
                    <a:lnTo>
                      <a:pt x="1191" y="1567"/>
                    </a:lnTo>
                    <a:lnTo>
                      <a:pt x="1167" y="1585"/>
                    </a:lnTo>
                    <a:lnTo>
                      <a:pt x="1144" y="1601"/>
                    </a:lnTo>
                    <a:lnTo>
                      <a:pt x="1104" y="1630"/>
                    </a:lnTo>
                    <a:lnTo>
                      <a:pt x="1091" y="1640"/>
                    </a:lnTo>
                    <a:lnTo>
                      <a:pt x="1062" y="1661"/>
                    </a:lnTo>
                    <a:lnTo>
                      <a:pt x="1023" y="1690"/>
                    </a:lnTo>
                    <a:lnTo>
                      <a:pt x="999" y="1709"/>
                    </a:lnTo>
                    <a:lnTo>
                      <a:pt x="981" y="1722"/>
                    </a:lnTo>
                    <a:lnTo>
                      <a:pt x="960" y="1737"/>
                    </a:lnTo>
                    <a:lnTo>
                      <a:pt x="926" y="1764"/>
                    </a:lnTo>
                    <a:lnTo>
                      <a:pt x="921" y="1769"/>
                    </a:lnTo>
                    <a:lnTo>
                      <a:pt x="921" y="1766"/>
                    </a:lnTo>
                    <a:lnTo>
                      <a:pt x="897" y="1735"/>
                    </a:lnTo>
                    <a:lnTo>
                      <a:pt x="887" y="1722"/>
                    </a:lnTo>
                    <a:lnTo>
                      <a:pt x="868" y="1698"/>
                    </a:lnTo>
                    <a:lnTo>
                      <a:pt x="863" y="1688"/>
                    </a:lnTo>
                    <a:lnTo>
                      <a:pt x="845" y="1664"/>
                    </a:lnTo>
                    <a:lnTo>
                      <a:pt x="845" y="1661"/>
                    </a:lnTo>
                    <a:lnTo>
                      <a:pt x="842" y="1661"/>
                    </a:lnTo>
                    <a:lnTo>
                      <a:pt x="839" y="1656"/>
                    </a:lnTo>
                    <a:lnTo>
                      <a:pt x="837" y="1651"/>
                    </a:lnTo>
                    <a:lnTo>
                      <a:pt x="832" y="1643"/>
                    </a:lnTo>
                    <a:lnTo>
                      <a:pt x="824" y="1632"/>
                    </a:lnTo>
                    <a:lnTo>
                      <a:pt x="821" y="1630"/>
                    </a:lnTo>
                    <a:lnTo>
                      <a:pt x="818" y="1627"/>
                    </a:lnTo>
                    <a:lnTo>
                      <a:pt x="816" y="1622"/>
                    </a:lnTo>
                    <a:lnTo>
                      <a:pt x="808" y="1611"/>
                    </a:lnTo>
                    <a:lnTo>
                      <a:pt x="803" y="1604"/>
                    </a:lnTo>
                    <a:lnTo>
                      <a:pt x="797" y="1598"/>
                    </a:lnTo>
                    <a:lnTo>
                      <a:pt x="790" y="1583"/>
                    </a:lnTo>
                    <a:lnTo>
                      <a:pt x="787" y="1583"/>
                    </a:lnTo>
                    <a:lnTo>
                      <a:pt x="787" y="1580"/>
                    </a:lnTo>
                    <a:lnTo>
                      <a:pt x="784" y="1580"/>
                    </a:lnTo>
                    <a:lnTo>
                      <a:pt x="776" y="1567"/>
                    </a:lnTo>
                    <a:lnTo>
                      <a:pt x="769" y="1556"/>
                    </a:lnTo>
                    <a:lnTo>
                      <a:pt x="769" y="1554"/>
                    </a:lnTo>
                    <a:lnTo>
                      <a:pt x="766" y="1551"/>
                    </a:lnTo>
                    <a:lnTo>
                      <a:pt x="756" y="1535"/>
                    </a:lnTo>
                    <a:lnTo>
                      <a:pt x="753" y="1533"/>
                    </a:lnTo>
                    <a:lnTo>
                      <a:pt x="750" y="1525"/>
                    </a:lnTo>
                    <a:lnTo>
                      <a:pt x="748" y="1525"/>
                    </a:lnTo>
                    <a:lnTo>
                      <a:pt x="748" y="1522"/>
                    </a:lnTo>
                    <a:lnTo>
                      <a:pt x="742" y="1517"/>
                    </a:lnTo>
                    <a:lnTo>
                      <a:pt x="737" y="1506"/>
                    </a:lnTo>
                    <a:lnTo>
                      <a:pt x="735" y="1504"/>
                    </a:lnTo>
                    <a:lnTo>
                      <a:pt x="732" y="1499"/>
                    </a:lnTo>
                    <a:lnTo>
                      <a:pt x="729" y="1496"/>
                    </a:lnTo>
                    <a:lnTo>
                      <a:pt x="729" y="1493"/>
                    </a:lnTo>
                    <a:lnTo>
                      <a:pt x="727" y="1493"/>
                    </a:lnTo>
                    <a:lnTo>
                      <a:pt x="727" y="1491"/>
                    </a:lnTo>
                    <a:lnTo>
                      <a:pt x="724" y="1488"/>
                    </a:lnTo>
                    <a:lnTo>
                      <a:pt x="721" y="1483"/>
                    </a:lnTo>
                    <a:lnTo>
                      <a:pt x="719" y="1480"/>
                    </a:lnTo>
                    <a:lnTo>
                      <a:pt x="719" y="1478"/>
                    </a:lnTo>
                    <a:lnTo>
                      <a:pt x="716" y="1478"/>
                    </a:lnTo>
                    <a:lnTo>
                      <a:pt x="716" y="1472"/>
                    </a:lnTo>
                    <a:lnTo>
                      <a:pt x="714" y="1472"/>
                    </a:lnTo>
                    <a:lnTo>
                      <a:pt x="708" y="1464"/>
                    </a:lnTo>
                    <a:lnTo>
                      <a:pt x="706" y="1459"/>
                    </a:lnTo>
                    <a:lnTo>
                      <a:pt x="695" y="1446"/>
                    </a:lnTo>
                    <a:lnTo>
                      <a:pt x="690" y="1436"/>
                    </a:lnTo>
                    <a:lnTo>
                      <a:pt x="687" y="1436"/>
                    </a:lnTo>
                    <a:lnTo>
                      <a:pt x="687" y="1433"/>
                    </a:lnTo>
                    <a:lnTo>
                      <a:pt x="685" y="1430"/>
                    </a:lnTo>
                    <a:lnTo>
                      <a:pt x="679" y="1423"/>
                    </a:lnTo>
                    <a:lnTo>
                      <a:pt x="677" y="1420"/>
                    </a:lnTo>
                    <a:lnTo>
                      <a:pt x="674" y="1417"/>
                    </a:lnTo>
                    <a:lnTo>
                      <a:pt x="672" y="1412"/>
                    </a:lnTo>
                    <a:lnTo>
                      <a:pt x="659" y="1394"/>
                    </a:lnTo>
                    <a:lnTo>
                      <a:pt x="648" y="1381"/>
                    </a:lnTo>
                    <a:lnTo>
                      <a:pt x="648" y="1378"/>
                    </a:lnTo>
                    <a:lnTo>
                      <a:pt x="640" y="1367"/>
                    </a:lnTo>
                    <a:lnTo>
                      <a:pt x="638" y="1365"/>
                    </a:lnTo>
                    <a:lnTo>
                      <a:pt x="627" y="1349"/>
                    </a:lnTo>
                    <a:lnTo>
                      <a:pt x="619" y="1339"/>
                    </a:lnTo>
                    <a:lnTo>
                      <a:pt x="617" y="1336"/>
                    </a:lnTo>
                    <a:lnTo>
                      <a:pt x="617" y="1333"/>
                    </a:lnTo>
                    <a:lnTo>
                      <a:pt x="614" y="1333"/>
                    </a:lnTo>
                    <a:lnTo>
                      <a:pt x="614" y="1331"/>
                    </a:lnTo>
                    <a:lnTo>
                      <a:pt x="611" y="1331"/>
                    </a:lnTo>
                    <a:lnTo>
                      <a:pt x="611" y="1328"/>
                    </a:lnTo>
                    <a:lnTo>
                      <a:pt x="603" y="1318"/>
                    </a:lnTo>
                    <a:lnTo>
                      <a:pt x="596" y="1307"/>
                    </a:lnTo>
                    <a:lnTo>
                      <a:pt x="596" y="1304"/>
                    </a:lnTo>
                    <a:lnTo>
                      <a:pt x="588" y="1294"/>
                    </a:lnTo>
                    <a:lnTo>
                      <a:pt x="585" y="1291"/>
                    </a:lnTo>
                    <a:lnTo>
                      <a:pt x="580" y="1281"/>
                    </a:lnTo>
                    <a:lnTo>
                      <a:pt x="577" y="1281"/>
                    </a:lnTo>
                    <a:lnTo>
                      <a:pt x="575" y="1276"/>
                    </a:lnTo>
                    <a:lnTo>
                      <a:pt x="575" y="1273"/>
                    </a:lnTo>
                    <a:lnTo>
                      <a:pt x="572" y="1273"/>
                    </a:lnTo>
                    <a:lnTo>
                      <a:pt x="569" y="1268"/>
                    </a:lnTo>
                    <a:lnTo>
                      <a:pt x="564" y="1260"/>
                    </a:lnTo>
                    <a:lnTo>
                      <a:pt x="562" y="1257"/>
                    </a:lnTo>
                    <a:lnTo>
                      <a:pt x="559" y="1252"/>
                    </a:lnTo>
                    <a:lnTo>
                      <a:pt x="554" y="1244"/>
                    </a:lnTo>
                    <a:lnTo>
                      <a:pt x="548" y="1236"/>
                    </a:lnTo>
                    <a:lnTo>
                      <a:pt x="546" y="1234"/>
                    </a:lnTo>
                    <a:lnTo>
                      <a:pt x="543" y="1231"/>
                    </a:lnTo>
                    <a:lnTo>
                      <a:pt x="538" y="1223"/>
                    </a:lnTo>
                    <a:lnTo>
                      <a:pt x="530" y="1213"/>
                    </a:lnTo>
                    <a:lnTo>
                      <a:pt x="527" y="1207"/>
                    </a:lnTo>
                    <a:lnTo>
                      <a:pt x="522" y="1202"/>
                    </a:lnTo>
                    <a:lnTo>
                      <a:pt x="517" y="1194"/>
                    </a:lnTo>
                    <a:lnTo>
                      <a:pt x="501" y="1176"/>
                    </a:lnTo>
                    <a:lnTo>
                      <a:pt x="501" y="1173"/>
                    </a:lnTo>
                    <a:lnTo>
                      <a:pt x="501" y="1171"/>
                    </a:lnTo>
                    <a:lnTo>
                      <a:pt x="496" y="1165"/>
                    </a:lnTo>
                    <a:lnTo>
                      <a:pt x="491" y="1160"/>
                    </a:lnTo>
                    <a:lnTo>
                      <a:pt x="485" y="1155"/>
                    </a:lnTo>
                    <a:lnTo>
                      <a:pt x="485" y="1152"/>
                    </a:lnTo>
                    <a:lnTo>
                      <a:pt x="480" y="1150"/>
                    </a:lnTo>
                    <a:lnTo>
                      <a:pt x="478" y="1144"/>
                    </a:lnTo>
                    <a:lnTo>
                      <a:pt x="472" y="1139"/>
                    </a:lnTo>
                    <a:lnTo>
                      <a:pt x="467" y="1134"/>
                    </a:lnTo>
                    <a:lnTo>
                      <a:pt x="462" y="1131"/>
                    </a:lnTo>
                    <a:lnTo>
                      <a:pt x="457" y="1123"/>
                    </a:lnTo>
                    <a:lnTo>
                      <a:pt x="449" y="1118"/>
                    </a:lnTo>
                    <a:lnTo>
                      <a:pt x="446" y="1113"/>
                    </a:lnTo>
                    <a:lnTo>
                      <a:pt x="444" y="1110"/>
                    </a:lnTo>
                    <a:lnTo>
                      <a:pt x="438" y="1105"/>
                    </a:lnTo>
                    <a:lnTo>
                      <a:pt x="436" y="1102"/>
                    </a:lnTo>
                    <a:lnTo>
                      <a:pt x="433" y="1100"/>
                    </a:lnTo>
                    <a:lnTo>
                      <a:pt x="428" y="1094"/>
                    </a:lnTo>
                    <a:lnTo>
                      <a:pt x="423" y="1089"/>
                    </a:lnTo>
                    <a:lnTo>
                      <a:pt x="420" y="1087"/>
                    </a:lnTo>
                    <a:lnTo>
                      <a:pt x="417" y="1081"/>
                    </a:lnTo>
                    <a:lnTo>
                      <a:pt x="412" y="1076"/>
                    </a:lnTo>
                    <a:lnTo>
                      <a:pt x="407" y="1068"/>
                    </a:lnTo>
                    <a:lnTo>
                      <a:pt x="404" y="1066"/>
                    </a:lnTo>
                    <a:lnTo>
                      <a:pt x="402" y="1063"/>
                    </a:lnTo>
                    <a:lnTo>
                      <a:pt x="399" y="1058"/>
                    </a:lnTo>
                    <a:lnTo>
                      <a:pt x="394" y="1052"/>
                    </a:lnTo>
                    <a:lnTo>
                      <a:pt x="388" y="1045"/>
                    </a:lnTo>
                    <a:lnTo>
                      <a:pt x="383" y="1039"/>
                    </a:lnTo>
                    <a:lnTo>
                      <a:pt x="378" y="1031"/>
                    </a:lnTo>
                    <a:lnTo>
                      <a:pt x="375" y="1026"/>
                    </a:lnTo>
                    <a:lnTo>
                      <a:pt x="370" y="1021"/>
                    </a:lnTo>
                    <a:lnTo>
                      <a:pt x="365" y="1016"/>
                    </a:lnTo>
                    <a:lnTo>
                      <a:pt x="365" y="1013"/>
                    </a:lnTo>
                    <a:lnTo>
                      <a:pt x="362" y="1013"/>
                    </a:lnTo>
                    <a:lnTo>
                      <a:pt x="362" y="1010"/>
                    </a:lnTo>
                    <a:lnTo>
                      <a:pt x="360" y="1008"/>
                    </a:lnTo>
                    <a:lnTo>
                      <a:pt x="357" y="1008"/>
                    </a:lnTo>
                    <a:lnTo>
                      <a:pt x="354" y="1005"/>
                    </a:lnTo>
                    <a:lnTo>
                      <a:pt x="354" y="1003"/>
                    </a:lnTo>
                    <a:lnTo>
                      <a:pt x="352" y="1000"/>
                    </a:lnTo>
                    <a:lnTo>
                      <a:pt x="347" y="995"/>
                    </a:lnTo>
                    <a:lnTo>
                      <a:pt x="341" y="992"/>
                    </a:lnTo>
                    <a:lnTo>
                      <a:pt x="339" y="987"/>
                    </a:lnTo>
                    <a:lnTo>
                      <a:pt x="333" y="984"/>
                    </a:lnTo>
                    <a:lnTo>
                      <a:pt x="331" y="982"/>
                    </a:lnTo>
                    <a:lnTo>
                      <a:pt x="326" y="979"/>
                    </a:lnTo>
                    <a:lnTo>
                      <a:pt x="323" y="976"/>
                    </a:lnTo>
                    <a:lnTo>
                      <a:pt x="318" y="971"/>
                    </a:lnTo>
                    <a:lnTo>
                      <a:pt x="310" y="968"/>
                    </a:lnTo>
                    <a:lnTo>
                      <a:pt x="302" y="963"/>
                    </a:lnTo>
                    <a:lnTo>
                      <a:pt x="297" y="958"/>
                    </a:lnTo>
                    <a:lnTo>
                      <a:pt x="294" y="958"/>
                    </a:lnTo>
                    <a:lnTo>
                      <a:pt x="294" y="955"/>
                    </a:lnTo>
                    <a:lnTo>
                      <a:pt x="291" y="955"/>
                    </a:lnTo>
                    <a:lnTo>
                      <a:pt x="289" y="955"/>
                    </a:lnTo>
                    <a:lnTo>
                      <a:pt x="289" y="953"/>
                    </a:lnTo>
                    <a:lnTo>
                      <a:pt x="281" y="950"/>
                    </a:lnTo>
                    <a:lnTo>
                      <a:pt x="278" y="948"/>
                    </a:lnTo>
                    <a:lnTo>
                      <a:pt x="273" y="945"/>
                    </a:lnTo>
                    <a:lnTo>
                      <a:pt x="268" y="945"/>
                    </a:lnTo>
                    <a:lnTo>
                      <a:pt x="268" y="942"/>
                    </a:lnTo>
                    <a:lnTo>
                      <a:pt x="265" y="942"/>
                    </a:lnTo>
                    <a:lnTo>
                      <a:pt x="263" y="942"/>
                    </a:lnTo>
                    <a:lnTo>
                      <a:pt x="260" y="940"/>
                    </a:lnTo>
                    <a:lnTo>
                      <a:pt x="257" y="940"/>
                    </a:lnTo>
                    <a:lnTo>
                      <a:pt x="250" y="937"/>
                    </a:lnTo>
                    <a:lnTo>
                      <a:pt x="244" y="934"/>
                    </a:lnTo>
                    <a:lnTo>
                      <a:pt x="242" y="932"/>
                    </a:lnTo>
                    <a:lnTo>
                      <a:pt x="239" y="932"/>
                    </a:lnTo>
                    <a:lnTo>
                      <a:pt x="234" y="929"/>
                    </a:lnTo>
                    <a:lnTo>
                      <a:pt x="231" y="927"/>
                    </a:lnTo>
                    <a:lnTo>
                      <a:pt x="226" y="927"/>
                    </a:lnTo>
                    <a:lnTo>
                      <a:pt x="223" y="924"/>
                    </a:lnTo>
                    <a:lnTo>
                      <a:pt x="218" y="924"/>
                    </a:lnTo>
                    <a:lnTo>
                      <a:pt x="210" y="921"/>
                    </a:lnTo>
                    <a:lnTo>
                      <a:pt x="208" y="919"/>
                    </a:lnTo>
                    <a:lnTo>
                      <a:pt x="202" y="919"/>
                    </a:lnTo>
                    <a:lnTo>
                      <a:pt x="200" y="916"/>
                    </a:lnTo>
                    <a:lnTo>
                      <a:pt x="197" y="916"/>
                    </a:lnTo>
                    <a:lnTo>
                      <a:pt x="192" y="916"/>
                    </a:lnTo>
                    <a:lnTo>
                      <a:pt x="181" y="913"/>
                    </a:lnTo>
                    <a:lnTo>
                      <a:pt x="179" y="911"/>
                    </a:lnTo>
                    <a:lnTo>
                      <a:pt x="176" y="911"/>
                    </a:lnTo>
                    <a:lnTo>
                      <a:pt x="90" y="892"/>
                    </a:lnTo>
                    <a:lnTo>
                      <a:pt x="56" y="885"/>
                    </a:lnTo>
                    <a:lnTo>
                      <a:pt x="42" y="882"/>
                    </a:lnTo>
                    <a:lnTo>
                      <a:pt x="40" y="879"/>
                    </a:lnTo>
                    <a:lnTo>
                      <a:pt x="37" y="879"/>
                    </a:lnTo>
                    <a:lnTo>
                      <a:pt x="3" y="871"/>
                    </a:lnTo>
                    <a:lnTo>
                      <a:pt x="0" y="871"/>
                    </a:lnTo>
                    <a:lnTo>
                      <a:pt x="0" y="869"/>
                    </a:lnTo>
                    <a:lnTo>
                      <a:pt x="0" y="864"/>
                    </a:lnTo>
                    <a:lnTo>
                      <a:pt x="0" y="861"/>
                    </a:lnTo>
                    <a:lnTo>
                      <a:pt x="0" y="858"/>
                    </a:lnTo>
                    <a:lnTo>
                      <a:pt x="0" y="856"/>
                    </a:lnTo>
                    <a:lnTo>
                      <a:pt x="3" y="845"/>
                    </a:lnTo>
                    <a:lnTo>
                      <a:pt x="3" y="835"/>
                    </a:lnTo>
                    <a:lnTo>
                      <a:pt x="3" y="824"/>
                    </a:lnTo>
                    <a:lnTo>
                      <a:pt x="6" y="816"/>
                    </a:lnTo>
                    <a:lnTo>
                      <a:pt x="6" y="811"/>
                    </a:lnTo>
                    <a:lnTo>
                      <a:pt x="6" y="806"/>
                    </a:lnTo>
                    <a:lnTo>
                      <a:pt x="8" y="803"/>
                    </a:lnTo>
                    <a:lnTo>
                      <a:pt x="8" y="798"/>
                    </a:lnTo>
                    <a:lnTo>
                      <a:pt x="11" y="793"/>
                    </a:lnTo>
                    <a:lnTo>
                      <a:pt x="11" y="787"/>
                    </a:lnTo>
                    <a:lnTo>
                      <a:pt x="14" y="782"/>
                    </a:lnTo>
                    <a:lnTo>
                      <a:pt x="16" y="780"/>
                    </a:lnTo>
                    <a:lnTo>
                      <a:pt x="16" y="777"/>
                    </a:lnTo>
                    <a:lnTo>
                      <a:pt x="19" y="772"/>
                    </a:lnTo>
                    <a:lnTo>
                      <a:pt x="21" y="769"/>
                    </a:lnTo>
                    <a:lnTo>
                      <a:pt x="24" y="764"/>
                    </a:lnTo>
                    <a:lnTo>
                      <a:pt x="27" y="759"/>
                    </a:lnTo>
                    <a:lnTo>
                      <a:pt x="29" y="753"/>
                    </a:lnTo>
                    <a:lnTo>
                      <a:pt x="32" y="748"/>
                    </a:lnTo>
                    <a:lnTo>
                      <a:pt x="35" y="743"/>
                    </a:lnTo>
                    <a:lnTo>
                      <a:pt x="40" y="735"/>
                    </a:lnTo>
                    <a:lnTo>
                      <a:pt x="45" y="727"/>
                    </a:lnTo>
                    <a:lnTo>
                      <a:pt x="48" y="722"/>
                    </a:lnTo>
                    <a:lnTo>
                      <a:pt x="48" y="719"/>
                    </a:lnTo>
                    <a:lnTo>
                      <a:pt x="50" y="719"/>
                    </a:lnTo>
                    <a:lnTo>
                      <a:pt x="53" y="714"/>
                    </a:lnTo>
                    <a:lnTo>
                      <a:pt x="56" y="711"/>
                    </a:lnTo>
                    <a:lnTo>
                      <a:pt x="58" y="709"/>
                    </a:lnTo>
                    <a:lnTo>
                      <a:pt x="61" y="706"/>
                    </a:lnTo>
                    <a:lnTo>
                      <a:pt x="61" y="703"/>
                    </a:lnTo>
                    <a:lnTo>
                      <a:pt x="63" y="701"/>
                    </a:lnTo>
                    <a:lnTo>
                      <a:pt x="66" y="698"/>
                    </a:lnTo>
                    <a:lnTo>
                      <a:pt x="69" y="696"/>
                    </a:lnTo>
                    <a:lnTo>
                      <a:pt x="71" y="693"/>
                    </a:lnTo>
                    <a:lnTo>
                      <a:pt x="77" y="690"/>
                    </a:lnTo>
                    <a:lnTo>
                      <a:pt x="79" y="688"/>
                    </a:lnTo>
                    <a:lnTo>
                      <a:pt x="82" y="685"/>
                    </a:lnTo>
                    <a:lnTo>
                      <a:pt x="84" y="682"/>
                    </a:lnTo>
                    <a:lnTo>
                      <a:pt x="87" y="682"/>
                    </a:lnTo>
                    <a:lnTo>
                      <a:pt x="90" y="680"/>
                    </a:lnTo>
                    <a:lnTo>
                      <a:pt x="90" y="677"/>
                    </a:lnTo>
                    <a:lnTo>
                      <a:pt x="95" y="677"/>
                    </a:lnTo>
                    <a:lnTo>
                      <a:pt x="97" y="675"/>
                    </a:lnTo>
                    <a:lnTo>
                      <a:pt x="103" y="672"/>
                    </a:lnTo>
                    <a:lnTo>
                      <a:pt x="105" y="672"/>
                    </a:lnTo>
                    <a:lnTo>
                      <a:pt x="111" y="669"/>
                    </a:lnTo>
                    <a:lnTo>
                      <a:pt x="113" y="669"/>
                    </a:lnTo>
                    <a:lnTo>
                      <a:pt x="118" y="667"/>
                    </a:lnTo>
                    <a:lnTo>
                      <a:pt x="124" y="667"/>
                    </a:lnTo>
                    <a:lnTo>
                      <a:pt x="126" y="667"/>
                    </a:lnTo>
                    <a:lnTo>
                      <a:pt x="132" y="664"/>
                    </a:lnTo>
                    <a:lnTo>
                      <a:pt x="134" y="664"/>
                    </a:lnTo>
                    <a:lnTo>
                      <a:pt x="139" y="664"/>
                    </a:lnTo>
                    <a:lnTo>
                      <a:pt x="145" y="664"/>
                    </a:lnTo>
                    <a:lnTo>
                      <a:pt x="150" y="664"/>
                    </a:lnTo>
                    <a:lnTo>
                      <a:pt x="158" y="664"/>
                    </a:lnTo>
                    <a:lnTo>
                      <a:pt x="166" y="664"/>
                    </a:lnTo>
                    <a:lnTo>
                      <a:pt x="176" y="664"/>
                    </a:lnTo>
                    <a:lnTo>
                      <a:pt x="181" y="664"/>
                    </a:lnTo>
                    <a:lnTo>
                      <a:pt x="205" y="664"/>
                    </a:lnTo>
                    <a:lnTo>
                      <a:pt x="208" y="664"/>
                    </a:lnTo>
                    <a:lnTo>
                      <a:pt x="231" y="661"/>
                    </a:lnTo>
                    <a:lnTo>
                      <a:pt x="278" y="661"/>
                    </a:lnTo>
                    <a:lnTo>
                      <a:pt x="302" y="661"/>
                    </a:lnTo>
                    <a:lnTo>
                      <a:pt x="320" y="659"/>
                    </a:lnTo>
                    <a:lnTo>
                      <a:pt x="323" y="659"/>
                    </a:lnTo>
                    <a:lnTo>
                      <a:pt x="326" y="659"/>
                    </a:lnTo>
                    <a:lnTo>
                      <a:pt x="328" y="659"/>
                    </a:lnTo>
                    <a:lnTo>
                      <a:pt x="331" y="661"/>
                    </a:lnTo>
                    <a:lnTo>
                      <a:pt x="339" y="661"/>
                    </a:lnTo>
                    <a:lnTo>
                      <a:pt x="347" y="664"/>
                    </a:lnTo>
                    <a:lnTo>
                      <a:pt x="352" y="667"/>
                    </a:lnTo>
                    <a:lnTo>
                      <a:pt x="360" y="667"/>
                    </a:lnTo>
                    <a:lnTo>
                      <a:pt x="368" y="672"/>
                    </a:lnTo>
                    <a:lnTo>
                      <a:pt x="375" y="675"/>
                    </a:lnTo>
                    <a:lnTo>
                      <a:pt x="391" y="682"/>
                    </a:lnTo>
                    <a:lnTo>
                      <a:pt x="412" y="690"/>
                    </a:lnTo>
                    <a:lnTo>
                      <a:pt x="430" y="698"/>
                    </a:lnTo>
                    <a:lnTo>
                      <a:pt x="433" y="698"/>
                    </a:lnTo>
                    <a:lnTo>
                      <a:pt x="436" y="698"/>
                    </a:lnTo>
                    <a:lnTo>
                      <a:pt x="441" y="701"/>
                    </a:lnTo>
                    <a:lnTo>
                      <a:pt x="444" y="703"/>
                    </a:lnTo>
                    <a:lnTo>
                      <a:pt x="457" y="709"/>
                    </a:lnTo>
                    <a:lnTo>
                      <a:pt x="470" y="711"/>
                    </a:lnTo>
                    <a:lnTo>
                      <a:pt x="472" y="711"/>
                    </a:lnTo>
                    <a:lnTo>
                      <a:pt x="480" y="714"/>
                    </a:lnTo>
                    <a:lnTo>
                      <a:pt x="485" y="717"/>
                    </a:lnTo>
                    <a:lnTo>
                      <a:pt x="493" y="719"/>
                    </a:lnTo>
                    <a:lnTo>
                      <a:pt x="501" y="722"/>
                    </a:lnTo>
                    <a:lnTo>
                      <a:pt x="512" y="724"/>
                    </a:lnTo>
                    <a:lnTo>
                      <a:pt x="522" y="730"/>
                    </a:lnTo>
                    <a:lnTo>
                      <a:pt x="527" y="730"/>
                    </a:lnTo>
                    <a:lnTo>
                      <a:pt x="530" y="732"/>
                    </a:lnTo>
                    <a:lnTo>
                      <a:pt x="538" y="735"/>
                    </a:lnTo>
                    <a:lnTo>
                      <a:pt x="551" y="740"/>
                    </a:lnTo>
                    <a:lnTo>
                      <a:pt x="567" y="748"/>
                    </a:lnTo>
                    <a:lnTo>
                      <a:pt x="577" y="753"/>
                    </a:lnTo>
                    <a:lnTo>
                      <a:pt x="585" y="756"/>
                    </a:lnTo>
                    <a:lnTo>
                      <a:pt x="590" y="759"/>
                    </a:lnTo>
                    <a:lnTo>
                      <a:pt x="596" y="761"/>
                    </a:lnTo>
                    <a:lnTo>
                      <a:pt x="603" y="764"/>
                    </a:lnTo>
                    <a:lnTo>
                      <a:pt x="609" y="766"/>
                    </a:lnTo>
                    <a:lnTo>
                      <a:pt x="614" y="766"/>
                    </a:lnTo>
                    <a:lnTo>
                      <a:pt x="619" y="769"/>
                    </a:lnTo>
                    <a:lnTo>
                      <a:pt x="622" y="769"/>
                    </a:lnTo>
                    <a:lnTo>
                      <a:pt x="624" y="769"/>
                    </a:lnTo>
                    <a:lnTo>
                      <a:pt x="640" y="772"/>
                    </a:lnTo>
                    <a:lnTo>
                      <a:pt x="632" y="798"/>
                    </a:lnTo>
                    <a:lnTo>
                      <a:pt x="632" y="803"/>
                    </a:lnTo>
                    <a:lnTo>
                      <a:pt x="630" y="806"/>
                    </a:lnTo>
                    <a:lnTo>
                      <a:pt x="630" y="808"/>
                    </a:lnTo>
                    <a:lnTo>
                      <a:pt x="630" y="811"/>
                    </a:lnTo>
                    <a:lnTo>
                      <a:pt x="645" y="814"/>
                    </a:lnTo>
                    <a:lnTo>
                      <a:pt x="651" y="814"/>
                    </a:lnTo>
                    <a:lnTo>
                      <a:pt x="659" y="816"/>
                    </a:lnTo>
                    <a:lnTo>
                      <a:pt x="661" y="816"/>
                    </a:lnTo>
                    <a:lnTo>
                      <a:pt x="666" y="816"/>
                    </a:lnTo>
                    <a:lnTo>
                      <a:pt x="669" y="816"/>
                    </a:lnTo>
                    <a:lnTo>
                      <a:pt x="674" y="816"/>
                    </a:lnTo>
                    <a:lnTo>
                      <a:pt x="677" y="816"/>
                    </a:lnTo>
                    <a:lnTo>
                      <a:pt x="682" y="816"/>
                    </a:lnTo>
                    <a:lnTo>
                      <a:pt x="687" y="816"/>
                    </a:lnTo>
                    <a:lnTo>
                      <a:pt x="687" y="814"/>
                    </a:lnTo>
                    <a:lnTo>
                      <a:pt x="695" y="814"/>
                    </a:lnTo>
                    <a:lnTo>
                      <a:pt x="700" y="811"/>
                    </a:lnTo>
                    <a:lnTo>
                      <a:pt x="714" y="811"/>
                    </a:lnTo>
                    <a:lnTo>
                      <a:pt x="716" y="808"/>
                    </a:lnTo>
                    <a:lnTo>
                      <a:pt x="719" y="808"/>
                    </a:lnTo>
                    <a:lnTo>
                      <a:pt x="724" y="808"/>
                    </a:lnTo>
                    <a:lnTo>
                      <a:pt x="737" y="808"/>
                    </a:lnTo>
                    <a:lnTo>
                      <a:pt x="748" y="808"/>
                    </a:lnTo>
                    <a:lnTo>
                      <a:pt x="766" y="808"/>
                    </a:lnTo>
                    <a:lnTo>
                      <a:pt x="792" y="808"/>
                    </a:lnTo>
                    <a:lnTo>
                      <a:pt x="795" y="803"/>
                    </a:lnTo>
                    <a:lnTo>
                      <a:pt x="795" y="798"/>
                    </a:lnTo>
                    <a:lnTo>
                      <a:pt x="797" y="793"/>
                    </a:lnTo>
                    <a:lnTo>
                      <a:pt x="797" y="787"/>
                    </a:lnTo>
                    <a:lnTo>
                      <a:pt x="800" y="777"/>
                    </a:lnTo>
                    <a:lnTo>
                      <a:pt x="808" y="772"/>
                    </a:lnTo>
                    <a:lnTo>
                      <a:pt x="808" y="769"/>
                    </a:lnTo>
                    <a:lnTo>
                      <a:pt x="808" y="766"/>
                    </a:lnTo>
                    <a:lnTo>
                      <a:pt x="808" y="764"/>
                    </a:lnTo>
                    <a:lnTo>
                      <a:pt x="805" y="761"/>
                    </a:lnTo>
                    <a:lnTo>
                      <a:pt x="805" y="743"/>
                    </a:lnTo>
                    <a:lnTo>
                      <a:pt x="813" y="738"/>
                    </a:lnTo>
                    <a:lnTo>
                      <a:pt x="824" y="732"/>
                    </a:lnTo>
                    <a:lnTo>
                      <a:pt x="834" y="727"/>
                    </a:lnTo>
                    <a:lnTo>
                      <a:pt x="845" y="722"/>
                    </a:lnTo>
                    <a:lnTo>
                      <a:pt x="855" y="717"/>
                    </a:lnTo>
                    <a:lnTo>
                      <a:pt x="858" y="714"/>
                    </a:lnTo>
                    <a:lnTo>
                      <a:pt x="860" y="714"/>
                    </a:lnTo>
                    <a:lnTo>
                      <a:pt x="863" y="711"/>
                    </a:lnTo>
                    <a:lnTo>
                      <a:pt x="866" y="711"/>
                    </a:lnTo>
                    <a:lnTo>
                      <a:pt x="868" y="709"/>
                    </a:lnTo>
                    <a:lnTo>
                      <a:pt x="876" y="703"/>
                    </a:lnTo>
                    <a:lnTo>
                      <a:pt x="881" y="701"/>
                    </a:lnTo>
                    <a:lnTo>
                      <a:pt x="884" y="696"/>
                    </a:lnTo>
                    <a:lnTo>
                      <a:pt x="889" y="690"/>
                    </a:lnTo>
                    <a:lnTo>
                      <a:pt x="897" y="682"/>
                    </a:lnTo>
                    <a:lnTo>
                      <a:pt x="902" y="677"/>
                    </a:lnTo>
                    <a:lnTo>
                      <a:pt x="908" y="672"/>
                    </a:lnTo>
                    <a:lnTo>
                      <a:pt x="915" y="664"/>
                    </a:lnTo>
                    <a:lnTo>
                      <a:pt x="923" y="656"/>
                    </a:lnTo>
                    <a:lnTo>
                      <a:pt x="929" y="648"/>
                    </a:lnTo>
                    <a:lnTo>
                      <a:pt x="934" y="643"/>
                    </a:lnTo>
                    <a:lnTo>
                      <a:pt x="939" y="640"/>
                    </a:lnTo>
                    <a:lnTo>
                      <a:pt x="942" y="635"/>
                    </a:lnTo>
                    <a:lnTo>
                      <a:pt x="947" y="633"/>
                    </a:lnTo>
                    <a:lnTo>
                      <a:pt x="950" y="630"/>
                    </a:lnTo>
                    <a:lnTo>
                      <a:pt x="952" y="627"/>
                    </a:lnTo>
                    <a:lnTo>
                      <a:pt x="957" y="622"/>
                    </a:lnTo>
                    <a:lnTo>
                      <a:pt x="960" y="619"/>
                    </a:lnTo>
                    <a:lnTo>
                      <a:pt x="965" y="619"/>
                    </a:lnTo>
                    <a:lnTo>
                      <a:pt x="970" y="614"/>
                    </a:lnTo>
                    <a:lnTo>
                      <a:pt x="973" y="612"/>
                    </a:lnTo>
                    <a:lnTo>
                      <a:pt x="978" y="609"/>
                    </a:lnTo>
                    <a:lnTo>
                      <a:pt x="984" y="606"/>
                    </a:lnTo>
                    <a:lnTo>
                      <a:pt x="989" y="601"/>
                    </a:lnTo>
                    <a:lnTo>
                      <a:pt x="994" y="598"/>
                    </a:lnTo>
                    <a:lnTo>
                      <a:pt x="999" y="596"/>
                    </a:lnTo>
                    <a:lnTo>
                      <a:pt x="1005" y="593"/>
                    </a:lnTo>
                    <a:lnTo>
                      <a:pt x="1010" y="591"/>
                    </a:lnTo>
                    <a:lnTo>
                      <a:pt x="1015" y="588"/>
                    </a:lnTo>
                    <a:lnTo>
                      <a:pt x="1020" y="585"/>
                    </a:lnTo>
                    <a:lnTo>
                      <a:pt x="1026" y="585"/>
                    </a:lnTo>
                    <a:lnTo>
                      <a:pt x="1039" y="580"/>
                    </a:lnTo>
                    <a:lnTo>
                      <a:pt x="1047" y="577"/>
                    </a:lnTo>
                    <a:lnTo>
                      <a:pt x="1060" y="572"/>
                    </a:lnTo>
                    <a:lnTo>
                      <a:pt x="1073" y="567"/>
                    </a:lnTo>
                    <a:lnTo>
                      <a:pt x="1083" y="564"/>
                    </a:lnTo>
                    <a:lnTo>
                      <a:pt x="1091" y="559"/>
                    </a:lnTo>
                    <a:lnTo>
                      <a:pt x="1104" y="556"/>
                    </a:lnTo>
                    <a:lnTo>
                      <a:pt x="1115" y="551"/>
                    </a:lnTo>
                    <a:lnTo>
                      <a:pt x="1123" y="546"/>
                    </a:lnTo>
                    <a:lnTo>
                      <a:pt x="1136" y="538"/>
                    </a:lnTo>
                    <a:lnTo>
                      <a:pt x="1146" y="533"/>
                    </a:lnTo>
                    <a:lnTo>
                      <a:pt x="1146" y="530"/>
                    </a:lnTo>
                    <a:lnTo>
                      <a:pt x="1149" y="528"/>
                    </a:lnTo>
                    <a:lnTo>
                      <a:pt x="1151" y="528"/>
                    </a:lnTo>
                    <a:lnTo>
                      <a:pt x="1162" y="520"/>
                    </a:lnTo>
                    <a:lnTo>
                      <a:pt x="1170" y="512"/>
                    </a:lnTo>
                    <a:lnTo>
                      <a:pt x="1178" y="504"/>
                    </a:lnTo>
                    <a:lnTo>
                      <a:pt x="1183" y="499"/>
                    </a:lnTo>
                    <a:lnTo>
                      <a:pt x="1185" y="493"/>
                    </a:lnTo>
                    <a:lnTo>
                      <a:pt x="1191" y="488"/>
                    </a:lnTo>
                    <a:lnTo>
                      <a:pt x="1196" y="483"/>
                    </a:lnTo>
                    <a:lnTo>
                      <a:pt x="1196" y="480"/>
                    </a:lnTo>
                    <a:lnTo>
                      <a:pt x="1199" y="478"/>
                    </a:lnTo>
                    <a:lnTo>
                      <a:pt x="1201" y="472"/>
                    </a:lnTo>
                    <a:lnTo>
                      <a:pt x="1209" y="459"/>
                    </a:lnTo>
                    <a:lnTo>
                      <a:pt x="1209" y="457"/>
                    </a:lnTo>
                    <a:lnTo>
                      <a:pt x="1212" y="454"/>
                    </a:lnTo>
                    <a:lnTo>
                      <a:pt x="1214" y="452"/>
                    </a:lnTo>
                    <a:lnTo>
                      <a:pt x="1183" y="423"/>
                    </a:lnTo>
                    <a:lnTo>
                      <a:pt x="1180" y="415"/>
                    </a:lnTo>
                    <a:lnTo>
                      <a:pt x="1170" y="399"/>
                    </a:lnTo>
                    <a:lnTo>
                      <a:pt x="1167" y="391"/>
                    </a:lnTo>
                    <a:lnTo>
                      <a:pt x="1167" y="389"/>
                    </a:lnTo>
                    <a:lnTo>
                      <a:pt x="1170" y="389"/>
                    </a:lnTo>
                    <a:lnTo>
                      <a:pt x="1172" y="386"/>
                    </a:lnTo>
                    <a:lnTo>
                      <a:pt x="1175" y="386"/>
                    </a:lnTo>
                    <a:lnTo>
                      <a:pt x="1178" y="383"/>
                    </a:lnTo>
                    <a:lnTo>
                      <a:pt x="1180" y="383"/>
                    </a:lnTo>
                    <a:lnTo>
                      <a:pt x="1185" y="381"/>
                    </a:lnTo>
                    <a:lnTo>
                      <a:pt x="1188" y="381"/>
                    </a:lnTo>
                    <a:lnTo>
                      <a:pt x="1188" y="378"/>
                    </a:lnTo>
                    <a:lnTo>
                      <a:pt x="1191" y="378"/>
                    </a:lnTo>
                    <a:lnTo>
                      <a:pt x="1196" y="375"/>
                    </a:lnTo>
                    <a:lnTo>
                      <a:pt x="1199" y="375"/>
                    </a:lnTo>
                    <a:lnTo>
                      <a:pt x="1209" y="381"/>
                    </a:lnTo>
                    <a:lnTo>
                      <a:pt x="1214" y="381"/>
                    </a:lnTo>
                    <a:lnTo>
                      <a:pt x="1217" y="381"/>
                    </a:lnTo>
                    <a:lnTo>
                      <a:pt x="1217" y="383"/>
                    </a:lnTo>
                    <a:lnTo>
                      <a:pt x="1220" y="383"/>
                    </a:lnTo>
                    <a:lnTo>
                      <a:pt x="1225" y="383"/>
                    </a:lnTo>
                    <a:lnTo>
                      <a:pt x="1230" y="386"/>
                    </a:lnTo>
                    <a:lnTo>
                      <a:pt x="1235" y="386"/>
                    </a:lnTo>
                    <a:lnTo>
                      <a:pt x="1241" y="386"/>
                    </a:lnTo>
                    <a:lnTo>
                      <a:pt x="1254" y="344"/>
                    </a:lnTo>
                    <a:lnTo>
                      <a:pt x="1256" y="331"/>
                    </a:lnTo>
                    <a:lnTo>
                      <a:pt x="1261" y="315"/>
                    </a:lnTo>
                    <a:lnTo>
                      <a:pt x="1267" y="299"/>
                    </a:lnTo>
                    <a:lnTo>
                      <a:pt x="1269" y="289"/>
                    </a:lnTo>
                    <a:lnTo>
                      <a:pt x="1275" y="273"/>
                    </a:lnTo>
                    <a:lnTo>
                      <a:pt x="1277" y="265"/>
                    </a:lnTo>
                    <a:lnTo>
                      <a:pt x="1280" y="257"/>
                    </a:lnTo>
                    <a:lnTo>
                      <a:pt x="1261" y="252"/>
                    </a:lnTo>
                    <a:lnTo>
                      <a:pt x="1259" y="252"/>
                    </a:lnTo>
                    <a:lnTo>
                      <a:pt x="1256" y="247"/>
                    </a:lnTo>
                    <a:lnTo>
                      <a:pt x="1256" y="244"/>
                    </a:lnTo>
                    <a:lnTo>
                      <a:pt x="1261" y="236"/>
                    </a:lnTo>
                    <a:lnTo>
                      <a:pt x="1259" y="234"/>
                    </a:lnTo>
                    <a:lnTo>
                      <a:pt x="1259" y="228"/>
                    </a:lnTo>
                    <a:lnTo>
                      <a:pt x="1259" y="226"/>
                    </a:lnTo>
                    <a:lnTo>
                      <a:pt x="1259" y="218"/>
                    </a:lnTo>
                    <a:lnTo>
                      <a:pt x="1256" y="218"/>
                    </a:lnTo>
                    <a:lnTo>
                      <a:pt x="1259" y="213"/>
                    </a:lnTo>
                    <a:lnTo>
                      <a:pt x="1259" y="192"/>
                    </a:lnTo>
                    <a:lnTo>
                      <a:pt x="1261" y="179"/>
                    </a:lnTo>
                    <a:lnTo>
                      <a:pt x="1261" y="176"/>
                    </a:lnTo>
                    <a:lnTo>
                      <a:pt x="1261" y="173"/>
                    </a:lnTo>
                    <a:lnTo>
                      <a:pt x="1256" y="173"/>
                    </a:lnTo>
                    <a:lnTo>
                      <a:pt x="1261" y="168"/>
                    </a:lnTo>
                    <a:lnTo>
                      <a:pt x="1267" y="165"/>
                    </a:lnTo>
                    <a:lnTo>
                      <a:pt x="1269" y="163"/>
                    </a:lnTo>
                    <a:lnTo>
                      <a:pt x="1275" y="158"/>
                    </a:lnTo>
                    <a:lnTo>
                      <a:pt x="1277" y="152"/>
                    </a:lnTo>
                    <a:lnTo>
                      <a:pt x="1282" y="144"/>
                    </a:lnTo>
                    <a:lnTo>
                      <a:pt x="1293" y="126"/>
                    </a:lnTo>
                    <a:lnTo>
                      <a:pt x="1298" y="121"/>
                    </a:lnTo>
                    <a:lnTo>
                      <a:pt x="1309" y="110"/>
                    </a:lnTo>
                    <a:lnTo>
                      <a:pt x="1311" y="108"/>
                    </a:lnTo>
                    <a:lnTo>
                      <a:pt x="1317" y="102"/>
                    </a:lnTo>
                    <a:lnTo>
                      <a:pt x="1319" y="100"/>
                    </a:lnTo>
                    <a:lnTo>
                      <a:pt x="1324" y="102"/>
                    </a:lnTo>
                    <a:lnTo>
                      <a:pt x="1327" y="105"/>
                    </a:lnTo>
                    <a:lnTo>
                      <a:pt x="1330" y="108"/>
                    </a:lnTo>
                    <a:lnTo>
                      <a:pt x="1332" y="110"/>
                    </a:lnTo>
                    <a:lnTo>
                      <a:pt x="1335" y="113"/>
                    </a:lnTo>
                    <a:lnTo>
                      <a:pt x="1345" y="121"/>
                    </a:lnTo>
                    <a:lnTo>
                      <a:pt x="1351" y="118"/>
                    </a:lnTo>
                    <a:lnTo>
                      <a:pt x="1356" y="108"/>
                    </a:lnTo>
                    <a:lnTo>
                      <a:pt x="1358" y="105"/>
                    </a:lnTo>
                    <a:lnTo>
                      <a:pt x="1361" y="102"/>
                    </a:lnTo>
                    <a:lnTo>
                      <a:pt x="1366" y="92"/>
                    </a:lnTo>
                    <a:lnTo>
                      <a:pt x="1374" y="81"/>
                    </a:lnTo>
                    <a:lnTo>
                      <a:pt x="1382" y="74"/>
                    </a:lnTo>
                    <a:lnTo>
                      <a:pt x="1387" y="68"/>
                    </a:lnTo>
                    <a:lnTo>
                      <a:pt x="1393" y="60"/>
                    </a:lnTo>
                    <a:lnTo>
                      <a:pt x="1406" y="47"/>
                    </a:lnTo>
                    <a:lnTo>
                      <a:pt x="1414" y="37"/>
                    </a:lnTo>
                    <a:lnTo>
                      <a:pt x="1421" y="32"/>
                    </a:lnTo>
                    <a:lnTo>
                      <a:pt x="1424" y="29"/>
                    </a:lnTo>
                    <a:lnTo>
                      <a:pt x="1432" y="24"/>
                    </a:lnTo>
                    <a:lnTo>
                      <a:pt x="1440" y="21"/>
                    </a:lnTo>
                    <a:lnTo>
                      <a:pt x="1445" y="16"/>
                    </a:lnTo>
                    <a:lnTo>
                      <a:pt x="1453" y="13"/>
                    </a:lnTo>
                    <a:lnTo>
                      <a:pt x="1458" y="11"/>
                    </a:lnTo>
                    <a:lnTo>
                      <a:pt x="1463" y="8"/>
                    </a:lnTo>
                    <a:lnTo>
                      <a:pt x="1471" y="5"/>
                    </a:lnTo>
                    <a:lnTo>
                      <a:pt x="1476" y="5"/>
                    </a:lnTo>
                    <a:lnTo>
                      <a:pt x="1482" y="3"/>
                    </a:lnTo>
                    <a:lnTo>
                      <a:pt x="1487" y="3"/>
                    </a:lnTo>
                    <a:lnTo>
                      <a:pt x="1492" y="0"/>
                    </a:lnTo>
                    <a:lnTo>
                      <a:pt x="1497" y="0"/>
                    </a:lnTo>
                    <a:lnTo>
                      <a:pt x="1505" y="0"/>
                    </a:lnTo>
                    <a:lnTo>
                      <a:pt x="1511" y="0"/>
                    </a:lnTo>
                    <a:lnTo>
                      <a:pt x="1518" y="0"/>
                    </a:lnTo>
                    <a:lnTo>
                      <a:pt x="1524" y="3"/>
                    </a:lnTo>
                    <a:lnTo>
                      <a:pt x="1526" y="3"/>
                    </a:lnTo>
                    <a:lnTo>
                      <a:pt x="1529" y="3"/>
                    </a:lnTo>
                    <a:lnTo>
                      <a:pt x="1534" y="5"/>
                    </a:lnTo>
                    <a:lnTo>
                      <a:pt x="1539" y="5"/>
                    </a:lnTo>
                    <a:lnTo>
                      <a:pt x="1547" y="8"/>
                    </a:lnTo>
                    <a:lnTo>
                      <a:pt x="1552" y="11"/>
                    </a:lnTo>
                    <a:lnTo>
                      <a:pt x="1560" y="13"/>
                    </a:lnTo>
                    <a:lnTo>
                      <a:pt x="1566" y="16"/>
                    </a:lnTo>
                    <a:lnTo>
                      <a:pt x="1576" y="21"/>
                    </a:lnTo>
                    <a:lnTo>
                      <a:pt x="1584" y="2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2" name="フリーフォーム 221"/>
              <p:cNvSpPr>
                <a:spLocks/>
              </p:cNvSpPr>
              <p:nvPr/>
            </p:nvSpPr>
            <p:spPr bwMode="auto">
              <a:xfrm>
                <a:off x="2573731" y="3884432"/>
                <a:ext cx="526308" cy="620696"/>
              </a:xfrm>
              <a:custGeom>
                <a:avLst/>
                <a:gdLst>
                  <a:gd name="T0" fmla="*/ 1067 w 1098"/>
                  <a:gd name="T1" fmla="*/ 236 h 1275"/>
                  <a:gd name="T2" fmla="*/ 1015 w 1098"/>
                  <a:gd name="T3" fmla="*/ 365 h 1275"/>
                  <a:gd name="T4" fmla="*/ 920 w 1098"/>
                  <a:gd name="T5" fmla="*/ 459 h 1275"/>
                  <a:gd name="T6" fmla="*/ 918 w 1098"/>
                  <a:gd name="T7" fmla="*/ 619 h 1275"/>
                  <a:gd name="T8" fmla="*/ 902 w 1098"/>
                  <a:gd name="T9" fmla="*/ 690 h 1275"/>
                  <a:gd name="T10" fmla="*/ 891 w 1098"/>
                  <a:gd name="T11" fmla="*/ 722 h 1275"/>
                  <a:gd name="T12" fmla="*/ 844 w 1098"/>
                  <a:gd name="T13" fmla="*/ 848 h 1275"/>
                  <a:gd name="T14" fmla="*/ 784 w 1098"/>
                  <a:gd name="T15" fmla="*/ 1008 h 1275"/>
                  <a:gd name="T16" fmla="*/ 737 w 1098"/>
                  <a:gd name="T17" fmla="*/ 1115 h 1275"/>
                  <a:gd name="T18" fmla="*/ 703 w 1098"/>
                  <a:gd name="T19" fmla="*/ 1194 h 1275"/>
                  <a:gd name="T20" fmla="*/ 674 w 1098"/>
                  <a:gd name="T21" fmla="*/ 1254 h 1275"/>
                  <a:gd name="T22" fmla="*/ 658 w 1098"/>
                  <a:gd name="T23" fmla="*/ 1275 h 1275"/>
                  <a:gd name="T24" fmla="*/ 480 w 1098"/>
                  <a:gd name="T25" fmla="*/ 1257 h 1275"/>
                  <a:gd name="T26" fmla="*/ 419 w 1098"/>
                  <a:gd name="T27" fmla="*/ 1244 h 1275"/>
                  <a:gd name="T28" fmla="*/ 414 w 1098"/>
                  <a:gd name="T29" fmla="*/ 1210 h 1275"/>
                  <a:gd name="T30" fmla="*/ 412 w 1098"/>
                  <a:gd name="T31" fmla="*/ 1181 h 1275"/>
                  <a:gd name="T32" fmla="*/ 417 w 1098"/>
                  <a:gd name="T33" fmla="*/ 1147 h 1275"/>
                  <a:gd name="T34" fmla="*/ 422 w 1098"/>
                  <a:gd name="T35" fmla="*/ 1084 h 1275"/>
                  <a:gd name="T36" fmla="*/ 383 w 1098"/>
                  <a:gd name="T37" fmla="*/ 1036 h 1275"/>
                  <a:gd name="T38" fmla="*/ 288 w 1098"/>
                  <a:gd name="T39" fmla="*/ 1000 h 1275"/>
                  <a:gd name="T40" fmla="*/ 131 w 1098"/>
                  <a:gd name="T41" fmla="*/ 939 h 1275"/>
                  <a:gd name="T42" fmla="*/ 100 w 1098"/>
                  <a:gd name="T43" fmla="*/ 945 h 1275"/>
                  <a:gd name="T44" fmla="*/ 18 w 1098"/>
                  <a:gd name="T45" fmla="*/ 992 h 1275"/>
                  <a:gd name="T46" fmla="*/ 3 w 1098"/>
                  <a:gd name="T47" fmla="*/ 976 h 1275"/>
                  <a:gd name="T48" fmla="*/ 8 w 1098"/>
                  <a:gd name="T49" fmla="*/ 952 h 1275"/>
                  <a:gd name="T50" fmla="*/ 13 w 1098"/>
                  <a:gd name="T51" fmla="*/ 934 h 1275"/>
                  <a:gd name="T52" fmla="*/ 21 w 1098"/>
                  <a:gd name="T53" fmla="*/ 895 h 1275"/>
                  <a:gd name="T54" fmla="*/ 45 w 1098"/>
                  <a:gd name="T55" fmla="*/ 858 h 1275"/>
                  <a:gd name="T56" fmla="*/ 60 w 1098"/>
                  <a:gd name="T57" fmla="*/ 834 h 1275"/>
                  <a:gd name="T58" fmla="*/ 92 w 1098"/>
                  <a:gd name="T59" fmla="*/ 782 h 1275"/>
                  <a:gd name="T60" fmla="*/ 110 w 1098"/>
                  <a:gd name="T61" fmla="*/ 753 h 1275"/>
                  <a:gd name="T62" fmla="*/ 121 w 1098"/>
                  <a:gd name="T63" fmla="*/ 732 h 1275"/>
                  <a:gd name="T64" fmla="*/ 155 w 1098"/>
                  <a:gd name="T65" fmla="*/ 708 h 1275"/>
                  <a:gd name="T66" fmla="*/ 157 w 1098"/>
                  <a:gd name="T67" fmla="*/ 672 h 1275"/>
                  <a:gd name="T68" fmla="*/ 168 w 1098"/>
                  <a:gd name="T69" fmla="*/ 643 h 1275"/>
                  <a:gd name="T70" fmla="*/ 181 w 1098"/>
                  <a:gd name="T71" fmla="*/ 624 h 1275"/>
                  <a:gd name="T72" fmla="*/ 189 w 1098"/>
                  <a:gd name="T73" fmla="*/ 598 h 1275"/>
                  <a:gd name="T74" fmla="*/ 199 w 1098"/>
                  <a:gd name="T75" fmla="*/ 567 h 1275"/>
                  <a:gd name="T76" fmla="*/ 220 w 1098"/>
                  <a:gd name="T77" fmla="*/ 538 h 1275"/>
                  <a:gd name="T78" fmla="*/ 233 w 1098"/>
                  <a:gd name="T79" fmla="*/ 491 h 1275"/>
                  <a:gd name="T80" fmla="*/ 244 w 1098"/>
                  <a:gd name="T81" fmla="*/ 477 h 1275"/>
                  <a:gd name="T82" fmla="*/ 262 w 1098"/>
                  <a:gd name="T83" fmla="*/ 430 h 1275"/>
                  <a:gd name="T84" fmla="*/ 273 w 1098"/>
                  <a:gd name="T85" fmla="*/ 409 h 1275"/>
                  <a:gd name="T86" fmla="*/ 294 w 1098"/>
                  <a:gd name="T87" fmla="*/ 383 h 1275"/>
                  <a:gd name="T88" fmla="*/ 349 w 1098"/>
                  <a:gd name="T89" fmla="*/ 254 h 1275"/>
                  <a:gd name="T90" fmla="*/ 357 w 1098"/>
                  <a:gd name="T91" fmla="*/ 223 h 1275"/>
                  <a:gd name="T92" fmla="*/ 375 w 1098"/>
                  <a:gd name="T93" fmla="*/ 181 h 1275"/>
                  <a:gd name="T94" fmla="*/ 385 w 1098"/>
                  <a:gd name="T95" fmla="*/ 147 h 1275"/>
                  <a:gd name="T96" fmla="*/ 393 w 1098"/>
                  <a:gd name="T97" fmla="*/ 121 h 1275"/>
                  <a:gd name="T98" fmla="*/ 406 w 1098"/>
                  <a:gd name="T99" fmla="*/ 102 h 1275"/>
                  <a:gd name="T100" fmla="*/ 422 w 1098"/>
                  <a:gd name="T101" fmla="*/ 44 h 1275"/>
                  <a:gd name="T102" fmla="*/ 430 w 1098"/>
                  <a:gd name="T103" fmla="*/ 13 h 1275"/>
                  <a:gd name="T104" fmla="*/ 454 w 1098"/>
                  <a:gd name="T105" fmla="*/ 18 h 1275"/>
                  <a:gd name="T106" fmla="*/ 490 w 1098"/>
                  <a:gd name="T107" fmla="*/ 29 h 1275"/>
                  <a:gd name="T108" fmla="*/ 553 w 1098"/>
                  <a:gd name="T109" fmla="*/ 50 h 1275"/>
                  <a:gd name="T110" fmla="*/ 710 w 1098"/>
                  <a:gd name="T111" fmla="*/ 100 h 1275"/>
                  <a:gd name="T112" fmla="*/ 747 w 1098"/>
                  <a:gd name="T113" fmla="*/ 102 h 1275"/>
                  <a:gd name="T114" fmla="*/ 789 w 1098"/>
                  <a:gd name="T115" fmla="*/ 102 h 1275"/>
                  <a:gd name="T116" fmla="*/ 815 w 1098"/>
                  <a:gd name="T117" fmla="*/ 100 h 1275"/>
                  <a:gd name="T118" fmla="*/ 852 w 1098"/>
                  <a:gd name="T119" fmla="*/ 84 h 1275"/>
                  <a:gd name="T120" fmla="*/ 876 w 1098"/>
                  <a:gd name="T121" fmla="*/ 65 h 1275"/>
                  <a:gd name="T122" fmla="*/ 899 w 1098"/>
                  <a:gd name="T123" fmla="*/ 42 h 1275"/>
                  <a:gd name="T124" fmla="*/ 944 w 1098"/>
                  <a:gd name="T125" fmla="*/ 8 h 1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98" h="1275">
                    <a:moveTo>
                      <a:pt x="1028" y="94"/>
                    </a:moveTo>
                    <a:lnTo>
                      <a:pt x="1041" y="105"/>
                    </a:lnTo>
                    <a:lnTo>
                      <a:pt x="1046" y="110"/>
                    </a:lnTo>
                    <a:lnTo>
                      <a:pt x="1067" y="131"/>
                    </a:lnTo>
                    <a:lnTo>
                      <a:pt x="1083" y="144"/>
                    </a:lnTo>
                    <a:lnTo>
                      <a:pt x="1098" y="157"/>
                    </a:lnTo>
                    <a:lnTo>
                      <a:pt x="1088" y="186"/>
                    </a:lnTo>
                    <a:lnTo>
                      <a:pt x="1077" y="210"/>
                    </a:lnTo>
                    <a:lnTo>
                      <a:pt x="1067" y="236"/>
                    </a:lnTo>
                    <a:lnTo>
                      <a:pt x="1059" y="252"/>
                    </a:lnTo>
                    <a:lnTo>
                      <a:pt x="1059" y="257"/>
                    </a:lnTo>
                    <a:lnTo>
                      <a:pt x="1057" y="260"/>
                    </a:lnTo>
                    <a:lnTo>
                      <a:pt x="1057" y="262"/>
                    </a:lnTo>
                    <a:lnTo>
                      <a:pt x="1051" y="270"/>
                    </a:lnTo>
                    <a:lnTo>
                      <a:pt x="1051" y="273"/>
                    </a:lnTo>
                    <a:lnTo>
                      <a:pt x="1046" y="289"/>
                    </a:lnTo>
                    <a:lnTo>
                      <a:pt x="1041" y="299"/>
                    </a:lnTo>
                    <a:lnTo>
                      <a:pt x="1015" y="365"/>
                    </a:lnTo>
                    <a:lnTo>
                      <a:pt x="1012" y="375"/>
                    </a:lnTo>
                    <a:lnTo>
                      <a:pt x="1009" y="378"/>
                    </a:lnTo>
                    <a:lnTo>
                      <a:pt x="1009" y="380"/>
                    </a:lnTo>
                    <a:lnTo>
                      <a:pt x="1004" y="393"/>
                    </a:lnTo>
                    <a:lnTo>
                      <a:pt x="986" y="435"/>
                    </a:lnTo>
                    <a:lnTo>
                      <a:pt x="925" y="417"/>
                    </a:lnTo>
                    <a:lnTo>
                      <a:pt x="923" y="417"/>
                    </a:lnTo>
                    <a:lnTo>
                      <a:pt x="920" y="417"/>
                    </a:lnTo>
                    <a:lnTo>
                      <a:pt x="920" y="459"/>
                    </a:lnTo>
                    <a:lnTo>
                      <a:pt x="920" y="472"/>
                    </a:lnTo>
                    <a:lnTo>
                      <a:pt x="920" y="506"/>
                    </a:lnTo>
                    <a:lnTo>
                      <a:pt x="920" y="535"/>
                    </a:lnTo>
                    <a:lnTo>
                      <a:pt x="918" y="564"/>
                    </a:lnTo>
                    <a:lnTo>
                      <a:pt x="918" y="596"/>
                    </a:lnTo>
                    <a:lnTo>
                      <a:pt x="918" y="606"/>
                    </a:lnTo>
                    <a:lnTo>
                      <a:pt x="918" y="609"/>
                    </a:lnTo>
                    <a:lnTo>
                      <a:pt x="918" y="611"/>
                    </a:lnTo>
                    <a:lnTo>
                      <a:pt x="918" y="619"/>
                    </a:lnTo>
                    <a:lnTo>
                      <a:pt x="918" y="627"/>
                    </a:lnTo>
                    <a:lnTo>
                      <a:pt x="915" y="638"/>
                    </a:lnTo>
                    <a:lnTo>
                      <a:pt x="915" y="640"/>
                    </a:lnTo>
                    <a:lnTo>
                      <a:pt x="912" y="653"/>
                    </a:lnTo>
                    <a:lnTo>
                      <a:pt x="912" y="659"/>
                    </a:lnTo>
                    <a:lnTo>
                      <a:pt x="910" y="661"/>
                    </a:lnTo>
                    <a:lnTo>
                      <a:pt x="910" y="666"/>
                    </a:lnTo>
                    <a:lnTo>
                      <a:pt x="904" y="687"/>
                    </a:lnTo>
                    <a:lnTo>
                      <a:pt x="902" y="690"/>
                    </a:lnTo>
                    <a:lnTo>
                      <a:pt x="902" y="693"/>
                    </a:lnTo>
                    <a:lnTo>
                      <a:pt x="899" y="693"/>
                    </a:lnTo>
                    <a:lnTo>
                      <a:pt x="899" y="695"/>
                    </a:lnTo>
                    <a:lnTo>
                      <a:pt x="899" y="698"/>
                    </a:lnTo>
                    <a:lnTo>
                      <a:pt x="899" y="701"/>
                    </a:lnTo>
                    <a:lnTo>
                      <a:pt x="897" y="701"/>
                    </a:lnTo>
                    <a:lnTo>
                      <a:pt x="897" y="703"/>
                    </a:lnTo>
                    <a:lnTo>
                      <a:pt x="897" y="706"/>
                    </a:lnTo>
                    <a:lnTo>
                      <a:pt x="891" y="722"/>
                    </a:lnTo>
                    <a:lnTo>
                      <a:pt x="889" y="727"/>
                    </a:lnTo>
                    <a:lnTo>
                      <a:pt x="886" y="735"/>
                    </a:lnTo>
                    <a:lnTo>
                      <a:pt x="883" y="737"/>
                    </a:lnTo>
                    <a:lnTo>
                      <a:pt x="878" y="753"/>
                    </a:lnTo>
                    <a:lnTo>
                      <a:pt x="873" y="771"/>
                    </a:lnTo>
                    <a:lnTo>
                      <a:pt x="870" y="782"/>
                    </a:lnTo>
                    <a:lnTo>
                      <a:pt x="868" y="787"/>
                    </a:lnTo>
                    <a:lnTo>
                      <a:pt x="855" y="819"/>
                    </a:lnTo>
                    <a:lnTo>
                      <a:pt x="844" y="848"/>
                    </a:lnTo>
                    <a:lnTo>
                      <a:pt x="844" y="853"/>
                    </a:lnTo>
                    <a:lnTo>
                      <a:pt x="834" y="882"/>
                    </a:lnTo>
                    <a:lnTo>
                      <a:pt x="831" y="884"/>
                    </a:lnTo>
                    <a:lnTo>
                      <a:pt x="818" y="924"/>
                    </a:lnTo>
                    <a:lnTo>
                      <a:pt x="810" y="945"/>
                    </a:lnTo>
                    <a:lnTo>
                      <a:pt x="805" y="958"/>
                    </a:lnTo>
                    <a:lnTo>
                      <a:pt x="797" y="981"/>
                    </a:lnTo>
                    <a:lnTo>
                      <a:pt x="789" y="997"/>
                    </a:lnTo>
                    <a:lnTo>
                      <a:pt x="784" y="1008"/>
                    </a:lnTo>
                    <a:lnTo>
                      <a:pt x="779" y="1021"/>
                    </a:lnTo>
                    <a:lnTo>
                      <a:pt x="773" y="1031"/>
                    </a:lnTo>
                    <a:lnTo>
                      <a:pt x="763" y="1055"/>
                    </a:lnTo>
                    <a:lnTo>
                      <a:pt x="755" y="1073"/>
                    </a:lnTo>
                    <a:lnTo>
                      <a:pt x="752" y="1078"/>
                    </a:lnTo>
                    <a:lnTo>
                      <a:pt x="752" y="1081"/>
                    </a:lnTo>
                    <a:lnTo>
                      <a:pt x="745" y="1097"/>
                    </a:lnTo>
                    <a:lnTo>
                      <a:pt x="745" y="1099"/>
                    </a:lnTo>
                    <a:lnTo>
                      <a:pt x="737" y="1115"/>
                    </a:lnTo>
                    <a:lnTo>
                      <a:pt x="729" y="1136"/>
                    </a:lnTo>
                    <a:lnTo>
                      <a:pt x="718" y="1162"/>
                    </a:lnTo>
                    <a:lnTo>
                      <a:pt x="716" y="1168"/>
                    </a:lnTo>
                    <a:lnTo>
                      <a:pt x="713" y="1168"/>
                    </a:lnTo>
                    <a:lnTo>
                      <a:pt x="713" y="1173"/>
                    </a:lnTo>
                    <a:lnTo>
                      <a:pt x="710" y="1176"/>
                    </a:lnTo>
                    <a:lnTo>
                      <a:pt x="710" y="1178"/>
                    </a:lnTo>
                    <a:lnTo>
                      <a:pt x="708" y="1181"/>
                    </a:lnTo>
                    <a:lnTo>
                      <a:pt x="703" y="1194"/>
                    </a:lnTo>
                    <a:lnTo>
                      <a:pt x="700" y="1197"/>
                    </a:lnTo>
                    <a:lnTo>
                      <a:pt x="692" y="1215"/>
                    </a:lnTo>
                    <a:lnTo>
                      <a:pt x="689" y="1223"/>
                    </a:lnTo>
                    <a:lnTo>
                      <a:pt x="684" y="1231"/>
                    </a:lnTo>
                    <a:lnTo>
                      <a:pt x="682" y="1233"/>
                    </a:lnTo>
                    <a:lnTo>
                      <a:pt x="682" y="1236"/>
                    </a:lnTo>
                    <a:lnTo>
                      <a:pt x="679" y="1241"/>
                    </a:lnTo>
                    <a:lnTo>
                      <a:pt x="674" y="1252"/>
                    </a:lnTo>
                    <a:lnTo>
                      <a:pt x="674" y="1254"/>
                    </a:lnTo>
                    <a:lnTo>
                      <a:pt x="671" y="1260"/>
                    </a:lnTo>
                    <a:lnTo>
                      <a:pt x="669" y="1262"/>
                    </a:lnTo>
                    <a:lnTo>
                      <a:pt x="666" y="1265"/>
                    </a:lnTo>
                    <a:lnTo>
                      <a:pt x="666" y="1267"/>
                    </a:lnTo>
                    <a:lnTo>
                      <a:pt x="666" y="1270"/>
                    </a:lnTo>
                    <a:lnTo>
                      <a:pt x="663" y="1273"/>
                    </a:lnTo>
                    <a:lnTo>
                      <a:pt x="663" y="1275"/>
                    </a:lnTo>
                    <a:lnTo>
                      <a:pt x="661" y="1275"/>
                    </a:lnTo>
                    <a:lnTo>
                      <a:pt x="658" y="1275"/>
                    </a:lnTo>
                    <a:lnTo>
                      <a:pt x="621" y="1270"/>
                    </a:lnTo>
                    <a:lnTo>
                      <a:pt x="608" y="1270"/>
                    </a:lnTo>
                    <a:lnTo>
                      <a:pt x="574" y="1267"/>
                    </a:lnTo>
                    <a:lnTo>
                      <a:pt x="540" y="1262"/>
                    </a:lnTo>
                    <a:lnTo>
                      <a:pt x="535" y="1262"/>
                    </a:lnTo>
                    <a:lnTo>
                      <a:pt x="511" y="1260"/>
                    </a:lnTo>
                    <a:lnTo>
                      <a:pt x="488" y="1257"/>
                    </a:lnTo>
                    <a:lnTo>
                      <a:pt x="482" y="1257"/>
                    </a:lnTo>
                    <a:lnTo>
                      <a:pt x="480" y="1257"/>
                    </a:lnTo>
                    <a:lnTo>
                      <a:pt x="477" y="1257"/>
                    </a:lnTo>
                    <a:lnTo>
                      <a:pt x="464" y="1257"/>
                    </a:lnTo>
                    <a:lnTo>
                      <a:pt x="464" y="1252"/>
                    </a:lnTo>
                    <a:lnTo>
                      <a:pt x="454" y="1252"/>
                    </a:lnTo>
                    <a:lnTo>
                      <a:pt x="446" y="1249"/>
                    </a:lnTo>
                    <a:lnTo>
                      <a:pt x="443" y="1249"/>
                    </a:lnTo>
                    <a:lnTo>
                      <a:pt x="419" y="1249"/>
                    </a:lnTo>
                    <a:lnTo>
                      <a:pt x="422" y="1244"/>
                    </a:lnTo>
                    <a:lnTo>
                      <a:pt x="419" y="1244"/>
                    </a:lnTo>
                    <a:lnTo>
                      <a:pt x="412" y="1244"/>
                    </a:lnTo>
                    <a:lnTo>
                      <a:pt x="414" y="1241"/>
                    </a:lnTo>
                    <a:lnTo>
                      <a:pt x="412" y="1239"/>
                    </a:lnTo>
                    <a:lnTo>
                      <a:pt x="412" y="1233"/>
                    </a:lnTo>
                    <a:lnTo>
                      <a:pt x="412" y="1231"/>
                    </a:lnTo>
                    <a:lnTo>
                      <a:pt x="412" y="1228"/>
                    </a:lnTo>
                    <a:lnTo>
                      <a:pt x="412" y="1225"/>
                    </a:lnTo>
                    <a:lnTo>
                      <a:pt x="412" y="1223"/>
                    </a:lnTo>
                    <a:lnTo>
                      <a:pt x="414" y="1210"/>
                    </a:lnTo>
                    <a:lnTo>
                      <a:pt x="409" y="1207"/>
                    </a:lnTo>
                    <a:lnTo>
                      <a:pt x="406" y="1204"/>
                    </a:lnTo>
                    <a:lnTo>
                      <a:pt x="412" y="1194"/>
                    </a:lnTo>
                    <a:lnTo>
                      <a:pt x="412" y="1191"/>
                    </a:lnTo>
                    <a:lnTo>
                      <a:pt x="414" y="1189"/>
                    </a:lnTo>
                    <a:lnTo>
                      <a:pt x="414" y="1186"/>
                    </a:lnTo>
                    <a:lnTo>
                      <a:pt x="412" y="1186"/>
                    </a:lnTo>
                    <a:lnTo>
                      <a:pt x="412" y="1183"/>
                    </a:lnTo>
                    <a:lnTo>
                      <a:pt x="412" y="1181"/>
                    </a:lnTo>
                    <a:lnTo>
                      <a:pt x="414" y="1178"/>
                    </a:lnTo>
                    <a:lnTo>
                      <a:pt x="414" y="1176"/>
                    </a:lnTo>
                    <a:lnTo>
                      <a:pt x="414" y="1173"/>
                    </a:lnTo>
                    <a:lnTo>
                      <a:pt x="417" y="1170"/>
                    </a:lnTo>
                    <a:lnTo>
                      <a:pt x="417" y="1168"/>
                    </a:lnTo>
                    <a:lnTo>
                      <a:pt x="419" y="1168"/>
                    </a:lnTo>
                    <a:lnTo>
                      <a:pt x="414" y="1165"/>
                    </a:lnTo>
                    <a:lnTo>
                      <a:pt x="419" y="1152"/>
                    </a:lnTo>
                    <a:lnTo>
                      <a:pt x="417" y="1147"/>
                    </a:lnTo>
                    <a:lnTo>
                      <a:pt x="417" y="1141"/>
                    </a:lnTo>
                    <a:lnTo>
                      <a:pt x="417" y="1139"/>
                    </a:lnTo>
                    <a:lnTo>
                      <a:pt x="414" y="1136"/>
                    </a:lnTo>
                    <a:lnTo>
                      <a:pt x="417" y="1134"/>
                    </a:lnTo>
                    <a:lnTo>
                      <a:pt x="417" y="1131"/>
                    </a:lnTo>
                    <a:lnTo>
                      <a:pt x="417" y="1123"/>
                    </a:lnTo>
                    <a:lnTo>
                      <a:pt x="417" y="1120"/>
                    </a:lnTo>
                    <a:lnTo>
                      <a:pt x="419" y="1110"/>
                    </a:lnTo>
                    <a:lnTo>
                      <a:pt x="422" y="1084"/>
                    </a:lnTo>
                    <a:lnTo>
                      <a:pt x="425" y="1073"/>
                    </a:lnTo>
                    <a:lnTo>
                      <a:pt x="425" y="1071"/>
                    </a:lnTo>
                    <a:lnTo>
                      <a:pt x="427" y="1065"/>
                    </a:lnTo>
                    <a:lnTo>
                      <a:pt x="427" y="1060"/>
                    </a:lnTo>
                    <a:lnTo>
                      <a:pt x="427" y="1052"/>
                    </a:lnTo>
                    <a:lnTo>
                      <a:pt x="427" y="1042"/>
                    </a:lnTo>
                    <a:lnTo>
                      <a:pt x="406" y="1039"/>
                    </a:lnTo>
                    <a:lnTo>
                      <a:pt x="385" y="1036"/>
                    </a:lnTo>
                    <a:lnTo>
                      <a:pt x="383" y="1036"/>
                    </a:lnTo>
                    <a:lnTo>
                      <a:pt x="380" y="1036"/>
                    </a:lnTo>
                    <a:lnTo>
                      <a:pt x="378" y="1039"/>
                    </a:lnTo>
                    <a:lnTo>
                      <a:pt x="372" y="1036"/>
                    </a:lnTo>
                    <a:lnTo>
                      <a:pt x="372" y="1034"/>
                    </a:lnTo>
                    <a:lnTo>
                      <a:pt x="372" y="1031"/>
                    </a:lnTo>
                    <a:lnTo>
                      <a:pt x="370" y="1031"/>
                    </a:lnTo>
                    <a:lnTo>
                      <a:pt x="336" y="1018"/>
                    </a:lnTo>
                    <a:lnTo>
                      <a:pt x="312" y="1008"/>
                    </a:lnTo>
                    <a:lnTo>
                      <a:pt x="288" y="1000"/>
                    </a:lnTo>
                    <a:lnTo>
                      <a:pt x="267" y="992"/>
                    </a:lnTo>
                    <a:lnTo>
                      <a:pt x="254" y="987"/>
                    </a:lnTo>
                    <a:lnTo>
                      <a:pt x="236" y="979"/>
                    </a:lnTo>
                    <a:lnTo>
                      <a:pt x="233" y="979"/>
                    </a:lnTo>
                    <a:lnTo>
                      <a:pt x="210" y="968"/>
                    </a:lnTo>
                    <a:lnTo>
                      <a:pt x="186" y="960"/>
                    </a:lnTo>
                    <a:lnTo>
                      <a:pt x="147" y="945"/>
                    </a:lnTo>
                    <a:lnTo>
                      <a:pt x="136" y="939"/>
                    </a:lnTo>
                    <a:lnTo>
                      <a:pt x="131" y="939"/>
                    </a:lnTo>
                    <a:lnTo>
                      <a:pt x="128" y="939"/>
                    </a:lnTo>
                    <a:lnTo>
                      <a:pt x="123" y="939"/>
                    </a:lnTo>
                    <a:lnTo>
                      <a:pt x="118" y="939"/>
                    </a:lnTo>
                    <a:lnTo>
                      <a:pt x="115" y="939"/>
                    </a:lnTo>
                    <a:lnTo>
                      <a:pt x="113" y="939"/>
                    </a:lnTo>
                    <a:lnTo>
                      <a:pt x="107" y="942"/>
                    </a:lnTo>
                    <a:lnTo>
                      <a:pt x="105" y="942"/>
                    </a:lnTo>
                    <a:lnTo>
                      <a:pt x="102" y="942"/>
                    </a:lnTo>
                    <a:lnTo>
                      <a:pt x="100" y="945"/>
                    </a:lnTo>
                    <a:lnTo>
                      <a:pt x="94" y="947"/>
                    </a:lnTo>
                    <a:lnTo>
                      <a:pt x="89" y="950"/>
                    </a:lnTo>
                    <a:lnTo>
                      <a:pt x="89" y="942"/>
                    </a:lnTo>
                    <a:lnTo>
                      <a:pt x="87" y="934"/>
                    </a:lnTo>
                    <a:lnTo>
                      <a:pt x="66" y="955"/>
                    </a:lnTo>
                    <a:lnTo>
                      <a:pt x="55" y="963"/>
                    </a:lnTo>
                    <a:lnTo>
                      <a:pt x="26" y="987"/>
                    </a:lnTo>
                    <a:lnTo>
                      <a:pt x="21" y="989"/>
                    </a:lnTo>
                    <a:lnTo>
                      <a:pt x="18" y="992"/>
                    </a:lnTo>
                    <a:lnTo>
                      <a:pt x="13" y="992"/>
                    </a:lnTo>
                    <a:lnTo>
                      <a:pt x="10" y="994"/>
                    </a:lnTo>
                    <a:lnTo>
                      <a:pt x="5" y="994"/>
                    </a:lnTo>
                    <a:lnTo>
                      <a:pt x="0" y="989"/>
                    </a:lnTo>
                    <a:lnTo>
                      <a:pt x="0" y="987"/>
                    </a:lnTo>
                    <a:lnTo>
                      <a:pt x="0" y="984"/>
                    </a:lnTo>
                    <a:lnTo>
                      <a:pt x="0" y="981"/>
                    </a:lnTo>
                    <a:lnTo>
                      <a:pt x="3" y="979"/>
                    </a:lnTo>
                    <a:lnTo>
                      <a:pt x="3" y="976"/>
                    </a:lnTo>
                    <a:lnTo>
                      <a:pt x="3" y="973"/>
                    </a:lnTo>
                    <a:lnTo>
                      <a:pt x="3" y="971"/>
                    </a:lnTo>
                    <a:lnTo>
                      <a:pt x="5" y="968"/>
                    </a:lnTo>
                    <a:lnTo>
                      <a:pt x="5" y="966"/>
                    </a:lnTo>
                    <a:lnTo>
                      <a:pt x="5" y="963"/>
                    </a:lnTo>
                    <a:lnTo>
                      <a:pt x="5" y="960"/>
                    </a:lnTo>
                    <a:lnTo>
                      <a:pt x="8" y="958"/>
                    </a:lnTo>
                    <a:lnTo>
                      <a:pt x="8" y="955"/>
                    </a:lnTo>
                    <a:lnTo>
                      <a:pt x="8" y="952"/>
                    </a:lnTo>
                    <a:lnTo>
                      <a:pt x="8" y="950"/>
                    </a:lnTo>
                    <a:lnTo>
                      <a:pt x="8" y="947"/>
                    </a:lnTo>
                    <a:lnTo>
                      <a:pt x="10" y="947"/>
                    </a:lnTo>
                    <a:lnTo>
                      <a:pt x="10" y="945"/>
                    </a:lnTo>
                    <a:lnTo>
                      <a:pt x="10" y="942"/>
                    </a:lnTo>
                    <a:lnTo>
                      <a:pt x="10" y="939"/>
                    </a:lnTo>
                    <a:lnTo>
                      <a:pt x="10" y="937"/>
                    </a:lnTo>
                    <a:lnTo>
                      <a:pt x="13" y="937"/>
                    </a:lnTo>
                    <a:lnTo>
                      <a:pt x="13" y="934"/>
                    </a:lnTo>
                    <a:lnTo>
                      <a:pt x="13" y="931"/>
                    </a:lnTo>
                    <a:lnTo>
                      <a:pt x="13" y="929"/>
                    </a:lnTo>
                    <a:lnTo>
                      <a:pt x="16" y="926"/>
                    </a:lnTo>
                    <a:lnTo>
                      <a:pt x="16" y="924"/>
                    </a:lnTo>
                    <a:lnTo>
                      <a:pt x="16" y="921"/>
                    </a:lnTo>
                    <a:lnTo>
                      <a:pt x="18" y="916"/>
                    </a:lnTo>
                    <a:lnTo>
                      <a:pt x="18" y="913"/>
                    </a:lnTo>
                    <a:lnTo>
                      <a:pt x="18" y="910"/>
                    </a:lnTo>
                    <a:lnTo>
                      <a:pt x="21" y="895"/>
                    </a:lnTo>
                    <a:lnTo>
                      <a:pt x="24" y="889"/>
                    </a:lnTo>
                    <a:lnTo>
                      <a:pt x="26" y="879"/>
                    </a:lnTo>
                    <a:lnTo>
                      <a:pt x="31" y="871"/>
                    </a:lnTo>
                    <a:lnTo>
                      <a:pt x="34" y="866"/>
                    </a:lnTo>
                    <a:lnTo>
                      <a:pt x="37" y="869"/>
                    </a:lnTo>
                    <a:lnTo>
                      <a:pt x="39" y="866"/>
                    </a:lnTo>
                    <a:lnTo>
                      <a:pt x="42" y="863"/>
                    </a:lnTo>
                    <a:lnTo>
                      <a:pt x="42" y="861"/>
                    </a:lnTo>
                    <a:lnTo>
                      <a:pt x="45" y="858"/>
                    </a:lnTo>
                    <a:lnTo>
                      <a:pt x="45" y="855"/>
                    </a:lnTo>
                    <a:lnTo>
                      <a:pt x="47" y="853"/>
                    </a:lnTo>
                    <a:lnTo>
                      <a:pt x="50" y="848"/>
                    </a:lnTo>
                    <a:lnTo>
                      <a:pt x="50" y="845"/>
                    </a:lnTo>
                    <a:lnTo>
                      <a:pt x="50" y="840"/>
                    </a:lnTo>
                    <a:lnTo>
                      <a:pt x="52" y="840"/>
                    </a:lnTo>
                    <a:lnTo>
                      <a:pt x="55" y="840"/>
                    </a:lnTo>
                    <a:lnTo>
                      <a:pt x="58" y="837"/>
                    </a:lnTo>
                    <a:lnTo>
                      <a:pt x="60" y="834"/>
                    </a:lnTo>
                    <a:lnTo>
                      <a:pt x="63" y="832"/>
                    </a:lnTo>
                    <a:lnTo>
                      <a:pt x="66" y="829"/>
                    </a:lnTo>
                    <a:lnTo>
                      <a:pt x="68" y="824"/>
                    </a:lnTo>
                    <a:lnTo>
                      <a:pt x="71" y="816"/>
                    </a:lnTo>
                    <a:lnTo>
                      <a:pt x="81" y="790"/>
                    </a:lnTo>
                    <a:lnTo>
                      <a:pt x="81" y="787"/>
                    </a:lnTo>
                    <a:lnTo>
                      <a:pt x="87" y="779"/>
                    </a:lnTo>
                    <a:lnTo>
                      <a:pt x="89" y="779"/>
                    </a:lnTo>
                    <a:lnTo>
                      <a:pt x="92" y="782"/>
                    </a:lnTo>
                    <a:lnTo>
                      <a:pt x="94" y="782"/>
                    </a:lnTo>
                    <a:lnTo>
                      <a:pt x="94" y="779"/>
                    </a:lnTo>
                    <a:lnTo>
                      <a:pt x="97" y="779"/>
                    </a:lnTo>
                    <a:lnTo>
                      <a:pt x="97" y="777"/>
                    </a:lnTo>
                    <a:lnTo>
                      <a:pt x="100" y="771"/>
                    </a:lnTo>
                    <a:lnTo>
                      <a:pt x="102" y="771"/>
                    </a:lnTo>
                    <a:lnTo>
                      <a:pt x="102" y="769"/>
                    </a:lnTo>
                    <a:lnTo>
                      <a:pt x="107" y="758"/>
                    </a:lnTo>
                    <a:lnTo>
                      <a:pt x="110" y="753"/>
                    </a:lnTo>
                    <a:lnTo>
                      <a:pt x="113" y="750"/>
                    </a:lnTo>
                    <a:lnTo>
                      <a:pt x="113" y="748"/>
                    </a:lnTo>
                    <a:lnTo>
                      <a:pt x="115" y="745"/>
                    </a:lnTo>
                    <a:lnTo>
                      <a:pt x="115" y="743"/>
                    </a:lnTo>
                    <a:lnTo>
                      <a:pt x="118" y="740"/>
                    </a:lnTo>
                    <a:lnTo>
                      <a:pt x="118" y="737"/>
                    </a:lnTo>
                    <a:lnTo>
                      <a:pt x="121" y="737"/>
                    </a:lnTo>
                    <a:lnTo>
                      <a:pt x="123" y="732"/>
                    </a:lnTo>
                    <a:lnTo>
                      <a:pt x="121" y="732"/>
                    </a:lnTo>
                    <a:lnTo>
                      <a:pt x="121" y="729"/>
                    </a:lnTo>
                    <a:lnTo>
                      <a:pt x="126" y="724"/>
                    </a:lnTo>
                    <a:lnTo>
                      <a:pt x="128" y="722"/>
                    </a:lnTo>
                    <a:lnTo>
                      <a:pt x="131" y="719"/>
                    </a:lnTo>
                    <a:lnTo>
                      <a:pt x="134" y="716"/>
                    </a:lnTo>
                    <a:lnTo>
                      <a:pt x="136" y="714"/>
                    </a:lnTo>
                    <a:lnTo>
                      <a:pt x="144" y="714"/>
                    </a:lnTo>
                    <a:lnTo>
                      <a:pt x="149" y="719"/>
                    </a:lnTo>
                    <a:lnTo>
                      <a:pt x="155" y="708"/>
                    </a:lnTo>
                    <a:lnTo>
                      <a:pt x="155" y="706"/>
                    </a:lnTo>
                    <a:lnTo>
                      <a:pt x="155" y="698"/>
                    </a:lnTo>
                    <a:lnTo>
                      <a:pt x="155" y="693"/>
                    </a:lnTo>
                    <a:lnTo>
                      <a:pt x="157" y="690"/>
                    </a:lnTo>
                    <a:lnTo>
                      <a:pt x="157" y="687"/>
                    </a:lnTo>
                    <a:lnTo>
                      <a:pt x="157" y="685"/>
                    </a:lnTo>
                    <a:lnTo>
                      <a:pt x="157" y="682"/>
                    </a:lnTo>
                    <a:lnTo>
                      <a:pt x="157" y="677"/>
                    </a:lnTo>
                    <a:lnTo>
                      <a:pt x="157" y="672"/>
                    </a:lnTo>
                    <a:lnTo>
                      <a:pt x="157" y="669"/>
                    </a:lnTo>
                    <a:lnTo>
                      <a:pt x="157" y="666"/>
                    </a:lnTo>
                    <a:lnTo>
                      <a:pt x="157" y="664"/>
                    </a:lnTo>
                    <a:lnTo>
                      <a:pt x="160" y="661"/>
                    </a:lnTo>
                    <a:lnTo>
                      <a:pt x="160" y="659"/>
                    </a:lnTo>
                    <a:lnTo>
                      <a:pt x="160" y="656"/>
                    </a:lnTo>
                    <a:lnTo>
                      <a:pt x="163" y="653"/>
                    </a:lnTo>
                    <a:lnTo>
                      <a:pt x="165" y="648"/>
                    </a:lnTo>
                    <a:lnTo>
                      <a:pt x="168" y="643"/>
                    </a:lnTo>
                    <a:lnTo>
                      <a:pt x="168" y="640"/>
                    </a:lnTo>
                    <a:lnTo>
                      <a:pt x="170" y="640"/>
                    </a:lnTo>
                    <a:lnTo>
                      <a:pt x="170" y="638"/>
                    </a:lnTo>
                    <a:lnTo>
                      <a:pt x="168" y="638"/>
                    </a:lnTo>
                    <a:lnTo>
                      <a:pt x="170" y="635"/>
                    </a:lnTo>
                    <a:lnTo>
                      <a:pt x="170" y="630"/>
                    </a:lnTo>
                    <a:lnTo>
                      <a:pt x="176" y="630"/>
                    </a:lnTo>
                    <a:lnTo>
                      <a:pt x="176" y="622"/>
                    </a:lnTo>
                    <a:lnTo>
                      <a:pt x="181" y="624"/>
                    </a:lnTo>
                    <a:lnTo>
                      <a:pt x="181" y="622"/>
                    </a:lnTo>
                    <a:lnTo>
                      <a:pt x="181" y="619"/>
                    </a:lnTo>
                    <a:lnTo>
                      <a:pt x="184" y="617"/>
                    </a:lnTo>
                    <a:lnTo>
                      <a:pt x="184" y="614"/>
                    </a:lnTo>
                    <a:lnTo>
                      <a:pt x="184" y="611"/>
                    </a:lnTo>
                    <a:lnTo>
                      <a:pt x="186" y="606"/>
                    </a:lnTo>
                    <a:lnTo>
                      <a:pt x="189" y="603"/>
                    </a:lnTo>
                    <a:lnTo>
                      <a:pt x="189" y="601"/>
                    </a:lnTo>
                    <a:lnTo>
                      <a:pt x="189" y="598"/>
                    </a:lnTo>
                    <a:lnTo>
                      <a:pt x="191" y="590"/>
                    </a:lnTo>
                    <a:lnTo>
                      <a:pt x="194" y="585"/>
                    </a:lnTo>
                    <a:lnTo>
                      <a:pt x="194" y="582"/>
                    </a:lnTo>
                    <a:lnTo>
                      <a:pt x="197" y="580"/>
                    </a:lnTo>
                    <a:lnTo>
                      <a:pt x="197" y="577"/>
                    </a:lnTo>
                    <a:lnTo>
                      <a:pt x="197" y="575"/>
                    </a:lnTo>
                    <a:lnTo>
                      <a:pt x="197" y="572"/>
                    </a:lnTo>
                    <a:lnTo>
                      <a:pt x="199" y="569"/>
                    </a:lnTo>
                    <a:lnTo>
                      <a:pt x="199" y="567"/>
                    </a:lnTo>
                    <a:lnTo>
                      <a:pt x="202" y="564"/>
                    </a:lnTo>
                    <a:lnTo>
                      <a:pt x="202" y="559"/>
                    </a:lnTo>
                    <a:lnTo>
                      <a:pt x="204" y="559"/>
                    </a:lnTo>
                    <a:lnTo>
                      <a:pt x="204" y="556"/>
                    </a:lnTo>
                    <a:lnTo>
                      <a:pt x="204" y="554"/>
                    </a:lnTo>
                    <a:lnTo>
                      <a:pt x="207" y="554"/>
                    </a:lnTo>
                    <a:lnTo>
                      <a:pt x="212" y="540"/>
                    </a:lnTo>
                    <a:lnTo>
                      <a:pt x="212" y="538"/>
                    </a:lnTo>
                    <a:lnTo>
                      <a:pt x="220" y="538"/>
                    </a:lnTo>
                    <a:lnTo>
                      <a:pt x="223" y="527"/>
                    </a:lnTo>
                    <a:lnTo>
                      <a:pt x="225" y="525"/>
                    </a:lnTo>
                    <a:lnTo>
                      <a:pt x="223" y="512"/>
                    </a:lnTo>
                    <a:lnTo>
                      <a:pt x="225" y="509"/>
                    </a:lnTo>
                    <a:lnTo>
                      <a:pt x="225" y="504"/>
                    </a:lnTo>
                    <a:lnTo>
                      <a:pt x="228" y="501"/>
                    </a:lnTo>
                    <a:lnTo>
                      <a:pt x="231" y="496"/>
                    </a:lnTo>
                    <a:lnTo>
                      <a:pt x="231" y="493"/>
                    </a:lnTo>
                    <a:lnTo>
                      <a:pt x="233" y="491"/>
                    </a:lnTo>
                    <a:lnTo>
                      <a:pt x="233" y="488"/>
                    </a:lnTo>
                    <a:lnTo>
                      <a:pt x="236" y="488"/>
                    </a:lnTo>
                    <a:lnTo>
                      <a:pt x="236" y="485"/>
                    </a:lnTo>
                    <a:lnTo>
                      <a:pt x="239" y="485"/>
                    </a:lnTo>
                    <a:lnTo>
                      <a:pt x="239" y="483"/>
                    </a:lnTo>
                    <a:lnTo>
                      <a:pt x="239" y="480"/>
                    </a:lnTo>
                    <a:lnTo>
                      <a:pt x="241" y="480"/>
                    </a:lnTo>
                    <a:lnTo>
                      <a:pt x="241" y="477"/>
                    </a:lnTo>
                    <a:lnTo>
                      <a:pt x="244" y="477"/>
                    </a:lnTo>
                    <a:lnTo>
                      <a:pt x="246" y="477"/>
                    </a:lnTo>
                    <a:lnTo>
                      <a:pt x="244" y="475"/>
                    </a:lnTo>
                    <a:lnTo>
                      <a:pt x="246" y="472"/>
                    </a:lnTo>
                    <a:lnTo>
                      <a:pt x="246" y="470"/>
                    </a:lnTo>
                    <a:lnTo>
                      <a:pt x="249" y="467"/>
                    </a:lnTo>
                    <a:lnTo>
                      <a:pt x="257" y="443"/>
                    </a:lnTo>
                    <a:lnTo>
                      <a:pt x="260" y="438"/>
                    </a:lnTo>
                    <a:lnTo>
                      <a:pt x="262" y="433"/>
                    </a:lnTo>
                    <a:lnTo>
                      <a:pt x="262" y="430"/>
                    </a:lnTo>
                    <a:lnTo>
                      <a:pt x="265" y="430"/>
                    </a:lnTo>
                    <a:lnTo>
                      <a:pt x="265" y="428"/>
                    </a:lnTo>
                    <a:lnTo>
                      <a:pt x="265" y="425"/>
                    </a:lnTo>
                    <a:lnTo>
                      <a:pt x="265" y="422"/>
                    </a:lnTo>
                    <a:lnTo>
                      <a:pt x="267" y="422"/>
                    </a:lnTo>
                    <a:lnTo>
                      <a:pt x="267" y="420"/>
                    </a:lnTo>
                    <a:lnTo>
                      <a:pt x="270" y="417"/>
                    </a:lnTo>
                    <a:lnTo>
                      <a:pt x="270" y="414"/>
                    </a:lnTo>
                    <a:lnTo>
                      <a:pt x="273" y="409"/>
                    </a:lnTo>
                    <a:lnTo>
                      <a:pt x="275" y="404"/>
                    </a:lnTo>
                    <a:lnTo>
                      <a:pt x="275" y="407"/>
                    </a:lnTo>
                    <a:lnTo>
                      <a:pt x="278" y="407"/>
                    </a:lnTo>
                    <a:lnTo>
                      <a:pt x="281" y="407"/>
                    </a:lnTo>
                    <a:lnTo>
                      <a:pt x="281" y="409"/>
                    </a:lnTo>
                    <a:lnTo>
                      <a:pt x="283" y="409"/>
                    </a:lnTo>
                    <a:lnTo>
                      <a:pt x="283" y="407"/>
                    </a:lnTo>
                    <a:lnTo>
                      <a:pt x="286" y="401"/>
                    </a:lnTo>
                    <a:lnTo>
                      <a:pt x="294" y="383"/>
                    </a:lnTo>
                    <a:lnTo>
                      <a:pt x="309" y="346"/>
                    </a:lnTo>
                    <a:lnTo>
                      <a:pt x="309" y="344"/>
                    </a:lnTo>
                    <a:lnTo>
                      <a:pt x="315" y="338"/>
                    </a:lnTo>
                    <a:lnTo>
                      <a:pt x="317" y="331"/>
                    </a:lnTo>
                    <a:lnTo>
                      <a:pt x="317" y="328"/>
                    </a:lnTo>
                    <a:lnTo>
                      <a:pt x="325" y="312"/>
                    </a:lnTo>
                    <a:lnTo>
                      <a:pt x="336" y="286"/>
                    </a:lnTo>
                    <a:lnTo>
                      <a:pt x="349" y="257"/>
                    </a:lnTo>
                    <a:lnTo>
                      <a:pt x="349" y="254"/>
                    </a:lnTo>
                    <a:lnTo>
                      <a:pt x="351" y="252"/>
                    </a:lnTo>
                    <a:lnTo>
                      <a:pt x="351" y="249"/>
                    </a:lnTo>
                    <a:lnTo>
                      <a:pt x="351" y="247"/>
                    </a:lnTo>
                    <a:lnTo>
                      <a:pt x="351" y="241"/>
                    </a:lnTo>
                    <a:lnTo>
                      <a:pt x="354" y="239"/>
                    </a:lnTo>
                    <a:lnTo>
                      <a:pt x="354" y="231"/>
                    </a:lnTo>
                    <a:lnTo>
                      <a:pt x="354" y="228"/>
                    </a:lnTo>
                    <a:lnTo>
                      <a:pt x="357" y="228"/>
                    </a:lnTo>
                    <a:lnTo>
                      <a:pt x="357" y="223"/>
                    </a:lnTo>
                    <a:lnTo>
                      <a:pt x="362" y="218"/>
                    </a:lnTo>
                    <a:lnTo>
                      <a:pt x="362" y="212"/>
                    </a:lnTo>
                    <a:lnTo>
                      <a:pt x="364" y="210"/>
                    </a:lnTo>
                    <a:lnTo>
                      <a:pt x="370" y="199"/>
                    </a:lnTo>
                    <a:lnTo>
                      <a:pt x="372" y="191"/>
                    </a:lnTo>
                    <a:lnTo>
                      <a:pt x="372" y="189"/>
                    </a:lnTo>
                    <a:lnTo>
                      <a:pt x="372" y="184"/>
                    </a:lnTo>
                    <a:lnTo>
                      <a:pt x="372" y="181"/>
                    </a:lnTo>
                    <a:lnTo>
                      <a:pt x="375" y="181"/>
                    </a:lnTo>
                    <a:lnTo>
                      <a:pt x="375" y="178"/>
                    </a:lnTo>
                    <a:lnTo>
                      <a:pt x="380" y="168"/>
                    </a:lnTo>
                    <a:lnTo>
                      <a:pt x="380" y="165"/>
                    </a:lnTo>
                    <a:lnTo>
                      <a:pt x="383" y="165"/>
                    </a:lnTo>
                    <a:lnTo>
                      <a:pt x="383" y="163"/>
                    </a:lnTo>
                    <a:lnTo>
                      <a:pt x="385" y="160"/>
                    </a:lnTo>
                    <a:lnTo>
                      <a:pt x="383" y="157"/>
                    </a:lnTo>
                    <a:lnTo>
                      <a:pt x="385" y="152"/>
                    </a:lnTo>
                    <a:lnTo>
                      <a:pt x="385" y="147"/>
                    </a:lnTo>
                    <a:lnTo>
                      <a:pt x="385" y="139"/>
                    </a:lnTo>
                    <a:lnTo>
                      <a:pt x="388" y="139"/>
                    </a:lnTo>
                    <a:lnTo>
                      <a:pt x="388" y="136"/>
                    </a:lnTo>
                    <a:lnTo>
                      <a:pt x="388" y="134"/>
                    </a:lnTo>
                    <a:lnTo>
                      <a:pt x="391" y="134"/>
                    </a:lnTo>
                    <a:lnTo>
                      <a:pt x="391" y="128"/>
                    </a:lnTo>
                    <a:lnTo>
                      <a:pt x="393" y="128"/>
                    </a:lnTo>
                    <a:lnTo>
                      <a:pt x="393" y="126"/>
                    </a:lnTo>
                    <a:lnTo>
                      <a:pt x="393" y="121"/>
                    </a:lnTo>
                    <a:lnTo>
                      <a:pt x="396" y="118"/>
                    </a:lnTo>
                    <a:lnTo>
                      <a:pt x="396" y="115"/>
                    </a:lnTo>
                    <a:lnTo>
                      <a:pt x="398" y="107"/>
                    </a:lnTo>
                    <a:lnTo>
                      <a:pt x="398" y="105"/>
                    </a:lnTo>
                    <a:lnTo>
                      <a:pt x="401" y="105"/>
                    </a:lnTo>
                    <a:lnTo>
                      <a:pt x="401" y="102"/>
                    </a:lnTo>
                    <a:lnTo>
                      <a:pt x="404" y="102"/>
                    </a:lnTo>
                    <a:lnTo>
                      <a:pt x="406" y="105"/>
                    </a:lnTo>
                    <a:lnTo>
                      <a:pt x="406" y="102"/>
                    </a:lnTo>
                    <a:lnTo>
                      <a:pt x="409" y="92"/>
                    </a:lnTo>
                    <a:lnTo>
                      <a:pt x="412" y="86"/>
                    </a:lnTo>
                    <a:lnTo>
                      <a:pt x="412" y="81"/>
                    </a:lnTo>
                    <a:lnTo>
                      <a:pt x="414" y="73"/>
                    </a:lnTo>
                    <a:lnTo>
                      <a:pt x="414" y="71"/>
                    </a:lnTo>
                    <a:lnTo>
                      <a:pt x="414" y="68"/>
                    </a:lnTo>
                    <a:lnTo>
                      <a:pt x="422" y="50"/>
                    </a:lnTo>
                    <a:lnTo>
                      <a:pt x="422" y="47"/>
                    </a:lnTo>
                    <a:lnTo>
                      <a:pt x="422" y="44"/>
                    </a:lnTo>
                    <a:lnTo>
                      <a:pt x="425" y="42"/>
                    </a:lnTo>
                    <a:lnTo>
                      <a:pt x="430" y="29"/>
                    </a:lnTo>
                    <a:lnTo>
                      <a:pt x="430" y="26"/>
                    </a:lnTo>
                    <a:lnTo>
                      <a:pt x="422" y="23"/>
                    </a:lnTo>
                    <a:lnTo>
                      <a:pt x="422" y="16"/>
                    </a:lnTo>
                    <a:lnTo>
                      <a:pt x="425" y="16"/>
                    </a:lnTo>
                    <a:lnTo>
                      <a:pt x="425" y="13"/>
                    </a:lnTo>
                    <a:lnTo>
                      <a:pt x="427" y="13"/>
                    </a:lnTo>
                    <a:lnTo>
                      <a:pt x="430" y="13"/>
                    </a:lnTo>
                    <a:lnTo>
                      <a:pt x="433" y="13"/>
                    </a:lnTo>
                    <a:lnTo>
                      <a:pt x="435" y="16"/>
                    </a:lnTo>
                    <a:lnTo>
                      <a:pt x="438" y="16"/>
                    </a:lnTo>
                    <a:lnTo>
                      <a:pt x="440" y="16"/>
                    </a:lnTo>
                    <a:lnTo>
                      <a:pt x="443" y="16"/>
                    </a:lnTo>
                    <a:lnTo>
                      <a:pt x="446" y="16"/>
                    </a:lnTo>
                    <a:lnTo>
                      <a:pt x="448" y="18"/>
                    </a:lnTo>
                    <a:lnTo>
                      <a:pt x="451" y="18"/>
                    </a:lnTo>
                    <a:lnTo>
                      <a:pt x="454" y="18"/>
                    </a:lnTo>
                    <a:lnTo>
                      <a:pt x="456" y="18"/>
                    </a:lnTo>
                    <a:lnTo>
                      <a:pt x="459" y="21"/>
                    </a:lnTo>
                    <a:lnTo>
                      <a:pt x="461" y="21"/>
                    </a:lnTo>
                    <a:lnTo>
                      <a:pt x="464" y="21"/>
                    </a:lnTo>
                    <a:lnTo>
                      <a:pt x="467" y="23"/>
                    </a:lnTo>
                    <a:lnTo>
                      <a:pt x="469" y="23"/>
                    </a:lnTo>
                    <a:lnTo>
                      <a:pt x="472" y="23"/>
                    </a:lnTo>
                    <a:lnTo>
                      <a:pt x="485" y="29"/>
                    </a:lnTo>
                    <a:lnTo>
                      <a:pt x="490" y="29"/>
                    </a:lnTo>
                    <a:lnTo>
                      <a:pt x="495" y="31"/>
                    </a:lnTo>
                    <a:lnTo>
                      <a:pt x="498" y="31"/>
                    </a:lnTo>
                    <a:lnTo>
                      <a:pt x="501" y="31"/>
                    </a:lnTo>
                    <a:lnTo>
                      <a:pt x="511" y="37"/>
                    </a:lnTo>
                    <a:lnTo>
                      <a:pt x="516" y="37"/>
                    </a:lnTo>
                    <a:lnTo>
                      <a:pt x="537" y="44"/>
                    </a:lnTo>
                    <a:lnTo>
                      <a:pt x="540" y="44"/>
                    </a:lnTo>
                    <a:lnTo>
                      <a:pt x="545" y="47"/>
                    </a:lnTo>
                    <a:lnTo>
                      <a:pt x="553" y="50"/>
                    </a:lnTo>
                    <a:lnTo>
                      <a:pt x="564" y="52"/>
                    </a:lnTo>
                    <a:lnTo>
                      <a:pt x="566" y="55"/>
                    </a:lnTo>
                    <a:lnTo>
                      <a:pt x="569" y="55"/>
                    </a:lnTo>
                    <a:lnTo>
                      <a:pt x="572" y="55"/>
                    </a:lnTo>
                    <a:lnTo>
                      <a:pt x="585" y="63"/>
                    </a:lnTo>
                    <a:lnTo>
                      <a:pt x="592" y="68"/>
                    </a:lnTo>
                    <a:lnTo>
                      <a:pt x="661" y="89"/>
                    </a:lnTo>
                    <a:lnTo>
                      <a:pt x="705" y="102"/>
                    </a:lnTo>
                    <a:lnTo>
                      <a:pt x="710" y="100"/>
                    </a:lnTo>
                    <a:lnTo>
                      <a:pt x="716" y="100"/>
                    </a:lnTo>
                    <a:lnTo>
                      <a:pt x="718" y="100"/>
                    </a:lnTo>
                    <a:lnTo>
                      <a:pt x="721" y="100"/>
                    </a:lnTo>
                    <a:lnTo>
                      <a:pt x="724" y="100"/>
                    </a:lnTo>
                    <a:lnTo>
                      <a:pt x="731" y="102"/>
                    </a:lnTo>
                    <a:lnTo>
                      <a:pt x="734" y="102"/>
                    </a:lnTo>
                    <a:lnTo>
                      <a:pt x="739" y="102"/>
                    </a:lnTo>
                    <a:lnTo>
                      <a:pt x="742" y="102"/>
                    </a:lnTo>
                    <a:lnTo>
                      <a:pt x="747" y="102"/>
                    </a:lnTo>
                    <a:lnTo>
                      <a:pt x="752" y="102"/>
                    </a:lnTo>
                    <a:lnTo>
                      <a:pt x="758" y="102"/>
                    </a:lnTo>
                    <a:lnTo>
                      <a:pt x="768" y="102"/>
                    </a:lnTo>
                    <a:lnTo>
                      <a:pt x="773" y="102"/>
                    </a:lnTo>
                    <a:lnTo>
                      <a:pt x="779" y="102"/>
                    </a:lnTo>
                    <a:lnTo>
                      <a:pt x="781" y="102"/>
                    </a:lnTo>
                    <a:lnTo>
                      <a:pt x="784" y="102"/>
                    </a:lnTo>
                    <a:lnTo>
                      <a:pt x="786" y="102"/>
                    </a:lnTo>
                    <a:lnTo>
                      <a:pt x="789" y="102"/>
                    </a:lnTo>
                    <a:lnTo>
                      <a:pt x="792" y="102"/>
                    </a:lnTo>
                    <a:lnTo>
                      <a:pt x="794" y="102"/>
                    </a:lnTo>
                    <a:lnTo>
                      <a:pt x="797" y="102"/>
                    </a:lnTo>
                    <a:lnTo>
                      <a:pt x="800" y="102"/>
                    </a:lnTo>
                    <a:lnTo>
                      <a:pt x="805" y="102"/>
                    </a:lnTo>
                    <a:lnTo>
                      <a:pt x="807" y="102"/>
                    </a:lnTo>
                    <a:lnTo>
                      <a:pt x="807" y="100"/>
                    </a:lnTo>
                    <a:lnTo>
                      <a:pt x="810" y="100"/>
                    </a:lnTo>
                    <a:lnTo>
                      <a:pt x="815" y="100"/>
                    </a:lnTo>
                    <a:lnTo>
                      <a:pt x="821" y="97"/>
                    </a:lnTo>
                    <a:lnTo>
                      <a:pt x="826" y="97"/>
                    </a:lnTo>
                    <a:lnTo>
                      <a:pt x="828" y="97"/>
                    </a:lnTo>
                    <a:lnTo>
                      <a:pt x="834" y="94"/>
                    </a:lnTo>
                    <a:lnTo>
                      <a:pt x="836" y="92"/>
                    </a:lnTo>
                    <a:lnTo>
                      <a:pt x="842" y="89"/>
                    </a:lnTo>
                    <a:lnTo>
                      <a:pt x="844" y="89"/>
                    </a:lnTo>
                    <a:lnTo>
                      <a:pt x="849" y="86"/>
                    </a:lnTo>
                    <a:lnTo>
                      <a:pt x="852" y="84"/>
                    </a:lnTo>
                    <a:lnTo>
                      <a:pt x="857" y="81"/>
                    </a:lnTo>
                    <a:lnTo>
                      <a:pt x="863" y="76"/>
                    </a:lnTo>
                    <a:lnTo>
                      <a:pt x="865" y="76"/>
                    </a:lnTo>
                    <a:lnTo>
                      <a:pt x="865" y="73"/>
                    </a:lnTo>
                    <a:lnTo>
                      <a:pt x="868" y="73"/>
                    </a:lnTo>
                    <a:lnTo>
                      <a:pt x="873" y="71"/>
                    </a:lnTo>
                    <a:lnTo>
                      <a:pt x="873" y="68"/>
                    </a:lnTo>
                    <a:lnTo>
                      <a:pt x="876" y="68"/>
                    </a:lnTo>
                    <a:lnTo>
                      <a:pt x="876" y="65"/>
                    </a:lnTo>
                    <a:lnTo>
                      <a:pt x="881" y="63"/>
                    </a:lnTo>
                    <a:lnTo>
                      <a:pt x="881" y="60"/>
                    </a:lnTo>
                    <a:lnTo>
                      <a:pt x="883" y="58"/>
                    </a:lnTo>
                    <a:lnTo>
                      <a:pt x="886" y="58"/>
                    </a:lnTo>
                    <a:lnTo>
                      <a:pt x="889" y="52"/>
                    </a:lnTo>
                    <a:lnTo>
                      <a:pt x="891" y="52"/>
                    </a:lnTo>
                    <a:lnTo>
                      <a:pt x="891" y="50"/>
                    </a:lnTo>
                    <a:lnTo>
                      <a:pt x="894" y="47"/>
                    </a:lnTo>
                    <a:lnTo>
                      <a:pt x="899" y="42"/>
                    </a:lnTo>
                    <a:lnTo>
                      <a:pt x="904" y="37"/>
                    </a:lnTo>
                    <a:lnTo>
                      <a:pt x="910" y="31"/>
                    </a:lnTo>
                    <a:lnTo>
                      <a:pt x="918" y="21"/>
                    </a:lnTo>
                    <a:lnTo>
                      <a:pt x="920" y="21"/>
                    </a:lnTo>
                    <a:lnTo>
                      <a:pt x="920" y="18"/>
                    </a:lnTo>
                    <a:lnTo>
                      <a:pt x="928" y="8"/>
                    </a:lnTo>
                    <a:lnTo>
                      <a:pt x="931" y="8"/>
                    </a:lnTo>
                    <a:lnTo>
                      <a:pt x="936" y="0"/>
                    </a:lnTo>
                    <a:lnTo>
                      <a:pt x="944" y="8"/>
                    </a:lnTo>
                    <a:lnTo>
                      <a:pt x="957" y="21"/>
                    </a:lnTo>
                    <a:lnTo>
                      <a:pt x="970" y="34"/>
                    </a:lnTo>
                    <a:lnTo>
                      <a:pt x="975" y="39"/>
                    </a:lnTo>
                    <a:lnTo>
                      <a:pt x="980" y="44"/>
                    </a:lnTo>
                    <a:lnTo>
                      <a:pt x="1001" y="65"/>
                    </a:lnTo>
                    <a:lnTo>
                      <a:pt x="1009" y="73"/>
                    </a:lnTo>
                    <a:lnTo>
                      <a:pt x="1017" y="81"/>
                    </a:lnTo>
                    <a:lnTo>
                      <a:pt x="1028" y="9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3" name="フリーフォーム 222"/>
              <p:cNvSpPr>
                <a:spLocks/>
              </p:cNvSpPr>
              <p:nvPr/>
            </p:nvSpPr>
            <p:spPr bwMode="auto">
              <a:xfrm>
                <a:off x="2055946" y="2752069"/>
                <a:ext cx="455755" cy="504135"/>
              </a:xfrm>
              <a:custGeom>
                <a:avLst/>
                <a:gdLst>
                  <a:gd name="T0" fmla="*/ 553 w 951"/>
                  <a:gd name="T1" fmla="*/ 196 h 1036"/>
                  <a:gd name="T2" fmla="*/ 569 w 951"/>
                  <a:gd name="T3" fmla="*/ 210 h 1036"/>
                  <a:gd name="T4" fmla="*/ 590 w 951"/>
                  <a:gd name="T5" fmla="*/ 225 h 1036"/>
                  <a:gd name="T6" fmla="*/ 687 w 951"/>
                  <a:gd name="T7" fmla="*/ 278 h 1036"/>
                  <a:gd name="T8" fmla="*/ 736 w 951"/>
                  <a:gd name="T9" fmla="*/ 257 h 1036"/>
                  <a:gd name="T10" fmla="*/ 807 w 951"/>
                  <a:gd name="T11" fmla="*/ 225 h 1036"/>
                  <a:gd name="T12" fmla="*/ 846 w 951"/>
                  <a:gd name="T13" fmla="*/ 189 h 1036"/>
                  <a:gd name="T14" fmla="*/ 941 w 951"/>
                  <a:gd name="T15" fmla="*/ 165 h 1036"/>
                  <a:gd name="T16" fmla="*/ 936 w 951"/>
                  <a:gd name="T17" fmla="*/ 189 h 1036"/>
                  <a:gd name="T18" fmla="*/ 928 w 951"/>
                  <a:gd name="T19" fmla="*/ 220 h 1036"/>
                  <a:gd name="T20" fmla="*/ 917 w 951"/>
                  <a:gd name="T21" fmla="*/ 257 h 1036"/>
                  <a:gd name="T22" fmla="*/ 909 w 951"/>
                  <a:gd name="T23" fmla="*/ 280 h 1036"/>
                  <a:gd name="T24" fmla="*/ 901 w 951"/>
                  <a:gd name="T25" fmla="*/ 315 h 1036"/>
                  <a:gd name="T26" fmla="*/ 904 w 951"/>
                  <a:gd name="T27" fmla="*/ 341 h 1036"/>
                  <a:gd name="T28" fmla="*/ 912 w 951"/>
                  <a:gd name="T29" fmla="*/ 367 h 1036"/>
                  <a:gd name="T30" fmla="*/ 938 w 951"/>
                  <a:gd name="T31" fmla="*/ 483 h 1036"/>
                  <a:gd name="T32" fmla="*/ 951 w 951"/>
                  <a:gd name="T33" fmla="*/ 519 h 1036"/>
                  <a:gd name="T34" fmla="*/ 920 w 951"/>
                  <a:gd name="T35" fmla="*/ 532 h 1036"/>
                  <a:gd name="T36" fmla="*/ 875 w 951"/>
                  <a:gd name="T37" fmla="*/ 556 h 1036"/>
                  <a:gd name="T38" fmla="*/ 862 w 951"/>
                  <a:gd name="T39" fmla="*/ 564 h 1036"/>
                  <a:gd name="T40" fmla="*/ 823 w 951"/>
                  <a:gd name="T41" fmla="*/ 588 h 1036"/>
                  <a:gd name="T42" fmla="*/ 789 w 951"/>
                  <a:gd name="T43" fmla="*/ 627 h 1036"/>
                  <a:gd name="T44" fmla="*/ 705 w 951"/>
                  <a:gd name="T45" fmla="*/ 737 h 1036"/>
                  <a:gd name="T46" fmla="*/ 663 w 951"/>
                  <a:gd name="T47" fmla="*/ 800 h 1036"/>
                  <a:gd name="T48" fmla="*/ 639 w 951"/>
                  <a:gd name="T49" fmla="*/ 839 h 1036"/>
                  <a:gd name="T50" fmla="*/ 443 w 951"/>
                  <a:gd name="T51" fmla="*/ 992 h 1036"/>
                  <a:gd name="T52" fmla="*/ 325 w 951"/>
                  <a:gd name="T53" fmla="*/ 1036 h 1036"/>
                  <a:gd name="T54" fmla="*/ 299 w 951"/>
                  <a:gd name="T55" fmla="*/ 992 h 1036"/>
                  <a:gd name="T56" fmla="*/ 230 w 951"/>
                  <a:gd name="T57" fmla="*/ 879 h 1036"/>
                  <a:gd name="T58" fmla="*/ 223 w 951"/>
                  <a:gd name="T59" fmla="*/ 866 h 1036"/>
                  <a:gd name="T60" fmla="*/ 215 w 951"/>
                  <a:gd name="T61" fmla="*/ 858 h 1036"/>
                  <a:gd name="T62" fmla="*/ 209 w 951"/>
                  <a:gd name="T63" fmla="*/ 850 h 1036"/>
                  <a:gd name="T64" fmla="*/ 199 w 951"/>
                  <a:gd name="T65" fmla="*/ 839 h 1036"/>
                  <a:gd name="T66" fmla="*/ 196 w 951"/>
                  <a:gd name="T67" fmla="*/ 837 h 1036"/>
                  <a:gd name="T68" fmla="*/ 186 w 951"/>
                  <a:gd name="T69" fmla="*/ 824 h 1036"/>
                  <a:gd name="T70" fmla="*/ 146 w 951"/>
                  <a:gd name="T71" fmla="*/ 803 h 1036"/>
                  <a:gd name="T72" fmla="*/ 99 w 951"/>
                  <a:gd name="T73" fmla="*/ 792 h 1036"/>
                  <a:gd name="T74" fmla="*/ 70 w 951"/>
                  <a:gd name="T75" fmla="*/ 787 h 1036"/>
                  <a:gd name="T76" fmla="*/ 10 w 951"/>
                  <a:gd name="T77" fmla="*/ 766 h 1036"/>
                  <a:gd name="T78" fmla="*/ 13 w 951"/>
                  <a:gd name="T79" fmla="*/ 745 h 1036"/>
                  <a:gd name="T80" fmla="*/ 21 w 951"/>
                  <a:gd name="T81" fmla="*/ 695 h 1036"/>
                  <a:gd name="T82" fmla="*/ 68 w 951"/>
                  <a:gd name="T83" fmla="*/ 580 h 1036"/>
                  <a:gd name="T84" fmla="*/ 55 w 951"/>
                  <a:gd name="T85" fmla="*/ 527 h 1036"/>
                  <a:gd name="T86" fmla="*/ 29 w 951"/>
                  <a:gd name="T87" fmla="*/ 459 h 1036"/>
                  <a:gd name="T88" fmla="*/ 31 w 951"/>
                  <a:gd name="T89" fmla="*/ 438 h 1036"/>
                  <a:gd name="T90" fmla="*/ 52 w 951"/>
                  <a:gd name="T91" fmla="*/ 412 h 1036"/>
                  <a:gd name="T92" fmla="*/ 73 w 951"/>
                  <a:gd name="T93" fmla="*/ 388 h 1036"/>
                  <a:gd name="T94" fmla="*/ 34 w 951"/>
                  <a:gd name="T95" fmla="*/ 328 h 1036"/>
                  <a:gd name="T96" fmla="*/ 31 w 951"/>
                  <a:gd name="T97" fmla="*/ 259 h 1036"/>
                  <a:gd name="T98" fmla="*/ 141 w 951"/>
                  <a:gd name="T99" fmla="*/ 183 h 1036"/>
                  <a:gd name="T100" fmla="*/ 204 w 951"/>
                  <a:gd name="T101" fmla="*/ 139 h 1036"/>
                  <a:gd name="T102" fmla="*/ 330 w 951"/>
                  <a:gd name="T103" fmla="*/ 47 h 1036"/>
                  <a:gd name="T104" fmla="*/ 393 w 951"/>
                  <a:gd name="T105" fmla="*/ 0 h 1036"/>
                  <a:gd name="T106" fmla="*/ 443 w 951"/>
                  <a:gd name="T107" fmla="*/ 68 h 1036"/>
                  <a:gd name="T108" fmla="*/ 472 w 951"/>
                  <a:gd name="T109" fmla="*/ 105 h 1036"/>
                  <a:gd name="T110" fmla="*/ 485 w 951"/>
                  <a:gd name="T111" fmla="*/ 123 h 1036"/>
                  <a:gd name="T112" fmla="*/ 503 w 951"/>
                  <a:gd name="T113" fmla="*/ 144 h 1036"/>
                  <a:gd name="T114" fmla="*/ 506 w 951"/>
                  <a:gd name="T115" fmla="*/ 149 h 1036"/>
                  <a:gd name="T116" fmla="*/ 521 w 951"/>
                  <a:gd name="T117" fmla="*/ 170 h 1036"/>
                  <a:gd name="T118" fmla="*/ 548 w 951"/>
                  <a:gd name="T119" fmla="*/ 196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1" h="1036">
                    <a:moveTo>
                      <a:pt x="548" y="196"/>
                    </a:moveTo>
                    <a:lnTo>
                      <a:pt x="550" y="199"/>
                    </a:lnTo>
                    <a:lnTo>
                      <a:pt x="550" y="196"/>
                    </a:lnTo>
                    <a:lnTo>
                      <a:pt x="553" y="196"/>
                    </a:lnTo>
                    <a:lnTo>
                      <a:pt x="553" y="199"/>
                    </a:lnTo>
                    <a:lnTo>
                      <a:pt x="555" y="199"/>
                    </a:lnTo>
                    <a:lnTo>
                      <a:pt x="558" y="204"/>
                    </a:lnTo>
                    <a:lnTo>
                      <a:pt x="561" y="204"/>
                    </a:lnTo>
                    <a:lnTo>
                      <a:pt x="563" y="207"/>
                    </a:lnTo>
                    <a:lnTo>
                      <a:pt x="566" y="210"/>
                    </a:lnTo>
                    <a:lnTo>
                      <a:pt x="569" y="210"/>
                    </a:lnTo>
                    <a:lnTo>
                      <a:pt x="571" y="212"/>
                    </a:lnTo>
                    <a:lnTo>
                      <a:pt x="571" y="215"/>
                    </a:lnTo>
                    <a:lnTo>
                      <a:pt x="574" y="215"/>
                    </a:lnTo>
                    <a:lnTo>
                      <a:pt x="579" y="217"/>
                    </a:lnTo>
                    <a:lnTo>
                      <a:pt x="590" y="225"/>
                    </a:lnTo>
                    <a:lnTo>
                      <a:pt x="592" y="228"/>
                    </a:lnTo>
                    <a:lnTo>
                      <a:pt x="595" y="228"/>
                    </a:lnTo>
                    <a:lnTo>
                      <a:pt x="600" y="233"/>
                    </a:lnTo>
                    <a:lnTo>
                      <a:pt x="608" y="236"/>
                    </a:lnTo>
                    <a:lnTo>
                      <a:pt x="613" y="238"/>
                    </a:lnTo>
                    <a:lnTo>
                      <a:pt x="616" y="241"/>
                    </a:lnTo>
                    <a:lnTo>
                      <a:pt x="634" y="252"/>
                    </a:lnTo>
                    <a:lnTo>
                      <a:pt x="687" y="278"/>
                    </a:lnTo>
                    <a:lnTo>
                      <a:pt x="715" y="294"/>
                    </a:lnTo>
                    <a:lnTo>
                      <a:pt x="718" y="286"/>
                    </a:lnTo>
                    <a:lnTo>
                      <a:pt x="721" y="273"/>
                    </a:lnTo>
                    <a:lnTo>
                      <a:pt x="723" y="262"/>
                    </a:lnTo>
                    <a:lnTo>
                      <a:pt x="726" y="262"/>
                    </a:lnTo>
                    <a:lnTo>
                      <a:pt x="736" y="257"/>
                    </a:lnTo>
                    <a:lnTo>
                      <a:pt x="768" y="254"/>
                    </a:lnTo>
                    <a:lnTo>
                      <a:pt x="770" y="252"/>
                    </a:lnTo>
                    <a:lnTo>
                      <a:pt x="781" y="238"/>
                    </a:lnTo>
                    <a:lnTo>
                      <a:pt x="786" y="225"/>
                    </a:lnTo>
                    <a:lnTo>
                      <a:pt x="789" y="225"/>
                    </a:lnTo>
                    <a:lnTo>
                      <a:pt x="794" y="225"/>
                    </a:lnTo>
                    <a:lnTo>
                      <a:pt x="807" y="225"/>
                    </a:lnTo>
                    <a:lnTo>
                      <a:pt x="820" y="225"/>
                    </a:lnTo>
                    <a:lnTo>
                      <a:pt x="833" y="228"/>
                    </a:lnTo>
                    <a:lnTo>
                      <a:pt x="849" y="228"/>
                    </a:lnTo>
                    <a:lnTo>
                      <a:pt x="849" y="202"/>
                    </a:lnTo>
                    <a:lnTo>
                      <a:pt x="846" y="194"/>
                    </a:lnTo>
                    <a:lnTo>
                      <a:pt x="846" y="189"/>
                    </a:lnTo>
                    <a:lnTo>
                      <a:pt x="846" y="181"/>
                    </a:lnTo>
                    <a:lnTo>
                      <a:pt x="862" y="178"/>
                    </a:lnTo>
                    <a:lnTo>
                      <a:pt x="886" y="173"/>
                    </a:lnTo>
                    <a:lnTo>
                      <a:pt x="922" y="165"/>
                    </a:lnTo>
                    <a:lnTo>
                      <a:pt x="925" y="168"/>
                    </a:lnTo>
                    <a:lnTo>
                      <a:pt x="941" y="165"/>
                    </a:lnTo>
                    <a:lnTo>
                      <a:pt x="943" y="165"/>
                    </a:lnTo>
                    <a:lnTo>
                      <a:pt x="943" y="168"/>
                    </a:lnTo>
                    <a:lnTo>
                      <a:pt x="941" y="173"/>
                    </a:lnTo>
                    <a:lnTo>
                      <a:pt x="938" y="181"/>
                    </a:lnTo>
                    <a:lnTo>
                      <a:pt x="938" y="183"/>
                    </a:lnTo>
                    <a:lnTo>
                      <a:pt x="936" y="189"/>
                    </a:lnTo>
                    <a:lnTo>
                      <a:pt x="936" y="196"/>
                    </a:lnTo>
                    <a:lnTo>
                      <a:pt x="933" y="204"/>
                    </a:lnTo>
                    <a:lnTo>
                      <a:pt x="930" y="207"/>
                    </a:lnTo>
                    <a:lnTo>
                      <a:pt x="930" y="210"/>
                    </a:lnTo>
                    <a:lnTo>
                      <a:pt x="930" y="212"/>
                    </a:lnTo>
                    <a:lnTo>
                      <a:pt x="928" y="220"/>
                    </a:lnTo>
                    <a:lnTo>
                      <a:pt x="925" y="225"/>
                    </a:lnTo>
                    <a:lnTo>
                      <a:pt x="925" y="231"/>
                    </a:lnTo>
                    <a:lnTo>
                      <a:pt x="920" y="244"/>
                    </a:lnTo>
                    <a:lnTo>
                      <a:pt x="920" y="249"/>
                    </a:lnTo>
                    <a:lnTo>
                      <a:pt x="920" y="252"/>
                    </a:lnTo>
                    <a:lnTo>
                      <a:pt x="917" y="254"/>
                    </a:lnTo>
                    <a:lnTo>
                      <a:pt x="917" y="257"/>
                    </a:lnTo>
                    <a:lnTo>
                      <a:pt x="915" y="265"/>
                    </a:lnTo>
                    <a:lnTo>
                      <a:pt x="912" y="267"/>
                    </a:lnTo>
                    <a:lnTo>
                      <a:pt x="912" y="273"/>
                    </a:lnTo>
                    <a:lnTo>
                      <a:pt x="909" y="280"/>
                    </a:lnTo>
                    <a:lnTo>
                      <a:pt x="907" y="286"/>
                    </a:lnTo>
                    <a:lnTo>
                      <a:pt x="901" y="294"/>
                    </a:lnTo>
                    <a:lnTo>
                      <a:pt x="901" y="296"/>
                    </a:lnTo>
                    <a:lnTo>
                      <a:pt x="901" y="307"/>
                    </a:lnTo>
                    <a:lnTo>
                      <a:pt x="901" y="315"/>
                    </a:lnTo>
                    <a:lnTo>
                      <a:pt x="901" y="328"/>
                    </a:lnTo>
                    <a:lnTo>
                      <a:pt x="904" y="341"/>
                    </a:lnTo>
                    <a:lnTo>
                      <a:pt x="904" y="343"/>
                    </a:lnTo>
                    <a:lnTo>
                      <a:pt x="909" y="354"/>
                    </a:lnTo>
                    <a:lnTo>
                      <a:pt x="909" y="359"/>
                    </a:lnTo>
                    <a:lnTo>
                      <a:pt x="912" y="362"/>
                    </a:lnTo>
                    <a:lnTo>
                      <a:pt x="912" y="367"/>
                    </a:lnTo>
                    <a:lnTo>
                      <a:pt x="917" y="380"/>
                    </a:lnTo>
                    <a:lnTo>
                      <a:pt x="922" y="401"/>
                    </a:lnTo>
                    <a:lnTo>
                      <a:pt x="922" y="404"/>
                    </a:lnTo>
                    <a:lnTo>
                      <a:pt x="925" y="404"/>
                    </a:lnTo>
                    <a:lnTo>
                      <a:pt x="925" y="406"/>
                    </a:lnTo>
                    <a:lnTo>
                      <a:pt x="925" y="409"/>
                    </a:lnTo>
                    <a:lnTo>
                      <a:pt x="922" y="441"/>
                    </a:lnTo>
                    <a:lnTo>
                      <a:pt x="938" y="483"/>
                    </a:lnTo>
                    <a:lnTo>
                      <a:pt x="946" y="498"/>
                    </a:lnTo>
                    <a:lnTo>
                      <a:pt x="946" y="501"/>
                    </a:lnTo>
                    <a:lnTo>
                      <a:pt x="951" y="519"/>
                    </a:lnTo>
                    <a:lnTo>
                      <a:pt x="949" y="519"/>
                    </a:lnTo>
                    <a:lnTo>
                      <a:pt x="946" y="522"/>
                    </a:lnTo>
                    <a:lnTo>
                      <a:pt x="938" y="525"/>
                    </a:lnTo>
                    <a:lnTo>
                      <a:pt x="930" y="527"/>
                    </a:lnTo>
                    <a:lnTo>
                      <a:pt x="922" y="530"/>
                    </a:lnTo>
                    <a:lnTo>
                      <a:pt x="920" y="532"/>
                    </a:lnTo>
                    <a:lnTo>
                      <a:pt x="915" y="535"/>
                    </a:lnTo>
                    <a:lnTo>
                      <a:pt x="907" y="538"/>
                    </a:lnTo>
                    <a:lnTo>
                      <a:pt x="901" y="540"/>
                    </a:lnTo>
                    <a:lnTo>
                      <a:pt x="896" y="543"/>
                    </a:lnTo>
                    <a:lnTo>
                      <a:pt x="891" y="546"/>
                    </a:lnTo>
                    <a:lnTo>
                      <a:pt x="886" y="551"/>
                    </a:lnTo>
                    <a:lnTo>
                      <a:pt x="878" y="553"/>
                    </a:lnTo>
                    <a:lnTo>
                      <a:pt x="875" y="556"/>
                    </a:lnTo>
                    <a:lnTo>
                      <a:pt x="873" y="559"/>
                    </a:lnTo>
                    <a:lnTo>
                      <a:pt x="867" y="559"/>
                    </a:lnTo>
                    <a:lnTo>
                      <a:pt x="867" y="561"/>
                    </a:lnTo>
                    <a:lnTo>
                      <a:pt x="865" y="561"/>
                    </a:lnTo>
                    <a:lnTo>
                      <a:pt x="862" y="564"/>
                    </a:lnTo>
                    <a:lnTo>
                      <a:pt x="852" y="569"/>
                    </a:lnTo>
                    <a:lnTo>
                      <a:pt x="844" y="574"/>
                    </a:lnTo>
                    <a:lnTo>
                      <a:pt x="839" y="580"/>
                    </a:lnTo>
                    <a:lnTo>
                      <a:pt x="831" y="582"/>
                    </a:lnTo>
                    <a:lnTo>
                      <a:pt x="823" y="588"/>
                    </a:lnTo>
                    <a:lnTo>
                      <a:pt x="820" y="593"/>
                    </a:lnTo>
                    <a:lnTo>
                      <a:pt x="815" y="595"/>
                    </a:lnTo>
                    <a:lnTo>
                      <a:pt x="812" y="598"/>
                    </a:lnTo>
                    <a:lnTo>
                      <a:pt x="810" y="603"/>
                    </a:lnTo>
                    <a:lnTo>
                      <a:pt x="804" y="606"/>
                    </a:lnTo>
                    <a:lnTo>
                      <a:pt x="799" y="614"/>
                    </a:lnTo>
                    <a:lnTo>
                      <a:pt x="794" y="622"/>
                    </a:lnTo>
                    <a:lnTo>
                      <a:pt x="789" y="627"/>
                    </a:lnTo>
                    <a:lnTo>
                      <a:pt x="781" y="637"/>
                    </a:lnTo>
                    <a:lnTo>
                      <a:pt x="770" y="651"/>
                    </a:lnTo>
                    <a:lnTo>
                      <a:pt x="747" y="679"/>
                    </a:lnTo>
                    <a:lnTo>
                      <a:pt x="744" y="685"/>
                    </a:lnTo>
                    <a:lnTo>
                      <a:pt x="742" y="687"/>
                    </a:lnTo>
                    <a:lnTo>
                      <a:pt x="726" y="708"/>
                    </a:lnTo>
                    <a:lnTo>
                      <a:pt x="705" y="737"/>
                    </a:lnTo>
                    <a:lnTo>
                      <a:pt x="671" y="790"/>
                    </a:lnTo>
                    <a:lnTo>
                      <a:pt x="668" y="790"/>
                    </a:lnTo>
                    <a:lnTo>
                      <a:pt x="663" y="797"/>
                    </a:lnTo>
                    <a:lnTo>
                      <a:pt x="663" y="800"/>
                    </a:lnTo>
                    <a:lnTo>
                      <a:pt x="660" y="803"/>
                    </a:lnTo>
                    <a:lnTo>
                      <a:pt x="642" y="832"/>
                    </a:lnTo>
                    <a:lnTo>
                      <a:pt x="639" y="837"/>
                    </a:lnTo>
                    <a:lnTo>
                      <a:pt x="639" y="839"/>
                    </a:lnTo>
                    <a:lnTo>
                      <a:pt x="616" y="881"/>
                    </a:lnTo>
                    <a:lnTo>
                      <a:pt x="590" y="929"/>
                    </a:lnTo>
                    <a:lnTo>
                      <a:pt x="563" y="942"/>
                    </a:lnTo>
                    <a:lnTo>
                      <a:pt x="527" y="958"/>
                    </a:lnTo>
                    <a:lnTo>
                      <a:pt x="474" y="979"/>
                    </a:lnTo>
                    <a:lnTo>
                      <a:pt x="456" y="986"/>
                    </a:lnTo>
                    <a:lnTo>
                      <a:pt x="443" y="992"/>
                    </a:lnTo>
                    <a:lnTo>
                      <a:pt x="364" y="1026"/>
                    </a:lnTo>
                    <a:lnTo>
                      <a:pt x="359" y="1028"/>
                    </a:lnTo>
                    <a:lnTo>
                      <a:pt x="354" y="1028"/>
                    </a:lnTo>
                    <a:lnTo>
                      <a:pt x="348" y="1031"/>
                    </a:lnTo>
                    <a:lnTo>
                      <a:pt x="343" y="1034"/>
                    </a:lnTo>
                    <a:lnTo>
                      <a:pt x="340" y="1034"/>
                    </a:lnTo>
                    <a:lnTo>
                      <a:pt x="335" y="1036"/>
                    </a:lnTo>
                    <a:lnTo>
                      <a:pt x="325" y="1036"/>
                    </a:lnTo>
                    <a:lnTo>
                      <a:pt x="317" y="1023"/>
                    </a:lnTo>
                    <a:lnTo>
                      <a:pt x="312" y="1013"/>
                    </a:lnTo>
                    <a:lnTo>
                      <a:pt x="309" y="1010"/>
                    </a:lnTo>
                    <a:lnTo>
                      <a:pt x="306" y="1005"/>
                    </a:lnTo>
                    <a:lnTo>
                      <a:pt x="299" y="992"/>
                    </a:lnTo>
                    <a:lnTo>
                      <a:pt x="293" y="984"/>
                    </a:lnTo>
                    <a:lnTo>
                      <a:pt x="285" y="973"/>
                    </a:lnTo>
                    <a:lnTo>
                      <a:pt x="280" y="963"/>
                    </a:lnTo>
                    <a:lnTo>
                      <a:pt x="272" y="950"/>
                    </a:lnTo>
                    <a:lnTo>
                      <a:pt x="264" y="931"/>
                    </a:lnTo>
                    <a:lnTo>
                      <a:pt x="251" y="910"/>
                    </a:lnTo>
                    <a:lnTo>
                      <a:pt x="230" y="881"/>
                    </a:lnTo>
                    <a:lnTo>
                      <a:pt x="230" y="879"/>
                    </a:lnTo>
                    <a:lnTo>
                      <a:pt x="225" y="874"/>
                    </a:lnTo>
                    <a:lnTo>
                      <a:pt x="223" y="866"/>
                    </a:lnTo>
                    <a:lnTo>
                      <a:pt x="220" y="863"/>
                    </a:lnTo>
                    <a:lnTo>
                      <a:pt x="217" y="860"/>
                    </a:lnTo>
                    <a:lnTo>
                      <a:pt x="217" y="858"/>
                    </a:lnTo>
                    <a:lnTo>
                      <a:pt x="215" y="858"/>
                    </a:lnTo>
                    <a:lnTo>
                      <a:pt x="215" y="855"/>
                    </a:lnTo>
                    <a:lnTo>
                      <a:pt x="212" y="853"/>
                    </a:lnTo>
                    <a:lnTo>
                      <a:pt x="209" y="850"/>
                    </a:lnTo>
                    <a:lnTo>
                      <a:pt x="204" y="845"/>
                    </a:lnTo>
                    <a:lnTo>
                      <a:pt x="204" y="842"/>
                    </a:lnTo>
                    <a:lnTo>
                      <a:pt x="202" y="842"/>
                    </a:lnTo>
                    <a:lnTo>
                      <a:pt x="202" y="839"/>
                    </a:lnTo>
                    <a:lnTo>
                      <a:pt x="199" y="839"/>
                    </a:lnTo>
                    <a:lnTo>
                      <a:pt x="199" y="837"/>
                    </a:lnTo>
                    <a:lnTo>
                      <a:pt x="196" y="837"/>
                    </a:lnTo>
                    <a:lnTo>
                      <a:pt x="196" y="834"/>
                    </a:lnTo>
                    <a:lnTo>
                      <a:pt x="194" y="834"/>
                    </a:lnTo>
                    <a:lnTo>
                      <a:pt x="188" y="826"/>
                    </a:lnTo>
                    <a:lnTo>
                      <a:pt x="186" y="826"/>
                    </a:lnTo>
                    <a:lnTo>
                      <a:pt x="186" y="824"/>
                    </a:lnTo>
                    <a:lnTo>
                      <a:pt x="183" y="824"/>
                    </a:lnTo>
                    <a:lnTo>
                      <a:pt x="183" y="821"/>
                    </a:lnTo>
                    <a:lnTo>
                      <a:pt x="181" y="818"/>
                    </a:lnTo>
                    <a:lnTo>
                      <a:pt x="175" y="813"/>
                    </a:lnTo>
                    <a:lnTo>
                      <a:pt x="149" y="803"/>
                    </a:lnTo>
                    <a:lnTo>
                      <a:pt x="146" y="803"/>
                    </a:lnTo>
                    <a:lnTo>
                      <a:pt x="144" y="800"/>
                    </a:lnTo>
                    <a:lnTo>
                      <a:pt x="126" y="797"/>
                    </a:lnTo>
                    <a:lnTo>
                      <a:pt x="118" y="797"/>
                    </a:lnTo>
                    <a:lnTo>
                      <a:pt x="118" y="795"/>
                    </a:lnTo>
                    <a:lnTo>
                      <a:pt x="102" y="792"/>
                    </a:lnTo>
                    <a:lnTo>
                      <a:pt x="99" y="792"/>
                    </a:lnTo>
                    <a:lnTo>
                      <a:pt x="97" y="792"/>
                    </a:lnTo>
                    <a:lnTo>
                      <a:pt x="86" y="790"/>
                    </a:lnTo>
                    <a:lnTo>
                      <a:pt x="84" y="790"/>
                    </a:lnTo>
                    <a:lnTo>
                      <a:pt x="78" y="787"/>
                    </a:lnTo>
                    <a:lnTo>
                      <a:pt x="70" y="787"/>
                    </a:lnTo>
                    <a:lnTo>
                      <a:pt x="57" y="784"/>
                    </a:lnTo>
                    <a:lnTo>
                      <a:pt x="42" y="782"/>
                    </a:lnTo>
                    <a:lnTo>
                      <a:pt x="36" y="779"/>
                    </a:lnTo>
                    <a:lnTo>
                      <a:pt x="10" y="774"/>
                    </a:lnTo>
                    <a:lnTo>
                      <a:pt x="10" y="771"/>
                    </a:lnTo>
                    <a:lnTo>
                      <a:pt x="10" y="766"/>
                    </a:lnTo>
                    <a:lnTo>
                      <a:pt x="10" y="761"/>
                    </a:lnTo>
                    <a:lnTo>
                      <a:pt x="10" y="758"/>
                    </a:lnTo>
                    <a:lnTo>
                      <a:pt x="10" y="755"/>
                    </a:lnTo>
                    <a:lnTo>
                      <a:pt x="10" y="750"/>
                    </a:lnTo>
                    <a:lnTo>
                      <a:pt x="13" y="745"/>
                    </a:lnTo>
                    <a:lnTo>
                      <a:pt x="13" y="740"/>
                    </a:lnTo>
                    <a:lnTo>
                      <a:pt x="13" y="737"/>
                    </a:lnTo>
                    <a:lnTo>
                      <a:pt x="13" y="708"/>
                    </a:lnTo>
                    <a:lnTo>
                      <a:pt x="15" y="703"/>
                    </a:lnTo>
                    <a:lnTo>
                      <a:pt x="21" y="695"/>
                    </a:lnTo>
                    <a:lnTo>
                      <a:pt x="52" y="651"/>
                    </a:lnTo>
                    <a:lnTo>
                      <a:pt x="60" y="640"/>
                    </a:lnTo>
                    <a:lnTo>
                      <a:pt x="65" y="632"/>
                    </a:lnTo>
                    <a:lnTo>
                      <a:pt x="65" y="630"/>
                    </a:lnTo>
                    <a:lnTo>
                      <a:pt x="65" y="616"/>
                    </a:lnTo>
                    <a:lnTo>
                      <a:pt x="68" y="598"/>
                    </a:lnTo>
                    <a:lnTo>
                      <a:pt x="68" y="580"/>
                    </a:lnTo>
                    <a:lnTo>
                      <a:pt x="70" y="574"/>
                    </a:lnTo>
                    <a:lnTo>
                      <a:pt x="70" y="569"/>
                    </a:lnTo>
                    <a:lnTo>
                      <a:pt x="68" y="564"/>
                    </a:lnTo>
                    <a:lnTo>
                      <a:pt x="68" y="561"/>
                    </a:lnTo>
                    <a:lnTo>
                      <a:pt x="68" y="556"/>
                    </a:lnTo>
                    <a:lnTo>
                      <a:pt x="65" y="553"/>
                    </a:lnTo>
                    <a:lnTo>
                      <a:pt x="60" y="540"/>
                    </a:lnTo>
                    <a:lnTo>
                      <a:pt x="55" y="527"/>
                    </a:lnTo>
                    <a:lnTo>
                      <a:pt x="52" y="519"/>
                    </a:lnTo>
                    <a:lnTo>
                      <a:pt x="47" y="506"/>
                    </a:lnTo>
                    <a:lnTo>
                      <a:pt x="47" y="504"/>
                    </a:lnTo>
                    <a:lnTo>
                      <a:pt x="44" y="498"/>
                    </a:lnTo>
                    <a:lnTo>
                      <a:pt x="42" y="493"/>
                    </a:lnTo>
                    <a:lnTo>
                      <a:pt x="42" y="490"/>
                    </a:lnTo>
                    <a:lnTo>
                      <a:pt x="34" y="467"/>
                    </a:lnTo>
                    <a:lnTo>
                      <a:pt x="29" y="459"/>
                    </a:lnTo>
                    <a:lnTo>
                      <a:pt x="29" y="454"/>
                    </a:lnTo>
                    <a:lnTo>
                      <a:pt x="29" y="451"/>
                    </a:lnTo>
                    <a:lnTo>
                      <a:pt x="29" y="448"/>
                    </a:lnTo>
                    <a:lnTo>
                      <a:pt x="29" y="446"/>
                    </a:lnTo>
                    <a:lnTo>
                      <a:pt x="29" y="443"/>
                    </a:lnTo>
                    <a:lnTo>
                      <a:pt x="29" y="441"/>
                    </a:lnTo>
                    <a:lnTo>
                      <a:pt x="31" y="438"/>
                    </a:lnTo>
                    <a:lnTo>
                      <a:pt x="31" y="435"/>
                    </a:lnTo>
                    <a:lnTo>
                      <a:pt x="34" y="430"/>
                    </a:lnTo>
                    <a:lnTo>
                      <a:pt x="36" y="425"/>
                    </a:lnTo>
                    <a:lnTo>
                      <a:pt x="39" y="422"/>
                    </a:lnTo>
                    <a:lnTo>
                      <a:pt x="42" y="420"/>
                    </a:lnTo>
                    <a:lnTo>
                      <a:pt x="44" y="417"/>
                    </a:lnTo>
                    <a:lnTo>
                      <a:pt x="52" y="412"/>
                    </a:lnTo>
                    <a:lnTo>
                      <a:pt x="63" y="404"/>
                    </a:lnTo>
                    <a:lnTo>
                      <a:pt x="65" y="404"/>
                    </a:lnTo>
                    <a:lnTo>
                      <a:pt x="70" y="399"/>
                    </a:lnTo>
                    <a:lnTo>
                      <a:pt x="73" y="396"/>
                    </a:lnTo>
                    <a:lnTo>
                      <a:pt x="76" y="396"/>
                    </a:lnTo>
                    <a:lnTo>
                      <a:pt x="76" y="393"/>
                    </a:lnTo>
                    <a:lnTo>
                      <a:pt x="73" y="388"/>
                    </a:lnTo>
                    <a:lnTo>
                      <a:pt x="73" y="385"/>
                    </a:lnTo>
                    <a:lnTo>
                      <a:pt x="68" y="383"/>
                    </a:lnTo>
                    <a:lnTo>
                      <a:pt x="63" y="372"/>
                    </a:lnTo>
                    <a:lnTo>
                      <a:pt x="52" y="359"/>
                    </a:lnTo>
                    <a:lnTo>
                      <a:pt x="34" y="328"/>
                    </a:lnTo>
                    <a:lnTo>
                      <a:pt x="5" y="286"/>
                    </a:lnTo>
                    <a:lnTo>
                      <a:pt x="0" y="278"/>
                    </a:lnTo>
                    <a:lnTo>
                      <a:pt x="2" y="278"/>
                    </a:lnTo>
                    <a:lnTo>
                      <a:pt x="5" y="275"/>
                    </a:lnTo>
                    <a:lnTo>
                      <a:pt x="31" y="259"/>
                    </a:lnTo>
                    <a:lnTo>
                      <a:pt x="60" y="238"/>
                    </a:lnTo>
                    <a:lnTo>
                      <a:pt x="73" y="228"/>
                    </a:lnTo>
                    <a:lnTo>
                      <a:pt x="84" y="220"/>
                    </a:lnTo>
                    <a:lnTo>
                      <a:pt x="105" y="207"/>
                    </a:lnTo>
                    <a:lnTo>
                      <a:pt x="120" y="196"/>
                    </a:lnTo>
                    <a:lnTo>
                      <a:pt x="141" y="183"/>
                    </a:lnTo>
                    <a:lnTo>
                      <a:pt x="146" y="178"/>
                    </a:lnTo>
                    <a:lnTo>
                      <a:pt x="154" y="173"/>
                    </a:lnTo>
                    <a:lnTo>
                      <a:pt x="173" y="162"/>
                    </a:lnTo>
                    <a:lnTo>
                      <a:pt x="204" y="139"/>
                    </a:lnTo>
                    <a:lnTo>
                      <a:pt x="223" y="126"/>
                    </a:lnTo>
                    <a:lnTo>
                      <a:pt x="241" y="113"/>
                    </a:lnTo>
                    <a:lnTo>
                      <a:pt x="257" y="99"/>
                    </a:lnTo>
                    <a:lnTo>
                      <a:pt x="275" y="86"/>
                    </a:lnTo>
                    <a:lnTo>
                      <a:pt x="283" y="81"/>
                    </a:lnTo>
                    <a:lnTo>
                      <a:pt x="306" y="65"/>
                    </a:lnTo>
                    <a:lnTo>
                      <a:pt x="330" y="47"/>
                    </a:lnTo>
                    <a:lnTo>
                      <a:pt x="364" y="21"/>
                    </a:lnTo>
                    <a:lnTo>
                      <a:pt x="382" y="8"/>
                    </a:lnTo>
                    <a:lnTo>
                      <a:pt x="388" y="5"/>
                    </a:lnTo>
                    <a:lnTo>
                      <a:pt x="393" y="0"/>
                    </a:lnTo>
                    <a:lnTo>
                      <a:pt x="414" y="26"/>
                    </a:lnTo>
                    <a:lnTo>
                      <a:pt x="414" y="29"/>
                    </a:lnTo>
                    <a:lnTo>
                      <a:pt x="417" y="31"/>
                    </a:lnTo>
                    <a:lnTo>
                      <a:pt x="427" y="44"/>
                    </a:lnTo>
                    <a:lnTo>
                      <a:pt x="440" y="63"/>
                    </a:lnTo>
                    <a:lnTo>
                      <a:pt x="443" y="65"/>
                    </a:lnTo>
                    <a:lnTo>
                      <a:pt x="443" y="68"/>
                    </a:lnTo>
                    <a:lnTo>
                      <a:pt x="461" y="89"/>
                    </a:lnTo>
                    <a:lnTo>
                      <a:pt x="461" y="92"/>
                    </a:lnTo>
                    <a:lnTo>
                      <a:pt x="466" y="97"/>
                    </a:lnTo>
                    <a:lnTo>
                      <a:pt x="469" y="99"/>
                    </a:lnTo>
                    <a:lnTo>
                      <a:pt x="472" y="102"/>
                    </a:lnTo>
                    <a:lnTo>
                      <a:pt x="472" y="105"/>
                    </a:lnTo>
                    <a:lnTo>
                      <a:pt x="477" y="110"/>
                    </a:lnTo>
                    <a:lnTo>
                      <a:pt x="477" y="113"/>
                    </a:lnTo>
                    <a:lnTo>
                      <a:pt x="479" y="115"/>
                    </a:lnTo>
                    <a:lnTo>
                      <a:pt x="482" y="118"/>
                    </a:lnTo>
                    <a:lnTo>
                      <a:pt x="482" y="120"/>
                    </a:lnTo>
                    <a:lnTo>
                      <a:pt x="485" y="123"/>
                    </a:lnTo>
                    <a:lnTo>
                      <a:pt x="493" y="131"/>
                    </a:lnTo>
                    <a:lnTo>
                      <a:pt x="493" y="134"/>
                    </a:lnTo>
                    <a:lnTo>
                      <a:pt x="495" y="136"/>
                    </a:lnTo>
                    <a:lnTo>
                      <a:pt x="498" y="139"/>
                    </a:lnTo>
                    <a:lnTo>
                      <a:pt x="503" y="144"/>
                    </a:lnTo>
                    <a:lnTo>
                      <a:pt x="503" y="147"/>
                    </a:lnTo>
                    <a:lnTo>
                      <a:pt x="506" y="149"/>
                    </a:lnTo>
                    <a:lnTo>
                      <a:pt x="511" y="157"/>
                    </a:lnTo>
                    <a:lnTo>
                      <a:pt x="514" y="160"/>
                    </a:lnTo>
                    <a:lnTo>
                      <a:pt x="516" y="162"/>
                    </a:lnTo>
                    <a:lnTo>
                      <a:pt x="519" y="165"/>
                    </a:lnTo>
                    <a:lnTo>
                      <a:pt x="519" y="168"/>
                    </a:lnTo>
                    <a:lnTo>
                      <a:pt x="521" y="170"/>
                    </a:lnTo>
                    <a:lnTo>
                      <a:pt x="524" y="173"/>
                    </a:lnTo>
                    <a:lnTo>
                      <a:pt x="527" y="176"/>
                    </a:lnTo>
                    <a:lnTo>
                      <a:pt x="529" y="178"/>
                    </a:lnTo>
                    <a:lnTo>
                      <a:pt x="540" y="189"/>
                    </a:lnTo>
                    <a:lnTo>
                      <a:pt x="548" y="196"/>
                    </a:lnTo>
                  </a:path>
                </a:pathLst>
              </a:custGeom>
              <a:no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31" name="フリーフォーム 230"/>
              <p:cNvSpPr>
                <a:spLocks/>
              </p:cNvSpPr>
              <p:nvPr/>
            </p:nvSpPr>
            <p:spPr bwMode="auto">
              <a:xfrm>
                <a:off x="2342381" y="3459190"/>
                <a:ext cx="476434" cy="412699"/>
              </a:xfrm>
              <a:custGeom>
                <a:avLst/>
                <a:gdLst>
                  <a:gd name="T0" fmla="*/ 551 w 994"/>
                  <a:gd name="T1" fmla="*/ 63 h 848"/>
                  <a:gd name="T2" fmla="*/ 580 w 994"/>
                  <a:gd name="T3" fmla="*/ 116 h 848"/>
                  <a:gd name="T4" fmla="*/ 593 w 994"/>
                  <a:gd name="T5" fmla="*/ 137 h 848"/>
                  <a:gd name="T6" fmla="*/ 616 w 994"/>
                  <a:gd name="T7" fmla="*/ 182 h 848"/>
                  <a:gd name="T8" fmla="*/ 630 w 994"/>
                  <a:gd name="T9" fmla="*/ 208 h 848"/>
                  <a:gd name="T10" fmla="*/ 666 w 994"/>
                  <a:gd name="T11" fmla="*/ 263 h 848"/>
                  <a:gd name="T12" fmla="*/ 716 w 994"/>
                  <a:gd name="T13" fmla="*/ 258 h 848"/>
                  <a:gd name="T14" fmla="*/ 740 w 994"/>
                  <a:gd name="T15" fmla="*/ 276 h 848"/>
                  <a:gd name="T16" fmla="*/ 839 w 994"/>
                  <a:gd name="T17" fmla="*/ 281 h 848"/>
                  <a:gd name="T18" fmla="*/ 960 w 994"/>
                  <a:gd name="T19" fmla="*/ 302 h 848"/>
                  <a:gd name="T20" fmla="*/ 986 w 994"/>
                  <a:gd name="T21" fmla="*/ 423 h 848"/>
                  <a:gd name="T22" fmla="*/ 981 w 994"/>
                  <a:gd name="T23" fmla="*/ 486 h 848"/>
                  <a:gd name="T24" fmla="*/ 907 w 994"/>
                  <a:gd name="T25" fmla="*/ 643 h 848"/>
                  <a:gd name="T26" fmla="*/ 889 w 994"/>
                  <a:gd name="T27" fmla="*/ 688 h 848"/>
                  <a:gd name="T28" fmla="*/ 845 w 994"/>
                  <a:gd name="T29" fmla="*/ 843 h 848"/>
                  <a:gd name="T30" fmla="*/ 808 w 994"/>
                  <a:gd name="T31" fmla="*/ 838 h 848"/>
                  <a:gd name="T32" fmla="*/ 776 w 994"/>
                  <a:gd name="T33" fmla="*/ 830 h 848"/>
                  <a:gd name="T34" fmla="*/ 753 w 994"/>
                  <a:gd name="T35" fmla="*/ 824 h 848"/>
                  <a:gd name="T36" fmla="*/ 727 w 994"/>
                  <a:gd name="T37" fmla="*/ 817 h 848"/>
                  <a:gd name="T38" fmla="*/ 679 w 994"/>
                  <a:gd name="T39" fmla="*/ 801 h 848"/>
                  <a:gd name="T40" fmla="*/ 648 w 994"/>
                  <a:gd name="T41" fmla="*/ 790 h 848"/>
                  <a:gd name="T42" fmla="*/ 624 w 994"/>
                  <a:gd name="T43" fmla="*/ 785 h 848"/>
                  <a:gd name="T44" fmla="*/ 598 w 994"/>
                  <a:gd name="T45" fmla="*/ 777 h 848"/>
                  <a:gd name="T46" fmla="*/ 551 w 994"/>
                  <a:gd name="T47" fmla="*/ 761 h 848"/>
                  <a:gd name="T48" fmla="*/ 525 w 994"/>
                  <a:gd name="T49" fmla="*/ 751 h 848"/>
                  <a:gd name="T50" fmla="*/ 498 w 994"/>
                  <a:gd name="T51" fmla="*/ 743 h 848"/>
                  <a:gd name="T52" fmla="*/ 483 w 994"/>
                  <a:gd name="T53" fmla="*/ 735 h 848"/>
                  <a:gd name="T54" fmla="*/ 438 w 994"/>
                  <a:gd name="T55" fmla="*/ 709 h 848"/>
                  <a:gd name="T56" fmla="*/ 407 w 994"/>
                  <a:gd name="T57" fmla="*/ 683 h 848"/>
                  <a:gd name="T58" fmla="*/ 391 w 994"/>
                  <a:gd name="T59" fmla="*/ 670 h 848"/>
                  <a:gd name="T60" fmla="*/ 367 w 994"/>
                  <a:gd name="T61" fmla="*/ 654 h 848"/>
                  <a:gd name="T62" fmla="*/ 331 w 994"/>
                  <a:gd name="T63" fmla="*/ 646 h 848"/>
                  <a:gd name="T64" fmla="*/ 299 w 994"/>
                  <a:gd name="T65" fmla="*/ 638 h 848"/>
                  <a:gd name="T66" fmla="*/ 260 w 994"/>
                  <a:gd name="T67" fmla="*/ 638 h 848"/>
                  <a:gd name="T68" fmla="*/ 207 w 994"/>
                  <a:gd name="T69" fmla="*/ 701 h 848"/>
                  <a:gd name="T70" fmla="*/ 158 w 994"/>
                  <a:gd name="T71" fmla="*/ 659 h 848"/>
                  <a:gd name="T72" fmla="*/ 152 w 994"/>
                  <a:gd name="T73" fmla="*/ 557 h 848"/>
                  <a:gd name="T74" fmla="*/ 152 w 994"/>
                  <a:gd name="T75" fmla="*/ 523 h 848"/>
                  <a:gd name="T76" fmla="*/ 158 w 994"/>
                  <a:gd name="T77" fmla="*/ 499 h 848"/>
                  <a:gd name="T78" fmla="*/ 131 w 994"/>
                  <a:gd name="T79" fmla="*/ 520 h 848"/>
                  <a:gd name="T80" fmla="*/ 87 w 994"/>
                  <a:gd name="T81" fmla="*/ 546 h 848"/>
                  <a:gd name="T82" fmla="*/ 61 w 994"/>
                  <a:gd name="T83" fmla="*/ 567 h 848"/>
                  <a:gd name="T84" fmla="*/ 40 w 994"/>
                  <a:gd name="T85" fmla="*/ 578 h 848"/>
                  <a:gd name="T86" fmla="*/ 27 w 994"/>
                  <a:gd name="T87" fmla="*/ 557 h 848"/>
                  <a:gd name="T88" fmla="*/ 45 w 994"/>
                  <a:gd name="T89" fmla="*/ 447 h 848"/>
                  <a:gd name="T90" fmla="*/ 48 w 994"/>
                  <a:gd name="T91" fmla="*/ 334 h 848"/>
                  <a:gd name="T92" fmla="*/ 45 w 994"/>
                  <a:gd name="T93" fmla="*/ 252 h 848"/>
                  <a:gd name="T94" fmla="*/ 24 w 994"/>
                  <a:gd name="T95" fmla="*/ 153 h 848"/>
                  <a:gd name="T96" fmla="*/ 11 w 994"/>
                  <a:gd name="T97" fmla="*/ 61 h 848"/>
                  <a:gd name="T98" fmla="*/ 45 w 994"/>
                  <a:gd name="T99" fmla="*/ 32 h 848"/>
                  <a:gd name="T100" fmla="*/ 100 w 994"/>
                  <a:gd name="T101" fmla="*/ 19 h 848"/>
                  <a:gd name="T102" fmla="*/ 218 w 994"/>
                  <a:gd name="T103" fmla="*/ 3 h 848"/>
                  <a:gd name="T104" fmla="*/ 331 w 994"/>
                  <a:gd name="T105" fmla="*/ 14 h 848"/>
                  <a:gd name="T106" fmla="*/ 428 w 994"/>
                  <a:gd name="T107" fmla="*/ 27 h 848"/>
                  <a:gd name="T108" fmla="*/ 527 w 994"/>
                  <a:gd name="T109" fmla="*/ 42 h 8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4" h="848">
                    <a:moveTo>
                      <a:pt x="540" y="42"/>
                    </a:moveTo>
                    <a:lnTo>
                      <a:pt x="546" y="42"/>
                    </a:lnTo>
                    <a:lnTo>
                      <a:pt x="551" y="42"/>
                    </a:lnTo>
                    <a:lnTo>
                      <a:pt x="551" y="56"/>
                    </a:lnTo>
                    <a:lnTo>
                      <a:pt x="551" y="58"/>
                    </a:lnTo>
                    <a:lnTo>
                      <a:pt x="551" y="61"/>
                    </a:lnTo>
                    <a:lnTo>
                      <a:pt x="551" y="63"/>
                    </a:lnTo>
                    <a:lnTo>
                      <a:pt x="561" y="79"/>
                    </a:lnTo>
                    <a:lnTo>
                      <a:pt x="569" y="98"/>
                    </a:lnTo>
                    <a:lnTo>
                      <a:pt x="572" y="100"/>
                    </a:lnTo>
                    <a:lnTo>
                      <a:pt x="575" y="105"/>
                    </a:lnTo>
                    <a:lnTo>
                      <a:pt x="577" y="111"/>
                    </a:lnTo>
                    <a:lnTo>
                      <a:pt x="580" y="113"/>
                    </a:lnTo>
                    <a:lnTo>
                      <a:pt x="580" y="116"/>
                    </a:lnTo>
                    <a:lnTo>
                      <a:pt x="582" y="119"/>
                    </a:lnTo>
                    <a:lnTo>
                      <a:pt x="582" y="121"/>
                    </a:lnTo>
                    <a:lnTo>
                      <a:pt x="585" y="124"/>
                    </a:lnTo>
                    <a:lnTo>
                      <a:pt x="588" y="126"/>
                    </a:lnTo>
                    <a:lnTo>
                      <a:pt x="588" y="132"/>
                    </a:lnTo>
                    <a:lnTo>
                      <a:pt x="590" y="134"/>
                    </a:lnTo>
                    <a:lnTo>
                      <a:pt x="593" y="137"/>
                    </a:lnTo>
                    <a:lnTo>
                      <a:pt x="593" y="140"/>
                    </a:lnTo>
                    <a:lnTo>
                      <a:pt x="593" y="142"/>
                    </a:lnTo>
                    <a:lnTo>
                      <a:pt x="595" y="142"/>
                    </a:lnTo>
                    <a:lnTo>
                      <a:pt x="595" y="145"/>
                    </a:lnTo>
                    <a:lnTo>
                      <a:pt x="601" y="155"/>
                    </a:lnTo>
                    <a:lnTo>
                      <a:pt x="614" y="179"/>
                    </a:lnTo>
                    <a:lnTo>
                      <a:pt x="616" y="182"/>
                    </a:lnTo>
                    <a:lnTo>
                      <a:pt x="619" y="187"/>
                    </a:lnTo>
                    <a:lnTo>
                      <a:pt x="619" y="189"/>
                    </a:lnTo>
                    <a:lnTo>
                      <a:pt x="622" y="192"/>
                    </a:lnTo>
                    <a:lnTo>
                      <a:pt x="624" y="197"/>
                    </a:lnTo>
                    <a:lnTo>
                      <a:pt x="627" y="200"/>
                    </a:lnTo>
                    <a:lnTo>
                      <a:pt x="627" y="203"/>
                    </a:lnTo>
                    <a:lnTo>
                      <a:pt x="630" y="208"/>
                    </a:lnTo>
                    <a:lnTo>
                      <a:pt x="635" y="216"/>
                    </a:lnTo>
                    <a:lnTo>
                      <a:pt x="643" y="229"/>
                    </a:lnTo>
                    <a:lnTo>
                      <a:pt x="651" y="242"/>
                    </a:lnTo>
                    <a:lnTo>
                      <a:pt x="656" y="250"/>
                    </a:lnTo>
                    <a:lnTo>
                      <a:pt x="661" y="263"/>
                    </a:lnTo>
                    <a:lnTo>
                      <a:pt x="664" y="263"/>
                    </a:lnTo>
                    <a:lnTo>
                      <a:pt x="666" y="263"/>
                    </a:lnTo>
                    <a:lnTo>
                      <a:pt x="677" y="255"/>
                    </a:lnTo>
                    <a:lnTo>
                      <a:pt x="679" y="255"/>
                    </a:lnTo>
                    <a:lnTo>
                      <a:pt x="679" y="258"/>
                    </a:lnTo>
                    <a:lnTo>
                      <a:pt x="687" y="271"/>
                    </a:lnTo>
                    <a:lnTo>
                      <a:pt x="708" y="263"/>
                    </a:lnTo>
                    <a:lnTo>
                      <a:pt x="713" y="258"/>
                    </a:lnTo>
                    <a:lnTo>
                      <a:pt x="716" y="258"/>
                    </a:lnTo>
                    <a:lnTo>
                      <a:pt x="719" y="255"/>
                    </a:lnTo>
                    <a:lnTo>
                      <a:pt x="724" y="255"/>
                    </a:lnTo>
                    <a:lnTo>
                      <a:pt x="727" y="252"/>
                    </a:lnTo>
                    <a:lnTo>
                      <a:pt x="729" y="263"/>
                    </a:lnTo>
                    <a:lnTo>
                      <a:pt x="734" y="273"/>
                    </a:lnTo>
                    <a:lnTo>
                      <a:pt x="737" y="273"/>
                    </a:lnTo>
                    <a:lnTo>
                      <a:pt x="740" y="276"/>
                    </a:lnTo>
                    <a:lnTo>
                      <a:pt x="755" y="276"/>
                    </a:lnTo>
                    <a:lnTo>
                      <a:pt x="774" y="279"/>
                    </a:lnTo>
                    <a:lnTo>
                      <a:pt x="795" y="279"/>
                    </a:lnTo>
                    <a:lnTo>
                      <a:pt x="805" y="279"/>
                    </a:lnTo>
                    <a:lnTo>
                      <a:pt x="808" y="279"/>
                    </a:lnTo>
                    <a:lnTo>
                      <a:pt x="831" y="281"/>
                    </a:lnTo>
                    <a:lnTo>
                      <a:pt x="839" y="281"/>
                    </a:lnTo>
                    <a:lnTo>
                      <a:pt x="850" y="284"/>
                    </a:lnTo>
                    <a:lnTo>
                      <a:pt x="860" y="286"/>
                    </a:lnTo>
                    <a:lnTo>
                      <a:pt x="900" y="292"/>
                    </a:lnTo>
                    <a:lnTo>
                      <a:pt x="931" y="297"/>
                    </a:lnTo>
                    <a:lnTo>
                      <a:pt x="955" y="302"/>
                    </a:lnTo>
                    <a:lnTo>
                      <a:pt x="957" y="302"/>
                    </a:lnTo>
                    <a:lnTo>
                      <a:pt x="960" y="302"/>
                    </a:lnTo>
                    <a:lnTo>
                      <a:pt x="965" y="302"/>
                    </a:lnTo>
                    <a:lnTo>
                      <a:pt x="983" y="307"/>
                    </a:lnTo>
                    <a:lnTo>
                      <a:pt x="994" y="307"/>
                    </a:lnTo>
                    <a:lnTo>
                      <a:pt x="991" y="355"/>
                    </a:lnTo>
                    <a:lnTo>
                      <a:pt x="989" y="391"/>
                    </a:lnTo>
                    <a:lnTo>
                      <a:pt x="989" y="399"/>
                    </a:lnTo>
                    <a:lnTo>
                      <a:pt x="986" y="423"/>
                    </a:lnTo>
                    <a:lnTo>
                      <a:pt x="986" y="439"/>
                    </a:lnTo>
                    <a:lnTo>
                      <a:pt x="986" y="449"/>
                    </a:lnTo>
                    <a:lnTo>
                      <a:pt x="986" y="454"/>
                    </a:lnTo>
                    <a:lnTo>
                      <a:pt x="983" y="457"/>
                    </a:lnTo>
                    <a:lnTo>
                      <a:pt x="983" y="460"/>
                    </a:lnTo>
                    <a:lnTo>
                      <a:pt x="983" y="465"/>
                    </a:lnTo>
                    <a:lnTo>
                      <a:pt x="981" y="486"/>
                    </a:lnTo>
                    <a:lnTo>
                      <a:pt x="981" y="489"/>
                    </a:lnTo>
                    <a:lnTo>
                      <a:pt x="963" y="601"/>
                    </a:lnTo>
                    <a:lnTo>
                      <a:pt x="960" y="612"/>
                    </a:lnTo>
                    <a:lnTo>
                      <a:pt x="955" y="651"/>
                    </a:lnTo>
                    <a:lnTo>
                      <a:pt x="944" y="649"/>
                    </a:lnTo>
                    <a:lnTo>
                      <a:pt x="923" y="646"/>
                    </a:lnTo>
                    <a:lnTo>
                      <a:pt x="907" y="643"/>
                    </a:lnTo>
                    <a:lnTo>
                      <a:pt x="902" y="643"/>
                    </a:lnTo>
                    <a:lnTo>
                      <a:pt x="900" y="643"/>
                    </a:lnTo>
                    <a:lnTo>
                      <a:pt x="897" y="657"/>
                    </a:lnTo>
                    <a:lnTo>
                      <a:pt x="897" y="662"/>
                    </a:lnTo>
                    <a:lnTo>
                      <a:pt x="897" y="664"/>
                    </a:lnTo>
                    <a:lnTo>
                      <a:pt x="894" y="670"/>
                    </a:lnTo>
                    <a:lnTo>
                      <a:pt x="889" y="688"/>
                    </a:lnTo>
                    <a:lnTo>
                      <a:pt x="886" y="699"/>
                    </a:lnTo>
                    <a:lnTo>
                      <a:pt x="881" y="717"/>
                    </a:lnTo>
                    <a:lnTo>
                      <a:pt x="866" y="767"/>
                    </a:lnTo>
                    <a:lnTo>
                      <a:pt x="858" y="798"/>
                    </a:lnTo>
                    <a:lnTo>
                      <a:pt x="852" y="817"/>
                    </a:lnTo>
                    <a:lnTo>
                      <a:pt x="845" y="835"/>
                    </a:lnTo>
                    <a:lnTo>
                      <a:pt x="845" y="843"/>
                    </a:lnTo>
                    <a:lnTo>
                      <a:pt x="842" y="848"/>
                    </a:lnTo>
                    <a:lnTo>
                      <a:pt x="837" y="848"/>
                    </a:lnTo>
                    <a:lnTo>
                      <a:pt x="834" y="845"/>
                    </a:lnTo>
                    <a:lnTo>
                      <a:pt x="831" y="845"/>
                    </a:lnTo>
                    <a:lnTo>
                      <a:pt x="824" y="843"/>
                    </a:lnTo>
                    <a:lnTo>
                      <a:pt x="821" y="843"/>
                    </a:lnTo>
                    <a:lnTo>
                      <a:pt x="808" y="838"/>
                    </a:lnTo>
                    <a:lnTo>
                      <a:pt x="805" y="838"/>
                    </a:lnTo>
                    <a:lnTo>
                      <a:pt x="795" y="835"/>
                    </a:lnTo>
                    <a:lnTo>
                      <a:pt x="789" y="832"/>
                    </a:lnTo>
                    <a:lnTo>
                      <a:pt x="787" y="832"/>
                    </a:lnTo>
                    <a:lnTo>
                      <a:pt x="784" y="832"/>
                    </a:lnTo>
                    <a:lnTo>
                      <a:pt x="779" y="830"/>
                    </a:lnTo>
                    <a:lnTo>
                      <a:pt x="776" y="830"/>
                    </a:lnTo>
                    <a:lnTo>
                      <a:pt x="774" y="830"/>
                    </a:lnTo>
                    <a:lnTo>
                      <a:pt x="769" y="827"/>
                    </a:lnTo>
                    <a:lnTo>
                      <a:pt x="766" y="827"/>
                    </a:lnTo>
                    <a:lnTo>
                      <a:pt x="763" y="827"/>
                    </a:lnTo>
                    <a:lnTo>
                      <a:pt x="761" y="824"/>
                    </a:lnTo>
                    <a:lnTo>
                      <a:pt x="755" y="824"/>
                    </a:lnTo>
                    <a:lnTo>
                      <a:pt x="753" y="824"/>
                    </a:lnTo>
                    <a:lnTo>
                      <a:pt x="745" y="822"/>
                    </a:lnTo>
                    <a:lnTo>
                      <a:pt x="742" y="819"/>
                    </a:lnTo>
                    <a:lnTo>
                      <a:pt x="737" y="819"/>
                    </a:lnTo>
                    <a:lnTo>
                      <a:pt x="734" y="817"/>
                    </a:lnTo>
                    <a:lnTo>
                      <a:pt x="732" y="817"/>
                    </a:lnTo>
                    <a:lnTo>
                      <a:pt x="729" y="817"/>
                    </a:lnTo>
                    <a:lnTo>
                      <a:pt x="727" y="817"/>
                    </a:lnTo>
                    <a:lnTo>
                      <a:pt x="724" y="814"/>
                    </a:lnTo>
                    <a:lnTo>
                      <a:pt x="713" y="811"/>
                    </a:lnTo>
                    <a:lnTo>
                      <a:pt x="700" y="809"/>
                    </a:lnTo>
                    <a:lnTo>
                      <a:pt x="698" y="806"/>
                    </a:lnTo>
                    <a:lnTo>
                      <a:pt x="692" y="806"/>
                    </a:lnTo>
                    <a:lnTo>
                      <a:pt x="687" y="803"/>
                    </a:lnTo>
                    <a:lnTo>
                      <a:pt x="679" y="801"/>
                    </a:lnTo>
                    <a:lnTo>
                      <a:pt x="672" y="798"/>
                    </a:lnTo>
                    <a:lnTo>
                      <a:pt x="666" y="798"/>
                    </a:lnTo>
                    <a:lnTo>
                      <a:pt x="658" y="796"/>
                    </a:lnTo>
                    <a:lnTo>
                      <a:pt x="653" y="793"/>
                    </a:lnTo>
                    <a:lnTo>
                      <a:pt x="651" y="793"/>
                    </a:lnTo>
                    <a:lnTo>
                      <a:pt x="648" y="793"/>
                    </a:lnTo>
                    <a:lnTo>
                      <a:pt x="648" y="790"/>
                    </a:lnTo>
                    <a:lnTo>
                      <a:pt x="645" y="790"/>
                    </a:lnTo>
                    <a:lnTo>
                      <a:pt x="643" y="790"/>
                    </a:lnTo>
                    <a:lnTo>
                      <a:pt x="640" y="788"/>
                    </a:lnTo>
                    <a:lnTo>
                      <a:pt x="637" y="788"/>
                    </a:lnTo>
                    <a:lnTo>
                      <a:pt x="635" y="788"/>
                    </a:lnTo>
                    <a:lnTo>
                      <a:pt x="632" y="785"/>
                    </a:lnTo>
                    <a:lnTo>
                      <a:pt x="624" y="785"/>
                    </a:lnTo>
                    <a:lnTo>
                      <a:pt x="622" y="782"/>
                    </a:lnTo>
                    <a:lnTo>
                      <a:pt x="619" y="782"/>
                    </a:lnTo>
                    <a:lnTo>
                      <a:pt x="616" y="782"/>
                    </a:lnTo>
                    <a:lnTo>
                      <a:pt x="614" y="780"/>
                    </a:lnTo>
                    <a:lnTo>
                      <a:pt x="609" y="780"/>
                    </a:lnTo>
                    <a:lnTo>
                      <a:pt x="603" y="777"/>
                    </a:lnTo>
                    <a:lnTo>
                      <a:pt x="598" y="777"/>
                    </a:lnTo>
                    <a:lnTo>
                      <a:pt x="595" y="775"/>
                    </a:lnTo>
                    <a:lnTo>
                      <a:pt x="593" y="775"/>
                    </a:lnTo>
                    <a:lnTo>
                      <a:pt x="582" y="772"/>
                    </a:lnTo>
                    <a:lnTo>
                      <a:pt x="580" y="769"/>
                    </a:lnTo>
                    <a:lnTo>
                      <a:pt x="564" y="767"/>
                    </a:lnTo>
                    <a:lnTo>
                      <a:pt x="554" y="761"/>
                    </a:lnTo>
                    <a:lnTo>
                      <a:pt x="551" y="761"/>
                    </a:lnTo>
                    <a:lnTo>
                      <a:pt x="543" y="759"/>
                    </a:lnTo>
                    <a:lnTo>
                      <a:pt x="540" y="756"/>
                    </a:lnTo>
                    <a:lnTo>
                      <a:pt x="538" y="756"/>
                    </a:lnTo>
                    <a:lnTo>
                      <a:pt x="535" y="756"/>
                    </a:lnTo>
                    <a:lnTo>
                      <a:pt x="530" y="754"/>
                    </a:lnTo>
                    <a:lnTo>
                      <a:pt x="525" y="754"/>
                    </a:lnTo>
                    <a:lnTo>
                      <a:pt x="525" y="751"/>
                    </a:lnTo>
                    <a:lnTo>
                      <a:pt x="522" y="751"/>
                    </a:lnTo>
                    <a:lnTo>
                      <a:pt x="517" y="751"/>
                    </a:lnTo>
                    <a:lnTo>
                      <a:pt x="506" y="748"/>
                    </a:lnTo>
                    <a:lnTo>
                      <a:pt x="504" y="748"/>
                    </a:lnTo>
                    <a:lnTo>
                      <a:pt x="501" y="746"/>
                    </a:lnTo>
                    <a:lnTo>
                      <a:pt x="498" y="746"/>
                    </a:lnTo>
                    <a:lnTo>
                      <a:pt x="498" y="743"/>
                    </a:lnTo>
                    <a:lnTo>
                      <a:pt x="496" y="743"/>
                    </a:lnTo>
                    <a:lnTo>
                      <a:pt x="493" y="740"/>
                    </a:lnTo>
                    <a:lnTo>
                      <a:pt x="488" y="740"/>
                    </a:lnTo>
                    <a:lnTo>
                      <a:pt x="488" y="738"/>
                    </a:lnTo>
                    <a:lnTo>
                      <a:pt x="485" y="738"/>
                    </a:lnTo>
                    <a:lnTo>
                      <a:pt x="483" y="738"/>
                    </a:lnTo>
                    <a:lnTo>
                      <a:pt x="483" y="735"/>
                    </a:lnTo>
                    <a:lnTo>
                      <a:pt x="475" y="733"/>
                    </a:lnTo>
                    <a:lnTo>
                      <a:pt x="470" y="727"/>
                    </a:lnTo>
                    <a:lnTo>
                      <a:pt x="467" y="727"/>
                    </a:lnTo>
                    <a:lnTo>
                      <a:pt x="462" y="725"/>
                    </a:lnTo>
                    <a:lnTo>
                      <a:pt x="454" y="720"/>
                    </a:lnTo>
                    <a:lnTo>
                      <a:pt x="449" y="717"/>
                    </a:lnTo>
                    <a:lnTo>
                      <a:pt x="438" y="709"/>
                    </a:lnTo>
                    <a:lnTo>
                      <a:pt x="430" y="699"/>
                    </a:lnTo>
                    <a:lnTo>
                      <a:pt x="428" y="699"/>
                    </a:lnTo>
                    <a:lnTo>
                      <a:pt x="425" y="693"/>
                    </a:lnTo>
                    <a:lnTo>
                      <a:pt x="422" y="693"/>
                    </a:lnTo>
                    <a:lnTo>
                      <a:pt x="417" y="691"/>
                    </a:lnTo>
                    <a:lnTo>
                      <a:pt x="412" y="685"/>
                    </a:lnTo>
                    <a:lnTo>
                      <a:pt x="407" y="683"/>
                    </a:lnTo>
                    <a:lnTo>
                      <a:pt x="404" y="680"/>
                    </a:lnTo>
                    <a:lnTo>
                      <a:pt x="401" y="678"/>
                    </a:lnTo>
                    <a:lnTo>
                      <a:pt x="399" y="675"/>
                    </a:lnTo>
                    <a:lnTo>
                      <a:pt x="396" y="675"/>
                    </a:lnTo>
                    <a:lnTo>
                      <a:pt x="396" y="672"/>
                    </a:lnTo>
                    <a:lnTo>
                      <a:pt x="394" y="670"/>
                    </a:lnTo>
                    <a:lnTo>
                      <a:pt x="391" y="670"/>
                    </a:lnTo>
                    <a:lnTo>
                      <a:pt x="388" y="667"/>
                    </a:lnTo>
                    <a:lnTo>
                      <a:pt x="381" y="662"/>
                    </a:lnTo>
                    <a:lnTo>
                      <a:pt x="378" y="662"/>
                    </a:lnTo>
                    <a:lnTo>
                      <a:pt x="373" y="659"/>
                    </a:lnTo>
                    <a:lnTo>
                      <a:pt x="370" y="657"/>
                    </a:lnTo>
                    <a:lnTo>
                      <a:pt x="367" y="657"/>
                    </a:lnTo>
                    <a:lnTo>
                      <a:pt x="367" y="654"/>
                    </a:lnTo>
                    <a:lnTo>
                      <a:pt x="365" y="654"/>
                    </a:lnTo>
                    <a:lnTo>
                      <a:pt x="360" y="651"/>
                    </a:lnTo>
                    <a:lnTo>
                      <a:pt x="352" y="651"/>
                    </a:lnTo>
                    <a:lnTo>
                      <a:pt x="346" y="649"/>
                    </a:lnTo>
                    <a:lnTo>
                      <a:pt x="341" y="649"/>
                    </a:lnTo>
                    <a:lnTo>
                      <a:pt x="336" y="646"/>
                    </a:lnTo>
                    <a:lnTo>
                      <a:pt x="331" y="646"/>
                    </a:lnTo>
                    <a:lnTo>
                      <a:pt x="328" y="643"/>
                    </a:lnTo>
                    <a:lnTo>
                      <a:pt x="325" y="643"/>
                    </a:lnTo>
                    <a:lnTo>
                      <a:pt x="320" y="643"/>
                    </a:lnTo>
                    <a:lnTo>
                      <a:pt x="318" y="641"/>
                    </a:lnTo>
                    <a:lnTo>
                      <a:pt x="315" y="641"/>
                    </a:lnTo>
                    <a:lnTo>
                      <a:pt x="304" y="641"/>
                    </a:lnTo>
                    <a:lnTo>
                      <a:pt x="299" y="638"/>
                    </a:lnTo>
                    <a:lnTo>
                      <a:pt x="297" y="638"/>
                    </a:lnTo>
                    <a:lnTo>
                      <a:pt x="294" y="638"/>
                    </a:lnTo>
                    <a:lnTo>
                      <a:pt x="289" y="638"/>
                    </a:lnTo>
                    <a:lnTo>
                      <a:pt x="281" y="638"/>
                    </a:lnTo>
                    <a:lnTo>
                      <a:pt x="273" y="638"/>
                    </a:lnTo>
                    <a:lnTo>
                      <a:pt x="265" y="638"/>
                    </a:lnTo>
                    <a:lnTo>
                      <a:pt x="260" y="638"/>
                    </a:lnTo>
                    <a:lnTo>
                      <a:pt x="255" y="638"/>
                    </a:lnTo>
                    <a:lnTo>
                      <a:pt x="249" y="654"/>
                    </a:lnTo>
                    <a:lnTo>
                      <a:pt x="242" y="654"/>
                    </a:lnTo>
                    <a:lnTo>
                      <a:pt x="236" y="657"/>
                    </a:lnTo>
                    <a:lnTo>
                      <a:pt x="228" y="683"/>
                    </a:lnTo>
                    <a:lnTo>
                      <a:pt x="226" y="691"/>
                    </a:lnTo>
                    <a:lnTo>
                      <a:pt x="207" y="701"/>
                    </a:lnTo>
                    <a:lnTo>
                      <a:pt x="197" y="706"/>
                    </a:lnTo>
                    <a:lnTo>
                      <a:pt x="181" y="720"/>
                    </a:lnTo>
                    <a:lnTo>
                      <a:pt x="171" y="725"/>
                    </a:lnTo>
                    <a:lnTo>
                      <a:pt x="168" y="725"/>
                    </a:lnTo>
                    <a:lnTo>
                      <a:pt x="163" y="693"/>
                    </a:lnTo>
                    <a:lnTo>
                      <a:pt x="160" y="670"/>
                    </a:lnTo>
                    <a:lnTo>
                      <a:pt x="158" y="659"/>
                    </a:lnTo>
                    <a:lnTo>
                      <a:pt x="158" y="643"/>
                    </a:lnTo>
                    <a:lnTo>
                      <a:pt x="155" y="638"/>
                    </a:lnTo>
                    <a:lnTo>
                      <a:pt x="152" y="604"/>
                    </a:lnTo>
                    <a:lnTo>
                      <a:pt x="152" y="588"/>
                    </a:lnTo>
                    <a:lnTo>
                      <a:pt x="152" y="573"/>
                    </a:lnTo>
                    <a:lnTo>
                      <a:pt x="152" y="562"/>
                    </a:lnTo>
                    <a:lnTo>
                      <a:pt x="152" y="557"/>
                    </a:lnTo>
                    <a:lnTo>
                      <a:pt x="152" y="554"/>
                    </a:lnTo>
                    <a:lnTo>
                      <a:pt x="152" y="549"/>
                    </a:lnTo>
                    <a:lnTo>
                      <a:pt x="152" y="546"/>
                    </a:lnTo>
                    <a:lnTo>
                      <a:pt x="152" y="538"/>
                    </a:lnTo>
                    <a:lnTo>
                      <a:pt x="152" y="533"/>
                    </a:lnTo>
                    <a:lnTo>
                      <a:pt x="152" y="528"/>
                    </a:lnTo>
                    <a:lnTo>
                      <a:pt x="152" y="523"/>
                    </a:lnTo>
                    <a:lnTo>
                      <a:pt x="160" y="510"/>
                    </a:lnTo>
                    <a:lnTo>
                      <a:pt x="160" y="507"/>
                    </a:lnTo>
                    <a:lnTo>
                      <a:pt x="163" y="499"/>
                    </a:lnTo>
                    <a:lnTo>
                      <a:pt x="160" y="499"/>
                    </a:lnTo>
                    <a:lnTo>
                      <a:pt x="160" y="496"/>
                    </a:lnTo>
                    <a:lnTo>
                      <a:pt x="158" y="496"/>
                    </a:lnTo>
                    <a:lnTo>
                      <a:pt x="158" y="499"/>
                    </a:lnTo>
                    <a:lnTo>
                      <a:pt x="155" y="502"/>
                    </a:lnTo>
                    <a:lnTo>
                      <a:pt x="147" y="512"/>
                    </a:lnTo>
                    <a:lnTo>
                      <a:pt x="145" y="515"/>
                    </a:lnTo>
                    <a:lnTo>
                      <a:pt x="142" y="515"/>
                    </a:lnTo>
                    <a:lnTo>
                      <a:pt x="139" y="517"/>
                    </a:lnTo>
                    <a:lnTo>
                      <a:pt x="137" y="520"/>
                    </a:lnTo>
                    <a:lnTo>
                      <a:pt x="131" y="520"/>
                    </a:lnTo>
                    <a:lnTo>
                      <a:pt x="131" y="523"/>
                    </a:lnTo>
                    <a:lnTo>
                      <a:pt x="124" y="525"/>
                    </a:lnTo>
                    <a:lnTo>
                      <a:pt x="116" y="531"/>
                    </a:lnTo>
                    <a:lnTo>
                      <a:pt x="113" y="533"/>
                    </a:lnTo>
                    <a:lnTo>
                      <a:pt x="103" y="538"/>
                    </a:lnTo>
                    <a:lnTo>
                      <a:pt x="97" y="538"/>
                    </a:lnTo>
                    <a:lnTo>
                      <a:pt x="87" y="546"/>
                    </a:lnTo>
                    <a:lnTo>
                      <a:pt x="82" y="549"/>
                    </a:lnTo>
                    <a:lnTo>
                      <a:pt x="82" y="552"/>
                    </a:lnTo>
                    <a:lnTo>
                      <a:pt x="76" y="554"/>
                    </a:lnTo>
                    <a:lnTo>
                      <a:pt x="71" y="557"/>
                    </a:lnTo>
                    <a:lnTo>
                      <a:pt x="66" y="565"/>
                    </a:lnTo>
                    <a:lnTo>
                      <a:pt x="63" y="565"/>
                    </a:lnTo>
                    <a:lnTo>
                      <a:pt x="61" y="567"/>
                    </a:lnTo>
                    <a:lnTo>
                      <a:pt x="58" y="567"/>
                    </a:lnTo>
                    <a:lnTo>
                      <a:pt x="55" y="570"/>
                    </a:lnTo>
                    <a:lnTo>
                      <a:pt x="53" y="570"/>
                    </a:lnTo>
                    <a:lnTo>
                      <a:pt x="50" y="573"/>
                    </a:lnTo>
                    <a:lnTo>
                      <a:pt x="45" y="575"/>
                    </a:lnTo>
                    <a:lnTo>
                      <a:pt x="42" y="578"/>
                    </a:lnTo>
                    <a:lnTo>
                      <a:pt x="40" y="578"/>
                    </a:lnTo>
                    <a:lnTo>
                      <a:pt x="37" y="578"/>
                    </a:lnTo>
                    <a:lnTo>
                      <a:pt x="32" y="580"/>
                    </a:lnTo>
                    <a:lnTo>
                      <a:pt x="21" y="586"/>
                    </a:lnTo>
                    <a:lnTo>
                      <a:pt x="21" y="580"/>
                    </a:lnTo>
                    <a:lnTo>
                      <a:pt x="24" y="575"/>
                    </a:lnTo>
                    <a:lnTo>
                      <a:pt x="24" y="567"/>
                    </a:lnTo>
                    <a:lnTo>
                      <a:pt x="27" y="557"/>
                    </a:lnTo>
                    <a:lnTo>
                      <a:pt x="32" y="531"/>
                    </a:lnTo>
                    <a:lnTo>
                      <a:pt x="37" y="510"/>
                    </a:lnTo>
                    <a:lnTo>
                      <a:pt x="40" y="494"/>
                    </a:lnTo>
                    <a:lnTo>
                      <a:pt x="42" y="478"/>
                    </a:lnTo>
                    <a:lnTo>
                      <a:pt x="42" y="475"/>
                    </a:lnTo>
                    <a:lnTo>
                      <a:pt x="42" y="468"/>
                    </a:lnTo>
                    <a:lnTo>
                      <a:pt x="45" y="447"/>
                    </a:lnTo>
                    <a:lnTo>
                      <a:pt x="48" y="433"/>
                    </a:lnTo>
                    <a:lnTo>
                      <a:pt x="48" y="420"/>
                    </a:lnTo>
                    <a:lnTo>
                      <a:pt x="50" y="402"/>
                    </a:lnTo>
                    <a:lnTo>
                      <a:pt x="50" y="386"/>
                    </a:lnTo>
                    <a:lnTo>
                      <a:pt x="50" y="370"/>
                    </a:lnTo>
                    <a:lnTo>
                      <a:pt x="50" y="355"/>
                    </a:lnTo>
                    <a:lnTo>
                      <a:pt x="48" y="334"/>
                    </a:lnTo>
                    <a:lnTo>
                      <a:pt x="48" y="313"/>
                    </a:lnTo>
                    <a:lnTo>
                      <a:pt x="45" y="292"/>
                    </a:lnTo>
                    <a:lnTo>
                      <a:pt x="45" y="276"/>
                    </a:lnTo>
                    <a:lnTo>
                      <a:pt x="45" y="265"/>
                    </a:lnTo>
                    <a:lnTo>
                      <a:pt x="45" y="263"/>
                    </a:lnTo>
                    <a:lnTo>
                      <a:pt x="45" y="258"/>
                    </a:lnTo>
                    <a:lnTo>
                      <a:pt x="45" y="252"/>
                    </a:lnTo>
                    <a:lnTo>
                      <a:pt x="45" y="242"/>
                    </a:lnTo>
                    <a:lnTo>
                      <a:pt x="42" y="224"/>
                    </a:lnTo>
                    <a:lnTo>
                      <a:pt x="40" y="210"/>
                    </a:lnTo>
                    <a:lnTo>
                      <a:pt x="37" y="203"/>
                    </a:lnTo>
                    <a:lnTo>
                      <a:pt x="37" y="200"/>
                    </a:lnTo>
                    <a:lnTo>
                      <a:pt x="34" y="187"/>
                    </a:lnTo>
                    <a:lnTo>
                      <a:pt x="24" y="153"/>
                    </a:lnTo>
                    <a:lnTo>
                      <a:pt x="21" y="145"/>
                    </a:lnTo>
                    <a:lnTo>
                      <a:pt x="8" y="103"/>
                    </a:lnTo>
                    <a:lnTo>
                      <a:pt x="3" y="90"/>
                    </a:lnTo>
                    <a:lnTo>
                      <a:pt x="0" y="79"/>
                    </a:lnTo>
                    <a:lnTo>
                      <a:pt x="3" y="71"/>
                    </a:lnTo>
                    <a:lnTo>
                      <a:pt x="6" y="66"/>
                    </a:lnTo>
                    <a:lnTo>
                      <a:pt x="11" y="61"/>
                    </a:lnTo>
                    <a:lnTo>
                      <a:pt x="14" y="56"/>
                    </a:lnTo>
                    <a:lnTo>
                      <a:pt x="21" y="50"/>
                    </a:lnTo>
                    <a:lnTo>
                      <a:pt x="29" y="42"/>
                    </a:lnTo>
                    <a:lnTo>
                      <a:pt x="34" y="37"/>
                    </a:lnTo>
                    <a:lnTo>
                      <a:pt x="37" y="35"/>
                    </a:lnTo>
                    <a:lnTo>
                      <a:pt x="42" y="32"/>
                    </a:lnTo>
                    <a:lnTo>
                      <a:pt x="45" y="32"/>
                    </a:lnTo>
                    <a:lnTo>
                      <a:pt x="50" y="29"/>
                    </a:lnTo>
                    <a:lnTo>
                      <a:pt x="55" y="29"/>
                    </a:lnTo>
                    <a:lnTo>
                      <a:pt x="61" y="27"/>
                    </a:lnTo>
                    <a:lnTo>
                      <a:pt x="66" y="27"/>
                    </a:lnTo>
                    <a:lnTo>
                      <a:pt x="69" y="27"/>
                    </a:lnTo>
                    <a:lnTo>
                      <a:pt x="76" y="24"/>
                    </a:lnTo>
                    <a:lnTo>
                      <a:pt x="100" y="19"/>
                    </a:lnTo>
                    <a:lnTo>
                      <a:pt x="129" y="14"/>
                    </a:lnTo>
                    <a:lnTo>
                      <a:pt x="163" y="8"/>
                    </a:lnTo>
                    <a:lnTo>
                      <a:pt x="184" y="3"/>
                    </a:lnTo>
                    <a:lnTo>
                      <a:pt x="194" y="0"/>
                    </a:lnTo>
                    <a:lnTo>
                      <a:pt x="197" y="0"/>
                    </a:lnTo>
                    <a:lnTo>
                      <a:pt x="205" y="0"/>
                    </a:lnTo>
                    <a:lnTo>
                      <a:pt x="218" y="3"/>
                    </a:lnTo>
                    <a:lnTo>
                      <a:pt x="249" y="6"/>
                    </a:lnTo>
                    <a:lnTo>
                      <a:pt x="257" y="6"/>
                    </a:lnTo>
                    <a:lnTo>
                      <a:pt x="265" y="8"/>
                    </a:lnTo>
                    <a:lnTo>
                      <a:pt x="302" y="11"/>
                    </a:lnTo>
                    <a:lnTo>
                      <a:pt x="312" y="14"/>
                    </a:lnTo>
                    <a:lnTo>
                      <a:pt x="315" y="14"/>
                    </a:lnTo>
                    <a:lnTo>
                      <a:pt x="331" y="14"/>
                    </a:lnTo>
                    <a:lnTo>
                      <a:pt x="365" y="19"/>
                    </a:lnTo>
                    <a:lnTo>
                      <a:pt x="378" y="19"/>
                    </a:lnTo>
                    <a:lnTo>
                      <a:pt x="381" y="19"/>
                    </a:lnTo>
                    <a:lnTo>
                      <a:pt x="386" y="21"/>
                    </a:lnTo>
                    <a:lnTo>
                      <a:pt x="404" y="24"/>
                    </a:lnTo>
                    <a:lnTo>
                      <a:pt x="425" y="27"/>
                    </a:lnTo>
                    <a:lnTo>
                      <a:pt x="428" y="27"/>
                    </a:lnTo>
                    <a:lnTo>
                      <a:pt x="441" y="29"/>
                    </a:lnTo>
                    <a:lnTo>
                      <a:pt x="462" y="32"/>
                    </a:lnTo>
                    <a:lnTo>
                      <a:pt x="467" y="32"/>
                    </a:lnTo>
                    <a:lnTo>
                      <a:pt x="470" y="32"/>
                    </a:lnTo>
                    <a:lnTo>
                      <a:pt x="483" y="35"/>
                    </a:lnTo>
                    <a:lnTo>
                      <a:pt x="519" y="40"/>
                    </a:lnTo>
                    <a:lnTo>
                      <a:pt x="527" y="42"/>
                    </a:lnTo>
                    <a:lnTo>
                      <a:pt x="533" y="42"/>
                    </a:lnTo>
                    <a:lnTo>
                      <a:pt x="540" y="42"/>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32" name="フリーフォーム 231"/>
              <p:cNvSpPr>
                <a:spLocks/>
              </p:cNvSpPr>
              <p:nvPr/>
            </p:nvSpPr>
            <p:spPr bwMode="auto">
              <a:xfrm>
                <a:off x="1399857" y="3310491"/>
                <a:ext cx="849472" cy="674652"/>
              </a:xfrm>
              <a:custGeom>
                <a:avLst/>
                <a:gdLst>
                  <a:gd name="T0" fmla="*/ 1739 w 1773"/>
                  <a:gd name="T1" fmla="*/ 428 h 1386"/>
                  <a:gd name="T2" fmla="*/ 1731 w 1773"/>
                  <a:gd name="T3" fmla="*/ 428 h 1386"/>
                  <a:gd name="T4" fmla="*/ 1684 w 1773"/>
                  <a:gd name="T5" fmla="*/ 457 h 1386"/>
                  <a:gd name="T6" fmla="*/ 1634 w 1773"/>
                  <a:gd name="T7" fmla="*/ 496 h 1386"/>
                  <a:gd name="T8" fmla="*/ 1592 w 1773"/>
                  <a:gd name="T9" fmla="*/ 538 h 1386"/>
                  <a:gd name="T10" fmla="*/ 1563 w 1773"/>
                  <a:gd name="T11" fmla="*/ 569 h 1386"/>
                  <a:gd name="T12" fmla="*/ 1503 w 1773"/>
                  <a:gd name="T13" fmla="*/ 635 h 1386"/>
                  <a:gd name="T14" fmla="*/ 1492 w 1773"/>
                  <a:gd name="T15" fmla="*/ 648 h 1386"/>
                  <a:gd name="T16" fmla="*/ 1466 w 1773"/>
                  <a:gd name="T17" fmla="*/ 685 h 1386"/>
                  <a:gd name="T18" fmla="*/ 1419 w 1773"/>
                  <a:gd name="T19" fmla="*/ 758 h 1386"/>
                  <a:gd name="T20" fmla="*/ 1385 w 1773"/>
                  <a:gd name="T21" fmla="*/ 811 h 1386"/>
                  <a:gd name="T22" fmla="*/ 1330 w 1773"/>
                  <a:gd name="T23" fmla="*/ 892 h 1386"/>
                  <a:gd name="T24" fmla="*/ 1290 w 1773"/>
                  <a:gd name="T25" fmla="*/ 955 h 1386"/>
                  <a:gd name="T26" fmla="*/ 1259 w 1773"/>
                  <a:gd name="T27" fmla="*/ 1008 h 1386"/>
                  <a:gd name="T28" fmla="*/ 1209 w 1773"/>
                  <a:gd name="T29" fmla="*/ 1086 h 1386"/>
                  <a:gd name="T30" fmla="*/ 1012 w 1773"/>
                  <a:gd name="T31" fmla="*/ 1231 h 1386"/>
                  <a:gd name="T32" fmla="*/ 653 w 1773"/>
                  <a:gd name="T33" fmla="*/ 1386 h 1386"/>
                  <a:gd name="T34" fmla="*/ 543 w 1773"/>
                  <a:gd name="T35" fmla="*/ 1338 h 1386"/>
                  <a:gd name="T36" fmla="*/ 273 w 1773"/>
                  <a:gd name="T37" fmla="*/ 1228 h 1386"/>
                  <a:gd name="T38" fmla="*/ 87 w 1773"/>
                  <a:gd name="T39" fmla="*/ 1149 h 1386"/>
                  <a:gd name="T40" fmla="*/ 163 w 1773"/>
                  <a:gd name="T41" fmla="*/ 866 h 1386"/>
                  <a:gd name="T42" fmla="*/ 299 w 1773"/>
                  <a:gd name="T43" fmla="*/ 769 h 1386"/>
                  <a:gd name="T44" fmla="*/ 336 w 1773"/>
                  <a:gd name="T45" fmla="*/ 748 h 1386"/>
                  <a:gd name="T46" fmla="*/ 373 w 1773"/>
                  <a:gd name="T47" fmla="*/ 724 h 1386"/>
                  <a:gd name="T48" fmla="*/ 391 w 1773"/>
                  <a:gd name="T49" fmla="*/ 714 h 1386"/>
                  <a:gd name="T50" fmla="*/ 396 w 1773"/>
                  <a:gd name="T51" fmla="*/ 711 h 1386"/>
                  <a:gd name="T52" fmla="*/ 441 w 1773"/>
                  <a:gd name="T53" fmla="*/ 690 h 1386"/>
                  <a:gd name="T54" fmla="*/ 493 w 1773"/>
                  <a:gd name="T55" fmla="*/ 661 h 1386"/>
                  <a:gd name="T56" fmla="*/ 512 w 1773"/>
                  <a:gd name="T57" fmla="*/ 651 h 1386"/>
                  <a:gd name="T58" fmla="*/ 556 w 1773"/>
                  <a:gd name="T59" fmla="*/ 622 h 1386"/>
                  <a:gd name="T60" fmla="*/ 569 w 1773"/>
                  <a:gd name="T61" fmla="*/ 617 h 1386"/>
                  <a:gd name="T62" fmla="*/ 609 w 1773"/>
                  <a:gd name="T63" fmla="*/ 611 h 1386"/>
                  <a:gd name="T64" fmla="*/ 624 w 1773"/>
                  <a:gd name="T65" fmla="*/ 604 h 1386"/>
                  <a:gd name="T66" fmla="*/ 640 w 1773"/>
                  <a:gd name="T67" fmla="*/ 596 h 1386"/>
                  <a:gd name="T68" fmla="*/ 653 w 1773"/>
                  <a:gd name="T69" fmla="*/ 575 h 1386"/>
                  <a:gd name="T70" fmla="*/ 685 w 1773"/>
                  <a:gd name="T71" fmla="*/ 522 h 1386"/>
                  <a:gd name="T72" fmla="*/ 792 w 1773"/>
                  <a:gd name="T73" fmla="*/ 328 h 1386"/>
                  <a:gd name="T74" fmla="*/ 831 w 1773"/>
                  <a:gd name="T75" fmla="*/ 270 h 1386"/>
                  <a:gd name="T76" fmla="*/ 850 w 1773"/>
                  <a:gd name="T77" fmla="*/ 249 h 1386"/>
                  <a:gd name="T78" fmla="*/ 884 w 1773"/>
                  <a:gd name="T79" fmla="*/ 223 h 1386"/>
                  <a:gd name="T80" fmla="*/ 989 w 1773"/>
                  <a:gd name="T81" fmla="*/ 155 h 1386"/>
                  <a:gd name="T82" fmla="*/ 1057 w 1773"/>
                  <a:gd name="T83" fmla="*/ 100 h 1386"/>
                  <a:gd name="T84" fmla="*/ 1167 w 1773"/>
                  <a:gd name="T85" fmla="*/ 76 h 1386"/>
                  <a:gd name="T86" fmla="*/ 1217 w 1773"/>
                  <a:gd name="T87" fmla="*/ 58 h 1386"/>
                  <a:gd name="T88" fmla="*/ 1348 w 1773"/>
                  <a:gd name="T89" fmla="*/ 5 h 1386"/>
                  <a:gd name="T90" fmla="*/ 1364 w 1773"/>
                  <a:gd name="T91" fmla="*/ 13 h 1386"/>
                  <a:gd name="T92" fmla="*/ 1374 w 1773"/>
                  <a:gd name="T93" fmla="*/ 42 h 1386"/>
                  <a:gd name="T94" fmla="*/ 1437 w 1773"/>
                  <a:gd name="T95" fmla="*/ 108 h 1386"/>
                  <a:gd name="T96" fmla="*/ 1566 w 1773"/>
                  <a:gd name="T97" fmla="*/ 228 h 1386"/>
                  <a:gd name="T98" fmla="*/ 1623 w 1773"/>
                  <a:gd name="T99" fmla="*/ 283 h 1386"/>
                  <a:gd name="T100" fmla="*/ 1684 w 1773"/>
                  <a:gd name="T101" fmla="*/ 344 h 1386"/>
                  <a:gd name="T102" fmla="*/ 1697 w 1773"/>
                  <a:gd name="T103" fmla="*/ 354 h 1386"/>
                  <a:gd name="T104" fmla="*/ 1728 w 1773"/>
                  <a:gd name="T105" fmla="*/ 383 h 1386"/>
                  <a:gd name="T106" fmla="*/ 1736 w 1773"/>
                  <a:gd name="T107" fmla="*/ 391 h 1386"/>
                  <a:gd name="T108" fmla="*/ 1744 w 1773"/>
                  <a:gd name="T109" fmla="*/ 399 h 1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773" h="1386">
                    <a:moveTo>
                      <a:pt x="1746" y="402"/>
                    </a:moveTo>
                    <a:lnTo>
                      <a:pt x="1773" y="428"/>
                    </a:lnTo>
                    <a:lnTo>
                      <a:pt x="1744" y="428"/>
                    </a:lnTo>
                    <a:lnTo>
                      <a:pt x="1739" y="428"/>
                    </a:lnTo>
                    <a:lnTo>
                      <a:pt x="1736" y="428"/>
                    </a:lnTo>
                    <a:lnTo>
                      <a:pt x="1733" y="428"/>
                    </a:lnTo>
                    <a:lnTo>
                      <a:pt x="1731" y="428"/>
                    </a:lnTo>
                    <a:lnTo>
                      <a:pt x="1728" y="430"/>
                    </a:lnTo>
                    <a:lnTo>
                      <a:pt x="1718" y="436"/>
                    </a:lnTo>
                    <a:lnTo>
                      <a:pt x="1702" y="446"/>
                    </a:lnTo>
                    <a:lnTo>
                      <a:pt x="1684" y="457"/>
                    </a:lnTo>
                    <a:lnTo>
                      <a:pt x="1668" y="470"/>
                    </a:lnTo>
                    <a:lnTo>
                      <a:pt x="1657" y="478"/>
                    </a:lnTo>
                    <a:lnTo>
                      <a:pt x="1647" y="486"/>
                    </a:lnTo>
                    <a:lnTo>
                      <a:pt x="1634" y="496"/>
                    </a:lnTo>
                    <a:lnTo>
                      <a:pt x="1621" y="509"/>
                    </a:lnTo>
                    <a:lnTo>
                      <a:pt x="1605" y="525"/>
                    </a:lnTo>
                    <a:lnTo>
                      <a:pt x="1602" y="528"/>
                    </a:lnTo>
                    <a:lnTo>
                      <a:pt x="1592" y="538"/>
                    </a:lnTo>
                    <a:lnTo>
                      <a:pt x="1581" y="548"/>
                    </a:lnTo>
                    <a:lnTo>
                      <a:pt x="1573" y="559"/>
                    </a:lnTo>
                    <a:lnTo>
                      <a:pt x="1566" y="567"/>
                    </a:lnTo>
                    <a:lnTo>
                      <a:pt x="1563" y="569"/>
                    </a:lnTo>
                    <a:lnTo>
                      <a:pt x="1534" y="601"/>
                    </a:lnTo>
                    <a:lnTo>
                      <a:pt x="1516" y="619"/>
                    </a:lnTo>
                    <a:lnTo>
                      <a:pt x="1503" y="635"/>
                    </a:lnTo>
                    <a:lnTo>
                      <a:pt x="1503" y="638"/>
                    </a:lnTo>
                    <a:lnTo>
                      <a:pt x="1500" y="640"/>
                    </a:lnTo>
                    <a:lnTo>
                      <a:pt x="1495" y="646"/>
                    </a:lnTo>
                    <a:lnTo>
                      <a:pt x="1492" y="648"/>
                    </a:lnTo>
                    <a:lnTo>
                      <a:pt x="1482" y="661"/>
                    </a:lnTo>
                    <a:lnTo>
                      <a:pt x="1466" y="685"/>
                    </a:lnTo>
                    <a:lnTo>
                      <a:pt x="1450" y="709"/>
                    </a:lnTo>
                    <a:lnTo>
                      <a:pt x="1442" y="722"/>
                    </a:lnTo>
                    <a:lnTo>
                      <a:pt x="1434" y="735"/>
                    </a:lnTo>
                    <a:lnTo>
                      <a:pt x="1419" y="758"/>
                    </a:lnTo>
                    <a:lnTo>
                      <a:pt x="1408" y="774"/>
                    </a:lnTo>
                    <a:lnTo>
                      <a:pt x="1395" y="795"/>
                    </a:lnTo>
                    <a:lnTo>
                      <a:pt x="1393" y="798"/>
                    </a:lnTo>
                    <a:lnTo>
                      <a:pt x="1385" y="811"/>
                    </a:lnTo>
                    <a:lnTo>
                      <a:pt x="1374" y="827"/>
                    </a:lnTo>
                    <a:lnTo>
                      <a:pt x="1361" y="845"/>
                    </a:lnTo>
                    <a:lnTo>
                      <a:pt x="1345" y="871"/>
                    </a:lnTo>
                    <a:lnTo>
                      <a:pt x="1330" y="892"/>
                    </a:lnTo>
                    <a:lnTo>
                      <a:pt x="1327" y="895"/>
                    </a:lnTo>
                    <a:lnTo>
                      <a:pt x="1316" y="913"/>
                    </a:lnTo>
                    <a:lnTo>
                      <a:pt x="1303" y="934"/>
                    </a:lnTo>
                    <a:lnTo>
                      <a:pt x="1290" y="955"/>
                    </a:lnTo>
                    <a:lnTo>
                      <a:pt x="1280" y="971"/>
                    </a:lnTo>
                    <a:lnTo>
                      <a:pt x="1280" y="974"/>
                    </a:lnTo>
                    <a:lnTo>
                      <a:pt x="1269" y="989"/>
                    </a:lnTo>
                    <a:lnTo>
                      <a:pt x="1259" y="1008"/>
                    </a:lnTo>
                    <a:lnTo>
                      <a:pt x="1246" y="1029"/>
                    </a:lnTo>
                    <a:lnTo>
                      <a:pt x="1233" y="1050"/>
                    </a:lnTo>
                    <a:lnTo>
                      <a:pt x="1219" y="1068"/>
                    </a:lnTo>
                    <a:lnTo>
                      <a:pt x="1209" y="1086"/>
                    </a:lnTo>
                    <a:lnTo>
                      <a:pt x="1199" y="1102"/>
                    </a:lnTo>
                    <a:lnTo>
                      <a:pt x="1157" y="1170"/>
                    </a:lnTo>
                    <a:lnTo>
                      <a:pt x="1062" y="1210"/>
                    </a:lnTo>
                    <a:lnTo>
                      <a:pt x="1012" y="1231"/>
                    </a:lnTo>
                    <a:lnTo>
                      <a:pt x="978" y="1247"/>
                    </a:lnTo>
                    <a:lnTo>
                      <a:pt x="957" y="1257"/>
                    </a:lnTo>
                    <a:lnTo>
                      <a:pt x="952" y="1257"/>
                    </a:lnTo>
                    <a:lnTo>
                      <a:pt x="653" y="1386"/>
                    </a:lnTo>
                    <a:lnTo>
                      <a:pt x="548" y="1341"/>
                    </a:lnTo>
                    <a:lnTo>
                      <a:pt x="543" y="1338"/>
                    </a:lnTo>
                    <a:lnTo>
                      <a:pt x="527" y="1333"/>
                    </a:lnTo>
                    <a:lnTo>
                      <a:pt x="388" y="1275"/>
                    </a:lnTo>
                    <a:lnTo>
                      <a:pt x="273" y="1228"/>
                    </a:lnTo>
                    <a:lnTo>
                      <a:pt x="202" y="1197"/>
                    </a:lnTo>
                    <a:lnTo>
                      <a:pt x="168" y="1184"/>
                    </a:lnTo>
                    <a:lnTo>
                      <a:pt x="113" y="1160"/>
                    </a:lnTo>
                    <a:lnTo>
                      <a:pt x="87" y="1149"/>
                    </a:lnTo>
                    <a:lnTo>
                      <a:pt x="50" y="1134"/>
                    </a:lnTo>
                    <a:lnTo>
                      <a:pt x="0" y="1113"/>
                    </a:lnTo>
                    <a:lnTo>
                      <a:pt x="132" y="913"/>
                    </a:lnTo>
                    <a:lnTo>
                      <a:pt x="163" y="866"/>
                    </a:lnTo>
                    <a:lnTo>
                      <a:pt x="168" y="858"/>
                    </a:lnTo>
                    <a:lnTo>
                      <a:pt x="197" y="829"/>
                    </a:lnTo>
                    <a:lnTo>
                      <a:pt x="289" y="774"/>
                    </a:lnTo>
                    <a:lnTo>
                      <a:pt x="299" y="769"/>
                    </a:lnTo>
                    <a:lnTo>
                      <a:pt x="307" y="764"/>
                    </a:lnTo>
                    <a:lnTo>
                      <a:pt x="318" y="758"/>
                    </a:lnTo>
                    <a:lnTo>
                      <a:pt x="326" y="753"/>
                    </a:lnTo>
                    <a:lnTo>
                      <a:pt x="336" y="748"/>
                    </a:lnTo>
                    <a:lnTo>
                      <a:pt x="347" y="740"/>
                    </a:lnTo>
                    <a:lnTo>
                      <a:pt x="357" y="732"/>
                    </a:lnTo>
                    <a:lnTo>
                      <a:pt x="365" y="730"/>
                    </a:lnTo>
                    <a:lnTo>
                      <a:pt x="373" y="724"/>
                    </a:lnTo>
                    <a:lnTo>
                      <a:pt x="383" y="719"/>
                    </a:lnTo>
                    <a:lnTo>
                      <a:pt x="386" y="716"/>
                    </a:lnTo>
                    <a:lnTo>
                      <a:pt x="391" y="714"/>
                    </a:lnTo>
                    <a:lnTo>
                      <a:pt x="396" y="714"/>
                    </a:lnTo>
                    <a:lnTo>
                      <a:pt x="396" y="711"/>
                    </a:lnTo>
                    <a:lnTo>
                      <a:pt x="409" y="706"/>
                    </a:lnTo>
                    <a:lnTo>
                      <a:pt x="417" y="701"/>
                    </a:lnTo>
                    <a:lnTo>
                      <a:pt x="428" y="695"/>
                    </a:lnTo>
                    <a:lnTo>
                      <a:pt x="441" y="690"/>
                    </a:lnTo>
                    <a:lnTo>
                      <a:pt x="449" y="685"/>
                    </a:lnTo>
                    <a:lnTo>
                      <a:pt x="467" y="677"/>
                    </a:lnTo>
                    <a:lnTo>
                      <a:pt x="480" y="669"/>
                    </a:lnTo>
                    <a:lnTo>
                      <a:pt x="493" y="661"/>
                    </a:lnTo>
                    <a:lnTo>
                      <a:pt x="499" y="661"/>
                    </a:lnTo>
                    <a:lnTo>
                      <a:pt x="501" y="659"/>
                    </a:lnTo>
                    <a:lnTo>
                      <a:pt x="506" y="656"/>
                    </a:lnTo>
                    <a:lnTo>
                      <a:pt x="512" y="651"/>
                    </a:lnTo>
                    <a:lnTo>
                      <a:pt x="538" y="635"/>
                    </a:lnTo>
                    <a:lnTo>
                      <a:pt x="546" y="630"/>
                    </a:lnTo>
                    <a:lnTo>
                      <a:pt x="554" y="625"/>
                    </a:lnTo>
                    <a:lnTo>
                      <a:pt x="556" y="622"/>
                    </a:lnTo>
                    <a:lnTo>
                      <a:pt x="559" y="619"/>
                    </a:lnTo>
                    <a:lnTo>
                      <a:pt x="561" y="619"/>
                    </a:lnTo>
                    <a:lnTo>
                      <a:pt x="567" y="619"/>
                    </a:lnTo>
                    <a:lnTo>
                      <a:pt x="569" y="617"/>
                    </a:lnTo>
                    <a:lnTo>
                      <a:pt x="593" y="614"/>
                    </a:lnTo>
                    <a:lnTo>
                      <a:pt x="601" y="614"/>
                    </a:lnTo>
                    <a:lnTo>
                      <a:pt x="603" y="614"/>
                    </a:lnTo>
                    <a:lnTo>
                      <a:pt x="609" y="611"/>
                    </a:lnTo>
                    <a:lnTo>
                      <a:pt x="614" y="609"/>
                    </a:lnTo>
                    <a:lnTo>
                      <a:pt x="617" y="609"/>
                    </a:lnTo>
                    <a:lnTo>
                      <a:pt x="622" y="606"/>
                    </a:lnTo>
                    <a:lnTo>
                      <a:pt x="624" y="604"/>
                    </a:lnTo>
                    <a:lnTo>
                      <a:pt x="630" y="601"/>
                    </a:lnTo>
                    <a:lnTo>
                      <a:pt x="635" y="598"/>
                    </a:lnTo>
                    <a:lnTo>
                      <a:pt x="637" y="598"/>
                    </a:lnTo>
                    <a:lnTo>
                      <a:pt x="640" y="596"/>
                    </a:lnTo>
                    <a:lnTo>
                      <a:pt x="640" y="593"/>
                    </a:lnTo>
                    <a:lnTo>
                      <a:pt x="643" y="588"/>
                    </a:lnTo>
                    <a:lnTo>
                      <a:pt x="648" y="583"/>
                    </a:lnTo>
                    <a:lnTo>
                      <a:pt x="653" y="575"/>
                    </a:lnTo>
                    <a:lnTo>
                      <a:pt x="656" y="572"/>
                    </a:lnTo>
                    <a:lnTo>
                      <a:pt x="661" y="567"/>
                    </a:lnTo>
                    <a:lnTo>
                      <a:pt x="679" y="533"/>
                    </a:lnTo>
                    <a:lnTo>
                      <a:pt x="685" y="522"/>
                    </a:lnTo>
                    <a:lnTo>
                      <a:pt x="690" y="514"/>
                    </a:lnTo>
                    <a:lnTo>
                      <a:pt x="700" y="499"/>
                    </a:lnTo>
                    <a:lnTo>
                      <a:pt x="776" y="354"/>
                    </a:lnTo>
                    <a:lnTo>
                      <a:pt x="792" y="328"/>
                    </a:lnTo>
                    <a:lnTo>
                      <a:pt x="808" y="302"/>
                    </a:lnTo>
                    <a:lnTo>
                      <a:pt x="813" y="291"/>
                    </a:lnTo>
                    <a:lnTo>
                      <a:pt x="824" y="281"/>
                    </a:lnTo>
                    <a:lnTo>
                      <a:pt x="831" y="270"/>
                    </a:lnTo>
                    <a:lnTo>
                      <a:pt x="837" y="265"/>
                    </a:lnTo>
                    <a:lnTo>
                      <a:pt x="839" y="260"/>
                    </a:lnTo>
                    <a:lnTo>
                      <a:pt x="845" y="255"/>
                    </a:lnTo>
                    <a:lnTo>
                      <a:pt x="850" y="249"/>
                    </a:lnTo>
                    <a:lnTo>
                      <a:pt x="860" y="241"/>
                    </a:lnTo>
                    <a:lnTo>
                      <a:pt x="868" y="234"/>
                    </a:lnTo>
                    <a:lnTo>
                      <a:pt x="871" y="234"/>
                    </a:lnTo>
                    <a:lnTo>
                      <a:pt x="884" y="223"/>
                    </a:lnTo>
                    <a:lnTo>
                      <a:pt x="955" y="176"/>
                    </a:lnTo>
                    <a:lnTo>
                      <a:pt x="968" y="168"/>
                    </a:lnTo>
                    <a:lnTo>
                      <a:pt x="978" y="163"/>
                    </a:lnTo>
                    <a:lnTo>
                      <a:pt x="989" y="155"/>
                    </a:lnTo>
                    <a:lnTo>
                      <a:pt x="1012" y="142"/>
                    </a:lnTo>
                    <a:lnTo>
                      <a:pt x="1015" y="142"/>
                    </a:lnTo>
                    <a:lnTo>
                      <a:pt x="1031" y="126"/>
                    </a:lnTo>
                    <a:lnTo>
                      <a:pt x="1057" y="100"/>
                    </a:lnTo>
                    <a:lnTo>
                      <a:pt x="1081" y="94"/>
                    </a:lnTo>
                    <a:lnTo>
                      <a:pt x="1109" y="89"/>
                    </a:lnTo>
                    <a:lnTo>
                      <a:pt x="1159" y="79"/>
                    </a:lnTo>
                    <a:lnTo>
                      <a:pt x="1167" y="76"/>
                    </a:lnTo>
                    <a:lnTo>
                      <a:pt x="1193" y="66"/>
                    </a:lnTo>
                    <a:lnTo>
                      <a:pt x="1214" y="58"/>
                    </a:lnTo>
                    <a:lnTo>
                      <a:pt x="1217" y="58"/>
                    </a:lnTo>
                    <a:lnTo>
                      <a:pt x="1227" y="52"/>
                    </a:lnTo>
                    <a:lnTo>
                      <a:pt x="1235" y="50"/>
                    </a:lnTo>
                    <a:lnTo>
                      <a:pt x="1288" y="29"/>
                    </a:lnTo>
                    <a:lnTo>
                      <a:pt x="1348" y="5"/>
                    </a:lnTo>
                    <a:lnTo>
                      <a:pt x="1353" y="3"/>
                    </a:lnTo>
                    <a:lnTo>
                      <a:pt x="1358" y="0"/>
                    </a:lnTo>
                    <a:lnTo>
                      <a:pt x="1364" y="13"/>
                    </a:lnTo>
                    <a:lnTo>
                      <a:pt x="1364" y="18"/>
                    </a:lnTo>
                    <a:lnTo>
                      <a:pt x="1369" y="29"/>
                    </a:lnTo>
                    <a:lnTo>
                      <a:pt x="1372" y="37"/>
                    </a:lnTo>
                    <a:lnTo>
                      <a:pt x="1374" y="42"/>
                    </a:lnTo>
                    <a:lnTo>
                      <a:pt x="1379" y="47"/>
                    </a:lnTo>
                    <a:lnTo>
                      <a:pt x="1403" y="73"/>
                    </a:lnTo>
                    <a:lnTo>
                      <a:pt x="1419" y="89"/>
                    </a:lnTo>
                    <a:lnTo>
                      <a:pt x="1437" y="108"/>
                    </a:lnTo>
                    <a:lnTo>
                      <a:pt x="1476" y="144"/>
                    </a:lnTo>
                    <a:lnTo>
                      <a:pt x="1513" y="178"/>
                    </a:lnTo>
                    <a:lnTo>
                      <a:pt x="1563" y="226"/>
                    </a:lnTo>
                    <a:lnTo>
                      <a:pt x="1566" y="228"/>
                    </a:lnTo>
                    <a:lnTo>
                      <a:pt x="1566" y="231"/>
                    </a:lnTo>
                    <a:lnTo>
                      <a:pt x="1568" y="234"/>
                    </a:lnTo>
                    <a:lnTo>
                      <a:pt x="1573" y="236"/>
                    </a:lnTo>
                    <a:lnTo>
                      <a:pt x="1623" y="283"/>
                    </a:lnTo>
                    <a:lnTo>
                      <a:pt x="1657" y="315"/>
                    </a:lnTo>
                    <a:lnTo>
                      <a:pt x="1684" y="341"/>
                    </a:lnTo>
                    <a:lnTo>
                      <a:pt x="1684" y="344"/>
                    </a:lnTo>
                    <a:lnTo>
                      <a:pt x="1686" y="346"/>
                    </a:lnTo>
                    <a:lnTo>
                      <a:pt x="1694" y="352"/>
                    </a:lnTo>
                    <a:lnTo>
                      <a:pt x="1697" y="354"/>
                    </a:lnTo>
                    <a:lnTo>
                      <a:pt x="1712" y="370"/>
                    </a:lnTo>
                    <a:lnTo>
                      <a:pt x="1718" y="375"/>
                    </a:lnTo>
                    <a:lnTo>
                      <a:pt x="1723" y="378"/>
                    </a:lnTo>
                    <a:lnTo>
                      <a:pt x="1728" y="383"/>
                    </a:lnTo>
                    <a:lnTo>
                      <a:pt x="1731" y="386"/>
                    </a:lnTo>
                    <a:lnTo>
                      <a:pt x="1731" y="388"/>
                    </a:lnTo>
                    <a:lnTo>
                      <a:pt x="1736" y="391"/>
                    </a:lnTo>
                    <a:lnTo>
                      <a:pt x="1741" y="399"/>
                    </a:lnTo>
                    <a:lnTo>
                      <a:pt x="1744" y="399"/>
                    </a:lnTo>
                    <a:lnTo>
                      <a:pt x="1746" y="40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3" name="フリーフォーム 232"/>
              <p:cNvSpPr>
                <a:spLocks/>
              </p:cNvSpPr>
              <p:nvPr/>
            </p:nvSpPr>
            <p:spPr bwMode="auto">
              <a:xfrm>
                <a:off x="2232213" y="3699787"/>
                <a:ext cx="551447" cy="690303"/>
              </a:xfrm>
              <a:custGeom>
                <a:avLst/>
                <a:gdLst>
                  <a:gd name="T0" fmla="*/ 385 w 1151"/>
                  <a:gd name="T1" fmla="*/ 66 h 1418"/>
                  <a:gd name="T2" fmla="*/ 404 w 1151"/>
                  <a:gd name="T3" fmla="*/ 229 h 1418"/>
                  <a:gd name="T4" fmla="*/ 493 w 1151"/>
                  <a:gd name="T5" fmla="*/ 142 h 1418"/>
                  <a:gd name="T6" fmla="*/ 551 w 1151"/>
                  <a:gd name="T7" fmla="*/ 145 h 1418"/>
                  <a:gd name="T8" fmla="*/ 598 w 1151"/>
                  <a:gd name="T9" fmla="*/ 158 h 1418"/>
                  <a:gd name="T10" fmla="*/ 629 w 1151"/>
                  <a:gd name="T11" fmla="*/ 176 h 1418"/>
                  <a:gd name="T12" fmla="*/ 661 w 1151"/>
                  <a:gd name="T13" fmla="*/ 203 h 1418"/>
                  <a:gd name="T14" fmla="*/ 716 w 1151"/>
                  <a:gd name="T15" fmla="*/ 242 h 1418"/>
                  <a:gd name="T16" fmla="*/ 739 w 1151"/>
                  <a:gd name="T17" fmla="*/ 252 h 1418"/>
                  <a:gd name="T18" fmla="*/ 784 w 1151"/>
                  <a:gd name="T19" fmla="*/ 265 h 1418"/>
                  <a:gd name="T20" fmla="*/ 847 w 1151"/>
                  <a:gd name="T21" fmla="*/ 284 h 1418"/>
                  <a:gd name="T22" fmla="*/ 878 w 1151"/>
                  <a:gd name="T23" fmla="*/ 294 h 1418"/>
                  <a:gd name="T24" fmla="*/ 925 w 1151"/>
                  <a:gd name="T25" fmla="*/ 310 h 1418"/>
                  <a:gd name="T26" fmla="*/ 975 w 1151"/>
                  <a:gd name="T27" fmla="*/ 323 h 1418"/>
                  <a:gd name="T28" fmla="*/ 1012 w 1151"/>
                  <a:gd name="T29" fmla="*/ 334 h 1418"/>
                  <a:gd name="T30" fmla="*/ 1067 w 1151"/>
                  <a:gd name="T31" fmla="*/ 349 h 1418"/>
                  <a:gd name="T32" fmla="*/ 1099 w 1151"/>
                  <a:gd name="T33" fmla="*/ 360 h 1418"/>
                  <a:gd name="T34" fmla="*/ 1146 w 1151"/>
                  <a:gd name="T35" fmla="*/ 381 h 1418"/>
                  <a:gd name="T36" fmla="*/ 1135 w 1151"/>
                  <a:gd name="T37" fmla="*/ 436 h 1418"/>
                  <a:gd name="T38" fmla="*/ 1122 w 1151"/>
                  <a:gd name="T39" fmla="*/ 473 h 1418"/>
                  <a:gd name="T40" fmla="*/ 1109 w 1151"/>
                  <a:gd name="T41" fmla="*/ 502 h 1418"/>
                  <a:gd name="T42" fmla="*/ 1101 w 1151"/>
                  <a:gd name="T43" fmla="*/ 533 h 1418"/>
                  <a:gd name="T44" fmla="*/ 1083 w 1151"/>
                  <a:gd name="T45" fmla="*/ 580 h 1418"/>
                  <a:gd name="T46" fmla="*/ 1072 w 1151"/>
                  <a:gd name="T47" fmla="*/ 620 h 1418"/>
                  <a:gd name="T48" fmla="*/ 1015 w 1151"/>
                  <a:gd name="T49" fmla="*/ 751 h 1418"/>
                  <a:gd name="T50" fmla="*/ 991 w 1151"/>
                  <a:gd name="T51" fmla="*/ 782 h 1418"/>
                  <a:gd name="T52" fmla="*/ 981 w 1151"/>
                  <a:gd name="T53" fmla="*/ 806 h 1418"/>
                  <a:gd name="T54" fmla="*/ 960 w 1151"/>
                  <a:gd name="T55" fmla="*/ 848 h 1418"/>
                  <a:gd name="T56" fmla="*/ 946 w 1151"/>
                  <a:gd name="T57" fmla="*/ 872 h 1418"/>
                  <a:gd name="T58" fmla="*/ 925 w 1151"/>
                  <a:gd name="T59" fmla="*/ 924 h 1418"/>
                  <a:gd name="T60" fmla="*/ 915 w 1151"/>
                  <a:gd name="T61" fmla="*/ 950 h 1418"/>
                  <a:gd name="T62" fmla="*/ 902 w 1151"/>
                  <a:gd name="T63" fmla="*/ 987 h 1418"/>
                  <a:gd name="T64" fmla="*/ 889 w 1151"/>
                  <a:gd name="T65" fmla="*/ 1008 h 1418"/>
                  <a:gd name="T66" fmla="*/ 878 w 1151"/>
                  <a:gd name="T67" fmla="*/ 1040 h 1418"/>
                  <a:gd name="T68" fmla="*/ 870 w 1151"/>
                  <a:gd name="T69" fmla="*/ 1087 h 1418"/>
                  <a:gd name="T70" fmla="*/ 842 w 1151"/>
                  <a:gd name="T71" fmla="*/ 1105 h 1418"/>
                  <a:gd name="T72" fmla="*/ 823 w 1151"/>
                  <a:gd name="T73" fmla="*/ 1139 h 1418"/>
                  <a:gd name="T74" fmla="*/ 802 w 1151"/>
                  <a:gd name="T75" fmla="*/ 1158 h 1418"/>
                  <a:gd name="T76" fmla="*/ 771 w 1151"/>
                  <a:gd name="T77" fmla="*/ 1213 h 1418"/>
                  <a:gd name="T78" fmla="*/ 752 w 1151"/>
                  <a:gd name="T79" fmla="*/ 1239 h 1418"/>
                  <a:gd name="T80" fmla="*/ 734 w 1151"/>
                  <a:gd name="T81" fmla="*/ 1297 h 1418"/>
                  <a:gd name="T82" fmla="*/ 729 w 1151"/>
                  <a:gd name="T83" fmla="*/ 1318 h 1418"/>
                  <a:gd name="T84" fmla="*/ 724 w 1151"/>
                  <a:gd name="T85" fmla="*/ 1344 h 1418"/>
                  <a:gd name="T86" fmla="*/ 700 w 1151"/>
                  <a:gd name="T87" fmla="*/ 1368 h 1418"/>
                  <a:gd name="T88" fmla="*/ 548 w 1151"/>
                  <a:gd name="T89" fmla="*/ 1362 h 1418"/>
                  <a:gd name="T90" fmla="*/ 464 w 1151"/>
                  <a:gd name="T91" fmla="*/ 1381 h 1418"/>
                  <a:gd name="T92" fmla="*/ 267 w 1151"/>
                  <a:gd name="T93" fmla="*/ 1331 h 1418"/>
                  <a:gd name="T94" fmla="*/ 76 w 1151"/>
                  <a:gd name="T95" fmla="*/ 1189 h 1418"/>
                  <a:gd name="T96" fmla="*/ 32 w 1151"/>
                  <a:gd name="T97" fmla="*/ 1079 h 1418"/>
                  <a:gd name="T98" fmla="*/ 136 w 1151"/>
                  <a:gd name="T99" fmla="*/ 861 h 1418"/>
                  <a:gd name="T100" fmla="*/ 176 w 1151"/>
                  <a:gd name="T101" fmla="*/ 693 h 1418"/>
                  <a:gd name="T102" fmla="*/ 184 w 1151"/>
                  <a:gd name="T103" fmla="*/ 483 h 1418"/>
                  <a:gd name="T104" fmla="*/ 176 w 1151"/>
                  <a:gd name="T105" fmla="*/ 307 h 1418"/>
                  <a:gd name="T106" fmla="*/ 191 w 1151"/>
                  <a:gd name="T107" fmla="*/ 244 h 1418"/>
                  <a:gd name="T108" fmla="*/ 223 w 1151"/>
                  <a:gd name="T109" fmla="*/ 158 h 1418"/>
                  <a:gd name="T110" fmla="*/ 249 w 1151"/>
                  <a:gd name="T111" fmla="*/ 100 h 1418"/>
                  <a:gd name="T112" fmla="*/ 288 w 1151"/>
                  <a:gd name="T113" fmla="*/ 74 h 1418"/>
                  <a:gd name="T114" fmla="*/ 330 w 1151"/>
                  <a:gd name="T115" fmla="*/ 42 h 1418"/>
                  <a:gd name="T116" fmla="*/ 378 w 1151"/>
                  <a:gd name="T117" fmla="*/ 19 h 1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51" h="1418">
                    <a:moveTo>
                      <a:pt x="393" y="14"/>
                    </a:moveTo>
                    <a:lnTo>
                      <a:pt x="385" y="27"/>
                    </a:lnTo>
                    <a:lnTo>
                      <a:pt x="385" y="32"/>
                    </a:lnTo>
                    <a:lnTo>
                      <a:pt x="385" y="37"/>
                    </a:lnTo>
                    <a:lnTo>
                      <a:pt x="385" y="42"/>
                    </a:lnTo>
                    <a:lnTo>
                      <a:pt x="385" y="50"/>
                    </a:lnTo>
                    <a:lnTo>
                      <a:pt x="385" y="53"/>
                    </a:lnTo>
                    <a:lnTo>
                      <a:pt x="385" y="58"/>
                    </a:lnTo>
                    <a:lnTo>
                      <a:pt x="385" y="61"/>
                    </a:lnTo>
                    <a:lnTo>
                      <a:pt x="385" y="66"/>
                    </a:lnTo>
                    <a:lnTo>
                      <a:pt x="385" y="77"/>
                    </a:lnTo>
                    <a:lnTo>
                      <a:pt x="385" y="92"/>
                    </a:lnTo>
                    <a:lnTo>
                      <a:pt x="385" y="108"/>
                    </a:lnTo>
                    <a:lnTo>
                      <a:pt x="388" y="142"/>
                    </a:lnTo>
                    <a:lnTo>
                      <a:pt x="391" y="147"/>
                    </a:lnTo>
                    <a:lnTo>
                      <a:pt x="391" y="163"/>
                    </a:lnTo>
                    <a:lnTo>
                      <a:pt x="393" y="174"/>
                    </a:lnTo>
                    <a:lnTo>
                      <a:pt x="396" y="197"/>
                    </a:lnTo>
                    <a:lnTo>
                      <a:pt x="401" y="229"/>
                    </a:lnTo>
                    <a:lnTo>
                      <a:pt x="404" y="229"/>
                    </a:lnTo>
                    <a:lnTo>
                      <a:pt x="414" y="224"/>
                    </a:lnTo>
                    <a:lnTo>
                      <a:pt x="430" y="210"/>
                    </a:lnTo>
                    <a:lnTo>
                      <a:pt x="440" y="205"/>
                    </a:lnTo>
                    <a:lnTo>
                      <a:pt x="459" y="195"/>
                    </a:lnTo>
                    <a:lnTo>
                      <a:pt x="461" y="187"/>
                    </a:lnTo>
                    <a:lnTo>
                      <a:pt x="469" y="161"/>
                    </a:lnTo>
                    <a:lnTo>
                      <a:pt x="475" y="158"/>
                    </a:lnTo>
                    <a:lnTo>
                      <a:pt x="482" y="158"/>
                    </a:lnTo>
                    <a:lnTo>
                      <a:pt x="488" y="142"/>
                    </a:lnTo>
                    <a:lnTo>
                      <a:pt x="493" y="142"/>
                    </a:lnTo>
                    <a:lnTo>
                      <a:pt x="498" y="142"/>
                    </a:lnTo>
                    <a:lnTo>
                      <a:pt x="506" y="142"/>
                    </a:lnTo>
                    <a:lnTo>
                      <a:pt x="514" y="142"/>
                    </a:lnTo>
                    <a:lnTo>
                      <a:pt x="522" y="142"/>
                    </a:lnTo>
                    <a:lnTo>
                      <a:pt x="527" y="142"/>
                    </a:lnTo>
                    <a:lnTo>
                      <a:pt x="530" y="142"/>
                    </a:lnTo>
                    <a:lnTo>
                      <a:pt x="532" y="142"/>
                    </a:lnTo>
                    <a:lnTo>
                      <a:pt x="537" y="145"/>
                    </a:lnTo>
                    <a:lnTo>
                      <a:pt x="548" y="145"/>
                    </a:lnTo>
                    <a:lnTo>
                      <a:pt x="551" y="145"/>
                    </a:lnTo>
                    <a:lnTo>
                      <a:pt x="553" y="147"/>
                    </a:lnTo>
                    <a:lnTo>
                      <a:pt x="558" y="147"/>
                    </a:lnTo>
                    <a:lnTo>
                      <a:pt x="561" y="147"/>
                    </a:lnTo>
                    <a:lnTo>
                      <a:pt x="564" y="150"/>
                    </a:lnTo>
                    <a:lnTo>
                      <a:pt x="569" y="150"/>
                    </a:lnTo>
                    <a:lnTo>
                      <a:pt x="574" y="153"/>
                    </a:lnTo>
                    <a:lnTo>
                      <a:pt x="579" y="153"/>
                    </a:lnTo>
                    <a:lnTo>
                      <a:pt x="585" y="155"/>
                    </a:lnTo>
                    <a:lnTo>
                      <a:pt x="593" y="155"/>
                    </a:lnTo>
                    <a:lnTo>
                      <a:pt x="598" y="158"/>
                    </a:lnTo>
                    <a:lnTo>
                      <a:pt x="600" y="158"/>
                    </a:lnTo>
                    <a:lnTo>
                      <a:pt x="600" y="161"/>
                    </a:lnTo>
                    <a:lnTo>
                      <a:pt x="603" y="161"/>
                    </a:lnTo>
                    <a:lnTo>
                      <a:pt x="606" y="163"/>
                    </a:lnTo>
                    <a:lnTo>
                      <a:pt x="611" y="166"/>
                    </a:lnTo>
                    <a:lnTo>
                      <a:pt x="614" y="166"/>
                    </a:lnTo>
                    <a:lnTo>
                      <a:pt x="621" y="171"/>
                    </a:lnTo>
                    <a:lnTo>
                      <a:pt x="624" y="174"/>
                    </a:lnTo>
                    <a:lnTo>
                      <a:pt x="627" y="174"/>
                    </a:lnTo>
                    <a:lnTo>
                      <a:pt x="629" y="176"/>
                    </a:lnTo>
                    <a:lnTo>
                      <a:pt x="629" y="179"/>
                    </a:lnTo>
                    <a:lnTo>
                      <a:pt x="632" y="179"/>
                    </a:lnTo>
                    <a:lnTo>
                      <a:pt x="634" y="182"/>
                    </a:lnTo>
                    <a:lnTo>
                      <a:pt x="637" y="184"/>
                    </a:lnTo>
                    <a:lnTo>
                      <a:pt x="640" y="187"/>
                    </a:lnTo>
                    <a:lnTo>
                      <a:pt x="645" y="189"/>
                    </a:lnTo>
                    <a:lnTo>
                      <a:pt x="650" y="195"/>
                    </a:lnTo>
                    <a:lnTo>
                      <a:pt x="655" y="197"/>
                    </a:lnTo>
                    <a:lnTo>
                      <a:pt x="658" y="197"/>
                    </a:lnTo>
                    <a:lnTo>
                      <a:pt x="661" y="203"/>
                    </a:lnTo>
                    <a:lnTo>
                      <a:pt x="663" y="203"/>
                    </a:lnTo>
                    <a:lnTo>
                      <a:pt x="671" y="213"/>
                    </a:lnTo>
                    <a:lnTo>
                      <a:pt x="682" y="221"/>
                    </a:lnTo>
                    <a:lnTo>
                      <a:pt x="687" y="224"/>
                    </a:lnTo>
                    <a:lnTo>
                      <a:pt x="695" y="229"/>
                    </a:lnTo>
                    <a:lnTo>
                      <a:pt x="700" y="231"/>
                    </a:lnTo>
                    <a:lnTo>
                      <a:pt x="703" y="231"/>
                    </a:lnTo>
                    <a:lnTo>
                      <a:pt x="708" y="237"/>
                    </a:lnTo>
                    <a:lnTo>
                      <a:pt x="716" y="239"/>
                    </a:lnTo>
                    <a:lnTo>
                      <a:pt x="716" y="242"/>
                    </a:lnTo>
                    <a:lnTo>
                      <a:pt x="718" y="242"/>
                    </a:lnTo>
                    <a:lnTo>
                      <a:pt x="721" y="242"/>
                    </a:lnTo>
                    <a:lnTo>
                      <a:pt x="721" y="244"/>
                    </a:lnTo>
                    <a:lnTo>
                      <a:pt x="726" y="244"/>
                    </a:lnTo>
                    <a:lnTo>
                      <a:pt x="729" y="247"/>
                    </a:lnTo>
                    <a:lnTo>
                      <a:pt x="731" y="247"/>
                    </a:lnTo>
                    <a:lnTo>
                      <a:pt x="731" y="250"/>
                    </a:lnTo>
                    <a:lnTo>
                      <a:pt x="734" y="250"/>
                    </a:lnTo>
                    <a:lnTo>
                      <a:pt x="737" y="252"/>
                    </a:lnTo>
                    <a:lnTo>
                      <a:pt x="739" y="252"/>
                    </a:lnTo>
                    <a:lnTo>
                      <a:pt x="750" y="255"/>
                    </a:lnTo>
                    <a:lnTo>
                      <a:pt x="755" y="255"/>
                    </a:lnTo>
                    <a:lnTo>
                      <a:pt x="758" y="255"/>
                    </a:lnTo>
                    <a:lnTo>
                      <a:pt x="758" y="258"/>
                    </a:lnTo>
                    <a:lnTo>
                      <a:pt x="763" y="258"/>
                    </a:lnTo>
                    <a:lnTo>
                      <a:pt x="768" y="260"/>
                    </a:lnTo>
                    <a:lnTo>
                      <a:pt x="771" y="260"/>
                    </a:lnTo>
                    <a:lnTo>
                      <a:pt x="773" y="260"/>
                    </a:lnTo>
                    <a:lnTo>
                      <a:pt x="776" y="263"/>
                    </a:lnTo>
                    <a:lnTo>
                      <a:pt x="784" y="265"/>
                    </a:lnTo>
                    <a:lnTo>
                      <a:pt x="787" y="265"/>
                    </a:lnTo>
                    <a:lnTo>
                      <a:pt x="797" y="271"/>
                    </a:lnTo>
                    <a:lnTo>
                      <a:pt x="813" y="273"/>
                    </a:lnTo>
                    <a:lnTo>
                      <a:pt x="815" y="276"/>
                    </a:lnTo>
                    <a:lnTo>
                      <a:pt x="826" y="279"/>
                    </a:lnTo>
                    <a:lnTo>
                      <a:pt x="828" y="279"/>
                    </a:lnTo>
                    <a:lnTo>
                      <a:pt x="831" y="281"/>
                    </a:lnTo>
                    <a:lnTo>
                      <a:pt x="836" y="281"/>
                    </a:lnTo>
                    <a:lnTo>
                      <a:pt x="842" y="284"/>
                    </a:lnTo>
                    <a:lnTo>
                      <a:pt x="847" y="284"/>
                    </a:lnTo>
                    <a:lnTo>
                      <a:pt x="849" y="286"/>
                    </a:lnTo>
                    <a:lnTo>
                      <a:pt x="852" y="286"/>
                    </a:lnTo>
                    <a:lnTo>
                      <a:pt x="855" y="286"/>
                    </a:lnTo>
                    <a:lnTo>
                      <a:pt x="857" y="289"/>
                    </a:lnTo>
                    <a:lnTo>
                      <a:pt x="865" y="289"/>
                    </a:lnTo>
                    <a:lnTo>
                      <a:pt x="868" y="292"/>
                    </a:lnTo>
                    <a:lnTo>
                      <a:pt x="870" y="292"/>
                    </a:lnTo>
                    <a:lnTo>
                      <a:pt x="873" y="292"/>
                    </a:lnTo>
                    <a:lnTo>
                      <a:pt x="876" y="294"/>
                    </a:lnTo>
                    <a:lnTo>
                      <a:pt x="878" y="294"/>
                    </a:lnTo>
                    <a:lnTo>
                      <a:pt x="881" y="294"/>
                    </a:lnTo>
                    <a:lnTo>
                      <a:pt x="881" y="297"/>
                    </a:lnTo>
                    <a:lnTo>
                      <a:pt x="884" y="297"/>
                    </a:lnTo>
                    <a:lnTo>
                      <a:pt x="886" y="297"/>
                    </a:lnTo>
                    <a:lnTo>
                      <a:pt x="891" y="300"/>
                    </a:lnTo>
                    <a:lnTo>
                      <a:pt x="899" y="302"/>
                    </a:lnTo>
                    <a:lnTo>
                      <a:pt x="905" y="302"/>
                    </a:lnTo>
                    <a:lnTo>
                      <a:pt x="912" y="305"/>
                    </a:lnTo>
                    <a:lnTo>
                      <a:pt x="920" y="307"/>
                    </a:lnTo>
                    <a:lnTo>
                      <a:pt x="925" y="310"/>
                    </a:lnTo>
                    <a:lnTo>
                      <a:pt x="931" y="310"/>
                    </a:lnTo>
                    <a:lnTo>
                      <a:pt x="933" y="313"/>
                    </a:lnTo>
                    <a:lnTo>
                      <a:pt x="946" y="315"/>
                    </a:lnTo>
                    <a:lnTo>
                      <a:pt x="957" y="318"/>
                    </a:lnTo>
                    <a:lnTo>
                      <a:pt x="960" y="321"/>
                    </a:lnTo>
                    <a:lnTo>
                      <a:pt x="962" y="321"/>
                    </a:lnTo>
                    <a:lnTo>
                      <a:pt x="965" y="321"/>
                    </a:lnTo>
                    <a:lnTo>
                      <a:pt x="967" y="321"/>
                    </a:lnTo>
                    <a:lnTo>
                      <a:pt x="970" y="323"/>
                    </a:lnTo>
                    <a:lnTo>
                      <a:pt x="975" y="323"/>
                    </a:lnTo>
                    <a:lnTo>
                      <a:pt x="978" y="326"/>
                    </a:lnTo>
                    <a:lnTo>
                      <a:pt x="986" y="328"/>
                    </a:lnTo>
                    <a:lnTo>
                      <a:pt x="988" y="328"/>
                    </a:lnTo>
                    <a:lnTo>
                      <a:pt x="994" y="328"/>
                    </a:lnTo>
                    <a:lnTo>
                      <a:pt x="996" y="331"/>
                    </a:lnTo>
                    <a:lnTo>
                      <a:pt x="999" y="331"/>
                    </a:lnTo>
                    <a:lnTo>
                      <a:pt x="1002" y="331"/>
                    </a:lnTo>
                    <a:lnTo>
                      <a:pt x="1007" y="334"/>
                    </a:lnTo>
                    <a:lnTo>
                      <a:pt x="1009" y="334"/>
                    </a:lnTo>
                    <a:lnTo>
                      <a:pt x="1012" y="334"/>
                    </a:lnTo>
                    <a:lnTo>
                      <a:pt x="1017" y="336"/>
                    </a:lnTo>
                    <a:lnTo>
                      <a:pt x="1020" y="336"/>
                    </a:lnTo>
                    <a:lnTo>
                      <a:pt x="1022" y="336"/>
                    </a:lnTo>
                    <a:lnTo>
                      <a:pt x="1028" y="339"/>
                    </a:lnTo>
                    <a:lnTo>
                      <a:pt x="1038" y="342"/>
                    </a:lnTo>
                    <a:lnTo>
                      <a:pt x="1041" y="342"/>
                    </a:lnTo>
                    <a:lnTo>
                      <a:pt x="1054" y="347"/>
                    </a:lnTo>
                    <a:lnTo>
                      <a:pt x="1057" y="347"/>
                    </a:lnTo>
                    <a:lnTo>
                      <a:pt x="1064" y="349"/>
                    </a:lnTo>
                    <a:lnTo>
                      <a:pt x="1067" y="349"/>
                    </a:lnTo>
                    <a:lnTo>
                      <a:pt x="1070" y="352"/>
                    </a:lnTo>
                    <a:lnTo>
                      <a:pt x="1075" y="352"/>
                    </a:lnTo>
                    <a:lnTo>
                      <a:pt x="1078" y="352"/>
                    </a:lnTo>
                    <a:lnTo>
                      <a:pt x="1083" y="355"/>
                    </a:lnTo>
                    <a:lnTo>
                      <a:pt x="1085" y="355"/>
                    </a:lnTo>
                    <a:lnTo>
                      <a:pt x="1085" y="357"/>
                    </a:lnTo>
                    <a:lnTo>
                      <a:pt x="1088" y="357"/>
                    </a:lnTo>
                    <a:lnTo>
                      <a:pt x="1091" y="357"/>
                    </a:lnTo>
                    <a:lnTo>
                      <a:pt x="1093" y="357"/>
                    </a:lnTo>
                    <a:lnTo>
                      <a:pt x="1099" y="360"/>
                    </a:lnTo>
                    <a:lnTo>
                      <a:pt x="1101" y="360"/>
                    </a:lnTo>
                    <a:lnTo>
                      <a:pt x="1112" y="365"/>
                    </a:lnTo>
                    <a:lnTo>
                      <a:pt x="1117" y="365"/>
                    </a:lnTo>
                    <a:lnTo>
                      <a:pt x="1122" y="368"/>
                    </a:lnTo>
                    <a:lnTo>
                      <a:pt x="1127" y="368"/>
                    </a:lnTo>
                    <a:lnTo>
                      <a:pt x="1140" y="373"/>
                    </a:lnTo>
                    <a:lnTo>
                      <a:pt x="1146" y="373"/>
                    </a:lnTo>
                    <a:lnTo>
                      <a:pt x="1146" y="376"/>
                    </a:lnTo>
                    <a:lnTo>
                      <a:pt x="1146" y="378"/>
                    </a:lnTo>
                    <a:lnTo>
                      <a:pt x="1146" y="381"/>
                    </a:lnTo>
                    <a:lnTo>
                      <a:pt x="1146" y="384"/>
                    </a:lnTo>
                    <a:lnTo>
                      <a:pt x="1143" y="384"/>
                    </a:lnTo>
                    <a:lnTo>
                      <a:pt x="1143" y="391"/>
                    </a:lnTo>
                    <a:lnTo>
                      <a:pt x="1151" y="394"/>
                    </a:lnTo>
                    <a:lnTo>
                      <a:pt x="1151" y="397"/>
                    </a:lnTo>
                    <a:lnTo>
                      <a:pt x="1146" y="410"/>
                    </a:lnTo>
                    <a:lnTo>
                      <a:pt x="1143" y="412"/>
                    </a:lnTo>
                    <a:lnTo>
                      <a:pt x="1143" y="415"/>
                    </a:lnTo>
                    <a:lnTo>
                      <a:pt x="1143" y="418"/>
                    </a:lnTo>
                    <a:lnTo>
                      <a:pt x="1135" y="436"/>
                    </a:lnTo>
                    <a:lnTo>
                      <a:pt x="1135" y="439"/>
                    </a:lnTo>
                    <a:lnTo>
                      <a:pt x="1135" y="441"/>
                    </a:lnTo>
                    <a:lnTo>
                      <a:pt x="1133" y="449"/>
                    </a:lnTo>
                    <a:lnTo>
                      <a:pt x="1133" y="454"/>
                    </a:lnTo>
                    <a:lnTo>
                      <a:pt x="1130" y="460"/>
                    </a:lnTo>
                    <a:lnTo>
                      <a:pt x="1127" y="470"/>
                    </a:lnTo>
                    <a:lnTo>
                      <a:pt x="1127" y="473"/>
                    </a:lnTo>
                    <a:lnTo>
                      <a:pt x="1125" y="470"/>
                    </a:lnTo>
                    <a:lnTo>
                      <a:pt x="1122" y="470"/>
                    </a:lnTo>
                    <a:lnTo>
                      <a:pt x="1122" y="473"/>
                    </a:lnTo>
                    <a:lnTo>
                      <a:pt x="1119" y="473"/>
                    </a:lnTo>
                    <a:lnTo>
                      <a:pt x="1119" y="475"/>
                    </a:lnTo>
                    <a:lnTo>
                      <a:pt x="1117" y="483"/>
                    </a:lnTo>
                    <a:lnTo>
                      <a:pt x="1117" y="486"/>
                    </a:lnTo>
                    <a:lnTo>
                      <a:pt x="1114" y="489"/>
                    </a:lnTo>
                    <a:lnTo>
                      <a:pt x="1114" y="494"/>
                    </a:lnTo>
                    <a:lnTo>
                      <a:pt x="1114" y="496"/>
                    </a:lnTo>
                    <a:lnTo>
                      <a:pt x="1112" y="496"/>
                    </a:lnTo>
                    <a:lnTo>
                      <a:pt x="1112" y="502"/>
                    </a:lnTo>
                    <a:lnTo>
                      <a:pt x="1109" y="502"/>
                    </a:lnTo>
                    <a:lnTo>
                      <a:pt x="1109" y="504"/>
                    </a:lnTo>
                    <a:lnTo>
                      <a:pt x="1109" y="507"/>
                    </a:lnTo>
                    <a:lnTo>
                      <a:pt x="1106" y="507"/>
                    </a:lnTo>
                    <a:lnTo>
                      <a:pt x="1106" y="515"/>
                    </a:lnTo>
                    <a:lnTo>
                      <a:pt x="1106" y="520"/>
                    </a:lnTo>
                    <a:lnTo>
                      <a:pt x="1104" y="525"/>
                    </a:lnTo>
                    <a:lnTo>
                      <a:pt x="1106" y="528"/>
                    </a:lnTo>
                    <a:lnTo>
                      <a:pt x="1104" y="531"/>
                    </a:lnTo>
                    <a:lnTo>
                      <a:pt x="1104" y="533"/>
                    </a:lnTo>
                    <a:lnTo>
                      <a:pt x="1101" y="533"/>
                    </a:lnTo>
                    <a:lnTo>
                      <a:pt x="1101" y="536"/>
                    </a:lnTo>
                    <a:lnTo>
                      <a:pt x="1096" y="546"/>
                    </a:lnTo>
                    <a:lnTo>
                      <a:pt x="1096" y="549"/>
                    </a:lnTo>
                    <a:lnTo>
                      <a:pt x="1093" y="549"/>
                    </a:lnTo>
                    <a:lnTo>
                      <a:pt x="1093" y="552"/>
                    </a:lnTo>
                    <a:lnTo>
                      <a:pt x="1093" y="557"/>
                    </a:lnTo>
                    <a:lnTo>
                      <a:pt x="1093" y="559"/>
                    </a:lnTo>
                    <a:lnTo>
                      <a:pt x="1091" y="567"/>
                    </a:lnTo>
                    <a:lnTo>
                      <a:pt x="1085" y="578"/>
                    </a:lnTo>
                    <a:lnTo>
                      <a:pt x="1083" y="580"/>
                    </a:lnTo>
                    <a:lnTo>
                      <a:pt x="1083" y="586"/>
                    </a:lnTo>
                    <a:lnTo>
                      <a:pt x="1078" y="591"/>
                    </a:lnTo>
                    <a:lnTo>
                      <a:pt x="1078" y="596"/>
                    </a:lnTo>
                    <a:lnTo>
                      <a:pt x="1075" y="596"/>
                    </a:lnTo>
                    <a:lnTo>
                      <a:pt x="1075" y="599"/>
                    </a:lnTo>
                    <a:lnTo>
                      <a:pt x="1075" y="607"/>
                    </a:lnTo>
                    <a:lnTo>
                      <a:pt x="1072" y="609"/>
                    </a:lnTo>
                    <a:lnTo>
                      <a:pt x="1072" y="615"/>
                    </a:lnTo>
                    <a:lnTo>
                      <a:pt x="1072" y="617"/>
                    </a:lnTo>
                    <a:lnTo>
                      <a:pt x="1072" y="620"/>
                    </a:lnTo>
                    <a:lnTo>
                      <a:pt x="1070" y="622"/>
                    </a:lnTo>
                    <a:lnTo>
                      <a:pt x="1070" y="625"/>
                    </a:lnTo>
                    <a:lnTo>
                      <a:pt x="1057" y="654"/>
                    </a:lnTo>
                    <a:lnTo>
                      <a:pt x="1046" y="680"/>
                    </a:lnTo>
                    <a:lnTo>
                      <a:pt x="1038" y="696"/>
                    </a:lnTo>
                    <a:lnTo>
                      <a:pt x="1038" y="699"/>
                    </a:lnTo>
                    <a:lnTo>
                      <a:pt x="1036" y="706"/>
                    </a:lnTo>
                    <a:lnTo>
                      <a:pt x="1030" y="712"/>
                    </a:lnTo>
                    <a:lnTo>
                      <a:pt x="1030" y="714"/>
                    </a:lnTo>
                    <a:lnTo>
                      <a:pt x="1015" y="751"/>
                    </a:lnTo>
                    <a:lnTo>
                      <a:pt x="1007" y="769"/>
                    </a:lnTo>
                    <a:lnTo>
                      <a:pt x="1004" y="775"/>
                    </a:lnTo>
                    <a:lnTo>
                      <a:pt x="1004" y="777"/>
                    </a:lnTo>
                    <a:lnTo>
                      <a:pt x="1002" y="777"/>
                    </a:lnTo>
                    <a:lnTo>
                      <a:pt x="1002" y="775"/>
                    </a:lnTo>
                    <a:lnTo>
                      <a:pt x="999" y="775"/>
                    </a:lnTo>
                    <a:lnTo>
                      <a:pt x="996" y="775"/>
                    </a:lnTo>
                    <a:lnTo>
                      <a:pt x="996" y="772"/>
                    </a:lnTo>
                    <a:lnTo>
                      <a:pt x="994" y="777"/>
                    </a:lnTo>
                    <a:lnTo>
                      <a:pt x="991" y="782"/>
                    </a:lnTo>
                    <a:lnTo>
                      <a:pt x="991" y="785"/>
                    </a:lnTo>
                    <a:lnTo>
                      <a:pt x="988" y="788"/>
                    </a:lnTo>
                    <a:lnTo>
                      <a:pt x="988" y="790"/>
                    </a:lnTo>
                    <a:lnTo>
                      <a:pt x="986" y="790"/>
                    </a:lnTo>
                    <a:lnTo>
                      <a:pt x="986" y="793"/>
                    </a:lnTo>
                    <a:lnTo>
                      <a:pt x="986" y="796"/>
                    </a:lnTo>
                    <a:lnTo>
                      <a:pt x="986" y="798"/>
                    </a:lnTo>
                    <a:lnTo>
                      <a:pt x="983" y="798"/>
                    </a:lnTo>
                    <a:lnTo>
                      <a:pt x="983" y="801"/>
                    </a:lnTo>
                    <a:lnTo>
                      <a:pt x="981" y="806"/>
                    </a:lnTo>
                    <a:lnTo>
                      <a:pt x="978" y="811"/>
                    </a:lnTo>
                    <a:lnTo>
                      <a:pt x="970" y="835"/>
                    </a:lnTo>
                    <a:lnTo>
                      <a:pt x="967" y="838"/>
                    </a:lnTo>
                    <a:lnTo>
                      <a:pt x="967" y="840"/>
                    </a:lnTo>
                    <a:lnTo>
                      <a:pt x="965" y="843"/>
                    </a:lnTo>
                    <a:lnTo>
                      <a:pt x="967" y="845"/>
                    </a:lnTo>
                    <a:lnTo>
                      <a:pt x="965" y="845"/>
                    </a:lnTo>
                    <a:lnTo>
                      <a:pt x="962" y="845"/>
                    </a:lnTo>
                    <a:lnTo>
                      <a:pt x="962" y="848"/>
                    </a:lnTo>
                    <a:lnTo>
                      <a:pt x="960" y="848"/>
                    </a:lnTo>
                    <a:lnTo>
                      <a:pt x="960" y="851"/>
                    </a:lnTo>
                    <a:lnTo>
                      <a:pt x="960" y="853"/>
                    </a:lnTo>
                    <a:lnTo>
                      <a:pt x="957" y="853"/>
                    </a:lnTo>
                    <a:lnTo>
                      <a:pt x="957" y="856"/>
                    </a:lnTo>
                    <a:lnTo>
                      <a:pt x="954" y="856"/>
                    </a:lnTo>
                    <a:lnTo>
                      <a:pt x="954" y="859"/>
                    </a:lnTo>
                    <a:lnTo>
                      <a:pt x="952" y="861"/>
                    </a:lnTo>
                    <a:lnTo>
                      <a:pt x="952" y="864"/>
                    </a:lnTo>
                    <a:lnTo>
                      <a:pt x="949" y="869"/>
                    </a:lnTo>
                    <a:lnTo>
                      <a:pt x="946" y="872"/>
                    </a:lnTo>
                    <a:lnTo>
                      <a:pt x="946" y="877"/>
                    </a:lnTo>
                    <a:lnTo>
                      <a:pt x="944" y="880"/>
                    </a:lnTo>
                    <a:lnTo>
                      <a:pt x="946" y="893"/>
                    </a:lnTo>
                    <a:lnTo>
                      <a:pt x="944" y="895"/>
                    </a:lnTo>
                    <a:lnTo>
                      <a:pt x="941" y="906"/>
                    </a:lnTo>
                    <a:lnTo>
                      <a:pt x="933" y="906"/>
                    </a:lnTo>
                    <a:lnTo>
                      <a:pt x="933" y="908"/>
                    </a:lnTo>
                    <a:lnTo>
                      <a:pt x="928" y="922"/>
                    </a:lnTo>
                    <a:lnTo>
                      <a:pt x="925" y="922"/>
                    </a:lnTo>
                    <a:lnTo>
                      <a:pt x="925" y="924"/>
                    </a:lnTo>
                    <a:lnTo>
                      <a:pt x="925" y="927"/>
                    </a:lnTo>
                    <a:lnTo>
                      <a:pt x="923" y="927"/>
                    </a:lnTo>
                    <a:lnTo>
                      <a:pt x="923" y="932"/>
                    </a:lnTo>
                    <a:lnTo>
                      <a:pt x="920" y="935"/>
                    </a:lnTo>
                    <a:lnTo>
                      <a:pt x="920" y="937"/>
                    </a:lnTo>
                    <a:lnTo>
                      <a:pt x="918" y="940"/>
                    </a:lnTo>
                    <a:lnTo>
                      <a:pt x="918" y="943"/>
                    </a:lnTo>
                    <a:lnTo>
                      <a:pt x="918" y="945"/>
                    </a:lnTo>
                    <a:lnTo>
                      <a:pt x="918" y="948"/>
                    </a:lnTo>
                    <a:lnTo>
                      <a:pt x="915" y="950"/>
                    </a:lnTo>
                    <a:lnTo>
                      <a:pt x="915" y="953"/>
                    </a:lnTo>
                    <a:lnTo>
                      <a:pt x="912" y="958"/>
                    </a:lnTo>
                    <a:lnTo>
                      <a:pt x="910" y="966"/>
                    </a:lnTo>
                    <a:lnTo>
                      <a:pt x="910" y="969"/>
                    </a:lnTo>
                    <a:lnTo>
                      <a:pt x="910" y="971"/>
                    </a:lnTo>
                    <a:lnTo>
                      <a:pt x="907" y="974"/>
                    </a:lnTo>
                    <a:lnTo>
                      <a:pt x="905" y="979"/>
                    </a:lnTo>
                    <a:lnTo>
                      <a:pt x="905" y="982"/>
                    </a:lnTo>
                    <a:lnTo>
                      <a:pt x="905" y="985"/>
                    </a:lnTo>
                    <a:lnTo>
                      <a:pt x="902" y="987"/>
                    </a:lnTo>
                    <a:lnTo>
                      <a:pt x="902" y="990"/>
                    </a:lnTo>
                    <a:lnTo>
                      <a:pt x="902" y="992"/>
                    </a:lnTo>
                    <a:lnTo>
                      <a:pt x="897" y="990"/>
                    </a:lnTo>
                    <a:lnTo>
                      <a:pt x="897" y="998"/>
                    </a:lnTo>
                    <a:lnTo>
                      <a:pt x="891" y="998"/>
                    </a:lnTo>
                    <a:lnTo>
                      <a:pt x="891" y="1003"/>
                    </a:lnTo>
                    <a:lnTo>
                      <a:pt x="889" y="1006"/>
                    </a:lnTo>
                    <a:lnTo>
                      <a:pt x="891" y="1006"/>
                    </a:lnTo>
                    <a:lnTo>
                      <a:pt x="891" y="1008"/>
                    </a:lnTo>
                    <a:lnTo>
                      <a:pt x="889" y="1008"/>
                    </a:lnTo>
                    <a:lnTo>
                      <a:pt x="889" y="1011"/>
                    </a:lnTo>
                    <a:lnTo>
                      <a:pt x="886" y="1016"/>
                    </a:lnTo>
                    <a:lnTo>
                      <a:pt x="884" y="1021"/>
                    </a:lnTo>
                    <a:lnTo>
                      <a:pt x="881" y="1024"/>
                    </a:lnTo>
                    <a:lnTo>
                      <a:pt x="881" y="1027"/>
                    </a:lnTo>
                    <a:lnTo>
                      <a:pt x="881" y="1029"/>
                    </a:lnTo>
                    <a:lnTo>
                      <a:pt x="878" y="1032"/>
                    </a:lnTo>
                    <a:lnTo>
                      <a:pt x="878" y="1034"/>
                    </a:lnTo>
                    <a:lnTo>
                      <a:pt x="878" y="1037"/>
                    </a:lnTo>
                    <a:lnTo>
                      <a:pt x="878" y="1040"/>
                    </a:lnTo>
                    <a:lnTo>
                      <a:pt x="878" y="1045"/>
                    </a:lnTo>
                    <a:lnTo>
                      <a:pt x="878" y="1050"/>
                    </a:lnTo>
                    <a:lnTo>
                      <a:pt x="878" y="1053"/>
                    </a:lnTo>
                    <a:lnTo>
                      <a:pt x="878" y="1055"/>
                    </a:lnTo>
                    <a:lnTo>
                      <a:pt x="878" y="1058"/>
                    </a:lnTo>
                    <a:lnTo>
                      <a:pt x="876" y="1061"/>
                    </a:lnTo>
                    <a:lnTo>
                      <a:pt x="876" y="1066"/>
                    </a:lnTo>
                    <a:lnTo>
                      <a:pt x="876" y="1074"/>
                    </a:lnTo>
                    <a:lnTo>
                      <a:pt x="876" y="1076"/>
                    </a:lnTo>
                    <a:lnTo>
                      <a:pt x="870" y="1087"/>
                    </a:lnTo>
                    <a:lnTo>
                      <a:pt x="865" y="1082"/>
                    </a:lnTo>
                    <a:lnTo>
                      <a:pt x="857" y="1082"/>
                    </a:lnTo>
                    <a:lnTo>
                      <a:pt x="855" y="1084"/>
                    </a:lnTo>
                    <a:lnTo>
                      <a:pt x="852" y="1087"/>
                    </a:lnTo>
                    <a:lnTo>
                      <a:pt x="849" y="1090"/>
                    </a:lnTo>
                    <a:lnTo>
                      <a:pt x="847" y="1092"/>
                    </a:lnTo>
                    <a:lnTo>
                      <a:pt x="842" y="1097"/>
                    </a:lnTo>
                    <a:lnTo>
                      <a:pt x="842" y="1100"/>
                    </a:lnTo>
                    <a:lnTo>
                      <a:pt x="844" y="1100"/>
                    </a:lnTo>
                    <a:lnTo>
                      <a:pt x="842" y="1105"/>
                    </a:lnTo>
                    <a:lnTo>
                      <a:pt x="839" y="1105"/>
                    </a:lnTo>
                    <a:lnTo>
                      <a:pt x="839" y="1108"/>
                    </a:lnTo>
                    <a:lnTo>
                      <a:pt x="836" y="1111"/>
                    </a:lnTo>
                    <a:lnTo>
                      <a:pt x="836" y="1113"/>
                    </a:lnTo>
                    <a:lnTo>
                      <a:pt x="834" y="1116"/>
                    </a:lnTo>
                    <a:lnTo>
                      <a:pt x="834" y="1118"/>
                    </a:lnTo>
                    <a:lnTo>
                      <a:pt x="831" y="1121"/>
                    </a:lnTo>
                    <a:lnTo>
                      <a:pt x="828" y="1126"/>
                    </a:lnTo>
                    <a:lnTo>
                      <a:pt x="823" y="1137"/>
                    </a:lnTo>
                    <a:lnTo>
                      <a:pt x="823" y="1139"/>
                    </a:lnTo>
                    <a:lnTo>
                      <a:pt x="821" y="1139"/>
                    </a:lnTo>
                    <a:lnTo>
                      <a:pt x="818" y="1145"/>
                    </a:lnTo>
                    <a:lnTo>
                      <a:pt x="818" y="1147"/>
                    </a:lnTo>
                    <a:lnTo>
                      <a:pt x="815" y="1147"/>
                    </a:lnTo>
                    <a:lnTo>
                      <a:pt x="815" y="1150"/>
                    </a:lnTo>
                    <a:lnTo>
                      <a:pt x="813" y="1150"/>
                    </a:lnTo>
                    <a:lnTo>
                      <a:pt x="810" y="1147"/>
                    </a:lnTo>
                    <a:lnTo>
                      <a:pt x="808" y="1147"/>
                    </a:lnTo>
                    <a:lnTo>
                      <a:pt x="802" y="1155"/>
                    </a:lnTo>
                    <a:lnTo>
                      <a:pt x="802" y="1158"/>
                    </a:lnTo>
                    <a:lnTo>
                      <a:pt x="792" y="1184"/>
                    </a:lnTo>
                    <a:lnTo>
                      <a:pt x="789" y="1192"/>
                    </a:lnTo>
                    <a:lnTo>
                      <a:pt x="787" y="1197"/>
                    </a:lnTo>
                    <a:lnTo>
                      <a:pt x="784" y="1200"/>
                    </a:lnTo>
                    <a:lnTo>
                      <a:pt x="781" y="1202"/>
                    </a:lnTo>
                    <a:lnTo>
                      <a:pt x="779" y="1205"/>
                    </a:lnTo>
                    <a:lnTo>
                      <a:pt x="776" y="1208"/>
                    </a:lnTo>
                    <a:lnTo>
                      <a:pt x="773" y="1208"/>
                    </a:lnTo>
                    <a:lnTo>
                      <a:pt x="771" y="1208"/>
                    </a:lnTo>
                    <a:lnTo>
                      <a:pt x="771" y="1213"/>
                    </a:lnTo>
                    <a:lnTo>
                      <a:pt x="771" y="1216"/>
                    </a:lnTo>
                    <a:lnTo>
                      <a:pt x="768" y="1221"/>
                    </a:lnTo>
                    <a:lnTo>
                      <a:pt x="766" y="1223"/>
                    </a:lnTo>
                    <a:lnTo>
                      <a:pt x="766" y="1226"/>
                    </a:lnTo>
                    <a:lnTo>
                      <a:pt x="763" y="1229"/>
                    </a:lnTo>
                    <a:lnTo>
                      <a:pt x="763" y="1231"/>
                    </a:lnTo>
                    <a:lnTo>
                      <a:pt x="760" y="1234"/>
                    </a:lnTo>
                    <a:lnTo>
                      <a:pt x="758" y="1237"/>
                    </a:lnTo>
                    <a:lnTo>
                      <a:pt x="755" y="1234"/>
                    </a:lnTo>
                    <a:lnTo>
                      <a:pt x="752" y="1239"/>
                    </a:lnTo>
                    <a:lnTo>
                      <a:pt x="747" y="1247"/>
                    </a:lnTo>
                    <a:lnTo>
                      <a:pt x="745" y="1257"/>
                    </a:lnTo>
                    <a:lnTo>
                      <a:pt x="742" y="1263"/>
                    </a:lnTo>
                    <a:lnTo>
                      <a:pt x="739" y="1278"/>
                    </a:lnTo>
                    <a:lnTo>
                      <a:pt x="739" y="1281"/>
                    </a:lnTo>
                    <a:lnTo>
                      <a:pt x="739" y="1284"/>
                    </a:lnTo>
                    <a:lnTo>
                      <a:pt x="737" y="1289"/>
                    </a:lnTo>
                    <a:lnTo>
                      <a:pt x="737" y="1292"/>
                    </a:lnTo>
                    <a:lnTo>
                      <a:pt x="737" y="1294"/>
                    </a:lnTo>
                    <a:lnTo>
                      <a:pt x="734" y="1297"/>
                    </a:lnTo>
                    <a:lnTo>
                      <a:pt x="734" y="1299"/>
                    </a:lnTo>
                    <a:lnTo>
                      <a:pt x="734" y="1302"/>
                    </a:lnTo>
                    <a:lnTo>
                      <a:pt x="734" y="1305"/>
                    </a:lnTo>
                    <a:lnTo>
                      <a:pt x="731" y="1305"/>
                    </a:lnTo>
                    <a:lnTo>
                      <a:pt x="731" y="1307"/>
                    </a:lnTo>
                    <a:lnTo>
                      <a:pt x="731" y="1310"/>
                    </a:lnTo>
                    <a:lnTo>
                      <a:pt x="731" y="1313"/>
                    </a:lnTo>
                    <a:lnTo>
                      <a:pt x="731" y="1315"/>
                    </a:lnTo>
                    <a:lnTo>
                      <a:pt x="729" y="1315"/>
                    </a:lnTo>
                    <a:lnTo>
                      <a:pt x="729" y="1318"/>
                    </a:lnTo>
                    <a:lnTo>
                      <a:pt x="729" y="1320"/>
                    </a:lnTo>
                    <a:lnTo>
                      <a:pt x="729" y="1323"/>
                    </a:lnTo>
                    <a:lnTo>
                      <a:pt x="729" y="1326"/>
                    </a:lnTo>
                    <a:lnTo>
                      <a:pt x="726" y="1328"/>
                    </a:lnTo>
                    <a:lnTo>
                      <a:pt x="726" y="1331"/>
                    </a:lnTo>
                    <a:lnTo>
                      <a:pt x="726" y="1334"/>
                    </a:lnTo>
                    <a:lnTo>
                      <a:pt x="726" y="1336"/>
                    </a:lnTo>
                    <a:lnTo>
                      <a:pt x="724" y="1339"/>
                    </a:lnTo>
                    <a:lnTo>
                      <a:pt x="724" y="1341"/>
                    </a:lnTo>
                    <a:lnTo>
                      <a:pt x="724" y="1344"/>
                    </a:lnTo>
                    <a:lnTo>
                      <a:pt x="724" y="1347"/>
                    </a:lnTo>
                    <a:lnTo>
                      <a:pt x="721" y="1349"/>
                    </a:lnTo>
                    <a:lnTo>
                      <a:pt x="721" y="1352"/>
                    </a:lnTo>
                    <a:lnTo>
                      <a:pt x="721" y="1355"/>
                    </a:lnTo>
                    <a:lnTo>
                      <a:pt x="721" y="1357"/>
                    </a:lnTo>
                    <a:lnTo>
                      <a:pt x="721" y="1360"/>
                    </a:lnTo>
                    <a:lnTo>
                      <a:pt x="718" y="1362"/>
                    </a:lnTo>
                    <a:lnTo>
                      <a:pt x="718" y="1370"/>
                    </a:lnTo>
                    <a:lnTo>
                      <a:pt x="716" y="1370"/>
                    </a:lnTo>
                    <a:lnTo>
                      <a:pt x="700" y="1368"/>
                    </a:lnTo>
                    <a:lnTo>
                      <a:pt x="687" y="1368"/>
                    </a:lnTo>
                    <a:lnTo>
                      <a:pt x="682" y="1365"/>
                    </a:lnTo>
                    <a:lnTo>
                      <a:pt x="640" y="1362"/>
                    </a:lnTo>
                    <a:lnTo>
                      <a:pt x="637" y="1362"/>
                    </a:lnTo>
                    <a:lnTo>
                      <a:pt x="632" y="1362"/>
                    </a:lnTo>
                    <a:lnTo>
                      <a:pt x="608" y="1360"/>
                    </a:lnTo>
                    <a:lnTo>
                      <a:pt x="577" y="1357"/>
                    </a:lnTo>
                    <a:lnTo>
                      <a:pt x="561" y="1360"/>
                    </a:lnTo>
                    <a:lnTo>
                      <a:pt x="548" y="1360"/>
                    </a:lnTo>
                    <a:lnTo>
                      <a:pt x="548" y="1362"/>
                    </a:lnTo>
                    <a:lnTo>
                      <a:pt x="545" y="1365"/>
                    </a:lnTo>
                    <a:lnTo>
                      <a:pt x="540" y="1368"/>
                    </a:lnTo>
                    <a:lnTo>
                      <a:pt x="537" y="1368"/>
                    </a:lnTo>
                    <a:lnTo>
                      <a:pt x="537" y="1365"/>
                    </a:lnTo>
                    <a:lnTo>
                      <a:pt x="535" y="1365"/>
                    </a:lnTo>
                    <a:lnTo>
                      <a:pt x="532" y="1365"/>
                    </a:lnTo>
                    <a:lnTo>
                      <a:pt x="530" y="1365"/>
                    </a:lnTo>
                    <a:lnTo>
                      <a:pt x="482" y="1376"/>
                    </a:lnTo>
                    <a:lnTo>
                      <a:pt x="475" y="1378"/>
                    </a:lnTo>
                    <a:lnTo>
                      <a:pt x="464" y="1381"/>
                    </a:lnTo>
                    <a:lnTo>
                      <a:pt x="433" y="1386"/>
                    </a:lnTo>
                    <a:lnTo>
                      <a:pt x="427" y="1389"/>
                    </a:lnTo>
                    <a:lnTo>
                      <a:pt x="425" y="1389"/>
                    </a:lnTo>
                    <a:lnTo>
                      <a:pt x="391" y="1397"/>
                    </a:lnTo>
                    <a:lnTo>
                      <a:pt x="338" y="1407"/>
                    </a:lnTo>
                    <a:lnTo>
                      <a:pt x="286" y="1418"/>
                    </a:lnTo>
                    <a:lnTo>
                      <a:pt x="281" y="1391"/>
                    </a:lnTo>
                    <a:lnTo>
                      <a:pt x="278" y="1376"/>
                    </a:lnTo>
                    <a:lnTo>
                      <a:pt x="273" y="1349"/>
                    </a:lnTo>
                    <a:lnTo>
                      <a:pt x="267" y="1331"/>
                    </a:lnTo>
                    <a:lnTo>
                      <a:pt x="265" y="1313"/>
                    </a:lnTo>
                    <a:lnTo>
                      <a:pt x="260" y="1305"/>
                    </a:lnTo>
                    <a:lnTo>
                      <a:pt x="223" y="1281"/>
                    </a:lnTo>
                    <a:lnTo>
                      <a:pt x="218" y="1278"/>
                    </a:lnTo>
                    <a:lnTo>
                      <a:pt x="181" y="1255"/>
                    </a:lnTo>
                    <a:lnTo>
                      <a:pt x="97" y="1205"/>
                    </a:lnTo>
                    <a:lnTo>
                      <a:pt x="89" y="1200"/>
                    </a:lnTo>
                    <a:lnTo>
                      <a:pt x="92" y="1200"/>
                    </a:lnTo>
                    <a:lnTo>
                      <a:pt x="89" y="1197"/>
                    </a:lnTo>
                    <a:lnTo>
                      <a:pt x="76" y="1189"/>
                    </a:lnTo>
                    <a:lnTo>
                      <a:pt x="55" y="1171"/>
                    </a:lnTo>
                    <a:lnTo>
                      <a:pt x="53" y="1171"/>
                    </a:lnTo>
                    <a:lnTo>
                      <a:pt x="37" y="1155"/>
                    </a:lnTo>
                    <a:lnTo>
                      <a:pt x="34" y="1153"/>
                    </a:lnTo>
                    <a:lnTo>
                      <a:pt x="32" y="1153"/>
                    </a:lnTo>
                    <a:lnTo>
                      <a:pt x="26" y="1147"/>
                    </a:lnTo>
                    <a:lnTo>
                      <a:pt x="0" y="1126"/>
                    </a:lnTo>
                    <a:lnTo>
                      <a:pt x="0" y="1124"/>
                    </a:lnTo>
                    <a:lnTo>
                      <a:pt x="5" y="1118"/>
                    </a:lnTo>
                    <a:lnTo>
                      <a:pt x="32" y="1079"/>
                    </a:lnTo>
                    <a:lnTo>
                      <a:pt x="66" y="1029"/>
                    </a:lnTo>
                    <a:lnTo>
                      <a:pt x="87" y="998"/>
                    </a:lnTo>
                    <a:lnTo>
                      <a:pt x="89" y="995"/>
                    </a:lnTo>
                    <a:lnTo>
                      <a:pt x="89" y="992"/>
                    </a:lnTo>
                    <a:lnTo>
                      <a:pt x="89" y="990"/>
                    </a:lnTo>
                    <a:lnTo>
                      <a:pt x="113" y="929"/>
                    </a:lnTo>
                    <a:lnTo>
                      <a:pt x="131" y="880"/>
                    </a:lnTo>
                    <a:lnTo>
                      <a:pt x="134" y="877"/>
                    </a:lnTo>
                    <a:lnTo>
                      <a:pt x="134" y="872"/>
                    </a:lnTo>
                    <a:lnTo>
                      <a:pt x="136" y="861"/>
                    </a:lnTo>
                    <a:lnTo>
                      <a:pt x="139" y="840"/>
                    </a:lnTo>
                    <a:lnTo>
                      <a:pt x="142" y="830"/>
                    </a:lnTo>
                    <a:lnTo>
                      <a:pt x="147" y="819"/>
                    </a:lnTo>
                    <a:lnTo>
                      <a:pt x="150" y="809"/>
                    </a:lnTo>
                    <a:lnTo>
                      <a:pt x="152" y="796"/>
                    </a:lnTo>
                    <a:lnTo>
                      <a:pt x="157" y="780"/>
                    </a:lnTo>
                    <a:lnTo>
                      <a:pt x="163" y="759"/>
                    </a:lnTo>
                    <a:lnTo>
                      <a:pt x="168" y="738"/>
                    </a:lnTo>
                    <a:lnTo>
                      <a:pt x="170" y="714"/>
                    </a:lnTo>
                    <a:lnTo>
                      <a:pt x="176" y="693"/>
                    </a:lnTo>
                    <a:lnTo>
                      <a:pt x="178" y="670"/>
                    </a:lnTo>
                    <a:lnTo>
                      <a:pt x="181" y="649"/>
                    </a:lnTo>
                    <a:lnTo>
                      <a:pt x="181" y="636"/>
                    </a:lnTo>
                    <a:lnTo>
                      <a:pt x="184" y="601"/>
                    </a:lnTo>
                    <a:lnTo>
                      <a:pt x="184" y="578"/>
                    </a:lnTo>
                    <a:lnTo>
                      <a:pt x="184" y="552"/>
                    </a:lnTo>
                    <a:lnTo>
                      <a:pt x="184" y="536"/>
                    </a:lnTo>
                    <a:lnTo>
                      <a:pt x="184" y="520"/>
                    </a:lnTo>
                    <a:lnTo>
                      <a:pt x="184" y="507"/>
                    </a:lnTo>
                    <a:lnTo>
                      <a:pt x="184" y="483"/>
                    </a:lnTo>
                    <a:lnTo>
                      <a:pt x="181" y="457"/>
                    </a:lnTo>
                    <a:lnTo>
                      <a:pt x="181" y="433"/>
                    </a:lnTo>
                    <a:lnTo>
                      <a:pt x="178" y="420"/>
                    </a:lnTo>
                    <a:lnTo>
                      <a:pt x="178" y="415"/>
                    </a:lnTo>
                    <a:lnTo>
                      <a:pt x="176" y="384"/>
                    </a:lnTo>
                    <a:lnTo>
                      <a:pt x="176" y="381"/>
                    </a:lnTo>
                    <a:lnTo>
                      <a:pt x="173" y="365"/>
                    </a:lnTo>
                    <a:lnTo>
                      <a:pt x="173" y="347"/>
                    </a:lnTo>
                    <a:lnTo>
                      <a:pt x="176" y="313"/>
                    </a:lnTo>
                    <a:lnTo>
                      <a:pt x="176" y="307"/>
                    </a:lnTo>
                    <a:lnTo>
                      <a:pt x="176" y="302"/>
                    </a:lnTo>
                    <a:lnTo>
                      <a:pt x="176" y="292"/>
                    </a:lnTo>
                    <a:lnTo>
                      <a:pt x="176" y="289"/>
                    </a:lnTo>
                    <a:lnTo>
                      <a:pt x="178" y="286"/>
                    </a:lnTo>
                    <a:lnTo>
                      <a:pt x="178" y="284"/>
                    </a:lnTo>
                    <a:lnTo>
                      <a:pt x="181" y="276"/>
                    </a:lnTo>
                    <a:lnTo>
                      <a:pt x="184" y="271"/>
                    </a:lnTo>
                    <a:lnTo>
                      <a:pt x="184" y="263"/>
                    </a:lnTo>
                    <a:lnTo>
                      <a:pt x="189" y="255"/>
                    </a:lnTo>
                    <a:lnTo>
                      <a:pt x="191" y="244"/>
                    </a:lnTo>
                    <a:lnTo>
                      <a:pt x="191" y="239"/>
                    </a:lnTo>
                    <a:lnTo>
                      <a:pt x="194" y="234"/>
                    </a:lnTo>
                    <a:lnTo>
                      <a:pt x="197" y="226"/>
                    </a:lnTo>
                    <a:lnTo>
                      <a:pt x="202" y="218"/>
                    </a:lnTo>
                    <a:lnTo>
                      <a:pt x="205" y="208"/>
                    </a:lnTo>
                    <a:lnTo>
                      <a:pt x="207" y="200"/>
                    </a:lnTo>
                    <a:lnTo>
                      <a:pt x="212" y="189"/>
                    </a:lnTo>
                    <a:lnTo>
                      <a:pt x="215" y="176"/>
                    </a:lnTo>
                    <a:lnTo>
                      <a:pt x="220" y="166"/>
                    </a:lnTo>
                    <a:lnTo>
                      <a:pt x="223" y="158"/>
                    </a:lnTo>
                    <a:lnTo>
                      <a:pt x="226" y="153"/>
                    </a:lnTo>
                    <a:lnTo>
                      <a:pt x="228" y="145"/>
                    </a:lnTo>
                    <a:lnTo>
                      <a:pt x="233" y="137"/>
                    </a:lnTo>
                    <a:lnTo>
                      <a:pt x="239" y="126"/>
                    </a:lnTo>
                    <a:lnTo>
                      <a:pt x="241" y="121"/>
                    </a:lnTo>
                    <a:lnTo>
                      <a:pt x="241" y="119"/>
                    </a:lnTo>
                    <a:lnTo>
                      <a:pt x="241" y="116"/>
                    </a:lnTo>
                    <a:lnTo>
                      <a:pt x="244" y="113"/>
                    </a:lnTo>
                    <a:lnTo>
                      <a:pt x="247" y="108"/>
                    </a:lnTo>
                    <a:lnTo>
                      <a:pt x="249" y="100"/>
                    </a:lnTo>
                    <a:lnTo>
                      <a:pt x="252" y="95"/>
                    </a:lnTo>
                    <a:lnTo>
                      <a:pt x="254" y="90"/>
                    </a:lnTo>
                    <a:lnTo>
                      <a:pt x="265" y="84"/>
                    </a:lnTo>
                    <a:lnTo>
                      <a:pt x="270" y="82"/>
                    </a:lnTo>
                    <a:lnTo>
                      <a:pt x="273" y="82"/>
                    </a:lnTo>
                    <a:lnTo>
                      <a:pt x="275" y="82"/>
                    </a:lnTo>
                    <a:lnTo>
                      <a:pt x="278" y="79"/>
                    </a:lnTo>
                    <a:lnTo>
                      <a:pt x="283" y="77"/>
                    </a:lnTo>
                    <a:lnTo>
                      <a:pt x="286" y="74"/>
                    </a:lnTo>
                    <a:lnTo>
                      <a:pt x="288" y="74"/>
                    </a:lnTo>
                    <a:lnTo>
                      <a:pt x="291" y="71"/>
                    </a:lnTo>
                    <a:lnTo>
                      <a:pt x="294" y="71"/>
                    </a:lnTo>
                    <a:lnTo>
                      <a:pt x="296" y="69"/>
                    </a:lnTo>
                    <a:lnTo>
                      <a:pt x="299" y="69"/>
                    </a:lnTo>
                    <a:lnTo>
                      <a:pt x="304" y="61"/>
                    </a:lnTo>
                    <a:lnTo>
                      <a:pt x="309" y="58"/>
                    </a:lnTo>
                    <a:lnTo>
                      <a:pt x="315" y="56"/>
                    </a:lnTo>
                    <a:lnTo>
                      <a:pt x="315" y="53"/>
                    </a:lnTo>
                    <a:lnTo>
                      <a:pt x="320" y="50"/>
                    </a:lnTo>
                    <a:lnTo>
                      <a:pt x="330" y="42"/>
                    </a:lnTo>
                    <a:lnTo>
                      <a:pt x="336" y="42"/>
                    </a:lnTo>
                    <a:lnTo>
                      <a:pt x="346" y="37"/>
                    </a:lnTo>
                    <a:lnTo>
                      <a:pt x="349" y="35"/>
                    </a:lnTo>
                    <a:lnTo>
                      <a:pt x="357" y="29"/>
                    </a:lnTo>
                    <a:lnTo>
                      <a:pt x="364" y="27"/>
                    </a:lnTo>
                    <a:lnTo>
                      <a:pt x="364" y="24"/>
                    </a:lnTo>
                    <a:lnTo>
                      <a:pt x="370" y="24"/>
                    </a:lnTo>
                    <a:lnTo>
                      <a:pt x="372" y="21"/>
                    </a:lnTo>
                    <a:lnTo>
                      <a:pt x="375" y="19"/>
                    </a:lnTo>
                    <a:lnTo>
                      <a:pt x="378" y="19"/>
                    </a:lnTo>
                    <a:lnTo>
                      <a:pt x="380" y="16"/>
                    </a:lnTo>
                    <a:lnTo>
                      <a:pt x="388" y="6"/>
                    </a:lnTo>
                    <a:lnTo>
                      <a:pt x="391" y="3"/>
                    </a:lnTo>
                    <a:lnTo>
                      <a:pt x="391" y="0"/>
                    </a:lnTo>
                    <a:lnTo>
                      <a:pt x="393" y="0"/>
                    </a:lnTo>
                    <a:lnTo>
                      <a:pt x="393" y="3"/>
                    </a:lnTo>
                    <a:lnTo>
                      <a:pt x="396" y="3"/>
                    </a:lnTo>
                    <a:lnTo>
                      <a:pt x="393" y="11"/>
                    </a:lnTo>
                    <a:lnTo>
                      <a:pt x="393" y="14"/>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34" name="フリーフォーム 233"/>
              <p:cNvSpPr>
                <a:spLocks/>
              </p:cNvSpPr>
              <p:nvPr/>
            </p:nvSpPr>
            <p:spPr bwMode="auto">
              <a:xfrm>
                <a:off x="1714428" y="3503952"/>
                <a:ext cx="650789" cy="835283"/>
              </a:xfrm>
              <a:custGeom>
                <a:avLst/>
                <a:gdLst>
                  <a:gd name="T0" fmla="*/ 1345 w 1358"/>
                  <a:gd name="T1" fmla="*/ 121 h 1716"/>
                  <a:gd name="T2" fmla="*/ 1345 w 1358"/>
                  <a:gd name="T3" fmla="*/ 124 h 1716"/>
                  <a:gd name="T4" fmla="*/ 1353 w 1358"/>
                  <a:gd name="T5" fmla="*/ 173 h 1716"/>
                  <a:gd name="T6" fmla="*/ 1353 w 1358"/>
                  <a:gd name="T7" fmla="*/ 186 h 1716"/>
                  <a:gd name="T8" fmla="*/ 1358 w 1358"/>
                  <a:gd name="T9" fmla="*/ 276 h 1716"/>
                  <a:gd name="T10" fmla="*/ 1358 w 1358"/>
                  <a:gd name="T11" fmla="*/ 307 h 1716"/>
                  <a:gd name="T12" fmla="*/ 1356 w 1358"/>
                  <a:gd name="T13" fmla="*/ 354 h 1716"/>
                  <a:gd name="T14" fmla="*/ 1350 w 1358"/>
                  <a:gd name="T15" fmla="*/ 389 h 1716"/>
                  <a:gd name="T16" fmla="*/ 1345 w 1358"/>
                  <a:gd name="T17" fmla="*/ 431 h 1716"/>
                  <a:gd name="T18" fmla="*/ 1329 w 1358"/>
                  <a:gd name="T19" fmla="*/ 501 h 1716"/>
                  <a:gd name="T20" fmla="*/ 1322 w 1358"/>
                  <a:gd name="T21" fmla="*/ 525 h 1716"/>
                  <a:gd name="T22" fmla="*/ 1316 w 1358"/>
                  <a:gd name="T23" fmla="*/ 536 h 1716"/>
                  <a:gd name="T24" fmla="*/ 1308 w 1358"/>
                  <a:gd name="T25" fmla="*/ 554 h 1716"/>
                  <a:gd name="T26" fmla="*/ 1290 w 1358"/>
                  <a:gd name="T27" fmla="*/ 593 h 1716"/>
                  <a:gd name="T28" fmla="*/ 1272 w 1358"/>
                  <a:gd name="T29" fmla="*/ 643 h 1716"/>
                  <a:gd name="T30" fmla="*/ 1264 w 1358"/>
                  <a:gd name="T31" fmla="*/ 672 h 1716"/>
                  <a:gd name="T32" fmla="*/ 1253 w 1358"/>
                  <a:gd name="T33" fmla="*/ 703 h 1716"/>
                  <a:gd name="T34" fmla="*/ 1251 w 1358"/>
                  <a:gd name="T35" fmla="*/ 724 h 1716"/>
                  <a:gd name="T36" fmla="*/ 1251 w 1358"/>
                  <a:gd name="T37" fmla="*/ 801 h 1716"/>
                  <a:gd name="T38" fmla="*/ 1259 w 1358"/>
                  <a:gd name="T39" fmla="*/ 900 h 1716"/>
                  <a:gd name="T40" fmla="*/ 1259 w 1358"/>
                  <a:gd name="T41" fmla="*/ 995 h 1716"/>
                  <a:gd name="T42" fmla="*/ 1251 w 1358"/>
                  <a:gd name="T43" fmla="*/ 1110 h 1716"/>
                  <a:gd name="T44" fmla="*/ 1227 w 1358"/>
                  <a:gd name="T45" fmla="*/ 1213 h 1716"/>
                  <a:gd name="T46" fmla="*/ 1214 w 1358"/>
                  <a:gd name="T47" fmla="*/ 1257 h 1716"/>
                  <a:gd name="T48" fmla="*/ 1188 w 1358"/>
                  <a:gd name="T49" fmla="*/ 1346 h 1716"/>
                  <a:gd name="T50" fmla="*/ 1164 w 1358"/>
                  <a:gd name="T51" fmla="*/ 1409 h 1716"/>
                  <a:gd name="T52" fmla="*/ 1164 w 1358"/>
                  <a:gd name="T53" fmla="*/ 1412 h 1716"/>
                  <a:gd name="T54" fmla="*/ 1141 w 1358"/>
                  <a:gd name="T55" fmla="*/ 1446 h 1716"/>
                  <a:gd name="T56" fmla="*/ 1070 w 1358"/>
                  <a:gd name="T57" fmla="*/ 1549 h 1716"/>
                  <a:gd name="T58" fmla="*/ 1023 w 1358"/>
                  <a:gd name="T59" fmla="*/ 1583 h 1716"/>
                  <a:gd name="T60" fmla="*/ 962 w 1358"/>
                  <a:gd name="T61" fmla="*/ 1617 h 1716"/>
                  <a:gd name="T62" fmla="*/ 892 w 1358"/>
                  <a:gd name="T63" fmla="*/ 1635 h 1716"/>
                  <a:gd name="T64" fmla="*/ 776 w 1358"/>
                  <a:gd name="T65" fmla="*/ 1664 h 1716"/>
                  <a:gd name="T66" fmla="*/ 716 w 1358"/>
                  <a:gd name="T67" fmla="*/ 1677 h 1716"/>
                  <a:gd name="T68" fmla="*/ 572 w 1358"/>
                  <a:gd name="T69" fmla="*/ 1709 h 1716"/>
                  <a:gd name="T70" fmla="*/ 496 w 1358"/>
                  <a:gd name="T71" fmla="*/ 1716 h 1716"/>
                  <a:gd name="T72" fmla="*/ 449 w 1358"/>
                  <a:gd name="T73" fmla="*/ 1714 h 1716"/>
                  <a:gd name="T74" fmla="*/ 399 w 1358"/>
                  <a:gd name="T75" fmla="*/ 1701 h 1716"/>
                  <a:gd name="T76" fmla="*/ 354 w 1358"/>
                  <a:gd name="T77" fmla="*/ 1688 h 1716"/>
                  <a:gd name="T78" fmla="*/ 252 w 1358"/>
                  <a:gd name="T79" fmla="*/ 1638 h 1716"/>
                  <a:gd name="T80" fmla="*/ 168 w 1358"/>
                  <a:gd name="T81" fmla="*/ 1564 h 1716"/>
                  <a:gd name="T82" fmla="*/ 95 w 1358"/>
                  <a:gd name="T83" fmla="*/ 1297 h 1716"/>
                  <a:gd name="T84" fmla="*/ 13 w 1358"/>
                  <a:gd name="T85" fmla="*/ 1008 h 1716"/>
                  <a:gd name="T86" fmla="*/ 359 w 1358"/>
                  <a:gd name="T87" fmla="*/ 848 h 1716"/>
                  <a:gd name="T88" fmla="*/ 566 w 1358"/>
                  <a:gd name="T89" fmla="*/ 685 h 1716"/>
                  <a:gd name="T90" fmla="*/ 627 w 1358"/>
                  <a:gd name="T91" fmla="*/ 591 h 1716"/>
                  <a:gd name="T92" fmla="*/ 674 w 1358"/>
                  <a:gd name="T93" fmla="*/ 512 h 1716"/>
                  <a:gd name="T94" fmla="*/ 732 w 1358"/>
                  <a:gd name="T95" fmla="*/ 428 h 1716"/>
                  <a:gd name="T96" fmla="*/ 781 w 1358"/>
                  <a:gd name="T97" fmla="*/ 352 h 1716"/>
                  <a:gd name="T98" fmla="*/ 839 w 1358"/>
                  <a:gd name="T99" fmla="*/ 265 h 1716"/>
                  <a:gd name="T100" fmla="*/ 850 w 1358"/>
                  <a:gd name="T101" fmla="*/ 255 h 1716"/>
                  <a:gd name="T102" fmla="*/ 910 w 1358"/>
                  <a:gd name="T103" fmla="*/ 186 h 1716"/>
                  <a:gd name="T104" fmla="*/ 949 w 1358"/>
                  <a:gd name="T105" fmla="*/ 145 h 1716"/>
                  <a:gd name="T106" fmla="*/ 1004 w 1358"/>
                  <a:gd name="T107" fmla="*/ 95 h 1716"/>
                  <a:gd name="T108" fmla="*/ 1075 w 1358"/>
                  <a:gd name="T109" fmla="*/ 47 h 1716"/>
                  <a:gd name="T110" fmla="*/ 1086 w 1358"/>
                  <a:gd name="T111" fmla="*/ 45 h 1716"/>
                  <a:gd name="T112" fmla="*/ 1154 w 1358"/>
                  <a:gd name="T113" fmla="*/ 37 h 1716"/>
                  <a:gd name="T114" fmla="*/ 1183 w 1358"/>
                  <a:gd name="T115" fmla="*/ 29 h 1716"/>
                  <a:gd name="T116" fmla="*/ 1274 w 1358"/>
                  <a:gd name="T117" fmla="*/ 8 h 1716"/>
                  <a:gd name="T118" fmla="*/ 1308 w 1358"/>
                  <a:gd name="T119"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58" h="1716">
                    <a:moveTo>
                      <a:pt x="1316" y="24"/>
                    </a:moveTo>
                    <a:lnTo>
                      <a:pt x="1329" y="66"/>
                    </a:lnTo>
                    <a:lnTo>
                      <a:pt x="1332" y="74"/>
                    </a:lnTo>
                    <a:lnTo>
                      <a:pt x="1342" y="108"/>
                    </a:lnTo>
                    <a:lnTo>
                      <a:pt x="1345" y="121"/>
                    </a:lnTo>
                    <a:lnTo>
                      <a:pt x="1345" y="124"/>
                    </a:lnTo>
                    <a:lnTo>
                      <a:pt x="1348" y="131"/>
                    </a:lnTo>
                    <a:lnTo>
                      <a:pt x="1350" y="145"/>
                    </a:lnTo>
                    <a:lnTo>
                      <a:pt x="1353" y="163"/>
                    </a:lnTo>
                    <a:lnTo>
                      <a:pt x="1353" y="173"/>
                    </a:lnTo>
                    <a:lnTo>
                      <a:pt x="1353" y="179"/>
                    </a:lnTo>
                    <a:lnTo>
                      <a:pt x="1353" y="184"/>
                    </a:lnTo>
                    <a:lnTo>
                      <a:pt x="1353" y="186"/>
                    </a:lnTo>
                    <a:lnTo>
                      <a:pt x="1353" y="197"/>
                    </a:lnTo>
                    <a:lnTo>
                      <a:pt x="1353" y="213"/>
                    </a:lnTo>
                    <a:lnTo>
                      <a:pt x="1356" y="234"/>
                    </a:lnTo>
                    <a:lnTo>
                      <a:pt x="1356" y="255"/>
                    </a:lnTo>
                    <a:lnTo>
                      <a:pt x="1358" y="276"/>
                    </a:lnTo>
                    <a:lnTo>
                      <a:pt x="1358" y="291"/>
                    </a:lnTo>
                    <a:lnTo>
                      <a:pt x="1358" y="307"/>
                    </a:lnTo>
                    <a:lnTo>
                      <a:pt x="1358" y="323"/>
                    </a:lnTo>
                    <a:lnTo>
                      <a:pt x="1356" y="341"/>
                    </a:lnTo>
                    <a:lnTo>
                      <a:pt x="1356" y="354"/>
                    </a:lnTo>
                    <a:lnTo>
                      <a:pt x="1353" y="368"/>
                    </a:lnTo>
                    <a:lnTo>
                      <a:pt x="1350" y="389"/>
                    </a:lnTo>
                    <a:lnTo>
                      <a:pt x="1350" y="396"/>
                    </a:lnTo>
                    <a:lnTo>
                      <a:pt x="1350" y="399"/>
                    </a:lnTo>
                    <a:lnTo>
                      <a:pt x="1348" y="415"/>
                    </a:lnTo>
                    <a:lnTo>
                      <a:pt x="1345" y="431"/>
                    </a:lnTo>
                    <a:lnTo>
                      <a:pt x="1340" y="452"/>
                    </a:lnTo>
                    <a:lnTo>
                      <a:pt x="1335" y="478"/>
                    </a:lnTo>
                    <a:lnTo>
                      <a:pt x="1332" y="488"/>
                    </a:lnTo>
                    <a:lnTo>
                      <a:pt x="1332" y="496"/>
                    </a:lnTo>
                    <a:lnTo>
                      <a:pt x="1329" y="501"/>
                    </a:lnTo>
                    <a:lnTo>
                      <a:pt x="1329" y="507"/>
                    </a:lnTo>
                    <a:lnTo>
                      <a:pt x="1327" y="512"/>
                    </a:lnTo>
                    <a:lnTo>
                      <a:pt x="1324" y="517"/>
                    </a:lnTo>
                    <a:lnTo>
                      <a:pt x="1322" y="525"/>
                    </a:lnTo>
                    <a:lnTo>
                      <a:pt x="1319" y="530"/>
                    </a:lnTo>
                    <a:lnTo>
                      <a:pt x="1316" y="533"/>
                    </a:lnTo>
                    <a:lnTo>
                      <a:pt x="1316" y="536"/>
                    </a:lnTo>
                    <a:lnTo>
                      <a:pt x="1316" y="538"/>
                    </a:lnTo>
                    <a:lnTo>
                      <a:pt x="1314" y="543"/>
                    </a:lnTo>
                    <a:lnTo>
                      <a:pt x="1308" y="554"/>
                    </a:lnTo>
                    <a:lnTo>
                      <a:pt x="1303" y="562"/>
                    </a:lnTo>
                    <a:lnTo>
                      <a:pt x="1301" y="570"/>
                    </a:lnTo>
                    <a:lnTo>
                      <a:pt x="1298" y="575"/>
                    </a:lnTo>
                    <a:lnTo>
                      <a:pt x="1295" y="583"/>
                    </a:lnTo>
                    <a:lnTo>
                      <a:pt x="1290" y="593"/>
                    </a:lnTo>
                    <a:lnTo>
                      <a:pt x="1287" y="606"/>
                    </a:lnTo>
                    <a:lnTo>
                      <a:pt x="1282" y="617"/>
                    </a:lnTo>
                    <a:lnTo>
                      <a:pt x="1280" y="625"/>
                    </a:lnTo>
                    <a:lnTo>
                      <a:pt x="1277" y="635"/>
                    </a:lnTo>
                    <a:lnTo>
                      <a:pt x="1272" y="643"/>
                    </a:lnTo>
                    <a:lnTo>
                      <a:pt x="1269" y="651"/>
                    </a:lnTo>
                    <a:lnTo>
                      <a:pt x="1266" y="656"/>
                    </a:lnTo>
                    <a:lnTo>
                      <a:pt x="1266" y="661"/>
                    </a:lnTo>
                    <a:lnTo>
                      <a:pt x="1264" y="672"/>
                    </a:lnTo>
                    <a:lnTo>
                      <a:pt x="1259" y="680"/>
                    </a:lnTo>
                    <a:lnTo>
                      <a:pt x="1259" y="688"/>
                    </a:lnTo>
                    <a:lnTo>
                      <a:pt x="1256" y="693"/>
                    </a:lnTo>
                    <a:lnTo>
                      <a:pt x="1253" y="701"/>
                    </a:lnTo>
                    <a:lnTo>
                      <a:pt x="1253" y="703"/>
                    </a:lnTo>
                    <a:lnTo>
                      <a:pt x="1251" y="706"/>
                    </a:lnTo>
                    <a:lnTo>
                      <a:pt x="1251" y="709"/>
                    </a:lnTo>
                    <a:lnTo>
                      <a:pt x="1251" y="719"/>
                    </a:lnTo>
                    <a:lnTo>
                      <a:pt x="1251" y="724"/>
                    </a:lnTo>
                    <a:lnTo>
                      <a:pt x="1251" y="730"/>
                    </a:lnTo>
                    <a:lnTo>
                      <a:pt x="1248" y="764"/>
                    </a:lnTo>
                    <a:lnTo>
                      <a:pt x="1248" y="782"/>
                    </a:lnTo>
                    <a:lnTo>
                      <a:pt x="1251" y="798"/>
                    </a:lnTo>
                    <a:lnTo>
                      <a:pt x="1251" y="801"/>
                    </a:lnTo>
                    <a:lnTo>
                      <a:pt x="1253" y="832"/>
                    </a:lnTo>
                    <a:lnTo>
                      <a:pt x="1253" y="837"/>
                    </a:lnTo>
                    <a:lnTo>
                      <a:pt x="1256" y="850"/>
                    </a:lnTo>
                    <a:lnTo>
                      <a:pt x="1256" y="874"/>
                    </a:lnTo>
                    <a:lnTo>
                      <a:pt x="1259" y="900"/>
                    </a:lnTo>
                    <a:lnTo>
                      <a:pt x="1259" y="924"/>
                    </a:lnTo>
                    <a:lnTo>
                      <a:pt x="1259" y="937"/>
                    </a:lnTo>
                    <a:lnTo>
                      <a:pt x="1259" y="953"/>
                    </a:lnTo>
                    <a:lnTo>
                      <a:pt x="1259" y="969"/>
                    </a:lnTo>
                    <a:lnTo>
                      <a:pt x="1259" y="995"/>
                    </a:lnTo>
                    <a:lnTo>
                      <a:pt x="1259" y="1018"/>
                    </a:lnTo>
                    <a:lnTo>
                      <a:pt x="1256" y="1053"/>
                    </a:lnTo>
                    <a:lnTo>
                      <a:pt x="1256" y="1066"/>
                    </a:lnTo>
                    <a:lnTo>
                      <a:pt x="1253" y="1087"/>
                    </a:lnTo>
                    <a:lnTo>
                      <a:pt x="1251" y="1110"/>
                    </a:lnTo>
                    <a:lnTo>
                      <a:pt x="1245" y="1131"/>
                    </a:lnTo>
                    <a:lnTo>
                      <a:pt x="1243" y="1155"/>
                    </a:lnTo>
                    <a:lnTo>
                      <a:pt x="1238" y="1176"/>
                    </a:lnTo>
                    <a:lnTo>
                      <a:pt x="1232" y="1197"/>
                    </a:lnTo>
                    <a:lnTo>
                      <a:pt x="1227" y="1213"/>
                    </a:lnTo>
                    <a:lnTo>
                      <a:pt x="1225" y="1226"/>
                    </a:lnTo>
                    <a:lnTo>
                      <a:pt x="1222" y="1236"/>
                    </a:lnTo>
                    <a:lnTo>
                      <a:pt x="1217" y="1247"/>
                    </a:lnTo>
                    <a:lnTo>
                      <a:pt x="1214" y="1257"/>
                    </a:lnTo>
                    <a:lnTo>
                      <a:pt x="1211" y="1278"/>
                    </a:lnTo>
                    <a:lnTo>
                      <a:pt x="1209" y="1289"/>
                    </a:lnTo>
                    <a:lnTo>
                      <a:pt x="1209" y="1294"/>
                    </a:lnTo>
                    <a:lnTo>
                      <a:pt x="1206" y="1297"/>
                    </a:lnTo>
                    <a:lnTo>
                      <a:pt x="1188" y="1346"/>
                    </a:lnTo>
                    <a:lnTo>
                      <a:pt x="1164" y="1407"/>
                    </a:lnTo>
                    <a:lnTo>
                      <a:pt x="1164" y="1409"/>
                    </a:lnTo>
                    <a:lnTo>
                      <a:pt x="1164" y="1412"/>
                    </a:lnTo>
                    <a:lnTo>
                      <a:pt x="1162" y="1415"/>
                    </a:lnTo>
                    <a:lnTo>
                      <a:pt x="1141" y="1446"/>
                    </a:lnTo>
                    <a:lnTo>
                      <a:pt x="1107" y="1496"/>
                    </a:lnTo>
                    <a:lnTo>
                      <a:pt x="1080" y="1535"/>
                    </a:lnTo>
                    <a:lnTo>
                      <a:pt x="1075" y="1541"/>
                    </a:lnTo>
                    <a:lnTo>
                      <a:pt x="1075" y="1543"/>
                    </a:lnTo>
                    <a:lnTo>
                      <a:pt x="1070" y="1549"/>
                    </a:lnTo>
                    <a:lnTo>
                      <a:pt x="1062" y="1556"/>
                    </a:lnTo>
                    <a:lnTo>
                      <a:pt x="1057" y="1559"/>
                    </a:lnTo>
                    <a:lnTo>
                      <a:pt x="1049" y="1564"/>
                    </a:lnTo>
                    <a:lnTo>
                      <a:pt x="1036" y="1572"/>
                    </a:lnTo>
                    <a:lnTo>
                      <a:pt x="1023" y="1583"/>
                    </a:lnTo>
                    <a:lnTo>
                      <a:pt x="1007" y="1593"/>
                    </a:lnTo>
                    <a:lnTo>
                      <a:pt x="994" y="1601"/>
                    </a:lnTo>
                    <a:lnTo>
                      <a:pt x="978" y="1609"/>
                    </a:lnTo>
                    <a:lnTo>
                      <a:pt x="968" y="1614"/>
                    </a:lnTo>
                    <a:lnTo>
                      <a:pt x="962" y="1617"/>
                    </a:lnTo>
                    <a:lnTo>
                      <a:pt x="952" y="1619"/>
                    </a:lnTo>
                    <a:lnTo>
                      <a:pt x="939" y="1625"/>
                    </a:lnTo>
                    <a:lnTo>
                      <a:pt x="928" y="1627"/>
                    </a:lnTo>
                    <a:lnTo>
                      <a:pt x="918" y="1630"/>
                    </a:lnTo>
                    <a:lnTo>
                      <a:pt x="892" y="1635"/>
                    </a:lnTo>
                    <a:lnTo>
                      <a:pt x="873" y="1643"/>
                    </a:lnTo>
                    <a:lnTo>
                      <a:pt x="857" y="1646"/>
                    </a:lnTo>
                    <a:lnTo>
                      <a:pt x="837" y="1651"/>
                    </a:lnTo>
                    <a:lnTo>
                      <a:pt x="808" y="1656"/>
                    </a:lnTo>
                    <a:lnTo>
                      <a:pt x="776" y="1664"/>
                    </a:lnTo>
                    <a:lnTo>
                      <a:pt x="732" y="1674"/>
                    </a:lnTo>
                    <a:lnTo>
                      <a:pt x="726" y="1674"/>
                    </a:lnTo>
                    <a:lnTo>
                      <a:pt x="721" y="1677"/>
                    </a:lnTo>
                    <a:lnTo>
                      <a:pt x="716" y="1677"/>
                    </a:lnTo>
                    <a:lnTo>
                      <a:pt x="695" y="1682"/>
                    </a:lnTo>
                    <a:lnTo>
                      <a:pt x="611" y="1701"/>
                    </a:lnTo>
                    <a:lnTo>
                      <a:pt x="590" y="1703"/>
                    </a:lnTo>
                    <a:lnTo>
                      <a:pt x="572" y="1709"/>
                    </a:lnTo>
                    <a:lnTo>
                      <a:pt x="559" y="1711"/>
                    </a:lnTo>
                    <a:lnTo>
                      <a:pt x="543" y="1711"/>
                    </a:lnTo>
                    <a:lnTo>
                      <a:pt x="530" y="1714"/>
                    </a:lnTo>
                    <a:lnTo>
                      <a:pt x="514" y="1716"/>
                    </a:lnTo>
                    <a:lnTo>
                      <a:pt x="496" y="1716"/>
                    </a:lnTo>
                    <a:lnTo>
                      <a:pt x="488" y="1716"/>
                    </a:lnTo>
                    <a:lnTo>
                      <a:pt x="477" y="1716"/>
                    </a:lnTo>
                    <a:lnTo>
                      <a:pt x="467" y="1716"/>
                    </a:lnTo>
                    <a:lnTo>
                      <a:pt x="459" y="1714"/>
                    </a:lnTo>
                    <a:lnTo>
                      <a:pt x="449" y="1714"/>
                    </a:lnTo>
                    <a:lnTo>
                      <a:pt x="438" y="1711"/>
                    </a:lnTo>
                    <a:lnTo>
                      <a:pt x="430" y="1711"/>
                    </a:lnTo>
                    <a:lnTo>
                      <a:pt x="420" y="1709"/>
                    </a:lnTo>
                    <a:lnTo>
                      <a:pt x="409" y="1706"/>
                    </a:lnTo>
                    <a:lnTo>
                      <a:pt x="399" y="1701"/>
                    </a:lnTo>
                    <a:lnTo>
                      <a:pt x="388" y="1698"/>
                    </a:lnTo>
                    <a:lnTo>
                      <a:pt x="378" y="1695"/>
                    </a:lnTo>
                    <a:lnTo>
                      <a:pt x="367" y="1693"/>
                    </a:lnTo>
                    <a:lnTo>
                      <a:pt x="359" y="1690"/>
                    </a:lnTo>
                    <a:lnTo>
                      <a:pt x="354" y="1688"/>
                    </a:lnTo>
                    <a:lnTo>
                      <a:pt x="352" y="1685"/>
                    </a:lnTo>
                    <a:lnTo>
                      <a:pt x="341" y="1682"/>
                    </a:lnTo>
                    <a:lnTo>
                      <a:pt x="333" y="1677"/>
                    </a:lnTo>
                    <a:lnTo>
                      <a:pt x="252" y="1638"/>
                    </a:lnTo>
                    <a:lnTo>
                      <a:pt x="241" y="1633"/>
                    </a:lnTo>
                    <a:lnTo>
                      <a:pt x="234" y="1627"/>
                    </a:lnTo>
                    <a:lnTo>
                      <a:pt x="178" y="1604"/>
                    </a:lnTo>
                    <a:lnTo>
                      <a:pt x="168" y="1598"/>
                    </a:lnTo>
                    <a:lnTo>
                      <a:pt x="168" y="1564"/>
                    </a:lnTo>
                    <a:lnTo>
                      <a:pt x="137" y="1449"/>
                    </a:lnTo>
                    <a:lnTo>
                      <a:pt x="95" y="1297"/>
                    </a:lnTo>
                    <a:lnTo>
                      <a:pt x="61" y="1181"/>
                    </a:lnTo>
                    <a:lnTo>
                      <a:pt x="32" y="1071"/>
                    </a:lnTo>
                    <a:lnTo>
                      <a:pt x="19" y="1024"/>
                    </a:lnTo>
                    <a:lnTo>
                      <a:pt x="13" y="1008"/>
                    </a:lnTo>
                    <a:lnTo>
                      <a:pt x="0" y="1003"/>
                    </a:lnTo>
                    <a:lnTo>
                      <a:pt x="299" y="874"/>
                    </a:lnTo>
                    <a:lnTo>
                      <a:pt x="304" y="874"/>
                    </a:lnTo>
                    <a:lnTo>
                      <a:pt x="325" y="864"/>
                    </a:lnTo>
                    <a:lnTo>
                      <a:pt x="359" y="848"/>
                    </a:lnTo>
                    <a:lnTo>
                      <a:pt x="409" y="827"/>
                    </a:lnTo>
                    <a:lnTo>
                      <a:pt x="504" y="787"/>
                    </a:lnTo>
                    <a:lnTo>
                      <a:pt x="546" y="719"/>
                    </a:lnTo>
                    <a:lnTo>
                      <a:pt x="556" y="703"/>
                    </a:lnTo>
                    <a:lnTo>
                      <a:pt x="566" y="685"/>
                    </a:lnTo>
                    <a:lnTo>
                      <a:pt x="580" y="667"/>
                    </a:lnTo>
                    <a:lnTo>
                      <a:pt x="593" y="646"/>
                    </a:lnTo>
                    <a:lnTo>
                      <a:pt x="606" y="625"/>
                    </a:lnTo>
                    <a:lnTo>
                      <a:pt x="616" y="606"/>
                    </a:lnTo>
                    <a:lnTo>
                      <a:pt x="627" y="591"/>
                    </a:lnTo>
                    <a:lnTo>
                      <a:pt x="627" y="588"/>
                    </a:lnTo>
                    <a:lnTo>
                      <a:pt x="637" y="572"/>
                    </a:lnTo>
                    <a:lnTo>
                      <a:pt x="650" y="551"/>
                    </a:lnTo>
                    <a:lnTo>
                      <a:pt x="663" y="530"/>
                    </a:lnTo>
                    <a:lnTo>
                      <a:pt x="674" y="512"/>
                    </a:lnTo>
                    <a:lnTo>
                      <a:pt x="677" y="509"/>
                    </a:lnTo>
                    <a:lnTo>
                      <a:pt x="692" y="488"/>
                    </a:lnTo>
                    <a:lnTo>
                      <a:pt x="708" y="462"/>
                    </a:lnTo>
                    <a:lnTo>
                      <a:pt x="721" y="444"/>
                    </a:lnTo>
                    <a:lnTo>
                      <a:pt x="732" y="428"/>
                    </a:lnTo>
                    <a:lnTo>
                      <a:pt x="740" y="415"/>
                    </a:lnTo>
                    <a:lnTo>
                      <a:pt x="742" y="412"/>
                    </a:lnTo>
                    <a:lnTo>
                      <a:pt x="755" y="391"/>
                    </a:lnTo>
                    <a:lnTo>
                      <a:pt x="766" y="375"/>
                    </a:lnTo>
                    <a:lnTo>
                      <a:pt x="781" y="352"/>
                    </a:lnTo>
                    <a:lnTo>
                      <a:pt x="789" y="339"/>
                    </a:lnTo>
                    <a:lnTo>
                      <a:pt x="797" y="326"/>
                    </a:lnTo>
                    <a:lnTo>
                      <a:pt x="813" y="302"/>
                    </a:lnTo>
                    <a:lnTo>
                      <a:pt x="829" y="278"/>
                    </a:lnTo>
                    <a:lnTo>
                      <a:pt x="839" y="265"/>
                    </a:lnTo>
                    <a:lnTo>
                      <a:pt x="842" y="263"/>
                    </a:lnTo>
                    <a:lnTo>
                      <a:pt x="847" y="257"/>
                    </a:lnTo>
                    <a:lnTo>
                      <a:pt x="850" y="255"/>
                    </a:lnTo>
                    <a:lnTo>
                      <a:pt x="850" y="252"/>
                    </a:lnTo>
                    <a:lnTo>
                      <a:pt x="863" y="236"/>
                    </a:lnTo>
                    <a:lnTo>
                      <a:pt x="881" y="218"/>
                    </a:lnTo>
                    <a:lnTo>
                      <a:pt x="910" y="186"/>
                    </a:lnTo>
                    <a:lnTo>
                      <a:pt x="913" y="184"/>
                    </a:lnTo>
                    <a:lnTo>
                      <a:pt x="920" y="176"/>
                    </a:lnTo>
                    <a:lnTo>
                      <a:pt x="928" y="165"/>
                    </a:lnTo>
                    <a:lnTo>
                      <a:pt x="939" y="155"/>
                    </a:lnTo>
                    <a:lnTo>
                      <a:pt x="949" y="145"/>
                    </a:lnTo>
                    <a:lnTo>
                      <a:pt x="952" y="142"/>
                    </a:lnTo>
                    <a:lnTo>
                      <a:pt x="968" y="126"/>
                    </a:lnTo>
                    <a:lnTo>
                      <a:pt x="981" y="113"/>
                    </a:lnTo>
                    <a:lnTo>
                      <a:pt x="994" y="103"/>
                    </a:lnTo>
                    <a:lnTo>
                      <a:pt x="1004" y="95"/>
                    </a:lnTo>
                    <a:lnTo>
                      <a:pt x="1015" y="87"/>
                    </a:lnTo>
                    <a:lnTo>
                      <a:pt x="1031" y="74"/>
                    </a:lnTo>
                    <a:lnTo>
                      <a:pt x="1049" y="63"/>
                    </a:lnTo>
                    <a:lnTo>
                      <a:pt x="1065" y="53"/>
                    </a:lnTo>
                    <a:lnTo>
                      <a:pt x="1075" y="47"/>
                    </a:lnTo>
                    <a:lnTo>
                      <a:pt x="1078" y="45"/>
                    </a:lnTo>
                    <a:lnTo>
                      <a:pt x="1080" y="45"/>
                    </a:lnTo>
                    <a:lnTo>
                      <a:pt x="1083" y="45"/>
                    </a:lnTo>
                    <a:lnTo>
                      <a:pt x="1086" y="45"/>
                    </a:lnTo>
                    <a:lnTo>
                      <a:pt x="1091" y="45"/>
                    </a:lnTo>
                    <a:lnTo>
                      <a:pt x="1120" y="45"/>
                    </a:lnTo>
                    <a:lnTo>
                      <a:pt x="1148" y="40"/>
                    </a:lnTo>
                    <a:lnTo>
                      <a:pt x="1154" y="37"/>
                    </a:lnTo>
                    <a:lnTo>
                      <a:pt x="1159" y="34"/>
                    </a:lnTo>
                    <a:lnTo>
                      <a:pt x="1164" y="34"/>
                    </a:lnTo>
                    <a:lnTo>
                      <a:pt x="1175" y="32"/>
                    </a:lnTo>
                    <a:lnTo>
                      <a:pt x="1183" y="29"/>
                    </a:lnTo>
                    <a:lnTo>
                      <a:pt x="1222" y="21"/>
                    </a:lnTo>
                    <a:lnTo>
                      <a:pt x="1264" y="11"/>
                    </a:lnTo>
                    <a:lnTo>
                      <a:pt x="1272" y="8"/>
                    </a:lnTo>
                    <a:lnTo>
                      <a:pt x="1274" y="8"/>
                    </a:lnTo>
                    <a:lnTo>
                      <a:pt x="1280" y="5"/>
                    </a:lnTo>
                    <a:lnTo>
                      <a:pt x="1282" y="5"/>
                    </a:lnTo>
                    <a:lnTo>
                      <a:pt x="1287" y="5"/>
                    </a:lnTo>
                    <a:lnTo>
                      <a:pt x="1298" y="3"/>
                    </a:lnTo>
                    <a:lnTo>
                      <a:pt x="1308" y="0"/>
                    </a:lnTo>
                    <a:lnTo>
                      <a:pt x="1311" y="11"/>
                    </a:lnTo>
                    <a:lnTo>
                      <a:pt x="1316" y="24"/>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35" name="フリーフォーム 234"/>
              <p:cNvSpPr>
                <a:spLocks/>
              </p:cNvSpPr>
              <p:nvPr/>
            </p:nvSpPr>
            <p:spPr bwMode="auto">
              <a:xfrm>
                <a:off x="901111" y="3848851"/>
                <a:ext cx="1630824" cy="1039985"/>
              </a:xfrm>
              <a:custGeom>
                <a:avLst/>
                <a:gdLst>
                  <a:gd name="T0" fmla="*/ 1937 w 3403"/>
                  <a:gd name="T1" fmla="*/ 911 h 2136"/>
                  <a:gd name="T2" fmla="*/ 2063 w 3403"/>
                  <a:gd name="T3" fmla="*/ 971 h 2136"/>
                  <a:gd name="T4" fmla="*/ 2134 w 3403"/>
                  <a:gd name="T5" fmla="*/ 989 h 2136"/>
                  <a:gd name="T6" fmla="*/ 2210 w 3403"/>
                  <a:gd name="T7" fmla="*/ 994 h 2136"/>
                  <a:gd name="T8" fmla="*/ 2391 w 3403"/>
                  <a:gd name="T9" fmla="*/ 960 h 2136"/>
                  <a:gd name="T10" fmla="*/ 2533 w 3403"/>
                  <a:gd name="T11" fmla="*/ 929 h 2136"/>
                  <a:gd name="T12" fmla="*/ 2648 w 3403"/>
                  <a:gd name="T13" fmla="*/ 897 h 2136"/>
                  <a:gd name="T14" fmla="*/ 2732 w 3403"/>
                  <a:gd name="T15" fmla="*/ 850 h 2136"/>
                  <a:gd name="T16" fmla="*/ 2803 w 3403"/>
                  <a:gd name="T17" fmla="*/ 848 h 2136"/>
                  <a:gd name="T18" fmla="*/ 2863 w 3403"/>
                  <a:gd name="T19" fmla="*/ 895 h 2136"/>
                  <a:gd name="T20" fmla="*/ 3036 w 3403"/>
                  <a:gd name="T21" fmla="*/ 1008 h 2136"/>
                  <a:gd name="T22" fmla="*/ 3162 w 3403"/>
                  <a:gd name="T23" fmla="*/ 1092 h 2136"/>
                  <a:gd name="T24" fmla="*/ 3301 w 3403"/>
                  <a:gd name="T25" fmla="*/ 1060 h 2136"/>
                  <a:gd name="T26" fmla="*/ 3319 w 3403"/>
                  <a:gd name="T27" fmla="*/ 1057 h 2136"/>
                  <a:gd name="T28" fmla="*/ 3400 w 3403"/>
                  <a:gd name="T29" fmla="*/ 1060 h 2136"/>
                  <a:gd name="T30" fmla="*/ 3395 w 3403"/>
                  <a:gd name="T31" fmla="*/ 1084 h 2136"/>
                  <a:gd name="T32" fmla="*/ 3390 w 3403"/>
                  <a:gd name="T33" fmla="*/ 1107 h 2136"/>
                  <a:gd name="T34" fmla="*/ 3382 w 3403"/>
                  <a:gd name="T35" fmla="*/ 1152 h 2136"/>
                  <a:gd name="T36" fmla="*/ 3358 w 3403"/>
                  <a:gd name="T37" fmla="*/ 1252 h 2136"/>
                  <a:gd name="T38" fmla="*/ 3353 w 3403"/>
                  <a:gd name="T39" fmla="*/ 1273 h 2136"/>
                  <a:gd name="T40" fmla="*/ 3350 w 3403"/>
                  <a:gd name="T41" fmla="*/ 1294 h 2136"/>
                  <a:gd name="T42" fmla="*/ 3340 w 3403"/>
                  <a:gd name="T43" fmla="*/ 1330 h 2136"/>
                  <a:gd name="T44" fmla="*/ 3335 w 3403"/>
                  <a:gd name="T45" fmla="*/ 1359 h 2136"/>
                  <a:gd name="T46" fmla="*/ 3332 w 3403"/>
                  <a:gd name="T47" fmla="*/ 1375 h 2136"/>
                  <a:gd name="T48" fmla="*/ 3327 w 3403"/>
                  <a:gd name="T49" fmla="*/ 1391 h 2136"/>
                  <a:gd name="T50" fmla="*/ 3324 w 3403"/>
                  <a:gd name="T51" fmla="*/ 1407 h 2136"/>
                  <a:gd name="T52" fmla="*/ 3322 w 3403"/>
                  <a:gd name="T53" fmla="*/ 1422 h 2136"/>
                  <a:gd name="T54" fmla="*/ 3311 w 3403"/>
                  <a:gd name="T55" fmla="*/ 1456 h 2136"/>
                  <a:gd name="T56" fmla="*/ 3301 w 3403"/>
                  <a:gd name="T57" fmla="*/ 1498 h 2136"/>
                  <a:gd name="T58" fmla="*/ 3295 w 3403"/>
                  <a:gd name="T59" fmla="*/ 1530 h 2136"/>
                  <a:gd name="T60" fmla="*/ 3295 w 3403"/>
                  <a:gd name="T61" fmla="*/ 1561 h 2136"/>
                  <a:gd name="T62" fmla="*/ 3311 w 3403"/>
                  <a:gd name="T63" fmla="*/ 1569 h 2136"/>
                  <a:gd name="T64" fmla="*/ 3332 w 3403"/>
                  <a:gd name="T65" fmla="*/ 1577 h 2136"/>
                  <a:gd name="T66" fmla="*/ 3343 w 3403"/>
                  <a:gd name="T67" fmla="*/ 1593 h 2136"/>
                  <a:gd name="T68" fmla="*/ 3337 w 3403"/>
                  <a:gd name="T69" fmla="*/ 1616 h 2136"/>
                  <a:gd name="T70" fmla="*/ 3314 w 3403"/>
                  <a:gd name="T71" fmla="*/ 1724 h 2136"/>
                  <a:gd name="T72" fmla="*/ 3298 w 3403"/>
                  <a:gd name="T73" fmla="*/ 1798 h 2136"/>
                  <a:gd name="T74" fmla="*/ 3264 w 3403"/>
                  <a:gd name="T75" fmla="*/ 1963 h 2136"/>
                  <a:gd name="T76" fmla="*/ 3232 w 3403"/>
                  <a:gd name="T77" fmla="*/ 2063 h 2136"/>
                  <a:gd name="T78" fmla="*/ 3193 w 3403"/>
                  <a:gd name="T79" fmla="*/ 2133 h 2136"/>
                  <a:gd name="T80" fmla="*/ 3120 w 3403"/>
                  <a:gd name="T81" fmla="*/ 2120 h 2136"/>
                  <a:gd name="T82" fmla="*/ 3083 w 3403"/>
                  <a:gd name="T83" fmla="*/ 2112 h 2136"/>
                  <a:gd name="T84" fmla="*/ 2991 w 3403"/>
                  <a:gd name="T85" fmla="*/ 2073 h 2136"/>
                  <a:gd name="T86" fmla="*/ 2918 w 3403"/>
                  <a:gd name="T87" fmla="*/ 2039 h 2136"/>
                  <a:gd name="T88" fmla="*/ 2826 w 3403"/>
                  <a:gd name="T89" fmla="*/ 1992 h 2136"/>
                  <a:gd name="T90" fmla="*/ 2750 w 3403"/>
                  <a:gd name="T91" fmla="*/ 1955 h 2136"/>
                  <a:gd name="T92" fmla="*/ 2695 w 3403"/>
                  <a:gd name="T93" fmla="*/ 1934 h 2136"/>
                  <a:gd name="T94" fmla="*/ 2593 w 3403"/>
                  <a:gd name="T95" fmla="*/ 1887 h 2136"/>
                  <a:gd name="T96" fmla="*/ 2527 w 3403"/>
                  <a:gd name="T97" fmla="*/ 1866 h 2136"/>
                  <a:gd name="T98" fmla="*/ 2404 w 3403"/>
                  <a:gd name="T99" fmla="*/ 1821 h 2136"/>
                  <a:gd name="T100" fmla="*/ 2304 w 3403"/>
                  <a:gd name="T101" fmla="*/ 1784 h 2136"/>
                  <a:gd name="T102" fmla="*/ 2234 w 3403"/>
                  <a:gd name="T103" fmla="*/ 1758 h 2136"/>
                  <a:gd name="T104" fmla="*/ 1830 w 3403"/>
                  <a:gd name="T105" fmla="*/ 1635 h 2136"/>
                  <a:gd name="T106" fmla="*/ 1652 w 3403"/>
                  <a:gd name="T107" fmla="*/ 1635 h 2136"/>
                  <a:gd name="T108" fmla="*/ 1421 w 3403"/>
                  <a:gd name="T109" fmla="*/ 1635 h 2136"/>
                  <a:gd name="T110" fmla="*/ 409 w 3403"/>
                  <a:gd name="T111" fmla="*/ 1609 h 2136"/>
                  <a:gd name="T112" fmla="*/ 328 w 3403"/>
                  <a:gd name="T113" fmla="*/ 1149 h 2136"/>
                  <a:gd name="T114" fmla="*/ 627 w 3403"/>
                  <a:gd name="T115" fmla="*/ 753 h 2136"/>
                  <a:gd name="T116" fmla="*/ 226 w 3403"/>
                  <a:gd name="T117" fmla="*/ 824 h 2136"/>
                  <a:gd name="T118" fmla="*/ 624 w 3403"/>
                  <a:gd name="T119" fmla="*/ 181 h 2136"/>
                  <a:gd name="T120" fmla="*/ 1156 w 3403"/>
                  <a:gd name="T121" fmla="*/ 55 h 2136"/>
                  <a:gd name="T122" fmla="*/ 1591 w 3403"/>
                  <a:gd name="T123" fmla="*/ 236 h 2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403" h="2136">
                    <a:moveTo>
                      <a:pt x="1791" y="575"/>
                    </a:moveTo>
                    <a:lnTo>
                      <a:pt x="1833" y="727"/>
                    </a:lnTo>
                    <a:lnTo>
                      <a:pt x="1864" y="842"/>
                    </a:lnTo>
                    <a:lnTo>
                      <a:pt x="1864" y="876"/>
                    </a:lnTo>
                    <a:lnTo>
                      <a:pt x="1874" y="882"/>
                    </a:lnTo>
                    <a:lnTo>
                      <a:pt x="1930" y="905"/>
                    </a:lnTo>
                    <a:lnTo>
                      <a:pt x="1937" y="911"/>
                    </a:lnTo>
                    <a:lnTo>
                      <a:pt x="1948" y="916"/>
                    </a:lnTo>
                    <a:lnTo>
                      <a:pt x="2029" y="955"/>
                    </a:lnTo>
                    <a:lnTo>
                      <a:pt x="2037" y="960"/>
                    </a:lnTo>
                    <a:lnTo>
                      <a:pt x="2048" y="963"/>
                    </a:lnTo>
                    <a:lnTo>
                      <a:pt x="2050" y="966"/>
                    </a:lnTo>
                    <a:lnTo>
                      <a:pt x="2055" y="968"/>
                    </a:lnTo>
                    <a:lnTo>
                      <a:pt x="2063" y="971"/>
                    </a:lnTo>
                    <a:lnTo>
                      <a:pt x="2074" y="973"/>
                    </a:lnTo>
                    <a:lnTo>
                      <a:pt x="2084" y="976"/>
                    </a:lnTo>
                    <a:lnTo>
                      <a:pt x="2095" y="979"/>
                    </a:lnTo>
                    <a:lnTo>
                      <a:pt x="2105" y="984"/>
                    </a:lnTo>
                    <a:lnTo>
                      <a:pt x="2116" y="987"/>
                    </a:lnTo>
                    <a:lnTo>
                      <a:pt x="2126" y="989"/>
                    </a:lnTo>
                    <a:lnTo>
                      <a:pt x="2134" y="989"/>
                    </a:lnTo>
                    <a:lnTo>
                      <a:pt x="2145" y="992"/>
                    </a:lnTo>
                    <a:lnTo>
                      <a:pt x="2155" y="992"/>
                    </a:lnTo>
                    <a:lnTo>
                      <a:pt x="2163" y="994"/>
                    </a:lnTo>
                    <a:lnTo>
                      <a:pt x="2173" y="994"/>
                    </a:lnTo>
                    <a:lnTo>
                      <a:pt x="2184" y="994"/>
                    </a:lnTo>
                    <a:lnTo>
                      <a:pt x="2192" y="994"/>
                    </a:lnTo>
                    <a:lnTo>
                      <a:pt x="2210" y="994"/>
                    </a:lnTo>
                    <a:lnTo>
                      <a:pt x="2226" y="992"/>
                    </a:lnTo>
                    <a:lnTo>
                      <a:pt x="2239" y="989"/>
                    </a:lnTo>
                    <a:lnTo>
                      <a:pt x="2255" y="989"/>
                    </a:lnTo>
                    <a:lnTo>
                      <a:pt x="2268" y="987"/>
                    </a:lnTo>
                    <a:lnTo>
                      <a:pt x="2286" y="981"/>
                    </a:lnTo>
                    <a:lnTo>
                      <a:pt x="2307" y="979"/>
                    </a:lnTo>
                    <a:lnTo>
                      <a:pt x="2391" y="960"/>
                    </a:lnTo>
                    <a:lnTo>
                      <a:pt x="2412" y="955"/>
                    </a:lnTo>
                    <a:lnTo>
                      <a:pt x="2417" y="955"/>
                    </a:lnTo>
                    <a:lnTo>
                      <a:pt x="2422" y="952"/>
                    </a:lnTo>
                    <a:lnTo>
                      <a:pt x="2428" y="952"/>
                    </a:lnTo>
                    <a:lnTo>
                      <a:pt x="2472" y="942"/>
                    </a:lnTo>
                    <a:lnTo>
                      <a:pt x="2504" y="934"/>
                    </a:lnTo>
                    <a:lnTo>
                      <a:pt x="2533" y="929"/>
                    </a:lnTo>
                    <a:lnTo>
                      <a:pt x="2553" y="924"/>
                    </a:lnTo>
                    <a:lnTo>
                      <a:pt x="2569" y="921"/>
                    </a:lnTo>
                    <a:lnTo>
                      <a:pt x="2588" y="913"/>
                    </a:lnTo>
                    <a:lnTo>
                      <a:pt x="2614" y="908"/>
                    </a:lnTo>
                    <a:lnTo>
                      <a:pt x="2624" y="905"/>
                    </a:lnTo>
                    <a:lnTo>
                      <a:pt x="2635" y="903"/>
                    </a:lnTo>
                    <a:lnTo>
                      <a:pt x="2648" y="897"/>
                    </a:lnTo>
                    <a:lnTo>
                      <a:pt x="2658" y="895"/>
                    </a:lnTo>
                    <a:lnTo>
                      <a:pt x="2664" y="892"/>
                    </a:lnTo>
                    <a:lnTo>
                      <a:pt x="2674" y="887"/>
                    </a:lnTo>
                    <a:lnTo>
                      <a:pt x="2690" y="879"/>
                    </a:lnTo>
                    <a:lnTo>
                      <a:pt x="2703" y="871"/>
                    </a:lnTo>
                    <a:lnTo>
                      <a:pt x="2719" y="861"/>
                    </a:lnTo>
                    <a:lnTo>
                      <a:pt x="2732" y="850"/>
                    </a:lnTo>
                    <a:lnTo>
                      <a:pt x="2745" y="842"/>
                    </a:lnTo>
                    <a:lnTo>
                      <a:pt x="2753" y="837"/>
                    </a:lnTo>
                    <a:lnTo>
                      <a:pt x="2758" y="834"/>
                    </a:lnTo>
                    <a:lnTo>
                      <a:pt x="2766" y="827"/>
                    </a:lnTo>
                    <a:lnTo>
                      <a:pt x="2771" y="821"/>
                    </a:lnTo>
                    <a:lnTo>
                      <a:pt x="2797" y="842"/>
                    </a:lnTo>
                    <a:lnTo>
                      <a:pt x="2803" y="848"/>
                    </a:lnTo>
                    <a:lnTo>
                      <a:pt x="2805" y="848"/>
                    </a:lnTo>
                    <a:lnTo>
                      <a:pt x="2808" y="850"/>
                    </a:lnTo>
                    <a:lnTo>
                      <a:pt x="2824" y="866"/>
                    </a:lnTo>
                    <a:lnTo>
                      <a:pt x="2826" y="866"/>
                    </a:lnTo>
                    <a:lnTo>
                      <a:pt x="2847" y="884"/>
                    </a:lnTo>
                    <a:lnTo>
                      <a:pt x="2860" y="892"/>
                    </a:lnTo>
                    <a:lnTo>
                      <a:pt x="2863" y="895"/>
                    </a:lnTo>
                    <a:lnTo>
                      <a:pt x="2860" y="895"/>
                    </a:lnTo>
                    <a:lnTo>
                      <a:pt x="2868" y="900"/>
                    </a:lnTo>
                    <a:lnTo>
                      <a:pt x="2952" y="950"/>
                    </a:lnTo>
                    <a:lnTo>
                      <a:pt x="2989" y="973"/>
                    </a:lnTo>
                    <a:lnTo>
                      <a:pt x="2994" y="976"/>
                    </a:lnTo>
                    <a:lnTo>
                      <a:pt x="3031" y="1000"/>
                    </a:lnTo>
                    <a:lnTo>
                      <a:pt x="3036" y="1008"/>
                    </a:lnTo>
                    <a:lnTo>
                      <a:pt x="3038" y="1026"/>
                    </a:lnTo>
                    <a:lnTo>
                      <a:pt x="3044" y="1044"/>
                    </a:lnTo>
                    <a:lnTo>
                      <a:pt x="3049" y="1071"/>
                    </a:lnTo>
                    <a:lnTo>
                      <a:pt x="3052" y="1086"/>
                    </a:lnTo>
                    <a:lnTo>
                      <a:pt x="3057" y="1113"/>
                    </a:lnTo>
                    <a:lnTo>
                      <a:pt x="3109" y="1102"/>
                    </a:lnTo>
                    <a:lnTo>
                      <a:pt x="3162" y="1092"/>
                    </a:lnTo>
                    <a:lnTo>
                      <a:pt x="3196" y="1084"/>
                    </a:lnTo>
                    <a:lnTo>
                      <a:pt x="3198" y="1084"/>
                    </a:lnTo>
                    <a:lnTo>
                      <a:pt x="3204" y="1081"/>
                    </a:lnTo>
                    <a:lnTo>
                      <a:pt x="3235" y="1076"/>
                    </a:lnTo>
                    <a:lnTo>
                      <a:pt x="3246" y="1073"/>
                    </a:lnTo>
                    <a:lnTo>
                      <a:pt x="3253" y="1071"/>
                    </a:lnTo>
                    <a:lnTo>
                      <a:pt x="3301" y="1060"/>
                    </a:lnTo>
                    <a:lnTo>
                      <a:pt x="3303" y="1060"/>
                    </a:lnTo>
                    <a:lnTo>
                      <a:pt x="3306" y="1060"/>
                    </a:lnTo>
                    <a:lnTo>
                      <a:pt x="3308" y="1060"/>
                    </a:lnTo>
                    <a:lnTo>
                      <a:pt x="3308" y="1063"/>
                    </a:lnTo>
                    <a:lnTo>
                      <a:pt x="3311" y="1063"/>
                    </a:lnTo>
                    <a:lnTo>
                      <a:pt x="3316" y="1060"/>
                    </a:lnTo>
                    <a:lnTo>
                      <a:pt x="3319" y="1057"/>
                    </a:lnTo>
                    <a:lnTo>
                      <a:pt x="3319" y="1055"/>
                    </a:lnTo>
                    <a:lnTo>
                      <a:pt x="3332" y="1055"/>
                    </a:lnTo>
                    <a:lnTo>
                      <a:pt x="3348" y="1052"/>
                    </a:lnTo>
                    <a:lnTo>
                      <a:pt x="3379" y="1055"/>
                    </a:lnTo>
                    <a:lnTo>
                      <a:pt x="3403" y="1057"/>
                    </a:lnTo>
                    <a:lnTo>
                      <a:pt x="3403" y="1060"/>
                    </a:lnTo>
                    <a:lnTo>
                      <a:pt x="3400" y="1060"/>
                    </a:lnTo>
                    <a:lnTo>
                      <a:pt x="3398" y="1071"/>
                    </a:lnTo>
                    <a:lnTo>
                      <a:pt x="3398" y="1073"/>
                    </a:lnTo>
                    <a:lnTo>
                      <a:pt x="3398" y="1076"/>
                    </a:lnTo>
                    <a:lnTo>
                      <a:pt x="3398" y="1078"/>
                    </a:lnTo>
                    <a:lnTo>
                      <a:pt x="3398" y="1081"/>
                    </a:lnTo>
                    <a:lnTo>
                      <a:pt x="3395" y="1081"/>
                    </a:lnTo>
                    <a:lnTo>
                      <a:pt x="3395" y="1084"/>
                    </a:lnTo>
                    <a:lnTo>
                      <a:pt x="3395" y="1086"/>
                    </a:lnTo>
                    <a:lnTo>
                      <a:pt x="3395" y="1092"/>
                    </a:lnTo>
                    <a:lnTo>
                      <a:pt x="3392" y="1094"/>
                    </a:lnTo>
                    <a:lnTo>
                      <a:pt x="3392" y="1097"/>
                    </a:lnTo>
                    <a:lnTo>
                      <a:pt x="3392" y="1102"/>
                    </a:lnTo>
                    <a:lnTo>
                      <a:pt x="3392" y="1105"/>
                    </a:lnTo>
                    <a:lnTo>
                      <a:pt x="3390" y="1107"/>
                    </a:lnTo>
                    <a:lnTo>
                      <a:pt x="3390" y="1110"/>
                    </a:lnTo>
                    <a:lnTo>
                      <a:pt x="3390" y="1113"/>
                    </a:lnTo>
                    <a:lnTo>
                      <a:pt x="3390" y="1118"/>
                    </a:lnTo>
                    <a:lnTo>
                      <a:pt x="3387" y="1123"/>
                    </a:lnTo>
                    <a:lnTo>
                      <a:pt x="3387" y="1126"/>
                    </a:lnTo>
                    <a:lnTo>
                      <a:pt x="3387" y="1131"/>
                    </a:lnTo>
                    <a:lnTo>
                      <a:pt x="3382" y="1152"/>
                    </a:lnTo>
                    <a:lnTo>
                      <a:pt x="3374" y="1178"/>
                    </a:lnTo>
                    <a:lnTo>
                      <a:pt x="3371" y="1199"/>
                    </a:lnTo>
                    <a:lnTo>
                      <a:pt x="3369" y="1210"/>
                    </a:lnTo>
                    <a:lnTo>
                      <a:pt x="3366" y="1223"/>
                    </a:lnTo>
                    <a:lnTo>
                      <a:pt x="3364" y="1236"/>
                    </a:lnTo>
                    <a:lnTo>
                      <a:pt x="3358" y="1249"/>
                    </a:lnTo>
                    <a:lnTo>
                      <a:pt x="3358" y="1252"/>
                    </a:lnTo>
                    <a:lnTo>
                      <a:pt x="3358" y="1254"/>
                    </a:lnTo>
                    <a:lnTo>
                      <a:pt x="3358" y="1257"/>
                    </a:lnTo>
                    <a:lnTo>
                      <a:pt x="3358" y="1260"/>
                    </a:lnTo>
                    <a:lnTo>
                      <a:pt x="3356" y="1262"/>
                    </a:lnTo>
                    <a:lnTo>
                      <a:pt x="3356" y="1265"/>
                    </a:lnTo>
                    <a:lnTo>
                      <a:pt x="3356" y="1270"/>
                    </a:lnTo>
                    <a:lnTo>
                      <a:pt x="3353" y="1273"/>
                    </a:lnTo>
                    <a:lnTo>
                      <a:pt x="3353" y="1275"/>
                    </a:lnTo>
                    <a:lnTo>
                      <a:pt x="3353" y="1283"/>
                    </a:lnTo>
                    <a:lnTo>
                      <a:pt x="3350" y="1283"/>
                    </a:lnTo>
                    <a:lnTo>
                      <a:pt x="3350" y="1286"/>
                    </a:lnTo>
                    <a:lnTo>
                      <a:pt x="3350" y="1288"/>
                    </a:lnTo>
                    <a:lnTo>
                      <a:pt x="3350" y="1291"/>
                    </a:lnTo>
                    <a:lnTo>
                      <a:pt x="3350" y="1294"/>
                    </a:lnTo>
                    <a:lnTo>
                      <a:pt x="3348" y="1296"/>
                    </a:lnTo>
                    <a:lnTo>
                      <a:pt x="3348" y="1299"/>
                    </a:lnTo>
                    <a:lnTo>
                      <a:pt x="3348" y="1302"/>
                    </a:lnTo>
                    <a:lnTo>
                      <a:pt x="3348" y="1304"/>
                    </a:lnTo>
                    <a:lnTo>
                      <a:pt x="3345" y="1307"/>
                    </a:lnTo>
                    <a:lnTo>
                      <a:pt x="3345" y="1315"/>
                    </a:lnTo>
                    <a:lnTo>
                      <a:pt x="3340" y="1330"/>
                    </a:lnTo>
                    <a:lnTo>
                      <a:pt x="3337" y="1344"/>
                    </a:lnTo>
                    <a:lnTo>
                      <a:pt x="3337" y="1346"/>
                    </a:lnTo>
                    <a:lnTo>
                      <a:pt x="3337" y="1349"/>
                    </a:lnTo>
                    <a:lnTo>
                      <a:pt x="3337" y="1351"/>
                    </a:lnTo>
                    <a:lnTo>
                      <a:pt x="3335" y="1354"/>
                    </a:lnTo>
                    <a:lnTo>
                      <a:pt x="3335" y="1357"/>
                    </a:lnTo>
                    <a:lnTo>
                      <a:pt x="3335" y="1359"/>
                    </a:lnTo>
                    <a:lnTo>
                      <a:pt x="3335" y="1362"/>
                    </a:lnTo>
                    <a:lnTo>
                      <a:pt x="3335" y="1365"/>
                    </a:lnTo>
                    <a:lnTo>
                      <a:pt x="3332" y="1365"/>
                    </a:lnTo>
                    <a:lnTo>
                      <a:pt x="3332" y="1367"/>
                    </a:lnTo>
                    <a:lnTo>
                      <a:pt x="3332" y="1370"/>
                    </a:lnTo>
                    <a:lnTo>
                      <a:pt x="3332" y="1372"/>
                    </a:lnTo>
                    <a:lnTo>
                      <a:pt x="3332" y="1375"/>
                    </a:lnTo>
                    <a:lnTo>
                      <a:pt x="3329" y="1378"/>
                    </a:lnTo>
                    <a:lnTo>
                      <a:pt x="3329" y="1380"/>
                    </a:lnTo>
                    <a:lnTo>
                      <a:pt x="3329" y="1383"/>
                    </a:lnTo>
                    <a:lnTo>
                      <a:pt x="3329" y="1386"/>
                    </a:lnTo>
                    <a:lnTo>
                      <a:pt x="3329" y="1388"/>
                    </a:lnTo>
                    <a:lnTo>
                      <a:pt x="3327" y="1388"/>
                    </a:lnTo>
                    <a:lnTo>
                      <a:pt x="3327" y="1391"/>
                    </a:lnTo>
                    <a:lnTo>
                      <a:pt x="3327" y="1393"/>
                    </a:lnTo>
                    <a:lnTo>
                      <a:pt x="3327" y="1396"/>
                    </a:lnTo>
                    <a:lnTo>
                      <a:pt x="3327" y="1399"/>
                    </a:lnTo>
                    <a:lnTo>
                      <a:pt x="3327" y="1401"/>
                    </a:lnTo>
                    <a:lnTo>
                      <a:pt x="3324" y="1401"/>
                    </a:lnTo>
                    <a:lnTo>
                      <a:pt x="3324" y="1404"/>
                    </a:lnTo>
                    <a:lnTo>
                      <a:pt x="3324" y="1407"/>
                    </a:lnTo>
                    <a:lnTo>
                      <a:pt x="3324" y="1409"/>
                    </a:lnTo>
                    <a:lnTo>
                      <a:pt x="3324" y="1412"/>
                    </a:lnTo>
                    <a:lnTo>
                      <a:pt x="3322" y="1412"/>
                    </a:lnTo>
                    <a:lnTo>
                      <a:pt x="3322" y="1414"/>
                    </a:lnTo>
                    <a:lnTo>
                      <a:pt x="3322" y="1417"/>
                    </a:lnTo>
                    <a:lnTo>
                      <a:pt x="3322" y="1420"/>
                    </a:lnTo>
                    <a:lnTo>
                      <a:pt x="3322" y="1422"/>
                    </a:lnTo>
                    <a:lnTo>
                      <a:pt x="3319" y="1425"/>
                    </a:lnTo>
                    <a:lnTo>
                      <a:pt x="3319" y="1428"/>
                    </a:lnTo>
                    <a:lnTo>
                      <a:pt x="3319" y="1430"/>
                    </a:lnTo>
                    <a:lnTo>
                      <a:pt x="3316" y="1435"/>
                    </a:lnTo>
                    <a:lnTo>
                      <a:pt x="3314" y="1451"/>
                    </a:lnTo>
                    <a:lnTo>
                      <a:pt x="3311" y="1454"/>
                    </a:lnTo>
                    <a:lnTo>
                      <a:pt x="3311" y="1456"/>
                    </a:lnTo>
                    <a:lnTo>
                      <a:pt x="3311" y="1462"/>
                    </a:lnTo>
                    <a:lnTo>
                      <a:pt x="3308" y="1469"/>
                    </a:lnTo>
                    <a:lnTo>
                      <a:pt x="3306" y="1477"/>
                    </a:lnTo>
                    <a:lnTo>
                      <a:pt x="3306" y="1480"/>
                    </a:lnTo>
                    <a:lnTo>
                      <a:pt x="3303" y="1485"/>
                    </a:lnTo>
                    <a:lnTo>
                      <a:pt x="3303" y="1490"/>
                    </a:lnTo>
                    <a:lnTo>
                      <a:pt x="3301" y="1498"/>
                    </a:lnTo>
                    <a:lnTo>
                      <a:pt x="3301" y="1501"/>
                    </a:lnTo>
                    <a:lnTo>
                      <a:pt x="3301" y="1504"/>
                    </a:lnTo>
                    <a:lnTo>
                      <a:pt x="3298" y="1517"/>
                    </a:lnTo>
                    <a:lnTo>
                      <a:pt x="3298" y="1522"/>
                    </a:lnTo>
                    <a:lnTo>
                      <a:pt x="3295" y="1525"/>
                    </a:lnTo>
                    <a:lnTo>
                      <a:pt x="3295" y="1527"/>
                    </a:lnTo>
                    <a:lnTo>
                      <a:pt x="3295" y="1530"/>
                    </a:lnTo>
                    <a:lnTo>
                      <a:pt x="3295" y="1532"/>
                    </a:lnTo>
                    <a:lnTo>
                      <a:pt x="3295" y="1535"/>
                    </a:lnTo>
                    <a:lnTo>
                      <a:pt x="3293" y="1540"/>
                    </a:lnTo>
                    <a:lnTo>
                      <a:pt x="3293" y="1543"/>
                    </a:lnTo>
                    <a:lnTo>
                      <a:pt x="3293" y="1548"/>
                    </a:lnTo>
                    <a:lnTo>
                      <a:pt x="3290" y="1556"/>
                    </a:lnTo>
                    <a:lnTo>
                      <a:pt x="3295" y="1561"/>
                    </a:lnTo>
                    <a:lnTo>
                      <a:pt x="3298" y="1561"/>
                    </a:lnTo>
                    <a:lnTo>
                      <a:pt x="3301" y="1561"/>
                    </a:lnTo>
                    <a:lnTo>
                      <a:pt x="3301" y="1564"/>
                    </a:lnTo>
                    <a:lnTo>
                      <a:pt x="3303" y="1564"/>
                    </a:lnTo>
                    <a:lnTo>
                      <a:pt x="3306" y="1567"/>
                    </a:lnTo>
                    <a:lnTo>
                      <a:pt x="3308" y="1567"/>
                    </a:lnTo>
                    <a:lnTo>
                      <a:pt x="3311" y="1569"/>
                    </a:lnTo>
                    <a:lnTo>
                      <a:pt x="3314" y="1569"/>
                    </a:lnTo>
                    <a:lnTo>
                      <a:pt x="3316" y="1572"/>
                    </a:lnTo>
                    <a:lnTo>
                      <a:pt x="3322" y="1574"/>
                    </a:lnTo>
                    <a:lnTo>
                      <a:pt x="3324" y="1574"/>
                    </a:lnTo>
                    <a:lnTo>
                      <a:pt x="3327" y="1574"/>
                    </a:lnTo>
                    <a:lnTo>
                      <a:pt x="3329" y="1577"/>
                    </a:lnTo>
                    <a:lnTo>
                      <a:pt x="3332" y="1577"/>
                    </a:lnTo>
                    <a:lnTo>
                      <a:pt x="3337" y="1577"/>
                    </a:lnTo>
                    <a:lnTo>
                      <a:pt x="3343" y="1577"/>
                    </a:lnTo>
                    <a:lnTo>
                      <a:pt x="3345" y="1577"/>
                    </a:lnTo>
                    <a:lnTo>
                      <a:pt x="3345" y="1580"/>
                    </a:lnTo>
                    <a:lnTo>
                      <a:pt x="3343" y="1588"/>
                    </a:lnTo>
                    <a:lnTo>
                      <a:pt x="3343" y="1590"/>
                    </a:lnTo>
                    <a:lnTo>
                      <a:pt x="3343" y="1593"/>
                    </a:lnTo>
                    <a:lnTo>
                      <a:pt x="3340" y="1595"/>
                    </a:lnTo>
                    <a:lnTo>
                      <a:pt x="3340" y="1598"/>
                    </a:lnTo>
                    <a:lnTo>
                      <a:pt x="3340" y="1601"/>
                    </a:lnTo>
                    <a:lnTo>
                      <a:pt x="3340" y="1603"/>
                    </a:lnTo>
                    <a:lnTo>
                      <a:pt x="3340" y="1606"/>
                    </a:lnTo>
                    <a:lnTo>
                      <a:pt x="3337" y="1609"/>
                    </a:lnTo>
                    <a:lnTo>
                      <a:pt x="3337" y="1616"/>
                    </a:lnTo>
                    <a:lnTo>
                      <a:pt x="3337" y="1619"/>
                    </a:lnTo>
                    <a:lnTo>
                      <a:pt x="3335" y="1632"/>
                    </a:lnTo>
                    <a:lnTo>
                      <a:pt x="3335" y="1635"/>
                    </a:lnTo>
                    <a:lnTo>
                      <a:pt x="3324" y="1674"/>
                    </a:lnTo>
                    <a:lnTo>
                      <a:pt x="3324" y="1677"/>
                    </a:lnTo>
                    <a:lnTo>
                      <a:pt x="3324" y="1685"/>
                    </a:lnTo>
                    <a:lnTo>
                      <a:pt x="3314" y="1724"/>
                    </a:lnTo>
                    <a:lnTo>
                      <a:pt x="3314" y="1727"/>
                    </a:lnTo>
                    <a:lnTo>
                      <a:pt x="3314" y="1729"/>
                    </a:lnTo>
                    <a:lnTo>
                      <a:pt x="3308" y="1758"/>
                    </a:lnTo>
                    <a:lnTo>
                      <a:pt x="3306" y="1758"/>
                    </a:lnTo>
                    <a:lnTo>
                      <a:pt x="3303" y="1782"/>
                    </a:lnTo>
                    <a:lnTo>
                      <a:pt x="3301" y="1784"/>
                    </a:lnTo>
                    <a:lnTo>
                      <a:pt x="3298" y="1798"/>
                    </a:lnTo>
                    <a:lnTo>
                      <a:pt x="3290" y="1840"/>
                    </a:lnTo>
                    <a:lnTo>
                      <a:pt x="3290" y="1842"/>
                    </a:lnTo>
                    <a:lnTo>
                      <a:pt x="3288" y="1845"/>
                    </a:lnTo>
                    <a:lnTo>
                      <a:pt x="3269" y="1931"/>
                    </a:lnTo>
                    <a:lnTo>
                      <a:pt x="3267" y="1950"/>
                    </a:lnTo>
                    <a:lnTo>
                      <a:pt x="3267" y="1952"/>
                    </a:lnTo>
                    <a:lnTo>
                      <a:pt x="3264" y="1963"/>
                    </a:lnTo>
                    <a:lnTo>
                      <a:pt x="3261" y="1965"/>
                    </a:lnTo>
                    <a:lnTo>
                      <a:pt x="3261" y="1971"/>
                    </a:lnTo>
                    <a:lnTo>
                      <a:pt x="3259" y="1979"/>
                    </a:lnTo>
                    <a:lnTo>
                      <a:pt x="3253" y="1992"/>
                    </a:lnTo>
                    <a:lnTo>
                      <a:pt x="3240" y="2036"/>
                    </a:lnTo>
                    <a:lnTo>
                      <a:pt x="3232" y="2060"/>
                    </a:lnTo>
                    <a:lnTo>
                      <a:pt x="3232" y="2063"/>
                    </a:lnTo>
                    <a:lnTo>
                      <a:pt x="3227" y="2081"/>
                    </a:lnTo>
                    <a:lnTo>
                      <a:pt x="3222" y="2102"/>
                    </a:lnTo>
                    <a:lnTo>
                      <a:pt x="3219" y="2102"/>
                    </a:lnTo>
                    <a:lnTo>
                      <a:pt x="3217" y="2115"/>
                    </a:lnTo>
                    <a:lnTo>
                      <a:pt x="3209" y="2136"/>
                    </a:lnTo>
                    <a:lnTo>
                      <a:pt x="3206" y="2136"/>
                    </a:lnTo>
                    <a:lnTo>
                      <a:pt x="3193" y="2133"/>
                    </a:lnTo>
                    <a:lnTo>
                      <a:pt x="3180" y="2131"/>
                    </a:lnTo>
                    <a:lnTo>
                      <a:pt x="3164" y="2128"/>
                    </a:lnTo>
                    <a:lnTo>
                      <a:pt x="3159" y="2128"/>
                    </a:lnTo>
                    <a:lnTo>
                      <a:pt x="3154" y="2126"/>
                    </a:lnTo>
                    <a:lnTo>
                      <a:pt x="3151" y="2126"/>
                    </a:lnTo>
                    <a:lnTo>
                      <a:pt x="3149" y="2126"/>
                    </a:lnTo>
                    <a:lnTo>
                      <a:pt x="3120" y="2120"/>
                    </a:lnTo>
                    <a:lnTo>
                      <a:pt x="3101" y="2115"/>
                    </a:lnTo>
                    <a:lnTo>
                      <a:pt x="3099" y="2115"/>
                    </a:lnTo>
                    <a:lnTo>
                      <a:pt x="3096" y="2115"/>
                    </a:lnTo>
                    <a:lnTo>
                      <a:pt x="3094" y="2115"/>
                    </a:lnTo>
                    <a:lnTo>
                      <a:pt x="3091" y="2112"/>
                    </a:lnTo>
                    <a:lnTo>
                      <a:pt x="3088" y="2112"/>
                    </a:lnTo>
                    <a:lnTo>
                      <a:pt x="3083" y="2112"/>
                    </a:lnTo>
                    <a:lnTo>
                      <a:pt x="3080" y="2110"/>
                    </a:lnTo>
                    <a:lnTo>
                      <a:pt x="3070" y="2107"/>
                    </a:lnTo>
                    <a:lnTo>
                      <a:pt x="3052" y="2099"/>
                    </a:lnTo>
                    <a:lnTo>
                      <a:pt x="3033" y="2091"/>
                    </a:lnTo>
                    <a:lnTo>
                      <a:pt x="3015" y="2084"/>
                    </a:lnTo>
                    <a:lnTo>
                      <a:pt x="2997" y="2073"/>
                    </a:lnTo>
                    <a:lnTo>
                      <a:pt x="2991" y="2073"/>
                    </a:lnTo>
                    <a:lnTo>
                      <a:pt x="2986" y="2070"/>
                    </a:lnTo>
                    <a:lnTo>
                      <a:pt x="2986" y="2068"/>
                    </a:lnTo>
                    <a:lnTo>
                      <a:pt x="2978" y="2065"/>
                    </a:lnTo>
                    <a:lnTo>
                      <a:pt x="2965" y="2060"/>
                    </a:lnTo>
                    <a:lnTo>
                      <a:pt x="2952" y="2055"/>
                    </a:lnTo>
                    <a:lnTo>
                      <a:pt x="2934" y="2047"/>
                    </a:lnTo>
                    <a:lnTo>
                      <a:pt x="2918" y="2039"/>
                    </a:lnTo>
                    <a:lnTo>
                      <a:pt x="2905" y="2031"/>
                    </a:lnTo>
                    <a:lnTo>
                      <a:pt x="2889" y="2023"/>
                    </a:lnTo>
                    <a:lnTo>
                      <a:pt x="2871" y="2015"/>
                    </a:lnTo>
                    <a:lnTo>
                      <a:pt x="2860" y="2010"/>
                    </a:lnTo>
                    <a:lnTo>
                      <a:pt x="2850" y="2005"/>
                    </a:lnTo>
                    <a:lnTo>
                      <a:pt x="2837" y="1997"/>
                    </a:lnTo>
                    <a:lnTo>
                      <a:pt x="2826" y="1992"/>
                    </a:lnTo>
                    <a:lnTo>
                      <a:pt x="2808" y="1981"/>
                    </a:lnTo>
                    <a:lnTo>
                      <a:pt x="2797" y="1976"/>
                    </a:lnTo>
                    <a:lnTo>
                      <a:pt x="2784" y="1971"/>
                    </a:lnTo>
                    <a:lnTo>
                      <a:pt x="2771" y="1963"/>
                    </a:lnTo>
                    <a:lnTo>
                      <a:pt x="2763" y="1960"/>
                    </a:lnTo>
                    <a:lnTo>
                      <a:pt x="2761" y="1960"/>
                    </a:lnTo>
                    <a:lnTo>
                      <a:pt x="2750" y="1955"/>
                    </a:lnTo>
                    <a:lnTo>
                      <a:pt x="2740" y="1952"/>
                    </a:lnTo>
                    <a:lnTo>
                      <a:pt x="2737" y="1950"/>
                    </a:lnTo>
                    <a:lnTo>
                      <a:pt x="2734" y="1950"/>
                    </a:lnTo>
                    <a:lnTo>
                      <a:pt x="2727" y="1944"/>
                    </a:lnTo>
                    <a:lnTo>
                      <a:pt x="2719" y="1942"/>
                    </a:lnTo>
                    <a:lnTo>
                      <a:pt x="2706" y="1937"/>
                    </a:lnTo>
                    <a:lnTo>
                      <a:pt x="2695" y="1934"/>
                    </a:lnTo>
                    <a:lnTo>
                      <a:pt x="2690" y="1931"/>
                    </a:lnTo>
                    <a:lnTo>
                      <a:pt x="2664" y="1918"/>
                    </a:lnTo>
                    <a:lnTo>
                      <a:pt x="2653" y="1913"/>
                    </a:lnTo>
                    <a:lnTo>
                      <a:pt x="2635" y="1905"/>
                    </a:lnTo>
                    <a:lnTo>
                      <a:pt x="2606" y="1892"/>
                    </a:lnTo>
                    <a:lnTo>
                      <a:pt x="2598" y="1889"/>
                    </a:lnTo>
                    <a:lnTo>
                      <a:pt x="2593" y="1887"/>
                    </a:lnTo>
                    <a:lnTo>
                      <a:pt x="2585" y="1884"/>
                    </a:lnTo>
                    <a:lnTo>
                      <a:pt x="2577" y="1882"/>
                    </a:lnTo>
                    <a:lnTo>
                      <a:pt x="2572" y="1879"/>
                    </a:lnTo>
                    <a:lnTo>
                      <a:pt x="2567" y="1879"/>
                    </a:lnTo>
                    <a:lnTo>
                      <a:pt x="2561" y="1876"/>
                    </a:lnTo>
                    <a:lnTo>
                      <a:pt x="2543" y="1871"/>
                    </a:lnTo>
                    <a:lnTo>
                      <a:pt x="2527" y="1866"/>
                    </a:lnTo>
                    <a:lnTo>
                      <a:pt x="2522" y="1863"/>
                    </a:lnTo>
                    <a:lnTo>
                      <a:pt x="2517" y="1861"/>
                    </a:lnTo>
                    <a:lnTo>
                      <a:pt x="2498" y="1855"/>
                    </a:lnTo>
                    <a:lnTo>
                      <a:pt x="2438" y="1834"/>
                    </a:lnTo>
                    <a:lnTo>
                      <a:pt x="2430" y="1832"/>
                    </a:lnTo>
                    <a:lnTo>
                      <a:pt x="2415" y="1826"/>
                    </a:lnTo>
                    <a:lnTo>
                      <a:pt x="2404" y="1821"/>
                    </a:lnTo>
                    <a:lnTo>
                      <a:pt x="2391" y="1819"/>
                    </a:lnTo>
                    <a:lnTo>
                      <a:pt x="2375" y="1811"/>
                    </a:lnTo>
                    <a:lnTo>
                      <a:pt x="2354" y="1803"/>
                    </a:lnTo>
                    <a:lnTo>
                      <a:pt x="2336" y="1798"/>
                    </a:lnTo>
                    <a:lnTo>
                      <a:pt x="2325" y="1792"/>
                    </a:lnTo>
                    <a:lnTo>
                      <a:pt x="2315" y="1787"/>
                    </a:lnTo>
                    <a:lnTo>
                      <a:pt x="2304" y="1784"/>
                    </a:lnTo>
                    <a:lnTo>
                      <a:pt x="2294" y="1782"/>
                    </a:lnTo>
                    <a:lnTo>
                      <a:pt x="2286" y="1777"/>
                    </a:lnTo>
                    <a:lnTo>
                      <a:pt x="2281" y="1774"/>
                    </a:lnTo>
                    <a:lnTo>
                      <a:pt x="2270" y="1771"/>
                    </a:lnTo>
                    <a:lnTo>
                      <a:pt x="2255" y="1766"/>
                    </a:lnTo>
                    <a:lnTo>
                      <a:pt x="2242" y="1761"/>
                    </a:lnTo>
                    <a:lnTo>
                      <a:pt x="2234" y="1758"/>
                    </a:lnTo>
                    <a:lnTo>
                      <a:pt x="2179" y="1737"/>
                    </a:lnTo>
                    <a:lnTo>
                      <a:pt x="2055" y="1695"/>
                    </a:lnTo>
                    <a:lnTo>
                      <a:pt x="1877" y="1637"/>
                    </a:lnTo>
                    <a:lnTo>
                      <a:pt x="1869" y="1637"/>
                    </a:lnTo>
                    <a:lnTo>
                      <a:pt x="1864" y="1637"/>
                    </a:lnTo>
                    <a:lnTo>
                      <a:pt x="1851" y="1637"/>
                    </a:lnTo>
                    <a:lnTo>
                      <a:pt x="1830" y="1635"/>
                    </a:lnTo>
                    <a:lnTo>
                      <a:pt x="1806" y="1635"/>
                    </a:lnTo>
                    <a:lnTo>
                      <a:pt x="1785" y="1635"/>
                    </a:lnTo>
                    <a:lnTo>
                      <a:pt x="1762" y="1635"/>
                    </a:lnTo>
                    <a:lnTo>
                      <a:pt x="1743" y="1635"/>
                    </a:lnTo>
                    <a:lnTo>
                      <a:pt x="1722" y="1635"/>
                    </a:lnTo>
                    <a:lnTo>
                      <a:pt x="1699" y="1635"/>
                    </a:lnTo>
                    <a:lnTo>
                      <a:pt x="1652" y="1635"/>
                    </a:lnTo>
                    <a:lnTo>
                      <a:pt x="1623" y="1635"/>
                    </a:lnTo>
                    <a:lnTo>
                      <a:pt x="1589" y="1635"/>
                    </a:lnTo>
                    <a:lnTo>
                      <a:pt x="1586" y="1635"/>
                    </a:lnTo>
                    <a:lnTo>
                      <a:pt x="1542" y="1635"/>
                    </a:lnTo>
                    <a:lnTo>
                      <a:pt x="1510" y="1635"/>
                    </a:lnTo>
                    <a:lnTo>
                      <a:pt x="1473" y="1635"/>
                    </a:lnTo>
                    <a:lnTo>
                      <a:pt x="1421" y="1635"/>
                    </a:lnTo>
                    <a:lnTo>
                      <a:pt x="1379" y="1632"/>
                    </a:lnTo>
                    <a:lnTo>
                      <a:pt x="1342" y="1632"/>
                    </a:lnTo>
                    <a:lnTo>
                      <a:pt x="1051" y="1635"/>
                    </a:lnTo>
                    <a:lnTo>
                      <a:pt x="724" y="1635"/>
                    </a:lnTo>
                    <a:lnTo>
                      <a:pt x="627" y="1635"/>
                    </a:lnTo>
                    <a:lnTo>
                      <a:pt x="627" y="1609"/>
                    </a:lnTo>
                    <a:lnTo>
                      <a:pt x="409" y="1609"/>
                    </a:lnTo>
                    <a:lnTo>
                      <a:pt x="385" y="1609"/>
                    </a:lnTo>
                    <a:lnTo>
                      <a:pt x="385" y="1532"/>
                    </a:lnTo>
                    <a:lnTo>
                      <a:pt x="435" y="1485"/>
                    </a:lnTo>
                    <a:lnTo>
                      <a:pt x="401" y="1383"/>
                    </a:lnTo>
                    <a:lnTo>
                      <a:pt x="399" y="1372"/>
                    </a:lnTo>
                    <a:lnTo>
                      <a:pt x="354" y="1228"/>
                    </a:lnTo>
                    <a:lnTo>
                      <a:pt x="328" y="1149"/>
                    </a:lnTo>
                    <a:lnTo>
                      <a:pt x="246" y="1071"/>
                    </a:lnTo>
                    <a:lnTo>
                      <a:pt x="0" y="834"/>
                    </a:lnTo>
                    <a:lnTo>
                      <a:pt x="13" y="821"/>
                    </a:lnTo>
                    <a:lnTo>
                      <a:pt x="265" y="1052"/>
                    </a:lnTo>
                    <a:lnTo>
                      <a:pt x="587" y="785"/>
                    </a:lnTo>
                    <a:lnTo>
                      <a:pt x="590" y="782"/>
                    </a:lnTo>
                    <a:lnTo>
                      <a:pt x="627" y="753"/>
                    </a:lnTo>
                    <a:lnTo>
                      <a:pt x="703" y="685"/>
                    </a:lnTo>
                    <a:lnTo>
                      <a:pt x="650" y="617"/>
                    </a:lnTo>
                    <a:lnTo>
                      <a:pt x="627" y="638"/>
                    </a:lnTo>
                    <a:lnTo>
                      <a:pt x="519" y="737"/>
                    </a:lnTo>
                    <a:lnTo>
                      <a:pt x="317" y="740"/>
                    </a:lnTo>
                    <a:lnTo>
                      <a:pt x="252" y="842"/>
                    </a:lnTo>
                    <a:lnTo>
                      <a:pt x="226" y="824"/>
                    </a:lnTo>
                    <a:lnTo>
                      <a:pt x="244" y="795"/>
                    </a:lnTo>
                    <a:lnTo>
                      <a:pt x="239" y="535"/>
                    </a:lnTo>
                    <a:lnTo>
                      <a:pt x="246" y="362"/>
                    </a:lnTo>
                    <a:lnTo>
                      <a:pt x="246" y="346"/>
                    </a:lnTo>
                    <a:lnTo>
                      <a:pt x="354" y="299"/>
                    </a:lnTo>
                    <a:lnTo>
                      <a:pt x="459" y="252"/>
                    </a:lnTo>
                    <a:lnTo>
                      <a:pt x="624" y="181"/>
                    </a:lnTo>
                    <a:lnTo>
                      <a:pt x="918" y="50"/>
                    </a:lnTo>
                    <a:lnTo>
                      <a:pt x="1028" y="0"/>
                    </a:lnTo>
                    <a:lnTo>
                      <a:pt x="1036" y="5"/>
                    </a:lnTo>
                    <a:lnTo>
                      <a:pt x="1043" y="8"/>
                    </a:lnTo>
                    <a:lnTo>
                      <a:pt x="1093" y="29"/>
                    </a:lnTo>
                    <a:lnTo>
                      <a:pt x="1130" y="44"/>
                    </a:lnTo>
                    <a:lnTo>
                      <a:pt x="1156" y="55"/>
                    </a:lnTo>
                    <a:lnTo>
                      <a:pt x="1211" y="79"/>
                    </a:lnTo>
                    <a:lnTo>
                      <a:pt x="1245" y="92"/>
                    </a:lnTo>
                    <a:lnTo>
                      <a:pt x="1316" y="123"/>
                    </a:lnTo>
                    <a:lnTo>
                      <a:pt x="1431" y="170"/>
                    </a:lnTo>
                    <a:lnTo>
                      <a:pt x="1570" y="228"/>
                    </a:lnTo>
                    <a:lnTo>
                      <a:pt x="1586" y="233"/>
                    </a:lnTo>
                    <a:lnTo>
                      <a:pt x="1591" y="236"/>
                    </a:lnTo>
                    <a:lnTo>
                      <a:pt x="1696" y="281"/>
                    </a:lnTo>
                    <a:lnTo>
                      <a:pt x="1709" y="286"/>
                    </a:lnTo>
                    <a:lnTo>
                      <a:pt x="1715" y="302"/>
                    </a:lnTo>
                    <a:lnTo>
                      <a:pt x="1728" y="349"/>
                    </a:lnTo>
                    <a:lnTo>
                      <a:pt x="1757" y="459"/>
                    </a:lnTo>
                    <a:lnTo>
                      <a:pt x="1791" y="575"/>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36" name="フリーフォーム 235"/>
              <p:cNvSpPr>
                <a:spLocks/>
              </p:cNvSpPr>
              <p:nvPr/>
            </p:nvSpPr>
            <p:spPr bwMode="auto">
              <a:xfrm>
                <a:off x="2749999" y="3358475"/>
                <a:ext cx="424939" cy="578685"/>
              </a:xfrm>
              <a:custGeom>
                <a:avLst/>
                <a:gdLst>
                  <a:gd name="T0" fmla="*/ 870 w 886"/>
                  <a:gd name="T1" fmla="*/ 139 h 1189"/>
                  <a:gd name="T2" fmla="*/ 852 w 886"/>
                  <a:gd name="T3" fmla="*/ 189 h 1189"/>
                  <a:gd name="T4" fmla="*/ 807 w 886"/>
                  <a:gd name="T5" fmla="*/ 344 h 1189"/>
                  <a:gd name="T6" fmla="*/ 794 w 886"/>
                  <a:gd name="T7" fmla="*/ 389 h 1189"/>
                  <a:gd name="T8" fmla="*/ 779 w 886"/>
                  <a:gd name="T9" fmla="*/ 444 h 1189"/>
                  <a:gd name="T10" fmla="*/ 768 w 886"/>
                  <a:gd name="T11" fmla="*/ 486 h 1189"/>
                  <a:gd name="T12" fmla="*/ 755 w 886"/>
                  <a:gd name="T13" fmla="*/ 538 h 1189"/>
                  <a:gd name="T14" fmla="*/ 747 w 886"/>
                  <a:gd name="T15" fmla="*/ 567 h 1189"/>
                  <a:gd name="T16" fmla="*/ 739 w 886"/>
                  <a:gd name="T17" fmla="*/ 593 h 1189"/>
                  <a:gd name="T18" fmla="*/ 723 w 886"/>
                  <a:gd name="T19" fmla="*/ 651 h 1189"/>
                  <a:gd name="T20" fmla="*/ 705 w 886"/>
                  <a:gd name="T21" fmla="*/ 722 h 1189"/>
                  <a:gd name="T22" fmla="*/ 695 w 886"/>
                  <a:gd name="T23" fmla="*/ 754 h 1189"/>
                  <a:gd name="T24" fmla="*/ 684 w 886"/>
                  <a:gd name="T25" fmla="*/ 796 h 1189"/>
                  <a:gd name="T26" fmla="*/ 679 w 886"/>
                  <a:gd name="T27" fmla="*/ 814 h 1189"/>
                  <a:gd name="T28" fmla="*/ 674 w 886"/>
                  <a:gd name="T29" fmla="*/ 830 h 1189"/>
                  <a:gd name="T30" fmla="*/ 668 w 886"/>
                  <a:gd name="T31" fmla="*/ 856 h 1189"/>
                  <a:gd name="T32" fmla="*/ 663 w 886"/>
                  <a:gd name="T33" fmla="*/ 869 h 1189"/>
                  <a:gd name="T34" fmla="*/ 658 w 886"/>
                  <a:gd name="T35" fmla="*/ 887 h 1189"/>
                  <a:gd name="T36" fmla="*/ 653 w 886"/>
                  <a:gd name="T37" fmla="*/ 906 h 1189"/>
                  <a:gd name="T38" fmla="*/ 647 w 886"/>
                  <a:gd name="T39" fmla="*/ 929 h 1189"/>
                  <a:gd name="T40" fmla="*/ 640 w 886"/>
                  <a:gd name="T41" fmla="*/ 953 h 1189"/>
                  <a:gd name="T42" fmla="*/ 629 w 886"/>
                  <a:gd name="T43" fmla="*/ 992 h 1189"/>
                  <a:gd name="T44" fmla="*/ 621 w 886"/>
                  <a:gd name="T45" fmla="*/ 1026 h 1189"/>
                  <a:gd name="T46" fmla="*/ 611 w 886"/>
                  <a:gd name="T47" fmla="*/ 1045 h 1189"/>
                  <a:gd name="T48" fmla="*/ 592 w 886"/>
                  <a:gd name="T49" fmla="*/ 1074 h 1189"/>
                  <a:gd name="T50" fmla="*/ 566 w 886"/>
                  <a:gd name="T51" fmla="*/ 1105 h 1189"/>
                  <a:gd name="T52" fmla="*/ 540 w 886"/>
                  <a:gd name="T53" fmla="*/ 1134 h 1189"/>
                  <a:gd name="T54" fmla="*/ 527 w 886"/>
                  <a:gd name="T55" fmla="*/ 1147 h 1189"/>
                  <a:gd name="T56" fmla="*/ 514 w 886"/>
                  <a:gd name="T57" fmla="*/ 1160 h 1189"/>
                  <a:gd name="T58" fmla="*/ 495 w 886"/>
                  <a:gd name="T59" fmla="*/ 1173 h 1189"/>
                  <a:gd name="T60" fmla="*/ 472 w 886"/>
                  <a:gd name="T61" fmla="*/ 1184 h 1189"/>
                  <a:gd name="T62" fmla="*/ 451 w 886"/>
                  <a:gd name="T63" fmla="*/ 1189 h 1189"/>
                  <a:gd name="T64" fmla="*/ 432 w 886"/>
                  <a:gd name="T65" fmla="*/ 1189 h 1189"/>
                  <a:gd name="T66" fmla="*/ 404 w 886"/>
                  <a:gd name="T67" fmla="*/ 1189 h 1189"/>
                  <a:gd name="T68" fmla="*/ 377 w 886"/>
                  <a:gd name="T69" fmla="*/ 1189 h 1189"/>
                  <a:gd name="T70" fmla="*/ 351 w 886"/>
                  <a:gd name="T71" fmla="*/ 1189 h 1189"/>
                  <a:gd name="T72" fmla="*/ 212 w 886"/>
                  <a:gd name="T73" fmla="*/ 1142 h 1189"/>
                  <a:gd name="T74" fmla="*/ 162 w 886"/>
                  <a:gd name="T75" fmla="*/ 1124 h 1189"/>
                  <a:gd name="T76" fmla="*/ 131 w 886"/>
                  <a:gd name="T77" fmla="*/ 1116 h 1189"/>
                  <a:gd name="T78" fmla="*/ 105 w 886"/>
                  <a:gd name="T79" fmla="*/ 1108 h 1189"/>
                  <a:gd name="T80" fmla="*/ 89 w 886"/>
                  <a:gd name="T81" fmla="*/ 1103 h 1189"/>
                  <a:gd name="T82" fmla="*/ 73 w 886"/>
                  <a:gd name="T83" fmla="*/ 1100 h 1189"/>
                  <a:gd name="T84" fmla="*/ 52 w 886"/>
                  <a:gd name="T85" fmla="*/ 1087 h 1189"/>
                  <a:gd name="T86" fmla="*/ 18 w 886"/>
                  <a:gd name="T87" fmla="*/ 1076 h 1189"/>
                  <a:gd name="T88" fmla="*/ 3 w 886"/>
                  <a:gd name="T89" fmla="*/ 1071 h 1189"/>
                  <a:gd name="T90" fmla="*/ 24 w 886"/>
                  <a:gd name="T91" fmla="*/ 990 h 1189"/>
                  <a:gd name="T92" fmla="*/ 55 w 886"/>
                  <a:gd name="T93" fmla="*/ 885 h 1189"/>
                  <a:gd name="T94" fmla="*/ 102 w 886"/>
                  <a:gd name="T95" fmla="*/ 872 h 1189"/>
                  <a:gd name="T96" fmla="*/ 141 w 886"/>
                  <a:gd name="T97" fmla="*/ 688 h 1189"/>
                  <a:gd name="T98" fmla="*/ 144 w 886"/>
                  <a:gd name="T99" fmla="*/ 646 h 1189"/>
                  <a:gd name="T100" fmla="*/ 157 w 886"/>
                  <a:gd name="T101" fmla="*/ 454 h 1189"/>
                  <a:gd name="T102" fmla="*/ 210 w 886"/>
                  <a:gd name="T103" fmla="*/ 363 h 1189"/>
                  <a:gd name="T104" fmla="*/ 307 w 886"/>
                  <a:gd name="T105" fmla="*/ 368 h 1189"/>
                  <a:gd name="T106" fmla="*/ 388 w 886"/>
                  <a:gd name="T107" fmla="*/ 381 h 1189"/>
                  <a:gd name="T108" fmla="*/ 459 w 886"/>
                  <a:gd name="T109" fmla="*/ 166 h 1189"/>
                  <a:gd name="T110" fmla="*/ 503 w 886"/>
                  <a:gd name="T111" fmla="*/ 0 h 1189"/>
                  <a:gd name="T112" fmla="*/ 692 w 886"/>
                  <a:gd name="T113" fmla="*/ 37 h 1189"/>
                  <a:gd name="T114" fmla="*/ 731 w 886"/>
                  <a:gd name="T115" fmla="*/ 48 h 1189"/>
                  <a:gd name="T116" fmla="*/ 881 w 886"/>
                  <a:gd name="T117" fmla="*/ 58 h 1189"/>
                  <a:gd name="T118" fmla="*/ 881 w 886"/>
                  <a:gd name="T119" fmla="*/ 82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6" h="1189">
                    <a:moveTo>
                      <a:pt x="878" y="103"/>
                    </a:moveTo>
                    <a:lnTo>
                      <a:pt x="876" y="126"/>
                    </a:lnTo>
                    <a:lnTo>
                      <a:pt x="873" y="126"/>
                    </a:lnTo>
                    <a:lnTo>
                      <a:pt x="873" y="132"/>
                    </a:lnTo>
                    <a:lnTo>
                      <a:pt x="870" y="132"/>
                    </a:lnTo>
                    <a:lnTo>
                      <a:pt x="870" y="139"/>
                    </a:lnTo>
                    <a:lnTo>
                      <a:pt x="868" y="147"/>
                    </a:lnTo>
                    <a:lnTo>
                      <a:pt x="868" y="153"/>
                    </a:lnTo>
                    <a:lnTo>
                      <a:pt x="865" y="158"/>
                    </a:lnTo>
                    <a:lnTo>
                      <a:pt x="860" y="166"/>
                    </a:lnTo>
                    <a:lnTo>
                      <a:pt x="855" y="181"/>
                    </a:lnTo>
                    <a:lnTo>
                      <a:pt x="852" y="189"/>
                    </a:lnTo>
                    <a:lnTo>
                      <a:pt x="849" y="197"/>
                    </a:lnTo>
                    <a:lnTo>
                      <a:pt x="849" y="200"/>
                    </a:lnTo>
                    <a:lnTo>
                      <a:pt x="831" y="263"/>
                    </a:lnTo>
                    <a:lnTo>
                      <a:pt x="820" y="302"/>
                    </a:lnTo>
                    <a:lnTo>
                      <a:pt x="810" y="342"/>
                    </a:lnTo>
                    <a:lnTo>
                      <a:pt x="807" y="344"/>
                    </a:lnTo>
                    <a:lnTo>
                      <a:pt x="807" y="347"/>
                    </a:lnTo>
                    <a:lnTo>
                      <a:pt x="805" y="355"/>
                    </a:lnTo>
                    <a:lnTo>
                      <a:pt x="802" y="360"/>
                    </a:lnTo>
                    <a:lnTo>
                      <a:pt x="797" y="384"/>
                    </a:lnTo>
                    <a:lnTo>
                      <a:pt x="797" y="386"/>
                    </a:lnTo>
                    <a:lnTo>
                      <a:pt x="794" y="389"/>
                    </a:lnTo>
                    <a:lnTo>
                      <a:pt x="794" y="391"/>
                    </a:lnTo>
                    <a:lnTo>
                      <a:pt x="792" y="402"/>
                    </a:lnTo>
                    <a:lnTo>
                      <a:pt x="789" y="410"/>
                    </a:lnTo>
                    <a:lnTo>
                      <a:pt x="789" y="412"/>
                    </a:lnTo>
                    <a:lnTo>
                      <a:pt x="784" y="426"/>
                    </a:lnTo>
                    <a:lnTo>
                      <a:pt x="779" y="444"/>
                    </a:lnTo>
                    <a:lnTo>
                      <a:pt x="779" y="452"/>
                    </a:lnTo>
                    <a:lnTo>
                      <a:pt x="776" y="457"/>
                    </a:lnTo>
                    <a:lnTo>
                      <a:pt x="773" y="462"/>
                    </a:lnTo>
                    <a:lnTo>
                      <a:pt x="773" y="473"/>
                    </a:lnTo>
                    <a:lnTo>
                      <a:pt x="771" y="473"/>
                    </a:lnTo>
                    <a:lnTo>
                      <a:pt x="768" y="486"/>
                    </a:lnTo>
                    <a:lnTo>
                      <a:pt x="765" y="502"/>
                    </a:lnTo>
                    <a:lnTo>
                      <a:pt x="760" y="520"/>
                    </a:lnTo>
                    <a:lnTo>
                      <a:pt x="758" y="523"/>
                    </a:lnTo>
                    <a:lnTo>
                      <a:pt x="758" y="525"/>
                    </a:lnTo>
                    <a:lnTo>
                      <a:pt x="758" y="528"/>
                    </a:lnTo>
                    <a:lnTo>
                      <a:pt x="755" y="538"/>
                    </a:lnTo>
                    <a:lnTo>
                      <a:pt x="752" y="541"/>
                    </a:lnTo>
                    <a:lnTo>
                      <a:pt x="752" y="546"/>
                    </a:lnTo>
                    <a:lnTo>
                      <a:pt x="750" y="549"/>
                    </a:lnTo>
                    <a:lnTo>
                      <a:pt x="750" y="557"/>
                    </a:lnTo>
                    <a:lnTo>
                      <a:pt x="747" y="559"/>
                    </a:lnTo>
                    <a:lnTo>
                      <a:pt x="747" y="567"/>
                    </a:lnTo>
                    <a:lnTo>
                      <a:pt x="744" y="572"/>
                    </a:lnTo>
                    <a:lnTo>
                      <a:pt x="744" y="575"/>
                    </a:lnTo>
                    <a:lnTo>
                      <a:pt x="744" y="578"/>
                    </a:lnTo>
                    <a:lnTo>
                      <a:pt x="742" y="588"/>
                    </a:lnTo>
                    <a:lnTo>
                      <a:pt x="739" y="591"/>
                    </a:lnTo>
                    <a:lnTo>
                      <a:pt x="739" y="593"/>
                    </a:lnTo>
                    <a:lnTo>
                      <a:pt x="739" y="596"/>
                    </a:lnTo>
                    <a:lnTo>
                      <a:pt x="731" y="622"/>
                    </a:lnTo>
                    <a:lnTo>
                      <a:pt x="726" y="638"/>
                    </a:lnTo>
                    <a:lnTo>
                      <a:pt x="726" y="643"/>
                    </a:lnTo>
                    <a:lnTo>
                      <a:pt x="723" y="646"/>
                    </a:lnTo>
                    <a:lnTo>
                      <a:pt x="723" y="651"/>
                    </a:lnTo>
                    <a:lnTo>
                      <a:pt x="723" y="654"/>
                    </a:lnTo>
                    <a:lnTo>
                      <a:pt x="716" y="683"/>
                    </a:lnTo>
                    <a:lnTo>
                      <a:pt x="713" y="685"/>
                    </a:lnTo>
                    <a:lnTo>
                      <a:pt x="705" y="717"/>
                    </a:lnTo>
                    <a:lnTo>
                      <a:pt x="705" y="719"/>
                    </a:lnTo>
                    <a:lnTo>
                      <a:pt x="705" y="722"/>
                    </a:lnTo>
                    <a:lnTo>
                      <a:pt x="703" y="730"/>
                    </a:lnTo>
                    <a:lnTo>
                      <a:pt x="700" y="735"/>
                    </a:lnTo>
                    <a:lnTo>
                      <a:pt x="700" y="743"/>
                    </a:lnTo>
                    <a:lnTo>
                      <a:pt x="697" y="746"/>
                    </a:lnTo>
                    <a:lnTo>
                      <a:pt x="697" y="748"/>
                    </a:lnTo>
                    <a:lnTo>
                      <a:pt x="695" y="754"/>
                    </a:lnTo>
                    <a:lnTo>
                      <a:pt x="695" y="759"/>
                    </a:lnTo>
                    <a:lnTo>
                      <a:pt x="689" y="777"/>
                    </a:lnTo>
                    <a:lnTo>
                      <a:pt x="687" y="782"/>
                    </a:lnTo>
                    <a:lnTo>
                      <a:pt x="687" y="785"/>
                    </a:lnTo>
                    <a:lnTo>
                      <a:pt x="687" y="788"/>
                    </a:lnTo>
                    <a:lnTo>
                      <a:pt x="684" y="796"/>
                    </a:lnTo>
                    <a:lnTo>
                      <a:pt x="684" y="798"/>
                    </a:lnTo>
                    <a:lnTo>
                      <a:pt x="682" y="801"/>
                    </a:lnTo>
                    <a:lnTo>
                      <a:pt x="682" y="806"/>
                    </a:lnTo>
                    <a:lnTo>
                      <a:pt x="682" y="809"/>
                    </a:lnTo>
                    <a:lnTo>
                      <a:pt x="679" y="811"/>
                    </a:lnTo>
                    <a:lnTo>
                      <a:pt x="679" y="814"/>
                    </a:lnTo>
                    <a:lnTo>
                      <a:pt x="679" y="817"/>
                    </a:lnTo>
                    <a:lnTo>
                      <a:pt x="676" y="819"/>
                    </a:lnTo>
                    <a:lnTo>
                      <a:pt x="676" y="822"/>
                    </a:lnTo>
                    <a:lnTo>
                      <a:pt x="676" y="824"/>
                    </a:lnTo>
                    <a:lnTo>
                      <a:pt x="676" y="827"/>
                    </a:lnTo>
                    <a:lnTo>
                      <a:pt x="674" y="830"/>
                    </a:lnTo>
                    <a:lnTo>
                      <a:pt x="674" y="832"/>
                    </a:lnTo>
                    <a:lnTo>
                      <a:pt x="674" y="835"/>
                    </a:lnTo>
                    <a:lnTo>
                      <a:pt x="671" y="840"/>
                    </a:lnTo>
                    <a:lnTo>
                      <a:pt x="668" y="848"/>
                    </a:lnTo>
                    <a:lnTo>
                      <a:pt x="668" y="853"/>
                    </a:lnTo>
                    <a:lnTo>
                      <a:pt x="668" y="856"/>
                    </a:lnTo>
                    <a:lnTo>
                      <a:pt x="666" y="859"/>
                    </a:lnTo>
                    <a:lnTo>
                      <a:pt x="666" y="861"/>
                    </a:lnTo>
                    <a:lnTo>
                      <a:pt x="666" y="864"/>
                    </a:lnTo>
                    <a:lnTo>
                      <a:pt x="666" y="866"/>
                    </a:lnTo>
                    <a:lnTo>
                      <a:pt x="663" y="866"/>
                    </a:lnTo>
                    <a:lnTo>
                      <a:pt x="663" y="869"/>
                    </a:lnTo>
                    <a:lnTo>
                      <a:pt x="663" y="872"/>
                    </a:lnTo>
                    <a:lnTo>
                      <a:pt x="663" y="874"/>
                    </a:lnTo>
                    <a:lnTo>
                      <a:pt x="661" y="877"/>
                    </a:lnTo>
                    <a:lnTo>
                      <a:pt x="661" y="880"/>
                    </a:lnTo>
                    <a:lnTo>
                      <a:pt x="661" y="885"/>
                    </a:lnTo>
                    <a:lnTo>
                      <a:pt x="658" y="887"/>
                    </a:lnTo>
                    <a:lnTo>
                      <a:pt x="658" y="890"/>
                    </a:lnTo>
                    <a:lnTo>
                      <a:pt x="658" y="893"/>
                    </a:lnTo>
                    <a:lnTo>
                      <a:pt x="655" y="898"/>
                    </a:lnTo>
                    <a:lnTo>
                      <a:pt x="655" y="901"/>
                    </a:lnTo>
                    <a:lnTo>
                      <a:pt x="655" y="903"/>
                    </a:lnTo>
                    <a:lnTo>
                      <a:pt x="653" y="906"/>
                    </a:lnTo>
                    <a:lnTo>
                      <a:pt x="653" y="908"/>
                    </a:lnTo>
                    <a:lnTo>
                      <a:pt x="653" y="914"/>
                    </a:lnTo>
                    <a:lnTo>
                      <a:pt x="650" y="922"/>
                    </a:lnTo>
                    <a:lnTo>
                      <a:pt x="650" y="924"/>
                    </a:lnTo>
                    <a:lnTo>
                      <a:pt x="647" y="927"/>
                    </a:lnTo>
                    <a:lnTo>
                      <a:pt x="647" y="929"/>
                    </a:lnTo>
                    <a:lnTo>
                      <a:pt x="647" y="932"/>
                    </a:lnTo>
                    <a:lnTo>
                      <a:pt x="645" y="935"/>
                    </a:lnTo>
                    <a:lnTo>
                      <a:pt x="645" y="940"/>
                    </a:lnTo>
                    <a:lnTo>
                      <a:pt x="642" y="943"/>
                    </a:lnTo>
                    <a:lnTo>
                      <a:pt x="642" y="948"/>
                    </a:lnTo>
                    <a:lnTo>
                      <a:pt x="640" y="953"/>
                    </a:lnTo>
                    <a:lnTo>
                      <a:pt x="640" y="961"/>
                    </a:lnTo>
                    <a:lnTo>
                      <a:pt x="637" y="966"/>
                    </a:lnTo>
                    <a:lnTo>
                      <a:pt x="637" y="971"/>
                    </a:lnTo>
                    <a:lnTo>
                      <a:pt x="634" y="977"/>
                    </a:lnTo>
                    <a:lnTo>
                      <a:pt x="632" y="984"/>
                    </a:lnTo>
                    <a:lnTo>
                      <a:pt x="629" y="992"/>
                    </a:lnTo>
                    <a:lnTo>
                      <a:pt x="629" y="995"/>
                    </a:lnTo>
                    <a:lnTo>
                      <a:pt x="626" y="1000"/>
                    </a:lnTo>
                    <a:lnTo>
                      <a:pt x="624" y="1011"/>
                    </a:lnTo>
                    <a:lnTo>
                      <a:pt x="621" y="1019"/>
                    </a:lnTo>
                    <a:lnTo>
                      <a:pt x="621" y="1021"/>
                    </a:lnTo>
                    <a:lnTo>
                      <a:pt x="621" y="1026"/>
                    </a:lnTo>
                    <a:lnTo>
                      <a:pt x="619" y="1029"/>
                    </a:lnTo>
                    <a:lnTo>
                      <a:pt x="619" y="1032"/>
                    </a:lnTo>
                    <a:lnTo>
                      <a:pt x="616" y="1034"/>
                    </a:lnTo>
                    <a:lnTo>
                      <a:pt x="616" y="1037"/>
                    </a:lnTo>
                    <a:lnTo>
                      <a:pt x="613" y="1042"/>
                    </a:lnTo>
                    <a:lnTo>
                      <a:pt x="611" y="1045"/>
                    </a:lnTo>
                    <a:lnTo>
                      <a:pt x="611" y="1047"/>
                    </a:lnTo>
                    <a:lnTo>
                      <a:pt x="608" y="1050"/>
                    </a:lnTo>
                    <a:lnTo>
                      <a:pt x="608" y="1053"/>
                    </a:lnTo>
                    <a:lnTo>
                      <a:pt x="603" y="1058"/>
                    </a:lnTo>
                    <a:lnTo>
                      <a:pt x="598" y="1066"/>
                    </a:lnTo>
                    <a:lnTo>
                      <a:pt x="592" y="1074"/>
                    </a:lnTo>
                    <a:lnTo>
                      <a:pt x="590" y="1079"/>
                    </a:lnTo>
                    <a:lnTo>
                      <a:pt x="587" y="1082"/>
                    </a:lnTo>
                    <a:lnTo>
                      <a:pt x="582" y="1087"/>
                    </a:lnTo>
                    <a:lnTo>
                      <a:pt x="577" y="1095"/>
                    </a:lnTo>
                    <a:lnTo>
                      <a:pt x="574" y="1095"/>
                    </a:lnTo>
                    <a:lnTo>
                      <a:pt x="566" y="1105"/>
                    </a:lnTo>
                    <a:lnTo>
                      <a:pt x="566" y="1108"/>
                    </a:lnTo>
                    <a:lnTo>
                      <a:pt x="564" y="1108"/>
                    </a:lnTo>
                    <a:lnTo>
                      <a:pt x="556" y="1118"/>
                    </a:lnTo>
                    <a:lnTo>
                      <a:pt x="550" y="1124"/>
                    </a:lnTo>
                    <a:lnTo>
                      <a:pt x="545" y="1129"/>
                    </a:lnTo>
                    <a:lnTo>
                      <a:pt x="540" y="1134"/>
                    </a:lnTo>
                    <a:lnTo>
                      <a:pt x="537" y="1137"/>
                    </a:lnTo>
                    <a:lnTo>
                      <a:pt x="537" y="1139"/>
                    </a:lnTo>
                    <a:lnTo>
                      <a:pt x="535" y="1139"/>
                    </a:lnTo>
                    <a:lnTo>
                      <a:pt x="532" y="1145"/>
                    </a:lnTo>
                    <a:lnTo>
                      <a:pt x="529" y="1145"/>
                    </a:lnTo>
                    <a:lnTo>
                      <a:pt x="527" y="1147"/>
                    </a:lnTo>
                    <a:lnTo>
                      <a:pt x="527" y="1150"/>
                    </a:lnTo>
                    <a:lnTo>
                      <a:pt x="522" y="1152"/>
                    </a:lnTo>
                    <a:lnTo>
                      <a:pt x="522" y="1155"/>
                    </a:lnTo>
                    <a:lnTo>
                      <a:pt x="519" y="1155"/>
                    </a:lnTo>
                    <a:lnTo>
                      <a:pt x="519" y="1158"/>
                    </a:lnTo>
                    <a:lnTo>
                      <a:pt x="514" y="1160"/>
                    </a:lnTo>
                    <a:lnTo>
                      <a:pt x="511" y="1160"/>
                    </a:lnTo>
                    <a:lnTo>
                      <a:pt x="511" y="1163"/>
                    </a:lnTo>
                    <a:lnTo>
                      <a:pt x="509" y="1163"/>
                    </a:lnTo>
                    <a:lnTo>
                      <a:pt x="503" y="1168"/>
                    </a:lnTo>
                    <a:lnTo>
                      <a:pt x="498" y="1171"/>
                    </a:lnTo>
                    <a:lnTo>
                      <a:pt x="495" y="1173"/>
                    </a:lnTo>
                    <a:lnTo>
                      <a:pt x="490" y="1176"/>
                    </a:lnTo>
                    <a:lnTo>
                      <a:pt x="488" y="1176"/>
                    </a:lnTo>
                    <a:lnTo>
                      <a:pt x="482" y="1179"/>
                    </a:lnTo>
                    <a:lnTo>
                      <a:pt x="480" y="1181"/>
                    </a:lnTo>
                    <a:lnTo>
                      <a:pt x="474" y="1184"/>
                    </a:lnTo>
                    <a:lnTo>
                      <a:pt x="472" y="1184"/>
                    </a:lnTo>
                    <a:lnTo>
                      <a:pt x="467" y="1184"/>
                    </a:lnTo>
                    <a:lnTo>
                      <a:pt x="461" y="1187"/>
                    </a:lnTo>
                    <a:lnTo>
                      <a:pt x="456" y="1187"/>
                    </a:lnTo>
                    <a:lnTo>
                      <a:pt x="453" y="1187"/>
                    </a:lnTo>
                    <a:lnTo>
                      <a:pt x="453" y="1189"/>
                    </a:lnTo>
                    <a:lnTo>
                      <a:pt x="451" y="1189"/>
                    </a:lnTo>
                    <a:lnTo>
                      <a:pt x="446" y="1189"/>
                    </a:lnTo>
                    <a:lnTo>
                      <a:pt x="443" y="1189"/>
                    </a:lnTo>
                    <a:lnTo>
                      <a:pt x="440" y="1189"/>
                    </a:lnTo>
                    <a:lnTo>
                      <a:pt x="438" y="1189"/>
                    </a:lnTo>
                    <a:lnTo>
                      <a:pt x="435" y="1189"/>
                    </a:lnTo>
                    <a:lnTo>
                      <a:pt x="432" y="1189"/>
                    </a:lnTo>
                    <a:lnTo>
                      <a:pt x="430" y="1189"/>
                    </a:lnTo>
                    <a:lnTo>
                      <a:pt x="427" y="1189"/>
                    </a:lnTo>
                    <a:lnTo>
                      <a:pt x="425" y="1189"/>
                    </a:lnTo>
                    <a:lnTo>
                      <a:pt x="419" y="1189"/>
                    </a:lnTo>
                    <a:lnTo>
                      <a:pt x="414" y="1189"/>
                    </a:lnTo>
                    <a:lnTo>
                      <a:pt x="404" y="1189"/>
                    </a:lnTo>
                    <a:lnTo>
                      <a:pt x="398" y="1189"/>
                    </a:lnTo>
                    <a:lnTo>
                      <a:pt x="393" y="1189"/>
                    </a:lnTo>
                    <a:lnTo>
                      <a:pt x="388" y="1189"/>
                    </a:lnTo>
                    <a:lnTo>
                      <a:pt x="385" y="1189"/>
                    </a:lnTo>
                    <a:lnTo>
                      <a:pt x="380" y="1189"/>
                    </a:lnTo>
                    <a:lnTo>
                      <a:pt x="377" y="1189"/>
                    </a:lnTo>
                    <a:lnTo>
                      <a:pt x="370" y="1187"/>
                    </a:lnTo>
                    <a:lnTo>
                      <a:pt x="367" y="1187"/>
                    </a:lnTo>
                    <a:lnTo>
                      <a:pt x="364" y="1187"/>
                    </a:lnTo>
                    <a:lnTo>
                      <a:pt x="362" y="1187"/>
                    </a:lnTo>
                    <a:lnTo>
                      <a:pt x="356" y="1187"/>
                    </a:lnTo>
                    <a:lnTo>
                      <a:pt x="351" y="1189"/>
                    </a:lnTo>
                    <a:lnTo>
                      <a:pt x="307" y="1176"/>
                    </a:lnTo>
                    <a:lnTo>
                      <a:pt x="238" y="1155"/>
                    </a:lnTo>
                    <a:lnTo>
                      <a:pt x="231" y="1150"/>
                    </a:lnTo>
                    <a:lnTo>
                      <a:pt x="218" y="1142"/>
                    </a:lnTo>
                    <a:lnTo>
                      <a:pt x="215" y="1142"/>
                    </a:lnTo>
                    <a:lnTo>
                      <a:pt x="212" y="1142"/>
                    </a:lnTo>
                    <a:lnTo>
                      <a:pt x="210" y="1139"/>
                    </a:lnTo>
                    <a:lnTo>
                      <a:pt x="199" y="1137"/>
                    </a:lnTo>
                    <a:lnTo>
                      <a:pt x="191" y="1134"/>
                    </a:lnTo>
                    <a:lnTo>
                      <a:pt x="186" y="1131"/>
                    </a:lnTo>
                    <a:lnTo>
                      <a:pt x="183" y="1131"/>
                    </a:lnTo>
                    <a:lnTo>
                      <a:pt x="162" y="1124"/>
                    </a:lnTo>
                    <a:lnTo>
                      <a:pt x="157" y="1124"/>
                    </a:lnTo>
                    <a:lnTo>
                      <a:pt x="147" y="1118"/>
                    </a:lnTo>
                    <a:lnTo>
                      <a:pt x="144" y="1118"/>
                    </a:lnTo>
                    <a:lnTo>
                      <a:pt x="141" y="1118"/>
                    </a:lnTo>
                    <a:lnTo>
                      <a:pt x="136" y="1116"/>
                    </a:lnTo>
                    <a:lnTo>
                      <a:pt x="131" y="1116"/>
                    </a:lnTo>
                    <a:lnTo>
                      <a:pt x="118" y="1110"/>
                    </a:lnTo>
                    <a:lnTo>
                      <a:pt x="115" y="1110"/>
                    </a:lnTo>
                    <a:lnTo>
                      <a:pt x="113" y="1110"/>
                    </a:lnTo>
                    <a:lnTo>
                      <a:pt x="110" y="1108"/>
                    </a:lnTo>
                    <a:lnTo>
                      <a:pt x="107" y="1108"/>
                    </a:lnTo>
                    <a:lnTo>
                      <a:pt x="105" y="1108"/>
                    </a:lnTo>
                    <a:lnTo>
                      <a:pt x="102" y="1105"/>
                    </a:lnTo>
                    <a:lnTo>
                      <a:pt x="100" y="1105"/>
                    </a:lnTo>
                    <a:lnTo>
                      <a:pt x="97" y="1105"/>
                    </a:lnTo>
                    <a:lnTo>
                      <a:pt x="94" y="1105"/>
                    </a:lnTo>
                    <a:lnTo>
                      <a:pt x="92" y="1103"/>
                    </a:lnTo>
                    <a:lnTo>
                      <a:pt x="89" y="1103"/>
                    </a:lnTo>
                    <a:lnTo>
                      <a:pt x="86" y="1103"/>
                    </a:lnTo>
                    <a:lnTo>
                      <a:pt x="84" y="1103"/>
                    </a:lnTo>
                    <a:lnTo>
                      <a:pt x="81" y="1103"/>
                    </a:lnTo>
                    <a:lnTo>
                      <a:pt x="79" y="1100"/>
                    </a:lnTo>
                    <a:lnTo>
                      <a:pt x="76" y="1100"/>
                    </a:lnTo>
                    <a:lnTo>
                      <a:pt x="73" y="1100"/>
                    </a:lnTo>
                    <a:lnTo>
                      <a:pt x="71" y="1100"/>
                    </a:lnTo>
                    <a:lnTo>
                      <a:pt x="71" y="1097"/>
                    </a:lnTo>
                    <a:lnTo>
                      <a:pt x="71" y="1095"/>
                    </a:lnTo>
                    <a:lnTo>
                      <a:pt x="71" y="1092"/>
                    </a:lnTo>
                    <a:lnTo>
                      <a:pt x="65" y="1092"/>
                    </a:lnTo>
                    <a:lnTo>
                      <a:pt x="52" y="1087"/>
                    </a:lnTo>
                    <a:lnTo>
                      <a:pt x="47" y="1087"/>
                    </a:lnTo>
                    <a:lnTo>
                      <a:pt x="42" y="1084"/>
                    </a:lnTo>
                    <a:lnTo>
                      <a:pt x="37" y="1084"/>
                    </a:lnTo>
                    <a:lnTo>
                      <a:pt x="26" y="1079"/>
                    </a:lnTo>
                    <a:lnTo>
                      <a:pt x="24" y="1079"/>
                    </a:lnTo>
                    <a:lnTo>
                      <a:pt x="18" y="1076"/>
                    </a:lnTo>
                    <a:lnTo>
                      <a:pt x="16" y="1076"/>
                    </a:lnTo>
                    <a:lnTo>
                      <a:pt x="13" y="1076"/>
                    </a:lnTo>
                    <a:lnTo>
                      <a:pt x="10" y="1076"/>
                    </a:lnTo>
                    <a:lnTo>
                      <a:pt x="10" y="1074"/>
                    </a:lnTo>
                    <a:lnTo>
                      <a:pt x="8" y="1074"/>
                    </a:lnTo>
                    <a:lnTo>
                      <a:pt x="3" y="1071"/>
                    </a:lnTo>
                    <a:lnTo>
                      <a:pt x="0" y="1071"/>
                    </a:lnTo>
                    <a:lnTo>
                      <a:pt x="3" y="1066"/>
                    </a:lnTo>
                    <a:lnTo>
                      <a:pt x="3" y="1058"/>
                    </a:lnTo>
                    <a:lnTo>
                      <a:pt x="10" y="1040"/>
                    </a:lnTo>
                    <a:lnTo>
                      <a:pt x="16" y="1021"/>
                    </a:lnTo>
                    <a:lnTo>
                      <a:pt x="24" y="990"/>
                    </a:lnTo>
                    <a:lnTo>
                      <a:pt x="39" y="940"/>
                    </a:lnTo>
                    <a:lnTo>
                      <a:pt x="44" y="922"/>
                    </a:lnTo>
                    <a:lnTo>
                      <a:pt x="47" y="911"/>
                    </a:lnTo>
                    <a:lnTo>
                      <a:pt x="52" y="893"/>
                    </a:lnTo>
                    <a:lnTo>
                      <a:pt x="55" y="887"/>
                    </a:lnTo>
                    <a:lnTo>
                      <a:pt x="55" y="885"/>
                    </a:lnTo>
                    <a:lnTo>
                      <a:pt x="55" y="880"/>
                    </a:lnTo>
                    <a:lnTo>
                      <a:pt x="58" y="866"/>
                    </a:lnTo>
                    <a:lnTo>
                      <a:pt x="60" y="866"/>
                    </a:lnTo>
                    <a:lnTo>
                      <a:pt x="65" y="866"/>
                    </a:lnTo>
                    <a:lnTo>
                      <a:pt x="81" y="869"/>
                    </a:lnTo>
                    <a:lnTo>
                      <a:pt x="102" y="872"/>
                    </a:lnTo>
                    <a:lnTo>
                      <a:pt x="113" y="874"/>
                    </a:lnTo>
                    <a:lnTo>
                      <a:pt x="118" y="835"/>
                    </a:lnTo>
                    <a:lnTo>
                      <a:pt x="121" y="824"/>
                    </a:lnTo>
                    <a:lnTo>
                      <a:pt x="139" y="712"/>
                    </a:lnTo>
                    <a:lnTo>
                      <a:pt x="139" y="709"/>
                    </a:lnTo>
                    <a:lnTo>
                      <a:pt x="141" y="688"/>
                    </a:lnTo>
                    <a:lnTo>
                      <a:pt x="141" y="683"/>
                    </a:lnTo>
                    <a:lnTo>
                      <a:pt x="141" y="680"/>
                    </a:lnTo>
                    <a:lnTo>
                      <a:pt x="144" y="677"/>
                    </a:lnTo>
                    <a:lnTo>
                      <a:pt x="144" y="672"/>
                    </a:lnTo>
                    <a:lnTo>
                      <a:pt x="144" y="662"/>
                    </a:lnTo>
                    <a:lnTo>
                      <a:pt x="144" y="646"/>
                    </a:lnTo>
                    <a:lnTo>
                      <a:pt x="147" y="622"/>
                    </a:lnTo>
                    <a:lnTo>
                      <a:pt x="147" y="614"/>
                    </a:lnTo>
                    <a:lnTo>
                      <a:pt x="149" y="578"/>
                    </a:lnTo>
                    <a:lnTo>
                      <a:pt x="152" y="530"/>
                    </a:lnTo>
                    <a:lnTo>
                      <a:pt x="155" y="486"/>
                    </a:lnTo>
                    <a:lnTo>
                      <a:pt x="157" y="454"/>
                    </a:lnTo>
                    <a:lnTo>
                      <a:pt x="160" y="423"/>
                    </a:lnTo>
                    <a:lnTo>
                      <a:pt x="162" y="394"/>
                    </a:lnTo>
                    <a:lnTo>
                      <a:pt x="165" y="376"/>
                    </a:lnTo>
                    <a:lnTo>
                      <a:pt x="165" y="368"/>
                    </a:lnTo>
                    <a:lnTo>
                      <a:pt x="165" y="360"/>
                    </a:lnTo>
                    <a:lnTo>
                      <a:pt x="210" y="363"/>
                    </a:lnTo>
                    <a:lnTo>
                      <a:pt x="252" y="365"/>
                    </a:lnTo>
                    <a:lnTo>
                      <a:pt x="270" y="365"/>
                    </a:lnTo>
                    <a:lnTo>
                      <a:pt x="288" y="365"/>
                    </a:lnTo>
                    <a:lnTo>
                      <a:pt x="294" y="365"/>
                    </a:lnTo>
                    <a:lnTo>
                      <a:pt x="301" y="365"/>
                    </a:lnTo>
                    <a:lnTo>
                      <a:pt x="307" y="368"/>
                    </a:lnTo>
                    <a:lnTo>
                      <a:pt x="338" y="373"/>
                    </a:lnTo>
                    <a:lnTo>
                      <a:pt x="354" y="376"/>
                    </a:lnTo>
                    <a:lnTo>
                      <a:pt x="370" y="376"/>
                    </a:lnTo>
                    <a:lnTo>
                      <a:pt x="372" y="378"/>
                    </a:lnTo>
                    <a:lnTo>
                      <a:pt x="380" y="378"/>
                    </a:lnTo>
                    <a:lnTo>
                      <a:pt x="388" y="381"/>
                    </a:lnTo>
                    <a:lnTo>
                      <a:pt x="401" y="381"/>
                    </a:lnTo>
                    <a:lnTo>
                      <a:pt x="425" y="386"/>
                    </a:lnTo>
                    <a:lnTo>
                      <a:pt x="430" y="352"/>
                    </a:lnTo>
                    <a:lnTo>
                      <a:pt x="446" y="263"/>
                    </a:lnTo>
                    <a:lnTo>
                      <a:pt x="456" y="189"/>
                    </a:lnTo>
                    <a:lnTo>
                      <a:pt x="459" y="166"/>
                    </a:lnTo>
                    <a:lnTo>
                      <a:pt x="464" y="105"/>
                    </a:lnTo>
                    <a:lnTo>
                      <a:pt x="469" y="61"/>
                    </a:lnTo>
                    <a:lnTo>
                      <a:pt x="469" y="55"/>
                    </a:lnTo>
                    <a:lnTo>
                      <a:pt x="474" y="0"/>
                    </a:lnTo>
                    <a:lnTo>
                      <a:pt x="501" y="0"/>
                    </a:lnTo>
                    <a:lnTo>
                      <a:pt x="503" y="0"/>
                    </a:lnTo>
                    <a:lnTo>
                      <a:pt x="537" y="3"/>
                    </a:lnTo>
                    <a:lnTo>
                      <a:pt x="606" y="19"/>
                    </a:lnTo>
                    <a:lnTo>
                      <a:pt x="655" y="29"/>
                    </a:lnTo>
                    <a:lnTo>
                      <a:pt x="658" y="29"/>
                    </a:lnTo>
                    <a:lnTo>
                      <a:pt x="663" y="32"/>
                    </a:lnTo>
                    <a:lnTo>
                      <a:pt x="692" y="37"/>
                    </a:lnTo>
                    <a:lnTo>
                      <a:pt x="697" y="40"/>
                    </a:lnTo>
                    <a:lnTo>
                      <a:pt x="713" y="42"/>
                    </a:lnTo>
                    <a:lnTo>
                      <a:pt x="718" y="45"/>
                    </a:lnTo>
                    <a:lnTo>
                      <a:pt x="723" y="45"/>
                    </a:lnTo>
                    <a:lnTo>
                      <a:pt x="726" y="45"/>
                    </a:lnTo>
                    <a:lnTo>
                      <a:pt x="731" y="48"/>
                    </a:lnTo>
                    <a:lnTo>
                      <a:pt x="768" y="50"/>
                    </a:lnTo>
                    <a:lnTo>
                      <a:pt x="776" y="50"/>
                    </a:lnTo>
                    <a:lnTo>
                      <a:pt x="781" y="50"/>
                    </a:lnTo>
                    <a:lnTo>
                      <a:pt x="789" y="50"/>
                    </a:lnTo>
                    <a:lnTo>
                      <a:pt x="831" y="53"/>
                    </a:lnTo>
                    <a:lnTo>
                      <a:pt x="881" y="58"/>
                    </a:lnTo>
                    <a:lnTo>
                      <a:pt x="886" y="58"/>
                    </a:lnTo>
                    <a:lnTo>
                      <a:pt x="883" y="61"/>
                    </a:lnTo>
                    <a:lnTo>
                      <a:pt x="883" y="66"/>
                    </a:lnTo>
                    <a:lnTo>
                      <a:pt x="883" y="76"/>
                    </a:lnTo>
                    <a:lnTo>
                      <a:pt x="881" y="79"/>
                    </a:lnTo>
                    <a:lnTo>
                      <a:pt x="881" y="82"/>
                    </a:lnTo>
                    <a:lnTo>
                      <a:pt x="883" y="84"/>
                    </a:lnTo>
                    <a:lnTo>
                      <a:pt x="881" y="90"/>
                    </a:lnTo>
                    <a:lnTo>
                      <a:pt x="881" y="92"/>
                    </a:lnTo>
                    <a:lnTo>
                      <a:pt x="881" y="100"/>
                    </a:lnTo>
                    <a:lnTo>
                      <a:pt x="878" y="103"/>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7" name="フリーフォーム 236"/>
              <p:cNvSpPr>
                <a:spLocks/>
              </p:cNvSpPr>
              <p:nvPr/>
            </p:nvSpPr>
            <p:spPr bwMode="auto">
              <a:xfrm>
                <a:off x="2860166" y="3962766"/>
                <a:ext cx="535228" cy="1069640"/>
              </a:xfrm>
              <a:custGeom>
                <a:avLst/>
                <a:gdLst>
                  <a:gd name="T0" fmla="*/ 771 w 1117"/>
                  <a:gd name="T1" fmla="*/ 116 h 2197"/>
                  <a:gd name="T2" fmla="*/ 978 w 1117"/>
                  <a:gd name="T3" fmla="*/ 142 h 2197"/>
                  <a:gd name="T4" fmla="*/ 1033 w 1117"/>
                  <a:gd name="T5" fmla="*/ 171 h 2197"/>
                  <a:gd name="T6" fmla="*/ 1028 w 1117"/>
                  <a:gd name="T7" fmla="*/ 208 h 2197"/>
                  <a:gd name="T8" fmla="*/ 1046 w 1117"/>
                  <a:gd name="T9" fmla="*/ 255 h 2197"/>
                  <a:gd name="T10" fmla="*/ 1038 w 1117"/>
                  <a:gd name="T11" fmla="*/ 412 h 2197"/>
                  <a:gd name="T12" fmla="*/ 983 w 1117"/>
                  <a:gd name="T13" fmla="*/ 649 h 2197"/>
                  <a:gd name="T14" fmla="*/ 886 w 1117"/>
                  <a:gd name="T15" fmla="*/ 937 h 2197"/>
                  <a:gd name="T16" fmla="*/ 886 w 1117"/>
                  <a:gd name="T17" fmla="*/ 1171 h 2197"/>
                  <a:gd name="T18" fmla="*/ 889 w 1117"/>
                  <a:gd name="T19" fmla="*/ 1231 h 2197"/>
                  <a:gd name="T20" fmla="*/ 884 w 1117"/>
                  <a:gd name="T21" fmla="*/ 1339 h 2197"/>
                  <a:gd name="T22" fmla="*/ 1004 w 1117"/>
                  <a:gd name="T23" fmla="*/ 1407 h 2197"/>
                  <a:gd name="T24" fmla="*/ 1002 w 1117"/>
                  <a:gd name="T25" fmla="*/ 1475 h 2197"/>
                  <a:gd name="T26" fmla="*/ 996 w 1117"/>
                  <a:gd name="T27" fmla="*/ 1627 h 2197"/>
                  <a:gd name="T28" fmla="*/ 991 w 1117"/>
                  <a:gd name="T29" fmla="*/ 1727 h 2197"/>
                  <a:gd name="T30" fmla="*/ 991 w 1117"/>
                  <a:gd name="T31" fmla="*/ 1774 h 2197"/>
                  <a:gd name="T32" fmla="*/ 986 w 1117"/>
                  <a:gd name="T33" fmla="*/ 1801 h 2197"/>
                  <a:gd name="T34" fmla="*/ 850 w 1117"/>
                  <a:gd name="T35" fmla="*/ 1798 h 2197"/>
                  <a:gd name="T36" fmla="*/ 732 w 1117"/>
                  <a:gd name="T37" fmla="*/ 1803 h 2197"/>
                  <a:gd name="T38" fmla="*/ 622 w 1117"/>
                  <a:gd name="T39" fmla="*/ 1822 h 2197"/>
                  <a:gd name="T40" fmla="*/ 587 w 1117"/>
                  <a:gd name="T41" fmla="*/ 1895 h 2197"/>
                  <a:gd name="T42" fmla="*/ 561 w 1117"/>
                  <a:gd name="T43" fmla="*/ 1932 h 2197"/>
                  <a:gd name="T44" fmla="*/ 559 w 1117"/>
                  <a:gd name="T45" fmla="*/ 1974 h 2197"/>
                  <a:gd name="T46" fmla="*/ 532 w 1117"/>
                  <a:gd name="T47" fmla="*/ 2005 h 2197"/>
                  <a:gd name="T48" fmla="*/ 538 w 1117"/>
                  <a:gd name="T49" fmla="*/ 2060 h 2197"/>
                  <a:gd name="T50" fmla="*/ 546 w 1117"/>
                  <a:gd name="T51" fmla="*/ 2102 h 2197"/>
                  <a:gd name="T52" fmla="*/ 551 w 1117"/>
                  <a:gd name="T53" fmla="*/ 2144 h 2197"/>
                  <a:gd name="T54" fmla="*/ 553 w 1117"/>
                  <a:gd name="T55" fmla="*/ 2194 h 2197"/>
                  <a:gd name="T56" fmla="*/ 543 w 1117"/>
                  <a:gd name="T57" fmla="*/ 2110 h 2197"/>
                  <a:gd name="T58" fmla="*/ 532 w 1117"/>
                  <a:gd name="T59" fmla="*/ 2039 h 2197"/>
                  <a:gd name="T60" fmla="*/ 517 w 1117"/>
                  <a:gd name="T61" fmla="*/ 1984 h 2197"/>
                  <a:gd name="T62" fmla="*/ 488 w 1117"/>
                  <a:gd name="T63" fmla="*/ 1979 h 2197"/>
                  <a:gd name="T64" fmla="*/ 451 w 1117"/>
                  <a:gd name="T65" fmla="*/ 1974 h 2197"/>
                  <a:gd name="T66" fmla="*/ 404 w 1117"/>
                  <a:gd name="T67" fmla="*/ 1966 h 2197"/>
                  <a:gd name="T68" fmla="*/ 344 w 1117"/>
                  <a:gd name="T69" fmla="*/ 1953 h 2197"/>
                  <a:gd name="T70" fmla="*/ 286 w 1117"/>
                  <a:gd name="T71" fmla="*/ 1948 h 2197"/>
                  <a:gd name="T72" fmla="*/ 286 w 1117"/>
                  <a:gd name="T73" fmla="*/ 1916 h 2197"/>
                  <a:gd name="T74" fmla="*/ 289 w 1117"/>
                  <a:gd name="T75" fmla="*/ 1882 h 2197"/>
                  <a:gd name="T76" fmla="*/ 289 w 1117"/>
                  <a:gd name="T77" fmla="*/ 1848 h 2197"/>
                  <a:gd name="T78" fmla="*/ 299 w 1117"/>
                  <a:gd name="T79" fmla="*/ 1824 h 2197"/>
                  <a:gd name="T80" fmla="*/ 299 w 1117"/>
                  <a:gd name="T81" fmla="*/ 1745 h 2197"/>
                  <a:gd name="T82" fmla="*/ 291 w 1117"/>
                  <a:gd name="T83" fmla="*/ 1696 h 2197"/>
                  <a:gd name="T84" fmla="*/ 296 w 1117"/>
                  <a:gd name="T85" fmla="*/ 1585 h 2197"/>
                  <a:gd name="T86" fmla="*/ 296 w 1117"/>
                  <a:gd name="T87" fmla="*/ 1541 h 2197"/>
                  <a:gd name="T88" fmla="*/ 296 w 1117"/>
                  <a:gd name="T89" fmla="*/ 1488 h 2197"/>
                  <a:gd name="T90" fmla="*/ 296 w 1117"/>
                  <a:gd name="T91" fmla="*/ 1441 h 2197"/>
                  <a:gd name="T92" fmla="*/ 317 w 1117"/>
                  <a:gd name="T93" fmla="*/ 1425 h 2197"/>
                  <a:gd name="T94" fmla="*/ 210 w 1117"/>
                  <a:gd name="T95" fmla="*/ 1396 h 2197"/>
                  <a:gd name="T96" fmla="*/ 3 w 1117"/>
                  <a:gd name="T97" fmla="*/ 1362 h 2197"/>
                  <a:gd name="T98" fmla="*/ 63 w 1117"/>
                  <a:gd name="T99" fmla="*/ 1145 h 2197"/>
                  <a:gd name="T100" fmla="*/ 95 w 1117"/>
                  <a:gd name="T101" fmla="*/ 1076 h 2197"/>
                  <a:gd name="T102" fmla="*/ 131 w 1117"/>
                  <a:gd name="T103" fmla="*/ 1005 h 2197"/>
                  <a:gd name="T104" fmla="*/ 202 w 1117"/>
                  <a:gd name="T105" fmla="*/ 840 h 2197"/>
                  <a:gd name="T106" fmla="*/ 286 w 1117"/>
                  <a:gd name="T107" fmla="*/ 614 h 2197"/>
                  <a:gd name="T108" fmla="*/ 312 w 1117"/>
                  <a:gd name="T109" fmla="*/ 536 h 2197"/>
                  <a:gd name="T110" fmla="*/ 331 w 1117"/>
                  <a:gd name="T111" fmla="*/ 454 h 2197"/>
                  <a:gd name="T112" fmla="*/ 399 w 1117"/>
                  <a:gd name="T113" fmla="*/ 278 h 2197"/>
                  <a:gd name="T114" fmla="*/ 472 w 1117"/>
                  <a:gd name="T115" fmla="*/ 100 h 2197"/>
                  <a:gd name="T116" fmla="*/ 598 w 1117"/>
                  <a:gd name="T117" fmla="*/ 79 h 2197"/>
                  <a:gd name="T118" fmla="*/ 674 w 1117"/>
                  <a:gd name="T119" fmla="*/ 171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17" h="2197">
                    <a:moveTo>
                      <a:pt x="708" y="197"/>
                    </a:moveTo>
                    <a:lnTo>
                      <a:pt x="716" y="171"/>
                    </a:lnTo>
                    <a:lnTo>
                      <a:pt x="719" y="160"/>
                    </a:lnTo>
                    <a:lnTo>
                      <a:pt x="719" y="158"/>
                    </a:lnTo>
                    <a:lnTo>
                      <a:pt x="721" y="155"/>
                    </a:lnTo>
                    <a:lnTo>
                      <a:pt x="724" y="153"/>
                    </a:lnTo>
                    <a:lnTo>
                      <a:pt x="729" y="147"/>
                    </a:lnTo>
                    <a:lnTo>
                      <a:pt x="745" y="137"/>
                    </a:lnTo>
                    <a:lnTo>
                      <a:pt x="747" y="134"/>
                    </a:lnTo>
                    <a:lnTo>
                      <a:pt x="750" y="134"/>
                    </a:lnTo>
                    <a:lnTo>
                      <a:pt x="760" y="124"/>
                    </a:lnTo>
                    <a:lnTo>
                      <a:pt x="771" y="116"/>
                    </a:lnTo>
                    <a:lnTo>
                      <a:pt x="774" y="116"/>
                    </a:lnTo>
                    <a:lnTo>
                      <a:pt x="776" y="113"/>
                    </a:lnTo>
                    <a:lnTo>
                      <a:pt x="779" y="113"/>
                    </a:lnTo>
                    <a:lnTo>
                      <a:pt x="789" y="116"/>
                    </a:lnTo>
                    <a:lnTo>
                      <a:pt x="810" y="118"/>
                    </a:lnTo>
                    <a:lnTo>
                      <a:pt x="826" y="121"/>
                    </a:lnTo>
                    <a:lnTo>
                      <a:pt x="837" y="121"/>
                    </a:lnTo>
                    <a:lnTo>
                      <a:pt x="852" y="126"/>
                    </a:lnTo>
                    <a:lnTo>
                      <a:pt x="881" y="129"/>
                    </a:lnTo>
                    <a:lnTo>
                      <a:pt x="913" y="134"/>
                    </a:lnTo>
                    <a:lnTo>
                      <a:pt x="928" y="137"/>
                    </a:lnTo>
                    <a:lnTo>
                      <a:pt x="978" y="142"/>
                    </a:lnTo>
                    <a:lnTo>
                      <a:pt x="1007" y="147"/>
                    </a:lnTo>
                    <a:lnTo>
                      <a:pt x="1020" y="150"/>
                    </a:lnTo>
                    <a:lnTo>
                      <a:pt x="1023" y="150"/>
                    </a:lnTo>
                    <a:lnTo>
                      <a:pt x="1025" y="153"/>
                    </a:lnTo>
                    <a:lnTo>
                      <a:pt x="1028" y="153"/>
                    </a:lnTo>
                    <a:lnTo>
                      <a:pt x="1028" y="155"/>
                    </a:lnTo>
                    <a:lnTo>
                      <a:pt x="1031" y="158"/>
                    </a:lnTo>
                    <a:lnTo>
                      <a:pt x="1031" y="160"/>
                    </a:lnTo>
                    <a:lnTo>
                      <a:pt x="1033" y="163"/>
                    </a:lnTo>
                    <a:lnTo>
                      <a:pt x="1033" y="166"/>
                    </a:lnTo>
                    <a:lnTo>
                      <a:pt x="1033" y="168"/>
                    </a:lnTo>
                    <a:lnTo>
                      <a:pt x="1033" y="171"/>
                    </a:lnTo>
                    <a:lnTo>
                      <a:pt x="1033" y="174"/>
                    </a:lnTo>
                    <a:lnTo>
                      <a:pt x="1031" y="176"/>
                    </a:lnTo>
                    <a:lnTo>
                      <a:pt x="1031" y="181"/>
                    </a:lnTo>
                    <a:lnTo>
                      <a:pt x="1028" y="187"/>
                    </a:lnTo>
                    <a:lnTo>
                      <a:pt x="1028" y="189"/>
                    </a:lnTo>
                    <a:lnTo>
                      <a:pt x="1028" y="192"/>
                    </a:lnTo>
                    <a:lnTo>
                      <a:pt x="1025" y="195"/>
                    </a:lnTo>
                    <a:lnTo>
                      <a:pt x="1025" y="197"/>
                    </a:lnTo>
                    <a:lnTo>
                      <a:pt x="1025" y="200"/>
                    </a:lnTo>
                    <a:lnTo>
                      <a:pt x="1028" y="202"/>
                    </a:lnTo>
                    <a:lnTo>
                      <a:pt x="1028" y="205"/>
                    </a:lnTo>
                    <a:lnTo>
                      <a:pt x="1028" y="208"/>
                    </a:lnTo>
                    <a:lnTo>
                      <a:pt x="1031" y="218"/>
                    </a:lnTo>
                    <a:lnTo>
                      <a:pt x="1033" y="226"/>
                    </a:lnTo>
                    <a:lnTo>
                      <a:pt x="1036" y="234"/>
                    </a:lnTo>
                    <a:lnTo>
                      <a:pt x="1036" y="239"/>
                    </a:lnTo>
                    <a:lnTo>
                      <a:pt x="1036" y="242"/>
                    </a:lnTo>
                    <a:lnTo>
                      <a:pt x="1038" y="242"/>
                    </a:lnTo>
                    <a:lnTo>
                      <a:pt x="1038" y="244"/>
                    </a:lnTo>
                    <a:lnTo>
                      <a:pt x="1038" y="247"/>
                    </a:lnTo>
                    <a:lnTo>
                      <a:pt x="1041" y="250"/>
                    </a:lnTo>
                    <a:lnTo>
                      <a:pt x="1041" y="252"/>
                    </a:lnTo>
                    <a:lnTo>
                      <a:pt x="1044" y="255"/>
                    </a:lnTo>
                    <a:lnTo>
                      <a:pt x="1046" y="255"/>
                    </a:lnTo>
                    <a:lnTo>
                      <a:pt x="1046" y="257"/>
                    </a:lnTo>
                    <a:lnTo>
                      <a:pt x="1046" y="260"/>
                    </a:lnTo>
                    <a:lnTo>
                      <a:pt x="1049" y="260"/>
                    </a:lnTo>
                    <a:lnTo>
                      <a:pt x="1062" y="273"/>
                    </a:lnTo>
                    <a:lnTo>
                      <a:pt x="1065" y="273"/>
                    </a:lnTo>
                    <a:lnTo>
                      <a:pt x="1083" y="292"/>
                    </a:lnTo>
                    <a:lnTo>
                      <a:pt x="1099" y="305"/>
                    </a:lnTo>
                    <a:lnTo>
                      <a:pt x="1107" y="310"/>
                    </a:lnTo>
                    <a:lnTo>
                      <a:pt x="1112" y="315"/>
                    </a:lnTo>
                    <a:lnTo>
                      <a:pt x="1117" y="318"/>
                    </a:lnTo>
                    <a:lnTo>
                      <a:pt x="1041" y="412"/>
                    </a:lnTo>
                    <a:lnTo>
                      <a:pt x="1038" y="412"/>
                    </a:lnTo>
                    <a:lnTo>
                      <a:pt x="1038" y="415"/>
                    </a:lnTo>
                    <a:lnTo>
                      <a:pt x="1031" y="425"/>
                    </a:lnTo>
                    <a:lnTo>
                      <a:pt x="1028" y="431"/>
                    </a:lnTo>
                    <a:lnTo>
                      <a:pt x="1015" y="446"/>
                    </a:lnTo>
                    <a:lnTo>
                      <a:pt x="1012" y="446"/>
                    </a:lnTo>
                    <a:lnTo>
                      <a:pt x="1007" y="454"/>
                    </a:lnTo>
                    <a:lnTo>
                      <a:pt x="999" y="462"/>
                    </a:lnTo>
                    <a:lnTo>
                      <a:pt x="986" y="478"/>
                    </a:lnTo>
                    <a:lnTo>
                      <a:pt x="986" y="481"/>
                    </a:lnTo>
                    <a:lnTo>
                      <a:pt x="986" y="517"/>
                    </a:lnTo>
                    <a:lnTo>
                      <a:pt x="983" y="609"/>
                    </a:lnTo>
                    <a:lnTo>
                      <a:pt x="983" y="649"/>
                    </a:lnTo>
                    <a:lnTo>
                      <a:pt x="983" y="719"/>
                    </a:lnTo>
                    <a:lnTo>
                      <a:pt x="983" y="759"/>
                    </a:lnTo>
                    <a:lnTo>
                      <a:pt x="934" y="759"/>
                    </a:lnTo>
                    <a:lnTo>
                      <a:pt x="886" y="759"/>
                    </a:lnTo>
                    <a:lnTo>
                      <a:pt x="886" y="814"/>
                    </a:lnTo>
                    <a:lnTo>
                      <a:pt x="886" y="851"/>
                    </a:lnTo>
                    <a:lnTo>
                      <a:pt x="886" y="856"/>
                    </a:lnTo>
                    <a:lnTo>
                      <a:pt x="886" y="874"/>
                    </a:lnTo>
                    <a:lnTo>
                      <a:pt x="886" y="895"/>
                    </a:lnTo>
                    <a:lnTo>
                      <a:pt x="886" y="903"/>
                    </a:lnTo>
                    <a:lnTo>
                      <a:pt x="886" y="919"/>
                    </a:lnTo>
                    <a:lnTo>
                      <a:pt x="886" y="937"/>
                    </a:lnTo>
                    <a:lnTo>
                      <a:pt x="886" y="961"/>
                    </a:lnTo>
                    <a:lnTo>
                      <a:pt x="886" y="982"/>
                    </a:lnTo>
                    <a:lnTo>
                      <a:pt x="886" y="1011"/>
                    </a:lnTo>
                    <a:lnTo>
                      <a:pt x="886" y="1029"/>
                    </a:lnTo>
                    <a:lnTo>
                      <a:pt x="886" y="1058"/>
                    </a:lnTo>
                    <a:lnTo>
                      <a:pt x="886" y="1079"/>
                    </a:lnTo>
                    <a:lnTo>
                      <a:pt x="886" y="1100"/>
                    </a:lnTo>
                    <a:lnTo>
                      <a:pt x="886" y="1108"/>
                    </a:lnTo>
                    <a:lnTo>
                      <a:pt x="886" y="1131"/>
                    </a:lnTo>
                    <a:lnTo>
                      <a:pt x="886" y="1147"/>
                    </a:lnTo>
                    <a:lnTo>
                      <a:pt x="886" y="1158"/>
                    </a:lnTo>
                    <a:lnTo>
                      <a:pt x="886" y="1171"/>
                    </a:lnTo>
                    <a:lnTo>
                      <a:pt x="886" y="1176"/>
                    </a:lnTo>
                    <a:lnTo>
                      <a:pt x="892" y="1189"/>
                    </a:lnTo>
                    <a:lnTo>
                      <a:pt x="892" y="1192"/>
                    </a:lnTo>
                    <a:lnTo>
                      <a:pt x="892" y="1197"/>
                    </a:lnTo>
                    <a:lnTo>
                      <a:pt x="894" y="1202"/>
                    </a:lnTo>
                    <a:lnTo>
                      <a:pt x="894" y="1205"/>
                    </a:lnTo>
                    <a:lnTo>
                      <a:pt x="894" y="1208"/>
                    </a:lnTo>
                    <a:lnTo>
                      <a:pt x="894" y="1210"/>
                    </a:lnTo>
                    <a:lnTo>
                      <a:pt x="894" y="1213"/>
                    </a:lnTo>
                    <a:lnTo>
                      <a:pt x="892" y="1221"/>
                    </a:lnTo>
                    <a:lnTo>
                      <a:pt x="892" y="1226"/>
                    </a:lnTo>
                    <a:lnTo>
                      <a:pt x="889" y="1231"/>
                    </a:lnTo>
                    <a:lnTo>
                      <a:pt x="889" y="1234"/>
                    </a:lnTo>
                    <a:lnTo>
                      <a:pt x="889" y="1236"/>
                    </a:lnTo>
                    <a:lnTo>
                      <a:pt x="886" y="1244"/>
                    </a:lnTo>
                    <a:lnTo>
                      <a:pt x="886" y="1257"/>
                    </a:lnTo>
                    <a:lnTo>
                      <a:pt x="886" y="1260"/>
                    </a:lnTo>
                    <a:lnTo>
                      <a:pt x="886" y="1263"/>
                    </a:lnTo>
                    <a:lnTo>
                      <a:pt x="886" y="1265"/>
                    </a:lnTo>
                    <a:lnTo>
                      <a:pt x="886" y="1284"/>
                    </a:lnTo>
                    <a:lnTo>
                      <a:pt x="884" y="1302"/>
                    </a:lnTo>
                    <a:lnTo>
                      <a:pt x="884" y="1320"/>
                    </a:lnTo>
                    <a:lnTo>
                      <a:pt x="884" y="1326"/>
                    </a:lnTo>
                    <a:lnTo>
                      <a:pt x="884" y="1339"/>
                    </a:lnTo>
                    <a:lnTo>
                      <a:pt x="884" y="1357"/>
                    </a:lnTo>
                    <a:lnTo>
                      <a:pt x="884" y="1370"/>
                    </a:lnTo>
                    <a:lnTo>
                      <a:pt x="884" y="1375"/>
                    </a:lnTo>
                    <a:lnTo>
                      <a:pt x="884" y="1378"/>
                    </a:lnTo>
                    <a:lnTo>
                      <a:pt x="886" y="1378"/>
                    </a:lnTo>
                    <a:lnTo>
                      <a:pt x="886" y="1383"/>
                    </a:lnTo>
                    <a:lnTo>
                      <a:pt x="886" y="1386"/>
                    </a:lnTo>
                    <a:lnTo>
                      <a:pt x="886" y="1389"/>
                    </a:lnTo>
                    <a:lnTo>
                      <a:pt x="886" y="1396"/>
                    </a:lnTo>
                    <a:lnTo>
                      <a:pt x="886" y="1402"/>
                    </a:lnTo>
                    <a:lnTo>
                      <a:pt x="1004" y="1404"/>
                    </a:lnTo>
                    <a:lnTo>
                      <a:pt x="1004" y="1407"/>
                    </a:lnTo>
                    <a:lnTo>
                      <a:pt x="1004" y="1410"/>
                    </a:lnTo>
                    <a:lnTo>
                      <a:pt x="1004" y="1415"/>
                    </a:lnTo>
                    <a:lnTo>
                      <a:pt x="1004" y="1420"/>
                    </a:lnTo>
                    <a:lnTo>
                      <a:pt x="1004" y="1438"/>
                    </a:lnTo>
                    <a:lnTo>
                      <a:pt x="1004" y="1457"/>
                    </a:lnTo>
                    <a:lnTo>
                      <a:pt x="1004" y="1459"/>
                    </a:lnTo>
                    <a:lnTo>
                      <a:pt x="1004" y="1462"/>
                    </a:lnTo>
                    <a:lnTo>
                      <a:pt x="1002" y="1462"/>
                    </a:lnTo>
                    <a:lnTo>
                      <a:pt x="1002" y="1465"/>
                    </a:lnTo>
                    <a:lnTo>
                      <a:pt x="1002" y="1470"/>
                    </a:lnTo>
                    <a:lnTo>
                      <a:pt x="1002" y="1473"/>
                    </a:lnTo>
                    <a:lnTo>
                      <a:pt x="1002" y="1475"/>
                    </a:lnTo>
                    <a:lnTo>
                      <a:pt x="1002" y="1507"/>
                    </a:lnTo>
                    <a:lnTo>
                      <a:pt x="1002" y="1509"/>
                    </a:lnTo>
                    <a:lnTo>
                      <a:pt x="999" y="1538"/>
                    </a:lnTo>
                    <a:lnTo>
                      <a:pt x="999" y="1541"/>
                    </a:lnTo>
                    <a:lnTo>
                      <a:pt x="999" y="1549"/>
                    </a:lnTo>
                    <a:lnTo>
                      <a:pt x="999" y="1559"/>
                    </a:lnTo>
                    <a:lnTo>
                      <a:pt x="996" y="1567"/>
                    </a:lnTo>
                    <a:lnTo>
                      <a:pt x="996" y="1578"/>
                    </a:lnTo>
                    <a:lnTo>
                      <a:pt x="996" y="1591"/>
                    </a:lnTo>
                    <a:lnTo>
                      <a:pt x="996" y="1609"/>
                    </a:lnTo>
                    <a:lnTo>
                      <a:pt x="996" y="1617"/>
                    </a:lnTo>
                    <a:lnTo>
                      <a:pt x="996" y="1627"/>
                    </a:lnTo>
                    <a:lnTo>
                      <a:pt x="996" y="1643"/>
                    </a:lnTo>
                    <a:lnTo>
                      <a:pt x="994" y="1648"/>
                    </a:lnTo>
                    <a:lnTo>
                      <a:pt x="994" y="1659"/>
                    </a:lnTo>
                    <a:lnTo>
                      <a:pt x="994" y="1675"/>
                    </a:lnTo>
                    <a:lnTo>
                      <a:pt x="994" y="1683"/>
                    </a:lnTo>
                    <a:lnTo>
                      <a:pt x="994" y="1696"/>
                    </a:lnTo>
                    <a:lnTo>
                      <a:pt x="994" y="1704"/>
                    </a:lnTo>
                    <a:lnTo>
                      <a:pt x="994" y="1709"/>
                    </a:lnTo>
                    <a:lnTo>
                      <a:pt x="994" y="1714"/>
                    </a:lnTo>
                    <a:lnTo>
                      <a:pt x="994" y="1719"/>
                    </a:lnTo>
                    <a:lnTo>
                      <a:pt x="994" y="1722"/>
                    </a:lnTo>
                    <a:lnTo>
                      <a:pt x="991" y="1727"/>
                    </a:lnTo>
                    <a:lnTo>
                      <a:pt x="991" y="1735"/>
                    </a:lnTo>
                    <a:lnTo>
                      <a:pt x="991" y="1740"/>
                    </a:lnTo>
                    <a:lnTo>
                      <a:pt x="991" y="1745"/>
                    </a:lnTo>
                    <a:lnTo>
                      <a:pt x="991" y="1751"/>
                    </a:lnTo>
                    <a:lnTo>
                      <a:pt x="989" y="1753"/>
                    </a:lnTo>
                    <a:lnTo>
                      <a:pt x="989" y="1756"/>
                    </a:lnTo>
                    <a:lnTo>
                      <a:pt x="989" y="1761"/>
                    </a:lnTo>
                    <a:lnTo>
                      <a:pt x="989" y="1764"/>
                    </a:lnTo>
                    <a:lnTo>
                      <a:pt x="989" y="1766"/>
                    </a:lnTo>
                    <a:lnTo>
                      <a:pt x="989" y="1769"/>
                    </a:lnTo>
                    <a:lnTo>
                      <a:pt x="991" y="1772"/>
                    </a:lnTo>
                    <a:lnTo>
                      <a:pt x="991" y="1774"/>
                    </a:lnTo>
                    <a:lnTo>
                      <a:pt x="991" y="1777"/>
                    </a:lnTo>
                    <a:lnTo>
                      <a:pt x="991" y="1780"/>
                    </a:lnTo>
                    <a:lnTo>
                      <a:pt x="989" y="1780"/>
                    </a:lnTo>
                    <a:lnTo>
                      <a:pt x="989" y="1782"/>
                    </a:lnTo>
                    <a:lnTo>
                      <a:pt x="989" y="1785"/>
                    </a:lnTo>
                    <a:lnTo>
                      <a:pt x="989" y="1787"/>
                    </a:lnTo>
                    <a:lnTo>
                      <a:pt x="989" y="1790"/>
                    </a:lnTo>
                    <a:lnTo>
                      <a:pt x="989" y="1793"/>
                    </a:lnTo>
                    <a:lnTo>
                      <a:pt x="986" y="1793"/>
                    </a:lnTo>
                    <a:lnTo>
                      <a:pt x="986" y="1795"/>
                    </a:lnTo>
                    <a:lnTo>
                      <a:pt x="986" y="1798"/>
                    </a:lnTo>
                    <a:lnTo>
                      <a:pt x="986" y="1801"/>
                    </a:lnTo>
                    <a:lnTo>
                      <a:pt x="978" y="1801"/>
                    </a:lnTo>
                    <a:lnTo>
                      <a:pt x="975" y="1801"/>
                    </a:lnTo>
                    <a:lnTo>
                      <a:pt x="931" y="1801"/>
                    </a:lnTo>
                    <a:lnTo>
                      <a:pt x="928" y="1801"/>
                    </a:lnTo>
                    <a:lnTo>
                      <a:pt x="910" y="1803"/>
                    </a:lnTo>
                    <a:lnTo>
                      <a:pt x="910" y="1801"/>
                    </a:lnTo>
                    <a:lnTo>
                      <a:pt x="910" y="1798"/>
                    </a:lnTo>
                    <a:lnTo>
                      <a:pt x="894" y="1798"/>
                    </a:lnTo>
                    <a:lnTo>
                      <a:pt x="873" y="1798"/>
                    </a:lnTo>
                    <a:lnTo>
                      <a:pt x="860" y="1798"/>
                    </a:lnTo>
                    <a:lnTo>
                      <a:pt x="852" y="1798"/>
                    </a:lnTo>
                    <a:lnTo>
                      <a:pt x="850" y="1798"/>
                    </a:lnTo>
                    <a:lnTo>
                      <a:pt x="839" y="1798"/>
                    </a:lnTo>
                    <a:lnTo>
                      <a:pt x="837" y="1798"/>
                    </a:lnTo>
                    <a:lnTo>
                      <a:pt x="831" y="1798"/>
                    </a:lnTo>
                    <a:lnTo>
                      <a:pt x="826" y="1801"/>
                    </a:lnTo>
                    <a:lnTo>
                      <a:pt x="816" y="1801"/>
                    </a:lnTo>
                    <a:lnTo>
                      <a:pt x="810" y="1801"/>
                    </a:lnTo>
                    <a:lnTo>
                      <a:pt x="797" y="1801"/>
                    </a:lnTo>
                    <a:lnTo>
                      <a:pt x="776" y="1801"/>
                    </a:lnTo>
                    <a:lnTo>
                      <a:pt x="763" y="1801"/>
                    </a:lnTo>
                    <a:lnTo>
                      <a:pt x="758" y="1803"/>
                    </a:lnTo>
                    <a:lnTo>
                      <a:pt x="745" y="1803"/>
                    </a:lnTo>
                    <a:lnTo>
                      <a:pt x="732" y="1803"/>
                    </a:lnTo>
                    <a:lnTo>
                      <a:pt x="726" y="1803"/>
                    </a:lnTo>
                    <a:lnTo>
                      <a:pt x="721" y="1803"/>
                    </a:lnTo>
                    <a:lnTo>
                      <a:pt x="713" y="1803"/>
                    </a:lnTo>
                    <a:lnTo>
                      <a:pt x="705" y="1803"/>
                    </a:lnTo>
                    <a:lnTo>
                      <a:pt x="700" y="1803"/>
                    </a:lnTo>
                    <a:lnTo>
                      <a:pt x="692" y="1806"/>
                    </a:lnTo>
                    <a:lnTo>
                      <a:pt x="690" y="1806"/>
                    </a:lnTo>
                    <a:lnTo>
                      <a:pt x="687" y="1806"/>
                    </a:lnTo>
                    <a:lnTo>
                      <a:pt x="664" y="1806"/>
                    </a:lnTo>
                    <a:lnTo>
                      <a:pt x="664" y="1811"/>
                    </a:lnTo>
                    <a:lnTo>
                      <a:pt x="664" y="1816"/>
                    </a:lnTo>
                    <a:lnTo>
                      <a:pt x="622" y="1822"/>
                    </a:lnTo>
                    <a:lnTo>
                      <a:pt x="616" y="1822"/>
                    </a:lnTo>
                    <a:lnTo>
                      <a:pt x="614" y="1822"/>
                    </a:lnTo>
                    <a:lnTo>
                      <a:pt x="611" y="1822"/>
                    </a:lnTo>
                    <a:lnTo>
                      <a:pt x="608" y="1822"/>
                    </a:lnTo>
                    <a:lnTo>
                      <a:pt x="606" y="1822"/>
                    </a:lnTo>
                    <a:lnTo>
                      <a:pt x="580" y="1827"/>
                    </a:lnTo>
                    <a:lnTo>
                      <a:pt x="580" y="1829"/>
                    </a:lnTo>
                    <a:lnTo>
                      <a:pt x="580" y="1832"/>
                    </a:lnTo>
                    <a:lnTo>
                      <a:pt x="580" y="1837"/>
                    </a:lnTo>
                    <a:lnTo>
                      <a:pt x="582" y="1856"/>
                    </a:lnTo>
                    <a:lnTo>
                      <a:pt x="585" y="1874"/>
                    </a:lnTo>
                    <a:lnTo>
                      <a:pt x="587" y="1895"/>
                    </a:lnTo>
                    <a:lnTo>
                      <a:pt x="587" y="1898"/>
                    </a:lnTo>
                    <a:lnTo>
                      <a:pt x="587" y="1900"/>
                    </a:lnTo>
                    <a:lnTo>
                      <a:pt x="590" y="1911"/>
                    </a:lnTo>
                    <a:lnTo>
                      <a:pt x="590" y="1913"/>
                    </a:lnTo>
                    <a:lnTo>
                      <a:pt x="582" y="1913"/>
                    </a:lnTo>
                    <a:lnTo>
                      <a:pt x="574" y="1916"/>
                    </a:lnTo>
                    <a:lnTo>
                      <a:pt x="569" y="1913"/>
                    </a:lnTo>
                    <a:lnTo>
                      <a:pt x="567" y="1913"/>
                    </a:lnTo>
                    <a:lnTo>
                      <a:pt x="564" y="1913"/>
                    </a:lnTo>
                    <a:lnTo>
                      <a:pt x="564" y="1921"/>
                    </a:lnTo>
                    <a:lnTo>
                      <a:pt x="564" y="1924"/>
                    </a:lnTo>
                    <a:lnTo>
                      <a:pt x="561" y="1932"/>
                    </a:lnTo>
                    <a:lnTo>
                      <a:pt x="561" y="1934"/>
                    </a:lnTo>
                    <a:lnTo>
                      <a:pt x="561" y="1937"/>
                    </a:lnTo>
                    <a:lnTo>
                      <a:pt x="561" y="1942"/>
                    </a:lnTo>
                    <a:lnTo>
                      <a:pt x="561" y="1945"/>
                    </a:lnTo>
                    <a:lnTo>
                      <a:pt x="561" y="1950"/>
                    </a:lnTo>
                    <a:lnTo>
                      <a:pt x="564" y="1955"/>
                    </a:lnTo>
                    <a:lnTo>
                      <a:pt x="564" y="1958"/>
                    </a:lnTo>
                    <a:lnTo>
                      <a:pt x="564" y="1961"/>
                    </a:lnTo>
                    <a:lnTo>
                      <a:pt x="564" y="1963"/>
                    </a:lnTo>
                    <a:lnTo>
                      <a:pt x="564" y="1966"/>
                    </a:lnTo>
                    <a:lnTo>
                      <a:pt x="564" y="1971"/>
                    </a:lnTo>
                    <a:lnTo>
                      <a:pt x="559" y="1974"/>
                    </a:lnTo>
                    <a:lnTo>
                      <a:pt x="556" y="1976"/>
                    </a:lnTo>
                    <a:lnTo>
                      <a:pt x="546" y="1974"/>
                    </a:lnTo>
                    <a:lnTo>
                      <a:pt x="540" y="1974"/>
                    </a:lnTo>
                    <a:lnTo>
                      <a:pt x="540" y="1976"/>
                    </a:lnTo>
                    <a:lnTo>
                      <a:pt x="535" y="1987"/>
                    </a:lnTo>
                    <a:lnTo>
                      <a:pt x="532" y="1990"/>
                    </a:lnTo>
                    <a:lnTo>
                      <a:pt x="532" y="1992"/>
                    </a:lnTo>
                    <a:lnTo>
                      <a:pt x="532" y="1995"/>
                    </a:lnTo>
                    <a:lnTo>
                      <a:pt x="532" y="1997"/>
                    </a:lnTo>
                    <a:lnTo>
                      <a:pt x="532" y="2000"/>
                    </a:lnTo>
                    <a:lnTo>
                      <a:pt x="532" y="2003"/>
                    </a:lnTo>
                    <a:lnTo>
                      <a:pt x="532" y="2005"/>
                    </a:lnTo>
                    <a:lnTo>
                      <a:pt x="532" y="2008"/>
                    </a:lnTo>
                    <a:lnTo>
                      <a:pt x="532" y="2013"/>
                    </a:lnTo>
                    <a:lnTo>
                      <a:pt x="532" y="2016"/>
                    </a:lnTo>
                    <a:lnTo>
                      <a:pt x="532" y="2021"/>
                    </a:lnTo>
                    <a:lnTo>
                      <a:pt x="535" y="2026"/>
                    </a:lnTo>
                    <a:lnTo>
                      <a:pt x="535" y="2029"/>
                    </a:lnTo>
                    <a:lnTo>
                      <a:pt x="535" y="2032"/>
                    </a:lnTo>
                    <a:lnTo>
                      <a:pt x="535" y="2039"/>
                    </a:lnTo>
                    <a:lnTo>
                      <a:pt x="535" y="2042"/>
                    </a:lnTo>
                    <a:lnTo>
                      <a:pt x="538" y="2047"/>
                    </a:lnTo>
                    <a:lnTo>
                      <a:pt x="538" y="2055"/>
                    </a:lnTo>
                    <a:lnTo>
                      <a:pt x="538" y="2060"/>
                    </a:lnTo>
                    <a:lnTo>
                      <a:pt x="540" y="2066"/>
                    </a:lnTo>
                    <a:lnTo>
                      <a:pt x="540" y="2068"/>
                    </a:lnTo>
                    <a:lnTo>
                      <a:pt x="540" y="2074"/>
                    </a:lnTo>
                    <a:lnTo>
                      <a:pt x="540" y="2076"/>
                    </a:lnTo>
                    <a:lnTo>
                      <a:pt x="540" y="2079"/>
                    </a:lnTo>
                    <a:lnTo>
                      <a:pt x="540" y="2084"/>
                    </a:lnTo>
                    <a:lnTo>
                      <a:pt x="543" y="2087"/>
                    </a:lnTo>
                    <a:lnTo>
                      <a:pt x="543" y="2089"/>
                    </a:lnTo>
                    <a:lnTo>
                      <a:pt x="543" y="2092"/>
                    </a:lnTo>
                    <a:lnTo>
                      <a:pt x="543" y="2095"/>
                    </a:lnTo>
                    <a:lnTo>
                      <a:pt x="543" y="2102"/>
                    </a:lnTo>
                    <a:lnTo>
                      <a:pt x="546" y="2102"/>
                    </a:lnTo>
                    <a:lnTo>
                      <a:pt x="546" y="2105"/>
                    </a:lnTo>
                    <a:lnTo>
                      <a:pt x="546" y="2110"/>
                    </a:lnTo>
                    <a:lnTo>
                      <a:pt x="546" y="2113"/>
                    </a:lnTo>
                    <a:lnTo>
                      <a:pt x="548" y="2113"/>
                    </a:lnTo>
                    <a:lnTo>
                      <a:pt x="548" y="2121"/>
                    </a:lnTo>
                    <a:lnTo>
                      <a:pt x="548" y="2123"/>
                    </a:lnTo>
                    <a:lnTo>
                      <a:pt x="548" y="2126"/>
                    </a:lnTo>
                    <a:lnTo>
                      <a:pt x="551" y="2134"/>
                    </a:lnTo>
                    <a:lnTo>
                      <a:pt x="548" y="2134"/>
                    </a:lnTo>
                    <a:lnTo>
                      <a:pt x="551" y="2139"/>
                    </a:lnTo>
                    <a:lnTo>
                      <a:pt x="551" y="2142"/>
                    </a:lnTo>
                    <a:lnTo>
                      <a:pt x="551" y="2144"/>
                    </a:lnTo>
                    <a:lnTo>
                      <a:pt x="551" y="2152"/>
                    </a:lnTo>
                    <a:lnTo>
                      <a:pt x="551" y="2155"/>
                    </a:lnTo>
                    <a:lnTo>
                      <a:pt x="551" y="2160"/>
                    </a:lnTo>
                    <a:lnTo>
                      <a:pt x="551" y="2163"/>
                    </a:lnTo>
                    <a:lnTo>
                      <a:pt x="551" y="2165"/>
                    </a:lnTo>
                    <a:lnTo>
                      <a:pt x="553" y="2165"/>
                    </a:lnTo>
                    <a:lnTo>
                      <a:pt x="556" y="2176"/>
                    </a:lnTo>
                    <a:lnTo>
                      <a:pt x="556" y="2192"/>
                    </a:lnTo>
                    <a:lnTo>
                      <a:pt x="556" y="2194"/>
                    </a:lnTo>
                    <a:lnTo>
                      <a:pt x="559" y="2197"/>
                    </a:lnTo>
                    <a:lnTo>
                      <a:pt x="553" y="2197"/>
                    </a:lnTo>
                    <a:lnTo>
                      <a:pt x="553" y="2194"/>
                    </a:lnTo>
                    <a:lnTo>
                      <a:pt x="553" y="2186"/>
                    </a:lnTo>
                    <a:lnTo>
                      <a:pt x="551" y="2181"/>
                    </a:lnTo>
                    <a:lnTo>
                      <a:pt x="551" y="2173"/>
                    </a:lnTo>
                    <a:lnTo>
                      <a:pt x="551" y="2165"/>
                    </a:lnTo>
                    <a:lnTo>
                      <a:pt x="548" y="2160"/>
                    </a:lnTo>
                    <a:lnTo>
                      <a:pt x="548" y="2152"/>
                    </a:lnTo>
                    <a:lnTo>
                      <a:pt x="548" y="2144"/>
                    </a:lnTo>
                    <a:lnTo>
                      <a:pt x="546" y="2134"/>
                    </a:lnTo>
                    <a:lnTo>
                      <a:pt x="546" y="2126"/>
                    </a:lnTo>
                    <a:lnTo>
                      <a:pt x="543" y="2121"/>
                    </a:lnTo>
                    <a:lnTo>
                      <a:pt x="543" y="2116"/>
                    </a:lnTo>
                    <a:lnTo>
                      <a:pt x="543" y="2110"/>
                    </a:lnTo>
                    <a:lnTo>
                      <a:pt x="543" y="2105"/>
                    </a:lnTo>
                    <a:lnTo>
                      <a:pt x="543" y="2100"/>
                    </a:lnTo>
                    <a:lnTo>
                      <a:pt x="540" y="2095"/>
                    </a:lnTo>
                    <a:lnTo>
                      <a:pt x="540" y="2092"/>
                    </a:lnTo>
                    <a:lnTo>
                      <a:pt x="540" y="2081"/>
                    </a:lnTo>
                    <a:lnTo>
                      <a:pt x="538" y="2076"/>
                    </a:lnTo>
                    <a:lnTo>
                      <a:pt x="538" y="2066"/>
                    </a:lnTo>
                    <a:lnTo>
                      <a:pt x="535" y="2058"/>
                    </a:lnTo>
                    <a:lnTo>
                      <a:pt x="535" y="2055"/>
                    </a:lnTo>
                    <a:lnTo>
                      <a:pt x="535" y="2047"/>
                    </a:lnTo>
                    <a:lnTo>
                      <a:pt x="535" y="2045"/>
                    </a:lnTo>
                    <a:lnTo>
                      <a:pt x="532" y="2039"/>
                    </a:lnTo>
                    <a:lnTo>
                      <a:pt x="532" y="2032"/>
                    </a:lnTo>
                    <a:lnTo>
                      <a:pt x="532" y="2029"/>
                    </a:lnTo>
                    <a:lnTo>
                      <a:pt x="532" y="2024"/>
                    </a:lnTo>
                    <a:lnTo>
                      <a:pt x="530" y="2018"/>
                    </a:lnTo>
                    <a:lnTo>
                      <a:pt x="530" y="2013"/>
                    </a:lnTo>
                    <a:lnTo>
                      <a:pt x="530" y="2005"/>
                    </a:lnTo>
                    <a:lnTo>
                      <a:pt x="530" y="2003"/>
                    </a:lnTo>
                    <a:lnTo>
                      <a:pt x="527" y="1997"/>
                    </a:lnTo>
                    <a:lnTo>
                      <a:pt x="522" y="1990"/>
                    </a:lnTo>
                    <a:lnTo>
                      <a:pt x="522" y="1987"/>
                    </a:lnTo>
                    <a:lnTo>
                      <a:pt x="519" y="1984"/>
                    </a:lnTo>
                    <a:lnTo>
                      <a:pt x="517" y="1984"/>
                    </a:lnTo>
                    <a:lnTo>
                      <a:pt x="514" y="1984"/>
                    </a:lnTo>
                    <a:lnTo>
                      <a:pt x="509" y="1984"/>
                    </a:lnTo>
                    <a:lnTo>
                      <a:pt x="506" y="1984"/>
                    </a:lnTo>
                    <a:lnTo>
                      <a:pt x="504" y="1984"/>
                    </a:lnTo>
                    <a:lnTo>
                      <a:pt x="504" y="1982"/>
                    </a:lnTo>
                    <a:lnTo>
                      <a:pt x="501" y="1982"/>
                    </a:lnTo>
                    <a:lnTo>
                      <a:pt x="498" y="1982"/>
                    </a:lnTo>
                    <a:lnTo>
                      <a:pt x="496" y="1982"/>
                    </a:lnTo>
                    <a:lnTo>
                      <a:pt x="493" y="1982"/>
                    </a:lnTo>
                    <a:lnTo>
                      <a:pt x="490" y="1982"/>
                    </a:lnTo>
                    <a:lnTo>
                      <a:pt x="490" y="1979"/>
                    </a:lnTo>
                    <a:lnTo>
                      <a:pt x="488" y="1979"/>
                    </a:lnTo>
                    <a:lnTo>
                      <a:pt x="485" y="1979"/>
                    </a:lnTo>
                    <a:lnTo>
                      <a:pt x="485" y="1976"/>
                    </a:lnTo>
                    <a:lnTo>
                      <a:pt x="483" y="1976"/>
                    </a:lnTo>
                    <a:lnTo>
                      <a:pt x="477" y="1974"/>
                    </a:lnTo>
                    <a:lnTo>
                      <a:pt x="472" y="1974"/>
                    </a:lnTo>
                    <a:lnTo>
                      <a:pt x="467" y="1974"/>
                    </a:lnTo>
                    <a:lnTo>
                      <a:pt x="464" y="1974"/>
                    </a:lnTo>
                    <a:lnTo>
                      <a:pt x="462" y="1974"/>
                    </a:lnTo>
                    <a:lnTo>
                      <a:pt x="459" y="1974"/>
                    </a:lnTo>
                    <a:lnTo>
                      <a:pt x="456" y="1974"/>
                    </a:lnTo>
                    <a:lnTo>
                      <a:pt x="454" y="1974"/>
                    </a:lnTo>
                    <a:lnTo>
                      <a:pt x="451" y="1974"/>
                    </a:lnTo>
                    <a:lnTo>
                      <a:pt x="451" y="1971"/>
                    </a:lnTo>
                    <a:lnTo>
                      <a:pt x="449" y="1971"/>
                    </a:lnTo>
                    <a:lnTo>
                      <a:pt x="449" y="1966"/>
                    </a:lnTo>
                    <a:lnTo>
                      <a:pt x="443" y="1969"/>
                    </a:lnTo>
                    <a:lnTo>
                      <a:pt x="441" y="1969"/>
                    </a:lnTo>
                    <a:lnTo>
                      <a:pt x="435" y="1974"/>
                    </a:lnTo>
                    <a:lnTo>
                      <a:pt x="435" y="1971"/>
                    </a:lnTo>
                    <a:lnTo>
                      <a:pt x="433" y="1971"/>
                    </a:lnTo>
                    <a:lnTo>
                      <a:pt x="425" y="1976"/>
                    </a:lnTo>
                    <a:lnTo>
                      <a:pt x="407" y="1971"/>
                    </a:lnTo>
                    <a:lnTo>
                      <a:pt x="407" y="1969"/>
                    </a:lnTo>
                    <a:lnTo>
                      <a:pt x="404" y="1966"/>
                    </a:lnTo>
                    <a:lnTo>
                      <a:pt x="404" y="1963"/>
                    </a:lnTo>
                    <a:lnTo>
                      <a:pt x="401" y="1961"/>
                    </a:lnTo>
                    <a:lnTo>
                      <a:pt x="393" y="1945"/>
                    </a:lnTo>
                    <a:lnTo>
                      <a:pt x="391" y="1942"/>
                    </a:lnTo>
                    <a:lnTo>
                      <a:pt x="388" y="1934"/>
                    </a:lnTo>
                    <a:lnTo>
                      <a:pt x="383" y="1929"/>
                    </a:lnTo>
                    <a:lnTo>
                      <a:pt x="375" y="1934"/>
                    </a:lnTo>
                    <a:lnTo>
                      <a:pt x="370" y="1937"/>
                    </a:lnTo>
                    <a:lnTo>
                      <a:pt x="365" y="1940"/>
                    </a:lnTo>
                    <a:lnTo>
                      <a:pt x="362" y="1942"/>
                    </a:lnTo>
                    <a:lnTo>
                      <a:pt x="354" y="1945"/>
                    </a:lnTo>
                    <a:lnTo>
                      <a:pt x="344" y="1953"/>
                    </a:lnTo>
                    <a:lnTo>
                      <a:pt x="328" y="1961"/>
                    </a:lnTo>
                    <a:lnTo>
                      <a:pt x="315" y="1969"/>
                    </a:lnTo>
                    <a:lnTo>
                      <a:pt x="307" y="1974"/>
                    </a:lnTo>
                    <a:lnTo>
                      <a:pt x="299" y="1979"/>
                    </a:lnTo>
                    <a:lnTo>
                      <a:pt x="294" y="1961"/>
                    </a:lnTo>
                    <a:lnTo>
                      <a:pt x="291" y="1958"/>
                    </a:lnTo>
                    <a:lnTo>
                      <a:pt x="291" y="1955"/>
                    </a:lnTo>
                    <a:lnTo>
                      <a:pt x="291" y="1953"/>
                    </a:lnTo>
                    <a:lnTo>
                      <a:pt x="289" y="1953"/>
                    </a:lnTo>
                    <a:lnTo>
                      <a:pt x="289" y="1950"/>
                    </a:lnTo>
                    <a:lnTo>
                      <a:pt x="289" y="1948"/>
                    </a:lnTo>
                    <a:lnTo>
                      <a:pt x="286" y="1948"/>
                    </a:lnTo>
                    <a:lnTo>
                      <a:pt x="286" y="1945"/>
                    </a:lnTo>
                    <a:lnTo>
                      <a:pt x="286" y="1942"/>
                    </a:lnTo>
                    <a:lnTo>
                      <a:pt x="286" y="1940"/>
                    </a:lnTo>
                    <a:lnTo>
                      <a:pt x="286" y="1937"/>
                    </a:lnTo>
                    <a:lnTo>
                      <a:pt x="289" y="1934"/>
                    </a:lnTo>
                    <a:lnTo>
                      <a:pt x="289" y="1932"/>
                    </a:lnTo>
                    <a:lnTo>
                      <a:pt x="289" y="1929"/>
                    </a:lnTo>
                    <a:lnTo>
                      <a:pt x="289" y="1927"/>
                    </a:lnTo>
                    <a:lnTo>
                      <a:pt x="289" y="1924"/>
                    </a:lnTo>
                    <a:lnTo>
                      <a:pt x="286" y="1921"/>
                    </a:lnTo>
                    <a:lnTo>
                      <a:pt x="286" y="1919"/>
                    </a:lnTo>
                    <a:lnTo>
                      <a:pt x="286" y="1916"/>
                    </a:lnTo>
                    <a:lnTo>
                      <a:pt x="286" y="1913"/>
                    </a:lnTo>
                    <a:lnTo>
                      <a:pt x="286" y="1911"/>
                    </a:lnTo>
                    <a:lnTo>
                      <a:pt x="289" y="1906"/>
                    </a:lnTo>
                    <a:lnTo>
                      <a:pt x="289" y="1903"/>
                    </a:lnTo>
                    <a:lnTo>
                      <a:pt x="291" y="1900"/>
                    </a:lnTo>
                    <a:lnTo>
                      <a:pt x="291" y="1898"/>
                    </a:lnTo>
                    <a:lnTo>
                      <a:pt x="291" y="1895"/>
                    </a:lnTo>
                    <a:lnTo>
                      <a:pt x="294" y="1892"/>
                    </a:lnTo>
                    <a:lnTo>
                      <a:pt x="294" y="1890"/>
                    </a:lnTo>
                    <a:lnTo>
                      <a:pt x="294" y="1887"/>
                    </a:lnTo>
                    <a:lnTo>
                      <a:pt x="291" y="1885"/>
                    </a:lnTo>
                    <a:lnTo>
                      <a:pt x="289" y="1882"/>
                    </a:lnTo>
                    <a:lnTo>
                      <a:pt x="283" y="1882"/>
                    </a:lnTo>
                    <a:lnTo>
                      <a:pt x="283" y="1879"/>
                    </a:lnTo>
                    <a:lnTo>
                      <a:pt x="283" y="1874"/>
                    </a:lnTo>
                    <a:lnTo>
                      <a:pt x="286" y="1874"/>
                    </a:lnTo>
                    <a:lnTo>
                      <a:pt x="286" y="1871"/>
                    </a:lnTo>
                    <a:lnTo>
                      <a:pt x="286" y="1869"/>
                    </a:lnTo>
                    <a:lnTo>
                      <a:pt x="286" y="1866"/>
                    </a:lnTo>
                    <a:lnTo>
                      <a:pt x="289" y="1864"/>
                    </a:lnTo>
                    <a:lnTo>
                      <a:pt x="289" y="1861"/>
                    </a:lnTo>
                    <a:lnTo>
                      <a:pt x="289" y="1858"/>
                    </a:lnTo>
                    <a:lnTo>
                      <a:pt x="289" y="1853"/>
                    </a:lnTo>
                    <a:lnTo>
                      <a:pt x="289" y="1848"/>
                    </a:lnTo>
                    <a:lnTo>
                      <a:pt x="289" y="1845"/>
                    </a:lnTo>
                    <a:lnTo>
                      <a:pt x="291" y="1843"/>
                    </a:lnTo>
                    <a:lnTo>
                      <a:pt x="291" y="1837"/>
                    </a:lnTo>
                    <a:lnTo>
                      <a:pt x="291" y="1832"/>
                    </a:lnTo>
                    <a:lnTo>
                      <a:pt x="296" y="1832"/>
                    </a:lnTo>
                    <a:lnTo>
                      <a:pt x="299" y="1832"/>
                    </a:lnTo>
                    <a:lnTo>
                      <a:pt x="299" y="1835"/>
                    </a:lnTo>
                    <a:lnTo>
                      <a:pt x="299" y="1832"/>
                    </a:lnTo>
                    <a:lnTo>
                      <a:pt x="302" y="1829"/>
                    </a:lnTo>
                    <a:lnTo>
                      <a:pt x="299" y="1829"/>
                    </a:lnTo>
                    <a:lnTo>
                      <a:pt x="296" y="1829"/>
                    </a:lnTo>
                    <a:lnTo>
                      <a:pt x="299" y="1824"/>
                    </a:lnTo>
                    <a:lnTo>
                      <a:pt x="296" y="1824"/>
                    </a:lnTo>
                    <a:lnTo>
                      <a:pt x="299" y="1814"/>
                    </a:lnTo>
                    <a:lnTo>
                      <a:pt x="299" y="1808"/>
                    </a:lnTo>
                    <a:lnTo>
                      <a:pt x="299" y="1803"/>
                    </a:lnTo>
                    <a:lnTo>
                      <a:pt x="299" y="1785"/>
                    </a:lnTo>
                    <a:lnTo>
                      <a:pt x="294" y="1785"/>
                    </a:lnTo>
                    <a:lnTo>
                      <a:pt x="294" y="1774"/>
                    </a:lnTo>
                    <a:lnTo>
                      <a:pt x="294" y="1766"/>
                    </a:lnTo>
                    <a:lnTo>
                      <a:pt x="294" y="1753"/>
                    </a:lnTo>
                    <a:lnTo>
                      <a:pt x="296" y="1748"/>
                    </a:lnTo>
                    <a:lnTo>
                      <a:pt x="296" y="1745"/>
                    </a:lnTo>
                    <a:lnTo>
                      <a:pt x="299" y="1745"/>
                    </a:lnTo>
                    <a:lnTo>
                      <a:pt x="299" y="1743"/>
                    </a:lnTo>
                    <a:lnTo>
                      <a:pt x="299" y="1740"/>
                    </a:lnTo>
                    <a:lnTo>
                      <a:pt x="299" y="1738"/>
                    </a:lnTo>
                    <a:lnTo>
                      <a:pt x="299" y="1735"/>
                    </a:lnTo>
                    <a:lnTo>
                      <a:pt x="299" y="1732"/>
                    </a:lnTo>
                    <a:lnTo>
                      <a:pt x="296" y="1735"/>
                    </a:lnTo>
                    <a:lnTo>
                      <a:pt x="294" y="1735"/>
                    </a:lnTo>
                    <a:lnTo>
                      <a:pt x="294" y="1719"/>
                    </a:lnTo>
                    <a:lnTo>
                      <a:pt x="294" y="1717"/>
                    </a:lnTo>
                    <a:lnTo>
                      <a:pt x="291" y="1709"/>
                    </a:lnTo>
                    <a:lnTo>
                      <a:pt x="291" y="1704"/>
                    </a:lnTo>
                    <a:lnTo>
                      <a:pt x="291" y="1696"/>
                    </a:lnTo>
                    <a:lnTo>
                      <a:pt x="291" y="1690"/>
                    </a:lnTo>
                    <a:lnTo>
                      <a:pt x="291" y="1683"/>
                    </a:lnTo>
                    <a:lnTo>
                      <a:pt x="291" y="1675"/>
                    </a:lnTo>
                    <a:lnTo>
                      <a:pt x="291" y="1667"/>
                    </a:lnTo>
                    <a:lnTo>
                      <a:pt x="291" y="1656"/>
                    </a:lnTo>
                    <a:lnTo>
                      <a:pt x="294" y="1648"/>
                    </a:lnTo>
                    <a:lnTo>
                      <a:pt x="294" y="1627"/>
                    </a:lnTo>
                    <a:lnTo>
                      <a:pt x="294" y="1601"/>
                    </a:lnTo>
                    <a:lnTo>
                      <a:pt x="294" y="1599"/>
                    </a:lnTo>
                    <a:lnTo>
                      <a:pt x="296" y="1599"/>
                    </a:lnTo>
                    <a:lnTo>
                      <a:pt x="296" y="1588"/>
                    </a:lnTo>
                    <a:lnTo>
                      <a:pt x="296" y="1585"/>
                    </a:lnTo>
                    <a:lnTo>
                      <a:pt x="294" y="1583"/>
                    </a:lnTo>
                    <a:lnTo>
                      <a:pt x="294" y="1578"/>
                    </a:lnTo>
                    <a:lnTo>
                      <a:pt x="294" y="1575"/>
                    </a:lnTo>
                    <a:lnTo>
                      <a:pt x="294" y="1572"/>
                    </a:lnTo>
                    <a:lnTo>
                      <a:pt x="294" y="1567"/>
                    </a:lnTo>
                    <a:lnTo>
                      <a:pt x="294" y="1564"/>
                    </a:lnTo>
                    <a:lnTo>
                      <a:pt x="294" y="1559"/>
                    </a:lnTo>
                    <a:lnTo>
                      <a:pt x="294" y="1554"/>
                    </a:lnTo>
                    <a:lnTo>
                      <a:pt x="294" y="1549"/>
                    </a:lnTo>
                    <a:lnTo>
                      <a:pt x="296" y="1546"/>
                    </a:lnTo>
                    <a:lnTo>
                      <a:pt x="296" y="1543"/>
                    </a:lnTo>
                    <a:lnTo>
                      <a:pt x="296" y="1541"/>
                    </a:lnTo>
                    <a:lnTo>
                      <a:pt x="296" y="1538"/>
                    </a:lnTo>
                    <a:lnTo>
                      <a:pt x="296" y="1536"/>
                    </a:lnTo>
                    <a:lnTo>
                      <a:pt x="296" y="1533"/>
                    </a:lnTo>
                    <a:lnTo>
                      <a:pt x="296" y="1530"/>
                    </a:lnTo>
                    <a:lnTo>
                      <a:pt x="294" y="1528"/>
                    </a:lnTo>
                    <a:lnTo>
                      <a:pt x="294" y="1512"/>
                    </a:lnTo>
                    <a:lnTo>
                      <a:pt x="294" y="1509"/>
                    </a:lnTo>
                    <a:lnTo>
                      <a:pt x="294" y="1496"/>
                    </a:lnTo>
                    <a:lnTo>
                      <a:pt x="294" y="1494"/>
                    </a:lnTo>
                    <a:lnTo>
                      <a:pt x="294" y="1491"/>
                    </a:lnTo>
                    <a:lnTo>
                      <a:pt x="294" y="1488"/>
                    </a:lnTo>
                    <a:lnTo>
                      <a:pt x="296" y="1488"/>
                    </a:lnTo>
                    <a:lnTo>
                      <a:pt x="296" y="1486"/>
                    </a:lnTo>
                    <a:lnTo>
                      <a:pt x="296" y="1480"/>
                    </a:lnTo>
                    <a:lnTo>
                      <a:pt x="296" y="1478"/>
                    </a:lnTo>
                    <a:lnTo>
                      <a:pt x="296" y="1475"/>
                    </a:lnTo>
                    <a:lnTo>
                      <a:pt x="296" y="1470"/>
                    </a:lnTo>
                    <a:lnTo>
                      <a:pt x="296" y="1465"/>
                    </a:lnTo>
                    <a:lnTo>
                      <a:pt x="296" y="1459"/>
                    </a:lnTo>
                    <a:lnTo>
                      <a:pt x="296" y="1457"/>
                    </a:lnTo>
                    <a:lnTo>
                      <a:pt x="296" y="1454"/>
                    </a:lnTo>
                    <a:lnTo>
                      <a:pt x="296" y="1449"/>
                    </a:lnTo>
                    <a:lnTo>
                      <a:pt x="296" y="1446"/>
                    </a:lnTo>
                    <a:lnTo>
                      <a:pt x="296" y="1441"/>
                    </a:lnTo>
                    <a:lnTo>
                      <a:pt x="296" y="1438"/>
                    </a:lnTo>
                    <a:lnTo>
                      <a:pt x="296" y="1436"/>
                    </a:lnTo>
                    <a:lnTo>
                      <a:pt x="296" y="1431"/>
                    </a:lnTo>
                    <a:lnTo>
                      <a:pt x="296" y="1428"/>
                    </a:lnTo>
                    <a:lnTo>
                      <a:pt x="296" y="1425"/>
                    </a:lnTo>
                    <a:lnTo>
                      <a:pt x="299" y="1425"/>
                    </a:lnTo>
                    <a:lnTo>
                      <a:pt x="302" y="1425"/>
                    </a:lnTo>
                    <a:lnTo>
                      <a:pt x="304" y="1425"/>
                    </a:lnTo>
                    <a:lnTo>
                      <a:pt x="310" y="1425"/>
                    </a:lnTo>
                    <a:lnTo>
                      <a:pt x="312" y="1425"/>
                    </a:lnTo>
                    <a:lnTo>
                      <a:pt x="315" y="1425"/>
                    </a:lnTo>
                    <a:lnTo>
                      <a:pt x="317" y="1425"/>
                    </a:lnTo>
                    <a:lnTo>
                      <a:pt x="320" y="1425"/>
                    </a:lnTo>
                    <a:lnTo>
                      <a:pt x="323" y="1425"/>
                    </a:lnTo>
                    <a:lnTo>
                      <a:pt x="325" y="1425"/>
                    </a:lnTo>
                    <a:lnTo>
                      <a:pt x="331" y="1425"/>
                    </a:lnTo>
                    <a:lnTo>
                      <a:pt x="331" y="1396"/>
                    </a:lnTo>
                    <a:lnTo>
                      <a:pt x="315" y="1396"/>
                    </a:lnTo>
                    <a:lnTo>
                      <a:pt x="281" y="1396"/>
                    </a:lnTo>
                    <a:lnTo>
                      <a:pt x="249" y="1396"/>
                    </a:lnTo>
                    <a:lnTo>
                      <a:pt x="226" y="1396"/>
                    </a:lnTo>
                    <a:lnTo>
                      <a:pt x="220" y="1396"/>
                    </a:lnTo>
                    <a:lnTo>
                      <a:pt x="218" y="1396"/>
                    </a:lnTo>
                    <a:lnTo>
                      <a:pt x="210" y="1396"/>
                    </a:lnTo>
                    <a:lnTo>
                      <a:pt x="207" y="1396"/>
                    </a:lnTo>
                    <a:lnTo>
                      <a:pt x="173" y="1396"/>
                    </a:lnTo>
                    <a:lnTo>
                      <a:pt x="171" y="1396"/>
                    </a:lnTo>
                    <a:lnTo>
                      <a:pt x="160" y="1396"/>
                    </a:lnTo>
                    <a:lnTo>
                      <a:pt x="142" y="1396"/>
                    </a:lnTo>
                    <a:lnTo>
                      <a:pt x="121" y="1396"/>
                    </a:lnTo>
                    <a:lnTo>
                      <a:pt x="97" y="1394"/>
                    </a:lnTo>
                    <a:lnTo>
                      <a:pt x="68" y="1394"/>
                    </a:lnTo>
                    <a:lnTo>
                      <a:pt x="32" y="1394"/>
                    </a:lnTo>
                    <a:lnTo>
                      <a:pt x="0" y="1394"/>
                    </a:lnTo>
                    <a:lnTo>
                      <a:pt x="0" y="1389"/>
                    </a:lnTo>
                    <a:lnTo>
                      <a:pt x="3" y="1362"/>
                    </a:lnTo>
                    <a:lnTo>
                      <a:pt x="5" y="1336"/>
                    </a:lnTo>
                    <a:lnTo>
                      <a:pt x="11" y="1297"/>
                    </a:lnTo>
                    <a:lnTo>
                      <a:pt x="13" y="1263"/>
                    </a:lnTo>
                    <a:lnTo>
                      <a:pt x="16" y="1247"/>
                    </a:lnTo>
                    <a:lnTo>
                      <a:pt x="13" y="1239"/>
                    </a:lnTo>
                    <a:lnTo>
                      <a:pt x="19" y="1228"/>
                    </a:lnTo>
                    <a:lnTo>
                      <a:pt x="21" y="1226"/>
                    </a:lnTo>
                    <a:lnTo>
                      <a:pt x="21" y="1223"/>
                    </a:lnTo>
                    <a:lnTo>
                      <a:pt x="24" y="1221"/>
                    </a:lnTo>
                    <a:lnTo>
                      <a:pt x="34" y="1200"/>
                    </a:lnTo>
                    <a:lnTo>
                      <a:pt x="47" y="1171"/>
                    </a:lnTo>
                    <a:lnTo>
                      <a:pt x="63" y="1145"/>
                    </a:lnTo>
                    <a:lnTo>
                      <a:pt x="76" y="1118"/>
                    </a:lnTo>
                    <a:lnTo>
                      <a:pt x="76" y="1116"/>
                    </a:lnTo>
                    <a:lnTo>
                      <a:pt x="79" y="1113"/>
                    </a:lnTo>
                    <a:lnTo>
                      <a:pt x="79" y="1110"/>
                    </a:lnTo>
                    <a:lnTo>
                      <a:pt x="79" y="1108"/>
                    </a:lnTo>
                    <a:lnTo>
                      <a:pt x="82" y="1105"/>
                    </a:lnTo>
                    <a:lnTo>
                      <a:pt x="84" y="1103"/>
                    </a:lnTo>
                    <a:lnTo>
                      <a:pt x="87" y="1097"/>
                    </a:lnTo>
                    <a:lnTo>
                      <a:pt x="87" y="1095"/>
                    </a:lnTo>
                    <a:lnTo>
                      <a:pt x="92" y="1084"/>
                    </a:lnTo>
                    <a:lnTo>
                      <a:pt x="95" y="1079"/>
                    </a:lnTo>
                    <a:lnTo>
                      <a:pt x="95" y="1076"/>
                    </a:lnTo>
                    <a:lnTo>
                      <a:pt x="97" y="1074"/>
                    </a:lnTo>
                    <a:lnTo>
                      <a:pt x="102" y="1066"/>
                    </a:lnTo>
                    <a:lnTo>
                      <a:pt x="105" y="1058"/>
                    </a:lnTo>
                    <a:lnTo>
                      <a:pt x="113" y="1040"/>
                    </a:lnTo>
                    <a:lnTo>
                      <a:pt x="116" y="1037"/>
                    </a:lnTo>
                    <a:lnTo>
                      <a:pt x="121" y="1024"/>
                    </a:lnTo>
                    <a:lnTo>
                      <a:pt x="123" y="1021"/>
                    </a:lnTo>
                    <a:lnTo>
                      <a:pt x="123" y="1019"/>
                    </a:lnTo>
                    <a:lnTo>
                      <a:pt x="126" y="1016"/>
                    </a:lnTo>
                    <a:lnTo>
                      <a:pt x="126" y="1011"/>
                    </a:lnTo>
                    <a:lnTo>
                      <a:pt x="129" y="1011"/>
                    </a:lnTo>
                    <a:lnTo>
                      <a:pt x="131" y="1005"/>
                    </a:lnTo>
                    <a:lnTo>
                      <a:pt x="142" y="979"/>
                    </a:lnTo>
                    <a:lnTo>
                      <a:pt x="150" y="958"/>
                    </a:lnTo>
                    <a:lnTo>
                      <a:pt x="158" y="942"/>
                    </a:lnTo>
                    <a:lnTo>
                      <a:pt x="158" y="940"/>
                    </a:lnTo>
                    <a:lnTo>
                      <a:pt x="165" y="924"/>
                    </a:lnTo>
                    <a:lnTo>
                      <a:pt x="165" y="921"/>
                    </a:lnTo>
                    <a:lnTo>
                      <a:pt x="168" y="916"/>
                    </a:lnTo>
                    <a:lnTo>
                      <a:pt x="176" y="898"/>
                    </a:lnTo>
                    <a:lnTo>
                      <a:pt x="186" y="874"/>
                    </a:lnTo>
                    <a:lnTo>
                      <a:pt x="192" y="864"/>
                    </a:lnTo>
                    <a:lnTo>
                      <a:pt x="197" y="851"/>
                    </a:lnTo>
                    <a:lnTo>
                      <a:pt x="202" y="840"/>
                    </a:lnTo>
                    <a:lnTo>
                      <a:pt x="210" y="824"/>
                    </a:lnTo>
                    <a:lnTo>
                      <a:pt x="218" y="801"/>
                    </a:lnTo>
                    <a:lnTo>
                      <a:pt x="223" y="788"/>
                    </a:lnTo>
                    <a:lnTo>
                      <a:pt x="231" y="767"/>
                    </a:lnTo>
                    <a:lnTo>
                      <a:pt x="244" y="727"/>
                    </a:lnTo>
                    <a:lnTo>
                      <a:pt x="247" y="725"/>
                    </a:lnTo>
                    <a:lnTo>
                      <a:pt x="257" y="696"/>
                    </a:lnTo>
                    <a:lnTo>
                      <a:pt x="257" y="691"/>
                    </a:lnTo>
                    <a:lnTo>
                      <a:pt x="268" y="662"/>
                    </a:lnTo>
                    <a:lnTo>
                      <a:pt x="281" y="630"/>
                    </a:lnTo>
                    <a:lnTo>
                      <a:pt x="283" y="625"/>
                    </a:lnTo>
                    <a:lnTo>
                      <a:pt x="286" y="614"/>
                    </a:lnTo>
                    <a:lnTo>
                      <a:pt x="291" y="596"/>
                    </a:lnTo>
                    <a:lnTo>
                      <a:pt x="296" y="580"/>
                    </a:lnTo>
                    <a:lnTo>
                      <a:pt x="299" y="578"/>
                    </a:lnTo>
                    <a:lnTo>
                      <a:pt x="302" y="570"/>
                    </a:lnTo>
                    <a:lnTo>
                      <a:pt x="304" y="565"/>
                    </a:lnTo>
                    <a:lnTo>
                      <a:pt x="310" y="549"/>
                    </a:lnTo>
                    <a:lnTo>
                      <a:pt x="310" y="546"/>
                    </a:lnTo>
                    <a:lnTo>
                      <a:pt x="310" y="544"/>
                    </a:lnTo>
                    <a:lnTo>
                      <a:pt x="312" y="544"/>
                    </a:lnTo>
                    <a:lnTo>
                      <a:pt x="312" y="541"/>
                    </a:lnTo>
                    <a:lnTo>
                      <a:pt x="312" y="538"/>
                    </a:lnTo>
                    <a:lnTo>
                      <a:pt x="312" y="536"/>
                    </a:lnTo>
                    <a:lnTo>
                      <a:pt x="315" y="536"/>
                    </a:lnTo>
                    <a:lnTo>
                      <a:pt x="315" y="533"/>
                    </a:lnTo>
                    <a:lnTo>
                      <a:pt x="317" y="530"/>
                    </a:lnTo>
                    <a:lnTo>
                      <a:pt x="323" y="509"/>
                    </a:lnTo>
                    <a:lnTo>
                      <a:pt x="323" y="504"/>
                    </a:lnTo>
                    <a:lnTo>
                      <a:pt x="325" y="502"/>
                    </a:lnTo>
                    <a:lnTo>
                      <a:pt x="325" y="496"/>
                    </a:lnTo>
                    <a:lnTo>
                      <a:pt x="328" y="483"/>
                    </a:lnTo>
                    <a:lnTo>
                      <a:pt x="328" y="481"/>
                    </a:lnTo>
                    <a:lnTo>
                      <a:pt x="331" y="470"/>
                    </a:lnTo>
                    <a:lnTo>
                      <a:pt x="331" y="462"/>
                    </a:lnTo>
                    <a:lnTo>
                      <a:pt x="331" y="454"/>
                    </a:lnTo>
                    <a:lnTo>
                      <a:pt x="331" y="452"/>
                    </a:lnTo>
                    <a:lnTo>
                      <a:pt x="331" y="449"/>
                    </a:lnTo>
                    <a:lnTo>
                      <a:pt x="331" y="439"/>
                    </a:lnTo>
                    <a:lnTo>
                      <a:pt x="331" y="407"/>
                    </a:lnTo>
                    <a:lnTo>
                      <a:pt x="333" y="378"/>
                    </a:lnTo>
                    <a:lnTo>
                      <a:pt x="333" y="349"/>
                    </a:lnTo>
                    <a:lnTo>
                      <a:pt x="333" y="315"/>
                    </a:lnTo>
                    <a:lnTo>
                      <a:pt x="333" y="302"/>
                    </a:lnTo>
                    <a:lnTo>
                      <a:pt x="333" y="260"/>
                    </a:lnTo>
                    <a:lnTo>
                      <a:pt x="336" y="260"/>
                    </a:lnTo>
                    <a:lnTo>
                      <a:pt x="338" y="260"/>
                    </a:lnTo>
                    <a:lnTo>
                      <a:pt x="399" y="278"/>
                    </a:lnTo>
                    <a:lnTo>
                      <a:pt x="417" y="236"/>
                    </a:lnTo>
                    <a:lnTo>
                      <a:pt x="422" y="223"/>
                    </a:lnTo>
                    <a:lnTo>
                      <a:pt x="422" y="221"/>
                    </a:lnTo>
                    <a:lnTo>
                      <a:pt x="425" y="218"/>
                    </a:lnTo>
                    <a:lnTo>
                      <a:pt x="428" y="208"/>
                    </a:lnTo>
                    <a:lnTo>
                      <a:pt x="454" y="142"/>
                    </a:lnTo>
                    <a:lnTo>
                      <a:pt x="459" y="132"/>
                    </a:lnTo>
                    <a:lnTo>
                      <a:pt x="464" y="116"/>
                    </a:lnTo>
                    <a:lnTo>
                      <a:pt x="464" y="113"/>
                    </a:lnTo>
                    <a:lnTo>
                      <a:pt x="470" y="105"/>
                    </a:lnTo>
                    <a:lnTo>
                      <a:pt x="470" y="103"/>
                    </a:lnTo>
                    <a:lnTo>
                      <a:pt x="472" y="100"/>
                    </a:lnTo>
                    <a:lnTo>
                      <a:pt x="472" y="95"/>
                    </a:lnTo>
                    <a:lnTo>
                      <a:pt x="480" y="79"/>
                    </a:lnTo>
                    <a:lnTo>
                      <a:pt x="490" y="53"/>
                    </a:lnTo>
                    <a:lnTo>
                      <a:pt x="501" y="29"/>
                    </a:lnTo>
                    <a:lnTo>
                      <a:pt x="511" y="0"/>
                    </a:lnTo>
                    <a:lnTo>
                      <a:pt x="522" y="11"/>
                    </a:lnTo>
                    <a:lnTo>
                      <a:pt x="532" y="19"/>
                    </a:lnTo>
                    <a:lnTo>
                      <a:pt x="540" y="27"/>
                    </a:lnTo>
                    <a:lnTo>
                      <a:pt x="559" y="42"/>
                    </a:lnTo>
                    <a:lnTo>
                      <a:pt x="572" y="55"/>
                    </a:lnTo>
                    <a:lnTo>
                      <a:pt x="587" y="71"/>
                    </a:lnTo>
                    <a:lnTo>
                      <a:pt x="598" y="79"/>
                    </a:lnTo>
                    <a:lnTo>
                      <a:pt x="611" y="90"/>
                    </a:lnTo>
                    <a:lnTo>
                      <a:pt x="622" y="100"/>
                    </a:lnTo>
                    <a:lnTo>
                      <a:pt x="627" y="105"/>
                    </a:lnTo>
                    <a:lnTo>
                      <a:pt x="632" y="111"/>
                    </a:lnTo>
                    <a:lnTo>
                      <a:pt x="637" y="118"/>
                    </a:lnTo>
                    <a:lnTo>
                      <a:pt x="643" y="126"/>
                    </a:lnTo>
                    <a:lnTo>
                      <a:pt x="645" y="129"/>
                    </a:lnTo>
                    <a:lnTo>
                      <a:pt x="648" y="132"/>
                    </a:lnTo>
                    <a:lnTo>
                      <a:pt x="650" y="134"/>
                    </a:lnTo>
                    <a:lnTo>
                      <a:pt x="661" y="150"/>
                    </a:lnTo>
                    <a:lnTo>
                      <a:pt x="669" y="160"/>
                    </a:lnTo>
                    <a:lnTo>
                      <a:pt x="674" y="171"/>
                    </a:lnTo>
                    <a:lnTo>
                      <a:pt x="679" y="179"/>
                    </a:lnTo>
                    <a:lnTo>
                      <a:pt x="687" y="189"/>
                    </a:lnTo>
                    <a:lnTo>
                      <a:pt x="705" y="197"/>
                    </a:lnTo>
                    <a:lnTo>
                      <a:pt x="708" y="197"/>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8" name="フリーフォーム 237"/>
              <p:cNvSpPr>
                <a:spLocks/>
              </p:cNvSpPr>
              <p:nvPr/>
            </p:nvSpPr>
            <p:spPr bwMode="auto">
              <a:xfrm>
                <a:off x="3543202" y="3968361"/>
                <a:ext cx="470758" cy="1108769"/>
              </a:xfrm>
              <a:custGeom>
                <a:avLst/>
                <a:gdLst>
                  <a:gd name="T0" fmla="*/ 155 w 983"/>
                  <a:gd name="T1" fmla="*/ 139 h 2278"/>
                  <a:gd name="T2" fmla="*/ 378 w 983"/>
                  <a:gd name="T3" fmla="*/ 357 h 2278"/>
                  <a:gd name="T4" fmla="*/ 574 w 983"/>
                  <a:gd name="T5" fmla="*/ 446 h 2278"/>
                  <a:gd name="T6" fmla="*/ 606 w 983"/>
                  <a:gd name="T7" fmla="*/ 559 h 2278"/>
                  <a:gd name="T8" fmla="*/ 621 w 983"/>
                  <a:gd name="T9" fmla="*/ 640 h 2278"/>
                  <a:gd name="T10" fmla="*/ 655 w 983"/>
                  <a:gd name="T11" fmla="*/ 716 h 2278"/>
                  <a:gd name="T12" fmla="*/ 608 w 983"/>
                  <a:gd name="T13" fmla="*/ 803 h 2278"/>
                  <a:gd name="T14" fmla="*/ 600 w 983"/>
                  <a:gd name="T15" fmla="*/ 903 h 2278"/>
                  <a:gd name="T16" fmla="*/ 595 w 983"/>
                  <a:gd name="T17" fmla="*/ 987 h 2278"/>
                  <a:gd name="T18" fmla="*/ 574 w 983"/>
                  <a:gd name="T19" fmla="*/ 1039 h 2278"/>
                  <a:gd name="T20" fmla="*/ 530 w 983"/>
                  <a:gd name="T21" fmla="*/ 1021 h 2278"/>
                  <a:gd name="T22" fmla="*/ 488 w 983"/>
                  <a:gd name="T23" fmla="*/ 1002 h 2278"/>
                  <a:gd name="T24" fmla="*/ 393 w 983"/>
                  <a:gd name="T25" fmla="*/ 963 h 2278"/>
                  <a:gd name="T26" fmla="*/ 370 w 983"/>
                  <a:gd name="T27" fmla="*/ 934 h 2278"/>
                  <a:gd name="T28" fmla="*/ 325 w 983"/>
                  <a:gd name="T29" fmla="*/ 929 h 2278"/>
                  <a:gd name="T30" fmla="*/ 252 w 983"/>
                  <a:gd name="T31" fmla="*/ 908 h 2278"/>
                  <a:gd name="T32" fmla="*/ 204 w 983"/>
                  <a:gd name="T33" fmla="*/ 918 h 2278"/>
                  <a:gd name="T34" fmla="*/ 199 w 983"/>
                  <a:gd name="T35" fmla="*/ 863 h 2278"/>
                  <a:gd name="T36" fmla="*/ 168 w 983"/>
                  <a:gd name="T37" fmla="*/ 879 h 2278"/>
                  <a:gd name="T38" fmla="*/ 155 w 983"/>
                  <a:gd name="T39" fmla="*/ 968 h 2278"/>
                  <a:gd name="T40" fmla="*/ 160 w 983"/>
                  <a:gd name="T41" fmla="*/ 1089 h 2278"/>
                  <a:gd name="T42" fmla="*/ 215 w 983"/>
                  <a:gd name="T43" fmla="*/ 1113 h 2278"/>
                  <a:gd name="T44" fmla="*/ 312 w 983"/>
                  <a:gd name="T45" fmla="*/ 1123 h 2278"/>
                  <a:gd name="T46" fmla="*/ 391 w 983"/>
                  <a:gd name="T47" fmla="*/ 1183 h 2278"/>
                  <a:gd name="T48" fmla="*/ 472 w 983"/>
                  <a:gd name="T49" fmla="*/ 1217 h 2278"/>
                  <a:gd name="T50" fmla="*/ 551 w 983"/>
                  <a:gd name="T51" fmla="*/ 1215 h 2278"/>
                  <a:gd name="T52" fmla="*/ 556 w 983"/>
                  <a:gd name="T53" fmla="*/ 1144 h 2278"/>
                  <a:gd name="T54" fmla="*/ 535 w 983"/>
                  <a:gd name="T55" fmla="*/ 1089 h 2278"/>
                  <a:gd name="T56" fmla="*/ 537 w 983"/>
                  <a:gd name="T57" fmla="*/ 1081 h 2278"/>
                  <a:gd name="T58" fmla="*/ 561 w 983"/>
                  <a:gd name="T59" fmla="*/ 1139 h 2278"/>
                  <a:gd name="T60" fmla="*/ 611 w 983"/>
                  <a:gd name="T61" fmla="*/ 1176 h 2278"/>
                  <a:gd name="T62" fmla="*/ 663 w 983"/>
                  <a:gd name="T63" fmla="*/ 1178 h 2278"/>
                  <a:gd name="T64" fmla="*/ 629 w 983"/>
                  <a:gd name="T65" fmla="*/ 1220 h 2278"/>
                  <a:gd name="T66" fmla="*/ 700 w 983"/>
                  <a:gd name="T67" fmla="*/ 1294 h 2278"/>
                  <a:gd name="T68" fmla="*/ 807 w 983"/>
                  <a:gd name="T69" fmla="*/ 1288 h 2278"/>
                  <a:gd name="T70" fmla="*/ 839 w 983"/>
                  <a:gd name="T71" fmla="*/ 1333 h 2278"/>
                  <a:gd name="T72" fmla="*/ 883 w 983"/>
                  <a:gd name="T73" fmla="*/ 1375 h 2278"/>
                  <a:gd name="T74" fmla="*/ 952 w 983"/>
                  <a:gd name="T75" fmla="*/ 1393 h 2278"/>
                  <a:gd name="T76" fmla="*/ 980 w 983"/>
                  <a:gd name="T77" fmla="*/ 1409 h 2278"/>
                  <a:gd name="T78" fmla="*/ 980 w 983"/>
                  <a:gd name="T79" fmla="*/ 1451 h 2278"/>
                  <a:gd name="T80" fmla="*/ 980 w 983"/>
                  <a:gd name="T81" fmla="*/ 1504 h 2278"/>
                  <a:gd name="T82" fmla="*/ 939 w 983"/>
                  <a:gd name="T83" fmla="*/ 1572 h 2278"/>
                  <a:gd name="T84" fmla="*/ 904 w 983"/>
                  <a:gd name="T85" fmla="*/ 1614 h 2278"/>
                  <a:gd name="T86" fmla="*/ 842 w 983"/>
                  <a:gd name="T87" fmla="*/ 1651 h 2278"/>
                  <a:gd name="T88" fmla="*/ 739 w 983"/>
                  <a:gd name="T89" fmla="*/ 1727 h 2278"/>
                  <a:gd name="T90" fmla="*/ 745 w 983"/>
                  <a:gd name="T91" fmla="*/ 1850 h 2278"/>
                  <a:gd name="T92" fmla="*/ 747 w 983"/>
                  <a:gd name="T93" fmla="*/ 1952 h 2278"/>
                  <a:gd name="T94" fmla="*/ 734 w 983"/>
                  <a:gd name="T95" fmla="*/ 2005 h 2278"/>
                  <a:gd name="T96" fmla="*/ 613 w 983"/>
                  <a:gd name="T97" fmla="*/ 2036 h 2278"/>
                  <a:gd name="T98" fmla="*/ 472 w 983"/>
                  <a:gd name="T99" fmla="*/ 2002 h 2278"/>
                  <a:gd name="T100" fmla="*/ 461 w 983"/>
                  <a:gd name="T101" fmla="*/ 2052 h 2278"/>
                  <a:gd name="T102" fmla="*/ 427 w 983"/>
                  <a:gd name="T103" fmla="*/ 2081 h 2278"/>
                  <a:gd name="T104" fmla="*/ 440 w 983"/>
                  <a:gd name="T105" fmla="*/ 2147 h 2278"/>
                  <a:gd name="T106" fmla="*/ 454 w 983"/>
                  <a:gd name="T107" fmla="*/ 2223 h 2278"/>
                  <a:gd name="T108" fmla="*/ 412 w 983"/>
                  <a:gd name="T109" fmla="*/ 2275 h 2278"/>
                  <a:gd name="T110" fmla="*/ 396 w 983"/>
                  <a:gd name="T111" fmla="*/ 2196 h 2278"/>
                  <a:gd name="T112" fmla="*/ 383 w 983"/>
                  <a:gd name="T113" fmla="*/ 2133 h 2278"/>
                  <a:gd name="T114" fmla="*/ 343 w 983"/>
                  <a:gd name="T115" fmla="*/ 2084 h 2278"/>
                  <a:gd name="T116" fmla="*/ 322 w 983"/>
                  <a:gd name="T117" fmla="*/ 2028 h 2278"/>
                  <a:gd name="T118" fmla="*/ 299 w 983"/>
                  <a:gd name="T119" fmla="*/ 1981 h 2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3" h="2278">
                    <a:moveTo>
                      <a:pt x="0" y="0"/>
                    </a:moveTo>
                    <a:lnTo>
                      <a:pt x="0" y="42"/>
                    </a:lnTo>
                    <a:lnTo>
                      <a:pt x="45" y="39"/>
                    </a:lnTo>
                    <a:lnTo>
                      <a:pt x="79" y="37"/>
                    </a:lnTo>
                    <a:lnTo>
                      <a:pt x="123" y="37"/>
                    </a:lnTo>
                    <a:lnTo>
                      <a:pt x="126" y="37"/>
                    </a:lnTo>
                    <a:lnTo>
                      <a:pt x="128" y="37"/>
                    </a:lnTo>
                    <a:lnTo>
                      <a:pt x="128" y="58"/>
                    </a:lnTo>
                    <a:lnTo>
                      <a:pt x="128" y="60"/>
                    </a:lnTo>
                    <a:lnTo>
                      <a:pt x="128" y="76"/>
                    </a:lnTo>
                    <a:lnTo>
                      <a:pt x="128" y="79"/>
                    </a:lnTo>
                    <a:lnTo>
                      <a:pt x="131" y="100"/>
                    </a:lnTo>
                    <a:lnTo>
                      <a:pt x="131" y="102"/>
                    </a:lnTo>
                    <a:lnTo>
                      <a:pt x="131" y="139"/>
                    </a:lnTo>
                    <a:lnTo>
                      <a:pt x="134" y="139"/>
                    </a:lnTo>
                    <a:lnTo>
                      <a:pt x="136" y="139"/>
                    </a:lnTo>
                    <a:lnTo>
                      <a:pt x="155" y="139"/>
                    </a:lnTo>
                    <a:lnTo>
                      <a:pt x="160" y="139"/>
                    </a:lnTo>
                    <a:lnTo>
                      <a:pt x="173" y="136"/>
                    </a:lnTo>
                    <a:lnTo>
                      <a:pt x="194" y="136"/>
                    </a:lnTo>
                    <a:lnTo>
                      <a:pt x="207" y="136"/>
                    </a:lnTo>
                    <a:lnTo>
                      <a:pt x="215" y="136"/>
                    </a:lnTo>
                    <a:lnTo>
                      <a:pt x="275" y="134"/>
                    </a:lnTo>
                    <a:lnTo>
                      <a:pt x="281" y="244"/>
                    </a:lnTo>
                    <a:lnTo>
                      <a:pt x="296" y="244"/>
                    </a:lnTo>
                    <a:lnTo>
                      <a:pt x="299" y="244"/>
                    </a:lnTo>
                    <a:lnTo>
                      <a:pt x="322" y="244"/>
                    </a:lnTo>
                    <a:lnTo>
                      <a:pt x="328" y="244"/>
                    </a:lnTo>
                    <a:lnTo>
                      <a:pt x="372" y="241"/>
                    </a:lnTo>
                    <a:lnTo>
                      <a:pt x="375" y="304"/>
                    </a:lnTo>
                    <a:lnTo>
                      <a:pt x="378" y="317"/>
                    </a:lnTo>
                    <a:lnTo>
                      <a:pt x="378" y="349"/>
                    </a:lnTo>
                    <a:lnTo>
                      <a:pt x="378" y="354"/>
                    </a:lnTo>
                    <a:lnTo>
                      <a:pt x="378" y="357"/>
                    </a:lnTo>
                    <a:lnTo>
                      <a:pt x="378" y="359"/>
                    </a:lnTo>
                    <a:lnTo>
                      <a:pt x="378" y="365"/>
                    </a:lnTo>
                    <a:lnTo>
                      <a:pt x="378" y="399"/>
                    </a:lnTo>
                    <a:lnTo>
                      <a:pt x="380" y="399"/>
                    </a:lnTo>
                    <a:lnTo>
                      <a:pt x="414" y="396"/>
                    </a:lnTo>
                    <a:lnTo>
                      <a:pt x="417" y="396"/>
                    </a:lnTo>
                    <a:lnTo>
                      <a:pt x="475" y="393"/>
                    </a:lnTo>
                    <a:lnTo>
                      <a:pt x="475" y="417"/>
                    </a:lnTo>
                    <a:lnTo>
                      <a:pt x="485" y="417"/>
                    </a:lnTo>
                    <a:lnTo>
                      <a:pt x="503" y="414"/>
                    </a:lnTo>
                    <a:lnTo>
                      <a:pt x="514" y="414"/>
                    </a:lnTo>
                    <a:lnTo>
                      <a:pt x="532" y="414"/>
                    </a:lnTo>
                    <a:lnTo>
                      <a:pt x="551" y="414"/>
                    </a:lnTo>
                    <a:lnTo>
                      <a:pt x="558" y="414"/>
                    </a:lnTo>
                    <a:lnTo>
                      <a:pt x="569" y="412"/>
                    </a:lnTo>
                    <a:lnTo>
                      <a:pt x="572" y="412"/>
                    </a:lnTo>
                    <a:lnTo>
                      <a:pt x="574" y="446"/>
                    </a:lnTo>
                    <a:lnTo>
                      <a:pt x="574" y="449"/>
                    </a:lnTo>
                    <a:lnTo>
                      <a:pt x="574" y="488"/>
                    </a:lnTo>
                    <a:lnTo>
                      <a:pt x="574" y="501"/>
                    </a:lnTo>
                    <a:lnTo>
                      <a:pt x="574" y="509"/>
                    </a:lnTo>
                    <a:lnTo>
                      <a:pt x="574" y="514"/>
                    </a:lnTo>
                    <a:lnTo>
                      <a:pt x="574" y="522"/>
                    </a:lnTo>
                    <a:lnTo>
                      <a:pt x="574" y="525"/>
                    </a:lnTo>
                    <a:lnTo>
                      <a:pt x="577" y="530"/>
                    </a:lnTo>
                    <a:lnTo>
                      <a:pt x="577" y="533"/>
                    </a:lnTo>
                    <a:lnTo>
                      <a:pt x="577" y="535"/>
                    </a:lnTo>
                    <a:lnTo>
                      <a:pt x="577" y="538"/>
                    </a:lnTo>
                    <a:lnTo>
                      <a:pt x="577" y="546"/>
                    </a:lnTo>
                    <a:lnTo>
                      <a:pt x="577" y="551"/>
                    </a:lnTo>
                    <a:lnTo>
                      <a:pt x="577" y="554"/>
                    </a:lnTo>
                    <a:lnTo>
                      <a:pt x="577" y="556"/>
                    </a:lnTo>
                    <a:lnTo>
                      <a:pt x="577" y="559"/>
                    </a:lnTo>
                    <a:lnTo>
                      <a:pt x="606" y="559"/>
                    </a:lnTo>
                    <a:lnTo>
                      <a:pt x="608" y="559"/>
                    </a:lnTo>
                    <a:lnTo>
                      <a:pt x="611" y="559"/>
                    </a:lnTo>
                    <a:lnTo>
                      <a:pt x="613" y="559"/>
                    </a:lnTo>
                    <a:lnTo>
                      <a:pt x="613" y="567"/>
                    </a:lnTo>
                    <a:lnTo>
                      <a:pt x="613" y="569"/>
                    </a:lnTo>
                    <a:lnTo>
                      <a:pt x="613" y="577"/>
                    </a:lnTo>
                    <a:lnTo>
                      <a:pt x="616" y="582"/>
                    </a:lnTo>
                    <a:lnTo>
                      <a:pt x="619" y="585"/>
                    </a:lnTo>
                    <a:lnTo>
                      <a:pt x="619" y="588"/>
                    </a:lnTo>
                    <a:lnTo>
                      <a:pt x="619" y="593"/>
                    </a:lnTo>
                    <a:lnTo>
                      <a:pt x="619" y="596"/>
                    </a:lnTo>
                    <a:lnTo>
                      <a:pt x="619" y="606"/>
                    </a:lnTo>
                    <a:lnTo>
                      <a:pt x="621" y="614"/>
                    </a:lnTo>
                    <a:lnTo>
                      <a:pt x="621" y="619"/>
                    </a:lnTo>
                    <a:lnTo>
                      <a:pt x="621" y="627"/>
                    </a:lnTo>
                    <a:lnTo>
                      <a:pt x="621" y="632"/>
                    </a:lnTo>
                    <a:lnTo>
                      <a:pt x="621" y="640"/>
                    </a:lnTo>
                    <a:lnTo>
                      <a:pt x="632" y="664"/>
                    </a:lnTo>
                    <a:lnTo>
                      <a:pt x="632" y="666"/>
                    </a:lnTo>
                    <a:lnTo>
                      <a:pt x="634" y="669"/>
                    </a:lnTo>
                    <a:lnTo>
                      <a:pt x="634" y="672"/>
                    </a:lnTo>
                    <a:lnTo>
                      <a:pt x="634" y="674"/>
                    </a:lnTo>
                    <a:lnTo>
                      <a:pt x="637" y="680"/>
                    </a:lnTo>
                    <a:lnTo>
                      <a:pt x="637" y="682"/>
                    </a:lnTo>
                    <a:lnTo>
                      <a:pt x="637" y="685"/>
                    </a:lnTo>
                    <a:lnTo>
                      <a:pt x="637" y="687"/>
                    </a:lnTo>
                    <a:lnTo>
                      <a:pt x="640" y="690"/>
                    </a:lnTo>
                    <a:lnTo>
                      <a:pt x="640" y="695"/>
                    </a:lnTo>
                    <a:lnTo>
                      <a:pt x="642" y="703"/>
                    </a:lnTo>
                    <a:lnTo>
                      <a:pt x="645" y="703"/>
                    </a:lnTo>
                    <a:lnTo>
                      <a:pt x="648" y="708"/>
                    </a:lnTo>
                    <a:lnTo>
                      <a:pt x="650" y="711"/>
                    </a:lnTo>
                    <a:lnTo>
                      <a:pt x="653" y="714"/>
                    </a:lnTo>
                    <a:lnTo>
                      <a:pt x="655" y="716"/>
                    </a:lnTo>
                    <a:lnTo>
                      <a:pt x="648" y="716"/>
                    </a:lnTo>
                    <a:lnTo>
                      <a:pt x="642" y="716"/>
                    </a:lnTo>
                    <a:lnTo>
                      <a:pt x="629" y="716"/>
                    </a:lnTo>
                    <a:lnTo>
                      <a:pt x="629" y="719"/>
                    </a:lnTo>
                    <a:lnTo>
                      <a:pt x="629" y="727"/>
                    </a:lnTo>
                    <a:lnTo>
                      <a:pt x="629" y="735"/>
                    </a:lnTo>
                    <a:lnTo>
                      <a:pt x="619" y="756"/>
                    </a:lnTo>
                    <a:lnTo>
                      <a:pt x="616" y="756"/>
                    </a:lnTo>
                    <a:lnTo>
                      <a:pt x="613" y="756"/>
                    </a:lnTo>
                    <a:lnTo>
                      <a:pt x="616" y="763"/>
                    </a:lnTo>
                    <a:lnTo>
                      <a:pt x="616" y="766"/>
                    </a:lnTo>
                    <a:lnTo>
                      <a:pt x="611" y="774"/>
                    </a:lnTo>
                    <a:lnTo>
                      <a:pt x="611" y="777"/>
                    </a:lnTo>
                    <a:lnTo>
                      <a:pt x="608" y="787"/>
                    </a:lnTo>
                    <a:lnTo>
                      <a:pt x="608" y="792"/>
                    </a:lnTo>
                    <a:lnTo>
                      <a:pt x="608" y="795"/>
                    </a:lnTo>
                    <a:lnTo>
                      <a:pt x="608" y="803"/>
                    </a:lnTo>
                    <a:lnTo>
                      <a:pt x="608" y="816"/>
                    </a:lnTo>
                    <a:lnTo>
                      <a:pt x="600" y="816"/>
                    </a:lnTo>
                    <a:lnTo>
                      <a:pt x="598" y="816"/>
                    </a:lnTo>
                    <a:lnTo>
                      <a:pt x="595" y="816"/>
                    </a:lnTo>
                    <a:lnTo>
                      <a:pt x="595" y="819"/>
                    </a:lnTo>
                    <a:lnTo>
                      <a:pt x="595" y="832"/>
                    </a:lnTo>
                    <a:lnTo>
                      <a:pt x="595" y="840"/>
                    </a:lnTo>
                    <a:lnTo>
                      <a:pt x="592" y="855"/>
                    </a:lnTo>
                    <a:lnTo>
                      <a:pt x="592" y="868"/>
                    </a:lnTo>
                    <a:lnTo>
                      <a:pt x="592" y="879"/>
                    </a:lnTo>
                    <a:lnTo>
                      <a:pt x="595" y="879"/>
                    </a:lnTo>
                    <a:lnTo>
                      <a:pt x="598" y="879"/>
                    </a:lnTo>
                    <a:lnTo>
                      <a:pt x="598" y="889"/>
                    </a:lnTo>
                    <a:lnTo>
                      <a:pt x="600" y="892"/>
                    </a:lnTo>
                    <a:lnTo>
                      <a:pt x="600" y="895"/>
                    </a:lnTo>
                    <a:lnTo>
                      <a:pt x="600" y="897"/>
                    </a:lnTo>
                    <a:lnTo>
                      <a:pt x="600" y="903"/>
                    </a:lnTo>
                    <a:lnTo>
                      <a:pt x="598" y="908"/>
                    </a:lnTo>
                    <a:lnTo>
                      <a:pt x="598" y="916"/>
                    </a:lnTo>
                    <a:lnTo>
                      <a:pt x="600" y="918"/>
                    </a:lnTo>
                    <a:lnTo>
                      <a:pt x="600" y="926"/>
                    </a:lnTo>
                    <a:lnTo>
                      <a:pt x="600" y="931"/>
                    </a:lnTo>
                    <a:lnTo>
                      <a:pt x="600" y="937"/>
                    </a:lnTo>
                    <a:lnTo>
                      <a:pt x="600" y="942"/>
                    </a:lnTo>
                    <a:lnTo>
                      <a:pt x="600" y="952"/>
                    </a:lnTo>
                    <a:lnTo>
                      <a:pt x="592" y="952"/>
                    </a:lnTo>
                    <a:lnTo>
                      <a:pt x="590" y="952"/>
                    </a:lnTo>
                    <a:lnTo>
                      <a:pt x="587" y="952"/>
                    </a:lnTo>
                    <a:lnTo>
                      <a:pt x="582" y="952"/>
                    </a:lnTo>
                    <a:lnTo>
                      <a:pt x="582" y="963"/>
                    </a:lnTo>
                    <a:lnTo>
                      <a:pt x="579" y="976"/>
                    </a:lnTo>
                    <a:lnTo>
                      <a:pt x="582" y="976"/>
                    </a:lnTo>
                    <a:lnTo>
                      <a:pt x="592" y="987"/>
                    </a:lnTo>
                    <a:lnTo>
                      <a:pt x="595" y="987"/>
                    </a:lnTo>
                    <a:lnTo>
                      <a:pt x="603" y="987"/>
                    </a:lnTo>
                    <a:lnTo>
                      <a:pt x="600" y="989"/>
                    </a:lnTo>
                    <a:lnTo>
                      <a:pt x="600" y="1000"/>
                    </a:lnTo>
                    <a:lnTo>
                      <a:pt x="598" y="1002"/>
                    </a:lnTo>
                    <a:lnTo>
                      <a:pt x="598" y="1005"/>
                    </a:lnTo>
                    <a:lnTo>
                      <a:pt x="600" y="1005"/>
                    </a:lnTo>
                    <a:lnTo>
                      <a:pt x="603" y="1005"/>
                    </a:lnTo>
                    <a:lnTo>
                      <a:pt x="603" y="1018"/>
                    </a:lnTo>
                    <a:lnTo>
                      <a:pt x="600" y="1023"/>
                    </a:lnTo>
                    <a:lnTo>
                      <a:pt x="600" y="1026"/>
                    </a:lnTo>
                    <a:lnTo>
                      <a:pt x="592" y="1026"/>
                    </a:lnTo>
                    <a:lnTo>
                      <a:pt x="587" y="1034"/>
                    </a:lnTo>
                    <a:lnTo>
                      <a:pt x="587" y="1039"/>
                    </a:lnTo>
                    <a:lnTo>
                      <a:pt x="585" y="1039"/>
                    </a:lnTo>
                    <a:lnTo>
                      <a:pt x="579" y="1039"/>
                    </a:lnTo>
                    <a:lnTo>
                      <a:pt x="577" y="1039"/>
                    </a:lnTo>
                    <a:lnTo>
                      <a:pt x="574" y="1039"/>
                    </a:lnTo>
                    <a:lnTo>
                      <a:pt x="572" y="1039"/>
                    </a:lnTo>
                    <a:lnTo>
                      <a:pt x="566" y="1036"/>
                    </a:lnTo>
                    <a:lnTo>
                      <a:pt x="564" y="1036"/>
                    </a:lnTo>
                    <a:lnTo>
                      <a:pt x="561" y="1034"/>
                    </a:lnTo>
                    <a:lnTo>
                      <a:pt x="558" y="1034"/>
                    </a:lnTo>
                    <a:lnTo>
                      <a:pt x="556" y="1029"/>
                    </a:lnTo>
                    <a:lnTo>
                      <a:pt x="553" y="1026"/>
                    </a:lnTo>
                    <a:lnTo>
                      <a:pt x="551" y="1023"/>
                    </a:lnTo>
                    <a:lnTo>
                      <a:pt x="548" y="1023"/>
                    </a:lnTo>
                    <a:lnTo>
                      <a:pt x="545" y="1023"/>
                    </a:lnTo>
                    <a:lnTo>
                      <a:pt x="543" y="1023"/>
                    </a:lnTo>
                    <a:lnTo>
                      <a:pt x="540" y="1026"/>
                    </a:lnTo>
                    <a:lnTo>
                      <a:pt x="537" y="1026"/>
                    </a:lnTo>
                    <a:lnTo>
                      <a:pt x="535" y="1026"/>
                    </a:lnTo>
                    <a:lnTo>
                      <a:pt x="532" y="1023"/>
                    </a:lnTo>
                    <a:lnTo>
                      <a:pt x="530" y="1023"/>
                    </a:lnTo>
                    <a:lnTo>
                      <a:pt x="530" y="1021"/>
                    </a:lnTo>
                    <a:lnTo>
                      <a:pt x="524" y="1021"/>
                    </a:lnTo>
                    <a:lnTo>
                      <a:pt x="522" y="1018"/>
                    </a:lnTo>
                    <a:lnTo>
                      <a:pt x="522" y="1015"/>
                    </a:lnTo>
                    <a:lnTo>
                      <a:pt x="519" y="1013"/>
                    </a:lnTo>
                    <a:lnTo>
                      <a:pt x="519" y="1010"/>
                    </a:lnTo>
                    <a:lnTo>
                      <a:pt x="519" y="1008"/>
                    </a:lnTo>
                    <a:lnTo>
                      <a:pt x="516" y="1008"/>
                    </a:lnTo>
                    <a:lnTo>
                      <a:pt x="514" y="1008"/>
                    </a:lnTo>
                    <a:lnTo>
                      <a:pt x="514" y="1005"/>
                    </a:lnTo>
                    <a:lnTo>
                      <a:pt x="511" y="1005"/>
                    </a:lnTo>
                    <a:lnTo>
                      <a:pt x="509" y="1005"/>
                    </a:lnTo>
                    <a:lnTo>
                      <a:pt x="506" y="1005"/>
                    </a:lnTo>
                    <a:lnTo>
                      <a:pt x="503" y="1005"/>
                    </a:lnTo>
                    <a:lnTo>
                      <a:pt x="501" y="1005"/>
                    </a:lnTo>
                    <a:lnTo>
                      <a:pt x="498" y="1005"/>
                    </a:lnTo>
                    <a:lnTo>
                      <a:pt x="498" y="1008"/>
                    </a:lnTo>
                    <a:lnTo>
                      <a:pt x="488" y="1002"/>
                    </a:lnTo>
                    <a:lnTo>
                      <a:pt x="485" y="1002"/>
                    </a:lnTo>
                    <a:lnTo>
                      <a:pt x="482" y="1000"/>
                    </a:lnTo>
                    <a:lnTo>
                      <a:pt x="477" y="994"/>
                    </a:lnTo>
                    <a:lnTo>
                      <a:pt x="475" y="994"/>
                    </a:lnTo>
                    <a:lnTo>
                      <a:pt x="469" y="994"/>
                    </a:lnTo>
                    <a:lnTo>
                      <a:pt x="464" y="992"/>
                    </a:lnTo>
                    <a:lnTo>
                      <a:pt x="461" y="992"/>
                    </a:lnTo>
                    <a:lnTo>
                      <a:pt x="459" y="992"/>
                    </a:lnTo>
                    <a:lnTo>
                      <a:pt x="451" y="992"/>
                    </a:lnTo>
                    <a:lnTo>
                      <a:pt x="448" y="992"/>
                    </a:lnTo>
                    <a:lnTo>
                      <a:pt x="448" y="989"/>
                    </a:lnTo>
                    <a:lnTo>
                      <a:pt x="435" y="984"/>
                    </a:lnTo>
                    <a:lnTo>
                      <a:pt x="417" y="979"/>
                    </a:lnTo>
                    <a:lnTo>
                      <a:pt x="396" y="968"/>
                    </a:lnTo>
                    <a:lnTo>
                      <a:pt x="391" y="968"/>
                    </a:lnTo>
                    <a:lnTo>
                      <a:pt x="393" y="966"/>
                    </a:lnTo>
                    <a:lnTo>
                      <a:pt x="393" y="963"/>
                    </a:lnTo>
                    <a:lnTo>
                      <a:pt x="396" y="960"/>
                    </a:lnTo>
                    <a:lnTo>
                      <a:pt x="396" y="958"/>
                    </a:lnTo>
                    <a:lnTo>
                      <a:pt x="393" y="958"/>
                    </a:lnTo>
                    <a:lnTo>
                      <a:pt x="391" y="955"/>
                    </a:lnTo>
                    <a:lnTo>
                      <a:pt x="383" y="955"/>
                    </a:lnTo>
                    <a:lnTo>
                      <a:pt x="380" y="958"/>
                    </a:lnTo>
                    <a:lnTo>
                      <a:pt x="378" y="955"/>
                    </a:lnTo>
                    <a:lnTo>
                      <a:pt x="375" y="955"/>
                    </a:lnTo>
                    <a:lnTo>
                      <a:pt x="372" y="952"/>
                    </a:lnTo>
                    <a:lnTo>
                      <a:pt x="370" y="950"/>
                    </a:lnTo>
                    <a:lnTo>
                      <a:pt x="367" y="947"/>
                    </a:lnTo>
                    <a:lnTo>
                      <a:pt x="367" y="945"/>
                    </a:lnTo>
                    <a:lnTo>
                      <a:pt x="370" y="945"/>
                    </a:lnTo>
                    <a:lnTo>
                      <a:pt x="370" y="942"/>
                    </a:lnTo>
                    <a:lnTo>
                      <a:pt x="370" y="939"/>
                    </a:lnTo>
                    <a:lnTo>
                      <a:pt x="370" y="937"/>
                    </a:lnTo>
                    <a:lnTo>
                      <a:pt x="370" y="934"/>
                    </a:lnTo>
                    <a:lnTo>
                      <a:pt x="370" y="931"/>
                    </a:lnTo>
                    <a:lnTo>
                      <a:pt x="372" y="929"/>
                    </a:lnTo>
                    <a:lnTo>
                      <a:pt x="370" y="929"/>
                    </a:lnTo>
                    <a:lnTo>
                      <a:pt x="367" y="929"/>
                    </a:lnTo>
                    <a:lnTo>
                      <a:pt x="364" y="929"/>
                    </a:lnTo>
                    <a:lnTo>
                      <a:pt x="362" y="929"/>
                    </a:lnTo>
                    <a:lnTo>
                      <a:pt x="359" y="926"/>
                    </a:lnTo>
                    <a:lnTo>
                      <a:pt x="357" y="926"/>
                    </a:lnTo>
                    <a:lnTo>
                      <a:pt x="351" y="926"/>
                    </a:lnTo>
                    <a:lnTo>
                      <a:pt x="349" y="924"/>
                    </a:lnTo>
                    <a:lnTo>
                      <a:pt x="346" y="924"/>
                    </a:lnTo>
                    <a:lnTo>
                      <a:pt x="343" y="926"/>
                    </a:lnTo>
                    <a:lnTo>
                      <a:pt x="341" y="926"/>
                    </a:lnTo>
                    <a:lnTo>
                      <a:pt x="336" y="926"/>
                    </a:lnTo>
                    <a:lnTo>
                      <a:pt x="333" y="926"/>
                    </a:lnTo>
                    <a:lnTo>
                      <a:pt x="330" y="926"/>
                    </a:lnTo>
                    <a:lnTo>
                      <a:pt x="325" y="929"/>
                    </a:lnTo>
                    <a:lnTo>
                      <a:pt x="320" y="929"/>
                    </a:lnTo>
                    <a:lnTo>
                      <a:pt x="317" y="929"/>
                    </a:lnTo>
                    <a:lnTo>
                      <a:pt x="315" y="929"/>
                    </a:lnTo>
                    <a:lnTo>
                      <a:pt x="312" y="929"/>
                    </a:lnTo>
                    <a:lnTo>
                      <a:pt x="309" y="929"/>
                    </a:lnTo>
                    <a:lnTo>
                      <a:pt x="307" y="929"/>
                    </a:lnTo>
                    <a:lnTo>
                      <a:pt x="304" y="929"/>
                    </a:lnTo>
                    <a:lnTo>
                      <a:pt x="301" y="929"/>
                    </a:lnTo>
                    <a:lnTo>
                      <a:pt x="299" y="929"/>
                    </a:lnTo>
                    <a:lnTo>
                      <a:pt x="296" y="929"/>
                    </a:lnTo>
                    <a:lnTo>
                      <a:pt x="294" y="929"/>
                    </a:lnTo>
                    <a:lnTo>
                      <a:pt x="288" y="924"/>
                    </a:lnTo>
                    <a:lnTo>
                      <a:pt x="270" y="916"/>
                    </a:lnTo>
                    <a:lnTo>
                      <a:pt x="257" y="910"/>
                    </a:lnTo>
                    <a:lnTo>
                      <a:pt x="254" y="910"/>
                    </a:lnTo>
                    <a:lnTo>
                      <a:pt x="252" y="910"/>
                    </a:lnTo>
                    <a:lnTo>
                      <a:pt x="252" y="908"/>
                    </a:lnTo>
                    <a:lnTo>
                      <a:pt x="246" y="908"/>
                    </a:lnTo>
                    <a:lnTo>
                      <a:pt x="244" y="908"/>
                    </a:lnTo>
                    <a:lnTo>
                      <a:pt x="241" y="908"/>
                    </a:lnTo>
                    <a:lnTo>
                      <a:pt x="236" y="908"/>
                    </a:lnTo>
                    <a:lnTo>
                      <a:pt x="233" y="910"/>
                    </a:lnTo>
                    <a:lnTo>
                      <a:pt x="231" y="910"/>
                    </a:lnTo>
                    <a:lnTo>
                      <a:pt x="228" y="910"/>
                    </a:lnTo>
                    <a:lnTo>
                      <a:pt x="228" y="913"/>
                    </a:lnTo>
                    <a:lnTo>
                      <a:pt x="225" y="913"/>
                    </a:lnTo>
                    <a:lnTo>
                      <a:pt x="223" y="913"/>
                    </a:lnTo>
                    <a:lnTo>
                      <a:pt x="220" y="913"/>
                    </a:lnTo>
                    <a:lnTo>
                      <a:pt x="218" y="916"/>
                    </a:lnTo>
                    <a:lnTo>
                      <a:pt x="215" y="916"/>
                    </a:lnTo>
                    <a:lnTo>
                      <a:pt x="212" y="916"/>
                    </a:lnTo>
                    <a:lnTo>
                      <a:pt x="210" y="918"/>
                    </a:lnTo>
                    <a:lnTo>
                      <a:pt x="207" y="918"/>
                    </a:lnTo>
                    <a:lnTo>
                      <a:pt x="204" y="918"/>
                    </a:lnTo>
                    <a:lnTo>
                      <a:pt x="204" y="913"/>
                    </a:lnTo>
                    <a:lnTo>
                      <a:pt x="202" y="913"/>
                    </a:lnTo>
                    <a:lnTo>
                      <a:pt x="202" y="908"/>
                    </a:lnTo>
                    <a:lnTo>
                      <a:pt x="202" y="905"/>
                    </a:lnTo>
                    <a:lnTo>
                      <a:pt x="202" y="903"/>
                    </a:lnTo>
                    <a:lnTo>
                      <a:pt x="202" y="900"/>
                    </a:lnTo>
                    <a:lnTo>
                      <a:pt x="202" y="897"/>
                    </a:lnTo>
                    <a:lnTo>
                      <a:pt x="202" y="895"/>
                    </a:lnTo>
                    <a:lnTo>
                      <a:pt x="202" y="892"/>
                    </a:lnTo>
                    <a:lnTo>
                      <a:pt x="207" y="887"/>
                    </a:lnTo>
                    <a:lnTo>
                      <a:pt x="207" y="884"/>
                    </a:lnTo>
                    <a:lnTo>
                      <a:pt x="210" y="882"/>
                    </a:lnTo>
                    <a:lnTo>
                      <a:pt x="210" y="879"/>
                    </a:lnTo>
                    <a:lnTo>
                      <a:pt x="210" y="876"/>
                    </a:lnTo>
                    <a:lnTo>
                      <a:pt x="202" y="866"/>
                    </a:lnTo>
                    <a:lnTo>
                      <a:pt x="202" y="863"/>
                    </a:lnTo>
                    <a:lnTo>
                      <a:pt x="199" y="863"/>
                    </a:lnTo>
                    <a:lnTo>
                      <a:pt x="199" y="861"/>
                    </a:lnTo>
                    <a:lnTo>
                      <a:pt x="191" y="853"/>
                    </a:lnTo>
                    <a:lnTo>
                      <a:pt x="181" y="845"/>
                    </a:lnTo>
                    <a:lnTo>
                      <a:pt x="176" y="840"/>
                    </a:lnTo>
                    <a:lnTo>
                      <a:pt x="173" y="840"/>
                    </a:lnTo>
                    <a:lnTo>
                      <a:pt x="170" y="840"/>
                    </a:lnTo>
                    <a:lnTo>
                      <a:pt x="165" y="837"/>
                    </a:lnTo>
                    <a:lnTo>
                      <a:pt x="165" y="840"/>
                    </a:lnTo>
                    <a:lnTo>
                      <a:pt x="165" y="847"/>
                    </a:lnTo>
                    <a:lnTo>
                      <a:pt x="165" y="850"/>
                    </a:lnTo>
                    <a:lnTo>
                      <a:pt x="165" y="855"/>
                    </a:lnTo>
                    <a:lnTo>
                      <a:pt x="165" y="858"/>
                    </a:lnTo>
                    <a:lnTo>
                      <a:pt x="168" y="861"/>
                    </a:lnTo>
                    <a:lnTo>
                      <a:pt x="168" y="866"/>
                    </a:lnTo>
                    <a:lnTo>
                      <a:pt x="168" y="868"/>
                    </a:lnTo>
                    <a:lnTo>
                      <a:pt x="168" y="874"/>
                    </a:lnTo>
                    <a:lnTo>
                      <a:pt x="168" y="879"/>
                    </a:lnTo>
                    <a:lnTo>
                      <a:pt x="168" y="882"/>
                    </a:lnTo>
                    <a:lnTo>
                      <a:pt x="165" y="882"/>
                    </a:lnTo>
                    <a:lnTo>
                      <a:pt x="165" y="884"/>
                    </a:lnTo>
                    <a:lnTo>
                      <a:pt x="165" y="887"/>
                    </a:lnTo>
                    <a:lnTo>
                      <a:pt x="163" y="892"/>
                    </a:lnTo>
                    <a:lnTo>
                      <a:pt x="163" y="895"/>
                    </a:lnTo>
                    <a:lnTo>
                      <a:pt x="163" y="897"/>
                    </a:lnTo>
                    <a:lnTo>
                      <a:pt x="160" y="900"/>
                    </a:lnTo>
                    <a:lnTo>
                      <a:pt x="160" y="903"/>
                    </a:lnTo>
                    <a:lnTo>
                      <a:pt x="160" y="913"/>
                    </a:lnTo>
                    <a:lnTo>
                      <a:pt x="160" y="924"/>
                    </a:lnTo>
                    <a:lnTo>
                      <a:pt x="157" y="934"/>
                    </a:lnTo>
                    <a:lnTo>
                      <a:pt x="157" y="939"/>
                    </a:lnTo>
                    <a:lnTo>
                      <a:pt x="157" y="942"/>
                    </a:lnTo>
                    <a:lnTo>
                      <a:pt x="157" y="950"/>
                    </a:lnTo>
                    <a:lnTo>
                      <a:pt x="155" y="963"/>
                    </a:lnTo>
                    <a:lnTo>
                      <a:pt x="155" y="968"/>
                    </a:lnTo>
                    <a:lnTo>
                      <a:pt x="155" y="971"/>
                    </a:lnTo>
                    <a:lnTo>
                      <a:pt x="155" y="979"/>
                    </a:lnTo>
                    <a:lnTo>
                      <a:pt x="155" y="989"/>
                    </a:lnTo>
                    <a:lnTo>
                      <a:pt x="155" y="1000"/>
                    </a:lnTo>
                    <a:lnTo>
                      <a:pt x="155" y="1013"/>
                    </a:lnTo>
                    <a:lnTo>
                      <a:pt x="155" y="1015"/>
                    </a:lnTo>
                    <a:lnTo>
                      <a:pt x="155" y="1018"/>
                    </a:lnTo>
                    <a:lnTo>
                      <a:pt x="155" y="1029"/>
                    </a:lnTo>
                    <a:lnTo>
                      <a:pt x="155" y="1034"/>
                    </a:lnTo>
                    <a:lnTo>
                      <a:pt x="155" y="1036"/>
                    </a:lnTo>
                    <a:lnTo>
                      <a:pt x="155" y="1047"/>
                    </a:lnTo>
                    <a:lnTo>
                      <a:pt x="155" y="1052"/>
                    </a:lnTo>
                    <a:lnTo>
                      <a:pt x="155" y="1057"/>
                    </a:lnTo>
                    <a:lnTo>
                      <a:pt x="155" y="1065"/>
                    </a:lnTo>
                    <a:lnTo>
                      <a:pt x="155" y="1073"/>
                    </a:lnTo>
                    <a:lnTo>
                      <a:pt x="160" y="1076"/>
                    </a:lnTo>
                    <a:lnTo>
                      <a:pt x="160" y="1089"/>
                    </a:lnTo>
                    <a:lnTo>
                      <a:pt x="160" y="1092"/>
                    </a:lnTo>
                    <a:lnTo>
                      <a:pt x="165" y="1092"/>
                    </a:lnTo>
                    <a:lnTo>
                      <a:pt x="168" y="1089"/>
                    </a:lnTo>
                    <a:lnTo>
                      <a:pt x="170" y="1089"/>
                    </a:lnTo>
                    <a:lnTo>
                      <a:pt x="173" y="1089"/>
                    </a:lnTo>
                    <a:lnTo>
                      <a:pt x="173" y="1092"/>
                    </a:lnTo>
                    <a:lnTo>
                      <a:pt x="176" y="1092"/>
                    </a:lnTo>
                    <a:lnTo>
                      <a:pt x="184" y="1092"/>
                    </a:lnTo>
                    <a:lnTo>
                      <a:pt x="191" y="1094"/>
                    </a:lnTo>
                    <a:lnTo>
                      <a:pt x="194" y="1094"/>
                    </a:lnTo>
                    <a:lnTo>
                      <a:pt x="197" y="1097"/>
                    </a:lnTo>
                    <a:lnTo>
                      <a:pt x="199" y="1099"/>
                    </a:lnTo>
                    <a:lnTo>
                      <a:pt x="204" y="1102"/>
                    </a:lnTo>
                    <a:lnTo>
                      <a:pt x="210" y="1107"/>
                    </a:lnTo>
                    <a:lnTo>
                      <a:pt x="210" y="1110"/>
                    </a:lnTo>
                    <a:lnTo>
                      <a:pt x="212" y="1110"/>
                    </a:lnTo>
                    <a:lnTo>
                      <a:pt x="215" y="1113"/>
                    </a:lnTo>
                    <a:lnTo>
                      <a:pt x="218" y="1113"/>
                    </a:lnTo>
                    <a:lnTo>
                      <a:pt x="233" y="1105"/>
                    </a:lnTo>
                    <a:lnTo>
                      <a:pt x="241" y="1099"/>
                    </a:lnTo>
                    <a:lnTo>
                      <a:pt x="244" y="1099"/>
                    </a:lnTo>
                    <a:lnTo>
                      <a:pt x="246" y="1099"/>
                    </a:lnTo>
                    <a:lnTo>
                      <a:pt x="254" y="1102"/>
                    </a:lnTo>
                    <a:lnTo>
                      <a:pt x="257" y="1102"/>
                    </a:lnTo>
                    <a:lnTo>
                      <a:pt x="260" y="1105"/>
                    </a:lnTo>
                    <a:lnTo>
                      <a:pt x="265" y="1107"/>
                    </a:lnTo>
                    <a:lnTo>
                      <a:pt x="265" y="1110"/>
                    </a:lnTo>
                    <a:lnTo>
                      <a:pt x="265" y="1113"/>
                    </a:lnTo>
                    <a:lnTo>
                      <a:pt x="273" y="1115"/>
                    </a:lnTo>
                    <a:lnTo>
                      <a:pt x="275" y="1115"/>
                    </a:lnTo>
                    <a:lnTo>
                      <a:pt x="283" y="1115"/>
                    </a:lnTo>
                    <a:lnTo>
                      <a:pt x="291" y="1115"/>
                    </a:lnTo>
                    <a:lnTo>
                      <a:pt x="309" y="1123"/>
                    </a:lnTo>
                    <a:lnTo>
                      <a:pt x="312" y="1123"/>
                    </a:lnTo>
                    <a:lnTo>
                      <a:pt x="312" y="1128"/>
                    </a:lnTo>
                    <a:lnTo>
                      <a:pt x="320" y="1131"/>
                    </a:lnTo>
                    <a:lnTo>
                      <a:pt x="336" y="1134"/>
                    </a:lnTo>
                    <a:lnTo>
                      <a:pt x="338" y="1134"/>
                    </a:lnTo>
                    <a:lnTo>
                      <a:pt x="341" y="1131"/>
                    </a:lnTo>
                    <a:lnTo>
                      <a:pt x="343" y="1131"/>
                    </a:lnTo>
                    <a:lnTo>
                      <a:pt x="349" y="1131"/>
                    </a:lnTo>
                    <a:lnTo>
                      <a:pt x="349" y="1136"/>
                    </a:lnTo>
                    <a:lnTo>
                      <a:pt x="349" y="1139"/>
                    </a:lnTo>
                    <a:lnTo>
                      <a:pt x="349" y="1149"/>
                    </a:lnTo>
                    <a:lnTo>
                      <a:pt x="349" y="1160"/>
                    </a:lnTo>
                    <a:lnTo>
                      <a:pt x="349" y="1173"/>
                    </a:lnTo>
                    <a:lnTo>
                      <a:pt x="383" y="1173"/>
                    </a:lnTo>
                    <a:lnTo>
                      <a:pt x="385" y="1173"/>
                    </a:lnTo>
                    <a:lnTo>
                      <a:pt x="385" y="1176"/>
                    </a:lnTo>
                    <a:lnTo>
                      <a:pt x="391" y="1178"/>
                    </a:lnTo>
                    <a:lnTo>
                      <a:pt x="391" y="1183"/>
                    </a:lnTo>
                    <a:lnTo>
                      <a:pt x="391" y="1186"/>
                    </a:lnTo>
                    <a:lnTo>
                      <a:pt x="391" y="1207"/>
                    </a:lnTo>
                    <a:lnTo>
                      <a:pt x="391" y="1215"/>
                    </a:lnTo>
                    <a:lnTo>
                      <a:pt x="396" y="1215"/>
                    </a:lnTo>
                    <a:lnTo>
                      <a:pt x="398" y="1215"/>
                    </a:lnTo>
                    <a:lnTo>
                      <a:pt x="404" y="1215"/>
                    </a:lnTo>
                    <a:lnTo>
                      <a:pt x="422" y="1215"/>
                    </a:lnTo>
                    <a:lnTo>
                      <a:pt x="425" y="1215"/>
                    </a:lnTo>
                    <a:lnTo>
                      <a:pt x="446" y="1217"/>
                    </a:lnTo>
                    <a:lnTo>
                      <a:pt x="451" y="1217"/>
                    </a:lnTo>
                    <a:lnTo>
                      <a:pt x="456" y="1217"/>
                    </a:lnTo>
                    <a:lnTo>
                      <a:pt x="459" y="1217"/>
                    </a:lnTo>
                    <a:lnTo>
                      <a:pt x="461" y="1217"/>
                    </a:lnTo>
                    <a:lnTo>
                      <a:pt x="464" y="1217"/>
                    </a:lnTo>
                    <a:lnTo>
                      <a:pt x="467" y="1217"/>
                    </a:lnTo>
                    <a:lnTo>
                      <a:pt x="469" y="1217"/>
                    </a:lnTo>
                    <a:lnTo>
                      <a:pt x="472" y="1217"/>
                    </a:lnTo>
                    <a:lnTo>
                      <a:pt x="480" y="1217"/>
                    </a:lnTo>
                    <a:lnTo>
                      <a:pt x="495" y="1217"/>
                    </a:lnTo>
                    <a:lnTo>
                      <a:pt x="509" y="1217"/>
                    </a:lnTo>
                    <a:lnTo>
                      <a:pt x="511" y="1217"/>
                    </a:lnTo>
                    <a:lnTo>
                      <a:pt x="511" y="1215"/>
                    </a:lnTo>
                    <a:lnTo>
                      <a:pt x="514" y="1215"/>
                    </a:lnTo>
                    <a:lnTo>
                      <a:pt x="516" y="1215"/>
                    </a:lnTo>
                    <a:lnTo>
                      <a:pt x="527" y="1215"/>
                    </a:lnTo>
                    <a:lnTo>
                      <a:pt x="530" y="1215"/>
                    </a:lnTo>
                    <a:lnTo>
                      <a:pt x="532" y="1215"/>
                    </a:lnTo>
                    <a:lnTo>
                      <a:pt x="535" y="1215"/>
                    </a:lnTo>
                    <a:lnTo>
                      <a:pt x="537" y="1215"/>
                    </a:lnTo>
                    <a:lnTo>
                      <a:pt x="540" y="1215"/>
                    </a:lnTo>
                    <a:lnTo>
                      <a:pt x="543" y="1215"/>
                    </a:lnTo>
                    <a:lnTo>
                      <a:pt x="545" y="1215"/>
                    </a:lnTo>
                    <a:lnTo>
                      <a:pt x="548" y="1215"/>
                    </a:lnTo>
                    <a:lnTo>
                      <a:pt x="551" y="1215"/>
                    </a:lnTo>
                    <a:lnTo>
                      <a:pt x="556" y="1215"/>
                    </a:lnTo>
                    <a:lnTo>
                      <a:pt x="558" y="1215"/>
                    </a:lnTo>
                    <a:lnTo>
                      <a:pt x="561" y="1215"/>
                    </a:lnTo>
                    <a:lnTo>
                      <a:pt x="561" y="1212"/>
                    </a:lnTo>
                    <a:lnTo>
                      <a:pt x="561" y="1207"/>
                    </a:lnTo>
                    <a:lnTo>
                      <a:pt x="561" y="1202"/>
                    </a:lnTo>
                    <a:lnTo>
                      <a:pt x="561" y="1194"/>
                    </a:lnTo>
                    <a:lnTo>
                      <a:pt x="561" y="1189"/>
                    </a:lnTo>
                    <a:lnTo>
                      <a:pt x="566" y="1176"/>
                    </a:lnTo>
                    <a:lnTo>
                      <a:pt x="566" y="1162"/>
                    </a:lnTo>
                    <a:lnTo>
                      <a:pt x="564" y="1157"/>
                    </a:lnTo>
                    <a:lnTo>
                      <a:pt x="564" y="1155"/>
                    </a:lnTo>
                    <a:lnTo>
                      <a:pt x="561" y="1155"/>
                    </a:lnTo>
                    <a:lnTo>
                      <a:pt x="561" y="1152"/>
                    </a:lnTo>
                    <a:lnTo>
                      <a:pt x="561" y="1149"/>
                    </a:lnTo>
                    <a:lnTo>
                      <a:pt x="556" y="1147"/>
                    </a:lnTo>
                    <a:lnTo>
                      <a:pt x="556" y="1144"/>
                    </a:lnTo>
                    <a:lnTo>
                      <a:pt x="551" y="1139"/>
                    </a:lnTo>
                    <a:lnTo>
                      <a:pt x="551" y="1136"/>
                    </a:lnTo>
                    <a:lnTo>
                      <a:pt x="548" y="1134"/>
                    </a:lnTo>
                    <a:lnTo>
                      <a:pt x="545" y="1128"/>
                    </a:lnTo>
                    <a:lnTo>
                      <a:pt x="543" y="1126"/>
                    </a:lnTo>
                    <a:lnTo>
                      <a:pt x="543" y="1120"/>
                    </a:lnTo>
                    <a:lnTo>
                      <a:pt x="540" y="1115"/>
                    </a:lnTo>
                    <a:lnTo>
                      <a:pt x="540" y="1113"/>
                    </a:lnTo>
                    <a:lnTo>
                      <a:pt x="537" y="1113"/>
                    </a:lnTo>
                    <a:lnTo>
                      <a:pt x="537" y="1110"/>
                    </a:lnTo>
                    <a:lnTo>
                      <a:pt x="537" y="1107"/>
                    </a:lnTo>
                    <a:lnTo>
                      <a:pt x="537" y="1105"/>
                    </a:lnTo>
                    <a:lnTo>
                      <a:pt x="537" y="1099"/>
                    </a:lnTo>
                    <a:lnTo>
                      <a:pt x="537" y="1097"/>
                    </a:lnTo>
                    <a:lnTo>
                      <a:pt x="537" y="1094"/>
                    </a:lnTo>
                    <a:lnTo>
                      <a:pt x="537" y="1092"/>
                    </a:lnTo>
                    <a:lnTo>
                      <a:pt x="535" y="1089"/>
                    </a:lnTo>
                    <a:lnTo>
                      <a:pt x="532" y="1086"/>
                    </a:lnTo>
                    <a:lnTo>
                      <a:pt x="530" y="1084"/>
                    </a:lnTo>
                    <a:lnTo>
                      <a:pt x="532" y="1081"/>
                    </a:lnTo>
                    <a:lnTo>
                      <a:pt x="532" y="1078"/>
                    </a:lnTo>
                    <a:lnTo>
                      <a:pt x="532" y="1076"/>
                    </a:lnTo>
                    <a:lnTo>
                      <a:pt x="535" y="1073"/>
                    </a:lnTo>
                    <a:lnTo>
                      <a:pt x="535" y="1071"/>
                    </a:lnTo>
                    <a:lnTo>
                      <a:pt x="537" y="1068"/>
                    </a:lnTo>
                    <a:lnTo>
                      <a:pt x="537" y="1065"/>
                    </a:lnTo>
                    <a:lnTo>
                      <a:pt x="537" y="1068"/>
                    </a:lnTo>
                    <a:lnTo>
                      <a:pt x="540" y="1068"/>
                    </a:lnTo>
                    <a:lnTo>
                      <a:pt x="540" y="1071"/>
                    </a:lnTo>
                    <a:lnTo>
                      <a:pt x="540" y="1073"/>
                    </a:lnTo>
                    <a:lnTo>
                      <a:pt x="540" y="1076"/>
                    </a:lnTo>
                    <a:lnTo>
                      <a:pt x="537" y="1076"/>
                    </a:lnTo>
                    <a:lnTo>
                      <a:pt x="537" y="1078"/>
                    </a:lnTo>
                    <a:lnTo>
                      <a:pt x="537" y="1081"/>
                    </a:lnTo>
                    <a:lnTo>
                      <a:pt x="535" y="1084"/>
                    </a:lnTo>
                    <a:lnTo>
                      <a:pt x="537" y="1086"/>
                    </a:lnTo>
                    <a:lnTo>
                      <a:pt x="540" y="1092"/>
                    </a:lnTo>
                    <a:lnTo>
                      <a:pt x="543" y="1092"/>
                    </a:lnTo>
                    <a:lnTo>
                      <a:pt x="543" y="1094"/>
                    </a:lnTo>
                    <a:lnTo>
                      <a:pt x="543" y="1097"/>
                    </a:lnTo>
                    <a:lnTo>
                      <a:pt x="545" y="1099"/>
                    </a:lnTo>
                    <a:lnTo>
                      <a:pt x="548" y="1105"/>
                    </a:lnTo>
                    <a:lnTo>
                      <a:pt x="548" y="1107"/>
                    </a:lnTo>
                    <a:lnTo>
                      <a:pt x="551" y="1115"/>
                    </a:lnTo>
                    <a:lnTo>
                      <a:pt x="553" y="1118"/>
                    </a:lnTo>
                    <a:lnTo>
                      <a:pt x="551" y="1120"/>
                    </a:lnTo>
                    <a:lnTo>
                      <a:pt x="553" y="1123"/>
                    </a:lnTo>
                    <a:lnTo>
                      <a:pt x="553" y="1126"/>
                    </a:lnTo>
                    <a:lnTo>
                      <a:pt x="556" y="1131"/>
                    </a:lnTo>
                    <a:lnTo>
                      <a:pt x="558" y="1134"/>
                    </a:lnTo>
                    <a:lnTo>
                      <a:pt x="561" y="1139"/>
                    </a:lnTo>
                    <a:lnTo>
                      <a:pt x="564" y="1141"/>
                    </a:lnTo>
                    <a:lnTo>
                      <a:pt x="566" y="1144"/>
                    </a:lnTo>
                    <a:lnTo>
                      <a:pt x="572" y="1152"/>
                    </a:lnTo>
                    <a:lnTo>
                      <a:pt x="572" y="1155"/>
                    </a:lnTo>
                    <a:lnTo>
                      <a:pt x="572" y="1157"/>
                    </a:lnTo>
                    <a:lnTo>
                      <a:pt x="574" y="1168"/>
                    </a:lnTo>
                    <a:lnTo>
                      <a:pt x="574" y="1170"/>
                    </a:lnTo>
                    <a:lnTo>
                      <a:pt x="574" y="1176"/>
                    </a:lnTo>
                    <a:lnTo>
                      <a:pt x="574" y="1178"/>
                    </a:lnTo>
                    <a:lnTo>
                      <a:pt x="577" y="1178"/>
                    </a:lnTo>
                    <a:lnTo>
                      <a:pt x="582" y="1176"/>
                    </a:lnTo>
                    <a:lnTo>
                      <a:pt x="592" y="1176"/>
                    </a:lnTo>
                    <a:lnTo>
                      <a:pt x="595" y="1176"/>
                    </a:lnTo>
                    <a:lnTo>
                      <a:pt x="600" y="1176"/>
                    </a:lnTo>
                    <a:lnTo>
                      <a:pt x="603" y="1173"/>
                    </a:lnTo>
                    <a:lnTo>
                      <a:pt x="611" y="1173"/>
                    </a:lnTo>
                    <a:lnTo>
                      <a:pt x="611" y="1176"/>
                    </a:lnTo>
                    <a:lnTo>
                      <a:pt x="613" y="1176"/>
                    </a:lnTo>
                    <a:lnTo>
                      <a:pt x="616" y="1176"/>
                    </a:lnTo>
                    <a:lnTo>
                      <a:pt x="624" y="1176"/>
                    </a:lnTo>
                    <a:lnTo>
                      <a:pt x="627" y="1176"/>
                    </a:lnTo>
                    <a:lnTo>
                      <a:pt x="632" y="1176"/>
                    </a:lnTo>
                    <a:lnTo>
                      <a:pt x="632" y="1173"/>
                    </a:lnTo>
                    <a:lnTo>
                      <a:pt x="640" y="1178"/>
                    </a:lnTo>
                    <a:lnTo>
                      <a:pt x="642" y="1181"/>
                    </a:lnTo>
                    <a:lnTo>
                      <a:pt x="650" y="1181"/>
                    </a:lnTo>
                    <a:lnTo>
                      <a:pt x="653" y="1181"/>
                    </a:lnTo>
                    <a:lnTo>
                      <a:pt x="653" y="1176"/>
                    </a:lnTo>
                    <a:lnTo>
                      <a:pt x="653" y="1173"/>
                    </a:lnTo>
                    <a:lnTo>
                      <a:pt x="653" y="1170"/>
                    </a:lnTo>
                    <a:lnTo>
                      <a:pt x="655" y="1170"/>
                    </a:lnTo>
                    <a:lnTo>
                      <a:pt x="658" y="1173"/>
                    </a:lnTo>
                    <a:lnTo>
                      <a:pt x="661" y="1176"/>
                    </a:lnTo>
                    <a:lnTo>
                      <a:pt x="663" y="1178"/>
                    </a:lnTo>
                    <a:lnTo>
                      <a:pt x="666" y="1181"/>
                    </a:lnTo>
                    <a:lnTo>
                      <a:pt x="666" y="1191"/>
                    </a:lnTo>
                    <a:lnTo>
                      <a:pt x="666" y="1202"/>
                    </a:lnTo>
                    <a:lnTo>
                      <a:pt x="666" y="1204"/>
                    </a:lnTo>
                    <a:lnTo>
                      <a:pt x="666" y="1207"/>
                    </a:lnTo>
                    <a:lnTo>
                      <a:pt x="669" y="1210"/>
                    </a:lnTo>
                    <a:lnTo>
                      <a:pt x="671" y="1212"/>
                    </a:lnTo>
                    <a:lnTo>
                      <a:pt x="674" y="1215"/>
                    </a:lnTo>
                    <a:lnTo>
                      <a:pt x="674" y="1217"/>
                    </a:lnTo>
                    <a:lnTo>
                      <a:pt x="666" y="1217"/>
                    </a:lnTo>
                    <a:lnTo>
                      <a:pt x="658" y="1217"/>
                    </a:lnTo>
                    <a:lnTo>
                      <a:pt x="648" y="1217"/>
                    </a:lnTo>
                    <a:lnTo>
                      <a:pt x="645" y="1217"/>
                    </a:lnTo>
                    <a:lnTo>
                      <a:pt x="640" y="1217"/>
                    </a:lnTo>
                    <a:lnTo>
                      <a:pt x="632" y="1217"/>
                    </a:lnTo>
                    <a:lnTo>
                      <a:pt x="629" y="1217"/>
                    </a:lnTo>
                    <a:lnTo>
                      <a:pt x="629" y="1220"/>
                    </a:lnTo>
                    <a:lnTo>
                      <a:pt x="629" y="1223"/>
                    </a:lnTo>
                    <a:lnTo>
                      <a:pt x="629" y="1225"/>
                    </a:lnTo>
                    <a:lnTo>
                      <a:pt x="629" y="1231"/>
                    </a:lnTo>
                    <a:lnTo>
                      <a:pt x="632" y="1236"/>
                    </a:lnTo>
                    <a:lnTo>
                      <a:pt x="632" y="1238"/>
                    </a:lnTo>
                    <a:lnTo>
                      <a:pt x="632" y="1246"/>
                    </a:lnTo>
                    <a:lnTo>
                      <a:pt x="629" y="1252"/>
                    </a:lnTo>
                    <a:lnTo>
                      <a:pt x="629" y="1270"/>
                    </a:lnTo>
                    <a:lnTo>
                      <a:pt x="629" y="1280"/>
                    </a:lnTo>
                    <a:lnTo>
                      <a:pt x="629" y="1291"/>
                    </a:lnTo>
                    <a:lnTo>
                      <a:pt x="629" y="1294"/>
                    </a:lnTo>
                    <a:lnTo>
                      <a:pt x="653" y="1294"/>
                    </a:lnTo>
                    <a:lnTo>
                      <a:pt x="666" y="1294"/>
                    </a:lnTo>
                    <a:lnTo>
                      <a:pt x="674" y="1294"/>
                    </a:lnTo>
                    <a:lnTo>
                      <a:pt x="682" y="1294"/>
                    </a:lnTo>
                    <a:lnTo>
                      <a:pt x="687" y="1294"/>
                    </a:lnTo>
                    <a:lnTo>
                      <a:pt x="700" y="1294"/>
                    </a:lnTo>
                    <a:lnTo>
                      <a:pt x="705" y="1294"/>
                    </a:lnTo>
                    <a:lnTo>
                      <a:pt x="718" y="1294"/>
                    </a:lnTo>
                    <a:lnTo>
                      <a:pt x="724" y="1294"/>
                    </a:lnTo>
                    <a:lnTo>
                      <a:pt x="737" y="1294"/>
                    </a:lnTo>
                    <a:lnTo>
                      <a:pt x="745" y="1294"/>
                    </a:lnTo>
                    <a:lnTo>
                      <a:pt x="747" y="1294"/>
                    </a:lnTo>
                    <a:lnTo>
                      <a:pt x="755" y="1294"/>
                    </a:lnTo>
                    <a:lnTo>
                      <a:pt x="758" y="1294"/>
                    </a:lnTo>
                    <a:lnTo>
                      <a:pt x="766" y="1288"/>
                    </a:lnTo>
                    <a:lnTo>
                      <a:pt x="779" y="1286"/>
                    </a:lnTo>
                    <a:lnTo>
                      <a:pt x="781" y="1283"/>
                    </a:lnTo>
                    <a:lnTo>
                      <a:pt x="784" y="1283"/>
                    </a:lnTo>
                    <a:lnTo>
                      <a:pt x="786" y="1283"/>
                    </a:lnTo>
                    <a:lnTo>
                      <a:pt x="789" y="1283"/>
                    </a:lnTo>
                    <a:lnTo>
                      <a:pt x="792" y="1286"/>
                    </a:lnTo>
                    <a:lnTo>
                      <a:pt x="800" y="1286"/>
                    </a:lnTo>
                    <a:lnTo>
                      <a:pt x="807" y="1288"/>
                    </a:lnTo>
                    <a:lnTo>
                      <a:pt x="810" y="1291"/>
                    </a:lnTo>
                    <a:lnTo>
                      <a:pt x="813" y="1291"/>
                    </a:lnTo>
                    <a:lnTo>
                      <a:pt x="815" y="1291"/>
                    </a:lnTo>
                    <a:lnTo>
                      <a:pt x="821" y="1296"/>
                    </a:lnTo>
                    <a:lnTo>
                      <a:pt x="823" y="1296"/>
                    </a:lnTo>
                    <a:lnTo>
                      <a:pt x="828" y="1299"/>
                    </a:lnTo>
                    <a:lnTo>
                      <a:pt x="831" y="1299"/>
                    </a:lnTo>
                    <a:lnTo>
                      <a:pt x="831" y="1301"/>
                    </a:lnTo>
                    <a:lnTo>
                      <a:pt x="834" y="1307"/>
                    </a:lnTo>
                    <a:lnTo>
                      <a:pt x="834" y="1309"/>
                    </a:lnTo>
                    <a:lnTo>
                      <a:pt x="836" y="1312"/>
                    </a:lnTo>
                    <a:lnTo>
                      <a:pt x="836" y="1315"/>
                    </a:lnTo>
                    <a:lnTo>
                      <a:pt x="836" y="1317"/>
                    </a:lnTo>
                    <a:lnTo>
                      <a:pt x="836" y="1320"/>
                    </a:lnTo>
                    <a:lnTo>
                      <a:pt x="839" y="1322"/>
                    </a:lnTo>
                    <a:lnTo>
                      <a:pt x="839" y="1328"/>
                    </a:lnTo>
                    <a:lnTo>
                      <a:pt x="839" y="1333"/>
                    </a:lnTo>
                    <a:lnTo>
                      <a:pt x="839" y="1336"/>
                    </a:lnTo>
                    <a:lnTo>
                      <a:pt x="842" y="1338"/>
                    </a:lnTo>
                    <a:lnTo>
                      <a:pt x="842" y="1341"/>
                    </a:lnTo>
                    <a:lnTo>
                      <a:pt x="844" y="1349"/>
                    </a:lnTo>
                    <a:lnTo>
                      <a:pt x="847" y="1349"/>
                    </a:lnTo>
                    <a:lnTo>
                      <a:pt x="849" y="1351"/>
                    </a:lnTo>
                    <a:lnTo>
                      <a:pt x="852" y="1351"/>
                    </a:lnTo>
                    <a:lnTo>
                      <a:pt x="855" y="1354"/>
                    </a:lnTo>
                    <a:lnTo>
                      <a:pt x="857" y="1354"/>
                    </a:lnTo>
                    <a:lnTo>
                      <a:pt x="857" y="1357"/>
                    </a:lnTo>
                    <a:lnTo>
                      <a:pt x="860" y="1359"/>
                    </a:lnTo>
                    <a:lnTo>
                      <a:pt x="865" y="1364"/>
                    </a:lnTo>
                    <a:lnTo>
                      <a:pt x="868" y="1367"/>
                    </a:lnTo>
                    <a:lnTo>
                      <a:pt x="870" y="1370"/>
                    </a:lnTo>
                    <a:lnTo>
                      <a:pt x="873" y="1372"/>
                    </a:lnTo>
                    <a:lnTo>
                      <a:pt x="876" y="1375"/>
                    </a:lnTo>
                    <a:lnTo>
                      <a:pt x="883" y="1375"/>
                    </a:lnTo>
                    <a:lnTo>
                      <a:pt x="886" y="1378"/>
                    </a:lnTo>
                    <a:lnTo>
                      <a:pt x="891" y="1383"/>
                    </a:lnTo>
                    <a:lnTo>
                      <a:pt x="891" y="1385"/>
                    </a:lnTo>
                    <a:lnTo>
                      <a:pt x="894" y="1385"/>
                    </a:lnTo>
                    <a:lnTo>
                      <a:pt x="894" y="1388"/>
                    </a:lnTo>
                    <a:lnTo>
                      <a:pt x="897" y="1391"/>
                    </a:lnTo>
                    <a:lnTo>
                      <a:pt x="899" y="1391"/>
                    </a:lnTo>
                    <a:lnTo>
                      <a:pt x="907" y="1393"/>
                    </a:lnTo>
                    <a:lnTo>
                      <a:pt x="910" y="1393"/>
                    </a:lnTo>
                    <a:lnTo>
                      <a:pt x="912" y="1393"/>
                    </a:lnTo>
                    <a:lnTo>
                      <a:pt x="915" y="1396"/>
                    </a:lnTo>
                    <a:lnTo>
                      <a:pt x="928" y="1396"/>
                    </a:lnTo>
                    <a:lnTo>
                      <a:pt x="939" y="1396"/>
                    </a:lnTo>
                    <a:lnTo>
                      <a:pt x="946" y="1396"/>
                    </a:lnTo>
                    <a:lnTo>
                      <a:pt x="949" y="1396"/>
                    </a:lnTo>
                    <a:lnTo>
                      <a:pt x="952" y="1396"/>
                    </a:lnTo>
                    <a:lnTo>
                      <a:pt x="952" y="1393"/>
                    </a:lnTo>
                    <a:lnTo>
                      <a:pt x="954" y="1393"/>
                    </a:lnTo>
                    <a:lnTo>
                      <a:pt x="957" y="1393"/>
                    </a:lnTo>
                    <a:lnTo>
                      <a:pt x="960" y="1393"/>
                    </a:lnTo>
                    <a:lnTo>
                      <a:pt x="962" y="1393"/>
                    </a:lnTo>
                    <a:lnTo>
                      <a:pt x="965" y="1393"/>
                    </a:lnTo>
                    <a:lnTo>
                      <a:pt x="967" y="1391"/>
                    </a:lnTo>
                    <a:lnTo>
                      <a:pt x="970" y="1391"/>
                    </a:lnTo>
                    <a:lnTo>
                      <a:pt x="970" y="1388"/>
                    </a:lnTo>
                    <a:lnTo>
                      <a:pt x="973" y="1388"/>
                    </a:lnTo>
                    <a:lnTo>
                      <a:pt x="975" y="1388"/>
                    </a:lnTo>
                    <a:lnTo>
                      <a:pt x="975" y="1391"/>
                    </a:lnTo>
                    <a:lnTo>
                      <a:pt x="975" y="1393"/>
                    </a:lnTo>
                    <a:lnTo>
                      <a:pt x="978" y="1396"/>
                    </a:lnTo>
                    <a:lnTo>
                      <a:pt x="978" y="1399"/>
                    </a:lnTo>
                    <a:lnTo>
                      <a:pt x="978" y="1401"/>
                    </a:lnTo>
                    <a:lnTo>
                      <a:pt x="978" y="1406"/>
                    </a:lnTo>
                    <a:lnTo>
                      <a:pt x="980" y="1409"/>
                    </a:lnTo>
                    <a:lnTo>
                      <a:pt x="980" y="1412"/>
                    </a:lnTo>
                    <a:lnTo>
                      <a:pt x="980" y="1417"/>
                    </a:lnTo>
                    <a:lnTo>
                      <a:pt x="980" y="1420"/>
                    </a:lnTo>
                    <a:lnTo>
                      <a:pt x="980" y="1422"/>
                    </a:lnTo>
                    <a:lnTo>
                      <a:pt x="980" y="1425"/>
                    </a:lnTo>
                    <a:lnTo>
                      <a:pt x="980" y="1427"/>
                    </a:lnTo>
                    <a:lnTo>
                      <a:pt x="980" y="1430"/>
                    </a:lnTo>
                    <a:lnTo>
                      <a:pt x="978" y="1430"/>
                    </a:lnTo>
                    <a:lnTo>
                      <a:pt x="978" y="1433"/>
                    </a:lnTo>
                    <a:lnTo>
                      <a:pt x="978" y="1435"/>
                    </a:lnTo>
                    <a:lnTo>
                      <a:pt x="975" y="1438"/>
                    </a:lnTo>
                    <a:lnTo>
                      <a:pt x="975" y="1441"/>
                    </a:lnTo>
                    <a:lnTo>
                      <a:pt x="978" y="1441"/>
                    </a:lnTo>
                    <a:lnTo>
                      <a:pt x="978" y="1443"/>
                    </a:lnTo>
                    <a:lnTo>
                      <a:pt x="978" y="1446"/>
                    </a:lnTo>
                    <a:lnTo>
                      <a:pt x="978" y="1448"/>
                    </a:lnTo>
                    <a:lnTo>
                      <a:pt x="980" y="1451"/>
                    </a:lnTo>
                    <a:lnTo>
                      <a:pt x="980" y="1454"/>
                    </a:lnTo>
                    <a:lnTo>
                      <a:pt x="980" y="1456"/>
                    </a:lnTo>
                    <a:lnTo>
                      <a:pt x="980" y="1459"/>
                    </a:lnTo>
                    <a:lnTo>
                      <a:pt x="980" y="1462"/>
                    </a:lnTo>
                    <a:lnTo>
                      <a:pt x="980" y="1467"/>
                    </a:lnTo>
                    <a:lnTo>
                      <a:pt x="980" y="1469"/>
                    </a:lnTo>
                    <a:lnTo>
                      <a:pt x="980" y="1475"/>
                    </a:lnTo>
                    <a:lnTo>
                      <a:pt x="980" y="1477"/>
                    </a:lnTo>
                    <a:lnTo>
                      <a:pt x="980" y="1480"/>
                    </a:lnTo>
                    <a:lnTo>
                      <a:pt x="978" y="1483"/>
                    </a:lnTo>
                    <a:lnTo>
                      <a:pt x="978" y="1485"/>
                    </a:lnTo>
                    <a:lnTo>
                      <a:pt x="980" y="1488"/>
                    </a:lnTo>
                    <a:lnTo>
                      <a:pt x="980" y="1490"/>
                    </a:lnTo>
                    <a:lnTo>
                      <a:pt x="980" y="1493"/>
                    </a:lnTo>
                    <a:lnTo>
                      <a:pt x="980" y="1496"/>
                    </a:lnTo>
                    <a:lnTo>
                      <a:pt x="980" y="1498"/>
                    </a:lnTo>
                    <a:lnTo>
                      <a:pt x="980" y="1504"/>
                    </a:lnTo>
                    <a:lnTo>
                      <a:pt x="980" y="1511"/>
                    </a:lnTo>
                    <a:lnTo>
                      <a:pt x="980" y="1517"/>
                    </a:lnTo>
                    <a:lnTo>
                      <a:pt x="983" y="1530"/>
                    </a:lnTo>
                    <a:lnTo>
                      <a:pt x="983" y="1538"/>
                    </a:lnTo>
                    <a:lnTo>
                      <a:pt x="983" y="1543"/>
                    </a:lnTo>
                    <a:lnTo>
                      <a:pt x="983" y="1553"/>
                    </a:lnTo>
                    <a:lnTo>
                      <a:pt x="983" y="1561"/>
                    </a:lnTo>
                    <a:lnTo>
                      <a:pt x="983" y="1574"/>
                    </a:lnTo>
                    <a:lnTo>
                      <a:pt x="973" y="1574"/>
                    </a:lnTo>
                    <a:lnTo>
                      <a:pt x="967" y="1574"/>
                    </a:lnTo>
                    <a:lnTo>
                      <a:pt x="965" y="1574"/>
                    </a:lnTo>
                    <a:lnTo>
                      <a:pt x="962" y="1574"/>
                    </a:lnTo>
                    <a:lnTo>
                      <a:pt x="960" y="1574"/>
                    </a:lnTo>
                    <a:lnTo>
                      <a:pt x="957" y="1574"/>
                    </a:lnTo>
                    <a:lnTo>
                      <a:pt x="954" y="1572"/>
                    </a:lnTo>
                    <a:lnTo>
                      <a:pt x="952" y="1572"/>
                    </a:lnTo>
                    <a:lnTo>
                      <a:pt x="939" y="1572"/>
                    </a:lnTo>
                    <a:lnTo>
                      <a:pt x="936" y="1572"/>
                    </a:lnTo>
                    <a:lnTo>
                      <a:pt x="936" y="1580"/>
                    </a:lnTo>
                    <a:lnTo>
                      <a:pt x="939" y="1588"/>
                    </a:lnTo>
                    <a:lnTo>
                      <a:pt x="939" y="1595"/>
                    </a:lnTo>
                    <a:lnTo>
                      <a:pt x="925" y="1595"/>
                    </a:lnTo>
                    <a:lnTo>
                      <a:pt x="923" y="1595"/>
                    </a:lnTo>
                    <a:lnTo>
                      <a:pt x="923" y="1593"/>
                    </a:lnTo>
                    <a:lnTo>
                      <a:pt x="920" y="1593"/>
                    </a:lnTo>
                    <a:lnTo>
                      <a:pt x="920" y="1590"/>
                    </a:lnTo>
                    <a:lnTo>
                      <a:pt x="918" y="1590"/>
                    </a:lnTo>
                    <a:lnTo>
                      <a:pt x="915" y="1590"/>
                    </a:lnTo>
                    <a:lnTo>
                      <a:pt x="912" y="1590"/>
                    </a:lnTo>
                    <a:lnTo>
                      <a:pt x="904" y="1590"/>
                    </a:lnTo>
                    <a:lnTo>
                      <a:pt x="904" y="1595"/>
                    </a:lnTo>
                    <a:lnTo>
                      <a:pt x="904" y="1601"/>
                    </a:lnTo>
                    <a:lnTo>
                      <a:pt x="904" y="1611"/>
                    </a:lnTo>
                    <a:lnTo>
                      <a:pt x="904" y="1614"/>
                    </a:lnTo>
                    <a:lnTo>
                      <a:pt x="902" y="1614"/>
                    </a:lnTo>
                    <a:lnTo>
                      <a:pt x="899" y="1614"/>
                    </a:lnTo>
                    <a:lnTo>
                      <a:pt x="883" y="1614"/>
                    </a:lnTo>
                    <a:lnTo>
                      <a:pt x="873" y="1614"/>
                    </a:lnTo>
                    <a:lnTo>
                      <a:pt x="865" y="1614"/>
                    </a:lnTo>
                    <a:lnTo>
                      <a:pt x="865" y="1622"/>
                    </a:lnTo>
                    <a:lnTo>
                      <a:pt x="865" y="1624"/>
                    </a:lnTo>
                    <a:lnTo>
                      <a:pt x="865" y="1630"/>
                    </a:lnTo>
                    <a:lnTo>
                      <a:pt x="865" y="1632"/>
                    </a:lnTo>
                    <a:lnTo>
                      <a:pt x="865" y="1635"/>
                    </a:lnTo>
                    <a:lnTo>
                      <a:pt x="865" y="1643"/>
                    </a:lnTo>
                    <a:lnTo>
                      <a:pt x="865" y="1645"/>
                    </a:lnTo>
                    <a:lnTo>
                      <a:pt x="865" y="1651"/>
                    </a:lnTo>
                    <a:lnTo>
                      <a:pt x="852" y="1651"/>
                    </a:lnTo>
                    <a:lnTo>
                      <a:pt x="849" y="1651"/>
                    </a:lnTo>
                    <a:lnTo>
                      <a:pt x="844" y="1651"/>
                    </a:lnTo>
                    <a:lnTo>
                      <a:pt x="842" y="1651"/>
                    </a:lnTo>
                    <a:lnTo>
                      <a:pt x="839" y="1651"/>
                    </a:lnTo>
                    <a:lnTo>
                      <a:pt x="836" y="1651"/>
                    </a:lnTo>
                    <a:lnTo>
                      <a:pt x="834" y="1651"/>
                    </a:lnTo>
                    <a:lnTo>
                      <a:pt x="831" y="1651"/>
                    </a:lnTo>
                    <a:lnTo>
                      <a:pt x="828" y="1651"/>
                    </a:lnTo>
                    <a:lnTo>
                      <a:pt x="826" y="1651"/>
                    </a:lnTo>
                    <a:lnTo>
                      <a:pt x="823" y="1651"/>
                    </a:lnTo>
                    <a:lnTo>
                      <a:pt x="786" y="1648"/>
                    </a:lnTo>
                    <a:lnTo>
                      <a:pt x="786" y="1656"/>
                    </a:lnTo>
                    <a:lnTo>
                      <a:pt x="786" y="1658"/>
                    </a:lnTo>
                    <a:lnTo>
                      <a:pt x="786" y="1664"/>
                    </a:lnTo>
                    <a:lnTo>
                      <a:pt x="786" y="1677"/>
                    </a:lnTo>
                    <a:lnTo>
                      <a:pt x="781" y="1679"/>
                    </a:lnTo>
                    <a:lnTo>
                      <a:pt x="784" y="1724"/>
                    </a:lnTo>
                    <a:lnTo>
                      <a:pt x="781" y="1724"/>
                    </a:lnTo>
                    <a:lnTo>
                      <a:pt x="750" y="1727"/>
                    </a:lnTo>
                    <a:lnTo>
                      <a:pt x="739" y="1727"/>
                    </a:lnTo>
                    <a:lnTo>
                      <a:pt x="737" y="1727"/>
                    </a:lnTo>
                    <a:lnTo>
                      <a:pt x="739" y="1766"/>
                    </a:lnTo>
                    <a:lnTo>
                      <a:pt x="739" y="1771"/>
                    </a:lnTo>
                    <a:lnTo>
                      <a:pt x="742" y="1776"/>
                    </a:lnTo>
                    <a:lnTo>
                      <a:pt x="742" y="1787"/>
                    </a:lnTo>
                    <a:lnTo>
                      <a:pt x="742" y="1792"/>
                    </a:lnTo>
                    <a:lnTo>
                      <a:pt x="742" y="1797"/>
                    </a:lnTo>
                    <a:lnTo>
                      <a:pt x="745" y="1811"/>
                    </a:lnTo>
                    <a:lnTo>
                      <a:pt x="742" y="1816"/>
                    </a:lnTo>
                    <a:lnTo>
                      <a:pt x="745" y="1824"/>
                    </a:lnTo>
                    <a:lnTo>
                      <a:pt x="745" y="1829"/>
                    </a:lnTo>
                    <a:lnTo>
                      <a:pt x="745" y="1832"/>
                    </a:lnTo>
                    <a:lnTo>
                      <a:pt x="745" y="1837"/>
                    </a:lnTo>
                    <a:lnTo>
                      <a:pt x="745" y="1842"/>
                    </a:lnTo>
                    <a:lnTo>
                      <a:pt x="745" y="1845"/>
                    </a:lnTo>
                    <a:lnTo>
                      <a:pt x="745" y="1847"/>
                    </a:lnTo>
                    <a:lnTo>
                      <a:pt x="745" y="1850"/>
                    </a:lnTo>
                    <a:lnTo>
                      <a:pt x="745" y="1858"/>
                    </a:lnTo>
                    <a:lnTo>
                      <a:pt x="745" y="1860"/>
                    </a:lnTo>
                    <a:lnTo>
                      <a:pt x="745" y="1866"/>
                    </a:lnTo>
                    <a:lnTo>
                      <a:pt x="745" y="1868"/>
                    </a:lnTo>
                    <a:lnTo>
                      <a:pt x="745" y="1871"/>
                    </a:lnTo>
                    <a:lnTo>
                      <a:pt x="745" y="1874"/>
                    </a:lnTo>
                    <a:lnTo>
                      <a:pt x="745" y="1879"/>
                    </a:lnTo>
                    <a:lnTo>
                      <a:pt x="745" y="1881"/>
                    </a:lnTo>
                    <a:lnTo>
                      <a:pt x="745" y="1884"/>
                    </a:lnTo>
                    <a:lnTo>
                      <a:pt x="747" y="1887"/>
                    </a:lnTo>
                    <a:lnTo>
                      <a:pt x="747" y="1897"/>
                    </a:lnTo>
                    <a:lnTo>
                      <a:pt x="747" y="1913"/>
                    </a:lnTo>
                    <a:lnTo>
                      <a:pt x="747" y="1916"/>
                    </a:lnTo>
                    <a:lnTo>
                      <a:pt x="747" y="1926"/>
                    </a:lnTo>
                    <a:lnTo>
                      <a:pt x="747" y="1934"/>
                    </a:lnTo>
                    <a:lnTo>
                      <a:pt x="747" y="1944"/>
                    </a:lnTo>
                    <a:lnTo>
                      <a:pt x="747" y="1952"/>
                    </a:lnTo>
                    <a:lnTo>
                      <a:pt x="747" y="1958"/>
                    </a:lnTo>
                    <a:lnTo>
                      <a:pt x="747" y="1960"/>
                    </a:lnTo>
                    <a:lnTo>
                      <a:pt x="747" y="1965"/>
                    </a:lnTo>
                    <a:lnTo>
                      <a:pt x="745" y="1973"/>
                    </a:lnTo>
                    <a:lnTo>
                      <a:pt x="745" y="1976"/>
                    </a:lnTo>
                    <a:lnTo>
                      <a:pt x="745" y="1979"/>
                    </a:lnTo>
                    <a:lnTo>
                      <a:pt x="745" y="1981"/>
                    </a:lnTo>
                    <a:lnTo>
                      <a:pt x="745" y="1984"/>
                    </a:lnTo>
                    <a:lnTo>
                      <a:pt x="745" y="1986"/>
                    </a:lnTo>
                    <a:lnTo>
                      <a:pt x="745" y="1994"/>
                    </a:lnTo>
                    <a:lnTo>
                      <a:pt x="745" y="2000"/>
                    </a:lnTo>
                    <a:lnTo>
                      <a:pt x="742" y="2002"/>
                    </a:lnTo>
                    <a:lnTo>
                      <a:pt x="742" y="2005"/>
                    </a:lnTo>
                    <a:lnTo>
                      <a:pt x="742" y="2002"/>
                    </a:lnTo>
                    <a:lnTo>
                      <a:pt x="739" y="2005"/>
                    </a:lnTo>
                    <a:lnTo>
                      <a:pt x="737" y="2005"/>
                    </a:lnTo>
                    <a:lnTo>
                      <a:pt x="734" y="2005"/>
                    </a:lnTo>
                    <a:lnTo>
                      <a:pt x="731" y="2005"/>
                    </a:lnTo>
                    <a:lnTo>
                      <a:pt x="729" y="2005"/>
                    </a:lnTo>
                    <a:lnTo>
                      <a:pt x="726" y="2005"/>
                    </a:lnTo>
                    <a:lnTo>
                      <a:pt x="721" y="2005"/>
                    </a:lnTo>
                    <a:lnTo>
                      <a:pt x="713" y="2005"/>
                    </a:lnTo>
                    <a:lnTo>
                      <a:pt x="705" y="2005"/>
                    </a:lnTo>
                    <a:lnTo>
                      <a:pt x="705" y="2007"/>
                    </a:lnTo>
                    <a:lnTo>
                      <a:pt x="682" y="2005"/>
                    </a:lnTo>
                    <a:lnTo>
                      <a:pt x="679" y="2005"/>
                    </a:lnTo>
                    <a:lnTo>
                      <a:pt x="671" y="2005"/>
                    </a:lnTo>
                    <a:lnTo>
                      <a:pt x="669" y="2005"/>
                    </a:lnTo>
                    <a:lnTo>
                      <a:pt x="666" y="2005"/>
                    </a:lnTo>
                    <a:lnTo>
                      <a:pt x="663" y="2013"/>
                    </a:lnTo>
                    <a:lnTo>
                      <a:pt x="661" y="2018"/>
                    </a:lnTo>
                    <a:lnTo>
                      <a:pt x="658" y="2023"/>
                    </a:lnTo>
                    <a:lnTo>
                      <a:pt x="650" y="2047"/>
                    </a:lnTo>
                    <a:lnTo>
                      <a:pt x="613" y="2036"/>
                    </a:lnTo>
                    <a:lnTo>
                      <a:pt x="608" y="2034"/>
                    </a:lnTo>
                    <a:lnTo>
                      <a:pt x="606" y="2034"/>
                    </a:lnTo>
                    <a:lnTo>
                      <a:pt x="595" y="2028"/>
                    </a:lnTo>
                    <a:lnTo>
                      <a:pt x="592" y="2028"/>
                    </a:lnTo>
                    <a:lnTo>
                      <a:pt x="587" y="2026"/>
                    </a:lnTo>
                    <a:lnTo>
                      <a:pt x="553" y="2018"/>
                    </a:lnTo>
                    <a:lnTo>
                      <a:pt x="548" y="2015"/>
                    </a:lnTo>
                    <a:lnTo>
                      <a:pt x="537" y="2013"/>
                    </a:lnTo>
                    <a:lnTo>
                      <a:pt x="524" y="2007"/>
                    </a:lnTo>
                    <a:lnTo>
                      <a:pt x="514" y="2005"/>
                    </a:lnTo>
                    <a:lnTo>
                      <a:pt x="511" y="2005"/>
                    </a:lnTo>
                    <a:lnTo>
                      <a:pt x="503" y="2007"/>
                    </a:lnTo>
                    <a:lnTo>
                      <a:pt x="501" y="2007"/>
                    </a:lnTo>
                    <a:lnTo>
                      <a:pt x="498" y="2007"/>
                    </a:lnTo>
                    <a:lnTo>
                      <a:pt x="495" y="2007"/>
                    </a:lnTo>
                    <a:lnTo>
                      <a:pt x="480" y="2002"/>
                    </a:lnTo>
                    <a:lnTo>
                      <a:pt x="472" y="2002"/>
                    </a:lnTo>
                    <a:lnTo>
                      <a:pt x="469" y="2005"/>
                    </a:lnTo>
                    <a:lnTo>
                      <a:pt x="469" y="2007"/>
                    </a:lnTo>
                    <a:lnTo>
                      <a:pt x="472" y="2015"/>
                    </a:lnTo>
                    <a:lnTo>
                      <a:pt x="475" y="2021"/>
                    </a:lnTo>
                    <a:lnTo>
                      <a:pt x="475" y="2023"/>
                    </a:lnTo>
                    <a:lnTo>
                      <a:pt x="477" y="2026"/>
                    </a:lnTo>
                    <a:lnTo>
                      <a:pt x="477" y="2031"/>
                    </a:lnTo>
                    <a:lnTo>
                      <a:pt x="477" y="2034"/>
                    </a:lnTo>
                    <a:lnTo>
                      <a:pt x="480" y="2036"/>
                    </a:lnTo>
                    <a:lnTo>
                      <a:pt x="477" y="2036"/>
                    </a:lnTo>
                    <a:lnTo>
                      <a:pt x="475" y="2039"/>
                    </a:lnTo>
                    <a:lnTo>
                      <a:pt x="472" y="2039"/>
                    </a:lnTo>
                    <a:lnTo>
                      <a:pt x="448" y="2039"/>
                    </a:lnTo>
                    <a:lnTo>
                      <a:pt x="438" y="2042"/>
                    </a:lnTo>
                    <a:lnTo>
                      <a:pt x="438" y="2044"/>
                    </a:lnTo>
                    <a:lnTo>
                      <a:pt x="451" y="2049"/>
                    </a:lnTo>
                    <a:lnTo>
                      <a:pt x="461" y="2052"/>
                    </a:lnTo>
                    <a:lnTo>
                      <a:pt x="477" y="2057"/>
                    </a:lnTo>
                    <a:lnTo>
                      <a:pt x="480" y="2057"/>
                    </a:lnTo>
                    <a:lnTo>
                      <a:pt x="480" y="2060"/>
                    </a:lnTo>
                    <a:lnTo>
                      <a:pt x="482" y="2057"/>
                    </a:lnTo>
                    <a:lnTo>
                      <a:pt x="485" y="2057"/>
                    </a:lnTo>
                    <a:lnTo>
                      <a:pt x="490" y="2070"/>
                    </a:lnTo>
                    <a:lnTo>
                      <a:pt x="482" y="2068"/>
                    </a:lnTo>
                    <a:lnTo>
                      <a:pt x="480" y="2065"/>
                    </a:lnTo>
                    <a:lnTo>
                      <a:pt x="464" y="2060"/>
                    </a:lnTo>
                    <a:lnTo>
                      <a:pt x="448" y="2055"/>
                    </a:lnTo>
                    <a:lnTo>
                      <a:pt x="430" y="2049"/>
                    </a:lnTo>
                    <a:lnTo>
                      <a:pt x="430" y="2055"/>
                    </a:lnTo>
                    <a:lnTo>
                      <a:pt x="430" y="2057"/>
                    </a:lnTo>
                    <a:lnTo>
                      <a:pt x="430" y="2060"/>
                    </a:lnTo>
                    <a:lnTo>
                      <a:pt x="430" y="2063"/>
                    </a:lnTo>
                    <a:lnTo>
                      <a:pt x="430" y="2065"/>
                    </a:lnTo>
                    <a:lnTo>
                      <a:pt x="427" y="2081"/>
                    </a:lnTo>
                    <a:lnTo>
                      <a:pt x="427" y="2084"/>
                    </a:lnTo>
                    <a:lnTo>
                      <a:pt x="427" y="2086"/>
                    </a:lnTo>
                    <a:lnTo>
                      <a:pt x="427" y="2091"/>
                    </a:lnTo>
                    <a:lnTo>
                      <a:pt x="427" y="2094"/>
                    </a:lnTo>
                    <a:lnTo>
                      <a:pt x="427" y="2097"/>
                    </a:lnTo>
                    <a:lnTo>
                      <a:pt x="419" y="2097"/>
                    </a:lnTo>
                    <a:lnTo>
                      <a:pt x="419" y="2105"/>
                    </a:lnTo>
                    <a:lnTo>
                      <a:pt x="419" y="2107"/>
                    </a:lnTo>
                    <a:lnTo>
                      <a:pt x="422" y="2115"/>
                    </a:lnTo>
                    <a:lnTo>
                      <a:pt x="425" y="2120"/>
                    </a:lnTo>
                    <a:lnTo>
                      <a:pt x="427" y="2123"/>
                    </a:lnTo>
                    <a:lnTo>
                      <a:pt x="430" y="2126"/>
                    </a:lnTo>
                    <a:lnTo>
                      <a:pt x="433" y="2131"/>
                    </a:lnTo>
                    <a:lnTo>
                      <a:pt x="433" y="2133"/>
                    </a:lnTo>
                    <a:lnTo>
                      <a:pt x="435" y="2139"/>
                    </a:lnTo>
                    <a:lnTo>
                      <a:pt x="438" y="2144"/>
                    </a:lnTo>
                    <a:lnTo>
                      <a:pt x="440" y="2147"/>
                    </a:lnTo>
                    <a:lnTo>
                      <a:pt x="443" y="2154"/>
                    </a:lnTo>
                    <a:lnTo>
                      <a:pt x="446" y="2162"/>
                    </a:lnTo>
                    <a:lnTo>
                      <a:pt x="446" y="2165"/>
                    </a:lnTo>
                    <a:lnTo>
                      <a:pt x="448" y="2168"/>
                    </a:lnTo>
                    <a:lnTo>
                      <a:pt x="448" y="2170"/>
                    </a:lnTo>
                    <a:lnTo>
                      <a:pt x="448" y="2173"/>
                    </a:lnTo>
                    <a:lnTo>
                      <a:pt x="448" y="2183"/>
                    </a:lnTo>
                    <a:lnTo>
                      <a:pt x="448" y="2191"/>
                    </a:lnTo>
                    <a:lnTo>
                      <a:pt x="446" y="2194"/>
                    </a:lnTo>
                    <a:lnTo>
                      <a:pt x="446" y="2196"/>
                    </a:lnTo>
                    <a:lnTo>
                      <a:pt x="448" y="2199"/>
                    </a:lnTo>
                    <a:lnTo>
                      <a:pt x="448" y="2202"/>
                    </a:lnTo>
                    <a:lnTo>
                      <a:pt x="448" y="2204"/>
                    </a:lnTo>
                    <a:lnTo>
                      <a:pt x="451" y="2207"/>
                    </a:lnTo>
                    <a:lnTo>
                      <a:pt x="454" y="2209"/>
                    </a:lnTo>
                    <a:lnTo>
                      <a:pt x="454" y="2212"/>
                    </a:lnTo>
                    <a:lnTo>
                      <a:pt x="454" y="2223"/>
                    </a:lnTo>
                    <a:lnTo>
                      <a:pt x="451" y="2225"/>
                    </a:lnTo>
                    <a:lnTo>
                      <a:pt x="451" y="2233"/>
                    </a:lnTo>
                    <a:lnTo>
                      <a:pt x="454" y="2233"/>
                    </a:lnTo>
                    <a:lnTo>
                      <a:pt x="454" y="2236"/>
                    </a:lnTo>
                    <a:lnTo>
                      <a:pt x="454" y="2241"/>
                    </a:lnTo>
                    <a:lnTo>
                      <a:pt x="451" y="2249"/>
                    </a:lnTo>
                    <a:lnTo>
                      <a:pt x="451" y="2251"/>
                    </a:lnTo>
                    <a:lnTo>
                      <a:pt x="451" y="2259"/>
                    </a:lnTo>
                    <a:lnTo>
                      <a:pt x="448" y="2265"/>
                    </a:lnTo>
                    <a:lnTo>
                      <a:pt x="448" y="2267"/>
                    </a:lnTo>
                    <a:lnTo>
                      <a:pt x="448" y="2272"/>
                    </a:lnTo>
                    <a:lnTo>
                      <a:pt x="448" y="2275"/>
                    </a:lnTo>
                    <a:lnTo>
                      <a:pt x="448" y="2278"/>
                    </a:lnTo>
                    <a:lnTo>
                      <a:pt x="446" y="2278"/>
                    </a:lnTo>
                    <a:lnTo>
                      <a:pt x="438" y="2278"/>
                    </a:lnTo>
                    <a:lnTo>
                      <a:pt x="425" y="2278"/>
                    </a:lnTo>
                    <a:lnTo>
                      <a:pt x="412" y="2275"/>
                    </a:lnTo>
                    <a:lnTo>
                      <a:pt x="401" y="2275"/>
                    </a:lnTo>
                    <a:lnTo>
                      <a:pt x="398" y="2275"/>
                    </a:lnTo>
                    <a:lnTo>
                      <a:pt x="396" y="2275"/>
                    </a:lnTo>
                    <a:lnTo>
                      <a:pt x="396" y="2270"/>
                    </a:lnTo>
                    <a:lnTo>
                      <a:pt x="396" y="2267"/>
                    </a:lnTo>
                    <a:lnTo>
                      <a:pt x="398" y="2265"/>
                    </a:lnTo>
                    <a:lnTo>
                      <a:pt x="398" y="2262"/>
                    </a:lnTo>
                    <a:lnTo>
                      <a:pt x="398" y="2259"/>
                    </a:lnTo>
                    <a:lnTo>
                      <a:pt x="398" y="2251"/>
                    </a:lnTo>
                    <a:lnTo>
                      <a:pt x="401" y="2236"/>
                    </a:lnTo>
                    <a:lnTo>
                      <a:pt x="401" y="2223"/>
                    </a:lnTo>
                    <a:lnTo>
                      <a:pt x="401" y="2220"/>
                    </a:lnTo>
                    <a:lnTo>
                      <a:pt x="398" y="2220"/>
                    </a:lnTo>
                    <a:lnTo>
                      <a:pt x="398" y="2217"/>
                    </a:lnTo>
                    <a:lnTo>
                      <a:pt x="396" y="2207"/>
                    </a:lnTo>
                    <a:lnTo>
                      <a:pt x="396" y="2202"/>
                    </a:lnTo>
                    <a:lnTo>
                      <a:pt x="396" y="2196"/>
                    </a:lnTo>
                    <a:lnTo>
                      <a:pt x="396" y="2186"/>
                    </a:lnTo>
                    <a:lnTo>
                      <a:pt x="396" y="2178"/>
                    </a:lnTo>
                    <a:lnTo>
                      <a:pt x="396" y="2175"/>
                    </a:lnTo>
                    <a:lnTo>
                      <a:pt x="396" y="2173"/>
                    </a:lnTo>
                    <a:lnTo>
                      <a:pt x="401" y="2170"/>
                    </a:lnTo>
                    <a:lnTo>
                      <a:pt x="401" y="2168"/>
                    </a:lnTo>
                    <a:lnTo>
                      <a:pt x="401" y="2165"/>
                    </a:lnTo>
                    <a:lnTo>
                      <a:pt x="401" y="2160"/>
                    </a:lnTo>
                    <a:lnTo>
                      <a:pt x="398" y="2157"/>
                    </a:lnTo>
                    <a:lnTo>
                      <a:pt x="396" y="2154"/>
                    </a:lnTo>
                    <a:lnTo>
                      <a:pt x="393" y="2154"/>
                    </a:lnTo>
                    <a:lnTo>
                      <a:pt x="391" y="2152"/>
                    </a:lnTo>
                    <a:lnTo>
                      <a:pt x="391" y="2149"/>
                    </a:lnTo>
                    <a:lnTo>
                      <a:pt x="385" y="2141"/>
                    </a:lnTo>
                    <a:lnTo>
                      <a:pt x="385" y="2139"/>
                    </a:lnTo>
                    <a:lnTo>
                      <a:pt x="383" y="2136"/>
                    </a:lnTo>
                    <a:lnTo>
                      <a:pt x="383" y="2133"/>
                    </a:lnTo>
                    <a:lnTo>
                      <a:pt x="383" y="2128"/>
                    </a:lnTo>
                    <a:lnTo>
                      <a:pt x="375" y="2123"/>
                    </a:lnTo>
                    <a:lnTo>
                      <a:pt x="375" y="2120"/>
                    </a:lnTo>
                    <a:lnTo>
                      <a:pt x="375" y="2118"/>
                    </a:lnTo>
                    <a:lnTo>
                      <a:pt x="372" y="2115"/>
                    </a:lnTo>
                    <a:lnTo>
                      <a:pt x="372" y="2112"/>
                    </a:lnTo>
                    <a:lnTo>
                      <a:pt x="370" y="2112"/>
                    </a:lnTo>
                    <a:lnTo>
                      <a:pt x="364" y="2110"/>
                    </a:lnTo>
                    <a:lnTo>
                      <a:pt x="362" y="2107"/>
                    </a:lnTo>
                    <a:lnTo>
                      <a:pt x="357" y="2105"/>
                    </a:lnTo>
                    <a:lnTo>
                      <a:pt x="354" y="2102"/>
                    </a:lnTo>
                    <a:lnTo>
                      <a:pt x="351" y="2099"/>
                    </a:lnTo>
                    <a:lnTo>
                      <a:pt x="349" y="2097"/>
                    </a:lnTo>
                    <a:lnTo>
                      <a:pt x="349" y="2094"/>
                    </a:lnTo>
                    <a:lnTo>
                      <a:pt x="346" y="2091"/>
                    </a:lnTo>
                    <a:lnTo>
                      <a:pt x="343" y="2086"/>
                    </a:lnTo>
                    <a:lnTo>
                      <a:pt x="343" y="2084"/>
                    </a:lnTo>
                    <a:lnTo>
                      <a:pt x="341" y="2081"/>
                    </a:lnTo>
                    <a:lnTo>
                      <a:pt x="341" y="2078"/>
                    </a:lnTo>
                    <a:lnTo>
                      <a:pt x="341" y="2076"/>
                    </a:lnTo>
                    <a:lnTo>
                      <a:pt x="343" y="2073"/>
                    </a:lnTo>
                    <a:lnTo>
                      <a:pt x="341" y="2073"/>
                    </a:lnTo>
                    <a:lnTo>
                      <a:pt x="341" y="2070"/>
                    </a:lnTo>
                    <a:lnTo>
                      <a:pt x="341" y="2063"/>
                    </a:lnTo>
                    <a:lnTo>
                      <a:pt x="338" y="2063"/>
                    </a:lnTo>
                    <a:lnTo>
                      <a:pt x="325" y="2063"/>
                    </a:lnTo>
                    <a:lnTo>
                      <a:pt x="325" y="2060"/>
                    </a:lnTo>
                    <a:lnTo>
                      <a:pt x="325" y="2055"/>
                    </a:lnTo>
                    <a:lnTo>
                      <a:pt x="322" y="2047"/>
                    </a:lnTo>
                    <a:lnTo>
                      <a:pt x="322" y="2044"/>
                    </a:lnTo>
                    <a:lnTo>
                      <a:pt x="322" y="2039"/>
                    </a:lnTo>
                    <a:lnTo>
                      <a:pt x="322" y="2036"/>
                    </a:lnTo>
                    <a:lnTo>
                      <a:pt x="322" y="2031"/>
                    </a:lnTo>
                    <a:lnTo>
                      <a:pt x="322" y="2028"/>
                    </a:lnTo>
                    <a:lnTo>
                      <a:pt x="322" y="2021"/>
                    </a:lnTo>
                    <a:lnTo>
                      <a:pt x="320" y="2018"/>
                    </a:lnTo>
                    <a:lnTo>
                      <a:pt x="320" y="2015"/>
                    </a:lnTo>
                    <a:lnTo>
                      <a:pt x="320" y="2013"/>
                    </a:lnTo>
                    <a:lnTo>
                      <a:pt x="317" y="2013"/>
                    </a:lnTo>
                    <a:lnTo>
                      <a:pt x="315" y="2013"/>
                    </a:lnTo>
                    <a:lnTo>
                      <a:pt x="312" y="2013"/>
                    </a:lnTo>
                    <a:lnTo>
                      <a:pt x="312" y="2007"/>
                    </a:lnTo>
                    <a:lnTo>
                      <a:pt x="301" y="2005"/>
                    </a:lnTo>
                    <a:lnTo>
                      <a:pt x="301" y="2002"/>
                    </a:lnTo>
                    <a:lnTo>
                      <a:pt x="299" y="2000"/>
                    </a:lnTo>
                    <a:lnTo>
                      <a:pt x="299" y="1997"/>
                    </a:lnTo>
                    <a:lnTo>
                      <a:pt x="301" y="1997"/>
                    </a:lnTo>
                    <a:lnTo>
                      <a:pt x="301" y="1994"/>
                    </a:lnTo>
                    <a:lnTo>
                      <a:pt x="301" y="1984"/>
                    </a:lnTo>
                    <a:lnTo>
                      <a:pt x="301" y="1981"/>
                    </a:lnTo>
                    <a:lnTo>
                      <a:pt x="299" y="1981"/>
                    </a:lnTo>
                    <a:lnTo>
                      <a:pt x="299" y="1979"/>
                    </a:lnTo>
                    <a:lnTo>
                      <a:pt x="301" y="1971"/>
                    </a:lnTo>
                    <a:lnTo>
                      <a:pt x="307" y="1958"/>
                    </a:lnTo>
                    <a:lnTo>
                      <a:pt x="307" y="195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39" name="フリーフォーム 238"/>
              <p:cNvSpPr>
                <a:spLocks/>
              </p:cNvSpPr>
              <p:nvPr/>
            </p:nvSpPr>
            <p:spPr bwMode="auto">
              <a:xfrm>
                <a:off x="3284309" y="3968361"/>
                <a:ext cx="410342" cy="962141"/>
              </a:xfrm>
              <a:custGeom>
                <a:avLst/>
                <a:gdLst>
                  <a:gd name="T0" fmla="*/ 776 w 857"/>
                  <a:gd name="T1" fmla="*/ 1908 h 1976"/>
                  <a:gd name="T2" fmla="*/ 765 w 857"/>
                  <a:gd name="T3" fmla="*/ 1960 h 1976"/>
                  <a:gd name="T4" fmla="*/ 731 w 857"/>
                  <a:gd name="T5" fmla="*/ 1971 h 1976"/>
                  <a:gd name="T6" fmla="*/ 715 w 857"/>
                  <a:gd name="T7" fmla="*/ 1955 h 1976"/>
                  <a:gd name="T8" fmla="*/ 679 w 857"/>
                  <a:gd name="T9" fmla="*/ 1958 h 1976"/>
                  <a:gd name="T10" fmla="*/ 639 w 857"/>
                  <a:gd name="T11" fmla="*/ 1958 h 1976"/>
                  <a:gd name="T12" fmla="*/ 595 w 857"/>
                  <a:gd name="T13" fmla="*/ 1958 h 1976"/>
                  <a:gd name="T14" fmla="*/ 561 w 857"/>
                  <a:gd name="T15" fmla="*/ 1963 h 1976"/>
                  <a:gd name="T16" fmla="*/ 540 w 857"/>
                  <a:gd name="T17" fmla="*/ 1965 h 1976"/>
                  <a:gd name="T18" fmla="*/ 500 w 857"/>
                  <a:gd name="T19" fmla="*/ 1960 h 1976"/>
                  <a:gd name="T20" fmla="*/ 466 w 857"/>
                  <a:gd name="T21" fmla="*/ 1963 h 1976"/>
                  <a:gd name="T22" fmla="*/ 430 w 857"/>
                  <a:gd name="T23" fmla="*/ 1963 h 1976"/>
                  <a:gd name="T24" fmla="*/ 396 w 857"/>
                  <a:gd name="T25" fmla="*/ 1960 h 1976"/>
                  <a:gd name="T26" fmla="*/ 354 w 857"/>
                  <a:gd name="T27" fmla="*/ 1960 h 1976"/>
                  <a:gd name="T28" fmla="*/ 301 w 857"/>
                  <a:gd name="T29" fmla="*/ 1960 h 1976"/>
                  <a:gd name="T30" fmla="*/ 296 w 857"/>
                  <a:gd name="T31" fmla="*/ 1921 h 1976"/>
                  <a:gd name="T32" fmla="*/ 272 w 857"/>
                  <a:gd name="T33" fmla="*/ 1942 h 1976"/>
                  <a:gd name="T34" fmla="*/ 262 w 857"/>
                  <a:gd name="T35" fmla="*/ 1952 h 1976"/>
                  <a:gd name="T36" fmla="*/ 238 w 857"/>
                  <a:gd name="T37" fmla="*/ 1960 h 1976"/>
                  <a:gd name="T38" fmla="*/ 220 w 857"/>
                  <a:gd name="T39" fmla="*/ 1950 h 1976"/>
                  <a:gd name="T40" fmla="*/ 165 w 857"/>
                  <a:gd name="T41" fmla="*/ 1950 h 1976"/>
                  <a:gd name="T42" fmla="*/ 128 w 857"/>
                  <a:gd name="T43" fmla="*/ 1952 h 1976"/>
                  <a:gd name="T44" fmla="*/ 120 w 857"/>
                  <a:gd name="T45" fmla="*/ 1939 h 1976"/>
                  <a:gd name="T46" fmla="*/ 105 w 857"/>
                  <a:gd name="T47" fmla="*/ 1910 h 1976"/>
                  <a:gd name="T48" fmla="*/ 105 w 857"/>
                  <a:gd name="T49" fmla="*/ 1876 h 1976"/>
                  <a:gd name="T50" fmla="*/ 105 w 857"/>
                  <a:gd name="T51" fmla="*/ 1845 h 1976"/>
                  <a:gd name="T52" fmla="*/ 102 w 857"/>
                  <a:gd name="T53" fmla="*/ 1790 h 1976"/>
                  <a:gd name="T54" fmla="*/ 105 w 857"/>
                  <a:gd name="T55" fmla="*/ 1774 h 1976"/>
                  <a:gd name="T56" fmla="*/ 105 w 857"/>
                  <a:gd name="T57" fmla="*/ 1758 h 1976"/>
                  <a:gd name="T58" fmla="*/ 107 w 857"/>
                  <a:gd name="T59" fmla="*/ 1734 h 1976"/>
                  <a:gd name="T60" fmla="*/ 110 w 857"/>
                  <a:gd name="T61" fmla="*/ 1698 h 1976"/>
                  <a:gd name="T62" fmla="*/ 112 w 857"/>
                  <a:gd name="T63" fmla="*/ 1632 h 1976"/>
                  <a:gd name="T64" fmla="*/ 115 w 857"/>
                  <a:gd name="T65" fmla="*/ 1548 h 1976"/>
                  <a:gd name="T66" fmla="*/ 118 w 857"/>
                  <a:gd name="T67" fmla="*/ 1462 h 1976"/>
                  <a:gd name="T68" fmla="*/ 120 w 857"/>
                  <a:gd name="T69" fmla="*/ 1427 h 1976"/>
                  <a:gd name="T70" fmla="*/ 2 w 857"/>
                  <a:gd name="T71" fmla="*/ 1385 h 1976"/>
                  <a:gd name="T72" fmla="*/ 0 w 857"/>
                  <a:gd name="T73" fmla="*/ 1359 h 1976"/>
                  <a:gd name="T74" fmla="*/ 2 w 857"/>
                  <a:gd name="T75" fmla="*/ 1254 h 1976"/>
                  <a:gd name="T76" fmla="*/ 5 w 857"/>
                  <a:gd name="T77" fmla="*/ 1220 h 1976"/>
                  <a:gd name="T78" fmla="*/ 10 w 857"/>
                  <a:gd name="T79" fmla="*/ 1191 h 1976"/>
                  <a:gd name="T80" fmla="*/ 2 w 857"/>
                  <a:gd name="T81" fmla="*/ 1136 h 1976"/>
                  <a:gd name="T82" fmla="*/ 2 w 857"/>
                  <a:gd name="T83" fmla="*/ 1000 h 1976"/>
                  <a:gd name="T84" fmla="*/ 2 w 857"/>
                  <a:gd name="T85" fmla="*/ 863 h 1976"/>
                  <a:gd name="T86" fmla="*/ 99 w 857"/>
                  <a:gd name="T87" fmla="*/ 708 h 1976"/>
                  <a:gd name="T88" fmla="*/ 123 w 857"/>
                  <a:gd name="T89" fmla="*/ 443 h 1976"/>
                  <a:gd name="T90" fmla="*/ 157 w 857"/>
                  <a:gd name="T91" fmla="*/ 401 h 1976"/>
                  <a:gd name="T92" fmla="*/ 285 w 857"/>
                  <a:gd name="T93" fmla="*/ 344 h 1976"/>
                  <a:gd name="T94" fmla="*/ 317 w 857"/>
                  <a:gd name="T95" fmla="*/ 388 h 1976"/>
                  <a:gd name="T96" fmla="*/ 367 w 857"/>
                  <a:gd name="T97" fmla="*/ 428 h 1976"/>
                  <a:gd name="T98" fmla="*/ 401 w 857"/>
                  <a:gd name="T99" fmla="*/ 438 h 1976"/>
                  <a:gd name="T100" fmla="*/ 438 w 857"/>
                  <a:gd name="T101" fmla="*/ 441 h 1976"/>
                  <a:gd name="T102" fmla="*/ 448 w 857"/>
                  <a:gd name="T103" fmla="*/ 430 h 1976"/>
                  <a:gd name="T104" fmla="*/ 448 w 857"/>
                  <a:gd name="T105" fmla="*/ 412 h 1976"/>
                  <a:gd name="T106" fmla="*/ 445 w 857"/>
                  <a:gd name="T107" fmla="*/ 375 h 1976"/>
                  <a:gd name="T108" fmla="*/ 406 w 857"/>
                  <a:gd name="T109" fmla="*/ 359 h 1976"/>
                  <a:gd name="T110" fmla="*/ 388 w 857"/>
                  <a:gd name="T111" fmla="*/ 325 h 1976"/>
                  <a:gd name="T112" fmla="*/ 414 w 857"/>
                  <a:gd name="T113" fmla="*/ 286 h 1976"/>
                  <a:gd name="T114" fmla="*/ 414 w 857"/>
                  <a:gd name="T115" fmla="*/ 267 h 1976"/>
                  <a:gd name="T116" fmla="*/ 438 w 857"/>
                  <a:gd name="T117" fmla="*/ 165 h 1976"/>
                  <a:gd name="T118" fmla="*/ 448 w 857"/>
                  <a:gd name="T119" fmla="*/ 102 h 1976"/>
                  <a:gd name="T120" fmla="*/ 448 w 857"/>
                  <a:gd name="T121" fmla="*/ 65 h 1976"/>
                  <a:gd name="T122" fmla="*/ 448 w 857"/>
                  <a:gd name="T123" fmla="*/ 39 h 1976"/>
                  <a:gd name="T124" fmla="*/ 477 w 857"/>
                  <a:gd name="T125" fmla="*/ 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57" h="1976">
                    <a:moveTo>
                      <a:pt x="852" y="1952"/>
                    </a:moveTo>
                    <a:lnTo>
                      <a:pt x="857" y="1937"/>
                    </a:lnTo>
                    <a:lnTo>
                      <a:pt x="846" y="1931"/>
                    </a:lnTo>
                    <a:lnTo>
                      <a:pt x="839" y="1929"/>
                    </a:lnTo>
                    <a:lnTo>
                      <a:pt x="818" y="1923"/>
                    </a:lnTo>
                    <a:lnTo>
                      <a:pt x="794" y="1913"/>
                    </a:lnTo>
                    <a:lnTo>
                      <a:pt x="776" y="1908"/>
                    </a:lnTo>
                    <a:lnTo>
                      <a:pt x="776" y="1913"/>
                    </a:lnTo>
                    <a:lnTo>
                      <a:pt x="773" y="1931"/>
                    </a:lnTo>
                    <a:lnTo>
                      <a:pt x="770" y="1944"/>
                    </a:lnTo>
                    <a:lnTo>
                      <a:pt x="768" y="1952"/>
                    </a:lnTo>
                    <a:lnTo>
                      <a:pt x="768" y="1958"/>
                    </a:lnTo>
                    <a:lnTo>
                      <a:pt x="765" y="1958"/>
                    </a:lnTo>
                    <a:lnTo>
                      <a:pt x="765" y="1960"/>
                    </a:lnTo>
                    <a:lnTo>
                      <a:pt x="765" y="1963"/>
                    </a:lnTo>
                    <a:lnTo>
                      <a:pt x="763" y="1971"/>
                    </a:lnTo>
                    <a:lnTo>
                      <a:pt x="763" y="1976"/>
                    </a:lnTo>
                    <a:lnTo>
                      <a:pt x="747" y="1973"/>
                    </a:lnTo>
                    <a:lnTo>
                      <a:pt x="742" y="1971"/>
                    </a:lnTo>
                    <a:lnTo>
                      <a:pt x="736" y="1971"/>
                    </a:lnTo>
                    <a:lnTo>
                      <a:pt x="731" y="1971"/>
                    </a:lnTo>
                    <a:lnTo>
                      <a:pt x="729" y="1971"/>
                    </a:lnTo>
                    <a:lnTo>
                      <a:pt x="726" y="1971"/>
                    </a:lnTo>
                    <a:lnTo>
                      <a:pt x="718" y="1971"/>
                    </a:lnTo>
                    <a:lnTo>
                      <a:pt x="715" y="1971"/>
                    </a:lnTo>
                    <a:lnTo>
                      <a:pt x="715" y="1968"/>
                    </a:lnTo>
                    <a:lnTo>
                      <a:pt x="715" y="1965"/>
                    </a:lnTo>
                    <a:lnTo>
                      <a:pt x="715" y="1955"/>
                    </a:lnTo>
                    <a:lnTo>
                      <a:pt x="708" y="1955"/>
                    </a:lnTo>
                    <a:lnTo>
                      <a:pt x="702" y="1955"/>
                    </a:lnTo>
                    <a:lnTo>
                      <a:pt x="692" y="1955"/>
                    </a:lnTo>
                    <a:lnTo>
                      <a:pt x="687" y="1955"/>
                    </a:lnTo>
                    <a:lnTo>
                      <a:pt x="684" y="1955"/>
                    </a:lnTo>
                    <a:lnTo>
                      <a:pt x="681" y="1958"/>
                    </a:lnTo>
                    <a:lnTo>
                      <a:pt x="679" y="1958"/>
                    </a:lnTo>
                    <a:lnTo>
                      <a:pt x="679" y="1960"/>
                    </a:lnTo>
                    <a:lnTo>
                      <a:pt x="668" y="1958"/>
                    </a:lnTo>
                    <a:lnTo>
                      <a:pt x="660" y="1955"/>
                    </a:lnTo>
                    <a:lnTo>
                      <a:pt x="655" y="1955"/>
                    </a:lnTo>
                    <a:lnTo>
                      <a:pt x="655" y="1958"/>
                    </a:lnTo>
                    <a:lnTo>
                      <a:pt x="642" y="1958"/>
                    </a:lnTo>
                    <a:lnTo>
                      <a:pt x="639" y="1958"/>
                    </a:lnTo>
                    <a:lnTo>
                      <a:pt x="629" y="1958"/>
                    </a:lnTo>
                    <a:lnTo>
                      <a:pt x="624" y="1958"/>
                    </a:lnTo>
                    <a:lnTo>
                      <a:pt x="618" y="1958"/>
                    </a:lnTo>
                    <a:lnTo>
                      <a:pt x="613" y="1958"/>
                    </a:lnTo>
                    <a:lnTo>
                      <a:pt x="611" y="1958"/>
                    </a:lnTo>
                    <a:lnTo>
                      <a:pt x="603" y="1958"/>
                    </a:lnTo>
                    <a:lnTo>
                      <a:pt x="595" y="1958"/>
                    </a:lnTo>
                    <a:lnTo>
                      <a:pt x="587" y="1958"/>
                    </a:lnTo>
                    <a:lnTo>
                      <a:pt x="584" y="1958"/>
                    </a:lnTo>
                    <a:lnTo>
                      <a:pt x="582" y="1960"/>
                    </a:lnTo>
                    <a:lnTo>
                      <a:pt x="576" y="1960"/>
                    </a:lnTo>
                    <a:lnTo>
                      <a:pt x="574" y="1960"/>
                    </a:lnTo>
                    <a:lnTo>
                      <a:pt x="566" y="1960"/>
                    </a:lnTo>
                    <a:lnTo>
                      <a:pt x="561" y="1963"/>
                    </a:lnTo>
                    <a:lnTo>
                      <a:pt x="558" y="1963"/>
                    </a:lnTo>
                    <a:lnTo>
                      <a:pt x="555" y="1963"/>
                    </a:lnTo>
                    <a:lnTo>
                      <a:pt x="550" y="1963"/>
                    </a:lnTo>
                    <a:lnTo>
                      <a:pt x="548" y="1963"/>
                    </a:lnTo>
                    <a:lnTo>
                      <a:pt x="545" y="1965"/>
                    </a:lnTo>
                    <a:lnTo>
                      <a:pt x="542" y="1965"/>
                    </a:lnTo>
                    <a:lnTo>
                      <a:pt x="540" y="1965"/>
                    </a:lnTo>
                    <a:lnTo>
                      <a:pt x="535" y="1965"/>
                    </a:lnTo>
                    <a:lnTo>
                      <a:pt x="529" y="1965"/>
                    </a:lnTo>
                    <a:lnTo>
                      <a:pt x="524" y="1965"/>
                    </a:lnTo>
                    <a:lnTo>
                      <a:pt x="521" y="1963"/>
                    </a:lnTo>
                    <a:lnTo>
                      <a:pt x="514" y="1963"/>
                    </a:lnTo>
                    <a:lnTo>
                      <a:pt x="508" y="1963"/>
                    </a:lnTo>
                    <a:lnTo>
                      <a:pt x="500" y="1960"/>
                    </a:lnTo>
                    <a:lnTo>
                      <a:pt x="498" y="1960"/>
                    </a:lnTo>
                    <a:lnTo>
                      <a:pt x="493" y="1960"/>
                    </a:lnTo>
                    <a:lnTo>
                      <a:pt x="493" y="1963"/>
                    </a:lnTo>
                    <a:lnTo>
                      <a:pt x="490" y="1963"/>
                    </a:lnTo>
                    <a:lnTo>
                      <a:pt x="482" y="1963"/>
                    </a:lnTo>
                    <a:lnTo>
                      <a:pt x="472" y="1963"/>
                    </a:lnTo>
                    <a:lnTo>
                      <a:pt x="466" y="1963"/>
                    </a:lnTo>
                    <a:lnTo>
                      <a:pt x="464" y="1963"/>
                    </a:lnTo>
                    <a:lnTo>
                      <a:pt x="456" y="1963"/>
                    </a:lnTo>
                    <a:lnTo>
                      <a:pt x="451" y="1963"/>
                    </a:lnTo>
                    <a:lnTo>
                      <a:pt x="448" y="1963"/>
                    </a:lnTo>
                    <a:lnTo>
                      <a:pt x="445" y="1963"/>
                    </a:lnTo>
                    <a:lnTo>
                      <a:pt x="443" y="1963"/>
                    </a:lnTo>
                    <a:lnTo>
                      <a:pt x="430" y="1963"/>
                    </a:lnTo>
                    <a:lnTo>
                      <a:pt x="424" y="1963"/>
                    </a:lnTo>
                    <a:lnTo>
                      <a:pt x="419" y="1963"/>
                    </a:lnTo>
                    <a:lnTo>
                      <a:pt x="414" y="1960"/>
                    </a:lnTo>
                    <a:lnTo>
                      <a:pt x="409" y="1960"/>
                    </a:lnTo>
                    <a:lnTo>
                      <a:pt x="403" y="1960"/>
                    </a:lnTo>
                    <a:lnTo>
                      <a:pt x="398" y="1960"/>
                    </a:lnTo>
                    <a:lnTo>
                      <a:pt x="396" y="1960"/>
                    </a:lnTo>
                    <a:lnTo>
                      <a:pt x="390" y="1960"/>
                    </a:lnTo>
                    <a:lnTo>
                      <a:pt x="388" y="1958"/>
                    </a:lnTo>
                    <a:lnTo>
                      <a:pt x="382" y="1958"/>
                    </a:lnTo>
                    <a:lnTo>
                      <a:pt x="375" y="1960"/>
                    </a:lnTo>
                    <a:lnTo>
                      <a:pt x="369" y="1960"/>
                    </a:lnTo>
                    <a:lnTo>
                      <a:pt x="359" y="1960"/>
                    </a:lnTo>
                    <a:lnTo>
                      <a:pt x="354" y="1960"/>
                    </a:lnTo>
                    <a:lnTo>
                      <a:pt x="348" y="1960"/>
                    </a:lnTo>
                    <a:lnTo>
                      <a:pt x="341" y="1960"/>
                    </a:lnTo>
                    <a:lnTo>
                      <a:pt x="330" y="1960"/>
                    </a:lnTo>
                    <a:lnTo>
                      <a:pt x="317" y="1960"/>
                    </a:lnTo>
                    <a:lnTo>
                      <a:pt x="314" y="1960"/>
                    </a:lnTo>
                    <a:lnTo>
                      <a:pt x="304" y="1960"/>
                    </a:lnTo>
                    <a:lnTo>
                      <a:pt x="301" y="1960"/>
                    </a:lnTo>
                    <a:lnTo>
                      <a:pt x="299" y="1960"/>
                    </a:lnTo>
                    <a:lnTo>
                      <a:pt x="299" y="1958"/>
                    </a:lnTo>
                    <a:lnTo>
                      <a:pt x="299" y="1952"/>
                    </a:lnTo>
                    <a:lnTo>
                      <a:pt x="299" y="1944"/>
                    </a:lnTo>
                    <a:lnTo>
                      <a:pt x="299" y="1939"/>
                    </a:lnTo>
                    <a:lnTo>
                      <a:pt x="301" y="1923"/>
                    </a:lnTo>
                    <a:lnTo>
                      <a:pt x="296" y="1921"/>
                    </a:lnTo>
                    <a:lnTo>
                      <a:pt x="285" y="1921"/>
                    </a:lnTo>
                    <a:lnTo>
                      <a:pt x="283" y="1923"/>
                    </a:lnTo>
                    <a:lnTo>
                      <a:pt x="280" y="1931"/>
                    </a:lnTo>
                    <a:lnTo>
                      <a:pt x="278" y="1934"/>
                    </a:lnTo>
                    <a:lnTo>
                      <a:pt x="275" y="1937"/>
                    </a:lnTo>
                    <a:lnTo>
                      <a:pt x="272" y="1939"/>
                    </a:lnTo>
                    <a:lnTo>
                      <a:pt x="272" y="1942"/>
                    </a:lnTo>
                    <a:lnTo>
                      <a:pt x="270" y="1942"/>
                    </a:lnTo>
                    <a:lnTo>
                      <a:pt x="267" y="1942"/>
                    </a:lnTo>
                    <a:lnTo>
                      <a:pt x="264" y="1944"/>
                    </a:lnTo>
                    <a:lnTo>
                      <a:pt x="262" y="1944"/>
                    </a:lnTo>
                    <a:lnTo>
                      <a:pt x="262" y="1947"/>
                    </a:lnTo>
                    <a:lnTo>
                      <a:pt x="262" y="1950"/>
                    </a:lnTo>
                    <a:lnTo>
                      <a:pt x="262" y="1952"/>
                    </a:lnTo>
                    <a:lnTo>
                      <a:pt x="262" y="1955"/>
                    </a:lnTo>
                    <a:lnTo>
                      <a:pt x="262" y="1958"/>
                    </a:lnTo>
                    <a:lnTo>
                      <a:pt x="259" y="1963"/>
                    </a:lnTo>
                    <a:lnTo>
                      <a:pt x="257" y="1963"/>
                    </a:lnTo>
                    <a:lnTo>
                      <a:pt x="254" y="1963"/>
                    </a:lnTo>
                    <a:lnTo>
                      <a:pt x="249" y="1963"/>
                    </a:lnTo>
                    <a:lnTo>
                      <a:pt x="238" y="1960"/>
                    </a:lnTo>
                    <a:lnTo>
                      <a:pt x="236" y="1960"/>
                    </a:lnTo>
                    <a:lnTo>
                      <a:pt x="236" y="1950"/>
                    </a:lnTo>
                    <a:lnTo>
                      <a:pt x="233" y="1950"/>
                    </a:lnTo>
                    <a:lnTo>
                      <a:pt x="228" y="1950"/>
                    </a:lnTo>
                    <a:lnTo>
                      <a:pt x="223" y="1947"/>
                    </a:lnTo>
                    <a:lnTo>
                      <a:pt x="220" y="1947"/>
                    </a:lnTo>
                    <a:lnTo>
                      <a:pt x="220" y="1950"/>
                    </a:lnTo>
                    <a:lnTo>
                      <a:pt x="217" y="1952"/>
                    </a:lnTo>
                    <a:lnTo>
                      <a:pt x="204" y="1950"/>
                    </a:lnTo>
                    <a:lnTo>
                      <a:pt x="186" y="1950"/>
                    </a:lnTo>
                    <a:lnTo>
                      <a:pt x="181" y="1950"/>
                    </a:lnTo>
                    <a:lnTo>
                      <a:pt x="173" y="1950"/>
                    </a:lnTo>
                    <a:lnTo>
                      <a:pt x="170" y="1950"/>
                    </a:lnTo>
                    <a:lnTo>
                      <a:pt x="165" y="1950"/>
                    </a:lnTo>
                    <a:lnTo>
                      <a:pt x="157" y="1950"/>
                    </a:lnTo>
                    <a:lnTo>
                      <a:pt x="154" y="1950"/>
                    </a:lnTo>
                    <a:lnTo>
                      <a:pt x="152" y="1950"/>
                    </a:lnTo>
                    <a:lnTo>
                      <a:pt x="147" y="1950"/>
                    </a:lnTo>
                    <a:lnTo>
                      <a:pt x="139" y="1952"/>
                    </a:lnTo>
                    <a:lnTo>
                      <a:pt x="133" y="1952"/>
                    </a:lnTo>
                    <a:lnTo>
                      <a:pt x="128" y="1952"/>
                    </a:lnTo>
                    <a:lnTo>
                      <a:pt x="126" y="1952"/>
                    </a:lnTo>
                    <a:lnTo>
                      <a:pt x="123" y="1952"/>
                    </a:lnTo>
                    <a:lnTo>
                      <a:pt x="120" y="1952"/>
                    </a:lnTo>
                    <a:lnTo>
                      <a:pt x="120" y="1947"/>
                    </a:lnTo>
                    <a:lnTo>
                      <a:pt x="120" y="1944"/>
                    </a:lnTo>
                    <a:lnTo>
                      <a:pt x="120" y="1942"/>
                    </a:lnTo>
                    <a:lnTo>
                      <a:pt x="120" y="1939"/>
                    </a:lnTo>
                    <a:lnTo>
                      <a:pt x="120" y="1937"/>
                    </a:lnTo>
                    <a:lnTo>
                      <a:pt x="120" y="1931"/>
                    </a:lnTo>
                    <a:lnTo>
                      <a:pt x="115" y="1929"/>
                    </a:lnTo>
                    <a:lnTo>
                      <a:pt x="115" y="1916"/>
                    </a:lnTo>
                    <a:lnTo>
                      <a:pt x="115" y="1913"/>
                    </a:lnTo>
                    <a:lnTo>
                      <a:pt x="115" y="1910"/>
                    </a:lnTo>
                    <a:lnTo>
                      <a:pt x="105" y="1910"/>
                    </a:lnTo>
                    <a:lnTo>
                      <a:pt x="105" y="1908"/>
                    </a:lnTo>
                    <a:lnTo>
                      <a:pt x="105" y="1895"/>
                    </a:lnTo>
                    <a:lnTo>
                      <a:pt x="105" y="1892"/>
                    </a:lnTo>
                    <a:lnTo>
                      <a:pt x="105" y="1887"/>
                    </a:lnTo>
                    <a:lnTo>
                      <a:pt x="105" y="1884"/>
                    </a:lnTo>
                    <a:lnTo>
                      <a:pt x="105" y="1879"/>
                    </a:lnTo>
                    <a:lnTo>
                      <a:pt x="105" y="1876"/>
                    </a:lnTo>
                    <a:lnTo>
                      <a:pt x="105" y="1871"/>
                    </a:lnTo>
                    <a:lnTo>
                      <a:pt x="105" y="1868"/>
                    </a:lnTo>
                    <a:lnTo>
                      <a:pt x="105" y="1866"/>
                    </a:lnTo>
                    <a:lnTo>
                      <a:pt x="105" y="1863"/>
                    </a:lnTo>
                    <a:lnTo>
                      <a:pt x="105" y="1853"/>
                    </a:lnTo>
                    <a:lnTo>
                      <a:pt x="105" y="1850"/>
                    </a:lnTo>
                    <a:lnTo>
                      <a:pt x="105" y="1845"/>
                    </a:lnTo>
                    <a:lnTo>
                      <a:pt x="105" y="1826"/>
                    </a:lnTo>
                    <a:lnTo>
                      <a:pt x="102" y="1805"/>
                    </a:lnTo>
                    <a:lnTo>
                      <a:pt x="102" y="1803"/>
                    </a:lnTo>
                    <a:lnTo>
                      <a:pt x="102" y="1800"/>
                    </a:lnTo>
                    <a:lnTo>
                      <a:pt x="102" y="1797"/>
                    </a:lnTo>
                    <a:lnTo>
                      <a:pt x="102" y="1795"/>
                    </a:lnTo>
                    <a:lnTo>
                      <a:pt x="102" y="1790"/>
                    </a:lnTo>
                    <a:lnTo>
                      <a:pt x="102" y="1787"/>
                    </a:lnTo>
                    <a:lnTo>
                      <a:pt x="102" y="1784"/>
                    </a:lnTo>
                    <a:lnTo>
                      <a:pt x="102" y="1782"/>
                    </a:lnTo>
                    <a:lnTo>
                      <a:pt x="105" y="1782"/>
                    </a:lnTo>
                    <a:lnTo>
                      <a:pt x="105" y="1779"/>
                    </a:lnTo>
                    <a:lnTo>
                      <a:pt x="105" y="1776"/>
                    </a:lnTo>
                    <a:lnTo>
                      <a:pt x="105" y="1774"/>
                    </a:lnTo>
                    <a:lnTo>
                      <a:pt x="105" y="1771"/>
                    </a:lnTo>
                    <a:lnTo>
                      <a:pt x="105" y="1769"/>
                    </a:lnTo>
                    <a:lnTo>
                      <a:pt x="107" y="1769"/>
                    </a:lnTo>
                    <a:lnTo>
                      <a:pt x="107" y="1766"/>
                    </a:lnTo>
                    <a:lnTo>
                      <a:pt x="107" y="1763"/>
                    </a:lnTo>
                    <a:lnTo>
                      <a:pt x="107" y="1761"/>
                    </a:lnTo>
                    <a:lnTo>
                      <a:pt x="105" y="1758"/>
                    </a:lnTo>
                    <a:lnTo>
                      <a:pt x="105" y="1755"/>
                    </a:lnTo>
                    <a:lnTo>
                      <a:pt x="105" y="1753"/>
                    </a:lnTo>
                    <a:lnTo>
                      <a:pt x="105" y="1750"/>
                    </a:lnTo>
                    <a:lnTo>
                      <a:pt x="105" y="1745"/>
                    </a:lnTo>
                    <a:lnTo>
                      <a:pt x="105" y="1742"/>
                    </a:lnTo>
                    <a:lnTo>
                      <a:pt x="107" y="1740"/>
                    </a:lnTo>
                    <a:lnTo>
                      <a:pt x="107" y="1734"/>
                    </a:lnTo>
                    <a:lnTo>
                      <a:pt x="107" y="1729"/>
                    </a:lnTo>
                    <a:lnTo>
                      <a:pt x="107" y="1724"/>
                    </a:lnTo>
                    <a:lnTo>
                      <a:pt x="107" y="1716"/>
                    </a:lnTo>
                    <a:lnTo>
                      <a:pt x="110" y="1711"/>
                    </a:lnTo>
                    <a:lnTo>
                      <a:pt x="110" y="1708"/>
                    </a:lnTo>
                    <a:lnTo>
                      <a:pt x="110" y="1703"/>
                    </a:lnTo>
                    <a:lnTo>
                      <a:pt x="110" y="1698"/>
                    </a:lnTo>
                    <a:lnTo>
                      <a:pt x="110" y="1693"/>
                    </a:lnTo>
                    <a:lnTo>
                      <a:pt x="110" y="1685"/>
                    </a:lnTo>
                    <a:lnTo>
                      <a:pt x="110" y="1672"/>
                    </a:lnTo>
                    <a:lnTo>
                      <a:pt x="110" y="1664"/>
                    </a:lnTo>
                    <a:lnTo>
                      <a:pt x="110" y="1648"/>
                    </a:lnTo>
                    <a:lnTo>
                      <a:pt x="110" y="1637"/>
                    </a:lnTo>
                    <a:lnTo>
                      <a:pt x="112" y="1632"/>
                    </a:lnTo>
                    <a:lnTo>
                      <a:pt x="112" y="1616"/>
                    </a:lnTo>
                    <a:lnTo>
                      <a:pt x="112" y="1606"/>
                    </a:lnTo>
                    <a:lnTo>
                      <a:pt x="112" y="1598"/>
                    </a:lnTo>
                    <a:lnTo>
                      <a:pt x="112" y="1580"/>
                    </a:lnTo>
                    <a:lnTo>
                      <a:pt x="112" y="1567"/>
                    </a:lnTo>
                    <a:lnTo>
                      <a:pt x="112" y="1556"/>
                    </a:lnTo>
                    <a:lnTo>
                      <a:pt x="115" y="1548"/>
                    </a:lnTo>
                    <a:lnTo>
                      <a:pt x="115" y="1538"/>
                    </a:lnTo>
                    <a:lnTo>
                      <a:pt x="115" y="1530"/>
                    </a:lnTo>
                    <a:lnTo>
                      <a:pt x="115" y="1527"/>
                    </a:lnTo>
                    <a:lnTo>
                      <a:pt x="118" y="1498"/>
                    </a:lnTo>
                    <a:lnTo>
                      <a:pt x="118" y="1496"/>
                    </a:lnTo>
                    <a:lnTo>
                      <a:pt x="118" y="1464"/>
                    </a:lnTo>
                    <a:lnTo>
                      <a:pt x="118" y="1462"/>
                    </a:lnTo>
                    <a:lnTo>
                      <a:pt x="118" y="1459"/>
                    </a:lnTo>
                    <a:lnTo>
                      <a:pt x="118" y="1454"/>
                    </a:lnTo>
                    <a:lnTo>
                      <a:pt x="118" y="1451"/>
                    </a:lnTo>
                    <a:lnTo>
                      <a:pt x="120" y="1451"/>
                    </a:lnTo>
                    <a:lnTo>
                      <a:pt x="120" y="1448"/>
                    </a:lnTo>
                    <a:lnTo>
                      <a:pt x="120" y="1446"/>
                    </a:lnTo>
                    <a:lnTo>
                      <a:pt x="120" y="1427"/>
                    </a:lnTo>
                    <a:lnTo>
                      <a:pt x="120" y="1409"/>
                    </a:lnTo>
                    <a:lnTo>
                      <a:pt x="120" y="1404"/>
                    </a:lnTo>
                    <a:lnTo>
                      <a:pt x="120" y="1399"/>
                    </a:lnTo>
                    <a:lnTo>
                      <a:pt x="120" y="1396"/>
                    </a:lnTo>
                    <a:lnTo>
                      <a:pt x="120" y="1393"/>
                    </a:lnTo>
                    <a:lnTo>
                      <a:pt x="2" y="1391"/>
                    </a:lnTo>
                    <a:lnTo>
                      <a:pt x="2" y="1385"/>
                    </a:lnTo>
                    <a:lnTo>
                      <a:pt x="2" y="1378"/>
                    </a:lnTo>
                    <a:lnTo>
                      <a:pt x="2" y="1375"/>
                    </a:lnTo>
                    <a:lnTo>
                      <a:pt x="2" y="1372"/>
                    </a:lnTo>
                    <a:lnTo>
                      <a:pt x="2" y="1367"/>
                    </a:lnTo>
                    <a:lnTo>
                      <a:pt x="0" y="1367"/>
                    </a:lnTo>
                    <a:lnTo>
                      <a:pt x="0" y="1364"/>
                    </a:lnTo>
                    <a:lnTo>
                      <a:pt x="0" y="1359"/>
                    </a:lnTo>
                    <a:lnTo>
                      <a:pt x="0" y="1346"/>
                    </a:lnTo>
                    <a:lnTo>
                      <a:pt x="0" y="1328"/>
                    </a:lnTo>
                    <a:lnTo>
                      <a:pt x="0" y="1315"/>
                    </a:lnTo>
                    <a:lnTo>
                      <a:pt x="0" y="1309"/>
                    </a:lnTo>
                    <a:lnTo>
                      <a:pt x="0" y="1291"/>
                    </a:lnTo>
                    <a:lnTo>
                      <a:pt x="2" y="1273"/>
                    </a:lnTo>
                    <a:lnTo>
                      <a:pt x="2" y="1254"/>
                    </a:lnTo>
                    <a:lnTo>
                      <a:pt x="2" y="1252"/>
                    </a:lnTo>
                    <a:lnTo>
                      <a:pt x="2" y="1249"/>
                    </a:lnTo>
                    <a:lnTo>
                      <a:pt x="2" y="1246"/>
                    </a:lnTo>
                    <a:lnTo>
                      <a:pt x="2" y="1233"/>
                    </a:lnTo>
                    <a:lnTo>
                      <a:pt x="5" y="1225"/>
                    </a:lnTo>
                    <a:lnTo>
                      <a:pt x="5" y="1223"/>
                    </a:lnTo>
                    <a:lnTo>
                      <a:pt x="5" y="1220"/>
                    </a:lnTo>
                    <a:lnTo>
                      <a:pt x="8" y="1215"/>
                    </a:lnTo>
                    <a:lnTo>
                      <a:pt x="8" y="1210"/>
                    </a:lnTo>
                    <a:lnTo>
                      <a:pt x="10" y="1202"/>
                    </a:lnTo>
                    <a:lnTo>
                      <a:pt x="10" y="1199"/>
                    </a:lnTo>
                    <a:lnTo>
                      <a:pt x="10" y="1197"/>
                    </a:lnTo>
                    <a:lnTo>
                      <a:pt x="10" y="1194"/>
                    </a:lnTo>
                    <a:lnTo>
                      <a:pt x="10" y="1191"/>
                    </a:lnTo>
                    <a:lnTo>
                      <a:pt x="8" y="1186"/>
                    </a:lnTo>
                    <a:lnTo>
                      <a:pt x="8" y="1181"/>
                    </a:lnTo>
                    <a:lnTo>
                      <a:pt x="8" y="1178"/>
                    </a:lnTo>
                    <a:lnTo>
                      <a:pt x="2" y="1165"/>
                    </a:lnTo>
                    <a:lnTo>
                      <a:pt x="2" y="1160"/>
                    </a:lnTo>
                    <a:lnTo>
                      <a:pt x="2" y="1147"/>
                    </a:lnTo>
                    <a:lnTo>
                      <a:pt x="2" y="1136"/>
                    </a:lnTo>
                    <a:lnTo>
                      <a:pt x="2" y="1120"/>
                    </a:lnTo>
                    <a:lnTo>
                      <a:pt x="2" y="1097"/>
                    </a:lnTo>
                    <a:lnTo>
                      <a:pt x="2" y="1089"/>
                    </a:lnTo>
                    <a:lnTo>
                      <a:pt x="2" y="1068"/>
                    </a:lnTo>
                    <a:lnTo>
                      <a:pt x="2" y="1047"/>
                    </a:lnTo>
                    <a:lnTo>
                      <a:pt x="2" y="1018"/>
                    </a:lnTo>
                    <a:lnTo>
                      <a:pt x="2" y="1000"/>
                    </a:lnTo>
                    <a:lnTo>
                      <a:pt x="2" y="971"/>
                    </a:lnTo>
                    <a:lnTo>
                      <a:pt x="2" y="950"/>
                    </a:lnTo>
                    <a:lnTo>
                      <a:pt x="2" y="926"/>
                    </a:lnTo>
                    <a:lnTo>
                      <a:pt x="2" y="908"/>
                    </a:lnTo>
                    <a:lnTo>
                      <a:pt x="2" y="892"/>
                    </a:lnTo>
                    <a:lnTo>
                      <a:pt x="2" y="884"/>
                    </a:lnTo>
                    <a:lnTo>
                      <a:pt x="2" y="863"/>
                    </a:lnTo>
                    <a:lnTo>
                      <a:pt x="2" y="845"/>
                    </a:lnTo>
                    <a:lnTo>
                      <a:pt x="2" y="840"/>
                    </a:lnTo>
                    <a:lnTo>
                      <a:pt x="2" y="803"/>
                    </a:lnTo>
                    <a:lnTo>
                      <a:pt x="2" y="748"/>
                    </a:lnTo>
                    <a:lnTo>
                      <a:pt x="50" y="748"/>
                    </a:lnTo>
                    <a:lnTo>
                      <a:pt x="99" y="748"/>
                    </a:lnTo>
                    <a:lnTo>
                      <a:pt x="99" y="708"/>
                    </a:lnTo>
                    <a:lnTo>
                      <a:pt x="99" y="638"/>
                    </a:lnTo>
                    <a:lnTo>
                      <a:pt x="99" y="598"/>
                    </a:lnTo>
                    <a:lnTo>
                      <a:pt x="102" y="506"/>
                    </a:lnTo>
                    <a:lnTo>
                      <a:pt x="102" y="470"/>
                    </a:lnTo>
                    <a:lnTo>
                      <a:pt x="102" y="467"/>
                    </a:lnTo>
                    <a:lnTo>
                      <a:pt x="115" y="451"/>
                    </a:lnTo>
                    <a:lnTo>
                      <a:pt x="123" y="443"/>
                    </a:lnTo>
                    <a:lnTo>
                      <a:pt x="128" y="435"/>
                    </a:lnTo>
                    <a:lnTo>
                      <a:pt x="131" y="435"/>
                    </a:lnTo>
                    <a:lnTo>
                      <a:pt x="144" y="420"/>
                    </a:lnTo>
                    <a:lnTo>
                      <a:pt x="147" y="414"/>
                    </a:lnTo>
                    <a:lnTo>
                      <a:pt x="154" y="404"/>
                    </a:lnTo>
                    <a:lnTo>
                      <a:pt x="154" y="401"/>
                    </a:lnTo>
                    <a:lnTo>
                      <a:pt x="157" y="401"/>
                    </a:lnTo>
                    <a:lnTo>
                      <a:pt x="233" y="307"/>
                    </a:lnTo>
                    <a:lnTo>
                      <a:pt x="238" y="309"/>
                    </a:lnTo>
                    <a:lnTo>
                      <a:pt x="270" y="333"/>
                    </a:lnTo>
                    <a:lnTo>
                      <a:pt x="275" y="333"/>
                    </a:lnTo>
                    <a:lnTo>
                      <a:pt x="278" y="336"/>
                    </a:lnTo>
                    <a:lnTo>
                      <a:pt x="280" y="341"/>
                    </a:lnTo>
                    <a:lnTo>
                      <a:pt x="285" y="344"/>
                    </a:lnTo>
                    <a:lnTo>
                      <a:pt x="285" y="346"/>
                    </a:lnTo>
                    <a:lnTo>
                      <a:pt x="291" y="351"/>
                    </a:lnTo>
                    <a:lnTo>
                      <a:pt x="291" y="354"/>
                    </a:lnTo>
                    <a:lnTo>
                      <a:pt x="293" y="357"/>
                    </a:lnTo>
                    <a:lnTo>
                      <a:pt x="299" y="362"/>
                    </a:lnTo>
                    <a:lnTo>
                      <a:pt x="299" y="365"/>
                    </a:lnTo>
                    <a:lnTo>
                      <a:pt x="317" y="388"/>
                    </a:lnTo>
                    <a:lnTo>
                      <a:pt x="320" y="388"/>
                    </a:lnTo>
                    <a:lnTo>
                      <a:pt x="320" y="391"/>
                    </a:lnTo>
                    <a:lnTo>
                      <a:pt x="343" y="409"/>
                    </a:lnTo>
                    <a:lnTo>
                      <a:pt x="346" y="412"/>
                    </a:lnTo>
                    <a:lnTo>
                      <a:pt x="351" y="414"/>
                    </a:lnTo>
                    <a:lnTo>
                      <a:pt x="359" y="422"/>
                    </a:lnTo>
                    <a:lnTo>
                      <a:pt x="367" y="428"/>
                    </a:lnTo>
                    <a:lnTo>
                      <a:pt x="372" y="430"/>
                    </a:lnTo>
                    <a:lnTo>
                      <a:pt x="377" y="433"/>
                    </a:lnTo>
                    <a:lnTo>
                      <a:pt x="382" y="435"/>
                    </a:lnTo>
                    <a:lnTo>
                      <a:pt x="385" y="435"/>
                    </a:lnTo>
                    <a:lnTo>
                      <a:pt x="388" y="438"/>
                    </a:lnTo>
                    <a:lnTo>
                      <a:pt x="393" y="438"/>
                    </a:lnTo>
                    <a:lnTo>
                      <a:pt x="401" y="438"/>
                    </a:lnTo>
                    <a:lnTo>
                      <a:pt x="406" y="438"/>
                    </a:lnTo>
                    <a:lnTo>
                      <a:pt x="409" y="438"/>
                    </a:lnTo>
                    <a:lnTo>
                      <a:pt x="411" y="438"/>
                    </a:lnTo>
                    <a:lnTo>
                      <a:pt x="427" y="438"/>
                    </a:lnTo>
                    <a:lnTo>
                      <a:pt x="432" y="438"/>
                    </a:lnTo>
                    <a:lnTo>
                      <a:pt x="435" y="441"/>
                    </a:lnTo>
                    <a:lnTo>
                      <a:pt x="438" y="441"/>
                    </a:lnTo>
                    <a:lnTo>
                      <a:pt x="440" y="443"/>
                    </a:lnTo>
                    <a:lnTo>
                      <a:pt x="445" y="449"/>
                    </a:lnTo>
                    <a:lnTo>
                      <a:pt x="445" y="446"/>
                    </a:lnTo>
                    <a:lnTo>
                      <a:pt x="445" y="443"/>
                    </a:lnTo>
                    <a:lnTo>
                      <a:pt x="448" y="441"/>
                    </a:lnTo>
                    <a:lnTo>
                      <a:pt x="448" y="438"/>
                    </a:lnTo>
                    <a:lnTo>
                      <a:pt x="448" y="430"/>
                    </a:lnTo>
                    <a:lnTo>
                      <a:pt x="448" y="428"/>
                    </a:lnTo>
                    <a:lnTo>
                      <a:pt x="448" y="425"/>
                    </a:lnTo>
                    <a:lnTo>
                      <a:pt x="448" y="422"/>
                    </a:lnTo>
                    <a:lnTo>
                      <a:pt x="448" y="420"/>
                    </a:lnTo>
                    <a:lnTo>
                      <a:pt x="448" y="417"/>
                    </a:lnTo>
                    <a:lnTo>
                      <a:pt x="448" y="414"/>
                    </a:lnTo>
                    <a:lnTo>
                      <a:pt x="448" y="412"/>
                    </a:lnTo>
                    <a:lnTo>
                      <a:pt x="448" y="409"/>
                    </a:lnTo>
                    <a:lnTo>
                      <a:pt x="448" y="407"/>
                    </a:lnTo>
                    <a:lnTo>
                      <a:pt x="448" y="404"/>
                    </a:lnTo>
                    <a:lnTo>
                      <a:pt x="448" y="401"/>
                    </a:lnTo>
                    <a:lnTo>
                      <a:pt x="448" y="399"/>
                    </a:lnTo>
                    <a:lnTo>
                      <a:pt x="448" y="396"/>
                    </a:lnTo>
                    <a:lnTo>
                      <a:pt x="445" y="375"/>
                    </a:lnTo>
                    <a:lnTo>
                      <a:pt x="409" y="378"/>
                    </a:lnTo>
                    <a:lnTo>
                      <a:pt x="409" y="370"/>
                    </a:lnTo>
                    <a:lnTo>
                      <a:pt x="409" y="367"/>
                    </a:lnTo>
                    <a:lnTo>
                      <a:pt x="409" y="365"/>
                    </a:lnTo>
                    <a:lnTo>
                      <a:pt x="406" y="365"/>
                    </a:lnTo>
                    <a:lnTo>
                      <a:pt x="406" y="362"/>
                    </a:lnTo>
                    <a:lnTo>
                      <a:pt x="406" y="359"/>
                    </a:lnTo>
                    <a:lnTo>
                      <a:pt x="406" y="344"/>
                    </a:lnTo>
                    <a:lnTo>
                      <a:pt x="403" y="336"/>
                    </a:lnTo>
                    <a:lnTo>
                      <a:pt x="398" y="338"/>
                    </a:lnTo>
                    <a:lnTo>
                      <a:pt x="390" y="338"/>
                    </a:lnTo>
                    <a:lnTo>
                      <a:pt x="388" y="338"/>
                    </a:lnTo>
                    <a:lnTo>
                      <a:pt x="388" y="336"/>
                    </a:lnTo>
                    <a:lnTo>
                      <a:pt x="388" y="325"/>
                    </a:lnTo>
                    <a:lnTo>
                      <a:pt x="388" y="317"/>
                    </a:lnTo>
                    <a:lnTo>
                      <a:pt x="388" y="304"/>
                    </a:lnTo>
                    <a:lnTo>
                      <a:pt x="388" y="296"/>
                    </a:lnTo>
                    <a:lnTo>
                      <a:pt x="414" y="294"/>
                    </a:lnTo>
                    <a:lnTo>
                      <a:pt x="414" y="291"/>
                    </a:lnTo>
                    <a:lnTo>
                      <a:pt x="414" y="288"/>
                    </a:lnTo>
                    <a:lnTo>
                      <a:pt x="414" y="286"/>
                    </a:lnTo>
                    <a:lnTo>
                      <a:pt x="414" y="283"/>
                    </a:lnTo>
                    <a:lnTo>
                      <a:pt x="414" y="281"/>
                    </a:lnTo>
                    <a:lnTo>
                      <a:pt x="414" y="278"/>
                    </a:lnTo>
                    <a:lnTo>
                      <a:pt x="414" y="275"/>
                    </a:lnTo>
                    <a:lnTo>
                      <a:pt x="414" y="273"/>
                    </a:lnTo>
                    <a:lnTo>
                      <a:pt x="414" y="270"/>
                    </a:lnTo>
                    <a:lnTo>
                      <a:pt x="414" y="267"/>
                    </a:lnTo>
                    <a:lnTo>
                      <a:pt x="411" y="262"/>
                    </a:lnTo>
                    <a:lnTo>
                      <a:pt x="411" y="260"/>
                    </a:lnTo>
                    <a:lnTo>
                      <a:pt x="411" y="239"/>
                    </a:lnTo>
                    <a:lnTo>
                      <a:pt x="411" y="233"/>
                    </a:lnTo>
                    <a:lnTo>
                      <a:pt x="440" y="233"/>
                    </a:lnTo>
                    <a:lnTo>
                      <a:pt x="438" y="168"/>
                    </a:lnTo>
                    <a:lnTo>
                      <a:pt x="438" y="165"/>
                    </a:lnTo>
                    <a:lnTo>
                      <a:pt x="435" y="152"/>
                    </a:lnTo>
                    <a:lnTo>
                      <a:pt x="435" y="113"/>
                    </a:lnTo>
                    <a:lnTo>
                      <a:pt x="448" y="113"/>
                    </a:lnTo>
                    <a:lnTo>
                      <a:pt x="448" y="110"/>
                    </a:lnTo>
                    <a:lnTo>
                      <a:pt x="448" y="107"/>
                    </a:lnTo>
                    <a:lnTo>
                      <a:pt x="448" y="105"/>
                    </a:lnTo>
                    <a:lnTo>
                      <a:pt x="448" y="102"/>
                    </a:lnTo>
                    <a:lnTo>
                      <a:pt x="448" y="100"/>
                    </a:lnTo>
                    <a:lnTo>
                      <a:pt x="448" y="97"/>
                    </a:lnTo>
                    <a:lnTo>
                      <a:pt x="448" y="94"/>
                    </a:lnTo>
                    <a:lnTo>
                      <a:pt x="448" y="92"/>
                    </a:lnTo>
                    <a:lnTo>
                      <a:pt x="448" y="86"/>
                    </a:lnTo>
                    <a:lnTo>
                      <a:pt x="448" y="76"/>
                    </a:lnTo>
                    <a:lnTo>
                      <a:pt x="448" y="65"/>
                    </a:lnTo>
                    <a:lnTo>
                      <a:pt x="448" y="63"/>
                    </a:lnTo>
                    <a:lnTo>
                      <a:pt x="448" y="60"/>
                    </a:lnTo>
                    <a:lnTo>
                      <a:pt x="448" y="55"/>
                    </a:lnTo>
                    <a:lnTo>
                      <a:pt x="448" y="52"/>
                    </a:lnTo>
                    <a:lnTo>
                      <a:pt x="448" y="50"/>
                    </a:lnTo>
                    <a:lnTo>
                      <a:pt x="448" y="44"/>
                    </a:lnTo>
                    <a:lnTo>
                      <a:pt x="448" y="39"/>
                    </a:lnTo>
                    <a:lnTo>
                      <a:pt x="445" y="23"/>
                    </a:lnTo>
                    <a:lnTo>
                      <a:pt x="448" y="10"/>
                    </a:lnTo>
                    <a:lnTo>
                      <a:pt x="448" y="8"/>
                    </a:lnTo>
                    <a:lnTo>
                      <a:pt x="448" y="5"/>
                    </a:lnTo>
                    <a:lnTo>
                      <a:pt x="448" y="2"/>
                    </a:lnTo>
                    <a:lnTo>
                      <a:pt x="469" y="2"/>
                    </a:lnTo>
                    <a:lnTo>
                      <a:pt x="477" y="2"/>
                    </a:lnTo>
                    <a:lnTo>
                      <a:pt x="545" y="0"/>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40" name="フリーフォーム 239"/>
              <p:cNvSpPr>
                <a:spLocks/>
              </p:cNvSpPr>
              <p:nvPr/>
            </p:nvSpPr>
            <p:spPr bwMode="auto">
              <a:xfrm>
                <a:off x="2441531" y="4337650"/>
                <a:ext cx="575370" cy="747142"/>
              </a:xfrm>
              <a:custGeom>
                <a:avLst/>
                <a:gdLst>
                  <a:gd name="T0" fmla="*/ 401 w 1201"/>
                  <a:gd name="T1" fmla="*/ 5 h 1535"/>
                  <a:gd name="T2" fmla="*/ 537 w 1201"/>
                  <a:gd name="T3" fmla="*/ 53 h 1535"/>
                  <a:gd name="T4" fmla="*/ 663 w 1201"/>
                  <a:gd name="T5" fmla="*/ 102 h 1535"/>
                  <a:gd name="T6" fmla="*/ 705 w 1201"/>
                  <a:gd name="T7" fmla="*/ 150 h 1535"/>
                  <a:gd name="T8" fmla="*/ 702 w 1201"/>
                  <a:gd name="T9" fmla="*/ 218 h 1535"/>
                  <a:gd name="T10" fmla="*/ 695 w 1201"/>
                  <a:gd name="T11" fmla="*/ 252 h 1535"/>
                  <a:gd name="T12" fmla="*/ 695 w 1201"/>
                  <a:gd name="T13" fmla="*/ 294 h 1535"/>
                  <a:gd name="T14" fmla="*/ 729 w 1201"/>
                  <a:gd name="T15" fmla="*/ 315 h 1535"/>
                  <a:gd name="T16" fmla="*/ 823 w 1201"/>
                  <a:gd name="T17" fmla="*/ 328 h 1535"/>
                  <a:gd name="T18" fmla="*/ 894 w 1201"/>
                  <a:gd name="T19" fmla="*/ 444 h 1535"/>
                  <a:gd name="T20" fmla="*/ 870 w 1201"/>
                  <a:gd name="T21" fmla="*/ 612 h 1535"/>
                  <a:gd name="T22" fmla="*/ 1077 w 1201"/>
                  <a:gd name="T23" fmla="*/ 619 h 1535"/>
                  <a:gd name="T24" fmla="*/ 1195 w 1201"/>
                  <a:gd name="T25" fmla="*/ 648 h 1535"/>
                  <a:gd name="T26" fmla="*/ 1166 w 1201"/>
                  <a:gd name="T27" fmla="*/ 648 h 1535"/>
                  <a:gd name="T28" fmla="*/ 1166 w 1201"/>
                  <a:gd name="T29" fmla="*/ 682 h 1535"/>
                  <a:gd name="T30" fmla="*/ 1164 w 1201"/>
                  <a:gd name="T31" fmla="*/ 717 h 1535"/>
                  <a:gd name="T32" fmla="*/ 1166 w 1201"/>
                  <a:gd name="T33" fmla="*/ 766 h 1535"/>
                  <a:gd name="T34" fmla="*/ 1164 w 1201"/>
                  <a:gd name="T35" fmla="*/ 806 h 1535"/>
                  <a:gd name="T36" fmla="*/ 1161 w 1201"/>
                  <a:gd name="T37" fmla="*/ 898 h 1535"/>
                  <a:gd name="T38" fmla="*/ 1169 w 1201"/>
                  <a:gd name="T39" fmla="*/ 955 h 1535"/>
                  <a:gd name="T40" fmla="*/ 1164 w 1201"/>
                  <a:gd name="T41" fmla="*/ 997 h 1535"/>
                  <a:gd name="T42" fmla="*/ 1172 w 1201"/>
                  <a:gd name="T43" fmla="*/ 1052 h 1535"/>
                  <a:gd name="T44" fmla="*/ 1159 w 1201"/>
                  <a:gd name="T45" fmla="*/ 1076 h 1535"/>
                  <a:gd name="T46" fmla="*/ 1153 w 1201"/>
                  <a:gd name="T47" fmla="*/ 1105 h 1535"/>
                  <a:gd name="T48" fmla="*/ 1159 w 1201"/>
                  <a:gd name="T49" fmla="*/ 1129 h 1535"/>
                  <a:gd name="T50" fmla="*/ 1159 w 1201"/>
                  <a:gd name="T51" fmla="*/ 1157 h 1535"/>
                  <a:gd name="T52" fmla="*/ 1161 w 1201"/>
                  <a:gd name="T53" fmla="*/ 1178 h 1535"/>
                  <a:gd name="T54" fmla="*/ 1098 w 1201"/>
                  <a:gd name="T55" fmla="*/ 1236 h 1535"/>
                  <a:gd name="T56" fmla="*/ 1017 w 1201"/>
                  <a:gd name="T57" fmla="*/ 1273 h 1535"/>
                  <a:gd name="T58" fmla="*/ 941 w 1201"/>
                  <a:gd name="T59" fmla="*/ 1333 h 1535"/>
                  <a:gd name="T60" fmla="*/ 844 w 1201"/>
                  <a:gd name="T61" fmla="*/ 1386 h 1535"/>
                  <a:gd name="T62" fmla="*/ 705 w 1201"/>
                  <a:gd name="T63" fmla="*/ 1459 h 1535"/>
                  <a:gd name="T64" fmla="*/ 595 w 1201"/>
                  <a:gd name="T65" fmla="*/ 1517 h 1535"/>
                  <a:gd name="T66" fmla="*/ 522 w 1201"/>
                  <a:gd name="T67" fmla="*/ 1533 h 1535"/>
                  <a:gd name="T68" fmla="*/ 469 w 1201"/>
                  <a:gd name="T69" fmla="*/ 1525 h 1535"/>
                  <a:gd name="T70" fmla="*/ 417 w 1201"/>
                  <a:gd name="T71" fmla="*/ 1491 h 1535"/>
                  <a:gd name="T72" fmla="*/ 393 w 1201"/>
                  <a:gd name="T73" fmla="*/ 1441 h 1535"/>
                  <a:gd name="T74" fmla="*/ 380 w 1201"/>
                  <a:gd name="T75" fmla="*/ 1399 h 1535"/>
                  <a:gd name="T76" fmla="*/ 356 w 1201"/>
                  <a:gd name="T77" fmla="*/ 1331 h 1535"/>
                  <a:gd name="T78" fmla="*/ 338 w 1201"/>
                  <a:gd name="T79" fmla="*/ 1294 h 1535"/>
                  <a:gd name="T80" fmla="*/ 299 w 1201"/>
                  <a:gd name="T81" fmla="*/ 1239 h 1535"/>
                  <a:gd name="T82" fmla="*/ 254 w 1201"/>
                  <a:gd name="T83" fmla="*/ 1205 h 1535"/>
                  <a:gd name="T84" fmla="*/ 210 w 1201"/>
                  <a:gd name="T85" fmla="*/ 1189 h 1535"/>
                  <a:gd name="T86" fmla="*/ 31 w 1201"/>
                  <a:gd name="T87" fmla="*/ 1147 h 1535"/>
                  <a:gd name="T88" fmla="*/ 23 w 1201"/>
                  <a:gd name="T89" fmla="*/ 1063 h 1535"/>
                  <a:gd name="T90" fmla="*/ 79 w 1201"/>
                  <a:gd name="T91" fmla="*/ 848 h 1535"/>
                  <a:gd name="T92" fmla="*/ 105 w 1201"/>
                  <a:gd name="T93" fmla="*/ 727 h 1535"/>
                  <a:gd name="T94" fmla="*/ 131 w 1201"/>
                  <a:gd name="T95" fmla="*/ 606 h 1535"/>
                  <a:gd name="T96" fmla="*/ 128 w 1201"/>
                  <a:gd name="T97" fmla="*/ 580 h 1535"/>
                  <a:gd name="T98" fmla="*/ 97 w 1201"/>
                  <a:gd name="T99" fmla="*/ 570 h 1535"/>
                  <a:gd name="T100" fmla="*/ 86 w 1201"/>
                  <a:gd name="T101" fmla="*/ 538 h 1535"/>
                  <a:gd name="T102" fmla="*/ 94 w 1201"/>
                  <a:gd name="T103" fmla="*/ 493 h 1535"/>
                  <a:gd name="T104" fmla="*/ 110 w 1201"/>
                  <a:gd name="T105" fmla="*/ 433 h 1535"/>
                  <a:gd name="T106" fmla="*/ 115 w 1201"/>
                  <a:gd name="T107" fmla="*/ 410 h 1535"/>
                  <a:gd name="T108" fmla="*/ 120 w 1201"/>
                  <a:gd name="T109" fmla="*/ 389 h 1535"/>
                  <a:gd name="T110" fmla="*/ 126 w 1201"/>
                  <a:gd name="T111" fmla="*/ 365 h 1535"/>
                  <a:gd name="T112" fmla="*/ 136 w 1201"/>
                  <a:gd name="T113" fmla="*/ 310 h 1535"/>
                  <a:gd name="T114" fmla="*/ 144 w 1201"/>
                  <a:gd name="T115" fmla="*/ 286 h 1535"/>
                  <a:gd name="T116" fmla="*/ 149 w 1201"/>
                  <a:gd name="T117" fmla="*/ 252 h 1535"/>
                  <a:gd name="T118" fmla="*/ 181 w 1201"/>
                  <a:gd name="T119" fmla="*/ 121 h 1535"/>
                  <a:gd name="T120" fmla="*/ 186 w 1201"/>
                  <a:gd name="T121" fmla="*/ 87 h 1535"/>
                  <a:gd name="T122" fmla="*/ 199 w 1201"/>
                  <a:gd name="T123" fmla="*/ 60 h 1535"/>
                  <a:gd name="T124" fmla="*/ 288 w 1201"/>
                  <a:gd name="T125" fmla="*/ 6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01" h="1535">
                    <a:moveTo>
                      <a:pt x="372" y="8"/>
                    </a:moveTo>
                    <a:lnTo>
                      <a:pt x="372" y="16"/>
                    </a:lnTo>
                    <a:lnTo>
                      <a:pt x="377" y="13"/>
                    </a:lnTo>
                    <a:lnTo>
                      <a:pt x="383" y="11"/>
                    </a:lnTo>
                    <a:lnTo>
                      <a:pt x="385" y="8"/>
                    </a:lnTo>
                    <a:lnTo>
                      <a:pt x="388" y="8"/>
                    </a:lnTo>
                    <a:lnTo>
                      <a:pt x="390" y="8"/>
                    </a:lnTo>
                    <a:lnTo>
                      <a:pt x="396" y="5"/>
                    </a:lnTo>
                    <a:lnTo>
                      <a:pt x="398" y="5"/>
                    </a:lnTo>
                    <a:lnTo>
                      <a:pt x="401" y="5"/>
                    </a:lnTo>
                    <a:lnTo>
                      <a:pt x="406" y="5"/>
                    </a:lnTo>
                    <a:lnTo>
                      <a:pt x="411" y="5"/>
                    </a:lnTo>
                    <a:lnTo>
                      <a:pt x="414" y="5"/>
                    </a:lnTo>
                    <a:lnTo>
                      <a:pt x="419" y="5"/>
                    </a:lnTo>
                    <a:lnTo>
                      <a:pt x="430" y="11"/>
                    </a:lnTo>
                    <a:lnTo>
                      <a:pt x="469" y="26"/>
                    </a:lnTo>
                    <a:lnTo>
                      <a:pt x="493" y="34"/>
                    </a:lnTo>
                    <a:lnTo>
                      <a:pt x="516" y="45"/>
                    </a:lnTo>
                    <a:lnTo>
                      <a:pt x="519" y="45"/>
                    </a:lnTo>
                    <a:lnTo>
                      <a:pt x="537" y="53"/>
                    </a:lnTo>
                    <a:lnTo>
                      <a:pt x="550" y="58"/>
                    </a:lnTo>
                    <a:lnTo>
                      <a:pt x="571" y="66"/>
                    </a:lnTo>
                    <a:lnTo>
                      <a:pt x="595" y="74"/>
                    </a:lnTo>
                    <a:lnTo>
                      <a:pt x="619" y="84"/>
                    </a:lnTo>
                    <a:lnTo>
                      <a:pt x="653" y="97"/>
                    </a:lnTo>
                    <a:lnTo>
                      <a:pt x="655" y="97"/>
                    </a:lnTo>
                    <a:lnTo>
                      <a:pt x="655" y="100"/>
                    </a:lnTo>
                    <a:lnTo>
                      <a:pt x="655" y="102"/>
                    </a:lnTo>
                    <a:lnTo>
                      <a:pt x="661" y="105"/>
                    </a:lnTo>
                    <a:lnTo>
                      <a:pt x="663" y="102"/>
                    </a:lnTo>
                    <a:lnTo>
                      <a:pt x="666" y="102"/>
                    </a:lnTo>
                    <a:lnTo>
                      <a:pt x="668" y="102"/>
                    </a:lnTo>
                    <a:lnTo>
                      <a:pt x="689" y="105"/>
                    </a:lnTo>
                    <a:lnTo>
                      <a:pt x="710" y="108"/>
                    </a:lnTo>
                    <a:lnTo>
                      <a:pt x="710" y="118"/>
                    </a:lnTo>
                    <a:lnTo>
                      <a:pt x="710" y="126"/>
                    </a:lnTo>
                    <a:lnTo>
                      <a:pt x="710" y="131"/>
                    </a:lnTo>
                    <a:lnTo>
                      <a:pt x="708" y="137"/>
                    </a:lnTo>
                    <a:lnTo>
                      <a:pt x="708" y="139"/>
                    </a:lnTo>
                    <a:lnTo>
                      <a:pt x="705" y="150"/>
                    </a:lnTo>
                    <a:lnTo>
                      <a:pt x="702" y="176"/>
                    </a:lnTo>
                    <a:lnTo>
                      <a:pt x="700" y="186"/>
                    </a:lnTo>
                    <a:lnTo>
                      <a:pt x="700" y="189"/>
                    </a:lnTo>
                    <a:lnTo>
                      <a:pt x="700" y="197"/>
                    </a:lnTo>
                    <a:lnTo>
                      <a:pt x="700" y="200"/>
                    </a:lnTo>
                    <a:lnTo>
                      <a:pt x="697" y="202"/>
                    </a:lnTo>
                    <a:lnTo>
                      <a:pt x="700" y="205"/>
                    </a:lnTo>
                    <a:lnTo>
                      <a:pt x="700" y="207"/>
                    </a:lnTo>
                    <a:lnTo>
                      <a:pt x="700" y="213"/>
                    </a:lnTo>
                    <a:lnTo>
                      <a:pt x="702" y="218"/>
                    </a:lnTo>
                    <a:lnTo>
                      <a:pt x="697" y="231"/>
                    </a:lnTo>
                    <a:lnTo>
                      <a:pt x="702" y="234"/>
                    </a:lnTo>
                    <a:lnTo>
                      <a:pt x="700" y="234"/>
                    </a:lnTo>
                    <a:lnTo>
                      <a:pt x="700" y="236"/>
                    </a:lnTo>
                    <a:lnTo>
                      <a:pt x="697" y="239"/>
                    </a:lnTo>
                    <a:lnTo>
                      <a:pt x="697" y="242"/>
                    </a:lnTo>
                    <a:lnTo>
                      <a:pt x="697" y="244"/>
                    </a:lnTo>
                    <a:lnTo>
                      <a:pt x="695" y="247"/>
                    </a:lnTo>
                    <a:lnTo>
                      <a:pt x="695" y="249"/>
                    </a:lnTo>
                    <a:lnTo>
                      <a:pt x="695" y="252"/>
                    </a:lnTo>
                    <a:lnTo>
                      <a:pt x="697" y="252"/>
                    </a:lnTo>
                    <a:lnTo>
                      <a:pt x="697" y="255"/>
                    </a:lnTo>
                    <a:lnTo>
                      <a:pt x="695" y="257"/>
                    </a:lnTo>
                    <a:lnTo>
                      <a:pt x="695" y="260"/>
                    </a:lnTo>
                    <a:lnTo>
                      <a:pt x="689" y="270"/>
                    </a:lnTo>
                    <a:lnTo>
                      <a:pt x="692" y="273"/>
                    </a:lnTo>
                    <a:lnTo>
                      <a:pt x="697" y="276"/>
                    </a:lnTo>
                    <a:lnTo>
                      <a:pt x="695" y="289"/>
                    </a:lnTo>
                    <a:lnTo>
                      <a:pt x="695" y="291"/>
                    </a:lnTo>
                    <a:lnTo>
                      <a:pt x="695" y="294"/>
                    </a:lnTo>
                    <a:lnTo>
                      <a:pt x="695" y="297"/>
                    </a:lnTo>
                    <a:lnTo>
                      <a:pt x="695" y="299"/>
                    </a:lnTo>
                    <a:lnTo>
                      <a:pt x="695" y="305"/>
                    </a:lnTo>
                    <a:lnTo>
                      <a:pt x="697" y="307"/>
                    </a:lnTo>
                    <a:lnTo>
                      <a:pt x="695" y="310"/>
                    </a:lnTo>
                    <a:lnTo>
                      <a:pt x="702" y="310"/>
                    </a:lnTo>
                    <a:lnTo>
                      <a:pt x="705" y="310"/>
                    </a:lnTo>
                    <a:lnTo>
                      <a:pt x="702" y="315"/>
                    </a:lnTo>
                    <a:lnTo>
                      <a:pt x="726" y="315"/>
                    </a:lnTo>
                    <a:lnTo>
                      <a:pt x="729" y="315"/>
                    </a:lnTo>
                    <a:lnTo>
                      <a:pt x="737" y="318"/>
                    </a:lnTo>
                    <a:lnTo>
                      <a:pt x="747" y="318"/>
                    </a:lnTo>
                    <a:lnTo>
                      <a:pt x="747" y="323"/>
                    </a:lnTo>
                    <a:lnTo>
                      <a:pt x="760" y="323"/>
                    </a:lnTo>
                    <a:lnTo>
                      <a:pt x="763" y="323"/>
                    </a:lnTo>
                    <a:lnTo>
                      <a:pt x="765" y="323"/>
                    </a:lnTo>
                    <a:lnTo>
                      <a:pt x="771" y="323"/>
                    </a:lnTo>
                    <a:lnTo>
                      <a:pt x="794" y="326"/>
                    </a:lnTo>
                    <a:lnTo>
                      <a:pt x="818" y="328"/>
                    </a:lnTo>
                    <a:lnTo>
                      <a:pt x="823" y="328"/>
                    </a:lnTo>
                    <a:lnTo>
                      <a:pt x="857" y="333"/>
                    </a:lnTo>
                    <a:lnTo>
                      <a:pt x="891" y="336"/>
                    </a:lnTo>
                    <a:lnTo>
                      <a:pt x="904" y="336"/>
                    </a:lnTo>
                    <a:lnTo>
                      <a:pt x="941" y="341"/>
                    </a:lnTo>
                    <a:lnTo>
                      <a:pt x="944" y="341"/>
                    </a:lnTo>
                    <a:lnTo>
                      <a:pt x="946" y="341"/>
                    </a:lnTo>
                    <a:lnTo>
                      <a:pt x="933" y="368"/>
                    </a:lnTo>
                    <a:lnTo>
                      <a:pt x="917" y="394"/>
                    </a:lnTo>
                    <a:lnTo>
                      <a:pt x="904" y="423"/>
                    </a:lnTo>
                    <a:lnTo>
                      <a:pt x="894" y="444"/>
                    </a:lnTo>
                    <a:lnTo>
                      <a:pt x="891" y="446"/>
                    </a:lnTo>
                    <a:lnTo>
                      <a:pt x="891" y="449"/>
                    </a:lnTo>
                    <a:lnTo>
                      <a:pt x="889" y="451"/>
                    </a:lnTo>
                    <a:lnTo>
                      <a:pt x="883" y="462"/>
                    </a:lnTo>
                    <a:lnTo>
                      <a:pt x="886" y="470"/>
                    </a:lnTo>
                    <a:lnTo>
                      <a:pt x="883" y="486"/>
                    </a:lnTo>
                    <a:lnTo>
                      <a:pt x="881" y="520"/>
                    </a:lnTo>
                    <a:lnTo>
                      <a:pt x="875" y="559"/>
                    </a:lnTo>
                    <a:lnTo>
                      <a:pt x="873" y="585"/>
                    </a:lnTo>
                    <a:lnTo>
                      <a:pt x="870" y="612"/>
                    </a:lnTo>
                    <a:lnTo>
                      <a:pt x="870" y="617"/>
                    </a:lnTo>
                    <a:lnTo>
                      <a:pt x="902" y="617"/>
                    </a:lnTo>
                    <a:lnTo>
                      <a:pt x="938" y="617"/>
                    </a:lnTo>
                    <a:lnTo>
                      <a:pt x="967" y="617"/>
                    </a:lnTo>
                    <a:lnTo>
                      <a:pt x="991" y="619"/>
                    </a:lnTo>
                    <a:lnTo>
                      <a:pt x="1012" y="619"/>
                    </a:lnTo>
                    <a:lnTo>
                      <a:pt x="1030" y="619"/>
                    </a:lnTo>
                    <a:lnTo>
                      <a:pt x="1041" y="619"/>
                    </a:lnTo>
                    <a:lnTo>
                      <a:pt x="1043" y="619"/>
                    </a:lnTo>
                    <a:lnTo>
                      <a:pt x="1077" y="619"/>
                    </a:lnTo>
                    <a:lnTo>
                      <a:pt x="1080" y="619"/>
                    </a:lnTo>
                    <a:lnTo>
                      <a:pt x="1088" y="619"/>
                    </a:lnTo>
                    <a:lnTo>
                      <a:pt x="1090" y="619"/>
                    </a:lnTo>
                    <a:lnTo>
                      <a:pt x="1096" y="619"/>
                    </a:lnTo>
                    <a:lnTo>
                      <a:pt x="1119" y="619"/>
                    </a:lnTo>
                    <a:lnTo>
                      <a:pt x="1151" y="619"/>
                    </a:lnTo>
                    <a:lnTo>
                      <a:pt x="1185" y="619"/>
                    </a:lnTo>
                    <a:lnTo>
                      <a:pt x="1201" y="619"/>
                    </a:lnTo>
                    <a:lnTo>
                      <a:pt x="1201" y="648"/>
                    </a:lnTo>
                    <a:lnTo>
                      <a:pt x="1195" y="648"/>
                    </a:lnTo>
                    <a:lnTo>
                      <a:pt x="1193" y="648"/>
                    </a:lnTo>
                    <a:lnTo>
                      <a:pt x="1190" y="648"/>
                    </a:lnTo>
                    <a:lnTo>
                      <a:pt x="1187" y="648"/>
                    </a:lnTo>
                    <a:lnTo>
                      <a:pt x="1185" y="648"/>
                    </a:lnTo>
                    <a:lnTo>
                      <a:pt x="1182" y="648"/>
                    </a:lnTo>
                    <a:lnTo>
                      <a:pt x="1180" y="648"/>
                    </a:lnTo>
                    <a:lnTo>
                      <a:pt x="1174" y="648"/>
                    </a:lnTo>
                    <a:lnTo>
                      <a:pt x="1172" y="648"/>
                    </a:lnTo>
                    <a:lnTo>
                      <a:pt x="1169" y="648"/>
                    </a:lnTo>
                    <a:lnTo>
                      <a:pt x="1166" y="648"/>
                    </a:lnTo>
                    <a:lnTo>
                      <a:pt x="1166" y="651"/>
                    </a:lnTo>
                    <a:lnTo>
                      <a:pt x="1166" y="654"/>
                    </a:lnTo>
                    <a:lnTo>
                      <a:pt x="1166" y="659"/>
                    </a:lnTo>
                    <a:lnTo>
                      <a:pt x="1166" y="661"/>
                    </a:lnTo>
                    <a:lnTo>
                      <a:pt x="1166" y="664"/>
                    </a:lnTo>
                    <a:lnTo>
                      <a:pt x="1166" y="669"/>
                    </a:lnTo>
                    <a:lnTo>
                      <a:pt x="1166" y="672"/>
                    </a:lnTo>
                    <a:lnTo>
                      <a:pt x="1166" y="677"/>
                    </a:lnTo>
                    <a:lnTo>
                      <a:pt x="1166" y="680"/>
                    </a:lnTo>
                    <a:lnTo>
                      <a:pt x="1166" y="682"/>
                    </a:lnTo>
                    <a:lnTo>
                      <a:pt x="1166" y="688"/>
                    </a:lnTo>
                    <a:lnTo>
                      <a:pt x="1166" y="693"/>
                    </a:lnTo>
                    <a:lnTo>
                      <a:pt x="1166" y="698"/>
                    </a:lnTo>
                    <a:lnTo>
                      <a:pt x="1166" y="701"/>
                    </a:lnTo>
                    <a:lnTo>
                      <a:pt x="1166" y="703"/>
                    </a:lnTo>
                    <a:lnTo>
                      <a:pt x="1166" y="709"/>
                    </a:lnTo>
                    <a:lnTo>
                      <a:pt x="1166" y="711"/>
                    </a:lnTo>
                    <a:lnTo>
                      <a:pt x="1164" y="711"/>
                    </a:lnTo>
                    <a:lnTo>
                      <a:pt x="1164" y="714"/>
                    </a:lnTo>
                    <a:lnTo>
                      <a:pt x="1164" y="717"/>
                    </a:lnTo>
                    <a:lnTo>
                      <a:pt x="1164" y="719"/>
                    </a:lnTo>
                    <a:lnTo>
                      <a:pt x="1164" y="732"/>
                    </a:lnTo>
                    <a:lnTo>
                      <a:pt x="1164" y="735"/>
                    </a:lnTo>
                    <a:lnTo>
                      <a:pt x="1164" y="751"/>
                    </a:lnTo>
                    <a:lnTo>
                      <a:pt x="1166" y="753"/>
                    </a:lnTo>
                    <a:lnTo>
                      <a:pt x="1166" y="756"/>
                    </a:lnTo>
                    <a:lnTo>
                      <a:pt x="1166" y="759"/>
                    </a:lnTo>
                    <a:lnTo>
                      <a:pt x="1166" y="761"/>
                    </a:lnTo>
                    <a:lnTo>
                      <a:pt x="1166" y="764"/>
                    </a:lnTo>
                    <a:lnTo>
                      <a:pt x="1166" y="766"/>
                    </a:lnTo>
                    <a:lnTo>
                      <a:pt x="1166" y="769"/>
                    </a:lnTo>
                    <a:lnTo>
                      <a:pt x="1164" y="772"/>
                    </a:lnTo>
                    <a:lnTo>
                      <a:pt x="1164" y="777"/>
                    </a:lnTo>
                    <a:lnTo>
                      <a:pt x="1164" y="782"/>
                    </a:lnTo>
                    <a:lnTo>
                      <a:pt x="1164" y="787"/>
                    </a:lnTo>
                    <a:lnTo>
                      <a:pt x="1164" y="790"/>
                    </a:lnTo>
                    <a:lnTo>
                      <a:pt x="1164" y="795"/>
                    </a:lnTo>
                    <a:lnTo>
                      <a:pt x="1164" y="798"/>
                    </a:lnTo>
                    <a:lnTo>
                      <a:pt x="1164" y="801"/>
                    </a:lnTo>
                    <a:lnTo>
                      <a:pt x="1164" y="806"/>
                    </a:lnTo>
                    <a:lnTo>
                      <a:pt x="1166" y="808"/>
                    </a:lnTo>
                    <a:lnTo>
                      <a:pt x="1166" y="811"/>
                    </a:lnTo>
                    <a:lnTo>
                      <a:pt x="1166" y="822"/>
                    </a:lnTo>
                    <a:lnTo>
                      <a:pt x="1164" y="822"/>
                    </a:lnTo>
                    <a:lnTo>
                      <a:pt x="1164" y="824"/>
                    </a:lnTo>
                    <a:lnTo>
                      <a:pt x="1164" y="850"/>
                    </a:lnTo>
                    <a:lnTo>
                      <a:pt x="1164" y="871"/>
                    </a:lnTo>
                    <a:lnTo>
                      <a:pt x="1161" y="879"/>
                    </a:lnTo>
                    <a:lnTo>
                      <a:pt x="1161" y="890"/>
                    </a:lnTo>
                    <a:lnTo>
                      <a:pt x="1161" y="898"/>
                    </a:lnTo>
                    <a:lnTo>
                      <a:pt x="1161" y="906"/>
                    </a:lnTo>
                    <a:lnTo>
                      <a:pt x="1161" y="913"/>
                    </a:lnTo>
                    <a:lnTo>
                      <a:pt x="1161" y="919"/>
                    </a:lnTo>
                    <a:lnTo>
                      <a:pt x="1161" y="927"/>
                    </a:lnTo>
                    <a:lnTo>
                      <a:pt x="1161" y="932"/>
                    </a:lnTo>
                    <a:lnTo>
                      <a:pt x="1164" y="940"/>
                    </a:lnTo>
                    <a:lnTo>
                      <a:pt x="1164" y="942"/>
                    </a:lnTo>
                    <a:lnTo>
                      <a:pt x="1164" y="958"/>
                    </a:lnTo>
                    <a:lnTo>
                      <a:pt x="1166" y="958"/>
                    </a:lnTo>
                    <a:lnTo>
                      <a:pt x="1169" y="955"/>
                    </a:lnTo>
                    <a:lnTo>
                      <a:pt x="1169" y="958"/>
                    </a:lnTo>
                    <a:lnTo>
                      <a:pt x="1169" y="961"/>
                    </a:lnTo>
                    <a:lnTo>
                      <a:pt x="1169" y="963"/>
                    </a:lnTo>
                    <a:lnTo>
                      <a:pt x="1169" y="966"/>
                    </a:lnTo>
                    <a:lnTo>
                      <a:pt x="1169" y="968"/>
                    </a:lnTo>
                    <a:lnTo>
                      <a:pt x="1166" y="968"/>
                    </a:lnTo>
                    <a:lnTo>
                      <a:pt x="1166" y="971"/>
                    </a:lnTo>
                    <a:lnTo>
                      <a:pt x="1164" y="976"/>
                    </a:lnTo>
                    <a:lnTo>
                      <a:pt x="1164" y="989"/>
                    </a:lnTo>
                    <a:lnTo>
                      <a:pt x="1164" y="997"/>
                    </a:lnTo>
                    <a:lnTo>
                      <a:pt x="1164" y="1008"/>
                    </a:lnTo>
                    <a:lnTo>
                      <a:pt x="1169" y="1008"/>
                    </a:lnTo>
                    <a:lnTo>
                      <a:pt x="1169" y="1026"/>
                    </a:lnTo>
                    <a:lnTo>
                      <a:pt x="1169" y="1031"/>
                    </a:lnTo>
                    <a:lnTo>
                      <a:pt x="1169" y="1037"/>
                    </a:lnTo>
                    <a:lnTo>
                      <a:pt x="1166" y="1047"/>
                    </a:lnTo>
                    <a:lnTo>
                      <a:pt x="1169" y="1047"/>
                    </a:lnTo>
                    <a:lnTo>
                      <a:pt x="1166" y="1052"/>
                    </a:lnTo>
                    <a:lnTo>
                      <a:pt x="1169" y="1052"/>
                    </a:lnTo>
                    <a:lnTo>
                      <a:pt x="1172" y="1052"/>
                    </a:lnTo>
                    <a:lnTo>
                      <a:pt x="1169" y="1055"/>
                    </a:lnTo>
                    <a:lnTo>
                      <a:pt x="1169" y="1058"/>
                    </a:lnTo>
                    <a:lnTo>
                      <a:pt x="1169" y="1055"/>
                    </a:lnTo>
                    <a:lnTo>
                      <a:pt x="1166" y="1055"/>
                    </a:lnTo>
                    <a:lnTo>
                      <a:pt x="1161" y="1055"/>
                    </a:lnTo>
                    <a:lnTo>
                      <a:pt x="1161" y="1060"/>
                    </a:lnTo>
                    <a:lnTo>
                      <a:pt x="1161" y="1066"/>
                    </a:lnTo>
                    <a:lnTo>
                      <a:pt x="1159" y="1068"/>
                    </a:lnTo>
                    <a:lnTo>
                      <a:pt x="1159" y="1071"/>
                    </a:lnTo>
                    <a:lnTo>
                      <a:pt x="1159" y="1076"/>
                    </a:lnTo>
                    <a:lnTo>
                      <a:pt x="1159" y="1081"/>
                    </a:lnTo>
                    <a:lnTo>
                      <a:pt x="1159" y="1084"/>
                    </a:lnTo>
                    <a:lnTo>
                      <a:pt x="1159" y="1087"/>
                    </a:lnTo>
                    <a:lnTo>
                      <a:pt x="1156" y="1089"/>
                    </a:lnTo>
                    <a:lnTo>
                      <a:pt x="1156" y="1092"/>
                    </a:lnTo>
                    <a:lnTo>
                      <a:pt x="1156" y="1094"/>
                    </a:lnTo>
                    <a:lnTo>
                      <a:pt x="1156" y="1097"/>
                    </a:lnTo>
                    <a:lnTo>
                      <a:pt x="1153" y="1097"/>
                    </a:lnTo>
                    <a:lnTo>
                      <a:pt x="1153" y="1102"/>
                    </a:lnTo>
                    <a:lnTo>
                      <a:pt x="1153" y="1105"/>
                    </a:lnTo>
                    <a:lnTo>
                      <a:pt x="1159" y="1105"/>
                    </a:lnTo>
                    <a:lnTo>
                      <a:pt x="1161" y="1108"/>
                    </a:lnTo>
                    <a:lnTo>
                      <a:pt x="1164" y="1110"/>
                    </a:lnTo>
                    <a:lnTo>
                      <a:pt x="1164" y="1113"/>
                    </a:lnTo>
                    <a:lnTo>
                      <a:pt x="1164" y="1115"/>
                    </a:lnTo>
                    <a:lnTo>
                      <a:pt x="1161" y="1118"/>
                    </a:lnTo>
                    <a:lnTo>
                      <a:pt x="1161" y="1121"/>
                    </a:lnTo>
                    <a:lnTo>
                      <a:pt x="1161" y="1123"/>
                    </a:lnTo>
                    <a:lnTo>
                      <a:pt x="1159" y="1126"/>
                    </a:lnTo>
                    <a:lnTo>
                      <a:pt x="1159" y="1129"/>
                    </a:lnTo>
                    <a:lnTo>
                      <a:pt x="1156" y="1134"/>
                    </a:lnTo>
                    <a:lnTo>
                      <a:pt x="1156" y="1136"/>
                    </a:lnTo>
                    <a:lnTo>
                      <a:pt x="1156" y="1139"/>
                    </a:lnTo>
                    <a:lnTo>
                      <a:pt x="1156" y="1142"/>
                    </a:lnTo>
                    <a:lnTo>
                      <a:pt x="1156" y="1144"/>
                    </a:lnTo>
                    <a:lnTo>
                      <a:pt x="1159" y="1147"/>
                    </a:lnTo>
                    <a:lnTo>
                      <a:pt x="1159" y="1150"/>
                    </a:lnTo>
                    <a:lnTo>
                      <a:pt x="1159" y="1152"/>
                    </a:lnTo>
                    <a:lnTo>
                      <a:pt x="1159" y="1155"/>
                    </a:lnTo>
                    <a:lnTo>
                      <a:pt x="1159" y="1157"/>
                    </a:lnTo>
                    <a:lnTo>
                      <a:pt x="1156" y="1160"/>
                    </a:lnTo>
                    <a:lnTo>
                      <a:pt x="1156" y="1163"/>
                    </a:lnTo>
                    <a:lnTo>
                      <a:pt x="1156" y="1165"/>
                    </a:lnTo>
                    <a:lnTo>
                      <a:pt x="1156" y="1168"/>
                    </a:lnTo>
                    <a:lnTo>
                      <a:pt x="1156" y="1171"/>
                    </a:lnTo>
                    <a:lnTo>
                      <a:pt x="1159" y="1171"/>
                    </a:lnTo>
                    <a:lnTo>
                      <a:pt x="1159" y="1173"/>
                    </a:lnTo>
                    <a:lnTo>
                      <a:pt x="1159" y="1176"/>
                    </a:lnTo>
                    <a:lnTo>
                      <a:pt x="1161" y="1176"/>
                    </a:lnTo>
                    <a:lnTo>
                      <a:pt x="1161" y="1178"/>
                    </a:lnTo>
                    <a:lnTo>
                      <a:pt x="1161" y="1181"/>
                    </a:lnTo>
                    <a:lnTo>
                      <a:pt x="1164" y="1184"/>
                    </a:lnTo>
                    <a:lnTo>
                      <a:pt x="1169" y="1202"/>
                    </a:lnTo>
                    <a:lnTo>
                      <a:pt x="1161" y="1207"/>
                    </a:lnTo>
                    <a:lnTo>
                      <a:pt x="1151" y="1213"/>
                    </a:lnTo>
                    <a:lnTo>
                      <a:pt x="1140" y="1218"/>
                    </a:lnTo>
                    <a:lnTo>
                      <a:pt x="1127" y="1223"/>
                    </a:lnTo>
                    <a:lnTo>
                      <a:pt x="1117" y="1228"/>
                    </a:lnTo>
                    <a:lnTo>
                      <a:pt x="1106" y="1234"/>
                    </a:lnTo>
                    <a:lnTo>
                      <a:pt x="1098" y="1236"/>
                    </a:lnTo>
                    <a:lnTo>
                      <a:pt x="1088" y="1241"/>
                    </a:lnTo>
                    <a:lnTo>
                      <a:pt x="1085" y="1241"/>
                    </a:lnTo>
                    <a:lnTo>
                      <a:pt x="1075" y="1247"/>
                    </a:lnTo>
                    <a:lnTo>
                      <a:pt x="1069" y="1249"/>
                    </a:lnTo>
                    <a:lnTo>
                      <a:pt x="1064" y="1252"/>
                    </a:lnTo>
                    <a:lnTo>
                      <a:pt x="1059" y="1255"/>
                    </a:lnTo>
                    <a:lnTo>
                      <a:pt x="1051" y="1257"/>
                    </a:lnTo>
                    <a:lnTo>
                      <a:pt x="1035" y="1265"/>
                    </a:lnTo>
                    <a:lnTo>
                      <a:pt x="1028" y="1270"/>
                    </a:lnTo>
                    <a:lnTo>
                      <a:pt x="1017" y="1273"/>
                    </a:lnTo>
                    <a:lnTo>
                      <a:pt x="1014" y="1276"/>
                    </a:lnTo>
                    <a:lnTo>
                      <a:pt x="1012" y="1278"/>
                    </a:lnTo>
                    <a:lnTo>
                      <a:pt x="1001" y="1281"/>
                    </a:lnTo>
                    <a:lnTo>
                      <a:pt x="999" y="1283"/>
                    </a:lnTo>
                    <a:lnTo>
                      <a:pt x="996" y="1286"/>
                    </a:lnTo>
                    <a:lnTo>
                      <a:pt x="991" y="1289"/>
                    </a:lnTo>
                    <a:lnTo>
                      <a:pt x="962" y="1315"/>
                    </a:lnTo>
                    <a:lnTo>
                      <a:pt x="962" y="1318"/>
                    </a:lnTo>
                    <a:lnTo>
                      <a:pt x="949" y="1328"/>
                    </a:lnTo>
                    <a:lnTo>
                      <a:pt x="941" y="1333"/>
                    </a:lnTo>
                    <a:lnTo>
                      <a:pt x="915" y="1346"/>
                    </a:lnTo>
                    <a:lnTo>
                      <a:pt x="904" y="1354"/>
                    </a:lnTo>
                    <a:lnTo>
                      <a:pt x="896" y="1357"/>
                    </a:lnTo>
                    <a:lnTo>
                      <a:pt x="886" y="1362"/>
                    </a:lnTo>
                    <a:lnTo>
                      <a:pt x="878" y="1367"/>
                    </a:lnTo>
                    <a:lnTo>
                      <a:pt x="870" y="1373"/>
                    </a:lnTo>
                    <a:lnTo>
                      <a:pt x="868" y="1373"/>
                    </a:lnTo>
                    <a:lnTo>
                      <a:pt x="862" y="1375"/>
                    </a:lnTo>
                    <a:lnTo>
                      <a:pt x="855" y="1378"/>
                    </a:lnTo>
                    <a:lnTo>
                      <a:pt x="844" y="1386"/>
                    </a:lnTo>
                    <a:lnTo>
                      <a:pt x="834" y="1391"/>
                    </a:lnTo>
                    <a:lnTo>
                      <a:pt x="826" y="1394"/>
                    </a:lnTo>
                    <a:lnTo>
                      <a:pt x="815" y="1402"/>
                    </a:lnTo>
                    <a:lnTo>
                      <a:pt x="797" y="1409"/>
                    </a:lnTo>
                    <a:lnTo>
                      <a:pt x="778" y="1420"/>
                    </a:lnTo>
                    <a:lnTo>
                      <a:pt x="765" y="1428"/>
                    </a:lnTo>
                    <a:lnTo>
                      <a:pt x="742" y="1438"/>
                    </a:lnTo>
                    <a:lnTo>
                      <a:pt x="739" y="1441"/>
                    </a:lnTo>
                    <a:lnTo>
                      <a:pt x="726" y="1449"/>
                    </a:lnTo>
                    <a:lnTo>
                      <a:pt x="705" y="1459"/>
                    </a:lnTo>
                    <a:lnTo>
                      <a:pt x="692" y="1467"/>
                    </a:lnTo>
                    <a:lnTo>
                      <a:pt x="674" y="1475"/>
                    </a:lnTo>
                    <a:lnTo>
                      <a:pt x="661" y="1483"/>
                    </a:lnTo>
                    <a:lnTo>
                      <a:pt x="650" y="1488"/>
                    </a:lnTo>
                    <a:lnTo>
                      <a:pt x="640" y="1496"/>
                    </a:lnTo>
                    <a:lnTo>
                      <a:pt x="629" y="1499"/>
                    </a:lnTo>
                    <a:lnTo>
                      <a:pt x="629" y="1501"/>
                    </a:lnTo>
                    <a:lnTo>
                      <a:pt x="616" y="1509"/>
                    </a:lnTo>
                    <a:lnTo>
                      <a:pt x="600" y="1514"/>
                    </a:lnTo>
                    <a:lnTo>
                      <a:pt x="595" y="1517"/>
                    </a:lnTo>
                    <a:lnTo>
                      <a:pt x="587" y="1517"/>
                    </a:lnTo>
                    <a:lnTo>
                      <a:pt x="582" y="1520"/>
                    </a:lnTo>
                    <a:lnTo>
                      <a:pt x="571" y="1522"/>
                    </a:lnTo>
                    <a:lnTo>
                      <a:pt x="561" y="1525"/>
                    </a:lnTo>
                    <a:lnTo>
                      <a:pt x="556" y="1525"/>
                    </a:lnTo>
                    <a:lnTo>
                      <a:pt x="548" y="1527"/>
                    </a:lnTo>
                    <a:lnTo>
                      <a:pt x="543" y="1530"/>
                    </a:lnTo>
                    <a:lnTo>
                      <a:pt x="535" y="1530"/>
                    </a:lnTo>
                    <a:lnTo>
                      <a:pt x="529" y="1533"/>
                    </a:lnTo>
                    <a:lnTo>
                      <a:pt x="522" y="1533"/>
                    </a:lnTo>
                    <a:lnTo>
                      <a:pt x="514" y="1535"/>
                    </a:lnTo>
                    <a:lnTo>
                      <a:pt x="506" y="1535"/>
                    </a:lnTo>
                    <a:lnTo>
                      <a:pt x="501" y="1535"/>
                    </a:lnTo>
                    <a:lnTo>
                      <a:pt x="498" y="1535"/>
                    </a:lnTo>
                    <a:lnTo>
                      <a:pt x="493" y="1533"/>
                    </a:lnTo>
                    <a:lnTo>
                      <a:pt x="485" y="1533"/>
                    </a:lnTo>
                    <a:lnTo>
                      <a:pt x="482" y="1530"/>
                    </a:lnTo>
                    <a:lnTo>
                      <a:pt x="477" y="1530"/>
                    </a:lnTo>
                    <a:lnTo>
                      <a:pt x="474" y="1527"/>
                    </a:lnTo>
                    <a:lnTo>
                      <a:pt x="469" y="1525"/>
                    </a:lnTo>
                    <a:lnTo>
                      <a:pt x="467" y="1522"/>
                    </a:lnTo>
                    <a:lnTo>
                      <a:pt x="464" y="1520"/>
                    </a:lnTo>
                    <a:lnTo>
                      <a:pt x="456" y="1517"/>
                    </a:lnTo>
                    <a:lnTo>
                      <a:pt x="451" y="1512"/>
                    </a:lnTo>
                    <a:lnTo>
                      <a:pt x="448" y="1512"/>
                    </a:lnTo>
                    <a:lnTo>
                      <a:pt x="443" y="1509"/>
                    </a:lnTo>
                    <a:lnTo>
                      <a:pt x="438" y="1506"/>
                    </a:lnTo>
                    <a:lnTo>
                      <a:pt x="430" y="1499"/>
                    </a:lnTo>
                    <a:lnTo>
                      <a:pt x="419" y="1493"/>
                    </a:lnTo>
                    <a:lnTo>
                      <a:pt x="417" y="1491"/>
                    </a:lnTo>
                    <a:lnTo>
                      <a:pt x="414" y="1488"/>
                    </a:lnTo>
                    <a:lnTo>
                      <a:pt x="414" y="1485"/>
                    </a:lnTo>
                    <a:lnTo>
                      <a:pt x="409" y="1483"/>
                    </a:lnTo>
                    <a:lnTo>
                      <a:pt x="406" y="1475"/>
                    </a:lnTo>
                    <a:lnTo>
                      <a:pt x="404" y="1472"/>
                    </a:lnTo>
                    <a:lnTo>
                      <a:pt x="404" y="1470"/>
                    </a:lnTo>
                    <a:lnTo>
                      <a:pt x="401" y="1462"/>
                    </a:lnTo>
                    <a:lnTo>
                      <a:pt x="398" y="1457"/>
                    </a:lnTo>
                    <a:lnTo>
                      <a:pt x="396" y="1451"/>
                    </a:lnTo>
                    <a:lnTo>
                      <a:pt x="393" y="1441"/>
                    </a:lnTo>
                    <a:lnTo>
                      <a:pt x="390" y="1438"/>
                    </a:lnTo>
                    <a:lnTo>
                      <a:pt x="390" y="1436"/>
                    </a:lnTo>
                    <a:lnTo>
                      <a:pt x="390" y="1430"/>
                    </a:lnTo>
                    <a:lnTo>
                      <a:pt x="388" y="1428"/>
                    </a:lnTo>
                    <a:lnTo>
                      <a:pt x="388" y="1423"/>
                    </a:lnTo>
                    <a:lnTo>
                      <a:pt x="385" y="1417"/>
                    </a:lnTo>
                    <a:lnTo>
                      <a:pt x="385" y="1412"/>
                    </a:lnTo>
                    <a:lnTo>
                      <a:pt x="383" y="1407"/>
                    </a:lnTo>
                    <a:lnTo>
                      <a:pt x="383" y="1404"/>
                    </a:lnTo>
                    <a:lnTo>
                      <a:pt x="380" y="1399"/>
                    </a:lnTo>
                    <a:lnTo>
                      <a:pt x="380" y="1396"/>
                    </a:lnTo>
                    <a:lnTo>
                      <a:pt x="377" y="1388"/>
                    </a:lnTo>
                    <a:lnTo>
                      <a:pt x="375" y="1383"/>
                    </a:lnTo>
                    <a:lnTo>
                      <a:pt x="372" y="1373"/>
                    </a:lnTo>
                    <a:lnTo>
                      <a:pt x="370" y="1367"/>
                    </a:lnTo>
                    <a:lnTo>
                      <a:pt x="367" y="1360"/>
                    </a:lnTo>
                    <a:lnTo>
                      <a:pt x="364" y="1352"/>
                    </a:lnTo>
                    <a:lnTo>
                      <a:pt x="362" y="1344"/>
                    </a:lnTo>
                    <a:lnTo>
                      <a:pt x="359" y="1336"/>
                    </a:lnTo>
                    <a:lnTo>
                      <a:pt x="356" y="1331"/>
                    </a:lnTo>
                    <a:lnTo>
                      <a:pt x="354" y="1325"/>
                    </a:lnTo>
                    <a:lnTo>
                      <a:pt x="351" y="1323"/>
                    </a:lnTo>
                    <a:lnTo>
                      <a:pt x="349" y="1318"/>
                    </a:lnTo>
                    <a:lnTo>
                      <a:pt x="349" y="1315"/>
                    </a:lnTo>
                    <a:lnTo>
                      <a:pt x="346" y="1310"/>
                    </a:lnTo>
                    <a:lnTo>
                      <a:pt x="343" y="1307"/>
                    </a:lnTo>
                    <a:lnTo>
                      <a:pt x="341" y="1304"/>
                    </a:lnTo>
                    <a:lnTo>
                      <a:pt x="341" y="1302"/>
                    </a:lnTo>
                    <a:lnTo>
                      <a:pt x="338" y="1297"/>
                    </a:lnTo>
                    <a:lnTo>
                      <a:pt x="338" y="1294"/>
                    </a:lnTo>
                    <a:lnTo>
                      <a:pt x="335" y="1291"/>
                    </a:lnTo>
                    <a:lnTo>
                      <a:pt x="333" y="1286"/>
                    </a:lnTo>
                    <a:lnTo>
                      <a:pt x="328" y="1281"/>
                    </a:lnTo>
                    <a:lnTo>
                      <a:pt x="322" y="1273"/>
                    </a:lnTo>
                    <a:lnTo>
                      <a:pt x="320" y="1268"/>
                    </a:lnTo>
                    <a:lnTo>
                      <a:pt x="317" y="1262"/>
                    </a:lnTo>
                    <a:lnTo>
                      <a:pt x="312" y="1257"/>
                    </a:lnTo>
                    <a:lnTo>
                      <a:pt x="309" y="1252"/>
                    </a:lnTo>
                    <a:lnTo>
                      <a:pt x="304" y="1244"/>
                    </a:lnTo>
                    <a:lnTo>
                      <a:pt x="299" y="1239"/>
                    </a:lnTo>
                    <a:lnTo>
                      <a:pt x="296" y="1236"/>
                    </a:lnTo>
                    <a:lnTo>
                      <a:pt x="291" y="1228"/>
                    </a:lnTo>
                    <a:lnTo>
                      <a:pt x="286" y="1223"/>
                    </a:lnTo>
                    <a:lnTo>
                      <a:pt x="283" y="1220"/>
                    </a:lnTo>
                    <a:lnTo>
                      <a:pt x="280" y="1218"/>
                    </a:lnTo>
                    <a:lnTo>
                      <a:pt x="278" y="1215"/>
                    </a:lnTo>
                    <a:lnTo>
                      <a:pt x="273" y="1213"/>
                    </a:lnTo>
                    <a:lnTo>
                      <a:pt x="267" y="1210"/>
                    </a:lnTo>
                    <a:lnTo>
                      <a:pt x="262" y="1207"/>
                    </a:lnTo>
                    <a:lnTo>
                      <a:pt x="254" y="1205"/>
                    </a:lnTo>
                    <a:lnTo>
                      <a:pt x="249" y="1202"/>
                    </a:lnTo>
                    <a:lnTo>
                      <a:pt x="246" y="1199"/>
                    </a:lnTo>
                    <a:lnTo>
                      <a:pt x="241" y="1197"/>
                    </a:lnTo>
                    <a:lnTo>
                      <a:pt x="236" y="1197"/>
                    </a:lnTo>
                    <a:lnTo>
                      <a:pt x="233" y="1194"/>
                    </a:lnTo>
                    <a:lnTo>
                      <a:pt x="231" y="1194"/>
                    </a:lnTo>
                    <a:lnTo>
                      <a:pt x="228" y="1194"/>
                    </a:lnTo>
                    <a:lnTo>
                      <a:pt x="223" y="1192"/>
                    </a:lnTo>
                    <a:lnTo>
                      <a:pt x="215" y="1189"/>
                    </a:lnTo>
                    <a:lnTo>
                      <a:pt x="210" y="1189"/>
                    </a:lnTo>
                    <a:lnTo>
                      <a:pt x="202" y="1186"/>
                    </a:lnTo>
                    <a:lnTo>
                      <a:pt x="173" y="1178"/>
                    </a:lnTo>
                    <a:lnTo>
                      <a:pt x="113" y="1165"/>
                    </a:lnTo>
                    <a:lnTo>
                      <a:pt x="110" y="1165"/>
                    </a:lnTo>
                    <a:lnTo>
                      <a:pt x="107" y="1165"/>
                    </a:lnTo>
                    <a:lnTo>
                      <a:pt x="105" y="1163"/>
                    </a:lnTo>
                    <a:lnTo>
                      <a:pt x="94" y="1160"/>
                    </a:lnTo>
                    <a:lnTo>
                      <a:pt x="68" y="1155"/>
                    </a:lnTo>
                    <a:lnTo>
                      <a:pt x="39" y="1147"/>
                    </a:lnTo>
                    <a:lnTo>
                      <a:pt x="31" y="1147"/>
                    </a:lnTo>
                    <a:lnTo>
                      <a:pt x="21" y="1144"/>
                    </a:lnTo>
                    <a:lnTo>
                      <a:pt x="10" y="1142"/>
                    </a:lnTo>
                    <a:lnTo>
                      <a:pt x="2" y="1139"/>
                    </a:lnTo>
                    <a:lnTo>
                      <a:pt x="0" y="1139"/>
                    </a:lnTo>
                    <a:lnTo>
                      <a:pt x="8" y="1118"/>
                    </a:lnTo>
                    <a:lnTo>
                      <a:pt x="10" y="1105"/>
                    </a:lnTo>
                    <a:lnTo>
                      <a:pt x="13" y="1105"/>
                    </a:lnTo>
                    <a:lnTo>
                      <a:pt x="18" y="1084"/>
                    </a:lnTo>
                    <a:lnTo>
                      <a:pt x="23" y="1066"/>
                    </a:lnTo>
                    <a:lnTo>
                      <a:pt x="23" y="1063"/>
                    </a:lnTo>
                    <a:lnTo>
                      <a:pt x="31" y="1039"/>
                    </a:lnTo>
                    <a:lnTo>
                      <a:pt x="44" y="995"/>
                    </a:lnTo>
                    <a:lnTo>
                      <a:pt x="50" y="982"/>
                    </a:lnTo>
                    <a:lnTo>
                      <a:pt x="52" y="974"/>
                    </a:lnTo>
                    <a:lnTo>
                      <a:pt x="52" y="968"/>
                    </a:lnTo>
                    <a:lnTo>
                      <a:pt x="55" y="966"/>
                    </a:lnTo>
                    <a:lnTo>
                      <a:pt x="58" y="955"/>
                    </a:lnTo>
                    <a:lnTo>
                      <a:pt x="58" y="953"/>
                    </a:lnTo>
                    <a:lnTo>
                      <a:pt x="60" y="934"/>
                    </a:lnTo>
                    <a:lnTo>
                      <a:pt x="79" y="848"/>
                    </a:lnTo>
                    <a:lnTo>
                      <a:pt x="81" y="845"/>
                    </a:lnTo>
                    <a:lnTo>
                      <a:pt x="81" y="843"/>
                    </a:lnTo>
                    <a:lnTo>
                      <a:pt x="89" y="801"/>
                    </a:lnTo>
                    <a:lnTo>
                      <a:pt x="92" y="787"/>
                    </a:lnTo>
                    <a:lnTo>
                      <a:pt x="94" y="785"/>
                    </a:lnTo>
                    <a:lnTo>
                      <a:pt x="97" y="761"/>
                    </a:lnTo>
                    <a:lnTo>
                      <a:pt x="99" y="761"/>
                    </a:lnTo>
                    <a:lnTo>
                      <a:pt x="105" y="732"/>
                    </a:lnTo>
                    <a:lnTo>
                      <a:pt x="105" y="730"/>
                    </a:lnTo>
                    <a:lnTo>
                      <a:pt x="105" y="727"/>
                    </a:lnTo>
                    <a:lnTo>
                      <a:pt x="115" y="688"/>
                    </a:lnTo>
                    <a:lnTo>
                      <a:pt x="115" y="680"/>
                    </a:lnTo>
                    <a:lnTo>
                      <a:pt x="115" y="677"/>
                    </a:lnTo>
                    <a:lnTo>
                      <a:pt x="126" y="638"/>
                    </a:lnTo>
                    <a:lnTo>
                      <a:pt x="126" y="635"/>
                    </a:lnTo>
                    <a:lnTo>
                      <a:pt x="128" y="622"/>
                    </a:lnTo>
                    <a:lnTo>
                      <a:pt x="128" y="619"/>
                    </a:lnTo>
                    <a:lnTo>
                      <a:pt x="128" y="612"/>
                    </a:lnTo>
                    <a:lnTo>
                      <a:pt x="131" y="609"/>
                    </a:lnTo>
                    <a:lnTo>
                      <a:pt x="131" y="606"/>
                    </a:lnTo>
                    <a:lnTo>
                      <a:pt x="131" y="604"/>
                    </a:lnTo>
                    <a:lnTo>
                      <a:pt x="131" y="601"/>
                    </a:lnTo>
                    <a:lnTo>
                      <a:pt x="131" y="598"/>
                    </a:lnTo>
                    <a:lnTo>
                      <a:pt x="134" y="596"/>
                    </a:lnTo>
                    <a:lnTo>
                      <a:pt x="134" y="593"/>
                    </a:lnTo>
                    <a:lnTo>
                      <a:pt x="134" y="591"/>
                    </a:lnTo>
                    <a:lnTo>
                      <a:pt x="136" y="583"/>
                    </a:lnTo>
                    <a:lnTo>
                      <a:pt x="136" y="580"/>
                    </a:lnTo>
                    <a:lnTo>
                      <a:pt x="134" y="580"/>
                    </a:lnTo>
                    <a:lnTo>
                      <a:pt x="128" y="580"/>
                    </a:lnTo>
                    <a:lnTo>
                      <a:pt x="123" y="580"/>
                    </a:lnTo>
                    <a:lnTo>
                      <a:pt x="120" y="580"/>
                    </a:lnTo>
                    <a:lnTo>
                      <a:pt x="118" y="577"/>
                    </a:lnTo>
                    <a:lnTo>
                      <a:pt x="115" y="577"/>
                    </a:lnTo>
                    <a:lnTo>
                      <a:pt x="113" y="577"/>
                    </a:lnTo>
                    <a:lnTo>
                      <a:pt x="107" y="575"/>
                    </a:lnTo>
                    <a:lnTo>
                      <a:pt x="105" y="572"/>
                    </a:lnTo>
                    <a:lnTo>
                      <a:pt x="102" y="572"/>
                    </a:lnTo>
                    <a:lnTo>
                      <a:pt x="99" y="570"/>
                    </a:lnTo>
                    <a:lnTo>
                      <a:pt x="97" y="570"/>
                    </a:lnTo>
                    <a:lnTo>
                      <a:pt x="94" y="567"/>
                    </a:lnTo>
                    <a:lnTo>
                      <a:pt x="92" y="567"/>
                    </a:lnTo>
                    <a:lnTo>
                      <a:pt x="92" y="564"/>
                    </a:lnTo>
                    <a:lnTo>
                      <a:pt x="89" y="564"/>
                    </a:lnTo>
                    <a:lnTo>
                      <a:pt x="86" y="564"/>
                    </a:lnTo>
                    <a:lnTo>
                      <a:pt x="81" y="559"/>
                    </a:lnTo>
                    <a:lnTo>
                      <a:pt x="84" y="551"/>
                    </a:lnTo>
                    <a:lnTo>
                      <a:pt x="84" y="546"/>
                    </a:lnTo>
                    <a:lnTo>
                      <a:pt x="84" y="543"/>
                    </a:lnTo>
                    <a:lnTo>
                      <a:pt x="86" y="538"/>
                    </a:lnTo>
                    <a:lnTo>
                      <a:pt x="86" y="535"/>
                    </a:lnTo>
                    <a:lnTo>
                      <a:pt x="86" y="533"/>
                    </a:lnTo>
                    <a:lnTo>
                      <a:pt x="86" y="530"/>
                    </a:lnTo>
                    <a:lnTo>
                      <a:pt x="86" y="528"/>
                    </a:lnTo>
                    <a:lnTo>
                      <a:pt x="89" y="525"/>
                    </a:lnTo>
                    <a:lnTo>
                      <a:pt x="89" y="520"/>
                    </a:lnTo>
                    <a:lnTo>
                      <a:pt x="92" y="507"/>
                    </a:lnTo>
                    <a:lnTo>
                      <a:pt x="92" y="504"/>
                    </a:lnTo>
                    <a:lnTo>
                      <a:pt x="92" y="501"/>
                    </a:lnTo>
                    <a:lnTo>
                      <a:pt x="94" y="493"/>
                    </a:lnTo>
                    <a:lnTo>
                      <a:pt x="94" y="488"/>
                    </a:lnTo>
                    <a:lnTo>
                      <a:pt x="97" y="483"/>
                    </a:lnTo>
                    <a:lnTo>
                      <a:pt x="97" y="480"/>
                    </a:lnTo>
                    <a:lnTo>
                      <a:pt x="99" y="472"/>
                    </a:lnTo>
                    <a:lnTo>
                      <a:pt x="102" y="465"/>
                    </a:lnTo>
                    <a:lnTo>
                      <a:pt x="102" y="459"/>
                    </a:lnTo>
                    <a:lnTo>
                      <a:pt x="102" y="457"/>
                    </a:lnTo>
                    <a:lnTo>
                      <a:pt x="105" y="454"/>
                    </a:lnTo>
                    <a:lnTo>
                      <a:pt x="107" y="438"/>
                    </a:lnTo>
                    <a:lnTo>
                      <a:pt x="110" y="433"/>
                    </a:lnTo>
                    <a:lnTo>
                      <a:pt x="110" y="431"/>
                    </a:lnTo>
                    <a:lnTo>
                      <a:pt x="110" y="428"/>
                    </a:lnTo>
                    <a:lnTo>
                      <a:pt x="113" y="425"/>
                    </a:lnTo>
                    <a:lnTo>
                      <a:pt x="113" y="423"/>
                    </a:lnTo>
                    <a:lnTo>
                      <a:pt x="113" y="420"/>
                    </a:lnTo>
                    <a:lnTo>
                      <a:pt x="113" y="417"/>
                    </a:lnTo>
                    <a:lnTo>
                      <a:pt x="113" y="415"/>
                    </a:lnTo>
                    <a:lnTo>
                      <a:pt x="115" y="415"/>
                    </a:lnTo>
                    <a:lnTo>
                      <a:pt x="115" y="412"/>
                    </a:lnTo>
                    <a:lnTo>
                      <a:pt x="115" y="410"/>
                    </a:lnTo>
                    <a:lnTo>
                      <a:pt x="115" y="407"/>
                    </a:lnTo>
                    <a:lnTo>
                      <a:pt x="115" y="404"/>
                    </a:lnTo>
                    <a:lnTo>
                      <a:pt x="118" y="404"/>
                    </a:lnTo>
                    <a:lnTo>
                      <a:pt x="118" y="402"/>
                    </a:lnTo>
                    <a:lnTo>
                      <a:pt x="118" y="399"/>
                    </a:lnTo>
                    <a:lnTo>
                      <a:pt x="118" y="396"/>
                    </a:lnTo>
                    <a:lnTo>
                      <a:pt x="118" y="394"/>
                    </a:lnTo>
                    <a:lnTo>
                      <a:pt x="118" y="391"/>
                    </a:lnTo>
                    <a:lnTo>
                      <a:pt x="120" y="391"/>
                    </a:lnTo>
                    <a:lnTo>
                      <a:pt x="120" y="389"/>
                    </a:lnTo>
                    <a:lnTo>
                      <a:pt x="120" y="386"/>
                    </a:lnTo>
                    <a:lnTo>
                      <a:pt x="120" y="383"/>
                    </a:lnTo>
                    <a:lnTo>
                      <a:pt x="120" y="381"/>
                    </a:lnTo>
                    <a:lnTo>
                      <a:pt x="123" y="378"/>
                    </a:lnTo>
                    <a:lnTo>
                      <a:pt x="123" y="375"/>
                    </a:lnTo>
                    <a:lnTo>
                      <a:pt x="123" y="373"/>
                    </a:lnTo>
                    <a:lnTo>
                      <a:pt x="123" y="370"/>
                    </a:lnTo>
                    <a:lnTo>
                      <a:pt x="123" y="368"/>
                    </a:lnTo>
                    <a:lnTo>
                      <a:pt x="126" y="368"/>
                    </a:lnTo>
                    <a:lnTo>
                      <a:pt x="126" y="365"/>
                    </a:lnTo>
                    <a:lnTo>
                      <a:pt x="126" y="362"/>
                    </a:lnTo>
                    <a:lnTo>
                      <a:pt x="126" y="360"/>
                    </a:lnTo>
                    <a:lnTo>
                      <a:pt x="126" y="357"/>
                    </a:lnTo>
                    <a:lnTo>
                      <a:pt x="128" y="354"/>
                    </a:lnTo>
                    <a:lnTo>
                      <a:pt x="128" y="352"/>
                    </a:lnTo>
                    <a:lnTo>
                      <a:pt x="128" y="349"/>
                    </a:lnTo>
                    <a:lnTo>
                      <a:pt x="128" y="347"/>
                    </a:lnTo>
                    <a:lnTo>
                      <a:pt x="131" y="333"/>
                    </a:lnTo>
                    <a:lnTo>
                      <a:pt x="136" y="318"/>
                    </a:lnTo>
                    <a:lnTo>
                      <a:pt x="136" y="310"/>
                    </a:lnTo>
                    <a:lnTo>
                      <a:pt x="139" y="307"/>
                    </a:lnTo>
                    <a:lnTo>
                      <a:pt x="139" y="305"/>
                    </a:lnTo>
                    <a:lnTo>
                      <a:pt x="139" y="302"/>
                    </a:lnTo>
                    <a:lnTo>
                      <a:pt x="139" y="299"/>
                    </a:lnTo>
                    <a:lnTo>
                      <a:pt x="141" y="297"/>
                    </a:lnTo>
                    <a:lnTo>
                      <a:pt x="141" y="294"/>
                    </a:lnTo>
                    <a:lnTo>
                      <a:pt x="141" y="291"/>
                    </a:lnTo>
                    <a:lnTo>
                      <a:pt x="141" y="289"/>
                    </a:lnTo>
                    <a:lnTo>
                      <a:pt x="141" y="286"/>
                    </a:lnTo>
                    <a:lnTo>
                      <a:pt x="144" y="286"/>
                    </a:lnTo>
                    <a:lnTo>
                      <a:pt x="144" y="278"/>
                    </a:lnTo>
                    <a:lnTo>
                      <a:pt x="144" y="276"/>
                    </a:lnTo>
                    <a:lnTo>
                      <a:pt x="147" y="273"/>
                    </a:lnTo>
                    <a:lnTo>
                      <a:pt x="147" y="268"/>
                    </a:lnTo>
                    <a:lnTo>
                      <a:pt x="147" y="265"/>
                    </a:lnTo>
                    <a:lnTo>
                      <a:pt x="149" y="263"/>
                    </a:lnTo>
                    <a:lnTo>
                      <a:pt x="149" y="260"/>
                    </a:lnTo>
                    <a:lnTo>
                      <a:pt x="149" y="257"/>
                    </a:lnTo>
                    <a:lnTo>
                      <a:pt x="149" y="255"/>
                    </a:lnTo>
                    <a:lnTo>
                      <a:pt x="149" y="252"/>
                    </a:lnTo>
                    <a:lnTo>
                      <a:pt x="155" y="239"/>
                    </a:lnTo>
                    <a:lnTo>
                      <a:pt x="157" y="226"/>
                    </a:lnTo>
                    <a:lnTo>
                      <a:pt x="160" y="213"/>
                    </a:lnTo>
                    <a:lnTo>
                      <a:pt x="162" y="202"/>
                    </a:lnTo>
                    <a:lnTo>
                      <a:pt x="165" y="181"/>
                    </a:lnTo>
                    <a:lnTo>
                      <a:pt x="173" y="155"/>
                    </a:lnTo>
                    <a:lnTo>
                      <a:pt x="178" y="134"/>
                    </a:lnTo>
                    <a:lnTo>
                      <a:pt x="178" y="129"/>
                    </a:lnTo>
                    <a:lnTo>
                      <a:pt x="178" y="126"/>
                    </a:lnTo>
                    <a:lnTo>
                      <a:pt x="181" y="121"/>
                    </a:lnTo>
                    <a:lnTo>
                      <a:pt x="181" y="116"/>
                    </a:lnTo>
                    <a:lnTo>
                      <a:pt x="181" y="113"/>
                    </a:lnTo>
                    <a:lnTo>
                      <a:pt x="181" y="110"/>
                    </a:lnTo>
                    <a:lnTo>
                      <a:pt x="183" y="108"/>
                    </a:lnTo>
                    <a:lnTo>
                      <a:pt x="183" y="105"/>
                    </a:lnTo>
                    <a:lnTo>
                      <a:pt x="183" y="100"/>
                    </a:lnTo>
                    <a:lnTo>
                      <a:pt x="183" y="97"/>
                    </a:lnTo>
                    <a:lnTo>
                      <a:pt x="186" y="95"/>
                    </a:lnTo>
                    <a:lnTo>
                      <a:pt x="186" y="89"/>
                    </a:lnTo>
                    <a:lnTo>
                      <a:pt x="186" y="87"/>
                    </a:lnTo>
                    <a:lnTo>
                      <a:pt x="186" y="84"/>
                    </a:lnTo>
                    <a:lnTo>
                      <a:pt x="189" y="84"/>
                    </a:lnTo>
                    <a:lnTo>
                      <a:pt x="189" y="81"/>
                    </a:lnTo>
                    <a:lnTo>
                      <a:pt x="189" y="79"/>
                    </a:lnTo>
                    <a:lnTo>
                      <a:pt x="189" y="76"/>
                    </a:lnTo>
                    <a:lnTo>
                      <a:pt x="189" y="74"/>
                    </a:lnTo>
                    <a:lnTo>
                      <a:pt x="191" y="63"/>
                    </a:lnTo>
                    <a:lnTo>
                      <a:pt x="194" y="63"/>
                    </a:lnTo>
                    <a:lnTo>
                      <a:pt x="194" y="60"/>
                    </a:lnTo>
                    <a:lnTo>
                      <a:pt x="199" y="60"/>
                    </a:lnTo>
                    <a:lnTo>
                      <a:pt x="202" y="60"/>
                    </a:lnTo>
                    <a:lnTo>
                      <a:pt x="244" y="63"/>
                    </a:lnTo>
                    <a:lnTo>
                      <a:pt x="249" y="66"/>
                    </a:lnTo>
                    <a:lnTo>
                      <a:pt x="262" y="66"/>
                    </a:lnTo>
                    <a:lnTo>
                      <a:pt x="278" y="68"/>
                    </a:lnTo>
                    <a:lnTo>
                      <a:pt x="280" y="68"/>
                    </a:lnTo>
                    <a:lnTo>
                      <a:pt x="280" y="60"/>
                    </a:lnTo>
                    <a:lnTo>
                      <a:pt x="283" y="58"/>
                    </a:lnTo>
                    <a:lnTo>
                      <a:pt x="283" y="55"/>
                    </a:lnTo>
                    <a:lnTo>
                      <a:pt x="288" y="60"/>
                    </a:lnTo>
                    <a:lnTo>
                      <a:pt x="293" y="60"/>
                    </a:lnTo>
                    <a:lnTo>
                      <a:pt x="296" y="58"/>
                    </a:lnTo>
                    <a:lnTo>
                      <a:pt x="301" y="58"/>
                    </a:lnTo>
                    <a:lnTo>
                      <a:pt x="304" y="55"/>
                    </a:lnTo>
                    <a:lnTo>
                      <a:pt x="309" y="53"/>
                    </a:lnTo>
                    <a:lnTo>
                      <a:pt x="338" y="29"/>
                    </a:lnTo>
                    <a:lnTo>
                      <a:pt x="349" y="21"/>
                    </a:lnTo>
                    <a:lnTo>
                      <a:pt x="370" y="0"/>
                    </a:lnTo>
                    <a:lnTo>
                      <a:pt x="372" y="8"/>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41" name="フリーフォーム 240"/>
              <p:cNvSpPr>
                <a:spLocks/>
              </p:cNvSpPr>
              <p:nvPr/>
            </p:nvSpPr>
            <p:spPr bwMode="auto">
              <a:xfrm>
                <a:off x="2860166" y="2242180"/>
                <a:ext cx="435887" cy="818808"/>
              </a:xfrm>
              <a:custGeom>
                <a:avLst/>
                <a:gdLst>
                  <a:gd name="T0" fmla="*/ 689 w 910"/>
                  <a:gd name="T1" fmla="*/ 556 h 1682"/>
                  <a:gd name="T2" fmla="*/ 721 w 910"/>
                  <a:gd name="T3" fmla="*/ 603 h 1682"/>
                  <a:gd name="T4" fmla="*/ 763 w 910"/>
                  <a:gd name="T5" fmla="*/ 666 h 1682"/>
                  <a:gd name="T6" fmla="*/ 821 w 910"/>
                  <a:gd name="T7" fmla="*/ 745 h 1682"/>
                  <a:gd name="T8" fmla="*/ 870 w 910"/>
                  <a:gd name="T9" fmla="*/ 816 h 1682"/>
                  <a:gd name="T10" fmla="*/ 907 w 910"/>
                  <a:gd name="T11" fmla="*/ 879 h 1682"/>
                  <a:gd name="T12" fmla="*/ 810 w 910"/>
                  <a:gd name="T13" fmla="*/ 992 h 1682"/>
                  <a:gd name="T14" fmla="*/ 758 w 910"/>
                  <a:gd name="T15" fmla="*/ 1005 h 1682"/>
                  <a:gd name="T16" fmla="*/ 758 w 910"/>
                  <a:gd name="T17" fmla="*/ 1049 h 1682"/>
                  <a:gd name="T18" fmla="*/ 765 w 910"/>
                  <a:gd name="T19" fmla="*/ 1091 h 1682"/>
                  <a:gd name="T20" fmla="*/ 771 w 910"/>
                  <a:gd name="T21" fmla="*/ 1133 h 1682"/>
                  <a:gd name="T22" fmla="*/ 768 w 910"/>
                  <a:gd name="T23" fmla="*/ 1165 h 1682"/>
                  <a:gd name="T24" fmla="*/ 784 w 910"/>
                  <a:gd name="T25" fmla="*/ 1209 h 1682"/>
                  <a:gd name="T26" fmla="*/ 781 w 910"/>
                  <a:gd name="T27" fmla="*/ 1259 h 1682"/>
                  <a:gd name="T28" fmla="*/ 765 w 910"/>
                  <a:gd name="T29" fmla="*/ 1356 h 1682"/>
                  <a:gd name="T30" fmla="*/ 724 w 910"/>
                  <a:gd name="T31" fmla="*/ 1446 h 1682"/>
                  <a:gd name="T32" fmla="*/ 703 w 910"/>
                  <a:gd name="T33" fmla="*/ 1480 h 1682"/>
                  <a:gd name="T34" fmla="*/ 695 w 910"/>
                  <a:gd name="T35" fmla="*/ 1516 h 1682"/>
                  <a:gd name="T36" fmla="*/ 629 w 910"/>
                  <a:gd name="T37" fmla="*/ 1537 h 1682"/>
                  <a:gd name="T38" fmla="*/ 595 w 910"/>
                  <a:gd name="T39" fmla="*/ 1551 h 1682"/>
                  <a:gd name="T40" fmla="*/ 551 w 910"/>
                  <a:gd name="T41" fmla="*/ 1572 h 1682"/>
                  <a:gd name="T42" fmla="*/ 509 w 910"/>
                  <a:gd name="T43" fmla="*/ 1595 h 1682"/>
                  <a:gd name="T44" fmla="*/ 440 w 910"/>
                  <a:gd name="T45" fmla="*/ 1635 h 1682"/>
                  <a:gd name="T46" fmla="*/ 380 w 910"/>
                  <a:gd name="T47" fmla="*/ 1661 h 1682"/>
                  <a:gd name="T48" fmla="*/ 320 w 910"/>
                  <a:gd name="T49" fmla="*/ 1679 h 1682"/>
                  <a:gd name="T50" fmla="*/ 288 w 910"/>
                  <a:gd name="T51" fmla="*/ 1677 h 1682"/>
                  <a:gd name="T52" fmla="*/ 262 w 910"/>
                  <a:gd name="T53" fmla="*/ 1663 h 1682"/>
                  <a:gd name="T54" fmla="*/ 252 w 910"/>
                  <a:gd name="T55" fmla="*/ 1637 h 1682"/>
                  <a:gd name="T56" fmla="*/ 273 w 910"/>
                  <a:gd name="T57" fmla="*/ 1606 h 1682"/>
                  <a:gd name="T58" fmla="*/ 307 w 910"/>
                  <a:gd name="T59" fmla="*/ 1556 h 1682"/>
                  <a:gd name="T60" fmla="*/ 320 w 910"/>
                  <a:gd name="T61" fmla="*/ 1506 h 1682"/>
                  <a:gd name="T62" fmla="*/ 325 w 910"/>
                  <a:gd name="T63" fmla="*/ 1438 h 1682"/>
                  <a:gd name="T64" fmla="*/ 312 w 910"/>
                  <a:gd name="T65" fmla="*/ 1385 h 1682"/>
                  <a:gd name="T66" fmla="*/ 283 w 910"/>
                  <a:gd name="T67" fmla="*/ 1325 h 1682"/>
                  <a:gd name="T68" fmla="*/ 246 w 910"/>
                  <a:gd name="T69" fmla="*/ 1264 h 1682"/>
                  <a:gd name="T70" fmla="*/ 204 w 910"/>
                  <a:gd name="T71" fmla="*/ 1202 h 1682"/>
                  <a:gd name="T72" fmla="*/ 181 w 910"/>
                  <a:gd name="T73" fmla="*/ 1157 h 1682"/>
                  <a:gd name="T74" fmla="*/ 163 w 910"/>
                  <a:gd name="T75" fmla="*/ 1102 h 1682"/>
                  <a:gd name="T76" fmla="*/ 157 w 910"/>
                  <a:gd name="T77" fmla="*/ 1057 h 1682"/>
                  <a:gd name="T78" fmla="*/ 176 w 910"/>
                  <a:gd name="T79" fmla="*/ 999 h 1682"/>
                  <a:gd name="T80" fmla="*/ 202 w 910"/>
                  <a:gd name="T81" fmla="*/ 957 h 1682"/>
                  <a:gd name="T82" fmla="*/ 262 w 910"/>
                  <a:gd name="T83" fmla="*/ 881 h 1682"/>
                  <a:gd name="T84" fmla="*/ 286 w 910"/>
                  <a:gd name="T85" fmla="*/ 805 h 1682"/>
                  <a:gd name="T86" fmla="*/ 275 w 910"/>
                  <a:gd name="T87" fmla="*/ 713 h 1682"/>
                  <a:gd name="T88" fmla="*/ 257 w 910"/>
                  <a:gd name="T89" fmla="*/ 674 h 1682"/>
                  <a:gd name="T90" fmla="*/ 212 w 910"/>
                  <a:gd name="T91" fmla="*/ 601 h 1682"/>
                  <a:gd name="T92" fmla="*/ 121 w 910"/>
                  <a:gd name="T93" fmla="*/ 540 h 1682"/>
                  <a:gd name="T94" fmla="*/ 79 w 910"/>
                  <a:gd name="T95" fmla="*/ 522 h 1682"/>
                  <a:gd name="T96" fmla="*/ 34 w 910"/>
                  <a:gd name="T97" fmla="*/ 482 h 1682"/>
                  <a:gd name="T98" fmla="*/ 165 w 910"/>
                  <a:gd name="T99" fmla="*/ 231 h 1682"/>
                  <a:gd name="T100" fmla="*/ 225 w 910"/>
                  <a:gd name="T101" fmla="*/ 139 h 1682"/>
                  <a:gd name="T102" fmla="*/ 291 w 910"/>
                  <a:gd name="T103" fmla="*/ 68 h 1682"/>
                  <a:gd name="T104" fmla="*/ 336 w 910"/>
                  <a:gd name="T105" fmla="*/ 36 h 1682"/>
                  <a:gd name="T106" fmla="*/ 414 w 910"/>
                  <a:gd name="T107" fmla="*/ 0 h 1682"/>
                  <a:gd name="T108" fmla="*/ 464 w 910"/>
                  <a:gd name="T109" fmla="*/ 112 h 1682"/>
                  <a:gd name="T110" fmla="*/ 495 w 910"/>
                  <a:gd name="T111" fmla="*/ 183 h 1682"/>
                  <a:gd name="T112" fmla="*/ 543 w 910"/>
                  <a:gd name="T113" fmla="*/ 291 h 1682"/>
                  <a:gd name="T114" fmla="*/ 564 w 910"/>
                  <a:gd name="T115" fmla="*/ 341 h 1682"/>
                  <a:gd name="T116" fmla="*/ 592 w 910"/>
                  <a:gd name="T117" fmla="*/ 401 h 1682"/>
                  <a:gd name="T118" fmla="*/ 619 w 910"/>
                  <a:gd name="T119" fmla="*/ 448 h 1682"/>
                  <a:gd name="T120" fmla="*/ 640 w 910"/>
                  <a:gd name="T121" fmla="*/ 482 h 1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10" h="1682">
                    <a:moveTo>
                      <a:pt x="648" y="496"/>
                    </a:moveTo>
                    <a:lnTo>
                      <a:pt x="653" y="501"/>
                    </a:lnTo>
                    <a:lnTo>
                      <a:pt x="653" y="503"/>
                    </a:lnTo>
                    <a:lnTo>
                      <a:pt x="661" y="514"/>
                    </a:lnTo>
                    <a:lnTo>
                      <a:pt x="666" y="524"/>
                    </a:lnTo>
                    <a:lnTo>
                      <a:pt x="669" y="524"/>
                    </a:lnTo>
                    <a:lnTo>
                      <a:pt x="669" y="527"/>
                    </a:lnTo>
                    <a:lnTo>
                      <a:pt x="674" y="535"/>
                    </a:lnTo>
                    <a:lnTo>
                      <a:pt x="684" y="548"/>
                    </a:lnTo>
                    <a:lnTo>
                      <a:pt x="689" y="556"/>
                    </a:lnTo>
                    <a:lnTo>
                      <a:pt x="692" y="561"/>
                    </a:lnTo>
                    <a:lnTo>
                      <a:pt x="697" y="569"/>
                    </a:lnTo>
                    <a:lnTo>
                      <a:pt x="700" y="572"/>
                    </a:lnTo>
                    <a:lnTo>
                      <a:pt x="700" y="574"/>
                    </a:lnTo>
                    <a:lnTo>
                      <a:pt x="703" y="574"/>
                    </a:lnTo>
                    <a:lnTo>
                      <a:pt x="703" y="577"/>
                    </a:lnTo>
                    <a:lnTo>
                      <a:pt x="705" y="582"/>
                    </a:lnTo>
                    <a:lnTo>
                      <a:pt x="710" y="587"/>
                    </a:lnTo>
                    <a:lnTo>
                      <a:pt x="713" y="593"/>
                    </a:lnTo>
                    <a:lnTo>
                      <a:pt x="721" y="603"/>
                    </a:lnTo>
                    <a:lnTo>
                      <a:pt x="721" y="606"/>
                    </a:lnTo>
                    <a:lnTo>
                      <a:pt x="726" y="614"/>
                    </a:lnTo>
                    <a:lnTo>
                      <a:pt x="729" y="614"/>
                    </a:lnTo>
                    <a:lnTo>
                      <a:pt x="734" y="622"/>
                    </a:lnTo>
                    <a:lnTo>
                      <a:pt x="737" y="629"/>
                    </a:lnTo>
                    <a:lnTo>
                      <a:pt x="739" y="629"/>
                    </a:lnTo>
                    <a:lnTo>
                      <a:pt x="739" y="632"/>
                    </a:lnTo>
                    <a:lnTo>
                      <a:pt x="742" y="635"/>
                    </a:lnTo>
                    <a:lnTo>
                      <a:pt x="752" y="650"/>
                    </a:lnTo>
                    <a:lnTo>
                      <a:pt x="763" y="666"/>
                    </a:lnTo>
                    <a:lnTo>
                      <a:pt x="765" y="671"/>
                    </a:lnTo>
                    <a:lnTo>
                      <a:pt x="768" y="674"/>
                    </a:lnTo>
                    <a:lnTo>
                      <a:pt x="771" y="677"/>
                    </a:lnTo>
                    <a:lnTo>
                      <a:pt x="781" y="692"/>
                    </a:lnTo>
                    <a:lnTo>
                      <a:pt x="781" y="695"/>
                    </a:lnTo>
                    <a:lnTo>
                      <a:pt x="797" y="716"/>
                    </a:lnTo>
                    <a:lnTo>
                      <a:pt x="800" y="719"/>
                    </a:lnTo>
                    <a:lnTo>
                      <a:pt x="802" y="719"/>
                    </a:lnTo>
                    <a:lnTo>
                      <a:pt x="810" y="732"/>
                    </a:lnTo>
                    <a:lnTo>
                      <a:pt x="821" y="745"/>
                    </a:lnTo>
                    <a:lnTo>
                      <a:pt x="828" y="755"/>
                    </a:lnTo>
                    <a:lnTo>
                      <a:pt x="831" y="758"/>
                    </a:lnTo>
                    <a:lnTo>
                      <a:pt x="836" y="768"/>
                    </a:lnTo>
                    <a:lnTo>
                      <a:pt x="842" y="776"/>
                    </a:lnTo>
                    <a:lnTo>
                      <a:pt x="847" y="784"/>
                    </a:lnTo>
                    <a:lnTo>
                      <a:pt x="849" y="787"/>
                    </a:lnTo>
                    <a:lnTo>
                      <a:pt x="852" y="789"/>
                    </a:lnTo>
                    <a:lnTo>
                      <a:pt x="855" y="795"/>
                    </a:lnTo>
                    <a:lnTo>
                      <a:pt x="862" y="805"/>
                    </a:lnTo>
                    <a:lnTo>
                      <a:pt x="870" y="816"/>
                    </a:lnTo>
                    <a:lnTo>
                      <a:pt x="876" y="826"/>
                    </a:lnTo>
                    <a:lnTo>
                      <a:pt x="886" y="842"/>
                    </a:lnTo>
                    <a:lnTo>
                      <a:pt x="891" y="847"/>
                    </a:lnTo>
                    <a:lnTo>
                      <a:pt x="894" y="852"/>
                    </a:lnTo>
                    <a:lnTo>
                      <a:pt x="902" y="860"/>
                    </a:lnTo>
                    <a:lnTo>
                      <a:pt x="904" y="866"/>
                    </a:lnTo>
                    <a:lnTo>
                      <a:pt x="904" y="868"/>
                    </a:lnTo>
                    <a:lnTo>
                      <a:pt x="910" y="873"/>
                    </a:lnTo>
                    <a:lnTo>
                      <a:pt x="907" y="876"/>
                    </a:lnTo>
                    <a:lnTo>
                      <a:pt x="907" y="879"/>
                    </a:lnTo>
                    <a:lnTo>
                      <a:pt x="904" y="881"/>
                    </a:lnTo>
                    <a:lnTo>
                      <a:pt x="891" y="897"/>
                    </a:lnTo>
                    <a:lnTo>
                      <a:pt x="878" y="913"/>
                    </a:lnTo>
                    <a:lnTo>
                      <a:pt x="870" y="926"/>
                    </a:lnTo>
                    <a:lnTo>
                      <a:pt x="842" y="957"/>
                    </a:lnTo>
                    <a:lnTo>
                      <a:pt x="831" y="968"/>
                    </a:lnTo>
                    <a:lnTo>
                      <a:pt x="818" y="981"/>
                    </a:lnTo>
                    <a:lnTo>
                      <a:pt x="815" y="986"/>
                    </a:lnTo>
                    <a:lnTo>
                      <a:pt x="813" y="989"/>
                    </a:lnTo>
                    <a:lnTo>
                      <a:pt x="810" y="992"/>
                    </a:lnTo>
                    <a:lnTo>
                      <a:pt x="807" y="992"/>
                    </a:lnTo>
                    <a:lnTo>
                      <a:pt x="794" y="994"/>
                    </a:lnTo>
                    <a:lnTo>
                      <a:pt x="773" y="992"/>
                    </a:lnTo>
                    <a:lnTo>
                      <a:pt x="760" y="992"/>
                    </a:lnTo>
                    <a:lnTo>
                      <a:pt x="752" y="989"/>
                    </a:lnTo>
                    <a:lnTo>
                      <a:pt x="755" y="994"/>
                    </a:lnTo>
                    <a:lnTo>
                      <a:pt x="755" y="997"/>
                    </a:lnTo>
                    <a:lnTo>
                      <a:pt x="758" y="999"/>
                    </a:lnTo>
                    <a:lnTo>
                      <a:pt x="758" y="1002"/>
                    </a:lnTo>
                    <a:lnTo>
                      <a:pt x="758" y="1005"/>
                    </a:lnTo>
                    <a:lnTo>
                      <a:pt x="758" y="1007"/>
                    </a:lnTo>
                    <a:lnTo>
                      <a:pt x="760" y="1007"/>
                    </a:lnTo>
                    <a:lnTo>
                      <a:pt x="760" y="1010"/>
                    </a:lnTo>
                    <a:lnTo>
                      <a:pt x="760" y="1015"/>
                    </a:lnTo>
                    <a:lnTo>
                      <a:pt x="760" y="1018"/>
                    </a:lnTo>
                    <a:lnTo>
                      <a:pt x="760" y="1023"/>
                    </a:lnTo>
                    <a:lnTo>
                      <a:pt x="760" y="1028"/>
                    </a:lnTo>
                    <a:lnTo>
                      <a:pt x="760" y="1034"/>
                    </a:lnTo>
                    <a:lnTo>
                      <a:pt x="760" y="1041"/>
                    </a:lnTo>
                    <a:lnTo>
                      <a:pt x="758" y="1049"/>
                    </a:lnTo>
                    <a:lnTo>
                      <a:pt x="758" y="1055"/>
                    </a:lnTo>
                    <a:lnTo>
                      <a:pt x="758" y="1062"/>
                    </a:lnTo>
                    <a:lnTo>
                      <a:pt x="758" y="1068"/>
                    </a:lnTo>
                    <a:lnTo>
                      <a:pt x="758" y="1070"/>
                    </a:lnTo>
                    <a:lnTo>
                      <a:pt x="758" y="1076"/>
                    </a:lnTo>
                    <a:lnTo>
                      <a:pt x="758" y="1078"/>
                    </a:lnTo>
                    <a:lnTo>
                      <a:pt x="758" y="1083"/>
                    </a:lnTo>
                    <a:lnTo>
                      <a:pt x="758" y="1086"/>
                    </a:lnTo>
                    <a:lnTo>
                      <a:pt x="760" y="1089"/>
                    </a:lnTo>
                    <a:lnTo>
                      <a:pt x="765" y="1091"/>
                    </a:lnTo>
                    <a:lnTo>
                      <a:pt x="771" y="1097"/>
                    </a:lnTo>
                    <a:lnTo>
                      <a:pt x="771" y="1099"/>
                    </a:lnTo>
                    <a:lnTo>
                      <a:pt x="771" y="1102"/>
                    </a:lnTo>
                    <a:lnTo>
                      <a:pt x="773" y="1104"/>
                    </a:lnTo>
                    <a:lnTo>
                      <a:pt x="771" y="1115"/>
                    </a:lnTo>
                    <a:lnTo>
                      <a:pt x="771" y="1123"/>
                    </a:lnTo>
                    <a:lnTo>
                      <a:pt x="771" y="1125"/>
                    </a:lnTo>
                    <a:lnTo>
                      <a:pt x="771" y="1128"/>
                    </a:lnTo>
                    <a:lnTo>
                      <a:pt x="771" y="1131"/>
                    </a:lnTo>
                    <a:lnTo>
                      <a:pt x="771" y="1133"/>
                    </a:lnTo>
                    <a:lnTo>
                      <a:pt x="771" y="1136"/>
                    </a:lnTo>
                    <a:lnTo>
                      <a:pt x="771" y="1139"/>
                    </a:lnTo>
                    <a:lnTo>
                      <a:pt x="771" y="1144"/>
                    </a:lnTo>
                    <a:lnTo>
                      <a:pt x="771" y="1146"/>
                    </a:lnTo>
                    <a:lnTo>
                      <a:pt x="768" y="1152"/>
                    </a:lnTo>
                    <a:lnTo>
                      <a:pt x="768" y="1154"/>
                    </a:lnTo>
                    <a:lnTo>
                      <a:pt x="768" y="1157"/>
                    </a:lnTo>
                    <a:lnTo>
                      <a:pt x="768" y="1160"/>
                    </a:lnTo>
                    <a:lnTo>
                      <a:pt x="768" y="1162"/>
                    </a:lnTo>
                    <a:lnTo>
                      <a:pt x="768" y="1165"/>
                    </a:lnTo>
                    <a:lnTo>
                      <a:pt x="768" y="1167"/>
                    </a:lnTo>
                    <a:lnTo>
                      <a:pt x="768" y="1170"/>
                    </a:lnTo>
                    <a:lnTo>
                      <a:pt x="768" y="1173"/>
                    </a:lnTo>
                    <a:lnTo>
                      <a:pt x="771" y="1178"/>
                    </a:lnTo>
                    <a:lnTo>
                      <a:pt x="776" y="1188"/>
                    </a:lnTo>
                    <a:lnTo>
                      <a:pt x="779" y="1194"/>
                    </a:lnTo>
                    <a:lnTo>
                      <a:pt x="781" y="1199"/>
                    </a:lnTo>
                    <a:lnTo>
                      <a:pt x="781" y="1202"/>
                    </a:lnTo>
                    <a:lnTo>
                      <a:pt x="781" y="1204"/>
                    </a:lnTo>
                    <a:lnTo>
                      <a:pt x="784" y="1209"/>
                    </a:lnTo>
                    <a:lnTo>
                      <a:pt x="784" y="1215"/>
                    </a:lnTo>
                    <a:lnTo>
                      <a:pt x="784" y="1217"/>
                    </a:lnTo>
                    <a:lnTo>
                      <a:pt x="784" y="1220"/>
                    </a:lnTo>
                    <a:lnTo>
                      <a:pt x="784" y="1223"/>
                    </a:lnTo>
                    <a:lnTo>
                      <a:pt x="786" y="1223"/>
                    </a:lnTo>
                    <a:lnTo>
                      <a:pt x="784" y="1225"/>
                    </a:lnTo>
                    <a:lnTo>
                      <a:pt x="784" y="1228"/>
                    </a:lnTo>
                    <a:lnTo>
                      <a:pt x="784" y="1238"/>
                    </a:lnTo>
                    <a:lnTo>
                      <a:pt x="784" y="1246"/>
                    </a:lnTo>
                    <a:lnTo>
                      <a:pt x="781" y="1259"/>
                    </a:lnTo>
                    <a:lnTo>
                      <a:pt x="781" y="1278"/>
                    </a:lnTo>
                    <a:lnTo>
                      <a:pt x="779" y="1291"/>
                    </a:lnTo>
                    <a:lnTo>
                      <a:pt x="776" y="1299"/>
                    </a:lnTo>
                    <a:lnTo>
                      <a:pt x="776" y="1306"/>
                    </a:lnTo>
                    <a:lnTo>
                      <a:pt x="773" y="1314"/>
                    </a:lnTo>
                    <a:lnTo>
                      <a:pt x="771" y="1322"/>
                    </a:lnTo>
                    <a:lnTo>
                      <a:pt x="768" y="1335"/>
                    </a:lnTo>
                    <a:lnTo>
                      <a:pt x="768" y="1346"/>
                    </a:lnTo>
                    <a:lnTo>
                      <a:pt x="765" y="1348"/>
                    </a:lnTo>
                    <a:lnTo>
                      <a:pt x="765" y="1356"/>
                    </a:lnTo>
                    <a:lnTo>
                      <a:pt x="763" y="1364"/>
                    </a:lnTo>
                    <a:lnTo>
                      <a:pt x="760" y="1375"/>
                    </a:lnTo>
                    <a:lnTo>
                      <a:pt x="758" y="1388"/>
                    </a:lnTo>
                    <a:lnTo>
                      <a:pt x="758" y="1390"/>
                    </a:lnTo>
                    <a:lnTo>
                      <a:pt x="755" y="1398"/>
                    </a:lnTo>
                    <a:lnTo>
                      <a:pt x="755" y="1401"/>
                    </a:lnTo>
                    <a:lnTo>
                      <a:pt x="752" y="1409"/>
                    </a:lnTo>
                    <a:lnTo>
                      <a:pt x="742" y="1446"/>
                    </a:lnTo>
                    <a:lnTo>
                      <a:pt x="739" y="1446"/>
                    </a:lnTo>
                    <a:lnTo>
                      <a:pt x="724" y="1446"/>
                    </a:lnTo>
                    <a:lnTo>
                      <a:pt x="716" y="1446"/>
                    </a:lnTo>
                    <a:lnTo>
                      <a:pt x="710" y="1446"/>
                    </a:lnTo>
                    <a:lnTo>
                      <a:pt x="703" y="1448"/>
                    </a:lnTo>
                    <a:lnTo>
                      <a:pt x="697" y="1448"/>
                    </a:lnTo>
                    <a:lnTo>
                      <a:pt x="692" y="1448"/>
                    </a:lnTo>
                    <a:lnTo>
                      <a:pt x="692" y="1451"/>
                    </a:lnTo>
                    <a:lnTo>
                      <a:pt x="695" y="1456"/>
                    </a:lnTo>
                    <a:lnTo>
                      <a:pt x="697" y="1467"/>
                    </a:lnTo>
                    <a:lnTo>
                      <a:pt x="703" y="1477"/>
                    </a:lnTo>
                    <a:lnTo>
                      <a:pt x="703" y="1480"/>
                    </a:lnTo>
                    <a:lnTo>
                      <a:pt x="703" y="1482"/>
                    </a:lnTo>
                    <a:lnTo>
                      <a:pt x="705" y="1485"/>
                    </a:lnTo>
                    <a:lnTo>
                      <a:pt x="708" y="1495"/>
                    </a:lnTo>
                    <a:lnTo>
                      <a:pt x="710" y="1501"/>
                    </a:lnTo>
                    <a:lnTo>
                      <a:pt x="713" y="1509"/>
                    </a:lnTo>
                    <a:lnTo>
                      <a:pt x="710" y="1511"/>
                    </a:lnTo>
                    <a:lnTo>
                      <a:pt x="708" y="1511"/>
                    </a:lnTo>
                    <a:lnTo>
                      <a:pt x="705" y="1511"/>
                    </a:lnTo>
                    <a:lnTo>
                      <a:pt x="703" y="1514"/>
                    </a:lnTo>
                    <a:lnTo>
                      <a:pt x="695" y="1516"/>
                    </a:lnTo>
                    <a:lnTo>
                      <a:pt x="692" y="1516"/>
                    </a:lnTo>
                    <a:lnTo>
                      <a:pt x="687" y="1519"/>
                    </a:lnTo>
                    <a:lnTo>
                      <a:pt x="682" y="1522"/>
                    </a:lnTo>
                    <a:lnTo>
                      <a:pt x="674" y="1522"/>
                    </a:lnTo>
                    <a:lnTo>
                      <a:pt x="669" y="1524"/>
                    </a:lnTo>
                    <a:lnTo>
                      <a:pt x="663" y="1527"/>
                    </a:lnTo>
                    <a:lnTo>
                      <a:pt x="653" y="1530"/>
                    </a:lnTo>
                    <a:lnTo>
                      <a:pt x="645" y="1532"/>
                    </a:lnTo>
                    <a:lnTo>
                      <a:pt x="637" y="1535"/>
                    </a:lnTo>
                    <a:lnTo>
                      <a:pt x="629" y="1537"/>
                    </a:lnTo>
                    <a:lnTo>
                      <a:pt x="624" y="1540"/>
                    </a:lnTo>
                    <a:lnTo>
                      <a:pt x="619" y="1543"/>
                    </a:lnTo>
                    <a:lnTo>
                      <a:pt x="616" y="1543"/>
                    </a:lnTo>
                    <a:lnTo>
                      <a:pt x="613" y="1545"/>
                    </a:lnTo>
                    <a:lnTo>
                      <a:pt x="608" y="1548"/>
                    </a:lnTo>
                    <a:lnTo>
                      <a:pt x="606" y="1548"/>
                    </a:lnTo>
                    <a:lnTo>
                      <a:pt x="603" y="1548"/>
                    </a:lnTo>
                    <a:lnTo>
                      <a:pt x="600" y="1551"/>
                    </a:lnTo>
                    <a:lnTo>
                      <a:pt x="598" y="1551"/>
                    </a:lnTo>
                    <a:lnTo>
                      <a:pt x="595" y="1551"/>
                    </a:lnTo>
                    <a:lnTo>
                      <a:pt x="590" y="1553"/>
                    </a:lnTo>
                    <a:lnTo>
                      <a:pt x="585" y="1556"/>
                    </a:lnTo>
                    <a:lnTo>
                      <a:pt x="579" y="1558"/>
                    </a:lnTo>
                    <a:lnTo>
                      <a:pt x="577" y="1558"/>
                    </a:lnTo>
                    <a:lnTo>
                      <a:pt x="572" y="1561"/>
                    </a:lnTo>
                    <a:lnTo>
                      <a:pt x="566" y="1564"/>
                    </a:lnTo>
                    <a:lnTo>
                      <a:pt x="561" y="1566"/>
                    </a:lnTo>
                    <a:lnTo>
                      <a:pt x="558" y="1566"/>
                    </a:lnTo>
                    <a:lnTo>
                      <a:pt x="556" y="1569"/>
                    </a:lnTo>
                    <a:lnTo>
                      <a:pt x="551" y="1572"/>
                    </a:lnTo>
                    <a:lnTo>
                      <a:pt x="548" y="1574"/>
                    </a:lnTo>
                    <a:lnTo>
                      <a:pt x="543" y="1577"/>
                    </a:lnTo>
                    <a:lnTo>
                      <a:pt x="537" y="1579"/>
                    </a:lnTo>
                    <a:lnTo>
                      <a:pt x="530" y="1582"/>
                    </a:lnTo>
                    <a:lnTo>
                      <a:pt x="524" y="1587"/>
                    </a:lnTo>
                    <a:lnTo>
                      <a:pt x="516" y="1590"/>
                    </a:lnTo>
                    <a:lnTo>
                      <a:pt x="516" y="1593"/>
                    </a:lnTo>
                    <a:lnTo>
                      <a:pt x="514" y="1593"/>
                    </a:lnTo>
                    <a:lnTo>
                      <a:pt x="511" y="1595"/>
                    </a:lnTo>
                    <a:lnTo>
                      <a:pt x="509" y="1595"/>
                    </a:lnTo>
                    <a:lnTo>
                      <a:pt x="506" y="1598"/>
                    </a:lnTo>
                    <a:lnTo>
                      <a:pt x="501" y="1600"/>
                    </a:lnTo>
                    <a:lnTo>
                      <a:pt x="493" y="1606"/>
                    </a:lnTo>
                    <a:lnTo>
                      <a:pt x="488" y="1608"/>
                    </a:lnTo>
                    <a:lnTo>
                      <a:pt x="480" y="1614"/>
                    </a:lnTo>
                    <a:lnTo>
                      <a:pt x="472" y="1616"/>
                    </a:lnTo>
                    <a:lnTo>
                      <a:pt x="464" y="1621"/>
                    </a:lnTo>
                    <a:lnTo>
                      <a:pt x="454" y="1627"/>
                    </a:lnTo>
                    <a:lnTo>
                      <a:pt x="446" y="1629"/>
                    </a:lnTo>
                    <a:lnTo>
                      <a:pt x="440" y="1635"/>
                    </a:lnTo>
                    <a:lnTo>
                      <a:pt x="430" y="1640"/>
                    </a:lnTo>
                    <a:lnTo>
                      <a:pt x="422" y="1642"/>
                    </a:lnTo>
                    <a:lnTo>
                      <a:pt x="412" y="1648"/>
                    </a:lnTo>
                    <a:lnTo>
                      <a:pt x="409" y="1648"/>
                    </a:lnTo>
                    <a:lnTo>
                      <a:pt x="404" y="1653"/>
                    </a:lnTo>
                    <a:lnTo>
                      <a:pt x="396" y="1656"/>
                    </a:lnTo>
                    <a:lnTo>
                      <a:pt x="393" y="1656"/>
                    </a:lnTo>
                    <a:lnTo>
                      <a:pt x="391" y="1658"/>
                    </a:lnTo>
                    <a:lnTo>
                      <a:pt x="388" y="1658"/>
                    </a:lnTo>
                    <a:lnTo>
                      <a:pt x="380" y="1661"/>
                    </a:lnTo>
                    <a:lnTo>
                      <a:pt x="375" y="1663"/>
                    </a:lnTo>
                    <a:lnTo>
                      <a:pt x="367" y="1666"/>
                    </a:lnTo>
                    <a:lnTo>
                      <a:pt x="362" y="1669"/>
                    </a:lnTo>
                    <a:lnTo>
                      <a:pt x="354" y="1671"/>
                    </a:lnTo>
                    <a:lnTo>
                      <a:pt x="343" y="1674"/>
                    </a:lnTo>
                    <a:lnTo>
                      <a:pt x="336" y="1677"/>
                    </a:lnTo>
                    <a:lnTo>
                      <a:pt x="330" y="1677"/>
                    </a:lnTo>
                    <a:lnTo>
                      <a:pt x="328" y="1679"/>
                    </a:lnTo>
                    <a:lnTo>
                      <a:pt x="322" y="1679"/>
                    </a:lnTo>
                    <a:lnTo>
                      <a:pt x="320" y="1679"/>
                    </a:lnTo>
                    <a:lnTo>
                      <a:pt x="315" y="1679"/>
                    </a:lnTo>
                    <a:lnTo>
                      <a:pt x="312" y="1679"/>
                    </a:lnTo>
                    <a:lnTo>
                      <a:pt x="309" y="1682"/>
                    </a:lnTo>
                    <a:lnTo>
                      <a:pt x="307" y="1682"/>
                    </a:lnTo>
                    <a:lnTo>
                      <a:pt x="304" y="1682"/>
                    </a:lnTo>
                    <a:lnTo>
                      <a:pt x="301" y="1682"/>
                    </a:lnTo>
                    <a:lnTo>
                      <a:pt x="301" y="1679"/>
                    </a:lnTo>
                    <a:lnTo>
                      <a:pt x="299" y="1679"/>
                    </a:lnTo>
                    <a:lnTo>
                      <a:pt x="296" y="1679"/>
                    </a:lnTo>
                    <a:lnTo>
                      <a:pt x="288" y="1677"/>
                    </a:lnTo>
                    <a:lnTo>
                      <a:pt x="286" y="1674"/>
                    </a:lnTo>
                    <a:lnTo>
                      <a:pt x="283" y="1674"/>
                    </a:lnTo>
                    <a:lnTo>
                      <a:pt x="281" y="1674"/>
                    </a:lnTo>
                    <a:lnTo>
                      <a:pt x="278" y="1671"/>
                    </a:lnTo>
                    <a:lnTo>
                      <a:pt x="275" y="1671"/>
                    </a:lnTo>
                    <a:lnTo>
                      <a:pt x="273" y="1671"/>
                    </a:lnTo>
                    <a:lnTo>
                      <a:pt x="270" y="1669"/>
                    </a:lnTo>
                    <a:lnTo>
                      <a:pt x="267" y="1669"/>
                    </a:lnTo>
                    <a:lnTo>
                      <a:pt x="267" y="1666"/>
                    </a:lnTo>
                    <a:lnTo>
                      <a:pt x="262" y="1663"/>
                    </a:lnTo>
                    <a:lnTo>
                      <a:pt x="260" y="1663"/>
                    </a:lnTo>
                    <a:lnTo>
                      <a:pt x="260" y="1661"/>
                    </a:lnTo>
                    <a:lnTo>
                      <a:pt x="252" y="1658"/>
                    </a:lnTo>
                    <a:lnTo>
                      <a:pt x="241" y="1650"/>
                    </a:lnTo>
                    <a:lnTo>
                      <a:pt x="244" y="1650"/>
                    </a:lnTo>
                    <a:lnTo>
                      <a:pt x="244" y="1648"/>
                    </a:lnTo>
                    <a:lnTo>
                      <a:pt x="246" y="1645"/>
                    </a:lnTo>
                    <a:lnTo>
                      <a:pt x="246" y="1642"/>
                    </a:lnTo>
                    <a:lnTo>
                      <a:pt x="249" y="1640"/>
                    </a:lnTo>
                    <a:lnTo>
                      <a:pt x="252" y="1637"/>
                    </a:lnTo>
                    <a:lnTo>
                      <a:pt x="252" y="1635"/>
                    </a:lnTo>
                    <a:lnTo>
                      <a:pt x="254" y="1629"/>
                    </a:lnTo>
                    <a:lnTo>
                      <a:pt x="257" y="1627"/>
                    </a:lnTo>
                    <a:lnTo>
                      <a:pt x="257" y="1624"/>
                    </a:lnTo>
                    <a:lnTo>
                      <a:pt x="260" y="1624"/>
                    </a:lnTo>
                    <a:lnTo>
                      <a:pt x="262" y="1621"/>
                    </a:lnTo>
                    <a:lnTo>
                      <a:pt x="262" y="1619"/>
                    </a:lnTo>
                    <a:lnTo>
                      <a:pt x="265" y="1616"/>
                    </a:lnTo>
                    <a:lnTo>
                      <a:pt x="270" y="1611"/>
                    </a:lnTo>
                    <a:lnTo>
                      <a:pt x="273" y="1606"/>
                    </a:lnTo>
                    <a:lnTo>
                      <a:pt x="278" y="1600"/>
                    </a:lnTo>
                    <a:lnTo>
                      <a:pt x="283" y="1595"/>
                    </a:lnTo>
                    <a:lnTo>
                      <a:pt x="286" y="1587"/>
                    </a:lnTo>
                    <a:lnTo>
                      <a:pt x="291" y="1582"/>
                    </a:lnTo>
                    <a:lnTo>
                      <a:pt x="294" y="1577"/>
                    </a:lnTo>
                    <a:lnTo>
                      <a:pt x="296" y="1572"/>
                    </a:lnTo>
                    <a:lnTo>
                      <a:pt x="299" y="1569"/>
                    </a:lnTo>
                    <a:lnTo>
                      <a:pt x="301" y="1566"/>
                    </a:lnTo>
                    <a:lnTo>
                      <a:pt x="304" y="1561"/>
                    </a:lnTo>
                    <a:lnTo>
                      <a:pt x="307" y="1556"/>
                    </a:lnTo>
                    <a:lnTo>
                      <a:pt x="307" y="1553"/>
                    </a:lnTo>
                    <a:lnTo>
                      <a:pt x="309" y="1551"/>
                    </a:lnTo>
                    <a:lnTo>
                      <a:pt x="309" y="1548"/>
                    </a:lnTo>
                    <a:lnTo>
                      <a:pt x="312" y="1543"/>
                    </a:lnTo>
                    <a:lnTo>
                      <a:pt x="315" y="1532"/>
                    </a:lnTo>
                    <a:lnTo>
                      <a:pt x="317" y="1527"/>
                    </a:lnTo>
                    <a:lnTo>
                      <a:pt x="317" y="1524"/>
                    </a:lnTo>
                    <a:lnTo>
                      <a:pt x="320" y="1519"/>
                    </a:lnTo>
                    <a:lnTo>
                      <a:pt x="320" y="1511"/>
                    </a:lnTo>
                    <a:lnTo>
                      <a:pt x="320" y="1506"/>
                    </a:lnTo>
                    <a:lnTo>
                      <a:pt x="322" y="1498"/>
                    </a:lnTo>
                    <a:lnTo>
                      <a:pt x="322" y="1488"/>
                    </a:lnTo>
                    <a:lnTo>
                      <a:pt x="322" y="1482"/>
                    </a:lnTo>
                    <a:lnTo>
                      <a:pt x="325" y="1474"/>
                    </a:lnTo>
                    <a:lnTo>
                      <a:pt x="325" y="1467"/>
                    </a:lnTo>
                    <a:lnTo>
                      <a:pt x="325" y="1461"/>
                    </a:lnTo>
                    <a:lnTo>
                      <a:pt x="325" y="1456"/>
                    </a:lnTo>
                    <a:lnTo>
                      <a:pt x="325" y="1448"/>
                    </a:lnTo>
                    <a:lnTo>
                      <a:pt x="325" y="1443"/>
                    </a:lnTo>
                    <a:lnTo>
                      <a:pt x="325" y="1438"/>
                    </a:lnTo>
                    <a:lnTo>
                      <a:pt x="325" y="1430"/>
                    </a:lnTo>
                    <a:lnTo>
                      <a:pt x="322" y="1427"/>
                    </a:lnTo>
                    <a:lnTo>
                      <a:pt x="322" y="1425"/>
                    </a:lnTo>
                    <a:lnTo>
                      <a:pt x="322" y="1417"/>
                    </a:lnTo>
                    <a:lnTo>
                      <a:pt x="320" y="1411"/>
                    </a:lnTo>
                    <a:lnTo>
                      <a:pt x="320" y="1409"/>
                    </a:lnTo>
                    <a:lnTo>
                      <a:pt x="320" y="1404"/>
                    </a:lnTo>
                    <a:lnTo>
                      <a:pt x="317" y="1396"/>
                    </a:lnTo>
                    <a:lnTo>
                      <a:pt x="315" y="1390"/>
                    </a:lnTo>
                    <a:lnTo>
                      <a:pt x="312" y="1385"/>
                    </a:lnTo>
                    <a:lnTo>
                      <a:pt x="312" y="1380"/>
                    </a:lnTo>
                    <a:lnTo>
                      <a:pt x="309" y="1372"/>
                    </a:lnTo>
                    <a:lnTo>
                      <a:pt x="307" y="1369"/>
                    </a:lnTo>
                    <a:lnTo>
                      <a:pt x="304" y="1364"/>
                    </a:lnTo>
                    <a:lnTo>
                      <a:pt x="301" y="1359"/>
                    </a:lnTo>
                    <a:lnTo>
                      <a:pt x="299" y="1354"/>
                    </a:lnTo>
                    <a:lnTo>
                      <a:pt x="296" y="1346"/>
                    </a:lnTo>
                    <a:lnTo>
                      <a:pt x="294" y="1341"/>
                    </a:lnTo>
                    <a:lnTo>
                      <a:pt x="288" y="1333"/>
                    </a:lnTo>
                    <a:lnTo>
                      <a:pt x="283" y="1325"/>
                    </a:lnTo>
                    <a:lnTo>
                      <a:pt x="281" y="1317"/>
                    </a:lnTo>
                    <a:lnTo>
                      <a:pt x="278" y="1312"/>
                    </a:lnTo>
                    <a:lnTo>
                      <a:pt x="273" y="1304"/>
                    </a:lnTo>
                    <a:lnTo>
                      <a:pt x="265" y="1293"/>
                    </a:lnTo>
                    <a:lnTo>
                      <a:pt x="260" y="1285"/>
                    </a:lnTo>
                    <a:lnTo>
                      <a:pt x="257" y="1280"/>
                    </a:lnTo>
                    <a:lnTo>
                      <a:pt x="254" y="1278"/>
                    </a:lnTo>
                    <a:lnTo>
                      <a:pt x="252" y="1272"/>
                    </a:lnTo>
                    <a:lnTo>
                      <a:pt x="249" y="1270"/>
                    </a:lnTo>
                    <a:lnTo>
                      <a:pt x="246" y="1264"/>
                    </a:lnTo>
                    <a:lnTo>
                      <a:pt x="241" y="1259"/>
                    </a:lnTo>
                    <a:lnTo>
                      <a:pt x="239" y="1254"/>
                    </a:lnTo>
                    <a:lnTo>
                      <a:pt x="233" y="1249"/>
                    </a:lnTo>
                    <a:lnTo>
                      <a:pt x="228" y="1241"/>
                    </a:lnTo>
                    <a:lnTo>
                      <a:pt x="225" y="1236"/>
                    </a:lnTo>
                    <a:lnTo>
                      <a:pt x="218" y="1225"/>
                    </a:lnTo>
                    <a:lnTo>
                      <a:pt x="215" y="1220"/>
                    </a:lnTo>
                    <a:lnTo>
                      <a:pt x="210" y="1215"/>
                    </a:lnTo>
                    <a:lnTo>
                      <a:pt x="207" y="1207"/>
                    </a:lnTo>
                    <a:lnTo>
                      <a:pt x="204" y="1202"/>
                    </a:lnTo>
                    <a:lnTo>
                      <a:pt x="202" y="1199"/>
                    </a:lnTo>
                    <a:lnTo>
                      <a:pt x="199" y="1194"/>
                    </a:lnTo>
                    <a:lnTo>
                      <a:pt x="197" y="1188"/>
                    </a:lnTo>
                    <a:lnTo>
                      <a:pt x="194" y="1181"/>
                    </a:lnTo>
                    <a:lnTo>
                      <a:pt x="191" y="1175"/>
                    </a:lnTo>
                    <a:lnTo>
                      <a:pt x="186" y="1167"/>
                    </a:lnTo>
                    <a:lnTo>
                      <a:pt x="184" y="1162"/>
                    </a:lnTo>
                    <a:lnTo>
                      <a:pt x="184" y="1160"/>
                    </a:lnTo>
                    <a:lnTo>
                      <a:pt x="184" y="1157"/>
                    </a:lnTo>
                    <a:lnTo>
                      <a:pt x="181" y="1157"/>
                    </a:lnTo>
                    <a:lnTo>
                      <a:pt x="181" y="1154"/>
                    </a:lnTo>
                    <a:lnTo>
                      <a:pt x="181" y="1152"/>
                    </a:lnTo>
                    <a:lnTo>
                      <a:pt x="178" y="1149"/>
                    </a:lnTo>
                    <a:lnTo>
                      <a:pt x="176" y="1146"/>
                    </a:lnTo>
                    <a:lnTo>
                      <a:pt x="176" y="1141"/>
                    </a:lnTo>
                    <a:lnTo>
                      <a:pt x="173" y="1136"/>
                    </a:lnTo>
                    <a:lnTo>
                      <a:pt x="170" y="1128"/>
                    </a:lnTo>
                    <a:lnTo>
                      <a:pt x="168" y="1120"/>
                    </a:lnTo>
                    <a:lnTo>
                      <a:pt x="163" y="1110"/>
                    </a:lnTo>
                    <a:lnTo>
                      <a:pt x="163" y="1102"/>
                    </a:lnTo>
                    <a:lnTo>
                      <a:pt x="160" y="1099"/>
                    </a:lnTo>
                    <a:lnTo>
                      <a:pt x="160" y="1094"/>
                    </a:lnTo>
                    <a:lnTo>
                      <a:pt x="160" y="1091"/>
                    </a:lnTo>
                    <a:lnTo>
                      <a:pt x="157" y="1086"/>
                    </a:lnTo>
                    <a:lnTo>
                      <a:pt x="157" y="1081"/>
                    </a:lnTo>
                    <a:lnTo>
                      <a:pt x="157" y="1078"/>
                    </a:lnTo>
                    <a:lnTo>
                      <a:pt x="157" y="1073"/>
                    </a:lnTo>
                    <a:lnTo>
                      <a:pt x="157" y="1068"/>
                    </a:lnTo>
                    <a:lnTo>
                      <a:pt x="157" y="1062"/>
                    </a:lnTo>
                    <a:lnTo>
                      <a:pt x="157" y="1057"/>
                    </a:lnTo>
                    <a:lnTo>
                      <a:pt x="157" y="1052"/>
                    </a:lnTo>
                    <a:lnTo>
                      <a:pt x="157" y="1049"/>
                    </a:lnTo>
                    <a:lnTo>
                      <a:pt x="157" y="1047"/>
                    </a:lnTo>
                    <a:lnTo>
                      <a:pt x="160" y="1044"/>
                    </a:lnTo>
                    <a:lnTo>
                      <a:pt x="160" y="1041"/>
                    </a:lnTo>
                    <a:lnTo>
                      <a:pt x="163" y="1036"/>
                    </a:lnTo>
                    <a:lnTo>
                      <a:pt x="165" y="1023"/>
                    </a:lnTo>
                    <a:lnTo>
                      <a:pt x="170" y="1007"/>
                    </a:lnTo>
                    <a:lnTo>
                      <a:pt x="173" y="1002"/>
                    </a:lnTo>
                    <a:lnTo>
                      <a:pt x="176" y="999"/>
                    </a:lnTo>
                    <a:lnTo>
                      <a:pt x="176" y="997"/>
                    </a:lnTo>
                    <a:lnTo>
                      <a:pt x="178" y="994"/>
                    </a:lnTo>
                    <a:lnTo>
                      <a:pt x="181" y="992"/>
                    </a:lnTo>
                    <a:lnTo>
                      <a:pt x="181" y="989"/>
                    </a:lnTo>
                    <a:lnTo>
                      <a:pt x="184" y="986"/>
                    </a:lnTo>
                    <a:lnTo>
                      <a:pt x="184" y="984"/>
                    </a:lnTo>
                    <a:lnTo>
                      <a:pt x="186" y="981"/>
                    </a:lnTo>
                    <a:lnTo>
                      <a:pt x="194" y="971"/>
                    </a:lnTo>
                    <a:lnTo>
                      <a:pt x="197" y="965"/>
                    </a:lnTo>
                    <a:lnTo>
                      <a:pt x="202" y="957"/>
                    </a:lnTo>
                    <a:lnTo>
                      <a:pt x="207" y="952"/>
                    </a:lnTo>
                    <a:lnTo>
                      <a:pt x="210" y="947"/>
                    </a:lnTo>
                    <a:lnTo>
                      <a:pt x="215" y="942"/>
                    </a:lnTo>
                    <a:lnTo>
                      <a:pt x="220" y="934"/>
                    </a:lnTo>
                    <a:lnTo>
                      <a:pt x="231" y="921"/>
                    </a:lnTo>
                    <a:lnTo>
                      <a:pt x="254" y="894"/>
                    </a:lnTo>
                    <a:lnTo>
                      <a:pt x="257" y="889"/>
                    </a:lnTo>
                    <a:lnTo>
                      <a:pt x="260" y="887"/>
                    </a:lnTo>
                    <a:lnTo>
                      <a:pt x="262" y="884"/>
                    </a:lnTo>
                    <a:lnTo>
                      <a:pt x="262" y="881"/>
                    </a:lnTo>
                    <a:lnTo>
                      <a:pt x="265" y="879"/>
                    </a:lnTo>
                    <a:lnTo>
                      <a:pt x="267" y="873"/>
                    </a:lnTo>
                    <a:lnTo>
                      <a:pt x="270" y="866"/>
                    </a:lnTo>
                    <a:lnTo>
                      <a:pt x="273" y="858"/>
                    </a:lnTo>
                    <a:lnTo>
                      <a:pt x="275" y="850"/>
                    </a:lnTo>
                    <a:lnTo>
                      <a:pt x="278" y="845"/>
                    </a:lnTo>
                    <a:lnTo>
                      <a:pt x="278" y="842"/>
                    </a:lnTo>
                    <a:lnTo>
                      <a:pt x="281" y="834"/>
                    </a:lnTo>
                    <a:lnTo>
                      <a:pt x="283" y="824"/>
                    </a:lnTo>
                    <a:lnTo>
                      <a:pt x="286" y="805"/>
                    </a:lnTo>
                    <a:lnTo>
                      <a:pt x="286" y="803"/>
                    </a:lnTo>
                    <a:lnTo>
                      <a:pt x="286" y="800"/>
                    </a:lnTo>
                    <a:lnTo>
                      <a:pt x="286" y="797"/>
                    </a:lnTo>
                    <a:lnTo>
                      <a:pt x="283" y="776"/>
                    </a:lnTo>
                    <a:lnTo>
                      <a:pt x="281" y="745"/>
                    </a:lnTo>
                    <a:lnTo>
                      <a:pt x="281" y="734"/>
                    </a:lnTo>
                    <a:lnTo>
                      <a:pt x="278" y="727"/>
                    </a:lnTo>
                    <a:lnTo>
                      <a:pt x="278" y="721"/>
                    </a:lnTo>
                    <a:lnTo>
                      <a:pt x="278" y="719"/>
                    </a:lnTo>
                    <a:lnTo>
                      <a:pt x="275" y="713"/>
                    </a:lnTo>
                    <a:lnTo>
                      <a:pt x="275" y="708"/>
                    </a:lnTo>
                    <a:lnTo>
                      <a:pt x="273" y="703"/>
                    </a:lnTo>
                    <a:lnTo>
                      <a:pt x="273" y="700"/>
                    </a:lnTo>
                    <a:lnTo>
                      <a:pt x="270" y="698"/>
                    </a:lnTo>
                    <a:lnTo>
                      <a:pt x="265" y="687"/>
                    </a:lnTo>
                    <a:lnTo>
                      <a:pt x="265" y="685"/>
                    </a:lnTo>
                    <a:lnTo>
                      <a:pt x="262" y="682"/>
                    </a:lnTo>
                    <a:lnTo>
                      <a:pt x="262" y="679"/>
                    </a:lnTo>
                    <a:lnTo>
                      <a:pt x="260" y="677"/>
                    </a:lnTo>
                    <a:lnTo>
                      <a:pt x="257" y="674"/>
                    </a:lnTo>
                    <a:lnTo>
                      <a:pt x="257" y="671"/>
                    </a:lnTo>
                    <a:lnTo>
                      <a:pt x="257" y="669"/>
                    </a:lnTo>
                    <a:lnTo>
                      <a:pt x="246" y="653"/>
                    </a:lnTo>
                    <a:lnTo>
                      <a:pt x="241" y="645"/>
                    </a:lnTo>
                    <a:lnTo>
                      <a:pt x="231" y="629"/>
                    </a:lnTo>
                    <a:lnTo>
                      <a:pt x="228" y="622"/>
                    </a:lnTo>
                    <a:lnTo>
                      <a:pt x="225" y="622"/>
                    </a:lnTo>
                    <a:lnTo>
                      <a:pt x="223" y="616"/>
                    </a:lnTo>
                    <a:lnTo>
                      <a:pt x="220" y="614"/>
                    </a:lnTo>
                    <a:lnTo>
                      <a:pt x="212" y="601"/>
                    </a:lnTo>
                    <a:lnTo>
                      <a:pt x="199" y="582"/>
                    </a:lnTo>
                    <a:lnTo>
                      <a:pt x="197" y="580"/>
                    </a:lnTo>
                    <a:lnTo>
                      <a:pt x="194" y="577"/>
                    </a:lnTo>
                    <a:lnTo>
                      <a:pt x="191" y="574"/>
                    </a:lnTo>
                    <a:lnTo>
                      <a:pt x="173" y="566"/>
                    </a:lnTo>
                    <a:lnTo>
                      <a:pt x="152" y="556"/>
                    </a:lnTo>
                    <a:lnTo>
                      <a:pt x="131" y="545"/>
                    </a:lnTo>
                    <a:lnTo>
                      <a:pt x="128" y="543"/>
                    </a:lnTo>
                    <a:lnTo>
                      <a:pt x="123" y="540"/>
                    </a:lnTo>
                    <a:lnTo>
                      <a:pt x="121" y="540"/>
                    </a:lnTo>
                    <a:lnTo>
                      <a:pt x="110" y="535"/>
                    </a:lnTo>
                    <a:lnTo>
                      <a:pt x="107" y="532"/>
                    </a:lnTo>
                    <a:lnTo>
                      <a:pt x="105" y="532"/>
                    </a:lnTo>
                    <a:lnTo>
                      <a:pt x="102" y="532"/>
                    </a:lnTo>
                    <a:lnTo>
                      <a:pt x="100" y="530"/>
                    </a:lnTo>
                    <a:lnTo>
                      <a:pt x="94" y="530"/>
                    </a:lnTo>
                    <a:lnTo>
                      <a:pt x="89" y="527"/>
                    </a:lnTo>
                    <a:lnTo>
                      <a:pt x="84" y="524"/>
                    </a:lnTo>
                    <a:lnTo>
                      <a:pt x="81" y="524"/>
                    </a:lnTo>
                    <a:lnTo>
                      <a:pt x="79" y="522"/>
                    </a:lnTo>
                    <a:lnTo>
                      <a:pt x="76" y="522"/>
                    </a:lnTo>
                    <a:lnTo>
                      <a:pt x="71" y="519"/>
                    </a:lnTo>
                    <a:lnTo>
                      <a:pt x="68" y="517"/>
                    </a:lnTo>
                    <a:lnTo>
                      <a:pt x="63" y="514"/>
                    </a:lnTo>
                    <a:lnTo>
                      <a:pt x="60" y="511"/>
                    </a:lnTo>
                    <a:lnTo>
                      <a:pt x="58" y="511"/>
                    </a:lnTo>
                    <a:lnTo>
                      <a:pt x="58" y="509"/>
                    </a:lnTo>
                    <a:lnTo>
                      <a:pt x="52" y="506"/>
                    </a:lnTo>
                    <a:lnTo>
                      <a:pt x="47" y="501"/>
                    </a:lnTo>
                    <a:lnTo>
                      <a:pt x="34" y="482"/>
                    </a:lnTo>
                    <a:lnTo>
                      <a:pt x="18" y="459"/>
                    </a:lnTo>
                    <a:lnTo>
                      <a:pt x="0" y="435"/>
                    </a:lnTo>
                    <a:lnTo>
                      <a:pt x="13" y="422"/>
                    </a:lnTo>
                    <a:lnTo>
                      <a:pt x="37" y="393"/>
                    </a:lnTo>
                    <a:lnTo>
                      <a:pt x="39" y="393"/>
                    </a:lnTo>
                    <a:lnTo>
                      <a:pt x="47" y="383"/>
                    </a:lnTo>
                    <a:lnTo>
                      <a:pt x="128" y="293"/>
                    </a:lnTo>
                    <a:lnTo>
                      <a:pt x="163" y="238"/>
                    </a:lnTo>
                    <a:lnTo>
                      <a:pt x="165" y="233"/>
                    </a:lnTo>
                    <a:lnTo>
                      <a:pt x="165" y="231"/>
                    </a:lnTo>
                    <a:lnTo>
                      <a:pt x="170" y="223"/>
                    </a:lnTo>
                    <a:lnTo>
                      <a:pt x="173" y="212"/>
                    </a:lnTo>
                    <a:lnTo>
                      <a:pt x="178" y="210"/>
                    </a:lnTo>
                    <a:lnTo>
                      <a:pt x="181" y="204"/>
                    </a:lnTo>
                    <a:lnTo>
                      <a:pt x="184" y="199"/>
                    </a:lnTo>
                    <a:lnTo>
                      <a:pt x="189" y="191"/>
                    </a:lnTo>
                    <a:lnTo>
                      <a:pt x="194" y="183"/>
                    </a:lnTo>
                    <a:lnTo>
                      <a:pt x="202" y="170"/>
                    </a:lnTo>
                    <a:lnTo>
                      <a:pt x="212" y="157"/>
                    </a:lnTo>
                    <a:lnTo>
                      <a:pt x="225" y="139"/>
                    </a:lnTo>
                    <a:lnTo>
                      <a:pt x="233" y="128"/>
                    </a:lnTo>
                    <a:lnTo>
                      <a:pt x="241" y="112"/>
                    </a:lnTo>
                    <a:lnTo>
                      <a:pt x="252" y="102"/>
                    </a:lnTo>
                    <a:lnTo>
                      <a:pt x="252" y="99"/>
                    </a:lnTo>
                    <a:lnTo>
                      <a:pt x="257" y="94"/>
                    </a:lnTo>
                    <a:lnTo>
                      <a:pt x="260" y="91"/>
                    </a:lnTo>
                    <a:lnTo>
                      <a:pt x="267" y="86"/>
                    </a:lnTo>
                    <a:lnTo>
                      <a:pt x="278" y="76"/>
                    </a:lnTo>
                    <a:lnTo>
                      <a:pt x="286" y="73"/>
                    </a:lnTo>
                    <a:lnTo>
                      <a:pt x="291" y="68"/>
                    </a:lnTo>
                    <a:lnTo>
                      <a:pt x="304" y="57"/>
                    </a:lnTo>
                    <a:lnTo>
                      <a:pt x="309" y="55"/>
                    </a:lnTo>
                    <a:lnTo>
                      <a:pt x="312" y="52"/>
                    </a:lnTo>
                    <a:lnTo>
                      <a:pt x="315" y="52"/>
                    </a:lnTo>
                    <a:lnTo>
                      <a:pt x="315" y="49"/>
                    </a:lnTo>
                    <a:lnTo>
                      <a:pt x="322" y="47"/>
                    </a:lnTo>
                    <a:lnTo>
                      <a:pt x="328" y="42"/>
                    </a:lnTo>
                    <a:lnTo>
                      <a:pt x="330" y="39"/>
                    </a:lnTo>
                    <a:lnTo>
                      <a:pt x="333" y="39"/>
                    </a:lnTo>
                    <a:lnTo>
                      <a:pt x="336" y="36"/>
                    </a:lnTo>
                    <a:lnTo>
                      <a:pt x="341" y="34"/>
                    </a:lnTo>
                    <a:lnTo>
                      <a:pt x="349" y="28"/>
                    </a:lnTo>
                    <a:lnTo>
                      <a:pt x="354" y="26"/>
                    </a:lnTo>
                    <a:lnTo>
                      <a:pt x="362" y="23"/>
                    </a:lnTo>
                    <a:lnTo>
                      <a:pt x="370" y="18"/>
                    </a:lnTo>
                    <a:lnTo>
                      <a:pt x="383" y="13"/>
                    </a:lnTo>
                    <a:lnTo>
                      <a:pt x="396" y="7"/>
                    </a:lnTo>
                    <a:lnTo>
                      <a:pt x="404" y="2"/>
                    </a:lnTo>
                    <a:lnTo>
                      <a:pt x="412" y="0"/>
                    </a:lnTo>
                    <a:lnTo>
                      <a:pt x="414" y="0"/>
                    </a:lnTo>
                    <a:lnTo>
                      <a:pt x="430" y="36"/>
                    </a:lnTo>
                    <a:lnTo>
                      <a:pt x="433" y="42"/>
                    </a:lnTo>
                    <a:lnTo>
                      <a:pt x="435" y="44"/>
                    </a:lnTo>
                    <a:lnTo>
                      <a:pt x="440" y="57"/>
                    </a:lnTo>
                    <a:lnTo>
                      <a:pt x="440" y="60"/>
                    </a:lnTo>
                    <a:lnTo>
                      <a:pt x="446" y="73"/>
                    </a:lnTo>
                    <a:lnTo>
                      <a:pt x="451" y="86"/>
                    </a:lnTo>
                    <a:lnTo>
                      <a:pt x="461" y="105"/>
                    </a:lnTo>
                    <a:lnTo>
                      <a:pt x="461" y="110"/>
                    </a:lnTo>
                    <a:lnTo>
                      <a:pt x="464" y="112"/>
                    </a:lnTo>
                    <a:lnTo>
                      <a:pt x="475" y="136"/>
                    </a:lnTo>
                    <a:lnTo>
                      <a:pt x="477" y="141"/>
                    </a:lnTo>
                    <a:lnTo>
                      <a:pt x="480" y="149"/>
                    </a:lnTo>
                    <a:lnTo>
                      <a:pt x="482" y="154"/>
                    </a:lnTo>
                    <a:lnTo>
                      <a:pt x="485" y="162"/>
                    </a:lnTo>
                    <a:lnTo>
                      <a:pt x="488" y="168"/>
                    </a:lnTo>
                    <a:lnTo>
                      <a:pt x="493" y="175"/>
                    </a:lnTo>
                    <a:lnTo>
                      <a:pt x="493" y="178"/>
                    </a:lnTo>
                    <a:lnTo>
                      <a:pt x="495" y="181"/>
                    </a:lnTo>
                    <a:lnTo>
                      <a:pt x="495" y="183"/>
                    </a:lnTo>
                    <a:lnTo>
                      <a:pt x="506" y="204"/>
                    </a:lnTo>
                    <a:lnTo>
                      <a:pt x="506" y="207"/>
                    </a:lnTo>
                    <a:lnTo>
                      <a:pt x="509" y="207"/>
                    </a:lnTo>
                    <a:lnTo>
                      <a:pt x="519" y="236"/>
                    </a:lnTo>
                    <a:lnTo>
                      <a:pt x="524" y="246"/>
                    </a:lnTo>
                    <a:lnTo>
                      <a:pt x="532" y="262"/>
                    </a:lnTo>
                    <a:lnTo>
                      <a:pt x="535" y="272"/>
                    </a:lnTo>
                    <a:lnTo>
                      <a:pt x="535" y="275"/>
                    </a:lnTo>
                    <a:lnTo>
                      <a:pt x="540" y="286"/>
                    </a:lnTo>
                    <a:lnTo>
                      <a:pt x="543" y="291"/>
                    </a:lnTo>
                    <a:lnTo>
                      <a:pt x="543" y="293"/>
                    </a:lnTo>
                    <a:lnTo>
                      <a:pt x="548" y="301"/>
                    </a:lnTo>
                    <a:lnTo>
                      <a:pt x="551" y="309"/>
                    </a:lnTo>
                    <a:lnTo>
                      <a:pt x="551" y="312"/>
                    </a:lnTo>
                    <a:lnTo>
                      <a:pt x="556" y="322"/>
                    </a:lnTo>
                    <a:lnTo>
                      <a:pt x="558" y="328"/>
                    </a:lnTo>
                    <a:lnTo>
                      <a:pt x="561" y="330"/>
                    </a:lnTo>
                    <a:lnTo>
                      <a:pt x="561" y="333"/>
                    </a:lnTo>
                    <a:lnTo>
                      <a:pt x="564" y="338"/>
                    </a:lnTo>
                    <a:lnTo>
                      <a:pt x="564" y="341"/>
                    </a:lnTo>
                    <a:lnTo>
                      <a:pt x="569" y="349"/>
                    </a:lnTo>
                    <a:lnTo>
                      <a:pt x="569" y="351"/>
                    </a:lnTo>
                    <a:lnTo>
                      <a:pt x="569" y="354"/>
                    </a:lnTo>
                    <a:lnTo>
                      <a:pt x="572" y="356"/>
                    </a:lnTo>
                    <a:lnTo>
                      <a:pt x="577" y="372"/>
                    </a:lnTo>
                    <a:lnTo>
                      <a:pt x="579" y="375"/>
                    </a:lnTo>
                    <a:lnTo>
                      <a:pt x="582" y="383"/>
                    </a:lnTo>
                    <a:lnTo>
                      <a:pt x="587" y="393"/>
                    </a:lnTo>
                    <a:lnTo>
                      <a:pt x="590" y="401"/>
                    </a:lnTo>
                    <a:lnTo>
                      <a:pt x="592" y="401"/>
                    </a:lnTo>
                    <a:lnTo>
                      <a:pt x="592" y="404"/>
                    </a:lnTo>
                    <a:lnTo>
                      <a:pt x="595" y="409"/>
                    </a:lnTo>
                    <a:lnTo>
                      <a:pt x="598" y="414"/>
                    </a:lnTo>
                    <a:lnTo>
                      <a:pt x="606" y="427"/>
                    </a:lnTo>
                    <a:lnTo>
                      <a:pt x="606" y="430"/>
                    </a:lnTo>
                    <a:lnTo>
                      <a:pt x="608" y="433"/>
                    </a:lnTo>
                    <a:lnTo>
                      <a:pt x="608" y="435"/>
                    </a:lnTo>
                    <a:lnTo>
                      <a:pt x="611" y="438"/>
                    </a:lnTo>
                    <a:lnTo>
                      <a:pt x="616" y="446"/>
                    </a:lnTo>
                    <a:lnTo>
                      <a:pt x="619" y="448"/>
                    </a:lnTo>
                    <a:lnTo>
                      <a:pt x="624" y="456"/>
                    </a:lnTo>
                    <a:lnTo>
                      <a:pt x="624" y="459"/>
                    </a:lnTo>
                    <a:lnTo>
                      <a:pt x="627" y="459"/>
                    </a:lnTo>
                    <a:lnTo>
                      <a:pt x="629" y="467"/>
                    </a:lnTo>
                    <a:lnTo>
                      <a:pt x="632" y="469"/>
                    </a:lnTo>
                    <a:lnTo>
                      <a:pt x="632" y="472"/>
                    </a:lnTo>
                    <a:lnTo>
                      <a:pt x="634" y="475"/>
                    </a:lnTo>
                    <a:lnTo>
                      <a:pt x="634" y="477"/>
                    </a:lnTo>
                    <a:lnTo>
                      <a:pt x="637" y="480"/>
                    </a:lnTo>
                    <a:lnTo>
                      <a:pt x="640" y="482"/>
                    </a:lnTo>
                    <a:lnTo>
                      <a:pt x="642" y="485"/>
                    </a:lnTo>
                    <a:lnTo>
                      <a:pt x="645" y="490"/>
                    </a:lnTo>
                    <a:lnTo>
                      <a:pt x="648" y="496"/>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42" name="フローチャート: 結合子 86"/>
              <p:cNvSpPr/>
              <p:nvPr/>
            </p:nvSpPr>
            <p:spPr>
              <a:xfrm>
                <a:off x="2590112" y="3670460"/>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3" name="Text Box 25"/>
              <p:cNvSpPr txBox="1">
                <a:spLocks noChangeArrowheads="1"/>
              </p:cNvSpPr>
              <p:nvPr/>
            </p:nvSpPr>
            <p:spPr bwMode="auto">
              <a:xfrm>
                <a:off x="1986080" y="3033697"/>
                <a:ext cx="679381" cy="256404"/>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西</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900" b="1" dirty="0">
                  <a:latin typeface="Meiryo UI" pitchFamily="50" charset="-128"/>
                  <a:ea typeface="Meiryo UI" pitchFamily="50" charset="-128"/>
                  <a:cs typeface="Meiryo UI" pitchFamily="50" charset="-128"/>
                </a:endParaRPr>
              </a:p>
            </p:txBody>
          </p:sp>
          <p:sp>
            <p:nvSpPr>
              <p:cNvPr id="244" name="Text Box 24"/>
              <p:cNvSpPr txBox="1">
                <a:spLocks noChangeArrowheads="1"/>
              </p:cNvSpPr>
              <p:nvPr/>
            </p:nvSpPr>
            <p:spPr bwMode="auto">
              <a:xfrm>
                <a:off x="2786977" y="3103227"/>
                <a:ext cx="635154" cy="208817"/>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中央</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45" name="フローチャート: 結合子 89"/>
              <p:cNvSpPr/>
              <p:nvPr/>
            </p:nvSpPr>
            <p:spPr>
              <a:xfrm>
                <a:off x="2771586" y="3235383"/>
                <a:ext cx="72000" cy="72000"/>
              </a:xfrm>
              <a:prstGeom prst="flowChartConnector">
                <a:avLst/>
              </a:prstGeom>
              <a:solidFill>
                <a:schemeClr val="tx1"/>
              </a:solidFill>
              <a:ln w="254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6" name="Text Box 17"/>
              <p:cNvSpPr txBox="1">
                <a:spLocks noChangeArrowheads="1"/>
              </p:cNvSpPr>
              <p:nvPr/>
            </p:nvSpPr>
            <p:spPr bwMode="auto">
              <a:xfrm>
                <a:off x="2186366" y="3425740"/>
                <a:ext cx="666474" cy="216851"/>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浪速</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47" name="フローチャート: 結合子 91"/>
              <p:cNvSpPr/>
              <p:nvPr/>
            </p:nvSpPr>
            <p:spPr>
              <a:xfrm>
                <a:off x="2157066" y="3789040"/>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48" name="Text Box 19"/>
              <p:cNvSpPr txBox="1">
                <a:spLocks noChangeArrowheads="1"/>
              </p:cNvSpPr>
              <p:nvPr/>
            </p:nvSpPr>
            <p:spPr bwMode="auto">
              <a:xfrm>
                <a:off x="1722217" y="3909053"/>
                <a:ext cx="644014" cy="216979"/>
              </a:xfrm>
              <a:prstGeom prst="rect">
                <a:avLst/>
              </a:prstGeom>
              <a:noFill/>
              <a:ln w="9525">
                <a:noFill/>
                <a:miter lim="800000"/>
                <a:headEnd/>
                <a:tailEnd/>
              </a:ln>
            </p:spPr>
            <p:txBody>
              <a:bodyPr lIns="68580" tIns="8206" rIns="68580" bIns="8206"/>
              <a:lstStyle/>
              <a:p>
                <a:pPr algn="ctr" eaLnBrk="1" hangingPunct="1"/>
                <a:r>
                  <a:rPr lang="ja-JP" altLang="en-US" sz="1050" b="1" dirty="0">
                    <a:solidFill>
                      <a:srgbClr val="000000"/>
                    </a:solidFill>
                    <a:latin typeface="Meiryo UI" pitchFamily="50" charset="-128"/>
                    <a:ea typeface="Meiryo UI" pitchFamily="50" charset="-128"/>
                    <a:cs typeface="Meiryo UI" pitchFamily="50" charset="-128"/>
                  </a:rPr>
                  <a:t>大正</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49" name="フローチャート: 結合子 93"/>
              <p:cNvSpPr/>
              <p:nvPr/>
            </p:nvSpPr>
            <p:spPr>
              <a:xfrm>
                <a:off x="2539871" y="4124306"/>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50" name="Text Box 18"/>
              <p:cNvSpPr txBox="1">
                <a:spLocks noChangeArrowheads="1"/>
              </p:cNvSpPr>
              <p:nvPr/>
            </p:nvSpPr>
            <p:spPr bwMode="auto">
              <a:xfrm>
                <a:off x="2231017" y="3843686"/>
                <a:ext cx="619410" cy="277605"/>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西成</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51" name="フローチャート: 結合子 95"/>
              <p:cNvSpPr/>
              <p:nvPr/>
            </p:nvSpPr>
            <p:spPr>
              <a:xfrm>
                <a:off x="2310803" y="4619169"/>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52" name="Text Box 21"/>
              <p:cNvSpPr txBox="1">
                <a:spLocks noChangeArrowheads="1"/>
              </p:cNvSpPr>
              <p:nvPr/>
            </p:nvSpPr>
            <p:spPr bwMode="auto">
              <a:xfrm>
                <a:off x="1274365" y="4335669"/>
                <a:ext cx="781691" cy="322326"/>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住之江</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53" name="フローチャート: 結合子 97"/>
              <p:cNvSpPr/>
              <p:nvPr/>
            </p:nvSpPr>
            <p:spPr>
              <a:xfrm>
                <a:off x="2627784" y="4759796"/>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54" name="Text Box 13"/>
              <p:cNvSpPr txBox="1">
                <a:spLocks noChangeArrowheads="1"/>
              </p:cNvSpPr>
              <p:nvPr/>
            </p:nvSpPr>
            <p:spPr bwMode="auto">
              <a:xfrm>
                <a:off x="2386382" y="4479833"/>
                <a:ext cx="662083" cy="277605"/>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住吉</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grpSp>
        <p:sp>
          <p:nvSpPr>
            <p:cNvPr id="209" name="Freeform 45"/>
            <p:cNvSpPr>
              <a:spLocks noChangeAspect="1"/>
            </p:cNvSpPr>
            <p:nvPr/>
          </p:nvSpPr>
          <p:spPr bwMode="auto">
            <a:xfrm>
              <a:off x="3218608" y="3403600"/>
              <a:ext cx="603404" cy="702000"/>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9525">
              <a:solidFill>
                <a:schemeClr val="bg2">
                  <a:lumMod val="50000"/>
                </a:schemeClr>
              </a:solidFill>
              <a:round/>
              <a:headEnd/>
              <a:tailEnd/>
            </a:ln>
          </p:spPr>
          <p:txBody>
            <a:bodyPr/>
            <a:lstStyle/>
            <a:p>
              <a:endParaRPr lang="ja-JP" altLang="en-US"/>
            </a:p>
          </p:txBody>
        </p:sp>
      </p:grpSp>
      <p:sp>
        <p:nvSpPr>
          <p:cNvPr id="97"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３４</a:t>
            </a:r>
          </a:p>
        </p:txBody>
      </p:sp>
      <p:grpSp>
        <p:nvGrpSpPr>
          <p:cNvPr id="98" name="グループ化 97"/>
          <p:cNvGrpSpPr/>
          <p:nvPr/>
        </p:nvGrpSpPr>
        <p:grpSpPr>
          <a:xfrm>
            <a:off x="5673528" y="1467264"/>
            <a:ext cx="4104000" cy="5184000"/>
            <a:chOff x="5742992" y="1739937"/>
            <a:chExt cx="3810652" cy="4804919"/>
          </a:xfrm>
        </p:grpSpPr>
        <p:sp>
          <p:nvSpPr>
            <p:cNvPr id="99" name="正方形/長方形 91"/>
            <p:cNvSpPr>
              <a:spLocks noChangeArrowheads="1"/>
            </p:cNvSpPr>
            <p:nvPr/>
          </p:nvSpPr>
          <p:spPr bwMode="auto">
            <a:xfrm>
              <a:off x="5742992" y="1739937"/>
              <a:ext cx="3810652" cy="4804919"/>
            </a:xfrm>
            <a:prstGeom prst="rect">
              <a:avLst/>
            </a:prstGeom>
            <a:noFill/>
            <a:ln w="19050" algn="ctr">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200" dirty="0">
                  <a:latin typeface="Meiryo UI" panose="020B0604030504040204" pitchFamily="50" charset="-128"/>
                  <a:ea typeface="Meiryo UI" panose="020B0604030504040204" pitchFamily="50" charset="-128"/>
                </a:rPr>
                <a:t/>
              </a:r>
              <a:br>
                <a:rPr lang="ja-JP" altLang="en-US" sz="12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endParaRPr>
            </a:p>
          </p:txBody>
        </p:sp>
        <p:sp>
          <p:nvSpPr>
            <p:cNvPr id="100" name="正方形/長方形 99"/>
            <p:cNvSpPr/>
            <p:nvPr/>
          </p:nvSpPr>
          <p:spPr>
            <a:xfrm>
              <a:off x="6143835" y="5691321"/>
              <a:ext cx="844551" cy="327539"/>
            </a:xfrm>
            <a:prstGeom prst="rect">
              <a:avLst/>
            </a:prstGeom>
            <a:noFill/>
            <a:ln>
              <a:noFill/>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200" u="sng" dirty="0">
                  <a:latin typeface="Meiryo UI" panose="020B0604030504040204" pitchFamily="50" charset="-128"/>
                  <a:ea typeface="Meiryo UI" panose="020B0604030504040204" pitchFamily="50" charset="-128"/>
                </a:rPr>
                <a:t>凡　例</a:t>
              </a:r>
            </a:p>
          </p:txBody>
        </p:sp>
      </p:grpSp>
    </p:spTree>
    <p:extLst>
      <p:ext uri="{BB962C8B-B14F-4D97-AF65-F5344CB8AC3E}">
        <p14:creationId xmlns:p14="http://schemas.microsoft.com/office/powerpoint/2010/main" val="8014480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ext Box 45"/>
          <p:cNvSpPr txBox="1">
            <a:spLocks noChangeArrowheads="1"/>
          </p:cNvSpPr>
          <p:nvPr/>
        </p:nvSpPr>
        <p:spPr bwMode="auto">
          <a:xfrm>
            <a:off x="5634984" y="11663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建設部</a:t>
            </a:r>
          </a:p>
        </p:txBody>
      </p:sp>
      <p:sp>
        <p:nvSpPr>
          <p:cNvPr id="186" name="Text Box 45"/>
          <p:cNvSpPr txBox="1">
            <a:spLocks noChangeArrowheads="1"/>
          </p:cNvSpPr>
          <p:nvPr/>
        </p:nvSpPr>
        <p:spPr bwMode="auto">
          <a:xfrm>
            <a:off x="5634984" y="16288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会計室</a:t>
            </a:r>
          </a:p>
        </p:txBody>
      </p:sp>
      <p:sp>
        <p:nvSpPr>
          <p:cNvPr id="209" name="Text Box 45"/>
          <p:cNvSpPr txBox="1">
            <a:spLocks noChangeArrowheads="1"/>
          </p:cNvSpPr>
          <p:nvPr/>
        </p:nvSpPr>
        <p:spPr bwMode="auto">
          <a:xfrm>
            <a:off x="5634984" y="2052129"/>
            <a:ext cx="1368000" cy="369332"/>
          </a:xfrm>
          <a:prstGeom prst="rect">
            <a:avLst/>
          </a:prstGeom>
          <a:solidFill>
            <a:schemeClr val="bg1"/>
          </a:solidFill>
          <a:ln w="9525">
            <a:solidFill>
              <a:schemeClr val="tx1"/>
            </a:solidFill>
            <a:miter lim="800000"/>
            <a:headEnd/>
            <a:tailEnd/>
          </a:ln>
        </p:spPr>
        <p:txBody>
          <a:bodyPr wrap="square" anchor="ctr">
            <a:spAutoFit/>
          </a:bodyPr>
          <a:lstStyle/>
          <a:p>
            <a:pPr algn="dist"/>
            <a:r>
              <a:rPr lang="ja-JP" altLang="en-US" sz="1000" dirty="0">
                <a:latin typeface="Meiryo UI" panose="020B0604030504040204" pitchFamily="50" charset="-128"/>
                <a:ea typeface="Meiryo UI" panose="020B0604030504040204" pitchFamily="50" charset="-128"/>
                <a:cs typeface="Meiryo UI" panose="020B0604030504040204" pitchFamily="50" charset="-128"/>
              </a:rPr>
              <a:t>区役所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800" dirty="0">
                <a:latin typeface="Meiryo UI" panose="020B0604030504040204" pitchFamily="50" charset="-128"/>
                <a:ea typeface="Meiryo UI" panose="020B0604030504040204" pitchFamily="50" charset="-128"/>
                <a:cs typeface="Meiryo UI" panose="020B0604030504040204" pitchFamily="50" charset="-128"/>
              </a:rPr>
              <a:t>（地域自治区の事務所）</a:t>
            </a:r>
          </a:p>
        </p:txBody>
      </p:sp>
      <p:sp>
        <p:nvSpPr>
          <p:cNvPr id="210" name="Text Box 45"/>
          <p:cNvSpPr txBox="1">
            <a:spLocks noChangeArrowheads="1"/>
          </p:cNvSpPr>
          <p:nvPr/>
        </p:nvSpPr>
        <p:spPr bwMode="auto">
          <a:xfrm>
            <a:off x="5637651" y="299695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教育委員会事務局</a:t>
            </a:r>
          </a:p>
        </p:txBody>
      </p:sp>
      <p:sp>
        <p:nvSpPr>
          <p:cNvPr id="211" name="Text Box 45"/>
          <p:cNvSpPr txBox="1">
            <a:spLocks noChangeArrowheads="1"/>
          </p:cNvSpPr>
          <p:nvPr/>
        </p:nvSpPr>
        <p:spPr bwMode="auto">
          <a:xfrm>
            <a:off x="5637651" y="5202154"/>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dirty="0">
                <a:latin typeface="Meiryo UI" panose="020B0604030504040204" pitchFamily="50" charset="-128"/>
                <a:ea typeface="Meiryo UI" panose="020B0604030504040204" pitchFamily="50" charset="-128"/>
                <a:cs typeface="Meiryo UI" panose="020B0604030504040204" pitchFamily="50" charset="-128"/>
              </a:rPr>
              <a:t>選挙管理委員会事務局</a:t>
            </a:r>
          </a:p>
        </p:txBody>
      </p:sp>
      <p:sp>
        <p:nvSpPr>
          <p:cNvPr id="212" name="Text Box 45"/>
          <p:cNvSpPr txBox="1">
            <a:spLocks noChangeArrowheads="1"/>
          </p:cNvSpPr>
          <p:nvPr/>
        </p:nvSpPr>
        <p:spPr bwMode="auto">
          <a:xfrm>
            <a:off x="5637651" y="55743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監査委員事務局</a:t>
            </a:r>
          </a:p>
        </p:txBody>
      </p:sp>
      <p:sp>
        <p:nvSpPr>
          <p:cNvPr id="213" name="Text Box 45"/>
          <p:cNvSpPr txBox="1">
            <a:spLocks noChangeArrowheads="1"/>
          </p:cNvSpPr>
          <p:nvPr/>
        </p:nvSpPr>
        <p:spPr bwMode="auto">
          <a:xfrm>
            <a:off x="5649309" y="59810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公平委員会事務局</a:t>
            </a:r>
          </a:p>
        </p:txBody>
      </p:sp>
      <p:sp>
        <p:nvSpPr>
          <p:cNvPr id="214" name="Text Box 45"/>
          <p:cNvSpPr txBox="1">
            <a:spLocks noChangeArrowheads="1"/>
          </p:cNvSpPr>
          <p:nvPr/>
        </p:nvSpPr>
        <p:spPr bwMode="auto">
          <a:xfrm>
            <a:off x="5634984" y="6350898"/>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議会事務局</a:t>
            </a:r>
          </a:p>
        </p:txBody>
      </p:sp>
      <p:cxnSp>
        <p:nvCxnSpPr>
          <p:cNvPr id="215" name="直線コネクタ 214"/>
          <p:cNvCxnSpPr/>
          <p:nvPr/>
        </p:nvCxnSpPr>
        <p:spPr>
          <a:xfrm flipV="1">
            <a:off x="5382984" y="2606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16" name="直線コネクタ 215"/>
          <p:cNvCxnSpPr/>
          <p:nvPr/>
        </p:nvCxnSpPr>
        <p:spPr>
          <a:xfrm flipV="1">
            <a:off x="5382984" y="177281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17" name="直線コネクタ 216"/>
          <p:cNvCxnSpPr/>
          <p:nvPr/>
        </p:nvCxnSpPr>
        <p:spPr>
          <a:xfrm>
            <a:off x="5241032" y="2236614"/>
            <a:ext cx="393952" cy="0"/>
          </a:xfrm>
          <a:prstGeom prst="line">
            <a:avLst/>
          </a:prstGeom>
        </p:spPr>
        <p:style>
          <a:lnRef idx="1">
            <a:schemeClr val="dk1"/>
          </a:lnRef>
          <a:fillRef idx="0">
            <a:schemeClr val="dk1"/>
          </a:fillRef>
          <a:effectRef idx="0">
            <a:schemeClr val="dk1"/>
          </a:effectRef>
          <a:fontRef idx="minor">
            <a:schemeClr val="tx1"/>
          </a:fontRef>
        </p:style>
      </p:cxnSp>
      <p:cxnSp>
        <p:nvCxnSpPr>
          <p:cNvPr id="218" name="直線コネクタ 217"/>
          <p:cNvCxnSpPr/>
          <p:nvPr/>
        </p:nvCxnSpPr>
        <p:spPr>
          <a:xfrm flipV="1">
            <a:off x="7002984" y="22302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5" name="直線コネクタ 244"/>
          <p:cNvCxnSpPr/>
          <p:nvPr/>
        </p:nvCxnSpPr>
        <p:spPr>
          <a:xfrm flipV="1">
            <a:off x="7002984" y="3141539"/>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6" name="直線コネクタ 245"/>
          <p:cNvCxnSpPr/>
          <p:nvPr/>
        </p:nvCxnSpPr>
        <p:spPr>
          <a:xfrm flipV="1">
            <a:off x="7002984" y="25013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8" name="直線コネクタ 247"/>
          <p:cNvCxnSpPr/>
          <p:nvPr/>
        </p:nvCxnSpPr>
        <p:spPr>
          <a:xfrm flipV="1">
            <a:off x="7182984" y="464495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49" name="直線コネクタ 248"/>
          <p:cNvCxnSpPr/>
          <p:nvPr/>
        </p:nvCxnSpPr>
        <p:spPr>
          <a:xfrm flipV="1">
            <a:off x="7182984" y="43860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0" name="直線コネクタ 249"/>
          <p:cNvCxnSpPr/>
          <p:nvPr/>
        </p:nvCxnSpPr>
        <p:spPr>
          <a:xfrm flipV="1">
            <a:off x="7182984" y="41342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1" name="直線コネクタ 250"/>
          <p:cNvCxnSpPr/>
          <p:nvPr/>
        </p:nvCxnSpPr>
        <p:spPr>
          <a:xfrm flipV="1">
            <a:off x="7182984" y="386104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2" name="直線コネクタ 251"/>
          <p:cNvCxnSpPr/>
          <p:nvPr/>
        </p:nvCxnSpPr>
        <p:spPr>
          <a:xfrm flipV="1">
            <a:off x="7185248" y="363514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3" name="直線コネクタ 252"/>
          <p:cNvCxnSpPr/>
          <p:nvPr/>
        </p:nvCxnSpPr>
        <p:spPr>
          <a:xfrm flipV="1">
            <a:off x="7182984" y="33845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p:cNvCxnSpPr/>
          <p:nvPr/>
        </p:nvCxnSpPr>
        <p:spPr>
          <a:xfrm flipV="1">
            <a:off x="7182984" y="2748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5" name="直線コネクタ 254"/>
          <p:cNvCxnSpPr/>
          <p:nvPr/>
        </p:nvCxnSpPr>
        <p:spPr>
          <a:xfrm flipV="1">
            <a:off x="7182984" y="246935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6" name="直線コネクタ 255"/>
          <p:cNvCxnSpPr/>
          <p:nvPr/>
        </p:nvCxnSpPr>
        <p:spPr>
          <a:xfrm flipV="1">
            <a:off x="7182984" y="14847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7" name="直線コネクタ 256"/>
          <p:cNvCxnSpPr/>
          <p:nvPr/>
        </p:nvCxnSpPr>
        <p:spPr>
          <a:xfrm flipV="1">
            <a:off x="7182984" y="12569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8" name="直線コネクタ 257"/>
          <p:cNvCxnSpPr/>
          <p:nvPr/>
        </p:nvCxnSpPr>
        <p:spPr>
          <a:xfrm flipV="1">
            <a:off x="7182984" y="10091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9" name="直線コネクタ 258"/>
          <p:cNvCxnSpPr/>
          <p:nvPr/>
        </p:nvCxnSpPr>
        <p:spPr>
          <a:xfrm flipV="1">
            <a:off x="7182984" y="7538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0" name="直線コネクタ 259"/>
          <p:cNvCxnSpPr/>
          <p:nvPr/>
        </p:nvCxnSpPr>
        <p:spPr>
          <a:xfrm flipV="1">
            <a:off x="7182984" y="4957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1" name="直線コネクタ 260"/>
          <p:cNvCxnSpPr/>
          <p:nvPr/>
        </p:nvCxnSpPr>
        <p:spPr>
          <a:xfrm flipH="1">
            <a:off x="5382984" y="44624"/>
            <a:ext cx="0" cy="1728000"/>
          </a:xfrm>
          <a:prstGeom prst="line">
            <a:avLst/>
          </a:prstGeom>
        </p:spPr>
        <p:style>
          <a:lnRef idx="1">
            <a:schemeClr val="dk1"/>
          </a:lnRef>
          <a:fillRef idx="0">
            <a:schemeClr val="dk1"/>
          </a:fillRef>
          <a:effectRef idx="0">
            <a:schemeClr val="dk1"/>
          </a:effectRef>
          <a:fontRef idx="minor">
            <a:schemeClr val="tx1"/>
          </a:fontRef>
        </p:style>
      </p:cxnSp>
      <p:cxnSp>
        <p:nvCxnSpPr>
          <p:cNvPr id="262" name="直線コネクタ 261"/>
          <p:cNvCxnSpPr/>
          <p:nvPr/>
        </p:nvCxnSpPr>
        <p:spPr>
          <a:xfrm flipH="1">
            <a:off x="7180442" y="3141539"/>
            <a:ext cx="0" cy="1501200"/>
          </a:xfrm>
          <a:prstGeom prst="line">
            <a:avLst/>
          </a:prstGeom>
        </p:spPr>
        <p:style>
          <a:lnRef idx="1">
            <a:schemeClr val="dk1"/>
          </a:lnRef>
          <a:fillRef idx="0">
            <a:schemeClr val="dk1"/>
          </a:fillRef>
          <a:effectRef idx="0">
            <a:schemeClr val="dk1"/>
          </a:effectRef>
          <a:fontRef idx="minor">
            <a:schemeClr val="tx1"/>
          </a:fontRef>
        </p:style>
      </p:cxnSp>
      <p:cxnSp>
        <p:nvCxnSpPr>
          <p:cNvPr id="263" name="直線コネクタ 262"/>
          <p:cNvCxnSpPr/>
          <p:nvPr/>
        </p:nvCxnSpPr>
        <p:spPr>
          <a:xfrm>
            <a:off x="7180442" y="250135"/>
            <a:ext cx="0" cy="1234649"/>
          </a:xfrm>
          <a:prstGeom prst="line">
            <a:avLst/>
          </a:prstGeom>
        </p:spPr>
        <p:style>
          <a:lnRef idx="1">
            <a:schemeClr val="dk1"/>
          </a:lnRef>
          <a:fillRef idx="0">
            <a:schemeClr val="dk1"/>
          </a:fillRef>
          <a:effectRef idx="0">
            <a:schemeClr val="dk1"/>
          </a:effectRef>
          <a:fontRef idx="minor">
            <a:schemeClr val="tx1"/>
          </a:fontRef>
        </p:style>
      </p:cxnSp>
      <p:cxnSp>
        <p:nvCxnSpPr>
          <p:cNvPr id="264" name="直線コネクタ 263"/>
          <p:cNvCxnSpPr/>
          <p:nvPr/>
        </p:nvCxnSpPr>
        <p:spPr>
          <a:xfrm>
            <a:off x="7179034" y="2232422"/>
            <a:ext cx="1408" cy="515634"/>
          </a:xfrm>
          <a:prstGeom prst="line">
            <a:avLst/>
          </a:prstGeom>
        </p:spPr>
        <p:style>
          <a:lnRef idx="1">
            <a:schemeClr val="dk1"/>
          </a:lnRef>
          <a:fillRef idx="0">
            <a:schemeClr val="dk1"/>
          </a:fillRef>
          <a:effectRef idx="0">
            <a:schemeClr val="dk1"/>
          </a:effectRef>
          <a:fontRef idx="minor">
            <a:schemeClr val="tx1"/>
          </a:fontRef>
        </p:style>
      </p:cxnSp>
      <p:cxnSp>
        <p:nvCxnSpPr>
          <p:cNvPr id="265" name="直線コネクタ 264"/>
          <p:cNvCxnSpPr/>
          <p:nvPr/>
        </p:nvCxnSpPr>
        <p:spPr>
          <a:xfrm>
            <a:off x="5241032" y="44624"/>
            <a:ext cx="0" cy="2196000"/>
          </a:xfrm>
          <a:prstGeom prst="line">
            <a:avLst/>
          </a:prstGeom>
        </p:spPr>
        <p:style>
          <a:lnRef idx="1">
            <a:schemeClr val="dk1"/>
          </a:lnRef>
          <a:fillRef idx="0">
            <a:schemeClr val="dk1"/>
          </a:fillRef>
          <a:effectRef idx="0">
            <a:schemeClr val="dk1"/>
          </a:effectRef>
          <a:fontRef idx="minor">
            <a:schemeClr val="tx1"/>
          </a:fontRef>
        </p:style>
      </p:cxnSp>
      <p:sp>
        <p:nvSpPr>
          <p:cNvPr id="288" name="Text Box 61"/>
          <p:cNvSpPr txBox="1">
            <a:spLocks noChangeArrowheads="1"/>
          </p:cNvSpPr>
          <p:nvPr/>
        </p:nvSpPr>
        <p:spPr bwMode="auto">
          <a:xfrm>
            <a:off x="7092837" y="5591811"/>
            <a:ext cx="728339"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89" name="表 288"/>
          <p:cNvGraphicFramePr>
            <a:graphicFrameLocks noGrp="1"/>
          </p:cNvGraphicFramePr>
          <p:nvPr/>
        </p:nvGraphicFramePr>
        <p:xfrm>
          <a:off x="7401272" y="116632"/>
          <a:ext cx="2448000" cy="64800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52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道路河川課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工営所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公園緑化課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公園事務所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 </a:t>
                      </a:r>
                    </a:p>
                  </a:txBody>
                  <a:tcPr marL="72000" marR="72000" marT="18000" marB="18000" anchor="ctr">
                    <a:lnL w="952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52000">
                <a:tc>
                  <a:txBody>
                    <a:bodyPr/>
                    <a:lstStyle/>
                    <a:p>
                      <a:pPr algn="dist" fontAlgn="b"/>
                      <a:r>
                        <a:rPr lang="ja-JP" altLang="en-US" sz="900" u="none" strike="noStrike" dirty="0">
                          <a:effectLst/>
                          <a:latin typeface="Meiryo UI" panose="020B0604030504040204" pitchFamily="50" charset="-128"/>
                          <a:ea typeface="Meiryo UI" panose="020B0604030504040204" pitchFamily="50" charset="-128"/>
                        </a:rPr>
                        <a:t>総務・地域活動支援部門</a:t>
                      </a:r>
                      <a:endParaRPr lang="ja-JP" altLang="en-US" sz="9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111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窓口サービス部門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178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保健福祉センター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827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学事課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教務課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教育研修課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学校経営管理課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図書館</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10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7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25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bl>
          </a:graphicData>
        </a:graphic>
      </p:graphicFrame>
      <p:sp>
        <p:nvSpPr>
          <p:cNvPr id="290" name="Text Box 45"/>
          <p:cNvSpPr txBox="1">
            <a:spLocks noChangeArrowheads="1"/>
          </p:cNvSpPr>
          <p:nvPr/>
        </p:nvSpPr>
        <p:spPr bwMode="auto">
          <a:xfrm>
            <a:off x="669099" y="1094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福祉部</a:t>
            </a:r>
          </a:p>
        </p:txBody>
      </p:sp>
      <p:sp>
        <p:nvSpPr>
          <p:cNvPr id="291" name="Text Box 45"/>
          <p:cNvSpPr txBox="1">
            <a:spLocks noChangeArrowheads="1"/>
          </p:cNvSpPr>
          <p:nvPr/>
        </p:nvSpPr>
        <p:spPr bwMode="auto">
          <a:xfrm>
            <a:off x="669099" y="19168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健康部</a:t>
            </a:r>
          </a:p>
        </p:txBody>
      </p:sp>
      <p:sp>
        <p:nvSpPr>
          <p:cNvPr id="292" name="Text Box 45"/>
          <p:cNvSpPr txBox="1">
            <a:spLocks noChangeArrowheads="1"/>
          </p:cNvSpPr>
          <p:nvPr/>
        </p:nvSpPr>
        <p:spPr bwMode="auto">
          <a:xfrm>
            <a:off x="669099" y="29249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こども部</a:t>
            </a:r>
          </a:p>
        </p:txBody>
      </p:sp>
      <p:sp>
        <p:nvSpPr>
          <p:cNvPr id="293" name="Text Box 45"/>
          <p:cNvSpPr txBox="1">
            <a:spLocks noChangeArrowheads="1"/>
          </p:cNvSpPr>
          <p:nvPr/>
        </p:nvSpPr>
        <p:spPr bwMode="auto">
          <a:xfrm>
            <a:off x="669099" y="414941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環境部</a:t>
            </a:r>
          </a:p>
        </p:txBody>
      </p:sp>
      <p:sp>
        <p:nvSpPr>
          <p:cNvPr id="294" name="Text Box 45"/>
          <p:cNvSpPr txBox="1">
            <a:spLocks noChangeArrowheads="1"/>
          </p:cNvSpPr>
          <p:nvPr/>
        </p:nvSpPr>
        <p:spPr bwMode="auto">
          <a:xfrm>
            <a:off x="669099" y="4917419"/>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都市整備部</a:t>
            </a:r>
          </a:p>
        </p:txBody>
      </p:sp>
      <p:cxnSp>
        <p:nvCxnSpPr>
          <p:cNvPr id="295" name="直線コネクタ 294"/>
          <p:cNvCxnSpPr/>
          <p:nvPr/>
        </p:nvCxnSpPr>
        <p:spPr>
          <a:xfrm flipV="1">
            <a:off x="417099" y="2394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6" name="直線コネクタ 295"/>
          <p:cNvCxnSpPr/>
          <p:nvPr/>
        </p:nvCxnSpPr>
        <p:spPr>
          <a:xfrm flipV="1">
            <a:off x="417099" y="20354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7" name="直線コネクタ 296"/>
          <p:cNvCxnSpPr/>
          <p:nvPr/>
        </p:nvCxnSpPr>
        <p:spPr>
          <a:xfrm flipV="1">
            <a:off x="417099" y="306712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8" name="直線コネクタ 297"/>
          <p:cNvCxnSpPr/>
          <p:nvPr/>
        </p:nvCxnSpPr>
        <p:spPr>
          <a:xfrm flipV="1">
            <a:off x="417099" y="429309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9" name="直線コネクタ 298"/>
          <p:cNvCxnSpPr/>
          <p:nvPr/>
        </p:nvCxnSpPr>
        <p:spPr>
          <a:xfrm flipV="1">
            <a:off x="417099" y="505127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0" name="直線コネクタ 299"/>
          <p:cNvCxnSpPr/>
          <p:nvPr/>
        </p:nvCxnSpPr>
        <p:spPr>
          <a:xfrm flipV="1">
            <a:off x="2037099" y="239622"/>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1" name="直線コネクタ 300"/>
          <p:cNvCxnSpPr/>
          <p:nvPr/>
        </p:nvCxnSpPr>
        <p:spPr>
          <a:xfrm flipV="1">
            <a:off x="2034450" y="203011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2" name="直線コネクタ 301"/>
          <p:cNvCxnSpPr/>
          <p:nvPr/>
        </p:nvCxnSpPr>
        <p:spPr>
          <a:xfrm flipV="1">
            <a:off x="2034450" y="303468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3" name="直線コネクタ 302"/>
          <p:cNvCxnSpPr/>
          <p:nvPr/>
        </p:nvCxnSpPr>
        <p:spPr>
          <a:xfrm flipV="1">
            <a:off x="2034450" y="4264521"/>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4" name="直線コネクタ 303"/>
          <p:cNvCxnSpPr/>
          <p:nvPr/>
        </p:nvCxnSpPr>
        <p:spPr>
          <a:xfrm flipV="1">
            <a:off x="2034450" y="5038576"/>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5" name="直線コネクタ 304"/>
          <p:cNvCxnSpPr/>
          <p:nvPr/>
        </p:nvCxnSpPr>
        <p:spPr>
          <a:xfrm flipV="1">
            <a:off x="2217099" y="45169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6" name="直線コネクタ 305"/>
          <p:cNvCxnSpPr/>
          <p:nvPr/>
        </p:nvCxnSpPr>
        <p:spPr>
          <a:xfrm flipV="1">
            <a:off x="2216696" y="6895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7" name="直線コネクタ 306"/>
          <p:cNvCxnSpPr/>
          <p:nvPr/>
        </p:nvCxnSpPr>
        <p:spPr>
          <a:xfrm flipV="1">
            <a:off x="2216696" y="9087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8" name="直線コネクタ 307"/>
          <p:cNvCxnSpPr/>
          <p:nvPr/>
        </p:nvCxnSpPr>
        <p:spPr>
          <a:xfrm flipV="1">
            <a:off x="2214450" y="114912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9" name="直線コネクタ 308"/>
          <p:cNvCxnSpPr/>
          <p:nvPr/>
        </p:nvCxnSpPr>
        <p:spPr>
          <a:xfrm flipV="1">
            <a:off x="2216720" y="137467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0" name="直線コネクタ 309"/>
          <p:cNvCxnSpPr/>
          <p:nvPr/>
        </p:nvCxnSpPr>
        <p:spPr>
          <a:xfrm flipV="1">
            <a:off x="2216696" y="166905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1" name="直線コネクタ 310"/>
          <p:cNvCxnSpPr/>
          <p:nvPr/>
        </p:nvCxnSpPr>
        <p:spPr>
          <a:xfrm flipV="1">
            <a:off x="2216696" y="22673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2" name="直線コネクタ 311"/>
          <p:cNvCxnSpPr/>
          <p:nvPr/>
        </p:nvCxnSpPr>
        <p:spPr>
          <a:xfrm flipV="1">
            <a:off x="2216696"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3" name="直線コネクタ 312"/>
          <p:cNvCxnSpPr/>
          <p:nvPr/>
        </p:nvCxnSpPr>
        <p:spPr>
          <a:xfrm flipV="1">
            <a:off x="2214450" y="32595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4" name="直線コネクタ 313"/>
          <p:cNvCxnSpPr/>
          <p:nvPr/>
        </p:nvCxnSpPr>
        <p:spPr>
          <a:xfrm flipV="1">
            <a:off x="2214450" y="350250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5" name="直線コネクタ 314"/>
          <p:cNvCxnSpPr/>
          <p:nvPr/>
        </p:nvCxnSpPr>
        <p:spPr>
          <a:xfrm flipV="1">
            <a:off x="2216696" y="372967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6" name="直線コネクタ 315"/>
          <p:cNvCxnSpPr/>
          <p:nvPr/>
        </p:nvCxnSpPr>
        <p:spPr>
          <a:xfrm flipV="1">
            <a:off x="2216696" y="39584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7" name="直線コネクタ 316"/>
          <p:cNvCxnSpPr/>
          <p:nvPr/>
        </p:nvCxnSpPr>
        <p:spPr>
          <a:xfrm flipV="1">
            <a:off x="2214450" y="44964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8" name="直線コネクタ 317"/>
          <p:cNvCxnSpPr/>
          <p:nvPr/>
        </p:nvCxnSpPr>
        <p:spPr>
          <a:xfrm flipV="1">
            <a:off x="2214450" y="47317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9" name="直線コネクタ 318"/>
          <p:cNvCxnSpPr/>
          <p:nvPr/>
        </p:nvCxnSpPr>
        <p:spPr>
          <a:xfrm flipV="1">
            <a:off x="2214450" y="52641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0" name="直線コネクタ 319"/>
          <p:cNvCxnSpPr/>
          <p:nvPr/>
        </p:nvCxnSpPr>
        <p:spPr>
          <a:xfrm flipV="1">
            <a:off x="2214450" y="549274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1" name="直線コネクタ 320"/>
          <p:cNvCxnSpPr/>
          <p:nvPr/>
        </p:nvCxnSpPr>
        <p:spPr>
          <a:xfrm flipV="1">
            <a:off x="2214450" y="57289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2" name="直線コネクタ 321"/>
          <p:cNvCxnSpPr/>
          <p:nvPr/>
        </p:nvCxnSpPr>
        <p:spPr>
          <a:xfrm flipV="1">
            <a:off x="2214450" y="595245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3" name="直線コネクタ 322"/>
          <p:cNvCxnSpPr/>
          <p:nvPr/>
        </p:nvCxnSpPr>
        <p:spPr>
          <a:xfrm flipV="1">
            <a:off x="2214450" y="619387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4" name="直線コネクタ 323"/>
          <p:cNvCxnSpPr/>
          <p:nvPr/>
        </p:nvCxnSpPr>
        <p:spPr>
          <a:xfrm flipV="1">
            <a:off x="2214450" y="64279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5" name="直線コネクタ 324"/>
          <p:cNvCxnSpPr/>
          <p:nvPr/>
        </p:nvCxnSpPr>
        <p:spPr>
          <a:xfrm flipV="1">
            <a:off x="2214450" y="665983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6" name="直線コネクタ 325"/>
          <p:cNvCxnSpPr/>
          <p:nvPr/>
        </p:nvCxnSpPr>
        <p:spPr>
          <a:xfrm>
            <a:off x="417099"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327" name="直線コネクタ 326"/>
          <p:cNvCxnSpPr/>
          <p:nvPr/>
        </p:nvCxnSpPr>
        <p:spPr>
          <a:xfrm>
            <a:off x="2214450" y="233992"/>
            <a:ext cx="0" cy="1440000"/>
          </a:xfrm>
          <a:prstGeom prst="line">
            <a:avLst/>
          </a:prstGeom>
        </p:spPr>
        <p:style>
          <a:lnRef idx="1">
            <a:schemeClr val="dk1"/>
          </a:lnRef>
          <a:fillRef idx="0">
            <a:schemeClr val="dk1"/>
          </a:fillRef>
          <a:effectRef idx="0">
            <a:schemeClr val="dk1"/>
          </a:effectRef>
          <a:fontRef idx="minor">
            <a:schemeClr val="tx1"/>
          </a:fontRef>
        </p:style>
      </p:cxnSp>
      <p:cxnSp>
        <p:nvCxnSpPr>
          <p:cNvPr id="328" name="直線コネクタ 327"/>
          <p:cNvCxnSpPr/>
          <p:nvPr/>
        </p:nvCxnSpPr>
        <p:spPr>
          <a:xfrm>
            <a:off x="2214450" y="2027037"/>
            <a:ext cx="0" cy="694800"/>
          </a:xfrm>
          <a:prstGeom prst="line">
            <a:avLst/>
          </a:prstGeom>
        </p:spPr>
        <p:style>
          <a:lnRef idx="1">
            <a:schemeClr val="dk1"/>
          </a:lnRef>
          <a:fillRef idx="0">
            <a:schemeClr val="dk1"/>
          </a:fillRef>
          <a:effectRef idx="0">
            <a:schemeClr val="dk1"/>
          </a:effectRef>
          <a:fontRef idx="minor">
            <a:schemeClr val="tx1"/>
          </a:fontRef>
        </p:style>
      </p:cxnSp>
      <p:cxnSp>
        <p:nvCxnSpPr>
          <p:cNvPr id="329" name="直線コネクタ 328"/>
          <p:cNvCxnSpPr/>
          <p:nvPr/>
        </p:nvCxnSpPr>
        <p:spPr>
          <a:xfrm>
            <a:off x="2214450" y="3041728"/>
            <a:ext cx="0" cy="918000"/>
          </a:xfrm>
          <a:prstGeom prst="line">
            <a:avLst/>
          </a:prstGeom>
        </p:spPr>
        <p:style>
          <a:lnRef idx="1">
            <a:schemeClr val="dk1"/>
          </a:lnRef>
          <a:fillRef idx="0">
            <a:schemeClr val="dk1"/>
          </a:fillRef>
          <a:effectRef idx="0">
            <a:schemeClr val="dk1"/>
          </a:effectRef>
          <a:fontRef idx="minor">
            <a:schemeClr val="tx1"/>
          </a:fontRef>
        </p:style>
      </p:cxnSp>
      <p:cxnSp>
        <p:nvCxnSpPr>
          <p:cNvPr id="330" name="直線コネクタ 329"/>
          <p:cNvCxnSpPr/>
          <p:nvPr/>
        </p:nvCxnSpPr>
        <p:spPr>
          <a:xfrm>
            <a:off x="2217099" y="4266158"/>
            <a:ext cx="113" cy="468000"/>
          </a:xfrm>
          <a:prstGeom prst="line">
            <a:avLst/>
          </a:prstGeom>
        </p:spPr>
        <p:style>
          <a:lnRef idx="1">
            <a:schemeClr val="dk1"/>
          </a:lnRef>
          <a:fillRef idx="0">
            <a:schemeClr val="dk1"/>
          </a:fillRef>
          <a:effectRef idx="0">
            <a:schemeClr val="dk1"/>
          </a:effectRef>
          <a:fontRef idx="minor">
            <a:schemeClr val="tx1"/>
          </a:fontRef>
        </p:style>
      </p:cxnSp>
      <p:cxnSp>
        <p:nvCxnSpPr>
          <p:cNvPr id="331" name="直線コネクタ 330"/>
          <p:cNvCxnSpPr/>
          <p:nvPr/>
        </p:nvCxnSpPr>
        <p:spPr>
          <a:xfrm>
            <a:off x="2210307" y="5042701"/>
            <a:ext cx="1601" cy="1620000"/>
          </a:xfrm>
          <a:prstGeom prst="line">
            <a:avLst/>
          </a:prstGeom>
        </p:spPr>
        <p:style>
          <a:lnRef idx="1">
            <a:schemeClr val="dk1"/>
          </a:lnRef>
          <a:fillRef idx="0">
            <a:schemeClr val="dk1"/>
          </a:fillRef>
          <a:effectRef idx="0">
            <a:schemeClr val="dk1"/>
          </a:effectRef>
          <a:fontRef idx="minor">
            <a:schemeClr val="tx1"/>
          </a:fontRef>
        </p:style>
      </p:cxnSp>
      <p:cxnSp>
        <p:nvCxnSpPr>
          <p:cNvPr id="332" name="直線コネクタ 331"/>
          <p:cNvCxnSpPr/>
          <p:nvPr/>
        </p:nvCxnSpPr>
        <p:spPr>
          <a:xfrm>
            <a:off x="272480"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333" name="直線コネクタ 332"/>
          <p:cNvCxnSpPr/>
          <p:nvPr/>
        </p:nvCxnSpPr>
        <p:spPr>
          <a:xfrm flipV="1">
            <a:off x="2217099" y="2718445"/>
            <a:ext cx="216000"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334" name="表 333"/>
          <p:cNvGraphicFramePr>
            <a:graphicFrameLocks noGrp="1"/>
          </p:cNvGraphicFramePr>
          <p:nvPr>
            <p:extLst>
              <p:ext uri="{D42A27DB-BD31-4B8C-83A1-F6EECF244321}">
                <p14:modId xmlns:p14="http://schemas.microsoft.com/office/powerpoint/2010/main" val="3129227829"/>
              </p:ext>
            </p:extLst>
          </p:nvPr>
        </p:nvGraphicFramePr>
        <p:xfrm>
          <a:off x="2436795" y="97756"/>
          <a:ext cx="2448000" cy="6668364"/>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地域福祉課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生活支援課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保険年金課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52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32206">
                <a:tc>
                  <a:txBody>
                    <a:bodyPr/>
                    <a:lstStyle/>
                    <a:p>
                      <a:pPr algn="dist" fontAlgn="b"/>
                      <a:r>
                        <a:rPr lang="ja-JP" altLang="en-US" sz="1000" u="none" strike="noStrike" dirty="0" err="1">
                          <a:effectLst/>
                          <a:latin typeface="Meiryo UI" panose="020B0604030504040204" pitchFamily="50" charset="-128"/>
                          <a:ea typeface="Meiryo UI" panose="020B0604030504040204" pitchFamily="50" charset="-128"/>
                        </a:rPr>
                        <a:t>障がい</a:t>
                      </a:r>
                      <a:r>
                        <a:rPr lang="ja-JP" altLang="en-US" sz="1000" u="none" strike="noStrike" dirty="0">
                          <a:effectLst/>
                          <a:latin typeface="Meiryo UI" panose="020B0604030504040204" pitchFamily="50" charset="-128"/>
                          <a:ea typeface="Meiryo UI" panose="020B0604030504040204" pitchFamily="50" charset="-128"/>
                        </a:rPr>
                        <a:t>者施策課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高齢者施策課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24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心身障が</a:t>
                      </a:r>
                      <a:r>
                        <a:rPr lang="ja-JP" altLang="en-US" sz="1000" u="none" strike="noStrike" dirty="0" err="1">
                          <a:effectLst/>
                          <a:latin typeface="Meiryo UI" panose="020B0604030504040204" pitchFamily="50" charset="-128"/>
                          <a:ea typeface="Meiryo UI" panose="020B0604030504040204" pitchFamily="50" charset="-128"/>
                        </a:rPr>
                        <a:t>い</a:t>
                      </a:r>
                      <a:r>
                        <a:rPr lang="ja-JP" altLang="en-US" sz="1000" u="none" strike="noStrike" dirty="0">
                          <a:effectLst/>
                          <a:latin typeface="Meiryo UI" panose="020B0604030504040204" pitchFamily="50" charset="-128"/>
                          <a:ea typeface="Meiryo UI" panose="020B0604030504040204" pitchFamily="50" charset="-128"/>
                        </a:rPr>
                        <a:t>者</a:t>
                      </a:r>
                      <a:endParaRPr lang="en-US" altLang="ja-JP" sz="1000" u="none" strike="noStrike" dirty="0">
                        <a:effectLst/>
                        <a:latin typeface="Meiryo UI" panose="020B0604030504040204" pitchFamily="50" charset="-128"/>
                        <a:ea typeface="Meiryo UI" panose="020B0604030504040204" pitchFamily="50" charset="-128"/>
                      </a:endParaRPr>
                    </a:p>
                    <a:p>
                      <a:pPr algn="dist" fontAlgn="b"/>
                      <a:r>
                        <a:rPr lang="ja-JP" altLang="en-US" sz="1000" u="none" strike="noStrike" dirty="0">
                          <a:effectLst/>
                          <a:latin typeface="Meiryo UI" panose="020B0604030504040204" pitchFamily="50" charset="-128"/>
                          <a:ea typeface="Meiryo UI" panose="020B0604030504040204" pitchFamily="50" charset="-128"/>
                        </a:rPr>
                        <a:t>リハビリテーションセンター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健康推進課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食肉</a:t>
                      </a:r>
                      <a:r>
                        <a:rPr lang="zh-TW" altLang="en-US" sz="1000" u="none" strike="noStrike" dirty="0">
                          <a:effectLst/>
                          <a:latin typeface="Meiryo UI" panose="020B0604030504040204" pitchFamily="50" charset="-128"/>
                          <a:ea typeface="Meiryo UI" panose="020B0604030504040204" pitchFamily="50" charset="-128"/>
                        </a:rPr>
                        <a:t>衛生検査所</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91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子育て支援課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保育企画課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32206">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保育所運営課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こども相談センター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78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環境管理課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事業課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72736">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a:effectLst/>
                          <a:latin typeface="Meiryo UI"/>
                        </a:rPr>
                        <a:t>39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区画整理課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計画開発課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建築指導課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住宅建設課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9"/>
                  </a:ext>
                </a:extLst>
              </a:tr>
              <a:tr h="232206">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公共建築課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38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0"/>
                  </a:ext>
                </a:extLst>
              </a:tr>
            </a:tbl>
          </a:graphicData>
        </a:graphic>
      </p:graphicFrame>
      <p:sp>
        <p:nvSpPr>
          <p:cNvPr id="335" name="Text Box 61"/>
          <p:cNvSpPr txBox="1">
            <a:spLocks noChangeArrowheads="1"/>
          </p:cNvSpPr>
          <p:nvPr/>
        </p:nvSpPr>
        <p:spPr bwMode="auto">
          <a:xfrm>
            <a:off x="3800872" y="1542100"/>
            <a:ext cx="728339"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5" name="テキスト ボックス 84"/>
          <p:cNvSpPr txBox="1"/>
          <p:nvPr/>
        </p:nvSpPr>
        <p:spPr>
          <a:xfrm>
            <a:off x="1271910" y="374205"/>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170</a:t>
            </a:r>
            <a:r>
              <a:rPr kumimoji="1" lang="ja-JP" altLang="en-US" sz="1050" dirty="0">
                <a:latin typeface="Meiryo UI" panose="020B0604030504040204" pitchFamily="50" charset="-128"/>
                <a:ea typeface="Meiryo UI" panose="020B0604030504040204" pitchFamily="50" charset="-128"/>
              </a:rPr>
              <a:t>　人</a:t>
            </a:r>
          </a:p>
        </p:txBody>
      </p:sp>
      <p:sp>
        <p:nvSpPr>
          <p:cNvPr id="86" name="テキスト ボックス 85"/>
          <p:cNvSpPr txBox="1"/>
          <p:nvPr/>
        </p:nvSpPr>
        <p:spPr>
          <a:xfrm>
            <a:off x="1271910" y="2172919"/>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164</a:t>
            </a:r>
            <a:r>
              <a:rPr kumimoji="1" lang="ja-JP" altLang="en-US" sz="1050" dirty="0">
                <a:latin typeface="Meiryo UI" panose="020B0604030504040204" pitchFamily="50" charset="-128"/>
                <a:ea typeface="Meiryo UI" panose="020B0604030504040204" pitchFamily="50" charset="-128"/>
              </a:rPr>
              <a:t>　人</a:t>
            </a:r>
          </a:p>
        </p:txBody>
      </p:sp>
      <p:sp>
        <p:nvSpPr>
          <p:cNvPr id="87" name="テキスト ボックス 86"/>
          <p:cNvSpPr txBox="1"/>
          <p:nvPr/>
        </p:nvSpPr>
        <p:spPr>
          <a:xfrm>
            <a:off x="1271910" y="3193873"/>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171</a:t>
            </a:r>
            <a:r>
              <a:rPr kumimoji="1" lang="ja-JP" altLang="en-US" sz="1050" dirty="0">
                <a:latin typeface="Meiryo UI" panose="020B0604030504040204" pitchFamily="50" charset="-128"/>
                <a:ea typeface="Meiryo UI" panose="020B0604030504040204" pitchFamily="50" charset="-128"/>
              </a:rPr>
              <a:t>　人</a:t>
            </a:r>
          </a:p>
        </p:txBody>
      </p:sp>
      <p:sp>
        <p:nvSpPr>
          <p:cNvPr id="88" name="テキスト ボックス 87"/>
          <p:cNvSpPr txBox="1"/>
          <p:nvPr/>
        </p:nvSpPr>
        <p:spPr>
          <a:xfrm>
            <a:off x="1271910" y="4421977"/>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76</a:t>
            </a:r>
            <a:r>
              <a:rPr kumimoji="1" lang="ja-JP" altLang="en-US" sz="1050" dirty="0">
                <a:latin typeface="Meiryo UI" panose="020B0604030504040204" pitchFamily="50" charset="-128"/>
                <a:ea typeface="Meiryo UI" panose="020B0604030504040204" pitchFamily="50" charset="-128"/>
              </a:rPr>
              <a:t>　人</a:t>
            </a:r>
          </a:p>
        </p:txBody>
      </p:sp>
      <p:sp>
        <p:nvSpPr>
          <p:cNvPr id="89" name="テキスト ボックス 88"/>
          <p:cNvSpPr txBox="1"/>
          <p:nvPr/>
        </p:nvSpPr>
        <p:spPr>
          <a:xfrm>
            <a:off x="1271910" y="5173222"/>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221</a:t>
            </a:r>
            <a:r>
              <a:rPr kumimoji="1" lang="ja-JP" altLang="en-US" sz="1050" dirty="0">
                <a:latin typeface="Meiryo UI" panose="020B0604030504040204" pitchFamily="50" charset="-128"/>
                <a:ea typeface="Meiryo UI" panose="020B0604030504040204" pitchFamily="50" charset="-128"/>
              </a:rPr>
              <a:t>　人</a:t>
            </a:r>
          </a:p>
        </p:txBody>
      </p:sp>
      <p:sp>
        <p:nvSpPr>
          <p:cNvPr id="90" name="テキスト ボックス 89"/>
          <p:cNvSpPr txBox="1"/>
          <p:nvPr/>
        </p:nvSpPr>
        <p:spPr>
          <a:xfrm>
            <a:off x="6235387" y="38373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189</a:t>
            </a:r>
            <a:r>
              <a:rPr kumimoji="1" lang="ja-JP" altLang="en-US" sz="1050" dirty="0">
                <a:latin typeface="Meiryo UI" panose="020B0604030504040204" pitchFamily="50" charset="-128"/>
                <a:ea typeface="Meiryo UI" panose="020B0604030504040204" pitchFamily="50" charset="-128"/>
              </a:rPr>
              <a:t>　人</a:t>
            </a:r>
          </a:p>
        </p:txBody>
      </p:sp>
      <p:sp>
        <p:nvSpPr>
          <p:cNvPr id="91" name="テキスト ボックス 90"/>
          <p:cNvSpPr txBox="1"/>
          <p:nvPr/>
        </p:nvSpPr>
        <p:spPr>
          <a:xfrm>
            <a:off x="6105129" y="2455004"/>
            <a:ext cx="895016"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1,116</a:t>
            </a:r>
            <a:r>
              <a:rPr kumimoji="1" lang="ja-JP" altLang="en-US" sz="1050" dirty="0">
                <a:latin typeface="Meiryo UI" panose="020B0604030504040204" pitchFamily="50" charset="-128"/>
                <a:ea typeface="Meiryo UI" panose="020B0604030504040204" pitchFamily="50" charset="-128"/>
              </a:rPr>
              <a:t>　人</a:t>
            </a:r>
          </a:p>
        </p:txBody>
      </p:sp>
      <p:sp>
        <p:nvSpPr>
          <p:cNvPr id="92" name="テキスト ボックス 91"/>
          <p:cNvSpPr txBox="1"/>
          <p:nvPr/>
        </p:nvSpPr>
        <p:spPr>
          <a:xfrm>
            <a:off x="6243182" y="326042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185</a:t>
            </a:r>
            <a:r>
              <a:rPr kumimoji="1" lang="ja-JP" altLang="en-US" sz="1050" dirty="0">
                <a:latin typeface="Meiryo UI" panose="020B0604030504040204" pitchFamily="50" charset="-128"/>
                <a:ea typeface="Meiryo UI" panose="020B0604030504040204" pitchFamily="50" charset="-128"/>
              </a:rPr>
              <a:t>　人</a:t>
            </a:r>
          </a:p>
        </p:txBody>
      </p:sp>
      <p:sp>
        <p:nvSpPr>
          <p:cNvPr id="93" name="Text Box 61"/>
          <p:cNvSpPr txBox="1">
            <a:spLocks noChangeArrowheads="1"/>
          </p:cNvSpPr>
          <p:nvPr/>
        </p:nvSpPr>
        <p:spPr bwMode="auto">
          <a:xfrm>
            <a:off x="5382984" y="6601018"/>
            <a:ext cx="3242424" cy="253916"/>
          </a:xfrm>
          <a:prstGeom prst="rect">
            <a:avLst/>
          </a:prstGeom>
          <a:noFill/>
          <a:ln w="19050">
            <a:noFill/>
            <a:prstDash val="sysDot"/>
            <a:miter lim="800000"/>
            <a:headEnd/>
            <a:tailEnd/>
          </a:ln>
        </p:spPr>
        <p:txBody>
          <a:bodyPr wrap="square" anchor="ctr">
            <a:spAutoFit/>
          </a:bodyPr>
          <a:lstStyle/>
          <a:p>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機関の共同設置（職員数は中央区分のみ記載）</a:t>
            </a:r>
          </a:p>
        </p:txBody>
      </p:sp>
      <p:sp>
        <p:nvSpPr>
          <p:cNvPr id="95"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３５</a:t>
            </a:r>
          </a:p>
        </p:txBody>
      </p:sp>
    </p:spTree>
    <p:extLst>
      <p:ext uri="{BB962C8B-B14F-4D97-AF65-F5344CB8AC3E}">
        <p14:creationId xmlns:p14="http://schemas.microsoft.com/office/powerpoint/2010/main" val="11853489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角丸四角形 95"/>
          <p:cNvSpPr/>
          <p:nvPr/>
        </p:nvSpPr>
        <p:spPr>
          <a:xfrm>
            <a:off x="5919725" y="5659769"/>
            <a:ext cx="3636000" cy="838152"/>
          </a:xfrm>
          <a:prstGeom prst="roundRect">
            <a:avLst>
              <a:gd name="adj" fmla="val 4115"/>
            </a:avLst>
          </a:prstGeom>
          <a:solidFill>
            <a:schemeClr val="bg1">
              <a:lumMod val="9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●印　特別区本庁舎</a:t>
            </a:r>
            <a:endParaRPr lang="ja-JP" altLang="ja-JP" sz="1050" dirty="0">
              <a:solidFill>
                <a:schemeClr val="tx1"/>
              </a:solidFill>
              <a:latin typeface="Meiryo UI" panose="020B0604030504040204" pitchFamily="50" charset="-128"/>
              <a:ea typeface="Meiryo UI" panose="020B0604030504040204" pitchFamily="50" charset="-128"/>
            </a:endParaRPr>
          </a:p>
          <a:p>
            <a:pPr fontAlgn="ctr"/>
            <a:r>
              <a:rPr lang="ja-JP" altLang="en-US" sz="1050" dirty="0">
                <a:solidFill>
                  <a:srgbClr val="FF0000"/>
                </a:solidFill>
                <a:latin typeface="Meiryo UI" panose="020B0604030504040204" pitchFamily="50" charset="-128"/>
                <a:ea typeface="Meiryo UI" panose="020B0604030504040204" pitchFamily="50" charset="-128"/>
              </a:rPr>
              <a:t>　　　　　　　　　　</a:t>
            </a:r>
            <a:r>
              <a:rPr lang="ja-JP" altLang="en-US" sz="1050" b="1"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印　区役所（地域自治区の事務所）</a:t>
            </a:r>
            <a:endParaRPr lang="en-US" altLang="ja-JP" sz="1050" dirty="0">
              <a:solidFill>
                <a:schemeClr val="tx1"/>
              </a:solidFill>
              <a:latin typeface="Meiryo UI" panose="020B0604030504040204" pitchFamily="50" charset="-128"/>
              <a:ea typeface="Meiryo UI" panose="020B0604030504040204" pitchFamily="50" charset="-128"/>
            </a:endParaRPr>
          </a:p>
          <a:p>
            <a:pPr fontAlgn="ctr"/>
            <a:endParaRPr lang="en-US" altLang="ja-JP" sz="600" dirty="0">
              <a:solidFill>
                <a:schemeClr val="tx1"/>
              </a:solidFill>
              <a:latin typeface="Meiryo UI" panose="020B0604030504040204" pitchFamily="50" charset="-128"/>
              <a:ea typeface="Meiryo UI" panose="020B0604030504040204" pitchFamily="50" charset="-128"/>
            </a:endParaRPr>
          </a:p>
          <a:p>
            <a:pPr fontAlgn="ctr"/>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現在の天王寺区を所管する区役所（地域自治区の事務所）は、特別区本庁舎</a:t>
            </a:r>
            <a:endParaRPr lang="en-US" altLang="ja-JP" sz="800" dirty="0">
              <a:solidFill>
                <a:schemeClr val="tx1"/>
              </a:solidFill>
              <a:latin typeface="Meiryo UI" panose="020B0604030504040204" pitchFamily="50" charset="-128"/>
              <a:ea typeface="Meiryo UI" panose="020B0604030504040204" pitchFamily="50" charset="-128"/>
            </a:endParaRPr>
          </a:p>
          <a:p>
            <a:pPr fontAlgn="ctr"/>
            <a:r>
              <a:rPr lang="ja-JP" altLang="en-US" sz="800" dirty="0">
                <a:solidFill>
                  <a:schemeClr val="tx1"/>
                </a:solidFill>
                <a:latin typeface="Meiryo UI" panose="020B0604030504040204" pitchFamily="50" charset="-128"/>
                <a:ea typeface="Meiryo UI" panose="020B0604030504040204" pitchFamily="50" charset="-128"/>
              </a:rPr>
              <a:t>　 の中に設置</a:t>
            </a:r>
            <a:endParaRPr lang="en-US" altLang="ja-JP" sz="800" dirty="0">
              <a:solidFill>
                <a:schemeClr val="tx1"/>
              </a:solidFill>
              <a:latin typeface="Meiryo UI" panose="020B0604030504040204" pitchFamily="50" charset="-128"/>
              <a:ea typeface="Meiryo UI" panose="020B0604030504040204" pitchFamily="50" charset="-128"/>
            </a:endParaRPr>
          </a:p>
        </p:txBody>
      </p:sp>
      <p:sp>
        <p:nvSpPr>
          <p:cNvPr id="72" name="正方形/長方形 71"/>
          <p:cNvSpPr/>
          <p:nvPr/>
        </p:nvSpPr>
        <p:spPr>
          <a:xfrm>
            <a:off x="-1" y="508690"/>
            <a:ext cx="9900000" cy="792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800" b="1" dirty="0">
                <a:solidFill>
                  <a:sysClr val="windowText" lastClr="000000"/>
                </a:solidFill>
                <a:latin typeface="Meiryo UI" panose="020B0604030504040204" pitchFamily="50" charset="-128"/>
                <a:ea typeface="Meiryo UI" panose="020B0604030504040204" pitchFamily="50" charset="-128"/>
              </a:rPr>
              <a:t>天王寺区</a:t>
            </a:r>
            <a:r>
              <a:rPr lang="ja-JP" altLang="en-US" sz="1400" dirty="0">
                <a:solidFill>
                  <a:sysClr val="windowText" lastClr="000000"/>
                </a:solidFill>
                <a:latin typeface="Meiryo UI" panose="020B0604030504040204" pitchFamily="50" charset="-128"/>
                <a:ea typeface="Meiryo UI" panose="020B0604030504040204" pitchFamily="50" charset="-128"/>
              </a:rPr>
              <a:t>（現行政区：天王寺区、生野区、阿倍野区、東住吉区、平野区）</a:t>
            </a:r>
            <a:endParaRPr lang="en-US" altLang="ja-JP" sz="1400" dirty="0">
              <a:solidFill>
                <a:sysClr val="windowText" lastClr="000000"/>
              </a:solidFill>
              <a:latin typeface="Meiryo UI" panose="020B0604030504040204" pitchFamily="50" charset="-128"/>
              <a:ea typeface="Meiryo UI" panose="020B0604030504040204" pitchFamily="50" charset="-128"/>
            </a:endParaRPr>
          </a:p>
          <a:p>
            <a:pPr algn="r"/>
            <a:r>
              <a:rPr lang="en-US" altLang="ja-JP" sz="1400" dirty="0">
                <a:solidFill>
                  <a:sysClr val="windowText" lastClr="000000"/>
                </a:solidFill>
                <a:latin typeface="Meiryo UI" panose="020B0604030504040204" pitchFamily="50" charset="-128"/>
                <a:ea typeface="Meiryo UI" panose="020B0604030504040204" pitchFamily="50" charset="-128"/>
              </a:rPr>
              <a:t>〔 </a:t>
            </a:r>
            <a:r>
              <a:rPr lang="ja-JP" altLang="en-US" sz="1400" dirty="0">
                <a:solidFill>
                  <a:sysClr val="windowText" lastClr="000000"/>
                </a:solidFill>
                <a:latin typeface="Meiryo UI" panose="020B0604030504040204" pitchFamily="50" charset="-128"/>
                <a:ea typeface="Meiryo UI" panose="020B0604030504040204" pitchFamily="50" charset="-128"/>
              </a:rPr>
              <a:t>職員数 計 </a:t>
            </a:r>
            <a:r>
              <a:rPr lang="en-US" altLang="ja-JP" sz="1400" dirty="0">
                <a:solidFill>
                  <a:sysClr val="windowText" lastClr="000000"/>
                </a:solidFill>
                <a:latin typeface="Meiryo UI" panose="020B0604030504040204" pitchFamily="50" charset="-128"/>
                <a:ea typeface="Meiryo UI" panose="020B0604030504040204" pitchFamily="50" charset="-128"/>
              </a:rPr>
              <a:t>2,364</a:t>
            </a:r>
            <a:r>
              <a:rPr lang="ja-JP" altLang="en-US" sz="1400" dirty="0">
                <a:solidFill>
                  <a:sysClr val="windowText" lastClr="000000"/>
                </a:solidFill>
                <a:latin typeface="Meiryo UI" panose="020B0604030504040204" pitchFamily="50" charset="-128"/>
                <a:ea typeface="Meiryo UI" panose="020B0604030504040204" pitchFamily="50" charset="-128"/>
              </a:rPr>
              <a:t>人　　人口 </a:t>
            </a:r>
            <a:r>
              <a:rPr lang="en-US" altLang="ja-JP" sz="1400" dirty="0">
                <a:solidFill>
                  <a:sysClr val="windowText" lastClr="000000"/>
                </a:solidFill>
                <a:latin typeface="Meiryo UI" panose="020B0604030504040204" pitchFamily="50" charset="-128"/>
                <a:ea typeface="Meiryo UI" panose="020B0604030504040204" pitchFamily="50" charset="-128"/>
              </a:rPr>
              <a:t>636,454</a:t>
            </a:r>
            <a:r>
              <a:rPr lang="ja-JP" altLang="en-US" sz="1400" dirty="0">
                <a:solidFill>
                  <a:sysClr val="windowText" lastClr="000000"/>
                </a:solidFill>
                <a:latin typeface="Meiryo UI" panose="020B0604030504040204" pitchFamily="50" charset="-128"/>
                <a:ea typeface="Meiryo UI" panose="020B0604030504040204" pitchFamily="50" charset="-128"/>
              </a:rPr>
              <a:t>人 </a:t>
            </a:r>
            <a:r>
              <a:rPr lang="en-US" altLang="ja-JP" sz="1400" dirty="0">
                <a:solidFill>
                  <a:sysClr val="windowText" lastClr="000000"/>
                </a:solidFill>
                <a:latin typeface="Meiryo UI" panose="020B0604030504040204" pitchFamily="50" charset="-128"/>
                <a:ea typeface="Meiryo UI" panose="020B0604030504040204" pitchFamily="50" charset="-128"/>
              </a:rPr>
              <a:t>〕</a:t>
            </a:r>
          </a:p>
        </p:txBody>
      </p:sp>
      <p:sp>
        <p:nvSpPr>
          <p:cNvPr id="74" name="正方形/長方形 73"/>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ＭＳ Ｐゴシック" charset="-128"/>
                <a:ea typeface="Meiryo UI"/>
                <a:cs typeface="Meiryo UI"/>
              </a:rPr>
              <a:t>　</a:t>
            </a:r>
            <a:r>
              <a:rPr lang="ja-JP" altLang="en-US" sz="2000" b="1" dirty="0">
                <a:solidFill>
                  <a:srgbClr val="000000"/>
                </a:solidFill>
                <a:latin typeface="Meiryo UI" panose="020B0604030504040204" pitchFamily="50" charset="-128"/>
                <a:ea typeface="Meiryo UI" panose="020B0604030504040204" pitchFamily="50" charset="-128"/>
                <a:cs typeface="Meiryo UI"/>
              </a:rPr>
              <a:t>特別区の組織　～課・事業所別職員数～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147" name="正方形/長方形 146"/>
          <p:cNvSpPr/>
          <p:nvPr/>
        </p:nvSpPr>
        <p:spPr bwMode="auto">
          <a:xfrm>
            <a:off x="187520" y="2003166"/>
            <a:ext cx="419944" cy="129554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特</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別</a:t>
            </a: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区</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a:p>
            <a:pPr algn="ctr">
              <a:defRPr/>
            </a:pPr>
            <a:r>
              <a:rPr lang="ja-JP" altLang="en-US" sz="1700" b="1" dirty="0">
                <a:solidFill>
                  <a:schemeClr val="tx1"/>
                </a:solidFill>
                <a:latin typeface="Meiryo UI" panose="020B0604030504040204" pitchFamily="50" charset="-128"/>
                <a:ea typeface="Meiryo UI" panose="020B0604030504040204" pitchFamily="50" charset="-128"/>
                <a:cs typeface="Meiryo UI"/>
              </a:rPr>
              <a:t>長</a:t>
            </a:r>
            <a:endParaRPr lang="en-US" altLang="ja-JP" sz="1700" b="1" dirty="0">
              <a:solidFill>
                <a:schemeClr val="tx1"/>
              </a:solidFill>
              <a:latin typeface="Meiryo UI" panose="020B0604030504040204" pitchFamily="50" charset="-128"/>
              <a:ea typeface="Meiryo UI" panose="020B0604030504040204" pitchFamily="50" charset="-128"/>
              <a:cs typeface="Meiryo UI"/>
            </a:endParaRPr>
          </a:p>
        </p:txBody>
      </p:sp>
      <p:sp>
        <p:nvSpPr>
          <p:cNvPr id="148" name="Text Box 45"/>
          <p:cNvSpPr txBox="1">
            <a:spLocks noChangeArrowheads="1"/>
          </p:cNvSpPr>
          <p:nvPr/>
        </p:nvSpPr>
        <p:spPr bwMode="auto">
          <a:xfrm>
            <a:off x="1101146" y="1739937"/>
            <a:ext cx="1368000" cy="2448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危機管理室</a:t>
            </a:r>
          </a:p>
        </p:txBody>
      </p:sp>
      <p:sp>
        <p:nvSpPr>
          <p:cNvPr id="149" name="Text Box 45"/>
          <p:cNvSpPr txBox="1">
            <a:spLocks noChangeArrowheads="1"/>
          </p:cNvSpPr>
          <p:nvPr/>
        </p:nvSpPr>
        <p:spPr bwMode="auto">
          <a:xfrm>
            <a:off x="1101146" y="2083655"/>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政策企画部</a:t>
            </a:r>
          </a:p>
        </p:txBody>
      </p:sp>
      <p:sp>
        <p:nvSpPr>
          <p:cNvPr id="154" name="Text Box 45"/>
          <p:cNvSpPr txBox="1">
            <a:spLocks noChangeArrowheads="1"/>
          </p:cNvSpPr>
          <p:nvPr/>
        </p:nvSpPr>
        <p:spPr bwMode="auto">
          <a:xfrm>
            <a:off x="1101146" y="296221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総務部</a:t>
            </a:r>
          </a:p>
        </p:txBody>
      </p:sp>
      <p:sp>
        <p:nvSpPr>
          <p:cNvPr id="159" name="Text Box 45"/>
          <p:cNvSpPr txBox="1">
            <a:spLocks noChangeArrowheads="1"/>
          </p:cNvSpPr>
          <p:nvPr/>
        </p:nvSpPr>
        <p:spPr bwMode="auto">
          <a:xfrm>
            <a:off x="1101146" y="3573016"/>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財務部</a:t>
            </a:r>
          </a:p>
        </p:txBody>
      </p:sp>
      <p:sp>
        <p:nvSpPr>
          <p:cNvPr id="171" name="Text Box 45"/>
          <p:cNvSpPr txBox="1">
            <a:spLocks noChangeArrowheads="1"/>
          </p:cNvSpPr>
          <p:nvPr/>
        </p:nvSpPr>
        <p:spPr bwMode="auto">
          <a:xfrm>
            <a:off x="1101146" y="4941168"/>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区民部</a:t>
            </a:r>
          </a:p>
        </p:txBody>
      </p:sp>
      <p:sp>
        <p:nvSpPr>
          <p:cNvPr id="172" name="Text Box 45"/>
          <p:cNvSpPr txBox="1">
            <a:spLocks noChangeArrowheads="1"/>
          </p:cNvSpPr>
          <p:nvPr/>
        </p:nvSpPr>
        <p:spPr bwMode="auto">
          <a:xfrm>
            <a:off x="1101146" y="5859020"/>
            <a:ext cx="1368000" cy="246221"/>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産業文化部</a:t>
            </a:r>
          </a:p>
        </p:txBody>
      </p:sp>
      <p:cxnSp>
        <p:nvCxnSpPr>
          <p:cNvPr id="173" name="直線コネクタ 172"/>
          <p:cNvCxnSpPr/>
          <p:nvPr/>
        </p:nvCxnSpPr>
        <p:spPr>
          <a:xfrm flipV="1">
            <a:off x="607464" y="2701702"/>
            <a:ext cx="231981" cy="0"/>
          </a:xfrm>
          <a:prstGeom prst="line">
            <a:avLst/>
          </a:prstGeom>
        </p:spPr>
        <p:style>
          <a:lnRef idx="1">
            <a:schemeClr val="dk1"/>
          </a:lnRef>
          <a:fillRef idx="0">
            <a:schemeClr val="dk1"/>
          </a:fillRef>
          <a:effectRef idx="0">
            <a:schemeClr val="dk1"/>
          </a:effectRef>
          <a:fontRef idx="minor">
            <a:schemeClr val="tx1"/>
          </a:fontRef>
        </p:style>
      </p:cxnSp>
      <p:cxnSp>
        <p:nvCxnSpPr>
          <p:cNvPr id="174" name="直線コネクタ 173"/>
          <p:cNvCxnSpPr/>
          <p:nvPr/>
        </p:nvCxnSpPr>
        <p:spPr>
          <a:xfrm flipV="1">
            <a:off x="849146" y="1846285"/>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5" name="直線コネクタ 174"/>
          <p:cNvCxnSpPr/>
          <p:nvPr/>
        </p:nvCxnSpPr>
        <p:spPr>
          <a:xfrm flipV="1">
            <a:off x="849146" y="220676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p:cNvCxnSpPr/>
          <p:nvPr/>
        </p:nvCxnSpPr>
        <p:spPr>
          <a:xfrm flipV="1">
            <a:off x="849146" y="30853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7" name="直線コネクタ 176"/>
          <p:cNvCxnSpPr/>
          <p:nvPr/>
        </p:nvCxnSpPr>
        <p:spPr>
          <a:xfrm flipV="1">
            <a:off x="849146" y="372906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p:cNvCxnSpPr/>
          <p:nvPr/>
        </p:nvCxnSpPr>
        <p:spPr>
          <a:xfrm flipV="1">
            <a:off x="849146" y="5101543"/>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79" name="直線コネクタ 178"/>
          <p:cNvCxnSpPr/>
          <p:nvPr/>
        </p:nvCxnSpPr>
        <p:spPr>
          <a:xfrm flipV="1">
            <a:off x="839445" y="598179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181" name="直線コネクタ 180"/>
          <p:cNvCxnSpPr/>
          <p:nvPr/>
        </p:nvCxnSpPr>
        <p:spPr>
          <a:xfrm flipV="1">
            <a:off x="2469021" y="22067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2" name="直線コネクタ 181"/>
          <p:cNvCxnSpPr/>
          <p:nvPr/>
        </p:nvCxnSpPr>
        <p:spPr>
          <a:xfrm flipV="1">
            <a:off x="2469021" y="308532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3" name="直線コネクタ 182"/>
          <p:cNvCxnSpPr/>
          <p:nvPr/>
        </p:nvCxnSpPr>
        <p:spPr>
          <a:xfrm flipV="1">
            <a:off x="2469021" y="373139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4" name="直線コネクタ 183"/>
          <p:cNvCxnSpPr/>
          <p:nvPr/>
        </p:nvCxnSpPr>
        <p:spPr>
          <a:xfrm flipV="1">
            <a:off x="2469021" y="5101543"/>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5" name="直線コネクタ 184"/>
          <p:cNvCxnSpPr/>
          <p:nvPr/>
        </p:nvCxnSpPr>
        <p:spPr>
          <a:xfrm flipV="1">
            <a:off x="2469021" y="597125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186" name="直線コネクタ 185"/>
          <p:cNvCxnSpPr/>
          <p:nvPr/>
        </p:nvCxnSpPr>
        <p:spPr>
          <a:xfrm flipV="1">
            <a:off x="2649021" y="249289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7" name="直線コネクタ 186"/>
          <p:cNvCxnSpPr/>
          <p:nvPr/>
        </p:nvCxnSpPr>
        <p:spPr>
          <a:xfrm flipV="1">
            <a:off x="2649021" y="27089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8" name="直線コネクタ 187"/>
          <p:cNvCxnSpPr/>
          <p:nvPr/>
        </p:nvCxnSpPr>
        <p:spPr>
          <a:xfrm flipV="1">
            <a:off x="2649021" y="335756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89" name="直線コネクタ 188"/>
          <p:cNvCxnSpPr/>
          <p:nvPr/>
        </p:nvCxnSpPr>
        <p:spPr>
          <a:xfrm flipV="1">
            <a:off x="2649021" y="3933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0" name="直線コネクタ 189"/>
          <p:cNvCxnSpPr/>
          <p:nvPr/>
        </p:nvCxnSpPr>
        <p:spPr>
          <a:xfrm flipV="1">
            <a:off x="2649021" y="422108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1" name="直線コネクタ 190"/>
          <p:cNvCxnSpPr/>
          <p:nvPr/>
        </p:nvCxnSpPr>
        <p:spPr>
          <a:xfrm flipV="1">
            <a:off x="2649021" y="446955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2" name="直線コネクタ 191"/>
          <p:cNvCxnSpPr/>
          <p:nvPr/>
        </p:nvCxnSpPr>
        <p:spPr>
          <a:xfrm flipV="1">
            <a:off x="2649021" y="472379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3" name="直線コネクタ 192"/>
          <p:cNvCxnSpPr/>
          <p:nvPr/>
        </p:nvCxnSpPr>
        <p:spPr>
          <a:xfrm flipV="1">
            <a:off x="2649021" y="533950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4" name="直線コネクタ 193"/>
          <p:cNvCxnSpPr/>
          <p:nvPr/>
        </p:nvCxnSpPr>
        <p:spPr>
          <a:xfrm flipV="1">
            <a:off x="2649021" y="558924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5" name="直線コネクタ 194"/>
          <p:cNvCxnSpPr/>
          <p:nvPr/>
        </p:nvCxnSpPr>
        <p:spPr>
          <a:xfrm flipV="1">
            <a:off x="2649146" y="62142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6" name="直線コネクタ 195"/>
          <p:cNvCxnSpPr/>
          <p:nvPr/>
        </p:nvCxnSpPr>
        <p:spPr>
          <a:xfrm flipV="1">
            <a:off x="2648845" y="645333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197" name="直線コネクタ 196"/>
          <p:cNvCxnSpPr/>
          <p:nvPr/>
        </p:nvCxnSpPr>
        <p:spPr>
          <a:xfrm flipH="1">
            <a:off x="839445" y="1846285"/>
            <a:ext cx="0" cy="5011715"/>
          </a:xfrm>
          <a:prstGeom prst="line">
            <a:avLst/>
          </a:prstGeom>
        </p:spPr>
        <p:style>
          <a:lnRef idx="1">
            <a:schemeClr val="dk1"/>
          </a:lnRef>
          <a:fillRef idx="0">
            <a:schemeClr val="dk1"/>
          </a:fillRef>
          <a:effectRef idx="0">
            <a:schemeClr val="dk1"/>
          </a:effectRef>
          <a:fontRef idx="minor">
            <a:schemeClr val="tx1"/>
          </a:fontRef>
        </p:style>
      </p:cxnSp>
      <p:cxnSp>
        <p:nvCxnSpPr>
          <p:cNvPr id="216" name="直線コネクタ 215"/>
          <p:cNvCxnSpPr/>
          <p:nvPr/>
        </p:nvCxnSpPr>
        <p:spPr>
          <a:xfrm>
            <a:off x="2648845" y="2200868"/>
            <a:ext cx="0" cy="508305"/>
          </a:xfrm>
          <a:prstGeom prst="line">
            <a:avLst/>
          </a:prstGeom>
        </p:spPr>
        <p:style>
          <a:lnRef idx="1">
            <a:schemeClr val="dk1"/>
          </a:lnRef>
          <a:fillRef idx="0">
            <a:schemeClr val="dk1"/>
          </a:fillRef>
          <a:effectRef idx="0">
            <a:schemeClr val="dk1"/>
          </a:effectRef>
          <a:fontRef idx="minor">
            <a:schemeClr val="tx1"/>
          </a:fontRef>
        </p:style>
      </p:cxnSp>
      <p:cxnSp>
        <p:nvCxnSpPr>
          <p:cNvPr id="217" name="直線コネクタ 216"/>
          <p:cNvCxnSpPr/>
          <p:nvPr/>
        </p:nvCxnSpPr>
        <p:spPr>
          <a:xfrm>
            <a:off x="2648845" y="3085320"/>
            <a:ext cx="0" cy="272243"/>
          </a:xfrm>
          <a:prstGeom prst="line">
            <a:avLst/>
          </a:prstGeom>
        </p:spPr>
        <p:style>
          <a:lnRef idx="1">
            <a:schemeClr val="dk1"/>
          </a:lnRef>
          <a:fillRef idx="0">
            <a:schemeClr val="dk1"/>
          </a:fillRef>
          <a:effectRef idx="0">
            <a:schemeClr val="dk1"/>
          </a:effectRef>
          <a:fontRef idx="minor">
            <a:schemeClr val="tx1"/>
          </a:fontRef>
        </p:style>
      </p:cxnSp>
      <p:cxnSp>
        <p:nvCxnSpPr>
          <p:cNvPr id="218" name="直線コネクタ 217"/>
          <p:cNvCxnSpPr/>
          <p:nvPr/>
        </p:nvCxnSpPr>
        <p:spPr>
          <a:xfrm>
            <a:off x="2648845" y="3735089"/>
            <a:ext cx="0" cy="988709"/>
          </a:xfrm>
          <a:prstGeom prst="line">
            <a:avLst/>
          </a:prstGeom>
        </p:spPr>
        <p:style>
          <a:lnRef idx="1">
            <a:schemeClr val="dk1"/>
          </a:lnRef>
          <a:fillRef idx="0">
            <a:schemeClr val="dk1"/>
          </a:fillRef>
          <a:effectRef idx="0">
            <a:schemeClr val="dk1"/>
          </a:effectRef>
          <a:fontRef idx="minor">
            <a:schemeClr val="tx1"/>
          </a:fontRef>
        </p:style>
      </p:cxnSp>
      <p:cxnSp>
        <p:nvCxnSpPr>
          <p:cNvPr id="219" name="直線コネクタ 218"/>
          <p:cNvCxnSpPr/>
          <p:nvPr/>
        </p:nvCxnSpPr>
        <p:spPr>
          <a:xfrm>
            <a:off x="2648845" y="5102357"/>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20" name="直線コネクタ 219"/>
          <p:cNvCxnSpPr/>
          <p:nvPr/>
        </p:nvCxnSpPr>
        <p:spPr>
          <a:xfrm>
            <a:off x="2648845" y="5971250"/>
            <a:ext cx="0" cy="486000"/>
          </a:xfrm>
          <a:prstGeom prst="line">
            <a:avLst/>
          </a:prstGeom>
        </p:spPr>
        <p:style>
          <a:lnRef idx="1">
            <a:schemeClr val="dk1"/>
          </a:lnRef>
          <a:fillRef idx="0">
            <a:schemeClr val="dk1"/>
          </a:fillRef>
          <a:effectRef idx="0">
            <a:schemeClr val="dk1"/>
          </a:effectRef>
          <a:fontRef idx="minor">
            <a:schemeClr val="tx1"/>
          </a:fontRef>
        </p:style>
      </p:cxnSp>
      <p:cxnSp>
        <p:nvCxnSpPr>
          <p:cNvPr id="221" name="直線コネクタ 220"/>
          <p:cNvCxnSpPr/>
          <p:nvPr/>
        </p:nvCxnSpPr>
        <p:spPr>
          <a:xfrm>
            <a:off x="704629" y="2701702"/>
            <a:ext cx="0" cy="4156298"/>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22" name="表 221"/>
          <p:cNvGraphicFramePr>
            <a:graphicFrameLocks noGrp="1"/>
          </p:cNvGraphicFramePr>
          <p:nvPr/>
        </p:nvGraphicFramePr>
        <p:xfrm>
          <a:off x="2873498" y="1726903"/>
          <a:ext cx="2511550" cy="4824000"/>
        </p:xfrm>
        <a:graphic>
          <a:graphicData uri="http://schemas.openxmlformats.org/drawingml/2006/table">
            <a:tbl>
              <a:tblPr/>
              <a:tblGrid>
                <a:gridCol w="1368000">
                  <a:extLst>
                    <a:ext uri="{9D8B030D-6E8A-4147-A177-3AD203B41FA5}">
                      <a16:colId xmlns:a16="http://schemas.microsoft.com/office/drawing/2014/main" val="20000"/>
                    </a:ext>
                  </a:extLst>
                </a:gridCol>
                <a:gridCol w="78355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21 </a:t>
                      </a:r>
                    </a:p>
                  </a:txBody>
                  <a:tcPr marL="72000" marR="72000" marT="18000" marB="18000" anchor="ctr">
                    <a:lnL w="9525"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秘書広報課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16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区政改革課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行政課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人事課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32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財務課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税務課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区税事務所</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114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契約課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用地管財課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35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5"/>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ダイバーシティ推進課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12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地域支援課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総務企画課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観光文化スポーツ課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a:effectLst/>
                          <a:latin typeface="Meiryo UI"/>
                        </a:rPr>
                        <a:t>11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52000">
                <a:tc>
                  <a:txBody>
                    <a:bodyPr/>
                    <a:lstStyle/>
                    <a:p>
                      <a:pPr algn="dist" fontAlgn="b"/>
                      <a:r>
                        <a:rPr lang="ja-JP" altLang="en-US" sz="1000" b="0" i="0" u="none" strike="noStrike" dirty="0">
                          <a:effectLst/>
                          <a:latin typeface="Meiryo UI" panose="020B0604030504040204" pitchFamily="50" charset="-128"/>
                          <a:ea typeface="Meiryo UI" panose="020B0604030504040204" pitchFamily="50" charset="-128"/>
                        </a:rPr>
                        <a:t>産業振興課</a:t>
                      </a: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l" fontAlgn="b"/>
                      <a:r>
                        <a:rPr lang="ja-JP" altLang="en-US" sz="1050" b="0" i="0" u="none" strike="noStrike" dirty="0">
                          <a:effectLst/>
                          <a:latin typeface="Meiryo UI" panose="020B0604030504040204" pitchFamily="50" charset="-128"/>
                          <a:ea typeface="Meiryo UI" panose="020B0604030504040204" pitchFamily="50" charset="-128"/>
                        </a:rPr>
                        <a:t>人</a:t>
                      </a:r>
                    </a:p>
                  </a:txBody>
                  <a:tcPr marL="72000" marR="72000" marT="18000" marB="1800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21"/>
                  </a:ext>
                </a:extLst>
              </a:tr>
            </a:tbl>
          </a:graphicData>
        </a:graphic>
      </p:graphicFrame>
      <p:sp>
        <p:nvSpPr>
          <p:cNvPr id="83" name="テキスト ボックス 82"/>
          <p:cNvSpPr txBox="1"/>
          <p:nvPr/>
        </p:nvSpPr>
        <p:spPr>
          <a:xfrm>
            <a:off x="1704476" y="2345539"/>
            <a:ext cx="764757" cy="261610"/>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41</a:t>
            </a:r>
            <a:r>
              <a:rPr kumimoji="1" lang="ja-JP" altLang="en-US" sz="1050" dirty="0">
                <a:latin typeface="Meiryo UI" panose="020B0604030504040204" pitchFamily="50" charset="-128"/>
                <a:ea typeface="Meiryo UI" panose="020B0604030504040204" pitchFamily="50" charset="-128"/>
              </a:rPr>
              <a:t>　人</a:t>
            </a:r>
          </a:p>
        </p:txBody>
      </p:sp>
      <p:sp>
        <p:nvSpPr>
          <p:cNvPr id="84" name="テキスト ボックス 83"/>
          <p:cNvSpPr txBox="1"/>
          <p:nvPr/>
        </p:nvSpPr>
        <p:spPr>
          <a:xfrm>
            <a:off x="1704264" y="3222368"/>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56</a:t>
            </a:r>
            <a:r>
              <a:rPr kumimoji="1" lang="ja-JP" altLang="en-US" sz="1050" dirty="0">
                <a:latin typeface="Meiryo UI" panose="020B0604030504040204" pitchFamily="50" charset="-128"/>
                <a:ea typeface="Meiryo UI" panose="020B0604030504040204" pitchFamily="50" charset="-128"/>
              </a:rPr>
              <a:t>　人</a:t>
            </a:r>
          </a:p>
        </p:txBody>
      </p:sp>
      <p:sp>
        <p:nvSpPr>
          <p:cNvPr id="85" name="テキスト ボックス 84"/>
          <p:cNvSpPr txBox="1"/>
          <p:nvPr/>
        </p:nvSpPr>
        <p:spPr>
          <a:xfrm>
            <a:off x="1704263" y="3833747"/>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190</a:t>
            </a:r>
            <a:r>
              <a:rPr kumimoji="1" lang="ja-JP" altLang="en-US" sz="1050" dirty="0">
                <a:latin typeface="Meiryo UI" panose="020B0604030504040204" pitchFamily="50" charset="-128"/>
                <a:ea typeface="Meiryo UI" panose="020B0604030504040204" pitchFamily="50" charset="-128"/>
              </a:rPr>
              <a:t>　人</a:t>
            </a:r>
          </a:p>
        </p:txBody>
      </p:sp>
      <p:sp>
        <p:nvSpPr>
          <p:cNvPr id="86" name="テキスト ボックス 85"/>
          <p:cNvSpPr txBox="1"/>
          <p:nvPr/>
        </p:nvSpPr>
        <p:spPr>
          <a:xfrm>
            <a:off x="1704263" y="5196041"/>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64</a:t>
            </a:r>
            <a:r>
              <a:rPr kumimoji="1" lang="ja-JP" altLang="en-US" sz="1050" dirty="0">
                <a:latin typeface="Meiryo UI" panose="020B0604030504040204" pitchFamily="50" charset="-128"/>
                <a:ea typeface="Meiryo UI" panose="020B0604030504040204" pitchFamily="50" charset="-128"/>
              </a:rPr>
              <a:t>　人</a:t>
            </a:r>
          </a:p>
        </p:txBody>
      </p:sp>
      <p:sp>
        <p:nvSpPr>
          <p:cNvPr id="87" name="テキスト ボックス 86"/>
          <p:cNvSpPr txBox="1"/>
          <p:nvPr/>
        </p:nvSpPr>
        <p:spPr>
          <a:xfrm>
            <a:off x="1704263" y="6118833"/>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57</a:t>
            </a:r>
            <a:r>
              <a:rPr kumimoji="1" lang="ja-JP" altLang="en-US" sz="1050" dirty="0">
                <a:latin typeface="Meiryo UI" panose="020B0604030504040204" pitchFamily="50" charset="-128"/>
                <a:ea typeface="Meiryo UI" panose="020B0604030504040204" pitchFamily="50" charset="-128"/>
              </a:rPr>
              <a:t>　人</a:t>
            </a:r>
          </a:p>
        </p:txBody>
      </p:sp>
      <p:sp>
        <p:nvSpPr>
          <p:cNvPr id="88" name="正方形/長方形 87"/>
          <p:cNvSpPr/>
          <p:nvPr/>
        </p:nvSpPr>
        <p:spPr>
          <a:xfrm>
            <a:off x="4377037" y="1233720"/>
            <a:ext cx="1008011" cy="467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職員数</a:t>
            </a:r>
            <a:r>
              <a:rPr lang="en-US" altLang="ja-JP" sz="1600" dirty="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89" name="正方形/長方形 88"/>
          <p:cNvSpPr/>
          <p:nvPr/>
        </p:nvSpPr>
        <p:spPr>
          <a:xfrm>
            <a:off x="1712741" y="1251364"/>
            <a:ext cx="19446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600" dirty="0">
                <a:solidFill>
                  <a:schemeClr val="tx1"/>
                </a:solidFill>
                <a:latin typeface="Meiryo UI" panose="020B0604030504040204" pitchFamily="50" charset="-128"/>
                <a:ea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rPr>
              <a:t>組織機構</a:t>
            </a:r>
            <a:r>
              <a:rPr lang="en-US" altLang="ja-JP" sz="1600" dirty="0">
                <a:solidFill>
                  <a:schemeClr val="tx1"/>
                </a:solidFill>
                <a:latin typeface="Meiryo UI" panose="020B0604030504040204" pitchFamily="50" charset="-128"/>
                <a:ea typeface="Meiryo UI" panose="020B0604030504040204" pitchFamily="50" charset="-128"/>
              </a:rPr>
              <a:t>】</a:t>
            </a:r>
            <a:endParaRPr lang="ja-JP" altLang="en-US" sz="1600" dirty="0">
              <a:solidFill>
                <a:schemeClr val="tx1"/>
              </a:solidFill>
              <a:latin typeface="Meiryo UI" panose="020B0604030504040204" pitchFamily="50" charset="-128"/>
              <a:ea typeface="Meiryo UI" panose="020B0604030504040204" pitchFamily="50" charset="-128"/>
            </a:endParaRPr>
          </a:p>
        </p:txBody>
      </p:sp>
      <p:grpSp>
        <p:nvGrpSpPr>
          <p:cNvPr id="146" name="グループ化 145"/>
          <p:cNvGrpSpPr/>
          <p:nvPr/>
        </p:nvGrpSpPr>
        <p:grpSpPr>
          <a:xfrm>
            <a:off x="5879579" y="1628800"/>
            <a:ext cx="3708000" cy="3888000"/>
            <a:chOff x="463632" y="2527449"/>
            <a:chExt cx="3358380" cy="3528000"/>
          </a:xfrm>
        </p:grpSpPr>
        <p:sp>
          <p:nvSpPr>
            <p:cNvPr id="162" name="フリーフォーム 161"/>
            <p:cNvSpPr>
              <a:spLocks/>
            </p:cNvSpPr>
            <p:nvPr/>
          </p:nvSpPr>
          <p:spPr bwMode="auto">
            <a:xfrm>
              <a:off x="2319946" y="2527449"/>
              <a:ext cx="917998" cy="939076"/>
            </a:xfrm>
            <a:custGeom>
              <a:avLst/>
              <a:gdLst>
                <a:gd name="T0" fmla="*/ 1554 w 1916"/>
                <a:gd name="T1" fmla="*/ 13 h 1929"/>
                <a:gd name="T2" fmla="*/ 1609 w 1916"/>
                <a:gd name="T3" fmla="*/ 58 h 1929"/>
                <a:gd name="T4" fmla="*/ 1623 w 1916"/>
                <a:gd name="T5" fmla="*/ 121 h 1929"/>
                <a:gd name="T6" fmla="*/ 1617 w 1916"/>
                <a:gd name="T7" fmla="*/ 189 h 1929"/>
                <a:gd name="T8" fmla="*/ 1602 w 1916"/>
                <a:gd name="T9" fmla="*/ 244 h 1929"/>
                <a:gd name="T10" fmla="*/ 1594 w 1916"/>
                <a:gd name="T11" fmla="*/ 333 h 1929"/>
                <a:gd name="T12" fmla="*/ 1620 w 1916"/>
                <a:gd name="T13" fmla="*/ 438 h 1929"/>
                <a:gd name="T14" fmla="*/ 1762 w 1916"/>
                <a:gd name="T15" fmla="*/ 491 h 1929"/>
                <a:gd name="T16" fmla="*/ 1693 w 1916"/>
                <a:gd name="T17" fmla="*/ 509 h 1929"/>
                <a:gd name="T18" fmla="*/ 1769 w 1916"/>
                <a:gd name="T19" fmla="*/ 536 h 1929"/>
                <a:gd name="T20" fmla="*/ 1827 w 1916"/>
                <a:gd name="T21" fmla="*/ 488 h 1929"/>
                <a:gd name="T22" fmla="*/ 1874 w 1916"/>
                <a:gd name="T23" fmla="*/ 530 h 1929"/>
                <a:gd name="T24" fmla="*/ 1822 w 1916"/>
                <a:gd name="T25" fmla="*/ 685 h 1929"/>
                <a:gd name="T26" fmla="*/ 1780 w 1916"/>
                <a:gd name="T27" fmla="*/ 871 h 1929"/>
                <a:gd name="T28" fmla="*/ 1767 w 1916"/>
                <a:gd name="T29" fmla="*/ 1042 h 1929"/>
                <a:gd name="T30" fmla="*/ 1722 w 1916"/>
                <a:gd name="T31" fmla="*/ 1181 h 1929"/>
                <a:gd name="T32" fmla="*/ 1565 w 1916"/>
                <a:gd name="T33" fmla="*/ 1302 h 1929"/>
                <a:gd name="T34" fmla="*/ 1415 w 1916"/>
                <a:gd name="T35" fmla="*/ 1367 h 1929"/>
                <a:gd name="T36" fmla="*/ 1242 w 1916"/>
                <a:gd name="T37" fmla="*/ 1402 h 1929"/>
                <a:gd name="T38" fmla="*/ 1135 w 1916"/>
                <a:gd name="T39" fmla="*/ 1412 h 1929"/>
                <a:gd name="T40" fmla="*/ 975 w 1916"/>
                <a:gd name="T41" fmla="*/ 1402 h 1929"/>
                <a:gd name="T42" fmla="*/ 815 w 1916"/>
                <a:gd name="T43" fmla="*/ 1388 h 1929"/>
                <a:gd name="T44" fmla="*/ 708 w 1916"/>
                <a:gd name="T45" fmla="*/ 1430 h 1929"/>
                <a:gd name="T46" fmla="*/ 637 w 1916"/>
                <a:gd name="T47" fmla="*/ 1478 h 1929"/>
                <a:gd name="T48" fmla="*/ 540 w 1916"/>
                <a:gd name="T49" fmla="*/ 1606 h 1929"/>
                <a:gd name="T50" fmla="*/ 293 w 1916"/>
                <a:gd name="T51" fmla="*/ 1863 h 1929"/>
                <a:gd name="T52" fmla="*/ 55 w 1916"/>
                <a:gd name="T53" fmla="*/ 1840 h 1929"/>
                <a:gd name="T54" fmla="*/ 37 w 1916"/>
                <a:gd name="T55" fmla="*/ 1685 h 1929"/>
                <a:gd name="T56" fmla="*/ 10 w 1916"/>
                <a:gd name="T57" fmla="*/ 1596 h 1929"/>
                <a:gd name="T58" fmla="*/ 0 w 1916"/>
                <a:gd name="T59" fmla="*/ 1475 h 1929"/>
                <a:gd name="T60" fmla="*/ 18 w 1916"/>
                <a:gd name="T61" fmla="*/ 1373 h 1929"/>
                <a:gd name="T62" fmla="*/ 29 w 1916"/>
                <a:gd name="T63" fmla="*/ 1331 h 1929"/>
                <a:gd name="T64" fmla="*/ 42 w 1916"/>
                <a:gd name="T65" fmla="*/ 1276 h 1929"/>
                <a:gd name="T66" fmla="*/ 99 w 1916"/>
                <a:gd name="T67" fmla="*/ 1126 h 1929"/>
                <a:gd name="T68" fmla="*/ 110 w 1916"/>
                <a:gd name="T69" fmla="*/ 1087 h 1929"/>
                <a:gd name="T70" fmla="*/ 126 w 1916"/>
                <a:gd name="T71" fmla="*/ 1045 h 1929"/>
                <a:gd name="T72" fmla="*/ 144 w 1916"/>
                <a:gd name="T73" fmla="*/ 995 h 1929"/>
                <a:gd name="T74" fmla="*/ 189 w 1916"/>
                <a:gd name="T75" fmla="*/ 955 h 1929"/>
                <a:gd name="T76" fmla="*/ 288 w 1916"/>
                <a:gd name="T77" fmla="*/ 895 h 1929"/>
                <a:gd name="T78" fmla="*/ 427 w 1916"/>
                <a:gd name="T79" fmla="*/ 774 h 1929"/>
                <a:gd name="T80" fmla="*/ 553 w 1916"/>
                <a:gd name="T81" fmla="*/ 743 h 1929"/>
                <a:gd name="T82" fmla="*/ 592 w 1916"/>
                <a:gd name="T83" fmla="*/ 777 h 1929"/>
                <a:gd name="T84" fmla="*/ 655 w 1916"/>
                <a:gd name="T85" fmla="*/ 780 h 1929"/>
                <a:gd name="T86" fmla="*/ 710 w 1916"/>
                <a:gd name="T87" fmla="*/ 798 h 1929"/>
                <a:gd name="T88" fmla="*/ 752 w 1916"/>
                <a:gd name="T89" fmla="*/ 816 h 1929"/>
                <a:gd name="T90" fmla="*/ 810 w 1916"/>
                <a:gd name="T91" fmla="*/ 806 h 1929"/>
                <a:gd name="T92" fmla="*/ 873 w 1916"/>
                <a:gd name="T93" fmla="*/ 782 h 1929"/>
                <a:gd name="T94" fmla="*/ 894 w 1916"/>
                <a:gd name="T95" fmla="*/ 738 h 1929"/>
                <a:gd name="T96" fmla="*/ 938 w 1916"/>
                <a:gd name="T97" fmla="*/ 706 h 1929"/>
                <a:gd name="T98" fmla="*/ 959 w 1916"/>
                <a:gd name="T99" fmla="*/ 659 h 1929"/>
                <a:gd name="T100" fmla="*/ 931 w 1916"/>
                <a:gd name="T101" fmla="*/ 591 h 1929"/>
                <a:gd name="T102" fmla="*/ 920 w 1916"/>
                <a:gd name="T103" fmla="*/ 533 h 1929"/>
                <a:gd name="T104" fmla="*/ 986 w 1916"/>
                <a:gd name="T105" fmla="*/ 415 h 1929"/>
                <a:gd name="T106" fmla="*/ 1038 w 1916"/>
                <a:gd name="T107" fmla="*/ 349 h 1929"/>
                <a:gd name="T108" fmla="*/ 1177 w 1916"/>
                <a:gd name="T109" fmla="*/ 318 h 1929"/>
                <a:gd name="T110" fmla="*/ 1250 w 1916"/>
                <a:gd name="T111" fmla="*/ 276 h 1929"/>
                <a:gd name="T112" fmla="*/ 1284 w 1916"/>
                <a:gd name="T113" fmla="*/ 197 h 1929"/>
                <a:gd name="T114" fmla="*/ 1326 w 1916"/>
                <a:gd name="T115" fmla="*/ 84 h 1929"/>
                <a:gd name="T116" fmla="*/ 1408 w 1916"/>
                <a:gd name="T117" fmla="*/ 13 h 1929"/>
                <a:gd name="T118" fmla="*/ 1492 w 1916"/>
                <a:gd name="T119" fmla="*/ 21 h 1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916" h="1929">
                  <a:moveTo>
                    <a:pt x="1492" y="21"/>
                  </a:moveTo>
                  <a:lnTo>
                    <a:pt x="1499" y="21"/>
                  </a:lnTo>
                  <a:lnTo>
                    <a:pt x="1505" y="21"/>
                  </a:lnTo>
                  <a:lnTo>
                    <a:pt x="1510" y="21"/>
                  </a:lnTo>
                  <a:lnTo>
                    <a:pt x="1512" y="21"/>
                  </a:lnTo>
                  <a:lnTo>
                    <a:pt x="1515" y="21"/>
                  </a:lnTo>
                  <a:lnTo>
                    <a:pt x="1520" y="21"/>
                  </a:lnTo>
                  <a:lnTo>
                    <a:pt x="1523" y="19"/>
                  </a:lnTo>
                  <a:lnTo>
                    <a:pt x="1528" y="16"/>
                  </a:lnTo>
                  <a:lnTo>
                    <a:pt x="1531" y="16"/>
                  </a:lnTo>
                  <a:lnTo>
                    <a:pt x="1539" y="13"/>
                  </a:lnTo>
                  <a:lnTo>
                    <a:pt x="1549" y="5"/>
                  </a:lnTo>
                  <a:lnTo>
                    <a:pt x="1552" y="11"/>
                  </a:lnTo>
                  <a:lnTo>
                    <a:pt x="1554" y="13"/>
                  </a:lnTo>
                  <a:lnTo>
                    <a:pt x="1554" y="16"/>
                  </a:lnTo>
                  <a:lnTo>
                    <a:pt x="1557" y="16"/>
                  </a:lnTo>
                  <a:lnTo>
                    <a:pt x="1557" y="19"/>
                  </a:lnTo>
                  <a:lnTo>
                    <a:pt x="1560" y="19"/>
                  </a:lnTo>
                  <a:lnTo>
                    <a:pt x="1560" y="21"/>
                  </a:lnTo>
                  <a:lnTo>
                    <a:pt x="1562" y="21"/>
                  </a:lnTo>
                  <a:lnTo>
                    <a:pt x="1565" y="21"/>
                  </a:lnTo>
                  <a:lnTo>
                    <a:pt x="1583" y="26"/>
                  </a:lnTo>
                  <a:lnTo>
                    <a:pt x="1589" y="32"/>
                  </a:lnTo>
                  <a:lnTo>
                    <a:pt x="1596" y="42"/>
                  </a:lnTo>
                  <a:lnTo>
                    <a:pt x="1599" y="47"/>
                  </a:lnTo>
                  <a:lnTo>
                    <a:pt x="1602" y="47"/>
                  </a:lnTo>
                  <a:lnTo>
                    <a:pt x="1607" y="53"/>
                  </a:lnTo>
                  <a:lnTo>
                    <a:pt x="1609" y="58"/>
                  </a:lnTo>
                  <a:lnTo>
                    <a:pt x="1615" y="66"/>
                  </a:lnTo>
                  <a:lnTo>
                    <a:pt x="1615" y="68"/>
                  </a:lnTo>
                  <a:lnTo>
                    <a:pt x="1617" y="71"/>
                  </a:lnTo>
                  <a:lnTo>
                    <a:pt x="1617" y="76"/>
                  </a:lnTo>
                  <a:lnTo>
                    <a:pt x="1617" y="79"/>
                  </a:lnTo>
                  <a:lnTo>
                    <a:pt x="1620" y="84"/>
                  </a:lnTo>
                  <a:lnTo>
                    <a:pt x="1620" y="92"/>
                  </a:lnTo>
                  <a:lnTo>
                    <a:pt x="1623" y="100"/>
                  </a:lnTo>
                  <a:lnTo>
                    <a:pt x="1623" y="105"/>
                  </a:lnTo>
                  <a:lnTo>
                    <a:pt x="1623" y="110"/>
                  </a:lnTo>
                  <a:lnTo>
                    <a:pt x="1625" y="110"/>
                  </a:lnTo>
                  <a:lnTo>
                    <a:pt x="1625" y="113"/>
                  </a:lnTo>
                  <a:lnTo>
                    <a:pt x="1625" y="116"/>
                  </a:lnTo>
                  <a:lnTo>
                    <a:pt x="1623" y="121"/>
                  </a:lnTo>
                  <a:lnTo>
                    <a:pt x="1623" y="124"/>
                  </a:lnTo>
                  <a:lnTo>
                    <a:pt x="1623" y="129"/>
                  </a:lnTo>
                  <a:lnTo>
                    <a:pt x="1623" y="134"/>
                  </a:lnTo>
                  <a:lnTo>
                    <a:pt x="1623" y="142"/>
                  </a:lnTo>
                  <a:lnTo>
                    <a:pt x="1623" y="144"/>
                  </a:lnTo>
                  <a:lnTo>
                    <a:pt x="1623" y="147"/>
                  </a:lnTo>
                  <a:lnTo>
                    <a:pt x="1623" y="152"/>
                  </a:lnTo>
                  <a:lnTo>
                    <a:pt x="1620" y="155"/>
                  </a:lnTo>
                  <a:lnTo>
                    <a:pt x="1620" y="160"/>
                  </a:lnTo>
                  <a:lnTo>
                    <a:pt x="1620" y="168"/>
                  </a:lnTo>
                  <a:lnTo>
                    <a:pt x="1620" y="171"/>
                  </a:lnTo>
                  <a:lnTo>
                    <a:pt x="1620" y="173"/>
                  </a:lnTo>
                  <a:lnTo>
                    <a:pt x="1620" y="179"/>
                  </a:lnTo>
                  <a:lnTo>
                    <a:pt x="1617" y="189"/>
                  </a:lnTo>
                  <a:lnTo>
                    <a:pt x="1617" y="192"/>
                  </a:lnTo>
                  <a:lnTo>
                    <a:pt x="1615" y="194"/>
                  </a:lnTo>
                  <a:lnTo>
                    <a:pt x="1615" y="197"/>
                  </a:lnTo>
                  <a:lnTo>
                    <a:pt x="1615" y="200"/>
                  </a:lnTo>
                  <a:lnTo>
                    <a:pt x="1615" y="202"/>
                  </a:lnTo>
                  <a:lnTo>
                    <a:pt x="1612" y="207"/>
                  </a:lnTo>
                  <a:lnTo>
                    <a:pt x="1609" y="215"/>
                  </a:lnTo>
                  <a:lnTo>
                    <a:pt x="1607" y="221"/>
                  </a:lnTo>
                  <a:lnTo>
                    <a:pt x="1607" y="223"/>
                  </a:lnTo>
                  <a:lnTo>
                    <a:pt x="1607" y="226"/>
                  </a:lnTo>
                  <a:lnTo>
                    <a:pt x="1604" y="231"/>
                  </a:lnTo>
                  <a:lnTo>
                    <a:pt x="1604" y="236"/>
                  </a:lnTo>
                  <a:lnTo>
                    <a:pt x="1604" y="239"/>
                  </a:lnTo>
                  <a:lnTo>
                    <a:pt x="1602" y="244"/>
                  </a:lnTo>
                  <a:lnTo>
                    <a:pt x="1602" y="247"/>
                  </a:lnTo>
                  <a:lnTo>
                    <a:pt x="1602" y="252"/>
                  </a:lnTo>
                  <a:lnTo>
                    <a:pt x="1602" y="257"/>
                  </a:lnTo>
                  <a:lnTo>
                    <a:pt x="1599" y="268"/>
                  </a:lnTo>
                  <a:lnTo>
                    <a:pt x="1596" y="276"/>
                  </a:lnTo>
                  <a:lnTo>
                    <a:pt x="1594" y="276"/>
                  </a:lnTo>
                  <a:lnTo>
                    <a:pt x="1591" y="286"/>
                  </a:lnTo>
                  <a:lnTo>
                    <a:pt x="1589" y="286"/>
                  </a:lnTo>
                  <a:lnTo>
                    <a:pt x="1589" y="291"/>
                  </a:lnTo>
                  <a:lnTo>
                    <a:pt x="1589" y="299"/>
                  </a:lnTo>
                  <a:lnTo>
                    <a:pt x="1589" y="302"/>
                  </a:lnTo>
                  <a:lnTo>
                    <a:pt x="1589" y="307"/>
                  </a:lnTo>
                  <a:lnTo>
                    <a:pt x="1591" y="323"/>
                  </a:lnTo>
                  <a:lnTo>
                    <a:pt x="1594" y="333"/>
                  </a:lnTo>
                  <a:lnTo>
                    <a:pt x="1594" y="344"/>
                  </a:lnTo>
                  <a:lnTo>
                    <a:pt x="1596" y="354"/>
                  </a:lnTo>
                  <a:lnTo>
                    <a:pt x="1596" y="368"/>
                  </a:lnTo>
                  <a:lnTo>
                    <a:pt x="1599" y="373"/>
                  </a:lnTo>
                  <a:lnTo>
                    <a:pt x="1599" y="381"/>
                  </a:lnTo>
                  <a:lnTo>
                    <a:pt x="1599" y="391"/>
                  </a:lnTo>
                  <a:lnTo>
                    <a:pt x="1602" y="399"/>
                  </a:lnTo>
                  <a:lnTo>
                    <a:pt x="1602" y="407"/>
                  </a:lnTo>
                  <a:lnTo>
                    <a:pt x="1604" y="412"/>
                  </a:lnTo>
                  <a:lnTo>
                    <a:pt x="1604" y="415"/>
                  </a:lnTo>
                  <a:lnTo>
                    <a:pt x="1604" y="420"/>
                  </a:lnTo>
                  <a:lnTo>
                    <a:pt x="1609" y="425"/>
                  </a:lnTo>
                  <a:lnTo>
                    <a:pt x="1612" y="428"/>
                  </a:lnTo>
                  <a:lnTo>
                    <a:pt x="1620" y="438"/>
                  </a:lnTo>
                  <a:lnTo>
                    <a:pt x="1625" y="446"/>
                  </a:lnTo>
                  <a:lnTo>
                    <a:pt x="1628" y="449"/>
                  </a:lnTo>
                  <a:lnTo>
                    <a:pt x="1630" y="452"/>
                  </a:lnTo>
                  <a:lnTo>
                    <a:pt x="1633" y="454"/>
                  </a:lnTo>
                  <a:lnTo>
                    <a:pt x="1633" y="457"/>
                  </a:lnTo>
                  <a:lnTo>
                    <a:pt x="1636" y="459"/>
                  </a:lnTo>
                  <a:lnTo>
                    <a:pt x="1641" y="465"/>
                  </a:lnTo>
                  <a:lnTo>
                    <a:pt x="1730" y="470"/>
                  </a:lnTo>
                  <a:lnTo>
                    <a:pt x="1767" y="473"/>
                  </a:lnTo>
                  <a:lnTo>
                    <a:pt x="1767" y="478"/>
                  </a:lnTo>
                  <a:lnTo>
                    <a:pt x="1764" y="483"/>
                  </a:lnTo>
                  <a:lnTo>
                    <a:pt x="1764" y="486"/>
                  </a:lnTo>
                  <a:lnTo>
                    <a:pt x="1764" y="488"/>
                  </a:lnTo>
                  <a:lnTo>
                    <a:pt x="1762" y="491"/>
                  </a:lnTo>
                  <a:lnTo>
                    <a:pt x="1759" y="504"/>
                  </a:lnTo>
                  <a:lnTo>
                    <a:pt x="1756" y="520"/>
                  </a:lnTo>
                  <a:lnTo>
                    <a:pt x="1754" y="520"/>
                  </a:lnTo>
                  <a:lnTo>
                    <a:pt x="1748" y="520"/>
                  </a:lnTo>
                  <a:lnTo>
                    <a:pt x="1741" y="517"/>
                  </a:lnTo>
                  <a:lnTo>
                    <a:pt x="1735" y="517"/>
                  </a:lnTo>
                  <a:lnTo>
                    <a:pt x="1730" y="515"/>
                  </a:lnTo>
                  <a:lnTo>
                    <a:pt x="1709" y="509"/>
                  </a:lnTo>
                  <a:lnTo>
                    <a:pt x="1706" y="507"/>
                  </a:lnTo>
                  <a:lnTo>
                    <a:pt x="1704" y="507"/>
                  </a:lnTo>
                  <a:lnTo>
                    <a:pt x="1701" y="504"/>
                  </a:lnTo>
                  <a:lnTo>
                    <a:pt x="1699" y="504"/>
                  </a:lnTo>
                  <a:lnTo>
                    <a:pt x="1699" y="501"/>
                  </a:lnTo>
                  <a:lnTo>
                    <a:pt x="1693" y="509"/>
                  </a:lnTo>
                  <a:lnTo>
                    <a:pt x="1701" y="515"/>
                  </a:lnTo>
                  <a:lnTo>
                    <a:pt x="1704" y="517"/>
                  </a:lnTo>
                  <a:lnTo>
                    <a:pt x="1714" y="525"/>
                  </a:lnTo>
                  <a:lnTo>
                    <a:pt x="1720" y="528"/>
                  </a:lnTo>
                  <a:lnTo>
                    <a:pt x="1735" y="530"/>
                  </a:lnTo>
                  <a:lnTo>
                    <a:pt x="1735" y="528"/>
                  </a:lnTo>
                  <a:lnTo>
                    <a:pt x="1738" y="528"/>
                  </a:lnTo>
                  <a:lnTo>
                    <a:pt x="1741" y="528"/>
                  </a:lnTo>
                  <a:lnTo>
                    <a:pt x="1746" y="530"/>
                  </a:lnTo>
                  <a:lnTo>
                    <a:pt x="1748" y="533"/>
                  </a:lnTo>
                  <a:lnTo>
                    <a:pt x="1751" y="533"/>
                  </a:lnTo>
                  <a:lnTo>
                    <a:pt x="1754" y="533"/>
                  </a:lnTo>
                  <a:lnTo>
                    <a:pt x="1767" y="536"/>
                  </a:lnTo>
                  <a:lnTo>
                    <a:pt x="1769" y="536"/>
                  </a:lnTo>
                  <a:lnTo>
                    <a:pt x="1775" y="525"/>
                  </a:lnTo>
                  <a:lnTo>
                    <a:pt x="1777" y="522"/>
                  </a:lnTo>
                  <a:lnTo>
                    <a:pt x="1777" y="517"/>
                  </a:lnTo>
                  <a:lnTo>
                    <a:pt x="1780" y="515"/>
                  </a:lnTo>
                  <a:lnTo>
                    <a:pt x="1783" y="507"/>
                  </a:lnTo>
                  <a:lnTo>
                    <a:pt x="1783" y="504"/>
                  </a:lnTo>
                  <a:lnTo>
                    <a:pt x="1785" y="499"/>
                  </a:lnTo>
                  <a:lnTo>
                    <a:pt x="1785" y="496"/>
                  </a:lnTo>
                  <a:lnTo>
                    <a:pt x="1788" y="494"/>
                  </a:lnTo>
                  <a:lnTo>
                    <a:pt x="1793" y="480"/>
                  </a:lnTo>
                  <a:lnTo>
                    <a:pt x="1809" y="480"/>
                  </a:lnTo>
                  <a:lnTo>
                    <a:pt x="1814" y="483"/>
                  </a:lnTo>
                  <a:lnTo>
                    <a:pt x="1817" y="483"/>
                  </a:lnTo>
                  <a:lnTo>
                    <a:pt x="1827" y="488"/>
                  </a:lnTo>
                  <a:lnTo>
                    <a:pt x="1832" y="488"/>
                  </a:lnTo>
                  <a:lnTo>
                    <a:pt x="1838" y="491"/>
                  </a:lnTo>
                  <a:lnTo>
                    <a:pt x="1843" y="491"/>
                  </a:lnTo>
                  <a:lnTo>
                    <a:pt x="1845" y="494"/>
                  </a:lnTo>
                  <a:lnTo>
                    <a:pt x="1856" y="507"/>
                  </a:lnTo>
                  <a:lnTo>
                    <a:pt x="1859" y="509"/>
                  </a:lnTo>
                  <a:lnTo>
                    <a:pt x="1859" y="512"/>
                  </a:lnTo>
                  <a:lnTo>
                    <a:pt x="1861" y="515"/>
                  </a:lnTo>
                  <a:lnTo>
                    <a:pt x="1864" y="517"/>
                  </a:lnTo>
                  <a:lnTo>
                    <a:pt x="1866" y="520"/>
                  </a:lnTo>
                  <a:lnTo>
                    <a:pt x="1869" y="522"/>
                  </a:lnTo>
                  <a:lnTo>
                    <a:pt x="1869" y="525"/>
                  </a:lnTo>
                  <a:lnTo>
                    <a:pt x="1872" y="528"/>
                  </a:lnTo>
                  <a:lnTo>
                    <a:pt x="1874" y="530"/>
                  </a:lnTo>
                  <a:lnTo>
                    <a:pt x="1900" y="564"/>
                  </a:lnTo>
                  <a:lnTo>
                    <a:pt x="1916" y="580"/>
                  </a:lnTo>
                  <a:lnTo>
                    <a:pt x="1903" y="588"/>
                  </a:lnTo>
                  <a:lnTo>
                    <a:pt x="1895" y="593"/>
                  </a:lnTo>
                  <a:lnTo>
                    <a:pt x="1887" y="599"/>
                  </a:lnTo>
                  <a:lnTo>
                    <a:pt x="1882" y="601"/>
                  </a:lnTo>
                  <a:lnTo>
                    <a:pt x="1880" y="604"/>
                  </a:lnTo>
                  <a:lnTo>
                    <a:pt x="1872" y="614"/>
                  </a:lnTo>
                  <a:lnTo>
                    <a:pt x="1851" y="640"/>
                  </a:lnTo>
                  <a:lnTo>
                    <a:pt x="1840" y="654"/>
                  </a:lnTo>
                  <a:lnTo>
                    <a:pt x="1832" y="664"/>
                  </a:lnTo>
                  <a:lnTo>
                    <a:pt x="1830" y="669"/>
                  </a:lnTo>
                  <a:lnTo>
                    <a:pt x="1824" y="677"/>
                  </a:lnTo>
                  <a:lnTo>
                    <a:pt x="1822" y="685"/>
                  </a:lnTo>
                  <a:lnTo>
                    <a:pt x="1819" y="690"/>
                  </a:lnTo>
                  <a:lnTo>
                    <a:pt x="1814" y="701"/>
                  </a:lnTo>
                  <a:lnTo>
                    <a:pt x="1809" y="714"/>
                  </a:lnTo>
                  <a:lnTo>
                    <a:pt x="1803" y="730"/>
                  </a:lnTo>
                  <a:lnTo>
                    <a:pt x="1798" y="748"/>
                  </a:lnTo>
                  <a:lnTo>
                    <a:pt x="1796" y="756"/>
                  </a:lnTo>
                  <a:lnTo>
                    <a:pt x="1793" y="764"/>
                  </a:lnTo>
                  <a:lnTo>
                    <a:pt x="1788" y="782"/>
                  </a:lnTo>
                  <a:lnTo>
                    <a:pt x="1785" y="803"/>
                  </a:lnTo>
                  <a:lnTo>
                    <a:pt x="1783" y="811"/>
                  </a:lnTo>
                  <a:lnTo>
                    <a:pt x="1783" y="816"/>
                  </a:lnTo>
                  <a:lnTo>
                    <a:pt x="1780" y="832"/>
                  </a:lnTo>
                  <a:lnTo>
                    <a:pt x="1780" y="856"/>
                  </a:lnTo>
                  <a:lnTo>
                    <a:pt x="1780" y="871"/>
                  </a:lnTo>
                  <a:lnTo>
                    <a:pt x="1780" y="887"/>
                  </a:lnTo>
                  <a:lnTo>
                    <a:pt x="1775" y="900"/>
                  </a:lnTo>
                  <a:lnTo>
                    <a:pt x="1775" y="903"/>
                  </a:lnTo>
                  <a:lnTo>
                    <a:pt x="1772" y="913"/>
                  </a:lnTo>
                  <a:lnTo>
                    <a:pt x="1767" y="927"/>
                  </a:lnTo>
                  <a:lnTo>
                    <a:pt x="1762" y="948"/>
                  </a:lnTo>
                  <a:lnTo>
                    <a:pt x="1762" y="950"/>
                  </a:lnTo>
                  <a:lnTo>
                    <a:pt x="1762" y="963"/>
                  </a:lnTo>
                  <a:lnTo>
                    <a:pt x="1764" y="976"/>
                  </a:lnTo>
                  <a:lnTo>
                    <a:pt x="1767" y="995"/>
                  </a:lnTo>
                  <a:lnTo>
                    <a:pt x="1767" y="1008"/>
                  </a:lnTo>
                  <a:lnTo>
                    <a:pt x="1767" y="1024"/>
                  </a:lnTo>
                  <a:lnTo>
                    <a:pt x="1767" y="1037"/>
                  </a:lnTo>
                  <a:lnTo>
                    <a:pt x="1767" y="1042"/>
                  </a:lnTo>
                  <a:lnTo>
                    <a:pt x="1767" y="1047"/>
                  </a:lnTo>
                  <a:lnTo>
                    <a:pt x="1767" y="1055"/>
                  </a:lnTo>
                  <a:lnTo>
                    <a:pt x="1764" y="1058"/>
                  </a:lnTo>
                  <a:lnTo>
                    <a:pt x="1759" y="1087"/>
                  </a:lnTo>
                  <a:lnTo>
                    <a:pt x="1751" y="1110"/>
                  </a:lnTo>
                  <a:lnTo>
                    <a:pt x="1748" y="1121"/>
                  </a:lnTo>
                  <a:lnTo>
                    <a:pt x="1746" y="1134"/>
                  </a:lnTo>
                  <a:lnTo>
                    <a:pt x="1743" y="1144"/>
                  </a:lnTo>
                  <a:lnTo>
                    <a:pt x="1738" y="1152"/>
                  </a:lnTo>
                  <a:lnTo>
                    <a:pt x="1738" y="1157"/>
                  </a:lnTo>
                  <a:lnTo>
                    <a:pt x="1733" y="1165"/>
                  </a:lnTo>
                  <a:lnTo>
                    <a:pt x="1730" y="1171"/>
                  </a:lnTo>
                  <a:lnTo>
                    <a:pt x="1727" y="1173"/>
                  </a:lnTo>
                  <a:lnTo>
                    <a:pt x="1722" y="1181"/>
                  </a:lnTo>
                  <a:lnTo>
                    <a:pt x="1717" y="1189"/>
                  </a:lnTo>
                  <a:lnTo>
                    <a:pt x="1706" y="1199"/>
                  </a:lnTo>
                  <a:lnTo>
                    <a:pt x="1699" y="1205"/>
                  </a:lnTo>
                  <a:lnTo>
                    <a:pt x="1688" y="1215"/>
                  </a:lnTo>
                  <a:lnTo>
                    <a:pt x="1672" y="1228"/>
                  </a:lnTo>
                  <a:lnTo>
                    <a:pt x="1651" y="1241"/>
                  </a:lnTo>
                  <a:lnTo>
                    <a:pt x="1628" y="1260"/>
                  </a:lnTo>
                  <a:lnTo>
                    <a:pt x="1620" y="1265"/>
                  </a:lnTo>
                  <a:lnTo>
                    <a:pt x="1617" y="1268"/>
                  </a:lnTo>
                  <a:lnTo>
                    <a:pt x="1615" y="1270"/>
                  </a:lnTo>
                  <a:lnTo>
                    <a:pt x="1612" y="1270"/>
                  </a:lnTo>
                  <a:lnTo>
                    <a:pt x="1591" y="1286"/>
                  </a:lnTo>
                  <a:lnTo>
                    <a:pt x="1578" y="1294"/>
                  </a:lnTo>
                  <a:lnTo>
                    <a:pt x="1565" y="1302"/>
                  </a:lnTo>
                  <a:lnTo>
                    <a:pt x="1557" y="1307"/>
                  </a:lnTo>
                  <a:lnTo>
                    <a:pt x="1549" y="1312"/>
                  </a:lnTo>
                  <a:lnTo>
                    <a:pt x="1544" y="1315"/>
                  </a:lnTo>
                  <a:lnTo>
                    <a:pt x="1536" y="1318"/>
                  </a:lnTo>
                  <a:lnTo>
                    <a:pt x="1528" y="1323"/>
                  </a:lnTo>
                  <a:lnTo>
                    <a:pt x="1515" y="1328"/>
                  </a:lnTo>
                  <a:lnTo>
                    <a:pt x="1505" y="1333"/>
                  </a:lnTo>
                  <a:lnTo>
                    <a:pt x="1492" y="1339"/>
                  </a:lnTo>
                  <a:lnTo>
                    <a:pt x="1478" y="1344"/>
                  </a:lnTo>
                  <a:lnTo>
                    <a:pt x="1463" y="1352"/>
                  </a:lnTo>
                  <a:lnTo>
                    <a:pt x="1452" y="1354"/>
                  </a:lnTo>
                  <a:lnTo>
                    <a:pt x="1444" y="1360"/>
                  </a:lnTo>
                  <a:lnTo>
                    <a:pt x="1431" y="1362"/>
                  </a:lnTo>
                  <a:lnTo>
                    <a:pt x="1415" y="1367"/>
                  </a:lnTo>
                  <a:lnTo>
                    <a:pt x="1405" y="1370"/>
                  </a:lnTo>
                  <a:lnTo>
                    <a:pt x="1397" y="1373"/>
                  </a:lnTo>
                  <a:lnTo>
                    <a:pt x="1384" y="1378"/>
                  </a:lnTo>
                  <a:lnTo>
                    <a:pt x="1376" y="1378"/>
                  </a:lnTo>
                  <a:lnTo>
                    <a:pt x="1368" y="1381"/>
                  </a:lnTo>
                  <a:lnTo>
                    <a:pt x="1353" y="1383"/>
                  </a:lnTo>
                  <a:lnTo>
                    <a:pt x="1334" y="1386"/>
                  </a:lnTo>
                  <a:lnTo>
                    <a:pt x="1316" y="1391"/>
                  </a:lnTo>
                  <a:lnTo>
                    <a:pt x="1295" y="1394"/>
                  </a:lnTo>
                  <a:lnTo>
                    <a:pt x="1279" y="1396"/>
                  </a:lnTo>
                  <a:lnTo>
                    <a:pt x="1266" y="1399"/>
                  </a:lnTo>
                  <a:lnTo>
                    <a:pt x="1258" y="1399"/>
                  </a:lnTo>
                  <a:lnTo>
                    <a:pt x="1250" y="1402"/>
                  </a:lnTo>
                  <a:lnTo>
                    <a:pt x="1242" y="1402"/>
                  </a:lnTo>
                  <a:lnTo>
                    <a:pt x="1235" y="1404"/>
                  </a:lnTo>
                  <a:lnTo>
                    <a:pt x="1219" y="1407"/>
                  </a:lnTo>
                  <a:lnTo>
                    <a:pt x="1208" y="1407"/>
                  </a:lnTo>
                  <a:lnTo>
                    <a:pt x="1201" y="1409"/>
                  </a:lnTo>
                  <a:lnTo>
                    <a:pt x="1187" y="1409"/>
                  </a:lnTo>
                  <a:lnTo>
                    <a:pt x="1177" y="1409"/>
                  </a:lnTo>
                  <a:lnTo>
                    <a:pt x="1174" y="1409"/>
                  </a:lnTo>
                  <a:lnTo>
                    <a:pt x="1169" y="1409"/>
                  </a:lnTo>
                  <a:lnTo>
                    <a:pt x="1161" y="1409"/>
                  </a:lnTo>
                  <a:lnTo>
                    <a:pt x="1156" y="1412"/>
                  </a:lnTo>
                  <a:lnTo>
                    <a:pt x="1148" y="1412"/>
                  </a:lnTo>
                  <a:lnTo>
                    <a:pt x="1143" y="1412"/>
                  </a:lnTo>
                  <a:lnTo>
                    <a:pt x="1138" y="1412"/>
                  </a:lnTo>
                  <a:lnTo>
                    <a:pt x="1135" y="1412"/>
                  </a:lnTo>
                  <a:lnTo>
                    <a:pt x="1127" y="1412"/>
                  </a:lnTo>
                  <a:lnTo>
                    <a:pt x="1122" y="1412"/>
                  </a:lnTo>
                  <a:lnTo>
                    <a:pt x="1109" y="1412"/>
                  </a:lnTo>
                  <a:lnTo>
                    <a:pt x="1104" y="1412"/>
                  </a:lnTo>
                  <a:lnTo>
                    <a:pt x="1096" y="1412"/>
                  </a:lnTo>
                  <a:lnTo>
                    <a:pt x="1075" y="1412"/>
                  </a:lnTo>
                  <a:lnTo>
                    <a:pt x="1067" y="1412"/>
                  </a:lnTo>
                  <a:lnTo>
                    <a:pt x="1054" y="1409"/>
                  </a:lnTo>
                  <a:lnTo>
                    <a:pt x="1038" y="1409"/>
                  </a:lnTo>
                  <a:lnTo>
                    <a:pt x="1022" y="1407"/>
                  </a:lnTo>
                  <a:lnTo>
                    <a:pt x="1007" y="1404"/>
                  </a:lnTo>
                  <a:lnTo>
                    <a:pt x="991" y="1402"/>
                  </a:lnTo>
                  <a:lnTo>
                    <a:pt x="980" y="1402"/>
                  </a:lnTo>
                  <a:lnTo>
                    <a:pt x="975" y="1402"/>
                  </a:lnTo>
                  <a:lnTo>
                    <a:pt x="951" y="1396"/>
                  </a:lnTo>
                  <a:lnTo>
                    <a:pt x="938" y="1396"/>
                  </a:lnTo>
                  <a:lnTo>
                    <a:pt x="933" y="1394"/>
                  </a:lnTo>
                  <a:lnTo>
                    <a:pt x="923" y="1394"/>
                  </a:lnTo>
                  <a:lnTo>
                    <a:pt x="912" y="1391"/>
                  </a:lnTo>
                  <a:lnTo>
                    <a:pt x="902" y="1391"/>
                  </a:lnTo>
                  <a:lnTo>
                    <a:pt x="886" y="1388"/>
                  </a:lnTo>
                  <a:lnTo>
                    <a:pt x="870" y="1388"/>
                  </a:lnTo>
                  <a:lnTo>
                    <a:pt x="857" y="1386"/>
                  </a:lnTo>
                  <a:lnTo>
                    <a:pt x="836" y="1386"/>
                  </a:lnTo>
                  <a:lnTo>
                    <a:pt x="831" y="1386"/>
                  </a:lnTo>
                  <a:lnTo>
                    <a:pt x="826" y="1388"/>
                  </a:lnTo>
                  <a:lnTo>
                    <a:pt x="820" y="1388"/>
                  </a:lnTo>
                  <a:lnTo>
                    <a:pt x="815" y="1388"/>
                  </a:lnTo>
                  <a:lnTo>
                    <a:pt x="807" y="1391"/>
                  </a:lnTo>
                  <a:lnTo>
                    <a:pt x="799" y="1394"/>
                  </a:lnTo>
                  <a:lnTo>
                    <a:pt x="792" y="1396"/>
                  </a:lnTo>
                  <a:lnTo>
                    <a:pt x="786" y="1396"/>
                  </a:lnTo>
                  <a:lnTo>
                    <a:pt x="778" y="1399"/>
                  </a:lnTo>
                  <a:lnTo>
                    <a:pt x="773" y="1402"/>
                  </a:lnTo>
                  <a:lnTo>
                    <a:pt x="771" y="1402"/>
                  </a:lnTo>
                  <a:lnTo>
                    <a:pt x="763" y="1404"/>
                  </a:lnTo>
                  <a:lnTo>
                    <a:pt x="755" y="1409"/>
                  </a:lnTo>
                  <a:lnTo>
                    <a:pt x="742" y="1415"/>
                  </a:lnTo>
                  <a:lnTo>
                    <a:pt x="729" y="1420"/>
                  </a:lnTo>
                  <a:lnTo>
                    <a:pt x="721" y="1425"/>
                  </a:lnTo>
                  <a:lnTo>
                    <a:pt x="713" y="1428"/>
                  </a:lnTo>
                  <a:lnTo>
                    <a:pt x="708" y="1430"/>
                  </a:lnTo>
                  <a:lnTo>
                    <a:pt x="700" y="1436"/>
                  </a:lnTo>
                  <a:lnTo>
                    <a:pt x="695" y="1438"/>
                  </a:lnTo>
                  <a:lnTo>
                    <a:pt x="692" y="1441"/>
                  </a:lnTo>
                  <a:lnTo>
                    <a:pt x="689" y="1441"/>
                  </a:lnTo>
                  <a:lnTo>
                    <a:pt x="687" y="1444"/>
                  </a:lnTo>
                  <a:lnTo>
                    <a:pt x="681" y="1449"/>
                  </a:lnTo>
                  <a:lnTo>
                    <a:pt x="674" y="1451"/>
                  </a:lnTo>
                  <a:lnTo>
                    <a:pt x="674" y="1454"/>
                  </a:lnTo>
                  <a:lnTo>
                    <a:pt x="671" y="1454"/>
                  </a:lnTo>
                  <a:lnTo>
                    <a:pt x="668" y="1457"/>
                  </a:lnTo>
                  <a:lnTo>
                    <a:pt x="663" y="1459"/>
                  </a:lnTo>
                  <a:lnTo>
                    <a:pt x="650" y="1470"/>
                  </a:lnTo>
                  <a:lnTo>
                    <a:pt x="645" y="1475"/>
                  </a:lnTo>
                  <a:lnTo>
                    <a:pt x="637" y="1478"/>
                  </a:lnTo>
                  <a:lnTo>
                    <a:pt x="626" y="1488"/>
                  </a:lnTo>
                  <a:lnTo>
                    <a:pt x="619" y="1493"/>
                  </a:lnTo>
                  <a:lnTo>
                    <a:pt x="616" y="1496"/>
                  </a:lnTo>
                  <a:lnTo>
                    <a:pt x="611" y="1501"/>
                  </a:lnTo>
                  <a:lnTo>
                    <a:pt x="611" y="1504"/>
                  </a:lnTo>
                  <a:lnTo>
                    <a:pt x="600" y="1514"/>
                  </a:lnTo>
                  <a:lnTo>
                    <a:pt x="592" y="1530"/>
                  </a:lnTo>
                  <a:lnTo>
                    <a:pt x="584" y="1541"/>
                  </a:lnTo>
                  <a:lnTo>
                    <a:pt x="571" y="1559"/>
                  </a:lnTo>
                  <a:lnTo>
                    <a:pt x="561" y="1572"/>
                  </a:lnTo>
                  <a:lnTo>
                    <a:pt x="553" y="1585"/>
                  </a:lnTo>
                  <a:lnTo>
                    <a:pt x="548" y="1593"/>
                  </a:lnTo>
                  <a:lnTo>
                    <a:pt x="543" y="1601"/>
                  </a:lnTo>
                  <a:lnTo>
                    <a:pt x="540" y="1606"/>
                  </a:lnTo>
                  <a:lnTo>
                    <a:pt x="537" y="1612"/>
                  </a:lnTo>
                  <a:lnTo>
                    <a:pt x="532" y="1614"/>
                  </a:lnTo>
                  <a:lnTo>
                    <a:pt x="529" y="1625"/>
                  </a:lnTo>
                  <a:lnTo>
                    <a:pt x="524" y="1633"/>
                  </a:lnTo>
                  <a:lnTo>
                    <a:pt x="524" y="1635"/>
                  </a:lnTo>
                  <a:lnTo>
                    <a:pt x="522" y="1640"/>
                  </a:lnTo>
                  <a:lnTo>
                    <a:pt x="487" y="1695"/>
                  </a:lnTo>
                  <a:lnTo>
                    <a:pt x="406" y="1785"/>
                  </a:lnTo>
                  <a:lnTo>
                    <a:pt x="398" y="1795"/>
                  </a:lnTo>
                  <a:lnTo>
                    <a:pt x="396" y="1795"/>
                  </a:lnTo>
                  <a:lnTo>
                    <a:pt x="372" y="1824"/>
                  </a:lnTo>
                  <a:lnTo>
                    <a:pt x="359" y="1837"/>
                  </a:lnTo>
                  <a:lnTo>
                    <a:pt x="299" y="1863"/>
                  </a:lnTo>
                  <a:lnTo>
                    <a:pt x="293" y="1863"/>
                  </a:lnTo>
                  <a:lnTo>
                    <a:pt x="293" y="1866"/>
                  </a:lnTo>
                  <a:lnTo>
                    <a:pt x="270" y="1877"/>
                  </a:lnTo>
                  <a:lnTo>
                    <a:pt x="265" y="1877"/>
                  </a:lnTo>
                  <a:lnTo>
                    <a:pt x="262" y="1879"/>
                  </a:lnTo>
                  <a:lnTo>
                    <a:pt x="149" y="1929"/>
                  </a:lnTo>
                  <a:lnTo>
                    <a:pt x="147" y="1929"/>
                  </a:lnTo>
                  <a:lnTo>
                    <a:pt x="58" y="1929"/>
                  </a:lnTo>
                  <a:lnTo>
                    <a:pt x="58" y="1924"/>
                  </a:lnTo>
                  <a:lnTo>
                    <a:pt x="58" y="1911"/>
                  </a:lnTo>
                  <a:lnTo>
                    <a:pt x="58" y="1895"/>
                  </a:lnTo>
                  <a:lnTo>
                    <a:pt x="58" y="1874"/>
                  </a:lnTo>
                  <a:lnTo>
                    <a:pt x="58" y="1853"/>
                  </a:lnTo>
                  <a:lnTo>
                    <a:pt x="55" y="1842"/>
                  </a:lnTo>
                  <a:lnTo>
                    <a:pt x="55" y="1840"/>
                  </a:lnTo>
                  <a:lnTo>
                    <a:pt x="55" y="1811"/>
                  </a:lnTo>
                  <a:lnTo>
                    <a:pt x="55" y="1793"/>
                  </a:lnTo>
                  <a:lnTo>
                    <a:pt x="55" y="1779"/>
                  </a:lnTo>
                  <a:lnTo>
                    <a:pt x="52" y="1737"/>
                  </a:lnTo>
                  <a:lnTo>
                    <a:pt x="47" y="1722"/>
                  </a:lnTo>
                  <a:lnTo>
                    <a:pt x="44" y="1711"/>
                  </a:lnTo>
                  <a:lnTo>
                    <a:pt x="44" y="1706"/>
                  </a:lnTo>
                  <a:lnTo>
                    <a:pt x="42" y="1703"/>
                  </a:lnTo>
                  <a:lnTo>
                    <a:pt x="42" y="1701"/>
                  </a:lnTo>
                  <a:lnTo>
                    <a:pt x="42" y="1698"/>
                  </a:lnTo>
                  <a:lnTo>
                    <a:pt x="39" y="1695"/>
                  </a:lnTo>
                  <a:lnTo>
                    <a:pt x="39" y="1693"/>
                  </a:lnTo>
                  <a:lnTo>
                    <a:pt x="39" y="1690"/>
                  </a:lnTo>
                  <a:lnTo>
                    <a:pt x="37" y="1685"/>
                  </a:lnTo>
                  <a:lnTo>
                    <a:pt x="37" y="1682"/>
                  </a:lnTo>
                  <a:lnTo>
                    <a:pt x="31" y="1672"/>
                  </a:lnTo>
                  <a:lnTo>
                    <a:pt x="31" y="1667"/>
                  </a:lnTo>
                  <a:lnTo>
                    <a:pt x="29" y="1664"/>
                  </a:lnTo>
                  <a:lnTo>
                    <a:pt x="29" y="1659"/>
                  </a:lnTo>
                  <a:lnTo>
                    <a:pt x="26" y="1656"/>
                  </a:lnTo>
                  <a:lnTo>
                    <a:pt x="23" y="1648"/>
                  </a:lnTo>
                  <a:lnTo>
                    <a:pt x="23" y="1646"/>
                  </a:lnTo>
                  <a:lnTo>
                    <a:pt x="21" y="1640"/>
                  </a:lnTo>
                  <a:lnTo>
                    <a:pt x="16" y="1619"/>
                  </a:lnTo>
                  <a:lnTo>
                    <a:pt x="16" y="1617"/>
                  </a:lnTo>
                  <a:lnTo>
                    <a:pt x="16" y="1612"/>
                  </a:lnTo>
                  <a:lnTo>
                    <a:pt x="13" y="1609"/>
                  </a:lnTo>
                  <a:lnTo>
                    <a:pt x="10" y="1596"/>
                  </a:lnTo>
                  <a:lnTo>
                    <a:pt x="10" y="1588"/>
                  </a:lnTo>
                  <a:lnTo>
                    <a:pt x="8" y="1577"/>
                  </a:lnTo>
                  <a:lnTo>
                    <a:pt x="5" y="1562"/>
                  </a:lnTo>
                  <a:lnTo>
                    <a:pt x="5" y="1554"/>
                  </a:lnTo>
                  <a:lnTo>
                    <a:pt x="5" y="1546"/>
                  </a:lnTo>
                  <a:lnTo>
                    <a:pt x="2" y="1535"/>
                  </a:lnTo>
                  <a:lnTo>
                    <a:pt x="2" y="1522"/>
                  </a:lnTo>
                  <a:lnTo>
                    <a:pt x="0" y="1517"/>
                  </a:lnTo>
                  <a:lnTo>
                    <a:pt x="0" y="1509"/>
                  </a:lnTo>
                  <a:lnTo>
                    <a:pt x="0" y="1504"/>
                  </a:lnTo>
                  <a:lnTo>
                    <a:pt x="0" y="1499"/>
                  </a:lnTo>
                  <a:lnTo>
                    <a:pt x="0" y="1493"/>
                  </a:lnTo>
                  <a:lnTo>
                    <a:pt x="0" y="1488"/>
                  </a:lnTo>
                  <a:lnTo>
                    <a:pt x="0" y="1475"/>
                  </a:lnTo>
                  <a:lnTo>
                    <a:pt x="0" y="1470"/>
                  </a:lnTo>
                  <a:lnTo>
                    <a:pt x="2" y="1465"/>
                  </a:lnTo>
                  <a:lnTo>
                    <a:pt x="2" y="1459"/>
                  </a:lnTo>
                  <a:lnTo>
                    <a:pt x="2" y="1454"/>
                  </a:lnTo>
                  <a:lnTo>
                    <a:pt x="2" y="1449"/>
                  </a:lnTo>
                  <a:lnTo>
                    <a:pt x="5" y="1441"/>
                  </a:lnTo>
                  <a:lnTo>
                    <a:pt x="8" y="1428"/>
                  </a:lnTo>
                  <a:lnTo>
                    <a:pt x="10" y="1417"/>
                  </a:lnTo>
                  <a:lnTo>
                    <a:pt x="13" y="1404"/>
                  </a:lnTo>
                  <a:lnTo>
                    <a:pt x="13" y="1396"/>
                  </a:lnTo>
                  <a:lnTo>
                    <a:pt x="18" y="1381"/>
                  </a:lnTo>
                  <a:lnTo>
                    <a:pt x="18" y="1378"/>
                  </a:lnTo>
                  <a:lnTo>
                    <a:pt x="18" y="1375"/>
                  </a:lnTo>
                  <a:lnTo>
                    <a:pt x="18" y="1373"/>
                  </a:lnTo>
                  <a:lnTo>
                    <a:pt x="18" y="1370"/>
                  </a:lnTo>
                  <a:lnTo>
                    <a:pt x="18" y="1367"/>
                  </a:lnTo>
                  <a:lnTo>
                    <a:pt x="21" y="1365"/>
                  </a:lnTo>
                  <a:lnTo>
                    <a:pt x="21" y="1362"/>
                  </a:lnTo>
                  <a:lnTo>
                    <a:pt x="21" y="1354"/>
                  </a:lnTo>
                  <a:lnTo>
                    <a:pt x="23" y="1349"/>
                  </a:lnTo>
                  <a:lnTo>
                    <a:pt x="23" y="1346"/>
                  </a:lnTo>
                  <a:lnTo>
                    <a:pt x="23" y="1344"/>
                  </a:lnTo>
                  <a:lnTo>
                    <a:pt x="23" y="1341"/>
                  </a:lnTo>
                  <a:lnTo>
                    <a:pt x="26" y="1341"/>
                  </a:lnTo>
                  <a:lnTo>
                    <a:pt x="26" y="1339"/>
                  </a:lnTo>
                  <a:lnTo>
                    <a:pt x="26" y="1336"/>
                  </a:lnTo>
                  <a:lnTo>
                    <a:pt x="29" y="1333"/>
                  </a:lnTo>
                  <a:lnTo>
                    <a:pt x="29" y="1331"/>
                  </a:lnTo>
                  <a:lnTo>
                    <a:pt x="29" y="1328"/>
                  </a:lnTo>
                  <a:lnTo>
                    <a:pt x="29" y="1325"/>
                  </a:lnTo>
                  <a:lnTo>
                    <a:pt x="31" y="1325"/>
                  </a:lnTo>
                  <a:lnTo>
                    <a:pt x="31" y="1318"/>
                  </a:lnTo>
                  <a:lnTo>
                    <a:pt x="31" y="1315"/>
                  </a:lnTo>
                  <a:lnTo>
                    <a:pt x="31" y="1312"/>
                  </a:lnTo>
                  <a:lnTo>
                    <a:pt x="34" y="1307"/>
                  </a:lnTo>
                  <a:lnTo>
                    <a:pt x="34" y="1304"/>
                  </a:lnTo>
                  <a:lnTo>
                    <a:pt x="34" y="1302"/>
                  </a:lnTo>
                  <a:lnTo>
                    <a:pt x="37" y="1291"/>
                  </a:lnTo>
                  <a:lnTo>
                    <a:pt x="37" y="1286"/>
                  </a:lnTo>
                  <a:lnTo>
                    <a:pt x="39" y="1281"/>
                  </a:lnTo>
                  <a:lnTo>
                    <a:pt x="42" y="1278"/>
                  </a:lnTo>
                  <a:lnTo>
                    <a:pt x="42" y="1276"/>
                  </a:lnTo>
                  <a:lnTo>
                    <a:pt x="42" y="1273"/>
                  </a:lnTo>
                  <a:lnTo>
                    <a:pt x="44" y="1270"/>
                  </a:lnTo>
                  <a:lnTo>
                    <a:pt x="47" y="1257"/>
                  </a:lnTo>
                  <a:lnTo>
                    <a:pt x="52" y="1244"/>
                  </a:lnTo>
                  <a:lnTo>
                    <a:pt x="65" y="1210"/>
                  </a:lnTo>
                  <a:lnTo>
                    <a:pt x="68" y="1207"/>
                  </a:lnTo>
                  <a:lnTo>
                    <a:pt x="68" y="1205"/>
                  </a:lnTo>
                  <a:lnTo>
                    <a:pt x="92" y="1150"/>
                  </a:lnTo>
                  <a:lnTo>
                    <a:pt x="92" y="1144"/>
                  </a:lnTo>
                  <a:lnTo>
                    <a:pt x="94" y="1142"/>
                  </a:lnTo>
                  <a:lnTo>
                    <a:pt x="94" y="1139"/>
                  </a:lnTo>
                  <a:lnTo>
                    <a:pt x="97" y="1134"/>
                  </a:lnTo>
                  <a:lnTo>
                    <a:pt x="97" y="1131"/>
                  </a:lnTo>
                  <a:lnTo>
                    <a:pt x="99" y="1126"/>
                  </a:lnTo>
                  <a:lnTo>
                    <a:pt x="110" y="1129"/>
                  </a:lnTo>
                  <a:lnTo>
                    <a:pt x="110" y="1126"/>
                  </a:lnTo>
                  <a:lnTo>
                    <a:pt x="113" y="1126"/>
                  </a:lnTo>
                  <a:lnTo>
                    <a:pt x="113" y="1121"/>
                  </a:lnTo>
                  <a:lnTo>
                    <a:pt x="118" y="1113"/>
                  </a:lnTo>
                  <a:lnTo>
                    <a:pt x="115" y="1110"/>
                  </a:lnTo>
                  <a:lnTo>
                    <a:pt x="107" y="1108"/>
                  </a:lnTo>
                  <a:lnTo>
                    <a:pt x="105" y="1105"/>
                  </a:lnTo>
                  <a:lnTo>
                    <a:pt x="102" y="1105"/>
                  </a:lnTo>
                  <a:lnTo>
                    <a:pt x="105" y="1100"/>
                  </a:lnTo>
                  <a:lnTo>
                    <a:pt x="107" y="1095"/>
                  </a:lnTo>
                  <a:lnTo>
                    <a:pt x="107" y="1092"/>
                  </a:lnTo>
                  <a:lnTo>
                    <a:pt x="107" y="1089"/>
                  </a:lnTo>
                  <a:lnTo>
                    <a:pt x="110" y="1087"/>
                  </a:lnTo>
                  <a:lnTo>
                    <a:pt x="110" y="1084"/>
                  </a:lnTo>
                  <a:lnTo>
                    <a:pt x="110" y="1081"/>
                  </a:lnTo>
                  <a:lnTo>
                    <a:pt x="113" y="1081"/>
                  </a:lnTo>
                  <a:lnTo>
                    <a:pt x="113" y="1079"/>
                  </a:lnTo>
                  <a:lnTo>
                    <a:pt x="113" y="1076"/>
                  </a:lnTo>
                  <a:lnTo>
                    <a:pt x="115" y="1074"/>
                  </a:lnTo>
                  <a:lnTo>
                    <a:pt x="115" y="1071"/>
                  </a:lnTo>
                  <a:lnTo>
                    <a:pt x="118" y="1066"/>
                  </a:lnTo>
                  <a:lnTo>
                    <a:pt x="118" y="1063"/>
                  </a:lnTo>
                  <a:lnTo>
                    <a:pt x="118" y="1060"/>
                  </a:lnTo>
                  <a:lnTo>
                    <a:pt x="120" y="1060"/>
                  </a:lnTo>
                  <a:lnTo>
                    <a:pt x="120" y="1055"/>
                  </a:lnTo>
                  <a:lnTo>
                    <a:pt x="123" y="1047"/>
                  </a:lnTo>
                  <a:lnTo>
                    <a:pt x="126" y="1045"/>
                  </a:lnTo>
                  <a:lnTo>
                    <a:pt x="126" y="1042"/>
                  </a:lnTo>
                  <a:lnTo>
                    <a:pt x="128" y="1037"/>
                  </a:lnTo>
                  <a:lnTo>
                    <a:pt x="128" y="1034"/>
                  </a:lnTo>
                  <a:lnTo>
                    <a:pt x="128" y="1032"/>
                  </a:lnTo>
                  <a:lnTo>
                    <a:pt x="131" y="1026"/>
                  </a:lnTo>
                  <a:lnTo>
                    <a:pt x="131" y="1024"/>
                  </a:lnTo>
                  <a:lnTo>
                    <a:pt x="134" y="1016"/>
                  </a:lnTo>
                  <a:lnTo>
                    <a:pt x="136" y="1016"/>
                  </a:lnTo>
                  <a:lnTo>
                    <a:pt x="136" y="1013"/>
                  </a:lnTo>
                  <a:lnTo>
                    <a:pt x="139" y="1008"/>
                  </a:lnTo>
                  <a:lnTo>
                    <a:pt x="141" y="1003"/>
                  </a:lnTo>
                  <a:lnTo>
                    <a:pt x="141" y="1000"/>
                  </a:lnTo>
                  <a:lnTo>
                    <a:pt x="141" y="997"/>
                  </a:lnTo>
                  <a:lnTo>
                    <a:pt x="144" y="995"/>
                  </a:lnTo>
                  <a:lnTo>
                    <a:pt x="144" y="990"/>
                  </a:lnTo>
                  <a:lnTo>
                    <a:pt x="147" y="987"/>
                  </a:lnTo>
                  <a:lnTo>
                    <a:pt x="147" y="984"/>
                  </a:lnTo>
                  <a:lnTo>
                    <a:pt x="147" y="982"/>
                  </a:lnTo>
                  <a:lnTo>
                    <a:pt x="149" y="982"/>
                  </a:lnTo>
                  <a:lnTo>
                    <a:pt x="152" y="971"/>
                  </a:lnTo>
                  <a:lnTo>
                    <a:pt x="152" y="969"/>
                  </a:lnTo>
                  <a:lnTo>
                    <a:pt x="155" y="966"/>
                  </a:lnTo>
                  <a:lnTo>
                    <a:pt x="160" y="950"/>
                  </a:lnTo>
                  <a:lnTo>
                    <a:pt x="165" y="950"/>
                  </a:lnTo>
                  <a:lnTo>
                    <a:pt x="173" y="953"/>
                  </a:lnTo>
                  <a:lnTo>
                    <a:pt x="178" y="953"/>
                  </a:lnTo>
                  <a:lnTo>
                    <a:pt x="183" y="955"/>
                  </a:lnTo>
                  <a:lnTo>
                    <a:pt x="189" y="955"/>
                  </a:lnTo>
                  <a:lnTo>
                    <a:pt x="194" y="955"/>
                  </a:lnTo>
                  <a:lnTo>
                    <a:pt x="199" y="955"/>
                  </a:lnTo>
                  <a:lnTo>
                    <a:pt x="202" y="955"/>
                  </a:lnTo>
                  <a:lnTo>
                    <a:pt x="204" y="955"/>
                  </a:lnTo>
                  <a:lnTo>
                    <a:pt x="210" y="955"/>
                  </a:lnTo>
                  <a:lnTo>
                    <a:pt x="215" y="953"/>
                  </a:lnTo>
                  <a:lnTo>
                    <a:pt x="220" y="950"/>
                  </a:lnTo>
                  <a:lnTo>
                    <a:pt x="225" y="948"/>
                  </a:lnTo>
                  <a:lnTo>
                    <a:pt x="231" y="948"/>
                  </a:lnTo>
                  <a:lnTo>
                    <a:pt x="236" y="945"/>
                  </a:lnTo>
                  <a:lnTo>
                    <a:pt x="241" y="940"/>
                  </a:lnTo>
                  <a:lnTo>
                    <a:pt x="246" y="934"/>
                  </a:lnTo>
                  <a:lnTo>
                    <a:pt x="259" y="924"/>
                  </a:lnTo>
                  <a:lnTo>
                    <a:pt x="288" y="895"/>
                  </a:lnTo>
                  <a:lnTo>
                    <a:pt x="320" y="866"/>
                  </a:lnTo>
                  <a:lnTo>
                    <a:pt x="330" y="856"/>
                  </a:lnTo>
                  <a:lnTo>
                    <a:pt x="338" y="848"/>
                  </a:lnTo>
                  <a:lnTo>
                    <a:pt x="346" y="840"/>
                  </a:lnTo>
                  <a:lnTo>
                    <a:pt x="367" y="819"/>
                  </a:lnTo>
                  <a:lnTo>
                    <a:pt x="383" y="803"/>
                  </a:lnTo>
                  <a:lnTo>
                    <a:pt x="396" y="795"/>
                  </a:lnTo>
                  <a:lnTo>
                    <a:pt x="401" y="790"/>
                  </a:lnTo>
                  <a:lnTo>
                    <a:pt x="406" y="787"/>
                  </a:lnTo>
                  <a:lnTo>
                    <a:pt x="409" y="785"/>
                  </a:lnTo>
                  <a:lnTo>
                    <a:pt x="414" y="782"/>
                  </a:lnTo>
                  <a:lnTo>
                    <a:pt x="417" y="782"/>
                  </a:lnTo>
                  <a:lnTo>
                    <a:pt x="419" y="780"/>
                  </a:lnTo>
                  <a:lnTo>
                    <a:pt x="427" y="774"/>
                  </a:lnTo>
                  <a:lnTo>
                    <a:pt x="430" y="774"/>
                  </a:lnTo>
                  <a:lnTo>
                    <a:pt x="438" y="769"/>
                  </a:lnTo>
                  <a:lnTo>
                    <a:pt x="448" y="766"/>
                  </a:lnTo>
                  <a:lnTo>
                    <a:pt x="459" y="761"/>
                  </a:lnTo>
                  <a:lnTo>
                    <a:pt x="469" y="756"/>
                  </a:lnTo>
                  <a:lnTo>
                    <a:pt x="487" y="751"/>
                  </a:lnTo>
                  <a:lnTo>
                    <a:pt x="493" y="748"/>
                  </a:lnTo>
                  <a:lnTo>
                    <a:pt x="501" y="748"/>
                  </a:lnTo>
                  <a:lnTo>
                    <a:pt x="514" y="745"/>
                  </a:lnTo>
                  <a:lnTo>
                    <a:pt x="529" y="743"/>
                  </a:lnTo>
                  <a:lnTo>
                    <a:pt x="540" y="743"/>
                  </a:lnTo>
                  <a:lnTo>
                    <a:pt x="548" y="743"/>
                  </a:lnTo>
                  <a:lnTo>
                    <a:pt x="550" y="743"/>
                  </a:lnTo>
                  <a:lnTo>
                    <a:pt x="553" y="743"/>
                  </a:lnTo>
                  <a:lnTo>
                    <a:pt x="558" y="743"/>
                  </a:lnTo>
                  <a:lnTo>
                    <a:pt x="561" y="743"/>
                  </a:lnTo>
                  <a:lnTo>
                    <a:pt x="566" y="743"/>
                  </a:lnTo>
                  <a:lnTo>
                    <a:pt x="569" y="756"/>
                  </a:lnTo>
                  <a:lnTo>
                    <a:pt x="569" y="759"/>
                  </a:lnTo>
                  <a:lnTo>
                    <a:pt x="571" y="759"/>
                  </a:lnTo>
                  <a:lnTo>
                    <a:pt x="574" y="780"/>
                  </a:lnTo>
                  <a:lnTo>
                    <a:pt x="577" y="780"/>
                  </a:lnTo>
                  <a:lnTo>
                    <a:pt x="582" y="777"/>
                  </a:lnTo>
                  <a:lnTo>
                    <a:pt x="582" y="780"/>
                  </a:lnTo>
                  <a:lnTo>
                    <a:pt x="584" y="780"/>
                  </a:lnTo>
                  <a:lnTo>
                    <a:pt x="587" y="780"/>
                  </a:lnTo>
                  <a:lnTo>
                    <a:pt x="587" y="777"/>
                  </a:lnTo>
                  <a:lnTo>
                    <a:pt x="592" y="777"/>
                  </a:lnTo>
                  <a:lnTo>
                    <a:pt x="595" y="774"/>
                  </a:lnTo>
                  <a:lnTo>
                    <a:pt x="598" y="774"/>
                  </a:lnTo>
                  <a:lnTo>
                    <a:pt x="603" y="774"/>
                  </a:lnTo>
                  <a:lnTo>
                    <a:pt x="613" y="774"/>
                  </a:lnTo>
                  <a:lnTo>
                    <a:pt x="621" y="774"/>
                  </a:lnTo>
                  <a:lnTo>
                    <a:pt x="626" y="774"/>
                  </a:lnTo>
                  <a:lnTo>
                    <a:pt x="634" y="774"/>
                  </a:lnTo>
                  <a:lnTo>
                    <a:pt x="637" y="774"/>
                  </a:lnTo>
                  <a:lnTo>
                    <a:pt x="640" y="774"/>
                  </a:lnTo>
                  <a:lnTo>
                    <a:pt x="642" y="774"/>
                  </a:lnTo>
                  <a:lnTo>
                    <a:pt x="645" y="774"/>
                  </a:lnTo>
                  <a:lnTo>
                    <a:pt x="645" y="777"/>
                  </a:lnTo>
                  <a:lnTo>
                    <a:pt x="647" y="777"/>
                  </a:lnTo>
                  <a:lnTo>
                    <a:pt x="655" y="780"/>
                  </a:lnTo>
                  <a:lnTo>
                    <a:pt x="660" y="780"/>
                  </a:lnTo>
                  <a:lnTo>
                    <a:pt x="663" y="780"/>
                  </a:lnTo>
                  <a:lnTo>
                    <a:pt x="666" y="782"/>
                  </a:lnTo>
                  <a:lnTo>
                    <a:pt x="668" y="782"/>
                  </a:lnTo>
                  <a:lnTo>
                    <a:pt x="671" y="782"/>
                  </a:lnTo>
                  <a:lnTo>
                    <a:pt x="671" y="785"/>
                  </a:lnTo>
                  <a:lnTo>
                    <a:pt x="674" y="785"/>
                  </a:lnTo>
                  <a:lnTo>
                    <a:pt x="676" y="785"/>
                  </a:lnTo>
                  <a:lnTo>
                    <a:pt x="681" y="785"/>
                  </a:lnTo>
                  <a:lnTo>
                    <a:pt x="687" y="785"/>
                  </a:lnTo>
                  <a:lnTo>
                    <a:pt x="700" y="787"/>
                  </a:lnTo>
                  <a:lnTo>
                    <a:pt x="700" y="793"/>
                  </a:lnTo>
                  <a:lnTo>
                    <a:pt x="705" y="795"/>
                  </a:lnTo>
                  <a:lnTo>
                    <a:pt x="710" y="798"/>
                  </a:lnTo>
                  <a:lnTo>
                    <a:pt x="713" y="801"/>
                  </a:lnTo>
                  <a:lnTo>
                    <a:pt x="718" y="803"/>
                  </a:lnTo>
                  <a:lnTo>
                    <a:pt x="723" y="806"/>
                  </a:lnTo>
                  <a:lnTo>
                    <a:pt x="726" y="806"/>
                  </a:lnTo>
                  <a:lnTo>
                    <a:pt x="729" y="808"/>
                  </a:lnTo>
                  <a:lnTo>
                    <a:pt x="731" y="808"/>
                  </a:lnTo>
                  <a:lnTo>
                    <a:pt x="734" y="811"/>
                  </a:lnTo>
                  <a:lnTo>
                    <a:pt x="737" y="814"/>
                  </a:lnTo>
                  <a:lnTo>
                    <a:pt x="742" y="816"/>
                  </a:lnTo>
                  <a:lnTo>
                    <a:pt x="744" y="816"/>
                  </a:lnTo>
                  <a:lnTo>
                    <a:pt x="747" y="816"/>
                  </a:lnTo>
                  <a:lnTo>
                    <a:pt x="747" y="819"/>
                  </a:lnTo>
                  <a:lnTo>
                    <a:pt x="750" y="816"/>
                  </a:lnTo>
                  <a:lnTo>
                    <a:pt x="752" y="816"/>
                  </a:lnTo>
                  <a:lnTo>
                    <a:pt x="757" y="816"/>
                  </a:lnTo>
                  <a:lnTo>
                    <a:pt x="760" y="816"/>
                  </a:lnTo>
                  <a:lnTo>
                    <a:pt x="763" y="816"/>
                  </a:lnTo>
                  <a:lnTo>
                    <a:pt x="765" y="816"/>
                  </a:lnTo>
                  <a:lnTo>
                    <a:pt x="768" y="816"/>
                  </a:lnTo>
                  <a:lnTo>
                    <a:pt x="771" y="816"/>
                  </a:lnTo>
                  <a:lnTo>
                    <a:pt x="773" y="816"/>
                  </a:lnTo>
                  <a:lnTo>
                    <a:pt x="778" y="814"/>
                  </a:lnTo>
                  <a:lnTo>
                    <a:pt x="781" y="814"/>
                  </a:lnTo>
                  <a:lnTo>
                    <a:pt x="797" y="811"/>
                  </a:lnTo>
                  <a:lnTo>
                    <a:pt x="805" y="808"/>
                  </a:lnTo>
                  <a:lnTo>
                    <a:pt x="807" y="808"/>
                  </a:lnTo>
                  <a:lnTo>
                    <a:pt x="810" y="808"/>
                  </a:lnTo>
                  <a:lnTo>
                    <a:pt x="810" y="806"/>
                  </a:lnTo>
                  <a:lnTo>
                    <a:pt x="820" y="806"/>
                  </a:lnTo>
                  <a:lnTo>
                    <a:pt x="823" y="803"/>
                  </a:lnTo>
                  <a:lnTo>
                    <a:pt x="826" y="803"/>
                  </a:lnTo>
                  <a:lnTo>
                    <a:pt x="834" y="801"/>
                  </a:lnTo>
                  <a:lnTo>
                    <a:pt x="841" y="798"/>
                  </a:lnTo>
                  <a:lnTo>
                    <a:pt x="844" y="795"/>
                  </a:lnTo>
                  <a:lnTo>
                    <a:pt x="847" y="795"/>
                  </a:lnTo>
                  <a:lnTo>
                    <a:pt x="854" y="790"/>
                  </a:lnTo>
                  <a:lnTo>
                    <a:pt x="857" y="787"/>
                  </a:lnTo>
                  <a:lnTo>
                    <a:pt x="865" y="787"/>
                  </a:lnTo>
                  <a:lnTo>
                    <a:pt x="868" y="785"/>
                  </a:lnTo>
                  <a:lnTo>
                    <a:pt x="870" y="785"/>
                  </a:lnTo>
                  <a:lnTo>
                    <a:pt x="870" y="782"/>
                  </a:lnTo>
                  <a:lnTo>
                    <a:pt x="873" y="782"/>
                  </a:lnTo>
                  <a:lnTo>
                    <a:pt x="875" y="780"/>
                  </a:lnTo>
                  <a:lnTo>
                    <a:pt x="875" y="777"/>
                  </a:lnTo>
                  <a:lnTo>
                    <a:pt x="881" y="772"/>
                  </a:lnTo>
                  <a:lnTo>
                    <a:pt x="883" y="772"/>
                  </a:lnTo>
                  <a:lnTo>
                    <a:pt x="886" y="769"/>
                  </a:lnTo>
                  <a:lnTo>
                    <a:pt x="886" y="766"/>
                  </a:lnTo>
                  <a:lnTo>
                    <a:pt x="889" y="764"/>
                  </a:lnTo>
                  <a:lnTo>
                    <a:pt x="891" y="761"/>
                  </a:lnTo>
                  <a:lnTo>
                    <a:pt x="891" y="759"/>
                  </a:lnTo>
                  <a:lnTo>
                    <a:pt x="894" y="753"/>
                  </a:lnTo>
                  <a:lnTo>
                    <a:pt x="894" y="748"/>
                  </a:lnTo>
                  <a:lnTo>
                    <a:pt x="894" y="745"/>
                  </a:lnTo>
                  <a:lnTo>
                    <a:pt x="894" y="740"/>
                  </a:lnTo>
                  <a:lnTo>
                    <a:pt x="894" y="738"/>
                  </a:lnTo>
                  <a:lnTo>
                    <a:pt x="896" y="735"/>
                  </a:lnTo>
                  <a:lnTo>
                    <a:pt x="896" y="732"/>
                  </a:lnTo>
                  <a:lnTo>
                    <a:pt x="899" y="730"/>
                  </a:lnTo>
                  <a:lnTo>
                    <a:pt x="899" y="727"/>
                  </a:lnTo>
                  <a:lnTo>
                    <a:pt x="902" y="727"/>
                  </a:lnTo>
                  <a:lnTo>
                    <a:pt x="904" y="724"/>
                  </a:lnTo>
                  <a:lnTo>
                    <a:pt x="910" y="722"/>
                  </a:lnTo>
                  <a:lnTo>
                    <a:pt x="917" y="717"/>
                  </a:lnTo>
                  <a:lnTo>
                    <a:pt x="923" y="714"/>
                  </a:lnTo>
                  <a:lnTo>
                    <a:pt x="925" y="714"/>
                  </a:lnTo>
                  <a:lnTo>
                    <a:pt x="928" y="711"/>
                  </a:lnTo>
                  <a:lnTo>
                    <a:pt x="931" y="711"/>
                  </a:lnTo>
                  <a:lnTo>
                    <a:pt x="936" y="706"/>
                  </a:lnTo>
                  <a:lnTo>
                    <a:pt x="938" y="706"/>
                  </a:lnTo>
                  <a:lnTo>
                    <a:pt x="941" y="706"/>
                  </a:lnTo>
                  <a:lnTo>
                    <a:pt x="944" y="706"/>
                  </a:lnTo>
                  <a:lnTo>
                    <a:pt x="946" y="706"/>
                  </a:lnTo>
                  <a:lnTo>
                    <a:pt x="949" y="706"/>
                  </a:lnTo>
                  <a:lnTo>
                    <a:pt x="959" y="698"/>
                  </a:lnTo>
                  <a:lnTo>
                    <a:pt x="959" y="696"/>
                  </a:lnTo>
                  <a:lnTo>
                    <a:pt x="954" y="690"/>
                  </a:lnTo>
                  <a:lnTo>
                    <a:pt x="954" y="688"/>
                  </a:lnTo>
                  <a:lnTo>
                    <a:pt x="954" y="685"/>
                  </a:lnTo>
                  <a:lnTo>
                    <a:pt x="954" y="680"/>
                  </a:lnTo>
                  <a:lnTo>
                    <a:pt x="954" y="675"/>
                  </a:lnTo>
                  <a:lnTo>
                    <a:pt x="954" y="672"/>
                  </a:lnTo>
                  <a:lnTo>
                    <a:pt x="957" y="667"/>
                  </a:lnTo>
                  <a:lnTo>
                    <a:pt x="959" y="659"/>
                  </a:lnTo>
                  <a:lnTo>
                    <a:pt x="959" y="654"/>
                  </a:lnTo>
                  <a:lnTo>
                    <a:pt x="959" y="651"/>
                  </a:lnTo>
                  <a:lnTo>
                    <a:pt x="967" y="648"/>
                  </a:lnTo>
                  <a:lnTo>
                    <a:pt x="970" y="646"/>
                  </a:lnTo>
                  <a:lnTo>
                    <a:pt x="975" y="640"/>
                  </a:lnTo>
                  <a:lnTo>
                    <a:pt x="978" y="638"/>
                  </a:lnTo>
                  <a:lnTo>
                    <a:pt x="978" y="635"/>
                  </a:lnTo>
                  <a:lnTo>
                    <a:pt x="978" y="633"/>
                  </a:lnTo>
                  <a:lnTo>
                    <a:pt x="954" y="625"/>
                  </a:lnTo>
                  <a:lnTo>
                    <a:pt x="951" y="622"/>
                  </a:lnTo>
                  <a:lnTo>
                    <a:pt x="936" y="606"/>
                  </a:lnTo>
                  <a:lnTo>
                    <a:pt x="933" y="599"/>
                  </a:lnTo>
                  <a:lnTo>
                    <a:pt x="931" y="593"/>
                  </a:lnTo>
                  <a:lnTo>
                    <a:pt x="931" y="591"/>
                  </a:lnTo>
                  <a:lnTo>
                    <a:pt x="928" y="585"/>
                  </a:lnTo>
                  <a:lnTo>
                    <a:pt x="925" y="583"/>
                  </a:lnTo>
                  <a:lnTo>
                    <a:pt x="925" y="580"/>
                  </a:lnTo>
                  <a:lnTo>
                    <a:pt x="886" y="593"/>
                  </a:lnTo>
                  <a:lnTo>
                    <a:pt x="883" y="591"/>
                  </a:lnTo>
                  <a:lnTo>
                    <a:pt x="889" y="575"/>
                  </a:lnTo>
                  <a:lnTo>
                    <a:pt x="889" y="572"/>
                  </a:lnTo>
                  <a:lnTo>
                    <a:pt x="889" y="570"/>
                  </a:lnTo>
                  <a:lnTo>
                    <a:pt x="891" y="567"/>
                  </a:lnTo>
                  <a:lnTo>
                    <a:pt x="894" y="564"/>
                  </a:lnTo>
                  <a:lnTo>
                    <a:pt x="907" y="551"/>
                  </a:lnTo>
                  <a:lnTo>
                    <a:pt x="912" y="543"/>
                  </a:lnTo>
                  <a:lnTo>
                    <a:pt x="917" y="538"/>
                  </a:lnTo>
                  <a:lnTo>
                    <a:pt x="920" y="533"/>
                  </a:lnTo>
                  <a:lnTo>
                    <a:pt x="928" y="520"/>
                  </a:lnTo>
                  <a:lnTo>
                    <a:pt x="933" y="512"/>
                  </a:lnTo>
                  <a:lnTo>
                    <a:pt x="936" y="509"/>
                  </a:lnTo>
                  <a:lnTo>
                    <a:pt x="946" y="491"/>
                  </a:lnTo>
                  <a:lnTo>
                    <a:pt x="951" y="483"/>
                  </a:lnTo>
                  <a:lnTo>
                    <a:pt x="954" y="478"/>
                  </a:lnTo>
                  <a:lnTo>
                    <a:pt x="962" y="462"/>
                  </a:lnTo>
                  <a:lnTo>
                    <a:pt x="967" y="454"/>
                  </a:lnTo>
                  <a:lnTo>
                    <a:pt x="970" y="446"/>
                  </a:lnTo>
                  <a:lnTo>
                    <a:pt x="972" y="441"/>
                  </a:lnTo>
                  <a:lnTo>
                    <a:pt x="978" y="431"/>
                  </a:lnTo>
                  <a:lnTo>
                    <a:pt x="980" y="425"/>
                  </a:lnTo>
                  <a:lnTo>
                    <a:pt x="983" y="417"/>
                  </a:lnTo>
                  <a:lnTo>
                    <a:pt x="986" y="415"/>
                  </a:lnTo>
                  <a:lnTo>
                    <a:pt x="988" y="407"/>
                  </a:lnTo>
                  <a:lnTo>
                    <a:pt x="988" y="402"/>
                  </a:lnTo>
                  <a:lnTo>
                    <a:pt x="991" y="402"/>
                  </a:lnTo>
                  <a:lnTo>
                    <a:pt x="993" y="394"/>
                  </a:lnTo>
                  <a:lnTo>
                    <a:pt x="996" y="386"/>
                  </a:lnTo>
                  <a:lnTo>
                    <a:pt x="999" y="381"/>
                  </a:lnTo>
                  <a:lnTo>
                    <a:pt x="1004" y="375"/>
                  </a:lnTo>
                  <a:lnTo>
                    <a:pt x="1007" y="370"/>
                  </a:lnTo>
                  <a:lnTo>
                    <a:pt x="1009" y="368"/>
                  </a:lnTo>
                  <a:lnTo>
                    <a:pt x="1014" y="365"/>
                  </a:lnTo>
                  <a:lnTo>
                    <a:pt x="1020" y="360"/>
                  </a:lnTo>
                  <a:lnTo>
                    <a:pt x="1028" y="357"/>
                  </a:lnTo>
                  <a:lnTo>
                    <a:pt x="1033" y="352"/>
                  </a:lnTo>
                  <a:lnTo>
                    <a:pt x="1038" y="349"/>
                  </a:lnTo>
                  <a:lnTo>
                    <a:pt x="1046" y="344"/>
                  </a:lnTo>
                  <a:lnTo>
                    <a:pt x="1051" y="341"/>
                  </a:lnTo>
                  <a:lnTo>
                    <a:pt x="1059" y="339"/>
                  </a:lnTo>
                  <a:lnTo>
                    <a:pt x="1064" y="339"/>
                  </a:lnTo>
                  <a:lnTo>
                    <a:pt x="1069" y="336"/>
                  </a:lnTo>
                  <a:lnTo>
                    <a:pt x="1075" y="333"/>
                  </a:lnTo>
                  <a:lnTo>
                    <a:pt x="1080" y="333"/>
                  </a:lnTo>
                  <a:lnTo>
                    <a:pt x="1083" y="333"/>
                  </a:lnTo>
                  <a:lnTo>
                    <a:pt x="1090" y="331"/>
                  </a:lnTo>
                  <a:lnTo>
                    <a:pt x="1132" y="326"/>
                  </a:lnTo>
                  <a:lnTo>
                    <a:pt x="1151" y="323"/>
                  </a:lnTo>
                  <a:lnTo>
                    <a:pt x="1161" y="320"/>
                  </a:lnTo>
                  <a:lnTo>
                    <a:pt x="1169" y="320"/>
                  </a:lnTo>
                  <a:lnTo>
                    <a:pt x="1177" y="318"/>
                  </a:lnTo>
                  <a:lnTo>
                    <a:pt x="1182" y="315"/>
                  </a:lnTo>
                  <a:lnTo>
                    <a:pt x="1190" y="312"/>
                  </a:lnTo>
                  <a:lnTo>
                    <a:pt x="1195" y="310"/>
                  </a:lnTo>
                  <a:lnTo>
                    <a:pt x="1201" y="310"/>
                  </a:lnTo>
                  <a:lnTo>
                    <a:pt x="1203" y="310"/>
                  </a:lnTo>
                  <a:lnTo>
                    <a:pt x="1203" y="307"/>
                  </a:lnTo>
                  <a:lnTo>
                    <a:pt x="1208" y="305"/>
                  </a:lnTo>
                  <a:lnTo>
                    <a:pt x="1214" y="302"/>
                  </a:lnTo>
                  <a:lnTo>
                    <a:pt x="1221" y="297"/>
                  </a:lnTo>
                  <a:lnTo>
                    <a:pt x="1229" y="294"/>
                  </a:lnTo>
                  <a:lnTo>
                    <a:pt x="1240" y="286"/>
                  </a:lnTo>
                  <a:lnTo>
                    <a:pt x="1245" y="281"/>
                  </a:lnTo>
                  <a:lnTo>
                    <a:pt x="1250" y="278"/>
                  </a:lnTo>
                  <a:lnTo>
                    <a:pt x="1250" y="276"/>
                  </a:lnTo>
                  <a:lnTo>
                    <a:pt x="1253" y="276"/>
                  </a:lnTo>
                  <a:lnTo>
                    <a:pt x="1253" y="273"/>
                  </a:lnTo>
                  <a:lnTo>
                    <a:pt x="1256" y="270"/>
                  </a:lnTo>
                  <a:lnTo>
                    <a:pt x="1258" y="268"/>
                  </a:lnTo>
                  <a:lnTo>
                    <a:pt x="1261" y="263"/>
                  </a:lnTo>
                  <a:lnTo>
                    <a:pt x="1263" y="257"/>
                  </a:lnTo>
                  <a:lnTo>
                    <a:pt x="1269" y="249"/>
                  </a:lnTo>
                  <a:lnTo>
                    <a:pt x="1271" y="244"/>
                  </a:lnTo>
                  <a:lnTo>
                    <a:pt x="1274" y="239"/>
                  </a:lnTo>
                  <a:lnTo>
                    <a:pt x="1277" y="231"/>
                  </a:lnTo>
                  <a:lnTo>
                    <a:pt x="1279" y="221"/>
                  </a:lnTo>
                  <a:lnTo>
                    <a:pt x="1282" y="215"/>
                  </a:lnTo>
                  <a:lnTo>
                    <a:pt x="1284" y="205"/>
                  </a:lnTo>
                  <a:lnTo>
                    <a:pt x="1284" y="197"/>
                  </a:lnTo>
                  <a:lnTo>
                    <a:pt x="1290" y="181"/>
                  </a:lnTo>
                  <a:lnTo>
                    <a:pt x="1290" y="176"/>
                  </a:lnTo>
                  <a:lnTo>
                    <a:pt x="1292" y="163"/>
                  </a:lnTo>
                  <a:lnTo>
                    <a:pt x="1295" y="155"/>
                  </a:lnTo>
                  <a:lnTo>
                    <a:pt x="1295" y="147"/>
                  </a:lnTo>
                  <a:lnTo>
                    <a:pt x="1298" y="139"/>
                  </a:lnTo>
                  <a:lnTo>
                    <a:pt x="1300" y="131"/>
                  </a:lnTo>
                  <a:lnTo>
                    <a:pt x="1305" y="118"/>
                  </a:lnTo>
                  <a:lnTo>
                    <a:pt x="1308" y="113"/>
                  </a:lnTo>
                  <a:lnTo>
                    <a:pt x="1311" y="108"/>
                  </a:lnTo>
                  <a:lnTo>
                    <a:pt x="1313" y="103"/>
                  </a:lnTo>
                  <a:lnTo>
                    <a:pt x="1316" y="97"/>
                  </a:lnTo>
                  <a:lnTo>
                    <a:pt x="1321" y="92"/>
                  </a:lnTo>
                  <a:lnTo>
                    <a:pt x="1326" y="84"/>
                  </a:lnTo>
                  <a:lnTo>
                    <a:pt x="1334" y="76"/>
                  </a:lnTo>
                  <a:lnTo>
                    <a:pt x="1339" y="68"/>
                  </a:lnTo>
                  <a:lnTo>
                    <a:pt x="1345" y="63"/>
                  </a:lnTo>
                  <a:lnTo>
                    <a:pt x="1347" y="58"/>
                  </a:lnTo>
                  <a:lnTo>
                    <a:pt x="1355" y="50"/>
                  </a:lnTo>
                  <a:lnTo>
                    <a:pt x="1360" y="45"/>
                  </a:lnTo>
                  <a:lnTo>
                    <a:pt x="1366" y="42"/>
                  </a:lnTo>
                  <a:lnTo>
                    <a:pt x="1374" y="34"/>
                  </a:lnTo>
                  <a:lnTo>
                    <a:pt x="1381" y="32"/>
                  </a:lnTo>
                  <a:lnTo>
                    <a:pt x="1387" y="26"/>
                  </a:lnTo>
                  <a:lnTo>
                    <a:pt x="1389" y="26"/>
                  </a:lnTo>
                  <a:lnTo>
                    <a:pt x="1395" y="21"/>
                  </a:lnTo>
                  <a:lnTo>
                    <a:pt x="1400" y="19"/>
                  </a:lnTo>
                  <a:lnTo>
                    <a:pt x="1408" y="13"/>
                  </a:lnTo>
                  <a:lnTo>
                    <a:pt x="1413" y="11"/>
                  </a:lnTo>
                  <a:lnTo>
                    <a:pt x="1418" y="8"/>
                  </a:lnTo>
                  <a:lnTo>
                    <a:pt x="1426" y="3"/>
                  </a:lnTo>
                  <a:lnTo>
                    <a:pt x="1434" y="0"/>
                  </a:lnTo>
                  <a:lnTo>
                    <a:pt x="1444" y="5"/>
                  </a:lnTo>
                  <a:lnTo>
                    <a:pt x="1452" y="11"/>
                  </a:lnTo>
                  <a:lnTo>
                    <a:pt x="1455" y="11"/>
                  </a:lnTo>
                  <a:lnTo>
                    <a:pt x="1457" y="13"/>
                  </a:lnTo>
                  <a:lnTo>
                    <a:pt x="1460" y="13"/>
                  </a:lnTo>
                  <a:lnTo>
                    <a:pt x="1465" y="16"/>
                  </a:lnTo>
                  <a:lnTo>
                    <a:pt x="1471" y="19"/>
                  </a:lnTo>
                  <a:lnTo>
                    <a:pt x="1478" y="21"/>
                  </a:lnTo>
                  <a:lnTo>
                    <a:pt x="1484" y="21"/>
                  </a:lnTo>
                  <a:lnTo>
                    <a:pt x="1492" y="21"/>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64" name="フリーフォーム 163"/>
            <p:cNvSpPr>
              <a:spLocks/>
            </p:cNvSpPr>
            <p:nvPr/>
          </p:nvSpPr>
          <p:spPr bwMode="auto">
            <a:xfrm>
              <a:off x="2695164" y="2957820"/>
              <a:ext cx="660926" cy="675476"/>
            </a:xfrm>
            <a:custGeom>
              <a:avLst/>
              <a:gdLst>
                <a:gd name="T0" fmla="*/ 1156 w 1379"/>
                <a:gd name="T1" fmla="*/ 221 h 1388"/>
                <a:gd name="T2" fmla="*/ 1162 w 1379"/>
                <a:gd name="T3" fmla="*/ 247 h 1388"/>
                <a:gd name="T4" fmla="*/ 1164 w 1379"/>
                <a:gd name="T5" fmla="*/ 276 h 1388"/>
                <a:gd name="T6" fmla="*/ 1162 w 1379"/>
                <a:gd name="T7" fmla="*/ 307 h 1388"/>
                <a:gd name="T8" fmla="*/ 1151 w 1379"/>
                <a:gd name="T9" fmla="*/ 357 h 1388"/>
                <a:gd name="T10" fmla="*/ 1107 w 1379"/>
                <a:gd name="T11" fmla="*/ 404 h 1388"/>
                <a:gd name="T12" fmla="*/ 1041 w 1379"/>
                <a:gd name="T13" fmla="*/ 446 h 1388"/>
                <a:gd name="T14" fmla="*/ 1012 w 1379"/>
                <a:gd name="T15" fmla="*/ 465 h 1388"/>
                <a:gd name="T16" fmla="*/ 978 w 1379"/>
                <a:gd name="T17" fmla="*/ 486 h 1388"/>
                <a:gd name="T18" fmla="*/ 936 w 1379"/>
                <a:gd name="T19" fmla="*/ 515 h 1388"/>
                <a:gd name="T20" fmla="*/ 933 w 1379"/>
                <a:gd name="T21" fmla="*/ 567 h 1388"/>
                <a:gd name="T22" fmla="*/ 949 w 1379"/>
                <a:gd name="T23" fmla="*/ 622 h 1388"/>
                <a:gd name="T24" fmla="*/ 954 w 1379"/>
                <a:gd name="T25" fmla="*/ 727 h 1388"/>
                <a:gd name="T26" fmla="*/ 962 w 1379"/>
                <a:gd name="T27" fmla="*/ 843 h 1388"/>
                <a:gd name="T28" fmla="*/ 1025 w 1379"/>
                <a:gd name="T29" fmla="*/ 843 h 1388"/>
                <a:gd name="T30" fmla="*/ 1112 w 1379"/>
                <a:gd name="T31" fmla="*/ 819 h 1388"/>
                <a:gd name="T32" fmla="*/ 1148 w 1379"/>
                <a:gd name="T33" fmla="*/ 832 h 1388"/>
                <a:gd name="T34" fmla="*/ 1190 w 1379"/>
                <a:gd name="T35" fmla="*/ 850 h 1388"/>
                <a:gd name="T36" fmla="*/ 1230 w 1379"/>
                <a:gd name="T37" fmla="*/ 858 h 1388"/>
                <a:gd name="T38" fmla="*/ 1277 w 1379"/>
                <a:gd name="T39" fmla="*/ 906 h 1388"/>
                <a:gd name="T40" fmla="*/ 1298 w 1379"/>
                <a:gd name="T41" fmla="*/ 937 h 1388"/>
                <a:gd name="T42" fmla="*/ 1308 w 1379"/>
                <a:gd name="T43" fmla="*/ 963 h 1388"/>
                <a:gd name="T44" fmla="*/ 1314 w 1379"/>
                <a:gd name="T45" fmla="*/ 1016 h 1388"/>
                <a:gd name="T46" fmla="*/ 1327 w 1379"/>
                <a:gd name="T47" fmla="*/ 1068 h 1388"/>
                <a:gd name="T48" fmla="*/ 1363 w 1379"/>
                <a:gd name="T49" fmla="*/ 1118 h 1388"/>
                <a:gd name="T50" fmla="*/ 1319 w 1379"/>
                <a:gd name="T51" fmla="*/ 1158 h 1388"/>
                <a:gd name="T52" fmla="*/ 1219 w 1379"/>
                <a:gd name="T53" fmla="*/ 1158 h 1388"/>
                <a:gd name="T54" fmla="*/ 1235 w 1379"/>
                <a:gd name="T55" fmla="*/ 1239 h 1388"/>
                <a:gd name="T56" fmla="*/ 1020 w 1379"/>
                <a:gd name="T57" fmla="*/ 1242 h 1388"/>
                <a:gd name="T58" fmla="*/ 910 w 1379"/>
                <a:gd name="T59" fmla="*/ 1236 h 1388"/>
                <a:gd name="T60" fmla="*/ 742 w 1379"/>
                <a:gd name="T61" fmla="*/ 1231 h 1388"/>
                <a:gd name="T62" fmla="*/ 629 w 1379"/>
                <a:gd name="T63" fmla="*/ 1257 h 1388"/>
                <a:gd name="T64" fmla="*/ 506 w 1379"/>
                <a:gd name="T65" fmla="*/ 1375 h 1388"/>
                <a:gd name="T66" fmla="*/ 441 w 1379"/>
                <a:gd name="T67" fmla="*/ 1310 h 1388"/>
                <a:gd name="T68" fmla="*/ 386 w 1379"/>
                <a:gd name="T69" fmla="*/ 1234 h 1388"/>
                <a:gd name="T70" fmla="*/ 325 w 1379"/>
                <a:gd name="T71" fmla="*/ 1144 h 1388"/>
                <a:gd name="T72" fmla="*/ 289 w 1379"/>
                <a:gd name="T73" fmla="*/ 1089 h 1388"/>
                <a:gd name="T74" fmla="*/ 247 w 1379"/>
                <a:gd name="T75" fmla="*/ 1029 h 1388"/>
                <a:gd name="T76" fmla="*/ 218 w 1379"/>
                <a:gd name="T77" fmla="*/ 984 h 1388"/>
                <a:gd name="T78" fmla="*/ 192 w 1379"/>
                <a:gd name="T79" fmla="*/ 942 h 1388"/>
                <a:gd name="T80" fmla="*/ 155 w 1379"/>
                <a:gd name="T81" fmla="*/ 869 h 1388"/>
                <a:gd name="T82" fmla="*/ 134 w 1379"/>
                <a:gd name="T83" fmla="*/ 816 h 1388"/>
                <a:gd name="T84" fmla="*/ 92 w 1379"/>
                <a:gd name="T85" fmla="*/ 719 h 1388"/>
                <a:gd name="T86" fmla="*/ 50 w 1379"/>
                <a:gd name="T87" fmla="*/ 627 h 1388"/>
                <a:gd name="T88" fmla="*/ 5 w 1379"/>
                <a:gd name="T89" fmla="*/ 512 h 1388"/>
                <a:gd name="T90" fmla="*/ 97 w 1379"/>
                <a:gd name="T91" fmla="*/ 501 h 1388"/>
                <a:gd name="T92" fmla="*/ 234 w 1379"/>
                <a:gd name="T93" fmla="*/ 517 h 1388"/>
                <a:gd name="T94" fmla="*/ 362 w 1379"/>
                <a:gd name="T95" fmla="*/ 525 h 1388"/>
                <a:gd name="T96" fmla="*/ 435 w 1379"/>
                <a:gd name="T97" fmla="*/ 520 h 1388"/>
                <a:gd name="T98" fmla="*/ 580 w 1379"/>
                <a:gd name="T99" fmla="*/ 496 h 1388"/>
                <a:gd name="T100" fmla="*/ 705 w 1379"/>
                <a:gd name="T101" fmla="*/ 457 h 1388"/>
                <a:gd name="T102" fmla="*/ 818 w 1379"/>
                <a:gd name="T103" fmla="*/ 399 h 1388"/>
                <a:gd name="T104" fmla="*/ 944 w 1379"/>
                <a:gd name="T105" fmla="*/ 302 h 1388"/>
                <a:gd name="T106" fmla="*/ 986 w 1379"/>
                <a:gd name="T107" fmla="*/ 200 h 1388"/>
                <a:gd name="T108" fmla="*/ 989 w 1379"/>
                <a:gd name="T109" fmla="*/ 63 h 1388"/>
                <a:gd name="T110" fmla="*/ 1036 w 1379"/>
                <a:gd name="T111" fmla="*/ 47 h 1388"/>
                <a:gd name="T112" fmla="*/ 1067 w 1379"/>
                <a:gd name="T113" fmla="*/ 89 h 1388"/>
                <a:gd name="T114" fmla="*/ 1104 w 1379"/>
                <a:gd name="T115" fmla="*/ 126 h 1388"/>
                <a:gd name="T116" fmla="*/ 1127 w 1379"/>
                <a:gd name="T117" fmla="*/ 158 h 1388"/>
                <a:gd name="T118" fmla="*/ 1141 w 1379"/>
                <a:gd name="T119" fmla="*/ 179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79" h="1388">
                  <a:moveTo>
                    <a:pt x="1146" y="192"/>
                  </a:moveTo>
                  <a:lnTo>
                    <a:pt x="1148" y="192"/>
                  </a:lnTo>
                  <a:lnTo>
                    <a:pt x="1148" y="194"/>
                  </a:lnTo>
                  <a:lnTo>
                    <a:pt x="1148" y="197"/>
                  </a:lnTo>
                  <a:lnTo>
                    <a:pt x="1151" y="200"/>
                  </a:lnTo>
                  <a:lnTo>
                    <a:pt x="1151" y="202"/>
                  </a:lnTo>
                  <a:lnTo>
                    <a:pt x="1151" y="205"/>
                  </a:lnTo>
                  <a:lnTo>
                    <a:pt x="1154" y="210"/>
                  </a:lnTo>
                  <a:lnTo>
                    <a:pt x="1154" y="213"/>
                  </a:lnTo>
                  <a:lnTo>
                    <a:pt x="1156" y="218"/>
                  </a:lnTo>
                  <a:lnTo>
                    <a:pt x="1156" y="221"/>
                  </a:lnTo>
                  <a:lnTo>
                    <a:pt x="1156" y="223"/>
                  </a:lnTo>
                  <a:lnTo>
                    <a:pt x="1159" y="223"/>
                  </a:lnTo>
                  <a:lnTo>
                    <a:pt x="1159" y="226"/>
                  </a:lnTo>
                  <a:lnTo>
                    <a:pt x="1159" y="229"/>
                  </a:lnTo>
                  <a:lnTo>
                    <a:pt x="1159" y="231"/>
                  </a:lnTo>
                  <a:lnTo>
                    <a:pt x="1159" y="234"/>
                  </a:lnTo>
                  <a:lnTo>
                    <a:pt x="1162" y="236"/>
                  </a:lnTo>
                  <a:lnTo>
                    <a:pt x="1162" y="239"/>
                  </a:lnTo>
                  <a:lnTo>
                    <a:pt x="1162" y="242"/>
                  </a:lnTo>
                  <a:lnTo>
                    <a:pt x="1162" y="244"/>
                  </a:lnTo>
                  <a:lnTo>
                    <a:pt x="1162" y="247"/>
                  </a:lnTo>
                  <a:lnTo>
                    <a:pt x="1162" y="250"/>
                  </a:lnTo>
                  <a:lnTo>
                    <a:pt x="1164" y="250"/>
                  </a:lnTo>
                  <a:lnTo>
                    <a:pt x="1164" y="252"/>
                  </a:lnTo>
                  <a:lnTo>
                    <a:pt x="1164" y="257"/>
                  </a:lnTo>
                  <a:lnTo>
                    <a:pt x="1164" y="263"/>
                  </a:lnTo>
                  <a:lnTo>
                    <a:pt x="1164" y="268"/>
                  </a:lnTo>
                  <a:lnTo>
                    <a:pt x="1164" y="270"/>
                  </a:lnTo>
                  <a:lnTo>
                    <a:pt x="1164" y="273"/>
                  </a:lnTo>
                  <a:lnTo>
                    <a:pt x="1167" y="273"/>
                  </a:lnTo>
                  <a:lnTo>
                    <a:pt x="1164" y="273"/>
                  </a:lnTo>
                  <a:lnTo>
                    <a:pt x="1164" y="276"/>
                  </a:lnTo>
                  <a:lnTo>
                    <a:pt x="1164" y="281"/>
                  </a:lnTo>
                  <a:lnTo>
                    <a:pt x="1164" y="284"/>
                  </a:lnTo>
                  <a:lnTo>
                    <a:pt x="1164" y="286"/>
                  </a:lnTo>
                  <a:lnTo>
                    <a:pt x="1164" y="289"/>
                  </a:lnTo>
                  <a:lnTo>
                    <a:pt x="1164" y="291"/>
                  </a:lnTo>
                  <a:lnTo>
                    <a:pt x="1164" y="294"/>
                  </a:lnTo>
                  <a:lnTo>
                    <a:pt x="1164" y="297"/>
                  </a:lnTo>
                  <a:lnTo>
                    <a:pt x="1164" y="299"/>
                  </a:lnTo>
                  <a:lnTo>
                    <a:pt x="1164" y="302"/>
                  </a:lnTo>
                  <a:lnTo>
                    <a:pt x="1164" y="305"/>
                  </a:lnTo>
                  <a:lnTo>
                    <a:pt x="1162" y="307"/>
                  </a:lnTo>
                  <a:lnTo>
                    <a:pt x="1162" y="312"/>
                  </a:lnTo>
                  <a:lnTo>
                    <a:pt x="1162" y="315"/>
                  </a:lnTo>
                  <a:lnTo>
                    <a:pt x="1162" y="318"/>
                  </a:lnTo>
                  <a:lnTo>
                    <a:pt x="1162" y="320"/>
                  </a:lnTo>
                  <a:lnTo>
                    <a:pt x="1159" y="326"/>
                  </a:lnTo>
                  <a:lnTo>
                    <a:pt x="1159" y="328"/>
                  </a:lnTo>
                  <a:lnTo>
                    <a:pt x="1159" y="336"/>
                  </a:lnTo>
                  <a:lnTo>
                    <a:pt x="1156" y="344"/>
                  </a:lnTo>
                  <a:lnTo>
                    <a:pt x="1154" y="352"/>
                  </a:lnTo>
                  <a:lnTo>
                    <a:pt x="1151" y="354"/>
                  </a:lnTo>
                  <a:lnTo>
                    <a:pt x="1151" y="357"/>
                  </a:lnTo>
                  <a:lnTo>
                    <a:pt x="1151" y="360"/>
                  </a:lnTo>
                  <a:lnTo>
                    <a:pt x="1148" y="362"/>
                  </a:lnTo>
                  <a:lnTo>
                    <a:pt x="1148" y="365"/>
                  </a:lnTo>
                  <a:lnTo>
                    <a:pt x="1146" y="368"/>
                  </a:lnTo>
                  <a:lnTo>
                    <a:pt x="1146" y="370"/>
                  </a:lnTo>
                  <a:lnTo>
                    <a:pt x="1143" y="373"/>
                  </a:lnTo>
                  <a:lnTo>
                    <a:pt x="1133" y="381"/>
                  </a:lnTo>
                  <a:lnTo>
                    <a:pt x="1133" y="383"/>
                  </a:lnTo>
                  <a:lnTo>
                    <a:pt x="1130" y="383"/>
                  </a:lnTo>
                  <a:lnTo>
                    <a:pt x="1117" y="394"/>
                  </a:lnTo>
                  <a:lnTo>
                    <a:pt x="1107" y="404"/>
                  </a:lnTo>
                  <a:lnTo>
                    <a:pt x="1104" y="407"/>
                  </a:lnTo>
                  <a:lnTo>
                    <a:pt x="1099" y="410"/>
                  </a:lnTo>
                  <a:lnTo>
                    <a:pt x="1096" y="412"/>
                  </a:lnTo>
                  <a:lnTo>
                    <a:pt x="1075" y="425"/>
                  </a:lnTo>
                  <a:lnTo>
                    <a:pt x="1070" y="428"/>
                  </a:lnTo>
                  <a:lnTo>
                    <a:pt x="1067" y="431"/>
                  </a:lnTo>
                  <a:lnTo>
                    <a:pt x="1065" y="433"/>
                  </a:lnTo>
                  <a:lnTo>
                    <a:pt x="1062" y="433"/>
                  </a:lnTo>
                  <a:lnTo>
                    <a:pt x="1059" y="436"/>
                  </a:lnTo>
                  <a:lnTo>
                    <a:pt x="1051" y="441"/>
                  </a:lnTo>
                  <a:lnTo>
                    <a:pt x="1041" y="446"/>
                  </a:lnTo>
                  <a:lnTo>
                    <a:pt x="1038" y="449"/>
                  </a:lnTo>
                  <a:lnTo>
                    <a:pt x="1036" y="449"/>
                  </a:lnTo>
                  <a:lnTo>
                    <a:pt x="1033" y="452"/>
                  </a:lnTo>
                  <a:lnTo>
                    <a:pt x="1030" y="454"/>
                  </a:lnTo>
                  <a:lnTo>
                    <a:pt x="1028" y="454"/>
                  </a:lnTo>
                  <a:lnTo>
                    <a:pt x="1028" y="457"/>
                  </a:lnTo>
                  <a:lnTo>
                    <a:pt x="1025" y="457"/>
                  </a:lnTo>
                  <a:lnTo>
                    <a:pt x="1020" y="462"/>
                  </a:lnTo>
                  <a:lnTo>
                    <a:pt x="1017" y="462"/>
                  </a:lnTo>
                  <a:lnTo>
                    <a:pt x="1015" y="465"/>
                  </a:lnTo>
                  <a:lnTo>
                    <a:pt x="1012" y="465"/>
                  </a:lnTo>
                  <a:lnTo>
                    <a:pt x="1010" y="467"/>
                  </a:lnTo>
                  <a:lnTo>
                    <a:pt x="1007" y="470"/>
                  </a:lnTo>
                  <a:lnTo>
                    <a:pt x="1004" y="470"/>
                  </a:lnTo>
                  <a:lnTo>
                    <a:pt x="1002" y="473"/>
                  </a:lnTo>
                  <a:lnTo>
                    <a:pt x="999" y="473"/>
                  </a:lnTo>
                  <a:lnTo>
                    <a:pt x="996" y="475"/>
                  </a:lnTo>
                  <a:lnTo>
                    <a:pt x="994" y="475"/>
                  </a:lnTo>
                  <a:lnTo>
                    <a:pt x="994" y="478"/>
                  </a:lnTo>
                  <a:lnTo>
                    <a:pt x="991" y="478"/>
                  </a:lnTo>
                  <a:lnTo>
                    <a:pt x="981" y="483"/>
                  </a:lnTo>
                  <a:lnTo>
                    <a:pt x="978" y="486"/>
                  </a:lnTo>
                  <a:lnTo>
                    <a:pt x="975" y="486"/>
                  </a:lnTo>
                  <a:lnTo>
                    <a:pt x="975" y="488"/>
                  </a:lnTo>
                  <a:lnTo>
                    <a:pt x="970" y="491"/>
                  </a:lnTo>
                  <a:lnTo>
                    <a:pt x="960" y="496"/>
                  </a:lnTo>
                  <a:lnTo>
                    <a:pt x="957" y="496"/>
                  </a:lnTo>
                  <a:lnTo>
                    <a:pt x="957" y="499"/>
                  </a:lnTo>
                  <a:lnTo>
                    <a:pt x="954" y="499"/>
                  </a:lnTo>
                  <a:lnTo>
                    <a:pt x="947" y="504"/>
                  </a:lnTo>
                  <a:lnTo>
                    <a:pt x="941" y="507"/>
                  </a:lnTo>
                  <a:lnTo>
                    <a:pt x="941" y="509"/>
                  </a:lnTo>
                  <a:lnTo>
                    <a:pt x="936" y="515"/>
                  </a:lnTo>
                  <a:lnTo>
                    <a:pt x="928" y="517"/>
                  </a:lnTo>
                  <a:lnTo>
                    <a:pt x="913" y="530"/>
                  </a:lnTo>
                  <a:lnTo>
                    <a:pt x="915" y="533"/>
                  </a:lnTo>
                  <a:lnTo>
                    <a:pt x="918" y="536"/>
                  </a:lnTo>
                  <a:lnTo>
                    <a:pt x="918" y="538"/>
                  </a:lnTo>
                  <a:lnTo>
                    <a:pt x="920" y="541"/>
                  </a:lnTo>
                  <a:lnTo>
                    <a:pt x="920" y="543"/>
                  </a:lnTo>
                  <a:lnTo>
                    <a:pt x="923" y="549"/>
                  </a:lnTo>
                  <a:lnTo>
                    <a:pt x="926" y="551"/>
                  </a:lnTo>
                  <a:lnTo>
                    <a:pt x="931" y="562"/>
                  </a:lnTo>
                  <a:lnTo>
                    <a:pt x="933" y="567"/>
                  </a:lnTo>
                  <a:lnTo>
                    <a:pt x="936" y="578"/>
                  </a:lnTo>
                  <a:lnTo>
                    <a:pt x="941" y="588"/>
                  </a:lnTo>
                  <a:lnTo>
                    <a:pt x="941" y="591"/>
                  </a:lnTo>
                  <a:lnTo>
                    <a:pt x="941" y="593"/>
                  </a:lnTo>
                  <a:lnTo>
                    <a:pt x="941" y="596"/>
                  </a:lnTo>
                  <a:lnTo>
                    <a:pt x="944" y="601"/>
                  </a:lnTo>
                  <a:lnTo>
                    <a:pt x="944" y="606"/>
                  </a:lnTo>
                  <a:lnTo>
                    <a:pt x="944" y="609"/>
                  </a:lnTo>
                  <a:lnTo>
                    <a:pt x="947" y="614"/>
                  </a:lnTo>
                  <a:lnTo>
                    <a:pt x="949" y="620"/>
                  </a:lnTo>
                  <a:lnTo>
                    <a:pt x="949" y="622"/>
                  </a:lnTo>
                  <a:lnTo>
                    <a:pt x="949" y="625"/>
                  </a:lnTo>
                  <a:lnTo>
                    <a:pt x="954" y="635"/>
                  </a:lnTo>
                  <a:lnTo>
                    <a:pt x="954" y="638"/>
                  </a:lnTo>
                  <a:lnTo>
                    <a:pt x="954" y="641"/>
                  </a:lnTo>
                  <a:lnTo>
                    <a:pt x="954" y="659"/>
                  </a:lnTo>
                  <a:lnTo>
                    <a:pt x="957" y="693"/>
                  </a:lnTo>
                  <a:lnTo>
                    <a:pt x="957" y="709"/>
                  </a:lnTo>
                  <a:lnTo>
                    <a:pt x="954" y="714"/>
                  </a:lnTo>
                  <a:lnTo>
                    <a:pt x="954" y="717"/>
                  </a:lnTo>
                  <a:lnTo>
                    <a:pt x="954" y="719"/>
                  </a:lnTo>
                  <a:lnTo>
                    <a:pt x="954" y="727"/>
                  </a:lnTo>
                  <a:lnTo>
                    <a:pt x="957" y="740"/>
                  </a:lnTo>
                  <a:lnTo>
                    <a:pt x="957" y="756"/>
                  </a:lnTo>
                  <a:lnTo>
                    <a:pt x="957" y="769"/>
                  </a:lnTo>
                  <a:lnTo>
                    <a:pt x="960" y="774"/>
                  </a:lnTo>
                  <a:lnTo>
                    <a:pt x="957" y="780"/>
                  </a:lnTo>
                  <a:lnTo>
                    <a:pt x="957" y="787"/>
                  </a:lnTo>
                  <a:lnTo>
                    <a:pt x="957" y="803"/>
                  </a:lnTo>
                  <a:lnTo>
                    <a:pt x="957" y="806"/>
                  </a:lnTo>
                  <a:lnTo>
                    <a:pt x="957" y="808"/>
                  </a:lnTo>
                  <a:lnTo>
                    <a:pt x="960" y="824"/>
                  </a:lnTo>
                  <a:lnTo>
                    <a:pt x="962" y="843"/>
                  </a:lnTo>
                  <a:lnTo>
                    <a:pt x="968" y="864"/>
                  </a:lnTo>
                  <a:lnTo>
                    <a:pt x="973" y="864"/>
                  </a:lnTo>
                  <a:lnTo>
                    <a:pt x="975" y="861"/>
                  </a:lnTo>
                  <a:lnTo>
                    <a:pt x="981" y="861"/>
                  </a:lnTo>
                  <a:lnTo>
                    <a:pt x="989" y="858"/>
                  </a:lnTo>
                  <a:lnTo>
                    <a:pt x="994" y="856"/>
                  </a:lnTo>
                  <a:lnTo>
                    <a:pt x="999" y="853"/>
                  </a:lnTo>
                  <a:lnTo>
                    <a:pt x="1007" y="850"/>
                  </a:lnTo>
                  <a:lnTo>
                    <a:pt x="1010" y="850"/>
                  </a:lnTo>
                  <a:lnTo>
                    <a:pt x="1015" y="848"/>
                  </a:lnTo>
                  <a:lnTo>
                    <a:pt x="1025" y="843"/>
                  </a:lnTo>
                  <a:lnTo>
                    <a:pt x="1038" y="840"/>
                  </a:lnTo>
                  <a:lnTo>
                    <a:pt x="1046" y="837"/>
                  </a:lnTo>
                  <a:lnTo>
                    <a:pt x="1057" y="832"/>
                  </a:lnTo>
                  <a:lnTo>
                    <a:pt x="1067" y="829"/>
                  </a:lnTo>
                  <a:lnTo>
                    <a:pt x="1072" y="829"/>
                  </a:lnTo>
                  <a:lnTo>
                    <a:pt x="1075" y="829"/>
                  </a:lnTo>
                  <a:lnTo>
                    <a:pt x="1078" y="827"/>
                  </a:lnTo>
                  <a:lnTo>
                    <a:pt x="1091" y="827"/>
                  </a:lnTo>
                  <a:lnTo>
                    <a:pt x="1101" y="827"/>
                  </a:lnTo>
                  <a:lnTo>
                    <a:pt x="1104" y="824"/>
                  </a:lnTo>
                  <a:lnTo>
                    <a:pt x="1112" y="819"/>
                  </a:lnTo>
                  <a:lnTo>
                    <a:pt x="1117" y="816"/>
                  </a:lnTo>
                  <a:lnTo>
                    <a:pt x="1125" y="814"/>
                  </a:lnTo>
                  <a:lnTo>
                    <a:pt x="1127" y="811"/>
                  </a:lnTo>
                  <a:lnTo>
                    <a:pt x="1133" y="822"/>
                  </a:lnTo>
                  <a:lnTo>
                    <a:pt x="1135" y="824"/>
                  </a:lnTo>
                  <a:lnTo>
                    <a:pt x="1135" y="827"/>
                  </a:lnTo>
                  <a:lnTo>
                    <a:pt x="1138" y="827"/>
                  </a:lnTo>
                  <a:lnTo>
                    <a:pt x="1141" y="829"/>
                  </a:lnTo>
                  <a:lnTo>
                    <a:pt x="1143" y="829"/>
                  </a:lnTo>
                  <a:lnTo>
                    <a:pt x="1146" y="829"/>
                  </a:lnTo>
                  <a:lnTo>
                    <a:pt x="1148" y="832"/>
                  </a:lnTo>
                  <a:lnTo>
                    <a:pt x="1151" y="840"/>
                  </a:lnTo>
                  <a:lnTo>
                    <a:pt x="1154" y="848"/>
                  </a:lnTo>
                  <a:lnTo>
                    <a:pt x="1156" y="848"/>
                  </a:lnTo>
                  <a:lnTo>
                    <a:pt x="1169" y="850"/>
                  </a:lnTo>
                  <a:lnTo>
                    <a:pt x="1175" y="848"/>
                  </a:lnTo>
                  <a:lnTo>
                    <a:pt x="1177" y="848"/>
                  </a:lnTo>
                  <a:lnTo>
                    <a:pt x="1180" y="848"/>
                  </a:lnTo>
                  <a:lnTo>
                    <a:pt x="1183" y="848"/>
                  </a:lnTo>
                  <a:lnTo>
                    <a:pt x="1185" y="850"/>
                  </a:lnTo>
                  <a:lnTo>
                    <a:pt x="1188" y="850"/>
                  </a:lnTo>
                  <a:lnTo>
                    <a:pt x="1190" y="850"/>
                  </a:lnTo>
                  <a:lnTo>
                    <a:pt x="1198" y="848"/>
                  </a:lnTo>
                  <a:lnTo>
                    <a:pt x="1204" y="848"/>
                  </a:lnTo>
                  <a:lnTo>
                    <a:pt x="1206" y="848"/>
                  </a:lnTo>
                  <a:lnTo>
                    <a:pt x="1209" y="850"/>
                  </a:lnTo>
                  <a:lnTo>
                    <a:pt x="1211" y="850"/>
                  </a:lnTo>
                  <a:lnTo>
                    <a:pt x="1214" y="850"/>
                  </a:lnTo>
                  <a:lnTo>
                    <a:pt x="1217" y="850"/>
                  </a:lnTo>
                  <a:lnTo>
                    <a:pt x="1219" y="853"/>
                  </a:lnTo>
                  <a:lnTo>
                    <a:pt x="1222" y="853"/>
                  </a:lnTo>
                  <a:lnTo>
                    <a:pt x="1227" y="856"/>
                  </a:lnTo>
                  <a:lnTo>
                    <a:pt x="1230" y="858"/>
                  </a:lnTo>
                  <a:lnTo>
                    <a:pt x="1232" y="861"/>
                  </a:lnTo>
                  <a:lnTo>
                    <a:pt x="1240" y="866"/>
                  </a:lnTo>
                  <a:lnTo>
                    <a:pt x="1248" y="871"/>
                  </a:lnTo>
                  <a:lnTo>
                    <a:pt x="1251" y="874"/>
                  </a:lnTo>
                  <a:lnTo>
                    <a:pt x="1259" y="874"/>
                  </a:lnTo>
                  <a:lnTo>
                    <a:pt x="1259" y="877"/>
                  </a:lnTo>
                  <a:lnTo>
                    <a:pt x="1261" y="882"/>
                  </a:lnTo>
                  <a:lnTo>
                    <a:pt x="1261" y="885"/>
                  </a:lnTo>
                  <a:lnTo>
                    <a:pt x="1274" y="900"/>
                  </a:lnTo>
                  <a:lnTo>
                    <a:pt x="1277" y="903"/>
                  </a:lnTo>
                  <a:lnTo>
                    <a:pt x="1277" y="906"/>
                  </a:lnTo>
                  <a:lnTo>
                    <a:pt x="1280" y="908"/>
                  </a:lnTo>
                  <a:lnTo>
                    <a:pt x="1282" y="911"/>
                  </a:lnTo>
                  <a:lnTo>
                    <a:pt x="1282" y="913"/>
                  </a:lnTo>
                  <a:lnTo>
                    <a:pt x="1282" y="916"/>
                  </a:lnTo>
                  <a:lnTo>
                    <a:pt x="1285" y="921"/>
                  </a:lnTo>
                  <a:lnTo>
                    <a:pt x="1287" y="927"/>
                  </a:lnTo>
                  <a:lnTo>
                    <a:pt x="1287" y="929"/>
                  </a:lnTo>
                  <a:lnTo>
                    <a:pt x="1290" y="932"/>
                  </a:lnTo>
                  <a:lnTo>
                    <a:pt x="1295" y="932"/>
                  </a:lnTo>
                  <a:lnTo>
                    <a:pt x="1298" y="934"/>
                  </a:lnTo>
                  <a:lnTo>
                    <a:pt x="1298" y="937"/>
                  </a:lnTo>
                  <a:lnTo>
                    <a:pt x="1298" y="940"/>
                  </a:lnTo>
                  <a:lnTo>
                    <a:pt x="1298" y="942"/>
                  </a:lnTo>
                  <a:lnTo>
                    <a:pt x="1298" y="945"/>
                  </a:lnTo>
                  <a:lnTo>
                    <a:pt x="1298" y="948"/>
                  </a:lnTo>
                  <a:lnTo>
                    <a:pt x="1308" y="948"/>
                  </a:lnTo>
                  <a:lnTo>
                    <a:pt x="1308" y="953"/>
                  </a:lnTo>
                  <a:lnTo>
                    <a:pt x="1306" y="953"/>
                  </a:lnTo>
                  <a:lnTo>
                    <a:pt x="1306" y="955"/>
                  </a:lnTo>
                  <a:lnTo>
                    <a:pt x="1306" y="958"/>
                  </a:lnTo>
                  <a:lnTo>
                    <a:pt x="1306" y="961"/>
                  </a:lnTo>
                  <a:lnTo>
                    <a:pt x="1308" y="963"/>
                  </a:lnTo>
                  <a:lnTo>
                    <a:pt x="1308" y="969"/>
                  </a:lnTo>
                  <a:lnTo>
                    <a:pt x="1308" y="971"/>
                  </a:lnTo>
                  <a:lnTo>
                    <a:pt x="1308" y="974"/>
                  </a:lnTo>
                  <a:lnTo>
                    <a:pt x="1311" y="979"/>
                  </a:lnTo>
                  <a:lnTo>
                    <a:pt x="1308" y="979"/>
                  </a:lnTo>
                  <a:lnTo>
                    <a:pt x="1306" y="982"/>
                  </a:lnTo>
                  <a:lnTo>
                    <a:pt x="1303" y="982"/>
                  </a:lnTo>
                  <a:lnTo>
                    <a:pt x="1308" y="995"/>
                  </a:lnTo>
                  <a:lnTo>
                    <a:pt x="1311" y="1003"/>
                  </a:lnTo>
                  <a:lnTo>
                    <a:pt x="1314" y="1011"/>
                  </a:lnTo>
                  <a:lnTo>
                    <a:pt x="1314" y="1016"/>
                  </a:lnTo>
                  <a:lnTo>
                    <a:pt x="1316" y="1021"/>
                  </a:lnTo>
                  <a:lnTo>
                    <a:pt x="1316" y="1029"/>
                  </a:lnTo>
                  <a:lnTo>
                    <a:pt x="1316" y="1034"/>
                  </a:lnTo>
                  <a:lnTo>
                    <a:pt x="1316" y="1042"/>
                  </a:lnTo>
                  <a:lnTo>
                    <a:pt x="1319" y="1047"/>
                  </a:lnTo>
                  <a:lnTo>
                    <a:pt x="1319" y="1053"/>
                  </a:lnTo>
                  <a:lnTo>
                    <a:pt x="1321" y="1055"/>
                  </a:lnTo>
                  <a:lnTo>
                    <a:pt x="1321" y="1058"/>
                  </a:lnTo>
                  <a:lnTo>
                    <a:pt x="1324" y="1060"/>
                  </a:lnTo>
                  <a:lnTo>
                    <a:pt x="1324" y="1066"/>
                  </a:lnTo>
                  <a:lnTo>
                    <a:pt x="1327" y="1068"/>
                  </a:lnTo>
                  <a:lnTo>
                    <a:pt x="1329" y="1071"/>
                  </a:lnTo>
                  <a:lnTo>
                    <a:pt x="1340" y="1081"/>
                  </a:lnTo>
                  <a:lnTo>
                    <a:pt x="1348" y="1092"/>
                  </a:lnTo>
                  <a:lnTo>
                    <a:pt x="1350" y="1095"/>
                  </a:lnTo>
                  <a:lnTo>
                    <a:pt x="1353" y="1095"/>
                  </a:lnTo>
                  <a:lnTo>
                    <a:pt x="1353" y="1097"/>
                  </a:lnTo>
                  <a:lnTo>
                    <a:pt x="1353" y="1100"/>
                  </a:lnTo>
                  <a:lnTo>
                    <a:pt x="1361" y="1108"/>
                  </a:lnTo>
                  <a:lnTo>
                    <a:pt x="1363" y="1113"/>
                  </a:lnTo>
                  <a:lnTo>
                    <a:pt x="1363" y="1116"/>
                  </a:lnTo>
                  <a:lnTo>
                    <a:pt x="1363" y="1118"/>
                  </a:lnTo>
                  <a:lnTo>
                    <a:pt x="1366" y="1123"/>
                  </a:lnTo>
                  <a:lnTo>
                    <a:pt x="1369" y="1129"/>
                  </a:lnTo>
                  <a:lnTo>
                    <a:pt x="1371" y="1134"/>
                  </a:lnTo>
                  <a:lnTo>
                    <a:pt x="1371" y="1137"/>
                  </a:lnTo>
                  <a:lnTo>
                    <a:pt x="1379" y="1158"/>
                  </a:lnTo>
                  <a:lnTo>
                    <a:pt x="1371" y="1163"/>
                  </a:lnTo>
                  <a:lnTo>
                    <a:pt x="1363" y="1163"/>
                  </a:lnTo>
                  <a:lnTo>
                    <a:pt x="1340" y="1160"/>
                  </a:lnTo>
                  <a:lnTo>
                    <a:pt x="1337" y="1160"/>
                  </a:lnTo>
                  <a:lnTo>
                    <a:pt x="1324" y="1158"/>
                  </a:lnTo>
                  <a:lnTo>
                    <a:pt x="1319" y="1158"/>
                  </a:lnTo>
                  <a:lnTo>
                    <a:pt x="1301" y="1158"/>
                  </a:lnTo>
                  <a:lnTo>
                    <a:pt x="1285" y="1158"/>
                  </a:lnTo>
                  <a:lnTo>
                    <a:pt x="1264" y="1155"/>
                  </a:lnTo>
                  <a:lnTo>
                    <a:pt x="1256" y="1152"/>
                  </a:lnTo>
                  <a:lnTo>
                    <a:pt x="1253" y="1152"/>
                  </a:lnTo>
                  <a:lnTo>
                    <a:pt x="1243" y="1150"/>
                  </a:lnTo>
                  <a:lnTo>
                    <a:pt x="1240" y="1150"/>
                  </a:lnTo>
                  <a:lnTo>
                    <a:pt x="1217" y="1147"/>
                  </a:lnTo>
                  <a:lnTo>
                    <a:pt x="1217" y="1152"/>
                  </a:lnTo>
                  <a:lnTo>
                    <a:pt x="1217" y="1155"/>
                  </a:lnTo>
                  <a:lnTo>
                    <a:pt x="1219" y="1158"/>
                  </a:lnTo>
                  <a:lnTo>
                    <a:pt x="1219" y="1168"/>
                  </a:lnTo>
                  <a:lnTo>
                    <a:pt x="1230" y="1189"/>
                  </a:lnTo>
                  <a:lnTo>
                    <a:pt x="1232" y="1194"/>
                  </a:lnTo>
                  <a:lnTo>
                    <a:pt x="1235" y="1202"/>
                  </a:lnTo>
                  <a:lnTo>
                    <a:pt x="1235" y="1205"/>
                  </a:lnTo>
                  <a:lnTo>
                    <a:pt x="1238" y="1207"/>
                  </a:lnTo>
                  <a:lnTo>
                    <a:pt x="1238" y="1210"/>
                  </a:lnTo>
                  <a:lnTo>
                    <a:pt x="1235" y="1215"/>
                  </a:lnTo>
                  <a:lnTo>
                    <a:pt x="1235" y="1228"/>
                  </a:lnTo>
                  <a:lnTo>
                    <a:pt x="1235" y="1231"/>
                  </a:lnTo>
                  <a:lnTo>
                    <a:pt x="1235" y="1239"/>
                  </a:lnTo>
                  <a:lnTo>
                    <a:pt x="1235" y="1244"/>
                  </a:lnTo>
                  <a:lnTo>
                    <a:pt x="1219" y="1247"/>
                  </a:lnTo>
                  <a:lnTo>
                    <a:pt x="1193" y="1247"/>
                  </a:lnTo>
                  <a:lnTo>
                    <a:pt x="1185" y="1247"/>
                  </a:lnTo>
                  <a:lnTo>
                    <a:pt x="1180" y="1247"/>
                  </a:lnTo>
                  <a:lnTo>
                    <a:pt x="1143" y="1244"/>
                  </a:lnTo>
                  <a:lnTo>
                    <a:pt x="1122" y="1244"/>
                  </a:lnTo>
                  <a:lnTo>
                    <a:pt x="1104" y="1244"/>
                  </a:lnTo>
                  <a:lnTo>
                    <a:pt x="1078" y="1242"/>
                  </a:lnTo>
                  <a:lnTo>
                    <a:pt x="1051" y="1242"/>
                  </a:lnTo>
                  <a:lnTo>
                    <a:pt x="1020" y="1242"/>
                  </a:lnTo>
                  <a:lnTo>
                    <a:pt x="996" y="1239"/>
                  </a:lnTo>
                  <a:lnTo>
                    <a:pt x="983" y="1239"/>
                  </a:lnTo>
                  <a:lnTo>
                    <a:pt x="970" y="1239"/>
                  </a:lnTo>
                  <a:lnTo>
                    <a:pt x="954" y="1239"/>
                  </a:lnTo>
                  <a:lnTo>
                    <a:pt x="952" y="1239"/>
                  </a:lnTo>
                  <a:lnTo>
                    <a:pt x="949" y="1239"/>
                  </a:lnTo>
                  <a:lnTo>
                    <a:pt x="947" y="1239"/>
                  </a:lnTo>
                  <a:lnTo>
                    <a:pt x="944" y="1239"/>
                  </a:lnTo>
                  <a:lnTo>
                    <a:pt x="941" y="1239"/>
                  </a:lnTo>
                  <a:lnTo>
                    <a:pt x="933" y="1236"/>
                  </a:lnTo>
                  <a:lnTo>
                    <a:pt x="910" y="1236"/>
                  </a:lnTo>
                  <a:lnTo>
                    <a:pt x="884" y="1236"/>
                  </a:lnTo>
                  <a:lnTo>
                    <a:pt x="860" y="1236"/>
                  </a:lnTo>
                  <a:lnTo>
                    <a:pt x="829" y="1234"/>
                  </a:lnTo>
                  <a:lnTo>
                    <a:pt x="808" y="1234"/>
                  </a:lnTo>
                  <a:lnTo>
                    <a:pt x="805" y="1234"/>
                  </a:lnTo>
                  <a:lnTo>
                    <a:pt x="779" y="1234"/>
                  </a:lnTo>
                  <a:lnTo>
                    <a:pt x="771" y="1234"/>
                  </a:lnTo>
                  <a:lnTo>
                    <a:pt x="768" y="1234"/>
                  </a:lnTo>
                  <a:lnTo>
                    <a:pt x="763" y="1231"/>
                  </a:lnTo>
                  <a:lnTo>
                    <a:pt x="760" y="1231"/>
                  </a:lnTo>
                  <a:lnTo>
                    <a:pt x="742" y="1231"/>
                  </a:lnTo>
                  <a:lnTo>
                    <a:pt x="716" y="1231"/>
                  </a:lnTo>
                  <a:lnTo>
                    <a:pt x="698" y="1231"/>
                  </a:lnTo>
                  <a:lnTo>
                    <a:pt x="695" y="1231"/>
                  </a:lnTo>
                  <a:lnTo>
                    <a:pt x="692" y="1231"/>
                  </a:lnTo>
                  <a:lnTo>
                    <a:pt x="684" y="1234"/>
                  </a:lnTo>
                  <a:lnTo>
                    <a:pt x="677" y="1236"/>
                  </a:lnTo>
                  <a:lnTo>
                    <a:pt x="674" y="1236"/>
                  </a:lnTo>
                  <a:lnTo>
                    <a:pt x="663" y="1242"/>
                  </a:lnTo>
                  <a:lnTo>
                    <a:pt x="653" y="1247"/>
                  </a:lnTo>
                  <a:lnTo>
                    <a:pt x="640" y="1252"/>
                  </a:lnTo>
                  <a:lnTo>
                    <a:pt x="629" y="1257"/>
                  </a:lnTo>
                  <a:lnTo>
                    <a:pt x="619" y="1265"/>
                  </a:lnTo>
                  <a:lnTo>
                    <a:pt x="608" y="1270"/>
                  </a:lnTo>
                  <a:lnTo>
                    <a:pt x="598" y="1278"/>
                  </a:lnTo>
                  <a:lnTo>
                    <a:pt x="587" y="1283"/>
                  </a:lnTo>
                  <a:lnTo>
                    <a:pt x="572" y="1297"/>
                  </a:lnTo>
                  <a:lnTo>
                    <a:pt x="561" y="1307"/>
                  </a:lnTo>
                  <a:lnTo>
                    <a:pt x="551" y="1318"/>
                  </a:lnTo>
                  <a:lnTo>
                    <a:pt x="540" y="1331"/>
                  </a:lnTo>
                  <a:lnTo>
                    <a:pt x="532" y="1344"/>
                  </a:lnTo>
                  <a:lnTo>
                    <a:pt x="509" y="1373"/>
                  </a:lnTo>
                  <a:lnTo>
                    <a:pt x="506" y="1375"/>
                  </a:lnTo>
                  <a:lnTo>
                    <a:pt x="496" y="1388"/>
                  </a:lnTo>
                  <a:lnTo>
                    <a:pt x="490" y="1383"/>
                  </a:lnTo>
                  <a:lnTo>
                    <a:pt x="490" y="1381"/>
                  </a:lnTo>
                  <a:lnTo>
                    <a:pt x="488" y="1375"/>
                  </a:lnTo>
                  <a:lnTo>
                    <a:pt x="480" y="1367"/>
                  </a:lnTo>
                  <a:lnTo>
                    <a:pt x="477" y="1362"/>
                  </a:lnTo>
                  <a:lnTo>
                    <a:pt x="472" y="1357"/>
                  </a:lnTo>
                  <a:lnTo>
                    <a:pt x="462" y="1341"/>
                  </a:lnTo>
                  <a:lnTo>
                    <a:pt x="456" y="1331"/>
                  </a:lnTo>
                  <a:lnTo>
                    <a:pt x="448" y="1320"/>
                  </a:lnTo>
                  <a:lnTo>
                    <a:pt x="441" y="1310"/>
                  </a:lnTo>
                  <a:lnTo>
                    <a:pt x="438" y="1304"/>
                  </a:lnTo>
                  <a:lnTo>
                    <a:pt x="435" y="1302"/>
                  </a:lnTo>
                  <a:lnTo>
                    <a:pt x="433" y="1299"/>
                  </a:lnTo>
                  <a:lnTo>
                    <a:pt x="428" y="1291"/>
                  </a:lnTo>
                  <a:lnTo>
                    <a:pt x="422" y="1283"/>
                  </a:lnTo>
                  <a:lnTo>
                    <a:pt x="417" y="1273"/>
                  </a:lnTo>
                  <a:lnTo>
                    <a:pt x="414" y="1270"/>
                  </a:lnTo>
                  <a:lnTo>
                    <a:pt x="407" y="1260"/>
                  </a:lnTo>
                  <a:lnTo>
                    <a:pt x="396" y="1247"/>
                  </a:lnTo>
                  <a:lnTo>
                    <a:pt x="388" y="1234"/>
                  </a:lnTo>
                  <a:lnTo>
                    <a:pt x="386" y="1234"/>
                  </a:lnTo>
                  <a:lnTo>
                    <a:pt x="383" y="1231"/>
                  </a:lnTo>
                  <a:lnTo>
                    <a:pt x="367" y="1210"/>
                  </a:lnTo>
                  <a:lnTo>
                    <a:pt x="367" y="1207"/>
                  </a:lnTo>
                  <a:lnTo>
                    <a:pt x="357" y="1192"/>
                  </a:lnTo>
                  <a:lnTo>
                    <a:pt x="354" y="1189"/>
                  </a:lnTo>
                  <a:lnTo>
                    <a:pt x="351" y="1186"/>
                  </a:lnTo>
                  <a:lnTo>
                    <a:pt x="349" y="1181"/>
                  </a:lnTo>
                  <a:lnTo>
                    <a:pt x="338" y="1165"/>
                  </a:lnTo>
                  <a:lnTo>
                    <a:pt x="328" y="1150"/>
                  </a:lnTo>
                  <a:lnTo>
                    <a:pt x="325" y="1147"/>
                  </a:lnTo>
                  <a:lnTo>
                    <a:pt x="325" y="1144"/>
                  </a:lnTo>
                  <a:lnTo>
                    <a:pt x="323" y="1144"/>
                  </a:lnTo>
                  <a:lnTo>
                    <a:pt x="320" y="1137"/>
                  </a:lnTo>
                  <a:lnTo>
                    <a:pt x="315" y="1129"/>
                  </a:lnTo>
                  <a:lnTo>
                    <a:pt x="312" y="1129"/>
                  </a:lnTo>
                  <a:lnTo>
                    <a:pt x="307" y="1121"/>
                  </a:lnTo>
                  <a:lnTo>
                    <a:pt x="307" y="1118"/>
                  </a:lnTo>
                  <a:lnTo>
                    <a:pt x="299" y="1108"/>
                  </a:lnTo>
                  <a:lnTo>
                    <a:pt x="296" y="1102"/>
                  </a:lnTo>
                  <a:lnTo>
                    <a:pt x="291" y="1097"/>
                  </a:lnTo>
                  <a:lnTo>
                    <a:pt x="289" y="1092"/>
                  </a:lnTo>
                  <a:lnTo>
                    <a:pt x="289" y="1089"/>
                  </a:lnTo>
                  <a:lnTo>
                    <a:pt x="286" y="1089"/>
                  </a:lnTo>
                  <a:lnTo>
                    <a:pt x="286" y="1087"/>
                  </a:lnTo>
                  <a:lnTo>
                    <a:pt x="283" y="1084"/>
                  </a:lnTo>
                  <a:lnTo>
                    <a:pt x="278" y="1076"/>
                  </a:lnTo>
                  <a:lnTo>
                    <a:pt x="275" y="1071"/>
                  </a:lnTo>
                  <a:lnTo>
                    <a:pt x="270" y="1063"/>
                  </a:lnTo>
                  <a:lnTo>
                    <a:pt x="260" y="1050"/>
                  </a:lnTo>
                  <a:lnTo>
                    <a:pt x="255" y="1042"/>
                  </a:lnTo>
                  <a:lnTo>
                    <a:pt x="255" y="1039"/>
                  </a:lnTo>
                  <a:lnTo>
                    <a:pt x="252" y="1039"/>
                  </a:lnTo>
                  <a:lnTo>
                    <a:pt x="247" y="1029"/>
                  </a:lnTo>
                  <a:lnTo>
                    <a:pt x="239" y="1018"/>
                  </a:lnTo>
                  <a:lnTo>
                    <a:pt x="239" y="1016"/>
                  </a:lnTo>
                  <a:lnTo>
                    <a:pt x="234" y="1011"/>
                  </a:lnTo>
                  <a:lnTo>
                    <a:pt x="231" y="1005"/>
                  </a:lnTo>
                  <a:lnTo>
                    <a:pt x="228" y="1000"/>
                  </a:lnTo>
                  <a:lnTo>
                    <a:pt x="226" y="997"/>
                  </a:lnTo>
                  <a:lnTo>
                    <a:pt x="223" y="995"/>
                  </a:lnTo>
                  <a:lnTo>
                    <a:pt x="220" y="992"/>
                  </a:lnTo>
                  <a:lnTo>
                    <a:pt x="220" y="990"/>
                  </a:lnTo>
                  <a:lnTo>
                    <a:pt x="218" y="987"/>
                  </a:lnTo>
                  <a:lnTo>
                    <a:pt x="218" y="984"/>
                  </a:lnTo>
                  <a:lnTo>
                    <a:pt x="215" y="982"/>
                  </a:lnTo>
                  <a:lnTo>
                    <a:pt x="213" y="974"/>
                  </a:lnTo>
                  <a:lnTo>
                    <a:pt x="210" y="974"/>
                  </a:lnTo>
                  <a:lnTo>
                    <a:pt x="210" y="971"/>
                  </a:lnTo>
                  <a:lnTo>
                    <a:pt x="205" y="963"/>
                  </a:lnTo>
                  <a:lnTo>
                    <a:pt x="202" y="961"/>
                  </a:lnTo>
                  <a:lnTo>
                    <a:pt x="197" y="953"/>
                  </a:lnTo>
                  <a:lnTo>
                    <a:pt x="194" y="950"/>
                  </a:lnTo>
                  <a:lnTo>
                    <a:pt x="194" y="948"/>
                  </a:lnTo>
                  <a:lnTo>
                    <a:pt x="192" y="945"/>
                  </a:lnTo>
                  <a:lnTo>
                    <a:pt x="192" y="942"/>
                  </a:lnTo>
                  <a:lnTo>
                    <a:pt x="184" y="929"/>
                  </a:lnTo>
                  <a:lnTo>
                    <a:pt x="181" y="924"/>
                  </a:lnTo>
                  <a:lnTo>
                    <a:pt x="178" y="919"/>
                  </a:lnTo>
                  <a:lnTo>
                    <a:pt x="178" y="916"/>
                  </a:lnTo>
                  <a:lnTo>
                    <a:pt x="176" y="916"/>
                  </a:lnTo>
                  <a:lnTo>
                    <a:pt x="173" y="908"/>
                  </a:lnTo>
                  <a:lnTo>
                    <a:pt x="168" y="898"/>
                  </a:lnTo>
                  <a:lnTo>
                    <a:pt x="165" y="890"/>
                  </a:lnTo>
                  <a:lnTo>
                    <a:pt x="163" y="887"/>
                  </a:lnTo>
                  <a:lnTo>
                    <a:pt x="158" y="871"/>
                  </a:lnTo>
                  <a:lnTo>
                    <a:pt x="155" y="869"/>
                  </a:lnTo>
                  <a:lnTo>
                    <a:pt x="155" y="866"/>
                  </a:lnTo>
                  <a:lnTo>
                    <a:pt x="155" y="864"/>
                  </a:lnTo>
                  <a:lnTo>
                    <a:pt x="150" y="856"/>
                  </a:lnTo>
                  <a:lnTo>
                    <a:pt x="150" y="853"/>
                  </a:lnTo>
                  <a:lnTo>
                    <a:pt x="147" y="848"/>
                  </a:lnTo>
                  <a:lnTo>
                    <a:pt x="147" y="845"/>
                  </a:lnTo>
                  <a:lnTo>
                    <a:pt x="144" y="843"/>
                  </a:lnTo>
                  <a:lnTo>
                    <a:pt x="142" y="837"/>
                  </a:lnTo>
                  <a:lnTo>
                    <a:pt x="137" y="827"/>
                  </a:lnTo>
                  <a:lnTo>
                    <a:pt x="137" y="824"/>
                  </a:lnTo>
                  <a:lnTo>
                    <a:pt x="134" y="816"/>
                  </a:lnTo>
                  <a:lnTo>
                    <a:pt x="129" y="808"/>
                  </a:lnTo>
                  <a:lnTo>
                    <a:pt x="129" y="806"/>
                  </a:lnTo>
                  <a:lnTo>
                    <a:pt x="126" y="801"/>
                  </a:lnTo>
                  <a:lnTo>
                    <a:pt x="121" y="790"/>
                  </a:lnTo>
                  <a:lnTo>
                    <a:pt x="121" y="787"/>
                  </a:lnTo>
                  <a:lnTo>
                    <a:pt x="118" y="777"/>
                  </a:lnTo>
                  <a:lnTo>
                    <a:pt x="110" y="761"/>
                  </a:lnTo>
                  <a:lnTo>
                    <a:pt x="105" y="751"/>
                  </a:lnTo>
                  <a:lnTo>
                    <a:pt x="95" y="722"/>
                  </a:lnTo>
                  <a:lnTo>
                    <a:pt x="92" y="722"/>
                  </a:lnTo>
                  <a:lnTo>
                    <a:pt x="92" y="719"/>
                  </a:lnTo>
                  <a:lnTo>
                    <a:pt x="81" y="698"/>
                  </a:lnTo>
                  <a:lnTo>
                    <a:pt x="81" y="696"/>
                  </a:lnTo>
                  <a:lnTo>
                    <a:pt x="79" y="693"/>
                  </a:lnTo>
                  <a:lnTo>
                    <a:pt x="79" y="690"/>
                  </a:lnTo>
                  <a:lnTo>
                    <a:pt x="74" y="683"/>
                  </a:lnTo>
                  <a:lnTo>
                    <a:pt x="71" y="677"/>
                  </a:lnTo>
                  <a:lnTo>
                    <a:pt x="68" y="669"/>
                  </a:lnTo>
                  <a:lnTo>
                    <a:pt x="66" y="664"/>
                  </a:lnTo>
                  <a:lnTo>
                    <a:pt x="63" y="656"/>
                  </a:lnTo>
                  <a:lnTo>
                    <a:pt x="61" y="651"/>
                  </a:lnTo>
                  <a:lnTo>
                    <a:pt x="50" y="627"/>
                  </a:lnTo>
                  <a:lnTo>
                    <a:pt x="47" y="625"/>
                  </a:lnTo>
                  <a:lnTo>
                    <a:pt x="47" y="620"/>
                  </a:lnTo>
                  <a:lnTo>
                    <a:pt x="37" y="601"/>
                  </a:lnTo>
                  <a:lnTo>
                    <a:pt x="32" y="588"/>
                  </a:lnTo>
                  <a:lnTo>
                    <a:pt x="26" y="575"/>
                  </a:lnTo>
                  <a:lnTo>
                    <a:pt x="26" y="572"/>
                  </a:lnTo>
                  <a:lnTo>
                    <a:pt x="21" y="559"/>
                  </a:lnTo>
                  <a:lnTo>
                    <a:pt x="19" y="557"/>
                  </a:lnTo>
                  <a:lnTo>
                    <a:pt x="16" y="551"/>
                  </a:lnTo>
                  <a:lnTo>
                    <a:pt x="0" y="515"/>
                  </a:lnTo>
                  <a:lnTo>
                    <a:pt x="5" y="512"/>
                  </a:lnTo>
                  <a:lnTo>
                    <a:pt x="13" y="509"/>
                  </a:lnTo>
                  <a:lnTo>
                    <a:pt x="19" y="509"/>
                  </a:lnTo>
                  <a:lnTo>
                    <a:pt x="26" y="507"/>
                  </a:lnTo>
                  <a:lnTo>
                    <a:pt x="34" y="504"/>
                  </a:lnTo>
                  <a:lnTo>
                    <a:pt x="42" y="501"/>
                  </a:lnTo>
                  <a:lnTo>
                    <a:pt x="47" y="501"/>
                  </a:lnTo>
                  <a:lnTo>
                    <a:pt x="53" y="501"/>
                  </a:lnTo>
                  <a:lnTo>
                    <a:pt x="58" y="499"/>
                  </a:lnTo>
                  <a:lnTo>
                    <a:pt x="63" y="499"/>
                  </a:lnTo>
                  <a:lnTo>
                    <a:pt x="84" y="499"/>
                  </a:lnTo>
                  <a:lnTo>
                    <a:pt x="97" y="501"/>
                  </a:lnTo>
                  <a:lnTo>
                    <a:pt x="113" y="501"/>
                  </a:lnTo>
                  <a:lnTo>
                    <a:pt x="129" y="504"/>
                  </a:lnTo>
                  <a:lnTo>
                    <a:pt x="139" y="504"/>
                  </a:lnTo>
                  <a:lnTo>
                    <a:pt x="150" y="507"/>
                  </a:lnTo>
                  <a:lnTo>
                    <a:pt x="160" y="507"/>
                  </a:lnTo>
                  <a:lnTo>
                    <a:pt x="165" y="509"/>
                  </a:lnTo>
                  <a:lnTo>
                    <a:pt x="178" y="509"/>
                  </a:lnTo>
                  <a:lnTo>
                    <a:pt x="202" y="515"/>
                  </a:lnTo>
                  <a:lnTo>
                    <a:pt x="207" y="515"/>
                  </a:lnTo>
                  <a:lnTo>
                    <a:pt x="218" y="515"/>
                  </a:lnTo>
                  <a:lnTo>
                    <a:pt x="234" y="517"/>
                  </a:lnTo>
                  <a:lnTo>
                    <a:pt x="249" y="520"/>
                  </a:lnTo>
                  <a:lnTo>
                    <a:pt x="265" y="522"/>
                  </a:lnTo>
                  <a:lnTo>
                    <a:pt x="281" y="522"/>
                  </a:lnTo>
                  <a:lnTo>
                    <a:pt x="294" y="525"/>
                  </a:lnTo>
                  <a:lnTo>
                    <a:pt x="302" y="525"/>
                  </a:lnTo>
                  <a:lnTo>
                    <a:pt x="323" y="525"/>
                  </a:lnTo>
                  <a:lnTo>
                    <a:pt x="331" y="525"/>
                  </a:lnTo>
                  <a:lnTo>
                    <a:pt x="336" y="525"/>
                  </a:lnTo>
                  <a:lnTo>
                    <a:pt x="349" y="525"/>
                  </a:lnTo>
                  <a:lnTo>
                    <a:pt x="354" y="525"/>
                  </a:lnTo>
                  <a:lnTo>
                    <a:pt x="362" y="525"/>
                  </a:lnTo>
                  <a:lnTo>
                    <a:pt x="365" y="525"/>
                  </a:lnTo>
                  <a:lnTo>
                    <a:pt x="370" y="525"/>
                  </a:lnTo>
                  <a:lnTo>
                    <a:pt x="375" y="525"/>
                  </a:lnTo>
                  <a:lnTo>
                    <a:pt x="383" y="525"/>
                  </a:lnTo>
                  <a:lnTo>
                    <a:pt x="388" y="522"/>
                  </a:lnTo>
                  <a:lnTo>
                    <a:pt x="396" y="522"/>
                  </a:lnTo>
                  <a:lnTo>
                    <a:pt x="401" y="522"/>
                  </a:lnTo>
                  <a:lnTo>
                    <a:pt x="404" y="522"/>
                  </a:lnTo>
                  <a:lnTo>
                    <a:pt x="414" y="522"/>
                  </a:lnTo>
                  <a:lnTo>
                    <a:pt x="428" y="522"/>
                  </a:lnTo>
                  <a:lnTo>
                    <a:pt x="435" y="520"/>
                  </a:lnTo>
                  <a:lnTo>
                    <a:pt x="446" y="520"/>
                  </a:lnTo>
                  <a:lnTo>
                    <a:pt x="462" y="517"/>
                  </a:lnTo>
                  <a:lnTo>
                    <a:pt x="469" y="515"/>
                  </a:lnTo>
                  <a:lnTo>
                    <a:pt x="477" y="515"/>
                  </a:lnTo>
                  <a:lnTo>
                    <a:pt x="485" y="512"/>
                  </a:lnTo>
                  <a:lnTo>
                    <a:pt x="493" y="512"/>
                  </a:lnTo>
                  <a:lnTo>
                    <a:pt x="506" y="509"/>
                  </a:lnTo>
                  <a:lnTo>
                    <a:pt x="522" y="507"/>
                  </a:lnTo>
                  <a:lnTo>
                    <a:pt x="543" y="504"/>
                  </a:lnTo>
                  <a:lnTo>
                    <a:pt x="561" y="499"/>
                  </a:lnTo>
                  <a:lnTo>
                    <a:pt x="580" y="496"/>
                  </a:lnTo>
                  <a:lnTo>
                    <a:pt x="595" y="494"/>
                  </a:lnTo>
                  <a:lnTo>
                    <a:pt x="603" y="491"/>
                  </a:lnTo>
                  <a:lnTo>
                    <a:pt x="611" y="491"/>
                  </a:lnTo>
                  <a:lnTo>
                    <a:pt x="624" y="486"/>
                  </a:lnTo>
                  <a:lnTo>
                    <a:pt x="632" y="483"/>
                  </a:lnTo>
                  <a:lnTo>
                    <a:pt x="642" y="480"/>
                  </a:lnTo>
                  <a:lnTo>
                    <a:pt x="658" y="475"/>
                  </a:lnTo>
                  <a:lnTo>
                    <a:pt x="671" y="473"/>
                  </a:lnTo>
                  <a:lnTo>
                    <a:pt x="679" y="467"/>
                  </a:lnTo>
                  <a:lnTo>
                    <a:pt x="690" y="465"/>
                  </a:lnTo>
                  <a:lnTo>
                    <a:pt x="705" y="457"/>
                  </a:lnTo>
                  <a:lnTo>
                    <a:pt x="719" y="452"/>
                  </a:lnTo>
                  <a:lnTo>
                    <a:pt x="732" y="446"/>
                  </a:lnTo>
                  <a:lnTo>
                    <a:pt x="742" y="441"/>
                  </a:lnTo>
                  <a:lnTo>
                    <a:pt x="755" y="436"/>
                  </a:lnTo>
                  <a:lnTo>
                    <a:pt x="763" y="431"/>
                  </a:lnTo>
                  <a:lnTo>
                    <a:pt x="771" y="428"/>
                  </a:lnTo>
                  <a:lnTo>
                    <a:pt x="776" y="425"/>
                  </a:lnTo>
                  <a:lnTo>
                    <a:pt x="784" y="420"/>
                  </a:lnTo>
                  <a:lnTo>
                    <a:pt x="792" y="415"/>
                  </a:lnTo>
                  <a:lnTo>
                    <a:pt x="805" y="407"/>
                  </a:lnTo>
                  <a:lnTo>
                    <a:pt x="818" y="399"/>
                  </a:lnTo>
                  <a:lnTo>
                    <a:pt x="839" y="383"/>
                  </a:lnTo>
                  <a:lnTo>
                    <a:pt x="842" y="383"/>
                  </a:lnTo>
                  <a:lnTo>
                    <a:pt x="844" y="381"/>
                  </a:lnTo>
                  <a:lnTo>
                    <a:pt x="847" y="378"/>
                  </a:lnTo>
                  <a:lnTo>
                    <a:pt x="855" y="373"/>
                  </a:lnTo>
                  <a:lnTo>
                    <a:pt x="878" y="354"/>
                  </a:lnTo>
                  <a:lnTo>
                    <a:pt x="899" y="341"/>
                  </a:lnTo>
                  <a:lnTo>
                    <a:pt x="915" y="328"/>
                  </a:lnTo>
                  <a:lnTo>
                    <a:pt x="926" y="318"/>
                  </a:lnTo>
                  <a:lnTo>
                    <a:pt x="933" y="312"/>
                  </a:lnTo>
                  <a:lnTo>
                    <a:pt x="944" y="302"/>
                  </a:lnTo>
                  <a:lnTo>
                    <a:pt x="949" y="294"/>
                  </a:lnTo>
                  <a:lnTo>
                    <a:pt x="954" y="286"/>
                  </a:lnTo>
                  <a:lnTo>
                    <a:pt x="957" y="284"/>
                  </a:lnTo>
                  <a:lnTo>
                    <a:pt x="960" y="278"/>
                  </a:lnTo>
                  <a:lnTo>
                    <a:pt x="965" y="270"/>
                  </a:lnTo>
                  <a:lnTo>
                    <a:pt x="965" y="265"/>
                  </a:lnTo>
                  <a:lnTo>
                    <a:pt x="970" y="257"/>
                  </a:lnTo>
                  <a:lnTo>
                    <a:pt x="973" y="247"/>
                  </a:lnTo>
                  <a:lnTo>
                    <a:pt x="975" y="234"/>
                  </a:lnTo>
                  <a:lnTo>
                    <a:pt x="978" y="223"/>
                  </a:lnTo>
                  <a:lnTo>
                    <a:pt x="986" y="200"/>
                  </a:lnTo>
                  <a:lnTo>
                    <a:pt x="991" y="171"/>
                  </a:lnTo>
                  <a:lnTo>
                    <a:pt x="994" y="168"/>
                  </a:lnTo>
                  <a:lnTo>
                    <a:pt x="994" y="160"/>
                  </a:lnTo>
                  <a:lnTo>
                    <a:pt x="994" y="155"/>
                  </a:lnTo>
                  <a:lnTo>
                    <a:pt x="994" y="150"/>
                  </a:lnTo>
                  <a:lnTo>
                    <a:pt x="994" y="137"/>
                  </a:lnTo>
                  <a:lnTo>
                    <a:pt x="994" y="121"/>
                  </a:lnTo>
                  <a:lnTo>
                    <a:pt x="994" y="108"/>
                  </a:lnTo>
                  <a:lnTo>
                    <a:pt x="991" y="89"/>
                  </a:lnTo>
                  <a:lnTo>
                    <a:pt x="989" y="76"/>
                  </a:lnTo>
                  <a:lnTo>
                    <a:pt x="989" y="63"/>
                  </a:lnTo>
                  <a:lnTo>
                    <a:pt x="989" y="61"/>
                  </a:lnTo>
                  <a:lnTo>
                    <a:pt x="994" y="40"/>
                  </a:lnTo>
                  <a:lnTo>
                    <a:pt x="999" y="26"/>
                  </a:lnTo>
                  <a:lnTo>
                    <a:pt x="1002" y="16"/>
                  </a:lnTo>
                  <a:lnTo>
                    <a:pt x="1002" y="13"/>
                  </a:lnTo>
                  <a:lnTo>
                    <a:pt x="1007" y="0"/>
                  </a:lnTo>
                  <a:lnTo>
                    <a:pt x="1023" y="29"/>
                  </a:lnTo>
                  <a:lnTo>
                    <a:pt x="1025" y="34"/>
                  </a:lnTo>
                  <a:lnTo>
                    <a:pt x="1028" y="40"/>
                  </a:lnTo>
                  <a:lnTo>
                    <a:pt x="1033" y="45"/>
                  </a:lnTo>
                  <a:lnTo>
                    <a:pt x="1036" y="47"/>
                  </a:lnTo>
                  <a:lnTo>
                    <a:pt x="1038" y="53"/>
                  </a:lnTo>
                  <a:lnTo>
                    <a:pt x="1046" y="61"/>
                  </a:lnTo>
                  <a:lnTo>
                    <a:pt x="1046" y="63"/>
                  </a:lnTo>
                  <a:lnTo>
                    <a:pt x="1049" y="63"/>
                  </a:lnTo>
                  <a:lnTo>
                    <a:pt x="1049" y="66"/>
                  </a:lnTo>
                  <a:lnTo>
                    <a:pt x="1054" y="71"/>
                  </a:lnTo>
                  <a:lnTo>
                    <a:pt x="1057" y="74"/>
                  </a:lnTo>
                  <a:lnTo>
                    <a:pt x="1059" y="76"/>
                  </a:lnTo>
                  <a:lnTo>
                    <a:pt x="1059" y="79"/>
                  </a:lnTo>
                  <a:lnTo>
                    <a:pt x="1067" y="87"/>
                  </a:lnTo>
                  <a:lnTo>
                    <a:pt x="1067" y="89"/>
                  </a:lnTo>
                  <a:lnTo>
                    <a:pt x="1072" y="95"/>
                  </a:lnTo>
                  <a:lnTo>
                    <a:pt x="1078" y="100"/>
                  </a:lnTo>
                  <a:lnTo>
                    <a:pt x="1083" y="105"/>
                  </a:lnTo>
                  <a:lnTo>
                    <a:pt x="1086" y="108"/>
                  </a:lnTo>
                  <a:lnTo>
                    <a:pt x="1088" y="110"/>
                  </a:lnTo>
                  <a:lnTo>
                    <a:pt x="1091" y="113"/>
                  </a:lnTo>
                  <a:lnTo>
                    <a:pt x="1093" y="116"/>
                  </a:lnTo>
                  <a:lnTo>
                    <a:pt x="1096" y="118"/>
                  </a:lnTo>
                  <a:lnTo>
                    <a:pt x="1099" y="121"/>
                  </a:lnTo>
                  <a:lnTo>
                    <a:pt x="1101" y="124"/>
                  </a:lnTo>
                  <a:lnTo>
                    <a:pt x="1104" y="126"/>
                  </a:lnTo>
                  <a:lnTo>
                    <a:pt x="1107" y="129"/>
                  </a:lnTo>
                  <a:lnTo>
                    <a:pt x="1109" y="131"/>
                  </a:lnTo>
                  <a:lnTo>
                    <a:pt x="1112" y="134"/>
                  </a:lnTo>
                  <a:lnTo>
                    <a:pt x="1117" y="139"/>
                  </a:lnTo>
                  <a:lnTo>
                    <a:pt x="1120" y="142"/>
                  </a:lnTo>
                  <a:lnTo>
                    <a:pt x="1120" y="145"/>
                  </a:lnTo>
                  <a:lnTo>
                    <a:pt x="1122" y="150"/>
                  </a:lnTo>
                  <a:lnTo>
                    <a:pt x="1125" y="150"/>
                  </a:lnTo>
                  <a:lnTo>
                    <a:pt x="1125" y="152"/>
                  </a:lnTo>
                  <a:lnTo>
                    <a:pt x="1127" y="155"/>
                  </a:lnTo>
                  <a:lnTo>
                    <a:pt x="1127" y="158"/>
                  </a:lnTo>
                  <a:lnTo>
                    <a:pt x="1130" y="160"/>
                  </a:lnTo>
                  <a:lnTo>
                    <a:pt x="1130" y="163"/>
                  </a:lnTo>
                  <a:lnTo>
                    <a:pt x="1133" y="166"/>
                  </a:lnTo>
                  <a:lnTo>
                    <a:pt x="1133" y="168"/>
                  </a:lnTo>
                  <a:lnTo>
                    <a:pt x="1135" y="168"/>
                  </a:lnTo>
                  <a:lnTo>
                    <a:pt x="1135" y="171"/>
                  </a:lnTo>
                  <a:lnTo>
                    <a:pt x="1135" y="173"/>
                  </a:lnTo>
                  <a:lnTo>
                    <a:pt x="1138" y="173"/>
                  </a:lnTo>
                  <a:lnTo>
                    <a:pt x="1138" y="176"/>
                  </a:lnTo>
                  <a:lnTo>
                    <a:pt x="1138" y="179"/>
                  </a:lnTo>
                  <a:lnTo>
                    <a:pt x="1141" y="179"/>
                  </a:lnTo>
                  <a:lnTo>
                    <a:pt x="1141" y="181"/>
                  </a:lnTo>
                  <a:lnTo>
                    <a:pt x="1143" y="184"/>
                  </a:lnTo>
                  <a:lnTo>
                    <a:pt x="1143" y="187"/>
                  </a:lnTo>
                  <a:lnTo>
                    <a:pt x="1146" y="187"/>
                  </a:lnTo>
                  <a:lnTo>
                    <a:pt x="1146" y="189"/>
                  </a:lnTo>
                  <a:lnTo>
                    <a:pt x="1146" y="19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66" name="フリーフォーム 165"/>
            <p:cNvSpPr>
              <a:spLocks noEditPoints="1"/>
            </p:cNvSpPr>
            <p:nvPr/>
          </p:nvSpPr>
          <p:spPr bwMode="auto">
            <a:xfrm>
              <a:off x="463632" y="3859128"/>
              <a:ext cx="1384295" cy="1133893"/>
            </a:xfrm>
            <a:custGeom>
              <a:avLst/>
              <a:gdLst>
                <a:gd name="T0" fmla="*/ 2768 w 2889"/>
                <a:gd name="T1" fmla="*/ 564 h 2330"/>
                <a:gd name="T2" fmla="*/ 2779 w 2889"/>
                <a:gd name="T3" fmla="*/ 577 h 2330"/>
                <a:gd name="T4" fmla="*/ 2781 w 2889"/>
                <a:gd name="T5" fmla="*/ 582 h 2330"/>
                <a:gd name="T6" fmla="*/ 2789 w 2889"/>
                <a:gd name="T7" fmla="*/ 596 h 2330"/>
                <a:gd name="T8" fmla="*/ 2815 w 2889"/>
                <a:gd name="T9" fmla="*/ 632 h 2330"/>
                <a:gd name="T10" fmla="*/ 2870 w 2889"/>
                <a:gd name="T11" fmla="*/ 727 h 2330"/>
                <a:gd name="T12" fmla="*/ 2889 w 2889"/>
                <a:gd name="T13" fmla="*/ 758 h 2330"/>
                <a:gd name="T14" fmla="*/ 2760 w 2889"/>
                <a:gd name="T15" fmla="*/ 800 h 2330"/>
                <a:gd name="T16" fmla="*/ 2611 w 2889"/>
                <a:gd name="T17" fmla="*/ 858 h 2330"/>
                <a:gd name="T18" fmla="*/ 2427 w 2889"/>
                <a:gd name="T19" fmla="*/ 931 h 2330"/>
                <a:gd name="T20" fmla="*/ 2309 w 2889"/>
                <a:gd name="T21" fmla="*/ 968 h 2330"/>
                <a:gd name="T22" fmla="*/ 2178 w 2889"/>
                <a:gd name="T23" fmla="*/ 1042 h 2330"/>
                <a:gd name="T24" fmla="*/ 2050 w 2889"/>
                <a:gd name="T25" fmla="*/ 1128 h 2330"/>
                <a:gd name="T26" fmla="*/ 2008 w 2889"/>
                <a:gd name="T27" fmla="*/ 1181 h 2330"/>
                <a:gd name="T28" fmla="*/ 1861 w 2889"/>
                <a:gd name="T29" fmla="*/ 1446 h 2330"/>
                <a:gd name="T30" fmla="*/ 1837 w 2889"/>
                <a:gd name="T31" fmla="*/ 1477 h 2330"/>
                <a:gd name="T32" fmla="*/ 1809 w 2889"/>
                <a:gd name="T33" fmla="*/ 1490 h 2330"/>
                <a:gd name="T34" fmla="*/ 1759 w 2889"/>
                <a:gd name="T35" fmla="*/ 1498 h 2330"/>
                <a:gd name="T36" fmla="*/ 1701 w 2889"/>
                <a:gd name="T37" fmla="*/ 1538 h 2330"/>
                <a:gd name="T38" fmla="*/ 1628 w 2889"/>
                <a:gd name="T39" fmla="*/ 1574 h 2330"/>
                <a:gd name="T40" fmla="*/ 1591 w 2889"/>
                <a:gd name="T41" fmla="*/ 1593 h 2330"/>
                <a:gd name="T42" fmla="*/ 1547 w 2889"/>
                <a:gd name="T43" fmla="*/ 1619 h 2330"/>
                <a:gd name="T44" fmla="*/ 1397 w 2889"/>
                <a:gd name="T45" fmla="*/ 1708 h 2330"/>
                <a:gd name="T46" fmla="*/ 1075 w 2889"/>
                <a:gd name="T47" fmla="*/ 2034 h 2330"/>
                <a:gd name="T48" fmla="*/ 403 w 2889"/>
                <a:gd name="T49" fmla="*/ 2288 h 2330"/>
                <a:gd name="T50" fmla="*/ 225 w 2889"/>
                <a:gd name="T51" fmla="*/ 1960 h 2330"/>
                <a:gd name="T52" fmla="*/ 435 w 2889"/>
                <a:gd name="T53" fmla="*/ 1559 h 2330"/>
                <a:gd name="T54" fmla="*/ 605 w 2889"/>
                <a:gd name="T55" fmla="*/ 987 h 2330"/>
                <a:gd name="T56" fmla="*/ 962 w 2889"/>
                <a:gd name="T57" fmla="*/ 727 h 2330"/>
                <a:gd name="T58" fmla="*/ 1499 w 2889"/>
                <a:gd name="T59" fmla="*/ 554 h 2330"/>
                <a:gd name="T60" fmla="*/ 1581 w 2889"/>
                <a:gd name="T61" fmla="*/ 517 h 2330"/>
                <a:gd name="T62" fmla="*/ 1667 w 2889"/>
                <a:gd name="T63" fmla="*/ 475 h 2330"/>
                <a:gd name="T64" fmla="*/ 1785 w 2889"/>
                <a:gd name="T65" fmla="*/ 425 h 2330"/>
                <a:gd name="T66" fmla="*/ 1890 w 2889"/>
                <a:gd name="T67" fmla="*/ 375 h 2330"/>
                <a:gd name="T68" fmla="*/ 2108 w 2889"/>
                <a:gd name="T69" fmla="*/ 260 h 2330"/>
                <a:gd name="T70" fmla="*/ 2254 w 2889"/>
                <a:gd name="T71" fmla="*/ 178 h 2330"/>
                <a:gd name="T72" fmla="*/ 2370 w 2889"/>
                <a:gd name="T73" fmla="*/ 118 h 2330"/>
                <a:gd name="T74" fmla="*/ 2506 w 2889"/>
                <a:gd name="T75" fmla="*/ 37 h 2330"/>
                <a:gd name="T76" fmla="*/ 2569 w 2889"/>
                <a:gd name="T77" fmla="*/ 8 h 2330"/>
                <a:gd name="T78" fmla="*/ 2637 w 2889"/>
                <a:gd name="T79" fmla="*/ 107 h 2330"/>
                <a:gd name="T80" fmla="*/ 2634 w 2889"/>
                <a:gd name="T81" fmla="*/ 121 h 2330"/>
                <a:gd name="T82" fmla="*/ 2603 w 2889"/>
                <a:gd name="T83" fmla="*/ 144 h 2330"/>
                <a:gd name="T84" fmla="*/ 2593 w 2889"/>
                <a:gd name="T85" fmla="*/ 165 h 2330"/>
                <a:gd name="T86" fmla="*/ 2606 w 2889"/>
                <a:gd name="T87" fmla="*/ 212 h 2330"/>
                <a:gd name="T88" fmla="*/ 2624 w 2889"/>
                <a:gd name="T89" fmla="*/ 262 h 2330"/>
                <a:gd name="T90" fmla="*/ 2632 w 2889"/>
                <a:gd name="T91" fmla="*/ 302 h 2330"/>
                <a:gd name="T92" fmla="*/ 2616 w 2889"/>
                <a:gd name="T93" fmla="*/ 373 h 2330"/>
                <a:gd name="T94" fmla="*/ 2577 w 2889"/>
                <a:gd name="T95" fmla="*/ 462 h 2330"/>
                <a:gd name="T96" fmla="*/ 2574 w 2889"/>
                <a:gd name="T97" fmla="*/ 480 h 2330"/>
                <a:gd name="T98" fmla="*/ 2574 w 2889"/>
                <a:gd name="T99" fmla="*/ 496 h 2330"/>
                <a:gd name="T100" fmla="*/ 2648 w 2889"/>
                <a:gd name="T101" fmla="*/ 512 h 2330"/>
                <a:gd name="T102" fmla="*/ 2682 w 2889"/>
                <a:gd name="T103" fmla="*/ 517 h 2330"/>
                <a:gd name="T104" fmla="*/ 2710 w 2889"/>
                <a:gd name="T105" fmla="*/ 525 h 2330"/>
                <a:gd name="T106" fmla="*/ 2750 w 2889"/>
                <a:gd name="T107" fmla="*/ 546 h 2330"/>
                <a:gd name="T108" fmla="*/ 2760 w 2889"/>
                <a:gd name="T109" fmla="*/ 559 h 2330"/>
                <a:gd name="T110" fmla="*/ 2763 w 2889"/>
                <a:gd name="T111" fmla="*/ 561 h 2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889" h="2330">
                  <a:moveTo>
                    <a:pt x="2763" y="561"/>
                  </a:moveTo>
                  <a:lnTo>
                    <a:pt x="2763" y="561"/>
                  </a:lnTo>
                  <a:lnTo>
                    <a:pt x="2766" y="561"/>
                  </a:lnTo>
                  <a:lnTo>
                    <a:pt x="2766" y="564"/>
                  </a:lnTo>
                  <a:lnTo>
                    <a:pt x="2768" y="564"/>
                  </a:lnTo>
                  <a:lnTo>
                    <a:pt x="2768" y="567"/>
                  </a:lnTo>
                  <a:lnTo>
                    <a:pt x="2773" y="572"/>
                  </a:lnTo>
                  <a:lnTo>
                    <a:pt x="2776" y="575"/>
                  </a:lnTo>
                  <a:lnTo>
                    <a:pt x="2779" y="577"/>
                  </a:lnTo>
                  <a:lnTo>
                    <a:pt x="2779" y="580"/>
                  </a:lnTo>
                  <a:lnTo>
                    <a:pt x="2781" y="580"/>
                  </a:lnTo>
                  <a:lnTo>
                    <a:pt x="2781" y="582"/>
                  </a:lnTo>
                  <a:lnTo>
                    <a:pt x="2784" y="585"/>
                  </a:lnTo>
                  <a:lnTo>
                    <a:pt x="2787" y="588"/>
                  </a:lnTo>
                  <a:lnTo>
                    <a:pt x="2789" y="596"/>
                  </a:lnTo>
                  <a:lnTo>
                    <a:pt x="2794" y="601"/>
                  </a:lnTo>
                  <a:lnTo>
                    <a:pt x="2794" y="603"/>
                  </a:lnTo>
                  <a:lnTo>
                    <a:pt x="2815" y="632"/>
                  </a:lnTo>
                  <a:lnTo>
                    <a:pt x="2828" y="653"/>
                  </a:lnTo>
                  <a:lnTo>
                    <a:pt x="2836" y="672"/>
                  </a:lnTo>
                  <a:lnTo>
                    <a:pt x="2844" y="685"/>
                  </a:lnTo>
                  <a:lnTo>
                    <a:pt x="2849" y="695"/>
                  </a:lnTo>
                  <a:lnTo>
                    <a:pt x="2857" y="706"/>
                  </a:lnTo>
                  <a:lnTo>
                    <a:pt x="2863" y="714"/>
                  </a:lnTo>
                  <a:lnTo>
                    <a:pt x="2870" y="727"/>
                  </a:lnTo>
                  <a:lnTo>
                    <a:pt x="2873" y="732"/>
                  </a:lnTo>
                  <a:lnTo>
                    <a:pt x="2876" y="735"/>
                  </a:lnTo>
                  <a:lnTo>
                    <a:pt x="2881" y="745"/>
                  </a:lnTo>
                  <a:lnTo>
                    <a:pt x="2889" y="758"/>
                  </a:lnTo>
                  <a:lnTo>
                    <a:pt x="2878" y="758"/>
                  </a:lnTo>
                  <a:lnTo>
                    <a:pt x="2863" y="758"/>
                  </a:lnTo>
                  <a:lnTo>
                    <a:pt x="2855" y="764"/>
                  </a:lnTo>
                  <a:lnTo>
                    <a:pt x="2834" y="771"/>
                  </a:lnTo>
                  <a:lnTo>
                    <a:pt x="2810" y="779"/>
                  </a:lnTo>
                  <a:lnTo>
                    <a:pt x="2787" y="790"/>
                  </a:lnTo>
                  <a:lnTo>
                    <a:pt x="2760" y="800"/>
                  </a:lnTo>
                  <a:lnTo>
                    <a:pt x="2734" y="811"/>
                  </a:lnTo>
                  <a:lnTo>
                    <a:pt x="2729" y="813"/>
                  </a:lnTo>
                  <a:lnTo>
                    <a:pt x="2713" y="819"/>
                  </a:lnTo>
                  <a:lnTo>
                    <a:pt x="2690" y="827"/>
                  </a:lnTo>
                  <a:lnTo>
                    <a:pt x="2669" y="834"/>
                  </a:lnTo>
                  <a:lnTo>
                    <a:pt x="2648" y="842"/>
                  </a:lnTo>
                  <a:lnTo>
                    <a:pt x="2611" y="858"/>
                  </a:lnTo>
                  <a:lnTo>
                    <a:pt x="2572" y="874"/>
                  </a:lnTo>
                  <a:lnTo>
                    <a:pt x="2558" y="879"/>
                  </a:lnTo>
                  <a:lnTo>
                    <a:pt x="2553" y="882"/>
                  </a:lnTo>
                  <a:lnTo>
                    <a:pt x="2548" y="884"/>
                  </a:lnTo>
                  <a:lnTo>
                    <a:pt x="2488" y="908"/>
                  </a:lnTo>
                  <a:lnTo>
                    <a:pt x="2435" y="929"/>
                  </a:lnTo>
                  <a:lnTo>
                    <a:pt x="2427" y="931"/>
                  </a:lnTo>
                  <a:lnTo>
                    <a:pt x="2417" y="937"/>
                  </a:lnTo>
                  <a:lnTo>
                    <a:pt x="2414" y="937"/>
                  </a:lnTo>
                  <a:lnTo>
                    <a:pt x="2393" y="945"/>
                  </a:lnTo>
                  <a:lnTo>
                    <a:pt x="2367" y="955"/>
                  </a:lnTo>
                  <a:lnTo>
                    <a:pt x="2359" y="958"/>
                  </a:lnTo>
                  <a:lnTo>
                    <a:pt x="2309" y="968"/>
                  </a:lnTo>
                  <a:lnTo>
                    <a:pt x="2281" y="973"/>
                  </a:lnTo>
                  <a:lnTo>
                    <a:pt x="2257" y="979"/>
                  </a:lnTo>
                  <a:lnTo>
                    <a:pt x="2231" y="1005"/>
                  </a:lnTo>
                  <a:lnTo>
                    <a:pt x="2215" y="1021"/>
                  </a:lnTo>
                  <a:lnTo>
                    <a:pt x="2212" y="1021"/>
                  </a:lnTo>
                  <a:lnTo>
                    <a:pt x="2189" y="1034"/>
                  </a:lnTo>
                  <a:lnTo>
                    <a:pt x="2178" y="1042"/>
                  </a:lnTo>
                  <a:lnTo>
                    <a:pt x="2168" y="1047"/>
                  </a:lnTo>
                  <a:lnTo>
                    <a:pt x="2155" y="1055"/>
                  </a:lnTo>
                  <a:lnTo>
                    <a:pt x="2084" y="1102"/>
                  </a:lnTo>
                  <a:lnTo>
                    <a:pt x="2071" y="1113"/>
                  </a:lnTo>
                  <a:lnTo>
                    <a:pt x="2068" y="1113"/>
                  </a:lnTo>
                  <a:lnTo>
                    <a:pt x="2060" y="1120"/>
                  </a:lnTo>
                  <a:lnTo>
                    <a:pt x="2050" y="1128"/>
                  </a:lnTo>
                  <a:lnTo>
                    <a:pt x="2045" y="1134"/>
                  </a:lnTo>
                  <a:lnTo>
                    <a:pt x="2039" y="1139"/>
                  </a:lnTo>
                  <a:lnTo>
                    <a:pt x="2037" y="1144"/>
                  </a:lnTo>
                  <a:lnTo>
                    <a:pt x="2031" y="1149"/>
                  </a:lnTo>
                  <a:lnTo>
                    <a:pt x="2024" y="1160"/>
                  </a:lnTo>
                  <a:lnTo>
                    <a:pt x="2013" y="1170"/>
                  </a:lnTo>
                  <a:lnTo>
                    <a:pt x="2008" y="1181"/>
                  </a:lnTo>
                  <a:lnTo>
                    <a:pt x="1992" y="1207"/>
                  </a:lnTo>
                  <a:lnTo>
                    <a:pt x="1976" y="1233"/>
                  </a:lnTo>
                  <a:lnTo>
                    <a:pt x="1900" y="1378"/>
                  </a:lnTo>
                  <a:lnTo>
                    <a:pt x="1890" y="1393"/>
                  </a:lnTo>
                  <a:lnTo>
                    <a:pt x="1885" y="1401"/>
                  </a:lnTo>
                  <a:lnTo>
                    <a:pt x="1879" y="1412"/>
                  </a:lnTo>
                  <a:lnTo>
                    <a:pt x="1861" y="1446"/>
                  </a:lnTo>
                  <a:lnTo>
                    <a:pt x="1856" y="1451"/>
                  </a:lnTo>
                  <a:lnTo>
                    <a:pt x="1853" y="1454"/>
                  </a:lnTo>
                  <a:lnTo>
                    <a:pt x="1848" y="1462"/>
                  </a:lnTo>
                  <a:lnTo>
                    <a:pt x="1843" y="1467"/>
                  </a:lnTo>
                  <a:lnTo>
                    <a:pt x="1840" y="1472"/>
                  </a:lnTo>
                  <a:lnTo>
                    <a:pt x="1840" y="1475"/>
                  </a:lnTo>
                  <a:lnTo>
                    <a:pt x="1837" y="1477"/>
                  </a:lnTo>
                  <a:lnTo>
                    <a:pt x="1835" y="1477"/>
                  </a:lnTo>
                  <a:lnTo>
                    <a:pt x="1830" y="1480"/>
                  </a:lnTo>
                  <a:lnTo>
                    <a:pt x="1824" y="1483"/>
                  </a:lnTo>
                  <a:lnTo>
                    <a:pt x="1822" y="1485"/>
                  </a:lnTo>
                  <a:lnTo>
                    <a:pt x="1817" y="1488"/>
                  </a:lnTo>
                  <a:lnTo>
                    <a:pt x="1814" y="1488"/>
                  </a:lnTo>
                  <a:lnTo>
                    <a:pt x="1809" y="1490"/>
                  </a:lnTo>
                  <a:lnTo>
                    <a:pt x="1803" y="1493"/>
                  </a:lnTo>
                  <a:lnTo>
                    <a:pt x="1801" y="1493"/>
                  </a:lnTo>
                  <a:lnTo>
                    <a:pt x="1793" y="1493"/>
                  </a:lnTo>
                  <a:lnTo>
                    <a:pt x="1769" y="1496"/>
                  </a:lnTo>
                  <a:lnTo>
                    <a:pt x="1767" y="1498"/>
                  </a:lnTo>
                  <a:lnTo>
                    <a:pt x="1761" y="1498"/>
                  </a:lnTo>
                  <a:lnTo>
                    <a:pt x="1759" y="1498"/>
                  </a:lnTo>
                  <a:lnTo>
                    <a:pt x="1756" y="1501"/>
                  </a:lnTo>
                  <a:lnTo>
                    <a:pt x="1754" y="1504"/>
                  </a:lnTo>
                  <a:lnTo>
                    <a:pt x="1746" y="1509"/>
                  </a:lnTo>
                  <a:lnTo>
                    <a:pt x="1738" y="1514"/>
                  </a:lnTo>
                  <a:lnTo>
                    <a:pt x="1712" y="1530"/>
                  </a:lnTo>
                  <a:lnTo>
                    <a:pt x="1706" y="1535"/>
                  </a:lnTo>
                  <a:lnTo>
                    <a:pt x="1701" y="1538"/>
                  </a:lnTo>
                  <a:lnTo>
                    <a:pt x="1699" y="1540"/>
                  </a:lnTo>
                  <a:lnTo>
                    <a:pt x="1693" y="1540"/>
                  </a:lnTo>
                  <a:lnTo>
                    <a:pt x="1680" y="1548"/>
                  </a:lnTo>
                  <a:lnTo>
                    <a:pt x="1667" y="1556"/>
                  </a:lnTo>
                  <a:lnTo>
                    <a:pt x="1649" y="1564"/>
                  </a:lnTo>
                  <a:lnTo>
                    <a:pt x="1641" y="1569"/>
                  </a:lnTo>
                  <a:lnTo>
                    <a:pt x="1628" y="1574"/>
                  </a:lnTo>
                  <a:lnTo>
                    <a:pt x="1617" y="1580"/>
                  </a:lnTo>
                  <a:lnTo>
                    <a:pt x="1609" y="1585"/>
                  </a:lnTo>
                  <a:lnTo>
                    <a:pt x="1596" y="1590"/>
                  </a:lnTo>
                  <a:lnTo>
                    <a:pt x="1596" y="1593"/>
                  </a:lnTo>
                  <a:lnTo>
                    <a:pt x="1591" y="1593"/>
                  </a:lnTo>
                  <a:lnTo>
                    <a:pt x="1586" y="1595"/>
                  </a:lnTo>
                  <a:lnTo>
                    <a:pt x="1583" y="1598"/>
                  </a:lnTo>
                  <a:lnTo>
                    <a:pt x="1573" y="1603"/>
                  </a:lnTo>
                  <a:lnTo>
                    <a:pt x="1565" y="1609"/>
                  </a:lnTo>
                  <a:lnTo>
                    <a:pt x="1557" y="1611"/>
                  </a:lnTo>
                  <a:lnTo>
                    <a:pt x="1547" y="1619"/>
                  </a:lnTo>
                  <a:lnTo>
                    <a:pt x="1536" y="1627"/>
                  </a:lnTo>
                  <a:lnTo>
                    <a:pt x="1526" y="1632"/>
                  </a:lnTo>
                  <a:lnTo>
                    <a:pt x="1518" y="1637"/>
                  </a:lnTo>
                  <a:lnTo>
                    <a:pt x="1507" y="1643"/>
                  </a:lnTo>
                  <a:lnTo>
                    <a:pt x="1499" y="1648"/>
                  </a:lnTo>
                  <a:lnTo>
                    <a:pt x="1489" y="1653"/>
                  </a:lnTo>
                  <a:lnTo>
                    <a:pt x="1397" y="1708"/>
                  </a:lnTo>
                  <a:lnTo>
                    <a:pt x="1368" y="1737"/>
                  </a:lnTo>
                  <a:lnTo>
                    <a:pt x="1363" y="1745"/>
                  </a:lnTo>
                  <a:lnTo>
                    <a:pt x="1332" y="1792"/>
                  </a:lnTo>
                  <a:lnTo>
                    <a:pt x="1200" y="1992"/>
                  </a:lnTo>
                  <a:lnTo>
                    <a:pt x="1193" y="1989"/>
                  </a:lnTo>
                  <a:lnTo>
                    <a:pt x="1185" y="1984"/>
                  </a:lnTo>
                  <a:lnTo>
                    <a:pt x="1075" y="2034"/>
                  </a:lnTo>
                  <a:lnTo>
                    <a:pt x="781" y="2165"/>
                  </a:lnTo>
                  <a:lnTo>
                    <a:pt x="616" y="2236"/>
                  </a:lnTo>
                  <a:lnTo>
                    <a:pt x="511" y="2283"/>
                  </a:lnTo>
                  <a:lnTo>
                    <a:pt x="403" y="2330"/>
                  </a:lnTo>
                  <a:lnTo>
                    <a:pt x="403" y="2322"/>
                  </a:lnTo>
                  <a:lnTo>
                    <a:pt x="403" y="2288"/>
                  </a:lnTo>
                  <a:lnTo>
                    <a:pt x="403" y="2330"/>
                  </a:lnTo>
                  <a:lnTo>
                    <a:pt x="152" y="2107"/>
                  </a:lnTo>
                  <a:lnTo>
                    <a:pt x="147" y="2102"/>
                  </a:lnTo>
                  <a:lnTo>
                    <a:pt x="144" y="2091"/>
                  </a:lnTo>
                  <a:lnTo>
                    <a:pt x="144" y="2086"/>
                  </a:lnTo>
                  <a:lnTo>
                    <a:pt x="147" y="2052"/>
                  </a:lnTo>
                  <a:lnTo>
                    <a:pt x="225" y="1960"/>
                  </a:lnTo>
                  <a:lnTo>
                    <a:pt x="0" y="1942"/>
                  </a:lnTo>
                  <a:lnTo>
                    <a:pt x="105" y="1811"/>
                  </a:lnTo>
                  <a:lnTo>
                    <a:pt x="230" y="1658"/>
                  </a:lnTo>
                  <a:lnTo>
                    <a:pt x="249" y="1635"/>
                  </a:lnTo>
                  <a:lnTo>
                    <a:pt x="464" y="1677"/>
                  </a:lnTo>
                  <a:lnTo>
                    <a:pt x="440" y="1559"/>
                  </a:lnTo>
                  <a:lnTo>
                    <a:pt x="435" y="1559"/>
                  </a:lnTo>
                  <a:lnTo>
                    <a:pt x="68" y="1485"/>
                  </a:lnTo>
                  <a:lnTo>
                    <a:pt x="68" y="1454"/>
                  </a:lnTo>
                  <a:lnTo>
                    <a:pt x="68" y="1446"/>
                  </a:lnTo>
                  <a:lnTo>
                    <a:pt x="68" y="1278"/>
                  </a:lnTo>
                  <a:lnTo>
                    <a:pt x="68" y="1218"/>
                  </a:lnTo>
                  <a:lnTo>
                    <a:pt x="566" y="1005"/>
                  </a:lnTo>
                  <a:lnTo>
                    <a:pt x="605" y="987"/>
                  </a:lnTo>
                  <a:lnTo>
                    <a:pt x="605" y="908"/>
                  </a:lnTo>
                  <a:lnTo>
                    <a:pt x="608" y="811"/>
                  </a:lnTo>
                  <a:lnTo>
                    <a:pt x="784" y="785"/>
                  </a:lnTo>
                  <a:lnTo>
                    <a:pt x="815" y="774"/>
                  </a:lnTo>
                  <a:lnTo>
                    <a:pt x="818" y="777"/>
                  </a:lnTo>
                  <a:lnTo>
                    <a:pt x="944" y="732"/>
                  </a:lnTo>
                  <a:lnTo>
                    <a:pt x="962" y="727"/>
                  </a:lnTo>
                  <a:lnTo>
                    <a:pt x="1001" y="714"/>
                  </a:lnTo>
                  <a:lnTo>
                    <a:pt x="1025" y="708"/>
                  </a:lnTo>
                  <a:lnTo>
                    <a:pt x="1033" y="703"/>
                  </a:lnTo>
                  <a:lnTo>
                    <a:pt x="1148" y="666"/>
                  </a:lnTo>
                  <a:lnTo>
                    <a:pt x="1166" y="661"/>
                  </a:lnTo>
                  <a:lnTo>
                    <a:pt x="1431" y="575"/>
                  </a:lnTo>
                  <a:lnTo>
                    <a:pt x="1499" y="554"/>
                  </a:lnTo>
                  <a:lnTo>
                    <a:pt x="1507" y="548"/>
                  </a:lnTo>
                  <a:lnTo>
                    <a:pt x="1520" y="543"/>
                  </a:lnTo>
                  <a:lnTo>
                    <a:pt x="1531" y="538"/>
                  </a:lnTo>
                  <a:lnTo>
                    <a:pt x="1541" y="533"/>
                  </a:lnTo>
                  <a:lnTo>
                    <a:pt x="1554" y="527"/>
                  </a:lnTo>
                  <a:lnTo>
                    <a:pt x="1567" y="522"/>
                  </a:lnTo>
                  <a:lnTo>
                    <a:pt x="1581" y="517"/>
                  </a:lnTo>
                  <a:lnTo>
                    <a:pt x="1594" y="509"/>
                  </a:lnTo>
                  <a:lnTo>
                    <a:pt x="1615" y="501"/>
                  </a:lnTo>
                  <a:lnTo>
                    <a:pt x="1623" y="496"/>
                  </a:lnTo>
                  <a:lnTo>
                    <a:pt x="1636" y="491"/>
                  </a:lnTo>
                  <a:lnTo>
                    <a:pt x="1651" y="485"/>
                  </a:lnTo>
                  <a:lnTo>
                    <a:pt x="1662" y="480"/>
                  </a:lnTo>
                  <a:lnTo>
                    <a:pt x="1667" y="475"/>
                  </a:lnTo>
                  <a:lnTo>
                    <a:pt x="1672" y="475"/>
                  </a:lnTo>
                  <a:lnTo>
                    <a:pt x="1696" y="464"/>
                  </a:lnTo>
                  <a:lnTo>
                    <a:pt x="1709" y="456"/>
                  </a:lnTo>
                  <a:lnTo>
                    <a:pt x="1727" y="451"/>
                  </a:lnTo>
                  <a:lnTo>
                    <a:pt x="1746" y="441"/>
                  </a:lnTo>
                  <a:lnTo>
                    <a:pt x="1767" y="433"/>
                  </a:lnTo>
                  <a:lnTo>
                    <a:pt x="1785" y="425"/>
                  </a:lnTo>
                  <a:lnTo>
                    <a:pt x="1809" y="415"/>
                  </a:lnTo>
                  <a:lnTo>
                    <a:pt x="1827" y="404"/>
                  </a:lnTo>
                  <a:lnTo>
                    <a:pt x="1830" y="404"/>
                  </a:lnTo>
                  <a:lnTo>
                    <a:pt x="1845" y="396"/>
                  </a:lnTo>
                  <a:lnTo>
                    <a:pt x="1866" y="388"/>
                  </a:lnTo>
                  <a:lnTo>
                    <a:pt x="1885" y="378"/>
                  </a:lnTo>
                  <a:lnTo>
                    <a:pt x="1890" y="375"/>
                  </a:lnTo>
                  <a:lnTo>
                    <a:pt x="1900" y="373"/>
                  </a:lnTo>
                  <a:lnTo>
                    <a:pt x="2071" y="278"/>
                  </a:lnTo>
                  <a:lnTo>
                    <a:pt x="2076" y="275"/>
                  </a:lnTo>
                  <a:lnTo>
                    <a:pt x="2079" y="275"/>
                  </a:lnTo>
                  <a:lnTo>
                    <a:pt x="2087" y="273"/>
                  </a:lnTo>
                  <a:lnTo>
                    <a:pt x="2108" y="260"/>
                  </a:lnTo>
                  <a:lnTo>
                    <a:pt x="2110" y="257"/>
                  </a:lnTo>
                  <a:lnTo>
                    <a:pt x="2113" y="257"/>
                  </a:lnTo>
                  <a:lnTo>
                    <a:pt x="2210" y="205"/>
                  </a:lnTo>
                  <a:lnTo>
                    <a:pt x="2212" y="202"/>
                  </a:lnTo>
                  <a:lnTo>
                    <a:pt x="2254" y="178"/>
                  </a:lnTo>
                  <a:lnTo>
                    <a:pt x="2273" y="170"/>
                  </a:lnTo>
                  <a:lnTo>
                    <a:pt x="2294" y="160"/>
                  </a:lnTo>
                  <a:lnTo>
                    <a:pt x="2315" y="147"/>
                  </a:lnTo>
                  <a:lnTo>
                    <a:pt x="2341" y="134"/>
                  </a:lnTo>
                  <a:lnTo>
                    <a:pt x="2364" y="121"/>
                  </a:lnTo>
                  <a:lnTo>
                    <a:pt x="2367" y="121"/>
                  </a:lnTo>
                  <a:lnTo>
                    <a:pt x="2370" y="118"/>
                  </a:lnTo>
                  <a:lnTo>
                    <a:pt x="2385" y="110"/>
                  </a:lnTo>
                  <a:lnTo>
                    <a:pt x="2391" y="107"/>
                  </a:lnTo>
                  <a:lnTo>
                    <a:pt x="2401" y="100"/>
                  </a:lnTo>
                  <a:lnTo>
                    <a:pt x="2430" y="86"/>
                  </a:lnTo>
                  <a:lnTo>
                    <a:pt x="2456" y="71"/>
                  </a:lnTo>
                  <a:lnTo>
                    <a:pt x="2480" y="55"/>
                  </a:lnTo>
                  <a:lnTo>
                    <a:pt x="2506" y="37"/>
                  </a:lnTo>
                  <a:lnTo>
                    <a:pt x="2532" y="21"/>
                  </a:lnTo>
                  <a:lnTo>
                    <a:pt x="2551" y="10"/>
                  </a:lnTo>
                  <a:lnTo>
                    <a:pt x="2553" y="8"/>
                  </a:lnTo>
                  <a:lnTo>
                    <a:pt x="2561" y="2"/>
                  </a:lnTo>
                  <a:lnTo>
                    <a:pt x="2564" y="0"/>
                  </a:lnTo>
                  <a:lnTo>
                    <a:pt x="2569" y="8"/>
                  </a:lnTo>
                  <a:lnTo>
                    <a:pt x="2598" y="50"/>
                  </a:lnTo>
                  <a:lnTo>
                    <a:pt x="2616" y="81"/>
                  </a:lnTo>
                  <a:lnTo>
                    <a:pt x="2627" y="94"/>
                  </a:lnTo>
                  <a:lnTo>
                    <a:pt x="2632" y="105"/>
                  </a:lnTo>
                  <a:lnTo>
                    <a:pt x="2637" y="107"/>
                  </a:lnTo>
                  <a:lnTo>
                    <a:pt x="2637" y="110"/>
                  </a:lnTo>
                  <a:lnTo>
                    <a:pt x="2640" y="115"/>
                  </a:lnTo>
                  <a:lnTo>
                    <a:pt x="2640" y="118"/>
                  </a:lnTo>
                  <a:lnTo>
                    <a:pt x="2637" y="118"/>
                  </a:lnTo>
                  <a:lnTo>
                    <a:pt x="2634" y="121"/>
                  </a:lnTo>
                  <a:lnTo>
                    <a:pt x="2629" y="126"/>
                  </a:lnTo>
                  <a:lnTo>
                    <a:pt x="2627" y="126"/>
                  </a:lnTo>
                  <a:lnTo>
                    <a:pt x="2616" y="134"/>
                  </a:lnTo>
                  <a:lnTo>
                    <a:pt x="2608" y="139"/>
                  </a:lnTo>
                  <a:lnTo>
                    <a:pt x="2606" y="142"/>
                  </a:lnTo>
                  <a:lnTo>
                    <a:pt x="2603" y="144"/>
                  </a:lnTo>
                  <a:lnTo>
                    <a:pt x="2600" y="147"/>
                  </a:lnTo>
                  <a:lnTo>
                    <a:pt x="2598" y="152"/>
                  </a:lnTo>
                  <a:lnTo>
                    <a:pt x="2595" y="157"/>
                  </a:lnTo>
                  <a:lnTo>
                    <a:pt x="2595" y="160"/>
                  </a:lnTo>
                  <a:lnTo>
                    <a:pt x="2593" y="163"/>
                  </a:lnTo>
                  <a:lnTo>
                    <a:pt x="2593" y="165"/>
                  </a:lnTo>
                  <a:lnTo>
                    <a:pt x="2593" y="168"/>
                  </a:lnTo>
                  <a:lnTo>
                    <a:pt x="2593" y="170"/>
                  </a:lnTo>
                  <a:lnTo>
                    <a:pt x="2593" y="173"/>
                  </a:lnTo>
                  <a:lnTo>
                    <a:pt x="2593" y="176"/>
                  </a:lnTo>
                  <a:lnTo>
                    <a:pt x="2593" y="181"/>
                  </a:lnTo>
                  <a:lnTo>
                    <a:pt x="2598" y="189"/>
                  </a:lnTo>
                  <a:lnTo>
                    <a:pt x="2606" y="212"/>
                  </a:lnTo>
                  <a:lnTo>
                    <a:pt x="2606" y="215"/>
                  </a:lnTo>
                  <a:lnTo>
                    <a:pt x="2608" y="220"/>
                  </a:lnTo>
                  <a:lnTo>
                    <a:pt x="2611" y="226"/>
                  </a:lnTo>
                  <a:lnTo>
                    <a:pt x="2611" y="228"/>
                  </a:lnTo>
                  <a:lnTo>
                    <a:pt x="2616" y="241"/>
                  </a:lnTo>
                  <a:lnTo>
                    <a:pt x="2619" y="249"/>
                  </a:lnTo>
                  <a:lnTo>
                    <a:pt x="2624" y="262"/>
                  </a:lnTo>
                  <a:lnTo>
                    <a:pt x="2629" y="275"/>
                  </a:lnTo>
                  <a:lnTo>
                    <a:pt x="2632" y="278"/>
                  </a:lnTo>
                  <a:lnTo>
                    <a:pt x="2632" y="283"/>
                  </a:lnTo>
                  <a:lnTo>
                    <a:pt x="2632" y="286"/>
                  </a:lnTo>
                  <a:lnTo>
                    <a:pt x="2634" y="291"/>
                  </a:lnTo>
                  <a:lnTo>
                    <a:pt x="2634" y="296"/>
                  </a:lnTo>
                  <a:lnTo>
                    <a:pt x="2632" y="302"/>
                  </a:lnTo>
                  <a:lnTo>
                    <a:pt x="2632" y="320"/>
                  </a:lnTo>
                  <a:lnTo>
                    <a:pt x="2629" y="338"/>
                  </a:lnTo>
                  <a:lnTo>
                    <a:pt x="2629" y="352"/>
                  </a:lnTo>
                  <a:lnTo>
                    <a:pt x="2629" y="354"/>
                  </a:lnTo>
                  <a:lnTo>
                    <a:pt x="2624" y="362"/>
                  </a:lnTo>
                  <a:lnTo>
                    <a:pt x="2616" y="373"/>
                  </a:lnTo>
                  <a:lnTo>
                    <a:pt x="2585" y="417"/>
                  </a:lnTo>
                  <a:lnTo>
                    <a:pt x="2579" y="425"/>
                  </a:lnTo>
                  <a:lnTo>
                    <a:pt x="2577" y="430"/>
                  </a:lnTo>
                  <a:lnTo>
                    <a:pt x="2577" y="459"/>
                  </a:lnTo>
                  <a:lnTo>
                    <a:pt x="2577" y="462"/>
                  </a:lnTo>
                  <a:lnTo>
                    <a:pt x="2577" y="467"/>
                  </a:lnTo>
                  <a:lnTo>
                    <a:pt x="2574" y="472"/>
                  </a:lnTo>
                  <a:lnTo>
                    <a:pt x="2574" y="477"/>
                  </a:lnTo>
                  <a:lnTo>
                    <a:pt x="2574" y="480"/>
                  </a:lnTo>
                  <a:lnTo>
                    <a:pt x="2574" y="483"/>
                  </a:lnTo>
                  <a:lnTo>
                    <a:pt x="2574" y="488"/>
                  </a:lnTo>
                  <a:lnTo>
                    <a:pt x="2574" y="493"/>
                  </a:lnTo>
                  <a:lnTo>
                    <a:pt x="2574" y="496"/>
                  </a:lnTo>
                  <a:lnTo>
                    <a:pt x="2600" y="501"/>
                  </a:lnTo>
                  <a:lnTo>
                    <a:pt x="2606" y="504"/>
                  </a:lnTo>
                  <a:lnTo>
                    <a:pt x="2621" y="506"/>
                  </a:lnTo>
                  <a:lnTo>
                    <a:pt x="2634" y="509"/>
                  </a:lnTo>
                  <a:lnTo>
                    <a:pt x="2642" y="509"/>
                  </a:lnTo>
                  <a:lnTo>
                    <a:pt x="2648" y="512"/>
                  </a:lnTo>
                  <a:lnTo>
                    <a:pt x="2650" y="512"/>
                  </a:lnTo>
                  <a:lnTo>
                    <a:pt x="2661" y="514"/>
                  </a:lnTo>
                  <a:lnTo>
                    <a:pt x="2663" y="514"/>
                  </a:lnTo>
                  <a:lnTo>
                    <a:pt x="2666" y="514"/>
                  </a:lnTo>
                  <a:lnTo>
                    <a:pt x="2682" y="517"/>
                  </a:lnTo>
                  <a:lnTo>
                    <a:pt x="2682" y="519"/>
                  </a:lnTo>
                  <a:lnTo>
                    <a:pt x="2690" y="519"/>
                  </a:lnTo>
                  <a:lnTo>
                    <a:pt x="2708" y="522"/>
                  </a:lnTo>
                  <a:lnTo>
                    <a:pt x="2710" y="525"/>
                  </a:lnTo>
                  <a:lnTo>
                    <a:pt x="2713" y="525"/>
                  </a:lnTo>
                  <a:lnTo>
                    <a:pt x="2739" y="535"/>
                  </a:lnTo>
                  <a:lnTo>
                    <a:pt x="2745" y="540"/>
                  </a:lnTo>
                  <a:lnTo>
                    <a:pt x="2747" y="543"/>
                  </a:lnTo>
                  <a:lnTo>
                    <a:pt x="2747" y="546"/>
                  </a:lnTo>
                  <a:lnTo>
                    <a:pt x="2750" y="546"/>
                  </a:lnTo>
                  <a:lnTo>
                    <a:pt x="2750" y="548"/>
                  </a:lnTo>
                  <a:lnTo>
                    <a:pt x="2752" y="548"/>
                  </a:lnTo>
                  <a:lnTo>
                    <a:pt x="2758" y="556"/>
                  </a:lnTo>
                  <a:lnTo>
                    <a:pt x="2760" y="556"/>
                  </a:lnTo>
                  <a:lnTo>
                    <a:pt x="2760" y="559"/>
                  </a:lnTo>
                  <a:lnTo>
                    <a:pt x="2763" y="559"/>
                  </a:lnTo>
                  <a:lnTo>
                    <a:pt x="2763" y="561"/>
                  </a:lnTo>
                  <a:moveTo>
                    <a:pt x="723" y="1981"/>
                  </a:moveTo>
                  <a:lnTo>
                    <a:pt x="723" y="1992"/>
                  </a:lnTo>
                  <a:lnTo>
                    <a:pt x="723" y="1981"/>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68" name="フリーフォーム 167"/>
            <p:cNvSpPr>
              <a:spLocks/>
            </p:cNvSpPr>
            <p:nvPr/>
          </p:nvSpPr>
          <p:spPr bwMode="auto">
            <a:xfrm>
              <a:off x="2824302" y="3559092"/>
              <a:ext cx="521442" cy="719546"/>
            </a:xfrm>
            <a:custGeom>
              <a:avLst/>
              <a:gdLst>
                <a:gd name="T0" fmla="*/ 590 w 1088"/>
                <a:gd name="T1" fmla="*/ 5 h 1478"/>
                <a:gd name="T2" fmla="*/ 684 w 1088"/>
                <a:gd name="T3" fmla="*/ 8 h 1478"/>
                <a:gd name="T4" fmla="*/ 873 w 1088"/>
                <a:gd name="T5" fmla="*/ 13 h 1478"/>
                <a:gd name="T6" fmla="*/ 868 w 1088"/>
                <a:gd name="T7" fmla="*/ 207 h 1478"/>
                <a:gd name="T8" fmla="*/ 863 w 1088"/>
                <a:gd name="T9" fmla="*/ 378 h 1478"/>
                <a:gd name="T10" fmla="*/ 857 w 1088"/>
                <a:gd name="T11" fmla="*/ 520 h 1478"/>
                <a:gd name="T12" fmla="*/ 847 w 1088"/>
                <a:gd name="T13" fmla="*/ 764 h 1478"/>
                <a:gd name="T14" fmla="*/ 831 w 1088"/>
                <a:gd name="T15" fmla="*/ 984 h 1478"/>
                <a:gd name="T16" fmla="*/ 897 w 1088"/>
                <a:gd name="T17" fmla="*/ 1118 h 1478"/>
                <a:gd name="T18" fmla="*/ 999 w 1088"/>
                <a:gd name="T19" fmla="*/ 1121 h 1478"/>
                <a:gd name="T20" fmla="*/ 1028 w 1088"/>
                <a:gd name="T21" fmla="*/ 1100 h 1478"/>
                <a:gd name="T22" fmla="*/ 1057 w 1088"/>
                <a:gd name="T23" fmla="*/ 1107 h 1478"/>
                <a:gd name="T24" fmla="*/ 1033 w 1088"/>
                <a:gd name="T25" fmla="*/ 1113 h 1478"/>
                <a:gd name="T26" fmla="*/ 1038 w 1088"/>
                <a:gd name="T27" fmla="*/ 1123 h 1478"/>
                <a:gd name="T28" fmla="*/ 1083 w 1088"/>
                <a:gd name="T29" fmla="*/ 1123 h 1478"/>
                <a:gd name="T30" fmla="*/ 1054 w 1088"/>
                <a:gd name="T31" fmla="*/ 1131 h 1478"/>
                <a:gd name="T32" fmla="*/ 1031 w 1088"/>
                <a:gd name="T33" fmla="*/ 1126 h 1478"/>
                <a:gd name="T34" fmla="*/ 1010 w 1088"/>
                <a:gd name="T35" fmla="*/ 1155 h 1478"/>
                <a:gd name="T36" fmla="*/ 1002 w 1088"/>
                <a:gd name="T37" fmla="*/ 1178 h 1478"/>
                <a:gd name="T38" fmla="*/ 994 w 1088"/>
                <a:gd name="T39" fmla="*/ 1210 h 1478"/>
                <a:gd name="T40" fmla="*/ 994 w 1088"/>
                <a:gd name="T41" fmla="*/ 1249 h 1478"/>
                <a:gd name="T42" fmla="*/ 1002 w 1088"/>
                <a:gd name="T43" fmla="*/ 1273 h 1478"/>
                <a:gd name="T44" fmla="*/ 986 w 1088"/>
                <a:gd name="T45" fmla="*/ 1302 h 1478"/>
                <a:gd name="T46" fmla="*/ 975 w 1088"/>
                <a:gd name="T47" fmla="*/ 1331 h 1478"/>
                <a:gd name="T48" fmla="*/ 962 w 1088"/>
                <a:gd name="T49" fmla="*/ 1415 h 1478"/>
                <a:gd name="T50" fmla="*/ 873 w 1088"/>
                <a:gd name="T51" fmla="*/ 1457 h 1478"/>
                <a:gd name="T52" fmla="*/ 737 w 1088"/>
                <a:gd name="T53" fmla="*/ 1417 h 1478"/>
                <a:gd name="T54" fmla="*/ 663 w 1088"/>
                <a:gd name="T55" fmla="*/ 1378 h 1478"/>
                <a:gd name="T56" fmla="*/ 622 w 1088"/>
                <a:gd name="T57" fmla="*/ 1373 h 1478"/>
                <a:gd name="T58" fmla="*/ 561 w 1088"/>
                <a:gd name="T59" fmla="*/ 1367 h 1478"/>
                <a:gd name="T60" fmla="*/ 511 w 1088"/>
                <a:gd name="T61" fmla="*/ 1357 h 1478"/>
                <a:gd name="T62" fmla="*/ 407 w 1088"/>
                <a:gd name="T63" fmla="*/ 1338 h 1478"/>
                <a:gd name="T64" fmla="*/ 218 w 1088"/>
                <a:gd name="T65" fmla="*/ 1275 h 1478"/>
                <a:gd name="T66" fmla="*/ 202 w 1088"/>
                <a:gd name="T67" fmla="*/ 1320 h 1478"/>
                <a:gd name="T68" fmla="*/ 197 w 1088"/>
                <a:gd name="T69" fmla="*/ 1346 h 1478"/>
                <a:gd name="T70" fmla="*/ 95 w 1088"/>
                <a:gd name="T71" fmla="*/ 1344 h 1478"/>
                <a:gd name="T72" fmla="*/ 13 w 1088"/>
                <a:gd name="T73" fmla="*/ 1152 h 1478"/>
                <a:gd name="T74" fmla="*/ 24 w 1088"/>
                <a:gd name="T75" fmla="*/ 1039 h 1478"/>
                <a:gd name="T76" fmla="*/ 40 w 1088"/>
                <a:gd name="T77" fmla="*/ 971 h 1478"/>
                <a:gd name="T78" fmla="*/ 50 w 1088"/>
                <a:gd name="T79" fmla="*/ 919 h 1478"/>
                <a:gd name="T80" fmla="*/ 53 w 1088"/>
                <a:gd name="T81" fmla="*/ 884 h 1478"/>
                <a:gd name="T82" fmla="*/ 40 w 1088"/>
                <a:gd name="T83" fmla="*/ 832 h 1478"/>
                <a:gd name="T84" fmla="*/ 24 w 1088"/>
                <a:gd name="T85" fmla="*/ 779 h 1478"/>
                <a:gd name="T86" fmla="*/ 13 w 1088"/>
                <a:gd name="T87" fmla="*/ 732 h 1478"/>
                <a:gd name="T88" fmla="*/ 71 w 1088"/>
                <a:gd name="T89" fmla="*/ 682 h 1478"/>
                <a:gd name="T90" fmla="*/ 87 w 1088"/>
                <a:gd name="T91" fmla="*/ 606 h 1478"/>
                <a:gd name="T92" fmla="*/ 100 w 1088"/>
                <a:gd name="T93" fmla="*/ 512 h 1478"/>
                <a:gd name="T94" fmla="*/ 97 w 1088"/>
                <a:gd name="T95" fmla="*/ 486 h 1478"/>
                <a:gd name="T96" fmla="*/ 84 w 1088"/>
                <a:gd name="T97" fmla="*/ 446 h 1478"/>
                <a:gd name="T98" fmla="*/ 87 w 1088"/>
                <a:gd name="T99" fmla="*/ 417 h 1478"/>
                <a:gd name="T100" fmla="*/ 87 w 1088"/>
                <a:gd name="T101" fmla="*/ 381 h 1478"/>
                <a:gd name="T102" fmla="*/ 74 w 1088"/>
                <a:gd name="T103" fmla="*/ 346 h 1478"/>
                <a:gd name="T104" fmla="*/ 76 w 1088"/>
                <a:gd name="T105" fmla="*/ 294 h 1478"/>
                <a:gd name="T106" fmla="*/ 76 w 1088"/>
                <a:gd name="T107" fmla="*/ 276 h 1478"/>
                <a:gd name="T108" fmla="*/ 158 w 1088"/>
                <a:gd name="T109" fmla="*/ 241 h 1478"/>
                <a:gd name="T110" fmla="*/ 239 w 1088"/>
                <a:gd name="T111" fmla="*/ 142 h 1478"/>
                <a:gd name="T112" fmla="*/ 349 w 1088"/>
                <a:gd name="T113" fmla="*/ 34 h 1478"/>
                <a:gd name="T114" fmla="*/ 425 w 1088"/>
                <a:gd name="T115" fmla="*/ 0 h 1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88" h="1478">
                  <a:moveTo>
                    <a:pt x="490" y="0"/>
                  </a:moveTo>
                  <a:lnTo>
                    <a:pt x="493" y="0"/>
                  </a:lnTo>
                  <a:lnTo>
                    <a:pt x="498" y="3"/>
                  </a:lnTo>
                  <a:lnTo>
                    <a:pt x="501" y="3"/>
                  </a:lnTo>
                  <a:lnTo>
                    <a:pt x="509" y="3"/>
                  </a:lnTo>
                  <a:lnTo>
                    <a:pt x="535" y="3"/>
                  </a:lnTo>
                  <a:lnTo>
                    <a:pt x="538" y="3"/>
                  </a:lnTo>
                  <a:lnTo>
                    <a:pt x="559" y="3"/>
                  </a:lnTo>
                  <a:lnTo>
                    <a:pt x="590" y="5"/>
                  </a:lnTo>
                  <a:lnTo>
                    <a:pt x="614" y="5"/>
                  </a:lnTo>
                  <a:lnTo>
                    <a:pt x="640" y="5"/>
                  </a:lnTo>
                  <a:lnTo>
                    <a:pt x="663" y="5"/>
                  </a:lnTo>
                  <a:lnTo>
                    <a:pt x="671" y="8"/>
                  </a:lnTo>
                  <a:lnTo>
                    <a:pt x="674" y="8"/>
                  </a:lnTo>
                  <a:lnTo>
                    <a:pt x="677" y="8"/>
                  </a:lnTo>
                  <a:lnTo>
                    <a:pt x="679" y="8"/>
                  </a:lnTo>
                  <a:lnTo>
                    <a:pt x="682" y="8"/>
                  </a:lnTo>
                  <a:lnTo>
                    <a:pt x="684" y="8"/>
                  </a:lnTo>
                  <a:lnTo>
                    <a:pt x="700" y="8"/>
                  </a:lnTo>
                  <a:lnTo>
                    <a:pt x="713" y="8"/>
                  </a:lnTo>
                  <a:lnTo>
                    <a:pt x="726" y="8"/>
                  </a:lnTo>
                  <a:lnTo>
                    <a:pt x="750" y="11"/>
                  </a:lnTo>
                  <a:lnTo>
                    <a:pt x="781" y="11"/>
                  </a:lnTo>
                  <a:lnTo>
                    <a:pt x="808" y="11"/>
                  </a:lnTo>
                  <a:lnTo>
                    <a:pt x="834" y="13"/>
                  </a:lnTo>
                  <a:lnTo>
                    <a:pt x="852" y="13"/>
                  </a:lnTo>
                  <a:lnTo>
                    <a:pt x="873" y="13"/>
                  </a:lnTo>
                  <a:lnTo>
                    <a:pt x="873" y="21"/>
                  </a:lnTo>
                  <a:lnTo>
                    <a:pt x="873" y="26"/>
                  </a:lnTo>
                  <a:lnTo>
                    <a:pt x="871" y="87"/>
                  </a:lnTo>
                  <a:lnTo>
                    <a:pt x="871" y="113"/>
                  </a:lnTo>
                  <a:lnTo>
                    <a:pt x="871" y="144"/>
                  </a:lnTo>
                  <a:lnTo>
                    <a:pt x="871" y="147"/>
                  </a:lnTo>
                  <a:lnTo>
                    <a:pt x="868" y="168"/>
                  </a:lnTo>
                  <a:lnTo>
                    <a:pt x="868" y="189"/>
                  </a:lnTo>
                  <a:lnTo>
                    <a:pt x="868" y="207"/>
                  </a:lnTo>
                  <a:lnTo>
                    <a:pt x="868" y="231"/>
                  </a:lnTo>
                  <a:lnTo>
                    <a:pt x="865" y="257"/>
                  </a:lnTo>
                  <a:lnTo>
                    <a:pt x="865" y="289"/>
                  </a:lnTo>
                  <a:lnTo>
                    <a:pt x="865" y="294"/>
                  </a:lnTo>
                  <a:lnTo>
                    <a:pt x="865" y="320"/>
                  </a:lnTo>
                  <a:lnTo>
                    <a:pt x="863" y="333"/>
                  </a:lnTo>
                  <a:lnTo>
                    <a:pt x="863" y="346"/>
                  </a:lnTo>
                  <a:lnTo>
                    <a:pt x="863" y="367"/>
                  </a:lnTo>
                  <a:lnTo>
                    <a:pt x="863" y="378"/>
                  </a:lnTo>
                  <a:lnTo>
                    <a:pt x="863" y="407"/>
                  </a:lnTo>
                  <a:lnTo>
                    <a:pt x="863" y="409"/>
                  </a:lnTo>
                  <a:lnTo>
                    <a:pt x="863" y="423"/>
                  </a:lnTo>
                  <a:lnTo>
                    <a:pt x="860" y="428"/>
                  </a:lnTo>
                  <a:lnTo>
                    <a:pt x="860" y="444"/>
                  </a:lnTo>
                  <a:lnTo>
                    <a:pt x="860" y="454"/>
                  </a:lnTo>
                  <a:lnTo>
                    <a:pt x="860" y="462"/>
                  </a:lnTo>
                  <a:lnTo>
                    <a:pt x="857" y="480"/>
                  </a:lnTo>
                  <a:lnTo>
                    <a:pt x="857" y="520"/>
                  </a:lnTo>
                  <a:lnTo>
                    <a:pt x="857" y="541"/>
                  </a:lnTo>
                  <a:lnTo>
                    <a:pt x="855" y="575"/>
                  </a:lnTo>
                  <a:lnTo>
                    <a:pt x="855" y="609"/>
                  </a:lnTo>
                  <a:lnTo>
                    <a:pt x="855" y="617"/>
                  </a:lnTo>
                  <a:lnTo>
                    <a:pt x="855" y="625"/>
                  </a:lnTo>
                  <a:lnTo>
                    <a:pt x="852" y="659"/>
                  </a:lnTo>
                  <a:lnTo>
                    <a:pt x="852" y="669"/>
                  </a:lnTo>
                  <a:lnTo>
                    <a:pt x="850" y="722"/>
                  </a:lnTo>
                  <a:lnTo>
                    <a:pt x="847" y="764"/>
                  </a:lnTo>
                  <a:lnTo>
                    <a:pt x="844" y="774"/>
                  </a:lnTo>
                  <a:lnTo>
                    <a:pt x="839" y="892"/>
                  </a:lnTo>
                  <a:lnTo>
                    <a:pt x="837" y="932"/>
                  </a:lnTo>
                  <a:lnTo>
                    <a:pt x="837" y="937"/>
                  </a:lnTo>
                  <a:lnTo>
                    <a:pt x="837" y="940"/>
                  </a:lnTo>
                  <a:lnTo>
                    <a:pt x="834" y="958"/>
                  </a:lnTo>
                  <a:lnTo>
                    <a:pt x="834" y="961"/>
                  </a:lnTo>
                  <a:lnTo>
                    <a:pt x="831" y="982"/>
                  </a:lnTo>
                  <a:lnTo>
                    <a:pt x="831" y="984"/>
                  </a:lnTo>
                  <a:lnTo>
                    <a:pt x="823" y="1065"/>
                  </a:lnTo>
                  <a:lnTo>
                    <a:pt x="826" y="1065"/>
                  </a:lnTo>
                  <a:lnTo>
                    <a:pt x="823" y="1079"/>
                  </a:lnTo>
                  <a:lnTo>
                    <a:pt x="823" y="1105"/>
                  </a:lnTo>
                  <a:lnTo>
                    <a:pt x="829" y="1107"/>
                  </a:lnTo>
                  <a:lnTo>
                    <a:pt x="847" y="1110"/>
                  </a:lnTo>
                  <a:lnTo>
                    <a:pt x="850" y="1110"/>
                  </a:lnTo>
                  <a:lnTo>
                    <a:pt x="873" y="1115"/>
                  </a:lnTo>
                  <a:lnTo>
                    <a:pt x="897" y="1118"/>
                  </a:lnTo>
                  <a:lnTo>
                    <a:pt x="926" y="1123"/>
                  </a:lnTo>
                  <a:lnTo>
                    <a:pt x="965" y="1128"/>
                  </a:lnTo>
                  <a:lnTo>
                    <a:pt x="975" y="1131"/>
                  </a:lnTo>
                  <a:lnTo>
                    <a:pt x="981" y="1131"/>
                  </a:lnTo>
                  <a:lnTo>
                    <a:pt x="986" y="1128"/>
                  </a:lnTo>
                  <a:lnTo>
                    <a:pt x="991" y="1126"/>
                  </a:lnTo>
                  <a:lnTo>
                    <a:pt x="994" y="1123"/>
                  </a:lnTo>
                  <a:lnTo>
                    <a:pt x="996" y="1123"/>
                  </a:lnTo>
                  <a:lnTo>
                    <a:pt x="999" y="1121"/>
                  </a:lnTo>
                  <a:lnTo>
                    <a:pt x="1002" y="1118"/>
                  </a:lnTo>
                  <a:lnTo>
                    <a:pt x="1004" y="1115"/>
                  </a:lnTo>
                  <a:lnTo>
                    <a:pt x="1012" y="1110"/>
                  </a:lnTo>
                  <a:lnTo>
                    <a:pt x="1015" y="1105"/>
                  </a:lnTo>
                  <a:lnTo>
                    <a:pt x="1017" y="1105"/>
                  </a:lnTo>
                  <a:lnTo>
                    <a:pt x="1020" y="1102"/>
                  </a:lnTo>
                  <a:lnTo>
                    <a:pt x="1025" y="1102"/>
                  </a:lnTo>
                  <a:lnTo>
                    <a:pt x="1025" y="1100"/>
                  </a:lnTo>
                  <a:lnTo>
                    <a:pt x="1028" y="1100"/>
                  </a:lnTo>
                  <a:lnTo>
                    <a:pt x="1031" y="1100"/>
                  </a:lnTo>
                  <a:lnTo>
                    <a:pt x="1038" y="1100"/>
                  </a:lnTo>
                  <a:lnTo>
                    <a:pt x="1054" y="1100"/>
                  </a:lnTo>
                  <a:lnTo>
                    <a:pt x="1070" y="1102"/>
                  </a:lnTo>
                  <a:lnTo>
                    <a:pt x="1078" y="1102"/>
                  </a:lnTo>
                  <a:lnTo>
                    <a:pt x="1075" y="1102"/>
                  </a:lnTo>
                  <a:lnTo>
                    <a:pt x="1070" y="1102"/>
                  </a:lnTo>
                  <a:lnTo>
                    <a:pt x="1059" y="1105"/>
                  </a:lnTo>
                  <a:lnTo>
                    <a:pt x="1057" y="1107"/>
                  </a:lnTo>
                  <a:lnTo>
                    <a:pt x="1054" y="1107"/>
                  </a:lnTo>
                  <a:lnTo>
                    <a:pt x="1051" y="1107"/>
                  </a:lnTo>
                  <a:lnTo>
                    <a:pt x="1049" y="1110"/>
                  </a:lnTo>
                  <a:lnTo>
                    <a:pt x="1046" y="1110"/>
                  </a:lnTo>
                  <a:lnTo>
                    <a:pt x="1044" y="1110"/>
                  </a:lnTo>
                  <a:lnTo>
                    <a:pt x="1041" y="1110"/>
                  </a:lnTo>
                  <a:lnTo>
                    <a:pt x="1041" y="1113"/>
                  </a:lnTo>
                  <a:lnTo>
                    <a:pt x="1036" y="1113"/>
                  </a:lnTo>
                  <a:lnTo>
                    <a:pt x="1033" y="1113"/>
                  </a:lnTo>
                  <a:lnTo>
                    <a:pt x="1031" y="1115"/>
                  </a:lnTo>
                  <a:lnTo>
                    <a:pt x="1028" y="1115"/>
                  </a:lnTo>
                  <a:lnTo>
                    <a:pt x="1025" y="1115"/>
                  </a:lnTo>
                  <a:lnTo>
                    <a:pt x="1025" y="1118"/>
                  </a:lnTo>
                  <a:lnTo>
                    <a:pt x="1028" y="1121"/>
                  </a:lnTo>
                  <a:lnTo>
                    <a:pt x="1031" y="1121"/>
                  </a:lnTo>
                  <a:lnTo>
                    <a:pt x="1033" y="1121"/>
                  </a:lnTo>
                  <a:lnTo>
                    <a:pt x="1036" y="1121"/>
                  </a:lnTo>
                  <a:lnTo>
                    <a:pt x="1038" y="1123"/>
                  </a:lnTo>
                  <a:lnTo>
                    <a:pt x="1041" y="1123"/>
                  </a:lnTo>
                  <a:lnTo>
                    <a:pt x="1044" y="1123"/>
                  </a:lnTo>
                  <a:lnTo>
                    <a:pt x="1054" y="1121"/>
                  </a:lnTo>
                  <a:lnTo>
                    <a:pt x="1070" y="1121"/>
                  </a:lnTo>
                  <a:lnTo>
                    <a:pt x="1083" y="1118"/>
                  </a:lnTo>
                  <a:lnTo>
                    <a:pt x="1088" y="1118"/>
                  </a:lnTo>
                  <a:lnTo>
                    <a:pt x="1088" y="1123"/>
                  </a:lnTo>
                  <a:lnTo>
                    <a:pt x="1086" y="1123"/>
                  </a:lnTo>
                  <a:lnTo>
                    <a:pt x="1083" y="1123"/>
                  </a:lnTo>
                  <a:lnTo>
                    <a:pt x="1080" y="1123"/>
                  </a:lnTo>
                  <a:lnTo>
                    <a:pt x="1078" y="1123"/>
                  </a:lnTo>
                  <a:lnTo>
                    <a:pt x="1075" y="1123"/>
                  </a:lnTo>
                  <a:lnTo>
                    <a:pt x="1072" y="1123"/>
                  </a:lnTo>
                  <a:lnTo>
                    <a:pt x="1070" y="1126"/>
                  </a:lnTo>
                  <a:lnTo>
                    <a:pt x="1065" y="1126"/>
                  </a:lnTo>
                  <a:lnTo>
                    <a:pt x="1065" y="1128"/>
                  </a:lnTo>
                  <a:lnTo>
                    <a:pt x="1054" y="1128"/>
                  </a:lnTo>
                  <a:lnTo>
                    <a:pt x="1054" y="1131"/>
                  </a:lnTo>
                  <a:lnTo>
                    <a:pt x="1049" y="1131"/>
                  </a:lnTo>
                  <a:lnTo>
                    <a:pt x="1049" y="1128"/>
                  </a:lnTo>
                  <a:lnTo>
                    <a:pt x="1046" y="1128"/>
                  </a:lnTo>
                  <a:lnTo>
                    <a:pt x="1044" y="1128"/>
                  </a:lnTo>
                  <a:lnTo>
                    <a:pt x="1041" y="1128"/>
                  </a:lnTo>
                  <a:lnTo>
                    <a:pt x="1038" y="1128"/>
                  </a:lnTo>
                  <a:lnTo>
                    <a:pt x="1036" y="1126"/>
                  </a:lnTo>
                  <a:lnTo>
                    <a:pt x="1033" y="1126"/>
                  </a:lnTo>
                  <a:lnTo>
                    <a:pt x="1031" y="1126"/>
                  </a:lnTo>
                  <a:lnTo>
                    <a:pt x="1028" y="1126"/>
                  </a:lnTo>
                  <a:lnTo>
                    <a:pt x="1025" y="1126"/>
                  </a:lnTo>
                  <a:lnTo>
                    <a:pt x="1025" y="1123"/>
                  </a:lnTo>
                  <a:lnTo>
                    <a:pt x="1020" y="1121"/>
                  </a:lnTo>
                  <a:lnTo>
                    <a:pt x="1015" y="1128"/>
                  </a:lnTo>
                  <a:lnTo>
                    <a:pt x="1004" y="1144"/>
                  </a:lnTo>
                  <a:lnTo>
                    <a:pt x="999" y="1149"/>
                  </a:lnTo>
                  <a:lnTo>
                    <a:pt x="1007" y="1155"/>
                  </a:lnTo>
                  <a:lnTo>
                    <a:pt x="1010" y="1155"/>
                  </a:lnTo>
                  <a:lnTo>
                    <a:pt x="1012" y="1157"/>
                  </a:lnTo>
                  <a:lnTo>
                    <a:pt x="1015" y="1157"/>
                  </a:lnTo>
                  <a:lnTo>
                    <a:pt x="1012" y="1160"/>
                  </a:lnTo>
                  <a:lnTo>
                    <a:pt x="1010" y="1165"/>
                  </a:lnTo>
                  <a:lnTo>
                    <a:pt x="1010" y="1168"/>
                  </a:lnTo>
                  <a:lnTo>
                    <a:pt x="1007" y="1168"/>
                  </a:lnTo>
                  <a:lnTo>
                    <a:pt x="1004" y="1173"/>
                  </a:lnTo>
                  <a:lnTo>
                    <a:pt x="1002" y="1176"/>
                  </a:lnTo>
                  <a:lnTo>
                    <a:pt x="1002" y="1178"/>
                  </a:lnTo>
                  <a:lnTo>
                    <a:pt x="1002" y="1181"/>
                  </a:lnTo>
                  <a:lnTo>
                    <a:pt x="1002" y="1184"/>
                  </a:lnTo>
                  <a:lnTo>
                    <a:pt x="1002" y="1186"/>
                  </a:lnTo>
                  <a:lnTo>
                    <a:pt x="1002" y="1189"/>
                  </a:lnTo>
                  <a:lnTo>
                    <a:pt x="1002" y="1194"/>
                  </a:lnTo>
                  <a:lnTo>
                    <a:pt x="1002" y="1197"/>
                  </a:lnTo>
                  <a:lnTo>
                    <a:pt x="996" y="1197"/>
                  </a:lnTo>
                  <a:lnTo>
                    <a:pt x="996" y="1205"/>
                  </a:lnTo>
                  <a:lnTo>
                    <a:pt x="994" y="1210"/>
                  </a:lnTo>
                  <a:lnTo>
                    <a:pt x="991" y="1218"/>
                  </a:lnTo>
                  <a:lnTo>
                    <a:pt x="989" y="1223"/>
                  </a:lnTo>
                  <a:lnTo>
                    <a:pt x="986" y="1228"/>
                  </a:lnTo>
                  <a:lnTo>
                    <a:pt x="986" y="1231"/>
                  </a:lnTo>
                  <a:lnTo>
                    <a:pt x="989" y="1233"/>
                  </a:lnTo>
                  <a:lnTo>
                    <a:pt x="989" y="1239"/>
                  </a:lnTo>
                  <a:lnTo>
                    <a:pt x="994" y="1244"/>
                  </a:lnTo>
                  <a:lnTo>
                    <a:pt x="994" y="1247"/>
                  </a:lnTo>
                  <a:lnTo>
                    <a:pt x="994" y="1249"/>
                  </a:lnTo>
                  <a:lnTo>
                    <a:pt x="996" y="1249"/>
                  </a:lnTo>
                  <a:lnTo>
                    <a:pt x="996" y="1252"/>
                  </a:lnTo>
                  <a:lnTo>
                    <a:pt x="999" y="1257"/>
                  </a:lnTo>
                  <a:lnTo>
                    <a:pt x="999" y="1260"/>
                  </a:lnTo>
                  <a:lnTo>
                    <a:pt x="996" y="1262"/>
                  </a:lnTo>
                  <a:lnTo>
                    <a:pt x="999" y="1262"/>
                  </a:lnTo>
                  <a:lnTo>
                    <a:pt x="999" y="1265"/>
                  </a:lnTo>
                  <a:lnTo>
                    <a:pt x="1002" y="1268"/>
                  </a:lnTo>
                  <a:lnTo>
                    <a:pt x="1002" y="1273"/>
                  </a:lnTo>
                  <a:lnTo>
                    <a:pt x="1002" y="1278"/>
                  </a:lnTo>
                  <a:lnTo>
                    <a:pt x="1002" y="1281"/>
                  </a:lnTo>
                  <a:lnTo>
                    <a:pt x="1002" y="1283"/>
                  </a:lnTo>
                  <a:lnTo>
                    <a:pt x="999" y="1283"/>
                  </a:lnTo>
                  <a:lnTo>
                    <a:pt x="996" y="1289"/>
                  </a:lnTo>
                  <a:lnTo>
                    <a:pt x="994" y="1291"/>
                  </a:lnTo>
                  <a:lnTo>
                    <a:pt x="991" y="1294"/>
                  </a:lnTo>
                  <a:lnTo>
                    <a:pt x="991" y="1296"/>
                  </a:lnTo>
                  <a:lnTo>
                    <a:pt x="986" y="1302"/>
                  </a:lnTo>
                  <a:lnTo>
                    <a:pt x="983" y="1307"/>
                  </a:lnTo>
                  <a:lnTo>
                    <a:pt x="978" y="1312"/>
                  </a:lnTo>
                  <a:lnTo>
                    <a:pt x="975" y="1315"/>
                  </a:lnTo>
                  <a:lnTo>
                    <a:pt x="973" y="1317"/>
                  </a:lnTo>
                  <a:lnTo>
                    <a:pt x="973" y="1320"/>
                  </a:lnTo>
                  <a:lnTo>
                    <a:pt x="973" y="1323"/>
                  </a:lnTo>
                  <a:lnTo>
                    <a:pt x="973" y="1325"/>
                  </a:lnTo>
                  <a:lnTo>
                    <a:pt x="975" y="1328"/>
                  </a:lnTo>
                  <a:lnTo>
                    <a:pt x="975" y="1331"/>
                  </a:lnTo>
                  <a:lnTo>
                    <a:pt x="978" y="1333"/>
                  </a:lnTo>
                  <a:lnTo>
                    <a:pt x="978" y="1338"/>
                  </a:lnTo>
                  <a:lnTo>
                    <a:pt x="978" y="1344"/>
                  </a:lnTo>
                  <a:lnTo>
                    <a:pt x="975" y="1349"/>
                  </a:lnTo>
                  <a:lnTo>
                    <a:pt x="973" y="1370"/>
                  </a:lnTo>
                  <a:lnTo>
                    <a:pt x="968" y="1391"/>
                  </a:lnTo>
                  <a:lnTo>
                    <a:pt x="965" y="1401"/>
                  </a:lnTo>
                  <a:lnTo>
                    <a:pt x="965" y="1404"/>
                  </a:lnTo>
                  <a:lnTo>
                    <a:pt x="962" y="1415"/>
                  </a:lnTo>
                  <a:lnTo>
                    <a:pt x="962" y="1420"/>
                  </a:lnTo>
                  <a:lnTo>
                    <a:pt x="962" y="1433"/>
                  </a:lnTo>
                  <a:lnTo>
                    <a:pt x="962" y="1467"/>
                  </a:lnTo>
                  <a:lnTo>
                    <a:pt x="960" y="1475"/>
                  </a:lnTo>
                  <a:lnTo>
                    <a:pt x="960" y="1478"/>
                  </a:lnTo>
                  <a:lnTo>
                    <a:pt x="954" y="1478"/>
                  </a:lnTo>
                  <a:lnTo>
                    <a:pt x="934" y="1472"/>
                  </a:lnTo>
                  <a:lnTo>
                    <a:pt x="894" y="1462"/>
                  </a:lnTo>
                  <a:lnTo>
                    <a:pt x="873" y="1457"/>
                  </a:lnTo>
                  <a:lnTo>
                    <a:pt x="857" y="1454"/>
                  </a:lnTo>
                  <a:lnTo>
                    <a:pt x="852" y="1454"/>
                  </a:lnTo>
                  <a:lnTo>
                    <a:pt x="795" y="1441"/>
                  </a:lnTo>
                  <a:lnTo>
                    <a:pt x="787" y="1436"/>
                  </a:lnTo>
                  <a:lnTo>
                    <a:pt x="776" y="1433"/>
                  </a:lnTo>
                  <a:lnTo>
                    <a:pt x="771" y="1430"/>
                  </a:lnTo>
                  <a:lnTo>
                    <a:pt x="747" y="1422"/>
                  </a:lnTo>
                  <a:lnTo>
                    <a:pt x="742" y="1420"/>
                  </a:lnTo>
                  <a:lnTo>
                    <a:pt x="737" y="1417"/>
                  </a:lnTo>
                  <a:lnTo>
                    <a:pt x="726" y="1412"/>
                  </a:lnTo>
                  <a:lnTo>
                    <a:pt x="716" y="1404"/>
                  </a:lnTo>
                  <a:lnTo>
                    <a:pt x="713" y="1404"/>
                  </a:lnTo>
                  <a:lnTo>
                    <a:pt x="713" y="1401"/>
                  </a:lnTo>
                  <a:lnTo>
                    <a:pt x="695" y="1394"/>
                  </a:lnTo>
                  <a:lnTo>
                    <a:pt x="687" y="1391"/>
                  </a:lnTo>
                  <a:lnTo>
                    <a:pt x="666" y="1380"/>
                  </a:lnTo>
                  <a:lnTo>
                    <a:pt x="663" y="1380"/>
                  </a:lnTo>
                  <a:lnTo>
                    <a:pt x="663" y="1378"/>
                  </a:lnTo>
                  <a:lnTo>
                    <a:pt x="661" y="1378"/>
                  </a:lnTo>
                  <a:lnTo>
                    <a:pt x="656" y="1378"/>
                  </a:lnTo>
                  <a:lnTo>
                    <a:pt x="650" y="1378"/>
                  </a:lnTo>
                  <a:lnTo>
                    <a:pt x="648" y="1378"/>
                  </a:lnTo>
                  <a:lnTo>
                    <a:pt x="643" y="1375"/>
                  </a:lnTo>
                  <a:lnTo>
                    <a:pt x="637" y="1375"/>
                  </a:lnTo>
                  <a:lnTo>
                    <a:pt x="627" y="1375"/>
                  </a:lnTo>
                  <a:lnTo>
                    <a:pt x="622" y="1375"/>
                  </a:lnTo>
                  <a:lnTo>
                    <a:pt x="622" y="1373"/>
                  </a:lnTo>
                  <a:lnTo>
                    <a:pt x="619" y="1373"/>
                  </a:lnTo>
                  <a:lnTo>
                    <a:pt x="616" y="1373"/>
                  </a:lnTo>
                  <a:lnTo>
                    <a:pt x="614" y="1373"/>
                  </a:lnTo>
                  <a:lnTo>
                    <a:pt x="603" y="1373"/>
                  </a:lnTo>
                  <a:lnTo>
                    <a:pt x="598" y="1373"/>
                  </a:lnTo>
                  <a:lnTo>
                    <a:pt x="595" y="1373"/>
                  </a:lnTo>
                  <a:lnTo>
                    <a:pt x="590" y="1373"/>
                  </a:lnTo>
                  <a:lnTo>
                    <a:pt x="564" y="1367"/>
                  </a:lnTo>
                  <a:lnTo>
                    <a:pt x="561" y="1367"/>
                  </a:lnTo>
                  <a:lnTo>
                    <a:pt x="556" y="1365"/>
                  </a:lnTo>
                  <a:lnTo>
                    <a:pt x="553" y="1365"/>
                  </a:lnTo>
                  <a:lnTo>
                    <a:pt x="543" y="1359"/>
                  </a:lnTo>
                  <a:lnTo>
                    <a:pt x="540" y="1359"/>
                  </a:lnTo>
                  <a:lnTo>
                    <a:pt x="532" y="1359"/>
                  </a:lnTo>
                  <a:lnTo>
                    <a:pt x="530" y="1357"/>
                  </a:lnTo>
                  <a:lnTo>
                    <a:pt x="527" y="1357"/>
                  </a:lnTo>
                  <a:lnTo>
                    <a:pt x="525" y="1357"/>
                  </a:lnTo>
                  <a:lnTo>
                    <a:pt x="511" y="1357"/>
                  </a:lnTo>
                  <a:lnTo>
                    <a:pt x="501" y="1354"/>
                  </a:lnTo>
                  <a:lnTo>
                    <a:pt x="493" y="1354"/>
                  </a:lnTo>
                  <a:lnTo>
                    <a:pt x="485" y="1352"/>
                  </a:lnTo>
                  <a:lnTo>
                    <a:pt x="483" y="1352"/>
                  </a:lnTo>
                  <a:lnTo>
                    <a:pt x="475" y="1352"/>
                  </a:lnTo>
                  <a:lnTo>
                    <a:pt x="456" y="1349"/>
                  </a:lnTo>
                  <a:lnTo>
                    <a:pt x="441" y="1346"/>
                  </a:lnTo>
                  <a:lnTo>
                    <a:pt x="409" y="1338"/>
                  </a:lnTo>
                  <a:lnTo>
                    <a:pt x="407" y="1338"/>
                  </a:lnTo>
                  <a:lnTo>
                    <a:pt x="404" y="1338"/>
                  </a:lnTo>
                  <a:lnTo>
                    <a:pt x="399" y="1338"/>
                  </a:lnTo>
                  <a:lnTo>
                    <a:pt x="391" y="1338"/>
                  </a:lnTo>
                  <a:lnTo>
                    <a:pt x="349" y="1331"/>
                  </a:lnTo>
                  <a:lnTo>
                    <a:pt x="249" y="1315"/>
                  </a:lnTo>
                  <a:lnTo>
                    <a:pt x="249" y="1312"/>
                  </a:lnTo>
                  <a:lnTo>
                    <a:pt x="247" y="1312"/>
                  </a:lnTo>
                  <a:lnTo>
                    <a:pt x="223" y="1283"/>
                  </a:lnTo>
                  <a:lnTo>
                    <a:pt x="218" y="1275"/>
                  </a:lnTo>
                  <a:lnTo>
                    <a:pt x="213" y="1273"/>
                  </a:lnTo>
                  <a:lnTo>
                    <a:pt x="213" y="1270"/>
                  </a:lnTo>
                  <a:lnTo>
                    <a:pt x="207" y="1268"/>
                  </a:lnTo>
                  <a:lnTo>
                    <a:pt x="205" y="1262"/>
                  </a:lnTo>
                  <a:lnTo>
                    <a:pt x="202" y="1260"/>
                  </a:lnTo>
                  <a:lnTo>
                    <a:pt x="202" y="1310"/>
                  </a:lnTo>
                  <a:lnTo>
                    <a:pt x="202" y="1312"/>
                  </a:lnTo>
                  <a:lnTo>
                    <a:pt x="202" y="1317"/>
                  </a:lnTo>
                  <a:lnTo>
                    <a:pt x="202" y="1320"/>
                  </a:lnTo>
                  <a:lnTo>
                    <a:pt x="202" y="1323"/>
                  </a:lnTo>
                  <a:lnTo>
                    <a:pt x="205" y="1328"/>
                  </a:lnTo>
                  <a:lnTo>
                    <a:pt x="205" y="1331"/>
                  </a:lnTo>
                  <a:lnTo>
                    <a:pt x="210" y="1341"/>
                  </a:lnTo>
                  <a:lnTo>
                    <a:pt x="210" y="1346"/>
                  </a:lnTo>
                  <a:lnTo>
                    <a:pt x="213" y="1346"/>
                  </a:lnTo>
                  <a:lnTo>
                    <a:pt x="213" y="1349"/>
                  </a:lnTo>
                  <a:lnTo>
                    <a:pt x="202" y="1349"/>
                  </a:lnTo>
                  <a:lnTo>
                    <a:pt x="197" y="1346"/>
                  </a:lnTo>
                  <a:lnTo>
                    <a:pt x="186" y="1346"/>
                  </a:lnTo>
                  <a:lnTo>
                    <a:pt x="181" y="1346"/>
                  </a:lnTo>
                  <a:lnTo>
                    <a:pt x="178" y="1346"/>
                  </a:lnTo>
                  <a:lnTo>
                    <a:pt x="176" y="1346"/>
                  </a:lnTo>
                  <a:lnTo>
                    <a:pt x="173" y="1346"/>
                  </a:lnTo>
                  <a:lnTo>
                    <a:pt x="158" y="1346"/>
                  </a:lnTo>
                  <a:lnTo>
                    <a:pt x="116" y="1344"/>
                  </a:lnTo>
                  <a:lnTo>
                    <a:pt x="105" y="1344"/>
                  </a:lnTo>
                  <a:lnTo>
                    <a:pt x="95" y="1344"/>
                  </a:lnTo>
                  <a:lnTo>
                    <a:pt x="89" y="1344"/>
                  </a:lnTo>
                  <a:lnTo>
                    <a:pt x="87" y="1344"/>
                  </a:lnTo>
                  <a:lnTo>
                    <a:pt x="0" y="1341"/>
                  </a:lnTo>
                  <a:lnTo>
                    <a:pt x="0" y="1338"/>
                  </a:lnTo>
                  <a:lnTo>
                    <a:pt x="0" y="1336"/>
                  </a:lnTo>
                  <a:lnTo>
                    <a:pt x="0" y="1333"/>
                  </a:lnTo>
                  <a:lnTo>
                    <a:pt x="0" y="1328"/>
                  </a:lnTo>
                  <a:lnTo>
                    <a:pt x="0" y="1323"/>
                  </a:lnTo>
                  <a:lnTo>
                    <a:pt x="13" y="1152"/>
                  </a:lnTo>
                  <a:lnTo>
                    <a:pt x="13" y="1134"/>
                  </a:lnTo>
                  <a:lnTo>
                    <a:pt x="13" y="1131"/>
                  </a:lnTo>
                  <a:lnTo>
                    <a:pt x="19" y="1081"/>
                  </a:lnTo>
                  <a:lnTo>
                    <a:pt x="19" y="1068"/>
                  </a:lnTo>
                  <a:lnTo>
                    <a:pt x="21" y="1058"/>
                  </a:lnTo>
                  <a:lnTo>
                    <a:pt x="21" y="1052"/>
                  </a:lnTo>
                  <a:lnTo>
                    <a:pt x="21" y="1050"/>
                  </a:lnTo>
                  <a:lnTo>
                    <a:pt x="21" y="1044"/>
                  </a:lnTo>
                  <a:lnTo>
                    <a:pt x="24" y="1039"/>
                  </a:lnTo>
                  <a:lnTo>
                    <a:pt x="24" y="1034"/>
                  </a:lnTo>
                  <a:lnTo>
                    <a:pt x="26" y="1026"/>
                  </a:lnTo>
                  <a:lnTo>
                    <a:pt x="29" y="1016"/>
                  </a:lnTo>
                  <a:lnTo>
                    <a:pt x="32" y="1005"/>
                  </a:lnTo>
                  <a:lnTo>
                    <a:pt x="32" y="1003"/>
                  </a:lnTo>
                  <a:lnTo>
                    <a:pt x="34" y="992"/>
                  </a:lnTo>
                  <a:lnTo>
                    <a:pt x="37" y="987"/>
                  </a:lnTo>
                  <a:lnTo>
                    <a:pt x="37" y="982"/>
                  </a:lnTo>
                  <a:lnTo>
                    <a:pt x="40" y="971"/>
                  </a:lnTo>
                  <a:lnTo>
                    <a:pt x="42" y="961"/>
                  </a:lnTo>
                  <a:lnTo>
                    <a:pt x="42" y="958"/>
                  </a:lnTo>
                  <a:lnTo>
                    <a:pt x="45" y="945"/>
                  </a:lnTo>
                  <a:lnTo>
                    <a:pt x="47" y="937"/>
                  </a:lnTo>
                  <a:lnTo>
                    <a:pt x="47" y="932"/>
                  </a:lnTo>
                  <a:lnTo>
                    <a:pt x="50" y="929"/>
                  </a:lnTo>
                  <a:lnTo>
                    <a:pt x="50" y="924"/>
                  </a:lnTo>
                  <a:lnTo>
                    <a:pt x="50" y="921"/>
                  </a:lnTo>
                  <a:lnTo>
                    <a:pt x="50" y="919"/>
                  </a:lnTo>
                  <a:lnTo>
                    <a:pt x="53" y="916"/>
                  </a:lnTo>
                  <a:lnTo>
                    <a:pt x="53" y="913"/>
                  </a:lnTo>
                  <a:lnTo>
                    <a:pt x="53" y="908"/>
                  </a:lnTo>
                  <a:lnTo>
                    <a:pt x="53" y="905"/>
                  </a:lnTo>
                  <a:lnTo>
                    <a:pt x="53" y="903"/>
                  </a:lnTo>
                  <a:lnTo>
                    <a:pt x="53" y="898"/>
                  </a:lnTo>
                  <a:lnTo>
                    <a:pt x="53" y="895"/>
                  </a:lnTo>
                  <a:lnTo>
                    <a:pt x="53" y="892"/>
                  </a:lnTo>
                  <a:lnTo>
                    <a:pt x="53" y="884"/>
                  </a:lnTo>
                  <a:lnTo>
                    <a:pt x="53" y="882"/>
                  </a:lnTo>
                  <a:lnTo>
                    <a:pt x="50" y="877"/>
                  </a:lnTo>
                  <a:lnTo>
                    <a:pt x="50" y="874"/>
                  </a:lnTo>
                  <a:lnTo>
                    <a:pt x="50" y="869"/>
                  </a:lnTo>
                  <a:lnTo>
                    <a:pt x="47" y="861"/>
                  </a:lnTo>
                  <a:lnTo>
                    <a:pt x="47" y="856"/>
                  </a:lnTo>
                  <a:lnTo>
                    <a:pt x="45" y="848"/>
                  </a:lnTo>
                  <a:lnTo>
                    <a:pt x="42" y="842"/>
                  </a:lnTo>
                  <a:lnTo>
                    <a:pt x="40" y="832"/>
                  </a:lnTo>
                  <a:lnTo>
                    <a:pt x="34" y="821"/>
                  </a:lnTo>
                  <a:lnTo>
                    <a:pt x="32" y="811"/>
                  </a:lnTo>
                  <a:lnTo>
                    <a:pt x="29" y="806"/>
                  </a:lnTo>
                  <a:lnTo>
                    <a:pt x="29" y="800"/>
                  </a:lnTo>
                  <a:lnTo>
                    <a:pt x="26" y="800"/>
                  </a:lnTo>
                  <a:lnTo>
                    <a:pt x="26" y="795"/>
                  </a:lnTo>
                  <a:lnTo>
                    <a:pt x="29" y="793"/>
                  </a:lnTo>
                  <a:lnTo>
                    <a:pt x="26" y="785"/>
                  </a:lnTo>
                  <a:lnTo>
                    <a:pt x="24" y="779"/>
                  </a:lnTo>
                  <a:lnTo>
                    <a:pt x="21" y="769"/>
                  </a:lnTo>
                  <a:lnTo>
                    <a:pt x="19" y="766"/>
                  </a:lnTo>
                  <a:lnTo>
                    <a:pt x="19" y="764"/>
                  </a:lnTo>
                  <a:lnTo>
                    <a:pt x="19" y="761"/>
                  </a:lnTo>
                  <a:lnTo>
                    <a:pt x="13" y="751"/>
                  </a:lnTo>
                  <a:lnTo>
                    <a:pt x="11" y="740"/>
                  </a:lnTo>
                  <a:lnTo>
                    <a:pt x="8" y="735"/>
                  </a:lnTo>
                  <a:lnTo>
                    <a:pt x="8" y="732"/>
                  </a:lnTo>
                  <a:lnTo>
                    <a:pt x="13" y="732"/>
                  </a:lnTo>
                  <a:lnTo>
                    <a:pt x="19" y="732"/>
                  </a:lnTo>
                  <a:lnTo>
                    <a:pt x="26" y="730"/>
                  </a:lnTo>
                  <a:lnTo>
                    <a:pt x="32" y="730"/>
                  </a:lnTo>
                  <a:lnTo>
                    <a:pt x="40" y="730"/>
                  </a:lnTo>
                  <a:lnTo>
                    <a:pt x="55" y="730"/>
                  </a:lnTo>
                  <a:lnTo>
                    <a:pt x="58" y="730"/>
                  </a:lnTo>
                  <a:lnTo>
                    <a:pt x="68" y="693"/>
                  </a:lnTo>
                  <a:lnTo>
                    <a:pt x="71" y="685"/>
                  </a:lnTo>
                  <a:lnTo>
                    <a:pt x="71" y="682"/>
                  </a:lnTo>
                  <a:lnTo>
                    <a:pt x="74" y="674"/>
                  </a:lnTo>
                  <a:lnTo>
                    <a:pt x="74" y="672"/>
                  </a:lnTo>
                  <a:lnTo>
                    <a:pt x="76" y="659"/>
                  </a:lnTo>
                  <a:lnTo>
                    <a:pt x="79" y="648"/>
                  </a:lnTo>
                  <a:lnTo>
                    <a:pt x="81" y="640"/>
                  </a:lnTo>
                  <a:lnTo>
                    <a:pt x="81" y="632"/>
                  </a:lnTo>
                  <a:lnTo>
                    <a:pt x="84" y="630"/>
                  </a:lnTo>
                  <a:lnTo>
                    <a:pt x="84" y="619"/>
                  </a:lnTo>
                  <a:lnTo>
                    <a:pt x="87" y="606"/>
                  </a:lnTo>
                  <a:lnTo>
                    <a:pt x="89" y="598"/>
                  </a:lnTo>
                  <a:lnTo>
                    <a:pt x="92" y="590"/>
                  </a:lnTo>
                  <a:lnTo>
                    <a:pt x="92" y="583"/>
                  </a:lnTo>
                  <a:lnTo>
                    <a:pt x="95" y="575"/>
                  </a:lnTo>
                  <a:lnTo>
                    <a:pt x="97" y="562"/>
                  </a:lnTo>
                  <a:lnTo>
                    <a:pt x="97" y="543"/>
                  </a:lnTo>
                  <a:lnTo>
                    <a:pt x="100" y="530"/>
                  </a:lnTo>
                  <a:lnTo>
                    <a:pt x="100" y="522"/>
                  </a:lnTo>
                  <a:lnTo>
                    <a:pt x="100" y="512"/>
                  </a:lnTo>
                  <a:lnTo>
                    <a:pt x="100" y="509"/>
                  </a:lnTo>
                  <a:lnTo>
                    <a:pt x="102" y="507"/>
                  </a:lnTo>
                  <a:lnTo>
                    <a:pt x="100" y="507"/>
                  </a:lnTo>
                  <a:lnTo>
                    <a:pt x="100" y="504"/>
                  </a:lnTo>
                  <a:lnTo>
                    <a:pt x="100" y="501"/>
                  </a:lnTo>
                  <a:lnTo>
                    <a:pt x="100" y="499"/>
                  </a:lnTo>
                  <a:lnTo>
                    <a:pt x="100" y="493"/>
                  </a:lnTo>
                  <a:lnTo>
                    <a:pt x="97" y="488"/>
                  </a:lnTo>
                  <a:lnTo>
                    <a:pt x="97" y="486"/>
                  </a:lnTo>
                  <a:lnTo>
                    <a:pt x="97" y="483"/>
                  </a:lnTo>
                  <a:lnTo>
                    <a:pt x="95" y="478"/>
                  </a:lnTo>
                  <a:lnTo>
                    <a:pt x="92" y="472"/>
                  </a:lnTo>
                  <a:lnTo>
                    <a:pt x="87" y="462"/>
                  </a:lnTo>
                  <a:lnTo>
                    <a:pt x="84" y="457"/>
                  </a:lnTo>
                  <a:lnTo>
                    <a:pt x="84" y="454"/>
                  </a:lnTo>
                  <a:lnTo>
                    <a:pt x="84" y="451"/>
                  </a:lnTo>
                  <a:lnTo>
                    <a:pt x="84" y="449"/>
                  </a:lnTo>
                  <a:lnTo>
                    <a:pt x="84" y="446"/>
                  </a:lnTo>
                  <a:lnTo>
                    <a:pt x="84" y="444"/>
                  </a:lnTo>
                  <a:lnTo>
                    <a:pt x="84" y="441"/>
                  </a:lnTo>
                  <a:lnTo>
                    <a:pt x="84" y="438"/>
                  </a:lnTo>
                  <a:lnTo>
                    <a:pt x="84" y="436"/>
                  </a:lnTo>
                  <a:lnTo>
                    <a:pt x="87" y="430"/>
                  </a:lnTo>
                  <a:lnTo>
                    <a:pt x="87" y="428"/>
                  </a:lnTo>
                  <a:lnTo>
                    <a:pt x="87" y="423"/>
                  </a:lnTo>
                  <a:lnTo>
                    <a:pt x="87" y="420"/>
                  </a:lnTo>
                  <a:lnTo>
                    <a:pt x="87" y="417"/>
                  </a:lnTo>
                  <a:lnTo>
                    <a:pt x="87" y="415"/>
                  </a:lnTo>
                  <a:lnTo>
                    <a:pt x="87" y="412"/>
                  </a:lnTo>
                  <a:lnTo>
                    <a:pt x="87" y="409"/>
                  </a:lnTo>
                  <a:lnTo>
                    <a:pt x="87" y="407"/>
                  </a:lnTo>
                  <a:lnTo>
                    <a:pt x="87" y="399"/>
                  </a:lnTo>
                  <a:lnTo>
                    <a:pt x="89" y="388"/>
                  </a:lnTo>
                  <a:lnTo>
                    <a:pt x="87" y="386"/>
                  </a:lnTo>
                  <a:lnTo>
                    <a:pt x="87" y="383"/>
                  </a:lnTo>
                  <a:lnTo>
                    <a:pt x="87" y="381"/>
                  </a:lnTo>
                  <a:lnTo>
                    <a:pt x="81" y="375"/>
                  </a:lnTo>
                  <a:lnTo>
                    <a:pt x="76" y="373"/>
                  </a:lnTo>
                  <a:lnTo>
                    <a:pt x="74" y="370"/>
                  </a:lnTo>
                  <a:lnTo>
                    <a:pt x="74" y="367"/>
                  </a:lnTo>
                  <a:lnTo>
                    <a:pt x="74" y="362"/>
                  </a:lnTo>
                  <a:lnTo>
                    <a:pt x="74" y="360"/>
                  </a:lnTo>
                  <a:lnTo>
                    <a:pt x="74" y="354"/>
                  </a:lnTo>
                  <a:lnTo>
                    <a:pt x="74" y="352"/>
                  </a:lnTo>
                  <a:lnTo>
                    <a:pt x="74" y="346"/>
                  </a:lnTo>
                  <a:lnTo>
                    <a:pt x="74" y="339"/>
                  </a:lnTo>
                  <a:lnTo>
                    <a:pt x="74" y="333"/>
                  </a:lnTo>
                  <a:lnTo>
                    <a:pt x="76" y="325"/>
                  </a:lnTo>
                  <a:lnTo>
                    <a:pt x="76" y="318"/>
                  </a:lnTo>
                  <a:lnTo>
                    <a:pt x="76" y="312"/>
                  </a:lnTo>
                  <a:lnTo>
                    <a:pt x="76" y="307"/>
                  </a:lnTo>
                  <a:lnTo>
                    <a:pt x="76" y="302"/>
                  </a:lnTo>
                  <a:lnTo>
                    <a:pt x="76" y="299"/>
                  </a:lnTo>
                  <a:lnTo>
                    <a:pt x="76" y="294"/>
                  </a:lnTo>
                  <a:lnTo>
                    <a:pt x="76" y="291"/>
                  </a:lnTo>
                  <a:lnTo>
                    <a:pt x="74" y="291"/>
                  </a:lnTo>
                  <a:lnTo>
                    <a:pt x="74" y="289"/>
                  </a:lnTo>
                  <a:lnTo>
                    <a:pt x="74" y="286"/>
                  </a:lnTo>
                  <a:lnTo>
                    <a:pt x="74" y="283"/>
                  </a:lnTo>
                  <a:lnTo>
                    <a:pt x="71" y="281"/>
                  </a:lnTo>
                  <a:lnTo>
                    <a:pt x="71" y="278"/>
                  </a:lnTo>
                  <a:lnTo>
                    <a:pt x="68" y="273"/>
                  </a:lnTo>
                  <a:lnTo>
                    <a:pt x="76" y="276"/>
                  </a:lnTo>
                  <a:lnTo>
                    <a:pt x="89" y="276"/>
                  </a:lnTo>
                  <a:lnTo>
                    <a:pt x="110" y="278"/>
                  </a:lnTo>
                  <a:lnTo>
                    <a:pt x="123" y="276"/>
                  </a:lnTo>
                  <a:lnTo>
                    <a:pt x="126" y="276"/>
                  </a:lnTo>
                  <a:lnTo>
                    <a:pt x="129" y="273"/>
                  </a:lnTo>
                  <a:lnTo>
                    <a:pt x="131" y="270"/>
                  </a:lnTo>
                  <a:lnTo>
                    <a:pt x="134" y="265"/>
                  </a:lnTo>
                  <a:lnTo>
                    <a:pt x="147" y="252"/>
                  </a:lnTo>
                  <a:lnTo>
                    <a:pt x="158" y="241"/>
                  </a:lnTo>
                  <a:lnTo>
                    <a:pt x="186" y="210"/>
                  </a:lnTo>
                  <a:lnTo>
                    <a:pt x="194" y="197"/>
                  </a:lnTo>
                  <a:lnTo>
                    <a:pt x="207" y="181"/>
                  </a:lnTo>
                  <a:lnTo>
                    <a:pt x="220" y="165"/>
                  </a:lnTo>
                  <a:lnTo>
                    <a:pt x="223" y="163"/>
                  </a:lnTo>
                  <a:lnTo>
                    <a:pt x="223" y="160"/>
                  </a:lnTo>
                  <a:lnTo>
                    <a:pt x="226" y="157"/>
                  </a:lnTo>
                  <a:lnTo>
                    <a:pt x="236" y="144"/>
                  </a:lnTo>
                  <a:lnTo>
                    <a:pt x="239" y="142"/>
                  </a:lnTo>
                  <a:lnTo>
                    <a:pt x="262" y="113"/>
                  </a:lnTo>
                  <a:lnTo>
                    <a:pt x="270" y="100"/>
                  </a:lnTo>
                  <a:lnTo>
                    <a:pt x="281" y="87"/>
                  </a:lnTo>
                  <a:lnTo>
                    <a:pt x="291" y="76"/>
                  </a:lnTo>
                  <a:lnTo>
                    <a:pt x="302" y="66"/>
                  </a:lnTo>
                  <a:lnTo>
                    <a:pt x="317" y="52"/>
                  </a:lnTo>
                  <a:lnTo>
                    <a:pt x="328" y="47"/>
                  </a:lnTo>
                  <a:lnTo>
                    <a:pt x="338" y="39"/>
                  </a:lnTo>
                  <a:lnTo>
                    <a:pt x="349" y="34"/>
                  </a:lnTo>
                  <a:lnTo>
                    <a:pt x="359" y="26"/>
                  </a:lnTo>
                  <a:lnTo>
                    <a:pt x="370" y="21"/>
                  </a:lnTo>
                  <a:lnTo>
                    <a:pt x="383" y="16"/>
                  </a:lnTo>
                  <a:lnTo>
                    <a:pt x="393" y="11"/>
                  </a:lnTo>
                  <a:lnTo>
                    <a:pt x="404" y="5"/>
                  </a:lnTo>
                  <a:lnTo>
                    <a:pt x="407" y="5"/>
                  </a:lnTo>
                  <a:lnTo>
                    <a:pt x="414" y="3"/>
                  </a:lnTo>
                  <a:lnTo>
                    <a:pt x="422" y="0"/>
                  </a:lnTo>
                  <a:lnTo>
                    <a:pt x="425" y="0"/>
                  </a:lnTo>
                  <a:lnTo>
                    <a:pt x="428" y="0"/>
                  </a:lnTo>
                  <a:lnTo>
                    <a:pt x="446" y="0"/>
                  </a:lnTo>
                  <a:lnTo>
                    <a:pt x="472" y="0"/>
                  </a:lnTo>
                  <a:lnTo>
                    <a:pt x="490" y="0"/>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70" name="フリーフォーム 169"/>
            <p:cNvSpPr>
              <a:spLocks/>
            </p:cNvSpPr>
            <p:nvPr/>
          </p:nvSpPr>
          <p:spPr bwMode="auto">
            <a:xfrm>
              <a:off x="2661464" y="4524967"/>
              <a:ext cx="626866" cy="632229"/>
            </a:xfrm>
            <a:custGeom>
              <a:avLst/>
              <a:gdLst>
                <a:gd name="T0" fmla="*/ 595 w 1308"/>
                <a:gd name="T1" fmla="*/ 10 h 1299"/>
                <a:gd name="T2" fmla="*/ 655 w 1308"/>
                <a:gd name="T3" fmla="*/ 13 h 1299"/>
                <a:gd name="T4" fmla="*/ 760 w 1308"/>
                <a:gd name="T5" fmla="*/ 26 h 1299"/>
                <a:gd name="T6" fmla="*/ 810 w 1308"/>
                <a:gd name="T7" fmla="*/ 28 h 1299"/>
                <a:gd name="T8" fmla="*/ 860 w 1308"/>
                <a:gd name="T9" fmla="*/ 34 h 1299"/>
                <a:gd name="T10" fmla="*/ 899 w 1308"/>
                <a:gd name="T11" fmla="*/ 39 h 1299"/>
                <a:gd name="T12" fmla="*/ 946 w 1308"/>
                <a:gd name="T13" fmla="*/ 42 h 1299"/>
                <a:gd name="T14" fmla="*/ 999 w 1308"/>
                <a:gd name="T15" fmla="*/ 47 h 1299"/>
                <a:gd name="T16" fmla="*/ 1049 w 1308"/>
                <a:gd name="T17" fmla="*/ 52 h 1299"/>
                <a:gd name="T18" fmla="*/ 1114 w 1308"/>
                <a:gd name="T19" fmla="*/ 89 h 1299"/>
                <a:gd name="T20" fmla="*/ 1174 w 1308"/>
                <a:gd name="T21" fmla="*/ 112 h 1299"/>
                <a:gd name="T22" fmla="*/ 1208 w 1308"/>
                <a:gd name="T23" fmla="*/ 115 h 1299"/>
                <a:gd name="T24" fmla="*/ 1222 w 1308"/>
                <a:gd name="T25" fmla="*/ 167 h 1299"/>
                <a:gd name="T26" fmla="*/ 1214 w 1308"/>
                <a:gd name="T27" fmla="*/ 188 h 1299"/>
                <a:gd name="T28" fmla="*/ 1227 w 1308"/>
                <a:gd name="T29" fmla="*/ 225 h 1299"/>
                <a:gd name="T30" fmla="*/ 1232 w 1308"/>
                <a:gd name="T31" fmla="*/ 257 h 1299"/>
                <a:gd name="T32" fmla="*/ 1232 w 1308"/>
                <a:gd name="T33" fmla="*/ 288 h 1299"/>
                <a:gd name="T34" fmla="*/ 1261 w 1308"/>
                <a:gd name="T35" fmla="*/ 291 h 1299"/>
                <a:gd name="T36" fmla="*/ 1303 w 1308"/>
                <a:gd name="T37" fmla="*/ 291 h 1299"/>
                <a:gd name="T38" fmla="*/ 1308 w 1308"/>
                <a:gd name="T39" fmla="*/ 333 h 1299"/>
                <a:gd name="T40" fmla="*/ 1274 w 1308"/>
                <a:gd name="T41" fmla="*/ 367 h 1299"/>
                <a:gd name="T42" fmla="*/ 1208 w 1308"/>
                <a:gd name="T43" fmla="*/ 393 h 1299"/>
                <a:gd name="T44" fmla="*/ 1125 w 1308"/>
                <a:gd name="T45" fmla="*/ 427 h 1299"/>
                <a:gd name="T46" fmla="*/ 1153 w 1308"/>
                <a:gd name="T47" fmla="*/ 469 h 1299"/>
                <a:gd name="T48" fmla="*/ 1237 w 1308"/>
                <a:gd name="T49" fmla="*/ 579 h 1299"/>
                <a:gd name="T50" fmla="*/ 1201 w 1308"/>
                <a:gd name="T51" fmla="*/ 721 h 1299"/>
                <a:gd name="T52" fmla="*/ 1208 w 1308"/>
                <a:gd name="T53" fmla="*/ 887 h 1299"/>
                <a:gd name="T54" fmla="*/ 983 w 1308"/>
                <a:gd name="T55" fmla="*/ 860 h 1299"/>
                <a:gd name="T56" fmla="*/ 983 w 1308"/>
                <a:gd name="T57" fmla="*/ 942 h 1299"/>
                <a:gd name="T58" fmla="*/ 973 w 1308"/>
                <a:gd name="T59" fmla="*/ 1018 h 1299"/>
                <a:gd name="T60" fmla="*/ 949 w 1308"/>
                <a:gd name="T61" fmla="*/ 1133 h 1299"/>
                <a:gd name="T62" fmla="*/ 933 w 1308"/>
                <a:gd name="T63" fmla="*/ 1188 h 1299"/>
                <a:gd name="T64" fmla="*/ 983 w 1308"/>
                <a:gd name="T65" fmla="*/ 1249 h 1299"/>
                <a:gd name="T66" fmla="*/ 983 w 1308"/>
                <a:gd name="T67" fmla="*/ 1280 h 1299"/>
                <a:gd name="T68" fmla="*/ 944 w 1308"/>
                <a:gd name="T69" fmla="*/ 1288 h 1299"/>
                <a:gd name="T70" fmla="*/ 881 w 1308"/>
                <a:gd name="T71" fmla="*/ 1262 h 1299"/>
                <a:gd name="T72" fmla="*/ 815 w 1308"/>
                <a:gd name="T73" fmla="*/ 1191 h 1299"/>
                <a:gd name="T74" fmla="*/ 700 w 1308"/>
                <a:gd name="T75" fmla="*/ 1099 h 1299"/>
                <a:gd name="T76" fmla="*/ 687 w 1308"/>
                <a:gd name="T77" fmla="*/ 1073 h 1299"/>
                <a:gd name="T78" fmla="*/ 682 w 1308"/>
                <a:gd name="T79" fmla="*/ 1020 h 1299"/>
                <a:gd name="T80" fmla="*/ 674 w 1308"/>
                <a:gd name="T81" fmla="*/ 989 h 1299"/>
                <a:gd name="T82" fmla="*/ 430 w 1308"/>
                <a:gd name="T83" fmla="*/ 952 h 1299"/>
                <a:gd name="T84" fmla="*/ 370 w 1308"/>
                <a:gd name="T85" fmla="*/ 999 h 1299"/>
                <a:gd name="T86" fmla="*/ 294 w 1308"/>
                <a:gd name="T87" fmla="*/ 965 h 1299"/>
                <a:gd name="T88" fmla="*/ 173 w 1308"/>
                <a:gd name="T89" fmla="*/ 850 h 1299"/>
                <a:gd name="T90" fmla="*/ 34 w 1308"/>
                <a:gd name="T91" fmla="*/ 716 h 1299"/>
                <a:gd name="T92" fmla="*/ 29 w 1308"/>
                <a:gd name="T93" fmla="*/ 640 h 1299"/>
                <a:gd name="T94" fmla="*/ 47 w 1308"/>
                <a:gd name="T95" fmla="*/ 587 h 1299"/>
                <a:gd name="T96" fmla="*/ 65 w 1308"/>
                <a:gd name="T97" fmla="*/ 524 h 1299"/>
                <a:gd name="T98" fmla="*/ 76 w 1308"/>
                <a:gd name="T99" fmla="*/ 482 h 1299"/>
                <a:gd name="T100" fmla="*/ 86 w 1308"/>
                <a:gd name="T101" fmla="*/ 451 h 1299"/>
                <a:gd name="T102" fmla="*/ 97 w 1308"/>
                <a:gd name="T103" fmla="*/ 409 h 1299"/>
                <a:gd name="T104" fmla="*/ 113 w 1308"/>
                <a:gd name="T105" fmla="*/ 349 h 1299"/>
                <a:gd name="T106" fmla="*/ 141 w 1308"/>
                <a:gd name="T107" fmla="*/ 246 h 1299"/>
                <a:gd name="T108" fmla="*/ 165 w 1308"/>
                <a:gd name="T109" fmla="*/ 162 h 1299"/>
                <a:gd name="T110" fmla="*/ 186 w 1308"/>
                <a:gd name="T111" fmla="*/ 81 h 1299"/>
                <a:gd name="T112" fmla="*/ 218 w 1308"/>
                <a:gd name="T113" fmla="*/ 7 h 1299"/>
                <a:gd name="T114" fmla="*/ 252 w 1308"/>
                <a:gd name="T115" fmla="*/ 5 h 1299"/>
                <a:gd name="T116" fmla="*/ 283 w 1308"/>
                <a:gd name="T117" fmla="*/ 5 h 1299"/>
                <a:gd name="T118" fmla="*/ 328 w 1308"/>
                <a:gd name="T119" fmla="*/ 5 h 1299"/>
                <a:gd name="T120" fmla="*/ 451 w 1308"/>
                <a:gd name="T121" fmla="*/ 2 h 1299"/>
                <a:gd name="T122" fmla="*/ 495 w 1308"/>
                <a:gd name="T123" fmla="*/ 2 h 1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08" h="1299">
                  <a:moveTo>
                    <a:pt x="550" y="7"/>
                  </a:moveTo>
                  <a:lnTo>
                    <a:pt x="558" y="7"/>
                  </a:lnTo>
                  <a:lnTo>
                    <a:pt x="561" y="7"/>
                  </a:lnTo>
                  <a:lnTo>
                    <a:pt x="566" y="7"/>
                  </a:lnTo>
                  <a:lnTo>
                    <a:pt x="571" y="7"/>
                  </a:lnTo>
                  <a:lnTo>
                    <a:pt x="577" y="7"/>
                  </a:lnTo>
                  <a:lnTo>
                    <a:pt x="579" y="7"/>
                  </a:lnTo>
                  <a:lnTo>
                    <a:pt x="585" y="10"/>
                  </a:lnTo>
                  <a:lnTo>
                    <a:pt x="587" y="10"/>
                  </a:lnTo>
                  <a:lnTo>
                    <a:pt x="590" y="10"/>
                  </a:lnTo>
                  <a:lnTo>
                    <a:pt x="592" y="10"/>
                  </a:lnTo>
                  <a:lnTo>
                    <a:pt x="595" y="10"/>
                  </a:lnTo>
                  <a:lnTo>
                    <a:pt x="600" y="10"/>
                  </a:lnTo>
                  <a:lnTo>
                    <a:pt x="603" y="10"/>
                  </a:lnTo>
                  <a:lnTo>
                    <a:pt x="611" y="10"/>
                  </a:lnTo>
                  <a:lnTo>
                    <a:pt x="613" y="10"/>
                  </a:lnTo>
                  <a:lnTo>
                    <a:pt x="619" y="10"/>
                  </a:lnTo>
                  <a:lnTo>
                    <a:pt x="624" y="10"/>
                  </a:lnTo>
                  <a:lnTo>
                    <a:pt x="624" y="13"/>
                  </a:lnTo>
                  <a:lnTo>
                    <a:pt x="626" y="13"/>
                  </a:lnTo>
                  <a:lnTo>
                    <a:pt x="629" y="10"/>
                  </a:lnTo>
                  <a:lnTo>
                    <a:pt x="637" y="13"/>
                  </a:lnTo>
                  <a:lnTo>
                    <a:pt x="653" y="13"/>
                  </a:lnTo>
                  <a:lnTo>
                    <a:pt x="655" y="13"/>
                  </a:lnTo>
                  <a:lnTo>
                    <a:pt x="655" y="15"/>
                  </a:lnTo>
                  <a:lnTo>
                    <a:pt x="658" y="15"/>
                  </a:lnTo>
                  <a:lnTo>
                    <a:pt x="666" y="15"/>
                  </a:lnTo>
                  <a:lnTo>
                    <a:pt x="702" y="18"/>
                  </a:lnTo>
                  <a:lnTo>
                    <a:pt x="702" y="21"/>
                  </a:lnTo>
                  <a:lnTo>
                    <a:pt x="705" y="21"/>
                  </a:lnTo>
                  <a:lnTo>
                    <a:pt x="710" y="21"/>
                  </a:lnTo>
                  <a:lnTo>
                    <a:pt x="721" y="21"/>
                  </a:lnTo>
                  <a:lnTo>
                    <a:pt x="726" y="21"/>
                  </a:lnTo>
                  <a:lnTo>
                    <a:pt x="729" y="21"/>
                  </a:lnTo>
                  <a:lnTo>
                    <a:pt x="744" y="23"/>
                  </a:lnTo>
                  <a:lnTo>
                    <a:pt x="760" y="26"/>
                  </a:lnTo>
                  <a:lnTo>
                    <a:pt x="763" y="26"/>
                  </a:lnTo>
                  <a:lnTo>
                    <a:pt x="771" y="26"/>
                  </a:lnTo>
                  <a:lnTo>
                    <a:pt x="784" y="26"/>
                  </a:lnTo>
                  <a:lnTo>
                    <a:pt x="786" y="26"/>
                  </a:lnTo>
                  <a:lnTo>
                    <a:pt x="786" y="28"/>
                  </a:lnTo>
                  <a:lnTo>
                    <a:pt x="789" y="28"/>
                  </a:lnTo>
                  <a:lnTo>
                    <a:pt x="792" y="28"/>
                  </a:lnTo>
                  <a:lnTo>
                    <a:pt x="794" y="28"/>
                  </a:lnTo>
                  <a:lnTo>
                    <a:pt x="799" y="28"/>
                  </a:lnTo>
                  <a:lnTo>
                    <a:pt x="805" y="28"/>
                  </a:lnTo>
                  <a:lnTo>
                    <a:pt x="807" y="28"/>
                  </a:lnTo>
                  <a:lnTo>
                    <a:pt x="810" y="28"/>
                  </a:lnTo>
                  <a:lnTo>
                    <a:pt x="813" y="28"/>
                  </a:lnTo>
                  <a:lnTo>
                    <a:pt x="815" y="28"/>
                  </a:lnTo>
                  <a:lnTo>
                    <a:pt x="818" y="28"/>
                  </a:lnTo>
                  <a:lnTo>
                    <a:pt x="818" y="31"/>
                  </a:lnTo>
                  <a:lnTo>
                    <a:pt x="823" y="31"/>
                  </a:lnTo>
                  <a:lnTo>
                    <a:pt x="826" y="31"/>
                  </a:lnTo>
                  <a:lnTo>
                    <a:pt x="828" y="31"/>
                  </a:lnTo>
                  <a:lnTo>
                    <a:pt x="831" y="31"/>
                  </a:lnTo>
                  <a:lnTo>
                    <a:pt x="834" y="31"/>
                  </a:lnTo>
                  <a:lnTo>
                    <a:pt x="855" y="34"/>
                  </a:lnTo>
                  <a:lnTo>
                    <a:pt x="857" y="34"/>
                  </a:lnTo>
                  <a:lnTo>
                    <a:pt x="860" y="34"/>
                  </a:lnTo>
                  <a:lnTo>
                    <a:pt x="862" y="34"/>
                  </a:lnTo>
                  <a:lnTo>
                    <a:pt x="865" y="34"/>
                  </a:lnTo>
                  <a:lnTo>
                    <a:pt x="868" y="36"/>
                  </a:lnTo>
                  <a:lnTo>
                    <a:pt x="870" y="36"/>
                  </a:lnTo>
                  <a:lnTo>
                    <a:pt x="876" y="36"/>
                  </a:lnTo>
                  <a:lnTo>
                    <a:pt x="881" y="36"/>
                  </a:lnTo>
                  <a:lnTo>
                    <a:pt x="883" y="36"/>
                  </a:lnTo>
                  <a:lnTo>
                    <a:pt x="886" y="36"/>
                  </a:lnTo>
                  <a:lnTo>
                    <a:pt x="889" y="36"/>
                  </a:lnTo>
                  <a:lnTo>
                    <a:pt x="891" y="36"/>
                  </a:lnTo>
                  <a:lnTo>
                    <a:pt x="894" y="36"/>
                  </a:lnTo>
                  <a:lnTo>
                    <a:pt x="899" y="39"/>
                  </a:lnTo>
                  <a:lnTo>
                    <a:pt x="912" y="39"/>
                  </a:lnTo>
                  <a:lnTo>
                    <a:pt x="915" y="39"/>
                  </a:lnTo>
                  <a:lnTo>
                    <a:pt x="917" y="39"/>
                  </a:lnTo>
                  <a:lnTo>
                    <a:pt x="923" y="39"/>
                  </a:lnTo>
                  <a:lnTo>
                    <a:pt x="925" y="39"/>
                  </a:lnTo>
                  <a:lnTo>
                    <a:pt x="928" y="39"/>
                  </a:lnTo>
                  <a:lnTo>
                    <a:pt x="931" y="42"/>
                  </a:lnTo>
                  <a:lnTo>
                    <a:pt x="933" y="42"/>
                  </a:lnTo>
                  <a:lnTo>
                    <a:pt x="938" y="42"/>
                  </a:lnTo>
                  <a:lnTo>
                    <a:pt x="941" y="42"/>
                  </a:lnTo>
                  <a:lnTo>
                    <a:pt x="944" y="42"/>
                  </a:lnTo>
                  <a:lnTo>
                    <a:pt x="946" y="42"/>
                  </a:lnTo>
                  <a:lnTo>
                    <a:pt x="949" y="42"/>
                  </a:lnTo>
                  <a:lnTo>
                    <a:pt x="959" y="44"/>
                  </a:lnTo>
                  <a:lnTo>
                    <a:pt x="967" y="44"/>
                  </a:lnTo>
                  <a:lnTo>
                    <a:pt x="973" y="44"/>
                  </a:lnTo>
                  <a:lnTo>
                    <a:pt x="975" y="44"/>
                  </a:lnTo>
                  <a:lnTo>
                    <a:pt x="978" y="44"/>
                  </a:lnTo>
                  <a:lnTo>
                    <a:pt x="980" y="44"/>
                  </a:lnTo>
                  <a:lnTo>
                    <a:pt x="983" y="44"/>
                  </a:lnTo>
                  <a:lnTo>
                    <a:pt x="986" y="47"/>
                  </a:lnTo>
                  <a:lnTo>
                    <a:pt x="993" y="47"/>
                  </a:lnTo>
                  <a:lnTo>
                    <a:pt x="996" y="47"/>
                  </a:lnTo>
                  <a:lnTo>
                    <a:pt x="999" y="47"/>
                  </a:lnTo>
                  <a:lnTo>
                    <a:pt x="1001" y="47"/>
                  </a:lnTo>
                  <a:lnTo>
                    <a:pt x="1007" y="47"/>
                  </a:lnTo>
                  <a:lnTo>
                    <a:pt x="1009" y="47"/>
                  </a:lnTo>
                  <a:lnTo>
                    <a:pt x="1012" y="47"/>
                  </a:lnTo>
                  <a:lnTo>
                    <a:pt x="1014" y="49"/>
                  </a:lnTo>
                  <a:lnTo>
                    <a:pt x="1017" y="49"/>
                  </a:lnTo>
                  <a:lnTo>
                    <a:pt x="1022" y="49"/>
                  </a:lnTo>
                  <a:lnTo>
                    <a:pt x="1028" y="49"/>
                  </a:lnTo>
                  <a:lnTo>
                    <a:pt x="1030" y="49"/>
                  </a:lnTo>
                  <a:lnTo>
                    <a:pt x="1035" y="49"/>
                  </a:lnTo>
                  <a:lnTo>
                    <a:pt x="1041" y="52"/>
                  </a:lnTo>
                  <a:lnTo>
                    <a:pt x="1049" y="52"/>
                  </a:lnTo>
                  <a:lnTo>
                    <a:pt x="1051" y="52"/>
                  </a:lnTo>
                  <a:lnTo>
                    <a:pt x="1056" y="52"/>
                  </a:lnTo>
                  <a:lnTo>
                    <a:pt x="1059" y="52"/>
                  </a:lnTo>
                  <a:lnTo>
                    <a:pt x="1062" y="52"/>
                  </a:lnTo>
                  <a:lnTo>
                    <a:pt x="1064" y="52"/>
                  </a:lnTo>
                  <a:lnTo>
                    <a:pt x="1085" y="55"/>
                  </a:lnTo>
                  <a:lnTo>
                    <a:pt x="1085" y="62"/>
                  </a:lnTo>
                  <a:lnTo>
                    <a:pt x="1085" y="81"/>
                  </a:lnTo>
                  <a:lnTo>
                    <a:pt x="1085" y="86"/>
                  </a:lnTo>
                  <a:lnTo>
                    <a:pt x="1096" y="86"/>
                  </a:lnTo>
                  <a:lnTo>
                    <a:pt x="1104" y="86"/>
                  </a:lnTo>
                  <a:lnTo>
                    <a:pt x="1114" y="89"/>
                  </a:lnTo>
                  <a:lnTo>
                    <a:pt x="1130" y="91"/>
                  </a:lnTo>
                  <a:lnTo>
                    <a:pt x="1140" y="91"/>
                  </a:lnTo>
                  <a:lnTo>
                    <a:pt x="1151" y="94"/>
                  </a:lnTo>
                  <a:lnTo>
                    <a:pt x="1151" y="97"/>
                  </a:lnTo>
                  <a:lnTo>
                    <a:pt x="1151" y="104"/>
                  </a:lnTo>
                  <a:lnTo>
                    <a:pt x="1148" y="104"/>
                  </a:lnTo>
                  <a:lnTo>
                    <a:pt x="1148" y="112"/>
                  </a:lnTo>
                  <a:lnTo>
                    <a:pt x="1151" y="112"/>
                  </a:lnTo>
                  <a:lnTo>
                    <a:pt x="1159" y="112"/>
                  </a:lnTo>
                  <a:lnTo>
                    <a:pt x="1164" y="112"/>
                  </a:lnTo>
                  <a:lnTo>
                    <a:pt x="1169" y="112"/>
                  </a:lnTo>
                  <a:lnTo>
                    <a:pt x="1174" y="112"/>
                  </a:lnTo>
                  <a:lnTo>
                    <a:pt x="1180" y="112"/>
                  </a:lnTo>
                  <a:lnTo>
                    <a:pt x="1182" y="115"/>
                  </a:lnTo>
                  <a:lnTo>
                    <a:pt x="1185" y="115"/>
                  </a:lnTo>
                  <a:lnTo>
                    <a:pt x="1187" y="115"/>
                  </a:lnTo>
                  <a:lnTo>
                    <a:pt x="1190" y="115"/>
                  </a:lnTo>
                  <a:lnTo>
                    <a:pt x="1193" y="115"/>
                  </a:lnTo>
                  <a:lnTo>
                    <a:pt x="1195" y="115"/>
                  </a:lnTo>
                  <a:lnTo>
                    <a:pt x="1198" y="115"/>
                  </a:lnTo>
                  <a:lnTo>
                    <a:pt x="1201" y="115"/>
                  </a:lnTo>
                  <a:lnTo>
                    <a:pt x="1203" y="115"/>
                  </a:lnTo>
                  <a:lnTo>
                    <a:pt x="1206" y="115"/>
                  </a:lnTo>
                  <a:lnTo>
                    <a:pt x="1208" y="115"/>
                  </a:lnTo>
                  <a:lnTo>
                    <a:pt x="1211" y="115"/>
                  </a:lnTo>
                  <a:lnTo>
                    <a:pt x="1214" y="115"/>
                  </a:lnTo>
                  <a:lnTo>
                    <a:pt x="1216" y="115"/>
                  </a:lnTo>
                  <a:lnTo>
                    <a:pt x="1219" y="125"/>
                  </a:lnTo>
                  <a:lnTo>
                    <a:pt x="1219" y="128"/>
                  </a:lnTo>
                  <a:lnTo>
                    <a:pt x="1222" y="131"/>
                  </a:lnTo>
                  <a:lnTo>
                    <a:pt x="1222" y="141"/>
                  </a:lnTo>
                  <a:lnTo>
                    <a:pt x="1224" y="141"/>
                  </a:lnTo>
                  <a:lnTo>
                    <a:pt x="1224" y="146"/>
                  </a:lnTo>
                  <a:lnTo>
                    <a:pt x="1222" y="157"/>
                  </a:lnTo>
                  <a:lnTo>
                    <a:pt x="1222" y="162"/>
                  </a:lnTo>
                  <a:lnTo>
                    <a:pt x="1222" y="167"/>
                  </a:lnTo>
                  <a:lnTo>
                    <a:pt x="1222" y="170"/>
                  </a:lnTo>
                  <a:lnTo>
                    <a:pt x="1219" y="170"/>
                  </a:lnTo>
                  <a:lnTo>
                    <a:pt x="1219" y="173"/>
                  </a:lnTo>
                  <a:lnTo>
                    <a:pt x="1216" y="173"/>
                  </a:lnTo>
                  <a:lnTo>
                    <a:pt x="1216" y="175"/>
                  </a:lnTo>
                  <a:lnTo>
                    <a:pt x="1214" y="178"/>
                  </a:lnTo>
                  <a:lnTo>
                    <a:pt x="1214" y="181"/>
                  </a:lnTo>
                  <a:lnTo>
                    <a:pt x="1211" y="181"/>
                  </a:lnTo>
                  <a:lnTo>
                    <a:pt x="1211" y="183"/>
                  </a:lnTo>
                  <a:lnTo>
                    <a:pt x="1214" y="183"/>
                  </a:lnTo>
                  <a:lnTo>
                    <a:pt x="1214" y="186"/>
                  </a:lnTo>
                  <a:lnTo>
                    <a:pt x="1214" y="188"/>
                  </a:lnTo>
                  <a:lnTo>
                    <a:pt x="1219" y="196"/>
                  </a:lnTo>
                  <a:lnTo>
                    <a:pt x="1219" y="199"/>
                  </a:lnTo>
                  <a:lnTo>
                    <a:pt x="1219" y="202"/>
                  </a:lnTo>
                  <a:lnTo>
                    <a:pt x="1222" y="207"/>
                  </a:lnTo>
                  <a:lnTo>
                    <a:pt x="1224" y="207"/>
                  </a:lnTo>
                  <a:lnTo>
                    <a:pt x="1224" y="209"/>
                  </a:lnTo>
                  <a:lnTo>
                    <a:pt x="1224" y="212"/>
                  </a:lnTo>
                  <a:lnTo>
                    <a:pt x="1227" y="212"/>
                  </a:lnTo>
                  <a:lnTo>
                    <a:pt x="1227" y="215"/>
                  </a:lnTo>
                  <a:lnTo>
                    <a:pt x="1227" y="217"/>
                  </a:lnTo>
                  <a:lnTo>
                    <a:pt x="1227" y="220"/>
                  </a:lnTo>
                  <a:lnTo>
                    <a:pt x="1227" y="225"/>
                  </a:lnTo>
                  <a:lnTo>
                    <a:pt x="1227" y="228"/>
                  </a:lnTo>
                  <a:lnTo>
                    <a:pt x="1227" y="230"/>
                  </a:lnTo>
                  <a:lnTo>
                    <a:pt x="1227" y="233"/>
                  </a:lnTo>
                  <a:lnTo>
                    <a:pt x="1227" y="236"/>
                  </a:lnTo>
                  <a:lnTo>
                    <a:pt x="1229" y="236"/>
                  </a:lnTo>
                  <a:lnTo>
                    <a:pt x="1229" y="241"/>
                  </a:lnTo>
                  <a:lnTo>
                    <a:pt x="1229" y="246"/>
                  </a:lnTo>
                  <a:lnTo>
                    <a:pt x="1229" y="249"/>
                  </a:lnTo>
                  <a:lnTo>
                    <a:pt x="1229" y="251"/>
                  </a:lnTo>
                  <a:lnTo>
                    <a:pt x="1229" y="254"/>
                  </a:lnTo>
                  <a:lnTo>
                    <a:pt x="1229" y="257"/>
                  </a:lnTo>
                  <a:lnTo>
                    <a:pt x="1232" y="257"/>
                  </a:lnTo>
                  <a:lnTo>
                    <a:pt x="1232" y="259"/>
                  </a:lnTo>
                  <a:lnTo>
                    <a:pt x="1232" y="262"/>
                  </a:lnTo>
                  <a:lnTo>
                    <a:pt x="1232" y="265"/>
                  </a:lnTo>
                  <a:lnTo>
                    <a:pt x="1232" y="267"/>
                  </a:lnTo>
                  <a:lnTo>
                    <a:pt x="1232" y="270"/>
                  </a:lnTo>
                  <a:lnTo>
                    <a:pt x="1232" y="272"/>
                  </a:lnTo>
                  <a:lnTo>
                    <a:pt x="1232" y="275"/>
                  </a:lnTo>
                  <a:lnTo>
                    <a:pt x="1232" y="278"/>
                  </a:lnTo>
                  <a:lnTo>
                    <a:pt x="1232" y="280"/>
                  </a:lnTo>
                  <a:lnTo>
                    <a:pt x="1232" y="283"/>
                  </a:lnTo>
                  <a:lnTo>
                    <a:pt x="1232" y="286"/>
                  </a:lnTo>
                  <a:lnTo>
                    <a:pt x="1232" y="288"/>
                  </a:lnTo>
                  <a:lnTo>
                    <a:pt x="1232" y="291"/>
                  </a:lnTo>
                  <a:lnTo>
                    <a:pt x="1235" y="291"/>
                  </a:lnTo>
                  <a:lnTo>
                    <a:pt x="1237" y="291"/>
                  </a:lnTo>
                  <a:lnTo>
                    <a:pt x="1240" y="291"/>
                  </a:lnTo>
                  <a:lnTo>
                    <a:pt x="1243" y="291"/>
                  </a:lnTo>
                  <a:lnTo>
                    <a:pt x="1245" y="291"/>
                  </a:lnTo>
                  <a:lnTo>
                    <a:pt x="1248" y="291"/>
                  </a:lnTo>
                  <a:lnTo>
                    <a:pt x="1250" y="291"/>
                  </a:lnTo>
                  <a:lnTo>
                    <a:pt x="1253" y="291"/>
                  </a:lnTo>
                  <a:lnTo>
                    <a:pt x="1256" y="291"/>
                  </a:lnTo>
                  <a:lnTo>
                    <a:pt x="1258" y="291"/>
                  </a:lnTo>
                  <a:lnTo>
                    <a:pt x="1261" y="291"/>
                  </a:lnTo>
                  <a:lnTo>
                    <a:pt x="1266" y="291"/>
                  </a:lnTo>
                  <a:lnTo>
                    <a:pt x="1269" y="291"/>
                  </a:lnTo>
                  <a:lnTo>
                    <a:pt x="1274" y="291"/>
                  </a:lnTo>
                  <a:lnTo>
                    <a:pt x="1277" y="291"/>
                  </a:lnTo>
                  <a:lnTo>
                    <a:pt x="1284" y="291"/>
                  </a:lnTo>
                  <a:lnTo>
                    <a:pt x="1287" y="291"/>
                  </a:lnTo>
                  <a:lnTo>
                    <a:pt x="1290" y="291"/>
                  </a:lnTo>
                  <a:lnTo>
                    <a:pt x="1292" y="291"/>
                  </a:lnTo>
                  <a:lnTo>
                    <a:pt x="1295" y="291"/>
                  </a:lnTo>
                  <a:lnTo>
                    <a:pt x="1298" y="291"/>
                  </a:lnTo>
                  <a:lnTo>
                    <a:pt x="1300" y="291"/>
                  </a:lnTo>
                  <a:lnTo>
                    <a:pt x="1303" y="291"/>
                  </a:lnTo>
                  <a:lnTo>
                    <a:pt x="1305" y="291"/>
                  </a:lnTo>
                  <a:lnTo>
                    <a:pt x="1308" y="291"/>
                  </a:lnTo>
                  <a:lnTo>
                    <a:pt x="1308" y="293"/>
                  </a:lnTo>
                  <a:lnTo>
                    <a:pt x="1308" y="296"/>
                  </a:lnTo>
                  <a:lnTo>
                    <a:pt x="1308" y="299"/>
                  </a:lnTo>
                  <a:lnTo>
                    <a:pt x="1308" y="301"/>
                  </a:lnTo>
                  <a:lnTo>
                    <a:pt x="1308" y="304"/>
                  </a:lnTo>
                  <a:lnTo>
                    <a:pt x="1308" y="317"/>
                  </a:lnTo>
                  <a:lnTo>
                    <a:pt x="1308" y="320"/>
                  </a:lnTo>
                  <a:lnTo>
                    <a:pt x="1308" y="328"/>
                  </a:lnTo>
                  <a:lnTo>
                    <a:pt x="1308" y="330"/>
                  </a:lnTo>
                  <a:lnTo>
                    <a:pt x="1308" y="333"/>
                  </a:lnTo>
                  <a:lnTo>
                    <a:pt x="1308" y="335"/>
                  </a:lnTo>
                  <a:lnTo>
                    <a:pt x="1308" y="341"/>
                  </a:lnTo>
                  <a:lnTo>
                    <a:pt x="1308" y="343"/>
                  </a:lnTo>
                  <a:lnTo>
                    <a:pt x="1308" y="346"/>
                  </a:lnTo>
                  <a:lnTo>
                    <a:pt x="1308" y="351"/>
                  </a:lnTo>
                  <a:lnTo>
                    <a:pt x="1308" y="354"/>
                  </a:lnTo>
                  <a:lnTo>
                    <a:pt x="1308" y="364"/>
                  </a:lnTo>
                  <a:lnTo>
                    <a:pt x="1308" y="367"/>
                  </a:lnTo>
                  <a:lnTo>
                    <a:pt x="1292" y="367"/>
                  </a:lnTo>
                  <a:lnTo>
                    <a:pt x="1290" y="367"/>
                  </a:lnTo>
                  <a:lnTo>
                    <a:pt x="1284" y="367"/>
                  </a:lnTo>
                  <a:lnTo>
                    <a:pt x="1274" y="367"/>
                  </a:lnTo>
                  <a:lnTo>
                    <a:pt x="1271" y="367"/>
                  </a:lnTo>
                  <a:lnTo>
                    <a:pt x="1271" y="370"/>
                  </a:lnTo>
                  <a:lnTo>
                    <a:pt x="1271" y="372"/>
                  </a:lnTo>
                  <a:lnTo>
                    <a:pt x="1271" y="375"/>
                  </a:lnTo>
                  <a:lnTo>
                    <a:pt x="1271" y="380"/>
                  </a:lnTo>
                  <a:lnTo>
                    <a:pt x="1271" y="393"/>
                  </a:lnTo>
                  <a:lnTo>
                    <a:pt x="1271" y="396"/>
                  </a:lnTo>
                  <a:lnTo>
                    <a:pt x="1235" y="396"/>
                  </a:lnTo>
                  <a:lnTo>
                    <a:pt x="1232" y="396"/>
                  </a:lnTo>
                  <a:lnTo>
                    <a:pt x="1219" y="396"/>
                  </a:lnTo>
                  <a:lnTo>
                    <a:pt x="1211" y="393"/>
                  </a:lnTo>
                  <a:lnTo>
                    <a:pt x="1208" y="393"/>
                  </a:lnTo>
                  <a:lnTo>
                    <a:pt x="1211" y="396"/>
                  </a:lnTo>
                  <a:lnTo>
                    <a:pt x="1203" y="396"/>
                  </a:lnTo>
                  <a:lnTo>
                    <a:pt x="1177" y="396"/>
                  </a:lnTo>
                  <a:lnTo>
                    <a:pt x="1177" y="388"/>
                  </a:lnTo>
                  <a:lnTo>
                    <a:pt x="1140" y="385"/>
                  </a:lnTo>
                  <a:lnTo>
                    <a:pt x="1122" y="385"/>
                  </a:lnTo>
                  <a:lnTo>
                    <a:pt x="1122" y="388"/>
                  </a:lnTo>
                  <a:lnTo>
                    <a:pt x="1122" y="393"/>
                  </a:lnTo>
                  <a:lnTo>
                    <a:pt x="1125" y="406"/>
                  </a:lnTo>
                  <a:lnTo>
                    <a:pt x="1125" y="409"/>
                  </a:lnTo>
                  <a:lnTo>
                    <a:pt x="1125" y="417"/>
                  </a:lnTo>
                  <a:lnTo>
                    <a:pt x="1125" y="427"/>
                  </a:lnTo>
                  <a:lnTo>
                    <a:pt x="1153" y="427"/>
                  </a:lnTo>
                  <a:lnTo>
                    <a:pt x="1153" y="430"/>
                  </a:lnTo>
                  <a:lnTo>
                    <a:pt x="1153" y="435"/>
                  </a:lnTo>
                  <a:lnTo>
                    <a:pt x="1153" y="438"/>
                  </a:lnTo>
                  <a:lnTo>
                    <a:pt x="1153" y="440"/>
                  </a:lnTo>
                  <a:lnTo>
                    <a:pt x="1153" y="443"/>
                  </a:lnTo>
                  <a:lnTo>
                    <a:pt x="1153" y="451"/>
                  </a:lnTo>
                  <a:lnTo>
                    <a:pt x="1153" y="454"/>
                  </a:lnTo>
                  <a:lnTo>
                    <a:pt x="1153" y="456"/>
                  </a:lnTo>
                  <a:lnTo>
                    <a:pt x="1153" y="459"/>
                  </a:lnTo>
                  <a:lnTo>
                    <a:pt x="1153" y="467"/>
                  </a:lnTo>
                  <a:lnTo>
                    <a:pt x="1153" y="469"/>
                  </a:lnTo>
                  <a:lnTo>
                    <a:pt x="1153" y="475"/>
                  </a:lnTo>
                  <a:lnTo>
                    <a:pt x="1153" y="477"/>
                  </a:lnTo>
                  <a:lnTo>
                    <a:pt x="1153" y="480"/>
                  </a:lnTo>
                  <a:lnTo>
                    <a:pt x="1153" y="485"/>
                  </a:lnTo>
                  <a:lnTo>
                    <a:pt x="1153" y="488"/>
                  </a:lnTo>
                  <a:lnTo>
                    <a:pt x="1153" y="498"/>
                  </a:lnTo>
                  <a:lnTo>
                    <a:pt x="1203" y="503"/>
                  </a:lnTo>
                  <a:lnTo>
                    <a:pt x="1232" y="503"/>
                  </a:lnTo>
                  <a:lnTo>
                    <a:pt x="1232" y="509"/>
                  </a:lnTo>
                  <a:lnTo>
                    <a:pt x="1235" y="561"/>
                  </a:lnTo>
                  <a:lnTo>
                    <a:pt x="1240" y="561"/>
                  </a:lnTo>
                  <a:lnTo>
                    <a:pt x="1237" y="579"/>
                  </a:lnTo>
                  <a:lnTo>
                    <a:pt x="1237" y="582"/>
                  </a:lnTo>
                  <a:lnTo>
                    <a:pt x="1235" y="616"/>
                  </a:lnTo>
                  <a:lnTo>
                    <a:pt x="1235" y="621"/>
                  </a:lnTo>
                  <a:lnTo>
                    <a:pt x="1203" y="619"/>
                  </a:lnTo>
                  <a:lnTo>
                    <a:pt x="1198" y="619"/>
                  </a:lnTo>
                  <a:lnTo>
                    <a:pt x="1198" y="661"/>
                  </a:lnTo>
                  <a:lnTo>
                    <a:pt x="1198" y="663"/>
                  </a:lnTo>
                  <a:lnTo>
                    <a:pt x="1201" y="695"/>
                  </a:lnTo>
                  <a:lnTo>
                    <a:pt x="1201" y="698"/>
                  </a:lnTo>
                  <a:lnTo>
                    <a:pt x="1201" y="700"/>
                  </a:lnTo>
                  <a:lnTo>
                    <a:pt x="1201" y="719"/>
                  </a:lnTo>
                  <a:lnTo>
                    <a:pt x="1201" y="721"/>
                  </a:lnTo>
                  <a:lnTo>
                    <a:pt x="1201" y="740"/>
                  </a:lnTo>
                  <a:lnTo>
                    <a:pt x="1201" y="742"/>
                  </a:lnTo>
                  <a:lnTo>
                    <a:pt x="1203" y="761"/>
                  </a:lnTo>
                  <a:lnTo>
                    <a:pt x="1203" y="774"/>
                  </a:lnTo>
                  <a:lnTo>
                    <a:pt x="1203" y="782"/>
                  </a:lnTo>
                  <a:lnTo>
                    <a:pt x="1203" y="784"/>
                  </a:lnTo>
                  <a:lnTo>
                    <a:pt x="1203" y="800"/>
                  </a:lnTo>
                  <a:lnTo>
                    <a:pt x="1203" y="805"/>
                  </a:lnTo>
                  <a:lnTo>
                    <a:pt x="1206" y="842"/>
                  </a:lnTo>
                  <a:lnTo>
                    <a:pt x="1206" y="845"/>
                  </a:lnTo>
                  <a:lnTo>
                    <a:pt x="1208" y="884"/>
                  </a:lnTo>
                  <a:lnTo>
                    <a:pt x="1208" y="887"/>
                  </a:lnTo>
                  <a:lnTo>
                    <a:pt x="1206" y="887"/>
                  </a:lnTo>
                  <a:lnTo>
                    <a:pt x="1203" y="887"/>
                  </a:lnTo>
                  <a:lnTo>
                    <a:pt x="1159" y="887"/>
                  </a:lnTo>
                  <a:lnTo>
                    <a:pt x="1125" y="889"/>
                  </a:lnTo>
                  <a:lnTo>
                    <a:pt x="1080" y="892"/>
                  </a:lnTo>
                  <a:lnTo>
                    <a:pt x="1080" y="850"/>
                  </a:lnTo>
                  <a:lnTo>
                    <a:pt x="1012" y="852"/>
                  </a:lnTo>
                  <a:lnTo>
                    <a:pt x="1004" y="852"/>
                  </a:lnTo>
                  <a:lnTo>
                    <a:pt x="983" y="852"/>
                  </a:lnTo>
                  <a:lnTo>
                    <a:pt x="983" y="855"/>
                  </a:lnTo>
                  <a:lnTo>
                    <a:pt x="983" y="858"/>
                  </a:lnTo>
                  <a:lnTo>
                    <a:pt x="983" y="860"/>
                  </a:lnTo>
                  <a:lnTo>
                    <a:pt x="980" y="873"/>
                  </a:lnTo>
                  <a:lnTo>
                    <a:pt x="983" y="889"/>
                  </a:lnTo>
                  <a:lnTo>
                    <a:pt x="983" y="894"/>
                  </a:lnTo>
                  <a:lnTo>
                    <a:pt x="983" y="900"/>
                  </a:lnTo>
                  <a:lnTo>
                    <a:pt x="983" y="902"/>
                  </a:lnTo>
                  <a:lnTo>
                    <a:pt x="983" y="905"/>
                  </a:lnTo>
                  <a:lnTo>
                    <a:pt x="983" y="910"/>
                  </a:lnTo>
                  <a:lnTo>
                    <a:pt x="983" y="913"/>
                  </a:lnTo>
                  <a:lnTo>
                    <a:pt x="983" y="915"/>
                  </a:lnTo>
                  <a:lnTo>
                    <a:pt x="983" y="926"/>
                  </a:lnTo>
                  <a:lnTo>
                    <a:pt x="983" y="936"/>
                  </a:lnTo>
                  <a:lnTo>
                    <a:pt x="983" y="942"/>
                  </a:lnTo>
                  <a:lnTo>
                    <a:pt x="983" y="944"/>
                  </a:lnTo>
                  <a:lnTo>
                    <a:pt x="983" y="947"/>
                  </a:lnTo>
                  <a:lnTo>
                    <a:pt x="983" y="950"/>
                  </a:lnTo>
                  <a:lnTo>
                    <a:pt x="983" y="952"/>
                  </a:lnTo>
                  <a:lnTo>
                    <a:pt x="983" y="955"/>
                  </a:lnTo>
                  <a:lnTo>
                    <a:pt x="983" y="957"/>
                  </a:lnTo>
                  <a:lnTo>
                    <a:pt x="983" y="960"/>
                  </a:lnTo>
                  <a:lnTo>
                    <a:pt x="983" y="963"/>
                  </a:lnTo>
                  <a:lnTo>
                    <a:pt x="970" y="963"/>
                  </a:lnTo>
                  <a:lnTo>
                    <a:pt x="970" y="1002"/>
                  </a:lnTo>
                  <a:lnTo>
                    <a:pt x="973" y="1015"/>
                  </a:lnTo>
                  <a:lnTo>
                    <a:pt x="973" y="1018"/>
                  </a:lnTo>
                  <a:lnTo>
                    <a:pt x="975" y="1083"/>
                  </a:lnTo>
                  <a:lnTo>
                    <a:pt x="946" y="1083"/>
                  </a:lnTo>
                  <a:lnTo>
                    <a:pt x="946" y="1089"/>
                  </a:lnTo>
                  <a:lnTo>
                    <a:pt x="946" y="1110"/>
                  </a:lnTo>
                  <a:lnTo>
                    <a:pt x="946" y="1112"/>
                  </a:lnTo>
                  <a:lnTo>
                    <a:pt x="949" y="1117"/>
                  </a:lnTo>
                  <a:lnTo>
                    <a:pt x="949" y="1120"/>
                  </a:lnTo>
                  <a:lnTo>
                    <a:pt x="949" y="1123"/>
                  </a:lnTo>
                  <a:lnTo>
                    <a:pt x="949" y="1125"/>
                  </a:lnTo>
                  <a:lnTo>
                    <a:pt x="949" y="1128"/>
                  </a:lnTo>
                  <a:lnTo>
                    <a:pt x="949" y="1131"/>
                  </a:lnTo>
                  <a:lnTo>
                    <a:pt x="949" y="1133"/>
                  </a:lnTo>
                  <a:lnTo>
                    <a:pt x="949" y="1136"/>
                  </a:lnTo>
                  <a:lnTo>
                    <a:pt x="949" y="1138"/>
                  </a:lnTo>
                  <a:lnTo>
                    <a:pt x="949" y="1141"/>
                  </a:lnTo>
                  <a:lnTo>
                    <a:pt x="949" y="1144"/>
                  </a:lnTo>
                  <a:lnTo>
                    <a:pt x="923" y="1146"/>
                  </a:lnTo>
                  <a:lnTo>
                    <a:pt x="923" y="1154"/>
                  </a:lnTo>
                  <a:lnTo>
                    <a:pt x="923" y="1167"/>
                  </a:lnTo>
                  <a:lnTo>
                    <a:pt x="923" y="1175"/>
                  </a:lnTo>
                  <a:lnTo>
                    <a:pt x="923" y="1186"/>
                  </a:lnTo>
                  <a:lnTo>
                    <a:pt x="923" y="1188"/>
                  </a:lnTo>
                  <a:lnTo>
                    <a:pt x="925" y="1188"/>
                  </a:lnTo>
                  <a:lnTo>
                    <a:pt x="933" y="1188"/>
                  </a:lnTo>
                  <a:lnTo>
                    <a:pt x="938" y="1186"/>
                  </a:lnTo>
                  <a:lnTo>
                    <a:pt x="941" y="1194"/>
                  </a:lnTo>
                  <a:lnTo>
                    <a:pt x="941" y="1209"/>
                  </a:lnTo>
                  <a:lnTo>
                    <a:pt x="941" y="1212"/>
                  </a:lnTo>
                  <a:lnTo>
                    <a:pt x="941" y="1215"/>
                  </a:lnTo>
                  <a:lnTo>
                    <a:pt x="944" y="1215"/>
                  </a:lnTo>
                  <a:lnTo>
                    <a:pt x="944" y="1217"/>
                  </a:lnTo>
                  <a:lnTo>
                    <a:pt x="944" y="1220"/>
                  </a:lnTo>
                  <a:lnTo>
                    <a:pt x="944" y="1228"/>
                  </a:lnTo>
                  <a:lnTo>
                    <a:pt x="980" y="1225"/>
                  </a:lnTo>
                  <a:lnTo>
                    <a:pt x="983" y="1246"/>
                  </a:lnTo>
                  <a:lnTo>
                    <a:pt x="983" y="1249"/>
                  </a:lnTo>
                  <a:lnTo>
                    <a:pt x="983" y="1251"/>
                  </a:lnTo>
                  <a:lnTo>
                    <a:pt x="983" y="1254"/>
                  </a:lnTo>
                  <a:lnTo>
                    <a:pt x="983" y="1257"/>
                  </a:lnTo>
                  <a:lnTo>
                    <a:pt x="983" y="1259"/>
                  </a:lnTo>
                  <a:lnTo>
                    <a:pt x="983" y="1262"/>
                  </a:lnTo>
                  <a:lnTo>
                    <a:pt x="983" y="1264"/>
                  </a:lnTo>
                  <a:lnTo>
                    <a:pt x="983" y="1267"/>
                  </a:lnTo>
                  <a:lnTo>
                    <a:pt x="983" y="1270"/>
                  </a:lnTo>
                  <a:lnTo>
                    <a:pt x="983" y="1272"/>
                  </a:lnTo>
                  <a:lnTo>
                    <a:pt x="983" y="1275"/>
                  </a:lnTo>
                  <a:lnTo>
                    <a:pt x="983" y="1278"/>
                  </a:lnTo>
                  <a:lnTo>
                    <a:pt x="983" y="1280"/>
                  </a:lnTo>
                  <a:lnTo>
                    <a:pt x="983" y="1288"/>
                  </a:lnTo>
                  <a:lnTo>
                    <a:pt x="983" y="1291"/>
                  </a:lnTo>
                  <a:lnTo>
                    <a:pt x="980" y="1293"/>
                  </a:lnTo>
                  <a:lnTo>
                    <a:pt x="980" y="1296"/>
                  </a:lnTo>
                  <a:lnTo>
                    <a:pt x="980" y="1299"/>
                  </a:lnTo>
                  <a:lnTo>
                    <a:pt x="975" y="1293"/>
                  </a:lnTo>
                  <a:lnTo>
                    <a:pt x="973" y="1291"/>
                  </a:lnTo>
                  <a:lnTo>
                    <a:pt x="970" y="1291"/>
                  </a:lnTo>
                  <a:lnTo>
                    <a:pt x="967" y="1288"/>
                  </a:lnTo>
                  <a:lnTo>
                    <a:pt x="962" y="1288"/>
                  </a:lnTo>
                  <a:lnTo>
                    <a:pt x="946" y="1288"/>
                  </a:lnTo>
                  <a:lnTo>
                    <a:pt x="944" y="1288"/>
                  </a:lnTo>
                  <a:lnTo>
                    <a:pt x="941" y="1288"/>
                  </a:lnTo>
                  <a:lnTo>
                    <a:pt x="936" y="1288"/>
                  </a:lnTo>
                  <a:lnTo>
                    <a:pt x="928" y="1288"/>
                  </a:lnTo>
                  <a:lnTo>
                    <a:pt x="923" y="1288"/>
                  </a:lnTo>
                  <a:lnTo>
                    <a:pt x="920" y="1285"/>
                  </a:lnTo>
                  <a:lnTo>
                    <a:pt x="917" y="1285"/>
                  </a:lnTo>
                  <a:lnTo>
                    <a:pt x="912" y="1283"/>
                  </a:lnTo>
                  <a:lnTo>
                    <a:pt x="907" y="1280"/>
                  </a:lnTo>
                  <a:lnTo>
                    <a:pt x="902" y="1278"/>
                  </a:lnTo>
                  <a:lnTo>
                    <a:pt x="894" y="1272"/>
                  </a:lnTo>
                  <a:lnTo>
                    <a:pt x="886" y="1264"/>
                  </a:lnTo>
                  <a:lnTo>
                    <a:pt x="881" y="1262"/>
                  </a:lnTo>
                  <a:lnTo>
                    <a:pt x="878" y="1259"/>
                  </a:lnTo>
                  <a:lnTo>
                    <a:pt x="855" y="1241"/>
                  </a:lnTo>
                  <a:lnTo>
                    <a:pt x="855" y="1238"/>
                  </a:lnTo>
                  <a:lnTo>
                    <a:pt x="852" y="1238"/>
                  </a:lnTo>
                  <a:lnTo>
                    <a:pt x="834" y="1215"/>
                  </a:lnTo>
                  <a:lnTo>
                    <a:pt x="834" y="1212"/>
                  </a:lnTo>
                  <a:lnTo>
                    <a:pt x="828" y="1207"/>
                  </a:lnTo>
                  <a:lnTo>
                    <a:pt x="826" y="1204"/>
                  </a:lnTo>
                  <a:lnTo>
                    <a:pt x="826" y="1201"/>
                  </a:lnTo>
                  <a:lnTo>
                    <a:pt x="820" y="1196"/>
                  </a:lnTo>
                  <a:lnTo>
                    <a:pt x="820" y="1194"/>
                  </a:lnTo>
                  <a:lnTo>
                    <a:pt x="815" y="1191"/>
                  </a:lnTo>
                  <a:lnTo>
                    <a:pt x="813" y="1186"/>
                  </a:lnTo>
                  <a:lnTo>
                    <a:pt x="810" y="1183"/>
                  </a:lnTo>
                  <a:lnTo>
                    <a:pt x="805" y="1183"/>
                  </a:lnTo>
                  <a:lnTo>
                    <a:pt x="773" y="1159"/>
                  </a:lnTo>
                  <a:lnTo>
                    <a:pt x="768" y="1157"/>
                  </a:lnTo>
                  <a:lnTo>
                    <a:pt x="763" y="1154"/>
                  </a:lnTo>
                  <a:lnTo>
                    <a:pt x="758" y="1149"/>
                  </a:lnTo>
                  <a:lnTo>
                    <a:pt x="750" y="1144"/>
                  </a:lnTo>
                  <a:lnTo>
                    <a:pt x="734" y="1131"/>
                  </a:lnTo>
                  <a:lnTo>
                    <a:pt x="716" y="1112"/>
                  </a:lnTo>
                  <a:lnTo>
                    <a:pt x="713" y="1112"/>
                  </a:lnTo>
                  <a:lnTo>
                    <a:pt x="700" y="1099"/>
                  </a:lnTo>
                  <a:lnTo>
                    <a:pt x="697" y="1099"/>
                  </a:lnTo>
                  <a:lnTo>
                    <a:pt x="697" y="1096"/>
                  </a:lnTo>
                  <a:lnTo>
                    <a:pt x="697" y="1094"/>
                  </a:lnTo>
                  <a:lnTo>
                    <a:pt x="695" y="1094"/>
                  </a:lnTo>
                  <a:lnTo>
                    <a:pt x="692" y="1091"/>
                  </a:lnTo>
                  <a:lnTo>
                    <a:pt x="692" y="1089"/>
                  </a:lnTo>
                  <a:lnTo>
                    <a:pt x="689" y="1086"/>
                  </a:lnTo>
                  <a:lnTo>
                    <a:pt x="689" y="1083"/>
                  </a:lnTo>
                  <a:lnTo>
                    <a:pt x="689" y="1081"/>
                  </a:lnTo>
                  <a:lnTo>
                    <a:pt x="687" y="1081"/>
                  </a:lnTo>
                  <a:lnTo>
                    <a:pt x="687" y="1078"/>
                  </a:lnTo>
                  <a:lnTo>
                    <a:pt x="687" y="1073"/>
                  </a:lnTo>
                  <a:lnTo>
                    <a:pt x="684" y="1065"/>
                  </a:lnTo>
                  <a:lnTo>
                    <a:pt x="682" y="1057"/>
                  </a:lnTo>
                  <a:lnTo>
                    <a:pt x="679" y="1047"/>
                  </a:lnTo>
                  <a:lnTo>
                    <a:pt x="679" y="1044"/>
                  </a:lnTo>
                  <a:lnTo>
                    <a:pt x="679" y="1041"/>
                  </a:lnTo>
                  <a:lnTo>
                    <a:pt x="676" y="1039"/>
                  </a:lnTo>
                  <a:lnTo>
                    <a:pt x="676" y="1036"/>
                  </a:lnTo>
                  <a:lnTo>
                    <a:pt x="676" y="1034"/>
                  </a:lnTo>
                  <a:lnTo>
                    <a:pt x="679" y="1031"/>
                  </a:lnTo>
                  <a:lnTo>
                    <a:pt x="679" y="1028"/>
                  </a:lnTo>
                  <a:lnTo>
                    <a:pt x="679" y="1026"/>
                  </a:lnTo>
                  <a:lnTo>
                    <a:pt x="682" y="1020"/>
                  </a:lnTo>
                  <a:lnTo>
                    <a:pt x="682" y="1015"/>
                  </a:lnTo>
                  <a:lnTo>
                    <a:pt x="684" y="1013"/>
                  </a:lnTo>
                  <a:lnTo>
                    <a:pt x="684" y="1010"/>
                  </a:lnTo>
                  <a:lnTo>
                    <a:pt x="684" y="1007"/>
                  </a:lnTo>
                  <a:lnTo>
                    <a:pt x="684" y="1005"/>
                  </a:lnTo>
                  <a:lnTo>
                    <a:pt x="684" y="1002"/>
                  </a:lnTo>
                  <a:lnTo>
                    <a:pt x="682" y="999"/>
                  </a:lnTo>
                  <a:lnTo>
                    <a:pt x="682" y="997"/>
                  </a:lnTo>
                  <a:lnTo>
                    <a:pt x="679" y="994"/>
                  </a:lnTo>
                  <a:lnTo>
                    <a:pt x="679" y="992"/>
                  </a:lnTo>
                  <a:lnTo>
                    <a:pt x="676" y="992"/>
                  </a:lnTo>
                  <a:lnTo>
                    <a:pt x="674" y="989"/>
                  </a:lnTo>
                  <a:lnTo>
                    <a:pt x="671" y="989"/>
                  </a:lnTo>
                  <a:lnTo>
                    <a:pt x="658" y="986"/>
                  </a:lnTo>
                  <a:lnTo>
                    <a:pt x="629" y="981"/>
                  </a:lnTo>
                  <a:lnTo>
                    <a:pt x="579" y="976"/>
                  </a:lnTo>
                  <a:lnTo>
                    <a:pt x="564" y="973"/>
                  </a:lnTo>
                  <a:lnTo>
                    <a:pt x="532" y="968"/>
                  </a:lnTo>
                  <a:lnTo>
                    <a:pt x="503" y="965"/>
                  </a:lnTo>
                  <a:lnTo>
                    <a:pt x="488" y="960"/>
                  </a:lnTo>
                  <a:lnTo>
                    <a:pt x="477" y="960"/>
                  </a:lnTo>
                  <a:lnTo>
                    <a:pt x="461" y="957"/>
                  </a:lnTo>
                  <a:lnTo>
                    <a:pt x="440" y="955"/>
                  </a:lnTo>
                  <a:lnTo>
                    <a:pt x="430" y="952"/>
                  </a:lnTo>
                  <a:lnTo>
                    <a:pt x="427" y="952"/>
                  </a:lnTo>
                  <a:lnTo>
                    <a:pt x="425" y="955"/>
                  </a:lnTo>
                  <a:lnTo>
                    <a:pt x="422" y="955"/>
                  </a:lnTo>
                  <a:lnTo>
                    <a:pt x="411" y="963"/>
                  </a:lnTo>
                  <a:lnTo>
                    <a:pt x="401" y="973"/>
                  </a:lnTo>
                  <a:lnTo>
                    <a:pt x="398" y="973"/>
                  </a:lnTo>
                  <a:lnTo>
                    <a:pt x="396" y="976"/>
                  </a:lnTo>
                  <a:lnTo>
                    <a:pt x="380" y="986"/>
                  </a:lnTo>
                  <a:lnTo>
                    <a:pt x="375" y="992"/>
                  </a:lnTo>
                  <a:lnTo>
                    <a:pt x="372" y="994"/>
                  </a:lnTo>
                  <a:lnTo>
                    <a:pt x="370" y="997"/>
                  </a:lnTo>
                  <a:lnTo>
                    <a:pt x="370" y="999"/>
                  </a:lnTo>
                  <a:lnTo>
                    <a:pt x="367" y="1010"/>
                  </a:lnTo>
                  <a:lnTo>
                    <a:pt x="359" y="1036"/>
                  </a:lnTo>
                  <a:lnTo>
                    <a:pt x="356" y="1036"/>
                  </a:lnTo>
                  <a:lnTo>
                    <a:pt x="338" y="1028"/>
                  </a:lnTo>
                  <a:lnTo>
                    <a:pt x="330" y="1018"/>
                  </a:lnTo>
                  <a:lnTo>
                    <a:pt x="325" y="1010"/>
                  </a:lnTo>
                  <a:lnTo>
                    <a:pt x="320" y="999"/>
                  </a:lnTo>
                  <a:lnTo>
                    <a:pt x="312" y="989"/>
                  </a:lnTo>
                  <a:lnTo>
                    <a:pt x="301" y="973"/>
                  </a:lnTo>
                  <a:lnTo>
                    <a:pt x="299" y="971"/>
                  </a:lnTo>
                  <a:lnTo>
                    <a:pt x="296" y="968"/>
                  </a:lnTo>
                  <a:lnTo>
                    <a:pt x="294" y="965"/>
                  </a:lnTo>
                  <a:lnTo>
                    <a:pt x="288" y="957"/>
                  </a:lnTo>
                  <a:lnTo>
                    <a:pt x="283" y="950"/>
                  </a:lnTo>
                  <a:lnTo>
                    <a:pt x="278" y="944"/>
                  </a:lnTo>
                  <a:lnTo>
                    <a:pt x="273" y="939"/>
                  </a:lnTo>
                  <a:lnTo>
                    <a:pt x="262" y="929"/>
                  </a:lnTo>
                  <a:lnTo>
                    <a:pt x="249" y="918"/>
                  </a:lnTo>
                  <a:lnTo>
                    <a:pt x="238" y="910"/>
                  </a:lnTo>
                  <a:lnTo>
                    <a:pt x="223" y="894"/>
                  </a:lnTo>
                  <a:lnTo>
                    <a:pt x="210" y="881"/>
                  </a:lnTo>
                  <a:lnTo>
                    <a:pt x="191" y="866"/>
                  </a:lnTo>
                  <a:lnTo>
                    <a:pt x="183" y="858"/>
                  </a:lnTo>
                  <a:lnTo>
                    <a:pt x="173" y="850"/>
                  </a:lnTo>
                  <a:lnTo>
                    <a:pt x="162" y="839"/>
                  </a:lnTo>
                  <a:lnTo>
                    <a:pt x="147" y="826"/>
                  </a:lnTo>
                  <a:lnTo>
                    <a:pt x="131" y="813"/>
                  </a:lnTo>
                  <a:lnTo>
                    <a:pt x="110" y="792"/>
                  </a:lnTo>
                  <a:lnTo>
                    <a:pt x="105" y="787"/>
                  </a:lnTo>
                  <a:lnTo>
                    <a:pt x="92" y="776"/>
                  </a:lnTo>
                  <a:lnTo>
                    <a:pt x="81" y="763"/>
                  </a:lnTo>
                  <a:lnTo>
                    <a:pt x="73" y="755"/>
                  </a:lnTo>
                  <a:lnTo>
                    <a:pt x="65" y="747"/>
                  </a:lnTo>
                  <a:lnTo>
                    <a:pt x="44" y="726"/>
                  </a:lnTo>
                  <a:lnTo>
                    <a:pt x="39" y="721"/>
                  </a:lnTo>
                  <a:lnTo>
                    <a:pt x="34" y="716"/>
                  </a:lnTo>
                  <a:lnTo>
                    <a:pt x="21" y="703"/>
                  </a:lnTo>
                  <a:lnTo>
                    <a:pt x="8" y="690"/>
                  </a:lnTo>
                  <a:lnTo>
                    <a:pt x="0" y="682"/>
                  </a:lnTo>
                  <a:lnTo>
                    <a:pt x="5" y="677"/>
                  </a:lnTo>
                  <a:lnTo>
                    <a:pt x="8" y="674"/>
                  </a:lnTo>
                  <a:lnTo>
                    <a:pt x="10" y="669"/>
                  </a:lnTo>
                  <a:lnTo>
                    <a:pt x="16" y="661"/>
                  </a:lnTo>
                  <a:lnTo>
                    <a:pt x="21" y="653"/>
                  </a:lnTo>
                  <a:lnTo>
                    <a:pt x="26" y="648"/>
                  </a:lnTo>
                  <a:lnTo>
                    <a:pt x="26" y="645"/>
                  </a:lnTo>
                  <a:lnTo>
                    <a:pt x="29" y="642"/>
                  </a:lnTo>
                  <a:lnTo>
                    <a:pt x="29" y="640"/>
                  </a:lnTo>
                  <a:lnTo>
                    <a:pt x="31" y="637"/>
                  </a:lnTo>
                  <a:lnTo>
                    <a:pt x="34" y="632"/>
                  </a:lnTo>
                  <a:lnTo>
                    <a:pt x="34" y="629"/>
                  </a:lnTo>
                  <a:lnTo>
                    <a:pt x="37" y="627"/>
                  </a:lnTo>
                  <a:lnTo>
                    <a:pt x="37" y="624"/>
                  </a:lnTo>
                  <a:lnTo>
                    <a:pt x="39" y="621"/>
                  </a:lnTo>
                  <a:lnTo>
                    <a:pt x="39" y="616"/>
                  </a:lnTo>
                  <a:lnTo>
                    <a:pt x="39" y="614"/>
                  </a:lnTo>
                  <a:lnTo>
                    <a:pt x="42" y="606"/>
                  </a:lnTo>
                  <a:lnTo>
                    <a:pt x="44" y="595"/>
                  </a:lnTo>
                  <a:lnTo>
                    <a:pt x="47" y="590"/>
                  </a:lnTo>
                  <a:lnTo>
                    <a:pt x="47" y="587"/>
                  </a:lnTo>
                  <a:lnTo>
                    <a:pt x="50" y="579"/>
                  </a:lnTo>
                  <a:lnTo>
                    <a:pt x="52" y="572"/>
                  </a:lnTo>
                  <a:lnTo>
                    <a:pt x="55" y="566"/>
                  </a:lnTo>
                  <a:lnTo>
                    <a:pt x="55" y="561"/>
                  </a:lnTo>
                  <a:lnTo>
                    <a:pt x="58" y="556"/>
                  </a:lnTo>
                  <a:lnTo>
                    <a:pt x="58" y="548"/>
                  </a:lnTo>
                  <a:lnTo>
                    <a:pt x="60" y="543"/>
                  </a:lnTo>
                  <a:lnTo>
                    <a:pt x="60" y="538"/>
                  </a:lnTo>
                  <a:lnTo>
                    <a:pt x="63" y="535"/>
                  </a:lnTo>
                  <a:lnTo>
                    <a:pt x="63" y="530"/>
                  </a:lnTo>
                  <a:lnTo>
                    <a:pt x="65" y="527"/>
                  </a:lnTo>
                  <a:lnTo>
                    <a:pt x="65" y="524"/>
                  </a:lnTo>
                  <a:lnTo>
                    <a:pt x="65" y="522"/>
                  </a:lnTo>
                  <a:lnTo>
                    <a:pt x="68" y="519"/>
                  </a:lnTo>
                  <a:lnTo>
                    <a:pt x="68" y="517"/>
                  </a:lnTo>
                  <a:lnTo>
                    <a:pt x="71" y="509"/>
                  </a:lnTo>
                  <a:lnTo>
                    <a:pt x="71" y="503"/>
                  </a:lnTo>
                  <a:lnTo>
                    <a:pt x="71" y="501"/>
                  </a:lnTo>
                  <a:lnTo>
                    <a:pt x="73" y="498"/>
                  </a:lnTo>
                  <a:lnTo>
                    <a:pt x="73" y="496"/>
                  </a:lnTo>
                  <a:lnTo>
                    <a:pt x="73" y="493"/>
                  </a:lnTo>
                  <a:lnTo>
                    <a:pt x="76" y="488"/>
                  </a:lnTo>
                  <a:lnTo>
                    <a:pt x="76" y="485"/>
                  </a:lnTo>
                  <a:lnTo>
                    <a:pt x="76" y="482"/>
                  </a:lnTo>
                  <a:lnTo>
                    <a:pt x="79" y="480"/>
                  </a:lnTo>
                  <a:lnTo>
                    <a:pt x="79" y="475"/>
                  </a:lnTo>
                  <a:lnTo>
                    <a:pt x="79" y="472"/>
                  </a:lnTo>
                  <a:lnTo>
                    <a:pt x="81" y="469"/>
                  </a:lnTo>
                  <a:lnTo>
                    <a:pt x="81" y="467"/>
                  </a:lnTo>
                  <a:lnTo>
                    <a:pt x="81" y="464"/>
                  </a:lnTo>
                  <a:lnTo>
                    <a:pt x="81" y="461"/>
                  </a:lnTo>
                  <a:lnTo>
                    <a:pt x="84" y="461"/>
                  </a:lnTo>
                  <a:lnTo>
                    <a:pt x="84" y="459"/>
                  </a:lnTo>
                  <a:lnTo>
                    <a:pt x="84" y="456"/>
                  </a:lnTo>
                  <a:lnTo>
                    <a:pt x="84" y="454"/>
                  </a:lnTo>
                  <a:lnTo>
                    <a:pt x="86" y="451"/>
                  </a:lnTo>
                  <a:lnTo>
                    <a:pt x="86" y="448"/>
                  </a:lnTo>
                  <a:lnTo>
                    <a:pt x="86" y="443"/>
                  </a:lnTo>
                  <a:lnTo>
                    <a:pt x="89" y="435"/>
                  </a:lnTo>
                  <a:lnTo>
                    <a:pt x="92" y="430"/>
                  </a:lnTo>
                  <a:lnTo>
                    <a:pt x="92" y="427"/>
                  </a:lnTo>
                  <a:lnTo>
                    <a:pt x="92" y="425"/>
                  </a:lnTo>
                  <a:lnTo>
                    <a:pt x="94" y="422"/>
                  </a:lnTo>
                  <a:lnTo>
                    <a:pt x="94" y="419"/>
                  </a:lnTo>
                  <a:lnTo>
                    <a:pt x="94" y="417"/>
                  </a:lnTo>
                  <a:lnTo>
                    <a:pt x="94" y="414"/>
                  </a:lnTo>
                  <a:lnTo>
                    <a:pt x="97" y="412"/>
                  </a:lnTo>
                  <a:lnTo>
                    <a:pt x="97" y="409"/>
                  </a:lnTo>
                  <a:lnTo>
                    <a:pt x="97" y="406"/>
                  </a:lnTo>
                  <a:lnTo>
                    <a:pt x="100" y="404"/>
                  </a:lnTo>
                  <a:lnTo>
                    <a:pt x="100" y="401"/>
                  </a:lnTo>
                  <a:lnTo>
                    <a:pt x="100" y="396"/>
                  </a:lnTo>
                  <a:lnTo>
                    <a:pt x="102" y="393"/>
                  </a:lnTo>
                  <a:lnTo>
                    <a:pt x="102" y="391"/>
                  </a:lnTo>
                  <a:lnTo>
                    <a:pt x="105" y="383"/>
                  </a:lnTo>
                  <a:lnTo>
                    <a:pt x="105" y="380"/>
                  </a:lnTo>
                  <a:lnTo>
                    <a:pt x="105" y="377"/>
                  </a:lnTo>
                  <a:lnTo>
                    <a:pt x="107" y="372"/>
                  </a:lnTo>
                  <a:lnTo>
                    <a:pt x="113" y="354"/>
                  </a:lnTo>
                  <a:lnTo>
                    <a:pt x="113" y="349"/>
                  </a:lnTo>
                  <a:lnTo>
                    <a:pt x="115" y="343"/>
                  </a:lnTo>
                  <a:lnTo>
                    <a:pt x="115" y="341"/>
                  </a:lnTo>
                  <a:lnTo>
                    <a:pt x="118" y="338"/>
                  </a:lnTo>
                  <a:lnTo>
                    <a:pt x="118" y="330"/>
                  </a:lnTo>
                  <a:lnTo>
                    <a:pt x="121" y="325"/>
                  </a:lnTo>
                  <a:lnTo>
                    <a:pt x="123" y="317"/>
                  </a:lnTo>
                  <a:lnTo>
                    <a:pt x="123" y="314"/>
                  </a:lnTo>
                  <a:lnTo>
                    <a:pt x="123" y="312"/>
                  </a:lnTo>
                  <a:lnTo>
                    <a:pt x="131" y="280"/>
                  </a:lnTo>
                  <a:lnTo>
                    <a:pt x="134" y="278"/>
                  </a:lnTo>
                  <a:lnTo>
                    <a:pt x="141" y="249"/>
                  </a:lnTo>
                  <a:lnTo>
                    <a:pt x="141" y="246"/>
                  </a:lnTo>
                  <a:lnTo>
                    <a:pt x="141" y="241"/>
                  </a:lnTo>
                  <a:lnTo>
                    <a:pt x="144" y="238"/>
                  </a:lnTo>
                  <a:lnTo>
                    <a:pt x="144" y="233"/>
                  </a:lnTo>
                  <a:lnTo>
                    <a:pt x="149" y="217"/>
                  </a:lnTo>
                  <a:lnTo>
                    <a:pt x="157" y="191"/>
                  </a:lnTo>
                  <a:lnTo>
                    <a:pt x="157" y="188"/>
                  </a:lnTo>
                  <a:lnTo>
                    <a:pt x="157" y="186"/>
                  </a:lnTo>
                  <a:lnTo>
                    <a:pt x="160" y="183"/>
                  </a:lnTo>
                  <a:lnTo>
                    <a:pt x="162" y="173"/>
                  </a:lnTo>
                  <a:lnTo>
                    <a:pt x="162" y="170"/>
                  </a:lnTo>
                  <a:lnTo>
                    <a:pt x="162" y="167"/>
                  </a:lnTo>
                  <a:lnTo>
                    <a:pt x="165" y="162"/>
                  </a:lnTo>
                  <a:lnTo>
                    <a:pt x="165" y="154"/>
                  </a:lnTo>
                  <a:lnTo>
                    <a:pt x="168" y="152"/>
                  </a:lnTo>
                  <a:lnTo>
                    <a:pt x="168" y="144"/>
                  </a:lnTo>
                  <a:lnTo>
                    <a:pt x="170" y="141"/>
                  </a:lnTo>
                  <a:lnTo>
                    <a:pt x="170" y="136"/>
                  </a:lnTo>
                  <a:lnTo>
                    <a:pt x="173" y="133"/>
                  </a:lnTo>
                  <a:lnTo>
                    <a:pt x="176" y="123"/>
                  </a:lnTo>
                  <a:lnTo>
                    <a:pt x="176" y="120"/>
                  </a:lnTo>
                  <a:lnTo>
                    <a:pt x="176" y="118"/>
                  </a:lnTo>
                  <a:lnTo>
                    <a:pt x="178" y="115"/>
                  </a:lnTo>
                  <a:lnTo>
                    <a:pt x="183" y="97"/>
                  </a:lnTo>
                  <a:lnTo>
                    <a:pt x="186" y="81"/>
                  </a:lnTo>
                  <a:lnTo>
                    <a:pt x="189" y="68"/>
                  </a:lnTo>
                  <a:lnTo>
                    <a:pt x="191" y="68"/>
                  </a:lnTo>
                  <a:lnTo>
                    <a:pt x="191" y="57"/>
                  </a:lnTo>
                  <a:lnTo>
                    <a:pt x="194" y="52"/>
                  </a:lnTo>
                  <a:lnTo>
                    <a:pt x="197" y="47"/>
                  </a:lnTo>
                  <a:lnTo>
                    <a:pt x="197" y="39"/>
                  </a:lnTo>
                  <a:lnTo>
                    <a:pt x="202" y="21"/>
                  </a:lnTo>
                  <a:lnTo>
                    <a:pt x="207" y="7"/>
                  </a:lnTo>
                  <a:lnTo>
                    <a:pt x="210" y="7"/>
                  </a:lnTo>
                  <a:lnTo>
                    <a:pt x="212" y="7"/>
                  </a:lnTo>
                  <a:lnTo>
                    <a:pt x="215" y="7"/>
                  </a:lnTo>
                  <a:lnTo>
                    <a:pt x="218" y="7"/>
                  </a:lnTo>
                  <a:lnTo>
                    <a:pt x="220" y="7"/>
                  </a:lnTo>
                  <a:lnTo>
                    <a:pt x="223" y="7"/>
                  </a:lnTo>
                  <a:lnTo>
                    <a:pt x="225" y="7"/>
                  </a:lnTo>
                  <a:lnTo>
                    <a:pt x="228" y="7"/>
                  </a:lnTo>
                  <a:lnTo>
                    <a:pt x="231" y="7"/>
                  </a:lnTo>
                  <a:lnTo>
                    <a:pt x="233" y="7"/>
                  </a:lnTo>
                  <a:lnTo>
                    <a:pt x="236" y="7"/>
                  </a:lnTo>
                  <a:lnTo>
                    <a:pt x="238" y="7"/>
                  </a:lnTo>
                  <a:lnTo>
                    <a:pt x="244" y="7"/>
                  </a:lnTo>
                  <a:lnTo>
                    <a:pt x="246" y="7"/>
                  </a:lnTo>
                  <a:lnTo>
                    <a:pt x="249" y="7"/>
                  </a:lnTo>
                  <a:lnTo>
                    <a:pt x="252" y="5"/>
                  </a:lnTo>
                  <a:lnTo>
                    <a:pt x="254" y="5"/>
                  </a:lnTo>
                  <a:lnTo>
                    <a:pt x="257" y="5"/>
                  </a:lnTo>
                  <a:lnTo>
                    <a:pt x="259" y="5"/>
                  </a:lnTo>
                  <a:lnTo>
                    <a:pt x="262" y="5"/>
                  </a:lnTo>
                  <a:lnTo>
                    <a:pt x="265" y="5"/>
                  </a:lnTo>
                  <a:lnTo>
                    <a:pt x="267" y="5"/>
                  </a:lnTo>
                  <a:lnTo>
                    <a:pt x="270" y="5"/>
                  </a:lnTo>
                  <a:lnTo>
                    <a:pt x="273" y="5"/>
                  </a:lnTo>
                  <a:lnTo>
                    <a:pt x="275" y="5"/>
                  </a:lnTo>
                  <a:lnTo>
                    <a:pt x="278" y="5"/>
                  </a:lnTo>
                  <a:lnTo>
                    <a:pt x="280" y="5"/>
                  </a:lnTo>
                  <a:lnTo>
                    <a:pt x="283" y="5"/>
                  </a:lnTo>
                  <a:lnTo>
                    <a:pt x="286" y="5"/>
                  </a:lnTo>
                  <a:lnTo>
                    <a:pt x="288" y="5"/>
                  </a:lnTo>
                  <a:lnTo>
                    <a:pt x="291" y="5"/>
                  </a:lnTo>
                  <a:lnTo>
                    <a:pt x="296" y="5"/>
                  </a:lnTo>
                  <a:lnTo>
                    <a:pt x="301" y="5"/>
                  </a:lnTo>
                  <a:lnTo>
                    <a:pt x="304" y="5"/>
                  </a:lnTo>
                  <a:lnTo>
                    <a:pt x="307" y="5"/>
                  </a:lnTo>
                  <a:lnTo>
                    <a:pt x="309" y="5"/>
                  </a:lnTo>
                  <a:lnTo>
                    <a:pt x="312" y="5"/>
                  </a:lnTo>
                  <a:lnTo>
                    <a:pt x="315" y="5"/>
                  </a:lnTo>
                  <a:lnTo>
                    <a:pt x="317" y="5"/>
                  </a:lnTo>
                  <a:lnTo>
                    <a:pt x="328" y="5"/>
                  </a:lnTo>
                  <a:lnTo>
                    <a:pt x="330" y="5"/>
                  </a:lnTo>
                  <a:lnTo>
                    <a:pt x="333" y="5"/>
                  </a:lnTo>
                  <a:lnTo>
                    <a:pt x="338" y="5"/>
                  </a:lnTo>
                  <a:lnTo>
                    <a:pt x="341" y="5"/>
                  </a:lnTo>
                  <a:lnTo>
                    <a:pt x="367" y="5"/>
                  </a:lnTo>
                  <a:lnTo>
                    <a:pt x="377" y="2"/>
                  </a:lnTo>
                  <a:lnTo>
                    <a:pt x="388" y="2"/>
                  </a:lnTo>
                  <a:lnTo>
                    <a:pt x="404" y="2"/>
                  </a:lnTo>
                  <a:lnTo>
                    <a:pt x="409" y="2"/>
                  </a:lnTo>
                  <a:lnTo>
                    <a:pt x="417" y="2"/>
                  </a:lnTo>
                  <a:lnTo>
                    <a:pt x="448" y="2"/>
                  </a:lnTo>
                  <a:lnTo>
                    <a:pt x="451" y="2"/>
                  </a:lnTo>
                  <a:lnTo>
                    <a:pt x="456" y="2"/>
                  </a:lnTo>
                  <a:lnTo>
                    <a:pt x="459" y="2"/>
                  </a:lnTo>
                  <a:lnTo>
                    <a:pt x="469" y="2"/>
                  </a:lnTo>
                  <a:lnTo>
                    <a:pt x="474" y="0"/>
                  </a:lnTo>
                  <a:lnTo>
                    <a:pt x="477" y="0"/>
                  </a:lnTo>
                  <a:lnTo>
                    <a:pt x="480" y="0"/>
                  </a:lnTo>
                  <a:lnTo>
                    <a:pt x="480" y="2"/>
                  </a:lnTo>
                  <a:lnTo>
                    <a:pt x="482" y="2"/>
                  </a:lnTo>
                  <a:lnTo>
                    <a:pt x="485" y="2"/>
                  </a:lnTo>
                  <a:lnTo>
                    <a:pt x="488" y="2"/>
                  </a:lnTo>
                  <a:lnTo>
                    <a:pt x="490" y="2"/>
                  </a:lnTo>
                  <a:lnTo>
                    <a:pt x="495" y="2"/>
                  </a:lnTo>
                  <a:lnTo>
                    <a:pt x="498" y="2"/>
                  </a:lnTo>
                  <a:lnTo>
                    <a:pt x="501" y="2"/>
                  </a:lnTo>
                  <a:lnTo>
                    <a:pt x="506" y="2"/>
                  </a:lnTo>
                  <a:lnTo>
                    <a:pt x="550" y="7"/>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180" name="フリーフォーム 179"/>
            <p:cNvSpPr>
              <a:spLocks/>
            </p:cNvSpPr>
            <p:nvPr/>
          </p:nvSpPr>
          <p:spPr bwMode="auto">
            <a:xfrm>
              <a:off x="2242830" y="3948652"/>
              <a:ext cx="606998" cy="634700"/>
            </a:xfrm>
            <a:custGeom>
              <a:avLst/>
              <a:gdLst>
                <a:gd name="T0" fmla="*/ 1267 w 1267"/>
                <a:gd name="T1" fmla="*/ 108 h 1304"/>
                <a:gd name="T2" fmla="*/ 1264 w 1267"/>
                <a:gd name="T3" fmla="*/ 134 h 1304"/>
                <a:gd name="T4" fmla="*/ 1251 w 1267"/>
                <a:gd name="T5" fmla="*/ 192 h 1304"/>
                <a:gd name="T6" fmla="*/ 1235 w 1267"/>
                <a:gd name="T7" fmla="*/ 249 h 1304"/>
                <a:gd name="T8" fmla="*/ 1227 w 1267"/>
                <a:gd name="T9" fmla="*/ 357 h 1304"/>
                <a:gd name="T10" fmla="*/ 1214 w 1267"/>
                <a:gd name="T11" fmla="*/ 554 h 1304"/>
                <a:gd name="T12" fmla="*/ 1222 w 1267"/>
                <a:gd name="T13" fmla="*/ 612 h 1304"/>
                <a:gd name="T14" fmla="*/ 1225 w 1267"/>
                <a:gd name="T15" fmla="*/ 648 h 1304"/>
                <a:gd name="T16" fmla="*/ 1222 w 1267"/>
                <a:gd name="T17" fmla="*/ 688 h 1304"/>
                <a:gd name="T18" fmla="*/ 1219 w 1267"/>
                <a:gd name="T19" fmla="*/ 714 h 1304"/>
                <a:gd name="T20" fmla="*/ 1083 w 1267"/>
                <a:gd name="T21" fmla="*/ 824 h 1304"/>
                <a:gd name="T22" fmla="*/ 999 w 1267"/>
                <a:gd name="T23" fmla="*/ 814 h 1304"/>
                <a:gd name="T24" fmla="*/ 803 w 1267"/>
                <a:gd name="T25" fmla="*/ 774 h 1304"/>
                <a:gd name="T26" fmla="*/ 732 w 1267"/>
                <a:gd name="T27" fmla="*/ 1126 h 1304"/>
                <a:gd name="T28" fmla="*/ 640 w 1267"/>
                <a:gd name="T29" fmla="*/ 1147 h 1304"/>
                <a:gd name="T30" fmla="*/ 467 w 1267"/>
                <a:gd name="T31" fmla="*/ 1134 h 1304"/>
                <a:gd name="T32" fmla="*/ 443 w 1267"/>
                <a:gd name="T33" fmla="*/ 1304 h 1304"/>
                <a:gd name="T34" fmla="*/ 310 w 1267"/>
                <a:gd name="T35" fmla="*/ 1281 h 1304"/>
                <a:gd name="T36" fmla="*/ 200 w 1267"/>
                <a:gd name="T37" fmla="*/ 1273 h 1304"/>
                <a:gd name="T38" fmla="*/ 173 w 1267"/>
                <a:gd name="T39" fmla="*/ 1255 h 1304"/>
                <a:gd name="T40" fmla="*/ 121 w 1267"/>
                <a:gd name="T41" fmla="*/ 1260 h 1304"/>
                <a:gd name="T42" fmla="*/ 84 w 1267"/>
                <a:gd name="T43" fmla="*/ 1194 h 1304"/>
                <a:gd name="T44" fmla="*/ 55 w 1267"/>
                <a:gd name="T45" fmla="*/ 1139 h 1304"/>
                <a:gd name="T46" fmla="*/ 42 w 1267"/>
                <a:gd name="T47" fmla="*/ 1118 h 1304"/>
                <a:gd name="T48" fmla="*/ 21 w 1267"/>
                <a:gd name="T49" fmla="*/ 1076 h 1304"/>
                <a:gd name="T50" fmla="*/ 0 w 1267"/>
                <a:gd name="T51" fmla="*/ 1026 h 1304"/>
                <a:gd name="T52" fmla="*/ 8 w 1267"/>
                <a:gd name="T53" fmla="*/ 942 h 1304"/>
                <a:gd name="T54" fmla="*/ 21 w 1267"/>
                <a:gd name="T55" fmla="*/ 808 h 1304"/>
                <a:gd name="T56" fmla="*/ 27 w 1267"/>
                <a:gd name="T57" fmla="*/ 701 h 1304"/>
                <a:gd name="T58" fmla="*/ 35 w 1267"/>
                <a:gd name="T59" fmla="*/ 580 h 1304"/>
                <a:gd name="T60" fmla="*/ 37 w 1267"/>
                <a:gd name="T61" fmla="*/ 528 h 1304"/>
                <a:gd name="T62" fmla="*/ 37 w 1267"/>
                <a:gd name="T63" fmla="*/ 457 h 1304"/>
                <a:gd name="T64" fmla="*/ 35 w 1267"/>
                <a:gd name="T65" fmla="*/ 344 h 1304"/>
                <a:gd name="T66" fmla="*/ 29 w 1267"/>
                <a:gd name="T67" fmla="*/ 247 h 1304"/>
                <a:gd name="T68" fmla="*/ 24 w 1267"/>
                <a:gd name="T69" fmla="*/ 192 h 1304"/>
                <a:gd name="T70" fmla="*/ 19 w 1267"/>
                <a:gd name="T71" fmla="*/ 105 h 1304"/>
                <a:gd name="T72" fmla="*/ 61 w 1267"/>
                <a:gd name="T73" fmla="*/ 87 h 1304"/>
                <a:gd name="T74" fmla="*/ 142 w 1267"/>
                <a:gd name="T75" fmla="*/ 89 h 1304"/>
                <a:gd name="T76" fmla="*/ 223 w 1267"/>
                <a:gd name="T77" fmla="*/ 103 h 1304"/>
                <a:gd name="T78" fmla="*/ 284 w 1267"/>
                <a:gd name="T79" fmla="*/ 110 h 1304"/>
                <a:gd name="T80" fmla="*/ 357 w 1267"/>
                <a:gd name="T81" fmla="*/ 131 h 1304"/>
                <a:gd name="T82" fmla="*/ 415 w 1267"/>
                <a:gd name="T83" fmla="*/ 160 h 1304"/>
                <a:gd name="T84" fmla="*/ 446 w 1267"/>
                <a:gd name="T85" fmla="*/ 173 h 1304"/>
                <a:gd name="T86" fmla="*/ 530 w 1267"/>
                <a:gd name="T87" fmla="*/ 166 h 1304"/>
                <a:gd name="T88" fmla="*/ 658 w 1267"/>
                <a:gd name="T89" fmla="*/ 160 h 1304"/>
                <a:gd name="T90" fmla="*/ 685 w 1267"/>
                <a:gd name="T91" fmla="*/ 160 h 1304"/>
                <a:gd name="T92" fmla="*/ 766 w 1267"/>
                <a:gd name="T93" fmla="*/ 142 h 1304"/>
                <a:gd name="T94" fmla="*/ 797 w 1267"/>
                <a:gd name="T95" fmla="*/ 158 h 1304"/>
                <a:gd name="T96" fmla="*/ 818 w 1267"/>
                <a:gd name="T97" fmla="*/ 166 h 1304"/>
                <a:gd name="T98" fmla="*/ 842 w 1267"/>
                <a:gd name="T99" fmla="*/ 168 h 1304"/>
                <a:gd name="T100" fmla="*/ 884 w 1267"/>
                <a:gd name="T101" fmla="*/ 160 h 1304"/>
                <a:gd name="T102" fmla="*/ 926 w 1267"/>
                <a:gd name="T103" fmla="*/ 145 h 1304"/>
                <a:gd name="T104" fmla="*/ 984 w 1267"/>
                <a:gd name="T105" fmla="*/ 116 h 1304"/>
                <a:gd name="T106" fmla="*/ 1039 w 1267"/>
                <a:gd name="T107" fmla="*/ 84 h 1304"/>
                <a:gd name="T108" fmla="*/ 1073 w 1267"/>
                <a:gd name="T109" fmla="*/ 66 h 1304"/>
                <a:gd name="T110" fmla="*/ 1107 w 1267"/>
                <a:gd name="T111" fmla="*/ 47 h 1304"/>
                <a:gd name="T112" fmla="*/ 1136 w 1267"/>
                <a:gd name="T113" fmla="*/ 37 h 1304"/>
                <a:gd name="T114" fmla="*/ 1175 w 1267"/>
                <a:gd name="T115" fmla="*/ 21 h 1304"/>
                <a:gd name="T116" fmla="*/ 1225 w 1267"/>
                <a:gd name="T117" fmla="*/ 5 h 1304"/>
                <a:gd name="T118" fmla="*/ 1246 w 1267"/>
                <a:gd name="T119" fmla="*/ 16 h 1304"/>
                <a:gd name="T120" fmla="*/ 1264 w 1267"/>
                <a:gd name="T121" fmla="*/ 7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7" h="1304">
                  <a:moveTo>
                    <a:pt x="1264" y="79"/>
                  </a:moveTo>
                  <a:lnTo>
                    <a:pt x="1264" y="82"/>
                  </a:lnTo>
                  <a:lnTo>
                    <a:pt x="1267" y="87"/>
                  </a:lnTo>
                  <a:lnTo>
                    <a:pt x="1267" y="89"/>
                  </a:lnTo>
                  <a:lnTo>
                    <a:pt x="1267" y="97"/>
                  </a:lnTo>
                  <a:lnTo>
                    <a:pt x="1267" y="100"/>
                  </a:lnTo>
                  <a:lnTo>
                    <a:pt x="1267" y="103"/>
                  </a:lnTo>
                  <a:lnTo>
                    <a:pt x="1267" y="108"/>
                  </a:lnTo>
                  <a:lnTo>
                    <a:pt x="1267" y="110"/>
                  </a:lnTo>
                  <a:lnTo>
                    <a:pt x="1267" y="113"/>
                  </a:lnTo>
                  <a:lnTo>
                    <a:pt x="1267" y="118"/>
                  </a:lnTo>
                  <a:lnTo>
                    <a:pt x="1267" y="121"/>
                  </a:lnTo>
                  <a:lnTo>
                    <a:pt x="1264" y="124"/>
                  </a:lnTo>
                  <a:lnTo>
                    <a:pt x="1264" y="126"/>
                  </a:lnTo>
                  <a:lnTo>
                    <a:pt x="1264" y="129"/>
                  </a:lnTo>
                  <a:lnTo>
                    <a:pt x="1264" y="134"/>
                  </a:lnTo>
                  <a:lnTo>
                    <a:pt x="1261" y="137"/>
                  </a:lnTo>
                  <a:lnTo>
                    <a:pt x="1261" y="142"/>
                  </a:lnTo>
                  <a:lnTo>
                    <a:pt x="1259" y="150"/>
                  </a:lnTo>
                  <a:lnTo>
                    <a:pt x="1256" y="163"/>
                  </a:lnTo>
                  <a:lnTo>
                    <a:pt x="1256" y="166"/>
                  </a:lnTo>
                  <a:lnTo>
                    <a:pt x="1254" y="176"/>
                  </a:lnTo>
                  <a:lnTo>
                    <a:pt x="1251" y="187"/>
                  </a:lnTo>
                  <a:lnTo>
                    <a:pt x="1251" y="192"/>
                  </a:lnTo>
                  <a:lnTo>
                    <a:pt x="1248" y="197"/>
                  </a:lnTo>
                  <a:lnTo>
                    <a:pt x="1246" y="208"/>
                  </a:lnTo>
                  <a:lnTo>
                    <a:pt x="1246" y="210"/>
                  </a:lnTo>
                  <a:lnTo>
                    <a:pt x="1243" y="221"/>
                  </a:lnTo>
                  <a:lnTo>
                    <a:pt x="1240" y="231"/>
                  </a:lnTo>
                  <a:lnTo>
                    <a:pt x="1238" y="239"/>
                  </a:lnTo>
                  <a:lnTo>
                    <a:pt x="1238" y="244"/>
                  </a:lnTo>
                  <a:lnTo>
                    <a:pt x="1235" y="249"/>
                  </a:lnTo>
                  <a:lnTo>
                    <a:pt x="1235" y="255"/>
                  </a:lnTo>
                  <a:lnTo>
                    <a:pt x="1235" y="257"/>
                  </a:lnTo>
                  <a:lnTo>
                    <a:pt x="1235" y="263"/>
                  </a:lnTo>
                  <a:lnTo>
                    <a:pt x="1233" y="273"/>
                  </a:lnTo>
                  <a:lnTo>
                    <a:pt x="1233" y="286"/>
                  </a:lnTo>
                  <a:lnTo>
                    <a:pt x="1227" y="336"/>
                  </a:lnTo>
                  <a:lnTo>
                    <a:pt x="1227" y="339"/>
                  </a:lnTo>
                  <a:lnTo>
                    <a:pt x="1227" y="357"/>
                  </a:lnTo>
                  <a:lnTo>
                    <a:pt x="1214" y="528"/>
                  </a:lnTo>
                  <a:lnTo>
                    <a:pt x="1214" y="533"/>
                  </a:lnTo>
                  <a:lnTo>
                    <a:pt x="1214" y="538"/>
                  </a:lnTo>
                  <a:lnTo>
                    <a:pt x="1214" y="541"/>
                  </a:lnTo>
                  <a:lnTo>
                    <a:pt x="1214" y="543"/>
                  </a:lnTo>
                  <a:lnTo>
                    <a:pt x="1214" y="546"/>
                  </a:lnTo>
                  <a:lnTo>
                    <a:pt x="1214" y="549"/>
                  </a:lnTo>
                  <a:lnTo>
                    <a:pt x="1214" y="554"/>
                  </a:lnTo>
                  <a:lnTo>
                    <a:pt x="1214" y="557"/>
                  </a:lnTo>
                  <a:lnTo>
                    <a:pt x="1214" y="559"/>
                  </a:lnTo>
                  <a:lnTo>
                    <a:pt x="1217" y="572"/>
                  </a:lnTo>
                  <a:lnTo>
                    <a:pt x="1219" y="585"/>
                  </a:lnTo>
                  <a:lnTo>
                    <a:pt x="1219" y="588"/>
                  </a:lnTo>
                  <a:lnTo>
                    <a:pt x="1219" y="601"/>
                  </a:lnTo>
                  <a:lnTo>
                    <a:pt x="1222" y="609"/>
                  </a:lnTo>
                  <a:lnTo>
                    <a:pt x="1222" y="612"/>
                  </a:lnTo>
                  <a:lnTo>
                    <a:pt x="1222" y="614"/>
                  </a:lnTo>
                  <a:lnTo>
                    <a:pt x="1222" y="617"/>
                  </a:lnTo>
                  <a:lnTo>
                    <a:pt x="1222" y="620"/>
                  </a:lnTo>
                  <a:lnTo>
                    <a:pt x="1222" y="622"/>
                  </a:lnTo>
                  <a:lnTo>
                    <a:pt x="1222" y="625"/>
                  </a:lnTo>
                  <a:lnTo>
                    <a:pt x="1222" y="635"/>
                  </a:lnTo>
                  <a:lnTo>
                    <a:pt x="1222" y="641"/>
                  </a:lnTo>
                  <a:lnTo>
                    <a:pt x="1225" y="648"/>
                  </a:lnTo>
                  <a:lnTo>
                    <a:pt x="1225" y="654"/>
                  </a:lnTo>
                  <a:lnTo>
                    <a:pt x="1225" y="656"/>
                  </a:lnTo>
                  <a:lnTo>
                    <a:pt x="1225" y="659"/>
                  </a:lnTo>
                  <a:lnTo>
                    <a:pt x="1225" y="667"/>
                  </a:lnTo>
                  <a:lnTo>
                    <a:pt x="1225" y="672"/>
                  </a:lnTo>
                  <a:lnTo>
                    <a:pt x="1225" y="677"/>
                  </a:lnTo>
                  <a:lnTo>
                    <a:pt x="1225" y="683"/>
                  </a:lnTo>
                  <a:lnTo>
                    <a:pt x="1222" y="688"/>
                  </a:lnTo>
                  <a:lnTo>
                    <a:pt x="1222" y="693"/>
                  </a:lnTo>
                  <a:lnTo>
                    <a:pt x="1222" y="696"/>
                  </a:lnTo>
                  <a:lnTo>
                    <a:pt x="1222" y="701"/>
                  </a:lnTo>
                  <a:lnTo>
                    <a:pt x="1222" y="704"/>
                  </a:lnTo>
                  <a:lnTo>
                    <a:pt x="1219" y="706"/>
                  </a:lnTo>
                  <a:lnTo>
                    <a:pt x="1219" y="709"/>
                  </a:lnTo>
                  <a:lnTo>
                    <a:pt x="1219" y="711"/>
                  </a:lnTo>
                  <a:lnTo>
                    <a:pt x="1219" y="714"/>
                  </a:lnTo>
                  <a:lnTo>
                    <a:pt x="1217" y="722"/>
                  </a:lnTo>
                  <a:lnTo>
                    <a:pt x="1217" y="725"/>
                  </a:lnTo>
                  <a:lnTo>
                    <a:pt x="1214" y="732"/>
                  </a:lnTo>
                  <a:lnTo>
                    <a:pt x="1188" y="832"/>
                  </a:lnTo>
                  <a:lnTo>
                    <a:pt x="1183" y="832"/>
                  </a:lnTo>
                  <a:lnTo>
                    <a:pt x="1133" y="827"/>
                  </a:lnTo>
                  <a:lnTo>
                    <a:pt x="1091" y="824"/>
                  </a:lnTo>
                  <a:lnTo>
                    <a:pt x="1083" y="824"/>
                  </a:lnTo>
                  <a:lnTo>
                    <a:pt x="1078" y="824"/>
                  </a:lnTo>
                  <a:lnTo>
                    <a:pt x="1070" y="824"/>
                  </a:lnTo>
                  <a:lnTo>
                    <a:pt x="1033" y="822"/>
                  </a:lnTo>
                  <a:lnTo>
                    <a:pt x="1028" y="819"/>
                  </a:lnTo>
                  <a:lnTo>
                    <a:pt x="1025" y="819"/>
                  </a:lnTo>
                  <a:lnTo>
                    <a:pt x="1020" y="819"/>
                  </a:lnTo>
                  <a:lnTo>
                    <a:pt x="1015" y="816"/>
                  </a:lnTo>
                  <a:lnTo>
                    <a:pt x="999" y="814"/>
                  </a:lnTo>
                  <a:lnTo>
                    <a:pt x="994" y="811"/>
                  </a:lnTo>
                  <a:lnTo>
                    <a:pt x="965" y="806"/>
                  </a:lnTo>
                  <a:lnTo>
                    <a:pt x="960" y="803"/>
                  </a:lnTo>
                  <a:lnTo>
                    <a:pt x="957" y="803"/>
                  </a:lnTo>
                  <a:lnTo>
                    <a:pt x="908" y="793"/>
                  </a:lnTo>
                  <a:lnTo>
                    <a:pt x="839" y="777"/>
                  </a:lnTo>
                  <a:lnTo>
                    <a:pt x="805" y="774"/>
                  </a:lnTo>
                  <a:lnTo>
                    <a:pt x="803" y="774"/>
                  </a:lnTo>
                  <a:lnTo>
                    <a:pt x="776" y="774"/>
                  </a:lnTo>
                  <a:lnTo>
                    <a:pt x="771" y="829"/>
                  </a:lnTo>
                  <a:lnTo>
                    <a:pt x="771" y="835"/>
                  </a:lnTo>
                  <a:lnTo>
                    <a:pt x="766" y="879"/>
                  </a:lnTo>
                  <a:lnTo>
                    <a:pt x="761" y="940"/>
                  </a:lnTo>
                  <a:lnTo>
                    <a:pt x="758" y="963"/>
                  </a:lnTo>
                  <a:lnTo>
                    <a:pt x="748" y="1037"/>
                  </a:lnTo>
                  <a:lnTo>
                    <a:pt x="732" y="1126"/>
                  </a:lnTo>
                  <a:lnTo>
                    <a:pt x="727" y="1160"/>
                  </a:lnTo>
                  <a:lnTo>
                    <a:pt x="703" y="1155"/>
                  </a:lnTo>
                  <a:lnTo>
                    <a:pt x="690" y="1155"/>
                  </a:lnTo>
                  <a:lnTo>
                    <a:pt x="682" y="1152"/>
                  </a:lnTo>
                  <a:lnTo>
                    <a:pt x="674" y="1152"/>
                  </a:lnTo>
                  <a:lnTo>
                    <a:pt x="672" y="1150"/>
                  </a:lnTo>
                  <a:lnTo>
                    <a:pt x="656" y="1150"/>
                  </a:lnTo>
                  <a:lnTo>
                    <a:pt x="640" y="1147"/>
                  </a:lnTo>
                  <a:lnTo>
                    <a:pt x="609" y="1142"/>
                  </a:lnTo>
                  <a:lnTo>
                    <a:pt x="603" y="1139"/>
                  </a:lnTo>
                  <a:lnTo>
                    <a:pt x="596" y="1139"/>
                  </a:lnTo>
                  <a:lnTo>
                    <a:pt x="590" y="1139"/>
                  </a:lnTo>
                  <a:lnTo>
                    <a:pt x="572" y="1139"/>
                  </a:lnTo>
                  <a:lnTo>
                    <a:pt x="554" y="1139"/>
                  </a:lnTo>
                  <a:lnTo>
                    <a:pt x="512" y="1137"/>
                  </a:lnTo>
                  <a:lnTo>
                    <a:pt x="467" y="1134"/>
                  </a:lnTo>
                  <a:lnTo>
                    <a:pt x="467" y="1142"/>
                  </a:lnTo>
                  <a:lnTo>
                    <a:pt x="467" y="1150"/>
                  </a:lnTo>
                  <a:lnTo>
                    <a:pt x="464" y="1168"/>
                  </a:lnTo>
                  <a:lnTo>
                    <a:pt x="462" y="1197"/>
                  </a:lnTo>
                  <a:lnTo>
                    <a:pt x="459" y="1228"/>
                  </a:lnTo>
                  <a:lnTo>
                    <a:pt x="457" y="1260"/>
                  </a:lnTo>
                  <a:lnTo>
                    <a:pt x="454" y="1304"/>
                  </a:lnTo>
                  <a:lnTo>
                    <a:pt x="443" y="1304"/>
                  </a:lnTo>
                  <a:lnTo>
                    <a:pt x="425" y="1299"/>
                  </a:lnTo>
                  <a:lnTo>
                    <a:pt x="420" y="1299"/>
                  </a:lnTo>
                  <a:lnTo>
                    <a:pt x="417" y="1299"/>
                  </a:lnTo>
                  <a:lnTo>
                    <a:pt x="415" y="1299"/>
                  </a:lnTo>
                  <a:lnTo>
                    <a:pt x="391" y="1294"/>
                  </a:lnTo>
                  <a:lnTo>
                    <a:pt x="360" y="1289"/>
                  </a:lnTo>
                  <a:lnTo>
                    <a:pt x="320" y="1283"/>
                  </a:lnTo>
                  <a:lnTo>
                    <a:pt x="310" y="1281"/>
                  </a:lnTo>
                  <a:lnTo>
                    <a:pt x="299" y="1278"/>
                  </a:lnTo>
                  <a:lnTo>
                    <a:pt x="291" y="1278"/>
                  </a:lnTo>
                  <a:lnTo>
                    <a:pt x="268" y="1276"/>
                  </a:lnTo>
                  <a:lnTo>
                    <a:pt x="265" y="1276"/>
                  </a:lnTo>
                  <a:lnTo>
                    <a:pt x="255" y="1276"/>
                  </a:lnTo>
                  <a:lnTo>
                    <a:pt x="234" y="1276"/>
                  </a:lnTo>
                  <a:lnTo>
                    <a:pt x="215" y="1273"/>
                  </a:lnTo>
                  <a:lnTo>
                    <a:pt x="200" y="1273"/>
                  </a:lnTo>
                  <a:lnTo>
                    <a:pt x="197" y="1270"/>
                  </a:lnTo>
                  <a:lnTo>
                    <a:pt x="194" y="1270"/>
                  </a:lnTo>
                  <a:lnTo>
                    <a:pt x="189" y="1260"/>
                  </a:lnTo>
                  <a:lnTo>
                    <a:pt x="187" y="1249"/>
                  </a:lnTo>
                  <a:lnTo>
                    <a:pt x="184" y="1252"/>
                  </a:lnTo>
                  <a:lnTo>
                    <a:pt x="179" y="1252"/>
                  </a:lnTo>
                  <a:lnTo>
                    <a:pt x="176" y="1255"/>
                  </a:lnTo>
                  <a:lnTo>
                    <a:pt x="173" y="1255"/>
                  </a:lnTo>
                  <a:lnTo>
                    <a:pt x="168" y="1260"/>
                  </a:lnTo>
                  <a:lnTo>
                    <a:pt x="147" y="1268"/>
                  </a:lnTo>
                  <a:lnTo>
                    <a:pt x="139" y="1255"/>
                  </a:lnTo>
                  <a:lnTo>
                    <a:pt x="139" y="1252"/>
                  </a:lnTo>
                  <a:lnTo>
                    <a:pt x="137" y="1252"/>
                  </a:lnTo>
                  <a:lnTo>
                    <a:pt x="126" y="1260"/>
                  </a:lnTo>
                  <a:lnTo>
                    <a:pt x="124" y="1260"/>
                  </a:lnTo>
                  <a:lnTo>
                    <a:pt x="121" y="1260"/>
                  </a:lnTo>
                  <a:lnTo>
                    <a:pt x="116" y="1247"/>
                  </a:lnTo>
                  <a:lnTo>
                    <a:pt x="111" y="1239"/>
                  </a:lnTo>
                  <a:lnTo>
                    <a:pt x="103" y="1226"/>
                  </a:lnTo>
                  <a:lnTo>
                    <a:pt x="95" y="1213"/>
                  </a:lnTo>
                  <a:lnTo>
                    <a:pt x="90" y="1205"/>
                  </a:lnTo>
                  <a:lnTo>
                    <a:pt x="87" y="1200"/>
                  </a:lnTo>
                  <a:lnTo>
                    <a:pt x="87" y="1197"/>
                  </a:lnTo>
                  <a:lnTo>
                    <a:pt x="84" y="1194"/>
                  </a:lnTo>
                  <a:lnTo>
                    <a:pt x="82" y="1189"/>
                  </a:lnTo>
                  <a:lnTo>
                    <a:pt x="79" y="1186"/>
                  </a:lnTo>
                  <a:lnTo>
                    <a:pt x="79" y="1184"/>
                  </a:lnTo>
                  <a:lnTo>
                    <a:pt x="76" y="1179"/>
                  </a:lnTo>
                  <a:lnTo>
                    <a:pt x="74" y="1176"/>
                  </a:lnTo>
                  <a:lnTo>
                    <a:pt x="61" y="1152"/>
                  </a:lnTo>
                  <a:lnTo>
                    <a:pt x="55" y="1142"/>
                  </a:lnTo>
                  <a:lnTo>
                    <a:pt x="55" y="1139"/>
                  </a:lnTo>
                  <a:lnTo>
                    <a:pt x="53" y="1139"/>
                  </a:lnTo>
                  <a:lnTo>
                    <a:pt x="53" y="1137"/>
                  </a:lnTo>
                  <a:lnTo>
                    <a:pt x="53" y="1134"/>
                  </a:lnTo>
                  <a:lnTo>
                    <a:pt x="50" y="1131"/>
                  </a:lnTo>
                  <a:lnTo>
                    <a:pt x="48" y="1129"/>
                  </a:lnTo>
                  <a:lnTo>
                    <a:pt x="48" y="1123"/>
                  </a:lnTo>
                  <a:lnTo>
                    <a:pt x="45" y="1121"/>
                  </a:lnTo>
                  <a:lnTo>
                    <a:pt x="42" y="1118"/>
                  </a:lnTo>
                  <a:lnTo>
                    <a:pt x="42" y="1116"/>
                  </a:lnTo>
                  <a:lnTo>
                    <a:pt x="40" y="1113"/>
                  </a:lnTo>
                  <a:lnTo>
                    <a:pt x="40" y="1110"/>
                  </a:lnTo>
                  <a:lnTo>
                    <a:pt x="37" y="1108"/>
                  </a:lnTo>
                  <a:lnTo>
                    <a:pt x="35" y="1102"/>
                  </a:lnTo>
                  <a:lnTo>
                    <a:pt x="32" y="1097"/>
                  </a:lnTo>
                  <a:lnTo>
                    <a:pt x="29" y="1095"/>
                  </a:lnTo>
                  <a:lnTo>
                    <a:pt x="21" y="1076"/>
                  </a:lnTo>
                  <a:lnTo>
                    <a:pt x="11" y="1060"/>
                  </a:lnTo>
                  <a:lnTo>
                    <a:pt x="11" y="1058"/>
                  </a:lnTo>
                  <a:lnTo>
                    <a:pt x="11" y="1055"/>
                  </a:lnTo>
                  <a:lnTo>
                    <a:pt x="11" y="1053"/>
                  </a:lnTo>
                  <a:lnTo>
                    <a:pt x="11" y="1039"/>
                  </a:lnTo>
                  <a:lnTo>
                    <a:pt x="6" y="1039"/>
                  </a:lnTo>
                  <a:lnTo>
                    <a:pt x="0" y="1039"/>
                  </a:lnTo>
                  <a:lnTo>
                    <a:pt x="0" y="1026"/>
                  </a:lnTo>
                  <a:lnTo>
                    <a:pt x="0" y="1024"/>
                  </a:lnTo>
                  <a:lnTo>
                    <a:pt x="0" y="1016"/>
                  </a:lnTo>
                  <a:lnTo>
                    <a:pt x="6" y="987"/>
                  </a:lnTo>
                  <a:lnTo>
                    <a:pt x="6" y="984"/>
                  </a:lnTo>
                  <a:lnTo>
                    <a:pt x="8" y="961"/>
                  </a:lnTo>
                  <a:lnTo>
                    <a:pt x="8" y="958"/>
                  </a:lnTo>
                  <a:lnTo>
                    <a:pt x="8" y="955"/>
                  </a:lnTo>
                  <a:lnTo>
                    <a:pt x="8" y="942"/>
                  </a:lnTo>
                  <a:lnTo>
                    <a:pt x="11" y="927"/>
                  </a:lnTo>
                  <a:lnTo>
                    <a:pt x="14" y="906"/>
                  </a:lnTo>
                  <a:lnTo>
                    <a:pt x="14" y="903"/>
                  </a:lnTo>
                  <a:lnTo>
                    <a:pt x="14" y="900"/>
                  </a:lnTo>
                  <a:lnTo>
                    <a:pt x="16" y="861"/>
                  </a:lnTo>
                  <a:lnTo>
                    <a:pt x="16" y="858"/>
                  </a:lnTo>
                  <a:lnTo>
                    <a:pt x="21" y="811"/>
                  </a:lnTo>
                  <a:lnTo>
                    <a:pt x="21" y="808"/>
                  </a:lnTo>
                  <a:lnTo>
                    <a:pt x="21" y="806"/>
                  </a:lnTo>
                  <a:lnTo>
                    <a:pt x="21" y="801"/>
                  </a:lnTo>
                  <a:lnTo>
                    <a:pt x="24" y="782"/>
                  </a:lnTo>
                  <a:lnTo>
                    <a:pt x="24" y="764"/>
                  </a:lnTo>
                  <a:lnTo>
                    <a:pt x="27" y="722"/>
                  </a:lnTo>
                  <a:lnTo>
                    <a:pt x="27" y="717"/>
                  </a:lnTo>
                  <a:lnTo>
                    <a:pt x="27" y="706"/>
                  </a:lnTo>
                  <a:lnTo>
                    <a:pt x="27" y="701"/>
                  </a:lnTo>
                  <a:lnTo>
                    <a:pt x="29" y="696"/>
                  </a:lnTo>
                  <a:lnTo>
                    <a:pt x="29" y="683"/>
                  </a:lnTo>
                  <a:lnTo>
                    <a:pt x="29" y="664"/>
                  </a:lnTo>
                  <a:lnTo>
                    <a:pt x="29" y="651"/>
                  </a:lnTo>
                  <a:lnTo>
                    <a:pt x="32" y="635"/>
                  </a:lnTo>
                  <a:lnTo>
                    <a:pt x="32" y="630"/>
                  </a:lnTo>
                  <a:lnTo>
                    <a:pt x="32" y="606"/>
                  </a:lnTo>
                  <a:lnTo>
                    <a:pt x="35" y="580"/>
                  </a:lnTo>
                  <a:lnTo>
                    <a:pt x="35" y="578"/>
                  </a:lnTo>
                  <a:lnTo>
                    <a:pt x="35" y="567"/>
                  </a:lnTo>
                  <a:lnTo>
                    <a:pt x="35" y="546"/>
                  </a:lnTo>
                  <a:lnTo>
                    <a:pt x="35" y="541"/>
                  </a:lnTo>
                  <a:lnTo>
                    <a:pt x="35" y="538"/>
                  </a:lnTo>
                  <a:lnTo>
                    <a:pt x="35" y="536"/>
                  </a:lnTo>
                  <a:lnTo>
                    <a:pt x="37" y="530"/>
                  </a:lnTo>
                  <a:lnTo>
                    <a:pt x="37" y="528"/>
                  </a:lnTo>
                  <a:lnTo>
                    <a:pt x="37" y="525"/>
                  </a:lnTo>
                  <a:lnTo>
                    <a:pt x="37" y="522"/>
                  </a:lnTo>
                  <a:lnTo>
                    <a:pt x="37" y="520"/>
                  </a:lnTo>
                  <a:lnTo>
                    <a:pt x="37" y="512"/>
                  </a:lnTo>
                  <a:lnTo>
                    <a:pt x="37" y="494"/>
                  </a:lnTo>
                  <a:lnTo>
                    <a:pt x="37" y="491"/>
                  </a:lnTo>
                  <a:lnTo>
                    <a:pt x="37" y="459"/>
                  </a:lnTo>
                  <a:lnTo>
                    <a:pt x="37" y="457"/>
                  </a:lnTo>
                  <a:lnTo>
                    <a:pt x="37" y="452"/>
                  </a:lnTo>
                  <a:lnTo>
                    <a:pt x="37" y="438"/>
                  </a:lnTo>
                  <a:lnTo>
                    <a:pt x="37" y="394"/>
                  </a:lnTo>
                  <a:lnTo>
                    <a:pt x="37" y="391"/>
                  </a:lnTo>
                  <a:lnTo>
                    <a:pt x="37" y="386"/>
                  </a:lnTo>
                  <a:lnTo>
                    <a:pt x="37" y="362"/>
                  </a:lnTo>
                  <a:lnTo>
                    <a:pt x="37" y="360"/>
                  </a:lnTo>
                  <a:lnTo>
                    <a:pt x="35" y="344"/>
                  </a:lnTo>
                  <a:lnTo>
                    <a:pt x="35" y="339"/>
                  </a:lnTo>
                  <a:lnTo>
                    <a:pt x="35" y="326"/>
                  </a:lnTo>
                  <a:lnTo>
                    <a:pt x="35" y="318"/>
                  </a:lnTo>
                  <a:lnTo>
                    <a:pt x="35" y="299"/>
                  </a:lnTo>
                  <a:lnTo>
                    <a:pt x="35" y="294"/>
                  </a:lnTo>
                  <a:lnTo>
                    <a:pt x="32" y="278"/>
                  </a:lnTo>
                  <a:lnTo>
                    <a:pt x="32" y="263"/>
                  </a:lnTo>
                  <a:lnTo>
                    <a:pt x="29" y="247"/>
                  </a:lnTo>
                  <a:lnTo>
                    <a:pt x="29" y="242"/>
                  </a:lnTo>
                  <a:lnTo>
                    <a:pt x="29" y="239"/>
                  </a:lnTo>
                  <a:lnTo>
                    <a:pt x="29" y="234"/>
                  </a:lnTo>
                  <a:lnTo>
                    <a:pt x="27" y="218"/>
                  </a:lnTo>
                  <a:lnTo>
                    <a:pt x="27" y="215"/>
                  </a:lnTo>
                  <a:lnTo>
                    <a:pt x="27" y="213"/>
                  </a:lnTo>
                  <a:lnTo>
                    <a:pt x="27" y="210"/>
                  </a:lnTo>
                  <a:lnTo>
                    <a:pt x="24" y="192"/>
                  </a:lnTo>
                  <a:lnTo>
                    <a:pt x="24" y="187"/>
                  </a:lnTo>
                  <a:lnTo>
                    <a:pt x="24" y="179"/>
                  </a:lnTo>
                  <a:lnTo>
                    <a:pt x="21" y="147"/>
                  </a:lnTo>
                  <a:lnTo>
                    <a:pt x="21" y="145"/>
                  </a:lnTo>
                  <a:lnTo>
                    <a:pt x="21" y="134"/>
                  </a:lnTo>
                  <a:lnTo>
                    <a:pt x="19" y="118"/>
                  </a:lnTo>
                  <a:lnTo>
                    <a:pt x="19" y="110"/>
                  </a:lnTo>
                  <a:lnTo>
                    <a:pt x="19" y="105"/>
                  </a:lnTo>
                  <a:lnTo>
                    <a:pt x="19" y="103"/>
                  </a:lnTo>
                  <a:lnTo>
                    <a:pt x="19" y="95"/>
                  </a:lnTo>
                  <a:lnTo>
                    <a:pt x="27" y="92"/>
                  </a:lnTo>
                  <a:lnTo>
                    <a:pt x="29" y="92"/>
                  </a:lnTo>
                  <a:lnTo>
                    <a:pt x="32" y="92"/>
                  </a:lnTo>
                  <a:lnTo>
                    <a:pt x="40" y="92"/>
                  </a:lnTo>
                  <a:lnTo>
                    <a:pt x="50" y="89"/>
                  </a:lnTo>
                  <a:lnTo>
                    <a:pt x="61" y="87"/>
                  </a:lnTo>
                  <a:lnTo>
                    <a:pt x="71" y="87"/>
                  </a:lnTo>
                  <a:lnTo>
                    <a:pt x="84" y="87"/>
                  </a:lnTo>
                  <a:lnTo>
                    <a:pt x="95" y="87"/>
                  </a:lnTo>
                  <a:lnTo>
                    <a:pt x="105" y="87"/>
                  </a:lnTo>
                  <a:lnTo>
                    <a:pt x="129" y="87"/>
                  </a:lnTo>
                  <a:lnTo>
                    <a:pt x="132" y="87"/>
                  </a:lnTo>
                  <a:lnTo>
                    <a:pt x="137" y="87"/>
                  </a:lnTo>
                  <a:lnTo>
                    <a:pt x="142" y="89"/>
                  </a:lnTo>
                  <a:lnTo>
                    <a:pt x="145" y="89"/>
                  </a:lnTo>
                  <a:lnTo>
                    <a:pt x="152" y="89"/>
                  </a:lnTo>
                  <a:lnTo>
                    <a:pt x="158" y="89"/>
                  </a:lnTo>
                  <a:lnTo>
                    <a:pt x="166" y="92"/>
                  </a:lnTo>
                  <a:lnTo>
                    <a:pt x="179" y="95"/>
                  </a:lnTo>
                  <a:lnTo>
                    <a:pt x="187" y="97"/>
                  </a:lnTo>
                  <a:lnTo>
                    <a:pt x="200" y="100"/>
                  </a:lnTo>
                  <a:lnTo>
                    <a:pt x="223" y="103"/>
                  </a:lnTo>
                  <a:lnTo>
                    <a:pt x="226" y="103"/>
                  </a:lnTo>
                  <a:lnTo>
                    <a:pt x="229" y="105"/>
                  </a:lnTo>
                  <a:lnTo>
                    <a:pt x="239" y="105"/>
                  </a:lnTo>
                  <a:lnTo>
                    <a:pt x="249" y="108"/>
                  </a:lnTo>
                  <a:lnTo>
                    <a:pt x="257" y="108"/>
                  </a:lnTo>
                  <a:lnTo>
                    <a:pt x="268" y="108"/>
                  </a:lnTo>
                  <a:lnTo>
                    <a:pt x="281" y="110"/>
                  </a:lnTo>
                  <a:lnTo>
                    <a:pt x="284" y="110"/>
                  </a:lnTo>
                  <a:lnTo>
                    <a:pt x="307" y="110"/>
                  </a:lnTo>
                  <a:lnTo>
                    <a:pt x="310" y="113"/>
                  </a:lnTo>
                  <a:lnTo>
                    <a:pt x="312" y="113"/>
                  </a:lnTo>
                  <a:lnTo>
                    <a:pt x="323" y="116"/>
                  </a:lnTo>
                  <a:lnTo>
                    <a:pt x="326" y="118"/>
                  </a:lnTo>
                  <a:lnTo>
                    <a:pt x="331" y="121"/>
                  </a:lnTo>
                  <a:lnTo>
                    <a:pt x="344" y="126"/>
                  </a:lnTo>
                  <a:lnTo>
                    <a:pt x="357" y="131"/>
                  </a:lnTo>
                  <a:lnTo>
                    <a:pt x="373" y="137"/>
                  </a:lnTo>
                  <a:lnTo>
                    <a:pt x="386" y="142"/>
                  </a:lnTo>
                  <a:lnTo>
                    <a:pt x="388" y="145"/>
                  </a:lnTo>
                  <a:lnTo>
                    <a:pt x="391" y="147"/>
                  </a:lnTo>
                  <a:lnTo>
                    <a:pt x="399" y="150"/>
                  </a:lnTo>
                  <a:lnTo>
                    <a:pt x="404" y="155"/>
                  </a:lnTo>
                  <a:lnTo>
                    <a:pt x="412" y="158"/>
                  </a:lnTo>
                  <a:lnTo>
                    <a:pt x="415" y="160"/>
                  </a:lnTo>
                  <a:lnTo>
                    <a:pt x="417" y="163"/>
                  </a:lnTo>
                  <a:lnTo>
                    <a:pt x="420" y="163"/>
                  </a:lnTo>
                  <a:lnTo>
                    <a:pt x="425" y="166"/>
                  </a:lnTo>
                  <a:lnTo>
                    <a:pt x="428" y="166"/>
                  </a:lnTo>
                  <a:lnTo>
                    <a:pt x="433" y="168"/>
                  </a:lnTo>
                  <a:lnTo>
                    <a:pt x="441" y="171"/>
                  </a:lnTo>
                  <a:lnTo>
                    <a:pt x="443" y="173"/>
                  </a:lnTo>
                  <a:lnTo>
                    <a:pt x="446" y="173"/>
                  </a:lnTo>
                  <a:lnTo>
                    <a:pt x="449" y="173"/>
                  </a:lnTo>
                  <a:lnTo>
                    <a:pt x="451" y="176"/>
                  </a:lnTo>
                  <a:lnTo>
                    <a:pt x="454" y="176"/>
                  </a:lnTo>
                  <a:lnTo>
                    <a:pt x="483" y="171"/>
                  </a:lnTo>
                  <a:lnTo>
                    <a:pt x="491" y="171"/>
                  </a:lnTo>
                  <a:lnTo>
                    <a:pt x="522" y="168"/>
                  </a:lnTo>
                  <a:lnTo>
                    <a:pt x="527" y="168"/>
                  </a:lnTo>
                  <a:lnTo>
                    <a:pt x="530" y="166"/>
                  </a:lnTo>
                  <a:lnTo>
                    <a:pt x="535" y="166"/>
                  </a:lnTo>
                  <a:lnTo>
                    <a:pt x="546" y="160"/>
                  </a:lnTo>
                  <a:lnTo>
                    <a:pt x="556" y="158"/>
                  </a:lnTo>
                  <a:lnTo>
                    <a:pt x="569" y="155"/>
                  </a:lnTo>
                  <a:lnTo>
                    <a:pt x="582" y="158"/>
                  </a:lnTo>
                  <a:lnTo>
                    <a:pt x="601" y="158"/>
                  </a:lnTo>
                  <a:lnTo>
                    <a:pt x="617" y="158"/>
                  </a:lnTo>
                  <a:lnTo>
                    <a:pt x="658" y="160"/>
                  </a:lnTo>
                  <a:lnTo>
                    <a:pt x="666" y="163"/>
                  </a:lnTo>
                  <a:lnTo>
                    <a:pt x="672" y="163"/>
                  </a:lnTo>
                  <a:lnTo>
                    <a:pt x="674" y="163"/>
                  </a:lnTo>
                  <a:lnTo>
                    <a:pt x="677" y="163"/>
                  </a:lnTo>
                  <a:lnTo>
                    <a:pt x="679" y="163"/>
                  </a:lnTo>
                  <a:lnTo>
                    <a:pt x="682" y="163"/>
                  </a:lnTo>
                  <a:lnTo>
                    <a:pt x="685" y="163"/>
                  </a:lnTo>
                  <a:lnTo>
                    <a:pt x="685" y="160"/>
                  </a:lnTo>
                  <a:lnTo>
                    <a:pt x="693" y="160"/>
                  </a:lnTo>
                  <a:lnTo>
                    <a:pt x="732" y="152"/>
                  </a:lnTo>
                  <a:lnTo>
                    <a:pt x="742" y="147"/>
                  </a:lnTo>
                  <a:lnTo>
                    <a:pt x="755" y="147"/>
                  </a:lnTo>
                  <a:lnTo>
                    <a:pt x="758" y="145"/>
                  </a:lnTo>
                  <a:lnTo>
                    <a:pt x="761" y="145"/>
                  </a:lnTo>
                  <a:lnTo>
                    <a:pt x="763" y="145"/>
                  </a:lnTo>
                  <a:lnTo>
                    <a:pt x="766" y="142"/>
                  </a:lnTo>
                  <a:lnTo>
                    <a:pt x="769" y="139"/>
                  </a:lnTo>
                  <a:lnTo>
                    <a:pt x="771" y="139"/>
                  </a:lnTo>
                  <a:lnTo>
                    <a:pt x="782" y="147"/>
                  </a:lnTo>
                  <a:lnTo>
                    <a:pt x="790" y="150"/>
                  </a:lnTo>
                  <a:lnTo>
                    <a:pt x="790" y="152"/>
                  </a:lnTo>
                  <a:lnTo>
                    <a:pt x="792" y="152"/>
                  </a:lnTo>
                  <a:lnTo>
                    <a:pt x="797" y="155"/>
                  </a:lnTo>
                  <a:lnTo>
                    <a:pt x="797" y="158"/>
                  </a:lnTo>
                  <a:lnTo>
                    <a:pt x="800" y="158"/>
                  </a:lnTo>
                  <a:lnTo>
                    <a:pt x="803" y="160"/>
                  </a:lnTo>
                  <a:lnTo>
                    <a:pt x="805" y="160"/>
                  </a:lnTo>
                  <a:lnTo>
                    <a:pt x="808" y="160"/>
                  </a:lnTo>
                  <a:lnTo>
                    <a:pt x="811" y="163"/>
                  </a:lnTo>
                  <a:lnTo>
                    <a:pt x="813" y="163"/>
                  </a:lnTo>
                  <a:lnTo>
                    <a:pt x="816" y="163"/>
                  </a:lnTo>
                  <a:lnTo>
                    <a:pt x="818" y="166"/>
                  </a:lnTo>
                  <a:lnTo>
                    <a:pt x="826" y="168"/>
                  </a:lnTo>
                  <a:lnTo>
                    <a:pt x="829" y="168"/>
                  </a:lnTo>
                  <a:lnTo>
                    <a:pt x="831" y="168"/>
                  </a:lnTo>
                  <a:lnTo>
                    <a:pt x="831" y="171"/>
                  </a:lnTo>
                  <a:lnTo>
                    <a:pt x="834" y="171"/>
                  </a:lnTo>
                  <a:lnTo>
                    <a:pt x="837" y="171"/>
                  </a:lnTo>
                  <a:lnTo>
                    <a:pt x="839" y="171"/>
                  </a:lnTo>
                  <a:lnTo>
                    <a:pt x="842" y="168"/>
                  </a:lnTo>
                  <a:lnTo>
                    <a:pt x="845" y="168"/>
                  </a:lnTo>
                  <a:lnTo>
                    <a:pt x="850" y="168"/>
                  </a:lnTo>
                  <a:lnTo>
                    <a:pt x="852" y="168"/>
                  </a:lnTo>
                  <a:lnTo>
                    <a:pt x="858" y="168"/>
                  </a:lnTo>
                  <a:lnTo>
                    <a:pt x="860" y="166"/>
                  </a:lnTo>
                  <a:lnTo>
                    <a:pt x="866" y="166"/>
                  </a:lnTo>
                  <a:lnTo>
                    <a:pt x="873" y="163"/>
                  </a:lnTo>
                  <a:lnTo>
                    <a:pt x="884" y="160"/>
                  </a:lnTo>
                  <a:lnTo>
                    <a:pt x="892" y="158"/>
                  </a:lnTo>
                  <a:lnTo>
                    <a:pt x="897" y="155"/>
                  </a:lnTo>
                  <a:lnTo>
                    <a:pt x="905" y="152"/>
                  </a:lnTo>
                  <a:lnTo>
                    <a:pt x="910" y="150"/>
                  </a:lnTo>
                  <a:lnTo>
                    <a:pt x="918" y="147"/>
                  </a:lnTo>
                  <a:lnTo>
                    <a:pt x="921" y="147"/>
                  </a:lnTo>
                  <a:lnTo>
                    <a:pt x="923" y="145"/>
                  </a:lnTo>
                  <a:lnTo>
                    <a:pt x="926" y="145"/>
                  </a:lnTo>
                  <a:lnTo>
                    <a:pt x="934" y="142"/>
                  </a:lnTo>
                  <a:lnTo>
                    <a:pt x="939" y="137"/>
                  </a:lnTo>
                  <a:lnTo>
                    <a:pt x="942" y="137"/>
                  </a:lnTo>
                  <a:lnTo>
                    <a:pt x="952" y="131"/>
                  </a:lnTo>
                  <a:lnTo>
                    <a:pt x="960" y="129"/>
                  </a:lnTo>
                  <a:lnTo>
                    <a:pt x="970" y="124"/>
                  </a:lnTo>
                  <a:lnTo>
                    <a:pt x="976" y="118"/>
                  </a:lnTo>
                  <a:lnTo>
                    <a:pt x="984" y="116"/>
                  </a:lnTo>
                  <a:lnTo>
                    <a:pt x="994" y="110"/>
                  </a:lnTo>
                  <a:lnTo>
                    <a:pt x="1002" y="105"/>
                  </a:lnTo>
                  <a:lnTo>
                    <a:pt x="1010" y="103"/>
                  </a:lnTo>
                  <a:lnTo>
                    <a:pt x="1018" y="97"/>
                  </a:lnTo>
                  <a:lnTo>
                    <a:pt x="1023" y="95"/>
                  </a:lnTo>
                  <a:lnTo>
                    <a:pt x="1031" y="89"/>
                  </a:lnTo>
                  <a:lnTo>
                    <a:pt x="1036" y="87"/>
                  </a:lnTo>
                  <a:lnTo>
                    <a:pt x="1039" y="84"/>
                  </a:lnTo>
                  <a:lnTo>
                    <a:pt x="1041" y="84"/>
                  </a:lnTo>
                  <a:lnTo>
                    <a:pt x="1044" y="82"/>
                  </a:lnTo>
                  <a:lnTo>
                    <a:pt x="1046" y="82"/>
                  </a:lnTo>
                  <a:lnTo>
                    <a:pt x="1046" y="79"/>
                  </a:lnTo>
                  <a:lnTo>
                    <a:pt x="1054" y="76"/>
                  </a:lnTo>
                  <a:lnTo>
                    <a:pt x="1060" y="71"/>
                  </a:lnTo>
                  <a:lnTo>
                    <a:pt x="1067" y="68"/>
                  </a:lnTo>
                  <a:lnTo>
                    <a:pt x="1073" y="66"/>
                  </a:lnTo>
                  <a:lnTo>
                    <a:pt x="1078" y="63"/>
                  </a:lnTo>
                  <a:lnTo>
                    <a:pt x="1081" y="61"/>
                  </a:lnTo>
                  <a:lnTo>
                    <a:pt x="1086" y="58"/>
                  </a:lnTo>
                  <a:lnTo>
                    <a:pt x="1088" y="55"/>
                  </a:lnTo>
                  <a:lnTo>
                    <a:pt x="1091" y="55"/>
                  </a:lnTo>
                  <a:lnTo>
                    <a:pt x="1096" y="53"/>
                  </a:lnTo>
                  <a:lnTo>
                    <a:pt x="1102" y="50"/>
                  </a:lnTo>
                  <a:lnTo>
                    <a:pt x="1107" y="47"/>
                  </a:lnTo>
                  <a:lnTo>
                    <a:pt x="1109" y="47"/>
                  </a:lnTo>
                  <a:lnTo>
                    <a:pt x="1115" y="45"/>
                  </a:lnTo>
                  <a:lnTo>
                    <a:pt x="1120" y="42"/>
                  </a:lnTo>
                  <a:lnTo>
                    <a:pt x="1125" y="40"/>
                  </a:lnTo>
                  <a:lnTo>
                    <a:pt x="1128" y="40"/>
                  </a:lnTo>
                  <a:lnTo>
                    <a:pt x="1130" y="40"/>
                  </a:lnTo>
                  <a:lnTo>
                    <a:pt x="1133" y="37"/>
                  </a:lnTo>
                  <a:lnTo>
                    <a:pt x="1136" y="37"/>
                  </a:lnTo>
                  <a:lnTo>
                    <a:pt x="1138" y="37"/>
                  </a:lnTo>
                  <a:lnTo>
                    <a:pt x="1143" y="34"/>
                  </a:lnTo>
                  <a:lnTo>
                    <a:pt x="1146" y="32"/>
                  </a:lnTo>
                  <a:lnTo>
                    <a:pt x="1149" y="32"/>
                  </a:lnTo>
                  <a:lnTo>
                    <a:pt x="1154" y="29"/>
                  </a:lnTo>
                  <a:lnTo>
                    <a:pt x="1159" y="26"/>
                  </a:lnTo>
                  <a:lnTo>
                    <a:pt x="1167" y="24"/>
                  </a:lnTo>
                  <a:lnTo>
                    <a:pt x="1175" y="21"/>
                  </a:lnTo>
                  <a:lnTo>
                    <a:pt x="1183" y="19"/>
                  </a:lnTo>
                  <a:lnTo>
                    <a:pt x="1193" y="16"/>
                  </a:lnTo>
                  <a:lnTo>
                    <a:pt x="1199" y="13"/>
                  </a:lnTo>
                  <a:lnTo>
                    <a:pt x="1204" y="11"/>
                  </a:lnTo>
                  <a:lnTo>
                    <a:pt x="1212" y="11"/>
                  </a:lnTo>
                  <a:lnTo>
                    <a:pt x="1217" y="8"/>
                  </a:lnTo>
                  <a:lnTo>
                    <a:pt x="1222" y="5"/>
                  </a:lnTo>
                  <a:lnTo>
                    <a:pt x="1225" y="5"/>
                  </a:lnTo>
                  <a:lnTo>
                    <a:pt x="1233" y="3"/>
                  </a:lnTo>
                  <a:lnTo>
                    <a:pt x="1235" y="0"/>
                  </a:lnTo>
                  <a:lnTo>
                    <a:pt x="1238" y="0"/>
                  </a:lnTo>
                  <a:lnTo>
                    <a:pt x="1240" y="0"/>
                  </a:lnTo>
                  <a:lnTo>
                    <a:pt x="1240" y="5"/>
                  </a:lnTo>
                  <a:lnTo>
                    <a:pt x="1243" y="5"/>
                  </a:lnTo>
                  <a:lnTo>
                    <a:pt x="1243" y="11"/>
                  </a:lnTo>
                  <a:lnTo>
                    <a:pt x="1246" y="16"/>
                  </a:lnTo>
                  <a:lnTo>
                    <a:pt x="1248" y="26"/>
                  </a:lnTo>
                  <a:lnTo>
                    <a:pt x="1254" y="37"/>
                  </a:lnTo>
                  <a:lnTo>
                    <a:pt x="1256" y="47"/>
                  </a:lnTo>
                  <a:lnTo>
                    <a:pt x="1259" y="53"/>
                  </a:lnTo>
                  <a:lnTo>
                    <a:pt x="1261" y="61"/>
                  </a:lnTo>
                  <a:lnTo>
                    <a:pt x="1261" y="66"/>
                  </a:lnTo>
                  <a:lnTo>
                    <a:pt x="1264" y="74"/>
                  </a:lnTo>
                  <a:lnTo>
                    <a:pt x="1264" y="79"/>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199" name="フリーフォーム 198"/>
            <p:cNvSpPr>
              <a:spLocks/>
            </p:cNvSpPr>
            <p:nvPr/>
          </p:nvSpPr>
          <p:spPr bwMode="auto">
            <a:xfrm>
              <a:off x="721450" y="3286003"/>
              <a:ext cx="1150741" cy="948137"/>
            </a:xfrm>
            <a:custGeom>
              <a:avLst/>
              <a:gdLst>
                <a:gd name="T0" fmla="*/ 3 w 2402"/>
                <a:gd name="T1" fmla="*/ 1643 h 1948"/>
                <a:gd name="T2" fmla="*/ 58 w 2402"/>
                <a:gd name="T3" fmla="*/ 1544 h 1948"/>
                <a:gd name="T4" fmla="*/ 168 w 2402"/>
                <a:gd name="T5" fmla="*/ 1357 h 1948"/>
                <a:gd name="T6" fmla="*/ 252 w 2402"/>
                <a:gd name="T7" fmla="*/ 1218 h 1948"/>
                <a:gd name="T8" fmla="*/ 349 w 2402"/>
                <a:gd name="T9" fmla="*/ 1108 h 1948"/>
                <a:gd name="T10" fmla="*/ 420 w 2402"/>
                <a:gd name="T11" fmla="*/ 1053 h 1948"/>
                <a:gd name="T12" fmla="*/ 522 w 2402"/>
                <a:gd name="T13" fmla="*/ 1008 h 1948"/>
                <a:gd name="T14" fmla="*/ 789 w 2402"/>
                <a:gd name="T15" fmla="*/ 922 h 1948"/>
                <a:gd name="T16" fmla="*/ 816 w 2402"/>
                <a:gd name="T17" fmla="*/ 903 h 1948"/>
                <a:gd name="T18" fmla="*/ 855 w 2402"/>
                <a:gd name="T19" fmla="*/ 845 h 1948"/>
                <a:gd name="T20" fmla="*/ 907 w 2402"/>
                <a:gd name="T21" fmla="*/ 751 h 1948"/>
                <a:gd name="T22" fmla="*/ 944 w 2402"/>
                <a:gd name="T23" fmla="*/ 709 h 1948"/>
                <a:gd name="T24" fmla="*/ 978 w 2402"/>
                <a:gd name="T25" fmla="*/ 683 h 1948"/>
                <a:gd name="T26" fmla="*/ 1036 w 2402"/>
                <a:gd name="T27" fmla="*/ 643 h 1948"/>
                <a:gd name="T28" fmla="*/ 1104 w 2402"/>
                <a:gd name="T29" fmla="*/ 607 h 1948"/>
                <a:gd name="T30" fmla="*/ 1206 w 2402"/>
                <a:gd name="T31" fmla="*/ 557 h 1948"/>
                <a:gd name="T32" fmla="*/ 1314 w 2402"/>
                <a:gd name="T33" fmla="*/ 517 h 1948"/>
                <a:gd name="T34" fmla="*/ 1421 w 2402"/>
                <a:gd name="T35" fmla="*/ 475 h 1948"/>
                <a:gd name="T36" fmla="*/ 1471 w 2402"/>
                <a:gd name="T37" fmla="*/ 447 h 1948"/>
                <a:gd name="T38" fmla="*/ 1542 w 2402"/>
                <a:gd name="T39" fmla="*/ 368 h 1948"/>
                <a:gd name="T40" fmla="*/ 1565 w 2402"/>
                <a:gd name="T41" fmla="*/ 284 h 1948"/>
                <a:gd name="T42" fmla="*/ 1555 w 2402"/>
                <a:gd name="T43" fmla="*/ 221 h 1948"/>
                <a:gd name="T44" fmla="*/ 1502 w 2402"/>
                <a:gd name="T45" fmla="*/ 100 h 1948"/>
                <a:gd name="T46" fmla="*/ 1484 w 2402"/>
                <a:gd name="T47" fmla="*/ 32 h 1948"/>
                <a:gd name="T48" fmla="*/ 1523 w 2402"/>
                <a:gd name="T49" fmla="*/ 11 h 1948"/>
                <a:gd name="T50" fmla="*/ 1681 w 2402"/>
                <a:gd name="T51" fmla="*/ 45 h 1948"/>
                <a:gd name="T52" fmla="*/ 1715 w 2402"/>
                <a:gd name="T53" fmla="*/ 58 h 1948"/>
                <a:gd name="T54" fmla="*/ 1746 w 2402"/>
                <a:gd name="T55" fmla="*/ 71 h 1948"/>
                <a:gd name="T56" fmla="*/ 1772 w 2402"/>
                <a:gd name="T57" fmla="*/ 84 h 1948"/>
                <a:gd name="T58" fmla="*/ 1807 w 2402"/>
                <a:gd name="T59" fmla="*/ 108 h 1948"/>
                <a:gd name="T60" fmla="*/ 1835 w 2402"/>
                <a:gd name="T61" fmla="*/ 134 h 1948"/>
                <a:gd name="T62" fmla="*/ 1856 w 2402"/>
                <a:gd name="T63" fmla="*/ 155 h 1948"/>
                <a:gd name="T64" fmla="*/ 1888 w 2402"/>
                <a:gd name="T65" fmla="*/ 197 h 1948"/>
                <a:gd name="T66" fmla="*/ 1919 w 2402"/>
                <a:gd name="T67" fmla="*/ 234 h 1948"/>
                <a:gd name="T68" fmla="*/ 1959 w 2402"/>
                <a:gd name="T69" fmla="*/ 273 h 1948"/>
                <a:gd name="T70" fmla="*/ 1982 w 2402"/>
                <a:gd name="T71" fmla="*/ 305 h 1948"/>
                <a:gd name="T72" fmla="*/ 2029 w 2402"/>
                <a:gd name="T73" fmla="*/ 365 h 1948"/>
                <a:gd name="T74" fmla="*/ 2056 w 2402"/>
                <a:gd name="T75" fmla="*/ 405 h 1948"/>
                <a:gd name="T76" fmla="*/ 2092 w 2402"/>
                <a:gd name="T77" fmla="*/ 457 h 1948"/>
                <a:gd name="T78" fmla="*/ 2119 w 2402"/>
                <a:gd name="T79" fmla="*/ 494 h 1948"/>
                <a:gd name="T80" fmla="*/ 2160 w 2402"/>
                <a:gd name="T81" fmla="*/ 552 h 1948"/>
                <a:gd name="T82" fmla="*/ 2195 w 2402"/>
                <a:gd name="T83" fmla="*/ 601 h 1948"/>
                <a:gd name="T84" fmla="*/ 2208 w 2402"/>
                <a:gd name="T85" fmla="*/ 622 h 1948"/>
                <a:gd name="T86" fmla="*/ 2229 w 2402"/>
                <a:gd name="T87" fmla="*/ 654 h 1948"/>
                <a:gd name="T88" fmla="*/ 2265 w 2402"/>
                <a:gd name="T89" fmla="*/ 709 h 1948"/>
                <a:gd name="T90" fmla="*/ 2299 w 2402"/>
                <a:gd name="T91" fmla="*/ 756 h 1948"/>
                <a:gd name="T92" fmla="*/ 2326 w 2402"/>
                <a:gd name="T93" fmla="*/ 793 h 1948"/>
                <a:gd name="T94" fmla="*/ 2378 w 2402"/>
                <a:gd name="T95" fmla="*/ 914 h 1948"/>
                <a:gd name="T96" fmla="*/ 2218 w 2402"/>
                <a:gd name="T97" fmla="*/ 1032 h 1948"/>
                <a:gd name="T98" fmla="*/ 2087 w 2402"/>
                <a:gd name="T99" fmla="*/ 1121 h 1948"/>
                <a:gd name="T100" fmla="*/ 2001 w 2402"/>
                <a:gd name="T101" fmla="*/ 1181 h 1948"/>
                <a:gd name="T102" fmla="*/ 1835 w 2402"/>
                <a:gd name="T103" fmla="*/ 1281 h 1948"/>
                <a:gd name="T104" fmla="*/ 1704 w 2402"/>
                <a:gd name="T105" fmla="*/ 1349 h 1948"/>
                <a:gd name="T106" fmla="*/ 1526 w 2402"/>
                <a:gd name="T107" fmla="*/ 1446 h 1948"/>
                <a:gd name="T108" fmla="*/ 1277 w 2402"/>
                <a:gd name="T109" fmla="*/ 1575 h 1948"/>
                <a:gd name="T110" fmla="*/ 1122 w 2402"/>
                <a:gd name="T111" fmla="*/ 1646 h 1948"/>
                <a:gd name="T112" fmla="*/ 1031 w 2402"/>
                <a:gd name="T113" fmla="*/ 1688 h 1948"/>
                <a:gd name="T114" fmla="*/ 881 w 2402"/>
                <a:gd name="T115" fmla="*/ 1746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402" h="1948">
                  <a:moveTo>
                    <a:pt x="394" y="1903"/>
                  </a:moveTo>
                  <a:lnTo>
                    <a:pt x="268" y="1948"/>
                  </a:lnTo>
                  <a:lnTo>
                    <a:pt x="265" y="1945"/>
                  </a:lnTo>
                  <a:lnTo>
                    <a:pt x="255" y="1932"/>
                  </a:lnTo>
                  <a:lnTo>
                    <a:pt x="234" y="1911"/>
                  </a:lnTo>
                  <a:lnTo>
                    <a:pt x="150" y="1814"/>
                  </a:lnTo>
                  <a:lnTo>
                    <a:pt x="144" y="1806"/>
                  </a:lnTo>
                  <a:lnTo>
                    <a:pt x="3" y="1643"/>
                  </a:lnTo>
                  <a:lnTo>
                    <a:pt x="0" y="1641"/>
                  </a:lnTo>
                  <a:lnTo>
                    <a:pt x="8" y="1625"/>
                  </a:lnTo>
                  <a:lnTo>
                    <a:pt x="16" y="1612"/>
                  </a:lnTo>
                  <a:lnTo>
                    <a:pt x="27" y="1596"/>
                  </a:lnTo>
                  <a:lnTo>
                    <a:pt x="34" y="1583"/>
                  </a:lnTo>
                  <a:lnTo>
                    <a:pt x="45" y="1565"/>
                  </a:lnTo>
                  <a:lnTo>
                    <a:pt x="50" y="1554"/>
                  </a:lnTo>
                  <a:lnTo>
                    <a:pt x="58" y="1544"/>
                  </a:lnTo>
                  <a:lnTo>
                    <a:pt x="61" y="1538"/>
                  </a:lnTo>
                  <a:lnTo>
                    <a:pt x="74" y="1517"/>
                  </a:lnTo>
                  <a:lnTo>
                    <a:pt x="84" y="1502"/>
                  </a:lnTo>
                  <a:lnTo>
                    <a:pt x="108" y="1460"/>
                  </a:lnTo>
                  <a:lnTo>
                    <a:pt x="124" y="1436"/>
                  </a:lnTo>
                  <a:lnTo>
                    <a:pt x="131" y="1420"/>
                  </a:lnTo>
                  <a:lnTo>
                    <a:pt x="152" y="1386"/>
                  </a:lnTo>
                  <a:lnTo>
                    <a:pt x="168" y="1357"/>
                  </a:lnTo>
                  <a:lnTo>
                    <a:pt x="171" y="1357"/>
                  </a:lnTo>
                  <a:lnTo>
                    <a:pt x="173" y="1349"/>
                  </a:lnTo>
                  <a:lnTo>
                    <a:pt x="181" y="1336"/>
                  </a:lnTo>
                  <a:lnTo>
                    <a:pt x="202" y="1299"/>
                  </a:lnTo>
                  <a:lnTo>
                    <a:pt x="226" y="1265"/>
                  </a:lnTo>
                  <a:lnTo>
                    <a:pt x="234" y="1250"/>
                  </a:lnTo>
                  <a:lnTo>
                    <a:pt x="241" y="1236"/>
                  </a:lnTo>
                  <a:lnTo>
                    <a:pt x="252" y="1218"/>
                  </a:lnTo>
                  <a:lnTo>
                    <a:pt x="255" y="1218"/>
                  </a:lnTo>
                  <a:lnTo>
                    <a:pt x="265" y="1202"/>
                  </a:lnTo>
                  <a:lnTo>
                    <a:pt x="276" y="1187"/>
                  </a:lnTo>
                  <a:lnTo>
                    <a:pt x="294" y="1166"/>
                  </a:lnTo>
                  <a:lnTo>
                    <a:pt x="307" y="1150"/>
                  </a:lnTo>
                  <a:lnTo>
                    <a:pt x="320" y="1137"/>
                  </a:lnTo>
                  <a:lnTo>
                    <a:pt x="331" y="1124"/>
                  </a:lnTo>
                  <a:lnTo>
                    <a:pt x="349" y="1108"/>
                  </a:lnTo>
                  <a:lnTo>
                    <a:pt x="367" y="1089"/>
                  </a:lnTo>
                  <a:lnTo>
                    <a:pt x="383" y="1074"/>
                  </a:lnTo>
                  <a:lnTo>
                    <a:pt x="394" y="1066"/>
                  </a:lnTo>
                  <a:lnTo>
                    <a:pt x="401" y="1061"/>
                  </a:lnTo>
                  <a:lnTo>
                    <a:pt x="409" y="1055"/>
                  </a:lnTo>
                  <a:lnTo>
                    <a:pt x="415" y="1053"/>
                  </a:lnTo>
                  <a:lnTo>
                    <a:pt x="417" y="1053"/>
                  </a:lnTo>
                  <a:lnTo>
                    <a:pt x="420" y="1053"/>
                  </a:lnTo>
                  <a:lnTo>
                    <a:pt x="428" y="1048"/>
                  </a:lnTo>
                  <a:lnTo>
                    <a:pt x="438" y="1045"/>
                  </a:lnTo>
                  <a:lnTo>
                    <a:pt x="454" y="1037"/>
                  </a:lnTo>
                  <a:lnTo>
                    <a:pt x="470" y="1032"/>
                  </a:lnTo>
                  <a:lnTo>
                    <a:pt x="483" y="1027"/>
                  </a:lnTo>
                  <a:lnTo>
                    <a:pt x="496" y="1021"/>
                  </a:lnTo>
                  <a:lnTo>
                    <a:pt x="506" y="1016"/>
                  </a:lnTo>
                  <a:lnTo>
                    <a:pt x="522" y="1008"/>
                  </a:lnTo>
                  <a:lnTo>
                    <a:pt x="532" y="1006"/>
                  </a:lnTo>
                  <a:lnTo>
                    <a:pt x="572" y="992"/>
                  </a:lnTo>
                  <a:lnTo>
                    <a:pt x="593" y="985"/>
                  </a:lnTo>
                  <a:lnTo>
                    <a:pt x="635" y="971"/>
                  </a:lnTo>
                  <a:lnTo>
                    <a:pt x="679" y="956"/>
                  </a:lnTo>
                  <a:lnTo>
                    <a:pt x="716" y="945"/>
                  </a:lnTo>
                  <a:lnTo>
                    <a:pt x="755" y="932"/>
                  </a:lnTo>
                  <a:lnTo>
                    <a:pt x="789" y="922"/>
                  </a:lnTo>
                  <a:lnTo>
                    <a:pt x="792" y="919"/>
                  </a:lnTo>
                  <a:lnTo>
                    <a:pt x="797" y="916"/>
                  </a:lnTo>
                  <a:lnTo>
                    <a:pt x="800" y="916"/>
                  </a:lnTo>
                  <a:lnTo>
                    <a:pt x="803" y="914"/>
                  </a:lnTo>
                  <a:lnTo>
                    <a:pt x="805" y="914"/>
                  </a:lnTo>
                  <a:lnTo>
                    <a:pt x="813" y="908"/>
                  </a:lnTo>
                  <a:lnTo>
                    <a:pt x="816" y="906"/>
                  </a:lnTo>
                  <a:lnTo>
                    <a:pt x="816" y="903"/>
                  </a:lnTo>
                  <a:lnTo>
                    <a:pt x="821" y="898"/>
                  </a:lnTo>
                  <a:lnTo>
                    <a:pt x="826" y="893"/>
                  </a:lnTo>
                  <a:lnTo>
                    <a:pt x="829" y="890"/>
                  </a:lnTo>
                  <a:lnTo>
                    <a:pt x="834" y="882"/>
                  </a:lnTo>
                  <a:lnTo>
                    <a:pt x="837" y="877"/>
                  </a:lnTo>
                  <a:lnTo>
                    <a:pt x="842" y="869"/>
                  </a:lnTo>
                  <a:lnTo>
                    <a:pt x="847" y="861"/>
                  </a:lnTo>
                  <a:lnTo>
                    <a:pt x="855" y="845"/>
                  </a:lnTo>
                  <a:lnTo>
                    <a:pt x="863" y="832"/>
                  </a:lnTo>
                  <a:lnTo>
                    <a:pt x="868" y="819"/>
                  </a:lnTo>
                  <a:lnTo>
                    <a:pt x="879" y="798"/>
                  </a:lnTo>
                  <a:lnTo>
                    <a:pt x="886" y="788"/>
                  </a:lnTo>
                  <a:lnTo>
                    <a:pt x="894" y="775"/>
                  </a:lnTo>
                  <a:lnTo>
                    <a:pt x="900" y="764"/>
                  </a:lnTo>
                  <a:lnTo>
                    <a:pt x="905" y="756"/>
                  </a:lnTo>
                  <a:lnTo>
                    <a:pt x="907" y="751"/>
                  </a:lnTo>
                  <a:lnTo>
                    <a:pt x="913" y="746"/>
                  </a:lnTo>
                  <a:lnTo>
                    <a:pt x="918" y="740"/>
                  </a:lnTo>
                  <a:lnTo>
                    <a:pt x="923" y="733"/>
                  </a:lnTo>
                  <a:lnTo>
                    <a:pt x="928" y="727"/>
                  </a:lnTo>
                  <a:lnTo>
                    <a:pt x="931" y="722"/>
                  </a:lnTo>
                  <a:lnTo>
                    <a:pt x="936" y="717"/>
                  </a:lnTo>
                  <a:lnTo>
                    <a:pt x="941" y="712"/>
                  </a:lnTo>
                  <a:lnTo>
                    <a:pt x="944" y="709"/>
                  </a:lnTo>
                  <a:lnTo>
                    <a:pt x="947" y="706"/>
                  </a:lnTo>
                  <a:lnTo>
                    <a:pt x="949" y="706"/>
                  </a:lnTo>
                  <a:lnTo>
                    <a:pt x="949" y="704"/>
                  </a:lnTo>
                  <a:lnTo>
                    <a:pt x="952" y="704"/>
                  </a:lnTo>
                  <a:lnTo>
                    <a:pt x="952" y="701"/>
                  </a:lnTo>
                  <a:lnTo>
                    <a:pt x="962" y="693"/>
                  </a:lnTo>
                  <a:lnTo>
                    <a:pt x="973" y="685"/>
                  </a:lnTo>
                  <a:lnTo>
                    <a:pt x="978" y="683"/>
                  </a:lnTo>
                  <a:lnTo>
                    <a:pt x="983" y="677"/>
                  </a:lnTo>
                  <a:lnTo>
                    <a:pt x="991" y="672"/>
                  </a:lnTo>
                  <a:lnTo>
                    <a:pt x="997" y="667"/>
                  </a:lnTo>
                  <a:lnTo>
                    <a:pt x="1004" y="664"/>
                  </a:lnTo>
                  <a:lnTo>
                    <a:pt x="1010" y="659"/>
                  </a:lnTo>
                  <a:lnTo>
                    <a:pt x="1017" y="654"/>
                  </a:lnTo>
                  <a:lnTo>
                    <a:pt x="1028" y="649"/>
                  </a:lnTo>
                  <a:lnTo>
                    <a:pt x="1036" y="643"/>
                  </a:lnTo>
                  <a:lnTo>
                    <a:pt x="1041" y="641"/>
                  </a:lnTo>
                  <a:lnTo>
                    <a:pt x="1044" y="638"/>
                  </a:lnTo>
                  <a:lnTo>
                    <a:pt x="1049" y="635"/>
                  </a:lnTo>
                  <a:lnTo>
                    <a:pt x="1065" y="628"/>
                  </a:lnTo>
                  <a:lnTo>
                    <a:pt x="1073" y="622"/>
                  </a:lnTo>
                  <a:lnTo>
                    <a:pt x="1083" y="617"/>
                  </a:lnTo>
                  <a:lnTo>
                    <a:pt x="1094" y="612"/>
                  </a:lnTo>
                  <a:lnTo>
                    <a:pt x="1104" y="607"/>
                  </a:lnTo>
                  <a:lnTo>
                    <a:pt x="1125" y="596"/>
                  </a:lnTo>
                  <a:lnTo>
                    <a:pt x="1133" y="593"/>
                  </a:lnTo>
                  <a:lnTo>
                    <a:pt x="1149" y="586"/>
                  </a:lnTo>
                  <a:lnTo>
                    <a:pt x="1159" y="580"/>
                  </a:lnTo>
                  <a:lnTo>
                    <a:pt x="1172" y="573"/>
                  </a:lnTo>
                  <a:lnTo>
                    <a:pt x="1188" y="565"/>
                  </a:lnTo>
                  <a:lnTo>
                    <a:pt x="1198" y="559"/>
                  </a:lnTo>
                  <a:lnTo>
                    <a:pt x="1206" y="557"/>
                  </a:lnTo>
                  <a:lnTo>
                    <a:pt x="1219" y="552"/>
                  </a:lnTo>
                  <a:lnTo>
                    <a:pt x="1235" y="546"/>
                  </a:lnTo>
                  <a:lnTo>
                    <a:pt x="1253" y="538"/>
                  </a:lnTo>
                  <a:lnTo>
                    <a:pt x="1261" y="536"/>
                  </a:lnTo>
                  <a:lnTo>
                    <a:pt x="1277" y="531"/>
                  </a:lnTo>
                  <a:lnTo>
                    <a:pt x="1293" y="525"/>
                  </a:lnTo>
                  <a:lnTo>
                    <a:pt x="1306" y="520"/>
                  </a:lnTo>
                  <a:lnTo>
                    <a:pt x="1314" y="517"/>
                  </a:lnTo>
                  <a:lnTo>
                    <a:pt x="1335" y="510"/>
                  </a:lnTo>
                  <a:lnTo>
                    <a:pt x="1337" y="510"/>
                  </a:lnTo>
                  <a:lnTo>
                    <a:pt x="1343" y="507"/>
                  </a:lnTo>
                  <a:lnTo>
                    <a:pt x="1356" y="502"/>
                  </a:lnTo>
                  <a:lnTo>
                    <a:pt x="1374" y="496"/>
                  </a:lnTo>
                  <a:lnTo>
                    <a:pt x="1392" y="486"/>
                  </a:lnTo>
                  <a:lnTo>
                    <a:pt x="1408" y="481"/>
                  </a:lnTo>
                  <a:lnTo>
                    <a:pt x="1421" y="475"/>
                  </a:lnTo>
                  <a:lnTo>
                    <a:pt x="1429" y="473"/>
                  </a:lnTo>
                  <a:lnTo>
                    <a:pt x="1437" y="468"/>
                  </a:lnTo>
                  <a:lnTo>
                    <a:pt x="1442" y="468"/>
                  </a:lnTo>
                  <a:lnTo>
                    <a:pt x="1445" y="465"/>
                  </a:lnTo>
                  <a:lnTo>
                    <a:pt x="1453" y="460"/>
                  </a:lnTo>
                  <a:lnTo>
                    <a:pt x="1463" y="452"/>
                  </a:lnTo>
                  <a:lnTo>
                    <a:pt x="1466" y="449"/>
                  </a:lnTo>
                  <a:lnTo>
                    <a:pt x="1471" y="447"/>
                  </a:lnTo>
                  <a:lnTo>
                    <a:pt x="1476" y="441"/>
                  </a:lnTo>
                  <a:lnTo>
                    <a:pt x="1495" y="428"/>
                  </a:lnTo>
                  <a:lnTo>
                    <a:pt x="1508" y="412"/>
                  </a:lnTo>
                  <a:lnTo>
                    <a:pt x="1518" y="405"/>
                  </a:lnTo>
                  <a:lnTo>
                    <a:pt x="1526" y="394"/>
                  </a:lnTo>
                  <a:lnTo>
                    <a:pt x="1534" y="386"/>
                  </a:lnTo>
                  <a:lnTo>
                    <a:pt x="1537" y="376"/>
                  </a:lnTo>
                  <a:lnTo>
                    <a:pt x="1542" y="368"/>
                  </a:lnTo>
                  <a:lnTo>
                    <a:pt x="1547" y="357"/>
                  </a:lnTo>
                  <a:lnTo>
                    <a:pt x="1552" y="342"/>
                  </a:lnTo>
                  <a:lnTo>
                    <a:pt x="1558" y="323"/>
                  </a:lnTo>
                  <a:lnTo>
                    <a:pt x="1563" y="310"/>
                  </a:lnTo>
                  <a:lnTo>
                    <a:pt x="1565" y="302"/>
                  </a:lnTo>
                  <a:lnTo>
                    <a:pt x="1565" y="297"/>
                  </a:lnTo>
                  <a:lnTo>
                    <a:pt x="1565" y="292"/>
                  </a:lnTo>
                  <a:lnTo>
                    <a:pt x="1565" y="284"/>
                  </a:lnTo>
                  <a:lnTo>
                    <a:pt x="1565" y="273"/>
                  </a:lnTo>
                  <a:lnTo>
                    <a:pt x="1565" y="263"/>
                  </a:lnTo>
                  <a:lnTo>
                    <a:pt x="1563" y="252"/>
                  </a:lnTo>
                  <a:lnTo>
                    <a:pt x="1563" y="247"/>
                  </a:lnTo>
                  <a:lnTo>
                    <a:pt x="1563" y="239"/>
                  </a:lnTo>
                  <a:lnTo>
                    <a:pt x="1560" y="231"/>
                  </a:lnTo>
                  <a:lnTo>
                    <a:pt x="1558" y="229"/>
                  </a:lnTo>
                  <a:lnTo>
                    <a:pt x="1555" y="221"/>
                  </a:lnTo>
                  <a:lnTo>
                    <a:pt x="1552" y="213"/>
                  </a:lnTo>
                  <a:lnTo>
                    <a:pt x="1547" y="200"/>
                  </a:lnTo>
                  <a:lnTo>
                    <a:pt x="1542" y="187"/>
                  </a:lnTo>
                  <a:lnTo>
                    <a:pt x="1534" y="168"/>
                  </a:lnTo>
                  <a:lnTo>
                    <a:pt x="1526" y="150"/>
                  </a:lnTo>
                  <a:lnTo>
                    <a:pt x="1518" y="134"/>
                  </a:lnTo>
                  <a:lnTo>
                    <a:pt x="1508" y="113"/>
                  </a:lnTo>
                  <a:lnTo>
                    <a:pt x="1502" y="100"/>
                  </a:lnTo>
                  <a:lnTo>
                    <a:pt x="1495" y="84"/>
                  </a:lnTo>
                  <a:lnTo>
                    <a:pt x="1492" y="77"/>
                  </a:lnTo>
                  <a:lnTo>
                    <a:pt x="1489" y="71"/>
                  </a:lnTo>
                  <a:lnTo>
                    <a:pt x="1489" y="63"/>
                  </a:lnTo>
                  <a:lnTo>
                    <a:pt x="1487" y="56"/>
                  </a:lnTo>
                  <a:lnTo>
                    <a:pt x="1487" y="50"/>
                  </a:lnTo>
                  <a:lnTo>
                    <a:pt x="1484" y="42"/>
                  </a:lnTo>
                  <a:lnTo>
                    <a:pt x="1484" y="32"/>
                  </a:lnTo>
                  <a:lnTo>
                    <a:pt x="1481" y="24"/>
                  </a:lnTo>
                  <a:lnTo>
                    <a:pt x="1481" y="16"/>
                  </a:lnTo>
                  <a:lnTo>
                    <a:pt x="1481" y="11"/>
                  </a:lnTo>
                  <a:lnTo>
                    <a:pt x="1481" y="0"/>
                  </a:lnTo>
                  <a:lnTo>
                    <a:pt x="1484" y="0"/>
                  </a:lnTo>
                  <a:lnTo>
                    <a:pt x="1518" y="8"/>
                  </a:lnTo>
                  <a:lnTo>
                    <a:pt x="1521" y="8"/>
                  </a:lnTo>
                  <a:lnTo>
                    <a:pt x="1523" y="11"/>
                  </a:lnTo>
                  <a:lnTo>
                    <a:pt x="1537" y="14"/>
                  </a:lnTo>
                  <a:lnTo>
                    <a:pt x="1571" y="21"/>
                  </a:lnTo>
                  <a:lnTo>
                    <a:pt x="1657" y="40"/>
                  </a:lnTo>
                  <a:lnTo>
                    <a:pt x="1660" y="40"/>
                  </a:lnTo>
                  <a:lnTo>
                    <a:pt x="1662" y="42"/>
                  </a:lnTo>
                  <a:lnTo>
                    <a:pt x="1673" y="45"/>
                  </a:lnTo>
                  <a:lnTo>
                    <a:pt x="1678" y="45"/>
                  </a:lnTo>
                  <a:lnTo>
                    <a:pt x="1681" y="45"/>
                  </a:lnTo>
                  <a:lnTo>
                    <a:pt x="1683" y="48"/>
                  </a:lnTo>
                  <a:lnTo>
                    <a:pt x="1689" y="48"/>
                  </a:lnTo>
                  <a:lnTo>
                    <a:pt x="1691" y="50"/>
                  </a:lnTo>
                  <a:lnTo>
                    <a:pt x="1699" y="53"/>
                  </a:lnTo>
                  <a:lnTo>
                    <a:pt x="1704" y="53"/>
                  </a:lnTo>
                  <a:lnTo>
                    <a:pt x="1707" y="56"/>
                  </a:lnTo>
                  <a:lnTo>
                    <a:pt x="1712" y="56"/>
                  </a:lnTo>
                  <a:lnTo>
                    <a:pt x="1715" y="58"/>
                  </a:lnTo>
                  <a:lnTo>
                    <a:pt x="1720" y="61"/>
                  </a:lnTo>
                  <a:lnTo>
                    <a:pt x="1723" y="61"/>
                  </a:lnTo>
                  <a:lnTo>
                    <a:pt x="1725" y="63"/>
                  </a:lnTo>
                  <a:lnTo>
                    <a:pt x="1731" y="66"/>
                  </a:lnTo>
                  <a:lnTo>
                    <a:pt x="1738" y="69"/>
                  </a:lnTo>
                  <a:lnTo>
                    <a:pt x="1741" y="69"/>
                  </a:lnTo>
                  <a:lnTo>
                    <a:pt x="1744" y="71"/>
                  </a:lnTo>
                  <a:lnTo>
                    <a:pt x="1746" y="71"/>
                  </a:lnTo>
                  <a:lnTo>
                    <a:pt x="1749" y="71"/>
                  </a:lnTo>
                  <a:lnTo>
                    <a:pt x="1749" y="74"/>
                  </a:lnTo>
                  <a:lnTo>
                    <a:pt x="1754" y="74"/>
                  </a:lnTo>
                  <a:lnTo>
                    <a:pt x="1759" y="77"/>
                  </a:lnTo>
                  <a:lnTo>
                    <a:pt x="1762" y="79"/>
                  </a:lnTo>
                  <a:lnTo>
                    <a:pt x="1770" y="82"/>
                  </a:lnTo>
                  <a:lnTo>
                    <a:pt x="1770" y="84"/>
                  </a:lnTo>
                  <a:lnTo>
                    <a:pt x="1772" y="84"/>
                  </a:lnTo>
                  <a:lnTo>
                    <a:pt x="1775" y="84"/>
                  </a:lnTo>
                  <a:lnTo>
                    <a:pt x="1775" y="87"/>
                  </a:lnTo>
                  <a:lnTo>
                    <a:pt x="1778" y="87"/>
                  </a:lnTo>
                  <a:lnTo>
                    <a:pt x="1783" y="92"/>
                  </a:lnTo>
                  <a:lnTo>
                    <a:pt x="1791" y="97"/>
                  </a:lnTo>
                  <a:lnTo>
                    <a:pt x="1799" y="100"/>
                  </a:lnTo>
                  <a:lnTo>
                    <a:pt x="1804" y="105"/>
                  </a:lnTo>
                  <a:lnTo>
                    <a:pt x="1807" y="108"/>
                  </a:lnTo>
                  <a:lnTo>
                    <a:pt x="1812" y="111"/>
                  </a:lnTo>
                  <a:lnTo>
                    <a:pt x="1814" y="113"/>
                  </a:lnTo>
                  <a:lnTo>
                    <a:pt x="1820" y="116"/>
                  </a:lnTo>
                  <a:lnTo>
                    <a:pt x="1822" y="121"/>
                  </a:lnTo>
                  <a:lnTo>
                    <a:pt x="1828" y="124"/>
                  </a:lnTo>
                  <a:lnTo>
                    <a:pt x="1833" y="129"/>
                  </a:lnTo>
                  <a:lnTo>
                    <a:pt x="1835" y="132"/>
                  </a:lnTo>
                  <a:lnTo>
                    <a:pt x="1835" y="134"/>
                  </a:lnTo>
                  <a:lnTo>
                    <a:pt x="1838" y="137"/>
                  </a:lnTo>
                  <a:lnTo>
                    <a:pt x="1841" y="137"/>
                  </a:lnTo>
                  <a:lnTo>
                    <a:pt x="1843" y="139"/>
                  </a:lnTo>
                  <a:lnTo>
                    <a:pt x="1843" y="142"/>
                  </a:lnTo>
                  <a:lnTo>
                    <a:pt x="1846" y="142"/>
                  </a:lnTo>
                  <a:lnTo>
                    <a:pt x="1846" y="145"/>
                  </a:lnTo>
                  <a:lnTo>
                    <a:pt x="1851" y="150"/>
                  </a:lnTo>
                  <a:lnTo>
                    <a:pt x="1856" y="155"/>
                  </a:lnTo>
                  <a:lnTo>
                    <a:pt x="1859" y="160"/>
                  </a:lnTo>
                  <a:lnTo>
                    <a:pt x="1864" y="168"/>
                  </a:lnTo>
                  <a:lnTo>
                    <a:pt x="1869" y="174"/>
                  </a:lnTo>
                  <a:lnTo>
                    <a:pt x="1875" y="181"/>
                  </a:lnTo>
                  <a:lnTo>
                    <a:pt x="1880" y="187"/>
                  </a:lnTo>
                  <a:lnTo>
                    <a:pt x="1883" y="192"/>
                  </a:lnTo>
                  <a:lnTo>
                    <a:pt x="1885" y="195"/>
                  </a:lnTo>
                  <a:lnTo>
                    <a:pt x="1888" y="197"/>
                  </a:lnTo>
                  <a:lnTo>
                    <a:pt x="1893" y="205"/>
                  </a:lnTo>
                  <a:lnTo>
                    <a:pt x="1898" y="210"/>
                  </a:lnTo>
                  <a:lnTo>
                    <a:pt x="1901" y="216"/>
                  </a:lnTo>
                  <a:lnTo>
                    <a:pt x="1904" y="218"/>
                  </a:lnTo>
                  <a:lnTo>
                    <a:pt x="1909" y="223"/>
                  </a:lnTo>
                  <a:lnTo>
                    <a:pt x="1914" y="229"/>
                  </a:lnTo>
                  <a:lnTo>
                    <a:pt x="1917" y="231"/>
                  </a:lnTo>
                  <a:lnTo>
                    <a:pt x="1919" y="234"/>
                  </a:lnTo>
                  <a:lnTo>
                    <a:pt x="1925" y="239"/>
                  </a:lnTo>
                  <a:lnTo>
                    <a:pt x="1927" y="242"/>
                  </a:lnTo>
                  <a:lnTo>
                    <a:pt x="1930" y="247"/>
                  </a:lnTo>
                  <a:lnTo>
                    <a:pt x="1938" y="252"/>
                  </a:lnTo>
                  <a:lnTo>
                    <a:pt x="1943" y="260"/>
                  </a:lnTo>
                  <a:lnTo>
                    <a:pt x="1948" y="263"/>
                  </a:lnTo>
                  <a:lnTo>
                    <a:pt x="1953" y="268"/>
                  </a:lnTo>
                  <a:lnTo>
                    <a:pt x="1959" y="273"/>
                  </a:lnTo>
                  <a:lnTo>
                    <a:pt x="1961" y="279"/>
                  </a:lnTo>
                  <a:lnTo>
                    <a:pt x="1966" y="281"/>
                  </a:lnTo>
                  <a:lnTo>
                    <a:pt x="1966" y="284"/>
                  </a:lnTo>
                  <a:lnTo>
                    <a:pt x="1972" y="289"/>
                  </a:lnTo>
                  <a:lnTo>
                    <a:pt x="1977" y="294"/>
                  </a:lnTo>
                  <a:lnTo>
                    <a:pt x="1982" y="300"/>
                  </a:lnTo>
                  <a:lnTo>
                    <a:pt x="1982" y="302"/>
                  </a:lnTo>
                  <a:lnTo>
                    <a:pt x="1982" y="305"/>
                  </a:lnTo>
                  <a:lnTo>
                    <a:pt x="1998" y="323"/>
                  </a:lnTo>
                  <a:lnTo>
                    <a:pt x="2003" y="331"/>
                  </a:lnTo>
                  <a:lnTo>
                    <a:pt x="2008" y="336"/>
                  </a:lnTo>
                  <a:lnTo>
                    <a:pt x="2011" y="342"/>
                  </a:lnTo>
                  <a:lnTo>
                    <a:pt x="2019" y="352"/>
                  </a:lnTo>
                  <a:lnTo>
                    <a:pt x="2024" y="360"/>
                  </a:lnTo>
                  <a:lnTo>
                    <a:pt x="2027" y="363"/>
                  </a:lnTo>
                  <a:lnTo>
                    <a:pt x="2029" y="365"/>
                  </a:lnTo>
                  <a:lnTo>
                    <a:pt x="2035" y="373"/>
                  </a:lnTo>
                  <a:lnTo>
                    <a:pt x="2040" y="381"/>
                  </a:lnTo>
                  <a:lnTo>
                    <a:pt x="2043" y="386"/>
                  </a:lnTo>
                  <a:lnTo>
                    <a:pt x="2045" y="389"/>
                  </a:lnTo>
                  <a:lnTo>
                    <a:pt x="2050" y="397"/>
                  </a:lnTo>
                  <a:lnTo>
                    <a:pt x="2053" y="402"/>
                  </a:lnTo>
                  <a:lnTo>
                    <a:pt x="2056" y="402"/>
                  </a:lnTo>
                  <a:lnTo>
                    <a:pt x="2056" y="405"/>
                  </a:lnTo>
                  <a:lnTo>
                    <a:pt x="2058" y="410"/>
                  </a:lnTo>
                  <a:lnTo>
                    <a:pt x="2061" y="410"/>
                  </a:lnTo>
                  <a:lnTo>
                    <a:pt x="2066" y="420"/>
                  </a:lnTo>
                  <a:lnTo>
                    <a:pt x="2069" y="423"/>
                  </a:lnTo>
                  <a:lnTo>
                    <a:pt x="2077" y="433"/>
                  </a:lnTo>
                  <a:lnTo>
                    <a:pt x="2077" y="436"/>
                  </a:lnTo>
                  <a:lnTo>
                    <a:pt x="2084" y="447"/>
                  </a:lnTo>
                  <a:lnTo>
                    <a:pt x="2092" y="457"/>
                  </a:lnTo>
                  <a:lnTo>
                    <a:pt x="2092" y="460"/>
                  </a:lnTo>
                  <a:lnTo>
                    <a:pt x="2095" y="460"/>
                  </a:lnTo>
                  <a:lnTo>
                    <a:pt x="2095" y="462"/>
                  </a:lnTo>
                  <a:lnTo>
                    <a:pt x="2098" y="462"/>
                  </a:lnTo>
                  <a:lnTo>
                    <a:pt x="2098" y="465"/>
                  </a:lnTo>
                  <a:lnTo>
                    <a:pt x="2100" y="468"/>
                  </a:lnTo>
                  <a:lnTo>
                    <a:pt x="2108" y="478"/>
                  </a:lnTo>
                  <a:lnTo>
                    <a:pt x="2119" y="494"/>
                  </a:lnTo>
                  <a:lnTo>
                    <a:pt x="2121" y="496"/>
                  </a:lnTo>
                  <a:lnTo>
                    <a:pt x="2129" y="507"/>
                  </a:lnTo>
                  <a:lnTo>
                    <a:pt x="2129" y="510"/>
                  </a:lnTo>
                  <a:lnTo>
                    <a:pt x="2140" y="523"/>
                  </a:lnTo>
                  <a:lnTo>
                    <a:pt x="2153" y="541"/>
                  </a:lnTo>
                  <a:lnTo>
                    <a:pt x="2155" y="546"/>
                  </a:lnTo>
                  <a:lnTo>
                    <a:pt x="2158" y="549"/>
                  </a:lnTo>
                  <a:lnTo>
                    <a:pt x="2160" y="552"/>
                  </a:lnTo>
                  <a:lnTo>
                    <a:pt x="2166" y="559"/>
                  </a:lnTo>
                  <a:lnTo>
                    <a:pt x="2168" y="562"/>
                  </a:lnTo>
                  <a:lnTo>
                    <a:pt x="2168" y="565"/>
                  </a:lnTo>
                  <a:lnTo>
                    <a:pt x="2171" y="565"/>
                  </a:lnTo>
                  <a:lnTo>
                    <a:pt x="2176" y="575"/>
                  </a:lnTo>
                  <a:lnTo>
                    <a:pt x="2187" y="588"/>
                  </a:lnTo>
                  <a:lnTo>
                    <a:pt x="2189" y="593"/>
                  </a:lnTo>
                  <a:lnTo>
                    <a:pt x="2195" y="601"/>
                  </a:lnTo>
                  <a:lnTo>
                    <a:pt x="2197" y="601"/>
                  </a:lnTo>
                  <a:lnTo>
                    <a:pt x="2197" y="607"/>
                  </a:lnTo>
                  <a:lnTo>
                    <a:pt x="2200" y="607"/>
                  </a:lnTo>
                  <a:lnTo>
                    <a:pt x="2200" y="609"/>
                  </a:lnTo>
                  <a:lnTo>
                    <a:pt x="2202" y="612"/>
                  </a:lnTo>
                  <a:lnTo>
                    <a:pt x="2205" y="617"/>
                  </a:lnTo>
                  <a:lnTo>
                    <a:pt x="2208" y="620"/>
                  </a:lnTo>
                  <a:lnTo>
                    <a:pt x="2208" y="622"/>
                  </a:lnTo>
                  <a:lnTo>
                    <a:pt x="2210" y="622"/>
                  </a:lnTo>
                  <a:lnTo>
                    <a:pt x="2210" y="625"/>
                  </a:lnTo>
                  <a:lnTo>
                    <a:pt x="2213" y="628"/>
                  </a:lnTo>
                  <a:lnTo>
                    <a:pt x="2216" y="633"/>
                  </a:lnTo>
                  <a:lnTo>
                    <a:pt x="2218" y="635"/>
                  </a:lnTo>
                  <a:lnTo>
                    <a:pt x="2223" y="646"/>
                  </a:lnTo>
                  <a:lnTo>
                    <a:pt x="2229" y="651"/>
                  </a:lnTo>
                  <a:lnTo>
                    <a:pt x="2229" y="654"/>
                  </a:lnTo>
                  <a:lnTo>
                    <a:pt x="2231" y="654"/>
                  </a:lnTo>
                  <a:lnTo>
                    <a:pt x="2234" y="662"/>
                  </a:lnTo>
                  <a:lnTo>
                    <a:pt x="2237" y="664"/>
                  </a:lnTo>
                  <a:lnTo>
                    <a:pt x="2247" y="680"/>
                  </a:lnTo>
                  <a:lnTo>
                    <a:pt x="2250" y="683"/>
                  </a:lnTo>
                  <a:lnTo>
                    <a:pt x="2250" y="685"/>
                  </a:lnTo>
                  <a:lnTo>
                    <a:pt x="2257" y="696"/>
                  </a:lnTo>
                  <a:lnTo>
                    <a:pt x="2265" y="709"/>
                  </a:lnTo>
                  <a:lnTo>
                    <a:pt x="2268" y="709"/>
                  </a:lnTo>
                  <a:lnTo>
                    <a:pt x="2268" y="712"/>
                  </a:lnTo>
                  <a:lnTo>
                    <a:pt x="2271" y="712"/>
                  </a:lnTo>
                  <a:lnTo>
                    <a:pt x="2278" y="727"/>
                  </a:lnTo>
                  <a:lnTo>
                    <a:pt x="2284" y="733"/>
                  </a:lnTo>
                  <a:lnTo>
                    <a:pt x="2289" y="740"/>
                  </a:lnTo>
                  <a:lnTo>
                    <a:pt x="2297" y="751"/>
                  </a:lnTo>
                  <a:lnTo>
                    <a:pt x="2299" y="756"/>
                  </a:lnTo>
                  <a:lnTo>
                    <a:pt x="2302" y="759"/>
                  </a:lnTo>
                  <a:lnTo>
                    <a:pt x="2305" y="761"/>
                  </a:lnTo>
                  <a:lnTo>
                    <a:pt x="2313" y="772"/>
                  </a:lnTo>
                  <a:lnTo>
                    <a:pt x="2318" y="780"/>
                  </a:lnTo>
                  <a:lnTo>
                    <a:pt x="2320" y="785"/>
                  </a:lnTo>
                  <a:lnTo>
                    <a:pt x="2323" y="790"/>
                  </a:lnTo>
                  <a:lnTo>
                    <a:pt x="2326" y="790"/>
                  </a:lnTo>
                  <a:lnTo>
                    <a:pt x="2326" y="793"/>
                  </a:lnTo>
                  <a:lnTo>
                    <a:pt x="2344" y="817"/>
                  </a:lnTo>
                  <a:lnTo>
                    <a:pt x="2349" y="827"/>
                  </a:lnTo>
                  <a:lnTo>
                    <a:pt x="2368" y="851"/>
                  </a:lnTo>
                  <a:lnTo>
                    <a:pt x="2378" y="864"/>
                  </a:lnTo>
                  <a:lnTo>
                    <a:pt x="2402" y="895"/>
                  </a:lnTo>
                  <a:lnTo>
                    <a:pt x="2402" y="898"/>
                  </a:lnTo>
                  <a:lnTo>
                    <a:pt x="2396" y="901"/>
                  </a:lnTo>
                  <a:lnTo>
                    <a:pt x="2378" y="914"/>
                  </a:lnTo>
                  <a:lnTo>
                    <a:pt x="2344" y="940"/>
                  </a:lnTo>
                  <a:lnTo>
                    <a:pt x="2320" y="958"/>
                  </a:lnTo>
                  <a:lnTo>
                    <a:pt x="2297" y="974"/>
                  </a:lnTo>
                  <a:lnTo>
                    <a:pt x="2289" y="979"/>
                  </a:lnTo>
                  <a:lnTo>
                    <a:pt x="2271" y="992"/>
                  </a:lnTo>
                  <a:lnTo>
                    <a:pt x="2255" y="1006"/>
                  </a:lnTo>
                  <a:lnTo>
                    <a:pt x="2237" y="1019"/>
                  </a:lnTo>
                  <a:lnTo>
                    <a:pt x="2218" y="1032"/>
                  </a:lnTo>
                  <a:lnTo>
                    <a:pt x="2187" y="1055"/>
                  </a:lnTo>
                  <a:lnTo>
                    <a:pt x="2168" y="1066"/>
                  </a:lnTo>
                  <a:lnTo>
                    <a:pt x="2160" y="1071"/>
                  </a:lnTo>
                  <a:lnTo>
                    <a:pt x="2155" y="1076"/>
                  </a:lnTo>
                  <a:lnTo>
                    <a:pt x="2134" y="1089"/>
                  </a:lnTo>
                  <a:lnTo>
                    <a:pt x="2119" y="1100"/>
                  </a:lnTo>
                  <a:lnTo>
                    <a:pt x="2098" y="1113"/>
                  </a:lnTo>
                  <a:lnTo>
                    <a:pt x="2087" y="1121"/>
                  </a:lnTo>
                  <a:lnTo>
                    <a:pt x="2074" y="1131"/>
                  </a:lnTo>
                  <a:lnTo>
                    <a:pt x="2045" y="1152"/>
                  </a:lnTo>
                  <a:lnTo>
                    <a:pt x="2019" y="1168"/>
                  </a:lnTo>
                  <a:lnTo>
                    <a:pt x="2016" y="1171"/>
                  </a:lnTo>
                  <a:lnTo>
                    <a:pt x="2014" y="1171"/>
                  </a:lnTo>
                  <a:lnTo>
                    <a:pt x="2011" y="1173"/>
                  </a:lnTo>
                  <a:lnTo>
                    <a:pt x="2003" y="1179"/>
                  </a:lnTo>
                  <a:lnTo>
                    <a:pt x="2001" y="1181"/>
                  </a:lnTo>
                  <a:lnTo>
                    <a:pt x="1982" y="1192"/>
                  </a:lnTo>
                  <a:lnTo>
                    <a:pt x="1956" y="1208"/>
                  </a:lnTo>
                  <a:lnTo>
                    <a:pt x="1930" y="1226"/>
                  </a:lnTo>
                  <a:lnTo>
                    <a:pt x="1906" y="1242"/>
                  </a:lnTo>
                  <a:lnTo>
                    <a:pt x="1880" y="1257"/>
                  </a:lnTo>
                  <a:lnTo>
                    <a:pt x="1851" y="1271"/>
                  </a:lnTo>
                  <a:lnTo>
                    <a:pt x="1841" y="1278"/>
                  </a:lnTo>
                  <a:lnTo>
                    <a:pt x="1835" y="1281"/>
                  </a:lnTo>
                  <a:lnTo>
                    <a:pt x="1820" y="1289"/>
                  </a:lnTo>
                  <a:lnTo>
                    <a:pt x="1817" y="1292"/>
                  </a:lnTo>
                  <a:lnTo>
                    <a:pt x="1814" y="1292"/>
                  </a:lnTo>
                  <a:lnTo>
                    <a:pt x="1791" y="1305"/>
                  </a:lnTo>
                  <a:lnTo>
                    <a:pt x="1765" y="1318"/>
                  </a:lnTo>
                  <a:lnTo>
                    <a:pt x="1744" y="1331"/>
                  </a:lnTo>
                  <a:lnTo>
                    <a:pt x="1723" y="1341"/>
                  </a:lnTo>
                  <a:lnTo>
                    <a:pt x="1704" y="1349"/>
                  </a:lnTo>
                  <a:lnTo>
                    <a:pt x="1662" y="1373"/>
                  </a:lnTo>
                  <a:lnTo>
                    <a:pt x="1660" y="1376"/>
                  </a:lnTo>
                  <a:lnTo>
                    <a:pt x="1563" y="1428"/>
                  </a:lnTo>
                  <a:lnTo>
                    <a:pt x="1560" y="1428"/>
                  </a:lnTo>
                  <a:lnTo>
                    <a:pt x="1558" y="1431"/>
                  </a:lnTo>
                  <a:lnTo>
                    <a:pt x="1537" y="1444"/>
                  </a:lnTo>
                  <a:lnTo>
                    <a:pt x="1529" y="1446"/>
                  </a:lnTo>
                  <a:lnTo>
                    <a:pt x="1526" y="1446"/>
                  </a:lnTo>
                  <a:lnTo>
                    <a:pt x="1521" y="1449"/>
                  </a:lnTo>
                  <a:lnTo>
                    <a:pt x="1350" y="1544"/>
                  </a:lnTo>
                  <a:lnTo>
                    <a:pt x="1340" y="1546"/>
                  </a:lnTo>
                  <a:lnTo>
                    <a:pt x="1335" y="1549"/>
                  </a:lnTo>
                  <a:lnTo>
                    <a:pt x="1316" y="1559"/>
                  </a:lnTo>
                  <a:lnTo>
                    <a:pt x="1295" y="1567"/>
                  </a:lnTo>
                  <a:lnTo>
                    <a:pt x="1280" y="1575"/>
                  </a:lnTo>
                  <a:lnTo>
                    <a:pt x="1277" y="1575"/>
                  </a:lnTo>
                  <a:lnTo>
                    <a:pt x="1259" y="1586"/>
                  </a:lnTo>
                  <a:lnTo>
                    <a:pt x="1235" y="1596"/>
                  </a:lnTo>
                  <a:lnTo>
                    <a:pt x="1217" y="1604"/>
                  </a:lnTo>
                  <a:lnTo>
                    <a:pt x="1196" y="1612"/>
                  </a:lnTo>
                  <a:lnTo>
                    <a:pt x="1177" y="1622"/>
                  </a:lnTo>
                  <a:lnTo>
                    <a:pt x="1159" y="1627"/>
                  </a:lnTo>
                  <a:lnTo>
                    <a:pt x="1146" y="1635"/>
                  </a:lnTo>
                  <a:lnTo>
                    <a:pt x="1122" y="1646"/>
                  </a:lnTo>
                  <a:lnTo>
                    <a:pt x="1117" y="1646"/>
                  </a:lnTo>
                  <a:lnTo>
                    <a:pt x="1112" y="1651"/>
                  </a:lnTo>
                  <a:lnTo>
                    <a:pt x="1101" y="1656"/>
                  </a:lnTo>
                  <a:lnTo>
                    <a:pt x="1086" y="1662"/>
                  </a:lnTo>
                  <a:lnTo>
                    <a:pt x="1073" y="1667"/>
                  </a:lnTo>
                  <a:lnTo>
                    <a:pt x="1065" y="1672"/>
                  </a:lnTo>
                  <a:lnTo>
                    <a:pt x="1044" y="1680"/>
                  </a:lnTo>
                  <a:lnTo>
                    <a:pt x="1031" y="1688"/>
                  </a:lnTo>
                  <a:lnTo>
                    <a:pt x="1017" y="1693"/>
                  </a:lnTo>
                  <a:lnTo>
                    <a:pt x="1004" y="1698"/>
                  </a:lnTo>
                  <a:lnTo>
                    <a:pt x="991" y="1704"/>
                  </a:lnTo>
                  <a:lnTo>
                    <a:pt x="981" y="1709"/>
                  </a:lnTo>
                  <a:lnTo>
                    <a:pt x="970" y="1714"/>
                  </a:lnTo>
                  <a:lnTo>
                    <a:pt x="957" y="1719"/>
                  </a:lnTo>
                  <a:lnTo>
                    <a:pt x="949" y="1725"/>
                  </a:lnTo>
                  <a:lnTo>
                    <a:pt x="881" y="1746"/>
                  </a:lnTo>
                  <a:lnTo>
                    <a:pt x="616" y="1832"/>
                  </a:lnTo>
                  <a:lnTo>
                    <a:pt x="598" y="1837"/>
                  </a:lnTo>
                  <a:lnTo>
                    <a:pt x="483" y="1874"/>
                  </a:lnTo>
                  <a:lnTo>
                    <a:pt x="475" y="1879"/>
                  </a:lnTo>
                  <a:lnTo>
                    <a:pt x="451" y="1885"/>
                  </a:lnTo>
                  <a:lnTo>
                    <a:pt x="412" y="1898"/>
                  </a:lnTo>
                  <a:lnTo>
                    <a:pt x="394" y="1903"/>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0" name="フリーフォーム 199"/>
            <p:cNvSpPr>
              <a:spLocks/>
            </p:cNvSpPr>
            <p:nvPr/>
          </p:nvSpPr>
          <p:spPr bwMode="auto">
            <a:xfrm>
              <a:off x="2766123" y="4178059"/>
              <a:ext cx="519009" cy="374395"/>
            </a:xfrm>
            <a:custGeom>
              <a:avLst/>
              <a:gdLst>
                <a:gd name="T0" fmla="*/ 634 w 1083"/>
                <a:gd name="T1" fmla="*/ 97 h 769"/>
                <a:gd name="T2" fmla="*/ 676 w 1083"/>
                <a:gd name="T3" fmla="*/ 105 h 769"/>
                <a:gd name="T4" fmla="*/ 726 w 1083"/>
                <a:gd name="T5" fmla="*/ 113 h 769"/>
                <a:gd name="T6" fmla="*/ 760 w 1083"/>
                <a:gd name="T7" fmla="*/ 115 h 769"/>
                <a:gd name="T8" fmla="*/ 786 w 1083"/>
                <a:gd name="T9" fmla="*/ 120 h 769"/>
                <a:gd name="T10" fmla="*/ 849 w 1083"/>
                <a:gd name="T11" fmla="*/ 152 h 769"/>
                <a:gd name="T12" fmla="*/ 918 w 1083"/>
                <a:gd name="T13" fmla="*/ 181 h 769"/>
                <a:gd name="T14" fmla="*/ 1083 w 1083"/>
                <a:gd name="T15" fmla="*/ 218 h 769"/>
                <a:gd name="T16" fmla="*/ 1077 w 1083"/>
                <a:gd name="T17" fmla="*/ 265 h 769"/>
                <a:gd name="T18" fmla="*/ 1075 w 1083"/>
                <a:gd name="T19" fmla="*/ 283 h 769"/>
                <a:gd name="T20" fmla="*/ 1080 w 1083"/>
                <a:gd name="T21" fmla="*/ 304 h 769"/>
                <a:gd name="T22" fmla="*/ 1072 w 1083"/>
                <a:gd name="T23" fmla="*/ 330 h 769"/>
                <a:gd name="T24" fmla="*/ 1064 w 1083"/>
                <a:gd name="T25" fmla="*/ 367 h 769"/>
                <a:gd name="T26" fmla="*/ 1051 w 1083"/>
                <a:gd name="T27" fmla="*/ 401 h 769"/>
                <a:gd name="T28" fmla="*/ 1043 w 1083"/>
                <a:gd name="T29" fmla="*/ 433 h 769"/>
                <a:gd name="T30" fmla="*/ 1038 w 1083"/>
                <a:gd name="T31" fmla="*/ 506 h 769"/>
                <a:gd name="T32" fmla="*/ 1036 w 1083"/>
                <a:gd name="T33" fmla="*/ 540 h 769"/>
                <a:gd name="T34" fmla="*/ 1033 w 1083"/>
                <a:gd name="T35" fmla="*/ 561 h 769"/>
                <a:gd name="T36" fmla="*/ 1038 w 1083"/>
                <a:gd name="T37" fmla="*/ 590 h 769"/>
                <a:gd name="T38" fmla="*/ 957 w 1083"/>
                <a:gd name="T39" fmla="*/ 616 h 769"/>
                <a:gd name="T40" fmla="*/ 878 w 1083"/>
                <a:gd name="T41" fmla="*/ 761 h 769"/>
                <a:gd name="T42" fmla="*/ 844 w 1083"/>
                <a:gd name="T43" fmla="*/ 766 h 769"/>
                <a:gd name="T44" fmla="*/ 810 w 1083"/>
                <a:gd name="T45" fmla="*/ 763 h 769"/>
                <a:gd name="T46" fmla="*/ 789 w 1083"/>
                <a:gd name="T47" fmla="*/ 761 h 769"/>
                <a:gd name="T48" fmla="*/ 766 w 1083"/>
                <a:gd name="T49" fmla="*/ 758 h 769"/>
                <a:gd name="T50" fmla="*/ 731 w 1083"/>
                <a:gd name="T51" fmla="*/ 756 h 769"/>
                <a:gd name="T52" fmla="*/ 708 w 1083"/>
                <a:gd name="T53" fmla="*/ 753 h 769"/>
                <a:gd name="T54" fmla="*/ 676 w 1083"/>
                <a:gd name="T55" fmla="*/ 750 h 769"/>
                <a:gd name="T56" fmla="*/ 653 w 1083"/>
                <a:gd name="T57" fmla="*/ 748 h 769"/>
                <a:gd name="T58" fmla="*/ 616 w 1083"/>
                <a:gd name="T59" fmla="*/ 745 h 769"/>
                <a:gd name="T60" fmla="*/ 598 w 1083"/>
                <a:gd name="T61" fmla="*/ 742 h 769"/>
                <a:gd name="T62" fmla="*/ 577 w 1083"/>
                <a:gd name="T63" fmla="*/ 740 h 769"/>
                <a:gd name="T64" fmla="*/ 514 w 1083"/>
                <a:gd name="T65" fmla="*/ 735 h 769"/>
                <a:gd name="T66" fmla="*/ 448 w 1083"/>
                <a:gd name="T67" fmla="*/ 729 h 769"/>
                <a:gd name="T68" fmla="*/ 417 w 1083"/>
                <a:gd name="T69" fmla="*/ 724 h 769"/>
                <a:gd name="T70" fmla="*/ 385 w 1083"/>
                <a:gd name="T71" fmla="*/ 724 h 769"/>
                <a:gd name="T72" fmla="*/ 359 w 1083"/>
                <a:gd name="T73" fmla="*/ 721 h 769"/>
                <a:gd name="T74" fmla="*/ 288 w 1083"/>
                <a:gd name="T75" fmla="*/ 716 h 769"/>
                <a:gd name="T76" fmla="*/ 270 w 1083"/>
                <a:gd name="T77" fmla="*/ 714 h 769"/>
                <a:gd name="T78" fmla="*/ 210 w 1083"/>
                <a:gd name="T79" fmla="*/ 716 h 769"/>
                <a:gd name="T80" fmla="*/ 131 w 1083"/>
                <a:gd name="T81" fmla="*/ 719 h 769"/>
                <a:gd name="T82" fmla="*/ 102 w 1083"/>
                <a:gd name="T83" fmla="*/ 719 h 769"/>
                <a:gd name="T84" fmla="*/ 79 w 1083"/>
                <a:gd name="T85" fmla="*/ 719 h 769"/>
                <a:gd name="T86" fmla="*/ 60 w 1083"/>
                <a:gd name="T87" fmla="*/ 719 h 769"/>
                <a:gd name="T88" fmla="*/ 42 w 1083"/>
                <a:gd name="T89" fmla="*/ 721 h 769"/>
                <a:gd name="T90" fmla="*/ 21 w 1083"/>
                <a:gd name="T91" fmla="*/ 721 h 769"/>
                <a:gd name="T92" fmla="*/ 3 w 1083"/>
                <a:gd name="T93" fmla="*/ 721 h 769"/>
                <a:gd name="T94" fmla="*/ 8 w 1083"/>
                <a:gd name="T95" fmla="*/ 693 h 769"/>
                <a:gd name="T96" fmla="*/ 42 w 1083"/>
                <a:gd name="T97" fmla="*/ 572 h 769"/>
                <a:gd name="T98" fmla="*/ 79 w 1083"/>
                <a:gd name="T99" fmla="*/ 462 h 769"/>
                <a:gd name="T100" fmla="*/ 89 w 1083"/>
                <a:gd name="T101" fmla="*/ 412 h 769"/>
                <a:gd name="T102" fmla="*/ 94 w 1083"/>
                <a:gd name="T103" fmla="*/ 385 h 769"/>
                <a:gd name="T104" fmla="*/ 128 w 1083"/>
                <a:gd name="T105" fmla="*/ 249 h 769"/>
                <a:gd name="T106" fmla="*/ 131 w 1083"/>
                <a:gd name="T107" fmla="*/ 228 h 769"/>
                <a:gd name="T108" fmla="*/ 134 w 1083"/>
                <a:gd name="T109" fmla="*/ 191 h 769"/>
                <a:gd name="T110" fmla="*/ 131 w 1083"/>
                <a:gd name="T111" fmla="*/ 155 h 769"/>
                <a:gd name="T112" fmla="*/ 128 w 1083"/>
                <a:gd name="T113" fmla="*/ 120 h 769"/>
                <a:gd name="T114" fmla="*/ 210 w 1083"/>
                <a:gd name="T115" fmla="*/ 84 h 769"/>
                <a:gd name="T116" fmla="*/ 299 w 1083"/>
                <a:gd name="T117" fmla="*/ 86 h 769"/>
                <a:gd name="T118" fmla="*/ 336 w 1083"/>
                <a:gd name="T119" fmla="*/ 86 h 769"/>
                <a:gd name="T120" fmla="*/ 325 w 1083"/>
                <a:gd name="T121" fmla="*/ 57 h 769"/>
                <a:gd name="T122" fmla="*/ 336 w 1083"/>
                <a:gd name="T123" fmla="*/ 13 h 769"/>
                <a:gd name="T124" fmla="*/ 514 w 1083"/>
                <a:gd name="T125" fmla="*/ 78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83" h="769">
                  <a:moveTo>
                    <a:pt x="579" y="89"/>
                  </a:moveTo>
                  <a:lnTo>
                    <a:pt x="598" y="92"/>
                  </a:lnTo>
                  <a:lnTo>
                    <a:pt x="606" y="92"/>
                  </a:lnTo>
                  <a:lnTo>
                    <a:pt x="608" y="92"/>
                  </a:lnTo>
                  <a:lnTo>
                    <a:pt x="616" y="94"/>
                  </a:lnTo>
                  <a:lnTo>
                    <a:pt x="624" y="94"/>
                  </a:lnTo>
                  <a:lnTo>
                    <a:pt x="634" y="97"/>
                  </a:lnTo>
                  <a:lnTo>
                    <a:pt x="648" y="97"/>
                  </a:lnTo>
                  <a:lnTo>
                    <a:pt x="650" y="97"/>
                  </a:lnTo>
                  <a:lnTo>
                    <a:pt x="653" y="97"/>
                  </a:lnTo>
                  <a:lnTo>
                    <a:pt x="655" y="99"/>
                  </a:lnTo>
                  <a:lnTo>
                    <a:pt x="663" y="99"/>
                  </a:lnTo>
                  <a:lnTo>
                    <a:pt x="666" y="99"/>
                  </a:lnTo>
                  <a:lnTo>
                    <a:pt x="676" y="105"/>
                  </a:lnTo>
                  <a:lnTo>
                    <a:pt x="679" y="105"/>
                  </a:lnTo>
                  <a:lnTo>
                    <a:pt x="684" y="107"/>
                  </a:lnTo>
                  <a:lnTo>
                    <a:pt x="687" y="107"/>
                  </a:lnTo>
                  <a:lnTo>
                    <a:pt x="713" y="113"/>
                  </a:lnTo>
                  <a:lnTo>
                    <a:pt x="718" y="113"/>
                  </a:lnTo>
                  <a:lnTo>
                    <a:pt x="721" y="113"/>
                  </a:lnTo>
                  <a:lnTo>
                    <a:pt x="726" y="113"/>
                  </a:lnTo>
                  <a:lnTo>
                    <a:pt x="737" y="113"/>
                  </a:lnTo>
                  <a:lnTo>
                    <a:pt x="739" y="113"/>
                  </a:lnTo>
                  <a:lnTo>
                    <a:pt x="742" y="113"/>
                  </a:lnTo>
                  <a:lnTo>
                    <a:pt x="745" y="113"/>
                  </a:lnTo>
                  <a:lnTo>
                    <a:pt x="745" y="115"/>
                  </a:lnTo>
                  <a:lnTo>
                    <a:pt x="750" y="115"/>
                  </a:lnTo>
                  <a:lnTo>
                    <a:pt x="760" y="115"/>
                  </a:lnTo>
                  <a:lnTo>
                    <a:pt x="766" y="115"/>
                  </a:lnTo>
                  <a:lnTo>
                    <a:pt x="771" y="118"/>
                  </a:lnTo>
                  <a:lnTo>
                    <a:pt x="773" y="118"/>
                  </a:lnTo>
                  <a:lnTo>
                    <a:pt x="779" y="118"/>
                  </a:lnTo>
                  <a:lnTo>
                    <a:pt x="784" y="118"/>
                  </a:lnTo>
                  <a:lnTo>
                    <a:pt x="786" y="118"/>
                  </a:lnTo>
                  <a:lnTo>
                    <a:pt x="786" y="120"/>
                  </a:lnTo>
                  <a:lnTo>
                    <a:pt x="789" y="120"/>
                  </a:lnTo>
                  <a:lnTo>
                    <a:pt x="810" y="131"/>
                  </a:lnTo>
                  <a:lnTo>
                    <a:pt x="818" y="134"/>
                  </a:lnTo>
                  <a:lnTo>
                    <a:pt x="836" y="141"/>
                  </a:lnTo>
                  <a:lnTo>
                    <a:pt x="836" y="144"/>
                  </a:lnTo>
                  <a:lnTo>
                    <a:pt x="839" y="144"/>
                  </a:lnTo>
                  <a:lnTo>
                    <a:pt x="849" y="152"/>
                  </a:lnTo>
                  <a:lnTo>
                    <a:pt x="860" y="157"/>
                  </a:lnTo>
                  <a:lnTo>
                    <a:pt x="865" y="160"/>
                  </a:lnTo>
                  <a:lnTo>
                    <a:pt x="870" y="162"/>
                  </a:lnTo>
                  <a:lnTo>
                    <a:pt x="894" y="170"/>
                  </a:lnTo>
                  <a:lnTo>
                    <a:pt x="899" y="173"/>
                  </a:lnTo>
                  <a:lnTo>
                    <a:pt x="910" y="176"/>
                  </a:lnTo>
                  <a:lnTo>
                    <a:pt x="918" y="181"/>
                  </a:lnTo>
                  <a:lnTo>
                    <a:pt x="975" y="194"/>
                  </a:lnTo>
                  <a:lnTo>
                    <a:pt x="980" y="194"/>
                  </a:lnTo>
                  <a:lnTo>
                    <a:pt x="996" y="197"/>
                  </a:lnTo>
                  <a:lnTo>
                    <a:pt x="1017" y="202"/>
                  </a:lnTo>
                  <a:lnTo>
                    <a:pt x="1057" y="212"/>
                  </a:lnTo>
                  <a:lnTo>
                    <a:pt x="1077" y="218"/>
                  </a:lnTo>
                  <a:lnTo>
                    <a:pt x="1083" y="218"/>
                  </a:lnTo>
                  <a:lnTo>
                    <a:pt x="1083" y="223"/>
                  </a:lnTo>
                  <a:lnTo>
                    <a:pt x="1080" y="249"/>
                  </a:lnTo>
                  <a:lnTo>
                    <a:pt x="1080" y="257"/>
                  </a:lnTo>
                  <a:lnTo>
                    <a:pt x="1080" y="260"/>
                  </a:lnTo>
                  <a:lnTo>
                    <a:pt x="1080" y="262"/>
                  </a:lnTo>
                  <a:lnTo>
                    <a:pt x="1077" y="262"/>
                  </a:lnTo>
                  <a:lnTo>
                    <a:pt x="1077" y="265"/>
                  </a:lnTo>
                  <a:lnTo>
                    <a:pt x="1075" y="267"/>
                  </a:lnTo>
                  <a:lnTo>
                    <a:pt x="1075" y="270"/>
                  </a:lnTo>
                  <a:lnTo>
                    <a:pt x="1072" y="270"/>
                  </a:lnTo>
                  <a:lnTo>
                    <a:pt x="1072" y="273"/>
                  </a:lnTo>
                  <a:lnTo>
                    <a:pt x="1072" y="278"/>
                  </a:lnTo>
                  <a:lnTo>
                    <a:pt x="1072" y="280"/>
                  </a:lnTo>
                  <a:lnTo>
                    <a:pt x="1075" y="283"/>
                  </a:lnTo>
                  <a:lnTo>
                    <a:pt x="1077" y="286"/>
                  </a:lnTo>
                  <a:lnTo>
                    <a:pt x="1077" y="288"/>
                  </a:lnTo>
                  <a:lnTo>
                    <a:pt x="1080" y="291"/>
                  </a:lnTo>
                  <a:lnTo>
                    <a:pt x="1080" y="294"/>
                  </a:lnTo>
                  <a:lnTo>
                    <a:pt x="1080" y="299"/>
                  </a:lnTo>
                  <a:lnTo>
                    <a:pt x="1080" y="301"/>
                  </a:lnTo>
                  <a:lnTo>
                    <a:pt x="1080" y="304"/>
                  </a:lnTo>
                  <a:lnTo>
                    <a:pt x="1077" y="307"/>
                  </a:lnTo>
                  <a:lnTo>
                    <a:pt x="1077" y="309"/>
                  </a:lnTo>
                  <a:lnTo>
                    <a:pt x="1077" y="312"/>
                  </a:lnTo>
                  <a:lnTo>
                    <a:pt x="1075" y="320"/>
                  </a:lnTo>
                  <a:lnTo>
                    <a:pt x="1072" y="322"/>
                  </a:lnTo>
                  <a:lnTo>
                    <a:pt x="1072" y="328"/>
                  </a:lnTo>
                  <a:lnTo>
                    <a:pt x="1072" y="330"/>
                  </a:lnTo>
                  <a:lnTo>
                    <a:pt x="1072" y="333"/>
                  </a:lnTo>
                  <a:lnTo>
                    <a:pt x="1070" y="338"/>
                  </a:lnTo>
                  <a:lnTo>
                    <a:pt x="1067" y="351"/>
                  </a:lnTo>
                  <a:lnTo>
                    <a:pt x="1067" y="354"/>
                  </a:lnTo>
                  <a:lnTo>
                    <a:pt x="1067" y="357"/>
                  </a:lnTo>
                  <a:lnTo>
                    <a:pt x="1067" y="359"/>
                  </a:lnTo>
                  <a:lnTo>
                    <a:pt x="1064" y="367"/>
                  </a:lnTo>
                  <a:lnTo>
                    <a:pt x="1062" y="370"/>
                  </a:lnTo>
                  <a:lnTo>
                    <a:pt x="1059" y="370"/>
                  </a:lnTo>
                  <a:lnTo>
                    <a:pt x="1054" y="372"/>
                  </a:lnTo>
                  <a:lnTo>
                    <a:pt x="1051" y="375"/>
                  </a:lnTo>
                  <a:lnTo>
                    <a:pt x="1051" y="391"/>
                  </a:lnTo>
                  <a:lnTo>
                    <a:pt x="1051" y="399"/>
                  </a:lnTo>
                  <a:lnTo>
                    <a:pt x="1051" y="401"/>
                  </a:lnTo>
                  <a:lnTo>
                    <a:pt x="1049" y="409"/>
                  </a:lnTo>
                  <a:lnTo>
                    <a:pt x="1049" y="412"/>
                  </a:lnTo>
                  <a:lnTo>
                    <a:pt x="1049" y="420"/>
                  </a:lnTo>
                  <a:lnTo>
                    <a:pt x="1046" y="425"/>
                  </a:lnTo>
                  <a:lnTo>
                    <a:pt x="1046" y="427"/>
                  </a:lnTo>
                  <a:lnTo>
                    <a:pt x="1046" y="430"/>
                  </a:lnTo>
                  <a:lnTo>
                    <a:pt x="1043" y="433"/>
                  </a:lnTo>
                  <a:lnTo>
                    <a:pt x="1043" y="451"/>
                  </a:lnTo>
                  <a:lnTo>
                    <a:pt x="1041" y="477"/>
                  </a:lnTo>
                  <a:lnTo>
                    <a:pt x="1041" y="480"/>
                  </a:lnTo>
                  <a:lnTo>
                    <a:pt x="1041" y="485"/>
                  </a:lnTo>
                  <a:lnTo>
                    <a:pt x="1041" y="490"/>
                  </a:lnTo>
                  <a:lnTo>
                    <a:pt x="1041" y="493"/>
                  </a:lnTo>
                  <a:lnTo>
                    <a:pt x="1038" y="506"/>
                  </a:lnTo>
                  <a:lnTo>
                    <a:pt x="1038" y="509"/>
                  </a:lnTo>
                  <a:lnTo>
                    <a:pt x="1038" y="517"/>
                  </a:lnTo>
                  <a:lnTo>
                    <a:pt x="1036" y="519"/>
                  </a:lnTo>
                  <a:lnTo>
                    <a:pt x="1036" y="525"/>
                  </a:lnTo>
                  <a:lnTo>
                    <a:pt x="1036" y="530"/>
                  </a:lnTo>
                  <a:lnTo>
                    <a:pt x="1036" y="535"/>
                  </a:lnTo>
                  <a:lnTo>
                    <a:pt x="1036" y="540"/>
                  </a:lnTo>
                  <a:lnTo>
                    <a:pt x="1036" y="543"/>
                  </a:lnTo>
                  <a:lnTo>
                    <a:pt x="1036" y="546"/>
                  </a:lnTo>
                  <a:lnTo>
                    <a:pt x="1036" y="548"/>
                  </a:lnTo>
                  <a:lnTo>
                    <a:pt x="1036" y="551"/>
                  </a:lnTo>
                  <a:lnTo>
                    <a:pt x="1036" y="553"/>
                  </a:lnTo>
                  <a:lnTo>
                    <a:pt x="1036" y="556"/>
                  </a:lnTo>
                  <a:lnTo>
                    <a:pt x="1033" y="561"/>
                  </a:lnTo>
                  <a:lnTo>
                    <a:pt x="1033" y="567"/>
                  </a:lnTo>
                  <a:lnTo>
                    <a:pt x="1033" y="569"/>
                  </a:lnTo>
                  <a:lnTo>
                    <a:pt x="1033" y="572"/>
                  </a:lnTo>
                  <a:lnTo>
                    <a:pt x="1033" y="574"/>
                  </a:lnTo>
                  <a:lnTo>
                    <a:pt x="1036" y="574"/>
                  </a:lnTo>
                  <a:lnTo>
                    <a:pt x="1036" y="580"/>
                  </a:lnTo>
                  <a:lnTo>
                    <a:pt x="1038" y="590"/>
                  </a:lnTo>
                  <a:lnTo>
                    <a:pt x="1038" y="593"/>
                  </a:lnTo>
                  <a:lnTo>
                    <a:pt x="1038" y="619"/>
                  </a:lnTo>
                  <a:lnTo>
                    <a:pt x="1017" y="619"/>
                  </a:lnTo>
                  <a:lnTo>
                    <a:pt x="996" y="619"/>
                  </a:lnTo>
                  <a:lnTo>
                    <a:pt x="965" y="616"/>
                  </a:lnTo>
                  <a:lnTo>
                    <a:pt x="960" y="616"/>
                  </a:lnTo>
                  <a:lnTo>
                    <a:pt x="957" y="616"/>
                  </a:lnTo>
                  <a:lnTo>
                    <a:pt x="946" y="616"/>
                  </a:lnTo>
                  <a:lnTo>
                    <a:pt x="925" y="614"/>
                  </a:lnTo>
                  <a:lnTo>
                    <a:pt x="891" y="614"/>
                  </a:lnTo>
                  <a:lnTo>
                    <a:pt x="886" y="672"/>
                  </a:lnTo>
                  <a:lnTo>
                    <a:pt x="883" y="714"/>
                  </a:lnTo>
                  <a:lnTo>
                    <a:pt x="881" y="732"/>
                  </a:lnTo>
                  <a:lnTo>
                    <a:pt x="878" y="761"/>
                  </a:lnTo>
                  <a:lnTo>
                    <a:pt x="878" y="766"/>
                  </a:lnTo>
                  <a:lnTo>
                    <a:pt x="878" y="769"/>
                  </a:lnTo>
                  <a:lnTo>
                    <a:pt x="857" y="766"/>
                  </a:lnTo>
                  <a:lnTo>
                    <a:pt x="855" y="766"/>
                  </a:lnTo>
                  <a:lnTo>
                    <a:pt x="852" y="766"/>
                  </a:lnTo>
                  <a:lnTo>
                    <a:pt x="849" y="766"/>
                  </a:lnTo>
                  <a:lnTo>
                    <a:pt x="844" y="766"/>
                  </a:lnTo>
                  <a:lnTo>
                    <a:pt x="842" y="766"/>
                  </a:lnTo>
                  <a:lnTo>
                    <a:pt x="834" y="766"/>
                  </a:lnTo>
                  <a:lnTo>
                    <a:pt x="828" y="763"/>
                  </a:lnTo>
                  <a:lnTo>
                    <a:pt x="823" y="763"/>
                  </a:lnTo>
                  <a:lnTo>
                    <a:pt x="821" y="763"/>
                  </a:lnTo>
                  <a:lnTo>
                    <a:pt x="815" y="763"/>
                  </a:lnTo>
                  <a:lnTo>
                    <a:pt x="810" y="763"/>
                  </a:lnTo>
                  <a:lnTo>
                    <a:pt x="807" y="763"/>
                  </a:lnTo>
                  <a:lnTo>
                    <a:pt x="805" y="761"/>
                  </a:lnTo>
                  <a:lnTo>
                    <a:pt x="802" y="761"/>
                  </a:lnTo>
                  <a:lnTo>
                    <a:pt x="800" y="761"/>
                  </a:lnTo>
                  <a:lnTo>
                    <a:pt x="794" y="761"/>
                  </a:lnTo>
                  <a:lnTo>
                    <a:pt x="792" y="761"/>
                  </a:lnTo>
                  <a:lnTo>
                    <a:pt x="789" y="761"/>
                  </a:lnTo>
                  <a:lnTo>
                    <a:pt x="786" y="761"/>
                  </a:lnTo>
                  <a:lnTo>
                    <a:pt x="779" y="761"/>
                  </a:lnTo>
                  <a:lnTo>
                    <a:pt x="776" y="758"/>
                  </a:lnTo>
                  <a:lnTo>
                    <a:pt x="773" y="758"/>
                  </a:lnTo>
                  <a:lnTo>
                    <a:pt x="771" y="758"/>
                  </a:lnTo>
                  <a:lnTo>
                    <a:pt x="768" y="758"/>
                  </a:lnTo>
                  <a:lnTo>
                    <a:pt x="766" y="758"/>
                  </a:lnTo>
                  <a:lnTo>
                    <a:pt x="760" y="758"/>
                  </a:lnTo>
                  <a:lnTo>
                    <a:pt x="752" y="758"/>
                  </a:lnTo>
                  <a:lnTo>
                    <a:pt x="742" y="756"/>
                  </a:lnTo>
                  <a:lnTo>
                    <a:pt x="739" y="756"/>
                  </a:lnTo>
                  <a:lnTo>
                    <a:pt x="737" y="756"/>
                  </a:lnTo>
                  <a:lnTo>
                    <a:pt x="734" y="756"/>
                  </a:lnTo>
                  <a:lnTo>
                    <a:pt x="731" y="756"/>
                  </a:lnTo>
                  <a:lnTo>
                    <a:pt x="726" y="756"/>
                  </a:lnTo>
                  <a:lnTo>
                    <a:pt x="724" y="756"/>
                  </a:lnTo>
                  <a:lnTo>
                    <a:pt x="721" y="753"/>
                  </a:lnTo>
                  <a:lnTo>
                    <a:pt x="718" y="753"/>
                  </a:lnTo>
                  <a:lnTo>
                    <a:pt x="716" y="753"/>
                  </a:lnTo>
                  <a:lnTo>
                    <a:pt x="710" y="753"/>
                  </a:lnTo>
                  <a:lnTo>
                    <a:pt x="708" y="753"/>
                  </a:lnTo>
                  <a:lnTo>
                    <a:pt x="705" y="753"/>
                  </a:lnTo>
                  <a:lnTo>
                    <a:pt x="692" y="753"/>
                  </a:lnTo>
                  <a:lnTo>
                    <a:pt x="687" y="750"/>
                  </a:lnTo>
                  <a:lnTo>
                    <a:pt x="684" y="750"/>
                  </a:lnTo>
                  <a:lnTo>
                    <a:pt x="682" y="750"/>
                  </a:lnTo>
                  <a:lnTo>
                    <a:pt x="679" y="750"/>
                  </a:lnTo>
                  <a:lnTo>
                    <a:pt x="676" y="750"/>
                  </a:lnTo>
                  <a:lnTo>
                    <a:pt x="674" y="750"/>
                  </a:lnTo>
                  <a:lnTo>
                    <a:pt x="669" y="750"/>
                  </a:lnTo>
                  <a:lnTo>
                    <a:pt x="663" y="750"/>
                  </a:lnTo>
                  <a:lnTo>
                    <a:pt x="661" y="750"/>
                  </a:lnTo>
                  <a:lnTo>
                    <a:pt x="658" y="748"/>
                  </a:lnTo>
                  <a:lnTo>
                    <a:pt x="655" y="748"/>
                  </a:lnTo>
                  <a:lnTo>
                    <a:pt x="653" y="748"/>
                  </a:lnTo>
                  <a:lnTo>
                    <a:pt x="650" y="748"/>
                  </a:lnTo>
                  <a:lnTo>
                    <a:pt x="648" y="748"/>
                  </a:lnTo>
                  <a:lnTo>
                    <a:pt x="627" y="745"/>
                  </a:lnTo>
                  <a:lnTo>
                    <a:pt x="624" y="745"/>
                  </a:lnTo>
                  <a:lnTo>
                    <a:pt x="621" y="745"/>
                  </a:lnTo>
                  <a:lnTo>
                    <a:pt x="619" y="745"/>
                  </a:lnTo>
                  <a:lnTo>
                    <a:pt x="616" y="745"/>
                  </a:lnTo>
                  <a:lnTo>
                    <a:pt x="611" y="745"/>
                  </a:lnTo>
                  <a:lnTo>
                    <a:pt x="611" y="742"/>
                  </a:lnTo>
                  <a:lnTo>
                    <a:pt x="608" y="742"/>
                  </a:lnTo>
                  <a:lnTo>
                    <a:pt x="606" y="742"/>
                  </a:lnTo>
                  <a:lnTo>
                    <a:pt x="603" y="742"/>
                  </a:lnTo>
                  <a:lnTo>
                    <a:pt x="600" y="742"/>
                  </a:lnTo>
                  <a:lnTo>
                    <a:pt x="598" y="742"/>
                  </a:lnTo>
                  <a:lnTo>
                    <a:pt x="592" y="742"/>
                  </a:lnTo>
                  <a:lnTo>
                    <a:pt x="587" y="742"/>
                  </a:lnTo>
                  <a:lnTo>
                    <a:pt x="585" y="742"/>
                  </a:lnTo>
                  <a:lnTo>
                    <a:pt x="582" y="742"/>
                  </a:lnTo>
                  <a:lnTo>
                    <a:pt x="579" y="742"/>
                  </a:lnTo>
                  <a:lnTo>
                    <a:pt x="579" y="740"/>
                  </a:lnTo>
                  <a:lnTo>
                    <a:pt x="577" y="740"/>
                  </a:lnTo>
                  <a:lnTo>
                    <a:pt x="564" y="740"/>
                  </a:lnTo>
                  <a:lnTo>
                    <a:pt x="556" y="740"/>
                  </a:lnTo>
                  <a:lnTo>
                    <a:pt x="553" y="740"/>
                  </a:lnTo>
                  <a:lnTo>
                    <a:pt x="537" y="737"/>
                  </a:lnTo>
                  <a:lnTo>
                    <a:pt x="522" y="735"/>
                  </a:lnTo>
                  <a:lnTo>
                    <a:pt x="519" y="735"/>
                  </a:lnTo>
                  <a:lnTo>
                    <a:pt x="514" y="735"/>
                  </a:lnTo>
                  <a:lnTo>
                    <a:pt x="503" y="735"/>
                  </a:lnTo>
                  <a:lnTo>
                    <a:pt x="498" y="735"/>
                  </a:lnTo>
                  <a:lnTo>
                    <a:pt x="495" y="735"/>
                  </a:lnTo>
                  <a:lnTo>
                    <a:pt x="495" y="732"/>
                  </a:lnTo>
                  <a:lnTo>
                    <a:pt x="459" y="729"/>
                  </a:lnTo>
                  <a:lnTo>
                    <a:pt x="451" y="729"/>
                  </a:lnTo>
                  <a:lnTo>
                    <a:pt x="448" y="729"/>
                  </a:lnTo>
                  <a:lnTo>
                    <a:pt x="448" y="727"/>
                  </a:lnTo>
                  <a:lnTo>
                    <a:pt x="446" y="727"/>
                  </a:lnTo>
                  <a:lnTo>
                    <a:pt x="430" y="727"/>
                  </a:lnTo>
                  <a:lnTo>
                    <a:pt x="422" y="724"/>
                  </a:lnTo>
                  <a:lnTo>
                    <a:pt x="419" y="727"/>
                  </a:lnTo>
                  <a:lnTo>
                    <a:pt x="417" y="727"/>
                  </a:lnTo>
                  <a:lnTo>
                    <a:pt x="417" y="724"/>
                  </a:lnTo>
                  <a:lnTo>
                    <a:pt x="412" y="724"/>
                  </a:lnTo>
                  <a:lnTo>
                    <a:pt x="406" y="724"/>
                  </a:lnTo>
                  <a:lnTo>
                    <a:pt x="404" y="724"/>
                  </a:lnTo>
                  <a:lnTo>
                    <a:pt x="396" y="724"/>
                  </a:lnTo>
                  <a:lnTo>
                    <a:pt x="393" y="724"/>
                  </a:lnTo>
                  <a:lnTo>
                    <a:pt x="388" y="724"/>
                  </a:lnTo>
                  <a:lnTo>
                    <a:pt x="385" y="724"/>
                  </a:lnTo>
                  <a:lnTo>
                    <a:pt x="383" y="724"/>
                  </a:lnTo>
                  <a:lnTo>
                    <a:pt x="380" y="724"/>
                  </a:lnTo>
                  <a:lnTo>
                    <a:pt x="378" y="724"/>
                  </a:lnTo>
                  <a:lnTo>
                    <a:pt x="372" y="721"/>
                  </a:lnTo>
                  <a:lnTo>
                    <a:pt x="370" y="721"/>
                  </a:lnTo>
                  <a:lnTo>
                    <a:pt x="364" y="721"/>
                  </a:lnTo>
                  <a:lnTo>
                    <a:pt x="359" y="721"/>
                  </a:lnTo>
                  <a:lnTo>
                    <a:pt x="354" y="721"/>
                  </a:lnTo>
                  <a:lnTo>
                    <a:pt x="351" y="721"/>
                  </a:lnTo>
                  <a:lnTo>
                    <a:pt x="343" y="721"/>
                  </a:lnTo>
                  <a:lnTo>
                    <a:pt x="299" y="716"/>
                  </a:lnTo>
                  <a:lnTo>
                    <a:pt x="294" y="716"/>
                  </a:lnTo>
                  <a:lnTo>
                    <a:pt x="291" y="716"/>
                  </a:lnTo>
                  <a:lnTo>
                    <a:pt x="288" y="716"/>
                  </a:lnTo>
                  <a:lnTo>
                    <a:pt x="283" y="716"/>
                  </a:lnTo>
                  <a:lnTo>
                    <a:pt x="281" y="716"/>
                  </a:lnTo>
                  <a:lnTo>
                    <a:pt x="278" y="716"/>
                  </a:lnTo>
                  <a:lnTo>
                    <a:pt x="275" y="716"/>
                  </a:lnTo>
                  <a:lnTo>
                    <a:pt x="273" y="716"/>
                  </a:lnTo>
                  <a:lnTo>
                    <a:pt x="273" y="714"/>
                  </a:lnTo>
                  <a:lnTo>
                    <a:pt x="270" y="714"/>
                  </a:lnTo>
                  <a:lnTo>
                    <a:pt x="267" y="714"/>
                  </a:lnTo>
                  <a:lnTo>
                    <a:pt x="262" y="716"/>
                  </a:lnTo>
                  <a:lnTo>
                    <a:pt x="252" y="716"/>
                  </a:lnTo>
                  <a:lnTo>
                    <a:pt x="249" y="716"/>
                  </a:lnTo>
                  <a:lnTo>
                    <a:pt x="244" y="716"/>
                  </a:lnTo>
                  <a:lnTo>
                    <a:pt x="241" y="716"/>
                  </a:lnTo>
                  <a:lnTo>
                    <a:pt x="210" y="716"/>
                  </a:lnTo>
                  <a:lnTo>
                    <a:pt x="202" y="716"/>
                  </a:lnTo>
                  <a:lnTo>
                    <a:pt x="197" y="716"/>
                  </a:lnTo>
                  <a:lnTo>
                    <a:pt x="181" y="716"/>
                  </a:lnTo>
                  <a:lnTo>
                    <a:pt x="170" y="716"/>
                  </a:lnTo>
                  <a:lnTo>
                    <a:pt x="160" y="719"/>
                  </a:lnTo>
                  <a:lnTo>
                    <a:pt x="134" y="719"/>
                  </a:lnTo>
                  <a:lnTo>
                    <a:pt x="131" y="719"/>
                  </a:lnTo>
                  <a:lnTo>
                    <a:pt x="126" y="719"/>
                  </a:lnTo>
                  <a:lnTo>
                    <a:pt x="123" y="719"/>
                  </a:lnTo>
                  <a:lnTo>
                    <a:pt x="121" y="719"/>
                  </a:lnTo>
                  <a:lnTo>
                    <a:pt x="110" y="719"/>
                  </a:lnTo>
                  <a:lnTo>
                    <a:pt x="108" y="719"/>
                  </a:lnTo>
                  <a:lnTo>
                    <a:pt x="105" y="719"/>
                  </a:lnTo>
                  <a:lnTo>
                    <a:pt x="102" y="719"/>
                  </a:lnTo>
                  <a:lnTo>
                    <a:pt x="100" y="719"/>
                  </a:lnTo>
                  <a:lnTo>
                    <a:pt x="97" y="719"/>
                  </a:lnTo>
                  <a:lnTo>
                    <a:pt x="94" y="719"/>
                  </a:lnTo>
                  <a:lnTo>
                    <a:pt x="89" y="719"/>
                  </a:lnTo>
                  <a:lnTo>
                    <a:pt x="84" y="719"/>
                  </a:lnTo>
                  <a:lnTo>
                    <a:pt x="81" y="719"/>
                  </a:lnTo>
                  <a:lnTo>
                    <a:pt x="79" y="719"/>
                  </a:lnTo>
                  <a:lnTo>
                    <a:pt x="76" y="719"/>
                  </a:lnTo>
                  <a:lnTo>
                    <a:pt x="73" y="719"/>
                  </a:lnTo>
                  <a:lnTo>
                    <a:pt x="71" y="719"/>
                  </a:lnTo>
                  <a:lnTo>
                    <a:pt x="68" y="719"/>
                  </a:lnTo>
                  <a:lnTo>
                    <a:pt x="66" y="719"/>
                  </a:lnTo>
                  <a:lnTo>
                    <a:pt x="63" y="719"/>
                  </a:lnTo>
                  <a:lnTo>
                    <a:pt x="60" y="719"/>
                  </a:lnTo>
                  <a:lnTo>
                    <a:pt x="58" y="719"/>
                  </a:lnTo>
                  <a:lnTo>
                    <a:pt x="55" y="719"/>
                  </a:lnTo>
                  <a:lnTo>
                    <a:pt x="52" y="719"/>
                  </a:lnTo>
                  <a:lnTo>
                    <a:pt x="50" y="719"/>
                  </a:lnTo>
                  <a:lnTo>
                    <a:pt x="47" y="719"/>
                  </a:lnTo>
                  <a:lnTo>
                    <a:pt x="45" y="719"/>
                  </a:lnTo>
                  <a:lnTo>
                    <a:pt x="42" y="721"/>
                  </a:lnTo>
                  <a:lnTo>
                    <a:pt x="39" y="721"/>
                  </a:lnTo>
                  <a:lnTo>
                    <a:pt x="37" y="721"/>
                  </a:lnTo>
                  <a:lnTo>
                    <a:pt x="31" y="721"/>
                  </a:lnTo>
                  <a:lnTo>
                    <a:pt x="29" y="721"/>
                  </a:lnTo>
                  <a:lnTo>
                    <a:pt x="26" y="721"/>
                  </a:lnTo>
                  <a:lnTo>
                    <a:pt x="24" y="721"/>
                  </a:lnTo>
                  <a:lnTo>
                    <a:pt x="21" y="721"/>
                  </a:lnTo>
                  <a:lnTo>
                    <a:pt x="18" y="721"/>
                  </a:lnTo>
                  <a:lnTo>
                    <a:pt x="16" y="721"/>
                  </a:lnTo>
                  <a:lnTo>
                    <a:pt x="13" y="721"/>
                  </a:lnTo>
                  <a:lnTo>
                    <a:pt x="11" y="721"/>
                  </a:lnTo>
                  <a:lnTo>
                    <a:pt x="8" y="721"/>
                  </a:lnTo>
                  <a:lnTo>
                    <a:pt x="5" y="721"/>
                  </a:lnTo>
                  <a:lnTo>
                    <a:pt x="3" y="721"/>
                  </a:lnTo>
                  <a:lnTo>
                    <a:pt x="0" y="721"/>
                  </a:lnTo>
                  <a:lnTo>
                    <a:pt x="0" y="719"/>
                  </a:lnTo>
                  <a:lnTo>
                    <a:pt x="3" y="711"/>
                  </a:lnTo>
                  <a:lnTo>
                    <a:pt x="5" y="700"/>
                  </a:lnTo>
                  <a:lnTo>
                    <a:pt x="5" y="698"/>
                  </a:lnTo>
                  <a:lnTo>
                    <a:pt x="8" y="695"/>
                  </a:lnTo>
                  <a:lnTo>
                    <a:pt x="8" y="693"/>
                  </a:lnTo>
                  <a:lnTo>
                    <a:pt x="13" y="669"/>
                  </a:lnTo>
                  <a:lnTo>
                    <a:pt x="16" y="664"/>
                  </a:lnTo>
                  <a:lnTo>
                    <a:pt x="18" y="656"/>
                  </a:lnTo>
                  <a:lnTo>
                    <a:pt x="18" y="653"/>
                  </a:lnTo>
                  <a:lnTo>
                    <a:pt x="21" y="651"/>
                  </a:lnTo>
                  <a:lnTo>
                    <a:pt x="31" y="611"/>
                  </a:lnTo>
                  <a:lnTo>
                    <a:pt x="42" y="572"/>
                  </a:lnTo>
                  <a:lnTo>
                    <a:pt x="60" y="509"/>
                  </a:lnTo>
                  <a:lnTo>
                    <a:pt x="60" y="506"/>
                  </a:lnTo>
                  <a:lnTo>
                    <a:pt x="63" y="498"/>
                  </a:lnTo>
                  <a:lnTo>
                    <a:pt x="66" y="490"/>
                  </a:lnTo>
                  <a:lnTo>
                    <a:pt x="71" y="475"/>
                  </a:lnTo>
                  <a:lnTo>
                    <a:pt x="76" y="467"/>
                  </a:lnTo>
                  <a:lnTo>
                    <a:pt x="79" y="462"/>
                  </a:lnTo>
                  <a:lnTo>
                    <a:pt x="79" y="456"/>
                  </a:lnTo>
                  <a:lnTo>
                    <a:pt x="81" y="448"/>
                  </a:lnTo>
                  <a:lnTo>
                    <a:pt x="81" y="441"/>
                  </a:lnTo>
                  <a:lnTo>
                    <a:pt x="84" y="441"/>
                  </a:lnTo>
                  <a:lnTo>
                    <a:pt x="84" y="435"/>
                  </a:lnTo>
                  <a:lnTo>
                    <a:pt x="87" y="435"/>
                  </a:lnTo>
                  <a:lnTo>
                    <a:pt x="89" y="412"/>
                  </a:lnTo>
                  <a:lnTo>
                    <a:pt x="92" y="409"/>
                  </a:lnTo>
                  <a:lnTo>
                    <a:pt x="92" y="401"/>
                  </a:lnTo>
                  <a:lnTo>
                    <a:pt x="92" y="399"/>
                  </a:lnTo>
                  <a:lnTo>
                    <a:pt x="94" y="393"/>
                  </a:lnTo>
                  <a:lnTo>
                    <a:pt x="92" y="391"/>
                  </a:lnTo>
                  <a:lnTo>
                    <a:pt x="92" y="388"/>
                  </a:lnTo>
                  <a:lnTo>
                    <a:pt x="94" y="385"/>
                  </a:lnTo>
                  <a:lnTo>
                    <a:pt x="94" y="375"/>
                  </a:lnTo>
                  <a:lnTo>
                    <a:pt x="94" y="370"/>
                  </a:lnTo>
                  <a:lnTo>
                    <a:pt x="97" y="367"/>
                  </a:lnTo>
                  <a:lnTo>
                    <a:pt x="123" y="267"/>
                  </a:lnTo>
                  <a:lnTo>
                    <a:pt x="126" y="260"/>
                  </a:lnTo>
                  <a:lnTo>
                    <a:pt x="126" y="257"/>
                  </a:lnTo>
                  <a:lnTo>
                    <a:pt x="128" y="249"/>
                  </a:lnTo>
                  <a:lnTo>
                    <a:pt x="128" y="246"/>
                  </a:lnTo>
                  <a:lnTo>
                    <a:pt x="128" y="244"/>
                  </a:lnTo>
                  <a:lnTo>
                    <a:pt x="128" y="241"/>
                  </a:lnTo>
                  <a:lnTo>
                    <a:pt x="131" y="239"/>
                  </a:lnTo>
                  <a:lnTo>
                    <a:pt x="131" y="236"/>
                  </a:lnTo>
                  <a:lnTo>
                    <a:pt x="131" y="231"/>
                  </a:lnTo>
                  <a:lnTo>
                    <a:pt x="131" y="228"/>
                  </a:lnTo>
                  <a:lnTo>
                    <a:pt x="131" y="223"/>
                  </a:lnTo>
                  <a:lnTo>
                    <a:pt x="134" y="218"/>
                  </a:lnTo>
                  <a:lnTo>
                    <a:pt x="134" y="212"/>
                  </a:lnTo>
                  <a:lnTo>
                    <a:pt x="134" y="207"/>
                  </a:lnTo>
                  <a:lnTo>
                    <a:pt x="134" y="202"/>
                  </a:lnTo>
                  <a:lnTo>
                    <a:pt x="134" y="194"/>
                  </a:lnTo>
                  <a:lnTo>
                    <a:pt x="134" y="191"/>
                  </a:lnTo>
                  <a:lnTo>
                    <a:pt x="134" y="189"/>
                  </a:lnTo>
                  <a:lnTo>
                    <a:pt x="134" y="183"/>
                  </a:lnTo>
                  <a:lnTo>
                    <a:pt x="131" y="176"/>
                  </a:lnTo>
                  <a:lnTo>
                    <a:pt x="131" y="170"/>
                  </a:lnTo>
                  <a:lnTo>
                    <a:pt x="131" y="160"/>
                  </a:lnTo>
                  <a:lnTo>
                    <a:pt x="131" y="157"/>
                  </a:lnTo>
                  <a:lnTo>
                    <a:pt x="131" y="155"/>
                  </a:lnTo>
                  <a:lnTo>
                    <a:pt x="131" y="152"/>
                  </a:lnTo>
                  <a:lnTo>
                    <a:pt x="131" y="149"/>
                  </a:lnTo>
                  <a:lnTo>
                    <a:pt x="131" y="147"/>
                  </a:lnTo>
                  <a:lnTo>
                    <a:pt x="131" y="144"/>
                  </a:lnTo>
                  <a:lnTo>
                    <a:pt x="128" y="136"/>
                  </a:lnTo>
                  <a:lnTo>
                    <a:pt x="128" y="123"/>
                  </a:lnTo>
                  <a:lnTo>
                    <a:pt x="128" y="120"/>
                  </a:lnTo>
                  <a:lnTo>
                    <a:pt x="126" y="107"/>
                  </a:lnTo>
                  <a:lnTo>
                    <a:pt x="123" y="94"/>
                  </a:lnTo>
                  <a:lnTo>
                    <a:pt x="123" y="92"/>
                  </a:lnTo>
                  <a:lnTo>
                    <a:pt x="123" y="89"/>
                  </a:lnTo>
                  <a:lnTo>
                    <a:pt x="123" y="84"/>
                  </a:lnTo>
                  <a:lnTo>
                    <a:pt x="123" y="81"/>
                  </a:lnTo>
                  <a:lnTo>
                    <a:pt x="210" y="84"/>
                  </a:lnTo>
                  <a:lnTo>
                    <a:pt x="212" y="84"/>
                  </a:lnTo>
                  <a:lnTo>
                    <a:pt x="218" y="84"/>
                  </a:lnTo>
                  <a:lnTo>
                    <a:pt x="228" y="84"/>
                  </a:lnTo>
                  <a:lnTo>
                    <a:pt x="239" y="84"/>
                  </a:lnTo>
                  <a:lnTo>
                    <a:pt x="281" y="86"/>
                  </a:lnTo>
                  <a:lnTo>
                    <a:pt x="296" y="86"/>
                  </a:lnTo>
                  <a:lnTo>
                    <a:pt x="299" y="86"/>
                  </a:lnTo>
                  <a:lnTo>
                    <a:pt x="301" y="86"/>
                  </a:lnTo>
                  <a:lnTo>
                    <a:pt x="304" y="86"/>
                  </a:lnTo>
                  <a:lnTo>
                    <a:pt x="309" y="86"/>
                  </a:lnTo>
                  <a:lnTo>
                    <a:pt x="320" y="86"/>
                  </a:lnTo>
                  <a:lnTo>
                    <a:pt x="325" y="89"/>
                  </a:lnTo>
                  <a:lnTo>
                    <a:pt x="336" y="89"/>
                  </a:lnTo>
                  <a:lnTo>
                    <a:pt x="336" y="86"/>
                  </a:lnTo>
                  <a:lnTo>
                    <a:pt x="333" y="86"/>
                  </a:lnTo>
                  <a:lnTo>
                    <a:pt x="333" y="81"/>
                  </a:lnTo>
                  <a:lnTo>
                    <a:pt x="328" y="71"/>
                  </a:lnTo>
                  <a:lnTo>
                    <a:pt x="328" y="68"/>
                  </a:lnTo>
                  <a:lnTo>
                    <a:pt x="325" y="63"/>
                  </a:lnTo>
                  <a:lnTo>
                    <a:pt x="325" y="60"/>
                  </a:lnTo>
                  <a:lnTo>
                    <a:pt x="325" y="57"/>
                  </a:lnTo>
                  <a:lnTo>
                    <a:pt x="325" y="52"/>
                  </a:lnTo>
                  <a:lnTo>
                    <a:pt x="325" y="50"/>
                  </a:lnTo>
                  <a:lnTo>
                    <a:pt x="325" y="0"/>
                  </a:lnTo>
                  <a:lnTo>
                    <a:pt x="328" y="2"/>
                  </a:lnTo>
                  <a:lnTo>
                    <a:pt x="330" y="8"/>
                  </a:lnTo>
                  <a:lnTo>
                    <a:pt x="336" y="10"/>
                  </a:lnTo>
                  <a:lnTo>
                    <a:pt x="336" y="13"/>
                  </a:lnTo>
                  <a:lnTo>
                    <a:pt x="341" y="15"/>
                  </a:lnTo>
                  <a:lnTo>
                    <a:pt x="346" y="23"/>
                  </a:lnTo>
                  <a:lnTo>
                    <a:pt x="370" y="52"/>
                  </a:lnTo>
                  <a:lnTo>
                    <a:pt x="372" y="52"/>
                  </a:lnTo>
                  <a:lnTo>
                    <a:pt x="372" y="55"/>
                  </a:lnTo>
                  <a:lnTo>
                    <a:pt x="472" y="71"/>
                  </a:lnTo>
                  <a:lnTo>
                    <a:pt x="514" y="78"/>
                  </a:lnTo>
                  <a:lnTo>
                    <a:pt x="522" y="78"/>
                  </a:lnTo>
                  <a:lnTo>
                    <a:pt x="527" y="78"/>
                  </a:lnTo>
                  <a:lnTo>
                    <a:pt x="530" y="78"/>
                  </a:lnTo>
                  <a:lnTo>
                    <a:pt x="532" y="78"/>
                  </a:lnTo>
                  <a:lnTo>
                    <a:pt x="564" y="86"/>
                  </a:lnTo>
                  <a:lnTo>
                    <a:pt x="579" y="89"/>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1" name="フリーフォーム 200"/>
            <p:cNvSpPr>
              <a:spLocks/>
            </p:cNvSpPr>
            <p:nvPr/>
          </p:nvSpPr>
          <p:spPr bwMode="auto">
            <a:xfrm>
              <a:off x="1884787" y="3422695"/>
              <a:ext cx="766350" cy="726548"/>
            </a:xfrm>
            <a:custGeom>
              <a:avLst/>
              <a:gdLst>
                <a:gd name="T0" fmla="*/ 1353 w 1599"/>
                <a:gd name="T1" fmla="*/ 87 h 1493"/>
                <a:gd name="T2" fmla="*/ 1397 w 1599"/>
                <a:gd name="T3" fmla="*/ 105 h 1493"/>
                <a:gd name="T4" fmla="*/ 1497 w 1599"/>
                <a:gd name="T5" fmla="*/ 181 h 1493"/>
                <a:gd name="T6" fmla="*/ 1536 w 1599"/>
                <a:gd name="T7" fmla="*/ 247 h 1493"/>
                <a:gd name="T8" fmla="*/ 1555 w 1599"/>
                <a:gd name="T9" fmla="*/ 299 h 1493"/>
                <a:gd name="T10" fmla="*/ 1549 w 1599"/>
                <a:gd name="T11" fmla="*/ 415 h 1493"/>
                <a:gd name="T12" fmla="*/ 1494 w 1599"/>
                <a:gd name="T13" fmla="*/ 499 h 1493"/>
                <a:gd name="T14" fmla="*/ 1455 w 1599"/>
                <a:gd name="T15" fmla="*/ 557 h 1493"/>
                <a:gd name="T16" fmla="*/ 1431 w 1599"/>
                <a:gd name="T17" fmla="*/ 614 h 1493"/>
                <a:gd name="T18" fmla="*/ 1434 w 1599"/>
                <a:gd name="T19" fmla="*/ 664 h 1493"/>
                <a:gd name="T20" fmla="*/ 1455 w 1599"/>
                <a:gd name="T21" fmla="*/ 722 h 1493"/>
                <a:gd name="T22" fmla="*/ 1481 w 1599"/>
                <a:gd name="T23" fmla="*/ 772 h 1493"/>
                <a:gd name="T24" fmla="*/ 1526 w 1599"/>
                <a:gd name="T25" fmla="*/ 837 h 1493"/>
                <a:gd name="T26" fmla="*/ 1570 w 1599"/>
                <a:gd name="T27" fmla="*/ 911 h 1493"/>
                <a:gd name="T28" fmla="*/ 1594 w 1599"/>
                <a:gd name="T29" fmla="*/ 974 h 1493"/>
                <a:gd name="T30" fmla="*/ 1599 w 1599"/>
                <a:gd name="T31" fmla="*/ 1032 h 1493"/>
                <a:gd name="T32" fmla="*/ 1586 w 1599"/>
                <a:gd name="T33" fmla="*/ 1108 h 1493"/>
                <a:gd name="T34" fmla="*/ 1560 w 1599"/>
                <a:gd name="T35" fmla="*/ 1152 h 1493"/>
                <a:gd name="T36" fmla="*/ 1528 w 1599"/>
                <a:gd name="T37" fmla="*/ 1194 h 1493"/>
                <a:gd name="T38" fmla="*/ 1507 w 1599"/>
                <a:gd name="T39" fmla="*/ 1221 h 1493"/>
                <a:gd name="T40" fmla="*/ 1421 w 1599"/>
                <a:gd name="T41" fmla="*/ 1239 h 1493"/>
                <a:gd name="T42" fmla="*/ 1279 w 1599"/>
                <a:gd name="T43" fmla="*/ 1242 h 1493"/>
                <a:gd name="T44" fmla="*/ 1185 w 1599"/>
                <a:gd name="T45" fmla="*/ 1247 h 1493"/>
                <a:gd name="T46" fmla="*/ 1132 w 1599"/>
                <a:gd name="T47" fmla="*/ 1221 h 1493"/>
                <a:gd name="T48" fmla="*/ 1028 w 1599"/>
                <a:gd name="T49" fmla="*/ 1186 h 1493"/>
                <a:gd name="T50" fmla="*/ 923 w 1599"/>
                <a:gd name="T51" fmla="*/ 1171 h 1493"/>
                <a:gd name="T52" fmla="*/ 828 w 1599"/>
                <a:gd name="T53" fmla="*/ 1163 h 1493"/>
                <a:gd name="T54" fmla="*/ 744 w 1599"/>
                <a:gd name="T55" fmla="*/ 1173 h 1493"/>
                <a:gd name="T56" fmla="*/ 687 w 1599"/>
                <a:gd name="T57" fmla="*/ 1179 h 1493"/>
                <a:gd name="T58" fmla="*/ 647 w 1599"/>
                <a:gd name="T59" fmla="*/ 1205 h 1493"/>
                <a:gd name="T60" fmla="*/ 556 w 1599"/>
                <a:gd name="T61" fmla="*/ 1286 h 1493"/>
                <a:gd name="T62" fmla="*/ 367 w 1599"/>
                <a:gd name="T63" fmla="*/ 1407 h 1493"/>
                <a:gd name="T64" fmla="*/ 312 w 1599"/>
                <a:gd name="T65" fmla="*/ 1451 h 1493"/>
                <a:gd name="T66" fmla="*/ 267 w 1599"/>
                <a:gd name="T67" fmla="*/ 1415 h 1493"/>
                <a:gd name="T68" fmla="*/ 388 w 1599"/>
                <a:gd name="T69" fmla="*/ 1249 h 1493"/>
                <a:gd name="T70" fmla="*/ 446 w 1599"/>
                <a:gd name="T71" fmla="*/ 1192 h 1493"/>
                <a:gd name="T72" fmla="*/ 498 w 1599"/>
                <a:gd name="T73" fmla="*/ 1158 h 1493"/>
                <a:gd name="T74" fmla="*/ 558 w 1599"/>
                <a:gd name="T75" fmla="*/ 1131 h 1493"/>
                <a:gd name="T76" fmla="*/ 519 w 1599"/>
                <a:gd name="T77" fmla="*/ 979 h 1493"/>
                <a:gd name="T78" fmla="*/ 514 w 1599"/>
                <a:gd name="T79" fmla="*/ 898 h 1493"/>
                <a:gd name="T80" fmla="*/ 532 w 1599"/>
                <a:gd name="T81" fmla="*/ 837 h 1493"/>
                <a:gd name="T82" fmla="*/ 550 w 1599"/>
                <a:gd name="T83" fmla="*/ 780 h 1493"/>
                <a:gd name="T84" fmla="*/ 456 w 1599"/>
                <a:gd name="T85" fmla="*/ 840 h 1493"/>
                <a:gd name="T86" fmla="*/ 333 w 1599"/>
                <a:gd name="T87" fmla="*/ 874 h 1493"/>
                <a:gd name="T88" fmla="*/ 202 w 1599"/>
                <a:gd name="T89" fmla="*/ 840 h 1493"/>
                <a:gd name="T90" fmla="*/ 165 w 1599"/>
                <a:gd name="T91" fmla="*/ 816 h 1493"/>
                <a:gd name="T92" fmla="*/ 128 w 1599"/>
                <a:gd name="T93" fmla="*/ 782 h 1493"/>
                <a:gd name="T94" fmla="*/ 100 w 1599"/>
                <a:gd name="T95" fmla="*/ 746 h 1493"/>
                <a:gd name="T96" fmla="*/ 73 w 1599"/>
                <a:gd name="T97" fmla="*/ 709 h 1493"/>
                <a:gd name="T98" fmla="*/ 34 w 1599"/>
                <a:gd name="T99" fmla="*/ 585 h 1493"/>
                <a:gd name="T100" fmla="*/ 299 w 1599"/>
                <a:gd name="T101" fmla="*/ 391 h 1493"/>
                <a:gd name="T102" fmla="*/ 393 w 1599"/>
                <a:gd name="T103" fmla="*/ 323 h 1493"/>
                <a:gd name="T104" fmla="*/ 467 w 1599"/>
                <a:gd name="T105" fmla="*/ 271 h 1493"/>
                <a:gd name="T106" fmla="*/ 619 w 1599"/>
                <a:gd name="T107" fmla="*/ 173 h 1493"/>
                <a:gd name="T108" fmla="*/ 726 w 1599"/>
                <a:gd name="T109" fmla="*/ 110 h 1493"/>
                <a:gd name="T110" fmla="*/ 802 w 1599"/>
                <a:gd name="T111" fmla="*/ 97 h 1493"/>
                <a:gd name="T112" fmla="*/ 957 w 1599"/>
                <a:gd name="T113" fmla="*/ 92 h 1493"/>
                <a:gd name="T114" fmla="*/ 1208 w 1599"/>
                <a:gd name="T115" fmla="*/ 29 h 1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99" h="1493">
                  <a:moveTo>
                    <a:pt x="1308" y="47"/>
                  </a:moveTo>
                  <a:lnTo>
                    <a:pt x="1321" y="66"/>
                  </a:lnTo>
                  <a:lnTo>
                    <a:pt x="1326" y="71"/>
                  </a:lnTo>
                  <a:lnTo>
                    <a:pt x="1332" y="74"/>
                  </a:lnTo>
                  <a:lnTo>
                    <a:pt x="1332" y="76"/>
                  </a:lnTo>
                  <a:lnTo>
                    <a:pt x="1334" y="76"/>
                  </a:lnTo>
                  <a:lnTo>
                    <a:pt x="1337" y="79"/>
                  </a:lnTo>
                  <a:lnTo>
                    <a:pt x="1342" y="82"/>
                  </a:lnTo>
                  <a:lnTo>
                    <a:pt x="1345" y="84"/>
                  </a:lnTo>
                  <a:lnTo>
                    <a:pt x="1350" y="87"/>
                  </a:lnTo>
                  <a:lnTo>
                    <a:pt x="1353" y="87"/>
                  </a:lnTo>
                  <a:lnTo>
                    <a:pt x="1355" y="89"/>
                  </a:lnTo>
                  <a:lnTo>
                    <a:pt x="1358" y="89"/>
                  </a:lnTo>
                  <a:lnTo>
                    <a:pt x="1363" y="92"/>
                  </a:lnTo>
                  <a:lnTo>
                    <a:pt x="1368" y="95"/>
                  </a:lnTo>
                  <a:lnTo>
                    <a:pt x="1374" y="95"/>
                  </a:lnTo>
                  <a:lnTo>
                    <a:pt x="1376" y="97"/>
                  </a:lnTo>
                  <a:lnTo>
                    <a:pt x="1379" y="97"/>
                  </a:lnTo>
                  <a:lnTo>
                    <a:pt x="1381" y="97"/>
                  </a:lnTo>
                  <a:lnTo>
                    <a:pt x="1384" y="100"/>
                  </a:lnTo>
                  <a:lnTo>
                    <a:pt x="1395" y="105"/>
                  </a:lnTo>
                  <a:lnTo>
                    <a:pt x="1397" y="105"/>
                  </a:lnTo>
                  <a:lnTo>
                    <a:pt x="1402" y="108"/>
                  </a:lnTo>
                  <a:lnTo>
                    <a:pt x="1405" y="110"/>
                  </a:lnTo>
                  <a:lnTo>
                    <a:pt x="1426" y="121"/>
                  </a:lnTo>
                  <a:lnTo>
                    <a:pt x="1447" y="131"/>
                  </a:lnTo>
                  <a:lnTo>
                    <a:pt x="1465" y="139"/>
                  </a:lnTo>
                  <a:lnTo>
                    <a:pt x="1468" y="142"/>
                  </a:lnTo>
                  <a:lnTo>
                    <a:pt x="1471" y="145"/>
                  </a:lnTo>
                  <a:lnTo>
                    <a:pt x="1473" y="147"/>
                  </a:lnTo>
                  <a:lnTo>
                    <a:pt x="1486" y="166"/>
                  </a:lnTo>
                  <a:lnTo>
                    <a:pt x="1494" y="179"/>
                  </a:lnTo>
                  <a:lnTo>
                    <a:pt x="1497" y="181"/>
                  </a:lnTo>
                  <a:lnTo>
                    <a:pt x="1499" y="187"/>
                  </a:lnTo>
                  <a:lnTo>
                    <a:pt x="1502" y="187"/>
                  </a:lnTo>
                  <a:lnTo>
                    <a:pt x="1505" y="194"/>
                  </a:lnTo>
                  <a:lnTo>
                    <a:pt x="1515" y="210"/>
                  </a:lnTo>
                  <a:lnTo>
                    <a:pt x="1520" y="218"/>
                  </a:lnTo>
                  <a:lnTo>
                    <a:pt x="1531" y="234"/>
                  </a:lnTo>
                  <a:lnTo>
                    <a:pt x="1531" y="236"/>
                  </a:lnTo>
                  <a:lnTo>
                    <a:pt x="1531" y="239"/>
                  </a:lnTo>
                  <a:lnTo>
                    <a:pt x="1534" y="242"/>
                  </a:lnTo>
                  <a:lnTo>
                    <a:pt x="1536" y="244"/>
                  </a:lnTo>
                  <a:lnTo>
                    <a:pt x="1536" y="247"/>
                  </a:lnTo>
                  <a:lnTo>
                    <a:pt x="1539" y="250"/>
                  </a:lnTo>
                  <a:lnTo>
                    <a:pt x="1539" y="252"/>
                  </a:lnTo>
                  <a:lnTo>
                    <a:pt x="1544" y="263"/>
                  </a:lnTo>
                  <a:lnTo>
                    <a:pt x="1547" y="265"/>
                  </a:lnTo>
                  <a:lnTo>
                    <a:pt x="1547" y="268"/>
                  </a:lnTo>
                  <a:lnTo>
                    <a:pt x="1549" y="273"/>
                  </a:lnTo>
                  <a:lnTo>
                    <a:pt x="1549" y="278"/>
                  </a:lnTo>
                  <a:lnTo>
                    <a:pt x="1552" y="284"/>
                  </a:lnTo>
                  <a:lnTo>
                    <a:pt x="1552" y="286"/>
                  </a:lnTo>
                  <a:lnTo>
                    <a:pt x="1552" y="292"/>
                  </a:lnTo>
                  <a:lnTo>
                    <a:pt x="1555" y="299"/>
                  </a:lnTo>
                  <a:lnTo>
                    <a:pt x="1555" y="310"/>
                  </a:lnTo>
                  <a:lnTo>
                    <a:pt x="1557" y="341"/>
                  </a:lnTo>
                  <a:lnTo>
                    <a:pt x="1560" y="362"/>
                  </a:lnTo>
                  <a:lnTo>
                    <a:pt x="1560" y="365"/>
                  </a:lnTo>
                  <a:lnTo>
                    <a:pt x="1560" y="368"/>
                  </a:lnTo>
                  <a:lnTo>
                    <a:pt x="1560" y="370"/>
                  </a:lnTo>
                  <a:lnTo>
                    <a:pt x="1557" y="389"/>
                  </a:lnTo>
                  <a:lnTo>
                    <a:pt x="1555" y="399"/>
                  </a:lnTo>
                  <a:lnTo>
                    <a:pt x="1552" y="407"/>
                  </a:lnTo>
                  <a:lnTo>
                    <a:pt x="1552" y="410"/>
                  </a:lnTo>
                  <a:lnTo>
                    <a:pt x="1549" y="415"/>
                  </a:lnTo>
                  <a:lnTo>
                    <a:pt x="1547" y="423"/>
                  </a:lnTo>
                  <a:lnTo>
                    <a:pt x="1544" y="431"/>
                  </a:lnTo>
                  <a:lnTo>
                    <a:pt x="1541" y="438"/>
                  </a:lnTo>
                  <a:lnTo>
                    <a:pt x="1539" y="444"/>
                  </a:lnTo>
                  <a:lnTo>
                    <a:pt x="1536" y="446"/>
                  </a:lnTo>
                  <a:lnTo>
                    <a:pt x="1536" y="449"/>
                  </a:lnTo>
                  <a:lnTo>
                    <a:pt x="1534" y="452"/>
                  </a:lnTo>
                  <a:lnTo>
                    <a:pt x="1531" y="454"/>
                  </a:lnTo>
                  <a:lnTo>
                    <a:pt x="1528" y="459"/>
                  </a:lnTo>
                  <a:lnTo>
                    <a:pt x="1505" y="486"/>
                  </a:lnTo>
                  <a:lnTo>
                    <a:pt x="1494" y="499"/>
                  </a:lnTo>
                  <a:lnTo>
                    <a:pt x="1489" y="507"/>
                  </a:lnTo>
                  <a:lnTo>
                    <a:pt x="1484" y="512"/>
                  </a:lnTo>
                  <a:lnTo>
                    <a:pt x="1481" y="517"/>
                  </a:lnTo>
                  <a:lnTo>
                    <a:pt x="1476" y="522"/>
                  </a:lnTo>
                  <a:lnTo>
                    <a:pt x="1471" y="530"/>
                  </a:lnTo>
                  <a:lnTo>
                    <a:pt x="1468" y="536"/>
                  </a:lnTo>
                  <a:lnTo>
                    <a:pt x="1460" y="546"/>
                  </a:lnTo>
                  <a:lnTo>
                    <a:pt x="1458" y="549"/>
                  </a:lnTo>
                  <a:lnTo>
                    <a:pt x="1458" y="551"/>
                  </a:lnTo>
                  <a:lnTo>
                    <a:pt x="1455" y="554"/>
                  </a:lnTo>
                  <a:lnTo>
                    <a:pt x="1455" y="557"/>
                  </a:lnTo>
                  <a:lnTo>
                    <a:pt x="1452" y="559"/>
                  </a:lnTo>
                  <a:lnTo>
                    <a:pt x="1450" y="562"/>
                  </a:lnTo>
                  <a:lnTo>
                    <a:pt x="1450" y="564"/>
                  </a:lnTo>
                  <a:lnTo>
                    <a:pt x="1447" y="567"/>
                  </a:lnTo>
                  <a:lnTo>
                    <a:pt x="1444" y="572"/>
                  </a:lnTo>
                  <a:lnTo>
                    <a:pt x="1439" y="588"/>
                  </a:lnTo>
                  <a:lnTo>
                    <a:pt x="1437" y="601"/>
                  </a:lnTo>
                  <a:lnTo>
                    <a:pt x="1434" y="606"/>
                  </a:lnTo>
                  <a:lnTo>
                    <a:pt x="1434" y="609"/>
                  </a:lnTo>
                  <a:lnTo>
                    <a:pt x="1431" y="612"/>
                  </a:lnTo>
                  <a:lnTo>
                    <a:pt x="1431" y="614"/>
                  </a:lnTo>
                  <a:lnTo>
                    <a:pt x="1431" y="617"/>
                  </a:lnTo>
                  <a:lnTo>
                    <a:pt x="1431" y="622"/>
                  </a:lnTo>
                  <a:lnTo>
                    <a:pt x="1431" y="627"/>
                  </a:lnTo>
                  <a:lnTo>
                    <a:pt x="1431" y="633"/>
                  </a:lnTo>
                  <a:lnTo>
                    <a:pt x="1431" y="638"/>
                  </a:lnTo>
                  <a:lnTo>
                    <a:pt x="1431" y="643"/>
                  </a:lnTo>
                  <a:lnTo>
                    <a:pt x="1431" y="646"/>
                  </a:lnTo>
                  <a:lnTo>
                    <a:pt x="1431" y="651"/>
                  </a:lnTo>
                  <a:lnTo>
                    <a:pt x="1434" y="656"/>
                  </a:lnTo>
                  <a:lnTo>
                    <a:pt x="1434" y="659"/>
                  </a:lnTo>
                  <a:lnTo>
                    <a:pt x="1434" y="664"/>
                  </a:lnTo>
                  <a:lnTo>
                    <a:pt x="1437" y="667"/>
                  </a:lnTo>
                  <a:lnTo>
                    <a:pt x="1437" y="675"/>
                  </a:lnTo>
                  <a:lnTo>
                    <a:pt x="1442" y="685"/>
                  </a:lnTo>
                  <a:lnTo>
                    <a:pt x="1444" y="693"/>
                  </a:lnTo>
                  <a:lnTo>
                    <a:pt x="1447" y="701"/>
                  </a:lnTo>
                  <a:lnTo>
                    <a:pt x="1450" y="706"/>
                  </a:lnTo>
                  <a:lnTo>
                    <a:pt x="1450" y="711"/>
                  </a:lnTo>
                  <a:lnTo>
                    <a:pt x="1452" y="714"/>
                  </a:lnTo>
                  <a:lnTo>
                    <a:pt x="1455" y="717"/>
                  </a:lnTo>
                  <a:lnTo>
                    <a:pt x="1455" y="719"/>
                  </a:lnTo>
                  <a:lnTo>
                    <a:pt x="1455" y="722"/>
                  </a:lnTo>
                  <a:lnTo>
                    <a:pt x="1458" y="722"/>
                  </a:lnTo>
                  <a:lnTo>
                    <a:pt x="1458" y="725"/>
                  </a:lnTo>
                  <a:lnTo>
                    <a:pt x="1458" y="727"/>
                  </a:lnTo>
                  <a:lnTo>
                    <a:pt x="1460" y="732"/>
                  </a:lnTo>
                  <a:lnTo>
                    <a:pt x="1465" y="740"/>
                  </a:lnTo>
                  <a:lnTo>
                    <a:pt x="1468" y="746"/>
                  </a:lnTo>
                  <a:lnTo>
                    <a:pt x="1471" y="753"/>
                  </a:lnTo>
                  <a:lnTo>
                    <a:pt x="1473" y="759"/>
                  </a:lnTo>
                  <a:lnTo>
                    <a:pt x="1476" y="764"/>
                  </a:lnTo>
                  <a:lnTo>
                    <a:pt x="1478" y="767"/>
                  </a:lnTo>
                  <a:lnTo>
                    <a:pt x="1481" y="772"/>
                  </a:lnTo>
                  <a:lnTo>
                    <a:pt x="1484" y="780"/>
                  </a:lnTo>
                  <a:lnTo>
                    <a:pt x="1489" y="785"/>
                  </a:lnTo>
                  <a:lnTo>
                    <a:pt x="1492" y="790"/>
                  </a:lnTo>
                  <a:lnTo>
                    <a:pt x="1499" y="801"/>
                  </a:lnTo>
                  <a:lnTo>
                    <a:pt x="1502" y="806"/>
                  </a:lnTo>
                  <a:lnTo>
                    <a:pt x="1507" y="814"/>
                  </a:lnTo>
                  <a:lnTo>
                    <a:pt x="1513" y="819"/>
                  </a:lnTo>
                  <a:lnTo>
                    <a:pt x="1515" y="824"/>
                  </a:lnTo>
                  <a:lnTo>
                    <a:pt x="1520" y="829"/>
                  </a:lnTo>
                  <a:lnTo>
                    <a:pt x="1523" y="835"/>
                  </a:lnTo>
                  <a:lnTo>
                    <a:pt x="1526" y="837"/>
                  </a:lnTo>
                  <a:lnTo>
                    <a:pt x="1528" y="843"/>
                  </a:lnTo>
                  <a:lnTo>
                    <a:pt x="1531" y="845"/>
                  </a:lnTo>
                  <a:lnTo>
                    <a:pt x="1534" y="850"/>
                  </a:lnTo>
                  <a:lnTo>
                    <a:pt x="1539" y="858"/>
                  </a:lnTo>
                  <a:lnTo>
                    <a:pt x="1547" y="869"/>
                  </a:lnTo>
                  <a:lnTo>
                    <a:pt x="1552" y="877"/>
                  </a:lnTo>
                  <a:lnTo>
                    <a:pt x="1555" y="882"/>
                  </a:lnTo>
                  <a:lnTo>
                    <a:pt x="1557" y="890"/>
                  </a:lnTo>
                  <a:lnTo>
                    <a:pt x="1562" y="898"/>
                  </a:lnTo>
                  <a:lnTo>
                    <a:pt x="1568" y="906"/>
                  </a:lnTo>
                  <a:lnTo>
                    <a:pt x="1570" y="911"/>
                  </a:lnTo>
                  <a:lnTo>
                    <a:pt x="1573" y="919"/>
                  </a:lnTo>
                  <a:lnTo>
                    <a:pt x="1575" y="924"/>
                  </a:lnTo>
                  <a:lnTo>
                    <a:pt x="1578" y="929"/>
                  </a:lnTo>
                  <a:lnTo>
                    <a:pt x="1581" y="934"/>
                  </a:lnTo>
                  <a:lnTo>
                    <a:pt x="1583" y="937"/>
                  </a:lnTo>
                  <a:lnTo>
                    <a:pt x="1586" y="945"/>
                  </a:lnTo>
                  <a:lnTo>
                    <a:pt x="1586" y="950"/>
                  </a:lnTo>
                  <a:lnTo>
                    <a:pt x="1589" y="955"/>
                  </a:lnTo>
                  <a:lnTo>
                    <a:pt x="1591" y="961"/>
                  </a:lnTo>
                  <a:lnTo>
                    <a:pt x="1594" y="969"/>
                  </a:lnTo>
                  <a:lnTo>
                    <a:pt x="1594" y="974"/>
                  </a:lnTo>
                  <a:lnTo>
                    <a:pt x="1594" y="976"/>
                  </a:lnTo>
                  <a:lnTo>
                    <a:pt x="1596" y="982"/>
                  </a:lnTo>
                  <a:lnTo>
                    <a:pt x="1596" y="990"/>
                  </a:lnTo>
                  <a:lnTo>
                    <a:pt x="1596" y="992"/>
                  </a:lnTo>
                  <a:lnTo>
                    <a:pt x="1599" y="995"/>
                  </a:lnTo>
                  <a:lnTo>
                    <a:pt x="1599" y="1003"/>
                  </a:lnTo>
                  <a:lnTo>
                    <a:pt x="1599" y="1008"/>
                  </a:lnTo>
                  <a:lnTo>
                    <a:pt x="1599" y="1013"/>
                  </a:lnTo>
                  <a:lnTo>
                    <a:pt x="1599" y="1021"/>
                  </a:lnTo>
                  <a:lnTo>
                    <a:pt x="1599" y="1026"/>
                  </a:lnTo>
                  <a:lnTo>
                    <a:pt x="1599" y="1032"/>
                  </a:lnTo>
                  <a:lnTo>
                    <a:pt x="1599" y="1039"/>
                  </a:lnTo>
                  <a:lnTo>
                    <a:pt x="1596" y="1047"/>
                  </a:lnTo>
                  <a:lnTo>
                    <a:pt x="1596" y="1053"/>
                  </a:lnTo>
                  <a:lnTo>
                    <a:pt x="1596" y="1063"/>
                  </a:lnTo>
                  <a:lnTo>
                    <a:pt x="1594" y="1071"/>
                  </a:lnTo>
                  <a:lnTo>
                    <a:pt x="1594" y="1076"/>
                  </a:lnTo>
                  <a:lnTo>
                    <a:pt x="1594" y="1084"/>
                  </a:lnTo>
                  <a:lnTo>
                    <a:pt x="1591" y="1089"/>
                  </a:lnTo>
                  <a:lnTo>
                    <a:pt x="1591" y="1092"/>
                  </a:lnTo>
                  <a:lnTo>
                    <a:pt x="1589" y="1097"/>
                  </a:lnTo>
                  <a:lnTo>
                    <a:pt x="1586" y="1108"/>
                  </a:lnTo>
                  <a:lnTo>
                    <a:pt x="1583" y="1113"/>
                  </a:lnTo>
                  <a:lnTo>
                    <a:pt x="1583" y="1116"/>
                  </a:lnTo>
                  <a:lnTo>
                    <a:pt x="1581" y="1118"/>
                  </a:lnTo>
                  <a:lnTo>
                    <a:pt x="1581" y="1121"/>
                  </a:lnTo>
                  <a:lnTo>
                    <a:pt x="1578" y="1126"/>
                  </a:lnTo>
                  <a:lnTo>
                    <a:pt x="1575" y="1131"/>
                  </a:lnTo>
                  <a:lnTo>
                    <a:pt x="1573" y="1134"/>
                  </a:lnTo>
                  <a:lnTo>
                    <a:pt x="1570" y="1137"/>
                  </a:lnTo>
                  <a:lnTo>
                    <a:pt x="1568" y="1142"/>
                  </a:lnTo>
                  <a:lnTo>
                    <a:pt x="1565" y="1147"/>
                  </a:lnTo>
                  <a:lnTo>
                    <a:pt x="1560" y="1152"/>
                  </a:lnTo>
                  <a:lnTo>
                    <a:pt x="1557" y="1160"/>
                  </a:lnTo>
                  <a:lnTo>
                    <a:pt x="1552" y="1165"/>
                  </a:lnTo>
                  <a:lnTo>
                    <a:pt x="1547" y="1171"/>
                  </a:lnTo>
                  <a:lnTo>
                    <a:pt x="1544" y="1176"/>
                  </a:lnTo>
                  <a:lnTo>
                    <a:pt x="1539" y="1181"/>
                  </a:lnTo>
                  <a:lnTo>
                    <a:pt x="1536" y="1184"/>
                  </a:lnTo>
                  <a:lnTo>
                    <a:pt x="1536" y="1186"/>
                  </a:lnTo>
                  <a:lnTo>
                    <a:pt x="1534" y="1189"/>
                  </a:lnTo>
                  <a:lnTo>
                    <a:pt x="1531" y="1189"/>
                  </a:lnTo>
                  <a:lnTo>
                    <a:pt x="1531" y="1192"/>
                  </a:lnTo>
                  <a:lnTo>
                    <a:pt x="1528" y="1194"/>
                  </a:lnTo>
                  <a:lnTo>
                    <a:pt x="1526" y="1200"/>
                  </a:lnTo>
                  <a:lnTo>
                    <a:pt x="1526" y="1202"/>
                  </a:lnTo>
                  <a:lnTo>
                    <a:pt x="1523" y="1205"/>
                  </a:lnTo>
                  <a:lnTo>
                    <a:pt x="1520" y="1207"/>
                  </a:lnTo>
                  <a:lnTo>
                    <a:pt x="1520" y="1210"/>
                  </a:lnTo>
                  <a:lnTo>
                    <a:pt x="1518" y="1213"/>
                  </a:lnTo>
                  <a:lnTo>
                    <a:pt x="1518" y="1215"/>
                  </a:lnTo>
                  <a:lnTo>
                    <a:pt x="1515" y="1215"/>
                  </a:lnTo>
                  <a:lnTo>
                    <a:pt x="1513" y="1215"/>
                  </a:lnTo>
                  <a:lnTo>
                    <a:pt x="1510" y="1218"/>
                  </a:lnTo>
                  <a:lnTo>
                    <a:pt x="1507" y="1221"/>
                  </a:lnTo>
                  <a:lnTo>
                    <a:pt x="1505" y="1221"/>
                  </a:lnTo>
                  <a:lnTo>
                    <a:pt x="1502" y="1221"/>
                  </a:lnTo>
                  <a:lnTo>
                    <a:pt x="1499" y="1223"/>
                  </a:lnTo>
                  <a:lnTo>
                    <a:pt x="1486" y="1223"/>
                  </a:lnTo>
                  <a:lnTo>
                    <a:pt x="1476" y="1228"/>
                  </a:lnTo>
                  <a:lnTo>
                    <a:pt x="1437" y="1236"/>
                  </a:lnTo>
                  <a:lnTo>
                    <a:pt x="1429" y="1236"/>
                  </a:lnTo>
                  <a:lnTo>
                    <a:pt x="1429" y="1239"/>
                  </a:lnTo>
                  <a:lnTo>
                    <a:pt x="1426" y="1239"/>
                  </a:lnTo>
                  <a:lnTo>
                    <a:pt x="1423" y="1239"/>
                  </a:lnTo>
                  <a:lnTo>
                    <a:pt x="1421" y="1239"/>
                  </a:lnTo>
                  <a:lnTo>
                    <a:pt x="1418" y="1239"/>
                  </a:lnTo>
                  <a:lnTo>
                    <a:pt x="1416" y="1239"/>
                  </a:lnTo>
                  <a:lnTo>
                    <a:pt x="1410" y="1239"/>
                  </a:lnTo>
                  <a:lnTo>
                    <a:pt x="1402" y="1236"/>
                  </a:lnTo>
                  <a:lnTo>
                    <a:pt x="1361" y="1234"/>
                  </a:lnTo>
                  <a:lnTo>
                    <a:pt x="1345" y="1234"/>
                  </a:lnTo>
                  <a:lnTo>
                    <a:pt x="1326" y="1234"/>
                  </a:lnTo>
                  <a:lnTo>
                    <a:pt x="1313" y="1231"/>
                  </a:lnTo>
                  <a:lnTo>
                    <a:pt x="1300" y="1234"/>
                  </a:lnTo>
                  <a:lnTo>
                    <a:pt x="1290" y="1236"/>
                  </a:lnTo>
                  <a:lnTo>
                    <a:pt x="1279" y="1242"/>
                  </a:lnTo>
                  <a:lnTo>
                    <a:pt x="1274" y="1242"/>
                  </a:lnTo>
                  <a:lnTo>
                    <a:pt x="1271" y="1244"/>
                  </a:lnTo>
                  <a:lnTo>
                    <a:pt x="1266" y="1244"/>
                  </a:lnTo>
                  <a:lnTo>
                    <a:pt x="1235" y="1247"/>
                  </a:lnTo>
                  <a:lnTo>
                    <a:pt x="1227" y="1247"/>
                  </a:lnTo>
                  <a:lnTo>
                    <a:pt x="1198" y="1252"/>
                  </a:lnTo>
                  <a:lnTo>
                    <a:pt x="1195" y="1252"/>
                  </a:lnTo>
                  <a:lnTo>
                    <a:pt x="1193" y="1249"/>
                  </a:lnTo>
                  <a:lnTo>
                    <a:pt x="1190" y="1249"/>
                  </a:lnTo>
                  <a:lnTo>
                    <a:pt x="1187" y="1249"/>
                  </a:lnTo>
                  <a:lnTo>
                    <a:pt x="1185" y="1247"/>
                  </a:lnTo>
                  <a:lnTo>
                    <a:pt x="1177" y="1244"/>
                  </a:lnTo>
                  <a:lnTo>
                    <a:pt x="1172" y="1242"/>
                  </a:lnTo>
                  <a:lnTo>
                    <a:pt x="1169" y="1242"/>
                  </a:lnTo>
                  <a:lnTo>
                    <a:pt x="1164" y="1239"/>
                  </a:lnTo>
                  <a:lnTo>
                    <a:pt x="1161" y="1239"/>
                  </a:lnTo>
                  <a:lnTo>
                    <a:pt x="1159" y="1236"/>
                  </a:lnTo>
                  <a:lnTo>
                    <a:pt x="1156" y="1234"/>
                  </a:lnTo>
                  <a:lnTo>
                    <a:pt x="1148" y="1231"/>
                  </a:lnTo>
                  <a:lnTo>
                    <a:pt x="1143" y="1226"/>
                  </a:lnTo>
                  <a:lnTo>
                    <a:pt x="1135" y="1223"/>
                  </a:lnTo>
                  <a:lnTo>
                    <a:pt x="1132" y="1221"/>
                  </a:lnTo>
                  <a:lnTo>
                    <a:pt x="1130" y="1218"/>
                  </a:lnTo>
                  <a:lnTo>
                    <a:pt x="1117" y="1213"/>
                  </a:lnTo>
                  <a:lnTo>
                    <a:pt x="1101" y="1207"/>
                  </a:lnTo>
                  <a:lnTo>
                    <a:pt x="1088" y="1202"/>
                  </a:lnTo>
                  <a:lnTo>
                    <a:pt x="1075" y="1197"/>
                  </a:lnTo>
                  <a:lnTo>
                    <a:pt x="1070" y="1194"/>
                  </a:lnTo>
                  <a:lnTo>
                    <a:pt x="1067" y="1192"/>
                  </a:lnTo>
                  <a:lnTo>
                    <a:pt x="1056" y="1189"/>
                  </a:lnTo>
                  <a:lnTo>
                    <a:pt x="1054" y="1189"/>
                  </a:lnTo>
                  <a:lnTo>
                    <a:pt x="1051" y="1186"/>
                  </a:lnTo>
                  <a:lnTo>
                    <a:pt x="1028" y="1186"/>
                  </a:lnTo>
                  <a:lnTo>
                    <a:pt x="1025" y="1186"/>
                  </a:lnTo>
                  <a:lnTo>
                    <a:pt x="1012" y="1184"/>
                  </a:lnTo>
                  <a:lnTo>
                    <a:pt x="1001" y="1184"/>
                  </a:lnTo>
                  <a:lnTo>
                    <a:pt x="993" y="1184"/>
                  </a:lnTo>
                  <a:lnTo>
                    <a:pt x="983" y="1181"/>
                  </a:lnTo>
                  <a:lnTo>
                    <a:pt x="973" y="1181"/>
                  </a:lnTo>
                  <a:lnTo>
                    <a:pt x="970" y="1179"/>
                  </a:lnTo>
                  <a:lnTo>
                    <a:pt x="967" y="1179"/>
                  </a:lnTo>
                  <a:lnTo>
                    <a:pt x="944" y="1176"/>
                  </a:lnTo>
                  <a:lnTo>
                    <a:pt x="931" y="1173"/>
                  </a:lnTo>
                  <a:lnTo>
                    <a:pt x="923" y="1171"/>
                  </a:lnTo>
                  <a:lnTo>
                    <a:pt x="910" y="1168"/>
                  </a:lnTo>
                  <a:lnTo>
                    <a:pt x="902" y="1165"/>
                  </a:lnTo>
                  <a:lnTo>
                    <a:pt x="896" y="1165"/>
                  </a:lnTo>
                  <a:lnTo>
                    <a:pt x="889" y="1165"/>
                  </a:lnTo>
                  <a:lnTo>
                    <a:pt x="886" y="1165"/>
                  </a:lnTo>
                  <a:lnTo>
                    <a:pt x="881" y="1163"/>
                  </a:lnTo>
                  <a:lnTo>
                    <a:pt x="876" y="1163"/>
                  </a:lnTo>
                  <a:lnTo>
                    <a:pt x="873" y="1163"/>
                  </a:lnTo>
                  <a:lnTo>
                    <a:pt x="849" y="1163"/>
                  </a:lnTo>
                  <a:lnTo>
                    <a:pt x="839" y="1163"/>
                  </a:lnTo>
                  <a:lnTo>
                    <a:pt x="828" y="1163"/>
                  </a:lnTo>
                  <a:lnTo>
                    <a:pt x="815" y="1163"/>
                  </a:lnTo>
                  <a:lnTo>
                    <a:pt x="805" y="1163"/>
                  </a:lnTo>
                  <a:lnTo>
                    <a:pt x="794" y="1165"/>
                  </a:lnTo>
                  <a:lnTo>
                    <a:pt x="784" y="1168"/>
                  </a:lnTo>
                  <a:lnTo>
                    <a:pt x="776" y="1168"/>
                  </a:lnTo>
                  <a:lnTo>
                    <a:pt x="773" y="1168"/>
                  </a:lnTo>
                  <a:lnTo>
                    <a:pt x="771" y="1168"/>
                  </a:lnTo>
                  <a:lnTo>
                    <a:pt x="763" y="1171"/>
                  </a:lnTo>
                  <a:lnTo>
                    <a:pt x="755" y="1171"/>
                  </a:lnTo>
                  <a:lnTo>
                    <a:pt x="747" y="1171"/>
                  </a:lnTo>
                  <a:lnTo>
                    <a:pt x="744" y="1173"/>
                  </a:lnTo>
                  <a:lnTo>
                    <a:pt x="731" y="1173"/>
                  </a:lnTo>
                  <a:lnTo>
                    <a:pt x="726" y="1173"/>
                  </a:lnTo>
                  <a:lnTo>
                    <a:pt x="721" y="1176"/>
                  </a:lnTo>
                  <a:lnTo>
                    <a:pt x="718" y="1176"/>
                  </a:lnTo>
                  <a:lnTo>
                    <a:pt x="716" y="1176"/>
                  </a:lnTo>
                  <a:lnTo>
                    <a:pt x="713" y="1176"/>
                  </a:lnTo>
                  <a:lnTo>
                    <a:pt x="708" y="1176"/>
                  </a:lnTo>
                  <a:lnTo>
                    <a:pt x="702" y="1176"/>
                  </a:lnTo>
                  <a:lnTo>
                    <a:pt x="697" y="1179"/>
                  </a:lnTo>
                  <a:lnTo>
                    <a:pt x="695" y="1179"/>
                  </a:lnTo>
                  <a:lnTo>
                    <a:pt x="687" y="1179"/>
                  </a:lnTo>
                  <a:lnTo>
                    <a:pt x="679" y="1181"/>
                  </a:lnTo>
                  <a:lnTo>
                    <a:pt x="676" y="1181"/>
                  </a:lnTo>
                  <a:lnTo>
                    <a:pt x="674" y="1184"/>
                  </a:lnTo>
                  <a:lnTo>
                    <a:pt x="671" y="1184"/>
                  </a:lnTo>
                  <a:lnTo>
                    <a:pt x="668" y="1186"/>
                  </a:lnTo>
                  <a:lnTo>
                    <a:pt x="666" y="1186"/>
                  </a:lnTo>
                  <a:lnTo>
                    <a:pt x="663" y="1189"/>
                  </a:lnTo>
                  <a:lnTo>
                    <a:pt x="661" y="1189"/>
                  </a:lnTo>
                  <a:lnTo>
                    <a:pt x="661" y="1192"/>
                  </a:lnTo>
                  <a:lnTo>
                    <a:pt x="655" y="1197"/>
                  </a:lnTo>
                  <a:lnTo>
                    <a:pt x="647" y="1205"/>
                  </a:lnTo>
                  <a:lnTo>
                    <a:pt x="632" y="1221"/>
                  </a:lnTo>
                  <a:lnTo>
                    <a:pt x="621" y="1231"/>
                  </a:lnTo>
                  <a:lnTo>
                    <a:pt x="616" y="1236"/>
                  </a:lnTo>
                  <a:lnTo>
                    <a:pt x="613" y="1239"/>
                  </a:lnTo>
                  <a:lnTo>
                    <a:pt x="613" y="1242"/>
                  </a:lnTo>
                  <a:lnTo>
                    <a:pt x="603" y="1249"/>
                  </a:lnTo>
                  <a:lnTo>
                    <a:pt x="592" y="1263"/>
                  </a:lnTo>
                  <a:lnTo>
                    <a:pt x="585" y="1268"/>
                  </a:lnTo>
                  <a:lnTo>
                    <a:pt x="569" y="1278"/>
                  </a:lnTo>
                  <a:lnTo>
                    <a:pt x="558" y="1286"/>
                  </a:lnTo>
                  <a:lnTo>
                    <a:pt x="556" y="1286"/>
                  </a:lnTo>
                  <a:lnTo>
                    <a:pt x="548" y="1291"/>
                  </a:lnTo>
                  <a:lnTo>
                    <a:pt x="545" y="1294"/>
                  </a:lnTo>
                  <a:lnTo>
                    <a:pt x="543" y="1294"/>
                  </a:lnTo>
                  <a:lnTo>
                    <a:pt x="540" y="1297"/>
                  </a:lnTo>
                  <a:lnTo>
                    <a:pt x="480" y="1336"/>
                  </a:lnTo>
                  <a:lnTo>
                    <a:pt x="467" y="1344"/>
                  </a:lnTo>
                  <a:lnTo>
                    <a:pt x="459" y="1349"/>
                  </a:lnTo>
                  <a:lnTo>
                    <a:pt x="435" y="1365"/>
                  </a:lnTo>
                  <a:lnTo>
                    <a:pt x="430" y="1367"/>
                  </a:lnTo>
                  <a:lnTo>
                    <a:pt x="427" y="1370"/>
                  </a:lnTo>
                  <a:lnTo>
                    <a:pt x="367" y="1407"/>
                  </a:lnTo>
                  <a:lnTo>
                    <a:pt x="354" y="1417"/>
                  </a:lnTo>
                  <a:lnTo>
                    <a:pt x="346" y="1423"/>
                  </a:lnTo>
                  <a:lnTo>
                    <a:pt x="335" y="1430"/>
                  </a:lnTo>
                  <a:lnTo>
                    <a:pt x="322" y="1441"/>
                  </a:lnTo>
                  <a:lnTo>
                    <a:pt x="320" y="1444"/>
                  </a:lnTo>
                  <a:lnTo>
                    <a:pt x="317" y="1444"/>
                  </a:lnTo>
                  <a:lnTo>
                    <a:pt x="317" y="1446"/>
                  </a:lnTo>
                  <a:lnTo>
                    <a:pt x="315" y="1446"/>
                  </a:lnTo>
                  <a:lnTo>
                    <a:pt x="315" y="1449"/>
                  </a:lnTo>
                  <a:lnTo>
                    <a:pt x="312" y="1449"/>
                  </a:lnTo>
                  <a:lnTo>
                    <a:pt x="312" y="1451"/>
                  </a:lnTo>
                  <a:lnTo>
                    <a:pt x="291" y="1467"/>
                  </a:lnTo>
                  <a:lnTo>
                    <a:pt x="278" y="1475"/>
                  </a:lnTo>
                  <a:lnTo>
                    <a:pt x="275" y="1478"/>
                  </a:lnTo>
                  <a:lnTo>
                    <a:pt x="273" y="1480"/>
                  </a:lnTo>
                  <a:lnTo>
                    <a:pt x="265" y="1483"/>
                  </a:lnTo>
                  <a:lnTo>
                    <a:pt x="241" y="1488"/>
                  </a:lnTo>
                  <a:lnTo>
                    <a:pt x="223" y="1493"/>
                  </a:lnTo>
                  <a:lnTo>
                    <a:pt x="246" y="1451"/>
                  </a:lnTo>
                  <a:lnTo>
                    <a:pt x="246" y="1449"/>
                  </a:lnTo>
                  <a:lnTo>
                    <a:pt x="249" y="1444"/>
                  </a:lnTo>
                  <a:lnTo>
                    <a:pt x="267" y="1415"/>
                  </a:lnTo>
                  <a:lnTo>
                    <a:pt x="270" y="1412"/>
                  </a:lnTo>
                  <a:lnTo>
                    <a:pt x="270" y="1409"/>
                  </a:lnTo>
                  <a:lnTo>
                    <a:pt x="275" y="1402"/>
                  </a:lnTo>
                  <a:lnTo>
                    <a:pt x="278" y="1402"/>
                  </a:lnTo>
                  <a:lnTo>
                    <a:pt x="312" y="1349"/>
                  </a:lnTo>
                  <a:lnTo>
                    <a:pt x="333" y="1320"/>
                  </a:lnTo>
                  <a:lnTo>
                    <a:pt x="349" y="1299"/>
                  </a:lnTo>
                  <a:lnTo>
                    <a:pt x="351" y="1297"/>
                  </a:lnTo>
                  <a:lnTo>
                    <a:pt x="354" y="1291"/>
                  </a:lnTo>
                  <a:lnTo>
                    <a:pt x="377" y="1263"/>
                  </a:lnTo>
                  <a:lnTo>
                    <a:pt x="388" y="1249"/>
                  </a:lnTo>
                  <a:lnTo>
                    <a:pt x="396" y="1239"/>
                  </a:lnTo>
                  <a:lnTo>
                    <a:pt x="401" y="1234"/>
                  </a:lnTo>
                  <a:lnTo>
                    <a:pt x="406" y="1226"/>
                  </a:lnTo>
                  <a:lnTo>
                    <a:pt x="411" y="1218"/>
                  </a:lnTo>
                  <a:lnTo>
                    <a:pt x="417" y="1215"/>
                  </a:lnTo>
                  <a:lnTo>
                    <a:pt x="419" y="1210"/>
                  </a:lnTo>
                  <a:lnTo>
                    <a:pt x="422" y="1207"/>
                  </a:lnTo>
                  <a:lnTo>
                    <a:pt x="427" y="1205"/>
                  </a:lnTo>
                  <a:lnTo>
                    <a:pt x="430" y="1200"/>
                  </a:lnTo>
                  <a:lnTo>
                    <a:pt x="438" y="1194"/>
                  </a:lnTo>
                  <a:lnTo>
                    <a:pt x="446" y="1192"/>
                  </a:lnTo>
                  <a:lnTo>
                    <a:pt x="451" y="1186"/>
                  </a:lnTo>
                  <a:lnTo>
                    <a:pt x="459" y="1181"/>
                  </a:lnTo>
                  <a:lnTo>
                    <a:pt x="469" y="1176"/>
                  </a:lnTo>
                  <a:lnTo>
                    <a:pt x="472" y="1173"/>
                  </a:lnTo>
                  <a:lnTo>
                    <a:pt x="474" y="1173"/>
                  </a:lnTo>
                  <a:lnTo>
                    <a:pt x="474" y="1171"/>
                  </a:lnTo>
                  <a:lnTo>
                    <a:pt x="480" y="1171"/>
                  </a:lnTo>
                  <a:lnTo>
                    <a:pt x="482" y="1168"/>
                  </a:lnTo>
                  <a:lnTo>
                    <a:pt x="485" y="1165"/>
                  </a:lnTo>
                  <a:lnTo>
                    <a:pt x="493" y="1163"/>
                  </a:lnTo>
                  <a:lnTo>
                    <a:pt x="498" y="1158"/>
                  </a:lnTo>
                  <a:lnTo>
                    <a:pt x="503" y="1155"/>
                  </a:lnTo>
                  <a:lnTo>
                    <a:pt x="508" y="1152"/>
                  </a:lnTo>
                  <a:lnTo>
                    <a:pt x="514" y="1150"/>
                  </a:lnTo>
                  <a:lnTo>
                    <a:pt x="522" y="1147"/>
                  </a:lnTo>
                  <a:lnTo>
                    <a:pt x="527" y="1144"/>
                  </a:lnTo>
                  <a:lnTo>
                    <a:pt x="529" y="1142"/>
                  </a:lnTo>
                  <a:lnTo>
                    <a:pt x="537" y="1139"/>
                  </a:lnTo>
                  <a:lnTo>
                    <a:pt x="545" y="1137"/>
                  </a:lnTo>
                  <a:lnTo>
                    <a:pt x="553" y="1134"/>
                  </a:lnTo>
                  <a:lnTo>
                    <a:pt x="556" y="1131"/>
                  </a:lnTo>
                  <a:lnTo>
                    <a:pt x="558" y="1131"/>
                  </a:lnTo>
                  <a:lnTo>
                    <a:pt x="553" y="1113"/>
                  </a:lnTo>
                  <a:lnTo>
                    <a:pt x="553" y="1110"/>
                  </a:lnTo>
                  <a:lnTo>
                    <a:pt x="545" y="1095"/>
                  </a:lnTo>
                  <a:lnTo>
                    <a:pt x="529" y="1053"/>
                  </a:lnTo>
                  <a:lnTo>
                    <a:pt x="532" y="1021"/>
                  </a:lnTo>
                  <a:lnTo>
                    <a:pt x="532" y="1018"/>
                  </a:lnTo>
                  <a:lnTo>
                    <a:pt x="532" y="1016"/>
                  </a:lnTo>
                  <a:lnTo>
                    <a:pt x="529" y="1016"/>
                  </a:lnTo>
                  <a:lnTo>
                    <a:pt x="529" y="1013"/>
                  </a:lnTo>
                  <a:lnTo>
                    <a:pt x="524" y="992"/>
                  </a:lnTo>
                  <a:lnTo>
                    <a:pt x="519" y="979"/>
                  </a:lnTo>
                  <a:lnTo>
                    <a:pt x="519" y="974"/>
                  </a:lnTo>
                  <a:lnTo>
                    <a:pt x="516" y="971"/>
                  </a:lnTo>
                  <a:lnTo>
                    <a:pt x="516" y="966"/>
                  </a:lnTo>
                  <a:lnTo>
                    <a:pt x="511" y="955"/>
                  </a:lnTo>
                  <a:lnTo>
                    <a:pt x="511" y="953"/>
                  </a:lnTo>
                  <a:lnTo>
                    <a:pt x="508" y="940"/>
                  </a:lnTo>
                  <a:lnTo>
                    <a:pt x="508" y="927"/>
                  </a:lnTo>
                  <a:lnTo>
                    <a:pt x="508" y="919"/>
                  </a:lnTo>
                  <a:lnTo>
                    <a:pt x="508" y="908"/>
                  </a:lnTo>
                  <a:lnTo>
                    <a:pt x="508" y="906"/>
                  </a:lnTo>
                  <a:lnTo>
                    <a:pt x="514" y="898"/>
                  </a:lnTo>
                  <a:lnTo>
                    <a:pt x="516" y="892"/>
                  </a:lnTo>
                  <a:lnTo>
                    <a:pt x="519" y="885"/>
                  </a:lnTo>
                  <a:lnTo>
                    <a:pt x="519" y="879"/>
                  </a:lnTo>
                  <a:lnTo>
                    <a:pt x="522" y="877"/>
                  </a:lnTo>
                  <a:lnTo>
                    <a:pt x="524" y="869"/>
                  </a:lnTo>
                  <a:lnTo>
                    <a:pt x="524" y="866"/>
                  </a:lnTo>
                  <a:lnTo>
                    <a:pt x="527" y="864"/>
                  </a:lnTo>
                  <a:lnTo>
                    <a:pt x="527" y="861"/>
                  </a:lnTo>
                  <a:lnTo>
                    <a:pt x="527" y="856"/>
                  </a:lnTo>
                  <a:lnTo>
                    <a:pt x="532" y="843"/>
                  </a:lnTo>
                  <a:lnTo>
                    <a:pt x="532" y="837"/>
                  </a:lnTo>
                  <a:lnTo>
                    <a:pt x="535" y="832"/>
                  </a:lnTo>
                  <a:lnTo>
                    <a:pt x="537" y="824"/>
                  </a:lnTo>
                  <a:lnTo>
                    <a:pt x="537" y="822"/>
                  </a:lnTo>
                  <a:lnTo>
                    <a:pt x="537" y="819"/>
                  </a:lnTo>
                  <a:lnTo>
                    <a:pt x="540" y="816"/>
                  </a:lnTo>
                  <a:lnTo>
                    <a:pt x="543" y="808"/>
                  </a:lnTo>
                  <a:lnTo>
                    <a:pt x="543" y="801"/>
                  </a:lnTo>
                  <a:lnTo>
                    <a:pt x="545" y="795"/>
                  </a:lnTo>
                  <a:lnTo>
                    <a:pt x="545" y="793"/>
                  </a:lnTo>
                  <a:lnTo>
                    <a:pt x="548" y="785"/>
                  </a:lnTo>
                  <a:lnTo>
                    <a:pt x="550" y="780"/>
                  </a:lnTo>
                  <a:lnTo>
                    <a:pt x="550" y="777"/>
                  </a:lnTo>
                  <a:lnTo>
                    <a:pt x="548" y="777"/>
                  </a:lnTo>
                  <a:lnTo>
                    <a:pt x="532" y="780"/>
                  </a:lnTo>
                  <a:lnTo>
                    <a:pt x="529" y="777"/>
                  </a:lnTo>
                  <a:lnTo>
                    <a:pt x="493" y="785"/>
                  </a:lnTo>
                  <a:lnTo>
                    <a:pt x="469" y="790"/>
                  </a:lnTo>
                  <a:lnTo>
                    <a:pt x="453" y="793"/>
                  </a:lnTo>
                  <a:lnTo>
                    <a:pt x="453" y="801"/>
                  </a:lnTo>
                  <a:lnTo>
                    <a:pt x="453" y="806"/>
                  </a:lnTo>
                  <a:lnTo>
                    <a:pt x="456" y="814"/>
                  </a:lnTo>
                  <a:lnTo>
                    <a:pt x="456" y="840"/>
                  </a:lnTo>
                  <a:lnTo>
                    <a:pt x="440" y="840"/>
                  </a:lnTo>
                  <a:lnTo>
                    <a:pt x="427" y="837"/>
                  </a:lnTo>
                  <a:lnTo>
                    <a:pt x="414" y="837"/>
                  </a:lnTo>
                  <a:lnTo>
                    <a:pt x="401" y="837"/>
                  </a:lnTo>
                  <a:lnTo>
                    <a:pt x="396" y="837"/>
                  </a:lnTo>
                  <a:lnTo>
                    <a:pt x="393" y="837"/>
                  </a:lnTo>
                  <a:lnTo>
                    <a:pt x="388" y="850"/>
                  </a:lnTo>
                  <a:lnTo>
                    <a:pt x="377" y="864"/>
                  </a:lnTo>
                  <a:lnTo>
                    <a:pt x="375" y="866"/>
                  </a:lnTo>
                  <a:lnTo>
                    <a:pt x="343" y="869"/>
                  </a:lnTo>
                  <a:lnTo>
                    <a:pt x="333" y="874"/>
                  </a:lnTo>
                  <a:lnTo>
                    <a:pt x="330" y="874"/>
                  </a:lnTo>
                  <a:lnTo>
                    <a:pt x="328" y="885"/>
                  </a:lnTo>
                  <a:lnTo>
                    <a:pt x="325" y="898"/>
                  </a:lnTo>
                  <a:lnTo>
                    <a:pt x="322" y="906"/>
                  </a:lnTo>
                  <a:lnTo>
                    <a:pt x="294" y="890"/>
                  </a:lnTo>
                  <a:lnTo>
                    <a:pt x="241" y="864"/>
                  </a:lnTo>
                  <a:lnTo>
                    <a:pt x="223" y="853"/>
                  </a:lnTo>
                  <a:lnTo>
                    <a:pt x="220" y="850"/>
                  </a:lnTo>
                  <a:lnTo>
                    <a:pt x="215" y="848"/>
                  </a:lnTo>
                  <a:lnTo>
                    <a:pt x="207" y="845"/>
                  </a:lnTo>
                  <a:lnTo>
                    <a:pt x="202" y="840"/>
                  </a:lnTo>
                  <a:lnTo>
                    <a:pt x="199" y="840"/>
                  </a:lnTo>
                  <a:lnTo>
                    <a:pt x="197" y="837"/>
                  </a:lnTo>
                  <a:lnTo>
                    <a:pt x="186" y="829"/>
                  </a:lnTo>
                  <a:lnTo>
                    <a:pt x="181" y="827"/>
                  </a:lnTo>
                  <a:lnTo>
                    <a:pt x="178" y="827"/>
                  </a:lnTo>
                  <a:lnTo>
                    <a:pt x="178" y="824"/>
                  </a:lnTo>
                  <a:lnTo>
                    <a:pt x="176" y="822"/>
                  </a:lnTo>
                  <a:lnTo>
                    <a:pt x="173" y="822"/>
                  </a:lnTo>
                  <a:lnTo>
                    <a:pt x="170" y="819"/>
                  </a:lnTo>
                  <a:lnTo>
                    <a:pt x="168" y="816"/>
                  </a:lnTo>
                  <a:lnTo>
                    <a:pt x="165" y="816"/>
                  </a:lnTo>
                  <a:lnTo>
                    <a:pt x="162" y="811"/>
                  </a:lnTo>
                  <a:lnTo>
                    <a:pt x="160" y="811"/>
                  </a:lnTo>
                  <a:lnTo>
                    <a:pt x="160" y="808"/>
                  </a:lnTo>
                  <a:lnTo>
                    <a:pt x="157" y="808"/>
                  </a:lnTo>
                  <a:lnTo>
                    <a:pt x="157" y="811"/>
                  </a:lnTo>
                  <a:lnTo>
                    <a:pt x="155" y="808"/>
                  </a:lnTo>
                  <a:lnTo>
                    <a:pt x="147" y="801"/>
                  </a:lnTo>
                  <a:lnTo>
                    <a:pt x="136" y="790"/>
                  </a:lnTo>
                  <a:lnTo>
                    <a:pt x="134" y="788"/>
                  </a:lnTo>
                  <a:lnTo>
                    <a:pt x="131" y="785"/>
                  </a:lnTo>
                  <a:lnTo>
                    <a:pt x="128" y="782"/>
                  </a:lnTo>
                  <a:lnTo>
                    <a:pt x="126" y="780"/>
                  </a:lnTo>
                  <a:lnTo>
                    <a:pt x="126" y="777"/>
                  </a:lnTo>
                  <a:lnTo>
                    <a:pt x="123" y="774"/>
                  </a:lnTo>
                  <a:lnTo>
                    <a:pt x="121" y="772"/>
                  </a:lnTo>
                  <a:lnTo>
                    <a:pt x="118" y="769"/>
                  </a:lnTo>
                  <a:lnTo>
                    <a:pt x="113" y="761"/>
                  </a:lnTo>
                  <a:lnTo>
                    <a:pt x="110" y="759"/>
                  </a:lnTo>
                  <a:lnTo>
                    <a:pt x="110" y="756"/>
                  </a:lnTo>
                  <a:lnTo>
                    <a:pt x="105" y="751"/>
                  </a:lnTo>
                  <a:lnTo>
                    <a:pt x="102" y="748"/>
                  </a:lnTo>
                  <a:lnTo>
                    <a:pt x="100" y="746"/>
                  </a:lnTo>
                  <a:lnTo>
                    <a:pt x="100" y="743"/>
                  </a:lnTo>
                  <a:lnTo>
                    <a:pt x="92" y="735"/>
                  </a:lnTo>
                  <a:lnTo>
                    <a:pt x="89" y="732"/>
                  </a:lnTo>
                  <a:lnTo>
                    <a:pt x="89" y="730"/>
                  </a:lnTo>
                  <a:lnTo>
                    <a:pt x="86" y="727"/>
                  </a:lnTo>
                  <a:lnTo>
                    <a:pt x="84" y="725"/>
                  </a:lnTo>
                  <a:lnTo>
                    <a:pt x="84" y="722"/>
                  </a:lnTo>
                  <a:lnTo>
                    <a:pt x="79" y="717"/>
                  </a:lnTo>
                  <a:lnTo>
                    <a:pt x="79" y="714"/>
                  </a:lnTo>
                  <a:lnTo>
                    <a:pt x="76" y="711"/>
                  </a:lnTo>
                  <a:lnTo>
                    <a:pt x="73" y="709"/>
                  </a:lnTo>
                  <a:lnTo>
                    <a:pt x="68" y="704"/>
                  </a:lnTo>
                  <a:lnTo>
                    <a:pt x="68" y="701"/>
                  </a:lnTo>
                  <a:lnTo>
                    <a:pt x="50" y="680"/>
                  </a:lnTo>
                  <a:lnTo>
                    <a:pt x="50" y="677"/>
                  </a:lnTo>
                  <a:lnTo>
                    <a:pt x="47" y="675"/>
                  </a:lnTo>
                  <a:lnTo>
                    <a:pt x="34" y="656"/>
                  </a:lnTo>
                  <a:lnTo>
                    <a:pt x="24" y="643"/>
                  </a:lnTo>
                  <a:lnTo>
                    <a:pt x="21" y="641"/>
                  </a:lnTo>
                  <a:lnTo>
                    <a:pt x="21" y="638"/>
                  </a:lnTo>
                  <a:lnTo>
                    <a:pt x="0" y="612"/>
                  </a:lnTo>
                  <a:lnTo>
                    <a:pt x="34" y="585"/>
                  </a:lnTo>
                  <a:lnTo>
                    <a:pt x="55" y="570"/>
                  </a:lnTo>
                  <a:lnTo>
                    <a:pt x="73" y="557"/>
                  </a:lnTo>
                  <a:lnTo>
                    <a:pt x="97" y="538"/>
                  </a:lnTo>
                  <a:lnTo>
                    <a:pt x="136" y="509"/>
                  </a:lnTo>
                  <a:lnTo>
                    <a:pt x="165" y="488"/>
                  </a:lnTo>
                  <a:lnTo>
                    <a:pt x="178" y="478"/>
                  </a:lnTo>
                  <a:lnTo>
                    <a:pt x="218" y="449"/>
                  </a:lnTo>
                  <a:lnTo>
                    <a:pt x="241" y="433"/>
                  </a:lnTo>
                  <a:lnTo>
                    <a:pt x="265" y="415"/>
                  </a:lnTo>
                  <a:lnTo>
                    <a:pt x="283" y="402"/>
                  </a:lnTo>
                  <a:lnTo>
                    <a:pt x="299" y="391"/>
                  </a:lnTo>
                  <a:lnTo>
                    <a:pt x="299" y="389"/>
                  </a:lnTo>
                  <a:lnTo>
                    <a:pt x="304" y="386"/>
                  </a:lnTo>
                  <a:lnTo>
                    <a:pt x="317" y="378"/>
                  </a:lnTo>
                  <a:lnTo>
                    <a:pt x="330" y="368"/>
                  </a:lnTo>
                  <a:lnTo>
                    <a:pt x="349" y="354"/>
                  </a:lnTo>
                  <a:lnTo>
                    <a:pt x="354" y="352"/>
                  </a:lnTo>
                  <a:lnTo>
                    <a:pt x="354" y="349"/>
                  </a:lnTo>
                  <a:lnTo>
                    <a:pt x="362" y="344"/>
                  </a:lnTo>
                  <a:lnTo>
                    <a:pt x="375" y="336"/>
                  </a:lnTo>
                  <a:lnTo>
                    <a:pt x="388" y="326"/>
                  </a:lnTo>
                  <a:lnTo>
                    <a:pt x="393" y="323"/>
                  </a:lnTo>
                  <a:lnTo>
                    <a:pt x="398" y="318"/>
                  </a:lnTo>
                  <a:lnTo>
                    <a:pt x="404" y="312"/>
                  </a:lnTo>
                  <a:lnTo>
                    <a:pt x="406" y="312"/>
                  </a:lnTo>
                  <a:lnTo>
                    <a:pt x="409" y="310"/>
                  </a:lnTo>
                  <a:lnTo>
                    <a:pt x="411" y="310"/>
                  </a:lnTo>
                  <a:lnTo>
                    <a:pt x="414" y="307"/>
                  </a:lnTo>
                  <a:lnTo>
                    <a:pt x="414" y="305"/>
                  </a:lnTo>
                  <a:lnTo>
                    <a:pt x="417" y="305"/>
                  </a:lnTo>
                  <a:lnTo>
                    <a:pt x="425" y="299"/>
                  </a:lnTo>
                  <a:lnTo>
                    <a:pt x="446" y="284"/>
                  </a:lnTo>
                  <a:lnTo>
                    <a:pt x="467" y="271"/>
                  </a:lnTo>
                  <a:lnTo>
                    <a:pt x="488" y="257"/>
                  </a:lnTo>
                  <a:lnTo>
                    <a:pt x="506" y="244"/>
                  </a:lnTo>
                  <a:lnTo>
                    <a:pt x="529" y="229"/>
                  </a:lnTo>
                  <a:lnTo>
                    <a:pt x="550" y="215"/>
                  </a:lnTo>
                  <a:lnTo>
                    <a:pt x="558" y="210"/>
                  </a:lnTo>
                  <a:lnTo>
                    <a:pt x="566" y="205"/>
                  </a:lnTo>
                  <a:lnTo>
                    <a:pt x="577" y="200"/>
                  </a:lnTo>
                  <a:lnTo>
                    <a:pt x="585" y="192"/>
                  </a:lnTo>
                  <a:lnTo>
                    <a:pt x="592" y="187"/>
                  </a:lnTo>
                  <a:lnTo>
                    <a:pt x="598" y="184"/>
                  </a:lnTo>
                  <a:lnTo>
                    <a:pt x="619" y="173"/>
                  </a:lnTo>
                  <a:lnTo>
                    <a:pt x="642" y="158"/>
                  </a:lnTo>
                  <a:lnTo>
                    <a:pt x="661" y="147"/>
                  </a:lnTo>
                  <a:lnTo>
                    <a:pt x="682" y="137"/>
                  </a:lnTo>
                  <a:lnTo>
                    <a:pt x="687" y="134"/>
                  </a:lnTo>
                  <a:lnTo>
                    <a:pt x="692" y="129"/>
                  </a:lnTo>
                  <a:lnTo>
                    <a:pt x="700" y="124"/>
                  </a:lnTo>
                  <a:lnTo>
                    <a:pt x="713" y="116"/>
                  </a:lnTo>
                  <a:lnTo>
                    <a:pt x="718" y="113"/>
                  </a:lnTo>
                  <a:lnTo>
                    <a:pt x="721" y="113"/>
                  </a:lnTo>
                  <a:lnTo>
                    <a:pt x="723" y="110"/>
                  </a:lnTo>
                  <a:lnTo>
                    <a:pt x="726" y="110"/>
                  </a:lnTo>
                  <a:lnTo>
                    <a:pt x="731" y="108"/>
                  </a:lnTo>
                  <a:lnTo>
                    <a:pt x="734" y="108"/>
                  </a:lnTo>
                  <a:lnTo>
                    <a:pt x="742" y="105"/>
                  </a:lnTo>
                  <a:lnTo>
                    <a:pt x="750" y="103"/>
                  </a:lnTo>
                  <a:lnTo>
                    <a:pt x="758" y="100"/>
                  </a:lnTo>
                  <a:lnTo>
                    <a:pt x="765" y="100"/>
                  </a:lnTo>
                  <a:lnTo>
                    <a:pt x="768" y="97"/>
                  </a:lnTo>
                  <a:lnTo>
                    <a:pt x="773" y="97"/>
                  </a:lnTo>
                  <a:lnTo>
                    <a:pt x="776" y="97"/>
                  </a:lnTo>
                  <a:lnTo>
                    <a:pt x="789" y="97"/>
                  </a:lnTo>
                  <a:lnTo>
                    <a:pt x="802" y="97"/>
                  </a:lnTo>
                  <a:lnTo>
                    <a:pt x="805" y="97"/>
                  </a:lnTo>
                  <a:lnTo>
                    <a:pt x="828" y="97"/>
                  </a:lnTo>
                  <a:lnTo>
                    <a:pt x="834" y="97"/>
                  </a:lnTo>
                  <a:lnTo>
                    <a:pt x="836" y="97"/>
                  </a:lnTo>
                  <a:lnTo>
                    <a:pt x="844" y="97"/>
                  </a:lnTo>
                  <a:lnTo>
                    <a:pt x="862" y="95"/>
                  </a:lnTo>
                  <a:lnTo>
                    <a:pt x="876" y="95"/>
                  </a:lnTo>
                  <a:lnTo>
                    <a:pt x="902" y="95"/>
                  </a:lnTo>
                  <a:lnTo>
                    <a:pt x="925" y="95"/>
                  </a:lnTo>
                  <a:lnTo>
                    <a:pt x="944" y="95"/>
                  </a:lnTo>
                  <a:lnTo>
                    <a:pt x="957" y="92"/>
                  </a:lnTo>
                  <a:lnTo>
                    <a:pt x="959" y="92"/>
                  </a:lnTo>
                  <a:lnTo>
                    <a:pt x="962" y="92"/>
                  </a:lnTo>
                  <a:lnTo>
                    <a:pt x="965" y="92"/>
                  </a:lnTo>
                  <a:lnTo>
                    <a:pt x="970" y="92"/>
                  </a:lnTo>
                  <a:lnTo>
                    <a:pt x="973" y="92"/>
                  </a:lnTo>
                  <a:lnTo>
                    <a:pt x="1062" y="92"/>
                  </a:lnTo>
                  <a:lnTo>
                    <a:pt x="1064" y="92"/>
                  </a:lnTo>
                  <a:lnTo>
                    <a:pt x="1177" y="42"/>
                  </a:lnTo>
                  <a:lnTo>
                    <a:pt x="1180" y="40"/>
                  </a:lnTo>
                  <a:lnTo>
                    <a:pt x="1185" y="40"/>
                  </a:lnTo>
                  <a:lnTo>
                    <a:pt x="1208" y="29"/>
                  </a:lnTo>
                  <a:lnTo>
                    <a:pt x="1208" y="26"/>
                  </a:lnTo>
                  <a:lnTo>
                    <a:pt x="1214" y="26"/>
                  </a:lnTo>
                  <a:lnTo>
                    <a:pt x="1274" y="0"/>
                  </a:lnTo>
                  <a:lnTo>
                    <a:pt x="1292" y="24"/>
                  </a:lnTo>
                  <a:lnTo>
                    <a:pt x="1308" y="47"/>
                  </a:lnTo>
                </a:path>
              </a:pathLst>
            </a:custGeom>
            <a:no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02" name="フリーフォーム 201"/>
            <p:cNvSpPr>
              <a:spLocks/>
            </p:cNvSpPr>
            <p:nvPr/>
          </p:nvSpPr>
          <p:spPr bwMode="auto">
            <a:xfrm>
              <a:off x="1438610" y="2863166"/>
              <a:ext cx="958951" cy="861231"/>
            </a:xfrm>
            <a:custGeom>
              <a:avLst/>
              <a:gdLst>
                <a:gd name="T0" fmla="*/ 1655 w 2001"/>
                <a:gd name="T1" fmla="*/ 24 h 1769"/>
                <a:gd name="T2" fmla="*/ 1710 w 2001"/>
                <a:gd name="T3" fmla="*/ 37 h 1769"/>
                <a:gd name="T4" fmla="*/ 1783 w 2001"/>
                <a:gd name="T5" fmla="*/ 79 h 1769"/>
                <a:gd name="T6" fmla="*/ 1762 w 2001"/>
                <a:gd name="T7" fmla="*/ 137 h 1769"/>
                <a:gd name="T8" fmla="*/ 1990 w 2001"/>
                <a:gd name="T9" fmla="*/ 260 h 1769"/>
                <a:gd name="T10" fmla="*/ 1985 w 2001"/>
                <a:gd name="T11" fmla="*/ 310 h 1769"/>
                <a:gd name="T12" fmla="*/ 1967 w 2001"/>
                <a:gd name="T13" fmla="*/ 357 h 1769"/>
                <a:gd name="T14" fmla="*/ 1951 w 2001"/>
                <a:gd name="T15" fmla="*/ 396 h 1769"/>
                <a:gd name="T16" fmla="*/ 1954 w 2001"/>
                <a:gd name="T17" fmla="*/ 441 h 1769"/>
                <a:gd name="T18" fmla="*/ 1893 w 2001"/>
                <a:gd name="T19" fmla="*/ 559 h 1769"/>
                <a:gd name="T20" fmla="*/ 1872 w 2001"/>
                <a:gd name="T21" fmla="*/ 630 h 1769"/>
                <a:gd name="T22" fmla="*/ 1864 w 2001"/>
                <a:gd name="T23" fmla="*/ 664 h 1769"/>
                <a:gd name="T24" fmla="*/ 1849 w 2001"/>
                <a:gd name="T25" fmla="*/ 743 h 1769"/>
                <a:gd name="T26" fmla="*/ 1841 w 2001"/>
                <a:gd name="T27" fmla="*/ 832 h 1769"/>
                <a:gd name="T28" fmla="*/ 1862 w 2001"/>
                <a:gd name="T29" fmla="*/ 955 h 1769"/>
                <a:gd name="T30" fmla="*/ 1883 w 2001"/>
                <a:gd name="T31" fmla="*/ 1013 h 1769"/>
                <a:gd name="T32" fmla="*/ 1899 w 2001"/>
                <a:gd name="T33" fmla="*/ 1189 h 1769"/>
                <a:gd name="T34" fmla="*/ 1802 w 2001"/>
                <a:gd name="T35" fmla="*/ 1247 h 1769"/>
                <a:gd name="T36" fmla="*/ 1684 w 2001"/>
                <a:gd name="T37" fmla="*/ 1252 h 1769"/>
                <a:gd name="T38" fmla="*/ 1608 w 2001"/>
                <a:gd name="T39" fmla="*/ 1289 h 1769"/>
                <a:gd name="T40" fmla="*/ 1414 w 2001"/>
                <a:gd name="T41" fmla="*/ 1409 h 1769"/>
                <a:gd name="T42" fmla="*/ 1314 w 2001"/>
                <a:gd name="T43" fmla="*/ 1478 h 1769"/>
                <a:gd name="T44" fmla="*/ 1167 w 2001"/>
                <a:gd name="T45" fmla="*/ 1585 h 1769"/>
                <a:gd name="T46" fmla="*/ 887 w 2001"/>
                <a:gd name="T47" fmla="*/ 1722 h 1769"/>
                <a:gd name="T48" fmla="*/ 808 w 2001"/>
                <a:gd name="T49" fmla="*/ 1611 h 1769"/>
                <a:gd name="T50" fmla="*/ 750 w 2001"/>
                <a:gd name="T51" fmla="*/ 1525 h 1769"/>
                <a:gd name="T52" fmla="*/ 719 w 2001"/>
                <a:gd name="T53" fmla="*/ 1480 h 1769"/>
                <a:gd name="T54" fmla="*/ 677 w 2001"/>
                <a:gd name="T55" fmla="*/ 1420 h 1769"/>
                <a:gd name="T56" fmla="*/ 614 w 2001"/>
                <a:gd name="T57" fmla="*/ 1331 h 1769"/>
                <a:gd name="T58" fmla="*/ 569 w 2001"/>
                <a:gd name="T59" fmla="*/ 1268 h 1769"/>
                <a:gd name="T60" fmla="*/ 501 w 2001"/>
                <a:gd name="T61" fmla="*/ 1176 h 1769"/>
                <a:gd name="T62" fmla="*/ 449 w 2001"/>
                <a:gd name="T63" fmla="*/ 1118 h 1769"/>
                <a:gd name="T64" fmla="*/ 402 w 2001"/>
                <a:gd name="T65" fmla="*/ 1063 h 1769"/>
                <a:gd name="T66" fmla="*/ 357 w 2001"/>
                <a:gd name="T67" fmla="*/ 1008 h 1769"/>
                <a:gd name="T68" fmla="*/ 302 w 2001"/>
                <a:gd name="T69" fmla="*/ 963 h 1769"/>
                <a:gd name="T70" fmla="*/ 263 w 2001"/>
                <a:gd name="T71" fmla="*/ 942 h 1769"/>
                <a:gd name="T72" fmla="*/ 208 w 2001"/>
                <a:gd name="T73" fmla="*/ 919 h 1769"/>
                <a:gd name="T74" fmla="*/ 3 w 2001"/>
                <a:gd name="T75" fmla="*/ 871 h 1769"/>
                <a:gd name="T76" fmla="*/ 8 w 2001"/>
                <a:gd name="T77" fmla="*/ 803 h 1769"/>
                <a:gd name="T78" fmla="*/ 35 w 2001"/>
                <a:gd name="T79" fmla="*/ 743 h 1769"/>
                <a:gd name="T80" fmla="*/ 69 w 2001"/>
                <a:gd name="T81" fmla="*/ 696 h 1769"/>
                <a:gd name="T82" fmla="*/ 111 w 2001"/>
                <a:gd name="T83" fmla="*/ 669 h 1769"/>
                <a:gd name="T84" fmla="*/ 181 w 2001"/>
                <a:gd name="T85" fmla="*/ 664 h 1769"/>
                <a:gd name="T86" fmla="*/ 352 w 2001"/>
                <a:gd name="T87" fmla="*/ 667 h 1769"/>
                <a:gd name="T88" fmla="*/ 472 w 2001"/>
                <a:gd name="T89" fmla="*/ 711 h 1769"/>
                <a:gd name="T90" fmla="*/ 585 w 2001"/>
                <a:gd name="T91" fmla="*/ 756 h 1769"/>
                <a:gd name="T92" fmla="*/ 630 w 2001"/>
                <a:gd name="T93" fmla="*/ 808 h 1769"/>
                <a:gd name="T94" fmla="*/ 695 w 2001"/>
                <a:gd name="T95" fmla="*/ 814 h 1769"/>
                <a:gd name="T96" fmla="*/ 797 w 2001"/>
                <a:gd name="T97" fmla="*/ 787 h 1769"/>
                <a:gd name="T98" fmla="*/ 858 w 2001"/>
                <a:gd name="T99" fmla="*/ 714 h 1769"/>
                <a:gd name="T100" fmla="*/ 923 w 2001"/>
                <a:gd name="T101" fmla="*/ 656 h 1769"/>
                <a:gd name="T102" fmla="*/ 978 w 2001"/>
                <a:gd name="T103" fmla="*/ 609 h 1769"/>
                <a:gd name="T104" fmla="*/ 1073 w 2001"/>
                <a:gd name="T105" fmla="*/ 567 h 1769"/>
                <a:gd name="T106" fmla="*/ 1178 w 2001"/>
                <a:gd name="T107" fmla="*/ 504 h 1769"/>
                <a:gd name="T108" fmla="*/ 1180 w 2001"/>
                <a:gd name="T109" fmla="*/ 415 h 1769"/>
                <a:gd name="T110" fmla="*/ 1196 w 2001"/>
                <a:gd name="T111" fmla="*/ 375 h 1769"/>
                <a:gd name="T112" fmla="*/ 1261 w 2001"/>
                <a:gd name="T113" fmla="*/ 315 h 1769"/>
                <a:gd name="T114" fmla="*/ 1259 w 2001"/>
                <a:gd name="T115" fmla="*/ 226 h 1769"/>
                <a:gd name="T116" fmla="*/ 1277 w 2001"/>
                <a:gd name="T117" fmla="*/ 152 h 1769"/>
                <a:gd name="T118" fmla="*/ 1345 w 2001"/>
                <a:gd name="T119" fmla="*/ 121 h 1769"/>
                <a:gd name="T120" fmla="*/ 1424 w 2001"/>
                <a:gd name="T121" fmla="*/ 29 h 1769"/>
                <a:gd name="T122" fmla="*/ 1505 w 2001"/>
                <a:gd name="T123" fmla="*/ 0 h 1769"/>
                <a:gd name="T124" fmla="*/ 1584 w 2001"/>
                <a:gd name="T125" fmla="*/ 24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1" h="1769">
                  <a:moveTo>
                    <a:pt x="1584" y="24"/>
                  </a:moveTo>
                  <a:lnTo>
                    <a:pt x="1589" y="29"/>
                  </a:lnTo>
                  <a:lnTo>
                    <a:pt x="1610" y="13"/>
                  </a:lnTo>
                  <a:lnTo>
                    <a:pt x="1613" y="11"/>
                  </a:lnTo>
                  <a:lnTo>
                    <a:pt x="1615" y="8"/>
                  </a:lnTo>
                  <a:lnTo>
                    <a:pt x="1621" y="5"/>
                  </a:lnTo>
                  <a:lnTo>
                    <a:pt x="1623" y="8"/>
                  </a:lnTo>
                  <a:lnTo>
                    <a:pt x="1623" y="11"/>
                  </a:lnTo>
                  <a:lnTo>
                    <a:pt x="1628" y="13"/>
                  </a:lnTo>
                  <a:lnTo>
                    <a:pt x="1631" y="16"/>
                  </a:lnTo>
                  <a:lnTo>
                    <a:pt x="1639" y="18"/>
                  </a:lnTo>
                  <a:lnTo>
                    <a:pt x="1647" y="24"/>
                  </a:lnTo>
                  <a:lnTo>
                    <a:pt x="1655" y="24"/>
                  </a:lnTo>
                  <a:lnTo>
                    <a:pt x="1657" y="24"/>
                  </a:lnTo>
                  <a:lnTo>
                    <a:pt x="1668" y="21"/>
                  </a:lnTo>
                  <a:lnTo>
                    <a:pt x="1670" y="21"/>
                  </a:lnTo>
                  <a:lnTo>
                    <a:pt x="1676" y="21"/>
                  </a:lnTo>
                  <a:lnTo>
                    <a:pt x="1676" y="24"/>
                  </a:lnTo>
                  <a:lnTo>
                    <a:pt x="1684" y="24"/>
                  </a:lnTo>
                  <a:lnTo>
                    <a:pt x="1686" y="26"/>
                  </a:lnTo>
                  <a:lnTo>
                    <a:pt x="1691" y="29"/>
                  </a:lnTo>
                  <a:lnTo>
                    <a:pt x="1694" y="29"/>
                  </a:lnTo>
                  <a:lnTo>
                    <a:pt x="1697" y="29"/>
                  </a:lnTo>
                  <a:lnTo>
                    <a:pt x="1705" y="34"/>
                  </a:lnTo>
                  <a:lnTo>
                    <a:pt x="1707" y="34"/>
                  </a:lnTo>
                  <a:lnTo>
                    <a:pt x="1710" y="37"/>
                  </a:lnTo>
                  <a:lnTo>
                    <a:pt x="1728" y="45"/>
                  </a:lnTo>
                  <a:lnTo>
                    <a:pt x="1744" y="53"/>
                  </a:lnTo>
                  <a:lnTo>
                    <a:pt x="1752" y="55"/>
                  </a:lnTo>
                  <a:lnTo>
                    <a:pt x="1754" y="55"/>
                  </a:lnTo>
                  <a:lnTo>
                    <a:pt x="1762" y="55"/>
                  </a:lnTo>
                  <a:lnTo>
                    <a:pt x="1765" y="55"/>
                  </a:lnTo>
                  <a:lnTo>
                    <a:pt x="1767" y="55"/>
                  </a:lnTo>
                  <a:lnTo>
                    <a:pt x="1773" y="55"/>
                  </a:lnTo>
                  <a:lnTo>
                    <a:pt x="1775" y="58"/>
                  </a:lnTo>
                  <a:lnTo>
                    <a:pt x="1778" y="58"/>
                  </a:lnTo>
                  <a:lnTo>
                    <a:pt x="1781" y="58"/>
                  </a:lnTo>
                  <a:lnTo>
                    <a:pt x="1781" y="60"/>
                  </a:lnTo>
                  <a:lnTo>
                    <a:pt x="1783" y="79"/>
                  </a:lnTo>
                  <a:lnTo>
                    <a:pt x="1783" y="81"/>
                  </a:lnTo>
                  <a:lnTo>
                    <a:pt x="1783" y="89"/>
                  </a:lnTo>
                  <a:lnTo>
                    <a:pt x="1783" y="92"/>
                  </a:lnTo>
                  <a:lnTo>
                    <a:pt x="1783" y="95"/>
                  </a:lnTo>
                  <a:lnTo>
                    <a:pt x="1783" y="97"/>
                  </a:lnTo>
                  <a:lnTo>
                    <a:pt x="1781" y="100"/>
                  </a:lnTo>
                  <a:lnTo>
                    <a:pt x="1778" y="105"/>
                  </a:lnTo>
                  <a:lnTo>
                    <a:pt x="1773" y="113"/>
                  </a:lnTo>
                  <a:lnTo>
                    <a:pt x="1773" y="116"/>
                  </a:lnTo>
                  <a:lnTo>
                    <a:pt x="1773" y="118"/>
                  </a:lnTo>
                  <a:lnTo>
                    <a:pt x="1770" y="118"/>
                  </a:lnTo>
                  <a:lnTo>
                    <a:pt x="1770" y="121"/>
                  </a:lnTo>
                  <a:lnTo>
                    <a:pt x="1762" y="137"/>
                  </a:lnTo>
                  <a:lnTo>
                    <a:pt x="1864" y="197"/>
                  </a:lnTo>
                  <a:lnTo>
                    <a:pt x="1925" y="228"/>
                  </a:lnTo>
                  <a:lnTo>
                    <a:pt x="1946" y="242"/>
                  </a:lnTo>
                  <a:lnTo>
                    <a:pt x="1961" y="249"/>
                  </a:lnTo>
                  <a:lnTo>
                    <a:pt x="1964" y="249"/>
                  </a:lnTo>
                  <a:lnTo>
                    <a:pt x="1967" y="252"/>
                  </a:lnTo>
                  <a:lnTo>
                    <a:pt x="1969" y="252"/>
                  </a:lnTo>
                  <a:lnTo>
                    <a:pt x="1975" y="255"/>
                  </a:lnTo>
                  <a:lnTo>
                    <a:pt x="1980" y="257"/>
                  </a:lnTo>
                  <a:lnTo>
                    <a:pt x="1982" y="257"/>
                  </a:lnTo>
                  <a:lnTo>
                    <a:pt x="1985" y="260"/>
                  </a:lnTo>
                  <a:lnTo>
                    <a:pt x="1988" y="260"/>
                  </a:lnTo>
                  <a:lnTo>
                    <a:pt x="1990" y="260"/>
                  </a:lnTo>
                  <a:lnTo>
                    <a:pt x="1993" y="263"/>
                  </a:lnTo>
                  <a:lnTo>
                    <a:pt x="1996" y="263"/>
                  </a:lnTo>
                  <a:lnTo>
                    <a:pt x="1998" y="265"/>
                  </a:lnTo>
                  <a:lnTo>
                    <a:pt x="2001" y="265"/>
                  </a:lnTo>
                  <a:lnTo>
                    <a:pt x="1996" y="281"/>
                  </a:lnTo>
                  <a:lnTo>
                    <a:pt x="1993" y="284"/>
                  </a:lnTo>
                  <a:lnTo>
                    <a:pt x="1993" y="286"/>
                  </a:lnTo>
                  <a:lnTo>
                    <a:pt x="1990" y="297"/>
                  </a:lnTo>
                  <a:lnTo>
                    <a:pt x="1988" y="297"/>
                  </a:lnTo>
                  <a:lnTo>
                    <a:pt x="1988" y="299"/>
                  </a:lnTo>
                  <a:lnTo>
                    <a:pt x="1988" y="302"/>
                  </a:lnTo>
                  <a:lnTo>
                    <a:pt x="1985" y="305"/>
                  </a:lnTo>
                  <a:lnTo>
                    <a:pt x="1985" y="310"/>
                  </a:lnTo>
                  <a:lnTo>
                    <a:pt x="1982" y="312"/>
                  </a:lnTo>
                  <a:lnTo>
                    <a:pt x="1982" y="315"/>
                  </a:lnTo>
                  <a:lnTo>
                    <a:pt x="1982" y="318"/>
                  </a:lnTo>
                  <a:lnTo>
                    <a:pt x="1980" y="323"/>
                  </a:lnTo>
                  <a:lnTo>
                    <a:pt x="1977" y="328"/>
                  </a:lnTo>
                  <a:lnTo>
                    <a:pt x="1977" y="331"/>
                  </a:lnTo>
                  <a:lnTo>
                    <a:pt x="1975" y="331"/>
                  </a:lnTo>
                  <a:lnTo>
                    <a:pt x="1972" y="339"/>
                  </a:lnTo>
                  <a:lnTo>
                    <a:pt x="1972" y="341"/>
                  </a:lnTo>
                  <a:lnTo>
                    <a:pt x="1969" y="347"/>
                  </a:lnTo>
                  <a:lnTo>
                    <a:pt x="1969" y="349"/>
                  </a:lnTo>
                  <a:lnTo>
                    <a:pt x="1969" y="352"/>
                  </a:lnTo>
                  <a:lnTo>
                    <a:pt x="1967" y="357"/>
                  </a:lnTo>
                  <a:lnTo>
                    <a:pt x="1967" y="360"/>
                  </a:lnTo>
                  <a:lnTo>
                    <a:pt x="1964" y="362"/>
                  </a:lnTo>
                  <a:lnTo>
                    <a:pt x="1961" y="370"/>
                  </a:lnTo>
                  <a:lnTo>
                    <a:pt x="1961" y="375"/>
                  </a:lnTo>
                  <a:lnTo>
                    <a:pt x="1959" y="375"/>
                  </a:lnTo>
                  <a:lnTo>
                    <a:pt x="1959" y="378"/>
                  </a:lnTo>
                  <a:lnTo>
                    <a:pt x="1959" y="381"/>
                  </a:lnTo>
                  <a:lnTo>
                    <a:pt x="1956" y="386"/>
                  </a:lnTo>
                  <a:lnTo>
                    <a:pt x="1956" y="389"/>
                  </a:lnTo>
                  <a:lnTo>
                    <a:pt x="1954" y="391"/>
                  </a:lnTo>
                  <a:lnTo>
                    <a:pt x="1954" y="394"/>
                  </a:lnTo>
                  <a:lnTo>
                    <a:pt x="1954" y="396"/>
                  </a:lnTo>
                  <a:lnTo>
                    <a:pt x="1951" y="396"/>
                  </a:lnTo>
                  <a:lnTo>
                    <a:pt x="1951" y="399"/>
                  </a:lnTo>
                  <a:lnTo>
                    <a:pt x="1951" y="402"/>
                  </a:lnTo>
                  <a:lnTo>
                    <a:pt x="1948" y="404"/>
                  </a:lnTo>
                  <a:lnTo>
                    <a:pt x="1948" y="407"/>
                  </a:lnTo>
                  <a:lnTo>
                    <a:pt x="1948" y="410"/>
                  </a:lnTo>
                  <a:lnTo>
                    <a:pt x="1946" y="415"/>
                  </a:lnTo>
                  <a:lnTo>
                    <a:pt x="1943" y="420"/>
                  </a:lnTo>
                  <a:lnTo>
                    <a:pt x="1946" y="420"/>
                  </a:lnTo>
                  <a:lnTo>
                    <a:pt x="1948" y="423"/>
                  </a:lnTo>
                  <a:lnTo>
                    <a:pt x="1956" y="425"/>
                  </a:lnTo>
                  <a:lnTo>
                    <a:pt x="1959" y="428"/>
                  </a:lnTo>
                  <a:lnTo>
                    <a:pt x="1954" y="436"/>
                  </a:lnTo>
                  <a:lnTo>
                    <a:pt x="1954" y="441"/>
                  </a:lnTo>
                  <a:lnTo>
                    <a:pt x="1951" y="441"/>
                  </a:lnTo>
                  <a:lnTo>
                    <a:pt x="1951" y="444"/>
                  </a:lnTo>
                  <a:lnTo>
                    <a:pt x="1940" y="441"/>
                  </a:lnTo>
                  <a:lnTo>
                    <a:pt x="1938" y="446"/>
                  </a:lnTo>
                  <a:lnTo>
                    <a:pt x="1938" y="449"/>
                  </a:lnTo>
                  <a:lnTo>
                    <a:pt x="1935" y="454"/>
                  </a:lnTo>
                  <a:lnTo>
                    <a:pt x="1935" y="457"/>
                  </a:lnTo>
                  <a:lnTo>
                    <a:pt x="1933" y="459"/>
                  </a:lnTo>
                  <a:lnTo>
                    <a:pt x="1933" y="465"/>
                  </a:lnTo>
                  <a:lnTo>
                    <a:pt x="1909" y="520"/>
                  </a:lnTo>
                  <a:lnTo>
                    <a:pt x="1909" y="522"/>
                  </a:lnTo>
                  <a:lnTo>
                    <a:pt x="1906" y="525"/>
                  </a:lnTo>
                  <a:lnTo>
                    <a:pt x="1893" y="559"/>
                  </a:lnTo>
                  <a:lnTo>
                    <a:pt x="1888" y="572"/>
                  </a:lnTo>
                  <a:lnTo>
                    <a:pt x="1885" y="585"/>
                  </a:lnTo>
                  <a:lnTo>
                    <a:pt x="1883" y="588"/>
                  </a:lnTo>
                  <a:lnTo>
                    <a:pt x="1883" y="591"/>
                  </a:lnTo>
                  <a:lnTo>
                    <a:pt x="1883" y="593"/>
                  </a:lnTo>
                  <a:lnTo>
                    <a:pt x="1880" y="596"/>
                  </a:lnTo>
                  <a:lnTo>
                    <a:pt x="1878" y="601"/>
                  </a:lnTo>
                  <a:lnTo>
                    <a:pt x="1878" y="606"/>
                  </a:lnTo>
                  <a:lnTo>
                    <a:pt x="1875" y="617"/>
                  </a:lnTo>
                  <a:lnTo>
                    <a:pt x="1875" y="619"/>
                  </a:lnTo>
                  <a:lnTo>
                    <a:pt x="1875" y="622"/>
                  </a:lnTo>
                  <a:lnTo>
                    <a:pt x="1872" y="627"/>
                  </a:lnTo>
                  <a:lnTo>
                    <a:pt x="1872" y="630"/>
                  </a:lnTo>
                  <a:lnTo>
                    <a:pt x="1872" y="633"/>
                  </a:lnTo>
                  <a:lnTo>
                    <a:pt x="1872" y="640"/>
                  </a:lnTo>
                  <a:lnTo>
                    <a:pt x="1870" y="640"/>
                  </a:lnTo>
                  <a:lnTo>
                    <a:pt x="1870" y="643"/>
                  </a:lnTo>
                  <a:lnTo>
                    <a:pt x="1870" y="646"/>
                  </a:lnTo>
                  <a:lnTo>
                    <a:pt x="1870" y="648"/>
                  </a:lnTo>
                  <a:lnTo>
                    <a:pt x="1867" y="651"/>
                  </a:lnTo>
                  <a:lnTo>
                    <a:pt x="1867" y="654"/>
                  </a:lnTo>
                  <a:lnTo>
                    <a:pt x="1867" y="656"/>
                  </a:lnTo>
                  <a:lnTo>
                    <a:pt x="1864" y="656"/>
                  </a:lnTo>
                  <a:lnTo>
                    <a:pt x="1864" y="659"/>
                  </a:lnTo>
                  <a:lnTo>
                    <a:pt x="1864" y="661"/>
                  </a:lnTo>
                  <a:lnTo>
                    <a:pt x="1864" y="664"/>
                  </a:lnTo>
                  <a:lnTo>
                    <a:pt x="1862" y="669"/>
                  </a:lnTo>
                  <a:lnTo>
                    <a:pt x="1862" y="677"/>
                  </a:lnTo>
                  <a:lnTo>
                    <a:pt x="1862" y="680"/>
                  </a:lnTo>
                  <a:lnTo>
                    <a:pt x="1859" y="682"/>
                  </a:lnTo>
                  <a:lnTo>
                    <a:pt x="1859" y="685"/>
                  </a:lnTo>
                  <a:lnTo>
                    <a:pt x="1859" y="688"/>
                  </a:lnTo>
                  <a:lnTo>
                    <a:pt x="1859" y="690"/>
                  </a:lnTo>
                  <a:lnTo>
                    <a:pt x="1859" y="693"/>
                  </a:lnTo>
                  <a:lnTo>
                    <a:pt x="1859" y="696"/>
                  </a:lnTo>
                  <a:lnTo>
                    <a:pt x="1854" y="711"/>
                  </a:lnTo>
                  <a:lnTo>
                    <a:pt x="1854" y="719"/>
                  </a:lnTo>
                  <a:lnTo>
                    <a:pt x="1851" y="732"/>
                  </a:lnTo>
                  <a:lnTo>
                    <a:pt x="1849" y="743"/>
                  </a:lnTo>
                  <a:lnTo>
                    <a:pt x="1846" y="756"/>
                  </a:lnTo>
                  <a:lnTo>
                    <a:pt x="1843" y="764"/>
                  </a:lnTo>
                  <a:lnTo>
                    <a:pt x="1843" y="769"/>
                  </a:lnTo>
                  <a:lnTo>
                    <a:pt x="1843" y="774"/>
                  </a:lnTo>
                  <a:lnTo>
                    <a:pt x="1843" y="780"/>
                  </a:lnTo>
                  <a:lnTo>
                    <a:pt x="1841" y="785"/>
                  </a:lnTo>
                  <a:lnTo>
                    <a:pt x="1841" y="790"/>
                  </a:lnTo>
                  <a:lnTo>
                    <a:pt x="1841" y="803"/>
                  </a:lnTo>
                  <a:lnTo>
                    <a:pt x="1841" y="808"/>
                  </a:lnTo>
                  <a:lnTo>
                    <a:pt x="1841" y="814"/>
                  </a:lnTo>
                  <a:lnTo>
                    <a:pt x="1841" y="819"/>
                  </a:lnTo>
                  <a:lnTo>
                    <a:pt x="1841" y="824"/>
                  </a:lnTo>
                  <a:lnTo>
                    <a:pt x="1841" y="832"/>
                  </a:lnTo>
                  <a:lnTo>
                    <a:pt x="1843" y="837"/>
                  </a:lnTo>
                  <a:lnTo>
                    <a:pt x="1843" y="850"/>
                  </a:lnTo>
                  <a:lnTo>
                    <a:pt x="1846" y="861"/>
                  </a:lnTo>
                  <a:lnTo>
                    <a:pt x="1846" y="869"/>
                  </a:lnTo>
                  <a:lnTo>
                    <a:pt x="1846" y="877"/>
                  </a:lnTo>
                  <a:lnTo>
                    <a:pt x="1849" y="892"/>
                  </a:lnTo>
                  <a:lnTo>
                    <a:pt x="1851" y="903"/>
                  </a:lnTo>
                  <a:lnTo>
                    <a:pt x="1851" y="911"/>
                  </a:lnTo>
                  <a:lnTo>
                    <a:pt x="1854" y="924"/>
                  </a:lnTo>
                  <a:lnTo>
                    <a:pt x="1857" y="927"/>
                  </a:lnTo>
                  <a:lnTo>
                    <a:pt x="1857" y="932"/>
                  </a:lnTo>
                  <a:lnTo>
                    <a:pt x="1857" y="934"/>
                  </a:lnTo>
                  <a:lnTo>
                    <a:pt x="1862" y="955"/>
                  </a:lnTo>
                  <a:lnTo>
                    <a:pt x="1864" y="961"/>
                  </a:lnTo>
                  <a:lnTo>
                    <a:pt x="1864" y="963"/>
                  </a:lnTo>
                  <a:lnTo>
                    <a:pt x="1867" y="971"/>
                  </a:lnTo>
                  <a:lnTo>
                    <a:pt x="1870" y="974"/>
                  </a:lnTo>
                  <a:lnTo>
                    <a:pt x="1870" y="979"/>
                  </a:lnTo>
                  <a:lnTo>
                    <a:pt x="1872" y="982"/>
                  </a:lnTo>
                  <a:lnTo>
                    <a:pt x="1872" y="987"/>
                  </a:lnTo>
                  <a:lnTo>
                    <a:pt x="1878" y="997"/>
                  </a:lnTo>
                  <a:lnTo>
                    <a:pt x="1878" y="1000"/>
                  </a:lnTo>
                  <a:lnTo>
                    <a:pt x="1880" y="1005"/>
                  </a:lnTo>
                  <a:lnTo>
                    <a:pt x="1880" y="1008"/>
                  </a:lnTo>
                  <a:lnTo>
                    <a:pt x="1880" y="1010"/>
                  </a:lnTo>
                  <a:lnTo>
                    <a:pt x="1883" y="1013"/>
                  </a:lnTo>
                  <a:lnTo>
                    <a:pt x="1883" y="1016"/>
                  </a:lnTo>
                  <a:lnTo>
                    <a:pt x="1883" y="1018"/>
                  </a:lnTo>
                  <a:lnTo>
                    <a:pt x="1885" y="1021"/>
                  </a:lnTo>
                  <a:lnTo>
                    <a:pt x="1885" y="1026"/>
                  </a:lnTo>
                  <a:lnTo>
                    <a:pt x="1888" y="1037"/>
                  </a:lnTo>
                  <a:lnTo>
                    <a:pt x="1893" y="1052"/>
                  </a:lnTo>
                  <a:lnTo>
                    <a:pt x="1896" y="1094"/>
                  </a:lnTo>
                  <a:lnTo>
                    <a:pt x="1896" y="1108"/>
                  </a:lnTo>
                  <a:lnTo>
                    <a:pt x="1896" y="1126"/>
                  </a:lnTo>
                  <a:lnTo>
                    <a:pt x="1896" y="1155"/>
                  </a:lnTo>
                  <a:lnTo>
                    <a:pt x="1896" y="1157"/>
                  </a:lnTo>
                  <a:lnTo>
                    <a:pt x="1899" y="1168"/>
                  </a:lnTo>
                  <a:lnTo>
                    <a:pt x="1899" y="1189"/>
                  </a:lnTo>
                  <a:lnTo>
                    <a:pt x="1899" y="1210"/>
                  </a:lnTo>
                  <a:lnTo>
                    <a:pt x="1899" y="1226"/>
                  </a:lnTo>
                  <a:lnTo>
                    <a:pt x="1899" y="1239"/>
                  </a:lnTo>
                  <a:lnTo>
                    <a:pt x="1899" y="1244"/>
                  </a:lnTo>
                  <a:lnTo>
                    <a:pt x="1896" y="1244"/>
                  </a:lnTo>
                  <a:lnTo>
                    <a:pt x="1891" y="1244"/>
                  </a:lnTo>
                  <a:lnTo>
                    <a:pt x="1888" y="1244"/>
                  </a:lnTo>
                  <a:lnTo>
                    <a:pt x="1885" y="1244"/>
                  </a:lnTo>
                  <a:lnTo>
                    <a:pt x="1883" y="1244"/>
                  </a:lnTo>
                  <a:lnTo>
                    <a:pt x="1870" y="1247"/>
                  </a:lnTo>
                  <a:lnTo>
                    <a:pt x="1851" y="1247"/>
                  </a:lnTo>
                  <a:lnTo>
                    <a:pt x="1828" y="1247"/>
                  </a:lnTo>
                  <a:lnTo>
                    <a:pt x="1802" y="1247"/>
                  </a:lnTo>
                  <a:lnTo>
                    <a:pt x="1788" y="1247"/>
                  </a:lnTo>
                  <a:lnTo>
                    <a:pt x="1770" y="1249"/>
                  </a:lnTo>
                  <a:lnTo>
                    <a:pt x="1762" y="1249"/>
                  </a:lnTo>
                  <a:lnTo>
                    <a:pt x="1760" y="1249"/>
                  </a:lnTo>
                  <a:lnTo>
                    <a:pt x="1754" y="1249"/>
                  </a:lnTo>
                  <a:lnTo>
                    <a:pt x="1731" y="1249"/>
                  </a:lnTo>
                  <a:lnTo>
                    <a:pt x="1728" y="1249"/>
                  </a:lnTo>
                  <a:lnTo>
                    <a:pt x="1715" y="1249"/>
                  </a:lnTo>
                  <a:lnTo>
                    <a:pt x="1702" y="1249"/>
                  </a:lnTo>
                  <a:lnTo>
                    <a:pt x="1699" y="1249"/>
                  </a:lnTo>
                  <a:lnTo>
                    <a:pt x="1694" y="1249"/>
                  </a:lnTo>
                  <a:lnTo>
                    <a:pt x="1691" y="1252"/>
                  </a:lnTo>
                  <a:lnTo>
                    <a:pt x="1684" y="1252"/>
                  </a:lnTo>
                  <a:lnTo>
                    <a:pt x="1676" y="1255"/>
                  </a:lnTo>
                  <a:lnTo>
                    <a:pt x="1668" y="1257"/>
                  </a:lnTo>
                  <a:lnTo>
                    <a:pt x="1660" y="1260"/>
                  </a:lnTo>
                  <a:lnTo>
                    <a:pt x="1657" y="1260"/>
                  </a:lnTo>
                  <a:lnTo>
                    <a:pt x="1652" y="1262"/>
                  </a:lnTo>
                  <a:lnTo>
                    <a:pt x="1649" y="1262"/>
                  </a:lnTo>
                  <a:lnTo>
                    <a:pt x="1647" y="1265"/>
                  </a:lnTo>
                  <a:lnTo>
                    <a:pt x="1644" y="1265"/>
                  </a:lnTo>
                  <a:lnTo>
                    <a:pt x="1639" y="1268"/>
                  </a:lnTo>
                  <a:lnTo>
                    <a:pt x="1626" y="1276"/>
                  </a:lnTo>
                  <a:lnTo>
                    <a:pt x="1618" y="1281"/>
                  </a:lnTo>
                  <a:lnTo>
                    <a:pt x="1613" y="1286"/>
                  </a:lnTo>
                  <a:lnTo>
                    <a:pt x="1608" y="1289"/>
                  </a:lnTo>
                  <a:lnTo>
                    <a:pt x="1587" y="1299"/>
                  </a:lnTo>
                  <a:lnTo>
                    <a:pt x="1568" y="1310"/>
                  </a:lnTo>
                  <a:lnTo>
                    <a:pt x="1545" y="1325"/>
                  </a:lnTo>
                  <a:lnTo>
                    <a:pt x="1524" y="1336"/>
                  </a:lnTo>
                  <a:lnTo>
                    <a:pt x="1518" y="1339"/>
                  </a:lnTo>
                  <a:lnTo>
                    <a:pt x="1511" y="1344"/>
                  </a:lnTo>
                  <a:lnTo>
                    <a:pt x="1503" y="1352"/>
                  </a:lnTo>
                  <a:lnTo>
                    <a:pt x="1492" y="1357"/>
                  </a:lnTo>
                  <a:lnTo>
                    <a:pt x="1484" y="1362"/>
                  </a:lnTo>
                  <a:lnTo>
                    <a:pt x="1476" y="1367"/>
                  </a:lnTo>
                  <a:lnTo>
                    <a:pt x="1455" y="1381"/>
                  </a:lnTo>
                  <a:lnTo>
                    <a:pt x="1432" y="1396"/>
                  </a:lnTo>
                  <a:lnTo>
                    <a:pt x="1414" y="1409"/>
                  </a:lnTo>
                  <a:lnTo>
                    <a:pt x="1393" y="1423"/>
                  </a:lnTo>
                  <a:lnTo>
                    <a:pt x="1372" y="1436"/>
                  </a:lnTo>
                  <a:lnTo>
                    <a:pt x="1351" y="1451"/>
                  </a:lnTo>
                  <a:lnTo>
                    <a:pt x="1343" y="1457"/>
                  </a:lnTo>
                  <a:lnTo>
                    <a:pt x="1340" y="1457"/>
                  </a:lnTo>
                  <a:lnTo>
                    <a:pt x="1340" y="1459"/>
                  </a:lnTo>
                  <a:lnTo>
                    <a:pt x="1337" y="1462"/>
                  </a:lnTo>
                  <a:lnTo>
                    <a:pt x="1335" y="1462"/>
                  </a:lnTo>
                  <a:lnTo>
                    <a:pt x="1332" y="1464"/>
                  </a:lnTo>
                  <a:lnTo>
                    <a:pt x="1330" y="1464"/>
                  </a:lnTo>
                  <a:lnTo>
                    <a:pt x="1324" y="1470"/>
                  </a:lnTo>
                  <a:lnTo>
                    <a:pt x="1319" y="1475"/>
                  </a:lnTo>
                  <a:lnTo>
                    <a:pt x="1314" y="1478"/>
                  </a:lnTo>
                  <a:lnTo>
                    <a:pt x="1301" y="1488"/>
                  </a:lnTo>
                  <a:lnTo>
                    <a:pt x="1288" y="1496"/>
                  </a:lnTo>
                  <a:lnTo>
                    <a:pt x="1280" y="1501"/>
                  </a:lnTo>
                  <a:lnTo>
                    <a:pt x="1280" y="1504"/>
                  </a:lnTo>
                  <a:lnTo>
                    <a:pt x="1275" y="1506"/>
                  </a:lnTo>
                  <a:lnTo>
                    <a:pt x="1256" y="1520"/>
                  </a:lnTo>
                  <a:lnTo>
                    <a:pt x="1243" y="1530"/>
                  </a:lnTo>
                  <a:lnTo>
                    <a:pt x="1230" y="1538"/>
                  </a:lnTo>
                  <a:lnTo>
                    <a:pt x="1225" y="1541"/>
                  </a:lnTo>
                  <a:lnTo>
                    <a:pt x="1225" y="1543"/>
                  </a:lnTo>
                  <a:lnTo>
                    <a:pt x="1209" y="1554"/>
                  </a:lnTo>
                  <a:lnTo>
                    <a:pt x="1191" y="1567"/>
                  </a:lnTo>
                  <a:lnTo>
                    <a:pt x="1167" y="1585"/>
                  </a:lnTo>
                  <a:lnTo>
                    <a:pt x="1144" y="1601"/>
                  </a:lnTo>
                  <a:lnTo>
                    <a:pt x="1104" y="1630"/>
                  </a:lnTo>
                  <a:lnTo>
                    <a:pt x="1091" y="1640"/>
                  </a:lnTo>
                  <a:lnTo>
                    <a:pt x="1062" y="1661"/>
                  </a:lnTo>
                  <a:lnTo>
                    <a:pt x="1023" y="1690"/>
                  </a:lnTo>
                  <a:lnTo>
                    <a:pt x="999" y="1709"/>
                  </a:lnTo>
                  <a:lnTo>
                    <a:pt x="981" y="1722"/>
                  </a:lnTo>
                  <a:lnTo>
                    <a:pt x="960" y="1737"/>
                  </a:lnTo>
                  <a:lnTo>
                    <a:pt x="926" y="1764"/>
                  </a:lnTo>
                  <a:lnTo>
                    <a:pt x="921" y="1769"/>
                  </a:lnTo>
                  <a:lnTo>
                    <a:pt x="921" y="1766"/>
                  </a:lnTo>
                  <a:lnTo>
                    <a:pt x="897" y="1735"/>
                  </a:lnTo>
                  <a:lnTo>
                    <a:pt x="887" y="1722"/>
                  </a:lnTo>
                  <a:lnTo>
                    <a:pt x="868" y="1698"/>
                  </a:lnTo>
                  <a:lnTo>
                    <a:pt x="863" y="1688"/>
                  </a:lnTo>
                  <a:lnTo>
                    <a:pt x="845" y="1664"/>
                  </a:lnTo>
                  <a:lnTo>
                    <a:pt x="845" y="1661"/>
                  </a:lnTo>
                  <a:lnTo>
                    <a:pt x="842" y="1661"/>
                  </a:lnTo>
                  <a:lnTo>
                    <a:pt x="839" y="1656"/>
                  </a:lnTo>
                  <a:lnTo>
                    <a:pt x="837" y="1651"/>
                  </a:lnTo>
                  <a:lnTo>
                    <a:pt x="832" y="1643"/>
                  </a:lnTo>
                  <a:lnTo>
                    <a:pt x="824" y="1632"/>
                  </a:lnTo>
                  <a:lnTo>
                    <a:pt x="821" y="1630"/>
                  </a:lnTo>
                  <a:lnTo>
                    <a:pt x="818" y="1627"/>
                  </a:lnTo>
                  <a:lnTo>
                    <a:pt x="816" y="1622"/>
                  </a:lnTo>
                  <a:lnTo>
                    <a:pt x="808" y="1611"/>
                  </a:lnTo>
                  <a:lnTo>
                    <a:pt x="803" y="1604"/>
                  </a:lnTo>
                  <a:lnTo>
                    <a:pt x="797" y="1598"/>
                  </a:lnTo>
                  <a:lnTo>
                    <a:pt x="790" y="1583"/>
                  </a:lnTo>
                  <a:lnTo>
                    <a:pt x="787" y="1583"/>
                  </a:lnTo>
                  <a:lnTo>
                    <a:pt x="787" y="1580"/>
                  </a:lnTo>
                  <a:lnTo>
                    <a:pt x="784" y="1580"/>
                  </a:lnTo>
                  <a:lnTo>
                    <a:pt x="776" y="1567"/>
                  </a:lnTo>
                  <a:lnTo>
                    <a:pt x="769" y="1556"/>
                  </a:lnTo>
                  <a:lnTo>
                    <a:pt x="769" y="1554"/>
                  </a:lnTo>
                  <a:lnTo>
                    <a:pt x="766" y="1551"/>
                  </a:lnTo>
                  <a:lnTo>
                    <a:pt x="756" y="1535"/>
                  </a:lnTo>
                  <a:lnTo>
                    <a:pt x="753" y="1533"/>
                  </a:lnTo>
                  <a:lnTo>
                    <a:pt x="750" y="1525"/>
                  </a:lnTo>
                  <a:lnTo>
                    <a:pt x="748" y="1525"/>
                  </a:lnTo>
                  <a:lnTo>
                    <a:pt x="748" y="1522"/>
                  </a:lnTo>
                  <a:lnTo>
                    <a:pt x="742" y="1517"/>
                  </a:lnTo>
                  <a:lnTo>
                    <a:pt x="737" y="1506"/>
                  </a:lnTo>
                  <a:lnTo>
                    <a:pt x="735" y="1504"/>
                  </a:lnTo>
                  <a:lnTo>
                    <a:pt x="732" y="1499"/>
                  </a:lnTo>
                  <a:lnTo>
                    <a:pt x="729" y="1496"/>
                  </a:lnTo>
                  <a:lnTo>
                    <a:pt x="729" y="1493"/>
                  </a:lnTo>
                  <a:lnTo>
                    <a:pt x="727" y="1493"/>
                  </a:lnTo>
                  <a:lnTo>
                    <a:pt x="727" y="1491"/>
                  </a:lnTo>
                  <a:lnTo>
                    <a:pt x="724" y="1488"/>
                  </a:lnTo>
                  <a:lnTo>
                    <a:pt x="721" y="1483"/>
                  </a:lnTo>
                  <a:lnTo>
                    <a:pt x="719" y="1480"/>
                  </a:lnTo>
                  <a:lnTo>
                    <a:pt x="719" y="1478"/>
                  </a:lnTo>
                  <a:lnTo>
                    <a:pt x="716" y="1478"/>
                  </a:lnTo>
                  <a:lnTo>
                    <a:pt x="716" y="1472"/>
                  </a:lnTo>
                  <a:lnTo>
                    <a:pt x="714" y="1472"/>
                  </a:lnTo>
                  <a:lnTo>
                    <a:pt x="708" y="1464"/>
                  </a:lnTo>
                  <a:lnTo>
                    <a:pt x="706" y="1459"/>
                  </a:lnTo>
                  <a:lnTo>
                    <a:pt x="695" y="1446"/>
                  </a:lnTo>
                  <a:lnTo>
                    <a:pt x="690" y="1436"/>
                  </a:lnTo>
                  <a:lnTo>
                    <a:pt x="687" y="1436"/>
                  </a:lnTo>
                  <a:lnTo>
                    <a:pt x="687" y="1433"/>
                  </a:lnTo>
                  <a:lnTo>
                    <a:pt x="685" y="1430"/>
                  </a:lnTo>
                  <a:lnTo>
                    <a:pt x="679" y="1423"/>
                  </a:lnTo>
                  <a:lnTo>
                    <a:pt x="677" y="1420"/>
                  </a:lnTo>
                  <a:lnTo>
                    <a:pt x="674" y="1417"/>
                  </a:lnTo>
                  <a:lnTo>
                    <a:pt x="672" y="1412"/>
                  </a:lnTo>
                  <a:lnTo>
                    <a:pt x="659" y="1394"/>
                  </a:lnTo>
                  <a:lnTo>
                    <a:pt x="648" y="1381"/>
                  </a:lnTo>
                  <a:lnTo>
                    <a:pt x="648" y="1378"/>
                  </a:lnTo>
                  <a:lnTo>
                    <a:pt x="640" y="1367"/>
                  </a:lnTo>
                  <a:lnTo>
                    <a:pt x="638" y="1365"/>
                  </a:lnTo>
                  <a:lnTo>
                    <a:pt x="627" y="1349"/>
                  </a:lnTo>
                  <a:lnTo>
                    <a:pt x="619" y="1339"/>
                  </a:lnTo>
                  <a:lnTo>
                    <a:pt x="617" y="1336"/>
                  </a:lnTo>
                  <a:lnTo>
                    <a:pt x="617" y="1333"/>
                  </a:lnTo>
                  <a:lnTo>
                    <a:pt x="614" y="1333"/>
                  </a:lnTo>
                  <a:lnTo>
                    <a:pt x="614" y="1331"/>
                  </a:lnTo>
                  <a:lnTo>
                    <a:pt x="611" y="1331"/>
                  </a:lnTo>
                  <a:lnTo>
                    <a:pt x="611" y="1328"/>
                  </a:lnTo>
                  <a:lnTo>
                    <a:pt x="603" y="1318"/>
                  </a:lnTo>
                  <a:lnTo>
                    <a:pt x="596" y="1307"/>
                  </a:lnTo>
                  <a:lnTo>
                    <a:pt x="596" y="1304"/>
                  </a:lnTo>
                  <a:lnTo>
                    <a:pt x="588" y="1294"/>
                  </a:lnTo>
                  <a:lnTo>
                    <a:pt x="585" y="1291"/>
                  </a:lnTo>
                  <a:lnTo>
                    <a:pt x="580" y="1281"/>
                  </a:lnTo>
                  <a:lnTo>
                    <a:pt x="577" y="1281"/>
                  </a:lnTo>
                  <a:lnTo>
                    <a:pt x="575" y="1276"/>
                  </a:lnTo>
                  <a:lnTo>
                    <a:pt x="575" y="1273"/>
                  </a:lnTo>
                  <a:lnTo>
                    <a:pt x="572" y="1273"/>
                  </a:lnTo>
                  <a:lnTo>
                    <a:pt x="569" y="1268"/>
                  </a:lnTo>
                  <a:lnTo>
                    <a:pt x="564" y="1260"/>
                  </a:lnTo>
                  <a:lnTo>
                    <a:pt x="562" y="1257"/>
                  </a:lnTo>
                  <a:lnTo>
                    <a:pt x="559" y="1252"/>
                  </a:lnTo>
                  <a:lnTo>
                    <a:pt x="554" y="1244"/>
                  </a:lnTo>
                  <a:lnTo>
                    <a:pt x="548" y="1236"/>
                  </a:lnTo>
                  <a:lnTo>
                    <a:pt x="546" y="1234"/>
                  </a:lnTo>
                  <a:lnTo>
                    <a:pt x="543" y="1231"/>
                  </a:lnTo>
                  <a:lnTo>
                    <a:pt x="538" y="1223"/>
                  </a:lnTo>
                  <a:lnTo>
                    <a:pt x="530" y="1213"/>
                  </a:lnTo>
                  <a:lnTo>
                    <a:pt x="527" y="1207"/>
                  </a:lnTo>
                  <a:lnTo>
                    <a:pt x="522" y="1202"/>
                  </a:lnTo>
                  <a:lnTo>
                    <a:pt x="517" y="1194"/>
                  </a:lnTo>
                  <a:lnTo>
                    <a:pt x="501" y="1176"/>
                  </a:lnTo>
                  <a:lnTo>
                    <a:pt x="501" y="1173"/>
                  </a:lnTo>
                  <a:lnTo>
                    <a:pt x="501" y="1171"/>
                  </a:lnTo>
                  <a:lnTo>
                    <a:pt x="496" y="1165"/>
                  </a:lnTo>
                  <a:lnTo>
                    <a:pt x="491" y="1160"/>
                  </a:lnTo>
                  <a:lnTo>
                    <a:pt x="485" y="1155"/>
                  </a:lnTo>
                  <a:lnTo>
                    <a:pt x="485" y="1152"/>
                  </a:lnTo>
                  <a:lnTo>
                    <a:pt x="480" y="1150"/>
                  </a:lnTo>
                  <a:lnTo>
                    <a:pt x="478" y="1144"/>
                  </a:lnTo>
                  <a:lnTo>
                    <a:pt x="472" y="1139"/>
                  </a:lnTo>
                  <a:lnTo>
                    <a:pt x="467" y="1134"/>
                  </a:lnTo>
                  <a:lnTo>
                    <a:pt x="462" y="1131"/>
                  </a:lnTo>
                  <a:lnTo>
                    <a:pt x="457" y="1123"/>
                  </a:lnTo>
                  <a:lnTo>
                    <a:pt x="449" y="1118"/>
                  </a:lnTo>
                  <a:lnTo>
                    <a:pt x="446" y="1113"/>
                  </a:lnTo>
                  <a:lnTo>
                    <a:pt x="444" y="1110"/>
                  </a:lnTo>
                  <a:lnTo>
                    <a:pt x="438" y="1105"/>
                  </a:lnTo>
                  <a:lnTo>
                    <a:pt x="436" y="1102"/>
                  </a:lnTo>
                  <a:lnTo>
                    <a:pt x="433" y="1100"/>
                  </a:lnTo>
                  <a:lnTo>
                    <a:pt x="428" y="1094"/>
                  </a:lnTo>
                  <a:lnTo>
                    <a:pt x="423" y="1089"/>
                  </a:lnTo>
                  <a:lnTo>
                    <a:pt x="420" y="1087"/>
                  </a:lnTo>
                  <a:lnTo>
                    <a:pt x="417" y="1081"/>
                  </a:lnTo>
                  <a:lnTo>
                    <a:pt x="412" y="1076"/>
                  </a:lnTo>
                  <a:lnTo>
                    <a:pt x="407" y="1068"/>
                  </a:lnTo>
                  <a:lnTo>
                    <a:pt x="404" y="1066"/>
                  </a:lnTo>
                  <a:lnTo>
                    <a:pt x="402" y="1063"/>
                  </a:lnTo>
                  <a:lnTo>
                    <a:pt x="399" y="1058"/>
                  </a:lnTo>
                  <a:lnTo>
                    <a:pt x="394" y="1052"/>
                  </a:lnTo>
                  <a:lnTo>
                    <a:pt x="388" y="1045"/>
                  </a:lnTo>
                  <a:lnTo>
                    <a:pt x="383" y="1039"/>
                  </a:lnTo>
                  <a:lnTo>
                    <a:pt x="378" y="1031"/>
                  </a:lnTo>
                  <a:lnTo>
                    <a:pt x="375" y="1026"/>
                  </a:lnTo>
                  <a:lnTo>
                    <a:pt x="370" y="1021"/>
                  </a:lnTo>
                  <a:lnTo>
                    <a:pt x="365" y="1016"/>
                  </a:lnTo>
                  <a:lnTo>
                    <a:pt x="365" y="1013"/>
                  </a:lnTo>
                  <a:lnTo>
                    <a:pt x="362" y="1013"/>
                  </a:lnTo>
                  <a:lnTo>
                    <a:pt x="362" y="1010"/>
                  </a:lnTo>
                  <a:lnTo>
                    <a:pt x="360" y="1008"/>
                  </a:lnTo>
                  <a:lnTo>
                    <a:pt x="357" y="1008"/>
                  </a:lnTo>
                  <a:lnTo>
                    <a:pt x="354" y="1005"/>
                  </a:lnTo>
                  <a:lnTo>
                    <a:pt x="354" y="1003"/>
                  </a:lnTo>
                  <a:lnTo>
                    <a:pt x="352" y="1000"/>
                  </a:lnTo>
                  <a:lnTo>
                    <a:pt x="347" y="995"/>
                  </a:lnTo>
                  <a:lnTo>
                    <a:pt x="341" y="992"/>
                  </a:lnTo>
                  <a:lnTo>
                    <a:pt x="339" y="987"/>
                  </a:lnTo>
                  <a:lnTo>
                    <a:pt x="333" y="984"/>
                  </a:lnTo>
                  <a:lnTo>
                    <a:pt x="331" y="982"/>
                  </a:lnTo>
                  <a:lnTo>
                    <a:pt x="326" y="979"/>
                  </a:lnTo>
                  <a:lnTo>
                    <a:pt x="323" y="976"/>
                  </a:lnTo>
                  <a:lnTo>
                    <a:pt x="318" y="971"/>
                  </a:lnTo>
                  <a:lnTo>
                    <a:pt x="310" y="968"/>
                  </a:lnTo>
                  <a:lnTo>
                    <a:pt x="302" y="963"/>
                  </a:lnTo>
                  <a:lnTo>
                    <a:pt x="297" y="958"/>
                  </a:lnTo>
                  <a:lnTo>
                    <a:pt x="294" y="958"/>
                  </a:lnTo>
                  <a:lnTo>
                    <a:pt x="294" y="955"/>
                  </a:lnTo>
                  <a:lnTo>
                    <a:pt x="291" y="955"/>
                  </a:lnTo>
                  <a:lnTo>
                    <a:pt x="289" y="955"/>
                  </a:lnTo>
                  <a:lnTo>
                    <a:pt x="289" y="953"/>
                  </a:lnTo>
                  <a:lnTo>
                    <a:pt x="281" y="950"/>
                  </a:lnTo>
                  <a:lnTo>
                    <a:pt x="278" y="948"/>
                  </a:lnTo>
                  <a:lnTo>
                    <a:pt x="273" y="945"/>
                  </a:lnTo>
                  <a:lnTo>
                    <a:pt x="268" y="945"/>
                  </a:lnTo>
                  <a:lnTo>
                    <a:pt x="268" y="942"/>
                  </a:lnTo>
                  <a:lnTo>
                    <a:pt x="265" y="942"/>
                  </a:lnTo>
                  <a:lnTo>
                    <a:pt x="263" y="942"/>
                  </a:lnTo>
                  <a:lnTo>
                    <a:pt x="260" y="940"/>
                  </a:lnTo>
                  <a:lnTo>
                    <a:pt x="257" y="940"/>
                  </a:lnTo>
                  <a:lnTo>
                    <a:pt x="250" y="937"/>
                  </a:lnTo>
                  <a:lnTo>
                    <a:pt x="244" y="934"/>
                  </a:lnTo>
                  <a:lnTo>
                    <a:pt x="242" y="932"/>
                  </a:lnTo>
                  <a:lnTo>
                    <a:pt x="239" y="932"/>
                  </a:lnTo>
                  <a:lnTo>
                    <a:pt x="234" y="929"/>
                  </a:lnTo>
                  <a:lnTo>
                    <a:pt x="231" y="927"/>
                  </a:lnTo>
                  <a:lnTo>
                    <a:pt x="226" y="927"/>
                  </a:lnTo>
                  <a:lnTo>
                    <a:pt x="223" y="924"/>
                  </a:lnTo>
                  <a:lnTo>
                    <a:pt x="218" y="924"/>
                  </a:lnTo>
                  <a:lnTo>
                    <a:pt x="210" y="921"/>
                  </a:lnTo>
                  <a:lnTo>
                    <a:pt x="208" y="919"/>
                  </a:lnTo>
                  <a:lnTo>
                    <a:pt x="202" y="919"/>
                  </a:lnTo>
                  <a:lnTo>
                    <a:pt x="200" y="916"/>
                  </a:lnTo>
                  <a:lnTo>
                    <a:pt x="197" y="916"/>
                  </a:lnTo>
                  <a:lnTo>
                    <a:pt x="192" y="916"/>
                  </a:lnTo>
                  <a:lnTo>
                    <a:pt x="181" y="913"/>
                  </a:lnTo>
                  <a:lnTo>
                    <a:pt x="179" y="911"/>
                  </a:lnTo>
                  <a:lnTo>
                    <a:pt x="176" y="911"/>
                  </a:lnTo>
                  <a:lnTo>
                    <a:pt x="90" y="892"/>
                  </a:lnTo>
                  <a:lnTo>
                    <a:pt x="56" y="885"/>
                  </a:lnTo>
                  <a:lnTo>
                    <a:pt x="42" y="882"/>
                  </a:lnTo>
                  <a:lnTo>
                    <a:pt x="40" y="879"/>
                  </a:lnTo>
                  <a:lnTo>
                    <a:pt x="37" y="879"/>
                  </a:lnTo>
                  <a:lnTo>
                    <a:pt x="3" y="871"/>
                  </a:lnTo>
                  <a:lnTo>
                    <a:pt x="0" y="871"/>
                  </a:lnTo>
                  <a:lnTo>
                    <a:pt x="0" y="869"/>
                  </a:lnTo>
                  <a:lnTo>
                    <a:pt x="0" y="864"/>
                  </a:lnTo>
                  <a:lnTo>
                    <a:pt x="0" y="861"/>
                  </a:lnTo>
                  <a:lnTo>
                    <a:pt x="0" y="858"/>
                  </a:lnTo>
                  <a:lnTo>
                    <a:pt x="0" y="856"/>
                  </a:lnTo>
                  <a:lnTo>
                    <a:pt x="3" y="845"/>
                  </a:lnTo>
                  <a:lnTo>
                    <a:pt x="3" y="835"/>
                  </a:lnTo>
                  <a:lnTo>
                    <a:pt x="3" y="824"/>
                  </a:lnTo>
                  <a:lnTo>
                    <a:pt x="6" y="816"/>
                  </a:lnTo>
                  <a:lnTo>
                    <a:pt x="6" y="811"/>
                  </a:lnTo>
                  <a:lnTo>
                    <a:pt x="6" y="806"/>
                  </a:lnTo>
                  <a:lnTo>
                    <a:pt x="8" y="803"/>
                  </a:lnTo>
                  <a:lnTo>
                    <a:pt x="8" y="798"/>
                  </a:lnTo>
                  <a:lnTo>
                    <a:pt x="11" y="793"/>
                  </a:lnTo>
                  <a:lnTo>
                    <a:pt x="11" y="787"/>
                  </a:lnTo>
                  <a:lnTo>
                    <a:pt x="14" y="782"/>
                  </a:lnTo>
                  <a:lnTo>
                    <a:pt x="16" y="780"/>
                  </a:lnTo>
                  <a:lnTo>
                    <a:pt x="16" y="777"/>
                  </a:lnTo>
                  <a:lnTo>
                    <a:pt x="19" y="772"/>
                  </a:lnTo>
                  <a:lnTo>
                    <a:pt x="21" y="769"/>
                  </a:lnTo>
                  <a:lnTo>
                    <a:pt x="24" y="764"/>
                  </a:lnTo>
                  <a:lnTo>
                    <a:pt x="27" y="759"/>
                  </a:lnTo>
                  <a:lnTo>
                    <a:pt x="29" y="753"/>
                  </a:lnTo>
                  <a:lnTo>
                    <a:pt x="32" y="748"/>
                  </a:lnTo>
                  <a:lnTo>
                    <a:pt x="35" y="743"/>
                  </a:lnTo>
                  <a:lnTo>
                    <a:pt x="40" y="735"/>
                  </a:lnTo>
                  <a:lnTo>
                    <a:pt x="45" y="727"/>
                  </a:lnTo>
                  <a:lnTo>
                    <a:pt x="48" y="722"/>
                  </a:lnTo>
                  <a:lnTo>
                    <a:pt x="48" y="719"/>
                  </a:lnTo>
                  <a:lnTo>
                    <a:pt x="50" y="719"/>
                  </a:lnTo>
                  <a:lnTo>
                    <a:pt x="53" y="714"/>
                  </a:lnTo>
                  <a:lnTo>
                    <a:pt x="56" y="711"/>
                  </a:lnTo>
                  <a:lnTo>
                    <a:pt x="58" y="709"/>
                  </a:lnTo>
                  <a:lnTo>
                    <a:pt x="61" y="706"/>
                  </a:lnTo>
                  <a:lnTo>
                    <a:pt x="61" y="703"/>
                  </a:lnTo>
                  <a:lnTo>
                    <a:pt x="63" y="701"/>
                  </a:lnTo>
                  <a:lnTo>
                    <a:pt x="66" y="698"/>
                  </a:lnTo>
                  <a:lnTo>
                    <a:pt x="69" y="696"/>
                  </a:lnTo>
                  <a:lnTo>
                    <a:pt x="71" y="693"/>
                  </a:lnTo>
                  <a:lnTo>
                    <a:pt x="77" y="690"/>
                  </a:lnTo>
                  <a:lnTo>
                    <a:pt x="79" y="688"/>
                  </a:lnTo>
                  <a:lnTo>
                    <a:pt x="82" y="685"/>
                  </a:lnTo>
                  <a:lnTo>
                    <a:pt x="84" y="682"/>
                  </a:lnTo>
                  <a:lnTo>
                    <a:pt x="87" y="682"/>
                  </a:lnTo>
                  <a:lnTo>
                    <a:pt x="90" y="680"/>
                  </a:lnTo>
                  <a:lnTo>
                    <a:pt x="90" y="677"/>
                  </a:lnTo>
                  <a:lnTo>
                    <a:pt x="95" y="677"/>
                  </a:lnTo>
                  <a:lnTo>
                    <a:pt x="97" y="675"/>
                  </a:lnTo>
                  <a:lnTo>
                    <a:pt x="103" y="672"/>
                  </a:lnTo>
                  <a:lnTo>
                    <a:pt x="105" y="672"/>
                  </a:lnTo>
                  <a:lnTo>
                    <a:pt x="111" y="669"/>
                  </a:lnTo>
                  <a:lnTo>
                    <a:pt x="113" y="669"/>
                  </a:lnTo>
                  <a:lnTo>
                    <a:pt x="118" y="667"/>
                  </a:lnTo>
                  <a:lnTo>
                    <a:pt x="124" y="667"/>
                  </a:lnTo>
                  <a:lnTo>
                    <a:pt x="126" y="667"/>
                  </a:lnTo>
                  <a:lnTo>
                    <a:pt x="132" y="664"/>
                  </a:lnTo>
                  <a:lnTo>
                    <a:pt x="134" y="664"/>
                  </a:lnTo>
                  <a:lnTo>
                    <a:pt x="139" y="664"/>
                  </a:lnTo>
                  <a:lnTo>
                    <a:pt x="145" y="664"/>
                  </a:lnTo>
                  <a:lnTo>
                    <a:pt x="150" y="664"/>
                  </a:lnTo>
                  <a:lnTo>
                    <a:pt x="158" y="664"/>
                  </a:lnTo>
                  <a:lnTo>
                    <a:pt x="166" y="664"/>
                  </a:lnTo>
                  <a:lnTo>
                    <a:pt x="176" y="664"/>
                  </a:lnTo>
                  <a:lnTo>
                    <a:pt x="181" y="664"/>
                  </a:lnTo>
                  <a:lnTo>
                    <a:pt x="205" y="664"/>
                  </a:lnTo>
                  <a:lnTo>
                    <a:pt x="208" y="664"/>
                  </a:lnTo>
                  <a:lnTo>
                    <a:pt x="231" y="661"/>
                  </a:lnTo>
                  <a:lnTo>
                    <a:pt x="278" y="661"/>
                  </a:lnTo>
                  <a:lnTo>
                    <a:pt x="302" y="661"/>
                  </a:lnTo>
                  <a:lnTo>
                    <a:pt x="320" y="659"/>
                  </a:lnTo>
                  <a:lnTo>
                    <a:pt x="323" y="659"/>
                  </a:lnTo>
                  <a:lnTo>
                    <a:pt x="326" y="659"/>
                  </a:lnTo>
                  <a:lnTo>
                    <a:pt x="328" y="659"/>
                  </a:lnTo>
                  <a:lnTo>
                    <a:pt x="331" y="661"/>
                  </a:lnTo>
                  <a:lnTo>
                    <a:pt x="339" y="661"/>
                  </a:lnTo>
                  <a:lnTo>
                    <a:pt x="347" y="664"/>
                  </a:lnTo>
                  <a:lnTo>
                    <a:pt x="352" y="667"/>
                  </a:lnTo>
                  <a:lnTo>
                    <a:pt x="360" y="667"/>
                  </a:lnTo>
                  <a:lnTo>
                    <a:pt x="368" y="672"/>
                  </a:lnTo>
                  <a:lnTo>
                    <a:pt x="375" y="675"/>
                  </a:lnTo>
                  <a:lnTo>
                    <a:pt x="391" y="682"/>
                  </a:lnTo>
                  <a:lnTo>
                    <a:pt x="412" y="690"/>
                  </a:lnTo>
                  <a:lnTo>
                    <a:pt x="430" y="698"/>
                  </a:lnTo>
                  <a:lnTo>
                    <a:pt x="433" y="698"/>
                  </a:lnTo>
                  <a:lnTo>
                    <a:pt x="436" y="698"/>
                  </a:lnTo>
                  <a:lnTo>
                    <a:pt x="441" y="701"/>
                  </a:lnTo>
                  <a:lnTo>
                    <a:pt x="444" y="703"/>
                  </a:lnTo>
                  <a:lnTo>
                    <a:pt x="457" y="709"/>
                  </a:lnTo>
                  <a:lnTo>
                    <a:pt x="470" y="711"/>
                  </a:lnTo>
                  <a:lnTo>
                    <a:pt x="472" y="711"/>
                  </a:lnTo>
                  <a:lnTo>
                    <a:pt x="480" y="714"/>
                  </a:lnTo>
                  <a:lnTo>
                    <a:pt x="485" y="717"/>
                  </a:lnTo>
                  <a:lnTo>
                    <a:pt x="493" y="719"/>
                  </a:lnTo>
                  <a:lnTo>
                    <a:pt x="501" y="722"/>
                  </a:lnTo>
                  <a:lnTo>
                    <a:pt x="512" y="724"/>
                  </a:lnTo>
                  <a:lnTo>
                    <a:pt x="522" y="730"/>
                  </a:lnTo>
                  <a:lnTo>
                    <a:pt x="527" y="730"/>
                  </a:lnTo>
                  <a:lnTo>
                    <a:pt x="530" y="732"/>
                  </a:lnTo>
                  <a:lnTo>
                    <a:pt x="538" y="735"/>
                  </a:lnTo>
                  <a:lnTo>
                    <a:pt x="551" y="740"/>
                  </a:lnTo>
                  <a:lnTo>
                    <a:pt x="567" y="748"/>
                  </a:lnTo>
                  <a:lnTo>
                    <a:pt x="577" y="753"/>
                  </a:lnTo>
                  <a:lnTo>
                    <a:pt x="585" y="756"/>
                  </a:lnTo>
                  <a:lnTo>
                    <a:pt x="590" y="759"/>
                  </a:lnTo>
                  <a:lnTo>
                    <a:pt x="596" y="761"/>
                  </a:lnTo>
                  <a:lnTo>
                    <a:pt x="603" y="764"/>
                  </a:lnTo>
                  <a:lnTo>
                    <a:pt x="609" y="766"/>
                  </a:lnTo>
                  <a:lnTo>
                    <a:pt x="614" y="766"/>
                  </a:lnTo>
                  <a:lnTo>
                    <a:pt x="619" y="769"/>
                  </a:lnTo>
                  <a:lnTo>
                    <a:pt x="622" y="769"/>
                  </a:lnTo>
                  <a:lnTo>
                    <a:pt x="624" y="769"/>
                  </a:lnTo>
                  <a:lnTo>
                    <a:pt x="640" y="772"/>
                  </a:lnTo>
                  <a:lnTo>
                    <a:pt x="632" y="798"/>
                  </a:lnTo>
                  <a:lnTo>
                    <a:pt x="632" y="803"/>
                  </a:lnTo>
                  <a:lnTo>
                    <a:pt x="630" y="806"/>
                  </a:lnTo>
                  <a:lnTo>
                    <a:pt x="630" y="808"/>
                  </a:lnTo>
                  <a:lnTo>
                    <a:pt x="630" y="811"/>
                  </a:lnTo>
                  <a:lnTo>
                    <a:pt x="645" y="814"/>
                  </a:lnTo>
                  <a:lnTo>
                    <a:pt x="651" y="814"/>
                  </a:lnTo>
                  <a:lnTo>
                    <a:pt x="659" y="816"/>
                  </a:lnTo>
                  <a:lnTo>
                    <a:pt x="661" y="816"/>
                  </a:lnTo>
                  <a:lnTo>
                    <a:pt x="666" y="816"/>
                  </a:lnTo>
                  <a:lnTo>
                    <a:pt x="669" y="816"/>
                  </a:lnTo>
                  <a:lnTo>
                    <a:pt x="674" y="816"/>
                  </a:lnTo>
                  <a:lnTo>
                    <a:pt x="677" y="816"/>
                  </a:lnTo>
                  <a:lnTo>
                    <a:pt x="682" y="816"/>
                  </a:lnTo>
                  <a:lnTo>
                    <a:pt x="687" y="816"/>
                  </a:lnTo>
                  <a:lnTo>
                    <a:pt x="687" y="814"/>
                  </a:lnTo>
                  <a:lnTo>
                    <a:pt x="695" y="814"/>
                  </a:lnTo>
                  <a:lnTo>
                    <a:pt x="700" y="811"/>
                  </a:lnTo>
                  <a:lnTo>
                    <a:pt x="714" y="811"/>
                  </a:lnTo>
                  <a:lnTo>
                    <a:pt x="716" y="808"/>
                  </a:lnTo>
                  <a:lnTo>
                    <a:pt x="719" y="808"/>
                  </a:lnTo>
                  <a:lnTo>
                    <a:pt x="724" y="808"/>
                  </a:lnTo>
                  <a:lnTo>
                    <a:pt x="737" y="808"/>
                  </a:lnTo>
                  <a:lnTo>
                    <a:pt x="748" y="808"/>
                  </a:lnTo>
                  <a:lnTo>
                    <a:pt x="766" y="808"/>
                  </a:lnTo>
                  <a:lnTo>
                    <a:pt x="792" y="808"/>
                  </a:lnTo>
                  <a:lnTo>
                    <a:pt x="795" y="803"/>
                  </a:lnTo>
                  <a:lnTo>
                    <a:pt x="795" y="798"/>
                  </a:lnTo>
                  <a:lnTo>
                    <a:pt x="797" y="793"/>
                  </a:lnTo>
                  <a:lnTo>
                    <a:pt x="797" y="787"/>
                  </a:lnTo>
                  <a:lnTo>
                    <a:pt x="800" y="777"/>
                  </a:lnTo>
                  <a:lnTo>
                    <a:pt x="808" y="772"/>
                  </a:lnTo>
                  <a:lnTo>
                    <a:pt x="808" y="769"/>
                  </a:lnTo>
                  <a:lnTo>
                    <a:pt x="808" y="766"/>
                  </a:lnTo>
                  <a:lnTo>
                    <a:pt x="808" y="764"/>
                  </a:lnTo>
                  <a:lnTo>
                    <a:pt x="805" y="761"/>
                  </a:lnTo>
                  <a:lnTo>
                    <a:pt x="805" y="743"/>
                  </a:lnTo>
                  <a:lnTo>
                    <a:pt x="813" y="738"/>
                  </a:lnTo>
                  <a:lnTo>
                    <a:pt x="824" y="732"/>
                  </a:lnTo>
                  <a:lnTo>
                    <a:pt x="834" y="727"/>
                  </a:lnTo>
                  <a:lnTo>
                    <a:pt x="845" y="722"/>
                  </a:lnTo>
                  <a:lnTo>
                    <a:pt x="855" y="717"/>
                  </a:lnTo>
                  <a:lnTo>
                    <a:pt x="858" y="714"/>
                  </a:lnTo>
                  <a:lnTo>
                    <a:pt x="860" y="714"/>
                  </a:lnTo>
                  <a:lnTo>
                    <a:pt x="863" y="711"/>
                  </a:lnTo>
                  <a:lnTo>
                    <a:pt x="866" y="711"/>
                  </a:lnTo>
                  <a:lnTo>
                    <a:pt x="868" y="709"/>
                  </a:lnTo>
                  <a:lnTo>
                    <a:pt x="876" y="703"/>
                  </a:lnTo>
                  <a:lnTo>
                    <a:pt x="881" y="701"/>
                  </a:lnTo>
                  <a:lnTo>
                    <a:pt x="884" y="696"/>
                  </a:lnTo>
                  <a:lnTo>
                    <a:pt x="889" y="690"/>
                  </a:lnTo>
                  <a:lnTo>
                    <a:pt x="897" y="682"/>
                  </a:lnTo>
                  <a:lnTo>
                    <a:pt x="902" y="677"/>
                  </a:lnTo>
                  <a:lnTo>
                    <a:pt x="908" y="672"/>
                  </a:lnTo>
                  <a:lnTo>
                    <a:pt x="915" y="664"/>
                  </a:lnTo>
                  <a:lnTo>
                    <a:pt x="923" y="656"/>
                  </a:lnTo>
                  <a:lnTo>
                    <a:pt x="929" y="648"/>
                  </a:lnTo>
                  <a:lnTo>
                    <a:pt x="934" y="643"/>
                  </a:lnTo>
                  <a:lnTo>
                    <a:pt x="939" y="640"/>
                  </a:lnTo>
                  <a:lnTo>
                    <a:pt x="942" y="635"/>
                  </a:lnTo>
                  <a:lnTo>
                    <a:pt x="947" y="633"/>
                  </a:lnTo>
                  <a:lnTo>
                    <a:pt x="950" y="630"/>
                  </a:lnTo>
                  <a:lnTo>
                    <a:pt x="952" y="627"/>
                  </a:lnTo>
                  <a:lnTo>
                    <a:pt x="957" y="622"/>
                  </a:lnTo>
                  <a:lnTo>
                    <a:pt x="960" y="619"/>
                  </a:lnTo>
                  <a:lnTo>
                    <a:pt x="965" y="619"/>
                  </a:lnTo>
                  <a:lnTo>
                    <a:pt x="970" y="614"/>
                  </a:lnTo>
                  <a:lnTo>
                    <a:pt x="973" y="612"/>
                  </a:lnTo>
                  <a:lnTo>
                    <a:pt x="978" y="609"/>
                  </a:lnTo>
                  <a:lnTo>
                    <a:pt x="984" y="606"/>
                  </a:lnTo>
                  <a:lnTo>
                    <a:pt x="989" y="601"/>
                  </a:lnTo>
                  <a:lnTo>
                    <a:pt x="994" y="598"/>
                  </a:lnTo>
                  <a:lnTo>
                    <a:pt x="999" y="596"/>
                  </a:lnTo>
                  <a:lnTo>
                    <a:pt x="1005" y="593"/>
                  </a:lnTo>
                  <a:lnTo>
                    <a:pt x="1010" y="591"/>
                  </a:lnTo>
                  <a:lnTo>
                    <a:pt x="1015" y="588"/>
                  </a:lnTo>
                  <a:lnTo>
                    <a:pt x="1020" y="585"/>
                  </a:lnTo>
                  <a:lnTo>
                    <a:pt x="1026" y="585"/>
                  </a:lnTo>
                  <a:lnTo>
                    <a:pt x="1039" y="580"/>
                  </a:lnTo>
                  <a:lnTo>
                    <a:pt x="1047" y="577"/>
                  </a:lnTo>
                  <a:lnTo>
                    <a:pt x="1060" y="572"/>
                  </a:lnTo>
                  <a:lnTo>
                    <a:pt x="1073" y="567"/>
                  </a:lnTo>
                  <a:lnTo>
                    <a:pt x="1083" y="564"/>
                  </a:lnTo>
                  <a:lnTo>
                    <a:pt x="1091" y="559"/>
                  </a:lnTo>
                  <a:lnTo>
                    <a:pt x="1104" y="556"/>
                  </a:lnTo>
                  <a:lnTo>
                    <a:pt x="1115" y="551"/>
                  </a:lnTo>
                  <a:lnTo>
                    <a:pt x="1123" y="546"/>
                  </a:lnTo>
                  <a:lnTo>
                    <a:pt x="1136" y="538"/>
                  </a:lnTo>
                  <a:lnTo>
                    <a:pt x="1146" y="533"/>
                  </a:lnTo>
                  <a:lnTo>
                    <a:pt x="1146" y="530"/>
                  </a:lnTo>
                  <a:lnTo>
                    <a:pt x="1149" y="528"/>
                  </a:lnTo>
                  <a:lnTo>
                    <a:pt x="1151" y="528"/>
                  </a:lnTo>
                  <a:lnTo>
                    <a:pt x="1162" y="520"/>
                  </a:lnTo>
                  <a:lnTo>
                    <a:pt x="1170" y="512"/>
                  </a:lnTo>
                  <a:lnTo>
                    <a:pt x="1178" y="504"/>
                  </a:lnTo>
                  <a:lnTo>
                    <a:pt x="1183" y="499"/>
                  </a:lnTo>
                  <a:lnTo>
                    <a:pt x="1185" y="493"/>
                  </a:lnTo>
                  <a:lnTo>
                    <a:pt x="1191" y="488"/>
                  </a:lnTo>
                  <a:lnTo>
                    <a:pt x="1196" y="483"/>
                  </a:lnTo>
                  <a:lnTo>
                    <a:pt x="1196" y="480"/>
                  </a:lnTo>
                  <a:lnTo>
                    <a:pt x="1199" y="478"/>
                  </a:lnTo>
                  <a:lnTo>
                    <a:pt x="1201" y="472"/>
                  </a:lnTo>
                  <a:lnTo>
                    <a:pt x="1209" y="459"/>
                  </a:lnTo>
                  <a:lnTo>
                    <a:pt x="1209" y="457"/>
                  </a:lnTo>
                  <a:lnTo>
                    <a:pt x="1212" y="454"/>
                  </a:lnTo>
                  <a:lnTo>
                    <a:pt x="1214" y="452"/>
                  </a:lnTo>
                  <a:lnTo>
                    <a:pt x="1183" y="423"/>
                  </a:lnTo>
                  <a:lnTo>
                    <a:pt x="1180" y="415"/>
                  </a:lnTo>
                  <a:lnTo>
                    <a:pt x="1170" y="399"/>
                  </a:lnTo>
                  <a:lnTo>
                    <a:pt x="1167" y="391"/>
                  </a:lnTo>
                  <a:lnTo>
                    <a:pt x="1167" y="389"/>
                  </a:lnTo>
                  <a:lnTo>
                    <a:pt x="1170" y="389"/>
                  </a:lnTo>
                  <a:lnTo>
                    <a:pt x="1172" y="386"/>
                  </a:lnTo>
                  <a:lnTo>
                    <a:pt x="1175" y="386"/>
                  </a:lnTo>
                  <a:lnTo>
                    <a:pt x="1178" y="383"/>
                  </a:lnTo>
                  <a:lnTo>
                    <a:pt x="1180" y="383"/>
                  </a:lnTo>
                  <a:lnTo>
                    <a:pt x="1185" y="381"/>
                  </a:lnTo>
                  <a:lnTo>
                    <a:pt x="1188" y="381"/>
                  </a:lnTo>
                  <a:lnTo>
                    <a:pt x="1188" y="378"/>
                  </a:lnTo>
                  <a:lnTo>
                    <a:pt x="1191" y="378"/>
                  </a:lnTo>
                  <a:lnTo>
                    <a:pt x="1196" y="375"/>
                  </a:lnTo>
                  <a:lnTo>
                    <a:pt x="1199" y="375"/>
                  </a:lnTo>
                  <a:lnTo>
                    <a:pt x="1209" y="381"/>
                  </a:lnTo>
                  <a:lnTo>
                    <a:pt x="1214" y="381"/>
                  </a:lnTo>
                  <a:lnTo>
                    <a:pt x="1217" y="381"/>
                  </a:lnTo>
                  <a:lnTo>
                    <a:pt x="1217" y="383"/>
                  </a:lnTo>
                  <a:lnTo>
                    <a:pt x="1220" y="383"/>
                  </a:lnTo>
                  <a:lnTo>
                    <a:pt x="1225" y="383"/>
                  </a:lnTo>
                  <a:lnTo>
                    <a:pt x="1230" y="386"/>
                  </a:lnTo>
                  <a:lnTo>
                    <a:pt x="1235" y="386"/>
                  </a:lnTo>
                  <a:lnTo>
                    <a:pt x="1241" y="386"/>
                  </a:lnTo>
                  <a:lnTo>
                    <a:pt x="1254" y="344"/>
                  </a:lnTo>
                  <a:lnTo>
                    <a:pt x="1256" y="331"/>
                  </a:lnTo>
                  <a:lnTo>
                    <a:pt x="1261" y="315"/>
                  </a:lnTo>
                  <a:lnTo>
                    <a:pt x="1267" y="299"/>
                  </a:lnTo>
                  <a:lnTo>
                    <a:pt x="1269" y="289"/>
                  </a:lnTo>
                  <a:lnTo>
                    <a:pt x="1275" y="273"/>
                  </a:lnTo>
                  <a:lnTo>
                    <a:pt x="1277" y="265"/>
                  </a:lnTo>
                  <a:lnTo>
                    <a:pt x="1280" y="257"/>
                  </a:lnTo>
                  <a:lnTo>
                    <a:pt x="1261" y="252"/>
                  </a:lnTo>
                  <a:lnTo>
                    <a:pt x="1259" y="252"/>
                  </a:lnTo>
                  <a:lnTo>
                    <a:pt x="1256" y="247"/>
                  </a:lnTo>
                  <a:lnTo>
                    <a:pt x="1256" y="244"/>
                  </a:lnTo>
                  <a:lnTo>
                    <a:pt x="1261" y="236"/>
                  </a:lnTo>
                  <a:lnTo>
                    <a:pt x="1259" y="234"/>
                  </a:lnTo>
                  <a:lnTo>
                    <a:pt x="1259" y="228"/>
                  </a:lnTo>
                  <a:lnTo>
                    <a:pt x="1259" y="226"/>
                  </a:lnTo>
                  <a:lnTo>
                    <a:pt x="1259" y="218"/>
                  </a:lnTo>
                  <a:lnTo>
                    <a:pt x="1256" y="218"/>
                  </a:lnTo>
                  <a:lnTo>
                    <a:pt x="1259" y="213"/>
                  </a:lnTo>
                  <a:lnTo>
                    <a:pt x="1259" y="192"/>
                  </a:lnTo>
                  <a:lnTo>
                    <a:pt x="1261" y="179"/>
                  </a:lnTo>
                  <a:lnTo>
                    <a:pt x="1261" y="176"/>
                  </a:lnTo>
                  <a:lnTo>
                    <a:pt x="1261" y="173"/>
                  </a:lnTo>
                  <a:lnTo>
                    <a:pt x="1256" y="173"/>
                  </a:lnTo>
                  <a:lnTo>
                    <a:pt x="1261" y="168"/>
                  </a:lnTo>
                  <a:lnTo>
                    <a:pt x="1267" y="165"/>
                  </a:lnTo>
                  <a:lnTo>
                    <a:pt x="1269" y="163"/>
                  </a:lnTo>
                  <a:lnTo>
                    <a:pt x="1275" y="158"/>
                  </a:lnTo>
                  <a:lnTo>
                    <a:pt x="1277" y="152"/>
                  </a:lnTo>
                  <a:lnTo>
                    <a:pt x="1282" y="144"/>
                  </a:lnTo>
                  <a:lnTo>
                    <a:pt x="1293" y="126"/>
                  </a:lnTo>
                  <a:lnTo>
                    <a:pt x="1298" y="121"/>
                  </a:lnTo>
                  <a:lnTo>
                    <a:pt x="1309" y="110"/>
                  </a:lnTo>
                  <a:lnTo>
                    <a:pt x="1311" y="108"/>
                  </a:lnTo>
                  <a:lnTo>
                    <a:pt x="1317" y="102"/>
                  </a:lnTo>
                  <a:lnTo>
                    <a:pt x="1319" y="100"/>
                  </a:lnTo>
                  <a:lnTo>
                    <a:pt x="1324" y="102"/>
                  </a:lnTo>
                  <a:lnTo>
                    <a:pt x="1327" y="105"/>
                  </a:lnTo>
                  <a:lnTo>
                    <a:pt x="1330" y="108"/>
                  </a:lnTo>
                  <a:lnTo>
                    <a:pt x="1332" y="110"/>
                  </a:lnTo>
                  <a:lnTo>
                    <a:pt x="1335" y="113"/>
                  </a:lnTo>
                  <a:lnTo>
                    <a:pt x="1345" y="121"/>
                  </a:lnTo>
                  <a:lnTo>
                    <a:pt x="1351" y="118"/>
                  </a:lnTo>
                  <a:lnTo>
                    <a:pt x="1356" y="108"/>
                  </a:lnTo>
                  <a:lnTo>
                    <a:pt x="1358" y="105"/>
                  </a:lnTo>
                  <a:lnTo>
                    <a:pt x="1361" y="102"/>
                  </a:lnTo>
                  <a:lnTo>
                    <a:pt x="1366" y="92"/>
                  </a:lnTo>
                  <a:lnTo>
                    <a:pt x="1374" y="81"/>
                  </a:lnTo>
                  <a:lnTo>
                    <a:pt x="1382" y="74"/>
                  </a:lnTo>
                  <a:lnTo>
                    <a:pt x="1387" y="68"/>
                  </a:lnTo>
                  <a:lnTo>
                    <a:pt x="1393" y="60"/>
                  </a:lnTo>
                  <a:lnTo>
                    <a:pt x="1406" y="47"/>
                  </a:lnTo>
                  <a:lnTo>
                    <a:pt x="1414" y="37"/>
                  </a:lnTo>
                  <a:lnTo>
                    <a:pt x="1421" y="32"/>
                  </a:lnTo>
                  <a:lnTo>
                    <a:pt x="1424" y="29"/>
                  </a:lnTo>
                  <a:lnTo>
                    <a:pt x="1432" y="24"/>
                  </a:lnTo>
                  <a:lnTo>
                    <a:pt x="1440" y="21"/>
                  </a:lnTo>
                  <a:lnTo>
                    <a:pt x="1445" y="16"/>
                  </a:lnTo>
                  <a:lnTo>
                    <a:pt x="1453" y="13"/>
                  </a:lnTo>
                  <a:lnTo>
                    <a:pt x="1458" y="11"/>
                  </a:lnTo>
                  <a:lnTo>
                    <a:pt x="1463" y="8"/>
                  </a:lnTo>
                  <a:lnTo>
                    <a:pt x="1471" y="5"/>
                  </a:lnTo>
                  <a:lnTo>
                    <a:pt x="1476" y="5"/>
                  </a:lnTo>
                  <a:lnTo>
                    <a:pt x="1482" y="3"/>
                  </a:lnTo>
                  <a:lnTo>
                    <a:pt x="1487" y="3"/>
                  </a:lnTo>
                  <a:lnTo>
                    <a:pt x="1492" y="0"/>
                  </a:lnTo>
                  <a:lnTo>
                    <a:pt x="1497" y="0"/>
                  </a:lnTo>
                  <a:lnTo>
                    <a:pt x="1505" y="0"/>
                  </a:lnTo>
                  <a:lnTo>
                    <a:pt x="1511" y="0"/>
                  </a:lnTo>
                  <a:lnTo>
                    <a:pt x="1518" y="0"/>
                  </a:lnTo>
                  <a:lnTo>
                    <a:pt x="1524" y="3"/>
                  </a:lnTo>
                  <a:lnTo>
                    <a:pt x="1526" y="3"/>
                  </a:lnTo>
                  <a:lnTo>
                    <a:pt x="1529" y="3"/>
                  </a:lnTo>
                  <a:lnTo>
                    <a:pt x="1534" y="5"/>
                  </a:lnTo>
                  <a:lnTo>
                    <a:pt x="1539" y="5"/>
                  </a:lnTo>
                  <a:lnTo>
                    <a:pt x="1547" y="8"/>
                  </a:lnTo>
                  <a:lnTo>
                    <a:pt x="1552" y="11"/>
                  </a:lnTo>
                  <a:lnTo>
                    <a:pt x="1560" y="13"/>
                  </a:lnTo>
                  <a:lnTo>
                    <a:pt x="1566" y="16"/>
                  </a:lnTo>
                  <a:lnTo>
                    <a:pt x="1576" y="21"/>
                  </a:lnTo>
                  <a:lnTo>
                    <a:pt x="1584" y="2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3" name="フリーフォーム 202"/>
            <p:cNvSpPr>
              <a:spLocks/>
            </p:cNvSpPr>
            <p:nvPr/>
          </p:nvSpPr>
          <p:spPr bwMode="auto">
            <a:xfrm>
              <a:off x="2209779" y="4855089"/>
              <a:ext cx="526308" cy="620696"/>
            </a:xfrm>
            <a:custGeom>
              <a:avLst/>
              <a:gdLst>
                <a:gd name="T0" fmla="*/ 1067 w 1098"/>
                <a:gd name="T1" fmla="*/ 236 h 1275"/>
                <a:gd name="T2" fmla="*/ 1015 w 1098"/>
                <a:gd name="T3" fmla="*/ 365 h 1275"/>
                <a:gd name="T4" fmla="*/ 920 w 1098"/>
                <a:gd name="T5" fmla="*/ 459 h 1275"/>
                <a:gd name="T6" fmla="*/ 918 w 1098"/>
                <a:gd name="T7" fmla="*/ 619 h 1275"/>
                <a:gd name="T8" fmla="*/ 902 w 1098"/>
                <a:gd name="T9" fmla="*/ 690 h 1275"/>
                <a:gd name="T10" fmla="*/ 891 w 1098"/>
                <a:gd name="T11" fmla="*/ 722 h 1275"/>
                <a:gd name="T12" fmla="*/ 844 w 1098"/>
                <a:gd name="T13" fmla="*/ 848 h 1275"/>
                <a:gd name="T14" fmla="*/ 784 w 1098"/>
                <a:gd name="T15" fmla="*/ 1008 h 1275"/>
                <a:gd name="T16" fmla="*/ 737 w 1098"/>
                <a:gd name="T17" fmla="*/ 1115 h 1275"/>
                <a:gd name="T18" fmla="*/ 703 w 1098"/>
                <a:gd name="T19" fmla="*/ 1194 h 1275"/>
                <a:gd name="T20" fmla="*/ 674 w 1098"/>
                <a:gd name="T21" fmla="*/ 1254 h 1275"/>
                <a:gd name="T22" fmla="*/ 658 w 1098"/>
                <a:gd name="T23" fmla="*/ 1275 h 1275"/>
                <a:gd name="T24" fmla="*/ 480 w 1098"/>
                <a:gd name="T25" fmla="*/ 1257 h 1275"/>
                <a:gd name="T26" fmla="*/ 419 w 1098"/>
                <a:gd name="T27" fmla="*/ 1244 h 1275"/>
                <a:gd name="T28" fmla="*/ 414 w 1098"/>
                <a:gd name="T29" fmla="*/ 1210 h 1275"/>
                <a:gd name="T30" fmla="*/ 412 w 1098"/>
                <a:gd name="T31" fmla="*/ 1181 h 1275"/>
                <a:gd name="T32" fmla="*/ 417 w 1098"/>
                <a:gd name="T33" fmla="*/ 1147 h 1275"/>
                <a:gd name="T34" fmla="*/ 422 w 1098"/>
                <a:gd name="T35" fmla="*/ 1084 h 1275"/>
                <a:gd name="T36" fmla="*/ 383 w 1098"/>
                <a:gd name="T37" fmla="*/ 1036 h 1275"/>
                <a:gd name="T38" fmla="*/ 288 w 1098"/>
                <a:gd name="T39" fmla="*/ 1000 h 1275"/>
                <a:gd name="T40" fmla="*/ 131 w 1098"/>
                <a:gd name="T41" fmla="*/ 939 h 1275"/>
                <a:gd name="T42" fmla="*/ 100 w 1098"/>
                <a:gd name="T43" fmla="*/ 945 h 1275"/>
                <a:gd name="T44" fmla="*/ 18 w 1098"/>
                <a:gd name="T45" fmla="*/ 992 h 1275"/>
                <a:gd name="T46" fmla="*/ 3 w 1098"/>
                <a:gd name="T47" fmla="*/ 976 h 1275"/>
                <a:gd name="T48" fmla="*/ 8 w 1098"/>
                <a:gd name="T49" fmla="*/ 952 h 1275"/>
                <a:gd name="T50" fmla="*/ 13 w 1098"/>
                <a:gd name="T51" fmla="*/ 934 h 1275"/>
                <a:gd name="T52" fmla="*/ 21 w 1098"/>
                <a:gd name="T53" fmla="*/ 895 h 1275"/>
                <a:gd name="T54" fmla="*/ 45 w 1098"/>
                <a:gd name="T55" fmla="*/ 858 h 1275"/>
                <a:gd name="T56" fmla="*/ 60 w 1098"/>
                <a:gd name="T57" fmla="*/ 834 h 1275"/>
                <a:gd name="T58" fmla="*/ 92 w 1098"/>
                <a:gd name="T59" fmla="*/ 782 h 1275"/>
                <a:gd name="T60" fmla="*/ 110 w 1098"/>
                <a:gd name="T61" fmla="*/ 753 h 1275"/>
                <a:gd name="T62" fmla="*/ 121 w 1098"/>
                <a:gd name="T63" fmla="*/ 732 h 1275"/>
                <a:gd name="T64" fmla="*/ 155 w 1098"/>
                <a:gd name="T65" fmla="*/ 708 h 1275"/>
                <a:gd name="T66" fmla="*/ 157 w 1098"/>
                <a:gd name="T67" fmla="*/ 672 h 1275"/>
                <a:gd name="T68" fmla="*/ 168 w 1098"/>
                <a:gd name="T69" fmla="*/ 643 h 1275"/>
                <a:gd name="T70" fmla="*/ 181 w 1098"/>
                <a:gd name="T71" fmla="*/ 624 h 1275"/>
                <a:gd name="T72" fmla="*/ 189 w 1098"/>
                <a:gd name="T73" fmla="*/ 598 h 1275"/>
                <a:gd name="T74" fmla="*/ 199 w 1098"/>
                <a:gd name="T75" fmla="*/ 567 h 1275"/>
                <a:gd name="T76" fmla="*/ 220 w 1098"/>
                <a:gd name="T77" fmla="*/ 538 h 1275"/>
                <a:gd name="T78" fmla="*/ 233 w 1098"/>
                <a:gd name="T79" fmla="*/ 491 h 1275"/>
                <a:gd name="T80" fmla="*/ 244 w 1098"/>
                <a:gd name="T81" fmla="*/ 477 h 1275"/>
                <a:gd name="T82" fmla="*/ 262 w 1098"/>
                <a:gd name="T83" fmla="*/ 430 h 1275"/>
                <a:gd name="T84" fmla="*/ 273 w 1098"/>
                <a:gd name="T85" fmla="*/ 409 h 1275"/>
                <a:gd name="T86" fmla="*/ 294 w 1098"/>
                <a:gd name="T87" fmla="*/ 383 h 1275"/>
                <a:gd name="T88" fmla="*/ 349 w 1098"/>
                <a:gd name="T89" fmla="*/ 254 h 1275"/>
                <a:gd name="T90" fmla="*/ 357 w 1098"/>
                <a:gd name="T91" fmla="*/ 223 h 1275"/>
                <a:gd name="T92" fmla="*/ 375 w 1098"/>
                <a:gd name="T93" fmla="*/ 181 h 1275"/>
                <a:gd name="T94" fmla="*/ 385 w 1098"/>
                <a:gd name="T95" fmla="*/ 147 h 1275"/>
                <a:gd name="T96" fmla="*/ 393 w 1098"/>
                <a:gd name="T97" fmla="*/ 121 h 1275"/>
                <a:gd name="T98" fmla="*/ 406 w 1098"/>
                <a:gd name="T99" fmla="*/ 102 h 1275"/>
                <a:gd name="T100" fmla="*/ 422 w 1098"/>
                <a:gd name="T101" fmla="*/ 44 h 1275"/>
                <a:gd name="T102" fmla="*/ 430 w 1098"/>
                <a:gd name="T103" fmla="*/ 13 h 1275"/>
                <a:gd name="T104" fmla="*/ 454 w 1098"/>
                <a:gd name="T105" fmla="*/ 18 h 1275"/>
                <a:gd name="T106" fmla="*/ 490 w 1098"/>
                <a:gd name="T107" fmla="*/ 29 h 1275"/>
                <a:gd name="T108" fmla="*/ 553 w 1098"/>
                <a:gd name="T109" fmla="*/ 50 h 1275"/>
                <a:gd name="T110" fmla="*/ 710 w 1098"/>
                <a:gd name="T111" fmla="*/ 100 h 1275"/>
                <a:gd name="T112" fmla="*/ 747 w 1098"/>
                <a:gd name="T113" fmla="*/ 102 h 1275"/>
                <a:gd name="T114" fmla="*/ 789 w 1098"/>
                <a:gd name="T115" fmla="*/ 102 h 1275"/>
                <a:gd name="T116" fmla="*/ 815 w 1098"/>
                <a:gd name="T117" fmla="*/ 100 h 1275"/>
                <a:gd name="T118" fmla="*/ 852 w 1098"/>
                <a:gd name="T119" fmla="*/ 84 h 1275"/>
                <a:gd name="T120" fmla="*/ 876 w 1098"/>
                <a:gd name="T121" fmla="*/ 65 h 1275"/>
                <a:gd name="T122" fmla="*/ 899 w 1098"/>
                <a:gd name="T123" fmla="*/ 42 h 1275"/>
                <a:gd name="T124" fmla="*/ 944 w 1098"/>
                <a:gd name="T125" fmla="*/ 8 h 1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98" h="1275">
                  <a:moveTo>
                    <a:pt x="1028" y="94"/>
                  </a:moveTo>
                  <a:lnTo>
                    <a:pt x="1041" y="105"/>
                  </a:lnTo>
                  <a:lnTo>
                    <a:pt x="1046" y="110"/>
                  </a:lnTo>
                  <a:lnTo>
                    <a:pt x="1067" y="131"/>
                  </a:lnTo>
                  <a:lnTo>
                    <a:pt x="1083" y="144"/>
                  </a:lnTo>
                  <a:lnTo>
                    <a:pt x="1098" y="157"/>
                  </a:lnTo>
                  <a:lnTo>
                    <a:pt x="1088" y="186"/>
                  </a:lnTo>
                  <a:lnTo>
                    <a:pt x="1077" y="210"/>
                  </a:lnTo>
                  <a:lnTo>
                    <a:pt x="1067" y="236"/>
                  </a:lnTo>
                  <a:lnTo>
                    <a:pt x="1059" y="252"/>
                  </a:lnTo>
                  <a:lnTo>
                    <a:pt x="1059" y="257"/>
                  </a:lnTo>
                  <a:lnTo>
                    <a:pt x="1057" y="260"/>
                  </a:lnTo>
                  <a:lnTo>
                    <a:pt x="1057" y="262"/>
                  </a:lnTo>
                  <a:lnTo>
                    <a:pt x="1051" y="270"/>
                  </a:lnTo>
                  <a:lnTo>
                    <a:pt x="1051" y="273"/>
                  </a:lnTo>
                  <a:lnTo>
                    <a:pt x="1046" y="289"/>
                  </a:lnTo>
                  <a:lnTo>
                    <a:pt x="1041" y="299"/>
                  </a:lnTo>
                  <a:lnTo>
                    <a:pt x="1015" y="365"/>
                  </a:lnTo>
                  <a:lnTo>
                    <a:pt x="1012" y="375"/>
                  </a:lnTo>
                  <a:lnTo>
                    <a:pt x="1009" y="378"/>
                  </a:lnTo>
                  <a:lnTo>
                    <a:pt x="1009" y="380"/>
                  </a:lnTo>
                  <a:lnTo>
                    <a:pt x="1004" y="393"/>
                  </a:lnTo>
                  <a:lnTo>
                    <a:pt x="986" y="435"/>
                  </a:lnTo>
                  <a:lnTo>
                    <a:pt x="925" y="417"/>
                  </a:lnTo>
                  <a:lnTo>
                    <a:pt x="923" y="417"/>
                  </a:lnTo>
                  <a:lnTo>
                    <a:pt x="920" y="417"/>
                  </a:lnTo>
                  <a:lnTo>
                    <a:pt x="920" y="459"/>
                  </a:lnTo>
                  <a:lnTo>
                    <a:pt x="920" y="472"/>
                  </a:lnTo>
                  <a:lnTo>
                    <a:pt x="920" y="506"/>
                  </a:lnTo>
                  <a:lnTo>
                    <a:pt x="920" y="535"/>
                  </a:lnTo>
                  <a:lnTo>
                    <a:pt x="918" y="564"/>
                  </a:lnTo>
                  <a:lnTo>
                    <a:pt x="918" y="596"/>
                  </a:lnTo>
                  <a:lnTo>
                    <a:pt x="918" y="606"/>
                  </a:lnTo>
                  <a:lnTo>
                    <a:pt x="918" y="609"/>
                  </a:lnTo>
                  <a:lnTo>
                    <a:pt x="918" y="611"/>
                  </a:lnTo>
                  <a:lnTo>
                    <a:pt x="918" y="619"/>
                  </a:lnTo>
                  <a:lnTo>
                    <a:pt x="918" y="627"/>
                  </a:lnTo>
                  <a:lnTo>
                    <a:pt x="915" y="638"/>
                  </a:lnTo>
                  <a:lnTo>
                    <a:pt x="915" y="640"/>
                  </a:lnTo>
                  <a:lnTo>
                    <a:pt x="912" y="653"/>
                  </a:lnTo>
                  <a:lnTo>
                    <a:pt x="912" y="659"/>
                  </a:lnTo>
                  <a:lnTo>
                    <a:pt x="910" y="661"/>
                  </a:lnTo>
                  <a:lnTo>
                    <a:pt x="910" y="666"/>
                  </a:lnTo>
                  <a:lnTo>
                    <a:pt x="904" y="687"/>
                  </a:lnTo>
                  <a:lnTo>
                    <a:pt x="902" y="690"/>
                  </a:lnTo>
                  <a:lnTo>
                    <a:pt x="902" y="693"/>
                  </a:lnTo>
                  <a:lnTo>
                    <a:pt x="899" y="693"/>
                  </a:lnTo>
                  <a:lnTo>
                    <a:pt x="899" y="695"/>
                  </a:lnTo>
                  <a:lnTo>
                    <a:pt x="899" y="698"/>
                  </a:lnTo>
                  <a:lnTo>
                    <a:pt x="899" y="701"/>
                  </a:lnTo>
                  <a:lnTo>
                    <a:pt x="897" y="701"/>
                  </a:lnTo>
                  <a:lnTo>
                    <a:pt x="897" y="703"/>
                  </a:lnTo>
                  <a:lnTo>
                    <a:pt x="897" y="706"/>
                  </a:lnTo>
                  <a:lnTo>
                    <a:pt x="891" y="722"/>
                  </a:lnTo>
                  <a:lnTo>
                    <a:pt x="889" y="727"/>
                  </a:lnTo>
                  <a:lnTo>
                    <a:pt x="886" y="735"/>
                  </a:lnTo>
                  <a:lnTo>
                    <a:pt x="883" y="737"/>
                  </a:lnTo>
                  <a:lnTo>
                    <a:pt x="878" y="753"/>
                  </a:lnTo>
                  <a:lnTo>
                    <a:pt x="873" y="771"/>
                  </a:lnTo>
                  <a:lnTo>
                    <a:pt x="870" y="782"/>
                  </a:lnTo>
                  <a:lnTo>
                    <a:pt x="868" y="787"/>
                  </a:lnTo>
                  <a:lnTo>
                    <a:pt x="855" y="819"/>
                  </a:lnTo>
                  <a:lnTo>
                    <a:pt x="844" y="848"/>
                  </a:lnTo>
                  <a:lnTo>
                    <a:pt x="844" y="853"/>
                  </a:lnTo>
                  <a:lnTo>
                    <a:pt x="834" y="882"/>
                  </a:lnTo>
                  <a:lnTo>
                    <a:pt x="831" y="884"/>
                  </a:lnTo>
                  <a:lnTo>
                    <a:pt x="818" y="924"/>
                  </a:lnTo>
                  <a:lnTo>
                    <a:pt x="810" y="945"/>
                  </a:lnTo>
                  <a:lnTo>
                    <a:pt x="805" y="958"/>
                  </a:lnTo>
                  <a:lnTo>
                    <a:pt x="797" y="981"/>
                  </a:lnTo>
                  <a:lnTo>
                    <a:pt x="789" y="997"/>
                  </a:lnTo>
                  <a:lnTo>
                    <a:pt x="784" y="1008"/>
                  </a:lnTo>
                  <a:lnTo>
                    <a:pt x="779" y="1021"/>
                  </a:lnTo>
                  <a:lnTo>
                    <a:pt x="773" y="1031"/>
                  </a:lnTo>
                  <a:lnTo>
                    <a:pt x="763" y="1055"/>
                  </a:lnTo>
                  <a:lnTo>
                    <a:pt x="755" y="1073"/>
                  </a:lnTo>
                  <a:lnTo>
                    <a:pt x="752" y="1078"/>
                  </a:lnTo>
                  <a:lnTo>
                    <a:pt x="752" y="1081"/>
                  </a:lnTo>
                  <a:lnTo>
                    <a:pt x="745" y="1097"/>
                  </a:lnTo>
                  <a:lnTo>
                    <a:pt x="745" y="1099"/>
                  </a:lnTo>
                  <a:lnTo>
                    <a:pt x="737" y="1115"/>
                  </a:lnTo>
                  <a:lnTo>
                    <a:pt x="729" y="1136"/>
                  </a:lnTo>
                  <a:lnTo>
                    <a:pt x="718" y="1162"/>
                  </a:lnTo>
                  <a:lnTo>
                    <a:pt x="716" y="1168"/>
                  </a:lnTo>
                  <a:lnTo>
                    <a:pt x="713" y="1168"/>
                  </a:lnTo>
                  <a:lnTo>
                    <a:pt x="713" y="1173"/>
                  </a:lnTo>
                  <a:lnTo>
                    <a:pt x="710" y="1176"/>
                  </a:lnTo>
                  <a:lnTo>
                    <a:pt x="710" y="1178"/>
                  </a:lnTo>
                  <a:lnTo>
                    <a:pt x="708" y="1181"/>
                  </a:lnTo>
                  <a:lnTo>
                    <a:pt x="703" y="1194"/>
                  </a:lnTo>
                  <a:lnTo>
                    <a:pt x="700" y="1197"/>
                  </a:lnTo>
                  <a:lnTo>
                    <a:pt x="692" y="1215"/>
                  </a:lnTo>
                  <a:lnTo>
                    <a:pt x="689" y="1223"/>
                  </a:lnTo>
                  <a:lnTo>
                    <a:pt x="684" y="1231"/>
                  </a:lnTo>
                  <a:lnTo>
                    <a:pt x="682" y="1233"/>
                  </a:lnTo>
                  <a:lnTo>
                    <a:pt x="682" y="1236"/>
                  </a:lnTo>
                  <a:lnTo>
                    <a:pt x="679" y="1241"/>
                  </a:lnTo>
                  <a:lnTo>
                    <a:pt x="674" y="1252"/>
                  </a:lnTo>
                  <a:lnTo>
                    <a:pt x="674" y="1254"/>
                  </a:lnTo>
                  <a:lnTo>
                    <a:pt x="671" y="1260"/>
                  </a:lnTo>
                  <a:lnTo>
                    <a:pt x="669" y="1262"/>
                  </a:lnTo>
                  <a:lnTo>
                    <a:pt x="666" y="1265"/>
                  </a:lnTo>
                  <a:lnTo>
                    <a:pt x="666" y="1267"/>
                  </a:lnTo>
                  <a:lnTo>
                    <a:pt x="666" y="1270"/>
                  </a:lnTo>
                  <a:lnTo>
                    <a:pt x="663" y="1273"/>
                  </a:lnTo>
                  <a:lnTo>
                    <a:pt x="663" y="1275"/>
                  </a:lnTo>
                  <a:lnTo>
                    <a:pt x="661" y="1275"/>
                  </a:lnTo>
                  <a:lnTo>
                    <a:pt x="658" y="1275"/>
                  </a:lnTo>
                  <a:lnTo>
                    <a:pt x="621" y="1270"/>
                  </a:lnTo>
                  <a:lnTo>
                    <a:pt x="608" y="1270"/>
                  </a:lnTo>
                  <a:lnTo>
                    <a:pt x="574" y="1267"/>
                  </a:lnTo>
                  <a:lnTo>
                    <a:pt x="540" y="1262"/>
                  </a:lnTo>
                  <a:lnTo>
                    <a:pt x="535" y="1262"/>
                  </a:lnTo>
                  <a:lnTo>
                    <a:pt x="511" y="1260"/>
                  </a:lnTo>
                  <a:lnTo>
                    <a:pt x="488" y="1257"/>
                  </a:lnTo>
                  <a:lnTo>
                    <a:pt x="482" y="1257"/>
                  </a:lnTo>
                  <a:lnTo>
                    <a:pt x="480" y="1257"/>
                  </a:lnTo>
                  <a:lnTo>
                    <a:pt x="477" y="1257"/>
                  </a:lnTo>
                  <a:lnTo>
                    <a:pt x="464" y="1257"/>
                  </a:lnTo>
                  <a:lnTo>
                    <a:pt x="464" y="1252"/>
                  </a:lnTo>
                  <a:lnTo>
                    <a:pt x="454" y="1252"/>
                  </a:lnTo>
                  <a:lnTo>
                    <a:pt x="446" y="1249"/>
                  </a:lnTo>
                  <a:lnTo>
                    <a:pt x="443" y="1249"/>
                  </a:lnTo>
                  <a:lnTo>
                    <a:pt x="419" y="1249"/>
                  </a:lnTo>
                  <a:lnTo>
                    <a:pt x="422" y="1244"/>
                  </a:lnTo>
                  <a:lnTo>
                    <a:pt x="419" y="1244"/>
                  </a:lnTo>
                  <a:lnTo>
                    <a:pt x="412" y="1244"/>
                  </a:lnTo>
                  <a:lnTo>
                    <a:pt x="414" y="1241"/>
                  </a:lnTo>
                  <a:lnTo>
                    <a:pt x="412" y="1239"/>
                  </a:lnTo>
                  <a:lnTo>
                    <a:pt x="412" y="1233"/>
                  </a:lnTo>
                  <a:lnTo>
                    <a:pt x="412" y="1231"/>
                  </a:lnTo>
                  <a:lnTo>
                    <a:pt x="412" y="1228"/>
                  </a:lnTo>
                  <a:lnTo>
                    <a:pt x="412" y="1225"/>
                  </a:lnTo>
                  <a:lnTo>
                    <a:pt x="412" y="1223"/>
                  </a:lnTo>
                  <a:lnTo>
                    <a:pt x="414" y="1210"/>
                  </a:lnTo>
                  <a:lnTo>
                    <a:pt x="409" y="1207"/>
                  </a:lnTo>
                  <a:lnTo>
                    <a:pt x="406" y="1204"/>
                  </a:lnTo>
                  <a:lnTo>
                    <a:pt x="412" y="1194"/>
                  </a:lnTo>
                  <a:lnTo>
                    <a:pt x="412" y="1191"/>
                  </a:lnTo>
                  <a:lnTo>
                    <a:pt x="414" y="1189"/>
                  </a:lnTo>
                  <a:lnTo>
                    <a:pt x="414" y="1186"/>
                  </a:lnTo>
                  <a:lnTo>
                    <a:pt x="412" y="1186"/>
                  </a:lnTo>
                  <a:lnTo>
                    <a:pt x="412" y="1183"/>
                  </a:lnTo>
                  <a:lnTo>
                    <a:pt x="412" y="1181"/>
                  </a:lnTo>
                  <a:lnTo>
                    <a:pt x="414" y="1178"/>
                  </a:lnTo>
                  <a:lnTo>
                    <a:pt x="414" y="1176"/>
                  </a:lnTo>
                  <a:lnTo>
                    <a:pt x="414" y="1173"/>
                  </a:lnTo>
                  <a:lnTo>
                    <a:pt x="417" y="1170"/>
                  </a:lnTo>
                  <a:lnTo>
                    <a:pt x="417" y="1168"/>
                  </a:lnTo>
                  <a:lnTo>
                    <a:pt x="419" y="1168"/>
                  </a:lnTo>
                  <a:lnTo>
                    <a:pt x="414" y="1165"/>
                  </a:lnTo>
                  <a:lnTo>
                    <a:pt x="419" y="1152"/>
                  </a:lnTo>
                  <a:lnTo>
                    <a:pt x="417" y="1147"/>
                  </a:lnTo>
                  <a:lnTo>
                    <a:pt x="417" y="1141"/>
                  </a:lnTo>
                  <a:lnTo>
                    <a:pt x="417" y="1139"/>
                  </a:lnTo>
                  <a:lnTo>
                    <a:pt x="414" y="1136"/>
                  </a:lnTo>
                  <a:lnTo>
                    <a:pt x="417" y="1134"/>
                  </a:lnTo>
                  <a:lnTo>
                    <a:pt x="417" y="1131"/>
                  </a:lnTo>
                  <a:lnTo>
                    <a:pt x="417" y="1123"/>
                  </a:lnTo>
                  <a:lnTo>
                    <a:pt x="417" y="1120"/>
                  </a:lnTo>
                  <a:lnTo>
                    <a:pt x="419" y="1110"/>
                  </a:lnTo>
                  <a:lnTo>
                    <a:pt x="422" y="1084"/>
                  </a:lnTo>
                  <a:lnTo>
                    <a:pt x="425" y="1073"/>
                  </a:lnTo>
                  <a:lnTo>
                    <a:pt x="425" y="1071"/>
                  </a:lnTo>
                  <a:lnTo>
                    <a:pt x="427" y="1065"/>
                  </a:lnTo>
                  <a:lnTo>
                    <a:pt x="427" y="1060"/>
                  </a:lnTo>
                  <a:lnTo>
                    <a:pt x="427" y="1052"/>
                  </a:lnTo>
                  <a:lnTo>
                    <a:pt x="427" y="1042"/>
                  </a:lnTo>
                  <a:lnTo>
                    <a:pt x="406" y="1039"/>
                  </a:lnTo>
                  <a:lnTo>
                    <a:pt x="385" y="1036"/>
                  </a:lnTo>
                  <a:lnTo>
                    <a:pt x="383" y="1036"/>
                  </a:lnTo>
                  <a:lnTo>
                    <a:pt x="380" y="1036"/>
                  </a:lnTo>
                  <a:lnTo>
                    <a:pt x="378" y="1039"/>
                  </a:lnTo>
                  <a:lnTo>
                    <a:pt x="372" y="1036"/>
                  </a:lnTo>
                  <a:lnTo>
                    <a:pt x="372" y="1034"/>
                  </a:lnTo>
                  <a:lnTo>
                    <a:pt x="372" y="1031"/>
                  </a:lnTo>
                  <a:lnTo>
                    <a:pt x="370" y="1031"/>
                  </a:lnTo>
                  <a:lnTo>
                    <a:pt x="336" y="1018"/>
                  </a:lnTo>
                  <a:lnTo>
                    <a:pt x="312" y="1008"/>
                  </a:lnTo>
                  <a:lnTo>
                    <a:pt x="288" y="1000"/>
                  </a:lnTo>
                  <a:lnTo>
                    <a:pt x="267" y="992"/>
                  </a:lnTo>
                  <a:lnTo>
                    <a:pt x="254" y="987"/>
                  </a:lnTo>
                  <a:lnTo>
                    <a:pt x="236" y="979"/>
                  </a:lnTo>
                  <a:lnTo>
                    <a:pt x="233" y="979"/>
                  </a:lnTo>
                  <a:lnTo>
                    <a:pt x="210" y="968"/>
                  </a:lnTo>
                  <a:lnTo>
                    <a:pt x="186" y="960"/>
                  </a:lnTo>
                  <a:lnTo>
                    <a:pt x="147" y="945"/>
                  </a:lnTo>
                  <a:lnTo>
                    <a:pt x="136" y="939"/>
                  </a:lnTo>
                  <a:lnTo>
                    <a:pt x="131" y="939"/>
                  </a:lnTo>
                  <a:lnTo>
                    <a:pt x="128" y="939"/>
                  </a:lnTo>
                  <a:lnTo>
                    <a:pt x="123" y="939"/>
                  </a:lnTo>
                  <a:lnTo>
                    <a:pt x="118" y="939"/>
                  </a:lnTo>
                  <a:lnTo>
                    <a:pt x="115" y="939"/>
                  </a:lnTo>
                  <a:lnTo>
                    <a:pt x="113" y="939"/>
                  </a:lnTo>
                  <a:lnTo>
                    <a:pt x="107" y="942"/>
                  </a:lnTo>
                  <a:lnTo>
                    <a:pt x="105" y="942"/>
                  </a:lnTo>
                  <a:lnTo>
                    <a:pt x="102" y="942"/>
                  </a:lnTo>
                  <a:lnTo>
                    <a:pt x="100" y="945"/>
                  </a:lnTo>
                  <a:lnTo>
                    <a:pt x="94" y="947"/>
                  </a:lnTo>
                  <a:lnTo>
                    <a:pt x="89" y="950"/>
                  </a:lnTo>
                  <a:lnTo>
                    <a:pt x="89" y="942"/>
                  </a:lnTo>
                  <a:lnTo>
                    <a:pt x="87" y="934"/>
                  </a:lnTo>
                  <a:lnTo>
                    <a:pt x="66" y="955"/>
                  </a:lnTo>
                  <a:lnTo>
                    <a:pt x="55" y="963"/>
                  </a:lnTo>
                  <a:lnTo>
                    <a:pt x="26" y="987"/>
                  </a:lnTo>
                  <a:lnTo>
                    <a:pt x="21" y="989"/>
                  </a:lnTo>
                  <a:lnTo>
                    <a:pt x="18" y="992"/>
                  </a:lnTo>
                  <a:lnTo>
                    <a:pt x="13" y="992"/>
                  </a:lnTo>
                  <a:lnTo>
                    <a:pt x="10" y="994"/>
                  </a:lnTo>
                  <a:lnTo>
                    <a:pt x="5" y="994"/>
                  </a:lnTo>
                  <a:lnTo>
                    <a:pt x="0" y="989"/>
                  </a:lnTo>
                  <a:lnTo>
                    <a:pt x="0" y="987"/>
                  </a:lnTo>
                  <a:lnTo>
                    <a:pt x="0" y="984"/>
                  </a:lnTo>
                  <a:lnTo>
                    <a:pt x="0" y="981"/>
                  </a:lnTo>
                  <a:lnTo>
                    <a:pt x="3" y="979"/>
                  </a:lnTo>
                  <a:lnTo>
                    <a:pt x="3" y="976"/>
                  </a:lnTo>
                  <a:lnTo>
                    <a:pt x="3" y="973"/>
                  </a:lnTo>
                  <a:lnTo>
                    <a:pt x="3" y="971"/>
                  </a:lnTo>
                  <a:lnTo>
                    <a:pt x="5" y="968"/>
                  </a:lnTo>
                  <a:lnTo>
                    <a:pt x="5" y="966"/>
                  </a:lnTo>
                  <a:lnTo>
                    <a:pt x="5" y="963"/>
                  </a:lnTo>
                  <a:lnTo>
                    <a:pt x="5" y="960"/>
                  </a:lnTo>
                  <a:lnTo>
                    <a:pt x="8" y="958"/>
                  </a:lnTo>
                  <a:lnTo>
                    <a:pt x="8" y="955"/>
                  </a:lnTo>
                  <a:lnTo>
                    <a:pt x="8" y="952"/>
                  </a:lnTo>
                  <a:lnTo>
                    <a:pt x="8" y="950"/>
                  </a:lnTo>
                  <a:lnTo>
                    <a:pt x="8" y="947"/>
                  </a:lnTo>
                  <a:lnTo>
                    <a:pt x="10" y="947"/>
                  </a:lnTo>
                  <a:lnTo>
                    <a:pt x="10" y="945"/>
                  </a:lnTo>
                  <a:lnTo>
                    <a:pt x="10" y="942"/>
                  </a:lnTo>
                  <a:lnTo>
                    <a:pt x="10" y="939"/>
                  </a:lnTo>
                  <a:lnTo>
                    <a:pt x="10" y="937"/>
                  </a:lnTo>
                  <a:lnTo>
                    <a:pt x="13" y="937"/>
                  </a:lnTo>
                  <a:lnTo>
                    <a:pt x="13" y="934"/>
                  </a:lnTo>
                  <a:lnTo>
                    <a:pt x="13" y="931"/>
                  </a:lnTo>
                  <a:lnTo>
                    <a:pt x="13" y="929"/>
                  </a:lnTo>
                  <a:lnTo>
                    <a:pt x="16" y="926"/>
                  </a:lnTo>
                  <a:lnTo>
                    <a:pt x="16" y="924"/>
                  </a:lnTo>
                  <a:lnTo>
                    <a:pt x="16" y="921"/>
                  </a:lnTo>
                  <a:lnTo>
                    <a:pt x="18" y="916"/>
                  </a:lnTo>
                  <a:lnTo>
                    <a:pt x="18" y="913"/>
                  </a:lnTo>
                  <a:lnTo>
                    <a:pt x="18" y="910"/>
                  </a:lnTo>
                  <a:lnTo>
                    <a:pt x="21" y="895"/>
                  </a:lnTo>
                  <a:lnTo>
                    <a:pt x="24" y="889"/>
                  </a:lnTo>
                  <a:lnTo>
                    <a:pt x="26" y="879"/>
                  </a:lnTo>
                  <a:lnTo>
                    <a:pt x="31" y="871"/>
                  </a:lnTo>
                  <a:lnTo>
                    <a:pt x="34" y="866"/>
                  </a:lnTo>
                  <a:lnTo>
                    <a:pt x="37" y="869"/>
                  </a:lnTo>
                  <a:lnTo>
                    <a:pt x="39" y="866"/>
                  </a:lnTo>
                  <a:lnTo>
                    <a:pt x="42" y="863"/>
                  </a:lnTo>
                  <a:lnTo>
                    <a:pt x="42" y="861"/>
                  </a:lnTo>
                  <a:lnTo>
                    <a:pt x="45" y="858"/>
                  </a:lnTo>
                  <a:lnTo>
                    <a:pt x="45" y="855"/>
                  </a:lnTo>
                  <a:lnTo>
                    <a:pt x="47" y="853"/>
                  </a:lnTo>
                  <a:lnTo>
                    <a:pt x="50" y="848"/>
                  </a:lnTo>
                  <a:lnTo>
                    <a:pt x="50" y="845"/>
                  </a:lnTo>
                  <a:lnTo>
                    <a:pt x="50" y="840"/>
                  </a:lnTo>
                  <a:lnTo>
                    <a:pt x="52" y="840"/>
                  </a:lnTo>
                  <a:lnTo>
                    <a:pt x="55" y="840"/>
                  </a:lnTo>
                  <a:lnTo>
                    <a:pt x="58" y="837"/>
                  </a:lnTo>
                  <a:lnTo>
                    <a:pt x="60" y="834"/>
                  </a:lnTo>
                  <a:lnTo>
                    <a:pt x="63" y="832"/>
                  </a:lnTo>
                  <a:lnTo>
                    <a:pt x="66" y="829"/>
                  </a:lnTo>
                  <a:lnTo>
                    <a:pt x="68" y="824"/>
                  </a:lnTo>
                  <a:lnTo>
                    <a:pt x="71" y="816"/>
                  </a:lnTo>
                  <a:lnTo>
                    <a:pt x="81" y="790"/>
                  </a:lnTo>
                  <a:lnTo>
                    <a:pt x="81" y="787"/>
                  </a:lnTo>
                  <a:lnTo>
                    <a:pt x="87" y="779"/>
                  </a:lnTo>
                  <a:lnTo>
                    <a:pt x="89" y="779"/>
                  </a:lnTo>
                  <a:lnTo>
                    <a:pt x="92" y="782"/>
                  </a:lnTo>
                  <a:lnTo>
                    <a:pt x="94" y="782"/>
                  </a:lnTo>
                  <a:lnTo>
                    <a:pt x="94" y="779"/>
                  </a:lnTo>
                  <a:lnTo>
                    <a:pt x="97" y="779"/>
                  </a:lnTo>
                  <a:lnTo>
                    <a:pt x="97" y="777"/>
                  </a:lnTo>
                  <a:lnTo>
                    <a:pt x="100" y="771"/>
                  </a:lnTo>
                  <a:lnTo>
                    <a:pt x="102" y="771"/>
                  </a:lnTo>
                  <a:lnTo>
                    <a:pt x="102" y="769"/>
                  </a:lnTo>
                  <a:lnTo>
                    <a:pt x="107" y="758"/>
                  </a:lnTo>
                  <a:lnTo>
                    <a:pt x="110" y="753"/>
                  </a:lnTo>
                  <a:lnTo>
                    <a:pt x="113" y="750"/>
                  </a:lnTo>
                  <a:lnTo>
                    <a:pt x="113" y="748"/>
                  </a:lnTo>
                  <a:lnTo>
                    <a:pt x="115" y="745"/>
                  </a:lnTo>
                  <a:lnTo>
                    <a:pt x="115" y="743"/>
                  </a:lnTo>
                  <a:lnTo>
                    <a:pt x="118" y="740"/>
                  </a:lnTo>
                  <a:lnTo>
                    <a:pt x="118" y="737"/>
                  </a:lnTo>
                  <a:lnTo>
                    <a:pt x="121" y="737"/>
                  </a:lnTo>
                  <a:lnTo>
                    <a:pt x="123" y="732"/>
                  </a:lnTo>
                  <a:lnTo>
                    <a:pt x="121" y="732"/>
                  </a:lnTo>
                  <a:lnTo>
                    <a:pt x="121" y="729"/>
                  </a:lnTo>
                  <a:lnTo>
                    <a:pt x="126" y="724"/>
                  </a:lnTo>
                  <a:lnTo>
                    <a:pt x="128" y="722"/>
                  </a:lnTo>
                  <a:lnTo>
                    <a:pt x="131" y="719"/>
                  </a:lnTo>
                  <a:lnTo>
                    <a:pt x="134" y="716"/>
                  </a:lnTo>
                  <a:lnTo>
                    <a:pt x="136" y="714"/>
                  </a:lnTo>
                  <a:lnTo>
                    <a:pt x="144" y="714"/>
                  </a:lnTo>
                  <a:lnTo>
                    <a:pt x="149" y="719"/>
                  </a:lnTo>
                  <a:lnTo>
                    <a:pt x="155" y="708"/>
                  </a:lnTo>
                  <a:lnTo>
                    <a:pt x="155" y="706"/>
                  </a:lnTo>
                  <a:lnTo>
                    <a:pt x="155" y="698"/>
                  </a:lnTo>
                  <a:lnTo>
                    <a:pt x="155" y="693"/>
                  </a:lnTo>
                  <a:lnTo>
                    <a:pt x="157" y="690"/>
                  </a:lnTo>
                  <a:lnTo>
                    <a:pt x="157" y="687"/>
                  </a:lnTo>
                  <a:lnTo>
                    <a:pt x="157" y="685"/>
                  </a:lnTo>
                  <a:lnTo>
                    <a:pt x="157" y="682"/>
                  </a:lnTo>
                  <a:lnTo>
                    <a:pt x="157" y="677"/>
                  </a:lnTo>
                  <a:lnTo>
                    <a:pt x="157" y="672"/>
                  </a:lnTo>
                  <a:lnTo>
                    <a:pt x="157" y="669"/>
                  </a:lnTo>
                  <a:lnTo>
                    <a:pt x="157" y="666"/>
                  </a:lnTo>
                  <a:lnTo>
                    <a:pt x="157" y="664"/>
                  </a:lnTo>
                  <a:lnTo>
                    <a:pt x="160" y="661"/>
                  </a:lnTo>
                  <a:lnTo>
                    <a:pt x="160" y="659"/>
                  </a:lnTo>
                  <a:lnTo>
                    <a:pt x="160" y="656"/>
                  </a:lnTo>
                  <a:lnTo>
                    <a:pt x="163" y="653"/>
                  </a:lnTo>
                  <a:lnTo>
                    <a:pt x="165" y="648"/>
                  </a:lnTo>
                  <a:lnTo>
                    <a:pt x="168" y="643"/>
                  </a:lnTo>
                  <a:lnTo>
                    <a:pt x="168" y="640"/>
                  </a:lnTo>
                  <a:lnTo>
                    <a:pt x="170" y="640"/>
                  </a:lnTo>
                  <a:lnTo>
                    <a:pt x="170" y="638"/>
                  </a:lnTo>
                  <a:lnTo>
                    <a:pt x="168" y="638"/>
                  </a:lnTo>
                  <a:lnTo>
                    <a:pt x="170" y="635"/>
                  </a:lnTo>
                  <a:lnTo>
                    <a:pt x="170" y="630"/>
                  </a:lnTo>
                  <a:lnTo>
                    <a:pt x="176" y="630"/>
                  </a:lnTo>
                  <a:lnTo>
                    <a:pt x="176" y="622"/>
                  </a:lnTo>
                  <a:lnTo>
                    <a:pt x="181" y="624"/>
                  </a:lnTo>
                  <a:lnTo>
                    <a:pt x="181" y="622"/>
                  </a:lnTo>
                  <a:lnTo>
                    <a:pt x="181" y="619"/>
                  </a:lnTo>
                  <a:lnTo>
                    <a:pt x="184" y="617"/>
                  </a:lnTo>
                  <a:lnTo>
                    <a:pt x="184" y="614"/>
                  </a:lnTo>
                  <a:lnTo>
                    <a:pt x="184" y="611"/>
                  </a:lnTo>
                  <a:lnTo>
                    <a:pt x="186" y="606"/>
                  </a:lnTo>
                  <a:lnTo>
                    <a:pt x="189" y="603"/>
                  </a:lnTo>
                  <a:lnTo>
                    <a:pt x="189" y="601"/>
                  </a:lnTo>
                  <a:lnTo>
                    <a:pt x="189" y="598"/>
                  </a:lnTo>
                  <a:lnTo>
                    <a:pt x="191" y="590"/>
                  </a:lnTo>
                  <a:lnTo>
                    <a:pt x="194" y="585"/>
                  </a:lnTo>
                  <a:lnTo>
                    <a:pt x="194" y="582"/>
                  </a:lnTo>
                  <a:lnTo>
                    <a:pt x="197" y="580"/>
                  </a:lnTo>
                  <a:lnTo>
                    <a:pt x="197" y="577"/>
                  </a:lnTo>
                  <a:lnTo>
                    <a:pt x="197" y="575"/>
                  </a:lnTo>
                  <a:lnTo>
                    <a:pt x="197" y="572"/>
                  </a:lnTo>
                  <a:lnTo>
                    <a:pt x="199" y="569"/>
                  </a:lnTo>
                  <a:lnTo>
                    <a:pt x="199" y="567"/>
                  </a:lnTo>
                  <a:lnTo>
                    <a:pt x="202" y="564"/>
                  </a:lnTo>
                  <a:lnTo>
                    <a:pt x="202" y="559"/>
                  </a:lnTo>
                  <a:lnTo>
                    <a:pt x="204" y="559"/>
                  </a:lnTo>
                  <a:lnTo>
                    <a:pt x="204" y="556"/>
                  </a:lnTo>
                  <a:lnTo>
                    <a:pt x="204" y="554"/>
                  </a:lnTo>
                  <a:lnTo>
                    <a:pt x="207" y="554"/>
                  </a:lnTo>
                  <a:lnTo>
                    <a:pt x="212" y="540"/>
                  </a:lnTo>
                  <a:lnTo>
                    <a:pt x="212" y="538"/>
                  </a:lnTo>
                  <a:lnTo>
                    <a:pt x="220" y="538"/>
                  </a:lnTo>
                  <a:lnTo>
                    <a:pt x="223" y="527"/>
                  </a:lnTo>
                  <a:lnTo>
                    <a:pt x="225" y="525"/>
                  </a:lnTo>
                  <a:lnTo>
                    <a:pt x="223" y="512"/>
                  </a:lnTo>
                  <a:lnTo>
                    <a:pt x="225" y="509"/>
                  </a:lnTo>
                  <a:lnTo>
                    <a:pt x="225" y="504"/>
                  </a:lnTo>
                  <a:lnTo>
                    <a:pt x="228" y="501"/>
                  </a:lnTo>
                  <a:lnTo>
                    <a:pt x="231" y="496"/>
                  </a:lnTo>
                  <a:lnTo>
                    <a:pt x="231" y="493"/>
                  </a:lnTo>
                  <a:lnTo>
                    <a:pt x="233" y="491"/>
                  </a:lnTo>
                  <a:lnTo>
                    <a:pt x="233" y="488"/>
                  </a:lnTo>
                  <a:lnTo>
                    <a:pt x="236" y="488"/>
                  </a:lnTo>
                  <a:lnTo>
                    <a:pt x="236" y="485"/>
                  </a:lnTo>
                  <a:lnTo>
                    <a:pt x="239" y="485"/>
                  </a:lnTo>
                  <a:lnTo>
                    <a:pt x="239" y="483"/>
                  </a:lnTo>
                  <a:lnTo>
                    <a:pt x="239" y="480"/>
                  </a:lnTo>
                  <a:lnTo>
                    <a:pt x="241" y="480"/>
                  </a:lnTo>
                  <a:lnTo>
                    <a:pt x="241" y="477"/>
                  </a:lnTo>
                  <a:lnTo>
                    <a:pt x="244" y="477"/>
                  </a:lnTo>
                  <a:lnTo>
                    <a:pt x="246" y="477"/>
                  </a:lnTo>
                  <a:lnTo>
                    <a:pt x="244" y="475"/>
                  </a:lnTo>
                  <a:lnTo>
                    <a:pt x="246" y="472"/>
                  </a:lnTo>
                  <a:lnTo>
                    <a:pt x="246" y="470"/>
                  </a:lnTo>
                  <a:lnTo>
                    <a:pt x="249" y="467"/>
                  </a:lnTo>
                  <a:lnTo>
                    <a:pt x="257" y="443"/>
                  </a:lnTo>
                  <a:lnTo>
                    <a:pt x="260" y="438"/>
                  </a:lnTo>
                  <a:lnTo>
                    <a:pt x="262" y="433"/>
                  </a:lnTo>
                  <a:lnTo>
                    <a:pt x="262" y="430"/>
                  </a:lnTo>
                  <a:lnTo>
                    <a:pt x="265" y="430"/>
                  </a:lnTo>
                  <a:lnTo>
                    <a:pt x="265" y="428"/>
                  </a:lnTo>
                  <a:lnTo>
                    <a:pt x="265" y="425"/>
                  </a:lnTo>
                  <a:lnTo>
                    <a:pt x="265" y="422"/>
                  </a:lnTo>
                  <a:lnTo>
                    <a:pt x="267" y="422"/>
                  </a:lnTo>
                  <a:lnTo>
                    <a:pt x="267" y="420"/>
                  </a:lnTo>
                  <a:lnTo>
                    <a:pt x="270" y="417"/>
                  </a:lnTo>
                  <a:lnTo>
                    <a:pt x="270" y="414"/>
                  </a:lnTo>
                  <a:lnTo>
                    <a:pt x="273" y="409"/>
                  </a:lnTo>
                  <a:lnTo>
                    <a:pt x="275" y="404"/>
                  </a:lnTo>
                  <a:lnTo>
                    <a:pt x="275" y="407"/>
                  </a:lnTo>
                  <a:lnTo>
                    <a:pt x="278" y="407"/>
                  </a:lnTo>
                  <a:lnTo>
                    <a:pt x="281" y="407"/>
                  </a:lnTo>
                  <a:lnTo>
                    <a:pt x="281" y="409"/>
                  </a:lnTo>
                  <a:lnTo>
                    <a:pt x="283" y="409"/>
                  </a:lnTo>
                  <a:lnTo>
                    <a:pt x="283" y="407"/>
                  </a:lnTo>
                  <a:lnTo>
                    <a:pt x="286" y="401"/>
                  </a:lnTo>
                  <a:lnTo>
                    <a:pt x="294" y="383"/>
                  </a:lnTo>
                  <a:lnTo>
                    <a:pt x="309" y="346"/>
                  </a:lnTo>
                  <a:lnTo>
                    <a:pt x="309" y="344"/>
                  </a:lnTo>
                  <a:lnTo>
                    <a:pt x="315" y="338"/>
                  </a:lnTo>
                  <a:lnTo>
                    <a:pt x="317" y="331"/>
                  </a:lnTo>
                  <a:lnTo>
                    <a:pt x="317" y="328"/>
                  </a:lnTo>
                  <a:lnTo>
                    <a:pt x="325" y="312"/>
                  </a:lnTo>
                  <a:lnTo>
                    <a:pt x="336" y="286"/>
                  </a:lnTo>
                  <a:lnTo>
                    <a:pt x="349" y="257"/>
                  </a:lnTo>
                  <a:lnTo>
                    <a:pt x="349" y="254"/>
                  </a:lnTo>
                  <a:lnTo>
                    <a:pt x="351" y="252"/>
                  </a:lnTo>
                  <a:lnTo>
                    <a:pt x="351" y="249"/>
                  </a:lnTo>
                  <a:lnTo>
                    <a:pt x="351" y="247"/>
                  </a:lnTo>
                  <a:lnTo>
                    <a:pt x="351" y="241"/>
                  </a:lnTo>
                  <a:lnTo>
                    <a:pt x="354" y="239"/>
                  </a:lnTo>
                  <a:lnTo>
                    <a:pt x="354" y="231"/>
                  </a:lnTo>
                  <a:lnTo>
                    <a:pt x="354" y="228"/>
                  </a:lnTo>
                  <a:lnTo>
                    <a:pt x="357" y="228"/>
                  </a:lnTo>
                  <a:lnTo>
                    <a:pt x="357" y="223"/>
                  </a:lnTo>
                  <a:lnTo>
                    <a:pt x="362" y="218"/>
                  </a:lnTo>
                  <a:lnTo>
                    <a:pt x="362" y="212"/>
                  </a:lnTo>
                  <a:lnTo>
                    <a:pt x="364" y="210"/>
                  </a:lnTo>
                  <a:lnTo>
                    <a:pt x="370" y="199"/>
                  </a:lnTo>
                  <a:lnTo>
                    <a:pt x="372" y="191"/>
                  </a:lnTo>
                  <a:lnTo>
                    <a:pt x="372" y="189"/>
                  </a:lnTo>
                  <a:lnTo>
                    <a:pt x="372" y="184"/>
                  </a:lnTo>
                  <a:lnTo>
                    <a:pt x="372" y="181"/>
                  </a:lnTo>
                  <a:lnTo>
                    <a:pt x="375" y="181"/>
                  </a:lnTo>
                  <a:lnTo>
                    <a:pt x="375" y="178"/>
                  </a:lnTo>
                  <a:lnTo>
                    <a:pt x="380" y="168"/>
                  </a:lnTo>
                  <a:lnTo>
                    <a:pt x="380" y="165"/>
                  </a:lnTo>
                  <a:lnTo>
                    <a:pt x="383" y="165"/>
                  </a:lnTo>
                  <a:lnTo>
                    <a:pt x="383" y="163"/>
                  </a:lnTo>
                  <a:lnTo>
                    <a:pt x="385" y="160"/>
                  </a:lnTo>
                  <a:lnTo>
                    <a:pt x="383" y="157"/>
                  </a:lnTo>
                  <a:lnTo>
                    <a:pt x="385" y="152"/>
                  </a:lnTo>
                  <a:lnTo>
                    <a:pt x="385" y="147"/>
                  </a:lnTo>
                  <a:lnTo>
                    <a:pt x="385" y="139"/>
                  </a:lnTo>
                  <a:lnTo>
                    <a:pt x="388" y="139"/>
                  </a:lnTo>
                  <a:lnTo>
                    <a:pt x="388" y="136"/>
                  </a:lnTo>
                  <a:lnTo>
                    <a:pt x="388" y="134"/>
                  </a:lnTo>
                  <a:lnTo>
                    <a:pt x="391" y="134"/>
                  </a:lnTo>
                  <a:lnTo>
                    <a:pt x="391" y="128"/>
                  </a:lnTo>
                  <a:lnTo>
                    <a:pt x="393" y="128"/>
                  </a:lnTo>
                  <a:lnTo>
                    <a:pt x="393" y="126"/>
                  </a:lnTo>
                  <a:lnTo>
                    <a:pt x="393" y="121"/>
                  </a:lnTo>
                  <a:lnTo>
                    <a:pt x="396" y="118"/>
                  </a:lnTo>
                  <a:lnTo>
                    <a:pt x="396" y="115"/>
                  </a:lnTo>
                  <a:lnTo>
                    <a:pt x="398" y="107"/>
                  </a:lnTo>
                  <a:lnTo>
                    <a:pt x="398" y="105"/>
                  </a:lnTo>
                  <a:lnTo>
                    <a:pt x="401" y="105"/>
                  </a:lnTo>
                  <a:lnTo>
                    <a:pt x="401" y="102"/>
                  </a:lnTo>
                  <a:lnTo>
                    <a:pt x="404" y="102"/>
                  </a:lnTo>
                  <a:lnTo>
                    <a:pt x="406" y="105"/>
                  </a:lnTo>
                  <a:lnTo>
                    <a:pt x="406" y="102"/>
                  </a:lnTo>
                  <a:lnTo>
                    <a:pt x="409" y="92"/>
                  </a:lnTo>
                  <a:lnTo>
                    <a:pt x="412" y="86"/>
                  </a:lnTo>
                  <a:lnTo>
                    <a:pt x="412" y="81"/>
                  </a:lnTo>
                  <a:lnTo>
                    <a:pt x="414" y="73"/>
                  </a:lnTo>
                  <a:lnTo>
                    <a:pt x="414" y="71"/>
                  </a:lnTo>
                  <a:lnTo>
                    <a:pt x="414" y="68"/>
                  </a:lnTo>
                  <a:lnTo>
                    <a:pt x="422" y="50"/>
                  </a:lnTo>
                  <a:lnTo>
                    <a:pt x="422" y="47"/>
                  </a:lnTo>
                  <a:lnTo>
                    <a:pt x="422" y="44"/>
                  </a:lnTo>
                  <a:lnTo>
                    <a:pt x="425" y="42"/>
                  </a:lnTo>
                  <a:lnTo>
                    <a:pt x="430" y="29"/>
                  </a:lnTo>
                  <a:lnTo>
                    <a:pt x="430" y="26"/>
                  </a:lnTo>
                  <a:lnTo>
                    <a:pt x="422" y="23"/>
                  </a:lnTo>
                  <a:lnTo>
                    <a:pt x="422" y="16"/>
                  </a:lnTo>
                  <a:lnTo>
                    <a:pt x="425" y="16"/>
                  </a:lnTo>
                  <a:lnTo>
                    <a:pt x="425" y="13"/>
                  </a:lnTo>
                  <a:lnTo>
                    <a:pt x="427" y="13"/>
                  </a:lnTo>
                  <a:lnTo>
                    <a:pt x="430" y="13"/>
                  </a:lnTo>
                  <a:lnTo>
                    <a:pt x="433" y="13"/>
                  </a:lnTo>
                  <a:lnTo>
                    <a:pt x="435" y="16"/>
                  </a:lnTo>
                  <a:lnTo>
                    <a:pt x="438" y="16"/>
                  </a:lnTo>
                  <a:lnTo>
                    <a:pt x="440" y="16"/>
                  </a:lnTo>
                  <a:lnTo>
                    <a:pt x="443" y="16"/>
                  </a:lnTo>
                  <a:lnTo>
                    <a:pt x="446" y="16"/>
                  </a:lnTo>
                  <a:lnTo>
                    <a:pt x="448" y="18"/>
                  </a:lnTo>
                  <a:lnTo>
                    <a:pt x="451" y="18"/>
                  </a:lnTo>
                  <a:lnTo>
                    <a:pt x="454" y="18"/>
                  </a:lnTo>
                  <a:lnTo>
                    <a:pt x="456" y="18"/>
                  </a:lnTo>
                  <a:lnTo>
                    <a:pt x="459" y="21"/>
                  </a:lnTo>
                  <a:lnTo>
                    <a:pt x="461" y="21"/>
                  </a:lnTo>
                  <a:lnTo>
                    <a:pt x="464" y="21"/>
                  </a:lnTo>
                  <a:lnTo>
                    <a:pt x="467" y="23"/>
                  </a:lnTo>
                  <a:lnTo>
                    <a:pt x="469" y="23"/>
                  </a:lnTo>
                  <a:lnTo>
                    <a:pt x="472" y="23"/>
                  </a:lnTo>
                  <a:lnTo>
                    <a:pt x="485" y="29"/>
                  </a:lnTo>
                  <a:lnTo>
                    <a:pt x="490" y="29"/>
                  </a:lnTo>
                  <a:lnTo>
                    <a:pt x="495" y="31"/>
                  </a:lnTo>
                  <a:lnTo>
                    <a:pt x="498" y="31"/>
                  </a:lnTo>
                  <a:lnTo>
                    <a:pt x="501" y="31"/>
                  </a:lnTo>
                  <a:lnTo>
                    <a:pt x="511" y="37"/>
                  </a:lnTo>
                  <a:lnTo>
                    <a:pt x="516" y="37"/>
                  </a:lnTo>
                  <a:lnTo>
                    <a:pt x="537" y="44"/>
                  </a:lnTo>
                  <a:lnTo>
                    <a:pt x="540" y="44"/>
                  </a:lnTo>
                  <a:lnTo>
                    <a:pt x="545" y="47"/>
                  </a:lnTo>
                  <a:lnTo>
                    <a:pt x="553" y="50"/>
                  </a:lnTo>
                  <a:lnTo>
                    <a:pt x="564" y="52"/>
                  </a:lnTo>
                  <a:lnTo>
                    <a:pt x="566" y="55"/>
                  </a:lnTo>
                  <a:lnTo>
                    <a:pt x="569" y="55"/>
                  </a:lnTo>
                  <a:lnTo>
                    <a:pt x="572" y="55"/>
                  </a:lnTo>
                  <a:lnTo>
                    <a:pt x="585" y="63"/>
                  </a:lnTo>
                  <a:lnTo>
                    <a:pt x="592" y="68"/>
                  </a:lnTo>
                  <a:lnTo>
                    <a:pt x="661" y="89"/>
                  </a:lnTo>
                  <a:lnTo>
                    <a:pt x="705" y="102"/>
                  </a:lnTo>
                  <a:lnTo>
                    <a:pt x="710" y="100"/>
                  </a:lnTo>
                  <a:lnTo>
                    <a:pt x="716" y="100"/>
                  </a:lnTo>
                  <a:lnTo>
                    <a:pt x="718" y="100"/>
                  </a:lnTo>
                  <a:lnTo>
                    <a:pt x="721" y="100"/>
                  </a:lnTo>
                  <a:lnTo>
                    <a:pt x="724" y="100"/>
                  </a:lnTo>
                  <a:lnTo>
                    <a:pt x="731" y="102"/>
                  </a:lnTo>
                  <a:lnTo>
                    <a:pt x="734" y="102"/>
                  </a:lnTo>
                  <a:lnTo>
                    <a:pt x="739" y="102"/>
                  </a:lnTo>
                  <a:lnTo>
                    <a:pt x="742" y="102"/>
                  </a:lnTo>
                  <a:lnTo>
                    <a:pt x="747" y="102"/>
                  </a:lnTo>
                  <a:lnTo>
                    <a:pt x="752" y="102"/>
                  </a:lnTo>
                  <a:lnTo>
                    <a:pt x="758" y="102"/>
                  </a:lnTo>
                  <a:lnTo>
                    <a:pt x="768" y="102"/>
                  </a:lnTo>
                  <a:lnTo>
                    <a:pt x="773" y="102"/>
                  </a:lnTo>
                  <a:lnTo>
                    <a:pt x="779" y="102"/>
                  </a:lnTo>
                  <a:lnTo>
                    <a:pt x="781" y="102"/>
                  </a:lnTo>
                  <a:lnTo>
                    <a:pt x="784" y="102"/>
                  </a:lnTo>
                  <a:lnTo>
                    <a:pt x="786" y="102"/>
                  </a:lnTo>
                  <a:lnTo>
                    <a:pt x="789" y="102"/>
                  </a:lnTo>
                  <a:lnTo>
                    <a:pt x="792" y="102"/>
                  </a:lnTo>
                  <a:lnTo>
                    <a:pt x="794" y="102"/>
                  </a:lnTo>
                  <a:lnTo>
                    <a:pt x="797" y="102"/>
                  </a:lnTo>
                  <a:lnTo>
                    <a:pt x="800" y="102"/>
                  </a:lnTo>
                  <a:lnTo>
                    <a:pt x="805" y="102"/>
                  </a:lnTo>
                  <a:lnTo>
                    <a:pt x="807" y="102"/>
                  </a:lnTo>
                  <a:lnTo>
                    <a:pt x="807" y="100"/>
                  </a:lnTo>
                  <a:lnTo>
                    <a:pt x="810" y="100"/>
                  </a:lnTo>
                  <a:lnTo>
                    <a:pt x="815" y="100"/>
                  </a:lnTo>
                  <a:lnTo>
                    <a:pt x="821" y="97"/>
                  </a:lnTo>
                  <a:lnTo>
                    <a:pt x="826" y="97"/>
                  </a:lnTo>
                  <a:lnTo>
                    <a:pt x="828" y="97"/>
                  </a:lnTo>
                  <a:lnTo>
                    <a:pt x="834" y="94"/>
                  </a:lnTo>
                  <a:lnTo>
                    <a:pt x="836" y="92"/>
                  </a:lnTo>
                  <a:lnTo>
                    <a:pt x="842" y="89"/>
                  </a:lnTo>
                  <a:lnTo>
                    <a:pt x="844" y="89"/>
                  </a:lnTo>
                  <a:lnTo>
                    <a:pt x="849" y="86"/>
                  </a:lnTo>
                  <a:lnTo>
                    <a:pt x="852" y="84"/>
                  </a:lnTo>
                  <a:lnTo>
                    <a:pt x="857" y="81"/>
                  </a:lnTo>
                  <a:lnTo>
                    <a:pt x="863" y="76"/>
                  </a:lnTo>
                  <a:lnTo>
                    <a:pt x="865" y="76"/>
                  </a:lnTo>
                  <a:lnTo>
                    <a:pt x="865" y="73"/>
                  </a:lnTo>
                  <a:lnTo>
                    <a:pt x="868" y="73"/>
                  </a:lnTo>
                  <a:lnTo>
                    <a:pt x="873" y="71"/>
                  </a:lnTo>
                  <a:lnTo>
                    <a:pt x="873" y="68"/>
                  </a:lnTo>
                  <a:lnTo>
                    <a:pt x="876" y="68"/>
                  </a:lnTo>
                  <a:lnTo>
                    <a:pt x="876" y="65"/>
                  </a:lnTo>
                  <a:lnTo>
                    <a:pt x="881" y="63"/>
                  </a:lnTo>
                  <a:lnTo>
                    <a:pt x="881" y="60"/>
                  </a:lnTo>
                  <a:lnTo>
                    <a:pt x="883" y="58"/>
                  </a:lnTo>
                  <a:lnTo>
                    <a:pt x="886" y="58"/>
                  </a:lnTo>
                  <a:lnTo>
                    <a:pt x="889" y="52"/>
                  </a:lnTo>
                  <a:lnTo>
                    <a:pt x="891" y="52"/>
                  </a:lnTo>
                  <a:lnTo>
                    <a:pt x="891" y="50"/>
                  </a:lnTo>
                  <a:lnTo>
                    <a:pt x="894" y="47"/>
                  </a:lnTo>
                  <a:lnTo>
                    <a:pt x="899" y="42"/>
                  </a:lnTo>
                  <a:lnTo>
                    <a:pt x="904" y="37"/>
                  </a:lnTo>
                  <a:lnTo>
                    <a:pt x="910" y="31"/>
                  </a:lnTo>
                  <a:lnTo>
                    <a:pt x="918" y="21"/>
                  </a:lnTo>
                  <a:lnTo>
                    <a:pt x="920" y="21"/>
                  </a:lnTo>
                  <a:lnTo>
                    <a:pt x="920" y="18"/>
                  </a:lnTo>
                  <a:lnTo>
                    <a:pt x="928" y="8"/>
                  </a:lnTo>
                  <a:lnTo>
                    <a:pt x="931" y="8"/>
                  </a:lnTo>
                  <a:lnTo>
                    <a:pt x="936" y="0"/>
                  </a:lnTo>
                  <a:lnTo>
                    <a:pt x="944" y="8"/>
                  </a:lnTo>
                  <a:lnTo>
                    <a:pt x="957" y="21"/>
                  </a:lnTo>
                  <a:lnTo>
                    <a:pt x="970" y="34"/>
                  </a:lnTo>
                  <a:lnTo>
                    <a:pt x="975" y="39"/>
                  </a:lnTo>
                  <a:lnTo>
                    <a:pt x="980" y="44"/>
                  </a:lnTo>
                  <a:lnTo>
                    <a:pt x="1001" y="65"/>
                  </a:lnTo>
                  <a:lnTo>
                    <a:pt x="1009" y="73"/>
                  </a:lnTo>
                  <a:lnTo>
                    <a:pt x="1017" y="81"/>
                  </a:lnTo>
                  <a:lnTo>
                    <a:pt x="1028" y="94"/>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04" name="フリーフォーム 203"/>
            <p:cNvSpPr>
              <a:spLocks/>
            </p:cNvSpPr>
            <p:nvPr/>
          </p:nvSpPr>
          <p:spPr bwMode="auto">
            <a:xfrm>
              <a:off x="1691994" y="3722726"/>
              <a:ext cx="455755" cy="504135"/>
            </a:xfrm>
            <a:custGeom>
              <a:avLst/>
              <a:gdLst>
                <a:gd name="T0" fmla="*/ 553 w 951"/>
                <a:gd name="T1" fmla="*/ 196 h 1036"/>
                <a:gd name="T2" fmla="*/ 569 w 951"/>
                <a:gd name="T3" fmla="*/ 210 h 1036"/>
                <a:gd name="T4" fmla="*/ 590 w 951"/>
                <a:gd name="T5" fmla="*/ 225 h 1036"/>
                <a:gd name="T6" fmla="*/ 687 w 951"/>
                <a:gd name="T7" fmla="*/ 278 h 1036"/>
                <a:gd name="T8" fmla="*/ 736 w 951"/>
                <a:gd name="T9" fmla="*/ 257 h 1036"/>
                <a:gd name="T10" fmla="*/ 807 w 951"/>
                <a:gd name="T11" fmla="*/ 225 h 1036"/>
                <a:gd name="T12" fmla="*/ 846 w 951"/>
                <a:gd name="T13" fmla="*/ 189 h 1036"/>
                <a:gd name="T14" fmla="*/ 941 w 951"/>
                <a:gd name="T15" fmla="*/ 165 h 1036"/>
                <a:gd name="T16" fmla="*/ 936 w 951"/>
                <a:gd name="T17" fmla="*/ 189 h 1036"/>
                <a:gd name="T18" fmla="*/ 928 w 951"/>
                <a:gd name="T19" fmla="*/ 220 h 1036"/>
                <a:gd name="T20" fmla="*/ 917 w 951"/>
                <a:gd name="T21" fmla="*/ 257 h 1036"/>
                <a:gd name="T22" fmla="*/ 909 w 951"/>
                <a:gd name="T23" fmla="*/ 280 h 1036"/>
                <a:gd name="T24" fmla="*/ 901 w 951"/>
                <a:gd name="T25" fmla="*/ 315 h 1036"/>
                <a:gd name="T26" fmla="*/ 904 w 951"/>
                <a:gd name="T27" fmla="*/ 341 h 1036"/>
                <a:gd name="T28" fmla="*/ 912 w 951"/>
                <a:gd name="T29" fmla="*/ 367 h 1036"/>
                <a:gd name="T30" fmla="*/ 938 w 951"/>
                <a:gd name="T31" fmla="*/ 483 h 1036"/>
                <a:gd name="T32" fmla="*/ 951 w 951"/>
                <a:gd name="T33" fmla="*/ 519 h 1036"/>
                <a:gd name="T34" fmla="*/ 920 w 951"/>
                <a:gd name="T35" fmla="*/ 532 h 1036"/>
                <a:gd name="T36" fmla="*/ 875 w 951"/>
                <a:gd name="T37" fmla="*/ 556 h 1036"/>
                <a:gd name="T38" fmla="*/ 862 w 951"/>
                <a:gd name="T39" fmla="*/ 564 h 1036"/>
                <a:gd name="T40" fmla="*/ 823 w 951"/>
                <a:gd name="T41" fmla="*/ 588 h 1036"/>
                <a:gd name="T42" fmla="*/ 789 w 951"/>
                <a:gd name="T43" fmla="*/ 627 h 1036"/>
                <a:gd name="T44" fmla="*/ 705 w 951"/>
                <a:gd name="T45" fmla="*/ 737 h 1036"/>
                <a:gd name="T46" fmla="*/ 663 w 951"/>
                <a:gd name="T47" fmla="*/ 800 h 1036"/>
                <a:gd name="T48" fmla="*/ 639 w 951"/>
                <a:gd name="T49" fmla="*/ 839 h 1036"/>
                <a:gd name="T50" fmla="*/ 443 w 951"/>
                <a:gd name="T51" fmla="*/ 992 h 1036"/>
                <a:gd name="T52" fmla="*/ 325 w 951"/>
                <a:gd name="T53" fmla="*/ 1036 h 1036"/>
                <a:gd name="T54" fmla="*/ 299 w 951"/>
                <a:gd name="T55" fmla="*/ 992 h 1036"/>
                <a:gd name="T56" fmla="*/ 230 w 951"/>
                <a:gd name="T57" fmla="*/ 879 h 1036"/>
                <a:gd name="T58" fmla="*/ 223 w 951"/>
                <a:gd name="T59" fmla="*/ 866 h 1036"/>
                <a:gd name="T60" fmla="*/ 215 w 951"/>
                <a:gd name="T61" fmla="*/ 858 h 1036"/>
                <a:gd name="T62" fmla="*/ 209 w 951"/>
                <a:gd name="T63" fmla="*/ 850 h 1036"/>
                <a:gd name="T64" fmla="*/ 199 w 951"/>
                <a:gd name="T65" fmla="*/ 839 h 1036"/>
                <a:gd name="T66" fmla="*/ 196 w 951"/>
                <a:gd name="T67" fmla="*/ 837 h 1036"/>
                <a:gd name="T68" fmla="*/ 186 w 951"/>
                <a:gd name="T69" fmla="*/ 824 h 1036"/>
                <a:gd name="T70" fmla="*/ 146 w 951"/>
                <a:gd name="T71" fmla="*/ 803 h 1036"/>
                <a:gd name="T72" fmla="*/ 99 w 951"/>
                <a:gd name="T73" fmla="*/ 792 h 1036"/>
                <a:gd name="T74" fmla="*/ 70 w 951"/>
                <a:gd name="T75" fmla="*/ 787 h 1036"/>
                <a:gd name="T76" fmla="*/ 10 w 951"/>
                <a:gd name="T77" fmla="*/ 766 h 1036"/>
                <a:gd name="T78" fmla="*/ 13 w 951"/>
                <a:gd name="T79" fmla="*/ 745 h 1036"/>
                <a:gd name="T80" fmla="*/ 21 w 951"/>
                <a:gd name="T81" fmla="*/ 695 h 1036"/>
                <a:gd name="T82" fmla="*/ 68 w 951"/>
                <a:gd name="T83" fmla="*/ 580 h 1036"/>
                <a:gd name="T84" fmla="*/ 55 w 951"/>
                <a:gd name="T85" fmla="*/ 527 h 1036"/>
                <a:gd name="T86" fmla="*/ 29 w 951"/>
                <a:gd name="T87" fmla="*/ 459 h 1036"/>
                <a:gd name="T88" fmla="*/ 31 w 951"/>
                <a:gd name="T89" fmla="*/ 438 h 1036"/>
                <a:gd name="T90" fmla="*/ 52 w 951"/>
                <a:gd name="T91" fmla="*/ 412 h 1036"/>
                <a:gd name="T92" fmla="*/ 73 w 951"/>
                <a:gd name="T93" fmla="*/ 388 h 1036"/>
                <a:gd name="T94" fmla="*/ 34 w 951"/>
                <a:gd name="T95" fmla="*/ 328 h 1036"/>
                <a:gd name="T96" fmla="*/ 31 w 951"/>
                <a:gd name="T97" fmla="*/ 259 h 1036"/>
                <a:gd name="T98" fmla="*/ 141 w 951"/>
                <a:gd name="T99" fmla="*/ 183 h 1036"/>
                <a:gd name="T100" fmla="*/ 204 w 951"/>
                <a:gd name="T101" fmla="*/ 139 h 1036"/>
                <a:gd name="T102" fmla="*/ 330 w 951"/>
                <a:gd name="T103" fmla="*/ 47 h 1036"/>
                <a:gd name="T104" fmla="*/ 393 w 951"/>
                <a:gd name="T105" fmla="*/ 0 h 1036"/>
                <a:gd name="T106" fmla="*/ 443 w 951"/>
                <a:gd name="T107" fmla="*/ 68 h 1036"/>
                <a:gd name="T108" fmla="*/ 472 w 951"/>
                <a:gd name="T109" fmla="*/ 105 h 1036"/>
                <a:gd name="T110" fmla="*/ 485 w 951"/>
                <a:gd name="T111" fmla="*/ 123 h 1036"/>
                <a:gd name="T112" fmla="*/ 503 w 951"/>
                <a:gd name="T113" fmla="*/ 144 h 1036"/>
                <a:gd name="T114" fmla="*/ 506 w 951"/>
                <a:gd name="T115" fmla="*/ 149 h 1036"/>
                <a:gd name="T116" fmla="*/ 521 w 951"/>
                <a:gd name="T117" fmla="*/ 170 h 1036"/>
                <a:gd name="T118" fmla="*/ 548 w 951"/>
                <a:gd name="T119" fmla="*/ 196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51" h="1036">
                  <a:moveTo>
                    <a:pt x="548" y="196"/>
                  </a:moveTo>
                  <a:lnTo>
                    <a:pt x="550" y="199"/>
                  </a:lnTo>
                  <a:lnTo>
                    <a:pt x="550" y="196"/>
                  </a:lnTo>
                  <a:lnTo>
                    <a:pt x="553" y="196"/>
                  </a:lnTo>
                  <a:lnTo>
                    <a:pt x="553" y="199"/>
                  </a:lnTo>
                  <a:lnTo>
                    <a:pt x="555" y="199"/>
                  </a:lnTo>
                  <a:lnTo>
                    <a:pt x="558" y="204"/>
                  </a:lnTo>
                  <a:lnTo>
                    <a:pt x="561" y="204"/>
                  </a:lnTo>
                  <a:lnTo>
                    <a:pt x="563" y="207"/>
                  </a:lnTo>
                  <a:lnTo>
                    <a:pt x="566" y="210"/>
                  </a:lnTo>
                  <a:lnTo>
                    <a:pt x="569" y="210"/>
                  </a:lnTo>
                  <a:lnTo>
                    <a:pt x="571" y="212"/>
                  </a:lnTo>
                  <a:lnTo>
                    <a:pt x="571" y="215"/>
                  </a:lnTo>
                  <a:lnTo>
                    <a:pt x="574" y="215"/>
                  </a:lnTo>
                  <a:lnTo>
                    <a:pt x="579" y="217"/>
                  </a:lnTo>
                  <a:lnTo>
                    <a:pt x="590" y="225"/>
                  </a:lnTo>
                  <a:lnTo>
                    <a:pt x="592" y="228"/>
                  </a:lnTo>
                  <a:lnTo>
                    <a:pt x="595" y="228"/>
                  </a:lnTo>
                  <a:lnTo>
                    <a:pt x="600" y="233"/>
                  </a:lnTo>
                  <a:lnTo>
                    <a:pt x="608" y="236"/>
                  </a:lnTo>
                  <a:lnTo>
                    <a:pt x="613" y="238"/>
                  </a:lnTo>
                  <a:lnTo>
                    <a:pt x="616" y="241"/>
                  </a:lnTo>
                  <a:lnTo>
                    <a:pt x="634" y="252"/>
                  </a:lnTo>
                  <a:lnTo>
                    <a:pt x="687" y="278"/>
                  </a:lnTo>
                  <a:lnTo>
                    <a:pt x="715" y="294"/>
                  </a:lnTo>
                  <a:lnTo>
                    <a:pt x="718" y="286"/>
                  </a:lnTo>
                  <a:lnTo>
                    <a:pt x="721" y="273"/>
                  </a:lnTo>
                  <a:lnTo>
                    <a:pt x="723" y="262"/>
                  </a:lnTo>
                  <a:lnTo>
                    <a:pt x="726" y="262"/>
                  </a:lnTo>
                  <a:lnTo>
                    <a:pt x="736" y="257"/>
                  </a:lnTo>
                  <a:lnTo>
                    <a:pt x="768" y="254"/>
                  </a:lnTo>
                  <a:lnTo>
                    <a:pt x="770" y="252"/>
                  </a:lnTo>
                  <a:lnTo>
                    <a:pt x="781" y="238"/>
                  </a:lnTo>
                  <a:lnTo>
                    <a:pt x="786" y="225"/>
                  </a:lnTo>
                  <a:lnTo>
                    <a:pt x="789" y="225"/>
                  </a:lnTo>
                  <a:lnTo>
                    <a:pt x="794" y="225"/>
                  </a:lnTo>
                  <a:lnTo>
                    <a:pt x="807" y="225"/>
                  </a:lnTo>
                  <a:lnTo>
                    <a:pt x="820" y="225"/>
                  </a:lnTo>
                  <a:lnTo>
                    <a:pt x="833" y="228"/>
                  </a:lnTo>
                  <a:lnTo>
                    <a:pt x="849" y="228"/>
                  </a:lnTo>
                  <a:lnTo>
                    <a:pt x="849" y="202"/>
                  </a:lnTo>
                  <a:lnTo>
                    <a:pt x="846" y="194"/>
                  </a:lnTo>
                  <a:lnTo>
                    <a:pt x="846" y="189"/>
                  </a:lnTo>
                  <a:lnTo>
                    <a:pt x="846" y="181"/>
                  </a:lnTo>
                  <a:lnTo>
                    <a:pt x="862" y="178"/>
                  </a:lnTo>
                  <a:lnTo>
                    <a:pt x="886" y="173"/>
                  </a:lnTo>
                  <a:lnTo>
                    <a:pt x="922" y="165"/>
                  </a:lnTo>
                  <a:lnTo>
                    <a:pt x="925" y="168"/>
                  </a:lnTo>
                  <a:lnTo>
                    <a:pt x="941" y="165"/>
                  </a:lnTo>
                  <a:lnTo>
                    <a:pt x="943" y="165"/>
                  </a:lnTo>
                  <a:lnTo>
                    <a:pt x="943" y="168"/>
                  </a:lnTo>
                  <a:lnTo>
                    <a:pt x="941" y="173"/>
                  </a:lnTo>
                  <a:lnTo>
                    <a:pt x="938" y="181"/>
                  </a:lnTo>
                  <a:lnTo>
                    <a:pt x="938" y="183"/>
                  </a:lnTo>
                  <a:lnTo>
                    <a:pt x="936" y="189"/>
                  </a:lnTo>
                  <a:lnTo>
                    <a:pt x="936" y="196"/>
                  </a:lnTo>
                  <a:lnTo>
                    <a:pt x="933" y="204"/>
                  </a:lnTo>
                  <a:lnTo>
                    <a:pt x="930" y="207"/>
                  </a:lnTo>
                  <a:lnTo>
                    <a:pt x="930" y="210"/>
                  </a:lnTo>
                  <a:lnTo>
                    <a:pt x="930" y="212"/>
                  </a:lnTo>
                  <a:lnTo>
                    <a:pt x="928" y="220"/>
                  </a:lnTo>
                  <a:lnTo>
                    <a:pt x="925" y="225"/>
                  </a:lnTo>
                  <a:lnTo>
                    <a:pt x="925" y="231"/>
                  </a:lnTo>
                  <a:lnTo>
                    <a:pt x="920" y="244"/>
                  </a:lnTo>
                  <a:lnTo>
                    <a:pt x="920" y="249"/>
                  </a:lnTo>
                  <a:lnTo>
                    <a:pt x="920" y="252"/>
                  </a:lnTo>
                  <a:lnTo>
                    <a:pt x="917" y="254"/>
                  </a:lnTo>
                  <a:lnTo>
                    <a:pt x="917" y="257"/>
                  </a:lnTo>
                  <a:lnTo>
                    <a:pt x="915" y="265"/>
                  </a:lnTo>
                  <a:lnTo>
                    <a:pt x="912" y="267"/>
                  </a:lnTo>
                  <a:lnTo>
                    <a:pt x="912" y="273"/>
                  </a:lnTo>
                  <a:lnTo>
                    <a:pt x="909" y="280"/>
                  </a:lnTo>
                  <a:lnTo>
                    <a:pt x="907" y="286"/>
                  </a:lnTo>
                  <a:lnTo>
                    <a:pt x="901" y="294"/>
                  </a:lnTo>
                  <a:lnTo>
                    <a:pt x="901" y="296"/>
                  </a:lnTo>
                  <a:lnTo>
                    <a:pt x="901" y="307"/>
                  </a:lnTo>
                  <a:lnTo>
                    <a:pt x="901" y="315"/>
                  </a:lnTo>
                  <a:lnTo>
                    <a:pt x="901" y="328"/>
                  </a:lnTo>
                  <a:lnTo>
                    <a:pt x="904" y="341"/>
                  </a:lnTo>
                  <a:lnTo>
                    <a:pt x="904" y="343"/>
                  </a:lnTo>
                  <a:lnTo>
                    <a:pt x="909" y="354"/>
                  </a:lnTo>
                  <a:lnTo>
                    <a:pt x="909" y="359"/>
                  </a:lnTo>
                  <a:lnTo>
                    <a:pt x="912" y="362"/>
                  </a:lnTo>
                  <a:lnTo>
                    <a:pt x="912" y="367"/>
                  </a:lnTo>
                  <a:lnTo>
                    <a:pt x="917" y="380"/>
                  </a:lnTo>
                  <a:lnTo>
                    <a:pt x="922" y="401"/>
                  </a:lnTo>
                  <a:lnTo>
                    <a:pt x="922" y="404"/>
                  </a:lnTo>
                  <a:lnTo>
                    <a:pt x="925" y="404"/>
                  </a:lnTo>
                  <a:lnTo>
                    <a:pt x="925" y="406"/>
                  </a:lnTo>
                  <a:lnTo>
                    <a:pt x="925" y="409"/>
                  </a:lnTo>
                  <a:lnTo>
                    <a:pt x="922" y="441"/>
                  </a:lnTo>
                  <a:lnTo>
                    <a:pt x="938" y="483"/>
                  </a:lnTo>
                  <a:lnTo>
                    <a:pt x="946" y="498"/>
                  </a:lnTo>
                  <a:lnTo>
                    <a:pt x="946" y="501"/>
                  </a:lnTo>
                  <a:lnTo>
                    <a:pt x="951" y="519"/>
                  </a:lnTo>
                  <a:lnTo>
                    <a:pt x="949" y="519"/>
                  </a:lnTo>
                  <a:lnTo>
                    <a:pt x="946" y="522"/>
                  </a:lnTo>
                  <a:lnTo>
                    <a:pt x="938" y="525"/>
                  </a:lnTo>
                  <a:lnTo>
                    <a:pt x="930" y="527"/>
                  </a:lnTo>
                  <a:lnTo>
                    <a:pt x="922" y="530"/>
                  </a:lnTo>
                  <a:lnTo>
                    <a:pt x="920" y="532"/>
                  </a:lnTo>
                  <a:lnTo>
                    <a:pt x="915" y="535"/>
                  </a:lnTo>
                  <a:lnTo>
                    <a:pt x="907" y="538"/>
                  </a:lnTo>
                  <a:lnTo>
                    <a:pt x="901" y="540"/>
                  </a:lnTo>
                  <a:lnTo>
                    <a:pt x="896" y="543"/>
                  </a:lnTo>
                  <a:lnTo>
                    <a:pt x="891" y="546"/>
                  </a:lnTo>
                  <a:lnTo>
                    <a:pt x="886" y="551"/>
                  </a:lnTo>
                  <a:lnTo>
                    <a:pt x="878" y="553"/>
                  </a:lnTo>
                  <a:lnTo>
                    <a:pt x="875" y="556"/>
                  </a:lnTo>
                  <a:lnTo>
                    <a:pt x="873" y="559"/>
                  </a:lnTo>
                  <a:lnTo>
                    <a:pt x="867" y="559"/>
                  </a:lnTo>
                  <a:lnTo>
                    <a:pt x="867" y="561"/>
                  </a:lnTo>
                  <a:lnTo>
                    <a:pt x="865" y="561"/>
                  </a:lnTo>
                  <a:lnTo>
                    <a:pt x="862" y="564"/>
                  </a:lnTo>
                  <a:lnTo>
                    <a:pt x="852" y="569"/>
                  </a:lnTo>
                  <a:lnTo>
                    <a:pt x="844" y="574"/>
                  </a:lnTo>
                  <a:lnTo>
                    <a:pt x="839" y="580"/>
                  </a:lnTo>
                  <a:lnTo>
                    <a:pt x="831" y="582"/>
                  </a:lnTo>
                  <a:lnTo>
                    <a:pt x="823" y="588"/>
                  </a:lnTo>
                  <a:lnTo>
                    <a:pt x="820" y="593"/>
                  </a:lnTo>
                  <a:lnTo>
                    <a:pt x="815" y="595"/>
                  </a:lnTo>
                  <a:lnTo>
                    <a:pt x="812" y="598"/>
                  </a:lnTo>
                  <a:lnTo>
                    <a:pt x="810" y="603"/>
                  </a:lnTo>
                  <a:lnTo>
                    <a:pt x="804" y="606"/>
                  </a:lnTo>
                  <a:lnTo>
                    <a:pt x="799" y="614"/>
                  </a:lnTo>
                  <a:lnTo>
                    <a:pt x="794" y="622"/>
                  </a:lnTo>
                  <a:lnTo>
                    <a:pt x="789" y="627"/>
                  </a:lnTo>
                  <a:lnTo>
                    <a:pt x="781" y="637"/>
                  </a:lnTo>
                  <a:lnTo>
                    <a:pt x="770" y="651"/>
                  </a:lnTo>
                  <a:lnTo>
                    <a:pt x="747" y="679"/>
                  </a:lnTo>
                  <a:lnTo>
                    <a:pt x="744" y="685"/>
                  </a:lnTo>
                  <a:lnTo>
                    <a:pt x="742" y="687"/>
                  </a:lnTo>
                  <a:lnTo>
                    <a:pt x="726" y="708"/>
                  </a:lnTo>
                  <a:lnTo>
                    <a:pt x="705" y="737"/>
                  </a:lnTo>
                  <a:lnTo>
                    <a:pt x="671" y="790"/>
                  </a:lnTo>
                  <a:lnTo>
                    <a:pt x="668" y="790"/>
                  </a:lnTo>
                  <a:lnTo>
                    <a:pt x="663" y="797"/>
                  </a:lnTo>
                  <a:lnTo>
                    <a:pt x="663" y="800"/>
                  </a:lnTo>
                  <a:lnTo>
                    <a:pt x="660" y="803"/>
                  </a:lnTo>
                  <a:lnTo>
                    <a:pt x="642" y="832"/>
                  </a:lnTo>
                  <a:lnTo>
                    <a:pt x="639" y="837"/>
                  </a:lnTo>
                  <a:lnTo>
                    <a:pt x="639" y="839"/>
                  </a:lnTo>
                  <a:lnTo>
                    <a:pt x="616" y="881"/>
                  </a:lnTo>
                  <a:lnTo>
                    <a:pt x="590" y="929"/>
                  </a:lnTo>
                  <a:lnTo>
                    <a:pt x="563" y="942"/>
                  </a:lnTo>
                  <a:lnTo>
                    <a:pt x="527" y="958"/>
                  </a:lnTo>
                  <a:lnTo>
                    <a:pt x="474" y="979"/>
                  </a:lnTo>
                  <a:lnTo>
                    <a:pt x="456" y="986"/>
                  </a:lnTo>
                  <a:lnTo>
                    <a:pt x="443" y="992"/>
                  </a:lnTo>
                  <a:lnTo>
                    <a:pt x="364" y="1026"/>
                  </a:lnTo>
                  <a:lnTo>
                    <a:pt x="359" y="1028"/>
                  </a:lnTo>
                  <a:lnTo>
                    <a:pt x="354" y="1028"/>
                  </a:lnTo>
                  <a:lnTo>
                    <a:pt x="348" y="1031"/>
                  </a:lnTo>
                  <a:lnTo>
                    <a:pt x="343" y="1034"/>
                  </a:lnTo>
                  <a:lnTo>
                    <a:pt x="340" y="1034"/>
                  </a:lnTo>
                  <a:lnTo>
                    <a:pt x="335" y="1036"/>
                  </a:lnTo>
                  <a:lnTo>
                    <a:pt x="325" y="1036"/>
                  </a:lnTo>
                  <a:lnTo>
                    <a:pt x="317" y="1023"/>
                  </a:lnTo>
                  <a:lnTo>
                    <a:pt x="312" y="1013"/>
                  </a:lnTo>
                  <a:lnTo>
                    <a:pt x="309" y="1010"/>
                  </a:lnTo>
                  <a:lnTo>
                    <a:pt x="306" y="1005"/>
                  </a:lnTo>
                  <a:lnTo>
                    <a:pt x="299" y="992"/>
                  </a:lnTo>
                  <a:lnTo>
                    <a:pt x="293" y="984"/>
                  </a:lnTo>
                  <a:lnTo>
                    <a:pt x="285" y="973"/>
                  </a:lnTo>
                  <a:lnTo>
                    <a:pt x="280" y="963"/>
                  </a:lnTo>
                  <a:lnTo>
                    <a:pt x="272" y="950"/>
                  </a:lnTo>
                  <a:lnTo>
                    <a:pt x="264" y="931"/>
                  </a:lnTo>
                  <a:lnTo>
                    <a:pt x="251" y="910"/>
                  </a:lnTo>
                  <a:lnTo>
                    <a:pt x="230" y="881"/>
                  </a:lnTo>
                  <a:lnTo>
                    <a:pt x="230" y="879"/>
                  </a:lnTo>
                  <a:lnTo>
                    <a:pt x="225" y="874"/>
                  </a:lnTo>
                  <a:lnTo>
                    <a:pt x="223" y="866"/>
                  </a:lnTo>
                  <a:lnTo>
                    <a:pt x="220" y="863"/>
                  </a:lnTo>
                  <a:lnTo>
                    <a:pt x="217" y="860"/>
                  </a:lnTo>
                  <a:lnTo>
                    <a:pt x="217" y="858"/>
                  </a:lnTo>
                  <a:lnTo>
                    <a:pt x="215" y="858"/>
                  </a:lnTo>
                  <a:lnTo>
                    <a:pt x="215" y="855"/>
                  </a:lnTo>
                  <a:lnTo>
                    <a:pt x="212" y="853"/>
                  </a:lnTo>
                  <a:lnTo>
                    <a:pt x="209" y="850"/>
                  </a:lnTo>
                  <a:lnTo>
                    <a:pt x="204" y="845"/>
                  </a:lnTo>
                  <a:lnTo>
                    <a:pt x="204" y="842"/>
                  </a:lnTo>
                  <a:lnTo>
                    <a:pt x="202" y="842"/>
                  </a:lnTo>
                  <a:lnTo>
                    <a:pt x="202" y="839"/>
                  </a:lnTo>
                  <a:lnTo>
                    <a:pt x="199" y="839"/>
                  </a:lnTo>
                  <a:lnTo>
                    <a:pt x="199" y="837"/>
                  </a:lnTo>
                  <a:lnTo>
                    <a:pt x="196" y="837"/>
                  </a:lnTo>
                  <a:lnTo>
                    <a:pt x="196" y="834"/>
                  </a:lnTo>
                  <a:lnTo>
                    <a:pt x="194" y="834"/>
                  </a:lnTo>
                  <a:lnTo>
                    <a:pt x="188" y="826"/>
                  </a:lnTo>
                  <a:lnTo>
                    <a:pt x="186" y="826"/>
                  </a:lnTo>
                  <a:lnTo>
                    <a:pt x="186" y="824"/>
                  </a:lnTo>
                  <a:lnTo>
                    <a:pt x="183" y="824"/>
                  </a:lnTo>
                  <a:lnTo>
                    <a:pt x="183" y="821"/>
                  </a:lnTo>
                  <a:lnTo>
                    <a:pt x="181" y="818"/>
                  </a:lnTo>
                  <a:lnTo>
                    <a:pt x="175" y="813"/>
                  </a:lnTo>
                  <a:lnTo>
                    <a:pt x="149" y="803"/>
                  </a:lnTo>
                  <a:lnTo>
                    <a:pt x="146" y="803"/>
                  </a:lnTo>
                  <a:lnTo>
                    <a:pt x="144" y="800"/>
                  </a:lnTo>
                  <a:lnTo>
                    <a:pt x="126" y="797"/>
                  </a:lnTo>
                  <a:lnTo>
                    <a:pt x="118" y="797"/>
                  </a:lnTo>
                  <a:lnTo>
                    <a:pt x="118" y="795"/>
                  </a:lnTo>
                  <a:lnTo>
                    <a:pt x="102" y="792"/>
                  </a:lnTo>
                  <a:lnTo>
                    <a:pt x="99" y="792"/>
                  </a:lnTo>
                  <a:lnTo>
                    <a:pt x="97" y="792"/>
                  </a:lnTo>
                  <a:lnTo>
                    <a:pt x="86" y="790"/>
                  </a:lnTo>
                  <a:lnTo>
                    <a:pt x="84" y="790"/>
                  </a:lnTo>
                  <a:lnTo>
                    <a:pt x="78" y="787"/>
                  </a:lnTo>
                  <a:lnTo>
                    <a:pt x="70" y="787"/>
                  </a:lnTo>
                  <a:lnTo>
                    <a:pt x="57" y="784"/>
                  </a:lnTo>
                  <a:lnTo>
                    <a:pt x="42" y="782"/>
                  </a:lnTo>
                  <a:lnTo>
                    <a:pt x="36" y="779"/>
                  </a:lnTo>
                  <a:lnTo>
                    <a:pt x="10" y="774"/>
                  </a:lnTo>
                  <a:lnTo>
                    <a:pt x="10" y="771"/>
                  </a:lnTo>
                  <a:lnTo>
                    <a:pt x="10" y="766"/>
                  </a:lnTo>
                  <a:lnTo>
                    <a:pt x="10" y="761"/>
                  </a:lnTo>
                  <a:lnTo>
                    <a:pt x="10" y="758"/>
                  </a:lnTo>
                  <a:lnTo>
                    <a:pt x="10" y="755"/>
                  </a:lnTo>
                  <a:lnTo>
                    <a:pt x="10" y="750"/>
                  </a:lnTo>
                  <a:lnTo>
                    <a:pt x="13" y="745"/>
                  </a:lnTo>
                  <a:lnTo>
                    <a:pt x="13" y="740"/>
                  </a:lnTo>
                  <a:lnTo>
                    <a:pt x="13" y="737"/>
                  </a:lnTo>
                  <a:lnTo>
                    <a:pt x="13" y="708"/>
                  </a:lnTo>
                  <a:lnTo>
                    <a:pt x="15" y="703"/>
                  </a:lnTo>
                  <a:lnTo>
                    <a:pt x="21" y="695"/>
                  </a:lnTo>
                  <a:lnTo>
                    <a:pt x="52" y="651"/>
                  </a:lnTo>
                  <a:lnTo>
                    <a:pt x="60" y="640"/>
                  </a:lnTo>
                  <a:lnTo>
                    <a:pt x="65" y="632"/>
                  </a:lnTo>
                  <a:lnTo>
                    <a:pt x="65" y="630"/>
                  </a:lnTo>
                  <a:lnTo>
                    <a:pt x="65" y="616"/>
                  </a:lnTo>
                  <a:lnTo>
                    <a:pt x="68" y="598"/>
                  </a:lnTo>
                  <a:lnTo>
                    <a:pt x="68" y="580"/>
                  </a:lnTo>
                  <a:lnTo>
                    <a:pt x="70" y="574"/>
                  </a:lnTo>
                  <a:lnTo>
                    <a:pt x="70" y="569"/>
                  </a:lnTo>
                  <a:lnTo>
                    <a:pt x="68" y="564"/>
                  </a:lnTo>
                  <a:lnTo>
                    <a:pt x="68" y="561"/>
                  </a:lnTo>
                  <a:lnTo>
                    <a:pt x="68" y="556"/>
                  </a:lnTo>
                  <a:lnTo>
                    <a:pt x="65" y="553"/>
                  </a:lnTo>
                  <a:lnTo>
                    <a:pt x="60" y="540"/>
                  </a:lnTo>
                  <a:lnTo>
                    <a:pt x="55" y="527"/>
                  </a:lnTo>
                  <a:lnTo>
                    <a:pt x="52" y="519"/>
                  </a:lnTo>
                  <a:lnTo>
                    <a:pt x="47" y="506"/>
                  </a:lnTo>
                  <a:lnTo>
                    <a:pt x="47" y="504"/>
                  </a:lnTo>
                  <a:lnTo>
                    <a:pt x="44" y="498"/>
                  </a:lnTo>
                  <a:lnTo>
                    <a:pt x="42" y="493"/>
                  </a:lnTo>
                  <a:lnTo>
                    <a:pt x="42" y="490"/>
                  </a:lnTo>
                  <a:lnTo>
                    <a:pt x="34" y="467"/>
                  </a:lnTo>
                  <a:lnTo>
                    <a:pt x="29" y="459"/>
                  </a:lnTo>
                  <a:lnTo>
                    <a:pt x="29" y="454"/>
                  </a:lnTo>
                  <a:lnTo>
                    <a:pt x="29" y="451"/>
                  </a:lnTo>
                  <a:lnTo>
                    <a:pt x="29" y="448"/>
                  </a:lnTo>
                  <a:lnTo>
                    <a:pt x="29" y="446"/>
                  </a:lnTo>
                  <a:lnTo>
                    <a:pt x="29" y="443"/>
                  </a:lnTo>
                  <a:lnTo>
                    <a:pt x="29" y="441"/>
                  </a:lnTo>
                  <a:lnTo>
                    <a:pt x="31" y="438"/>
                  </a:lnTo>
                  <a:lnTo>
                    <a:pt x="31" y="435"/>
                  </a:lnTo>
                  <a:lnTo>
                    <a:pt x="34" y="430"/>
                  </a:lnTo>
                  <a:lnTo>
                    <a:pt x="36" y="425"/>
                  </a:lnTo>
                  <a:lnTo>
                    <a:pt x="39" y="422"/>
                  </a:lnTo>
                  <a:lnTo>
                    <a:pt x="42" y="420"/>
                  </a:lnTo>
                  <a:lnTo>
                    <a:pt x="44" y="417"/>
                  </a:lnTo>
                  <a:lnTo>
                    <a:pt x="52" y="412"/>
                  </a:lnTo>
                  <a:lnTo>
                    <a:pt x="63" y="404"/>
                  </a:lnTo>
                  <a:lnTo>
                    <a:pt x="65" y="404"/>
                  </a:lnTo>
                  <a:lnTo>
                    <a:pt x="70" y="399"/>
                  </a:lnTo>
                  <a:lnTo>
                    <a:pt x="73" y="396"/>
                  </a:lnTo>
                  <a:lnTo>
                    <a:pt x="76" y="396"/>
                  </a:lnTo>
                  <a:lnTo>
                    <a:pt x="76" y="393"/>
                  </a:lnTo>
                  <a:lnTo>
                    <a:pt x="73" y="388"/>
                  </a:lnTo>
                  <a:lnTo>
                    <a:pt x="73" y="385"/>
                  </a:lnTo>
                  <a:lnTo>
                    <a:pt x="68" y="383"/>
                  </a:lnTo>
                  <a:lnTo>
                    <a:pt x="63" y="372"/>
                  </a:lnTo>
                  <a:lnTo>
                    <a:pt x="52" y="359"/>
                  </a:lnTo>
                  <a:lnTo>
                    <a:pt x="34" y="328"/>
                  </a:lnTo>
                  <a:lnTo>
                    <a:pt x="5" y="286"/>
                  </a:lnTo>
                  <a:lnTo>
                    <a:pt x="0" y="278"/>
                  </a:lnTo>
                  <a:lnTo>
                    <a:pt x="2" y="278"/>
                  </a:lnTo>
                  <a:lnTo>
                    <a:pt x="5" y="275"/>
                  </a:lnTo>
                  <a:lnTo>
                    <a:pt x="31" y="259"/>
                  </a:lnTo>
                  <a:lnTo>
                    <a:pt x="60" y="238"/>
                  </a:lnTo>
                  <a:lnTo>
                    <a:pt x="73" y="228"/>
                  </a:lnTo>
                  <a:lnTo>
                    <a:pt x="84" y="220"/>
                  </a:lnTo>
                  <a:lnTo>
                    <a:pt x="105" y="207"/>
                  </a:lnTo>
                  <a:lnTo>
                    <a:pt x="120" y="196"/>
                  </a:lnTo>
                  <a:lnTo>
                    <a:pt x="141" y="183"/>
                  </a:lnTo>
                  <a:lnTo>
                    <a:pt x="146" y="178"/>
                  </a:lnTo>
                  <a:lnTo>
                    <a:pt x="154" y="173"/>
                  </a:lnTo>
                  <a:lnTo>
                    <a:pt x="173" y="162"/>
                  </a:lnTo>
                  <a:lnTo>
                    <a:pt x="204" y="139"/>
                  </a:lnTo>
                  <a:lnTo>
                    <a:pt x="223" y="126"/>
                  </a:lnTo>
                  <a:lnTo>
                    <a:pt x="241" y="113"/>
                  </a:lnTo>
                  <a:lnTo>
                    <a:pt x="257" y="99"/>
                  </a:lnTo>
                  <a:lnTo>
                    <a:pt x="275" y="86"/>
                  </a:lnTo>
                  <a:lnTo>
                    <a:pt x="283" y="81"/>
                  </a:lnTo>
                  <a:lnTo>
                    <a:pt x="306" y="65"/>
                  </a:lnTo>
                  <a:lnTo>
                    <a:pt x="330" y="47"/>
                  </a:lnTo>
                  <a:lnTo>
                    <a:pt x="364" y="21"/>
                  </a:lnTo>
                  <a:lnTo>
                    <a:pt x="382" y="8"/>
                  </a:lnTo>
                  <a:lnTo>
                    <a:pt x="388" y="5"/>
                  </a:lnTo>
                  <a:lnTo>
                    <a:pt x="393" y="0"/>
                  </a:lnTo>
                  <a:lnTo>
                    <a:pt x="414" y="26"/>
                  </a:lnTo>
                  <a:lnTo>
                    <a:pt x="414" y="29"/>
                  </a:lnTo>
                  <a:lnTo>
                    <a:pt x="417" y="31"/>
                  </a:lnTo>
                  <a:lnTo>
                    <a:pt x="427" y="44"/>
                  </a:lnTo>
                  <a:lnTo>
                    <a:pt x="440" y="63"/>
                  </a:lnTo>
                  <a:lnTo>
                    <a:pt x="443" y="65"/>
                  </a:lnTo>
                  <a:lnTo>
                    <a:pt x="443" y="68"/>
                  </a:lnTo>
                  <a:lnTo>
                    <a:pt x="461" y="89"/>
                  </a:lnTo>
                  <a:lnTo>
                    <a:pt x="461" y="92"/>
                  </a:lnTo>
                  <a:lnTo>
                    <a:pt x="466" y="97"/>
                  </a:lnTo>
                  <a:lnTo>
                    <a:pt x="469" y="99"/>
                  </a:lnTo>
                  <a:lnTo>
                    <a:pt x="472" y="102"/>
                  </a:lnTo>
                  <a:lnTo>
                    <a:pt x="472" y="105"/>
                  </a:lnTo>
                  <a:lnTo>
                    <a:pt x="477" y="110"/>
                  </a:lnTo>
                  <a:lnTo>
                    <a:pt x="477" y="113"/>
                  </a:lnTo>
                  <a:lnTo>
                    <a:pt x="479" y="115"/>
                  </a:lnTo>
                  <a:lnTo>
                    <a:pt x="482" y="118"/>
                  </a:lnTo>
                  <a:lnTo>
                    <a:pt x="482" y="120"/>
                  </a:lnTo>
                  <a:lnTo>
                    <a:pt x="485" y="123"/>
                  </a:lnTo>
                  <a:lnTo>
                    <a:pt x="493" y="131"/>
                  </a:lnTo>
                  <a:lnTo>
                    <a:pt x="493" y="134"/>
                  </a:lnTo>
                  <a:lnTo>
                    <a:pt x="495" y="136"/>
                  </a:lnTo>
                  <a:lnTo>
                    <a:pt x="498" y="139"/>
                  </a:lnTo>
                  <a:lnTo>
                    <a:pt x="503" y="144"/>
                  </a:lnTo>
                  <a:lnTo>
                    <a:pt x="503" y="147"/>
                  </a:lnTo>
                  <a:lnTo>
                    <a:pt x="506" y="149"/>
                  </a:lnTo>
                  <a:lnTo>
                    <a:pt x="511" y="157"/>
                  </a:lnTo>
                  <a:lnTo>
                    <a:pt x="514" y="160"/>
                  </a:lnTo>
                  <a:lnTo>
                    <a:pt x="516" y="162"/>
                  </a:lnTo>
                  <a:lnTo>
                    <a:pt x="519" y="165"/>
                  </a:lnTo>
                  <a:lnTo>
                    <a:pt x="519" y="168"/>
                  </a:lnTo>
                  <a:lnTo>
                    <a:pt x="521" y="170"/>
                  </a:lnTo>
                  <a:lnTo>
                    <a:pt x="524" y="173"/>
                  </a:lnTo>
                  <a:lnTo>
                    <a:pt x="527" y="176"/>
                  </a:lnTo>
                  <a:lnTo>
                    <a:pt x="529" y="178"/>
                  </a:lnTo>
                  <a:lnTo>
                    <a:pt x="540" y="189"/>
                  </a:lnTo>
                  <a:lnTo>
                    <a:pt x="548" y="196"/>
                  </a:lnTo>
                </a:path>
              </a:pathLst>
            </a:custGeom>
            <a:no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05" name="フリーフォーム 204"/>
            <p:cNvSpPr>
              <a:spLocks/>
            </p:cNvSpPr>
            <p:nvPr/>
          </p:nvSpPr>
          <p:spPr bwMode="auto">
            <a:xfrm>
              <a:off x="1978429" y="4429847"/>
              <a:ext cx="476434" cy="412699"/>
            </a:xfrm>
            <a:custGeom>
              <a:avLst/>
              <a:gdLst>
                <a:gd name="T0" fmla="*/ 551 w 994"/>
                <a:gd name="T1" fmla="*/ 63 h 848"/>
                <a:gd name="T2" fmla="*/ 580 w 994"/>
                <a:gd name="T3" fmla="*/ 116 h 848"/>
                <a:gd name="T4" fmla="*/ 593 w 994"/>
                <a:gd name="T5" fmla="*/ 137 h 848"/>
                <a:gd name="T6" fmla="*/ 616 w 994"/>
                <a:gd name="T7" fmla="*/ 182 h 848"/>
                <a:gd name="T8" fmla="*/ 630 w 994"/>
                <a:gd name="T9" fmla="*/ 208 h 848"/>
                <a:gd name="T10" fmla="*/ 666 w 994"/>
                <a:gd name="T11" fmla="*/ 263 h 848"/>
                <a:gd name="T12" fmla="*/ 716 w 994"/>
                <a:gd name="T13" fmla="*/ 258 h 848"/>
                <a:gd name="T14" fmla="*/ 740 w 994"/>
                <a:gd name="T15" fmla="*/ 276 h 848"/>
                <a:gd name="T16" fmla="*/ 839 w 994"/>
                <a:gd name="T17" fmla="*/ 281 h 848"/>
                <a:gd name="T18" fmla="*/ 960 w 994"/>
                <a:gd name="T19" fmla="*/ 302 h 848"/>
                <a:gd name="T20" fmla="*/ 986 w 994"/>
                <a:gd name="T21" fmla="*/ 423 h 848"/>
                <a:gd name="T22" fmla="*/ 981 w 994"/>
                <a:gd name="T23" fmla="*/ 486 h 848"/>
                <a:gd name="T24" fmla="*/ 907 w 994"/>
                <a:gd name="T25" fmla="*/ 643 h 848"/>
                <a:gd name="T26" fmla="*/ 889 w 994"/>
                <a:gd name="T27" fmla="*/ 688 h 848"/>
                <a:gd name="T28" fmla="*/ 845 w 994"/>
                <a:gd name="T29" fmla="*/ 843 h 848"/>
                <a:gd name="T30" fmla="*/ 808 w 994"/>
                <a:gd name="T31" fmla="*/ 838 h 848"/>
                <a:gd name="T32" fmla="*/ 776 w 994"/>
                <a:gd name="T33" fmla="*/ 830 h 848"/>
                <a:gd name="T34" fmla="*/ 753 w 994"/>
                <a:gd name="T35" fmla="*/ 824 h 848"/>
                <a:gd name="T36" fmla="*/ 727 w 994"/>
                <a:gd name="T37" fmla="*/ 817 h 848"/>
                <a:gd name="T38" fmla="*/ 679 w 994"/>
                <a:gd name="T39" fmla="*/ 801 h 848"/>
                <a:gd name="T40" fmla="*/ 648 w 994"/>
                <a:gd name="T41" fmla="*/ 790 h 848"/>
                <a:gd name="T42" fmla="*/ 624 w 994"/>
                <a:gd name="T43" fmla="*/ 785 h 848"/>
                <a:gd name="T44" fmla="*/ 598 w 994"/>
                <a:gd name="T45" fmla="*/ 777 h 848"/>
                <a:gd name="T46" fmla="*/ 551 w 994"/>
                <a:gd name="T47" fmla="*/ 761 h 848"/>
                <a:gd name="T48" fmla="*/ 525 w 994"/>
                <a:gd name="T49" fmla="*/ 751 h 848"/>
                <a:gd name="T50" fmla="*/ 498 w 994"/>
                <a:gd name="T51" fmla="*/ 743 h 848"/>
                <a:gd name="T52" fmla="*/ 483 w 994"/>
                <a:gd name="T53" fmla="*/ 735 h 848"/>
                <a:gd name="T54" fmla="*/ 438 w 994"/>
                <a:gd name="T55" fmla="*/ 709 h 848"/>
                <a:gd name="T56" fmla="*/ 407 w 994"/>
                <a:gd name="T57" fmla="*/ 683 h 848"/>
                <a:gd name="T58" fmla="*/ 391 w 994"/>
                <a:gd name="T59" fmla="*/ 670 h 848"/>
                <a:gd name="T60" fmla="*/ 367 w 994"/>
                <a:gd name="T61" fmla="*/ 654 h 848"/>
                <a:gd name="T62" fmla="*/ 331 w 994"/>
                <a:gd name="T63" fmla="*/ 646 h 848"/>
                <a:gd name="T64" fmla="*/ 299 w 994"/>
                <a:gd name="T65" fmla="*/ 638 h 848"/>
                <a:gd name="T66" fmla="*/ 260 w 994"/>
                <a:gd name="T67" fmla="*/ 638 h 848"/>
                <a:gd name="T68" fmla="*/ 207 w 994"/>
                <a:gd name="T69" fmla="*/ 701 h 848"/>
                <a:gd name="T70" fmla="*/ 158 w 994"/>
                <a:gd name="T71" fmla="*/ 659 h 848"/>
                <a:gd name="T72" fmla="*/ 152 w 994"/>
                <a:gd name="T73" fmla="*/ 557 h 848"/>
                <a:gd name="T74" fmla="*/ 152 w 994"/>
                <a:gd name="T75" fmla="*/ 523 h 848"/>
                <a:gd name="T76" fmla="*/ 158 w 994"/>
                <a:gd name="T77" fmla="*/ 499 h 848"/>
                <a:gd name="T78" fmla="*/ 131 w 994"/>
                <a:gd name="T79" fmla="*/ 520 h 848"/>
                <a:gd name="T80" fmla="*/ 87 w 994"/>
                <a:gd name="T81" fmla="*/ 546 h 848"/>
                <a:gd name="T82" fmla="*/ 61 w 994"/>
                <a:gd name="T83" fmla="*/ 567 h 848"/>
                <a:gd name="T84" fmla="*/ 40 w 994"/>
                <a:gd name="T85" fmla="*/ 578 h 848"/>
                <a:gd name="T86" fmla="*/ 27 w 994"/>
                <a:gd name="T87" fmla="*/ 557 h 848"/>
                <a:gd name="T88" fmla="*/ 45 w 994"/>
                <a:gd name="T89" fmla="*/ 447 h 848"/>
                <a:gd name="T90" fmla="*/ 48 w 994"/>
                <a:gd name="T91" fmla="*/ 334 h 848"/>
                <a:gd name="T92" fmla="*/ 45 w 994"/>
                <a:gd name="T93" fmla="*/ 252 h 848"/>
                <a:gd name="T94" fmla="*/ 24 w 994"/>
                <a:gd name="T95" fmla="*/ 153 h 848"/>
                <a:gd name="T96" fmla="*/ 11 w 994"/>
                <a:gd name="T97" fmla="*/ 61 h 848"/>
                <a:gd name="T98" fmla="*/ 45 w 994"/>
                <a:gd name="T99" fmla="*/ 32 h 848"/>
                <a:gd name="T100" fmla="*/ 100 w 994"/>
                <a:gd name="T101" fmla="*/ 19 h 848"/>
                <a:gd name="T102" fmla="*/ 218 w 994"/>
                <a:gd name="T103" fmla="*/ 3 h 848"/>
                <a:gd name="T104" fmla="*/ 331 w 994"/>
                <a:gd name="T105" fmla="*/ 14 h 848"/>
                <a:gd name="T106" fmla="*/ 428 w 994"/>
                <a:gd name="T107" fmla="*/ 27 h 848"/>
                <a:gd name="T108" fmla="*/ 527 w 994"/>
                <a:gd name="T109" fmla="*/ 42 h 8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4" h="848">
                  <a:moveTo>
                    <a:pt x="540" y="42"/>
                  </a:moveTo>
                  <a:lnTo>
                    <a:pt x="546" y="42"/>
                  </a:lnTo>
                  <a:lnTo>
                    <a:pt x="551" y="42"/>
                  </a:lnTo>
                  <a:lnTo>
                    <a:pt x="551" y="56"/>
                  </a:lnTo>
                  <a:lnTo>
                    <a:pt x="551" y="58"/>
                  </a:lnTo>
                  <a:lnTo>
                    <a:pt x="551" y="61"/>
                  </a:lnTo>
                  <a:lnTo>
                    <a:pt x="551" y="63"/>
                  </a:lnTo>
                  <a:lnTo>
                    <a:pt x="561" y="79"/>
                  </a:lnTo>
                  <a:lnTo>
                    <a:pt x="569" y="98"/>
                  </a:lnTo>
                  <a:lnTo>
                    <a:pt x="572" y="100"/>
                  </a:lnTo>
                  <a:lnTo>
                    <a:pt x="575" y="105"/>
                  </a:lnTo>
                  <a:lnTo>
                    <a:pt x="577" y="111"/>
                  </a:lnTo>
                  <a:lnTo>
                    <a:pt x="580" y="113"/>
                  </a:lnTo>
                  <a:lnTo>
                    <a:pt x="580" y="116"/>
                  </a:lnTo>
                  <a:lnTo>
                    <a:pt x="582" y="119"/>
                  </a:lnTo>
                  <a:lnTo>
                    <a:pt x="582" y="121"/>
                  </a:lnTo>
                  <a:lnTo>
                    <a:pt x="585" y="124"/>
                  </a:lnTo>
                  <a:lnTo>
                    <a:pt x="588" y="126"/>
                  </a:lnTo>
                  <a:lnTo>
                    <a:pt x="588" y="132"/>
                  </a:lnTo>
                  <a:lnTo>
                    <a:pt x="590" y="134"/>
                  </a:lnTo>
                  <a:lnTo>
                    <a:pt x="593" y="137"/>
                  </a:lnTo>
                  <a:lnTo>
                    <a:pt x="593" y="140"/>
                  </a:lnTo>
                  <a:lnTo>
                    <a:pt x="593" y="142"/>
                  </a:lnTo>
                  <a:lnTo>
                    <a:pt x="595" y="142"/>
                  </a:lnTo>
                  <a:lnTo>
                    <a:pt x="595" y="145"/>
                  </a:lnTo>
                  <a:lnTo>
                    <a:pt x="601" y="155"/>
                  </a:lnTo>
                  <a:lnTo>
                    <a:pt x="614" y="179"/>
                  </a:lnTo>
                  <a:lnTo>
                    <a:pt x="616" y="182"/>
                  </a:lnTo>
                  <a:lnTo>
                    <a:pt x="619" y="187"/>
                  </a:lnTo>
                  <a:lnTo>
                    <a:pt x="619" y="189"/>
                  </a:lnTo>
                  <a:lnTo>
                    <a:pt x="622" y="192"/>
                  </a:lnTo>
                  <a:lnTo>
                    <a:pt x="624" y="197"/>
                  </a:lnTo>
                  <a:lnTo>
                    <a:pt x="627" y="200"/>
                  </a:lnTo>
                  <a:lnTo>
                    <a:pt x="627" y="203"/>
                  </a:lnTo>
                  <a:lnTo>
                    <a:pt x="630" y="208"/>
                  </a:lnTo>
                  <a:lnTo>
                    <a:pt x="635" y="216"/>
                  </a:lnTo>
                  <a:lnTo>
                    <a:pt x="643" y="229"/>
                  </a:lnTo>
                  <a:lnTo>
                    <a:pt x="651" y="242"/>
                  </a:lnTo>
                  <a:lnTo>
                    <a:pt x="656" y="250"/>
                  </a:lnTo>
                  <a:lnTo>
                    <a:pt x="661" y="263"/>
                  </a:lnTo>
                  <a:lnTo>
                    <a:pt x="664" y="263"/>
                  </a:lnTo>
                  <a:lnTo>
                    <a:pt x="666" y="263"/>
                  </a:lnTo>
                  <a:lnTo>
                    <a:pt x="677" y="255"/>
                  </a:lnTo>
                  <a:lnTo>
                    <a:pt x="679" y="255"/>
                  </a:lnTo>
                  <a:lnTo>
                    <a:pt x="679" y="258"/>
                  </a:lnTo>
                  <a:lnTo>
                    <a:pt x="687" y="271"/>
                  </a:lnTo>
                  <a:lnTo>
                    <a:pt x="708" y="263"/>
                  </a:lnTo>
                  <a:lnTo>
                    <a:pt x="713" y="258"/>
                  </a:lnTo>
                  <a:lnTo>
                    <a:pt x="716" y="258"/>
                  </a:lnTo>
                  <a:lnTo>
                    <a:pt x="719" y="255"/>
                  </a:lnTo>
                  <a:lnTo>
                    <a:pt x="724" y="255"/>
                  </a:lnTo>
                  <a:lnTo>
                    <a:pt x="727" y="252"/>
                  </a:lnTo>
                  <a:lnTo>
                    <a:pt x="729" y="263"/>
                  </a:lnTo>
                  <a:lnTo>
                    <a:pt x="734" y="273"/>
                  </a:lnTo>
                  <a:lnTo>
                    <a:pt x="737" y="273"/>
                  </a:lnTo>
                  <a:lnTo>
                    <a:pt x="740" y="276"/>
                  </a:lnTo>
                  <a:lnTo>
                    <a:pt x="755" y="276"/>
                  </a:lnTo>
                  <a:lnTo>
                    <a:pt x="774" y="279"/>
                  </a:lnTo>
                  <a:lnTo>
                    <a:pt x="795" y="279"/>
                  </a:lnTo>
                  <a:lnTo>
                    <a:pt x="805" y="279"/>
                  </a:lnTo>
                  <a:lnTo>
                    <a:pt x="808" y="279"/>
                  </a:lnTo>
                  <a:lnTo>
                    <a:pt x="831" y="281"/>
                  </a:lnTo>
                  <a:lnTo>
                    <a:pt x="839" y="281"/>
                  </a:lnTo>
                  <a:lnTo>
                    <a:pt x="850" y="284"/>
                  </a:lnTo>
                  <a:lnTo>
                    <a:pt x="860" y="286"/>
                  </a:lnTo>
                  <a:lnTo>
                    <a:pt x="900" y="292"/>
                  </a:lnTo>
                  <a:lnTo>
                    <a:pt x="931" y="297"/>
                  </a:lnTo>
                  <a:lnTo>
                    <a:pt x="955" y="302"/>
                  </a:lnTo>
                  <a:lnTo>
                    <a:pt x="957" y="302"/>
                  </a:lnTo>
                  <a:lnTo>
                    <a:pt x="960" y="302"/>
                  </a:lnTo>
                  <a:lnTo>
                    <a:pt x="965" y="302"/>
                  </a:lnTo>
                  <a:lnTo>
                    <a:pt x="983" y="307"/>
                  </a:lnTo>
                  <a:lnTo>
                    <a:pt x="994" y="307"/>
                  </a:lnTo>
                  <a:lnTo>
                    <a:pt x="991" y="355"/>
                  </a:lnTo>
                  <a:lnTo>
                    <a:pt x="989" y="391"/>
                  </a:lnTo>
                  <a:lnTo>
                    <a:pt x="989" y="399"/>
                  </a:lnTo>
                  <a:lnTo>
                    <a:pt x="986" y="423"/>
                  </a:lnTo>
                  <a:lnTo>
                    <a:pt x="986" y="439"/>
                  </a:lnTo>
                  <a:lnTo>
                    <a:pt x="986" y="449"/>
                  </a:lnTo>
                  <a:lnTo>
                    <a:pt x="986" y="454"/>
                  </a:lnTo>
                  <a:lnTo>
                    <a:pt x="983" y="457"/>
                  </a:lnTo>
                  <a:lnTo>
                    <a:pt x="983" y="460"/>
                  </a:lnTo>
                  <a:lnTo>
                    <a:pt x="983" y="465"/>
                  </a:lnTo>
                  <a:lnTo>
                    <a:pt x="981" y="486"/>
                  </a:lnTo>
                  <a:lnTo>
                    <a:pt x="981" y="489"/>
                  </a:lnTo>
                  <a:lnTo>
                    <a:pt x="963" y="601"/>
                  </a:lnTo>
                  <a:lnTo>
                    <a:pt x="960" y="612"/>
                  </a:lnTo>
                  <a:lnTo>
                    <a:pt x="955" y="651"/>
                  </a:lnTo>
                  <a:lnTo>
                    <a:pt x="944" y="649"/>
                  </a:lnTo>
                  <a:lnTo>
                    <a:pt x="923" y="646"/>
                  </a:lnTo>
                  <a:lnTo>
                    <a:pt x="907" y="643"/>
                  </a:lnTo>
                  <a:lnTo>
                    <a:pt x="902" y="643"/>
                  </a:lnTo>
                  <a:lnTo>
                    <a:pt x="900" y="643"/>
                  </a:lnTo>
                  <a:lnTo>
                    <a:pt x="897" y="657"/>
                  </a:lnTo>
                  <a:lnTo>
                    <a:pt x="897" y="662"/>
                  </a:lnTo>
                  <a:lnTo>
                    <a:pt x="897" y="664"/>
                  </a:lnTo>
                  <a:lnTo>
                    <a:pt x="894" y="670"/>
                  </a:lnTo>
                  <a:lnTo>
                    <a:pt x="889" y="688"/>
                  </a:lnTo>
                  <a:lnTo>
                    <a:pt x="886" y="699"/>
                  </a:lnTo>
                  <a:lnTo>
                    <a:pt x="881" y="717"/>
                  </a:lnTo>
                  <a:lnTo>
                    <a:pt x="866" y="767"/>
                  </a:lnTo>
                  <a:lnTo>
                    <a:pt x="858" y="798"/>
                  </a:lnTo>
                  <a:lnTo>
                    <a:pt x="852" y="817"/>
                  </a:lnTo>
                  <a:lnTo>
                    <a:pt x="845" y="835"/>
                  </a:lnTo>
                  <a:lnTo>
                    <a:pt x="845" y="843"/>
                  </a:lnTo>
                  <a:lnTo>
                    <a:pt x="842" y="848"/>
                  </a:lnTo>
                  <a:lnTo>
                    <a:pt x="837" y="848"/>
                  </a:lnTo>
                  <a:lnTo>
                    <a:pt x="834" y="845"/>
                  </a:lnTo>
                  <a:lnTo>
                    <a:pt x="831" y="845"/>
                  </a:lnTo>
                  <a:lnTo>
                    <a:pt x="824" y="843"/>
                  </a:lnTo>
                  <a:lnTo>
                    <a:pt x="821" y="843"/>
                  </a:lnTo>
                  <a:lnTo>
                    <a:pt x="808" y="838"/>
                  </a:lnTo>
                  <a:lnTo>
                    <a:pt x="805" y="838"/>
                  </a:lnTo>
                  <a:lnTo>
                    <a:pt x="795" y="835"/>
                  </a:lnTo>
                  <a:lnTo>
                    <a:pt x="789" y="832"/>
                  </a:lnTo>
                  <a:lnTo>
                    <a:pt x="787" y="832"/>
                  </a:lnTo>
                  <a:lnTo>
                    <a:pt x="784" y="832"/>
                  </a:lnTo>
                  <a:lnTo>
                    <a:pt x="779" y="830"/>
                  </a:lnTo>
                  <a:lnTo>
                    <a:pt x="776" y="830"/>
                  </a:lnTo>
                  <a:lnTo>
                    <a:pt x="774" y="830"/>
                  </a:lnTo>
                  <a:lnTo>
                    <a:pt x="769" y="827"/>
                  </a:lnTo>
                  <a:lnTo>
                    <a:pt x="766" y="827"/>
                  </a:lnTo>
                  <a:lnTo>
                    <a:pt x="763" y="827"/>
                  </a:lnTo>
                  <a:lnTo>
                    <a:pt x="761" y="824"/>
                  </a:lnTo>
                  <a:lnTo>
                    <a:pt x="755" y="824"/>
                  </a:lnTo>
                  <a:lnTo>
                    <a:pt x="753" y="824"/>
                  </a:lnTo>
                  <a:lnTo>
                    <a:pt x="745" y="822"/>
                  </a:lnTo>
                  <a:lnTo>
                    <a:pt x="742" y="819"/>
                  </a:lnTo>
                  <a:lnTo>
                    <a:pt x="737" y="819"/>
                  </a:lnTo>
                  <a:lnTo>
                    <a:pt x="734" y="817"/>
                  </a:lnTo>
                  <a:lnTo>
                    <a:pt x="732" y="817"/>
                  </a:lnTo>
                  <a:lnTo>
                    <a:pt x="729" y="817"/>
                  </a:lnTo>
                  <a:lnTo>
                    <a:pt x="727" y="817"/>
                  </a:lnTo>
                  <a:lnTo>
                    <a:pt x="724" y="814"/>
                  </a:lnTo>
                  <a:lnTo>
                    <a:pt x="713" y="811"/>
                  </a:lnTo>
                  <a:lnTo>
                    <a:pt x="700" y="809"/>
                  </a:lnTo>
                  <a:lnTo>
                    <a:pt x="698" y="806"/>
                  </a:lnTo>
                  <a:lnTo>
                    <a:pt x="692" y="806"/>
                  </a:lnTo>
                  <a:lnTo>
                    <a:pt x="687" y="803"/>
                  </a:lnTo>
                  <a:lnTo>
                    <a:pt x="679" y="801"/>
                  </a:lnTo>
                  <a:lnTo>
                    <a:pt x="672" y="798"/>
                  </a:lnTo>
                  <a:lnTo>
                    <a:pt x="666" y="798"/>
                  </a:lnTo>
                  <a:lnTo>
                    <a:pt x="658" y="796"/>
                  </a:lnTo>
                  <a:lnTo>
                    <a:pt x="653" y="793"/>
                  </a:lnTo>
                  <a:lnTo>
                    <a:pt x="651" y="793"/>
                  </a:lnTo>
                  <a:lnTo>
                    <a:pt x="648" y="793"/>
                  </a:lnTo>
                  <a:lnTo>
                    <a:pt x="648" y="790"/>
                  </a:lnTo>
                  <a:lnTo>
                    <a:pt x="645" y="790"/>
                  </a:lnTo>
                  <a:lnTo>
                    <a:pt x="643" y="790"/>
                  </a:lnTo>
                  <a:lnTo>
                    <a:pt x="640" y="788"/>
                  </a:lnTo>
                  <a:lnTo>
                    <a:pt x="637" y="788"/>
                  </a:lnTo>
                  <a:lnTo>
                    <a:pt x="635" y="788"/>
                  </a:lnTo>
                  <a:lnTo>
                    <a:pt x="632" y="785"/>
                  </a:lnTo>
                  <a:lnTo>
                    <a:pt x="624" y="785"/>
                  </a:lnTo>
                  <a:lnTo>
                    <a:pt x="622" y="782"/>
                  </a:lnTo>
                  <a:lnTo>
                    <a:pt x="619" y="782"/>
                  </a:lnTo>
                  <a:lnTo>
                    <a:pt x="616" y="782"/>
                  </a:lnTo>
                  <a:lnTo>
                    <a:pt x="614" y="780"/>
                  </a:lnTo>
                  <a:lnTo>
                    <a:pt x="609" y="780"/>
                  </a:lnTo>
                  <a:lnTo>
                    <a:pt x="603" y="777"/>
                  </a:lnTo>
                  <a:lnTo>
                    <a:pt x="598" y="777"/>
                  </a:lnTo>
                  <a:lnTo>
                    <a:pt x="595" y="775"/>
                  </a:lnTo>
                  <a:lnTo>
                    <a:pt x="593" y="775"/>
                  </a:lnTo>
                  <a:lnTo>
                    <a:pt x="582" y="772"/>
                  </a:lnTo>
                  <a:lnTo>
                    <a:pt x="580" y="769"/>
                  </a:lnTo>
                  <a:lnTo>
                    <a:pt x="564" y="767"/>
                  </a:lnTo>
                  <a:lnTo>
                    <a:pt x="554" y="761"/>
                  </a:lnTo>
                  <a:lnTo>
                    <a:pt x="551" y="761"/>
                  </a:lnTo>
                  <a:lnTo>
                    <a:pt x="543" y="759"/>
                  </a:lnTo>
                  <a:lnTo>
                    <a:pt x="540" y="756"/>
                  </a:lnTo>
                  <a:lnTo>
                    <a:pt x="538" y="756"/>
                  </a:lnTo>
                  <a:lnTo>
                    <a:pt x="535" y="756"/>
                  </a:lnTo>
                  <a:lnTo>
                    <a:pt x="530" y="754"/>
                  </a:lnTo>
                  <a:lnTo>
                    <a:pt x="525" y="754"/>
                  </a:lnTo>
                  <a:lnTo>
                    <a:pt x="525" y="751"/>
                  </a:lnTo>
                  <a:lnTo>
                    <a:pt x="522" y="751"/>
                  </a:lnTo>
                  <a:lnTo>
                    <a:pt x="517" y="751"/>
                  </a:lnTo>
                  <a:lnTo>
                    <a:pt x="506" y="748"/>
                  </a:lnTo>
                  <a:lnTo>
                    <a:pt x="504" y="748"/>
                  </a:lnTo>
                  <a:lnTo>
                    <a:pt x="501" y="746"/>
                  </a:lnTo>
                  <a:lnTo>
                    <a:pt x="498" y="746"/>
                  </a:lnTo>
                  <a:lnTo>
                    <a:pt x="498" y="743"/>
                  </a:lnTo>
                  <a:lnTo>
                    <a:pt x="496" y="743"/>
                  </a:lnTo>
                  <a:lnTo>
                    <a:pt x="493" y="740"/>
                  </a:lnTo>
                  <a:lnTo>
                    <a:pt x="488" y="740"/>
                  </a:lnTo>
                  <a:lnTo>
                    <a:pt x="488" y="738"/>
                  </a:lnTo>
                  <a:lnTo>
                    <a:pt x="485" y="738"/>
                  </a:lnTo>
                  <a:lnTo>
                    <a:pt x="483" y="738"/>
                  </a:lnTo>
                  <a:lnTo>
                    <a:pt x="483" y="735"/>
                  </a:lnTo>
                  <a:lnTo>
                    <a:pt x="475" y="733"/>
                  </a:lnTo>
                  <a:lnTo>
                    <a:pt x="470" y="727"/>
                  </a:lnTo>
                  <a:lnTo>
                    <a:pt x="467" y="727"/>
                  </a:lnTo>
                  <a:lnTo>
                    <a:pt x="462" y="725"/>
                  </a:lnTo>
                  <a:lnTo>
                    <a:pt x="454" y="720"/>
                  </a:lnTo>
                  <a:lnTo>
                    <a:pt x="449" y="717"/>
                  </a:lnTo>
                  <a:lnTo>
                    <a:pt x="438" y="709"/>
                  </a:lnTo>
                  <a:lnTo>
                    <a:pt x="430" y="699"/>
                  </a:lnTo>
                  <a:lnTo>
                    <a:pt x="428" y="699"/>
                  </a:lnTo>
                  <a:lnTo>
                    <a:pt x="425" y="693"/>
                  </a:lnTo>
                  <a:lnTo>
                    <a:pt x="422" y="693"/>
                  </a:lnTo>
                  <a:lnTo>
                    <a:pt x="417" y="691"/>
                  </a:lnTo>
                  <a:lnTo>
                    <a:pt x="412" y="685"/>
                  </a:lnTo>
                  <a:lnTo>
                    <a:pt x="407" y="683"/>
                  </a:lnTo>
                  <a:lnTo>
                    <a:pt x="404" y="680"/>
                  </a:lnTo>
                  <a:lnTo>
                    <a:pt x="401" y="678"/>
                  </a:lnTo>
                  <a:lnTo>
                    <a:pt x="399" y="675"/>
                  </a:lnTo>
                  <a:lnTo>
                    <a:pt x="396" y="675"/>
                  </a:lnTo>
                  <a:lnTo>
                    <a:pt x="396" y="672"/>
                  </a:lnTo>
                  <a:lnTo>
                    <a:pt x="394" y="670"/>
                  </a:lnTo>
                  <a:lnTo>
                    <a:pt x="391" y="670"/>
                  </a:lnTo>
                  <a:lnTo>
                    <a:pt x="388" y="667"/>
                  </a:lnTo>
                  <a:lnTo>
                    <a:pt x="381" y="662"/>
                  </a:lnTo>
                  <a:lnTo>
                    <a:pt x="378" y="662"/>
                  </a:lnTo>
                  <a:lnTo>
                    <a:pt x="373" y="659"/>
                  </a:lnTo>
                  <a:lnTo>
                    <a:pt x="370" y="657"/>
                  </a:lnTo>
                  <a:lnTo>
                    <a:pt x="367" y="657"/>
                  </a:lnTo>
                  <a:lnTo>
                    <a:pt x="367" y="654"/>
                  </a:lnTo>
                  <a:lnTo>
                    <a:pt x="365" y="654"/>
                  </a:lnTo>
                  <a:lnTo>
                    <a:pt x="360" y="651"/>
                  </a:lnTo>
                  <a:lnTo>
                    <a:pt x="352" y="651"/>
                  </a:lnTo>
                  <a:lnTo>
                    <a:pt x="346" y="649"/>
                  </a:lnTo>
                  <a:lnTo>
                    <a:pt x="341" y="649"/>
                  </a:lnTo>
                  <a:lnTo>
                    <a:pt x="336" y="646"/>
                  </a:lnTo>
                  <a:lnTo>
                    <a:pt x="331" y="646"/>
                  </a:lnTo>
                  <a:lnTo>
                    <a:pt x="328" y="643"/>
                  </a:lnTo>
                  <a:lnTo>
                    <a:pt x="325" y="643"/>
                  </a:lnTo>
                  <a:lnTo>
                    <a:pt x="320" y="643"/>
                  </a:lnTo>
                  <a:lnTo>
                    <a:pt x="318" y="641"/>
                  </a:lnTo>
                  <a:lnTo>
                    <a:pt x="315" y="641"/>
                  </a:lnTo>
                  <a:lnTo>
                    <a:pt x="304" y="641"/>
                  </a:lnTo>
                  <a:lnTo>
                    <a:pt x="299" y="638"/>
                  </a:lnTo>
                  <a:lnTo>
                    <a:pt x="297" y="638"/>
                  </a:lnTo>
                  <a:lnTo>
                    <a:pt x="294" y="638"/>
                  </a:lnTo>
                  <a:lnTo>
                    <a:pt x="289" y="638"/>
                  </a:lnTo>
                  <a:lnTo>
                    <a:pt x="281" y="638"/>
                  </a:lnTo>
                  <a:lnTo>
                    <a:pt x="273" y="638"/>
                  </a:lnTo>
                  <a:lnTo>
                    <a:pt x="265" y="638"/>
                  </a:lnTo>
                  <a:lnTo>
                    <a:pt x="260" y="638"/>
                  </a:lnTo>
                  <a:lnTo>
                    <a:pt x="255" y="638"/>
                  </a:lnTo>
                  <a:lnTo>
                    <a:pt x="249" y="654"/>
                  </a:lnTo>
                  <a:lnTo>
                    <a:pt x="242" y="654"/>
                  </a:lnTo>
                  <a:lnTo>
                    <a:pt x="236" y="657"/>
                  </a:lnTo>
                  <a:lnTo>
                    <a:pt x="228" y="683"/>
                  </a:lnTo>
                  <a:lnTo>
                    <a:pt x="226" y="691"/>
                  </a:lnTo>
                  <a:lnTo>
                    <a:pt x="207" y="701"/>
                  </a:lnTo>
                  <a:lnTo>
                    <a:pt x="197" y="706"/>
                  </a:lnTo>
                  <a:lnTo>
                    <a:pt x="181" y="720"/>
                  </a:lnTo>
                  <a:lnTo>
                    <a:pt x="171" y="725"/>
                  </a:lnTo>
                  <a:lnTo>
                    <a:pt x="168" y="725"/>
                  </a:lnTo>
                  <a:lnTo>
                    <a:pt x="163" y="693"/>
                  </a:lnTo>
                  <a:lnTo>
                    <a:pt x="160" y="670"/>
                  </a:lnTo>
                  <a:lnTo>
                    <a:pt x="158" y="659"/>
                  </a:lnTo>
                  <a:lnTo>
                    <a:pt x="158" y="643"/>
                  </a:lnTo>
                  <a:lnTo>
                    <a:pt x="155" y="638"/>
                  </a:lnTo>
                  <a:lnTo>
                    <a:pt x="152" y="604"/>
                  </a:lnTo>
                  <a:lnTo>
                    <a:pt x="152" y="588"/>
                  </a:lnTo>
                  <a:lnTo>
                    <a:pt x="152" y="573"/>
                  </a:lnTo>
                  <a:lnTo>
                    <a:pt x="152" y="562"/>
                  </a:lnTo>
                  <a:lnTo>
                    <a:pt x="152" y="557"/>
                  </a:lnTo>
                  <a:lnTo>
                    <a:pt x="152" y="554"/>
                  </a:lnTo>
                  <a:lnTo>
                    <a:pt x="152" y="549"/>
                  </a:lnTo>
                  <a:lnTo>
                    <a:pt x="152" y="546"/>
                  </a:lnTo>
                  <a:lnTo>
                    <a:pt x="152" y="538"/>
                  </a:lnTo>
                  <a:lnTo>
                    <a:pt x="152" y="533"/>
                  </a:lnTo>
                  <a:lnTo>
                    <a:pt x="152" y="528"/>
                  </a:lnTo>
                  <a:lnTo>
                    <a:pt x="152" y="523"/>
                  </a:lnTo>
                  <a:lnTo>
                    <a:pt x="160" y="510"/>
                  </a:lnTo>
                  <a:lnTo>
                    <a:pt x="160" y="507"/>
                  </a:lnTo>
                  <a:lnTo>
                    <a:pt x="163" y="499"/>
                  </a:lnTo>
                  <a:lnTo>
                    <a:pt x="160" y="499"/>
                  </a:lnTo>
                  <a:lnTo>
                    <a:pt x="160" y="496"/>
                  </a:lnTo>
                  <a:lnTo>
                    <a:pt x="158" y="496"/>
                  </a:lnTo>
                  <a:lnTo>
                    <a:pt x="158" y="499"/>
                  </a:lnTo>
                  <a:lnTo>
                    <a:pt x="155" y="502"/>
                  </a:lnTo>
                  <a:lnTo>
                    <a:pt x="147" y="512"/>
                  </a:lnTo>
                  <a:lnTo>
                    <a:pt x="145" y="515"/>
                  </a:lnTo>
                  <a:lnTo>
                    <a:pt x="142" y="515"/>
                  </a:lnTo>
                  <a:lnTo>
                    <a:pt x="139" y="517"/>
                  </a:lnTo>
                  <a:lnTo>
                    <a:pt x="137" y="520"/>
                  </a:lnTo>
                  <a:lnTo>
                    <a:pt x="131" y="520"/>
                  </a:lnTo>
                  <a:lnTo>
                    <a:pt x="131" y="523"/>
                  </a:lnTo>
                  <a:lnTo>
                    <a:pt x="124" y="525"/>
                  </a:lnTo>
                  <a:lnTo>
                    <a:pt x="116" y="531"/>
                  </a:lnTo>
                  <a:lnTo>
                    <a:pt x="113" y="533"/>
                  </a:lnTo>
                  <a:lnTo>
                    <a:pt x="103" y="538"/>
                  </a:lnTo>
                  <a:lnTo>
                    <a:pt x="97" y="538"/>
                  </a:lnTo>
                  <a:lnTo>
                    <a:pt x="87" y="546"/>
                  </a:lnTo>
                  <a:lnTo>
                    <a:pt x="82" y="549"/>
                  </a:lnTo>
                  <a:lnTo>
                    <a:pt x="82" y="552"/>
                  </a:lnTo>
                  <a:lnTo>
                    <a:pt x="76" y="554"/>
                  </a:lnTo>
                  <a:lnTo>
                    <a:pt x="71" y="557"/>
                  </a:lnTo>
                  <a:lnTo>
                    <a:pt x="66" y="565"/>
                  </a:lnTo>
                  <a:lnTo>
                    <a:pt x="63" y="565"/>
                  </a:lnTo>
                  <a:lnTo>
                    <a:pt x="61" y="567"/>
                  </a:lnTo>
                  <a:lnTo>
                    <a:pt x="58" y="567"/>
                  </a:lnTo>
                  <a:lnTo>
                    <a:pt x="55" y="570"/>
                  </a:lnTo>
                  <a:lnTo>
                    <a:pt x="53" y="570"/>
                  </a:lnTo>
                  <a:lnTo>
                    <a:pt x="50" y="573"/>
                  </a:lnTo>
                  <a:lnTo>
                    <a:pt x="45" y="575"/>
                  </a:lnTo>
                  <a:lnTo>
                    <a:pt x="42" y="578"/>
                  </a:lnTo>
                  <a:lnTo>
                    <a:pt x="40" y="578"/>
                  </a:lnTo>
                  <a:lnTo>
                    <a:pt x="37" y="578"/>
                  </a:lnTo>
                  <a:lnTo>
                    <a:pt x="32" y="580"/>
                  </a:lnTo>
                  <a:lnTo>
                    <a:pt x="21" y="586"/>
                  </a:lnTo>
                  <a:lnTo>
                    <a:pt x="21" y="580"/>
                  </a:lnTo>
                  <a:lnTo>
                    <a:pt x="24" y="575"/>
                  </a:lnTo>
                  <a:lnTo>
                    <a:pt x="24" y="567"/>
                  </a:lnTo>
                  <a:lnTo>
                    <a:pt x="27" y="557"/>
                  </a:lnTo>
                  <a:lnTo>
                    <a:pt x="32" y="531"/>
                  </a:lnTo>
                  <a:lnTo>
                    <a:pt x="37" y="510"/>
                  </a:lnTo>
                  <a:lnTo>
                    <a:pt x="40" y="494"/>
                  </a:lnTo>
                  <a:lnTo>
                    <a:pt x="42" y="478"/>
                  </a:lnTo>
                  <a:lnTo>
                    <a:pt x="42" y="475"/>
                  </a:lnTo>
                  <a:lnTo>
                    <a:pt x="42" y="468"/>
                  </a:lnTo>
                  <a:lnTo>
                    <a:pt x="45" y="447"/>
                  </a:lnTo>
                  <a:lnTo>
                    <a:pt x="48" y="433"/>
                  </a:lnTo>
                  <a:lnTo>
                    <a:pt x="48" y="420"/>
                  </a:lnTo>
                  <a:lnTo>
                    <a:pt x="50" y="402"/>
                  </a:lnTo>
                  <a:lnTo>
                    <a:pt x="50" y="386"/>
                  </a:lnTo>
                  <a:lnTo>
                    <a:pt x="50" y="370"/>
                  </a:lnTo>
                  <a:lnTo>
                    <a:pt x="50" y="355"/>
                  </a:lnTo>
                  <a:lnTo>
                    <a:pt x="48" y="334"/>
                  </a:lnTo>
                  <a:lnTo>
                    <a:pt x="48" y="313"/>
                  </a:lnTo>
                  <a:lnTo>
                    <a:pt x="45" y="292"/>
                  </a:lnTo>
                  <a:lnTo>
                    <a:pt x="45" y="276"/>
                  </a:lnTo>
                  <a:lnTo>
                    <a:pt x="45" y="265"/>
                  </a:lnTo>
                  <a:lnTo>
                    <a:pt x="45" y="263"/>
                  </a:lnTo>
                  <a:lnTo>
                    <a:pt x="45" y="258"/>
                  </a:lnTo>
                  <a:lnTo>
                    <a:pt x="45" y="252"/>
                  </a:lnTo>
                  <a:lnTo>
                    <a:pt x="45" y="242"/>
                  </a:lnTo>
                  <a:lnTo>
                    <a:pt x="42" y="224"/>
                  </a:lnTo>
                  <a:lnTo>
                    <a:pt x="40" y="210"/>
                  </a:lnTo>
                  <a:lnTo>
                    <a:pt x="37" y="203"/>
                  </a:lnTo>
                  <a:lnTo>
                    <a:pt x="37" y="200"/>
                  </a:lnTo>
                  <a:lnTo>
                    <a:pt x="34" y="187"/>
                  </a:lnTo>
                  <a:lnTo>
                    <a:pt x="24" y="153"/>
                  </a:lnTo>
                  <a:lnTo>
                    <a:pt x="21" y="145"/>
                  </a:lnTo>
                  <a:lnTo>
                    <a:pt x="8" y="103"/>
                  </a:lnTo>
                  <a:lnTo>
                    <a:pt x="3" y="90"/>
                  </a:lnTo>
                  <a:lnTo>
                    <a:pt x="0" y="79"/>
                  </a:lnTo>
                  <a:lnTo>
                    <a:pt x="3" y="71"/>
                  </a:lnTo>
                  <a:lnTo>
                    <a:pt x="6" y="66"/>
                  </a:lnTo>
                  <a:lnTo>
                    <a:pt x="11" y="61"/>
                  </a:lnTo>
                  <a:lnTo>
                    <a:pt x="14" y="56"/>
                  </a:lnTo>
                  <a:lnTo>
                    <a:pt x="21" y="50"/>
                  </a:lnTo>
                  <a:lnTo>
                    <a:pt x="29" y="42"/>
                  </a:lnTo>
                  <a:lnTo>
                    <a:pt x="34" y="37"/>
                  </a:lnTo>
                  <a:lnTo>
                    <a:pt x="37" y="35"/>
                  </a:lnTo>
                  <a:lnTo>
                    <a:pt x="42" y="32"/>
                  </a:lnTo>
                  <a:lnTo>
                    <a:pt x="45" y="32"/>
                  </a:lnTo>
                  <a:lnTo>
                    <a:pt x="50" y="29"/>
                  </a:lnTo>
                  <a:lnTo>
                    <a:pt x="55" y="29"/>
                  </a:lnTo>
                  <a:lnTo>
                    <a:pt x="61" y="27"/>
                  </a:lnTo>
                  <a:lnTo>
                    <a:pt x="66" y="27"/>
                  </a:lnTo>
                  <a:lnTo>
                    <a:pt x="69" y="27"/>
                  </a:lnTo>
                  <a:lnTo>
                    <a:pt x="76" y="24"/>
                  </a:lnTo>
                  <a:lnTo>
                    <a:pt x="100" y="19"/>
                  </a:lnTo>
                  <a:lnTo>
                    <a:pt x="129" y="14"/>
                  </a:lnTo>
                  <a:lnTo>
                    <a:pt x="163" y="8"/>
                  </a:lnTo>
                  <a:lnTo>
                    <a:pt x="184" y="3"/>
                  </a:lnTo>
                  <a:lnTo>
                    <a:pt x="194" y="0"/>
                  </a:lnTo>
                  <a:lnTo>
                    <a:pt x="197" y="0"/>
                  </a:lnTo>
                  <a:lnTo>
                    <a:pt x="205" y="0"/>
                  </a:lnTo>
                  <a:lnTo>
                    <a:pt x="218" y="3"/>
                  </a:lnTo>
                  <a:lnTo>
                    <a:pt x="249" y="6"/>
                  </a:lnTo>
                  <a:lnTo>
                    <a:pt x="257" y="6"/>
                  </a:lnTo>
                  <a:lnTo>
                    <a:pt x="265" y="8"/>
                  </a:lnTo>
                  <a:lnTo>
                    <a:pt x="302" y="11"/>
                  </a:lnTo>
                  <a:lnTo>
                    <a:pt x="312" y="14"/>
                  </a:lnTo>
                  <a:lnTo>
                    <a:pt x="315" y="14"/>
                  </a:lnTo>
                  <a:lnTo>
                    <a:pt x="331" y="14"/>
                  </a:lnTo>
                  <a:lnTo>
                    <a:pt x="365" y="19"/>
                  </a:lnTo>
                  <a:lnTo>
                    <a:pt x="378" y="19"/>
                  </a:lnTo>
                  <a:lnTo>
                    <a:pt x="381" y="19"/>
                  </a:lnTo>
                  <a:lnTo>
                    <a:pt x="386" y="21"/>
                  </a:lnTo>
                  <a:lnTo>
                    <a:pt x="404" y="24"/>
                  </a:lnTo>
                  <a:lnTo>
                    <a:pt x="425" y="27"/>
                  </a:lnTo>
                  <a:lnTo>
                    <a:pt x="428" y="27"/>
                  </a:lnTo>
                  <a:lnTo>
                    <a:pt x="441" y="29"/>
                  </a:lnTo>
                  <a:lnTo>
                    <a:pt x="462" y="32"/>
                  </a:lnTo>
                  <a:lnTo>
                    <a:pt x="467" y="32"/>
                  </a:lnTo>
                  <a:lnTo>
                    <a:pt x="470" y="32"/>
                  </a:lnTo>
                  <a:lnTo>
                    <a:pt x="483" y="35"/>
                  </a:lnTo>
                  <a:lnTo>
                    <a:pt x="519" y="40"/>
                  </a:lnTo>
                  <a:lnTo>
                    <a:pt x="527" y="42"/>
                  </a:lnTo>
                  <a:lnTo>
                    <a:pt x="533" y="42"/>
                  </a:lnTo>
                  <a:lnTo>
                    <a:pt x="540" y="4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6" name="フリーフォーム 205"/>
            <p:cNvSpPr>
              <a:spLocks/>
            </p:cNvSpPr>
            <p:nvPr/>
          </p:nvSpPr>
          <p:spPr bwMode="auto">
            <a:xfrm>
              <a:off x="1035905" y="4281148"/>
              <a:ext cx="849472" cy="674652"/>
            </a:xfrm>
            <a:custGeom>
              <a:avLst/>
              <a:gdLst>
                <a:gd name="T0" fmla="*/ 1739 w 1773"/>
                <a:gd name="T1" fmla="*/ 428 h 1386"/>
                <a:gd name="T2" fmla="*/ 1731 w 1773"/>
                <a:gd name="T3" fmla="*/ 428 h 1386"/>
                <a:gd name="T4" fmla="*/ 1684 w 1773"/>
                <a:gd name="T5" fmla="*/ 457 h 1386"/>
                <a:gd name="T6" fmla="*/ 1634 w 1773"/>
                <a:gd name="T7" fmla="*/ 496 h 1386"/>
                <a:gd name="T8" fmla="*/ 1592 w 1773"/>
                <a:gd name="T9" fmla="*/ 538 h 1386"/>
                <a:gd name="T10" fmla="*/ 1563 w 1773"/>
                <a:gd name="T11" fmla="*/ 569 h 1386"/>
                <a:gd name="T12" fmla="*/ 1503 w 1773"/>
                <a:gd name="T13" fmla="*/ 635 h 1386"/>
                <a:gd name="T14" fmla="*/ 1492 w 1773"/>
                <a:gd name="T15" fmla="*/ 648 h 1386"/>
                <a:gd name="T16" fmla="*/ 1466 w 1773"/>
                <a:gd name="T17" fmla="*/ 685 h 1386"/>
                <a:gd name="T18" fmla="*/ 1419 w 1773"/>
                <a:gd name="T19" fmla="*/ 758 h 1386"/>
                <a:gd name="T20" fmla="*/ 1385 w 1773"/>
                <a:gd name="T21" fmla="*/ 811 h 1386"/>
                <a:gd name="T22" fmla="*/ 1330 w 1773"/>
                <a:gd name="T23" fmla="*/ 892 h 1386"/>
                <a:gd name="T24" fmla="*/ 1290 w 1773"/>
                <a:gd name="T25" fmla="*/ 955 h 1386"/>
                <a:gd name="T26" fmla="*/ 1259 w 1773"/>
                <a:gd name="T27" fmla="*/ 1008 h 1386"/>
                <a:gd name="T28" fmla="*/ 1209 w 1773"/>
                <a:gd name="T29" fmla="*/ 1086 h 1386"/>
                <a:gd name="T30" fmla="*/ 1012 w 1773"/>
                <a:gd name="T31" fmla="*/ 1231 h 1386"/>
                <a:gd name="T32" fmla="*/ 653 w 1773"/>
                <a:gd name="T33" fmla="*/ 1386 h 1386"/>
                <a:gd name="T34" fmla="*/ 543 w 1773"/>
                <a:gd name="T35" fmla="*/ 1338 h 1386"/>
                <a:gd name="T36" fmla="*/ 273 w 1773"/>
                <a:gd name="T37" fmla="*/ 1228 h 1386"/>
                <a:gd name="T38" fmla="*/ 87 w 1773"/>
                <a:gd name="T39" fmla="*/ 1149 h 1386"/>
                <a:gd name="T40" fmla="*/ 163 w 1773"/>
                <a:gd name="T41" fmla="*/ 866 h 1386"/>
                <a:gd name="T42" fmla="*/ 299 w 1773"/>
                <a:gd name="T43" fmla="*/ 769 h 1386"/>
                <a:gd name="T44" fmla="*/ 336 w 1773"/>
                <a:gd name="T45" fmla="*/ 748 h 1386"/>
                <a:gd name="T46" fmla="*/ 373 w 1773"/>
                <a:gd name="T47" fmla="*/ 724 h 1386"/>
                <a:gd name="T48" fmla="*/ 391 w 1773"/>
                <a:gd name="T49" fmla="*/ 714 h 1386"/>
                <a:gd name="T50" fmla="*/ 396 w 1773"/>
                <a:gd name="T51" fmla="*/ 711 h 1386"/>
                <a:gd name="T52" fmla="*/ 441 w 1773"/>
                <a:gd name="T53" fmla="*/ 690 h 1386"/>
                <a:gd name="T54" fmla="*/ 493 w 1773"/>
                <a:gd name="T55" fmla="*/ 661 h 1386"/>
                <a:gd name="T56" fmla="*/ 512 w 1773"/>
                <a:gd name="T57" fmla="*/ 651 h 1386"/>
                <a:gd name="T58" fmla="*/ 556 w 1773"/>
                <a:gd name="T59" fmla="*/ 622 h 1386"/>
                <a:gd name="T60" fmla="*/ 569 w 1773"/>
                <a:gd name="T61" fmla="*/ 617 h 1386"/>
                <a:gd name="T62" fmla="*/ 609 w 1773"/>
                <a:gd name="T63" fmla="*/ 611 h 1386"/>
                <a:gd name="T64" fmla="*/ 624 w 1773"/>
                <a:gd name="T65" fmla="*/ 604 h 1386"/>
                <a:gd name="T66" fmla="*/ 640 w 1773"/>
                <a:gd name="T67" fmla="*/ 596 h 1386"/>
                <a:gd name="T68" fmla="*/ 653 w 1773"/>
                <a:gd name="T69" fmla="*/ 575 h 1386"/>
                <a:gd name="T70" fmla="*/ 685 w 1773"/>
                <a:gd name="T71" fmla="*/ 522 h 1386"/>
                <a:gd name="T72" fmla="*/ 792 w 1773"/>
                <a:gd name="T73" fmla="*/ 328 h 1386"/>
                <a:gd name="T74" fmla="*/ 831 w 1773"/>
                <a:gd name="T75" fmla="*/ 270 h 1386"/>
                <a:gd name="T76" fmla="*/ 850 w 1773"/>
                <a:gd name="T77" fmla="*/ 249 h 1386"/>
                <a:gd name="T78" fmla="*/ 884 w 1773"/>
                <a:gd name="T79" fmla="*/ 223 h 1386"/>
                <a:gd name="T80" fmla="*/ 989 w 1773"/>
                <a:gd name="T81" fmla="*/ 155 h 1386"/>
                <a:gd name="T82" fmla="*/ 1057 w 1773"/>
                <a:gd name="T83" fmla="*/ 100 h 1386"/>
                <a:gd name="T84" fmla="*/ 1167 w 1773"/>
                <a:gd name="T85" fmla="*/ 76 h 1386"/>
                <a:gd name="T86" fmla="*/ 1217 w 1773"/>
                <a:gd name="T87" fmla="*/ 58 h 1386"/>
                <a:gd name="T88" fmla="*/ 1348 w 1773"/>
                <a:gd name="T89" fmla="*/ 5 h 1386"/>
                <a:gd name="T90" fmla="*/ 1364 w 1773"/>
                <a:gd name="T91" fmla="*/ 13 h 1386"/>
                <a:gd name="T92" fmla="*/ 1374 w 1773"/>
                <a:gd name="T93" fmla="*/ 42 h 1386"/>
                <a:gd name="T94" fmla="*/ 1437 w 1773"/>
                <a:gd name="T95" fmla="*/ 108 h 1386"/>
                <a:gd name="T96" fmla="*/ 1566 w 1773"/>
                <a:gd name="T97" fmla="*/ 228 h 1386"/>
                <a:gd name="T98" fmla="*/ 1623 w 1773"/>
                <a:gd name="T99" fmla="*/ 283 h 1386"/>
                <a:gd name="T100" fmla="*/ 1684 w 1773"/>
                <a:gd name="T101" fmla="*/ 344 h 1386"/>
                <a:gd name="T102" fmla="*/ 1697 w 1773"/>
                <a:gd name="T103" fmla="*/ 354 h 1386"/>
                <a:gd name="T104" fmla="*/ 1728 w 1773"/>
                <a:gd name="T105" fmla="*/ 383 h 1386"/>
                <a:gd name="T106" fmla="*/ 1736 w 1773"/>
                <a:gd name="T107" fmla="*/ 391 h 1386"/>
                <a:gd name="T108" fmla="*/ 1744 w 1773"/>
                <a:gd name="T109" fmla="*/ 399 h 1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773" h="1386">
                  <a:moveTo>
                    <a:pt x="1746" y="402"/>
                  </a:moveTo>
                  <a:lnTo>
                    <a:pt x="1773" y="428"/>
                  </a:lnTo>
                  <a:lnTo>
                    <a:pt x="1744" y="428"/>
                  </a:lnTo>
                  <a:lnTo>
                    <a:pt x="1739" y="428"/>
                  </a:lnTo>
                  <a:lnTo>
                    <a:pt x="1736" y="428"/>
                  </a:lnTo>
                  <a:lnTo>
                    <a:pt x="1733" y="428"/>
                  </a:lnTo>
                  <a:lnTo>
                    <a:pt x="1731" y="428"/>
                  </a:lnTo>
                  <a:lnTo>
                    <a:pt x="1728" y="430"/>
                  </a:lnTo>
                  <a:lnTo>
                    <a:pt x="1718" y="436"/>
                  </a:lnTo>
                  <a:lnTo>
                    <a:pt x="1702" y="446"/>
                  </a:lnTo>
                  <a:lnTo>
                    <a:pt x="1684" y="457"/>
                  </a:lnTo>
                  <a:lnTo>
                    <a:pt x="1668" y="470"/>
                  </a:lnTo>
                  <a:lnTo>
                    <a:pt x="1657" y="478"/>
                  </a:lnTo>
                  <a:lnTo>
                    <a:pt x="1647" y="486"/>
                  </a:lnTo>
                  <a:lnTo>
                    <a:pt x="1634" y="496"/>
                  </a:lnTo>
                  <a:lnTo>
                    <a:pt x="1621" y="509"/>
                  </a:lnTo>
                  <a:lnTo>
                    <a:pt x="1605" y="525"/>
                  </a:lnTo>
                  <a:lnTo>
                    <a:pt x="1602" y="528"/>
                  </a:lnTo>
                  <a:lnTo>
                    <a:pt x="1592" y="538"/>
                  </a:lnTo>
                  <a:lnTo>
                    <a:pt x="1581" y="548"/>
                  </a:lnTo>
                  <a:lnTo>
                    <a:pt x="1573" y="559"/>
                  </a:lnTo>
                  <a:lnTo>
                    <a:pt x="1566" y="567"/>
                  </a:lnTo>
                  <a:lnTo>
                    <a:pt x="1563" y="569"/>
                  </a:lnTo>
                  <a:lnTo>
                    <a:pt x="1534" y="601"/>
                  </a:lnTo>
                  <a:lnTo>
                    <a:pt x="1516" y="619"/>
                  </a:lnTo>
                  <a:lnTo>
                    <a:pt x="1503" y="635"/>
                  </a:lnTo>
                  <a:lnTo>
                    <a:pt x="1503" y="638"/>
                  </a:lnTo>
                  <a:lnTo>
                    <a:pt x="1500" y="640"/>
                  </a:lnTo>
                  <a:lnTo>
                    <a:pt x="1495" y="646"/>
                  </a:lnTo>
                  <a:lnTo>
                    <a:pt x="1492" y="648"/>
                  </a:lnTo>
                  <a:lnTo>
                    <a:pt x="1482" y="661"/>
                  </a:lnTo>
                  <a:lnTo>
                    <a:pt x="1466" y="685"/>
                  </a:lnTo>
                  <a:lnTo>
                    <a:pt x="1450" y="709"/>
                  </a:lnTo>
                  <a:lnTo>
                    <a:pt x="1442" y="722"/>
                  </a:lnTo>
                  <a:lnTo>
                    <a:pt x="1434" y="735"/>
                  </a:lnTo>
                  <a:lnTo>
                    <a:pt x="1419" y="758"/>
                  </a:lnTo>
                  <a:lnTo>
                    <a:pt x="1408" y="774"/>
                  </a:lnTo>
                  <a:lnTo>
                    <a:pt x="1395" y="795"/>
                  </a:lnTo>
                  <a:lnTo>
                    <a:pt x="1393" y="798"/>
                  </a:lnTo>
                  <a:lnTo>
                    <a:pt x="1385" y="811"/>
                  </a:lnTo>
                  <a:lnTo>
                    <a:pt x="1374" y="827"/>
                  </a:lnTo>
                  <a:lnTo>
                    <a:pt x="1361" y="845"/>
                  </a:lnTo>
                  <a:lnTo>
                    <a:pt x="1345" y="871"/>
                  </a:lnTo>
                  <a:lnTo>
                    <a:pt x="1330" y="892"/>
                  </a:lnTo>
                  <a:lnTo>
                    <a:pt x="1327" y="895"/>
                  </a:lnTo>
                  <a:lnTo>
                    <a:pt x="1316" y="913"/>
                  </a:lnTo>
                  <a:lnTo>
                    <a:pt x="1303" y="934"/>
                  </a:lnTo>
                  <a:lnTo>
                    <a:pt x="1290" y="955"/>
                  </a:lnTo>
                  <a:lnTo>
                    <a:pt x="1280" y="971"/>
                  </a:lnTo>
                  <a:lnTo>
                    <a:pt x="1280" y="974"/>
                  </a:lnTo>
                  <a:lnTo>
                    <a:pt x="1269" y="989"/>
                  </a:lnTo>
                  <a:lnTo>
                    <a:pt x="1259" y="1008"/>
                  </a:lnTo>
                  <a:lnTo>
                    <a:pt x="1246" y="1029"/>
                  </a:lnTo>
                  <a:lnTo>
                    <a:pt x="1233" y="1050"/>
                  </a:lnTo>
                  <a:lnTo>
                    <a:pt x="1219" y="1068"/>
                  </a:lnTo>
                  <a:lnTo>
                    <a:pt x="1209" y="1086"/>
                  </a:lnTo>
                  <a:lnTo>
                    <a:pt x="1199" y="1102"/>
                  </a:lnTo>
                  <a:lnTo>
                    <a:pt x="1157" y="1170"/>
                  </a:lnTo>
                  <a:lnTo>
                    <a:pt x="1062" y="1210"/>
                  </a:lnTo>
                  <a:lnTo>
                    <a:pt x="1012" y="1231"/>
                  </a:lnTo>
                  <a:lnTo>
                    <a:pt x="978" y="1247"/>
                  </a:lnTo>
                  <a:lnTo>
                    <a:pt x="957" y="1257"/>
                  </a:lnTo>
                  <a:lnTo>
                    <a:pt x="952" y="1257"/>
                  </a:lnTo>
                  <a:lnTo>
                    <a:pt x="653" y="1386"/>
                  </a:lnTo>
                  <a:lnTo>
                    <a:pt x="548" y="1341"/>
                  </a:lnTo>
                  <a:lnTo>
                    <a:pt x="543" y="1338"/>
                  </a:lnTo>
                  <a:lnTo>
                    <a:pt x="527" y="1333"/>
                  </a:lnTo>
                  <a:lnTo>
                    <a:pt x="388" y="1275"/>
                  </a:lnTo>
                  <a:lnTo>
                    <a:pt x="273" y="1228"/>
                  </a:lnTo>
                  <a:lnTo>
                    <a:pt x="202" y="1197"/>
                  </a:lnTo>
                  <a:lnTo>
                    <a:pt x="168" y="1184"/>
                  </a:lnTo>
                  <a:lnTo>
                    <a:pt x="113" y="1160"/>
                  </a:lnTo>
                  <a:lnTo>
                    <a:pt x="87" y="1149"/>
                  </a:lnTo>
                  <a:lnTo>
                    <a:pt x="50" y="1134"/>
                  </a:lnTo>
                  <a:lnTo>
                    <a:pt x="0" y="1113"/>
                  </a:lnTo>
                  <a:lnTo>
                    <a:pt x="132" y="913"/>
                  </a:lnTo>
                  <a:lnTo>
                    <a:pt x="163" y="866"/>
                  </a:lnTo>
                  <a:lnTo>
                    <a:pt x="168" y="858"/>
                  </a:lnTo>
                  <a:lnTo>
                    <a:pt x="197" y="829"/>
                  </a:lnTo>
                  <a:lnTo>
                    <a:pt x="289" y="774"/>
                  </a:lnTo>
                  <a:lnTo>
                    <a:pt x="299" y="769"/>
                  </a:lnTo>
                  <a:lnTo>
                    <a:pt x="307" y="764"/>
                  </a:lnTo>
                  <a:lnTo>
                    <a:pt x="318" y="758"/>
                  </a:lnTo>
                  <a:lnTo>
                    <a:pt x="326" y="753"/>
                  </a:lnTo>
                  <a:lnTo>
                    <a:pt x="336" y="748"/>
                  </a:lnTo>
                  <a:lnTo>
                    <a:pt x="347" y="740"/>
                  </a:lnTo>
                  <a:lnTo>
                    <a:pt x="357" y="732"/>
                  </a:lnTo>
                  <a:lnTo>
                    <a:pt x="365" y="730"/>
                  </a:lnTo>
                  <a:lnTo>
                    <a:pt x="373" y="724"/>
                  </a:lnTo>
                  <a:lnTo>
                    <a:pt x="383" y="719"/>
                  </a:lnTo>
                  <a:lnTo>
                    <a:pt x="386" y="716"/>
                  </a:lnTo>
                  <a:lnTo>
                    <a:pt x="391" y="714"/>
                  </a:lnTo>
                  <a:lnTo>
                    <a:pt x="396" y="714"/>
                  </a:lnTo>
                  <a:lnTo>
                    <a:pt x="396" y="711"/>
                  </a:lnTo>
                  <a:lnTo>
                    <a:pt x="409" y="706"/>
                  </a:lnTo>
                  <a:lnTo>
                    <a:pt x="417" y="701"/>
                  </a:lnTo>
                  <a:lnTo>
                    <a:pt x="428" y="695"/>
                  </a:lnTo>
                  <a:lnTo>
                    <a:pt x="441" y="690"/>
                  </a:lnTo>
                  <a:lnTo>
                    <a:pt x="449" y="685"/>
                  </a:lnTo>
                  <a:lnTo>
                    <a:pt x="467" y="677"/>
                  </a:lnTo>
                  <a:lnTo>
                    <a:pt x="480" y="669"/>
                  </a:lnTo>
                  <a:lnTo>
                    <a:pt x="493" y="661"/>
                  </a:lnTo>
                  <a:lnTo>
                    <a:pt x="499" y="661"/>
                  </a:lnTo>
                  <a:lnTo>
                    <a:pt x="501" y="659"/>
                  </a:lnTo>
                  <a:lnTo>
                    <a:pt x="506" y="656"/>
                  </a:lnTo>
                  <a:lnTo>
                    <a:pt x="512" y="651"/>
                  </a:lnTo>
                  <a:lnTo>
                    <a:pt x="538" y="635"/>
                  </a:lnTo>
                  <a:lnTo>
                    <a:pt x="546" y="630"/>
                  </a:lnTo>
                  <a:lnTo>
                    <a:pt x="554" y="625"/>
                  </a:lnTo>
                  <a:lnTo>
                    <a:pt x="556" y="622"/>
                  </a:lnTo>
                  <a:lnTo>
                    <a:pt x="559" y="619"/>
                  </a:lnTo>
                  <a:lnTo>
                    <a:pt x="561" y="619"/>
                  </a:lnTo>
                  <a:lnTo>
                    <a:pt x="567" y="619"/>
                  </a:lnTo>
                  <a:lnTo>
                    <a:pt x="569" y="617"/>
                  </a:lnTo>
                  <a:lnTo>
                    <a:pt x="593" y="614"/>
                  </a:lnTo>
                  <a:lnTo>
                    <a:pt x="601" y="614"/>
                  </a:lnTo>
                  <a:lnTo>
                    <a:pt x="603" y="614"/>
                  </a:lnTo>
                  <a:lnTo>
                    <a:pt x="609" y="611"/>
                  </a:lnTo>
                  <a:lnTo>
                    <a:pt x="614" y="609"/>
                  </a:lnTo>
                  <a:lnTo>
                    <a:pt x="617" y="609"/>
                  </a:lnTo>
                  <a:lnTo>
                    <a:pt x="622" y="606"/>
                  </a:lnTo>
                  <a:lnTo>
                    <a:pt x="624" y="604"/>
                  </a:lnTo>
                  <a:lnTo>
                    <a:pt x="630" y="601"/>
                  </a:lnTo>
                  <a:lnTo>
                    <a:pt x="635" y="598"/>
                  </a:lnTo>
                  <a:lnTo>
                    <a:pt x="637" y="598"/>
                  </a:lnTo>
                  <a:lnTo>
                    <a:pt x="640" y="596"/>
                  </a:lnTo>
                  <a:lnTo>
                    <a:pt x="640" y="593"/>
                  </a:lnTo>
                  <a:lnTo>
                    <a:pt x="643" y="588"/>
                  </a:lnTo>
                  <a:lnTo>
                    <a:pt x="648" y="583"/>
                  </a:lnTo>
                  <a:lnTo>
                    <a:pt x="653" y="575"/>
                  </a:lnTo>
                  <a:lnTo>
                    <a:pt x="656" y="572"/>
                  </a:lnTo>
                  <a:lnTo>
                    <a:pt x="661" y="567"/>
                  </a:lnTo>
                  <a:lnTo>
                    <a:pt x="679" y="533"/>
                  </a:lnTo>
                  <a:lnTo>
                    <a:pt x="685" y="522"/>
                  </a:lnTo>
                  <a:lnTo>
                    <a:pt x="690" y="514"/>
                  </a:lnTo>
                  <a:lnTo>
                    <a:pt x="700" y="499"/>
                  </a:lnTo>
                  <a:lnTo>
                    <a:pt x="776" y="354"/>
                  </a:lnTo>
                  <a:lnTo>
                    <a:pt x="792" y="328"/>
                  </a:lnTo>
                  <a:lnTo>
                    <a:pt x="808" y="302"/>
                  </a:lnTo>
                  <a:lnTo>
                    <a:pt x="813" y="291"/>
                  </a:lnTo>
                  <a:lnTo>
                    <a:pt x="824" y="281"/>
                  </a:lnTo>
                  <a:lnTo>
                    <a:pt x="831" y="270"/>
                  </a:lnTo>
                  <a:lnTo>
                    <a:pt x="837" y="265"/>
                  </a:lnTo>
                  <a:lnTo>
                    <a:pt x="839" y="260"/>
                  </a:lnTo>
                  <a:lnTo>
                    <a:pt x="845" y="255"/>
                  </a:lnTo>
                  <a:lnTo>
                    <a:pt x="850" y="249"/>
                  </a:lnTo>
                  <a:lnTo>
                    <a:pt x="860" y="241"/>
                  </a:lnTo>
                  <a:lnTo>
                    <a:pt x="868" y="234"/>
                  </a:lnTo>
                  <a:lnTo>
                    <a:pt x="871" y="234"/>
                  </a:lnTo>
                  <a:lnTo>
                    <a:pt x="884" y="223"/>
                  </a:lnTo>
                  <a:lnTo>
                    <a:pt x="955" y="176"/>
                  </a:lnTo>
                  <a:lnTo>
                    <a:pt x="968" y="168"/>
                  </a:lnTo>
                  <a:lnTo>
                    <a:pt x="978" y="163"/>
                  </a:lnTo>
                  <a:lnTo>
                    <a:pt x="989" y="155"/>
                  </a:lnTo>
                  <a:lnTo>
                    <a:pt x="1012" y="142"/>
                  </a:lnTo>
                  <a:lnTo>
                    <a:pt x="1015" y="142"/>
                  </a:lnTo>
                  <a:lnTo>
                    <a:pt x="1031" y="126"/>
                  </a:lnTo>
                  <a:lnTo>
                    <a:pt x="1057" y="100"/>
                  </a:lnTo>
                  <a:lnTo>
                    <a:pt x="1081" y="94"/>
                  </a:lnTo>
                  <a:lnTo>
                    <a:pt x="1109" y="89"/>
                  </a:lnTo>
                  <a:lnTo>
                    <a:pt x="1159" y="79"/>
                  </a:lnTo>
                  <a:lnTo>
                    <a:pt x="1167" y="76"/>
                  </a:lnTo>
                  <a:lnTo>
                    <a:pt x="1193" y="66"/>
                  </a:lnTo>
                  <a:lnTo>
                    <a:pt x="1214" y="58"/>
                  </a:lnTo>
                  <a:lnTo>
                    <a:pt x="1217" y="58"/>
                  </a:lnTo>
                  <a:lnTo>
                    <a:pt x="1227" y="52"/>
                  </a:lnTo>
                  <a:lnTo>
                    <a:pt x="1235" y="50"/>
                  </a:lnTo>
                  <a:lnTo>
                    <a:pt x="1288" y="29"/>
                  </a:lnTo>
                  <a:lnTo>
                    <a:pt x="1348" y="5"/>
                  </a:lnTo>
                  <a:lnTo>
                    <a:pt x="1353" y="3"/>
                  </a:lnTo>
                  <a:lnTo>
                    <a:pt x="1358" y="0"/>
                  </a:lnTo>
                  <a:lnTo>
                    <a:pt x="1364" y="13"/>
                  </a:lnTo>
                  <a:lnTo>
                    <a:pt x="1364" y="18"/>
                  </a:lnTo>
                  <a:lnTo>
                    <a:pt x="1369" y="29"/>
                  </a:lnTo>
                  <a:lnTo>
                    <a:pt x="1372" y="37"/>
                  </a:lnTo>
                  <a:lnTo>
                    <a:pt x="1374" y="42"/>
                  </a:lnTo>
                  <a:lnTo>
                    <a:pt x="1379" y="47"/>
                  </a:lnTo>
                  <a:lnTo>
                    <a:pt x="1403" y="73"/>
                  </a:lnTo>
                  <a:lnTo>
                    <a:pt x="1419" y="89"/>
                  </a:lnTo>
                  <a:lnTo>
                    <a:pt x="1437" y="108"/>
                  </a:lnTo>
                  <a:lnTo>
                    <a:pt x="1476" y="144"/>
                  </a:lnTo>
                  <a:lnTo>
                    <a:pt x="1513" y="178"/>
                  </a:lnTo>
                  <a:lnTo>
                    <a:pt x="1563" y="226"/>
                  </a:lnTo>
                  <a:lnTo>
                    <a:pt x="1566" y="228"/>
                  </a:lnTo>
                  <a:lnTo>
                    <a:pt x="1566" y="231"/>
                  </a:lnTo>
                  <a:lnTo>
                    <a:pt x="1568" y="234"/>
                  </a:lnTo>
                  <a:lnTo>
                    <a:pt x="1573" y="236"/>
                  </a:lnTo>
                  <a:lnTo>
                    <a:pt x="1623" y="283"/>
                  </a:lnTo>
                  <a:lnTo>
                    <a:pt x="1657" y="315"/>
                  </a:lnTo>
                  <a:lnTo>
                    <a:pt x="1684" y="341"/>
                  </a:lnTo>
                  <a:lnTo>
                    <a:pt x="1684" y="344"/>
                  </a:lnTo>
                  <a:lnTo>
                    <a:pt x="1686" y="346"/>
                  </a:lnTo>
                  <a:lnTo>
                    <a:pt x="1694" y="352"/>
                  </a:lnTo>
                  <a:lnTo>
                    <a:pt x="1697" y="354"/>
                  </a:lnTo>
                  <a:lnTo>
                    <a:pt x="1712" y="370"/>
                  </a:lnTo>
                  <a:lnTo>
                    <a:pt x="1718" y="375"/>
                  </a:lnTo>
                  <a:lnTo>
                    <a:pt x="1723" y="378"/>
                  </a:lnTo>
                  <a:lnTo>
                    <a:pt x="1728" y="383"/>
                  </a:lnTo>
                  <a:lnTo>
                    <a:pt x="1731" y="386"/>
                  </a:lnTo>
                  <a:lnTo>
                    <a:pt x="1731" y="388"/>
                  </a:lnTo>
                  <a:lnTo>
                    <a:pt x="1736" y="391"/>
                  </a:lnTo>
                  <a:lnTo>
                    <a:pt x="1741" y="399"/>
                  </a:lnTo>
                  <a:lnTo>
                    <a:pt x="1744" y="399"/>
                  </a:lnTo>
                  <a:lnTo>
                    <a:pt x="1746" y="402"/>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7" name="フリーフォーム 206"/>
            <p:cNvSpPr>
              <a:spLocks/>
            </p:cNvSpPr>
            <p:nvPr/>
          </p:nvSpPr>
          <p:spPr bwMode="auto">
            <a:xfrm>
              <a:off x="1868261" y="4670444"/>
              <a:ext cx="551447" cy="690303"/>
            </a:xfrm>
            <a:custGeom>
              <a:avLst/>
              <a:gdLst>
                <a:gd name="T0" fmla="*/ 385 w 1151"/>
                <a:gd name="T1" fmla="*/ 66 h 1418"/>
                <a:gd name="T2" fmla="*/ 404 w 1151"/>
                <a:gd name="T3" fmla="*/ 229 h 1418"/>
                <a:gd name="T4" fmla="*/ 493 w 1151"/>
                <a:gd name="T5" fmla="*/ 142 h 1418"/>
                <a:gd name="T6" fmla="*/ 551 w 1151"/>
                <a:gd name="T7" fmla="*/ 145 h 1418"/>
                <a:gd name="T8" fmla="*/ 598 w 1151"/>
                <a:gd name="T9" fmla="*/ 158 h 1418"/>
                <a:gd name="T10" fmla="*/ 629 w 1151"/>
                <a:gd name="T11" fmla="*/ 176 h 1418"/>
                <a:gd name="T12" fmla="*/ 661 w 1151"/>
                <a:gd name="T13" fmla="*/ 203 h 1418"/>
                <a:gd name="T14" fmla="*/ 716 w 1151"/>
                <a:gd name="T15" fmla="*/ 242 h 1418"/>
                <a:gd name="T16" fmla="*/ 739 w 1151"/>
                <a:gd name="T17" fmla="*/ 252 h 1418"/>
                <a:gd name="T18" fmla="*/ 784 w 1151"/>
                <a:gd name="T19" fmla="*/ 265 h 1418"/>
                <a:gd name="T20" fmla="*/ 847 w 1151"/>
                <a:gd name="T21" fmla="*/ 284 h 1418"/>
                <a:gd name="T22" fmla="*/ 878 w 1151"/>
                <a:gd name="T23" fmla="*/ 294 h 1418"/>
                <a:gd name="T24" fmla="*/ 925 w 1151"/>
                <a:gd name="T25" fmla="*/ 310 h 1418"/>
                <a:gd name="T26" fmla="*/ 975 w 1151"/>
                <a:gd name="T27" fmla="*/ 323 h 1418"/>
                <a:gd name="T28" fmla="*/ 1012 w 1151"/>
                <a:gd name="T29" fmla="*/ 334 h 1418"/>
                <a:gd name="T30" fmla="*/ 1067 w 1151"/>
                <a:gd name="T31" fmla="*/ 349 h 1418"/>
                <a:gd name="T32" fmla="*/ 1099 w 1151"/>
                <a:gd name="T33" fmla="*/ 360 h 1418"/>
                <a:gd name="T34" fmla="*/ 1146 w 1151"/>
                <a:gd name="T35" fmla="*/ 381 h 1418"/>
                <a:gd name="T36" fmla="*/ 1135 w 1151"/>
                <a:gd name="T37" fmla="*/ 436 h 1418"/>
                <a:gd name="T38" fmla="*/ 1122 w 1151"/>
                <a:gd name="T39" fmla="*/ 473 h 1418"/>
                <a:gd name="T40" fmla="*/ 1109 w 1151"/>
                <a:gd name="T41" fmla="*/ 502 h 1418"/>
                <a:gd name="T42" fmla="*/ 1101 w 1151"/>
                <a:gd name="T43" fmla="*/ 533 h 1418"/>
                <a:gd name="T44" fmla="*/ 1083 w 1151"/>
                <a:gd name="T45" fmla="*/ 580 h 1418"/>
                <a:gd name="T46" fmla="*/ 1072 w 1151"/>
                <a:gd name="T47" fmla="*/ 620 h 1418"/>
                <a:gd name="T48" fmla="*/ 1015 w 1151"/>
                <a:gd name="T49" fmla="*/ 751 h 1418"/>
                <a:gd name="T50" fmla="*/ 991 w 1151"/>
                <a:gd name="T51" fmla="*/ 782 h 1418"/>
                <a:gd name="T52" fmla="*/ 981 w 1151"/>
                <a:gd name="T53" fmla="*/ 806 h 1418"/>
                <a:gd name="T54" fmla="*/ 960 w 1151"/>
                <a:gd name="T55" fmla="*/ 848 h 1418"/>
                <a:gd name="T56" fmla="*/ 946 w 1151"/>
                <a:gd name="T57" fmla="*/ 872 h 1418"/>
                <a:gd name="T58" fmla="*/ 925 w 1151"/>
                <a:gd name="T59" fmla="*/ 924 h 1418"/>
                <a:gd name="T60" fmla="*/ 915 w 1151"/>
                <a:gd name="T61" fmla="*/ 950 h 1418"/>
                <a:gd name="T62" fmla="*/ 902 w 1151"/>
                <a:gd name="T63" fmla="*/ 987 h 1418"/>
                <a:gd name="T64" fmla="*/ 889 w 1151"/>
                <a:gd name="T65" fmla="*/ 1008 h 1418"/>
                <a:gd name="T66" fmla="*/ 878 w 1151"/>
                <a:gd name="T67" fmla="*/ 1040 h 1418"/>
                <a:gd name="T68" fmla="*/ 870 w 1151"/>
                <a:gd name="T69" fmla="*/ 1087 h 1418"/>
                <a:gd name="T70" fmla="*/ 842 w 1151"/>
                <a:gd name="T71" fmla="*/ 1105 h 1418"/>
                <a:gd name="T72" fmla="*/ 823 w 1151"/>
                <a:gd name="T73" fmla="*/ 1139 h 1418"/>
                <a:gd name="T74" fmla="*/ 802 w 1151"/>
                <a:gd name="T75" fmla="*/ 1158 h 1418"/>
                <a:gd name="T76" fmla="*/ 771 w 1151"/>
                <a:gd name="T77" fmla="*/ 1213 h 1418"/>
                <a:gd name="T78" fmla="*/ 752 w 1151"/>
                <a:gd name="T79" fmla="*/ 1239 h 1418"/>
                <a:gd name="T80" fmla="*/ 734 w 1151"/>
                <a:gd name="T81" fmla="*/ 1297 h 1418"/>
                <a:gd name="T82" fmla="*/ 729 w 1151"/>
                <a:gd name="T83" fmla="*/ 1318 h 1418"/>
                <a:gd name="T84" fmla="*/ 724 w 1151"/>
                <a:gd name="T85" fmla="*/ 1344 h 1418"/>
                <a:gd name="T86" fmla="*/ 700 w 1151"/>
                <a:gd name="T87" fmla="*/ 1368 h 1418"/>
                <a:gd name="T88" fmla="*/ 548 w 1151"/>
                <a:gd name="T89" fmla="*/ 1362 h 1418"/>
                <a:gd name="T90" fmla="*/ 464 w 1151"/>
                <a:gd name="T91" fmla="*/ 1381 h 1418"/>
                <a:gd name="T92" fmla="*/ 267 w 1151"/>
                <a:gd name="T93" fmla="*/ 1331 h 1418"/>
                <a:gd name="T94" fmla="*/ 76 w 1151"/>
                <a:gd name="T95" fmla="*/ 1189 h 1418"/>
                <a:gd name="T96" fmla="*/ 32 w 1151"/>
                <a:gd name="T97" fmla="*/ 1079 h 1418"/>
                <a:gd name="T98" fmla="*/ 136 w 1151"/>
                <a:gd name="T99" fmla="*/ 861 h 1418"/>
                <a:gd name="T100" fmla="*/ 176 w 1151"/>
                <a:gd name="T101" fmla="*/ 693 h 1418"/>
                <a:gd name="T102" fmla="*/ 184 w 1151"/>
                <a:gd name="T103" fmla="*/ 483 h 1418"/>
                <a:gd name="T104" fmla="*/ 176 w 1151"/>
                <a:gd name="T105" fmla="*/ 307 h 1418"/>
                <a:gd name="T106" fmla="*/ 191 w 1151"/>
                <a:gd name="T107" fmla="*/ 244 h 1418"/>
                <a:gd name="T108" fmla="*/ 223 w 1151"/>
                <a:gd name="T109" fmla="*/ 158 h 1418"/>
                <a:gd name="T110" fmla="*/ 249 w 1151"/>
                <a:gd name="T111" fmla="*/ 100 h 1418"/>
                <a:gd name="T112" fmla="*/ 288 w 1151"/>
                <a:gd name="T113" fmla="*/ 74 h 1418"/>
                <a:gd name="T114" fmla="*/ 330 w 1151"/>
                <a:gd name="T115" fmla="*/ 42 h 1418"/>
                <a:gd name="T116" fmla="*/ 378 w 1151"/>
                <a:gd name="T117" fmla="*/ 19 h 1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51" h="1418">
                  <a:moveTo>
                    <a:pt x="393" y="14"/>
                  </a:moveTo>
                  <a:lnTo>
                    <a:pt x="385" y="27"/>
                  </a:lnTo>
                  <a:lnTo>
                    <a:pt x="385" y="32"/>
                  </a:lnTo>
                  <a:lnTo>
                    <a:pt x="385" y="37"/>
                  </a:lnTo>
                  <a:lnTo>
                    <a:pt x="385" y="42"/>
                  </a:lnTo>
                  <a:lnTo>
                    <a:pt x="385" y="50"/>
                  </a:lnTo>
                  <a:lnTo>
                    <a:pt x="385" y="53"/>
                  </a:lnTo>
                  <a:lnTo>
                    <a:pt x="385" y="58"/>
                  </a:lnTo>
                  <a:lnTo>
                    <a:pt x="385" y="61"/>
                  </a:lnTo>
                  <a:lnTo>
                    <a:pt x="385" y="66"/>
                  </a:lnTo>
                  <a:lnTo>
                    <a:pt x="385" y="77"/>
                  </a:lnTo>
                  <a:lnTo>
                    <a:pt x="385" y="92"/>
                  </a:lnTo>
                  <a:lnTo>
                    <a:pt x="385" y="108"/>
                  </a:lnTo>
                  <a:lnTo>
                    <a:pt x="388" y="142"/>
                  </a:lnTo>
                  <a:lnTo>
                    <a:pt x="391" y="147"/>
                  </a:lnTo>
                  <a:lnTo>
                    <a:pt x="391" y="163"/>
                  </a:lnTo>
                  <a:lnTo>
                    <a:pt x="393" y="174"/>
                  </a:lnTo>
                  <a:lnTo>
                    <a:pt x="396" y="197"/>
                  </a:lnTo>
                  <a:lnTo>
                    <a:pt x="401" y="229"/>
                  </a:lnTo>
                  <a:lnTo>
                    <a:pt x="404" y="229"/>
                  </a:lnTo>
                  <a:lnTo>
                    <a:pt x="414" y="224"/>
                  </a:lnTo>
                  <a:lnTo>
                    <a:pt x="430" y="210"/>
                  </a:lnTo>
                  <a:lnTo>
                    <a:pt x="440" y="205"/>
                  </a:lnTo>
                  <a:lnTo>
                    <a:pt x="459" y="195"/>
                  </a:lnTo>
                  <a:lnTo>
                    <a:pt x="461" y="187"/>
                  </a:lnTo>
                  <a:lnTo>
                    <a:pt x="469" y="161"/>
                  </a:lnTo>
                  <a:lnTo>
                    <a:pt x="475" y="158"/>
                  </a:lnTo>
                  <a:lnTo>
                    <a:pt x="482" y="158"/>
                  </a:lnTo>
                  <a:lnTo>
                    <a:pt x="488" y="142"/>
                  </a:lnTo>
                  <a:lnTo>
                    <a:pt x="493" y="142"/>
                  </a:lnTo>
                  <a:lnTo>
                    <a:pt x="498" y="142"/>
                  </a:lnTo>
                  <a:lnTo>
                    <a:pt x="506" y="142"/>
                  </a:lnTo>
                  <a:lnTo>
                    <a:pt x="514" y="142"/>
                  </a:lnTo>
                  <a:lnTo>
                    <a:pt x="522" y="142"/>
                  </a:lnTo>
                  <a:lnTo>
                    <a:pt x="527" y="142"/>
                  </a:lnTo>
                  <a:lnTo>
                    <a:pt x="530" y="142"/>
                  </a:lnTo>
                  <a:lnTo>
                    <a:pt x="532" y="142"/>
                  </a:lnTo>
                  <a:lnTo>
                    <a:pt x="537" y="145"/>
                  </a:lnTo>
                  <a:lnTo>
                    <a:pt x="548" y="145"/>
                  </a:lnTo>
                  <a:lnTo>
                    <a:pt x="551" y="145"/>
                  </a:lnTo>
                  <a:lnTo>
                    <a:pt x="553" y="147"/>
                  </a:lnTo>
                  <a:lnTo>
                    <a:pt x="558" y="147"/>
                  </a:lnTo>
                  <a:lnTo>
                    <a:pt x="561" y="147"/>
                  </a:lnTo>
                  <a:lnTo>
                    <a:pt x="564" y="150"/>
                  </a:lnTo>
                  <a:lnTo>
                    <a:pt x="569" y="150"/>
                  </a:lnTo>
                  <a:lnTo>
                    <a:pt x="574" y="153"/>
                  </a:lnTo>
                  <a:lnTo>
                    <a:pt x="579" y="153"/>
                  </a:lnTo>
                  <a:lnTo>
                    <a:pt x="585" y="155"/>
                  </a:lnTo>
                  <a:lnTo>
                    <a:pt x="593" y="155"/>
                  </a:lnTo>
                  <a:lnTo>
                    <a:pt x="598" y="158"/>
                  </a:lnTo>
                  <a:lnTo>
                    <a:pt x="600" y="158"/>
                  </a:lnTo>
                  <a:lnTo>
                    <a:pt x="600" y="161"/>
                  </a:lnTo>
                  <a:lnTo>
                    <a:pt x="603" y="161"/>
                  </a:lnTo>
                  <a:lnTo>
                    <a:pt x="606" y="163"/>
                  </a:lnTo>
                  <a:lnTo>
                    <a:pt x="611" y="166"/>
                  </a:lnTo>
                  <a:lnTo>
                    <a:pt x="614" y="166"/>
                  </a:lnTo>
                  <a:lnTo>
                    <a:pt x="621" y="171"/>
                  </a:lnTo>
                  <a:lnTo>
                    <a:pt x="624" y="174"/>
                  </a:lnTo>
                  <a:lnTo>
                    <a:pt x="627" y="174"/>
                  </a:lnTo>
                  <a:lnTo>
                    <a:pt x="629" y="176"/>
                  </a:lnTo>
                  <a:lnTo>
                    <a:pt x="629" y="179"/>
                  </a:lnTo>
                  <a:lnTo>
                    <a:pt x="632" y="179"/>
                  </a:lnTo>
                  <a:lnTo>
                    <a:pt x="634" y="182"/>
                  </a:lnTo>
                  <a:lnTo>
                    <a:pt x="637" y="184"/>
                  </a:lnTo>
                  <a:lnTo>
                    <a:pt x="640" y="187"/>
                  </a:lnTo>
                  <a:lnTo>
                    <a:pt x="645" y="189"/>
                  </a:lnTo>
                  <a:lnTo>
                    <a:pt x="650" y="195"/>
                  </a:lnTo>
                  <a:lnTo>
                    <a:pt x="655" y="197"/>
                  </a:lnTo>
                  <a:lnTo>
                    <a:pt x="658" y="197"/>
                  </a:lnTo>
                  <a:lnTo>
                    <a:pt x="661" y="203"/>
                  </a:lnTo>
                  <a:lnTo>
                    <a:pt x="663" y="203"/>
                  </a:lnTo>
                  <a:lnTo>
                    <a:pt x="671" y="213"/>
                  </a:lnTo>
                  <a:lnTo>
                    <a:pt x="682" y="221"/>
                  </a:lnTo>
                  <a:lnTo>
                    <a:pt x="687" y="224"/>
                  </a:lnTo>
                  <a:lnTo>
                    <a:pt x="695" y="229"/>
                  </a:lnTo>
                  <a:lnTo>
                    <a:pt x="700" y="231"/>
                  </a:lnTo>
                  <a:lnTo>
                    <a:pt x="703" y="231"/>
                  </a:lnTo>
                  <a:lnTo>
                    <a:pt x="708" y="237"/>
                  </a:lnTo>
                  <a:lnTo>
                    <a:pt x="716" y="239"/>
                  </a:lnTo>
                  <a:lnTo>
                    <a:pt x="716" y="242"/>
                  </a:lnTo>
                  <a:lnTo>
                    <a:pt x="718" y="242"/>
                  </a:lnTo>
                  <a:lnTo>
                    <a:pt x="721" y="242"/>
                  </a:lnTo>
                  <a:lnTo>
                    <a:pt x="721" y="244"/>
                  </a:lnTo>
                  <a:lnTo>
                    <a:pt x="726" y="244"/>
                  </a:lnTo>
                  <a:lnTo>
                    <a:pt x="729" y="247"/>
                  </a:lnTo>
                  <a:lnTo>
                    <a:pt x="731" y="247"/>
                  </a:lnTo>
                  <a:lnTo>
                    <a:pt x="731" y="250"/>
                  </a:lnTo>
                  <a:lnTo>
                    <a:pt x="734" y="250"/>
                  </a:lnTo>
                  <a:lnTo>
                    <a:pt x="737" y="252"/>
                  </a:lnTo>
                  <a:lnTo>
                    <a:pt x="739" y="252"/>
                  </a:lnTo>
                  <a:lnTo>
                    <a:pt x="750" y="255"/>
                  </a:lnTo>
                  <a:lnTo>
                    <a:pt x="755" y="255"/>
                  </a:lnTo>
                  <a:lnTo>
                    <a:pt x="758" y="255"/>
                  </a:lnTo>
                  <a:lnTo>
                    <a:pt x="758" y="258"/>
                  </a:lnTo>
                  <a:lnTo>
                    <a:pt x="763" y="258"/>
                  </a:lnTo>
                  <a:lnTo>
                    <a:pt x="768" y="260"/>
                  </a:lnTo>
                  <a:lnTo>
                    <a:pt x="771" y="260"/>
                  </a:lnTo>
                  <a:lnTo>
                    <a:pt x="773" y="260"/>
                  </a:lnTo>
                  <a:lnTo>
                    <a:pt x="776" y="263"/>
                  </a:lnTo>
                  <a:lnTo>
                    <a:pt x="784" y="265"/>
                  </a:lnTo>
                  <a:lnTo>
                    <a:pt x="787" y="265"/>
                  </a:lnTo>
                  <a:lnTo>
                    <a:pt x="797" y="271"/>
                  </a:lnTo>
                  <a:lnTo>
                    <a:pt x="813" y="273"/>
                  </a:lnTo>
                  <a:lnTo>
                    <a:pt x="815" y="276"/>
                  </a:lnTo>
                  <a:lnTo>
                    <a:pt x="826" y="279"/>
                  </a:lnTo>
                  <a:lnTo>
                    <a:pt x="828" y="279"/>
                  </a:lnTo>
                  <a:lnTo>
                    <a:pt x="831" y="281"/>
                  </a:lnTo>
                  <a:lnTo>
                    <a:pt x="836" y="281"/>
                  </a:lnTo>
                  <a:lnTo>
                    <a:pt x="842" y="284"/>
                  </a:lnTo>
                  <a:lnTo>
                    <a:pt x="847" y="284"/>
                  </a:lnTo>
                  <a:lnTo>
                    <a:pt x="849" y="286"/>
                  </a:lnTo>
                  <a:lnTo>
                    <a:pt x="852" y="286"/>
                  </a:lnTo>
                  <a:lnTo>
                    <a:pt x="855" y="286"/>
                  </a:lnTo>
                  <a:lnTo>
                    <a:pt x="857" y="289"/>
                  </a:lnTo>
                  <a:lnTo>
                    <a:pt x="865" y="289"/>
                  </a:lnTo>
                  <a:lnTo>
                    <a:pt x="868" y="292"/>
                  </a:lnTo>
                  <a:lnTo>
                    <a:pt x="870" y="292"/>
                  </a:lnTo>
                  <a:lnTo>
                    <a:pt x="873" y="292"/>
                  </a:lnTo>
                  <a:lnTo>
                    <a:pt x="876" y="294"/>
                  </a:lnTo>
                  <a:lnTo>
                    <a:pt x="878" y="294"/>
                  </a:lnTo>
                  <a:lnTo>
                    <a:pt x="881" y="294"/>
                  </a:lnTo>
                  <a:lnTo>
                    <a:pt x="881" y="297"/>
                  </a:lnTo>
                  <a:lnTo>
                    <a:pt x="884" y="297"/>
                  </a:lnTo>
                  <a:lnTo>
                    <a:pt x="886" y="297"/>
                  </a:lnTo>
                  <a:lnTo>
                    <a:pt x="891" y="300"/>
                  </a:lnTo>
                  <a:lnTo>
                    <a:pt x="899" y="302"/>
                  </a:lnTo>
                  <a:lnTo>
                    <a:pt x="905" y="302"/>
                  </a:lnTo>
                  <a:lnTo>
                    <a:pt x="912" y="305"/>
                  </a:lnTo>
                  <a:lnTo>
                    <a:pt x="920" y="307"/>
                  </a:lnTo>
                  <a:lnTo>
                    <a:pt x="925" y="310"/>
                  </a:lnTo>
                  <a:lnTo>
                    <a:pt x="931" y="310"/>
                  </a:lnTo>
                  <a:lnTo>
                    <a:pt x="933" y="313"/>
                  </a:lnTo>
                  <a:lnTo>
                    <a:pt x="946" y="315"/>
                  </a:lnTo>
                  <a:lnTo>
                    <a:pt x="957" y="318"/>
                  </a:lnTo>
                  <a:lnTo>
                    <a:pt x="960" y="321"/>
                  </a:lnTo>
                  <a:lnTo>
                    <a:pt x="962" y="321"/>
                  </a:lnTo>
                  <a:lnTo>
                    <a:pt x="965" y="321"/>
                  </a:lnTo>
                  <a:lnTo>
                    <a:pt x="967" y="321"/>
                  </a:lnTo>
                  <a:lnTo>
                    <a:pt x="970" y="323"/>
                  </a:lnTo>
                  <a:lnTo>
                    <a:pt x="975" y="323"/>
                  </a:lnTo>
                  <a:lnTo>
                    <a:pt x="978" y="326"/>
                  </a:lnTo>
                  <a:lnTo>
                    <a:pt x="986" y="328"/>
                  </a:lnTo>
                  <a:lnTo>
                    <a:pt x="988" y="328"/>
                  </a:lnTo>
                  <a:lnTo>
                    <a:pt x="994" y="328"/>
                  </a:lnTo>
                  <a:lnTo>
                    <a:pt x="996" y="331"/>
                  </a:lnTo>
                  <a:lnTo>
                    <a:pt x="999" y="331"/>
                  </a:lnTo>
                  <a:lnTo>
                    <a:pt x="1002" y="331"/>
                  </a:lnTo>
                  <a:lnTo>
                    <a:pt x="1007" y="334"/>
                  </a:lnTo>
                  <a:lnTo>
                    <a:pt x="1009" y="334"/>
                  </a:lnTo>
                  <a:lnTo>
                    <a:pt x="1012" y="334"/>
                  </a:lnTo>
                  <a:lnTo>
                    <a:pt x="1017" y="336"/>
                  </a:lnTo>
                  <a:lnTo>
                    <a:pt x="1020" y="336"/>
                  </a:lnTo>
                  <a:lnTo>
                    <a:pt x="1022" y="336"/>
                  </a:lnTo>
                  <a:lnTo>
                    <a:pt x="1028" y="339"/>
                  </a:lnTo>
                  <a:lnTo>
                    <a:pt x="1038" y="342"/>
                  </a:lnTo>
                  <a:lnTo>
                    <a:pt x="1041" y="342"/>
                  </a:lnTo>
                  <a:lnTo>
                    <a:pt x="1054" y="347"/>
                  </a:lnTo>
                  <a:lnTo>
                    <a:pt x="1057" y="347"/>
                  </a:lnTo>
                  <a:lnTo>
                    <a:pt x="1064" y="349"/>
                  </a:lnTo>
                  <a:lnTo>
                    <a:pt x="1067" y="349"/>
                  </a:lnTo>
                  <a:lnTo>
                    <a:pt x="1070" y="352"/>
                  </a:lnTo>
                  <a:lnTo>
                    <a:pt x="1075" y="352"/>
                  </a:lnTo>
                  <a:lnTo>
                    <a:pt x="1078" y="352"/>
                  </a:lnTo>
                  <a:lnTo>
                    <a:pt x="1083" y="355"/>
                  </a:lnTo>
                  <a:lnTo>
                    <a:pt x="1085" y="355"/>
                  </a:lnTo>
                  <a:lnTo>
                    <a:pt x="1085" y="357"/>
                  </a:lnTo>
                  <a:lnTo>
                    <a:pt x="1088" y="357"/>
                  </a:lnTo>
                  <a:lnTo>
                    <a:pt x="1091" y="357"/>
                  </a:lnTo>
                  <a:lnTo>
                    <a:pt x="1093" y="357"/>
                  </a:lnTo>
                  <a:lnTo>
                    <a:pt x="1099" y="360"/>
                  </a:lnTo>
                  <a:lnTo>
                    <a:pt x="1101" y="360"/>
                  </a:lnTo>
                  <a:lnTo>
                    <a:pt x="1112" y="365"/>
                  </a:lnTo>
                  <a:lnTo>
                    <a:pt x="1117" y="365"/>
                  </a:lnTo>
                  <a:lnTo>
                    <a:pt x="1122" y="368"/>
                  </a:lnTo>
                  <a:lnTo>
                    <a:pt x="1127" y="368"/>
                  </a:lnTo>
                  <a:lnTo>
                    <a:pt x="1140" y="373"/>
                  </a:lnTo>
                  <a:lnTo>
                    <a:pt x="1146" y="373"/>
                  </a:lnTo>
                  <a:lnTo>
                    <a:pt x="1146" y="376"/>
                  </a:lnTo>
                  <a:lnTo>
                    <a:pt x="1146" y="378"/>
                  </a:lnTo>
                  <a:lnTo>
                    <a:pt x="1146" y="381"/>
                  </a:lnTo>
                  <a:lnTo>
                    <a:pt x="1146" y="384"/>
                  </a:lnTo>
                  <a:lnTo>
                    <a:pt x="1143" y="384"/>
                  </a:lnTo>
                  <a:lnTo>
                    <a:pt x="1143" y="391"/>
                  </a:lnTo>
                  <a:lnTo>
                    <a:pt x="1151" y="394"/>
                  </a:lnTo>
                  <a:lnTo>
                    <a:pt x="1151" y="397"/>
                  </a:lnTo>
                  <a:lnTo>
                    <a:pt x="1146" y="410"/>
                  </a:lnTo>
                  <a:lnTo>
                    <a:pt x="1143" y="412"/>
                  </a:lnTo>
                  <a:lnTo>
                    <a:pt x="1143" y="415"/>
                  </a:lnTo>
                  <a:lnTo>
                    <a:pt x="1143" y="418"/>
                  </a:lnTo>
                  <a:lnTo>
                    <a:pt x="1135" y="436"/>
                  </a:lnTo>
                  <a:lnTo>
                    <a:pt x="1135" y="439"/>
                  </a:lnTo>
                  <a:lnTo>
                    <a:pt x="1135" y="441"/>
                  </a:lnTo>
                  <a:lnTo>
                    <a:pt x="1133" y="449"/>
                  </a:lnTo>
                  <a:lnTo>
                    <a:pt x="1133" y="454"/>
                  </a:lnTo>
                  <a:lnTo>
                    <a:pt x="1130" y="460"/>
                  </a:lnTo>
                  <a:lnTo>
                    <a:pt x="1127" y="470"/>
                  </a:lnTo>
                  <a:lnTo>
                    <a:pt x="1127" y="473"/>
                  </a:lnTo>
                  <a:lnTo>
                    <a:pt x="1125" y="470"/>
                  </a:lnTo>
                  <a:lnTo>
                    <a:pt x="1122" y="470"/>
                  </a:lnTo>
                  <a:lnTo>
                    <a:pt x="1122" y="473"/>
                  </a:lnTo>
                  <a:lnTo>
                    <a:pt x="1119" y="473"/>
                  </a:lnTo>
                  <a:lnTo>
                    <a:pt x="1119" y="475"/>
                  </a:lnTo>
                  <a:lnTo>
                    <a:pt x="1117" y="483"/>
                  </a:lnTo>
                  <a:lnTo>
                    <a:pt x="1117" y="486"/>
                  </a:lnTo>
                  <a:lnTo>
                    <a:pt x="1114" y="489"/>
                  </a:lnTo>
                  <a:lnTo>
                    <a:pt x="1114" y="494"/>
                  </a:lnTo>
                  <a:lnTo>
                    <a:pt x="1114" y="496"/>
                  </a:lnTo>
                  <a:lnTo>
                    <a:pt x="1112" y="496"/>
                  </a:lnTo>
                  <a:lnTo>
                    <a:pt x="1112" y="502"/>
                  </a:lnTo>
                  <a:lnTo>
                    <a:pt x="1109" y="502"/>
                  </a:lnTo>
                  <a:lnTo>
                    <a:pt x="1109" y="504"/>
                  </a:lnTo>
                  <a:lnTo>
                    <a:pt x="1109" y="507"/>
                  </a:lnTo>
                  <a:lnTo>
                    <a:pt x="1106" y="507"/>
                  </a:lnTo>
                  <a:lnTo>
                    <a:pt x="1106" y="515"/>
                  </a:lnTo>
                  <a:lnTo>
                    <a:pt x="1106" y="520"/>
                  </a:lnTo>
                  <a:lnTo>
                    <a:pt x="1104" y="525"/>
                  </a:lnTo>
                  <a:lnTo>
                    <a:pt x="1106" y="528"/>
                  </a:lnTo>
                  <a:lnTo>
                    <a:pt x="1104" y="531"/>
                  </a:lnTo>
                  <a:lnTo>
                    <a:pt x="1104" y="533"/>
                  </a:lnTo>
                  <a:lnTo>
                    <a:pt x="1101" y="533"/>
                  </a:lnTo>
                  <a:lnTo>
                    <a:pt x="1101" y="536"/>
                  </a:lnTo>
                  <a:lnTo>
                    <a:pt x="1096" y="546"/>
                  </a:lnTo>
                  <a:lnTo>
                    <a:pt x="1096" y="549"/>
                  </a:lnTo>
                  <a:lnTo>
                    <a:pt x="1093" y="549"/>
                  </a:lnTo>
                  <a:lnTo>
                    <a:pt x="1093" y="552"/>
                  </a:lnTo>
                  <a:lnTo>
                    <a:pt x="1093" y="557"/>
                  </a:lnTo>
                  <a:lnTo>
                    <a:pt x="1093" y="559"/>
                  </a:lnTo>
                  <a:lnTo>
                    <a:pt x="1091" y="567"/>
                  </a:lnTo>
                  <a:lnTo>
                    <a:pt x="1085" y="578"/>
                  </a:lnTo>
                  <a:lnTo>
                    <a:pt x="1083" y="580"/>
                  </a:lnTo>
                  <a:lnTo>
                    <a:pt x="1083" y="586"/>
                  </a:lnTo>
                  <a:lnTo>
                    <a:pt x="1078" y="591"/>
                  </a:lnTo>
                  <a:lnTo>
                    <a:pt x="1078" y="596"/>
                  </a:lnTo>
                  <a:lnTo>
                    <a:pt x="1075" y="596"/>
                  </a:lnTo>
                  <a:lnTo>
                    <a:pt x="1075" y="599"/>
                  </a:lnTo>
                  <a:lnTo>
                    <a:pt x="1075" y="607"/>
                  </a:lnTo>
                  <a:lnTo>
                    <a:pt x="1072" y="609"/>
                  </a:lnTo>
                  <a:lnTo>
                    <a:pt x="1072" y="615"/>
                  </a:lnTo>
                  <a:lnTo>
                    <a:pt x="1072" y="617"/>
                  </a:lnTo>
                  <a:lnTo>
                    <a:pt x="1072" y="620"/>
                  </a:lnTo>
                  <a:lnTo>
                    <a:pt x="1070" y="622"/>
                  </a:lnTo>
                  <a:lnTo>
                    <a:pt x="1070" y="625"/>
                  </a:lnTo>
                  <a:lnTo>
                    <a:pt x="1057" y="654"/>
                  </a:lnTo>
                  <a:lnTo>
                    <a:pt x="1046" y="680"/>
                  </a:lnTo>
                  <a:lnTo>
                    <a:pt x="1038" y="696"/>
                  </a:lnTo>
                  <a:lnTo>
                    <a:pt x="1038" y="699"/>
                  </a:lnTo>
                  <a:lnTo>
                    <a:pt x="1036" y="706"/>
                  </a:lnTo>
                  <a:lnTo>
                    <a:pt x="1030" y="712"/>
                  </a:lnTo>
                  <a:lnTo>
                    <a:pt x="1030" y="714"/>
                  </a:lnTo>
                  <a:lnTo>
                    <a:pt x="1015" y="751"/>
                  </a:lnTo>
                  <a:lnTo>
                    <a:pt x="1007" y="769"/>
                  </a:lnTo>
                  <a:lnTo>
                    <a:pt x="1004" y="775"/>
                  </a:lnTo>
                  <a:lnTo>
                    <a:pt x="1004" y="777"/>
                  </a:lnTo>
                  <a:lnTo>
                    <a:pt x="1002" y="777"/>
                  </a:lnTo>
                  <a:lnTo>
                    <a:pt x="1002" y="775"/>
                  </a:lnTo>
                  <a:lnTo>
                    <a:pt x="999" y="775"/>
                  </a:lnTo>
                  <a:lnTo>
                    <a:pt x="996" y="775"/>
                  </a:lnTo>
                  <a:lnTo>
                    <a:pt x="996" y="772"/>
                  </a:lnTo>
                  <a:lnTo>
                    <a:pt x="994" y="777"/>
                  </a:lnTo>
                  <a:lnTo>
                    <a:pt x="991" y="782"/>
                  </a:lnTo>
                  <a:lnTo>
                    <a:pt x="991" y="785"/>
                  </a:lnTo>
                  <a:lnTo>
                    <a:pt x="988" y="788"/>
                  </a:lnTo>
                  <a:lnTo>
                    <a:pt x="988" y="790"/>
                  </a:lnTo>
                  <a:lnTo>
                    <a:pt x="986" y="790"/>
                  </a:lnTo>
                  <a:lnTo>
                    <a:pt x="986" y="793"/>
                  </a:lnTo>
                  <a:lnTo>
                    <a:pt x="986" y="796"/>
                  </a:lnTo>
                  <a:lnTo>
                    <a:pt x="986" y="798"/>
                  </a:lnTo>
                  <a:lnTo>
                    <a:pt x="983" y="798"/>
                  </a:lnTo>
                  <a:lnTo>
                    <a:pt x="983" y="801"/>
                  </a:lnTo>
                  <a:lnTo>
                    <a:pt x="981" y="806"/>
                  </a:lnTo>
                  <a:lnTo>
                    <a:pt x="978" y="811"/>
                  </a:lnTo>
                  <a:lnTo>
                    <a:pt x="970" y="835"/>
                  </a:lnTo>
                  <a:lnTo>
                    <a:pt x="967" y="838"/>
                  </a:lnTo>
                  <a:lnTo>
                    <a:pt x="967" y="840"/>
                  </a:lnTo>
                  <a:lnTo>
                    <a:pt x="965" y="843"/>
                  </a:lnTo>
                  <a:lnTo>
                    <a:pt x="967" y="845"/>
                  </a:lnTo>
                  <a:lnTo>
                    <a:pt x="965" y="845"/>
                  </a:lnTo>
                  <a:lnTo>
                    <a:pt x="962" y="845"/>
                  </a:lnTo>
                  <a:lnTo>
                    <a:pt x="962" y="848"/>
                  </a:lnTo>
                  <a:lnTo>
                    <a:pt x="960" y="848"/>
                  </a:lnTo>
                  <a:lnTo>
                    <a:pt x="960" y="851"/>
                  </a:lnTo>
                  <a:lnTo>
                    <a:pt x="960" y="853"/>
                  </a:lnTo>
                  <a:lnTo>
                    <a:pt x="957" y="853"/>
                  </a:lnTo>
                  <a:lnTo>
                    <a:pt x="957" y="856"/>
                  </a:lnTo>
                  <a:lnTo>
                    <a:pt x="954" y="856"/>
                  </a:lnTo>
                  <a:lnTo>
                    <a:pt x="954" y="859"/>
                  </a:lnTo>
                  <a:lnTo>
                    <a:pt x="952" y="861"/>
                  </a:lnTo>
                  <a:lnTo>
                    <a:pt x="952" y="864"/>
                  </a:lnTo>
                  <a:lnTo>
                    <a:pt x="949" y="869"/>
                  </a:lnTo>
                  <a:lnTo>
                    <a:pt x="946" y="872"/>
                  </a:lnTo>
                  <a:lnTo>
                    <a:pt x="946" y="877"/>
                  </a:lnTo>
                  <a:lnTo>
                    <a:pt x="944" y="880"/>
                  </a:lnTo>
                  <a:lnTo>
                    <a:pt x="946" y="893"/>
                  </a:lnTo>
                  <a:lnTo>
                    <a:pt x="944" y="895"/>
                  </a:lnTo>
                  <a:lnTo>
                    <a:pt x="941" y="906"/>
                  </a:lnTo>
                  <a:lnTo>
                    <a:pt x="933" y="906"/>
                  </a:lnTo>
                  <a:lnTo>
                    <a:pt x="933" y="908"/>
                  </a:lnTo>
                  <a:lnTo>
                    <a:pt x="928" y="922"/>
                  </a:lnTo>
                  <a:lnTo>
                    <a:pt x="925" y="922"/>
                  </a:lnTo>
                  <a:lnTo>
                    <a:pt x="925" y="924"/>
                  </a:lnTo>
                  <a:lnTo>
                    <a:pt x="925" y="927"/>
                  </a:lnTo>
                  <a:lnTo>
                    <a:pt x="923" y="927"/>
                  </a:lnTo>
                  <a:lnTo>
                    <a:pt x="923" y="932"/>
                  </a:lnTo>
                  <a:lnTo>
                    <a:pt x="920" y="935"/>
                  </a:lnTo>
                  <a:lnTo>
                    <a:pt x="920" y="937"/>
                  </a:lnTo>
                  <a:lnTo>
                    <a:pt x="918" y="940"/>
                  </a:lnTo>
                  <a:lnTo>
                    <a:pt x="918" y="943"/>
                  </a:lnTo>
                  <a:lnTo>
                    <a:pt x="918" y="945"/>
                  </a:lnTo>
                  <a:lnTo>
                    <a:pt x="918" y="948"/>
                  </a:lnTo>
                  <a:lnTo>
                    <a:pt x="915" y="950"/>
                  </a:lnTo>
                  <a:lnTo>
                    <a:pt x="915" y="953"/>
                  </a:lnTo>
                  <a:lnTo>
                    <a:pt x="912" y="958"/>
                  </a:lnTo>
                  <a:lnTo>
                    <a:pt x="910" y="966"/>
                  </a:lnTo>
                  <a:lnTo>
                    <a:pt x="910" y="969"/>
                  </a:lnTo>
                  <a:lnTo>
                    <a:pt x="910" y="971"/>
                  </a:lnTo>
                  <a:lnTo>
                    <a:pt x="907" y="974"/>
                  </a:lnTo>
                  <a:lnTo>
                    <a:pt x="905" y="979"/>
                  </a:lnTo>
                  <a:lnTo>
                    <a:pt x="905" y="982"/>
                  </a:lnTo>
                  <a:lnTo>
                    <a:pt x="905" y="985"/>
                  </a:lnTo>
                  <a:lnTo>
                    <a:pt x="902" y="987"/>
                  </a:lnTo>
                  <a:lnTo>
                    <a:pt x="902" y="990"/>
                  </a:lnTo>
                  <a:lnTo>
                    <a:pt x="902" y="992"/>
                  </a:lnTo>
                  <a:lnTo>
                    <a:pt x="897" y="990"/>
                  </a:lnTo>
                  <a:lnTo>
                    <a:pt x="897" y="998"/>
                  </a:lnTo>
                  <a:lnTo>
                    <a:pt x="891" y="998"/>
                  </a:lnTo>
                  <a:lnTo>
                    <a:pt x="891" y="1003"/>
                  </a:lnTo>
                  <a:lnTo>
                    <a:pt x="889" y="1006"/>
                  </a:lnTo>
                  <a:lnTo>
                    <a:pt x="891" y="1006"/>
                  </a:lnTo>
                  <a:lnTo>
                    <a:pt x="891" y="1008"/>
                  </a:lnTo>
                  <a:lnTo>
                    <a:pt x="889" y="1008"/>
                  </a:lnTo>
                  <a:lnTo>
                    <a:pt x="889" y="1011"/>
                  </a:lnTo>
                  <a:lnTo>
                    <a:pt x="886" y="1016"/>
                  </a:lnTo>
                  <a:lnTo>
                    <a:pt x="884" y="1021"/>
                  </a:lnTo>
                  <a:lnTo>
                    <a:pt x="881" y="1024"/>
                  </a:lnTo>
                  <a:lnTo>
                    <a:pt x="881" y="1027"/>
                  </a:lnTo>
                  <a:lnTo>
                    <a:pt x="881" y="1029"/>
                  </a:lnTo>
                  <a:lnTo>
                    <a:pt x="878" y="1032"/>
                  </a:lnTo>
                  <a:lnTo>
                    <a:pt x="878" y="1034"/>
                  </a:lnTo>
                  <a:lnTo>
                    <a:pt x="878" y="1037"/>
                  </a:lnTo>
                  <a:lnTo>
                    <a:pt x="878" y="1040"/>
                  </a:lnTo>
                  <a:lnTo>
                    <a:pt x="878" y="1045"/>
                  </a:lnTo>
                  <a:lnTo>
                    <a:pt x="878" y="1050"/>
                  </a:lnTo>
                  <a:lnTo>
                    <a:pt x="878" y="1053"/>
                  </a:lnTo>
                  <a:lnTo>
                    <a:pt x="878" y="1055"/>
                  </a:lnTo>
                  <a:lnTo>
                    <a:pt x="878" y="1058"/>
                  </a:lnTo>
                  <a:lnTo>
                    <a:pt x="876" y="1061"/>
                  </a:lnTo>
                  <a:lnTo>
                    <a:pt x="876" y="1066"/>
                  </a:lnTo>
                  <a:lnTo>
                    <a:pt x="876" y="1074"/>
                  </a:lnTo>
                  <a:lnTo>
                    <a:pt x="876" y="1076"/>
                  </a:lnTo>
                  <a:lnTo>
                    <a:pt x="870" y="1087"/>
                  </a:lnTo>
                  <a:lnTo>
                    <a:pt x="865" y="1082"/>
                  </a:lnTo>
                  <a:lnTo>
                    <a:pt x="857" y="1082"/>
                  </a:lnTo>
                  <a:lnTo>
                    <a:pt x="855" y="1084"/>
                  </a:lnTo>
                  <a:lnTo>
                    <a:pt x="852" y="1087"/>
                  </a:lnTo>
                  <a:lnTo>
                    <a:pt x="849" y="1090"/>
                  </a:lnTo>
                  <a:lnTo>
                    <a:pt x="847" y="1092"/>
                  </a:lnTo>
                  <a:lnTo>
                    <a:pt x="842" y="1097"/>
                  </a:lnTo>
                  <a:lnTo>
                    <a:pt x="842" y="1100"/>
                  </a:lnTo>
                  <a:lnTo>
                    <a:pt x="844" y="1100"/>
                  </a:lnTo>
                  <a:lnTo>
                    <a:pt x="842" y="1105"/>
                  </a:lnTo>
                  <a:lnTo>
                    <a:pt x="839" y="1105"/>
                  </a:lnTo>
                  <a:lnTo>
                    <a:pt x="839" y="1108"/>
                  </a:lnTo>
                  <a:lnTo>
                    <a:pt x="836" y="1111"/>
                  </a:lnTo>
                  <a:lnTo>
                    <a:pt x="836" y="1113"/>
                  </a:lnTo>
                  <a:lnTo>
                    <a:pt x="834" y="1116"/>
                  </a:lnTo>
                  <a:lnTo>
                    <a:pt x="834" y="1118"/>
                  </a:lnTo>
                  <a:lnTo>
                    <a:pt x="831" y="1121"/>
                  </a:lnTo>
                  <a:lnTo>
                    <a:pt x="828" y="1126"/>
                  </a:lnTo>
                  <a:lnTo>
                    <a:pt x="823" y="1137"/>
                  </a:lnTo>
                  <a:lnTo>
                    <a:pt x="823" y="1139"/>
                  </a:lnTo>
                  <a:lnTo>
                    <a:pt x="821" y="1139"/>
                  </a:lnTo>
                  <a:lnTo>
                    <a:pt x="818" y="1145"/>
                  </a:lnTo>
                  <a:lnTo>
                    <a:pt x="818" y="1147"/>
                  </a:lnTo>
                  <a:lnTo>
                    <a:pt x="815" y="1147"/>
                  </a:lnTo>
                  <a:lnTo>
                    <a:pt x="815" y="1150"/>
                  </a:lnTo>
                  <a:lnTo>
                    <a:pt x="813" y="1150"/>
                  </a:lnTo>
                  <a:lnTo>
                    <a:pt x="810" y="1147"/>
                  </a:lnTo>
                  <a:lnTo>
                    <a:pt x="808" y="1147"/>
                  </a:lnTo>
                  <a:lnTo>
                    <a:pt x="802" y="1155"/>
                  </a:lnTo>
                  <a:lnTo>
                    <a:pt x="802" y="1158"/>
                  </a:lnTo>
                  <a:lnTo>
                    <a:pt x="792" y="1184"/>
                  </a:lnTo>
                  <a:lnTo>
                    <a:pt x="789" y="1192"/>
                  </a:lnTo>
                  <a:lnTo>
                    <a:pt x="787" y="1197"/>
                  </a:lnTo>
                  <a:lnTo>
                    <a:pt x="784" y="1200"/>
                  </a:lnTo>
                  <a:lnTo>
                    <a:pt x="781" y="1202"/>
                  </a:lnTo>
                  <a:lnTo>
                    <a:pt x="779" y="1205"/>
                  </a:lnTo>
                  <a:lnTo>
                    <a:pt x="776" y="1208"/>
                  </a:lnTo>
                  <a:lnTo>
                    <a:pt x="773" y="1208"/>
                  </a:lnTo>
                  <a:lnTo>
                    <a:pt x="771" y="1208"/>
                  </a:lnTo>
                  <a:lnTo>
                    <a:pt x="771" y="1213"/>
                  </a:lnTo>
                  <a:lnTo>
                    <a:pt x="771" y="1216"/>
                  </a:lnTo>
                  <a:lnTo>
                    <a:pt x="768" y="1221"/>
                  </a:lnTo>
                  <a:lnTo>
                    <a:pt x="766" y="1223"/>
                  </a:lnTo>
                  <a:lnTo>
                    <a:pt x="766" y="1226"/>
                  </a:lnTo>
                  <a:lnTo>
                    <a:pt x="763" y="1229"/>
                  </a:lnTo>
                  <a:lnTo>
                    <a:pt x="763" y="1231"/>
                  </a:lnTo>
                  <a:lnTo>
                    <a:pt x="760" y="1234"/>
                  </a:lnTo>
                  <a:lnTo>
                    <a:pt x="758" y="1237"/>
                  </a:lnTo>
                  <a:lnTo>
                    <a:pt x="755" y="1234"/>
                  </a:lnTo>
                  <a:lnTo>
                    <a:pt x="752" y="1239"/>
                  </a:lnTo>
                  <a:lnTo>
                    <a:pt x="747" y="1247"/>
                  </a:lnTo>
                  <a:lnTo>
                    <a:pt x="745" y="1257"/>
                  </a:lnTo>
                  <a:lnTo>
                    <a:pt x="742" y="1263"/>
                  </a:lnTo>
                  <a:lnTo>
                    <a:pt x="739" y="1278"/>
                  </a:lnTo>
                  <a:lnTo>
                    <a:pt x="739" y="1281"/>
                  </a:lnTo>
                  <a:lnTo>
                    <a:pt x="739" y="1284"/>
                  </a:lnTo>
                  <a:lnTo>
                    <a:pt x="737" y="1289"/>
                  </a:lnTo>
                  <a:lnTo>
                    <a:pt x="737" y="1292"/>
                  </a:lnTo>
                  <a:lnTo>
                    <a:pt x="737" y="1294"/>
                  </a:lnTo>
                  <a:lnTo>
                    <a:pt x="734" y="1297"/>
                  </a:lnTo>
                  <a:lnTo>
                    <a:pt x="734" y="1299"/>
                  </a:lnTo>
                  <a:lnTo>
                    <a:pt x="734" y="1302"/>
                  </a:lnTo>
                  <a:lnTo>
                    <a:pt x="734" y="1305"/>
                  </a:lnTo>
                  <a:lnTo>
                    <a:pt x="731" y="1305"/>
                  </a:lnTo>
                  <a:lnTo>
                    <a:pt x="731" y="1307"/>
                  </a:lnTo>
                  <a:lnTo>
                    <a:pt x="731" y="1310"/>
                  </a:lnTo>
                  <a:lnTo>
                    <a:pt x="731" y="1313"/>
                  </a:lnTo>
                  <a:lnTo>
                    <a:pt x="731" y="1315"/>
                  </a:lnTo>
                  <a:lnTo>
                    <a:pt x="729" y="1315"/>
                  </a:lnTo>
                  <a:lnTo>
                    <a:pt x="729" y="1318"/>
                  </a:lnTo>
                  <a:lnTo>
                    <a:pt x="729" y="1320"/>
                  </a:lnTo>
                  <a:lnTo>
                    <a:pt x="729" y="1323"/>
                  </a:lnTo>
                  <a:lnTo>
                    <a:pt x="729" y="1326"/>
                  </a:lnTo>
                  <a:lnTo>
                    <a:pt x="726" y="1328"/>
                  </a:lnTo>
                  <a:lnTo>
                    <a:pt x="726" y="1331"/>
                  </a:lnTo>
                  <a:lnTo>
                    <a:pt x="726" y="1334"/>
                  </a:lnTo>
                  <a:lnTo>
                    <a:pt x="726" y="1336"/>
                  </a:lnTo>
                  <a:lnTo>
                    <a:pt x="724" y="1339"/>
                  </a:lnTo>
                  <a:lnTo>
                    <a:pt x="724" y="1341"/>
                  </a:lnTo>
                  <a:lnTo>
                    <a:pt x="724" y="1344"/>
                  </a:lnTo>
                  <a:lnTo>
                    <a:pt x="724" y="1347"/>
                  </a:lnTo>
                  <a:lnTo>
                    <a:pt x="721" y="1349"/>
                  </a:lnTo>
                  <a:lnTo>
                    <a:pt x="721" y="1352"/>
                  </a:lnTo>
                  <a:lnTo>
                    <a:pt x="721" y="1355"/>
                  </a:lnTo>
                  <a:lnTo>
                    <a:pt x="721" y="1357"/>
                  </a:lnTo>
                  <a:lnTo>
                    <a:pt x="721" y="1360"/>
                  </a:lnTo>
                  <a:lnTo>
                    <a:pt x="718" y="1362"/>
                  </a:lnTo>
                  <a:lnTo>
                    <a:pt x="718" y="1370"/>
                  </a:lnTo>
                  <a:lnTo>
                    <a:pt x="716" y="1370"/>
                  </a:lnTo>
                  <a:lnTo>
                    <a:pt x="700" y="1368"/>
                  </a:lnTo>
                  <a:lnTo>
                    <a:pt x="687" y="1368"/>
                  </a:lnTo>
                  <a:lnTo>
                    <a:pt x="682" y="1365"/>
                  </a:lnTo>
                  <a:lnTo>
                    <a:pt x="640" y="1362"/>
                  </a:lnTo>
                  <a:lnTo>
                    <a:pt x="637" y="1362"/>
                  </a:lnTo>
                  <a:lnTo>
                    <a:pt x="632" y="1362"/>
                  </a:lnTo>
                  <a:lnTo>
                    <a:pt x="608" y="1360"/>
                  </a:lnTo>
                  <a:lnTo>
                    <a:pt x="577" y="1357"/>
                  </a:lnTo>
                  <a:lnTo>
                    <a:pt x="561" y="1360"/>
                  </a:lnTo>
                  <a:lnTo>
                    <a:pt x="548" y="1360"/>
                  </a:lnTo>
                  <a:lnTo>
                    <a:pt x="548" y="1362"/>
                  </a:lnTo>
                  <a:lnTo>
                    <a:pt x="545" y="1365"/>
                  </a:lnTo>
                  <a:lnTo>
                    <a:pt x="540" y="1368"/>
                  </a:lnTo>
                  <a:lnTo>
                    <a:pt x="537" y="1368"/>
                  </a:lnTo>
                  <a:lnTo>
                    <a:pt x="537" y="1365"/>
                  </a:lnTo>
                  <a:lnTo>
                    <a:pt x="535" y="1365"/>
                  </a:lnTo>
                  <a:lnTo>
                    <a:pt x="532" y="1365"/>
                  </a:lnTo>
                  <a:lnTo>
                    <a:pt x="530" y="1365"/>
                  </a:lnTo>
                  <a:lnTo>
                    <a:pt x="482" y="1376"/>
                  </a:lnTo>
                  <a:lnTo>
                    <a:pt x="475" y="1378"/>
                  </a:lnTo>
                  <a:lnTo>
                    <a:pt x="464" y="1381"/>
                  </a:lnTo>
                  <a:lnTo>
                    <a:pt x="433" y="1386"/>
                  </a:lnTo>
                  <a:lnTo>
                    <a:pt x="427" y="1389"/>
                  </a:lnTo>
                  <a:lnTo>
                    <a:pt x="425" y="1389"/>
                  </a:lnTo>
                  <a:lnTo>
                    <a:pt x="391" y="1397"/>
                  </a:lnTo>
                  <a:lnTo>
                    <a:pt x="338" y="1407"/>
                  </a:lnTo>
                  <a:lnTo>
                    <a:pt x="286" y="1418"/>
                  </a:lnTo>
                  <a:lnTo>
                    <a:pt x="281" y="1391"/>
                  </a:lnTo>
                  <a:lnTo>
                    <a:pt x="278" y="1376"/>
                  </a:lnTo>
                  <a:lnTo>
                    <a:pt x="273" y="1349"/>
                  </a:lnTo>
                  <a:lnTo>
                    <a:pt x="267" y="1331"/>
                  </a:lnTo>
                  <a:lnTo>
                    <a:pt x="265" y="1313"/>
                  </a:lnTo>
                  <a:lnTo>
                    <a:pt x="260" y="1305"/>
                  </a:lnTo>
                  <a:lnTo>
                    <a:pt x="223" y="1281"/>
                  </a:lnTo>
                  <a:lnTo>
                    <a:pt x="218" y="1278"/>
                  </a:lnTo>
                  <a:lnTo>
                    <a:pt x="181" y="1255"/>
                  </a:lnTo>
                  <a:lnTo>
                    <a:pt x="97" y="1205"/>
                  </a:lnTo>
                  <a:lnTo>
                    <a:pt x="89" y="1200"/>
                  </a:lnTo>
                  <a:lnTo>
                    <a:pt x="92" y="1200"/>
                  </a:lnTo>
                  <a:lnTo>
                    <a:pt x="89" y="1197"/>
                  </a:lnTo>
                  <a:lnTo>
                    <a:pt x="76" y="1189"/>
                  </a:lnTo>
                  <a:lnTo>
                    <a:pt x="55" y="1171"/>
                  </a:lnTo>
                  <a:lnTo>
                    <a:pt x="53" y="1171"/>
                  </a:lnTo>
                  <a:lnTo>
                    <a:pt x="37" y="1155"/>
                  </a:lnTo>
                  <a:lnTo>
                    <a:pt x="34" y="1153"/>
                  </a:lnTo>
                  <a:lnTo>
                    <a:pt x="32" y="1153"/>
                  </a:lnTo>
                  <a:lnTo>
                    <a:pt x="26" y="1147"/>
                  </a:lnTo>
                  <a:lnTo>
                    <a:pt x="0" y="1126"/>
                  </a:lnTo>
                  <a:lnTo>
                    <a:pt x="0" y="1124"/>
                  </a:lnTo>
                  <a:lnTo>
                    <a:pt x="5" y="1118"/>
                  </a:lnTo>
                  <a:lnTo>
                    <a:pt x="32" y="1079"/>
                  </a:lnTo>
                  <a:lnTo>
                    <a:pt x="66" y="1029"/>
                  </a:lnTo>
                  <a:lnTo>
                    <a:pt x="87" y="998"/>
                  </a:lnTo>
                  <a:lnTo>
                    <a:pt x="89" y="995"/>
                  </a:lnTo>
                  <a:lnTo>
                    <a:pt x="89" y="992"/>
                  </a:lnTo>
                  <a:lnTo>
                    <a:pt x="89" y="990"/>
                  </a:lnTo>
                  <a:lnTo>
                    <a:pt x="113" y="929"/>
                  </a:lnTo>
                  <a:lnTo>
                    <a:pt x="131" y="880"/>
                  </a:lnTo>
                  <a:lnTo>
                    <a:pt x="134" y="877"/>
                  </a:lnTo>
                  <a:lnTo>
                    <a:pt x="134" y="872"/>
                  </a:lnTo>
                  <a:lnTo>
                    <a:pt x="136" y="861"/>
                  </a:lnTo>
                  <a:lnTo>
                    <a:pt x="139" y="840"/>
                  </a:lnTo>
                  <a:lnTo>
                    <a:pt x="142" y="830"/>
                  </a:lnTo>
                  <a:lnTo>
                    <a:pt x="147" y="819"/>
                  </a:lnTo>
                  <a:lnTo>
                    <a:pt x="150" y="809"/>
                  </a:lnTo>
                  <a:lnTo>
                    <a:pt x="152" y="796"/>
                  </a:lnTo>
                  <a:lnTo>
                    <a:pt x="157" y="780"/>
                  </a:lnTo>
                  <a:lnTo>
                    <a:pt x="163" y="759"/>
                  </a:lnTo>
                  <a:lnTo>
                    <a:pt x="168" y="738"/>
                  </a:lnTo>
                  <a:lnTo>
                    <a:pt x="170" y="714"/>
                  </a:lnTo>
                  <a:lnTo>
                    <a:pt x="176" y="693"/>
                  </a:lnTo>
                  <a:lnTo>
                    <a:pt x="178" y="670"/>
                  </a:lnTo>
                  <a:lnTo>
                    <a:pt x="181" y="649"/>
                  </a:lnTo>
                  <a:lnTo>
                    <a:pt x="181" y="636"/>
                  </a:lnTo>
                  <a:lnTo>
                    <a:pt x="184" y="601"/>
                  </a:lnTo>
                  <a:lnTo>
                    <a:pt x="184" y="578"/>
                  </a:lnTo>
                  <a:lnTo>
                    <a:pt x="184" y="552"/>
                  </a:lnTo>
                  <a:lnTo>
                    <a:pt x="184" y="536"/>
                  </a:lnTo>
                  <a:lnTo>
                    <a:pt x="184" y="520"/>
                  </a:lnTo>
                  <a:lnTo>
                    <a:pt x="184" y="507"/>
                  </a:lnTo>
                  <a:lnTo>
                    <a:pt x="184" y="483"/>
                  </a:lnTo>
                  <a:lnTo>
                    <a:pt x="181" y="457"/>
                  </a:lnTo>
                  <a:lnTo>
                    <a:pt x="181" y="433"/>
                  </a:lnTo>
                  <a:lnTo>
                    <a:pt x="178" y="420"/>
                  </a:lnTo>
                  <a:lnTo>
                    <a:pt x="178" y="415"/>
                  </a:lnTo>
                  <a:lnTo>
                    <a:pt x="176" y="384"/>
                  </a:lnTo>
                  <a:lnTo>
                    <a:pt x="176" y="381"/>
                  </a:lnTo>
                  <a:lnTo>
                    <a:pt x="173" y="365"/>
                  </a:lnTo>
                  <a:lnTo>
                    <a:pt x="173" y="347"/>
                  </a:lnTo>
                  <a:lnTo>
                    <a:pt x="176" y="313"/>
                  </a:lnTo>
                  <a:lnTo>
                    <a:pt x="176" y="307"/>
                  </a:lnTo>
                  <a:lnTo>
                    <a:pt x="176" y="302"/>
                  </a:lnTo>
                  <a:lnTo>
                    <a:pt x="176" y="292"/>
                  </a:lnTo>
                  <a:lnTo>
                    <a:pt x="176" y="289"/>
                  </a:lnTo>
                  <a:lnTo>
                    <a:pt x="178" y="286"/>
                  </a:lnTo>
                  <a:lnTo>
                    <a:pt x="178" y="284"/>
                  </a:lnTo>
                  <a:lnTo>
                    <a:pt x="181" y="276"/>
                  </a:lnTo>
                  <a:lnTo>
                    <a:pt x="184" y="271"/>
                  </a:lnTo>
                  <a:lnTo>
                    <a:pt x="184" y="263"/>
                  </a:lnTo>
                  <a:lnTo>
                    <a:pt x="189" y="255"/>
                  </a:lnTo>
                  <a:lnTo>
                    <a:pt x="191" y="244"/>
                  </a:lnTo>
                  <a:lnTo>
                    <a:pt x="191" y="239"/>
                  </a:lnTo>
                  <a:lnTo>
                    <a:pt x="194" y="234"/>
                  </a:lnTo>
                  <a:lnTo>
                    <a:pt x="197" y="226"/>
                  </a:lnTo>
                  <a:lnTo>
                    <a:pt x="202" y="218"/>
                  </a:lnTo>
                  <a:lnTo>
                    <a:pt x="205" y="208"/>
                  </a:lnTo>
                  <a:lnTo>
                    <a:pt x="207" y="200"/>
                  </a:lnTo>
                  <a:lnTo>
                    <a:pt x="212" y="189"/>
                  </a:lnTo>
                  <a:lnTo>
                    <a:pt x="215" y="176"/>
                  </a:lnTo>
                  <a:lnTo>
                    <a:pt x="220" y="166"/>
                  </a:lnTo>
                  <a:lnTo>
                    <a:pt x="223" y="158"/>
                  </a:lnTo>
                  <a:lnTo>
                    <a:pt x="226" y="153"/>
                  </a:lnTo>
                  <a:lnTo>
                    <a:pt x="228" y="145"/>
                  </a:lnTo>
                  <a:lnTo>
                    <a:pt x="233" y="137"/>
                  </a:lnTo>
                  <a:lnTo>
                    <a:pt x="239" y="126"/>
                  </a:lnTo>
                  <a:lnTo>
                    <a:pt x="241" y="121"/>
                  </a:lnTo>
                  <a:lnTo>
                    <a:pt x="241" y="119"/>
                  </a:lnTo>
                  <a:lnTo>
                    <a:pt x="241" y="116"/>
                  </a:lnTo>
                  <a:lnTo>
                    <a:pt x="244" y="113"/>
                  </a:lnTo>
                  <a:lnTo>
                    <a:pt x="247" y="108"/>
                  </a:lnTo>
                  <a:lnTo>
                    <a:pt x="249" y="100"/>
                  </a:lnTo>
                  <a:lnTo>
                    <a:pt x="252" y="95"/>
                  </a:lnTo>
                  <a:lnTo>
                    <a:pt x="254" y="90"/>
                  </a:lnTo>
                  <a:lnTo>
                    <a:pt x="265" y="84"/>
                  </a:lnTo>
                  <a:lnTo>
                    <a:pt x="270" y="82"/>
                  </a:lnTo>
                  <a:lnTo>
                    <a:pt x="273" y="82"/>
                  </a:lnTo>
                  <a:lnTo>
                    <a:pt x="275" y="82"/>
                  </a:lnTo>
                  <a:lnTo>
                    <a:pt x="278" y="79"/>
                  </a:lnTo>
                  <a:lnTo>
                    <a:pt x="283" y="77"/>
                  </a:lnTo>
                  <a:lnTo>
                    <a:pt x="286" y="74"/>
                  </a:lnTo>
                  <a:lnTo>
                    <a:pt x="288" y="74"/>
                  </a:lnTo>
                  <a:lnTo>
                    <a:pt x="291" y="71"/>
                  </a:lnTo>
                  <a:lnTo>
                    <a:pt x="294" y="71"/>
                  </a:lnTo>
                  <a:lnTo>
                    <a:pt x="296" y="69"/>
                  </a:lnTo>
                  <a:lnTo>
                    <a:pt x="299" y="69"/>
                  </a:lnTo>
                  <a:lnTo>
                    <a:pt x="304" y="61"/>
                  </a:lnTo>
                  <a:lnTo>
                    <a:pt x="309" y="58"/>
                  </a:lnTo>
                  <a:lnTo>
                    <a:pt x="315" y="56"/>
                  </a:lnTo>
                  <a:lnTo>
                    <a:pt x="315" y="53"/>
                  </a:lnTo>
                  <a:lnTo>
                    <a:pt x="320" y="50"/>
                  </a:lnTo>
                  <a:lnTo>
                    <a:pt x="330" y="42"/>
                  </a:lnTo>
                  <a:lnTo>
                    <a:pt x="336" y="42"/>
                  </a:lnTo>
                  <a:lnTo>
                    <a:pt x="346" y="37"/>
                  </a:lnTo>
                  <a:lnTo>
                    <a:pt x="349" y="35"/>
                  </a:lnTo>
                  <a:lnTo>
                    <a:pt x="357" y="29"/>
                  </a:lnTo>
                  <a:lnTo>
                    <a:pt x="364" y="27"/>
                  </a:lnTo>
                  <a:lnTo>
                    <a:pt x="364" y="24"/>
                  </a:lnTo>
                  <a:lnTo>
                    <a:pt x="370" y="24"/>
                  </a:lnTo>
                  <a:lnTo>
                    <a:pt x="372" y="21"/>
                  </a:lnTo>
                  <a:lnTo>
                    <a:pt x="375" y="19"/>
                  </a:lnTo>
                  <a:lnTo>
                    <a:pt x="378" y="19"/>
                  </a:lnTo>
                  <a:lnTo>
                    <a:pt x="380" y="16"/>
                  </a:lnTo>
                  <a:lnTo>
                    <a:pt x="388" y="6"/>
                  </a:lnTo>
                  <a:lnTo>
                    <a:pt x="391" y="3"/>
                  </a:lnTo>
                  <a:lnTo>
                    <a:pt x="391" y="0"/>
                  </a:lnTo>
                  <a:lnTo>
                    <a:pt x="393" y="0"/>
                  </a:lnTo>
                  <a:lnTo>
                    <a:pt x="393" y="3"/>
                  </a:lnTo>
                  <a:lnTo>
                    <a:pt x="396" y="3"/>
                  </a:lnTo>
                  <a:lnTo>
                    <a:pt x="393" y="11"/>
                  </a:lnTo>
                  <a:lnTo>
                    <a:pt x="393" y="1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8" name="フリーフォーム 207"/>
            <p:cNvSpPr>
              <a:spLocks/>
            </p:cNvSpPr>
            <p:nvPr/>
          </p:nvSpPr>
          <p:spPr bwMode="auto">
            <a:xfrm>
              <a:off x="1350476" y="4474609"/>
              <a:ext cx="650789" cy="835283"/>
            </a:xfrm>
            <a:custGeom>
              <a:avLst/>
              <a:gdLst>
                <a:gd name="T0" fmla="*/ 1345 w 1358"/>
                <a:gd name="T1" fmla="*/ 121 h 1716"/>
                <a:gd name="T2" fmla="*/ 1345 w 1358"/>
                <a:gd name="T3" fmla="*/ 124 h 1716"/>
                <a:gd name="T4" fmla="*/ 1353 w 1358"/>
                <a:gd name="T5" fmla="*/ 173 h 1716"/>
                <a:gd name="T6" fmla="*/ 1353 w 1358"/>
                <a:gd name="T7" fmla="*/ 186 h 1716"/>
                <a:gd name="T8" fmla="*/ 1358 w 1358"/>
                <a:gd name="T9" fmla="*/ 276 h 1716"/>
                <a:gd name="T10" fmla="*/ 1358 w 1358"/>
                <a:gd name="T11" fmla="*/ 307 h 1716"/>
                <a:gd name="T12" fmla="*/ 1356 w 1358"/>
                <a:gd name="T13" fmla="*/ 354 h 1716"/>
                <a:gd name="T14" fmla="*/ 1350 w 1358"/>
                <a:gd name="T15" fmla="*/ 389 h 1716"/>
                <a:gd name="T16" fmla="*/ 1345 w 1358"/>
                <a:gd name="T17" fmla="*/ 431 h 1716"/>
                <a:gd name="T18" fmla="*/ 1329 w 1358"/>
                <a:gd name="T19" fmla="*/ 501 h 1716"/>
                <a:gd name="T20" fmla="*/ 1322 w 1358"/>
                <a:gd name="T21" fmla="*/ 525 h 1716"/>
                <a:gd name="T22" fmla="*/ 1316 w 1358"/>
                <a:gd name="T23" fmla="*/ 536 h 1716"/>
                <a:gd name="T24" fmla="*/ 1308 w 1358"/>
                <a:gd name="T25" fmla="*/ 554 h 1716"/>
                <a:gd name="T26" fmla="*/ 1290 w 1358"/>
                <a:gd name="T27" fmla="*/ 593 h 1716"/>
                <a:gd name="T28" fmla="*/ 1272 w 1358"/>
                <a:gd name="T29" fmla="*/ 643 h 1716"/>
                <a:gd name="T30" fmla="*/ 1264 w 1358"/>
                <a:gd name="T31" fmla="*/ 672 h 1716"/>
                <a:gd name="T32" fmla="*/ 1253 w 1358"/>
                <a:gd name="T33" fmla="*/ 703 h 1716"/>
                <a:gd name="T34" fmla="*/ 1251 w 1358"/>
                <a:gd name="T35" fmla="*/ 724 h 1716"/>
                <a:gd name="T36" fmla="*/ 1251 w 1358"/>
                <a:gd name="T37" fmla="*/ 801 h 1716"/>
                <a:gd name="T38" fmla="*/ 1259 w 1358"/>
                <a:gd name="T39" fmla="*/ 900 h 1716"/>
                <a:gd name="T40" fmla="*/ 1259 w 1358"/>
                <a:gd name="T41" fmla="*/ 995 h 1716"/>
                <a:gd name="T42" fmla="*/ 1251 w 1358"/>
                <a:gd name="T43" fmla="*/ 1110 h 1716"/>
                <a:gd name="T44" fmla="*/ 1227 w 1358"/>
                <a:gd name="T45" fmla="*/ 1213 h 1716"/>
                <a:gd name="T46" fmla="*/ 1214 w 1358"/>
                <a:gd name="T47" fmla="*/ 1257 h 1716"/>
                <a:gd name="T48" fmla="*/ 1188 w 1358"/>
                <a:gd name="T49" fmla="*/ 1346 h 1716"/>
                <a:gd name="T50" fmla="*/ 1164 w 1358"/>
                <a:gd name="T51" fmla="*/ 1409 h 1716"/>
                <a:gd name="T52" fmla="*/ 1164 w 1358"/>
                <a:gd name="T53" fmla="*/ 1412 h 1716"/>
                <a:gd name="T54" fmla="*/ 1141 w 1358"/>
                <a:gd name="T55" fmla="*/ 1446 h 1716"/>
                <a:gd name="T56" fmla="*/ 1070 w 1358"/>
                <a:gd name="T57" fmla="*/ 1549 h 1716"/>
                <a:gd name="T58" fmla="*/ 1023 w 1358"/>
                <a:gd name="T59" fmla="*/ 1583 h 1716"/>
                <a:gd name="T60" fmla="*/ 962 w 1358"/>
                <a:gd name="T61" fmla="*/ 1617 h 1716"/>
                <a:gd name="T62" fmla="*/ 892 w 1358"/>
                <a:gd name="T63" fmla="*/ 1635 h 1716"/>
                <a:gd name="T64" fmla="*/ 776 w 1358"/>
                <a:gd name="T65" fmla="*/ 1664 h 1716"/>
                <a:gd name="T66" fmla="*/ 716 w 1358"/>
                <a:gd name="T67" fmla="*/ 1677 h 1716"/>
                <a:gd name="T68" fmla="*/ 572 w 1358"/>
                <a:gd name="T69" fmla="*/ 1709 h 1716"/>
                <a:gd name="T70" fmla="*/ 496 w 1358"/>
                <a:gd name="T71" fmla="*/ 1716 h 1716"/>
                <a:gd name="T72" fmla="*/ 449 w 1358"/>
                <a:gd name="T73" fmla="*/ 1714 h 1716"/>
                <a:gd name="T74" fmla="*/ 399 w 1358"/>
                <a:gd name="T75" fmla="*/ 1701 h 1716"/>
                <a:gd name="T76" fmla="*/ 354 w 1358"/>
                <a:gd name="T77" fmla="*/ 1688 h 1716"/>
                <a:gd name="T78" fmla="*/ 252 w 1358"/>
                <a:gd name="T79" fmla="*/ 1638 h 1716"/>
                <a:gd name="T80" fmla="*/ 168 w 1358"/>
                <a:gd name="T81" fmla="*/ 1564 h 1716"/>
                <a:gd name="T82" fmla="*/ 95 w 1358"/>
                <a:gd name="T83" fmla="*/ 1297 h 1716"/>
                <a:gd name="T84" fmla="*/ 13 w 1358"/>
                <a:gd name="T85" fmla="*/ 1008 h 1716"/>
                <a:gd name="T86" fmla="*/ 359 w 1358"/>
                <a:gd name="T87" fmla="*/ 848 h 1716"/>
                <a:gd name="T88" fmla="*/ 566 w 1358"/>
                <a:gd name="T89" fmla="*/ 685 h 1716"/>
                <a:gd name="T90" fmla="*/ 627 w 1358"/>
                <a:gd name="T91" fmla="*/ 591 h 1716"/>
                <a:gd name="T92" fmla="*/ 674 w 1358"/>
                <a:gd name="T93" fmla="*/ 512 h 1716"/>
                <a:gd name="T94" fmla="*/ 732 w 1358"/>
                <a:gd name="T95" fmla="*/ 428 h 1716"/>
                <a:gd name="T96" fmla="*/ 781 w 1358"/>
                <a:gd name="T97" fmla="*/ 352 h 1716"/>
                <a:gd name="T98" fmla="*/ 839 w 1358"/>
                <a:gd name="T99" fmla="*/ 265 h 1716"/>
                <a:gd name="T100" fmla="*/ 850 w 1358"/>
                <a:gd name="T101" fmla="*/ 255 h 1716"/>
                <a:gd name="T102" fmla="*/ 910 w 1358"/>
                <a:gd name="T103" fmla="*/ 186 h 1716"/>
                <a:gd name="T104" fmla="*/ 949 w 1358"/>
                <a:gd name="T105" fmla="*/ 145 h 1716"/>
                <a:gd name="T106" fmla="*/ 1004 w 1358"/>
                <a:gd name="T107" fmla="*/ 95 h 1716"/>
                <a:gd name="T108" fmla="*/ 1075 w 1358"/>
                <a:gd name="T109" fmla="*/ 47 h 1716"/>
                <a:gd name="T110" fmla="*/ 1086 w 1358"/>
                <a:gd name="T111" fmla="*/ 45 h 1716"/>
                <a:gd name="T112" fmla="*/ 1154 w 1358"/>
                <a:gd name="T113" fmla="*/ 37 h 1716"/>
                <a:gd name="T114" fmla="*/ 1183 w 1358"/>
                <a:gd name="T115" fmla="*/ 29 h 1716"/>
                <a:gd name="T116" fmla="*/ 1274 w 1358"/>
                <a:gd name="T117" fmla="*/ 8 h 1716"/>
                <a:gd name="T118" fmla="*/ 1308 w 1358"/>
                <a:gd name="T119" fmla="*/ 0 h 1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58" h="1716">
                  <a:moveTo>
                    <a:pt x="1316" y="24"/>
                  </a:moveTo>
                  <a:lnTo>
                    <a:pt x="1329" y="66"/>
                  </a:lnTo>
                  <a:lnTo>
                    <a:pt x="1332" y="74"/>
                  </a:lnTo>
                  <a:lnTo>
                    <a:pt x="1342" y="108"/>
                  </a:lnTo>
                  <a:lnTo>
                    <a:pt x="1345" y="121"/>
                  </a:lnTo>
                  <a:lnTo>
                    <a:pt x="1345" y="124"/>
                  </a:lnTo>
                  <a:lnTo>
                    <a:pt x="1348" y="131"/>
                  </a:lnTo>
                  <a:lnTo>
                    <a:pt x="1350" y="145"/>
                  </a:lnTo>
                  <a:lnTo>
                    <a:pt x="1353" y="163"/>
                  </a:lnTo>
                  <a:lnTo>
                    <a:pt x="1353" y="173"/>
                  </a:lnTo>
                  <a:lnTo>
                    <a:pt x="1353" y="179"/>
                  </a:lnTo>
                  <a:lnTo>
                    <a:pt x="1353" y="184"/>
                  </a:lnTo>
                  <a:lnTo>
                    <a:pt x="1353" y="186"/>
                  </a:lnTo>
                  <a:lnTo>
                    <a:pt x="1353" y="197"/>
                  </a:lnTo>
                  <a:lnTo>
                    <a:pt x="1353" y="213"/>
                  </a:lnTo>
                  <a:lnTo>
                    <a:pt x="1356" y="234"/>
                  </a:lnTo>
                  <a:lnTo>
                    <a:pt x="1356" y="255"/>
                  </a:lnTo>
                  <a:lnTo>
                    <a:pt x="1358" y="276"/>
                  </a:lnTo>
                  <a:lnTo>
                    <a:pt x="1358" y="291"/>
                  </a:lnTo>
                  <a:lnTo>
                    <a:pt x="1358" y="307"/>
                  </a:lnTo>
                  <a:lnTo>
                    <a:pt x="1358" y="323"/>
                  </a:lnTo>
                  <a:lnTo>
                    <a:pt x="1356" y="341"/>
                  </a:lnTo>
                  <a:lnTo>
                    <a:pt x="1356" y="354"/>
                  </a:lnTo>
                  <a:lnTo>
                    <a:pt x="1353" y="368"/>
                  </a:lnTo>
                  <a:lnTo>
                    <a:pt x="1350" y="389"/>
                  </a:lnTo>
                  <a:lnTo>
                    <a:pt x="1350" y="396"/>
                  </a:lnTo>
                  <a:lnTo>
                    <a:pt x="1350" y="399"/>
                  </a:lnTo>
                  <a:lnTo>
                    <a:pt x="1348" y="415"/>
                  </a:lnTo>
                  <a:lnTo>
                    <a:pt x="1345" y="431"/>
                  </a:lnTo>
                  <a:lnTo>
                    <a:pt x="1340" y="452"/>
                  </a:lnTo>
                  <a:lnTo>
                    <a:pt x="1335" y="478"/>
                  </a:lnTo>
                  <a:lnTo>
                    <a:pt x="1332" y="488"/>
                  </a:lnTo>
                  <a:lnTo>
                    <a:pt x="1332" y="496"/>
                  </a:lnTo>
                  <a:lnTo>
                    <a:pt x="1329" y="501"/>
                  </a:lnTo>
                  <a:lnTo>
                    <a:pt x="1329" y="507"/>
                  </a:lnTo>
                  <a:lnTo>
                    <a:pt x="1327" y="512"/>
                  </a:lnTo>
                  <a:lnTo>
                    <a:pt x="1324" y="517"/>
                  </a:lnTo>
                  <a:lnTo>
                    <a:pt x="1322" y="525"/>
                  </a:lnTo>
                  <a:lnTo>
                    <a:pt x="1319" y="530"/>
                  </a:lnTo>
                  <a:lnTo>
                    <a:pt x="1316" y="533"/>
                  </a:lnTo>
                  <a:lnTo>
                    <a:pt x="1316" y="536"/>
                  </a:lnTo>
                  <a:lnTo>
                    <a:pt x="1316" y="538"/>
                  </a:lnTo>
                  <a:lnTo>
                    <a:pt x="1314" y="543"/>
                  </a:lnTo>
                  <a:lnTo>
                    <a:pt x="1308" y="554"/>
                  </a:lnTo>
                  <a:lnTo>
                    <a:pt x="1303" y="562"/>
                  </a:lnTo>
                  <a:lnTo>
                    <a:pt x="1301" y="570"/>
                  </a:lnTo>
                  <a:lnTo>
                    <a:pt x="1298" y="575"/>
                  </a:lnTo>
                  <a:lnTo>
                    <a:pt x="1295" y="583"/>
                  </a:lnTo>
                  <a:lnTo>
                    <a:pt x="1290" y="593"/>
                  </a:lnTo>
                  <a:lnTo>
                    <a:pt x="1287" y="606"/>
                  </a:lnTo>
                  <a:lnTo>
                    <a:pt x="1282" y="617"/>
                  </a:lnTo>
                  <a:lnTo>
                    <a:pt x="1280" y="625"/>
                  </a:lnTo>
                  <a:lnTo>
                    <a:pt x="1277" y="635"/>
                  </a:lnTo>
                  <a:lnTo>
                    <a:pt x="1272" y="643"/>
                  </a:lnTo>
                  <a:lnTo>
                    <a:pt x="1269" y="651"/>
                  </a:lnTo>
                  <a:lnTo>
                    <a:pt x="1266" y="656"/>
                  </a:lnTo>
                  <a:lnTo>
                    <a:pt x="1266" y="661"/>
                  </a:lnTo>
                  <a:lnTo>
                    <a:pt x="1264" y="672"/>
                  </a:lnTo>
                  <a:lnTo>
                    <a:pt x="1259" y="680"/>
                  </a:lnTo>
                  <a:lnTo>
                    <a:pt x="1259" y="688"/>
                  </a:lnTo>
                  <a:lnTo>
                    <a:pt x="1256" y="693"/>
                  </a:lnTo>
                  <a:lnTo>
                    <a:pt x="1253" y="701"/>
                  </a:lnTo>
                  <a:lnTo>
                    <a:pt x="1253" y="703"/>
                  </a:lnTo>
                  <a:lnTo>
                    <a:pt x="1251" y="706"/>
                  </a:lnTo>
                  <a:lnTo>
                    <a:pt x="1251" y="709"/>
                  </a:lnTo>
                  <a:lnTo>
                    <a:pt x="1251" y="719"/>
                  </a:lnTo>
                  <a:lnTo>
                    <a:pt x="1251" y="724"/>
                  </a:lnTo>
                  <a:lnTo>
                    <a:pt x="1251" y="730"/>
                  </a:lnTo>
                  <a:lnTo>
                    <a:pt x="1248" y="764"/>
                  </a:lnTo>
                  <a:lnTo>
                    <a:pt x="1248" y="782"/>
                  </a:lnTo>
                  <a:lnTo>
                    <a:pt x="1251" y="798"/>
                  </a:lnTo>
                  <a:lnTo>
                    <a:pt x="1251" y="801"/>
                  </a:lnTo>
                  <a:lnTo>
                    <a:pt x="1253" y="832"/>
                  </a:lnTo>
                  <a:lnTo>
                    <a:pt x="1253" y="837"/>
                  </a:lnTo>
                  <a:lnTo>
                    <a:pt x="1256" y="850"/>
                  </a:lnTo>
                  <a:lnTo>
                    <a:pt x="1256" y="874"/>
                  </a:lnTo>
                  <a:lnTo>
                    <a:pt x="1259" y="900"/>
                  </a:lnTo>
                  <a:lnTo>
                    <a:pt x="1259" y="924"/>
                  </a:lnTo>
                  <a:lnTo>
                    <a:pt x="1259" y="937"/>
                  </a:lnTo>
                  <a:lnTo>
                    <a:pt x="1259" y="953"/>
                  </a:lnTo>
                  <a:lnTo>
                    <a:pt x="1259" y="969"/>
                  </a:lnTo>
                  <a:lnTo>
                    <a:pt x="1259" y="995"/>
                  </a:lnTo>
                  <a:lnTo>
                    <a:pt x="1259" y="1018"/>
                  </a:lnTo>
                  <a:lnTo>
                    <a:pt x="1256" y="1053"/>
                  </a:lnTo>
                  <a:lnTo>
                    <a:pt x="1256" y="1066"/>
                  </a:lnTo>
                  <a:lnTo>
                    <a:pt x="1253" y="1087"/>
                  </a:lnTo>
                  <a:lnTo>
                    <a:pt x="1251" y="1110"/>
                  </a:lnTo>
                  <a:lnTo>
                    <a:pt x="1245" y="1131"/>
                  </a:lnTo>
                  <a:lnTo>
                    <a:pt x="1243" y="1155"/>
                  </a:lnTo>
                  <a:lnTo>
                    <a:pt x="1238" y="1176"/>
                  </a:lnTo>
                  <a:lnTo>
                    <a:pt x="1232" y="1197"/>
                  </a:lnTo>
                  <a:lnTo>
                    <a:pt x="1227" y="1213"/>
                  </a:lnTo>
                  <a:lnTo>
                    <a:pt x="1225" y="1226"/>
                  </a:lnTo>
                  <a:lnTo>
                    <a:pt x="1222" y="1236"/>
                  </a:lnTo>
                  <a:lnTo>
                    <a:pt x="1217" y="1247"/>
                  </a:lnTo>
                  <a:lnTo>
                    <a:pt x="1214" y="1257"/>
                  </a:lnTo>
                  <a:lnTo>
                    <a:pt x="1211" y="1278"/>
                  </a:lnTo>
                  <a:lnTo>
                    <a:pt x="1209" y="1289"/>
                  </a:lnTo>
                  <a:lnTo>
                    <a:pt x="1209" y="1294"/>
                  </a:lnTo>
                  <a:lnTo>
                    <a:pt x="1206" y="1297"/>
                  </a:lnTo>
                  <a:lnTo>
                    <a:pt x="1188" y="1346"/>
                  </a:lnTo>
                  <a:lnTo>
                    <a:pt x="1164" y="1407"/>
                  </a:lnTo>
                  <a:lnTo>
                    <a:pt x="1164" y="1409"/>
                  </a:lnTo>
                  <a:lnTo>
                    <a:pt x="1164" y="1412"/>
                  </a:lnTo>
                  <a:lnTo>
                    <a:pt x="1162" y="1415"/>
                  </a:lnTo>
                  <a:lnTo>
                    <a:pt x="1141" y="1446"/>
                  </a:lnTo>
                  <a:lnTo>
                    <a:pt x="1107" y="1496"/>
                  </a:lnTo>
                  <a:lnTo>
                    <a:pt x="1080" y="1535"/>
                  </a:lnTo>
                  <a:lnTo>
                    <a:pt x="1075" y="1541"/>
                  </a:lnTo>
                  <a:lnTo>
                    <a:pt x="1075" y="1543"/>
                  </a:lnTo>
                  <a:lnTo>
                    <a:pt x="1070" y="1549"/>
                  </a:lnTo>
                  <a:lnTo>
                    <a:pt x="1062" y="1556"/>
                  </a:lnTo>
                  <a:lnTo>
                    <a:pt x="1057" y="1559"/>
                  </a:lnTo>
                  <a:lnTo>
                    <a:pt x="1049" y="1564"/>
                  </a:lnTo>
                  <a:lnTo>
                    <a:pt x="1036" y="1572"/>
                  </a:lnTo>
                  <a:lnTo>
                    <a:pt x="1023" y="1583"/>
                  </a:lnTo>
                  <a:lnTo>
                    <a:pt x="1007" y="1593"/>
                  </a:lnTo>
                  <a:lnTo>
                    <a:pt x="994" y="1601"/>
                  </a:lnTo>
                  <a:lnTo>
                    <a:pt x="978" y="1609"/>
                  </a:lnTo>
                  <a:lnTo>
                    <a:pt x="968" y="1614"/>
                  </a:lnTo>
                  <a:lnTo>
                    <a:pt x="962" y="1617"/>
                  </a:lnTo>
                  <a:lnTo>
                    <a:pt x="952" y="1619"/>
                  </a:lnTo>
                  <a:lnTo>
                    <a:pt x="939" y="1625"/>
                  </a:lnTo>
                  <a:lnTo>
                    <a:pt x="928" y="1627"/>
                  </a:lnTo>
                  <a:lnTo>
                    <a:pt x="918" y="1630"/>
                  </a:lnTo>
                  <a:lnTo>
                    <a:pt x="892" y="1635"/>
                  </a:lnTo>
                  <a:lnTo>
                    <a:pt x="873" y="1643"/>
                  </a:lnTo>
                  <a:lnTo>
                    <a:pt x="857" y="1646"/>
                  </a:lnTo>
                  <a:lnTo>
                    <a:pt x="837" y="1651"/>
                  </a:lnTo>
                  <a:lnTo>
                    <a:pt x="808" y="1656"/>
                  </a:lnTo>
                  <a:lnTo>
                    <a:pt x="776" y="1664"/>
                  </a:lnTo>
                  <a:lnTo>
                    <a:pt x="732" y="1674"/>
                  </a:lnTo>
                  <a:lnTo>
                    <a:pt x="726" y="1674"/>
                  </a:lnTo>
                  <a:lnTo>
                    <a:pt x="721" y="1677"/>
                  </a:lnTo>
                  <a:lnTo>
                    <a:pt x="716" y="1677"/>
                  </a:lnTo>
                  <a:lnTo>
                    <a:pt x="695" y="1682"/>
                  </a:lnTo>
                  <a:lnTo>
                    <a:pt x="611" y="1701"/>
                  </a:lnTo>
                  <a:lnTo>
                    <a:pt x="590" y="1703"/>
                  </a:lnTo>
                  <a:lnTo>
                    <a:pt x="572" y="1709"/>
                  </a:lnTo>
                  <a:lnTo>
                    <a:pt x="559" y="1711"/>
                  </a:lnTo>
                  <a:lnTo>
                    <a:pt x="543" y="1711"/>
                  </a:lnTo>
                  <a:lnTo>
                    <a:pt x="530" y="1714"/>
                  </a:lnTo>
                  <a:lnTo>
                    <a:pt x="514" y="1716"/>
                  </a:lnTo>
                  <a:lnTo>
                    <a:pt x="496" y="1716"/>
                  </a:lnTo>
                  <a:lnTo>
                    <a:pt x="488" y="1716"/>
                  </a:lnTo>
                  <a:lnTo>
                    <a:pt x="477" y="1716"/>
                  </a:lnTo>
                  <a:lnTo>
                    <a:pt x="467" y="1716"/>
                  </a:lnTo>
                  <a:lnTo>
                    <a:pt x="459" y="1714"/>
                  </a:lnTo>
                  <a:lnTo>
                    <a:pt x="449" y="1714"/>
                  </a:lnTo>
                  <a:lnTo>
                    <a:pt x="438" y="1711"/>
                  </a:lnTo>
                  <a:lnTo>
                    <a:pt x="430" y="1711"/>
                  </a:lnTo>
                  <a:lnTo>
                    <a:pt x="420" y="1709"/>
                  </a:lnTo>
                  <a:lnTo>
                    <a:pt x="409" y="1706"/>
                  </a:lnTo>
                  <a:lnTo>
                    <a:pt x="399" y="1701"/>
                  </a:lnTo>
                  <a:lnTo>
                    <a:pt x="388" y="1698"/>
                  </a:lnTo>
                  <a:lnTo>
                    <a:pt x="378" y="1695"/>
                  </a:lnTo>
                  <a:lnTo>
                    <a:pt x="367" y="1693"/>
                  </a:lnTo>
                  <a:lnTo>
                    <a:pt x="359" y="1690"/>
                  </a:lnTo>
                  <a:lnTo>
                    <a:pt x="354" y="1688"/>
                  </a:lnTo>
                  <a:lnTo>
                    <a:pt x="352" y="1685"/>
                  </a:lnTo>
                  <a:lnTo>
                    <a:pt x="341" y="1682"/>
                  </a:lnTo>
                  <a:lnTo>
                    <a:pt x="333" y="1677"/>
                  </a:lnTo>
                  <a:lnTo>
                    <a:pt x="252" y="1638"/>
                  </a:lnTo>
                  <a:lnTo>
                    <a:pt x="241" y="1633"/>
                  </a:lnTo>
                  <a:lnTo>
                    <a:pt x="234" y="1627"/>
                  </a:lnTo>
                  <a:lnTo>
                    <a:pt x="178" y="1604"/>
                  </a:lnTo>
                  <a:lnTo>
                    <a:pt x="168" y="1598"/>
                  </a:lnTo>
                  <a:lnTo>
                    <a:pt x="168" y="1564"/>
                  </a:lnTo>
                  <a:lnTo>
                    <a:pt x="137" y="1449"/>
                  </a:lnTo>
                  <a:lnTo>
                    <a:pt x="95" y="1297"/>
                  </a:lnTo>
                  <a:lnTo>
                    <a:pt x="61" y="1181"/>
                  </a:lnTo>
                  <a:lnTo>
                    <a:pt x="32" y="1071"/>
                  </a:lnTo>
                  <a:lnTo>
                    <a:pt x="19" y="1024"/>
                  </a:lnTo>
                  <a:lnTo>
                    <a:pt x="13" y="1008"/>
                  </a:lnTo>
                  <a:lnTo>
                    <a:pt x="0" y="1003"/>
                  </a:lnTo>
                  <a:lnTo>
                    <a:pt x="299" y="874"/>
                  </a:lnTo>
                  <a:lnTo>
                    <a:pt x="304" y="874"/>
                  </a:lnTo>
                  <a:lnTo>
                    <a:pt x="325" y="864"/>
                  </a:lnTo>
                  <a:lnTo>
                    <a:pt x="359" y="848"/>
                  </a:lnTo>
                  <a:lnTo>
                    <a:pt x="409" y="827"/>
                  </a:lnTo>
                  <a:lnTo>
                    <a:pt x="504" y="787"/>
                  </a:lnTo>
                  <a:lnTo>
                    <a:pt x="546" y="719"/>
                  </a:lnTo>
                  <a:lnTo>
                    <a:pt x="556" y="703"/>
                  </a:lnTo>
                  <a:lnTo>
                    <a:pt x="566" y="685"/>
                  </a:lnTo>
                  <a:lnTo>
                    <a:pt x="580" y="667"/>
                  </a:lnTo>
                  <a:lnTo>
                    <a:pt x="593" y="646"/>
                  </a:lnTo>
                  <a:lnTo>
                    <a:pt x="606" y="625"/>
                  </a:lnTo>
                  <a:lnTo>
                    <a:pt x="616" y="606"/>
                  </a:lnTo>
                  <a:lnTo>
                    <a:pt x="627" y="591"/>
                  </a:lnTo>
                  <a:lnTo>
                    <a:pt x="627" y="588"/>
                  </a:lnTo>
                  <a:lnTo>
                    <a:pt x="637" y="572"/>
                  </a:lnTo>
                  <a:lnTo>
                    <a:pt x="650" y="551"/>
                  </a:lnTo>
                  <a:lnTo>
                    <a:pt x="663" y="530"/>
                  </a:lnTo>
                  <a:lnTo>
                    <a:pt x="674" y="512"/>
                  </a:lnTo>
                  <a:lnTo>
                    <a:pt x="677" y="509"/>
                  </a:lnTo>
                  <a:lnTo>
                    <a:pt x="692" y="488"/>
                  </a:lnTo>
                  <a:lnTo>
                    <a:pt x="708" y="462"/>
                  </a:lnTo>
                  <a:lnTo>
                    <a:pt x="721" y="444"/>
                  </a:lnTo>
                  <a:lnTo>
                    <a:pt x="732" y="428"/>
                  </a:lnTo>
                  <a:lnTo>
                    <a:pt x="740" y="415"/>
                  </a:lnTo>
                  <a:lnTo>
                    <a:pt x="742" y="412"/>
                  </a:lnTo>
                  <a:lnTo>
                    <a:pt x="755" y="391"/>
                  </a:lnTo>
                  <a:lnTo>
                    <a:pt x="766" y="375"/>
                  </a:lnTo>
                  <a:lnTo>
                    <a:pt x="781" y="352"/>
                  </a:lnTo>
                  <a:lnTo>
                    <a:pt x="789" y="339"/>
                  </a:lnTo>
                  <a:lnTo>
                    <a:pt x="797" y="326"/>
                  </a:lnTo>
                  <a:lnTo>
                    <a:pt x="813" y="302"/>
                  </a:lnTo>
                  <a:lnTo>
                    <a:pt x="829" y="278"/>
                  </a:lnTo>
                  <a:lnTo>
                    <a:pt x="839" y="265"/>
                  </a:lnTo>
                  <a:lnTo>
                    <a:pt x="842" y="263"/>
                  </a:lnTo>
                  <a:lnTo>
                    <a:pt x="847" y="257"/>
                  </a:lnTo>
                  <a:lnTo>
                    <a:pt x="850" y="255"/>
                  </a:lnTo>
                  <a:lnTo>
                    <a:pt x="850" y="252"/>
                  </a:lnTo>
                  <a:lnTo>
                    <a:pt x="863" y="236"/>
                  </a:lnTo>
                  <a:lnTo>
                    <a:pt x="881" y="218"/>
                  </a:lnTo>
                  <a:lnTo>
                    <a:pt x="910" y="186"/>
                  </a:lnTo>
                  <a:lnTo>
                    <a:pt x="913" y="184"/>
                  </a:lnTo>
                  <a:lnTo>
                    <a:pt x="920" y="176"/>
                  </a:lnTo>
                  <a:lnTo>
                    <a:pt x="928" y="165"/>
                  </a:lnTo>
                  <a:lnTo>
                    <a:pt x="939" y="155"/>
                  </a:lnTo>
                  <a:lnTo>
                    <a:pt x="949" y="145"/>
                  </a:lnTo>
                  <a:lnTo>
                    <a:pt x="952" y="142"/>
                  </a:lnTo>
                  <a:lnTo>
                    <a:pt x="968" y="126"/>
                  </a:lnTo>
                  <a:lnTo>
                    <a:pt x="981" y="113"/>
                  </a:lnTo>
                  <a:lnTo>
                    <a:pt x="994" y="103"/>
                  </a:lnTo>
                  <a:lnTo>
                    <a:pt x="1004" y="95"/>
                  </a:lnTo>
                  <a:lnTo>
                    <a:pt x="1015" y="87"/>
                  </a:lnTo>
                  <a:lnTo>
                    <a:pt x="1031" y="74"/>
                  </a:lnTo>
                  <a:lnTo>
                    <a:pt x="1049" y="63"/>
                  </a:lnTo>
                  <a:lnTo>
                    <a:pt x="1065" y="53"/>
                  </a:lnTo>
                  <a:lnTo>
                    <a:pt x="1075" y="47"/>
                  </a:lnTo>
                  <a:lnTo>
                    <a:pt x="1078" y="45"/>
                  </a:lnTo>
                  <a:lnTo>
                    <a:pt x="1080" y="45"/>
                  </a:lnTo>
                  <a:lnTo>
                    <a:pt x="1083" y="45"/>
                  </a:lnTo>
                  <a:lnTo>
                    <a:pt x="1086" y="45"/>
                  </a:lnTo>
                  <a:lnTo>
                    <a:pt x="1091" y="45"/>
                  </a:lnTo>
                  <a:lnTo>
                    <a:pt x="1120" y="45"/>
                  </a:lnTo>
                  <a:lnTo>
                    <a:pt x="1148" y="40"/>
                  </a:lnTo>
                  <a:lnTo>
                    <a:pt x="1154" y="37"/>
                  </a:lnTo>
                  <a:lnTo>
                    <a:pt x="1159" y="34"/>
                  </a:lnTo>
                  <a:lnTo>
                    <a:pt x="1164" y="34"/>
                  </a:lnTo>
                  <a:lnTo>
                    <a:pt x="1175" y="32"/>
                  </a:lnTo>
                  <a:lnTo>
                    <a:pt x="1183" y="29"/>
                  </a:lnTo>
                  <a:lnTo>
                    <a:pt x="1222" y="21"/>
                  </a:lnTo>
                  <a:lnTo>
                    <a:pt x="1264" y="11"/>
                  </a:lnTo>
                  <a:lnTo>
                    <a:pt x="1272" y="8"/>
                  </a:lnTo>
                  <a:lnTo>
                    <a:pt x="1274" y="8"/>
                  </a:lnTo>
                  <a:lnTo>
                    <a:pt x="1280" y="5"/>
                  </a:lnTo>
                  <a:lnTo>
                    <a:pt x="1282" y="5"/>
                  </a:lnTo>
                  <a:lnTo>
                    <a:pt x="1287" y="5"/>
                  </a:lnTo>
                  <a:lnTo>
                    <a:pt x="1298" y="3"/>
                  </a:lnTo>
                  <a:lnTo>
                    <a:pt x="1308" y="0"/>
                  </a:lnTo>
                  <a:lnTo>
                    <a:pt x="1311" y="11"/>
                  </a:lnTo>
                  <a:lnTo>
                    <a:pt x="1316" y="24"/>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09" name="フリーフォーム 208"/>
            <p:cNvSpPr>
              <a:spLocks/>
            </p:cNvSpPr>
            <p:nvPr/>
          </p:nvSpPr>
          <p:spPr bwMode="auto">
            <a:xfrm>
              <a:off x="537159" y="4819508"/>
              <a:ext cx="1630824" cy="1039985"/>
            </a:xfrm>
            <a:custGeom>
              <a:avLst/>
              <a:gdLst>
                <a:gd name="T0" fmla="*/ 1937 w 3403"/>
                <a:gd name="T1" fmla="*/ 911 h 2136"/>
                <a:gd name="T2" fmla="*/ 2063 w 3403"/>
                <a:gd name="T3" fmla="*/ 971 h 2136"/>
                <a:gd name="T4" fmla="*/ 2134 w 3403"/>
                <a:gd name="T5" fmla="*/ 989 h 2136"/>
                <a:gd name="T6" fmla="*/ 2210 w 3403"/>
                <a:gd name="T7" fmla="*/ 994 h 2136"/>
                <a:gd name="T8" fmla="*/ 2391 w 3403"/>
                <a:gd name="T9" fmla="*/ 960 h 2136"/>
                <a:gd name="T10" fmla="*/ 2533 w 3403"/>
                <a:gd name="T11" fmla="*/ 929 h 2136"/>
                <a:gd name="T12" fmla="*/ 2648 w 3403"/>
                <a:gd name="T13" fmla="*/ 897 h 2136"/>
                <a:gd name="T14" fmla="*/ 2732 w 3403"/>
                <a:gd name="T15" fmla="*/ 850 h 2136"/>
                <a:gd name="T16" fmla="*/ 2803 w 3403"/>
                <a:gd name="T17" fmla="*/ 848 h 2136"/>
                <a:gd name="T18" fmla="*/ 2863 w 3403"/>
                <a:gd name="T19" fmla="*/ 895 h 2136"/>
                <a:gd name="T20" fmla="*/ 3036 w 3403"/>
                <a:gd name="T21" fmla="*/ 1008 h 2136"/>
                <a:gd name="T22" fmla="*/ 3162 w 3403"/>
                <a:gd name="T23" fmla="*/ 1092 h 2136"/>
                <a:gd name="T24" fmla="*/ 3301 w 3403"/>
                <a:gd name="T25" fmla="*/ 1060 h 2136"/>
                <a:gd name="T26" fmla="*/ 3319 w 3403"/>
                <a:gd name="T27" fmla="*/ 1057 h 2136"/>
                <a:gd name="T28" fmla="*/ 3400 w 3403"/>
                <a:gd name="T29" fmla="*/ 1060 h 2136"/>
                <a:gd name="T30" fmla="*/ 3395 w 3403"/>
                <a:gd name="T31" fmla="*/ 1084 h 2136"/>
                <a:gd name="T32" fmla="*/ 3390 w 3403"/>
                <a:gd name="T33" fmla="*/ 1107 h 2136"/>
                <a:gd name="T34" fmla="*/ 3382 w 3403"/>
                <a:gd name="T35" fmla="*/ 1152 h 2136"/>
                <a:gd name="T36" fmla="*/ 3358 w 3403"/>
                <a:gd name="T37" fmla="*/ 1252 h 2136"/>
                <a:gd name="T38" fmla="*/ 3353 w 3403"/>
                <a:gd name="T39" fmla="*/ 1273 h 2136"/>
                <a:gd name="T40" fmla="*/ 3350 w 3403"/>
                <a:gd name="T41" fmla="*/ 1294 h 2136"/>
                <a:gd name="T42" fmla="*/ 3340 w 3403"/>
                <a:gd name="T43" fmla="*/ 1330 h 2136"/>
                <a:gd name="T44" fmla="*/ 3335 w 3403"/>
                <a:gd name="T45" fmla="*/ 1359 h 2136"/>
                <a:gd name="T46" fmla="*/ 3332 w 3403"/>
                <a:gd name="T47" fmla="*/ 1375 h 2136"/>
                <a:gd name="T48" fmla="*/ 3327 w 3403"/>
                <a:gd name="T49" fmla="*/ 1391 h 2136"/>
                <a:gd name="T50" fmla="*/ 3324 w 3403"/>
                <a:gd name="T51" fmla="*/ 1407 h 2136"/>
                <a:gd name="T52" fmla="*/ 3322 w 3403"/>
                <a:gd name="T53" fmla="*/ 1422 h 2136"/>
                <a:gd name="T54" fmla="*/ 3311 w 3403"/>
                <a:gd name="T55" fmla="*/ 1456 h 2136"/>
                <a:gd name="T56" fmla="*/ 3301 w 3403"/>
                <a:gd name="T57" fmla="*/ 1498 h 2136"/>
                <a:gd name="T58" fmla="*/ 3295 w 3403"/>
                <a:gd name="T59" fmla="*/ 1530 h 2136"/>
                <a:gd name="T60" fmla="*/ 3295 w 3403"/>
                <a:gd name="T61" fmla="*/ 1561 h 2136"/>
                <a:gd name="T62" fmla="*/ 3311 w 3403"/>
                <a:gd name="T63" fmla="*/ 1569 h 2136"/>
                <a:gd name="T64" fmla="*/ 3332 w 3403"/>
                <a:gd name="T65" fmla="*/ 1577 h 2136"/>
                <a:gd name="T66" fmla="*/ 3343 w 3403"/>
                <a:gd name="T67" fmla="*/ 1593 h 2136"/>
                <a:gd name="T68" fmla="*/ 3337 w 3403"/>
                <a:gd name="T69" fmla="*/ 1616 h 2136"/>
                <a:gd name="T70" fmla="*/ 3314 w 3403"/>
                <a:gd name="T71" fmla="*/ 1724 h 2136"/>
                <a:gd name="T72" fmla="*/ 3298 w 3403"/>
                <a:gd name="T73" fmla="*/ 1798 h 2136"/>
                <a:gd name="T74" fmla="*/ 3264 w 3403"/>
                <a:gd name="T75" fmla="*/ 1963 h 2136"/>
                <a:gd name="T76" fmla="*/ 3232 w 3403"/>
                <a:gd name="T77" fmla="*/ 2063 h 2136"/>
                <a:gd name="T78" fmla="*/ 3193 w 3403"/>
                <a:gd name="T79" fmla="*/ 2133 h 2136"/>
                <a:gd name="T80" fmla="*/ 3120 w 3403"/>
                <a:gd name="T81" fmla="*/ 2120 h 2136"/>
                <a:gd name="T82" fmla="*/ 3083 w 3403"/>
                <a:gd name="T83" fmla="*/ 2112 h 2136"/>
                <a:gd name="T84" fmla="*/ 2991 w 3403"/>
                <a:gd name="T85" fmla="*/ 2073 h 2136"/>
                <a:gd name="T86" fmla="*/ 2918 w 3403"/>
                <a:gd name="T87" fmla="*/ 2039 h 2136"/>
                <a:gd name="T88" fmla="*/ 2826 w 3403"/>
                <a:gd name="T89" fmla="*/ 1992 h 2136"/>
                <a:gd name="T90" fmla="*/ 2750 w 3403"/>
                <a:gd name="T91" fmla="*/ 1955 h 2136"/>
                <a:gd name="T92" fmla="*/ 2695 w 3403"/>
                <a:gd name="T93" fmla="*/ 1934 h 2136"/>
                <a:gd name="T94" fmla="*/ 2593 w 3403"/>
                <a:gd name="T95" fmla="*/ 1887 h 2136"/>
                <a:gd name="T96" fmla="*/ 2527 w 3403"/>
                <a:gd name="T97" fmla="*/ 1866 h 2136"/>
                <a:gd name="T98" fmla="*/ 2404 w 3403"/>
                <a:gd name="T99" fmla="*/ 1821 h 2136"/>
                <a:gd name="T100" fmla="*/ 2304 w 3403"/>
                <a:gd name="T101" fmla="*/ 1784 h 2136"/>
                <a:gd name="T102" fmla="*/ 2234 w 3403"/>
                <a:gd name="T103" fmla="*/ 1758 h 2136"/>
                <a:gd name="T104" fmla="*/ 1830 w 3403"/>
                <a:gd name="T105" fmla="*/ 1635 h 2136"/>
                <a:gd name="T106" fmla="*/ 1652 w 3403"/>
                <a:gd name="T107" fmla="*/ 1635 h 2136"/>
                <a:gd name="T108" fmla="*/ 1421 w 3403"/>
                <a:gd name="T109" fmla="*/ 1635 h 2136"/>
                <a:gd name="T110" fmla="*/ 409 w 3403"/>
                <a:gd name="T111" fmla="*/ 1609 h 2136"/>
                <a:gd name="T112" fmla="*/ 328 w 3403"/>
                <a:gd name="T113" fmla="*/ 1149 h 2136"/>
                <a:gd name="T114" fmla="*/ 627 w 3403"/>
                <a:gd name="T115" fmla="*/ 753 h 2136"/>
                <a:gd name="T116" fmla="*/ 226 w 3403"/>
                <a:gd name="T117" fmla="*/ 824 h 2136"/>
                <a:gd name="T118" fmla="*/ 624 w 3403"/>
                <a:gd name="T119" fmla="*/ 181 h 2136"/>
                <a:gd name="T120" fmla="*/ 1156 w 3403"/>
                <a:gd name="T121" fmla="*/ 55 h 2136"/>
                <a:gd name="T122" fmla="*/ 1591 w 3403"/>
                <a:gd name="T123" fmla="*/ 236 h 2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403" h="2136">
                  <a:moveTo>
                    <a:pt x="1791" y="575"/>
                  </a:moveTo>
                  <a:lnTo>
                    <a:pt x="1833" y="727"/>
                  </a:lnTo>
                  <a:lnTo>
                    <a:pt x="1864" y="842"/>
                  </a:lnTo>
                  <a:lnTo>
                    <a:pt x="1864" y="876"/>
                  </a:lnTo>
                  <a:lnTo>
                    <a:pt x="1874" y="882"/>
                  </a:lnTo>
                  <a:lnTo>
                    <a:pt x="1930" y="905"/>
                  </a:lnTo>
                  <a:lnTo>
                    <a:pt x="1937" y="911"/>
                  </a:lnTo>
                  <a:lnTo>
                    <a:pt x="1948" y="916"/>
                  </a:lnTo>
                  <a:lnTo>
                    <a:pt x="2029" y="955"/>
                  </a:lnTo>
                  <a:lnTo>
                    <a:pt x="2037" y="960"/>
                  </a:lnTo>
                  <a:lnTo>
                    <a:pt x="2048" y="963"/>
                  </a:lnTo>
                  <a:lnTo>
                    <a:pt x="2050" y="966"/>
                  </a:lnTo>
                  <a:lnTo>
                    <a:pt x="2055" y="968"/>
                  </a:lnTo>
                  <a:lnTo>
                    <a:pt x="2063" y="971"/>
                  </a:lnTo>
                  <a:lnTo>
                    <a:pt x="2074" y="973"/>
                  </a:lnTo>
                  <a:lnTo>
                    <a:pt x="2084" y="976"/>
                  </a:lnTo>
                  <a:lnTo>
                    <a:pt x="2095" y="979"/>
                  </a:lnTo>
                  <a:lnTo>
                    <a:pt x="2105" y="984"/>
                  </a:lnTo>
                  <a:lnTo>
                    <a:pt x="2116" y="987"/>
                  </a:lnTo>
                  <a:lnTo>
                    <a:pt x="2126" y="989"/>
                  </a:lnTo>
                  <a:lnTo>
                    <a:pt x="2134" y="989"/>
                  </a:lnTo>
                  <a:lnTo>
                    <a:pt x="2145" y="992"/>
                  </a:lnTo>
                  <a:lnTo>
                    <a:pt x="2155" y="992"/>
                  </a:lnTo>
                  <a:lnTo>
                    <a:pt x="2163" y="994"/>
                  </a:lnTo>
                  <a:lnTo>
                    <a:pt x="2173" y="994"/>
                  </a:lnTo>
                  <a:lnTo>
                    <a:pt x="2184" y="994"/>
                  </a:lnTo>
                  <a:lnTo>
                    <a:pt x="2192" y="994"/>
                  </a:lnTo>
                  <a:lnTo>
                    <a:pt x="2210" y="994"/>
                  </a:lnTo>
                  <a:lnTo>
                    <a:pt x="2226" y="992"/>
                  </a:lnTo>
                  <a:lnTo>
                    <a:pt x="2239" y="989"/>
                  </a:lnTo>
                  <a:lnTo>
                    <a:pt x="2255" y="989"/>
                  </a:lnTo>
                  <a:lnTo>
                    <a:pt x="2268" y="987"/>
                  </a:lnTo>
                  <a:lnTo>
                    <a:pt x="2286" y="981"/>
                  </a:lnTo>
                  <a:lnTo>
                    <a:pt x="2307" y="979"/>
                  </a:lnTo>
                  <a:lnTo>
                    <a:pt x="2391" y="960"/>
                  </a:lnTo>
                  <a:lnTo>
                    <a:pt x="2412" y="955"/>
                  </a:lnTo>
                  <a:lnTo>
                    <a:pt x="2417" y="955"/>
                  </a:lnTo>
                  <a:lnTo>
                    <a:pt x="2422" y="952"/>
                  </a:lnTo>
                  <a:lnTo>
                    <a:pt x="2428" y="952"/>
                  </a:lnTo>
                  <a:lnTo>
                    <a:pt x="2472" y="942"/>
                  </a:lnTo>
                  <a:lnTo>
                    <a:pt x="2504" y="934"/>
                  </a:lnTo>
                  <a:lnTo>
                    <a:pt x="2533" y="929"/>
                  </a:lnTo>
                  <a:lnTo>
                    <a:pt x="2553" y="924"/>
                  </a:lnTo>
                  <a:lnTo>
                    <a:pt x="2569" y="921"/>
                  </a:lnTo>
                  <a:lnTo>
                    <a:pt x="2588" y="913"/>
                  </a:lnTo>
                  <a:lnTo>
                    <a:pt x="2614" y="908"/>
                  </a:lnTo>
                  <a:lnTo>
                    <a:pt x="2624" y="905"/>
                  </a:lnTo>
                  <a:lnTo>
                    <a:pt x="2635" y="903"/>
                  </a:lnTo>
                  <a:lnTo>
                    <a:pt x="2648" y="897"/>
                  </a:lnTo>
                  <a:lnTo>
                    <a:pt x="2658" y="895"/>
                  </a:lnTo>
                  <a:lnTo>
                    <a:pt x="2664" y="892"/>
                  </a:lnTo>
                  <a:lnTo>
                    <a:pt x="2674" y="887"/>
                  </a:lnTo>
                  <a:lnTo>
                    <a:pt x="2690" y="879"/>
                  </a:lnTo>
                  <a:lnTo>
                    <a:pt x="2703" y="871"/>
                  </a:lnTo>
                  <a:lnTo>
                    <a:pt x="2719" y="861"/>
                  </a:lnTo>
                  <a:lnTo>
                    <a:pt x="2732" y="850"/>
                  </a:lnTo>
                  <a:lnTo>
                    <a:pt x="2745" y="842"/>
                  </a:lnTo>
                  <a:lnTo>
                    <a:pt x="2753" y="837"/>
                  </a:lnTo>
                  <a:lnTo>
                    <a:pt x="2758" y="834"/>
                  </a:lnTo>
                  <a:lnTo>
                    <a:pt x="2766" y="827"/>
                  </a:lnTo>
                  <a:lnTo>
                    <a:pt x="2771" y="821"/>
                  </a:lnTo>
                  <a:lnTo>
                    <a:pt x="2797" y="842"/>
                  </a:lnTo>
                  <a:lnTo>
                    <a:pt x="2803" y="848"/>
                  </a:lnTo>
                  <a:lnTo>
                    <a:pt x="2805" y="848"/>
                  </a:lnTo>
                  <a:lnTo>
                    <a:pt x="2808" y="850"/>
                  </a:lnTo>
                  <a:lnTo>
                    <a:pt x="2824" y="866"/>
                  </a:lnTo>
                  <a:lnTo>
                    <a:pt x="2826" y="866"/>
                  </a:lnTo>
                  <a:lnTo>
                    <a:pt x="2847" y="884"/>
                  </a:lnTo>
                  <a:lnTo>
                    <a:pt x="2860" y="892"/>
                  </a:lnTo>
                  <a:lnTo>
                    <a:pt x="2863" y="895"/>
                  </a:lnTo>
                  <a:lnTo>
                    <a:pt x="2860" y="895"/>
                  </a:lnTo>
                  <a:lnTo>
                    <a:pt x="2868" y="900"/>
                  </a:lnTo>
                  <a:lnTo>
                    <a:pt x="2952" y="950"/>
                  </a:lnTo>
                  <a:lnTo>
                    <a:pt x="2989" y="973"/>
                  </a:lnTo>
                  <a:lnTo>
                    <a:pt x="2994" y="976"/>
                  </a:lnTo>
                  <a:lnTo>
                    <a:pt x="3031" y="1000"/>
                  </a:lnTo>
                  <a:lnTo>
                    <a:pt x="3036" y="1008"/>
                  </a:lnTo>
                  <a:lnTo>
                    <a:pt x="3038" y="1026"/>
                  </a:lnTo>
                  <a:lnTo>
                    <a:pt x="3044" y="1044"/>
                  </a:lnTo>
                  <a:lnTo>
                    <a:pt x="3049" y="1071"/>
                  </a:lnTo>
                  <a:lnTo>
                    <a:pt x="3052" y="1086"/>
                  </a:lnTo>
                  <a:lnTo>
                    <a:pt x="3057" y="1113"/>
                  </a:lnTo>
                  <a:lnTo>
                    <a:pt x="3109" y="1102"/>
                  </a:lnTo>
                  <a:lnTo>
                    <a:pt x="3162" y="1092"/>
                  </a:lnTo>
                  <a:lnTo>
                    <a:pt x="3196" y="1084"/>
                  </a:lnTo>
                  <a:lnTo>
                    <a:pt x="3198" y="1084"/>
                  </a:lnTo>
                  <a:lnTo>
                    <a:pt x="3204" y="1081"/>
                  </a:lnTo>
                  <a:lnTo>
                    <a:pt x="3235" y="1076"/>
                  </a:lnTo>
                  <a:lnTo>
                    <a:pt x="3246" y="1073"/>
                  </a:lnTo>
                  <a:lnTo>
                    <a:pt x="3253" y="1071"/>
                  </a:lnTo>
                  <a:lnTo>
                    <a:pt x="3301" y="1060"/>
                  </a:lnTo>
                  <a:lnTo>
                    <a:pt x="3303" y="1060"/>
                  </a:lnTo>
                  <a:lnTo>
                    <a:pt x="3306" y="1060"/>
                  </a:lnTo>
                  <a:lnTo>
                    <a:pt x="3308" y="1060"/>
                  </a:lnTo>
                  <a:lnTo>
                    <a:pt x="3308" y="1063"/>
                  </a:lnTo>
                  <a:lnTo>
                    <a:pt x="3311" y="1063"/>
                  </a:lnTo>
                  <a:lnTo>
                    <a:pt x="3316" y="1060"/>
                  </a:lnTo>
                  <a:lnTo>
                    <a:pt x="3319" y="1057"/>
                  </a:lnTo>
                  <a:lnTo>
                    <a:pt x="3319" y="1055"/>
                  </a:lnTo>
                  <a:lnTo>
                    <a:pt x="3332" y="1055"/>
                  </a:lnTo>
                  <a:lnTo>
                    <a:pt x="3348" y="1052"/>
                  </a:lnTo>
                  <a:lnTo>
                    <a:pt x="3379" y="1055"/>
                  </a:lnTo>
                  <a:lnTo>
                    <a:pt x="3403" y="1057"/>
                  </a:lnTo>
                  <a:lnTo>
                    <a:pt x="3403" y="1060"/>
                  </a:lnTo>
                  <a:lnTo>
                    <a:pt x="3400" y="1060"/>
                  </a:lnTo>
                  <a:lnTo>
                    <a:pt x="3398" y="1071"/>
                  </a:lnTo>
                  <a:lnTo>
                    <a:pt x="3398" y="1073"/>
                  </a:lnTo>
                  <a:lnTo>
                    <a:pt x="3398" y="1076"/>
                  </a:lnTo>
                  <a:lnTo>
                    <a:pt x="3398" y="1078"/>
                  </a:lnTo>
                  <a:lnTo>
                    <a:pt x="3398" y="1081"/>
                  </a:lnTo>
                  <a:lnTo>
                    <a:pt x="3395" y="1081"/>
                  </a:lnTo>
                  <a:lnTo>
                    <a:pt x="3395" y="1084"/>
                  </a:lnTo>
                  <a:lnTo>
                    <a:pt x="3395" y="1086"/>
                  </a:lnTo>
                  <a:lnTo>
                    <a:pt x="3395" y="1092"/>
                  </a:lnTo>
                  <a:lnTo>
                    <a:pt x="3392" y="1094"/>
                  </a:lnTo>
                  <a:lnTo>
                    <a:pt x="3392" y="1097"/>
                  </a:lnTo>
                  <a:lnTo>
                    <a:pt x="3392" y="1102"/>
                  </a:lnTo>
                  <a:lnTo>
                    <a:pt x="3392" y="1105"/>
                  </a:lnTo>
                  <a:lnTo>
                    <a:pt x="3390" y="1107"/>
                  </a:lnTo>
                  <a:lnTo>
                    <a:pt x="3390" y="1110"/>
                  </a:lnTo>
                  <a:lnTo>
                    <a:pt x="3390" y="1113"/>
                  </a:lnTo>
                  <a:lnTo>
                    <a:pt x="3390" y="1118"/>
                  </a:lnTo>
                  <a:lnTo>
                    <a:pt x="3387" y="1123"/>
                  </a:lnTo>
                  <a:lnTo>
                    <a:pt x="3387" y="1126"/>
                  </a:lnTo>
                  <a:lnTo>
                    <a:pt x="3387" y="1131"/>
                  </a:lnTo>
                  <a:lnTo>
                    <a:pt x="3382" y="1152"/>
                  </a:lnTo>
                  <a:lnTo>
                    <a:pt x="3374" y="1178"/>
                  </a:lnTo>
                  <a:lnTo>
                    <a:pt x="3371" y="1199"/>
                  </a:lnTo>
                  <a:lnTo>
                    <a:pt x="3369" y="1210"/>
                  </a:lnTo>
                  <a:lnTo>
                    <a:pt x="3366" y="1223"/>
                  </a:lnTo>
                  <a:lnTo>
                    <a:pt x="3364" y="1236"/>
                  </a:lnTo>
                  <a:lnTo>
                    <a:pt x="3358" y="1249"/>
                  </a:lnTo>
                  <a:lnTo>
                    <a:pt x="3358" y="1252"/>
                  </a:lnTo>
                  <a:lnTo>
                    <a:pt x="3358" y="1254"/>
                  </a:lnTo>
                  <a:lnTo>
                    <a:pt x="3358" y="1257"/>
                  </a:lnTo>
                  <a:lnTo>
                    <a:pt x="3358" y="1260"/>
                  </a:lnTo>
                  <a:lnTo>
                    <a:pt x="3356" y="1262"/>
                  </a:lnTo>
                  <a:lnTo>
                    <a:pt x="3356" y="1265"/>
                  </a:lnTo>
                  <a:lnTo>
                    <a:pt x="3356" y="1270"/>
                  </a:lnTo>
                  <a:lnTo>
                    <a:pt x="3353" y="1273"/>
                  </a:lnTo>
                  <a:lnTo>
                    <a:pt x="3353" y="1275"/>
                  </a:lnTo>
                  <a:lnTo>
                    <a:pt x="3353" y="1283"/>
                  </a:lnTo>
                  <a:lnTo>
                    <a:pt x="3350" y="1283"/>
                  </a:lnTo>
                  <a:lnTo>
                    <a:pt x="3350" y="1286"/>
                  </a:lnTo>
                  <a:lnTo>
                    <a:pt x="3350" y="1288"/>
                  </a:lnTo>
                  <a:lnTo>
                    <a:pt x="3350" y="1291"/>
                  </a:lnTo>
                  <a:lnTo>
                    <a:pt x="3350" y="1294"/>
                  </a:lnTo>
                  <a:lnTo>
                    <a:pt x="3348" y="1296"/>
                  </a:lnTo>
                  <a:lnTo>
                    <a:pt x="3348" y="1299"/>
                  </a:lnTo>
                  <a:lnTo>
                    <a:pt x="3348" y="1302"/>
                  </a:lnTo>
                  <a:lnTo>
                    <a:pt x="3348" y="1304"/>
                  </a:lnTo>
                  <a:lnTo>
                    <a:pt x="3345" y="1307"/>
                  </a:lnTo>
                  <a:lnTo>
                    <a:pt x="3345" y="1315"/>
                  </a:lnTo>
                  <a:lnTo>
                    <a:pt x="3340" y="1330"/>
                  </a:lnTo>
                  <a:lnTo>
                    <a:pt x="3337" y="1344"/>
                  </a:lnTo>
                  <a:lnTo>
                    <a:pt x="3337" y="1346"/>
                  </a:lnTo>
                  <a:lnTo>
                    <a:pt x="3337" y="1349"/>
                  </a:lnTo>
                  <a:lnTo>
                    <a:pt x="3337" y="1351"/>
                  </a:lnTo>
                  <a:lnTo>
                    <a:pt x="3335" y="1354"/>
                  </a:lnTo>
                  <a:lnTo>
                    <a:pt x="3335" y="1357"/>
                  </a:lnTo>
                  <a:lnTo>
                    <a:pt x="3335" y="1359"/>
                  </a:lnTo>
                  <a:lnTo>
                    <a:pt x="3335" y="1362"/>
                  </a:lnTo>
                  <a:lnTo>
                    <a:pt x="3335" y="1365"/>
                  </a:lnTo>
                  <a:lnTo>
                    <a:pt x="3332" y="1365"/>
                  </a:lnTo>
                  <a:lnTo>
                    <a:pt x="3332" y="1367"/>
                  </a:lnTo>
                  <a:lnTo>
                    <a:pt x="3332" y="1370"/>
                  </a:lnTo>
                  <a:lnTo>
                    <a:pt x="3332" y="1372"/>
                  </a:lnTo>
                  <a:lnTo>
                    <a:pt x="3332" y="1375"/>
                  </a:lnTo>
                  <a:lnTo>
                    <a:pt x="3329" y="1378"/>
                  </a:lnTo>
                  <a:lnTo>
                    <a:pt x="3329" y="1380"/>
                  </a:lnTo>
                  <a:lnTo>
                    <a:pt x="3329" y="1383"/>
                  </a:lnTo>
                  <a:lnTo>
                    <a:pt x="3329" y="1386"/>
                  </a:lnTo>
                  <a:lnTo>
                    <a:pt x="3329" y="1388"/>
                  </a:lnTo>
                  <a:lnTo>
                    <a:pt x="3327" y="1388"/>
                  </a:lnTo>
                  <a:lnTo>
                    <a:pt x="3327" y="1391"/>
                  </a:lnTo>
                  <a:lnTo>
                    <a:pt x="3327" y="1393"/>
                  </a:lnTo>
                  <a:lnTo>
                    <a:pt x="3327" y="1396"/>
                  </a:lnTo>
                  <a:lnTo>
                    <a:pt x="3327" y="1399"/>
                  </a:lnTo>
                  <a:lnTo>
                    <a:pt x="3327" y="1401"/>
                  </a:lnTo>
                  <a:lnTo>
                    <a:pt x="3324" y="1401"/>
                  </a:lnTo>
                  <a:lnTo>
                    <a:pt x="3324" y="1404"/>
                  </a:lnTo>
                  <a:lnTo>
                    <a:pt x="3324" y="1407"/>
                  </a:lnTo>
                  <a:lnTo>
                    <a:pt x="3324" y="1409"/>
                  </a:lnTo>
                  <a:lnTo>
                    <a:pt x="3324" y="1412"/>
                  </a:lnTo>
                  <a:lnTo>
                    <a:pt x="3322" y="1412"/>
                  </a:lnTo>
                  <a:lnTo>
                    <a:pt x="3322" y="1414"/>
                  </a:lnTo>
                  <a:lnTo>
                    <a:pt x="3322" y="1417"/>
                  </a:lnTo>
                  <a:lnTo>
                    <a:pt x="3322" y="1420"/>
                  </a:lnTo>
                  <a:lnTo>
                    <a:pt x="3322" y="1422"/>
                  </a:lnTo>
                  <a:lnTo>
                    <a:pt x="3319" y="1425"/>
                  </a:lnTo>
                  <a:lnTo>
                    <a:pt x="3319" y="1428"/>
                  </a:lnTo>
                  <a:lnTo>
                    <a:pt x="3319" y="1430"/>
                  </a:lnTo>
                  <a:lnTo>
                    <a:pt x="3316" y="1435"/>
                  </a:lnTo>
                  <a:lnTo>
                    <a:pt x="3314" y="1451"/>
                  </a:lnTo>
                  <a:lnTo>
                    <a:pt x="3311" y="1454"/>
                  </a:lnTo>
                  <a:lnTo>
                    <a:pt x="3311" y="1456"/>
                  </a:lnTo>
                  <a:lnTo>
                    <a:pt x="3311" y="1462"/>
                  </a:lnTo>
                  <a:lnTo>
                    <a:pt x="3308" y="1469"/>
                  </a:lnTo>
                  <a:lnTo>
                    <a:pt x="3306" y="1477"/>
                  </a:lnTo>
                  <a:lnTo>
                    <a:pt x="3306" y="1480"/>
                  </a:lnTo>
                  <a:lnTo>
                    <a:pt x="3303" y="1485"/>
                  </a:lnTo>
                  <a:lnTo>
                    <a:pt x="3303" y="1490"/>
                  </a:lnTo>
                  <a:lnTo>
                    <a:pt x="3301" y="1498"/>
                  </a:lnTo>
                  <a:lnTo>
                    <a:pt x="3301" y="1501"/>
                  </a:lnTo>
                  <a:lnTo>
                    <a:pt x="3301" y="1504"/>
                  </a:lnTo>
                  <a:lnTo>
                    <a:pt x="3298" y="1517"/>
                  </a:lnTo>
                  <a:lnTo>
                    <a:pt x="3298" y="1522"/>
                  </a:lnTo>
                  <a:lnTo>
                    <a:pt x="3295" y="1525"/>
                  </a:lnTo>
                  <a:lnTo>
                    <a:pt x="3295" y="1527"/>
                  </a:lnTo>
                  <a:lnTo>
                    <a:pt x="3295" y="1530"/>
                  </a:lnTo>
                  <a:lnTo>
                    <a:pt x="3295" y="1532"/>
                  </a:lnTo>
                  <a:lnTo>
                    <a:pt x="3295" y="1535"/>
                  </a:lnTo>
                  <a:lnTo>
                    <a:pt x="3293" y="1540"/>
                  </a:lnTo>
                  <a:lnTo>
                    <a:pt x="3293" y="1543"/>
                  </a:lnTo>
                  <a:lnTo>
                    <a:pt x="3293" y="1548"/>
                  </a:lnTo>
                  <a:lnTo>
                    <a:pt x="3290" y="1556"/>
                  </a:lnTo>
                  <a:lnTo>
                    <a:pt x="3295" y="1561"/>
                  </a:lnTo>
                  <a:lnTo>
                    <a:pt x="3298" y="1561"/>
                  </a:lnTo>
                  <a:lnTo>
                    <a:pt x="3301" y="1561"/>
                  </a:lnTo>
                  <a:lnTo>
                    <a:pt x="3301" y="1564"/>
                  </a:lnTo>
                  <a:lnTo>
                    <a:pt x="3303" y="1564"/>
                  </a:lnTo>
                  <a:lnTo>
                    <a:pt x="3306" y="1567"/>
                  </a:lnTo>
                  <a:lnTo>
                    <a:pt x="3308" y="1567"/>
                  </a:lnTo>
                  <a:lnTo>
                    <a:pt x="3311" y="1569"/>
                  </a:lnTo>
                  <a:lnTo>
                    <a:pt x="3314" y="1569"/>
                  </a:lnTo>
                  <a:lnTo>
                    <a:pt x="3316" y="1572"/>
                  </a:lnTo>
                  <a:lnTo>
                    <a:pt x="3322" y="1574"/>
                  </a:lnTo>
                  <a:lnTo>
                    <a:pt x="3324" y="1574"/>
                  </a:lnTo>
                  <a:lnTo>
                    <a:pt x="3327" y="1574"/>
                  </a:lnTo>
                  <a:lnTo>
                    <a:pt x="3329" y="1577"/>
                  </a:lnTo>
                  <a:lnTo>
                    <a:pt x="3332" y="1577"/>
                  </a:lnTo>
                  <a:lnTo>
                    <a:pt x="3337" y="1577"/>
                  </a:lnTo>
                  <a:lnTo>
                    <a:pt x="3343" y="1577"/>
                  </a:lnTo>
                  <a:lnTo>
                    <a:pt x="3345" y="1577"/>
                  </a:lnTo>
                  <a:lnTo>
                    <a:pt x="3345" y="1580"/>
                  </a:lnTo>
                  <a:lnTo>
                    <a:pt x="3343" y="1588"/>
                  </a:lnTo>
                  <a:lnTo>
                    <a:pt x="3343" y="1590"/>
                  </a:lnTo>
                  <a:lnTo>
                    <a:pt x="3343" y="1593"/>
                  </a:lnTo>
                  <a:lnTo>
                    <a:pt x="3340" y="1595"/>
                  </a:lnTo>
                  <a:lnTo>
                    <a:pt x="3340" y="1598"/>
                  </a:lnTo>
                  <a:lnTo>
                    <a:pt x="3340" y="1601"/>
                  </a:lnTo>
                  <a:lnTo>
                    <a:pt x="3340" y="1603"/>
                  </a:lnTo>
                  <a:lnTo>
                    <a:pt x="3340" y="1606"/>
                  </a:lnTo>
                  <a:lnTo>
                    <a:pt x="3337" y="1609"/>
                  </a:lnTo>
                  <a:lnTo>
                    <a:pt x="3337" y="1616"/>
                  </a:lnTo>
                  <a:lnTo>
                    <a:pt x="3337" y="1619"/>
                  </a:lnTo>
                  <a:lnTo>
                    <a:pt x="3335" y="1632"/>
                  </a:lnTo>
                  <a:lnTo>
                    <a:pt x="3335" y="1635"/>
                  </a:lnTo>
                  <a:lnTo>
                    <a:pt x="3324" y="1674"/>
                  </a:lnTo>
                  <a:lnTo>
                    <a:pt x="3324" y="1677"/>
                  </a:lnTo>
                  <a:lnTo>
                    <a:pt x="3324" y="1685"/>
                  </a:lnTo>
                  <a:lnTo>
                    <a:pt x="3314" y="1724"/>
                  </a:lnTo>
                  <a:lnTo>
                    <a:pt x="3314" y="1727"/>
                  </a:lnTo>
                  <a:lnTo>
                    <a:pt x="3314" y="1729"/>
                  </a:lnTo>
                  <a:lnTo>
                    <a:pt x="3308" y="1758"/>
                  </a:lnTo>
                  <a:lnTo>
                    <a:pt x="3306" y="1758"/>
                  </a:lnTo>
                  <a:lnTo>
                    <a:pt x="3303" y="1782"/>
                  </a:lnTo>
                  <a:lnTo>
                    <a:pt x="3301" y="1784"/>
                  </a:lnTo>
                  <a:lnTo>
                    <a:pt x="3298" y="1798"/>
                  </a:lnTo>
                  <a:lnTo>
                    <a:pt x="3290" y="1840"/>
                  </a:lnTo>
                  <a:lnTo>
                    <a:pt x="3290" y="1842"/>
                  </a:lnTo>
                  <a:lnTo>
                    <a:pt x="3288" y="1845"/>
                  </a:lnTo>
                  <a:lnTo>
                    <a:pt x="3269" y="1931"/>
                  </a:lnTo>
                  <a:lnTo>
                    <a:pt x="3267" y="1950"/>
                  </a:lnTo>
                  <a:lnTo>
                    <a:pt x="3267" y="1952"/>
                  </a:lnTo>
                  <a:lnTo>
                    <a:pt x="3264" y="1963"/>
                  </a:lnTo>
                  <a:lnTo>
                    <a:pt x="3261" y="1965"/>
                  </a:lnTo>
                  <a:lnTo>
                    <a:pt x="3261" y="1971"/>
                  </a:lnTo>
                  <a:lnTo>
                    <a:pt x="3259" y="1979"/>
                  </a:lnTo>
                  <a:lnTo>
                    <a:pt x="3253" y="1992"/>
                  </a:lnTo>
                  <a:lnTo>
                    <a:pt x="3240" y="2036"/>
                  </a:lnTo>
                  <a:lnTo>
                    <a:pt x="3232" y="2060"/>
                  </a:lnTo>
                  <a:lnTo>
                    <a:pt x="3232" y="2063"/>
                  </a:lnTo>
                  <a:lnTo>
                    <a:pt x="3227" y="2081"/>
                  </a:lnTo>
                  <a:lnTo>
                    <a:pt x="3222" y="2102"/>
                  </a:lnTo>
                  <a:lnTo>
                    <a:pt x="3219" y="2102"/>
                  </a:lnTo>
                  <a:lnTo>
                    <a:pt x="3217" y="2115"/>
                  </a:lnTo>
                  <a:lnTo>
                    <a:pt x="3209" y="2136"/>
                  </a:lnTo>
                  <a:lnTo>
                    <a:pt x="3206" y="2136"/>
                  </a:lnTo>
                  <a:lnTo>
                    <a:pt x="3193" y="2133"/>
                  </a:lnTo>
                  <a:lnTo>
                    <a:pt x="3180" y="2131"/>
                  </a:lnTo>
                  <a:lnTo>
                    <a:pt x="3164" y="2128"/>
                  </a:lnTo>
                  <a:lnTo>
                    <a:pt x="3159" y="2128"/>
                  </a:lnTo>
                  <a:lnTo>
                    <a:pt x="3154" y="2126"/>
                  </a:lnTo>
                  <a:lnTo>
                    <a:pt x="3151" y="2126"/>
                  </a:lnTo>
                  <a:lnTo>
                    <a:pt x="3149" y="2126"/>
                  </a:lnTo>
                  <a:lnTo>
                    <a:pt x="3120" y="2120"/>
                  </a:lnTo>
                  <a:lnTo>
                    <a:pt x="3101" y="2115"/>
                  </a:lnTo>
                  <a:lnTo>
                    <a:pt x="3099" y="2115"/>
                  </a:lnTo>
                  <a:lnTo>
                    <a:pt x="3096" y="2115"/>
                  </a:lnTo>
                  <a:lnTo>
                    <a:pt x="3094" y="2115"/>
                  </a:lnTo>
                  <a:lnTo>
                    <a:pt x="3091" y="2112"/>
                  </a:lnTo>
                  <a:lnTo>
                    <a:pt x="3088" y="2112"/>
                  </a:lnTo>
                  <a:lnTo>
                    <a:pt x="3083" y="2112"/>
                  </a:lnTo>
                  <a:lnTo>
                    <a:pt x="3080" y="2110"/>
                  </a:lnTo>
                  <a:lnTo>
                    <a:pt x="3070" y="2107"/>
                  </a:lnTo>
                  <a:lnTo>
                    <a:pt x="3052" y="2099"/>
                  </a:lnTo>
                  <a:lnTo>
                    <a:pt x="3033" y="2091"/>
                  </a:lnTo>
                  <a:lnTo>
                    <a:pt x="3015" y="2084"/>
                  </a:lnTo>
                  <a:lnTo>
                    <a:pt x="2997" y="2073"/>
                  </a:lnTo>
                  <a:lnTo>
                    <a:pt x="2991" y="2073"/>
                  </a:lnTo>
                  <a:lnTo>
                    <a:pt x="2986" y="2070"/>
                  </a:lnTo>
                  <a:lnTo>
                    <a:pt x="2986" y="2068"/>
                  </a:lnTo>
                  <a:lnTo>
                    <a:pt x="2978" y="2065"/>
                  </a:lnTo>
                  <a:lnTo>
                    <a:pt x="2965" y="2060"/>
                  </a:lnTo>
                  <a:lnTo>
                    <a:pt x="2952" y="2055"/>
                  </a:lnTo>
                  <a:lnTo>
                    <a:pt x="2934" y="2047"/>
                  </a:lnTo>
                  <a:lnTo>
                    <a:pt x="2918" y="2039"/>
                  </a:lnTo>
                  <a:lnTo>
                    <a:pt x="2905" y="2031"/>
                  </a:lnTo>
                  <a:lnTo>
                    <a:pt x="2889" y="2023"/>
                  </a:lnTo>
                  <a:lnTo>
                    <a:pt x="2871" y="2015"/>
                  </a:lnTo>
                  <a:lnTo>
                    <a:pt x="2860" y="2010"/>
                  </a:lnTo>
                  <a:lnTo>
                    <a:pt x="2850" y="2005"/>
                  </a:lnTo>
                  <a:lnTo>
                    <a:pt x="2837" y="1997"/>
                  </a:lnTo>
                  <a:lnTo>
                    <a:pt x="2826" y="1992"/>
                  </a:lnTo>
                  <a:lnTo>
                    <a:pt x="2808" y="1981"/>
                  </a:lnTo>
                  <a:lnTo>
                    <a:pt x="2797" y="1976"/>
                  </a:lnTo>
                  <a:lnTo>
                    <a:pt x="2784" y="1971"/>
                  </a:lnTo>
                  <a:lnTo>
                    <a:pt x="2771" y="1963"/>
                  </a:lnTo>
                  <a:lnTo>
                    <a:pt x="2763" y="1960"/>
                  </a:lnTo>
                  <a:lnTo>
                    <a:pt x="2761" y="1960"/>
                  </a:lnTo>
                  <a:lnTo>
                    <a:pt x="2750" y="1955"/>
                  </a:lnTo>
                  <a:lnTo>
                    <a:pt x="2740" y="1952"/>
                  </a:lnTo>
                  <a:lnTo>
                    <a:pt x="2737" y="1950"/>
                  </a:lnTo>
                  <a:lnTo>
                    <a:pt x="2734" y="1950"/>
                  </a:lnTo>
                  <a:lnTo>
                    <a:pt x="2727" y="1944"/>
                  </a:lnTo>
                  <a:lnTo>
                    <a:pt x="2719" y="1942"/>
                  </a:lnTo>
                  <a:lnTo>
                    <a:pt x="2706" y="1937"/>
                  </a:lnTo>
                  <a:lnTo>
                    <a:pt x="2695" y="1934"/>
                  </a:lnTo>
                  <a:lnTo>
                    <a:pt x="2690" y="1931"/>
                  </a:lnTo>
                  <a:lnTo>
                    <a:pt x="2664" y="1918"/>
                  </a:lnTo>
                  <a:lnTo>
                    <a:pt x="2653" y="1913"/>
                  </a:lnTo>
                  <a:lnTo>
                    <a:pt x="2635" y="1905"/>
                  </a:lnTo>
                  <a:lnTo>
                    <a:pt x="2606" y="1892"/>
                  </a:lnTo>
                  <a:lnTo>
                    <a:pt x="2598" y="1889"/>
                  </a:lnTo>
                  <a:lnTo>
                    <a:pt x="2593" y="1887"/>
                  </a:lnTo>
                  <a:lnTo>
                    <a:pt x="2585" y="1884"/>
                  </a:lnTo>
                  <a:lnTo>
                    <a:pt x="2577" y="1882"/>
                  </a:lnTo>
                  <a:lnTo>
                    <a:pt x="2572" y="1879"/>
                  </a:lnTo>
                  <a:lnTo>
                    <a:pt x="2567" y="1879"/>
                  </a:lnTo>
                  <a:lnTo>
                    <a:pt x="2561" y="1876"/>
                  </a:lnTo>
                  <a:lnTo>
                    <a:pt x="2543" y="1871"/>
                  </a:lnTo>
                  <a:lnTo>
                    <a:pt x="2527" y="1866"/>
                  </a:lnTo>
                  <a:lnTo>
                    <a:pt x="2522" y="1863"/>
                  </a:lnTo>
                  <a:lnTo>
                    <a:pt x="2517" y="1861"/>
                  </a:lnTo>
                  <a:lnTo>
                    <a:pt x="2498" y="1855"/>
                  </a:lnTo>
                  <a:lnTo>
                    <a:pt x="2438" y="1834"/>
                  </a:lnTo>
                  <a:lnTo>
                    <a:pt x="2430" y="1832"/>
                  </a:lnTo>
                  <a:lnTo>
                    <a:pt x="2415" y="1826"/>
                  </a:lnTo>
                  <a:lnTo>
                    <a:pt x="2404" y="1821"/>
                  </a:lnTo>
                  <a:lnTo>
                    <a:pt x="2391" y="1819"/>
                  </a:lnTo>
                  <a:lnTo>
                    <a:pt x="2375" y="1811"/>
                  </a:lnTo>
                  <a:lnTo>
                    <a:pt x="2354" y="1803"/>
                  </a:lnTo>
                  <a:lnTo>
                    <a:pt x="2336" y="1798"/>
                  </a:lnTo>
                  <a:lnTo>
                    <a:pt x="2325" y="1792"/>
                  </a:lnTo>
                  <a:lnTo>
                    <a:pt x="2315" y="1787"/>
                  </a:lnTo>
                  <a:lnTo>
                    <a:pt x="2304" y="1784"/>
                  </a:lnTo>
                  <a:lnTo>
                    <a:pt x="2294" y="1782"/>
                  </a:lnTo>
                  <a:lnTo>
                    <a:pt x="2286" y="1777"/>
                  </a:lnTo>
                  <a:lnTo>
                    <a:pt x="2281" y="1774"/>
                  </a:lnTo>
                  <a:lnTo>
                    <a:pt x="2270" y="1771"/>
                  </a:lnTo>
                  <a:lnTo>
                    <a:pt x="2255" y="1766"/>
                  </a:lnTo>
                  <a:lnTo>
                    <a:pt x="2242" y="1761"/>
                  </a:lnTo>
                  <a:lnTo>
                    <a:pt x="2234" y="1758"/>
                  </a:lnTo>
                  <a:lnTo>
                    <a:pt x="2179" y="1737"/>
                  </a:lnTo>
                  <a:lnTo>
                    <a:pt x="2055" y="1695"/>
                  </a:lnTo>
                  <a:lnTo>
                    <a:pt x="1877" y="1637"/>
                  </a:lnTo>
                  <a:lnTo>
                    <a:pt x="1869" y="1637"/>
                  </a:lnTo>
                  <a:lnTo>
                    <a:pt x="1864" y="1637"/>
                  </a:lnTo>
                  <a:lnTo>
                    <a:pt x="1851" y="1637"/>
                  </a:lnTo>
                  <a:lnTo>
                    <a:pt x="1830" y="1635"/>
                  </a:lnTo>
                  <a:lnTo>
                    <a:pt x="1806" y="1635"/>
                  </a:lnTo>
                  <a:lnTo>
                    <a:pt x="1785" y="1635"/>
                  </a:lnTo>
                  <a:lnTo>
                    <a:pt x="1762" y="1635"/>
                  </a:lnTo>
                  <a:lnTo>
                    <a:pt x="1743" y="1635"/>
                  </a:lnTo>
                  <a:lnTo>
                    <a:pt x="1722" y="1635"/>
                  </a:lnTo>
                  <a:lnTo>
                    <a:pt x="1699" y="1635"/>
                  </a:lnTo>
                  <a:lnTo>
                    <a:pt x="1652" y="1635"/>
                  </a:lnTo>
                  <a:lnTo>
                    <a:pt x="1623" y="1635"/>
                  </a:lnTo>
                  <a:lnTo>
                    <a:pt x="1589" y="1635"/>
                  </a:lnTo>
                  <a:lnTo>
                    <a:pt x="1586" y="1635"/>
                  </a:lnTo>
                  <a:lnTo>
                    <a:pt x="1542" y="1635"/>
                  </a:lnTo>
                  <a:lnTo>
                    <a:pt x="1510" y="1635"/>
                  </a:lnTo>
                  <a:lnTo>
                    <a:pt x="1473" y="1635"/>
                  </a:lnTo>
                  <a:lnTo>
                    <a:pt x="1421" y="1635"/>
                  </a:lnTo>
                  <a:lnTo>
                    <a:pt x="1379" y="1632"/>
                  </a:lnTo>
                  <a:lnTo>
                    <a:pt x="1342" y="1632"/>
                  </a:lnTo>
                  <a:lnTo>
                    <a:pt x="1051" y="1635"/>
                  </a:lnTo>
                  <a:lnTo>
                    <a:pt x="724" y="1635"/>
                  </a:lnTo>
                  <a:lnTo>
                    <a:pt x="627" y="1635"/>
                  </a:lnTo>
                  <a:lnTo>
                    <a:pt x="627" y="1609"/>
                  </a:lnTo>
                  <a:lnTo>
                    <a:pt x="409" y="1609"/>
                  </a:lnTo>
                  <a:lnTo>
                    <a:pt x="385" y="1609"/>
                  </a:lnTo>
                  <a:lnTo>
                    <a:pt x="385" y="1532"/>
                  </a:lnTo>
                  <a:lnTo>
                    <a:pt x="435" y="1485"/>
                  </a:lnTo>
                  <a:lnTo>
                    <a:pt x="401" y="1383"/>
                  </a:lnTo>
                  <a:lnTo>
                    <a:pt x="399" y="1372"/>
                  </a:lnTo>
                  <a:lnTo>
                    <a:pt x="354" y="1228"/>
                  </a:lnTo>
                  <a:lnTo>
                    <a:pt x="328" y="1149"/>
                  </a:lnTo>
                  <a:lnTo>
                    <a:pt x="246" y="1071"/>
                  </a:lnTo>
                  <a:lnTo>
                    <a:pt x="0" y="834"/>
                  </a:lnTo>
                  <a:lnTo>
                    <a:pt x="13" y="821"/>
                  </a:lnTo>
                  <a:lnTo>
                    <a:pt x="265" y="1052"/>
                  </a:lnTo>
                  <a:lnTo>
                    <a:pt x="587" y="785"/>
                  </a:lnTo>
                  <a:lnTo>
                    <a:pt x="590" y="782"/>
                  </a:lnTo>
                  <a:lnTo>
                    <a:pt x="627" y="753"/>
                  </a:lnTo>
                  <a:lnTo>
                    <a:pt x="703" y="685"/>
                  </a:lnTo>
                  <a:lnTo>
                    <a:pt x="650" y="617"/>
                  </a:lnTo>
                  <a:lnTo>
                    <a:pt x="627" y="638"/>
                  </a:lnTo>
                  <a:lnTo>
                    <a:pt x="519" y="737"/>
                  </a:lnTo>
                  <a:lnTo>
                    <a:pt x="317" y="740"/>
                  </a:lnTo>
                  <a:lnTo>
                    <a:pt x="252" y="842"/>
                  </a:lnTo>
                  <a:lnTo>
                    <a:pt x="226" y="824"/>
                  </a:lnTo>
                  <a:lnTo>
                    <a:pt x="244" y="795"/>
                  </a:lnTo>
                  <a:lnTo>
                    <a:pt x="239" y="535"/>
                  </a:lnTo>
                  <a:lnTo>
                    <a:pt x="246" y="362"/>
                  </a:lnTo>
                  <a:lnTo>
                    <a:pt x="246" y="346"/>
                  </a:lnTo>
                  <a:lnTo>
                    <a:pt x="354" y="299"/>
                  </a:lnTo>
                  <a:lnTo>
                    <a:pt x="459" y="252"/>
                  </a:lnTo>
                  <a:lnTo>
                    <a:pt x="624" y="181"/>
                  </a:lnTo>
                  <a:lnTo>
                    <a:pt x="918" y="50"/>
                  </a:lnTo>
                  <a:lnTo>
                    <a:pt x="1028" y="0"/>
                  </a:lnTo>
                  <a:lnTo>
                    <a:pt x="1036" y="5"/>
                  </a:lnTo>
                  <a:lnTo>
                    <a:pt x="1043" y="8"/>
                  </a:lnTo>
                  <a:lnTo>
                    <a:pt x="1093" y="29"/>
                  </a:lnTo>
                  <a:lnTo>
                    <a:pt x="1130" y="44"/>
                  </a:lnTo>
                  <a:lnTo>
                    <a:pt x="1156" y="55"/>
                  </a:lnTo>
                  <a:lnTo>
                    <a:pt x="1211" y="79"/>
                  </a:lnTo>
                  <a:lnTo>
                    <a:pt x="1245" y="92"/>
                  </a:lnTo>
                  <a:lnTo>
                    <a:pt x="1316" y="123"/>
                  </a:lnTo>
                  <a:lnTo>
                    <a:pt x="1431" y="170"/>
                  </a:lnTo>
                  <a:lnTo>
                    <a:pt x="1570" y="228"/>
                  </a:lnTo>
                  <a:lnTo>
                    <a:pt x="1586" y="233"/>
                  </a:lnTo>
                  <a:lnTo>
                    <a:pt x="1591" y="236"/>
                  </a:lnTo>
                  <a:lnTo>
                    <a:pt x="1696" y="281"/>
                  </a:lnTo>
                  <a:lnTo>
                    <a:pt x="1709" y="286"/>
                  </a:lnTo>
                  <a:lnTo>
                    <a:pt x="1715" y="302"/>
                  </a:lnTo>
                  <a:lnTo>
                    <a:pt x="1728" y="349"/>
                  </a:lnTo>
                  <a:lnTo>
                    <a:pt x="1757" y="459"/>
                  </a:lnTo>
                  <a:lnTo>
                    <a:pt x="1791" y="575"/>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0" name="フリーフォーム 209"/>
            <p:cNvSpPr>
              <a:spLocks/>
            </p:cNvSpPr>
            <p:nvPr/>
          </p:nvSpPr>
          <p:spPr bwMode="auto">
            <a:xfrm>
              <a:off x="2386047" y="4329132"/>
              <a:ext cx="424939" cy="578685"/>
            </a:xfrm>
            <a:custGeom>
              <a:avLst/>
              <a:gdLst>
                <a:gd name="T0" fmla="*/ 870 w 886"/>
                <a:gd name="T1" fmla="*/ 139 h 1189"/>
                <a:gd name="T2" fmla="*/ 852 w 886"/>
                <a:gd name="T3" fmla="*/ 189 h 1189"/>
                <a:gd name="T4" fmla="*/ 807 w 886"/>
                <a:gd name="T5" fmla="*/ 344 h 1189"/>
                <a:gd name="T6" fmla="*/ 794 w 886"/>
                <a:gd name="T7" fmla="*/ 389 h 1189"/>
                <a:gd name="T8" fmla="*/ 779 w 886"/>
                <a:gd name="T9" fmla="*/ 444 h 1189"/>
                <a:gd name="T10" fmla="*/ 768 w 886"/>
                <a:gd name="T11" fmla="*/ 486 h 1189"/>
                <a:gd name="T12" fmla="*/ 755 w 886"/>
                <a:gd name="T13" fmla="*/ 538 h 1189"/>
                <a:gd name="T14" fmla="*/ 747 w 886"/>
                <a:gd name="T15" fmla="*/ 567 h 1189"/>
                <a:gd name="T16" fmla="*/ 739 w 886"/>
                <a:gd name="T17" fmla="*/ 593 h 1189"/>
                <a:gd name="T18" fmla="*/ 723 w 886"/>
                <a:gd name="T19" fmla="*/ 651 h 1189"/>
                <a:gd name="T20" fmla="*/ 705 w 886"/>
                <a:gd name="T21" fmla="*/ 722 h 1189"/>
                <a:gd name="T22" fmla="*/ 695 w 886"/>
                <a:gd name="T23" fmla="*/ 754 h 1189"/>
                <a:gd name="T24" fmla="*/ 684 w 886"/>
                <a:gd name="T25" fmla="*/ 796 h 1189"/>
                <a:gd name="T26" fmla="*/ 679 w 886"/>
                <a:gd name="T27" fmla="*/ 814 h 1189"/>
                <a:gd name="T28" fmla="*/ 674 w 886"/>
                <a:gd name="T29" fmla="*/ 830 h 1189"/>
                <a:gd name="T30" fmla="*/ 668 w 886"/>
                <a:gd name="T31" fmla="*/ 856 h 1189"/>
                <a:gd name="T32" fmla="*/ 663 w 886"/>
                <a:gd name="T33" fmla="*/ 869 h 1189"/>
                <a:gd name="T34" fmla="*/ 658 w 886"/>
                <a:gd name="T35" fmla="*/ 887 h 1189"/>
                <a:gd name="T36" fmla="*/ 653 w 886"/>
                <a:gd name="T37" fmla="*/ 906 h 1189"/>
                <a:gd name="T38" fmla="*/ 647 w 886"/>
                <a:gd name="T39" fmla="*/ 929 h 1189"/>
                <a:gd name="T40" fmla="*/ 640 w 886"/>
                <a:gd name="T41" fmla="*/ 953 h 1189"/>
                <a:gd name="T42" fmla="*/ 629 w 886"/>
                <a:gd name="T43" fmla="*/ 992 h 1189"/>
                <a:gd name="T44" fmla="*/ 621 w 886"/>
                <a:gd name="T45" fmla="*/ 1026 h 1189"/>
                <a:gd name="T46" fmla="*/ 611 w 886"/>
                <a:gd name="T47" fmla="*/ 1045 h 1189"/>
                <a:gd name="T48" fmla="*/ 592 w 886"/>
                <a:gd name="T49" fmla="*/ 1074 h 1189"/>
                <a:gd name="T50" fmla="*/ 566 w 886"/>
                <a:gd name="T51" fmla="*/ 1105 h 1189"/>
                <a:gd name="T52" fmla="*/ 540 w 886"/>
                <a:gd name="T53" fmla="*/ 1134 h 1189"/>
                <a:gd name="T54" fmla="*/ 527 w 886"/>
                <a:gd name="T55" fmla="*/ 1147 h 1189"/>
                <a:gd name="T56" fmla="*/ 514 w 886"/>
                <a:gd name="T57" fmla="*/ 1160 h 1189"/>
                <a:gd name="T58" fmla="*/ 495 w 886"/>
                <a:gd name="T59" fmla="*/ 1173 h 1189"/>
                <a:gd name="T60" fmla="*/ 472 w 886"/>
                <a:gd name="T61" fmla="*/ 1184 h 1189"/>
                <a:gd name="T62" fmla="*/ 451 w 886"/>
                <a:gd name="T63" fmla="*/ 1189 h 1189"/>
                <a:gd name="T64" fmla="*/ 432 w 886"/>
                <a:gd name="T65" fmla="*/ 1189 h 1189"/>
                <a:gd name="T66" fmla="*/ 404 w 886"/>
                <a:gd name="T67" fmla="*/ 1189 h 1189"/>
                <a:gd name="T68" fmla="*/ 377 w 886"/>
                <a:gd name="T69" fmla="*/ 1189 h 1189"/>
                <a:gd name="T70" fmla="*/ 351 w 886"/>
                <a:gd name="T71" fmla="*/ 1189 h 1189"/>
                <a:gd name="T72" fmla="*/ 212 w 886"/>
                <a:gd name="T73" fmla="*/ 1142 h 1189"/>
                <a:gd name="T74" fmla="*/ 162 w 886"/>
                <a:gd name="T75" fmla="*/ 1124 h 1189"/>
                <a:gd name="T76" fmla="*/ 131 w 886"/>
                <a:gd name="T77" fmla="*/ 1116 h 1189"/>
                <a:gd name="T78" fmla="*/ 105 w 886"/>
                <a:gd name="T79" fmla="*/ 1108 h 1189"/>
                <a:gd name="T80" fmla="*/ 89 w 886"/>
                <a:gd name="T81" fmla="*/ 1103 h 1189"/>
                <a:gd name="T82" fmla="*/ 73 w 886"/>
                <a:gd name="T83" fmla="*/ 1100 h 1189"/>
                <a:gd name="T84" fmla="*/ 52 w 886"/>
                <a:gd name="T85" fmla="*/ 1087 h 1189"/>
                <a:gd name="T86" fmla="*/ 18 w 886"/>
                <a:gd name="T87" fmla="*/ 1076 h 1189"/>
                <a:gd name="T88" fmla="*/ 3 w 886"/>
                <a:gd name="T89" fmla="*/ 1071 h 1189"/>
                <a:gd name="T90" fmla="*/ 24 w 886"/>
                <a:gd name="T91" fmla="*/ 990 h 1189"/>
                <a:gd name="T92" fmla="*/ 55 w 886"/>
                <a:gd name="T93" fmla="*/ 885 h 1189"/>
                <a:gd name="T94" fmla="*/ 102 w 886"/>
                <a:gd name="T95" fmla="*/ 872 h 1189"/>
                <a:gd name="T96" fmla="*/ 141 w 886"/>
                <a:gd name="T97" fmla="*/ 688 h 1189"/>
                <a:gd name="T98" fmla="*/ 144 w 886"/>
                <a:gd name="T99" fmla="*/ 646 h 1189"/>
                <a:gd name="T100" fmla="*/ 157 w 886"/>
                <a:gd name="T101" fmla="*/ 454 h 1189"/>
                <a:gd name="T102" fmla="*/ 210 w 886"/>
                <a:gd name="T103" fmla="*/ 363 h 1189"/>
                <a:gd name="T104" fmla="*/ 307 w 886"/>
                <a:gd name="T105" fmla="*/ 368 h 1189"/>
                <a:gd name="T106" fmla="*/ 388 w 886"/>
                <a:gd name="T107" fmla="*/ 381 h 1189"/>
                <a:gd name="T108" fmla="*/ 459 w 886"/>
                <a:gd name="T109" fmla="*/ 166 h 1189"/>
                <a:gd name="T110" fmla="*/ 503 w 886"/>
                <a:gd name="T111" fmla="*/ 0 h 1189"/>
                <a:gd name="T112" fmla="*/ 692 w 886"/>
                <a:gd name="T113" fmla="*/ 37 h 1189"/>
                <a:gd name="T114" fmla="*/ 731 w 886"/>
                <a:gd name="T115" fmla="*/ 48 h 1189"/>
                <a:gd name="T116" fmla="*/ 881 w 886"/>
                <a:gd name="T117" fmla="*/ 58 h 1189"/>
                <a:gd name="T118" fmla="*/ 881 w 886"/>
                <a:gd name="T119" fmla="*/ 82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86" h="1189">
                  <a:moveTo>
                    <a:pt x="878" y="103"/>
                  </a:moveTo>
                  <a:lnTo>
                    <a:pt x="876" y="126"/>
                  </a:lnTo>
                  <a:lnTo>
                    <a:pt x="873" y="126"/>
                  </a:lnTo>
                  <a:lnTo>
                    <a:pt x="873" y="132"/>
                  </a:lnTo>
                  <a:lnTo>
                    <a:pt x="870" y="132"/>
                  </a:lnTo>
                  <a:lnTo>
                    <a:pt x="870" y="139"/>
                  </a:lnTo>
                  <a:lnTo>
                    <a:pt x="868" y="147"/>
                  </a:lnTo>
                  <a:lnTo>
                    <a:pt x="868" y="153"/>
                  </a:lnTo>
                  <a:lnTo>
                    <a:pt x="865" y="158"/>
                  </a:lnTo>
                  <a:lnTo>
                    <a:pt x="860" y="166"/>
                  </a:lnTo>
                  <a:lnTo>
                    <a:pt x="855" y="181"/>
                  </a:lnTo>
                  <a:lnTo>
                    <a:pt x="852" y="189"/>
                  </a:lnTo>
                  <a:lnTo>
                    <a:pt x="849" y="197"/>
                  </a:lnTo>
                  <a:lnTo>
                    <a:pt x="849" y="200"/>
                  </a:lnTo>
                  <a:lnTo>
                    <a:pt x="831" y="263"/>
                  </a:lnTo>
                  <a:lnTo>
                    <a:pt x="820" y="302"/>
                  </a:lnTo>
                  <a:lnTo>
                    <a:pt x="810" y="342"/>
                  </a:lnTo>
                  <a:lnTo>
                    <a:pt x="807" y="344"/>
                  </a:lnTo>
                  <a:lnTo>
                    <a:pt x="807" y="347"/>
                  </a:lnTo>
                  <a:lnTo>
                    <a:pt x="805" y="355"/>
                  </a:lnTo>
                  <a:lnTo>
                    <a:pt x="802" y="360"/>
                  </a:lnTo>
                  <a:lnTo>
                    <a:pt x="797" y="384"/>
                  </a:lnTo>
                  <a:lnTo>
                    <a:pt x="797" y="386"/>
                  </a:lnTo>
                  <a:lnTo>
                    <a:pt x="794" y="389"/>
                  </a:lnTo>
                  <a:lnTo>
                    <a:pt x="794" y="391"/>
                  </a:lnTo>
                  <a:lnTo>
                    <a:pt x="792" y="402"/>
                  </a:lnTo>
                  <a:lnTo>
                    <a:pt x="789" y="410"/>
                  </a:lnTo>
                  <a:lnTo>
                    <a:pt x="789" y="412"/>
                  </a:lnTo>
                  <a:lnTo>
                    <a:pt x="784" y="426"/>
                  </a:lnTo>
                  <a:lnTo>
                    <a:pt x="779" y="444"/>
                  </a:lnTo>
                  <a:lnTo>
                    <a:pt x="779" y="452"/>
                  </a:lnTo>
                  <a:lnTo>
                    <a:pt x="776" y="457"/>
                  </a:lnTo>
                  <a:lnTo>
                    <a:pt x="773" y="462"/>
                  </a:lnTo>
                  <a:lnTo>
                    <a:pt x="773" y="473"/>
                  </a:lnTo>
                  <a:lnTo>
                    <a:pt x="771" y="473"/>
                  </a:lnTo>
                  <a:lnTo>
                    <a:pt x="768" y="486"/>
                  </a:lnTo>
                  <a:lnTo>
                    <a:pt x="765" y="502"/>
                  </a:lnTo>
                  <a:lnTo>
                    <a:pt x="760" y="520"/>
                  </a:lnTo>
                  <a:lnTo>
                    <a:pt x="758" y="523"/>
                  </a:lnTo>
                  <a:lnTo>
                    <a:pt x="758" y="525"/>
                  </a:lnTo>
                  <a:lnTo>
                    <a:pt x="758" y="528"/>
                  </a:lnTo>
                  <a:lnTo>
                    <a:pt x="755" y="538"/>
                  </a:lnTo>
                  <a:lnTo>
                    <a:pt x="752" y="541"/>
                  </a:lnTo>
                  <a:lnTo>
                    <a:pt x="752" y="546"/>
                  </a:lnTo>
                  <a:lnTo>
                    <a:pt x="750" y="549"/>
                  </a:lnTo>
                  <a:lnTo>
                    <a:pt x="750" y="557"/>
                  </a:lnTo>
                  <a:lnTo>
                    <a:pt x="747" y="559"/>
                  </a:lnTo>
                  <a:lnTo>
                    <a:pt x="747" y="567"/>
                  </a:lnTo>
                  <a:lnTo>
                    <a:pt x="744" y="572"/>
                  </a:lnTo>
                  <a:lnTo>
                    <a:pt x="744" y="575"/>
                  </a:lnTo>
                  <a:lnTo>
                    <a:pt x="744" y="578"/>
                  </a:lnTo>
                  <a:lnTo>
                    <a:pt x="742" y="588"/>
                  </a:lnTo>
                  <a:lnTo>
                    <a:pt x="739" y="591"/>
                  </a:lnTo>
                  <a:lnTo>
                    <a:pt x="739" y="593"/>
                  </a:lnTo>
                  <a:lnTo>
                    <a:pt x="739" y="596"/>
                  </a:lnTo>
                  <a:lnTo>
                    <a:pt x="731" y="622"/>
                  </a:lnTo>
                  <a:lnTo>
                    <a:pt x="726" y="638"/>
                  </a:lnTo>
                  <a:lnTo>
                    <a:pt x="726" y="643"/>
                  </a:lnTo>
                  <a:lnTo>
                    <a:pt x="723" y="646"/>
                  </a:lnTo>
                  <a:lnTo>
                    <a:pt x="723" y="651"/>
                  </a:lnTo>
                  <a:lnTo>
                    <a:pt x="723" y="654"/>
                  </a:lnTo>
                  <a:lnTo>
                    <a:pt x="716" y="683"/>
                  </a:lnTo>
                  <a:lnTo>
                    <a:pt x="713" y="685"/>
                  </a:lnTo>
                  <a:lnTo>
                    <a:pt x="705" y="717"/>
                  </a:lnTo>
                  <a:lnTo>
                    <a:pt x="705" y="719"/>
                  </a:lnTo>
                  <a:lnTo>
                    <a:pt x="705" y="722"/>
                  </a:lnTo>
                  <a:lnTo>
                    <a:pt x="703" y="730"/>
                  </a:lnTo>
                  <a:lnTo>
                    <a:pt x="700" y="735"/>
                  </a:lnTo>
                  <a:lnTo>
                    <a:pt x="700" y="743"/>
                  </a:lnTo>
                  <a:lnTo>
                    <a:pt x="697" y="746"/>
                  </a:lnTo>
                  <a:lnTo>
                    <a:pt x="697" y="748"/>
                  </a:lnTo>
                  <a:lnTo>
                    <a:pt x="695" y="754"/>
                  </a:lnTo>
                  <a:lnTo>
                    <a:pt x="695" y="759"/>
                  </a:lnTo>
                  <a:lnTo>
                    <a:pt x="689" y="777"/>
                  </a:lnTo>
                  <a:lnTo>
                    <a:pt x="687" y="782"/>
                  </a:lnTo>
                  <a:lnTo>
                    <a:pt x="687" y="785"/>
                  </a:lnTo>
                  <a:lnTo>
                    <a:pt x="687" y="788"/>
                  </a:lnTo>
                  <a:lnTo>
                    <a:pt x="684" y="796"/>
                  </a:lnTo>
                  <a:lnTo>
                    <a:pt x="684" y="798"/>
                  </a:lnTo>
                  <a:lnTo>
                    <a:pt x="682" y="801"/>
                  </a:lnTo>
                  <a:lnTo>
                    <a:pt x="682" y="806"/>
                  </a:lnTo>
                  <a:lnTo>
                    <a:pt x="682" y="809"/>
                  </a:lnTo>
                  <a:lnTo>
                    <a:pt x="679" y="811"/>
                  </a:lnTo>
                  <a:lnTo>
                    <a:pt x="679" y="814"/>
                  </a:lnTo>
                  <a:lnTo>
                    <a:pt x="679" y="817"/>
                  </a:lnTo>
                  <a:lnTo>
                    <a:pt x="676" y="819"/>
                  </a:lnTo>
                  <a:lnTo>
                    <a:pt x="676" y="822"/>
                  </a:lnTo>
                  <a:lnTo>
                    <a:pt x="676" y="824"/>
                  </a:lnTo>
                  <a:lnTo>
                    <a:pt x="676" y="827"/>
                  </a:lnTo>
                  <a:lnTo>
                    <a:pt x="674" y="830"/>
                  </a:lnTo>
                  <a:lnTo>
                    <a:pt x="674" y="832"/>
                  </a:lnTo>
                  <a:lnTo>
                    <a:pt x="674" y="835"/>
                  </a:lnTo>
                  <a:lnTo>
                    <a:pt x="671" y="840"/>
                  </a:lnTo>
                  <a:lnTo>
                    <a:pt x="668" y="848"/>
                  </a:lnTo>
                  <a:lnTo>
                    <a:pt x="668" y="853"/>
                  </a:lnTo>
                  <a:lnTo>
                    <a:pt x="668" y="856"/>
                  </a:lnTo>
                  <a:lnTo>
                    <a:pt x="666" y="859"/>
                  </a:lnTo>
                  <a:lnTo>
                    <a:pt x="666" y="861"/>
                  </a:lnTo>
                  <a:lnTo>
                    <a:pt x="666" y="864"/>
                  </a:lnTo>
                  <a:lnTo>
                    <a:pt x="666" y="866"/>
                  </a:lnTo>
                  <a:lnTo>
                    <a:pt x="663" y="866"/>
                  </a:lnTo>
                  <a:lnTo>
                    <a:pt x="663" y="869"/>
                  </a:lnTo>
                  <a:lnTo>
                    <a:pt x="663" y="872"/>
                  </a:lnTo>
                  <a:lnTo>
                    <a:pt x="663" y="874"/>
                  </a:lnTo>
                  <a:lnTo>
                    <a:pt x="661" y="877"/>
                  </a:lnTo>
                  <a:lnTo>
                    <a:pt x="661" y="880"/>
                  </a:lnTo>
                  <a:lnTo>
                    <a:pt x="661" y="885"/>
                  </a:lnTo>
                  <a:lnTo>
                    <a:pt x="658" y="887"/>
                  </a:lnTo>
                  <a:lnTo>
                    <a:pt x="658" y="890"/>
                  </a:lnTo>
                  <a:lnTo>
                    <a:pt x="658" y="893"/>
                  </a:lnTo>
                  <a:lnTo>
                    <a:pt x="655" y="898"/>
                  </a:lnTo>
                  <a:lnTo>
                    <a:pt x="655" y="901"/>
                  </a:lnTo>
                  <a:lnTo>
                    <a:pt x="655" y="903"/>
                  </a:lnTo>
                  <a:lnTo>
                    <a:pt x="653" y="906"/>
                  </a:lnTo>
                  <a:lnTo>
                    <a:pt x="653" y="908"/>
                  </a:lnTo>
                  <a:lnTo>
                    <a:pt x="653" y="914"/>
                  </a:lnTo>
                  <a:lnTo>
                    <a:pt x="650" y="922"/>
                  </a:lnTo>
                  <a:lnTo>
                    <a:pt x="650" y="924"/>
                  </a:lnTo>
                  <a:lnTo>
                    <a:pt x="647" y="927"/>
                  </a:lnTo>
                  <a:lnTo>
                    <a:pt x="647" y="929"/>
                  </a:lnTo>
                  <a:lnTo>
                    <a:pt x="647" y="932"/>
                  </a:lnTo>
                  <a:lnTo>
                    <a:pt x="645" y="935"/>
                  </a:lnTo>
                  <a:lnTo>
                    <a:pt x="645" y="940"/>
                  </a:lnTo>
                  <a:lnTo>
                    <a:pt x="642" y="943"/>
                  </a:lnTo>
                  <a:lnTo>
                    <a:pt x="642" y="948"/>
                  </a:lnTo>
                  <a:lnTo>
                    <a:pt x="640" y="953"/>
                  </a:lnTo>
                  <a:lnTo>
                    <a:pt x="640" y="961"/>
                  </a:lnTo>
                  <a:lnTo>
                    <a:pt x="637" y="966"/>
                  </a:lnTo>
                  <a:lnTo>
                    <a:pt x="637" y="971"/>
                  </a:lnTo>
                  <a:lnTo>
                    <a:pt x="634" y="977"/>
                  </a:lnTo>
                  <a:lnTo>
                    <a:pt x="632" y="984"/>
                  </a:lnTo>
                  <a:lnTo>
                    <a:pt x="629" y="992"/>
                  </a:lnTo>
                  <a:lnTo>
                    <a:pt x="629" y="995"/>
                  </a:lnTo>
                  <a:lnTo>
                    <a:pt x="626" y="1000"/>
                  </a:lnTo>
                  <a:lnTo>
                    <a:pt x="624" y="1011"/>
                  </a:lnTo>
                  <a:lnTo>
                    <a:pt x="621" y="1019"/>
                  </a:lnTo>
                  <a:lnTo>
                    <a:pt x="621" y="1021"/>
                  </a:lnTo>
                  <a:lnTo>
                    <a:pt x="621" y="1026"/>
                  </a:lnTo>
                  <a:lnTo>
                    <a:pt x="619" y="1029"/>
                  </a:lnTo>
                  <a:lnTo>
                    <a:pt x="619" y="1032"/>
                  </a:lnTo>
                  <a:lnTo>
                    <a:pt x="616" y="1034"/>
                  </a:lnTo>
                  <a:lnTo>
                    <a:pt x="616" y="1037"/>
                  </a:lnTo>
                  <a:lnTo>
                    <a:pt x="613" y="1042"/>
                  </a:lnTo>
                  <a:lnTo>
                    <a:pt x="611" y="1045"/>
                  </a:lnTo>
                  <a:lnTo>
                    <a:pt x="611" y="1047"/>
                  </a:lnTo>
                  <a:lnTo>
                    <a:pt x="608" y="1050"/>
                  </a:lnTo>
                  <a:lnTo>
                    <a:pt x="608" y="1053"/>
                  </a:lnTo>
                  <a:lnTo>
                    <a:pt x="603" y="1058"/>
                  </a:lnTo>
                  <a:lnTo>
                    <a:pt x="598" y="1066"/>
                  </a:lnTo>
                  <a:lnTo>
                    <a:pt x="592" y="1074"/>
                  </a:lnTo>
                  <a:lnTo>
                    <a:pt x="590" y="1079"/>
                  </a:lnTo>
                  <a:lnTo>
                    <a:pt x="587" y="1082"/>
                  </a:lnTo>
                  <a:lnTo>
                    <a:pt x="582" y="1087"/>
                  </a:lnTo>
                  <a:lnTo>
                    <a:pt x="577" y="1095"/>
                  </a:lnTo>
                  <a:lnTo>
                    <a:pt x="574" y="1095"/>
                  </a:lnTo>
                  <a:lnTo>
                    <a:pt x="566" y="1105"/>
                  </a:lnTo>
                  <a:lnTo>
                    <a:pt x="566" y="1108"/>
                  </a:lnTo>
                  <a:lnTo>
                    <a:pt x="564" y="1108"/>
                  </a:lnTo>
                  <a:lnTo>
                    <a:pt x="556" y="1118"/>
                  </a:lnTo>
                  <a:lnTo>
                    <a:pt x="550" y="1124"/>
                  </a:lnTo>
                  <a:lnTo>
                    <a:pt x="545" y="1129"/>
                  </a:lnTo>
                  <a:lnTo>
                    <a:pt x="540" y="1134"/>
                  </a:lnTo>
                  <a:lnTo>
                    <a:pt x="537" y="1137"/>
                  </a:lnTo>
                  <a:lnTo>
                    <a:pt x="537" y="1139"/>
                  </a:lnTo>
                  <a:lnTo>
                    <a:pt x="535" y="1139"/>
                  </a:lnTo>
                  <a:lnTo>
                    <a:pt x="532" y="1145"/>
                  </a:lnTo>
                  <a:lnTo>
                    <a:pt x="529" y="1145"/>
                  </a:lnTo>
                  <a:lnTo>
                    <a:pt x="527" y="1147"/>
                  </a:lnTo>
                  <a:lnTo>
                    <a:pt x="527" y="1150"/>
                  </a:lnTo>
                  <a:lnTo>
                    <a:pt x="522" y="1152"/>
                  </a:lnTo>
                  <a:lnTo>
                    <a:pt x="522" y="1155"/>
                  </a:lnTo>
                  <a:lnTo>
                    <a:pt x="519" y="1155"/>
                  </a:lnTo>
                  <a:lnTo>
                    <a:pt x="519" y="1158"/>
                  </a:lnTo>
                  <a:lnTo>
                    <a:pt x="514" y="1160"/>
                  </a:lnTo>
                  <a:lnTo>
                    <a:pt x="511" y="1160"/>
                  </a:lnTo>
                  <a:lnTo>
                    <a:pt x="511" y="1163"/>
                  </a:lnTo>
                  <a:lnTo>
                    <a:pt x="509" y="1163"/>
                  </a:lnTo>
                  <a:lnTo>
                    <a:pt x="503" y="1168"/>
                  </a:lnTo>
                  <a:lnTo>
                    <a:pt x="498" y="1171"/>
                  </a:lnTo>
                  <a:lnTo>
                    <a:pt x="495" y="1173"/>
                  </a:lnTo>
                  <a:lnTo>
                    <a:pt x="490" y="1176"/>
                  </a:lnTo>
                  <a:lnTo>
                    <a:pt x="488" y="1176"/>
                  </a:lnTo>
                  <a:lnTo>
                    <a:pt x="482" y="1179"/>
                  </a:lnTo>
                  <a:lnTo>
                    <a:pt x="480" y="1181"/>
                  </a:lnTo>
                  <a:lnTo>
                    <a:pt x="474" y="1184"/>
                  </a:lnTo>
                  <a:lnTo>
                    <a:pt x="472" y="1184"/>
                  </a:lnTo>
                  <a:lnTo>
                    <a:pt x="467" y="1184"/>
                  </a:lnTo>
                  <a:lnTo>
                    <a:pt x="461" y="1187"/>
                  </a:lnTo>
                  <a:lnTo>
                    <a:pt x="456" y="1187"/>
                  </a:lnTo>
                  <a:lnTo>
                    <a:pt x="453" y="1187"/>
                  </a:lnTo>
                  <a:lnTo>
                    <a:pt x="453" y="1189"/>
                  </a:lnTo>
                  <a:lnTo>
                    <a:pt x="451" y="1189"/>
                  </a:lnTo>
                  <a:lnTo>
                    <a:pt x="446" y="1189"/>
                  </a:lnTo>
                  <a:lnTo>
                    <a:pt x="443" y="1189"/>
                  </a:lnTo>
                  <a:lnTo>
                    <a:pt x="440" y="1189"/>
                  </a:lnTo>
                  <a:lnTo>
                    <a:pt x="438" y="1189"/>
                  </a:lnTo>
                  <a:lnTo>
                    <a:pt x="435" y="1189"/>
                  </a:lnTo>
                  <a:lnTo>
                    <a:pt x="432" y="1189"/>
                  </a:lnTo>
                  <a:lnTo>
                    <a:pt x="430" y="1189"/>
                  </a:lnTo>
                  <a:lnTo>
                    <a:pt x="427" y="1189"/>
                  </a:lnTo>
                  <a:lnTo>
                    <a:pt x="425" y="1189"/>
                  </a:lnTo>
                  <a:lnTo>
                    <a:pt x="419" y="1189"/>
                  </a:lnTo>
                  <a:lnTo>
                    <a:pt x="414" y="1189"/>
                  </a:lnTo>
                  <a:lnTo>
                    <a:pt x="404" y="1189"/>
                  </a:lnTo>
                  <a:lnTo>
                    <a:pt x="398" y="1189"/>
                  </a:lnTo>
                  <a:lnTo>
                    <a:pt x="393" y="1189"/>
                  </a:lnTo>
                  <a:lnTo>
                    <a:pt x="388" y="1189"/>
                  </a:lnTo>
                  <a:lnTo>
                    <a:pt x="385" y="1189"/>
                  </a:lnTo>
                  <a:lnTo>
                    <a:pt x="380" y="1189"/>
                  </a:lnTo>
                  <a:lnTo>
                    <a:pt x="377" y="1189"/>
                  </a:lnTo>
                  <a:lnTo>
                    <a:pt x="370" y="1187"/>
                  </a:lnTo>
                  <a:lnTo>
                    <a:pt x="367" y="1187"/>
                  </a:lnTo>
                  <a:lnTo>
                    <a:pt x="364" y="1187"/>
                  </a:lnTo>
                  <a:lnTo>
                    <a:pt x="362" y="1187"/>
                  </a:lnTo>
                  <a:lnTo>
                    <a:pt x="356" y="1187"/>
                  </a:lnTo>
                  <a:lnTo>
                    <a:pt x="351" y="1189"/>
                  </a:lnTo>
                  <a:lnTo>
                    <a:pt x="307" y="1176"/>
                  </a:lnTo>
                  <a:lnTo>
                    <a:pt x="238" y="1155"/>
                  </a:lnTo>
                  <a:lnTo>
                    <a:pt x="231" y="1150"/>
                  </a:lnTo>
                  <a:lnTo>
                    <a:pt x="218" y="1142"/>
                  </a:lnTo>
                  <a:lnTo>
                    <a:pt x="215" y="1142"/>
                  </a:lnTo>
                  <a:lnTo>
                    <a:pt x="212" y="1142"/>
                  </a:lnTo>
                  <a:lnTo>
                    <a:pt x="210" y="1139"/>
                  </a:lnTo>
                  <a:lnTo>
                    <a:pt x="199" y="1137"/>
                  </a:lnTo>
                  <a:lnTo>
                    <a:pt x="191" y="1134"/>
                  </a:lnTo>
                  <a:lnTo>
                    <a:pt x="186" y="1131"/>
                  </a:lnTo>
                  <a:lnTo>
                    <a:pt x="183" y="1131"/>
                  </a:lnTo>
                  <a:lnTo>
                    <a:pt x="162" y="1124"/>
                  </a:lnTo>
                  <a:lnTo>
                    <a:pt x="157" y="1124"/>
                  </a:lnTo>
                  <a:lnTo>
                    <a:pt x="147" y="1118"/>
                  </a:lnTo>
                  <a:lnTo>
                    <a:pt x="144" y="1118"/>
                  </a:lnTo>
                  <a:lnTo>
                    <a:pt x="141" y="1118"/>
                  </a:lnTo>
                  <a:lnTo>
                    <a:pt x="136" y="1116"/>
                  </a:lnTo>
                  <a:lnTo>
                    <a:pt x="131" y="1116"/>
                  </a:lnTo>
                  <a:lnTo>
                    <a:pt x="118" y="1110"/>
                  </a:lnTo>
                  <a:lnTo>
                    <a:pt x="115" y="1110"/>
                  </a:lnTo>
                  <a:lnTo>
                    <a:pt x="113" y="1110"/>
                  </a:lnTo>
                  <a:lnTo>
                    <a:pt x="110" y="1108"/>
                  </a:lnTo>
                  <a:lnTo>
                    <a:pt x="107" y="1108"/>
                  </a:lnTo>
                  <a:lnTo>
                    <a:pt x="105" y="1108"/>
                  </a:lnTo>
                  <a:lnTo>
                    <a:pt x="102" y="1105"/>
                  </a:lnTo>
                  <a:lnTo>
                    <a:pt x="100" y="1105"/>
                  </a:lnTo>
                  <a:lnTo>
                    <a:pt x="97" y="1105"/>
                  </a:lnTo>
                  <a:lnTo>
                    <a:pt x="94" y="1105"/>
                  </a:lnTo>
                  <a:lnTo>
                    <a:pt x="92" y="1103"/>
                  </a:lnTo>
                  <a:lnTo>
                    <a:pt x="89" y="1103"/>
                  </a:lnTo>
                  <a:lnTo>
                    <a:pt x="86" y="1103"/>
                  </a:lnTo>
                  <a:lnTo>
                    <a:pt x="84" y="1103"/>
                  </a:lnTo>
                  <a:lnTo>
                    <a:pt x="81" y="1103"/>
                  </a:lnTo>
                  <a:lnTo>
                    <a:pt x="79" y="1100"/>
                  </a:lnTo>
                  <a:lnTo>
                    <a:pt x="76" y="1100"/>
                  </a:lnTo>
                  <a:lnTo>
                    <a:pt x="73" y="1100"/>
                  </a:lnTo>
                  <a:lnTo>
                    <a:pt x="71" y="1100"/>
                  </a:lnTo>
                  <a:lnTo>
                    <a:pt x="71" y="1097"/>
                  </a:lnTo>
                  <a:lnTo>
                    <a:pt x="71" y="1095"/>
                  </a:lnTo>
                  <a:lnTo>
                    <a:pt x="71" y="1092"/>
                  </a:lnTo>
                  <a:lnTo>
                    <a:pt x="65" y="1092"/>
                  </a:lnTo>
                  <a:lnTo>
                    <a:pt x="52" y="1087"/>
                  </a:lnTo>
                  <a:lnTo>
                    <a:pt x="47" y="1087"/>
                  </a:lnTo>
                  <a:lnTo>
                    <a:pt x="42" y="1084"/>
                  </a:lnTo>
                  <a:lnTo>
                    <a:pt x="37" y="1084"/>
                  </a:lnTo>
                  <a:lnTo>
                    <a:pt x="26" y="1079"/>
                  </a:lnTo>
                  <a:lnTo>
                    <a:pt x="24" y="1079"/>
                  </a:lnTo>
                  <a:lnTo>
                    <a:pt x="18" y="1076"/>
                  </a:lnTo>
                  <a:lnTo>
                    <a:pt x="16" y="1076"/>
                  </a:lnTo>
                  <a:lnTo>
                    <a:pt x="13" y="1076"/>
                  </a:lnTo>
                  <a:lnTo>
                    <a:pt x="10" y="1076"/>
                  </a:lnTo>
                  <a:lnTo>
                    <a:pt x="10" y="1074"/>
                  </a:lnTo>
                  <a:lnTo>
                    <a:pt x="8" y="1074"/>
                  </a:lnTo>
                  <a:lnTo>
                    <a:pt x="3" y="1071"/>
                  </a:lnTo>
                  <a:lnTo>
                    <a:pt x="0" y="1071"/>
                  </a:lnTo>
                  <a:lnTo>
                    <a:pt x="3" y="1066"/>
                  </a:lnTo>
                  <a:lnTo>
                    <a:pt x="3" y="1058"/>
                  </a:lnTo>
                  <a:lnTo>
                    <a:pt x="10" y="1040"/>
                  </a:lnTo>
                  <a:lnTo>
                    <a:pt x="16" y="1021"/>
                  </a:lnTo>
                  <a:lnTo>
                    <a:pt x="24" y="990"/>
                  </a:lnTo>
                  <a:lnTo>
                    <a:pt x="39" y="940"/>
                  </a:lnTo>
                  <a:lnTo>
                    <a:pt x="44" y="922"/>
                  </a:lnTo>
                  <a:lnTo>
                    <a:pt x="47" y="911"/>
                  </a:lnTo>
                  <a:lnTo>
                    <a:pt x="52" y="893"/>
                  </a:lnTo>
                  <a:lnTo>
                    <a:pt x="55" y="887"/>
                  </a:lnTo>
                  <a:lnTo>
                    <a:pt x="55" y="885"/>
                  </a:lnTo>
                  <a:lnTo>
                    <a:pt x="55" y="880"/>
                  </a:lnTo>
                  <a:lnTo>
                    <a:pt x="58" y="866"/>
                  </a:lnTo>
                  <a:lnTo>
                    <a:pt x="60" y="866"/>
                  </a:lnTo>
                  <a:lnTo>
                    <a:pt x="65" y="866"/>
                  </a:lnTo>
                  <a:lnTo>
                    <a:pt x="81" y="869"/>
                  </a:lnTo>
                  <a:lnTo>
                    <a:pt x="102" y="872"/>
                  </a:lnTo>
                  <a:lnTo>
                    <a:pt x="113" y="874"/>
                  </a:lnTo>
                  <a:lnTo>
                    <a:pt x="118" y="835"/>
                  </a:lnTo>
                  <a:lnTo>
                    <a:pt x="121" y="824"/>
                  </a:lnTo>
                  <a:lnTo>
                    <a:pt x="139" y="712"/>
                  </a:lnTo>
                  <a:lnTo>
                    <a:pt x="139" y="709"/>
                  </a:lnTo>
                  <a:lnTo>
                    <a:pt x="141" y="688"/>
                  </a:lnTo>
                  <a:lnTo>
                    <a:pt x="141" y="683"/>
                  </a:lnTo>
                  <a:lnTo>
                    <a:pt x="141" y="680"/>
                  </a:lnTo>
                  <a:lnTo>
                    <a:pt x="144" y="677"/>
                  </a:lnTo>
                  <a:lnTo>
                    <a:pt x="144" y="672"/>
                  </a:lnTo>
                  <a:lnTo>
                    <a:pt x="144" y="662"/>
                  </a:lnTo>
                  <a:lnTo>
                    <a:pt x="144" y="646"/>
                  </a:lnTo>
                  <a:lnTo>
                    <a:pt x="147" y="622"/>
                  </a:lnTo>
                  <a:lnTo>
                    <a:pt x="147" y="614"/>
                  </a:lnTo>
                  <a:lnTo>
                    <a:pt x="149" y="578"/>
                  </a:lnTo>
                  <a:lnTo>
                    <a:pt x="152" y="530"/>
                  </a:lnTo>
                  <a:lnTo>
                    <a:pt x="155" y="486"/>
                  </a:lnTo>
                  <a:lnTo>
                    <a:pt x="157" y="454"/>
                  </a:lnTo>
                  <a:lnTo>
                    <a:pt x="160" y="423"/>
                  </a:lnTo>
                  <a:lnTo>
                    <a:pt x="162" y="394"/>
                  </a:lnTo>
                  <a:lnTo>
                    <a:pt x="165" y="376"/>
                  </a:lnTo>
                  <a:lnTo>
                    <a:pt x="165" y="368"/>
                  </a:lnTo>
                  <a:lnTo>
                    <a:pt x="165" y="360"/>
                  </a:lnTo>
                  <a:lnTo>
                    <a:pt x="210" y="363"/>
                  </a:lnTo>
                  <a:lnTo>
                    <a:pt x="252" y="365"/>
                  </a:lnTo>
                  <a:lnTo>
                    <a:pt x="270" y="365"/>
                  </a:lnTo>
                  <a:lnTo>
                    <a:pt x="288" y="365"/>
                  </a:lnTo>
                  <a:lnTo>
                    <a:pt x="294" y="365"/>
                  </a:lnTo>
                  <a:lnTo>
                    <a:pt x="301" y="365"/>
                  </a:lnTo>
                  <a:lnTo>
                    <a:pt x="307" y="368"/>
                  </a:lnTo>
                  <a:lnTo>
                    <a:pt x="338" y="373"/>
                  </a:lnTo>
                  <a:lnTo>
                    <a:pt x="354" y="376"/>
                  </a:lnTo>
                  <a:lnTo>
                    <a:pt x="370" y="376"/>
                  </a:lnTo>
                  <a:lnTo>
                    <a:pt x="372" y="378"/>
                  </a:lnTo>
                  <a:lnTo>
                    <a:pt x="380" y="378"/>
                  </a:lnTo>
                  <a:lnTo>
                    <a:pt x="388" y="381"/>
                  </a:lnTo>
                  <a:lnTo>
                    <a:pt x="401" y="381"/>
                  </a:lnTo>
                  <a:lnTo>
                    <a:pt x="425" y="386"/>
                  </a:lnTo>
                  <a:lnTo>
                    <a:pt x="430" y="352"/>
                  </a:lnTo>
                  <a:lnTo>
                    <a:pt x="446" y="263"/>
                  </a:lnTo>
                  <a:lnTo>
                    <a:pt x="456" y="189"/>
                  </a:lnTo>
                  <a:lnTo>
                    <a:pt x="459" y="166"/>
                  </a:lnTo>
                  <a:lnTo>
                    <a:pt x="464" y="105"/>
                  </a:lnTo>
                  <a:lnTo>
                    <a:pt x="469" y="61"/>
                  </a:lnTo>
                  <a:lnTo>
                    <a:pt x="469" y="55"/>
                  </a:lnTo>
                  <a:lnTo>
                    <a:pt x="474" y="0"/>
                  </a:lnTo>
                  <a:lnTo>
                    <a:pt x="501" y="0"/>
                  </a:lnTo>
                  <a:lnTo>
                    <a:pt x="503" y="0"/>
                  </a:lnTo>
                  <a:lnTo>
                    <a:pt x="537" y="3"/>
                  </a:lnTo>
                  <a:lnTo>
                    <a:pt x="606" y="19"/>
                  </a:lnTo>
                  <a:lnTo>
                    <a:pt x="655" y="29"/>
                  </a:lnTo>
                  <a:lnTo>
                    <a:pt x="658" y="29"/>
                  </a:lnTo>
                  <a:lnTo>
                    <a:pt x="663" y="32"/>
                  </a:lnTo>
                  <a:lnTo>
                    <a:pt x="692" y="37"/>
                  </a:lnTo>
                  <a:lnTo>
                    <a:pt x="697" y="40"/>
                  </a:lnTo>
                  <a:lnTo>
                    <a:pt x="713" y="42"/>
                  </a:lnTo>
                  <a:lnTo>
                    <a:pt x="718" y="45"/>
                  </a:lnTo>
                  <a:lnTo>
                    <a:pt x="723" y="45"/>
                  </a:lnTo>
                  <a:lnTo>
                    <a:pt x="726" y="45"/>
                  </a:lnTo>
                  <a:lnTo>
                    <a:pt x="731" y="48"/>
                  </a:lnTo>
                  <a:lnTo>
                    <a:pt x="768" y="50"/>
                  </a:lnTo>
                  <a:lnTo>
                    <a:pt x="776" y="50"/>
                  </a:lnTo>
                  <a:lnTo>
                    <a:pt x="781" y="50"/>
                  </a:lnTo>
                  <a:lnTo>
                    <a:pt x="789" y="50"/>
                  </a:lnTo>
                  <a:lnTo>
                    <a:pt x="831" y="53"/>
                  </a:lnTo>
                  <a:lnTo>
                    <a:pt x="881" y="58"/>
                  </a:lnTo>
                  <a:lnTo>
                    <a:pt x="886" y="58"/>
                  </a:lnTo>
                  <a:lnTo>
                    <a:pt x="883" y="61"/>
                  </a:lnTo>
                  <a:lnTo>
                    <a:pt x="883" y="66"/>
                  </a:lnTo>
                  <a:lnTo>
                    <a:pt x="883" y="76"/>
                  </a:lnTo>
                  <a:lnTo>
                    <a:pt x="881" y="79"/>
                  </a:lnTo>
                  <a:lnTo>
                    <a:pt x="881" y="82"/>
                  </a:lnTo>
                  <a:lnTo>
                    <a:pt x="883" y="84"/>
                  </a:lnTo>
                  <a:lnTo>
                    <a:pt x="881" y="90"/>
                  </a:lnTo>
                  <a:lnTo>
                    <a:pt x="881" y="92"/>
                  </a:lnTo>
                  <a:lnTo>
                    <a:pt x="881" y="100"/>
                  </a:lnTo>
                  <a:lnTo>
                    <a:pt x="878" y="103"/>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1" name="フリーフォーム 210"/>
            <p:cNvSpPr>
              <a:spLocks/>
            </p:cNvSpPr>
            <p:nvPr/>
          </p:nvSpPr>
          <p:spPr bwMode="auto">
            <a:xfrm>
              <a:off x="2496214" y="4933423"/>
              <a:ext cx="535228" cy="1069640"/>
            </a:xfrm>
            <a:custGeom>
              <a:avLst/>
              <a:gdLst>
                <a:gd name="T0" fmla="*/ 771 w 1117"/>
                <a:gd name="T1" fmla="*/ 116 h 2197"/>
                <a:gd name="T2" fmla="*/ 978 w 1117"/>
                <a:gd name="T3" fmla="*/ 142 h 2197"/>
                <a:gd name="T4" fmla="*/ 1033 w 1117"/>
                <a:gd name="T5" fmla="*/ 171 h 2197"/>
                <a:gd name="T6" fmla="*/ 1028 w 1117"/>
                <a:gd name="T7" fmla="*/ 208 h 2197"/>
                <a:gd name="T8" fmla="*/ 1046 w 1117"/>
                <a:gd name="T9" fmla="*/ 255 h 2197"/>
                <a:gd name="T10" fmla="*/ 1038 w 1117"/>
                <a:gd name="T11" fmla="*/ 412 h 2197"/>
                <a:gd name="T12" fmla="*/ 983 w 1117"/>
                <a:gd name="T13" fmla="*/ 649 h 2197"/>
                <a:gd name="T14" fmla="*/ 886 w 1117"/>
                <a:gd name="T15" fmla="*/ 937 h 2197"/>
                <a:gd name="T16" fmla="*/ 886 w 1117"/>
                <a:gd name="T17" fmla="*/ 1171 h 2197"/>
                <a:gd name="T18" fmla="*/ 889 w 1117"/>
                <a:gd name="T19" fmla="*/ 1231 h 2197"/>
                <a:gd name="T20" fmla="*/ 884 w 1117"/>
                <a:gd name="T21" fmla="*/ 1339 h 2197"/>
                <a:gd name="T22" fmla="*/ 1004 w 1117"/>
                <a:gd name="T23" fmla="*/ 1407 h 2197"/>
                <a:gd name="T24" fmla="*/ 1002 w 1117"/>
                <a:gd name="T25" fmla="*/ 1475 h 2197"/>
                <a:gd name="T26" fmla="*/ 996 w 1117"/>
                <a:gd name="T27" fmla="*/ 1627 h 2197"/>
                <a:gd name="T28" fmla="*/ 991 w 1117"/>
                <a:gd name="T29" fmla="*/ 1727 h 2197"/>
                <a:gd name="T30" fmla="*/ 991 w 1117"/>
                <a:gd name="T31" fmla="*/ 1774 h 2197"/>
                <a:gd name="T32" fmla="*/ 986 w 1117"/>
                <a:gd name="T33" fmla="*/ 1801 h 2197"/>
                <a:gd name="T34" fmla="*/ 850 w 1117"/>
                <a:gd name="T35" fmla="*/ 1798 h 2197"/>
                <a:gd name="T36" fmla="*/ 732 w 1117"/>
                <a:gd name="T37" fmla="*/ 1803 h 2197"/>
                <a:gd name="T38" fmla="*/ 622 w 1117"/>
                <a:gd name="T39" fmla="*/ 1822 h 2197"/>
                <a:gd name="T40" fmla="*/ 587 w 1117"/>
                <a:gd name="T41" fmla="*/ 1895 h 2197"/>
                <a:gd name="T42" fmla="*/ 561 w 1117"/>
                <a:gd name="T43" fmla="*/ 1932 h 2197"/>
                <a:gd name="T44" fmla="*/ 559 w 1117"/>
                <a:gd name="T45" fmla="*/ 1974 h 2197"/>
                <a:gd name="T46" fmla="*/ 532 w 1117"/>
                <a:gd name="T47" fmla="*/ 2005 h 2197"/>
                <a:gd name="T48" fmla="*/ 538 w 1117"/>
                <a:gd name="T49" fmla="*/ 2060 h 2197"/>
                <a:gd name="T50" fmla="*/ 546 w 1117"/>
                <a:gd name="T51" fmla="*/ 2102 h 2197"/>
                <a:gd name="T52" fmla="*/ 551 w 1117"/>
                <a:gd name="T53" fmla="*/ 2144 h 2197"/>
                <a:gd name="T54" fmla="*/ 553 w 1117"/>
                <a:gd name="T55" fmla="*/ 2194 h 2197"/>
                <a:gd name="T56" fmla="*/ 543 w 1117"/>
                <a:gd name="T57" fmla="*/ 2110 h 2197"/>
                <a:gd name="T58" fmla="*/ 532 w 1117"/>
                <a:gd name="T59" fmla="*/ 2039 h 2197"/>
                <a:gd name="T60" fmla="*/ 517 w 1117"/>
                <a:gd name="T61" fmla="*/ 1984 h 2197"/>
                <a:gd name="T62" fmla="*/ 488 w 1117"/>
                <a:gd name="T63" fmla="*/ 1979 h 2197"/>
                <a:gd name="T64" fmla="*/ 451 w 1117"/>
                <a:gd name="T65" fmla="*/ 1974 h 2197"/>
                <a:gd name="T66" fmla="*/ 404 w 1117"/>
                <a:gd name="T67" fmla="*/ 1966 h 2197"/>
                <a:gd name="T68" fmla="*/ 344 w 1117"/>
                <a:gd name="T69" fmla="*/ 1953 h 2197"/>
                <a:gd name="T70" fmla="*/ 286 w 1117"/>
                <a:gd name="T71" fmla="*/ 1948 h 2197"/>
                <a:gd name="T72" fmla="*/ 286 w 1117"/>
                <a:gd name="T73" fmla="*/ 1916 h 2197"/>
                <a:gd name="T74" fmla="*/ 289 w 1117"/>
                <a:gd name="T75" fmla="*/ 1882 h 2197"/>
                <a:gd name="T76" fmla="*/ 289 w 1117"/>
                <a:gd name="T77" fmla="*/ 1848 h 2197"/>
                <a:gd name="T78" fmla="*/ 299 w 1117"/>
                <a:gd name="T79" fmla="*/ 1824 h 2197"/>
                <a:gd name="T80" fmla="*/ 299 w 1117"/>
                <a:gd name="T81" fmla="*/ 1745 h 2197"/>
                <a:gd name="T82" fmla="*/ 291 w 1117"/>
                <a:gd name="T83" fmla="*/ 1696 h 2197"/>
                <a:gd name="T84" fmla="*/ 296 w 1117"/>
                <a:gd name="T85" fmla="*/ 1585 h 2197"/>
                <a:gd name="T86" fmla="*/ 296 w 1117"/>
                <a:gd name="T87" fmla="*/ 1541 h 2197"/>
                <a:gd name="T88" fmla="*/ 296 w 1117"/>
                <a:gd name="T89" fmla="*/ 1488 h 2197"/>
                <a:gd name="T90" fmla="*/ 296 w 1117"/>
                <a:gd name="T91" fmla="*/ 1441 h 2197"/>
                <a:gd name="T92" fmla="*/ 317 w 1117"/>
                <a:gd name="T93" fmla="*/ 1425 h 2197"/>
                <a:gd name="T94" fmla="*/ 210 w 1117"/>
                <a:gd name="T95" fmla="*/ 1396 h 2197"/>
                <a:gd name="T96" fmla="*/ 3 w 1117"/>
                <a:gd name="T97" fmla="*/ 1362 h 2197"/>
                <a:gd name="T98" fmla="*/ 63 w 1117"/>
                <a:gd name="T99" fmla="*/ 1145 h 2197"/>
                <a:gd name="T100" fmla="*/ 95 w 1117"/>
                <a:gd name="T101" fmla="*/ 1076 h 2197"/>
                <a:gd name="T102" fmla="*/ 131 w 1117"/>
                <a:gd name="T103" fmla="*/ 1005 h 2197"/>
                <a:gd name="T104" fmla="*/ 202 w 1117"/>
                <a:gd name="T105" fmla="*/ 840 h 2197"/>
                <a:gd name="T106" fmla="*/ 286 w 1117"/>
                <a:gd name="T107" fmla="*/ 614 h 2197"/>
                <a:gd name="T108" fmla="*/ 312 w 1117"/>
                <a:gd name="T109" fmla="*/ 536 h 2197"/>
                <a:gd name="T110" fmla="*/ 331 w 1117"/>
                <a:gd name="T111" fmla="*/ 454 h 2197"/>
                <a:gd name="T112" fmla="*/ 399 w 1117"/>
                <a:gd name="T113" fmla="*/ 278 h 2197"/>
                <a:gd name="T114" fmla="*/ 472 w 1117"/>
                <a:gd name="T115" fmla="*/ 100 h 2197"/>
                <a:gd name="T116" fmla="*/ 598 w 1117"/>
                <a:gd name="T117" fmla="*/ 79 h 2197"/>
                <a:gd name="T118" fmla="*/ 674 w 1117"/>
                <a:gd name="T119" fmla="*/ 171 h 2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117" h="2197">
                  <a:moveTo>
                    <a:pt x="708" y="197"/>
                  </a:moveTo>
                  <a:lnTo>
                    <a:pt x="716" y="171"/>
                  </a:lnTo>
                  <a:lnTo>
                    <a:pt x="719" y="160"/>
                  </a:lnTo>
                  <a:lnTo>
                    <a:pt x="719" y="158"/>
                  </a:lnTo>
                  <a:lnTo>
                    <a:pt x="721" y="155"/>
                  </a:lnTo>
                  <a:lnTo>
                    <a:pt x="724" y="153"/>
                  </a:lnTo>
                  <a:lnTo>
                    <a:pt x="729" y="147"/>
                  </a:lnTo>
                  <a:lnTo>
                    <a:pt x="745" y="137"/>
                  </a:lnTo>
                  <a:lnTo>
                    <a:pt x="747" y="134"/>
                  </a:lnTo>
                  <a:lnTo>
                    <a:pt x="750" y="134"/>
                  </a:lnTo>
                  <a:lnTo>
                    <a:pt x="760" y="124"/>
                  </a:lnTo>
                  <a:lnTo>
                    <a:pt x="771" y="116"/>
                  </a:lnTo>
                  <a:lnTo>
                    <a:pt x="774" y="116"/>
                  </a:lnTo>
                  <a:lnTo>
                    <a:pt x="776" y="113"/>
                  </a:lnTo>
                  <a:lnTo>
                    <a:pt x="779" y="113"/>
                  </a:lnTo>
                  <a:lnTo>
                    <a:pt x="789" y="116"/>
                  </a:lnTo>
                  <a:lnTo>
                    <a:pt x="810" y="118"/>
                  </a:lnTo>
                  <a:lnTo>
                    <a:pt x="826" y="121"/>
                  </a:lnTo>
                  <a:lnTo>
                    <a:pt x="837" y="121"/>
                  </a:lnTo>
                  <a:lnTo>
                    <a:pt x="852" y="126"/>
                  </a:lnTo>
                  <a:lnTo>
                    <a:pt x="881" y="129"/>
                  </a:lnTo>
                  <a:lnTo>
                    <a:pt x="913" y="134"/>
                  </a:lnTo>
                  <a:lnTo>
                    <a:pt x="928" y="137"/>
                  </a:lnTo>
                  <a:lnTo>
                    <a:pt x="978" y="142"/>
                  </a:lnTo>
                  <a:lnTo>
                    <a:pt x="1007" y="147"/>
                  </a:lnTo>
                  <a:lnTo>
                    <a:pt x="1020" y="150"/>
                  </a:lnTo>
                  <a:lnTo>
                    <a:pt x="1023" y="150"/>
                  </a:lnTo>
                  <a:lnTo>
                    <a:pt x="1025" y="153"/>
                  </a:lnTo>
                  <a:lnTo>
                    <a:pt x="1028" y="153"/>
                  </a:lnTo>
                  <a:lnTo>
                    <a:pt x="1028" y="155"/>
                  </a:lnTo>
                  <a:lnTo>
                    <a:pt x="1031" y="158"/>
                  </a:lnTo>
                  <a:lnTo>
                    <a:pt x="1031" y="160"/>
                  </a:lnTo>
                  <a:lnTo>
                    <a:pt x="1033" y="163"/>
                  </a:lnTo>
                  <a:lnTo>
                    <a:pt x="1033" y="166"/>
                  </a:lnTo>
                  <a:lnTo>
                    <a:pt x="1033" y="168"/>
                  </a:lnTo>
                  <a:lnTo>
                    <a:pt x="1033" y="171"/>
                  </a:lnTo>
                  <a:lnTo>
                    <a:pt x="1033" y="174"/>
                  </a:lnTo>
                  <a:lnTo>
                    <a:pt x="1031" y="176"/>
                  </a:lnTo>
                  <a:lnTo>
                    <a:pt x="1031" y="181"/>
                  </a:lnTo>
                  <a:lnTo>
                    <a:pt x="1028" y="187"/>
                  </a:lnTo>
                  <a:lnTo>
                    <a:pt x="1028" y="189"/>
                  </a:lnTo>
                  <a:lnTo>
                    <a:pt x="1028" y="192"/>
                  </a:lnTo>
                  <a:lnTo>
                    <a:pt x="1025" y="195"/>
                  </a:lnTo>
                  <a:lnTo>
                    <a:pt x="1025" y="197"/>
                  </a:lnTo>
                  <a:lnTo>
                    <a:pt x="1025" y="200"/>
                  </a:lnTo>
                  <a:lnTo>
                    <a:pt x="1028" y="202"/>
                  </a:lnTo>
                  <a:lnTo>
                    <a:pt x="1028" y="205"/>
                  </a:lnTo>
                  <a:lnTo>
                    <a:pt x="1028" y="208"/>
                  </a:lnTo>
                  <a:lnTo>
                    <a:pt x="1031" y="218"/>
                  </a:lnTo>
                  <a:lnTo>
                    <a:pt x="1033" y="226"/>
                  </a:lnTo>
                  <a:lnTo>
                    <a:pt x="1036" y="234"/>
                  </a:lnTo>
                  <a:lnTo>
                    <a:pt x="1036" y="239"/>
                  </a:lnTo>
                  <a:lnTo>
                    <a:pt x="1036" y="242"/>
                  </a:lnTo>
                  <a:lnTo>
                    <a:pt x="1038" y="242"/>
                  </a:lnTo>
                  <a:lnTo>
                    <a:pt x="1038" y="244"/>
                  </a:lnTo>
                  <a:lnTo>
                    <a:pt x="1038" y="247"/>
                  </a:lnTo>
                  <a:lnTo>
                    <a:pt x="1041" y="250"/>
                  </a:lnTo>
                  <a:lnTo>
                    <a:pt x="1041" y="252"/>
                  </a:lnTo>
                  <a:lnTo>
                    <a:pt x="1044" y="255"/>
                  </a:lnTo>
                  <a:lnTo>
                    <a:pt x="1046" y="255"/>
                  </a:lnTo>
                  <a:lnTo>
                    <a:pt x="1046" y="257"/>
                  </a:lnTo>
                  <a:lnTo>
                    <a:pt x="1046" y="260"/>
                  </a:lnTo>
                  <a:lnTo>
                    <a:pt x="1049" y="260"/>
                  </a:lnTo>
                  <a:lnTo>
                    <a:pt x="1062" y="273"/>
                  </a:lnTo>
                  <a:lnTo>
                    <a:pt x="1065" y="273"/>
                  </a:lnTo>
                  <a:lnTo>
                    <a:pt x="1083" y="292"/>
                  </a:lnTo>
                  <a:lnTo>
                    <a:pt x="1099" y="305"/>
                  </a:lnTo>
                  <a:lnTo>
                    <a:pt x="1107" y="310"/>
                  </a:lnTo>
                  <a:lnTo>
                    <a:pt x="1112" y="315"/>
                  </a:lnTo>
                  <a:lnTo>
                    <a:pt x="1117" y="318"/>
                  </a:lnTo>
                  <a:lnTo>
                    <a:pt x="1041" y="412"/>
                  </a:lnTo>
                  <a:lnTo>
                    <a:pt x="1038" y="412"/>
                  </a:lnTo>
                  <a:lnTo>
                    <a:pt x="1038" y="415"/>
                  </a:lnTo>
                  <a:lnTo>
                    <a:pt x="1031" y="425"/>
                  </a:lnTo>
                  <a:lnTo>
                    <a:pt x="1028" y="431"/>
                  </a:lnTo>
                  <a:lnTo>
                    <a:pt x="1015" y="446"/>
                  </a:lnTo>
                  <a:lnTo>
                    <a:pt x="1012" y="446"/>
                  </a:lnTo>
                  <a:lnTo>
                    <a:pt x="1007" y="454"/>
                  </a:lnTo>
                  <a:lnTo>
                    <a:pt x="999" y="462"/>
                  </a:lnTo>
                  <a:lnTo>
                    <a:pt x="986" y="478"/>
                  </a:lnTo>
                  <a:lnTo>
                    <a:pt x="986" y="481"/>
                  </a:lnTo>
                  <a:lnTo>
                    <a:pt x="986" y="517"/>
                  </a:lnTo>
                  <a:lnTo>
                    <a:pt x="983" y="609"/>
                  </a:lnTo>
                  <a:lnTo>
                    <a:pt x="983" y="649"/>
                  </a:lnTo>
                  <a:lnTo>
                    <a:pt x="983" y="719"/>
                  </a:lnTo>
                  <a:lnTo>
                    <a:pt x="983" y="759"/>
                  </a:lnTo>
                  <a:lnTo>
                    <a:pt x="934" y="759"/>
                  </a:lnTo>
                  <a:lnTo>
                    <a:pt x="886" y="759"/>
                  </a:lnTo>
                  <a:lnTo>
                    <a:pt x="886" y="814"/>
                  </a:lnTo>
                  <a:lnTo>
                    <a:pt x="886" y="851"/>
                  </a:lnTo>
                  <a:lnTo>
                    <a:pt x="886" y="856"/>
                  </a:lnTo>
                  <a:lnTo>
                    <a:pt x="886" y="874"/>
                  </a:lnTo>
                  <a:lnTo>
                    <a:pt x="886" y="895"/>
                  </a:lnTo>
                  <a:lnTo>
                    <a:pt x="886" y="903"/>
                  </a:lnTo>
                  <a:lnTo>
                    <a:pt x="886" y="919"/>
                  </a:lnTo>
                  <a:lnTo>
                    <a:pt x="886" y="937"/>
                  </a:lnTo>
                  <a:lnTo>
                    <a:pt x="886" y="961"/>
                  </a:lnTo>
                  <a:lnTo>
                    <a:pt x="886" y="982"/>
                  </a:lnTo>
                  <a:lnTo>
                    <a:pt x="886" y="1011"/>
                  </a:lnTo>
                  <a:lnTo>
                    <a:pt x="886" y="1029"/>
                  </a:lnTo>
                  <a:lnTo>
                    <a:pt x="886" y="1058"/>
                  </a:lnTo>
                  <a:lnTo>
                    <a:pt x="886" y="1079"/>
                  </a:lnTo>
                  <a:lnTo>
                    <a:pt x="886" y="1100"/>
                  </a:lnTo>
                  <a:lnTo>
                    <a:pt x="886" y="1108"/>
                  </a:lnTo>
                  <a:lnTo>
                    <a:pt x="886" y="1131"/>
                  </a:lnTo>
                  <a:lnTo>
                    <a:pt x="886" y="1147"/>
                  </a:lnTo>
                  <a:lnTo>
                    <a:pt x="886" y="1158"/>
                  </a:lnTo>
                  <a:lnTo>
                    <a:pt x="886" y="1171"/>
                  </a:lnTo>
                  <a:lnTo>
                    <a:pt x="886" y="1176"/>
                  </a:lnTo>
                  <a:lnTo>
                    <a:pt x="892" y="1189"/>
                  </a:lnTo>
                  <a:lnTo>
                    <a:pt x="892" y="1192"/>
                  </a:lnTo>
                  <a:lnTo>
                    <a:pt x="892" y="1197"/>
                  </a:lnTo>
                  <a:lnTo>
                    <a:pt x="894" y="1202"/>
                  </a:lnTo>
                  <a:lnTo>
                    <a:pt x="894" y="1205"/>
                  </a:lnTo>
                  <a:lnTo>
                    <a:pt x="894" y="1208"/>
                  </a:lnTo>
                  <a:lnTo>
                    <a:pt x="894" y="1210"/>
                  </a:lnTo>
                  <a:lnTo>
                    <a:pt x="894" y="1213"/>
                  </a:lnTo>
                  <a:lnTo>
                    <a:pt x="892" y="1221"/>
                  </a:lnTo>
                  <a:lnTo>
                    <a:pt x="892" y="1226"/>
                  </a:lnTo>
                  <a:lnTo>
                    <a:pt x="889" y="1231"/>
                  </a:lnTo>
                  <a:lnTo>
                    <a:pt x="889" y="1234"/>
                  </a:lnTo>
                  <a:lnTo>
                    <a:pt x="889" y="1236"/>
                  </a:lnTo>
                  <a:lnTo>
                    <a:pt x="886" y="1244"/>
                  </a:lnTo>
                  <a:lnTo>
                    <a:pt x="886" y="1257"/>
                  </a:lnTo>
                  <a:lnTo>
                    <a:pt x="886" y="1260"/>
                  </a:lnTo>
                  <a:lnTo>
                    <a:pt x="886" y="1263"/>
                  </a:lnTo>
                  <a:lnTo>
                    <a:pt x="886" y="1265"/>
                  </a:lnTo>
                  <a:lnTo>
                    <a:pt x="886" y="1284"/>
                  </a:lnTo>
                  <a:lnTo>
                    <a:pt x="884" y="1302"/>
                  </a:lnTo>
                  <a:lnTo>
                    <a:pt x="884" y="1320"/>
                  </a:lnTo>
                  <a:lnTo>
                    <a:pt x="884" y="1326"/>
                  </a:lnTo>
                  <a:lnTo>
                    <a:pt x="884" y="1339"/>
                  </a:lnTo>
                  <a:lnTo>
                    <a:pt x="884" y="1357"/>
                  </a:lnTo>
                  <a:lnTo>
                    <a:pt x="884" y="1370"/>
                  </a:lnTo>
                  <a:lnTo>
                    <a:pt x="884" y="1375"/>
                  </a:lnTo>
                  <a:lnTo>
                    <a:pt x="884" y="1378"/>
                  </a:lnTo>
                  <a:lnTo>
                    <a:pt x="886" y="1378"/>
                  </a:lnTo>
                  <a:lnTo>
                    <a:pt x="886" y="1383"/>
                  </a:lnTo>
                  <a:lnTo>
                    <a:pt x="886" y="1386"/>
                  </a:lnTo>
                  <a:lnTo>
                    <a:pt x="886" y="1389"/>
                  </a:lnTo>
                  <a:lnTo>
                    <a:pt x="886" y="1396"/>
                  </a:lnTo>
                  <a:lnTo>
                    <a:pt x="886" y="1402"/>
                  </a:lnTo>
                  <a:lnTo>
                    <a:pt x="1004" y="1404"/>
                  </a:lnTo>
                  <a:lnTo>
                    <a:pt x="1004" y="1407"/>
                  </a:lnTo>
                  <a:lnTo>
                    <a:pt x="1004" y="1410"/>
                  </a:lnTo>
                  <a:lnTo>
                    <a:pt x="1004" y="1415"/>
                  </a:lnTo>
                  <a:lnTo>
                    <a:pt x="1004" y="1420"/>
                  </a:lnTo>
                  <a:lnTo>
                    <a:pt x="1004" y="1438"/>
                  </a:lnTo>
                  <a:lnTo>
                    <a:pt x="1004" y="1457"/>
                  </a:lnTo>
                  <a:lnTo>
                    <a:pt x="1004" y="1459"/>
                  </a:lnTo>
                  <a:lnTo>
                    <a:pt x="1004" y="1462"/>
                  </a:lnTo>
                  <a:lnTo>
                    <a:pt x="1002" y="1462"/>
                  </a:lnTo>
                  <a:lnTo>
                    <a:pt x="1002" y="1465"/>
                  </a:lnTo>
                  <a:lnTo>
                    <a:pt x="1002" y="1470"/>
                  </a:lnTo>
                  <a:lnTo>
                    <a:pt x="1002" y="1473"/>
                  </a:lnTo>
                  <a:lnTo>
                    <a:pt x="1002" y="1475"/>
                  </a:lnTo>
                  <a:lnTo>
                    <a:pt x="1002" y="1507"/>
                  </a:lnTo>
                  <a:lnTo>
                    <a:pt x="1002" y="1509"/>
                  </a:lnTo>
                  <a:lnTo>
                    <a:pt x="999" y="1538"/>
                  </a:lnTo>
                  <a:lnTo>
                    <a:pt x="999" y="1541"/>
                  </a:lnTo>
                  <a:lnTo>
                    <a:pt x="999" y="1549"/>
                  </a:lnTo>
                  <a:lnTo>
                    <a:pt x="999" y="1559"/>
                  </a:lnTo>
                  <a:lnTo>
                    <a:pt x="996" y="1567"/>
                  </a:lnTo>
                  <a:lnTo>
                    <a:pt x="996" y="1578"/>
                  </a:lnTo>
                  <a:lnTo>
                    <a:pt x="996" y="1591"/>
                  </a:lnTo>
                  <a:lnTo>
                    <a:pt x="996" y="1609"/>
                  </a:lnTo>
                  <a:lnTo>
                    <a:pt x="996" y="1617"/>
                  </a:lnTo>
                  <a:lnTo>
                    <a:pt x="996" y="1627"/>
                  </a:lnTo>
                  <a:lnTo>
                    <a:pt x="996" y="1643"/>
                  </a:lnTo>
                  <a:lnTo>
                    <a:pt x="994" y="1648"/>
                  </a:lnTo>
                  <a:lnTo>
                    <a:pt x="994" y="1659"/>
                  </a:lnTo>
                  <a:lnTo>
                    <a:pt x="994" y="1675"/>
                  </a:lnTo>
                  <a:lnTo>
                    <a:pt x="994" y="1683"/>
                  </a:lnTo>
                  <a:lnTo>
                    <a:pt x="994" y="1696"/>
                  </a:lnTo>
                  <a:lnTo>
                    <a:pt x="994" y="1704"/>
                  </a:lnTo>
                  <a:lnTo>
                    <a:pt x="994" y="1709"/>
                  </a:lnTo>
                  <a:lnTo>
                    <a:pt x="994" y="1714"/>
                  </a:lnTo>
                  <a:lnTo>
                    <a:pt x="994" y="1719"/>
                  </a:lnTo>
                  <a:lnTo>
                    <a:pt x="994" y="1722"/>
                  </a:lnTo>
                  <a:lnTo>
                    <a:pt x="991" y="1727"/>
                  </a:lnTo>
                  <a:lnTo>
                    <a:pt x="991" y="1735"/>
                  </a:lnTo>
                  <a:lnTo>
                    <a:pt x="991" y="1740"/>
                  </a:lnTo>
                  <a:lnTo>
                    <a:pt x="991" y="1745"/>
                  </a:lnTo>
                  <a:lnTo>
                    <a:pt x="991" y="1751"/>
                  </a:lnTo>
                  <a:lnTo>
                    <a:pt x="989" y="1753"/>
                  </a:lnTo>
                  <a:lnTo>
                    <a:pt x="989" y="1756"/>
                  </a:lnTo>
                  <a:lnTo>
                    <a:pt x="989" y="1761"/>
                  </a:lnTo>
                  <a:lnTo>
                    <a:pt x="989" y="1764"/>
                  </a:lnTo>
                  <a:lnTo>
                    <a:pt x="989" y="1766"/>
                  </a:lnTo>
                  <a:lnTo>
                    <a:pt x="989" y="1769"/>
                  </a:lnTo>
                  <a:lnTo>
                    <a:pt x="991" y="1772"/>
                  </a:lnTo>
                  <a:lnTo>
                    <a:pt x="991" y="1774"/>
                  </a:lnTo>
                  <a:lnTo>
                    <a:pt x="991" y="1777"/>
                  </a:lnTo>
                  <a:lnTo>
                    <a:pt x="991" y="1780"/>
                  </a:lnTo>
                  <a:lnTo>
                    <a:pt x="989" y="1780"/>
                  </a:lnTo>
                  <a:lnTo>
                    <a:pt x="989" y="1782"/>
                  </a:lnTo>
                  <a:lnTo>
                    <a:pt x="989" y="1785"/>
                  </a:lnTo>
                  <a:lnTo>
                    <a:pt x="989" y="1787"/>
                  </a:lnTo>
                  <a:lnTo>
                    <a:pt x="989" y="1790"/>
                  </a:lnTo>
                  <a:lnTo>
                    <a:pt x="989" y="1793"/>
                  </a:lnTo>
                  <a:lnTo>
                    <a:pt x="986" y="1793"/>
                  </a:lnTo>
                  <a:lnTo>
                    <a:pt x="986" y="1795"/>
                  </a:lnTo>
                  <a:lnTo>
                    <a:pt x="986" y="1798"/>
                  </a:lnTo>
                  <a:lnTo>
                    <a:pt x="986" y="1801"/>
                  </a:lnTo>
                  <a:lnTo>
                    <a:pt x="978" y="1801"/>
                  </a:lnTo>
                  <a:lnTo>
                    <a:pt x="975" y="1801"/>
                  </a:lnTo>
                  <a:lnTo>
                    <a:pt x="931" y="1801"/>
                  </a:lnTo>
                  <a:lnTo>
                    <a:pt x="928" y="1801"/>
                  </a:lnTo>
                  <a:lnTo>
                    <a:pt x="910" y="1803"/>
                  </a:lnTo>
                  <a:lnTo>
                    <a:pt x="910" y="1801"/>
                  </a:lnTo>
                  <a:lnTo>
                    <a:pt x="910" y="1798"/>
                  </a:lnTo>
                  <a:lnTo>
                    <a:pt x="894" y="1798"/>
                  </a:lnTo>
                  <a:lnTo>
                    <a:pt x="873" y="1798"/>
                  </a:lnTo>
                  <a:lnTo>
                    <a:pt x="860" y="1798"/>
                  </a:lnTo>
                  <a:lnTo>
                    <a:pt x="852" y="1798"/>
                  </a:lnTo>
                  <a:lnTo>
                    <a:pt x="850" y="1798"/>
                  </a:lnTo>
                  <a:lnTo>
                    <a:pt x="839" y="1798"/>
                  </a:lnTo>
                  <a:lnTo>
                    <a:pt x="837" y="1798"/>
                  </a:lnTo>
                  <a:lnTo>
                    <a:pt x="831" y="1798"/>
                  </a:lnTo>
                  <a:lnTo>
                    <a:pt x="826" y="1801"/>
                  </a:lnTo>
                  <a:lnTo>
                    <a:pt x="816" y="1801"/>
                  </a:lnTo>
                  <a:lnTo>
                    <a:pt x="810" y="1801"/>
                  </a:lnTo>
                  <a:lnTo>
                    <a:pt x="797" y="1801"/>
                  </a:lnTo>
                  <a:lnTo>
                    <a:pt x="776" y="1801"/>
                  </a:lnTo>
                  <a:lnTo>
                    <a:pt x="763" y="1801"/>
                  </a:lnTo>
                  <a:lnTo>
                    <a:pt x="758" y="1803"/>
                  </a:lnTo>
                  <a:lnTo>
                    <a:pt x="745" y="1803"/>
                  </a:lnTo>
                  <a:lnTo>
                    <a:pt x="732" y="1803"/>
                  </a:lnTo>
                  <a:lnTo>
                    <a:pt x="726" y="1803"/>
                  </a:lnTo>
                  <a:lnTo>
                    <a:pt x="721" y="1803"/>
                  </a:lnTo>
                  <a:lnTo>
                    <a:pt x="713" y="1803"/>
                  </a:lnTo>
                  <a:lnTo>
                    <a:pt x="705" y="1803"/>
                  </a:lnTo>
                  <a:lnTo>
                    <a:pt x="700" y="1803"/>
                  </a:lnTo>
                  <a:lnTo>
                    <a:pt x="692" y="1806"/>
                  </a:lnTo>
                  <a:lnTo>
                    <a:pt x="690" y="1806"/>
                  </a:lnTo>
                  <a:lnTo>
                    <a:pt x="687" y="1806"/>
                  </a:lnTo>
                  <a:lnTo>
                    <a:pt x="664" y="1806"/>
                  </a:lnTo>
                  <a:lnTo>
                    <a:pt x="664" y="1811"/>
                  </a:lnTo>
                  <a:lnTo>
                    <a:pt x="664" y="1816"/>
                  </a:lnTo>
                  <a:lnTo>
                    <a:pt x="622" y="1822"/>
                  </a:lnTo>
                  <a:lnTo>
                    <a:pt x="616" y="1822"/>
                  </a:lnTo>
                  <a:lnTo>
                    <a:pt x="614" y="1822"/>
                  </a:lnTo>
                  <a:lnTo>
                    <a:pt x="611" y="1822"/>
                  </a:lnTo>
                  <a:lnTo>
                    <a:pt x="608" y="1822"/>
                  </a:lnTo>
                  <a:lnTo>
                    <a:pt x="606" y="1822"/>
                  </a:lnTo>
                  <a:lnTo>
                    <a:pt x="580" y="1827"/>
                  </a:lnTo>
                  <a:lnTo>
                    <a:pt x="580" y="1829"/>
                  </a:lnTo>
                  <a:lnTo>
                    <a:pt x="580" y="1832"/>
                  </a:lnTo>
                  <a:lnTo>
                    <a:pt x="580" y="1837"/>
                  </a:lnTo>
                  <a:lnTo>
                    <a:pt x="582" y="1856"/>
                  </a:lnTo>
                  <a:lnTo>
                    <a:pt x="585" y="1874"/>
                  </a:lnTo>
                  <a:lnTo>
                    <a:pt x="587" y="1895"/>
                  </a:lnTo>
                  <a:lnTo>
                    <a:pt x="587" y="1898"/>
                  </a:lnTo>
                  <a:lnTo>
                    <a:pt x="587" y="1900"/>
                  </a:lnTo>
                  <a:lnTo>
                    <a:pt x="590" y="1911"/>
                  </a:lnTo>
                  <a:lnTo>
                    <a:pt x="590" y="1913"/>
                  </a:lnTo>
                  <a:lnTo>
                    <a:pt x="582" y="1913"/>
                  </a:lnTo>
                  <a:lnTo>
                    <a:pt x="574" y="1916"/>
                  </a:lnTo>
                  <a:lnTo>
                    <a:pt x="569" y="1913"/>
                  </a:lnTo>
                  <a:lnTo>
                    <a:pt x="567" y="1913"/>
                  </a:lnTo>
                  <a:lnTo>
                    <a:pt x="564" y="1913"/>
                  </a:lnTo>
                  <a:lnTo>
                    <a:pt x="564" y="1921"/>
                  </a:lnTo>
                  <a:lnTo>
                    <a:pt x="564" y="1924"/>
                  </a:lnTo>
                  <a:lnTo>
                    <a:pt x="561" y="1932"/>
                  </a:lnTo>
                  <a:lnTo>
                    <a:pt x="561" y="1934"/>
                  </a:lnTo>
                  <a:lnTo>
                    <a:pt x="561" y="1937"/>
                  </a:lnTo>
                  <a:lnTo>
                    <a:pt x="561" y="1942"/>
                  </a:lnTo>
                  <a:lnTo>
                    <a:pt x="561" y="1945"/>
                  </a:lnTo>
                  <a:lnTo>
                    <a:pt x="561" y="1950"/>
                  </a:lnTo>
                  <a:lnTo>
                    <a:pt x="564" y="1955"/>
                  </a:lnTo>
                  <a:lnTo>
                    <a:pt x="564" y="1958"/>
                  </a:lnTo>
                  <a:lnTo>
                    <a:pt x="564" y="1961"/>
                  </a:lnTo>
                  <a:lnTo>
                    <a:pt x="564" y="1963"/>
                  </a:lnTo>
                  <a:lnTo>
                    <a:pt x="564" y="1966"/>
                  </a:lnTo>
                  <a:lnTo>
                    <a:pt x="564" y="1971"/>
                  </a:lnTo>
                  <a:lnTo>
                    <a:pt x="559" y="1974"/>
                  </a:lnTo>
                  <a:lnTo>
                    <a:pt x="556" y="1976"/>
                  </a:lnTo>
                  <a:lnTo>
                    <a:pt x="546" y="1974"/>
                  </a:lnTo>
                  <a:lnTo>
                    <a:pt x="540" y="1974"/>
                  </a:lnTo>
                  <a:lnTo>
                    <a:pt x="540" y="1976"/>
                  </a:lnTo>
                  <a:lnTo>
                    <a:pt x="535" y="1987"/>
                  </a:lnTo>
                  <a:lnTo>
                    <a:pt x="532" y="1990"/>
                  </a:lnTo>
                  <a:lnTo>
                    <a:pt x="532" y="1992"/>
                  </a:lnTo>
                  <a:lnTo>
                    <a:pt x="532" y="1995"/>
                  </a:lnTo>
                  <a:lnTo>
                    <a:pt x="532" y="1997"/>
                  </a:lnTo>
                  <a:lnTo>
                    <a:pt x="532" y="2000"/>
                  </a:lnTo>
                  <a:lnTo>
                    <a:pt x="532" y="2003"/>
                  </a:lnTo>
                  <a:lnTo>
                    <a:pt x="532" y="2005"/>
                  </a:lnTo>
                  <a:lnTo>
                    <a:pt x="532" y="2008"/>
                  </a:lnTo>
                  <a:lnTo>
                    <a:pt x="532" y="2013"/>
                  </a:lnTo>
                  <a:lnTo>
                    <a:pt x="532" y="2016"/>
                  </a:lnTo>
                  <a:lnTo>
                    <a:pt x="532" y="2021"/>
                  </a:lnTo>
                  <a:lnTo>
                    <a:pt x="535" y="2026"/>
                  </a:lnTo>
                  <a:lnTo>
                    <a:pt x="535" y="2029"/>
                  </a:lnTo>
                  <a:lnTo>
                    <a:pt x="535" y="2032"/>
                  </a:lnTo>
                  <a:lnTo>
                    <a:pt x="535" y="2039"/>
                  </a:lnTo>
                  <a:lnTo>
                    <a:pt x="535" y="2042"/>
                  </a:lnTo>
                  <a:lnTo>
                    <a:pt x="538" y="2047"/>
                  </a:lnTo>
                  <a:lnTo>
                    <a:pt x="538" y="2055"/>
                  </a:lnTo>
                  <a:lnTo>
                    <a:pt x="538" y="2060"/>
                  </a:lnTo>
                  <a:lnTo>
                    <a:pt x="540" y="2066"/>
                  </a:lnTo>
                  <a:lnTo>
                    <a:pt x="540" y="2068"/>
                  </a:lnTo>
                  <a:lnTo>
                    <a:pt x="540" y="2074"/>
                  </a:lnTo>
                  <a:lnTo>
                    <a:pt x="540" y="2076"/>
                  </a:lnTo>
                  <a:lnTo>
                    <a:pt x="540" y="2079"/>
                  </a:lnTo>
                  <a:lnTo>
                    <a:pt x="540" y="2084"/>
                  </a:lnTo>
                  <a:lnTo>
                    <a:pt x="543" y="2087"/>
                  </a:lnTo>
                  <a:lnTo>
                    <a:pt x="543" y="2089"/>
                  </a:lnTo>
                  <a:lnTo>
                    <a:pt x="543" y="2092"/>
                  </a:lnTo>
                  <a:lnTo>
                    <a:pt x="543" y="2095"/>
                  </a:lnTo>
                  <a:lnTo>
                    <a:pt x="543" y="2102"/>
                  </a:lnTo>
                  <a:lnTo>
                    <a:pt x="546" y="2102"/>
                  </a:lnTo>
                  <a:lnTo>
                    <a:pt x="546" y="2105"/>
                  </a:lnTo>
                  <a:lnTo>
                    <a:pt x="546" y="2110"/>
                  </a:lnTo>
                  <a:lnTo>
                    <a:pt x="546" y="2113"/>
                  </a:lnTo>
                  <a:lnTo>
                    <a:pt x="548" y="2113"/>
                  </a:lnTo>
                  <a:lnTo>
                    <a:pt x="548" y="2121"/>
                  </a:lnTo>
                  <a:lnTo>
                    <a:pt x="548" y="2123"/>
                  </a:lnTo>
                  <a:lnTo>
                    <a:pt x="548" y="2126"/>
                  </a:lnTo>
                  <a:lnTo>
                    <a:pt x="551" y="2134"/>
                  </a:lnTo>
                  <a:lnTo>
                    <a:pt x="548" y="2134"/>
                  </a:lnTo>
                  <a:lnTo>
                    <a:pt x="551" y="2139"/>
                  </a:lnTo>
                  <a:lnTo>
                    <a:pt x="551" y="2142"/>
                  </a:lnTo>
                  <a:lnTo>
                    <a:pt x="551" y="2144"/>
                  </a:lnTo>
                  <a:lnTo>
                    <a:pt x="551" y="2152"/>
                  </a:lnTo>
                  <a:lnTo>
                    <a:pt x="551" y="2155"/>
                  </a:lnTo>
                  <a:lnTo>
                    <a:pt x="551" y="2160"/>
                  </a:lnTo>
                  <a:lnTo>
                    <a:pt x="551" y="2163"/>
                  </a:lnTo>
                  <a:lnTo>
                    <a:pt x="551" y="2165"/>
                  </a:lnTo>
                  <a:lnTo>
                    <a:pt x="553" y="2165"/>
                  </a:lnTo>
                  <a:lnTo>
                    <a:pt x="556" y="2176"/>
                  </a:lnTo>
                  <a:lnTo>
                    <a:pt x="556" y="2192"/>
                  </a:lnTo>
                  <a:lnTo>
                    <a:pt x="556" y="2194"/>
                  </a:lnTo>
                  <a:lnTo>
                    <a:pt x="559" y="2197"/>
                  </a:lnTo>
                  <a:lnTo>
                    <a:pt x="553" y="2197"/>
                  </a:lnTo>
                  <a:lnTo>
                    <a:pt x="553" y="2194"/>
                  </a:lnTo>
                  <a:lnTo>
                    <a:pt x="553" y="2186"/>
                  </a:lnTo>
                  <a:lnTo>
                    <a:pt x="551" y="2181"/>
                  </a:lnTo>
                  <a:lnTo>
                    <a:pt x="551" y="2173"/>
                  </a:lnTo>
                  <a:lnTo>
                    <a:pt x="551" y="2165"/>
                  </a:lnTo>
                  <a:lnTo>
                    <a:pt x="548" y="2160"/>
                  </a:lnTo>
                  <a:lnTo>
                    <a:pt x="548" y="2152"/>
                  </a:lnTo>
                  <a:lnTo>
                    <a:pt x="548" y="2144"/>
                  </a:lnTo>
                  <a:lnTo>
                    <a:pt x="546" y="2134"/>
                  </a:lnTo>
                  <a:lnTo>
                    <a:pt x="546" y="2126"/>
                  </a:lnTo>
                  <a:lnTo>
                    <a:pt x="543" y="2121"/>
                  </a:lnTo>
                  <a:lnTo>
                    <a:pt x="543" y="2116"/>
                  </a:lnTo>
                  <a:lnTo>
                    <a:pt x="543" y="2110"/>
                  </a:lnTo>
                  <a:lnTo>
                    <a:pt x="543" y="2105"/>
                  </a:lnTo>
                  <a:lnTo>
                    <a:pt x="543" y="2100"/>
                  </a:lnTo>
                  <a:lnTo>
                    <a:pt x="540" y="2095"/>
                  </a:lnTo>
                  <a:lnTo>
                    <a:pt x="540" y="2092"/>
                  </a:lnTo>
                  <a:lnTo>
                    <a:pt x="540" y="2081"/>
                  </a:lnTo>
                  <a:lnTo>
                    <a:pt x="538" y="2076"/>
                  </a:lnTo>
                  <a:lnTo>
                    <a:pt x="538" y="2066"/>
                  </a:lnTo>
                  <a:lnTo>
                    <a:pt x="535" y="2058"/>
                  </a:lnTo>
                  <a:lnTo>
                    <a:pt x="535" y="2055"/>
                  </a:lnTo>
                  <a:lnTo>
                    <a:pt x="535" y="2047"/>
                  </a:lnTo>
                  <a:lnTo>
                    <a:pt x="535" y="2045"/>
                  </a:lnTo>
                  <a:lnTo>
                    <a:pt x="532" y="2039"/>
                  </a:lnTo>
                  <a:lnTo>
                    <a:pt x="532" y="2032"/>
                  </a:lnTo>
                  <a:lnTo>
                    <a:pt x="532" y="2029"/>
                  </a:lnTo>
                  <a:lnTo>
                    <a:pt x="532" y="2024"/>
                  </a:lnTo>
                  <a:lnTo>
                    <a:pt x="530" y="2018"/>
                  </a:lnTo>
                  <a:lnTo>
                    <a:pt x="530" y="2013"/>
                  </a:lnTo>
                  <a:lnTo>
                    <a:pt x="530" y="2005"/>
                  </a:lnTo>
                  <a:lnTo>
                    <a:pt x="530" y="2003"/>
                  </a:lnTo>
                  <a:lnTo>
                    <a:pt x="527" y="1997"/>
                  </a:lnTo>
                  <a:lnTo>
                    <a:pt x="522" y="1990"/>
                  </a:lnTo>
                  <a:lnTo>
                    <a:pt x="522" y="1987"/>
                  </a:lnTo>
                  <a:lnTo>
                    <a:pt x="519" y="1984"/>
                  </a:lnTo>
                  <a:lnTo>
                    <a:pt x="517" y="1984"/>
                  </a:lnTo>
                  <a:lnTo>
                    <a:pt x="514" y="1984"/>
                  </a:lnTo>
                  <a:lnTo>
                    <a:pt x="509" y="1984"/>
                  </a:lnTo>
                  <a:lnTo>
                    <a:pt x="506" y="1984"/>
                  </a:lnTo>
                  <a:lnTo>
                    <a:pt x="504" y="1984"/>
                  </a:lnTo>
                  <a:lnTo>
                    <a:pt x="504" y="1982"/>
                  </a:lnTo>
                  <a:lnTo>
                    <a:pt x="501" y="1982"/>
                  </a:lnTo>
                  <a:lnTo>
                    <a:pt x="498" y="1982"/>
                  </a:lnTo>
                  <a:lnTo>
                    <a:pt x="496" y="1982"/>
                  </a:lnTo>
                  <a:lnTo>
                    <a:pt x="493" y="1982"/>
                  </a:lnTo>
                  <a:lnTo>
                    <a:pt x="490" y="1982"/>
                  </a:lnTo>
                  <a:lnTo>
                    <a:pt x="490" y="1979"/>
                  </a:lnTo>
                  <a:lnTo>
                    <a:pt x="488" y="1979"/>
                  </a:lnTo>
                  <a:lnTo>
                    <a:pt x="485" y="1979"/>
                  </a:lnTo>
                  <a:lnTo>
                    <a:pt x="485" y="1976"/>
                  </a:lnTo>
                  <a:lnTo>
                    <a:pt x="483" y="1976"/>
                  </a:lnTo>
                  <a:lnTo>
                    <a:pt x="477" y="1974"/>
                  </a:lnTo>
                  <a:lnTo>
                    <a:pt x="472" y="1974"/>
                  </a:lnTo>
                  <a:lnTo>
                    <a:pt x="467" y="1974"/>
                  </a:lnTo>
                  <a:lnTo>
                    <a:pt x="464" y="1974"/>
                  </a:lnTo>
                  <a:lnTo>
                    <a:pt x="462" y="1974"/>
                  </a:lnTo>
                  <a:lnTo>
                    <a:pt x="459" y="1974"/>
                  </a:lnTo>
                  <a:lnTo>
                    <a:pt x="456" y="1974"/>
                  </a:lnTo>
                  <a:lnTo>
                    <a:pt x="454" y="1974"/>
                  </a:lnTo>
                  <a:lnTo>
                    <a:pt x="451" y="1974"/>
                  </a:lnTo>
                  <a:lnTo>
                    <a:pt x="451" y="1971"/>
                  </a:lnTo>
                  <a:lnTo>
                    <a:pt x="449" y="1971"/>
                  </a:lnTo>
                  <a:lnTo>
                    <a:pt x="449" y="1966"/>
                  </a:lnTo>
                  <a:lnTo>
                    <a:pt x="443" y="1969"/>
                  </a:lnTo>
                  <a:lnTo>
                    <a:pt x="441" y="1969"/>
                  </a:lnTo>
                  <a:lnTo>
                    <a:pt x="435" y="1974"/>
                  </a:lnTo>
                  <a:lnTo>
                    <a:pt x="435" y="1971"/>
                  </a:lnTo>
                  <a:lnTo>
                    <a:pt x="433" y="1971"/>
                  </a:lnTo>
                  <a:lnTo>
                    <a:pt x="425" y="1976"/>
                  </a:lnTo>
                  <a:lnTo>
                    <a:pt x="407" y="1971"/>
                  </a:lnTo>
                  <a:lnTo>
                    <a:pt x="407" y="1969"/>
                  </a:lnTo>
                  <a:lnTo>
                    <a:pt x="404" y="1966"/>
                  </a:lnTo>
                  <a:lnTo>
                    <a:pt x="404" y="1963"/>
                  </a:lnTo>
                  <a:lnTo>
                    <a:pt x="401" y="1961"/>
                  </a:lnTo>
                  <a:lnTo>
                    <a:pt x="393" y="1945"/>
                  </a:lnTo>
                  <a:lnTo>
                    <a:pt x="391" y="1942"/>
                  </a:lnTo>
                  <a:lnTo>
                    <a:pt x="388" y="1934"/>
                  </a:lnTo>
                  <a:lnTo>
                    <a:pt x="383" y="1929"/>
                  </a:lnTo>
                  <a:lnTo>
                    <a:pt x="375" y="1934"/>
                  </a:lnTo>
                  <a:lnTo>
                    <a:pt x="370" y="1937"/>
                  </a:lnTo>
                  <a:lnTo>
                    <a:pt x="365" y="1940"/>
                  </a:lnTo>
                  <a:lnTo>
                    <a:pt x="362" y="1942"/>
                  </a:lnTo>
                  <a:lnTo>
                    <a:pt x="354" y="1945"/>
                  </a:lnTo>
                  <a:lnTo>
                    <a:pt x="344" y="1953"/>
                  </a:lnTo>
                  <a:lnTo>
                    <a:pt x="328" y="1961"/>
                  </a:lnTo>
                  <a:lnTo>
                    <a:pt x="315" y="1969"/>
                  </a:lnTo>
                  <a:lnTo>
                    <a:pt x="307" y="1974"/>
                  </a:lnTo>
                  <a:lnTo>
                    <a:pt x="299" y="1979"/>
                  </a:lnTo>
                  <a:lnTo>
                    <a:pt x="294" y="1961"/>
                  </a:lnTo>
                  <a:lnTo>
                    <a:pt x="291" y="1958"/>
                  </a:lnTo>
                  <a:lnTo>
                    <a:pt x="291" y="1955"/>
                  </a:lnTo>
                  <a:lnTo>
                    <a:pt x="291" y="1953"/>
                  </a:lnTo>
                  <a:lnTo>
                    <a:pt x="289" y="1953"/>
                  </a:lnTo>
                  <a:lnTo>
                    <a:pt x="289" y="1950"/>
                  </a:lnTo>
                  <a:lnTo>
                    <a:pt x="289" y="1948"/>
                  </a:lnTo>
                  <a:lnTo>
                    <a:pt x="286" y="1948"/>
                  </a:lnTo>
                  <a:lnTo>
                    <a:pt x="286" y="1945"/>
                  </a:lnTo>
                  <a:lnTo>
                    <a:pt x="286" y="1942"/>
                  </a:lnTo>
                  <a:lnTo>
                    <a:pt x="286" y="1940"/>
                  </a:lnTo>
                  <a:lnTo>
                    <a:pt x="286" y="1937"/>
                  </a:lnTo>
                  <a:lnTo>
                    <a:pt x="289" y="1934"/>
                  </a:lnTo>
                  <a:lnTo>
                    <a:pt x="289" y="1932"/>
                  </a:lnTo>
                  <a:lnTo>
                    <a:pt x="289" y="1929"/>
                  </a:lnTo>
                  <a:lnTo>
                    <a:pt x="289" y="1927"/>
                  </a:lnTo>
                  <a:lnTo>
                    <a:pt x="289" y="1924"/>
                  </a:lnTo>
                  <a:lnTo>
                    <a:pt x="286" y="1921"/>
                  </a:lnTo>
                  <a:lnTo>
                    <a:pt x="286" y="1919"/>
                  </a:lnTo>
                  <a:lnTo>
                    <a:pt x="286" y="1916"/>
                  </a:lnTo>
                  <a:lnTo>
                    <a:pt x="286" y="1913"/>
                  </a:lnTo>
                  <a:lnTo>
                    <a:pt x="286" y="1911"/>
                  </a:lnTo>
                  <a:lnTo>
                    <a:pt x="289" y="1906"/>
                  </a:lnTo>
                  <a:lnTo>
                    <a:pt x="289" y="1903"/>
                  </a:lnTo>
                  <a:lnTo>
                    <a:pt x="291" y="1900"/>
                  </a:lnTo>
                  <a:lnTo>
                    <a:pt x="291" y="1898"/>
                  </a:lnTo>
                  <a:lnTo>
                    <a:pt x="291" y="1895"/>
                  </a:lnTo>
                  <a:lnTo>
                    <a:pt x="294" y="1892"/>
                  </a:lnTo>
                  <a:lnTo>
                    <a:pt x="294" y="1890"/>
                  </a:lnTo>
                  <a:lnTo>
                    <a:pt x="294" y="1887"/>
                  </a:lnTo>
                  <a:lnTo>
                    <a:pt x="291" y="1885"/>
                  </a:lnTo>
                  <a:lnTo>
                    <a:pt x="289" y="1882"/>
                  </a:lnTo>
                  <a:lnTo>
                    <a:pt x="283" y="1882"/>
                  </a:lnTo>
                  <a:lnTo>
                    <a:pt x="283" y="1879"/>
                  </a:lnTo>
                  <a:lnTo>
                    <a:pt x="283" y="1874"/>
                  </a:lnTo>
                  <a:lnTo>
                    <a:pt x="286" y="1874"/>
                  </a:lnTo>
                  <a:lnTo>
                    <a:pt x="286" y="1871"/>
                  </a:lnTo>
                  <a:lnTo>
                    <a:pt x="286" y="1869"/>
                  </a:lnTo>
                  <a:lnTo>
                    <a:pt x="286" y="1866"/>
                  </a:lnTo>
                  <a:lnTo>
                    <a:pt x="289" y="1864"/>
                  </a:lnTo>
                  <a:lnTo>
                    <a:pt x="289" y="1861"/>
                  </a:lnTo>
                  <a:lnTo>
                    <a:pt x="289" y="1858"/>
                  </a:lnTo>
                  <a:lnTo>
                    <a:pt x="289" y="1853"/>
                  </a:lnTo>
                  <a:lnTo>
                    <a:pt x="289" y="1848"/>
                  </a:lnTo>
                  <a:lnTo>
                    <a:pt x="289" y="1845"/>
                  </a:lnTo>
                  <a:lnTo>
                    <a:pt x="291" y="1843"/>
                  </a:lnTo>
                  <a:lnTo>
                    <a:pt x="291" y="1837"/>
                  </a:lnTo>
                  <a:lnTo>
                    <a:pt x="291" y="1832"/>
                  </a:lnTo>
                  <a:lnTo>
                    <a:pt x="296" y="1832"/>
                  </a:lnTo>
                  <a:lnTo>
                    <a:pt x="299" y="1832"/>
                  </a:lnTo>
                  <a:lnTo>
                    <a:pt x="299" y="1835"/>
                  </a:lnTo>
                  <a:lnTo>
                    <a:pt x="299" y="1832"/>
                  </a:lnTo>
                  <a:lnTo>
                    <a:pt x="302" y="1829"/>
                  </a:lnTo>
                  <a:lnTo>
                    <a:pt x="299" y="1829"/>
                  </a:lnTo>
                  <a:lnTo>
                    <a:pt x="296" y="1829"/>
                  </a:lnTo>
                  <a:lnTo>
                    <a:pt x="299" y="1824"/>
                  </a:lnTo>
                  <a:lnTo>
                    <a:pt x="296" y="1824"/>
                  </a:lnTo>
                  <a:lnTo>
                    <a:pt x="299" y="1814"/>
                  </a:lnTo>
                  <a:lnTo>
                    <a:pt x="299" y="1808"/>
                  </a:lnTo>
                  <a:lnTo>
                    <a:pt x="299" y="1803"/>
                  </a:lnTo>
                  <a:lnTo>
                    <a:pt x="299" y="1785"/>
                  </a:lnTo>
                  <a:lnTo>
                    <a:pt x="294" y="1785"/>
                  </a:lnTo>
                  <a:lnTo>
                    <a:pt x="294" y="1774"/>
                  </a:lnTo>
                  <a:lnTo>
                    <a:pt x="294" y="1766"/>
                  </a:lnTo>
                  <a:lnTo>
                    <a:pt x="294" y="1753"/>
                  </a:lnTo>
                  <a:lnTo>
                    <a:pt x="296" y="1748"/>
                  </a:lnTo>
                  <a:lnTo>
                    <a:pt x="296" y="1745"/>
                  </a:lnTo>
                  <a:lnTo>
                    <a:pt x="299" y="1745"/>
                  </a:lnTo>
                  <a:lnTo>
                    <a:pt x="299" y="1743"/>
                  </a:lnTo>
                  <a:lnTo>
                    <a:pt x="299" y="1740"/>
                  </a:lnTo>
                  <a:lnTo>
                    <a:pt x="299" y="1738"/>
                  </a:lnTo>
                  <a:lnTo>
                    <a:pt x="299" y="1735"/>
                  </a:lnTo>
                  <a:lnTo>
                    <a:pt x="299" y="1732"/>
                  </a:lnTo>
                  <a:lnTo>
                    <a:pt x="296" y="1735"/>
                  </a:lnTo>
                  <a:lnTo>
                    <a:pt x="294" y="1735"/>
                  </a:lnTo>
                  <a:lnTo>
                    <a:pt x="294" y="1719"/>
                  </a:lnTo>
                  <a:lnTo>
                    <a:pt x="294" y="1717"/>
                  </a:lnTo>
                  <a:lnTo>
                    <a:pt x="291" y="1709"/>
                  </a:lnTo>
                  <a:lnTo>
                    <a:pt x="291" y="1704"/>
                  </a:lnTo>
                  <a:lnTo>
                    <a:pt x="291" y="1696"/>
                  </a:lnTo>
                  <a:lnTo>
                    <a:pt x="291" y="1690"/>
                  </a:lnTo>
                  <a:lnTo>
                    <a:pt x="291" y="1683"/>
                  </a:lnTo>
                  <a:lnTo>
                    <a:pt x="291" y="1675"/>
                  </a:lnTo>
                  <a:lnTo>
                    <a:pt x="291" y="1667"/>
                  </a:lnTo>
                  <a:lnTo>
                    <a:pt x="291" y="1656"/>
                  </a:lnTo>
                  <a:lnTo>
                    <a:pt x="294" y="1648"/>
                  </a:lnTo>
                  <a:lnTo>
                    <a:pt x="294" y="1627"/>
                  </a:lnTo>
                  <a:lnTo>
                    <a:pt x="294" y="1601"/>
                  </a:lnTo>
                  <a:lnTo>
                    <a:pt x="294" y="1599"/>
                  </a:lnTo>
                  <a:lnTo>
                    <a:pt x="296" y="1599"/>
                  </a:lnTo>
                  <a:lnTo>
                    <a:pt x="296" y="1588"/>
                  </a:lnTo>
                  <a:lnTo>
                    <a:pt x="296" y="1585"/>
                  </a:lnTo>
                  <a:lnTo>
                    <a:pt x="294" y="1583"/>
                  </a:lnTo>
                  <a:lnTo>
                    <a:pt x="294" y="1578"/>
                  </a:lnTo>
                  <a:lnTo>
                    <a:pt x="294" y="1575"/>
                  </a:lnTo>
                  <a:lnTo>
                    <a:pt x="294" y="1572"/>
                  </a:lnTo>
                  <a:lnTo>
                    <a:pt x="294" y="1567"/>
                  </a:lnTo>
                  <a:lnTo>
                    <a:pt x="294" y="1564"/>
                  </a:lnTo>
                  <a:lnTo>
                    <a:pt x="294" y="1559"/>
                  </a:lnTo>
                  <a:lnTo>
                    <a:pt x="294" y="1554"/>
                  </a:lnTo>
                  <a:lnTo>
                    <a:pt x="294" y="1549"/>
                  </a:lnTo>
                  <a:lnTo>
                    <a:pt x="296" y="1546"/>
                  </a:lnTo>
                  <a:lnTo>
                    <a:pt x="296" y="1543"/>
                  </a:lnTo>
                  <a:lnTo>
                    <a:pt x="296" y="1541"/>
                  </a:lnTo>
                  <a:lnTo>
                    <a:pt x="296" y="1538"/>
                  </a:lnTo>
                  <a:lnTo>
                    <a:pt x="296" y="1536"/>
                  </a:lnTo>
                  <a:lnTo>
                    <a:pt x="296" y="1533"/>
                  </a:lnTo>
                  <a:lnTo>
                    <a:pt x="296" y="1530"/>
                  </a:lnTo>
                  <a:lnTo>
                    <a:pt x="294" y="1528"/>
                  </a:lnTo>
                  <a:lnTo>
                    <a:pt x="294" y="1512"/>
                  </a:lnTo>
                  <a:lnTo>
                    <a:pt x="294" y="1509"/>
                  </a:lnTo>
                  <a:lnTo>
                    <a:pt x="294" y="1496"/>
                  </a:lnTo>
                  <a:lnTo>
                    <a:pt x="294" y="1494"/>
                  </a:lnTo>
                  <a:lnTo>
                    <a:pt x="294" y="1491"/>
                  </a:lnTo>
                  <a:lnTo>
                    <a:pt x="294" y="1488"/>
                  </a:lnTo>
                  <a:lnTo>
                    <a:pt x="296" y="1488"/>
                  </a:lnTo>
                  <a:lnTo>
                    <a:pt x="296" y="1486"/>
                  </a:lnTo>
                  <a:lnTo>
                    <a:pt x="296" y="1480"/>
                  </a:lnTo>
                  <a:lnTo>
                    <a:pt x="296" y="1478"/>
                  </a:lnTo>
                  <a:lnTo>
                    <a:pt x="296" y="1475"/>
                  </a:lnTo>
                  <a:lnTo>
                    <a:pt x="296" y="1470"/>
                  </a:lnTo>
                  <a:lnTo>
                    <a:pt x="296" y="1465"/>
                  </a:lnTo>
                  <a:lnTo>
                    <a:pt x="296" y="1459"/>
                  </a:lnTo>
                  <a:lnTo>
                    <a:pt x="296" y="1457"/>
                  </a:lnTo>
                  <a:lnTo>
                    <a:pt x="296" y="1454"/>
                  </a:lnTo>
                  <a:lnTo>
                    <a:pt x="296" y="1449"/>
                  </a:lnTo>
                  <a:lnTo>
                    <a:pt x="296" y="1446"/>
                  </a:lnTo>
                  <a:lnTo>
                    <a:pt x="296" y="1441"/>
                  </a:lnTo>
                  <a:lnTo>
                    <a:pt x="296" y="1438"/>
                  </a:lnTo>
                  <a:lnTo>
                    <a:pt x="296" y="1436"/>
                  </a:lnTo>
                  <a:lnTo>
                    <a:pt x="296" y="1431"/>
                  </a:lnTo>
                  <a:lnTo>
                    <a:pt x="296" y="1428"/>
                  </a:lnTo>
                  <a:lnTo>
                    <a:pt x="296" y="1425"/>
                  </a:lnTo>
                  <a:lnTo>
                    <a:pt x="299" y="1425"/>
                  </a:lnTo>
                  <a:lnTo>
                    <a:pt x="302" y="1425"/>
                  </a:lnTo>
                  <a:lnTo>
                    <a:pt x="304" y="1425"/>
                  </a:lnTo>
                  <a:lnTo>
                    <a:pt x="310" y="1425"/>
                  </a:lnTo>
                  <a:lnTo>
                    <a:pt x="312" y="1425"/>
                  </a:lnTo>
                  <a:lnTo>
                    <a:pt x="315" y="1425"/>
                  </a:lnTo>
                  <a:lnTo>
                    <a:pt x="317" y="1425"/>
                  </a:lnTo>
                  <a:lnTo>
                    <a:pt x="320" y="1425"/>
                  </a:lnTo>
                  <a:lnTo>
                    <a:pt x="323" y="1425"/>
                  </a:lnTo>
                  <a:lnTo>
                    <a:pt x="325" y="1425"/>
                  </a:lnTo>
                  <a:lnTo>
                    <a:pt x="331" y="1425"/>
                  </a:lnTo>
                  <a:lnTo>
                    <a:pt x="331" y="1396"/>
                  </a:lnTo>
                  <a:lnTo>
                    <a:pt x="315" y="1396"/>
                  </a:lnTo>
                  <a:lnTo>
                    <a:pt x="281" y="1396"/>
                  </a:lnTo>
                  <a:lnTo>
                    <a:pt x="249" y="1396"/>
                  </a:lnTo>
                  <a:lnTo>
                    <a:pt x="226" y="1396"/>
                  </a:lnTo>
                  <a:lnTo>
                    <a:pt x="220" y="1396"/>
                  </a:lnTo>
                  <a:lnTo>
                    <a:pt x="218" y="1396"/>
                  </a:lnTo>
                  <a:lnTo>
                    <a:pt x="210" y="1396"/>
                  </a:lnTo>
                  <a:lnTo>
                    <a:pt x="207" y="1396"/>
                  </a:lnTo>
                  <a:lnTo>
                    <a:pt x="173" y="1396"/>
                  </a:lnTo>
                  <a:lnTo>
                    <a:pt x="171" y="1396"/>
                  </a:lnTo>
                  <a:lnTo>
                    <a:pt x="160" y="1396"/>
                  </a:lnTo>
                  <a:lnTo>
                    <a:pt x="142" y="1396"/>
                  </a:lnTo>
                  <a:lnTo>
                    <a:pt x="121" y="1396"/>
                  </a:lnTo>
                  <a:lnTo>
                    <a:pt x="97" y="1394"/>
                  </a:lnTo>
                  <a:lnTo>
                    <a:pt x="68" y="1394"/>
                  </a:lnTo>
                  <a:lnTo>
                    <a:pt x="32" y="1394"/>
                  </a:lnTo>
                  <a:lnTo>
                    <a:pt x="0" y="1394"/>
                  </a:lnTo>
                  <a:lnTo>
                    <a:pt x="0" y="1389"/>
                  </a:lnTo>
                  <a:lnTo>
                    <a:pt x="3" y="1362"/>
                  </a:lnTo>
                  <a:lnTo>
                    <a:pt x="5" y="1336"/>
                  </a:lnTo>
                  <a:lnTo>
                    <a:pt x="11" y="1297"/>
                  </a:lnTo>
                  <a:lnTo>
                    <a:pt x="13" y="1263"/>
                  </a:lnTo>
                  <a:lnTo>
                    <a:pt x="16" y="1247"/>
                  </a:lnTo>
                  <a:lnTo>
                    <a:pt x="13" y="1239"/>
                  </a:lnTo>
                  <a:lnTo>
                    <a:pt x="19" y="1228"/>
                  </a:lnTo>
                  <a:lnTo>
                    <a:pt x="21" y="1226"/>
                  </a:lnTo>
                  <a:lnTo>
                    <a:pt x="21" y="1223"/>
                  </a:lnTo>
                  <a:lnTo>
                    <a:pt x="24" y="1221"/>
                  </a:lnTo>
                  <a:lnTo>
                    <a:pt x="34" y="1200"/>
                  </a:lnTo>
                  <a:lnTo>
                    <a:pt x="47" y="1171"/>
                  </a:lnTo>
                  <a:lnTo>
                    <a:pt x="63" y="1145"/>
                  </a:lnTo>
                  <a:lnTo>
                    <a:pt x="76" y="1118"/>
                  </a:lnTo>
                  <a:lnTo>
                    <a:pt x="76" y="1116"/>
                  </a:lnTo>
                  <a:lnTo>
                    <a:pt x="79" y="1113"/>
                  </a:lnTo>
                  <a:lnTo>
                    <a:pt x="79" y="1110"/>
                  </a:lnTo>
                  <a:lnTo>
                    <a:pt x="79" y="1108"/>
                  </a:lnTo>
                  <a:lnTo>
                    <a:pt x="82" y="1105"/>
                  </a:lnTo>
                  <a:lnTo>
                    <a:pt x="84" y="1103"/>
                  </a:lnTo>
                  <a:lnTo>
                    <a:pt x="87" y="1097"/>
                  </a:lnTo>
                  <a:lnTo>
                    <a:pt x="87" y="1095"/>
                  </a:lnTo>
                  <a:lnTo>
                    <a:pt x="92" y="1084"/>
                  </a:lnTo>
                  <a:lnTo>
                    <a:pt x="95" y="1079"/>
                  </a:lnTo>
                  <a:lnTo>
                    <a:pt x="95" y="1076"/>
                  </a:lnTo>
                  <a:lnTo>
                    <a:pt x="97" y="1074"/>
                  </a:lnTo>
                  <a:lnTo>
                    <a:pt x="102" y="1066"/>
                  </a:lnTo>
                  <a:lnTo>
                    <a:pt x="105" y="1058"/>
                  </a:lnTo>
                  <a:lnTo>
                    <a:pt x="113" y="1040"/>
                  </a:lnTo>
                  <a:lnTo>
                    <a:pt x="116" y="1037"/>
                  </a:lnTo>
                  <a:lnTo>
                    <a:pt x="121" y="1024"/>
                  </a:lnTo>
                  <a:lnTo>
                    <a:pt x="123" y="1021"/>
                  </a:lnTo>
                  <a:lnTo>
                    <a:pt x="123" y="1019"/>
                  </a:lnTo>
                  <a:lnTo>
                    <a:pt x="126" y="1016"/>
                  </a:lnTo>
                  <a:lnTo>
                    <a:pt x="126" y="1011"/>
                  </a:lnTo>
                  <a:lnTo>
                    <a:pt x="129" y="1011"/>
                  </a:lnTo>
                  <a:lnTo>
                    <a:pt x="131" y="1005"/>
                  </a:lnTo>
                  <a:lnTo>
                    <a:pt x="142" y="979"/>
                  </a:lnTo>
                  <a:lnTo>
                    <a:pt x="150" y="958"/>
                  </a:lnTo>
                  <a:lnTo>
                    <a:pt x="158" y="942"/>
                  </a:lnTo>
                  <a:lnTo>
                    <a:pt x="158" y="940"/>
                  </a:lnTo>
                  <a:lnTo>
                    <a:pt x="165" y="924"/>
                  </a:lnTo>
                  <a:lnTo>
                    <a:pt x="165" y="921"/>
                  </a:lnTo>
                  <a:lnTo>
                    <a:pt x="168" y="916"/>
                  </a:lnTo>
                  <a:lnTo>
                    <a:pt x="176" y="898"/>
                  </a:lnTo>
                  <a:lnTo>
                    <a:pt x="186" y="874"/>
                  </a:lnTo>
                  <a:lnTo>
                    <a:pt x="192" y="864"/>
                  </a:lnTo>
                  <a:lnTo>
                    <a:pt x="197" y="851"/>
                  </a:lnTo>
                  <a:lnTo>
                    <a:pt x="202" y="840"/>
                  </a:lnTo>
                  <a:lnTo>
                    <a:pt x="210" y="824"/>
                  </a:lnTo>
                  <a:lnTo>
                    <a:pt x="218" y="801"/>
                  </a:lnTo>
                  <a:lnTo>
                    <a:pt x="223" y="788"/>
                  </a:lnTo>
                  <a:lnTo>
                    <a:pt x="231" y="767"/>
                  </a:lnTo>
                  <a:lnTo>
                    <a:pt x="244" y="727"/>
                  </a:lnTo>
                  <a:lnTo>
                    <a:pt x="247" y="725"/>
                  </a:lnTo>
                  <a:lnTo>
                    <a:pt x="257" y="696"/>
                  </a:lnTo>
                  <a:lnTo>
                    <a:pt x="257" y="691"/>
                  </a:lnTo>
                  <a:lnTo>
                    <a:pt x="268" y="662"/>
                  </a:lnTo>
                  <a:lnTo>
                    <a:pt x="281" y="630"/>
                  </a:lnTo>
                  <a:lnTo>
                    <a:pt x="283" y="625"/>
                  </a:lnTo>
                  <a:lnTo>
                    <a:pt x="286" y="614"/>
                  </a:lnTo>
                  <a:lnTo>
                    <a:pt x="291" y="596"/>
                  </a:lnTo>
                  <a:lnTo>
                    <a:pt x="296" y="580"/>
                  </a:lnTo>
                  <a:lnTo>
                    <a:pt x="299" y="578"/>
                  </a:lnTo>
                  <a:lnTo>
                    <a:pt x="302" y="570"/>
                  </a:lnTo>
                  <a:lnTo>
                    <a:pt x="304" y="565"/>
                  </a:lnTo>
                  <a:lnTo>
                    <a:pt x="310" y="549"/>
                  </a:lnTo>
                  <a:lnTo>
                    <a:pt x="310" y="546"/>
                  </a:lnTo>
                  <a:lnTo>
                    <a:pt x="310" y="544"/>
                  </a:lnTo>
                  <a:lnTo>
                    <a:pt x="312" y="544"/>
                  </a:lnTo>
                  <a:lnTo>
                    <a:pt x="312" y="541"/>
                  </a:lnTo>
                  <a:lnTo>
                    <a:pt x="312" y="538"/>
                  </a:lnTo>
                  <a:lnTo>
                    <a:pt x="312" y="536"/>
                  </a:lnTo>
                  <a:lnTo>
                    <a:pt x="315" y="536"/>
                  </a:lnTo>
                  <a:lnTo>
                    <a:pt x="315" y="533"/>
                  </a:lnTo>
                  <a:lnTo>
                    <a:pt x="317" y="530"/>
                  </a:lnTo>
                  <a:lnTo>
                    <a:pt x="323" y="509"/>
                  </a:lnTo>
                  <a:lnTo>
                    <a:pt x="323" y="504"/>
                  </a:lnTo>
                  <a:lnTo>
                    <a:pt x="325" y="502"/>
                  </a:lnTo>
                  <a:lnTo>
                    <a:pt x="325" y="496"/>
                  </a:lnTo>
                  <a:lnTo>
                    <a:pt x="328" y="483"/>
                  </a:lnTo>
                  <a:lnTo>
                    <a:pt x="328" y="481"/>
                  </a:lnTo>
                  <a:lnTo>
                    <a:pt x="331" y="470"/>
                  </a:lnTo>
                  <a:lnTo>
                    <a:pt x="331" y="462"/>
                  </a:lnTo>
                  <a:lnTo>
                    <a:pt x="331" y="454"/>
                  </a:lnTo>
                  <a:lnTo>
                    <a:pt x="331" y="452"/>
                  </a:lnTo>
                  <a:lnTo>
                    <a:pt x="331" y="449"/>
                  </a:lnTo>
                  <a:lnTo>
                    <a:pt x="331" y="439"/>
                  </a:lnTo>
                  <a:lnTo>
                    <a:pt x="331" y="407"/>
                  </a:lnTo>
                  <a:lnTo>
                    <a:pt x="333" y="378"/>
                  </a:lnTo>
                  <a:lnTo>
                    <a:pt x="333" y="349"/>
                  </a:lnTo>
                  <a:lnTo>
                    <a:pt x="333" y="315"/>
                  </a:lnTo>
                  <a:lnTo>
                    <a:pt x="333" y="302"/>
                  </a:lnTo>
                  <a:lnTo>
                    <a:pt x="333" y="260"/>
                  </a:lnTo>
                  <a:lnTo>
                    <a:pt x="336" y="260"/>
                  </a:lnTo>
                  <a:lnTo>
                    <a:pt x="338" y="260"/>
                  </a:lnTo>
                  <a:lnTo>
                    <a:pt x="399" y="278"/>
                  </a:lnTo>
                  <a:lnTo>
                    <a:pt x="417" y="236"/>
                  </a:lnTo>
                  <a:lnTo>
                    <a:pt x="422" y="223"/>
                  </a:lnTo>
                  <a:lnTo>
                    <a:pt x="422" y="221"/>
                  </a:lnTo>
                  <a:lnTo>
                    <a:pt x="425" y="218"/>
                  </a:lnTo>
                  <a:lnTo>
                    <a:pt x="428" y="208"/>
                  </a:lnTo>
                  <a:lnTo>
                    <a:pt x="454" y="142"/>
                  </a:lnTo>
                  <a:lnTo>
                    <a:pt x="459" y="132"/>
                  </a:lnTo>
                  <a:lnTo>
                    <a:pt x="464" y="116"/>
                  </a:lnTo>
                  <a:lnTo>
                    <a:pt x="464" y="113"/>
                  </a:lnTo>
                  <a:lnTo>
                    <a:pt x="470" y="105"/>
                  </a:lnTo>
                  <a:lnTo>
                    <a:pt x="470" y="103"/>
                  </a:lnTo>
                  <a:lnTo>
                    <a:pt x="472" y="100"/>
                  </a:lnTo>
                  <a:lnTo>
                    <a:pt x="472" y="95"/>
                  </a:lnTo>
                  <a:lnTo>
                    <a:pt x="480" y="79"/>
                  </a:lnTo>
                  <a:lnTo>
                    <a:pt x="490" y="53"/>
                  </a:lnTo>
                  <a:lnTo>
                    <a:pt x="501" y="29"/>
                  </a:lnTo>
                  <a:lnTo>
                    <a:pt x="511" y="0"/>
                  </a:lnTo>
                  <a:lnTo>
                    <a:pt x="522" y="11"/>
                  </a:lnTo>
                  <a:lnTo>
                    <a:pt x="532" y="19"/>
                  </a:lnTo>
                  <a:lnTo>
                    <a:pt x="540" y="27"/>
                  </a:lnTo>
                  <a:lnTo>
                    <a:pt x="559" y="42"/>
                  </a:lnTo>
                  <a:lnTo>
                    <a:pt x="572" y="55"/>
                  </a:lnTo>
                  <a:lnTo>
                    <a:pt x="587" y="71"/>
                  </a:lnTo>
                  <a:lnTo>
                    <a:pt x="598" y="79"/>
                  </a:lnTo>
                  <a:lnTo>
                    <a:pt x="611" y="90"/>
                  </a:lnTo>
                  <a:lnTo>
                    <a:pt x="622" y="100"/>
                  </a:lnTo>
                  <a:lnTo>
                    <a:pt x="627" y="105"/>
                  </a:lnTo>
                  <a:lnTo>
                    <a:pt x="632" y="111"/>
                  </a:lnTo>
                  <a:lnTo>
                    <a:pt x="637" y="118"/>
                  </a:lnTo>
                  <a:lnTo>
                    <a:pt x="643" y="126"/>
                  </a:lnTo>
                  <a:lnTo>
                    <a:pt x="645" y="129"/>
                  </a:lnTo>
                  <a:lnTo>
                    <a:pt x="648" y="132"/>
                  </a:lnTo>
                  <a:lnTo>
                    <a:pt x="650" y="134"/>
                  </a:lnTo>
                  <a:lnTo>
                    <a:pt x="661" y="150"/>
                  </a:lnTo>
                  <a:lnTo>
                    <a:pt x="669" y="160"/>
                  </a:lnTo>
                  <a:lnTo>
                    <a:pt x="674" y="171"/>
                  </a:lnTo>
                  <a:lnTo>
                    <a:pt x="679" y="179"/>
                  </a:lnTo>
                  <a:lnTo>
                    <a:pt x="687" y="189"/>
                  </a:lnTo>
                  <a:lnTo>
                    <a:pt x="705" y="197"/>
                  </a:lnTo>
                  <a:lnTo>
                    <a:pt x="708" y="197"/>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2" name="フリーフォーム 211"/>
            <p:cNvSpPr>
              <a:spLocks/>
            </p:cNvSpPr>
            <p:nvPr/>
          </p:nvSpPr>
          <p:spPr bwMode="auto">
            <a:xfrm>
              <a:off x="3179250" y="4939018"/>
              <a:ext cx="470758" cy="1108769"/>
            </a:xfrm>
            <a:custGeom>
              <a:avLst/>
              <a:gdLst>
                <a:gd name="T0" fmla="*/ 155 w 983"/>
                <a:gd name="T1" fmla="*/ 139 h 2278"/>
                <a:gd name="T2" fmla="*/ 378 w 983"/>
                <a:gd name="T3" fmla="*/ 357 h 2278"/>
                <a:gd name="T4" fmla="*/ 574 w 983"/>
                <a:gd name="T5" fmla="*/ 446 h 2278"/>
                <a:gd name="T6" fmla="*/ 606 w 983"/>
                <a:gd name="T7" fmla="*/ 559 h 2278"/>
                <a:gd name="T8" fmla="*/ 621 w 983"/>
                <a:gd name="T9" fmla="*/ 640 h 2278"/>
                <a:gd name="T10" fmla="*/ 655 w 983"/>
                <a:gd name="T11" fmla="*/ 716 h 2278"/>
                <a:gd name="T12" fmla="*/ 608 w 983"/>
                <a:gd name="T13" fmla="*/ 803 h 2278"/>
                <a:gd name="T14" fmla="*/ 600 w 983"/>
                <a:gd name="T15" fmla="*/ 903 h 2278"/>
                <a:gd name="T16" fmla="*/ 595 w 983"/>
                <a:gd name="T17" fmla="*/ 987 h 2278"/>
                <a:gd name="T18" fmla="*/ 574 w 983"/>
                <a:gd name="T19" fmla="*/ 1039 h 2278"/>
                <a:gd name="T20" fmla="*/ 530 w 983"/>
                <a:gd name="T21" fmla="*/ 1021 h 2278"/>
                <a:gd name="T22" fmla="*/ 488 w 983"/>
                <a:gd name="T23" fmla="*/ 1002 h 2278"/>
                <a:gd name="T24" fmla="*/ 393 w 983"/>
                <a:gd name="T25" fmla="*/ 963 h 2278"/>
                <a:gd name="T26" fmla="*/ 370 w 983"/>
                <a:gd name="T27" fmla="*/ 934 h 2278"/>
                <a:gd name="T28" fmla="*/ 325 w 983"/>
                <a:gd name="T29" fmla="*/ 929 h 2278"/>
                <a:gd name="T30" fmla="*/ 252 w 983"/>
                <a:gd name="T31" fmla="*/ 908 h 2278"/>
                <a:gd name="T32" fmla="*/ 204 w 983"/>
                <a:gd name="T33" fmla="*/ 918 h 2278"/>
                <a:gd name="T34" fmla="*/ 199 w 983"/>
                <a:gd name="T35" fmla="*/ 863 h 2278"/>
                <a:gd name="T36" fmla="*/ 168 w 983"/>
                <a:gd name="T37" fmla="*/ 879 h 2278"/>
                <a:gd name="T38" fmla="*/ 155 w 983"/>
                <a:gd name="T39" fmla="*/ 968 h 2278"/>
                <a:gd name="T40" fmla="*/ 160 w 983"/>
                <a:gd name="T41" fmla="*/ 1089 h 2278"/>
                <a:gd name="T42" fmla="*/ 215 w 983"/>
                <a:gd name="T43" fmla="*/ 1113 h 2278"/>
                <a:gd name="T44" fmla="*/ 312 w 983"/>
                <a:gd name="T45" fmla="*/ 1123 h 2278"/>
                <a:gd name="T46" fmla="*/ 391 w 983"/>
                <a:gd name="T47" fmla="*/ 1183 h 2278"/>
                <a:gd name="T48" fmla="*/ 472 w 983"/>
                <a:gd name="T49" fmla="*/ 1217 h 2278"/>
                <a:gd name="T50" fmla="*/ 551 w 983"/>
                <a:gd name="T51" fmla="*/ 1215 h 2278"/>
                <a:gd name="T52" fmla="*/ 556 w 983"/>
                <a:gd name="T53" fmla="*/ 1144 h 2278"/>
                <a:gd name="T54" fmla="*/ 535 w 983"/>
                <a:gd name="T55" fmla="*/ 1089 h 2278"/>
                <a:gd name="T56" fmla="*/ 537 w 983"/>
                <a:gd name="T57" fmla="*/ 1081 h 2278"/>
                <a:gd name="T58" fmla="*/ 561 w 983"/>
                <a:gd name="T59" fmla="*/ 1139 h 2278"/>
                <a:gd name="T60" fmla="*/ 611 w 983"/>
                <a:gd name="T61" fmla="*/ 1176 h 2278"/>
                <a:gd name="T62" fmla="*/ 663 w 983"/>
                <a:gd name="T63" fmla="*/ 1178 h 2278"/>
                <a:gd name="T64" fmla="*/ 629 w 983"/>
                <a:gd name="T65" fmla="*/ 1220 h 2278"/>
                <a:gd name="T66" fmla="*/ 700 w 983"/>
                <a:gd name="T67" fmla="*/ 1294 h 2278"/>
                <a:gd name="T68" fmla="*/ 807 w 983"/>
                <a:gd name="T69" fmla="*/ 1288 h 2278"/>
                <a:gd name="T70" fmla="*/ 839 w 983"/>
                <a:gd name="T71" fmla="*/ 1333 h 2278"/>
                <a:gd name="T72" fmla="*/ 883 w 983"/>
                <a:gd name="T73" fmla="*/ 1375 h 2278"/>
                <a:gd name="T74" fmla="*/ 952 w 983"/>
                <a:gd name="T75" fmla="*/ 1393 h 2278"/>
                <a:gd name="T76" fmla="*/ 980 w 983"/>
                <a:gd name="T77" fmla="*/ 1409 h 2278"/>
                <a:gd name="T78" fmla="*/ 980 w 983"/>
                <a:gd name="T79" fmla="*/ 1451 h 2278"/>
                <a:gd name="T80" fmla="*/ 980 w 983"/>
                <a:gd name="T81" fmla="*/ 1504 h 2278"/>
                <a:gd name="T82" fmla="*/ 939 w 983"/>
                <a:gd name="T83" fmla="*/ 1572 h 2278"/>
                <a:gd name="T84" fmla="*/ 904 w 983"/>
                <a:gd name="T85" fmla="*/ 1614 h 2278"/>
                <a:gd name="T86" fmla="*/ 842 w 983"/>
                <a:gd name="T87" fmla="*/ 1651 h 2278"/>
                <a:gd name="T88" fmla="*/ 739 w 983"/>
                <a:gd name="T89" fmla="*/ 1727 h 2278"/>
                <a:gd name="T90" fmla="*/ 745 w 983"/>
                <a:gd name="T91" fmla="*/ 1850 h 2278"/>
                <a:gd name="T92" fmla="*/ 747 w 983"/>
                <a:gd name="T93" fmla="*/ 1952 h 2278"/>
                <a:gd name="T94" fmla="*/ 734 w 983"/>
                <a:gd name="T95" fmla="*/ 2005 h 2278"/>
                <a:gd name="T96" fmla="*/ 613 w 983"/>
                <a:gd name="T97" fmla="*/ 2036 h 2278"/>
                <a:gd name="T98" fmla="*/ 472 w 983"/>
                <a:gd name="T99" fmla="*/ 2002 h 2278"/>
                <a:gd name="T100" fmla="*/ 461 w 983"/>
                <a:gd name="T101" fmla="*/ 2052 h 2278"/>
                <a:gd name="T102" fmla="*/ 427 w 983"/>
                <a:gd name="T103" fmla="*/ 2081 h 2278"/>
                <a:gd name="T104" fmla="*/ 440 w 983"/>
                <a:gd name="T105" fmla="*/ 2147 h 2278"/>
                <a:gd name="T106" fmla="*/ 454 w 983"/>
                <a:gd name="T107" fmla="*/ 2223 h 2278"/>
                <a:gd name="T108" fmla="*/ 412 w 983"/>
                <a:gd name="T109" fmla="*/ 2275 h 2278"/>
                <a:gd name="T110" fmla="*/ 396 w 983"/>
                <a:gd name="T111" fmla="*/ 2196 h 2278"/>
                <a:gd name="T112" fmla="*/ 383 w 983"/>
                <a:gd name="T113" fmla="*/ 2133 h 2278"/>
                <a:gd name="T114" fmla="*/ 343 w 983"/>
                <a:gd name="T115" fmla="*/ 2084 h 2278"/>
                <a:gd name="T116" fmla="*/ 322 w 983"/>
                <a:gd name="T117" fmla="*/ 2028 h 2278"/>
                <a:gd name="T118" fmla="*/ 299 w 983"/>
                <a:gd name="T119" fmla="*/ 1981 h 2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3" h="2278">
                  <a:moveTo>
                    <a:pt x="0" y="0"/>
                  </a:moveTo>
                  <a:lnTo>
                    <a:pt x="0" y="42"/>
                  </a:lnTo>
                  <a:lnTo>
                    <a:pt x="45" y="39"/>
                  </a:lnTo>
                  <a:lnTo>
                    <a:pt x="79" y="37"/>
                  </a:lnTo>
                  <a:lnTo>
                    <a:pt x="123" y="37"/>
                  </a:lnTo>
                  <a:lnTo>
                    <a:pt x="126" y="37"/>
                  </a:lnTo>
                  <a:lnTo>
                    <a:pt x="128" y="37"/>
                  </a:lnTo>
                  <a:lnTo>
                    <a:pt x="128" y="58"/>
                  </a:lnTo>
                  <a:lnTo>
                    <a:pt x="128" y="60"/>
                  </a:lnTo>
                  <a:lnTo>
                    <a:pt x="128" y="76"/>
                  </a:lnTo>
                  <a:lnTo>
                    <a:pt x="128" y="79"/>
                  </a:lnTo>
                  <a:lnTo>
                    <a:pt x="131" y="100"/>
                  </a:lnTo>
                  <a:lnTo>
                    <a:pt x="131" y="102"/>
                  </a:lnTo>
                  <a:lnTo>
                    <a:pt x="131" y="139"/>
                  </a:lnTo>
                  <a:lnTo>
                    <a:pt x="134" y="139"/>
                  </a:lnTo>
                  <a:lnTo>
                    <a:pt x="136" y="139"/>
                  </a:lnTo>
                  <a:lnTo>
                    <a:pt x="155" y="139"/>
                  </a:lnTo>
                  <a:lnTo>
                    <a:pt x="160" y="139"/>
                  </a:lnTo>
                  <a:lnTo>
                    <a:pt x="173" y="136"/>
                  </a:lnTo>
                  <a:lnTo>
                    <a:pt x="194" y="136"/>
                  </a:lnTo>
                  <a:lnTo>
                    <a:pt x="207" y="136"/>
                  </a:lnTo>
                  <a:lnTo>
                    <a:pt x="215" y="136"/>
                  </a:lnTo>
                  <a:lnTo>
                    <a:pt x="275" y="134"/>
                  </a:lnTo>
                  <a:lnTo>
                    <a:pt x="281" y="244"/>
                  </a:lnTo>
                  <a:lnTo>
                    <a:pt x="296" y="244"/>
                  </a:lnTo>
                  <a:lnTo>
                    <a:pt x="299" y="244"/>
                  </a:lnTo>
                  <a:lnTo>
                    <a:pt x="322" y="244"/>
                  </a:lnTo>
                  <a:lnTo>
                    <a:pt x="328" y="244"/>
                  </a:lnTo>
                  <a:lnTo>
                    <a:pt x="372" y="241"/>
                  </a:lnTo>
                  <a:lnTo>
                    <a:pt x="375" y="304"/>
                  </a:lnTo>
                  <a:lnTo>
                    <a:pt x="378" y="317"/>
                  </a:lnTo>
                  <a:lnTo>
                    <a:pt x="378" y="349"/>
                  </a:lnTo>
                  <a:lnTo>
                    <a:pt x="378" y="354"/>
                  </a:lnTo>
                  <a:lnTo>
                    <a:pt x="378" y="357"/>
                  </a:lnTo>
                  <a:lnTo>
                    <a:pt x="378" y="359"/>
                  </a:lnTo>
                  <a:lnTo>
                    <a:pt x="378" y="365"/>
                  </a:lnTo>
                  <a:lnTo>
                    <a:pt x="378" y="399"/>
                  </a:lnTo>
                  <a:lnTo>
                    <a:pt x="380" y="399"/>
                  </a:lnTo>
                  <a:lnTo>
                    <a:pt x="414" y="396"/>
                  </a:lnTo>
                  <a:lnTo>
                    <a:pt x="417" y="396"/>
                  </a:lnTo>
                  <a:lnTo>
                    <a:pt x="475" y="393"/>
                  </a:lnTo>
                  <a:lnTo>
                    <a:pt x="475" y="417"/>
                  </a:lnTo>
                  <a:lnTo>
                    <a:pt x="485" y="417"/>
                  </a:lnTo>
                  <a:lnTo>
                    <a:pt x="503" y="414"/>
                  </a:lnTo>
                  <a:lnTo>
                    <a:pt x="514" y="414"/>
                  </a:lnTo>
                  <a:lnTo>
                    <a:pt x="532" y="414"/>
                  </a:lnTo>
                  <a:lnTo>
                    <a:pt x="551" y="414"/>
                  </a:lnTo>
                  <a:lnTo>
                    <a:pt x="558" y="414"/>
                  </a:lnTo>
                  <a:lnTo>
                    <a:pt x="569" y="412"/>
                  </a:lnTo>
                  <a:lnTo>
                    <a:pt x="572" y="412"/>
                  </a:lnTo>
                  <a:lnTo>
                    <a:pt x="574" y="446"/>
                  </a:lnTo>
                  <a:lnTo>
                    <a:pt x="574" y="449"/>
                  </a:lnTo>
                  <a:lnTo>
                    <a:pt x="574" y="488"/>
                  </a:lnTo>
                  <a:lnTo>
                    <a:pt x="574" y="501"/>
                  </a:lnTo>
                  <a:lnTo>
                    <a:pt x="574" y="509"/>
                  </a:lnTo>
                  <a:lnTo>
                    <a:pt x="574" y="514"/>
                  </a:lnTo>
                  <a:lnTo>
                    <a:pt x="574" y="522"/>
                  </a:lnTo>
                  <a:lnTo>
                    <a:pt x="574" y="525"/>
                  </a:lnTo>
                  <a:lnTo>
                    <a:pt x="577" y="530"/>
                  </a:lnTo>
                  <a:lnTo>
                    <a:pt x="577" y="533"/>
                  </a:lnTo>
                  <a:lnTo>
                    <a:pt x="577" y="535"/>
                  </a:lnTo>
                  <a:lnTo>
                    <a:pt x="577" y="538"/>
                  </a:lnTo>
                  <a:lnTo>
                    <a:pt x="577" y="546"/>
                  </a:lnTo>
                  <a:lnTo>
                    <a:pt x="577" y="551"/>
                  </a:lnTo>
                  <a:lnTo>
                    <a:pt x="577" y="554"/>
                  </a:lnTo>
                  <a:lnTo>
                    <a:pt x="577" y="556"/>
                  </a:lnTo>
                  <a:lnTo>
                    <a:pt x="577" y="559"/>
                  </a:lnTo>
                  <a:lnTo>
                    <a:pt x="606" y="559"/>
                  </a:lnTo>
                  <a:lnTo>
                    <a:pt x="608" y="559"/>
                  </a:lnTo>
                  <a:lnTo>
                    <a:pt x="611" y="559"/>
                  </a:lnTo>
                  <a:lnTo>
                    <a:pt x="613" y="559"/>
                  </a:lnTo>
                  <a:lnTo>
                    <a:pt x="613" y="567"/>
                  </a:lnTo>
                  <a:lnTo>
                    <a:pt x="613" y="569"/>
                  </a:lnTo>
                  <a:lnTo>
                    <a:pt x="613" y="577"/>
                  </a:lnTo>
                  <a:lnTo>
                    <a:pt x="616" y="582"/>
                  </a:lnTo>
                  <a:lnTo>
                    <a:pt x="619" y="585"/>
                  </a:lnTo>
                  <a:lnTo>
                    <a:pt x="619" y="588"/>
                  </a:lnTo>
                  <a:lnTo>
                    <a:pt x="619" y="593"/>
                  </a:lnTo>
                  <a:lnTo>
                    <a:pt x="619" y="596"/>
                  </a:lnTo>
                  <a:lnTo>
                    <a:pt x="619" y="606"/>
                  </a:lnTo>
                  <a:lnTo>
                    <a:pt x="621" y="614"/>
                  </a:lnTo>
                  <a:lnTo>
                    <a:pt x="621" y="619"/>
                  </a:lnTo>
                  <a:lnTo>
                    <a:pt x="621" y="627"/>
                  </a:lnTo>
                  <a:lnTo>
                    <a:pt x="621" y="632"/>
                  </a:lnTo>
                  <a:lnTo>
                    <a:pt x="621" y="640"/>
                  </a:lnTo>
                  <a:lnTo>
                    <a:pt x="632" y="664"/>
                  </a:lnTo>
                  <a:lnTo>
                    <a:pt x="632" y="666"/>
                  </a:lnTo>
                  <a:lnTo>
                    <a:pt x="634" y="669"/>
                  </a:lnTo>
                  <a:lnTo>
                    <a:pt x="634" y="672"/>
                  </a:lnTo>
                  <a:lnTo>
                    <a:pt x="634" y="674"/>
                  </a:lnTo>
                  <a:lnTo>
                    <a:pt x="637" y="680"/>
                  </a:lnTo>
                  <a:lnTo>
                    <a:pt x="637" y="682"/>
                  </a:lnTo>
                  <a:lnTo>
                    <a:pt x="637" y="685"/>
                  </a:lnTo>
                  <a:lnTo>
                    <a:pt x="637" y="687"/>
                  </a:lnTo>
                  <a:lnTo>
                    <a:pt x="640" y="690"/>
                  </a:lnTo>
                  <a:lnTo>
                    <a:pt x="640" y="695"/>
                  </a:lnTo>
                  <a:lnTo>
                    <a:pt x="642" y="703"/>
                  </a:lnTo>
                  <a:lnTo>
                    <a:pt x="645" y="703"/>
                  </a:lnTo>
                  <a:lnTo>
                    <a:pt x="648" y="708"/>
                  </a:lnTo>
                  <a:lnTo>
                    <a:pt x="650" y="711"/>
                  </a:lnTo>
                  <a:lnTo>
                    <a:pt x="653" y="714"/>
                  </a:lnTo>
                  <a:lnTo>
                    <a:pt x="655" y="716"/>
                  </a:lnTo>
                  <a:lnTo>
                    <a:pt x="648" y="716"/>
                  </a:lnTo>
                  <a:lnTo>
                    <a:pt x="642" y="716"/>
                  </a:lnTo>
                  <a:lnTo>
                    <a:pt x="629" y="716"/>
                  </a:lnTo>
                  <a:lnTo>
                    <a:pt x="629" y="719"/>
                  </a:lnTo>
                  <a:lnTo>
                    <a:pt x="629" y="727"/>
                  </a:lnTo>
                  <a:lnTo>
                    <a:pt x="629" y="735"/>
                  </a:lnTo>
                  <a:lnTo>
                    <a:pt x="619" y="756"/>
                  </a:lnTo>
                  <a:lnTo>
                    <a:pt x="616" y="756"/>
                  </a:lnTo>
                  <a:lnTo>
                    <a:pt x="613" y="756"/>
                  </a:lnTo>
                  <a:lnTo>
                    <a:pt x="616" y="763"/>
                  </a:lnTo>
                  <a:lnTo>
                    <a:pt x="616" y="766"/>
                  </a:lnTo>
                  <a:lnTo>
                    <a:pt x="611" y="774"/>
                  </a:lnTo>
                  <a:lnTo>
                    <a:pt x="611" y="777"/>
                  </a:lnTo>
                  <a:lnTo>
                    <a:pt x="608" y="787"/>
                  </a:lnTo>
                  <a:lnTo>
                    <a:pt x="608" y="792"/>
                  </a:lnTo>
                  <a:lnTo>
                    <a:pt x="608" y="795"/>
                  </a:lnTo>
                  <a:lnTo>
                    <a:pt x="608" y="803"/>
                  </a:lnTo>
                  <a:lnTo>
                    <a:pt x="608" y="816"/>
                  </a:lnTo>
                  <a:lnTo>
                    <a:pt x="600" y="816"/>
                  </a:lnTo>
                  <a:lnTo>
                    <a:pt x="598" y="816"/>
                  </a:lnTo>
                  <a:lnTo>
                    <a:pt x="595" y="816"/>
                  </a:lnTo>
                  <a:lnTo>
                    <a:pt x="595" y="819"/>
                  </a:lnTo>
                  <a:lnTo>
                    <a:pt x="595" y="832"/>
                  </a:lnTo>
                  <a:lnTo>
                    <a:pt x="595" y="840"/>
                  </a:lnTo>
                  <a:lnTo>
                    <a:pt x="592" y="855"/>
                  </a:lnTo>
                  <a:lnTo>
                    <a:pt x="592" y="868"/>
                  </a:lnTo>
                  <a:lnTo>
                    <a:pt x="592" y="879"/>
                  </a:lnTo>
                  <a:lnTo>
                    <a:pt x="595" y="879"/>
                  </a:lnTo>
                  <a:lnTo>
                    <a:pt x="598" y="879"/>
                  </a:lnTo>
                  <a:lnTo>
                    <a:pt x="598" y="889"/>
                  </a:lnTo>
                  <a:lnTo>
                    <a:pt x="600" y="892"/>
                  </a:lnTo>
                  <a:lnTo>
                    <a:pt x="600" y="895"/>
                  </a:lnTo>
                  <a:lnTo>
                    <a:pt x="600" y="897"/>
                  </a:lnTo>
                  <a:lnTo>
                    <a:pt x="600" y="903"/>
                  </a:lnTo>
                  <a:lnTo>
                    <a:pt x="598" y="908"/>
                  </a:lnTo>
                  <a:lnTo>
                    <a:pt x="598" y="916"/>
                  </a:lnTo>
                  <a:lnTo>
                    <a:pt x="600" y="918"/>
                  </a:lnTo>
                  <a:lnTo>
                    <a:pt x="600" y="926"/>
                  </a:lnTo>
                  <a:lnTo>
                    <a:pt x="600" y="931"/>
                  </a:lnTo>
                  <a:lnTo>
                    <a:pt x="600" y="937"/>
                  </a:lnTo>
                  <a:lnTo>
                    <a:pt x="600" y="942"/>
                  </a:lnTo>
                  <a:lnTo>
                    <a:pt x="600" y="952"/>
                  </a:lnTo>
                  <a:lnTo>
                    <a:pt x="592" y="952"/>
                  </a:lnTo>
                  <a:lnTo>
                    <a:pt x="590" y="952"/>
                  </a:lnTo>
                  <a:lnTo>
                    <a:pt x="587" y="952"/>
                  </a:lnTo>
                  <a:lnTo>
                    <a:pt x="582" y="952"/>
                  </a:lnTo>
                  <a:lnTo>
                    <a:pt x="582" y="963"/>
                  </a:lnTo>
                  <a:lnTo>
                    <a:pt x="579" y="976"/>
                  </a:lnTo>
                  <a:lnTo>
                    <a:pt x="582" y="976"/>
                  </a:lnTo>
                  <a:lnTo>
                    <a:pt x="592" y="987"/>
                  </a:lnTo>
                  <a:lnTo>
                    <a:pt x="595" y="987"/>
                  </a:lnTo>
                  <a:lnTo>
                    <a:pt x="603" y="987"/>
                  </a:lnTo>
                  <a:lnTo>
                    <a:pt x="600" y="989"/>
                  </a:lnTo>
                  <a:lnTo>
                    <a:pt x="600" y="1000"/>
                  </a:lnTo>
                  <a:lnTo>
                    <a:pt x="598" y="1002"/>
                  </a:lnTo>
                  <a:lnTo>
                    <a:pt x="598" y="1005"/>
                  </a:lnTo>
                  <a:lnTo>
                    <a:pt x="600" y="1005"/>
                  </a:lnTo>
                  <a:lnTo>
                    <a:pt x="603" y="1005"/>
                  </a:lnTo>
                  <a:lnTo>
                    <a:pt x="603" y="1018"/>
                  </a:lnTo>
                  <a:lnTo>
                    <a:pt x="600" y="1023"/>
                  </a:lnTo>
                  <a:lnTo>
                    <a:pt x="600" y="1026"/>
                  </a:lnTo>
                  <a:lnTo>
                    <a:pt x="592" y="1026"/>
                  </a:lnTo>
                  <a:lnTo>
                    <a:pt x="587" y="1034"/>
                  </a:lnTo>
                  <a:lnTo>
                    <a:pt x="587" y="1039"/>
                  </a:lnTo>
                  <a:lnTo>
                    <a:pt x="585" y="1039"/>
                  </a:lnTo>
                  <a:lnTo>
                    <a:pt x="579" y="1039"/>
                  </a:lnTo>
                  <a:lnTo>
                    <a:pt x="577" y="1039"/>
                  </a:lnTo>
                  <a:lnTo>
                    <a:pt x="574" y="1039"/>
                  </a:lnTo>
                  <a:lnTo>
                    <a:pt x="572" y="1039"/>
                  </a:lnTo>
                  <a:lnTo>
                    <a:pt x="566" y="1036"/>
                  </a:lnTo>
                  <a:lnTo>
                    <a:pt x="564" y="1036"/>
                  </a:lnTo>
                  <a:lnTo>
                    <a:pt x="561" y="1034"/>
                  </a:lnTo>
                  <a:lnTo>
                    <a:pt x="558" y="1034"/>
                  </a:lnTo>
                  <a:lnTo>
                    <a:pt x="556" y="1029"/>
                  </a:lnTo>
                  <a:lnTo>
                    <a:pt x="553" y="1026"/>
                  </a:lnTo>
                  <a:lnTo>
                    <a:pt x="551" y="1023"/>
                  </a:lnTo>
                  <a:lnTo>
                    <a:pt x="548" y="1023"/>
                  </a:lnTo>
                  <a:lnTo>
                    <a:pt x="545" y="1023"/>
                  </a:lnTo>
                  <a:lnTo>
                    <a:pt x="543" y="1023"/>
                  </a:lnTo>
                  <a:lnTo>
                    <a:pt x="540" y="1026"/>
                  </a:lnTo>
                  <a:lnTo>
                    <a:pt x="537" y="1026"/>
                  </a:lnTo>
                  <a:lnTo>
                    <a:pt x="535" y="1026"/>
                  </a:lnTo>
                  <a:lnTo>
                    <a:pt x="532" y="1023"/>
                  </a:lnTo>
                  <a:lnTo>
                    <a:pt x="530" y="1023"/>
                  </a:lnTo>
                  <a:lnTo>
                    <a:pt x="530" y="1021"/>
                  </a:lnTo>
                  <a:lnTo>
                    <a:pt x="524" y="1021"/>
                  </a:lnTo>
                  <a:lnTo>
                    <a:pt x="522" y="1018"/>
                  </a:lnTo>
                  <a:lnTo>
                    <a:pt x="522" y="1015"/>
                  </a:lnTo>
                  <a:lnTo>
                    <a:pt x="519" y="1013"/>
                  </a:lnTo>
                  <a:lnTo>
                    <a:pt x="519" y="1010"/>
                  </a:lnTo>
                  <a:lnTo>
                    <a:pt x="519" y="1008"/>
                  </a:lnTo>
                  <a:lnTo>
                    <a:pt x="516" y="1008"/>
                  </a:lnTo>
                  <a:lnTo>
                    <a:pt x="514" y="1008"/>
                  </a:lnTo>
                  <a:lnTo>
                    <a:pt x="514" y="1005"/>
                  </a:lnTo>
                  <a:lnTo>
                    <a:pt x="511" y="1005"/>
                  </a:lnTo>
                  <a:lnTo>
                    <a:pt x="509" y="1005"/>
                  </a:lnTo>
                  <a:lnTo>
                    <a:pt x="506" y="1005"/>
                  </a:lnTo>
                  <a:lnTo>
                    <a:pt x="503" y="1005"/>
                  </a:lnTo>
                  <a:lnTo>
                    <a:pt x="501" y="1005"/>
                  </a:lnTo>
                  <a:lnTo>
                    <a:pt x="498" y="1005"/>
                  </a:lnTo>
                  <a:lnTo>
                    <a:pt x="498" y="1008"/>
                  </a:lnTo>
                  <a:lnTo>
                    <a:pt x="488" y="1002"/>
                  </a:lnTo>
                  <a:lnTo>
                    <a:pt x="485" y="1002"/>
                  </a:lnTo>
                  <a:lnTo>
                    <a:pt x="482" y="1000"/>
                  </a:lnTo>
                  <a:lnTo>
                    <a:pt x="477" y="994"/>
                  </a:lnTo>
                  <a:lnTo>
                    <a:pt x="475" y="994"/>
                  </a:lnTo>
                  <a:lnTo>
                    <a:pt x="469" y="994"/>
                  </a:lnTo>
                  <a:lnTo>
                    <a:pt x="464" y="992"/>
                  </a:lnTo>
                  <a:lnTo>
                    <a:pt x="461" y="992"/>
                  </a:lnTo>
                  <a:lnTo>
                    <a:pt x="459" y="992"/>
                  </a:lnTo>
                  <a:lnTo>
                    <a:pt x="451" y="992"/>
                  </a:lnTo>
                  <a:lnTo>
                    <a:pt x="448" y="992"/>
                  </a:lnTo>
                  <a:lnTo>
                    <a:pt x="448" y="989"/>
                  </a:lnTo>
                  <a:lnTo>
                    <a:pt x="435" y="984"/>
                  </a:lnTo>
                  <a:lnTo>
                    <a:pt x="417" y="979"/>
                  </a:lnTo>
                  <a:lnTo>
                    <a:pt x="396" y="968"/>
                  </a:lnTo>
                  <a:lnTo>
                    <a:pt x="391" y="968"/>
                  </a:lnTo>
                  <a:lnTo>
                    <a:pt x="393" y="966"/>
                  </a:lnTo>
                  <a:lnTo>
                    <a:pt x="393" y="963"/>
                  </a:lnTo>
                  <a:lnTo>
                    <a:pt x="396" y="960"/>
                  </a:lnTo>
                  <a:lnTo>
                    <a:pt x="396" y="958"/>
                  </a:lnTo>
                  <a:lnTo>
                    <a:pt x="393" y="958"/>
                  </a:lnTo>
                  <a:lnTo>
                    <a:pt x="391" y="955"/>
                  </a:lnTo>
                  <a:lnTo>
                    <a:pt x="383" y="955"/>
                  </a:lnTo>
                  <a:lnTo>
                    <a:pt x="380" y="958"/>
                  </a:lnTo>
                  <a:lnTo>
                    <a:pt x="378" y="955"/>
                  </a:lnTo>
                  <a:lnTo>
                    <a:pt x="375" y="955"/>
                  </a:lnTo>
                  <a:lnTo>
                    <a:pt x="372" y="952"/>
                  </a:lnTo>
                  <a:lnTo>
                    <a:pt x="370" y="950"/>
                  </a:lnTo>
                  <a:lnTo>
                    <a:pt x="367" y="947"/>
                  </a:lnTo>
                  <a:lnTo>
                    <a:pt x="367" y="945"/>
                  </a:lnTo>
                  <a:lnTo>
                    <a:pt x="370" y="945"/>
                  </a:lnTo>
                  <a:lnTo>
                    <a:pt x="370" y="942"/>
                  </a:lnTo>
                  <a:lnTo>
                    <a:pt x="370" y="939"/>
                  </a:lnTo>
                  <a:lnTo>
                    <a:pt x="370" y="937"/>
                  </a:lnTo>
                  <a:lnTo>
                    <a:pt x="370" y="934"/>
                  </a:lnTo>
                  <a:lnTo>
                    <a:pt x="370" y="931"/>
                  </a:lnTo>
                  <a:lnTo>
                    <a:pt x="372" y="929"/>
                  </a:lnTo>
                  <a:lnTo>
                    <a:pt x="370" y="929"/>
                  </a:lnTo>
                  <a:lnTo>
                    <a:pt x="367" y="929"/>
                  </a:lnTo>
                  <a:lnTo>
                    <a:pt x="364" y="929"/>
                  </a:lnTo>
                  <a:lnTo>
                    <a:pt x="362" y="929"/>
                  </a:lnTo>
                  <a:lnTo>
                    <a:pt x="359" y="926"/>
                  </a:lnTo>
                  <a:lnTo>
                    <a:pt x="357" y="926"/>
                  </a:lnTo>
                  <a:lnTo>
                    <a:pt x="351" y="926"/>
                  </a:lnTo>
                  <a:lnTo>
                    <a:pt x="349" y="924"/>
                  </a:lnTo>
                  <a:lnTo>
                    <a:pt x="346" y="924"/>
                  </a:lnTo>
                  <a:lnTo>
                    <a:pt x="343" y="926"/>
                  </a:lnTo>
                  <a:lnTo>
                    <a:pt x="341" y="926"/>
                  </a:lnTo>
                  <a:lnTo>
                    <a:pt x="336" y="926"/>
                  </a:lnTo>
                  <a:lnTo>
                    <a:pt x="333" y="926"/>
                  </a:lnTo>
                  <a:lnTo>
                    <a:pt x="330" y="926"/>
                  </a:lnTo>
                  <a:lnTo>
                    <a:pt x="325" y="929"/>
                  </a:lnTo>
                  <a:lnTo>
                    <a:pt x="320" y="929"/>
                  </a:lnTo>
                  <a:lnTo>
                    <a:pt x="317" y="929"/>
                  </a:lnTo>
                  <a:lnTo>
                    <a:pt x="315" y="929"/>
                  </a:lnTo>
                  <a:lnTo>
                    <a:pt x="312" y="929"/>
                  </a:lnTo>
                  <a:lnTo>
                    <a:pt x="309" y="929"/>
                  </a:lnTo>
                  <a:lnTo>
                    <a:pt x="307" y="929"/>
                  </a:lnTo>
                  <a:lnTo>
                    <a:pt x="304" y="929"/>
                  </a:lnTo>
                  <a:lnTo>
                    <a:pt x="301" y="929"/>
                  </a:lnTo>
                  <a:lnTo>
                    <a:pt x="299" y="929"/>
                  </a:lnTo>
                  <a:lnTo>
                    <a:pt x="296" y="929"/>
                  </a:lnTo>
                  <a:lnTo>
                    <a:pt x="294" y="929"/>
                  </a:lnTo>
                  <a:lnTo>
                    <a:pt x="288" y="924"/>
                  </a:lnTo>
                  <a:lnTo>
                    <a:pt x="270" y="916"/>
                  </a:lnTo>
                  <a:lnTo>
                    <a:pt x="257" y="910"/>
                  </a:lnTo>
                  <a:lnTo>
                    <a:pt x="254" y="910"/>
                  </a:lnTo>
                  <a:lnTo>
                    <a:pt x="252" y="910"/>
                  </a:lnTo>
                  <a:lnTo>
                    <a:pt x="252" y="908"/>
                  </a:lnTo>
                  <a:lnTo>
                    <a:pt x="246" y="908"/>
                  </a:lnTo>
                  <a:lnTo>
                    <a:pt x="244" y="908"/>
                  </a:lnTo>
                  <a:lnTo>
                    <a:pt x="241" y="908"/>
                  </a:lnTo>
                  <a:lnTo>
                    <a:pt x="236" y="908"/>
                  </a:lnTo>
                  <a:lnTo>
                    <a:pt x="233" y="910"/>
                  </a:lnTo>
                  <a:lnTo>
                    <a:pt x="231" y="910"/>
                  </a:lnTo>
                  <a:lnTo>
                    <a:pt x="228" y="910"/>
                  </a:lnTo>
                  <a:lnTo>
                    <a:pt x="228" y="913"/>
                  </a:lnTo>
                  <a:lnTo>
                    <a:pt x="225" y="913"/>
                  </a:lnTo>
                  <a:lnTo>
                    <a:pt x="223" y="913"/>
                  </a:lnTo>
                  <a:lnTo>
                    <a:pt x="220" y="913"/>
                  </a:lnTo>
                  <a:lnTo>
                    <a:pt x="218" y="916"/>
                  </a:lnTo>
                  <a:lnTo>
                    <a:pt x="215" y="916"/>
                  </a:lnTo>
                  <a:lnTo>
                    <a:pt x="212" y="916"/>
                  </a:lnTo>
                  <a:lnTo>
                    <a:pt x="210" y="918"/>
                  </a:lnTo>
                  <a:lnTo>
                    <a:pt x="207" y="918"/>
                  </a:lnTo>
                  <a:lnTo>
                    <a:pt x="204" y="918"/>
                  </a:lnTo>
                  <a:lnTo>
                    <a:pt x="204" y="913"/>
                  </a:lnTo>
                  <a:lnTo>
                    <a:pt x="202" y="913"/>
                  </a:lnTo>
                  <a:lnTo>
                    <a:pt x="202" y="908"/>
                  </a:lnTo>
                  <a:lnTo>
                    <a:pt x="202" y="905"/>
                  </a:lnTo>
                  <a:lnTo>
                    <a:pt x="202" y="903"/>
                  </a:lnTo>
                  <a:lnTo>
                    <a:pt x="202" y="900"/>
                  </a:lnTo>
                  <a:lnTo>
                    <a:pt x="202" y="897"/>
                  </a:lnTo>
                  <a:lnTo>
                    <a:pt x="202" y="895"/>
                  </a:lnTo>
                  <a:lnTo>
                    <a:pt x="202" y="892"/>
                  </a:lnTo>
                  <a:lnTo>
                    <a:pt x="207" y="887"/>
                  </a:lnTo>
                  <a:lnTo>
                    <a:pt x="207" y="884"/>
                  </a:lnTo>
                  <a:lnTo>
                    <a:pt x="210" y="882"/>
                  </a:lnTo>
                  <a:lnTo>
                    <a:pt x="210" y="879"/>
                  </a:lnTo>
                  <a:lnTo>
                    <a:pt x="210" y="876"/>
                  </a:lnTo>
                  <a:lnTo>
                    <a:pt x="202" y="866"/>
                  </a:lnTo>
                  <a:lnTo>
                    <a:pt x="202" y="863"/>
                  </a:lnTo>
                  <a:lnTo>
                    <a:pt x="199" y="863"/>
                  </a:lnTo>
                  <a:lnTo>
                    <a:pt x="199" y="861"/>
                  </a:lnTo>
                  <a:lnTo>
                    <a:pt x="191" y="853"/>
                  </a:lnTo>
                  <a:lnTo>
                    <a:pt x="181" y="845"/>
                  </a:lnTo>
                  <a:lnTo>
                    <a:pt x="176" y="840"/>
                  </a:lnTo>
                  <a:lnTo>
                    <a:pt x="173" y="840"/>
                  </a:lnTo>
                  <a:lnTo>
                    <a:pt x="170" y="840"/>
                  </a:lnTo>
                  <a:lnTo>
                    <a:pt x="165" y="837"/>
                  </a:lnTo>
                  <a:lnTo>
                    <a:pt x="165" y="840"/>
                  </a:lnTo>
                  <a:lnTo>
                    <a:pt x="165" y="847"/>
                  </a:lnTo>
                  <a:lnTo>
                    <a:pt x="165" y="850"/>
                  </a:lnTo>
                  <a:lnTo>
                    <a:pt x="165" y="855"/>
                  </a:lnTo>
                  <a:lnTo>
                    <a:pt x="165" y="858"/>
                  </a:lnTo>
                  <a:lnTo>
                    <a:pt x="168" y="861"/>
                  </a:lnTo>
                  <a:lnTo>
                    <a:pt x="168" y="866"/>
                  </a:lnTo>
                  <a:lnTo>
                    <a:pt x="168" y="868"/>
                  </a:lnTo>
                  <a:lnTo>
                    <a:pt x="168" y="874"/>
                  </a:lnTo>
                  <a:lnTo>
                    <a:pt x="168" y="879"/>
                  </a:lnTo>
                  <a:lnTo>
                    <a:pt x="168" y="882"/>
                  </a:lnTo>
                  <a:lnTo>
                    <a:pt x="165" y="882"/>
                  </a:lnTo>
                  <a:lnTo>
                    <a:pt x="165" y="884"/>
                  </a:lnTo>
                  <a:lnTo>
                    <a:pt x="165" y="887"/>
                  </a:lnTo>
                  <a:lnTo>
                    <a:pt x="163" y="892"/>
                  </a:lnTo>
                  <a:lnTo>
                    <a:pt x="163" y="895"/>
                  </a:lnTo>
                  <a:lnTo>
                    <a:pt x="163" y="897"/>
                  </a:lnTo>
                  <a:lnTo>
                    <a:pt x="160" y="900"/>
                  </a:lnTo>
                  <a:lnTo>
                    <a:pt x="160" y="903"/>
                  </a:lnTo>
                  <a:lnTo>
                    <a:pt x="160" y="913"/>
                  </a:lnTo>
                  <a:lnTo>
                    <a:pt x="160" y="924"/>
                  </a:lnTo>
                  <a:lnTo>
                    <a:pt x="157" y="934"/>
                  </a:lnTo>
                  <a:lnTo>
                    <a:pt x="157" y="939"/>
                  </a:lnTo>
                  <a:lnTo>
                    <a:pt x="157" y="942"/>
                  </a:lnTo>
                  <a:lnTo>
                    <a:pt x="157" y="950"/>
                  </a:lnTo>
                  <a:lnTo>
                    <a:pt x="155" y="963"/>
                  </a:lnTo>
                  <a:lnTo>
                    <a:pt x="155" y="968"/>
                  </a:lnTo>
                  <a:lnTo>
                    <a:pt x="155" y="971"/>
                  </a:lnTo>
                  <a:lnTo>
                    <a:pt x="155" y="979"/>
                  </a:lnTo>
                  <a:lnTo>
                    <a:pt x="155" y="989"/>
                  </a:lnTo>
                  <a:lnTo>
                    <a:pt x="155" y="1000"/>
                  </a:lnTo>
                  <a:lnTo>
                    <a:pt x="155" y="1013"/>
                  </a:lnTo>
                  <a:lnTo>
                    <a:pt x="155" y="1015"/>
                  </a:lnTo>
                  <a:lnTo>
                    <a:pt x="155" y="1018"/>
                  </a:lnTo>
                  <a:lnTo>
                    <a:pt x="155" y="1029"/>
                  </a:lnTo>
                  <a:lnTo>
                    <a:pt x="155" y="1034"/>
                  </a:lnTo>
                  <a:lnTo>
                    <a:pt x="155" y="1036"/>
                  </a:lnTo>
                  <a:lnTo>
                    <a:pt x="155" y="1047"/>
                  </a:lnTo>
                  <a:lnTo>
                    <a:pt x="155" y="1052"/>
                  </a:lnTo>
                  <a:lnTo>
                    <a:pt x="155" y="1057"/>
                  </a:lnTo>
                  <a:lnTo>
                    <a:pt x="155" y="1065"/>
                  </a:lnTo>
                  <a:lnTo>
                    <a:pt x="155" y="1073"/>
                  </a:lnTo>
                  <a:lnTo>
                    <a:pt x="160" y="1076"/>
                  </a:lnTo>
                  <a:lnTo>
                    <a:pt x="160" y="1089"/>
                  </a:lnTo>
                  <a:lnTo>
                    <a:pt x="160" y="1092"/>
                  </a:lnTo>
                  <a:lnTo>
                    <a:pt x="165" y="1092"/>
                  </a:lnTo>
                  <a:lnTo>
                    <a:pt x="168" y="1089"/>
                  </a:lnTo>
                  <a:lnTo>
                    <a:pt x="170" y="1089"/>
                  </a:lnTo>
                  <a:lnTo>
                    <a:pt x="173" y="1089"/>
                  </a:lnTo>
                  <a:lnTo>
                    <a:pt x="173" y="1092"/>
                  </a:lnTo>
                  <a:lnTo>
                    <a:pt x="176" y="1092"/>
                  </a:lnTo>
                  <a:lnTo>
                    <a:pt x="184" y="1092"/>
                  </a:lnTo>
                  <a:lnTo>
                    <a:pt x="191" y="1094"/>
                  </a:lnTo>
                  <a:lnTo>
                    <a:pt x="194" y="1094"/>
                  </a:lnTo>
                  <a:lnTo>
                    <a:pt x="197" y="1097"/>
                  </a:lnTo>
                  <a:lnTo>
                    <a:pt x="199" y="1099"/>
                  </a:lnTo>
                  <a:lnTo>
                    <a:pt x="204" y="1102"/>
                  </a:lnTo>
                  <a:lnTo>
                    <a:pt x="210" y="1107"/>
                  </a:lnTo>
                  <a:lnTo>
                    <a:pt x="210" y="1110"/>
                  </a:lnTo>
                  <a:lnTo>
                    <a:pt x="212" y="1110"/>
                  </a:lnTo>
                  <a:lnTo>
                    <a:pt x="215" y="1113"/>
                  </a:lnTo>
                  <a:lnTo>
                    <a:pt x="218" y="1113"/>
                  </a:lnTo>
                  <a:lnTo>
                    <a:pt x="233" y="1105"/>
                  </a:lnTo>
                  <a:lnTo>
                    <a:pt x="241" y="1099"/>
                  </a:lnTo>
                  <a:lnTo>
                    <a:pt x="244" y="1099"/>
                  </a:lnTo>
                  <a:lnTo>
                    <a:pt x="246" y="1099"/>
                  </a:lnTo>
                  <a:lnTo>
                    <a:pt x="254" y="1102"/>
                  </a:lnTo>
                  <a:lnTo>
                    <a:pt x="257" y="1102"/>
                  </a:lnTo>
                  <a:lnTo>
                    <a:pt x="260" y="1105"/>
                  </a:lnTo>
                  <a:lnTo>
                    <a:pt x="265" y="1107"/>
                  </a:lnTo>
                  <a:lnTo>
                    <a:pt x="265" y="1110"/>
                  </a:lnTo>
                  <a:lnTo>
                    <a:pt x="265" y="1113"/>
                  </a:lnTo>
                  <a:lnTo>
                    <a:pt x="273" y="1115"/>
                  </a:lnTo>
                  <a:lnTo>
                    <a:pt x="275" y="1115"/>
                  </a:lnTo>
                  <a:lnTo>
                    <a:pt x="283" y="1115"/>
                  </a:lnTo>
                  <a:lnTo>
                    <a:pt x="291" y="1115"/>
                  </a:lnTo>
                  <a:lnTo>
                    <a:pt x="309" y="1123"/>
                  </a:lnTo>
                  <a:lnTo>
                    <a:pt x="312" y="1123"/>
                  </a:lnTo>
                  <a:lnTo>
                    <a:pt x="312" y="1128"/>
                  </a:lnTo>
                  <a:lnTo>
                    <a:pt x="320" y="1131"/>
                  </a:lnTo>
                  <a:lnTo>
                    <a:pt x="336" y="1134"/>
                  </a:lnTo>
                  <a:lnTo>
                    <a:pt x="338" y="1134"/>
                  </a:lnTo>
                  <a:lnTo>
                    <a:pt x="341" y="1131"/>
                  </a:lnTo>
                  <a:lnTo>
                    <a:pt x="343" y="1131"/>
                  </a:lnTo>
                  <a:lnTo>
                    <a:pt x="349" y="1131"/>
                  </a:lnTo>
                  <a:lnTo>
                    <a:pt x="349" y="1136"/>
                  </a:lnTo>
                  <a:lnTo>
                    <a:pt x="349" y="1139"/>
                  </a:lnTo>
                  <a:lnTo>
                    <a:pt x="349" y="1149"/>
                  </a:lnTo>
                  <a:lnTo>
                    <a:pt x="349" y="1160"/>
                  </a:lnTo>
                  <a:lnTo>
                    <a:pt x="349" y="1173"/>
                  </a:lnTo>
                  <a:lnTo>
                    <a:pt x="383" y="1173"/>
                  </a:lnTo>
                  <a:lnTo>
                    <a:pt x="385" y="1173"/>
                  </a:lnTo>
                  <a:lnTo>
                    <a:pt x="385" y="1176"/>
                  </a:lnTo>
                  <a:lnTo>
                    <a:pt x="391" y="1178"/>
                  </a:lnTo>
                  <a:lnTo>
                    <a:pt x="391" y="1183"/>
                  </a:lnTo>
                  <a:lnTo>
                    <a:pt x="391" y="1186"/>
                  </a:lnTo>
                  <a:lnTo>
                    <a:pt x="391" y="1207"/>
                  </a:lnTo>
                  <a:lnTo>
                    <a:pt x="391" y="1215"/>
                  </a:lnTo>
                  <a:lnTo>
                    <a:pt x="396" y="1215"/>
                  </a:lnTo>
                  <a:lnTo>
                    <a:pt x="398" y="1215"/>
                  </a:lnTo>
                  <a:lnTo>
                    <a:pt x="404" y="1215"/>
                  </a:lnTo>
                  <a:lnTo>
                    <a:pt x="422" y="1215"/>
                  </a:lnTo>
                  <a:lnTo>
                    <a:pt x="425" y="1215"/>
                  </a:lnTo>
                  <a:lnTo>
                    <a:pt x="446" y="1217"/>
                  </a:lnTo>
                  <a:lnTo>
                    <a:pt x="451" y="1217"/>
                  </a:lnTo>
                  <a:lnTo>
                    <a:pt x="456" y="1217"/>
                  </a:lnTo>
                  <a:lnTo>
                    <a:pt x="459" y="1217"/>
                  </a:lnTo>
                  <a:lnTo>
                    <a:pt x="461" y="1217"/>
                  </a:lnTo>
                  <a:lnTo>
                    <a:pt x="464" y="1217"/>
                  </a:lnTo>
                  <a:lnTo>
                    <a:pt x="467" y="1217"/>
                  </a:lnTo>
                  <a:lnTo>
                    <a:pt x="469" y="1217"/>
                  </a:lnTo>
                  <a:lnTo>
                    <a:pt x="472" y="1217"/>
                  </a:lnTo>
                  <a:lnTo>
                    <a:pt x="480" y="1217"/>
                  </a:lnTo>
                  <a:lnTo>
                    <a:pt x="495" y="1217"/>
                  </a:lnTo>
                  <a:lnTo>
                    <a:pt x="509" y="1217"/>
                  </a:lnTo>
                  <a:lnTo>
                    <a:pt x="511" y="1217"/>
                  </a:lnTo>
                  <a:lnTo>
                    <a:pt x="511" y="1215"/>
                  </a:lnTo>
                  <a:lnTo>
                    <a:pt x="514" y="1215"/>
                  </a:lnTo>
                  <a:lnTo>
                    <a:pt x="516" y="1215"/>
                  </a:lnTo>
                  <a:lnTo>
                    <a:pt x="527" y="1215"/>
                  </a:lnTo>
                  <a:lnTo>
                    <a:pt x="530" y="1215"/>
                  </a:lnTo>
                  <a:lnTo>
                    <a:pt x="532" y="1215"/>
                  </a:lnTo>
                  <a:lnTo>
                    <a:pt x="535" y="1215"/>
                  </a:lnTo>
                  <a:lnTo>
                    <a:pt x="537" y="1215"/>
                  </a:lnTo>
                  <a:lnTo>
                    <a:pt x="540" y="1215"/>
                  </a:lnTo>
                  <a:lnTo>
                    <a:pt x="543" y="1215"/>
                  </a:lnTo>
                  <a:lnTo>
                    <a:pt x="545" y="1215"/>
                  </a:lnTo>
                  <a:lnTo>
                    <a:pt x="548" y="1215"/>
                  </a:lnTo>
                  <a:lnTo>
                    <a:pt x="551" y="1215"/>
                  </a:lnTo>
                  <a:lnTo>
                    <a:pt x="556" y="1215"/>
                  </a:lnTo>
                  <a:lnTo>
                    <a:pt x="558" y="1215"/>
                  </a:lnTo>
                  <a:lnTo>
                    <a:pt x="561" y="1215"/>
                  </a:lnTo>
                  <a:lnTo>
                    <a:pt x="561" y="1212"/>
                  </a:lnTo>
                  <a:lnTo>
                    <a:pt x="561" y="1207"/>
                  </a:lnTo>
                  <a:lnTo>
                    <a:pt x="561" y="1202"/>
                  </a:lnTo>
                  <a:lnTo>
                    <a:pt x="561" y="1194"/>
                  </a:lnTo>
                  <a:lnTo>
                    <a:pt x="561" y="1189"/>
                  </a:lnTo>
                  <a:lnTo>
                    <a:pt x="566" y="1176"/>
                  </a:lnTo>
                  <a:lnTo>
                    <a:pt x="566" y="1162"/>
                  </a:lnTo>
                  <a:lnTo>
                    <a:pt x="564" y="1157"/>
                  </a:lnTo>
                  <a:lnTo>
                    <a:pt x="564" y="1155"/>
                  </a:lnTo>
                  <a:lnTo>
                    <a:pt x="561" y="1155"/>
                  </a:lnTo>
                  <a:lnTo>
                    <a:pt x="561" y="1152"/>
                  </a:lnTo>
                  <a:lnTo>
                    <a:pt x="561" y="1149"/>
                  </a:lnTo>
                  <a:lnTo>
                    <a:pt x="556" y="1147"/>
                  </a:lnTo>
                  <a:lnTo>
                    <a:pt x="556" y="1144"/>
                  </a:lnTo>
                  <a:lnTo>
                    <a:pt x="551" y="1139"/>
                  </a:lnTo>
                  <a:lnTo>
                    <a:pt x="551" y="1136"/>
                  </a:lnTo>
                  <a:lnTo>
                    <a:pt x="548" y="1134"/>
                  </a:lnTo>
                  <a:lnTo>
                    <a:pt x="545" y="1128"/>
                  </a:lnTo>
                  <a:lnTo>
                    <a:pt x="543" y="1126"/>
                  </a:lnTo>
                  <a:lnTo>
                    <a:pt x="543" y="1120"/>
                  </a:lnTo>
                  <a:lnTo>
                    <a:pt x="540" y="1115"/>
                  </a:lnTo>
                  <a:lnTo>
                    <a:pt x="540" y="1113"/>
                  </a:lnTo>
                  <a:lnTo>
                    <a:pt x="537" y="1113"/>
                  </a:lnTo>
                  <a:lnTo>
                    <a:pt x="537" y="1110"/>
                  </a:lnTo>
                  <a:lnTo>
                    <a:pt x="537" y="1107"/>
                  </a:lnTo>
                  <a:lnTo>
                    <a:pt x="537" y="1105"/>
                  </a:lnTo>
                  <a:lnTo>
                    <a:pt x="537" y="1099"/>
                  </a:lnTo>
                  <a:lnTo>
                    <a:pt x="537" y="1097"/>
                  </a:lnTo>
                  <a:lnTo>
                    <a:pt x="537" y="1094"/>
                  </a:lnTo>
                  <a:lnTo>
                    <a:pt x="537" y="1092"/>
                  </a:lnTo>
                  <a:lnTo>
                    <a:pt x="535" y="1089"/>
                  </a:lnTo>
                  <a:lnTo>
                    <a:pt x="532" y="1086"/>
                  </a:lnTo>
                  <a:lnTo>
                    <a:pt x="530" y="1084"/>
                  </a:lnTo>
                  <a:lnTo>
                    <a:pt x="532" y="1081"/>
                  </a:lnTo>
                  <a:lnTo>
                    <a:pt x="532" y="1078"/>
                  </a:lnTo>
                  <a:lnTo>
                    <a:pt x="532" y="1076"/>
                  </a:lnTo>
                  <a:lnTo>
                    <a:pt x="535" y="1073"/>
                  </a:lnTo>
                  <a:lnTo>
                    <a:pt x="535" y="1071"/>
                  </a:lnTo>
                  <a:lnTo>
                    <a:pt x="537" y="1068"/>
                  </a:lnTo>
                  <a:lnTo>
                    <a:pt x="537" y="1065"/>
                  </a:lnTo>
                  <a:lnTo>
                    <a:pt x="537" y="1068"/>
                  </a:lnTo>
                  <a:lnTo>
                    <a:pt x="540" y="1068"/>
                  </a:lnTo>
                  <a:lnTo>
                    <a:pt x="540" y="1071"/>
                  </a:lnTo>
                  <a:lnTo>
                    <a:pt x="540" y="1073"/>
                  </a:lnTo>
                  <a:lnTo>
                    <a:pt x="540" y="1076"/>
                  </a:lnTo>
                  <a:lnTo>
                    <a:pt x="537" y="1076"/>
                  </a:lnTo>
                  <a:lnTo>
                    <a:pt x="537" y="1078"/>
                  </a:lnTo>
                  <a:lnTo>
                    <a:pt x="537" y="1081"/>
                  </a:lnTo>
                  <a:lnTo>
                    <a:pt x="535" y="1084"/>
                  </a:lnTo>
                  <a:lnTo>
                    <a:pt x="537" y="1086"/>
                  </a:lnTo>
                  <a:lnTo>
                    <a:pt x="540" y="1092"/>
                  </a:lnTo>
                  <a:lnTo>
                    <a:pt x="543" y="1092"/>
                  </a:lnTo>
                  <a:lnTo>
                    <a:pt x="543" y="1094"/>
                  </a:lnTo>
                  <a:lnTo>
                    <a:pt x="543" y="1097"/>
                  </a:lnTo>
                  <a:lnTo>
                    <a:pt x="545" y="1099"/>
                  </a:lnTo>
                  <a:lnTo>
                    <a:pt x="548" y="1105"/>
                  </a:lnTo>
                  <a:lnTo>
                    <a:pt x="548" y="1107"/>
                  </a:lnTo>
                  <a:lnTo>
                    <a:pt x="551" y="1115"/>
                  </a:lnTo>
                  <a:lnTo>
                    <a:pt x="553" y="1118"/>
                  </a:lnTo>
                  <a:lnTo>
                    <a:pt x="551" y="1120"/>
                  </a:lnTo>
                  <a:lnTo>
                    <a:pt x="553" y="1123"/>
                  </a:lnTo>
                  <a:lnTo>
                    <a:pt x="553" y="1126"/>
                  </a:lnTo>
                  <a:lnTo>
                    <a:pt x="556" y="1131"/>
                  </a:lnTo>
                  <a:lnTo>
                    <a:pt x="558" y="1134"/>
                  </a:lnTo>
                  <a:lnTo>
                    <a:pt x="561" y="1139"/>
                  </a:lnTo>
                  <a:lnTo>
                    <a:pt x="564" y="1141"/>
                  </a:lnTo>
                  <a:lnTo>
                    <a:pt x="566" y="1144"/>
                  </a:lnTo>
                  <a:lnTo>
                    <a:pt x="572" y="1152"/>
                  </a:lnTo>
                  <a:lnTo>
                    <a:pt x="572" y="1155"/>
                  </a:lnTo>
                  <a:lnTo>
                    <a:pt x="572" y="1157"/>
                  </a:lnTo>
                  <a:lnTo>
                    <a:pt x="574" y="1168"/>
                  </a:lnTo>
                  <a:lnTo>
                    <a:pt x="574" y="1170"/>
                  </a:lnTo>
                  <a:lnTo>
                    <a:pt x="574" y="1176"/>
                  </a:lnTo>
                  <a:lnTo>
                    <a:pt x="574" y="1178"/>
                  </a:lnTo>
                  <a:lnTo>
                    <a:pt x="577" y="1178"/>
                  </a:lnTo>
                  <a:lnTo>
                    <a:pt x="582" y="1176"/>
                  </a:lnTo>
                  <a:lnTo>
                    <a:pt x="592" y="1176"/>
                  </a:lnTo>
                  <a:lnTo>
                    <a:pt x="595" y="1176"/>
                  </a:lnTo>
                  <a:lnTo>
                    <a:pt x="600" y="1176"/>
                  </a:lnTo>
                  <a:lnTo>
                    <a:pt x="603" y="1173"/>
                  </a:lnTo>
                  <a:lnTo>
                    <a:pt x="611" y="1173"/>
                  </a:lnTo>
                  <a:lnTo>
                    <a:pt x="611" y="1176"/>
                  </a:lnTo>
                  <a:lnTo>
                    <a:pt x="613" y="1176"/>
                  </a:lnTo>
                  <a:lnTo>
                    <a:pt x="616" y="1176"/>
                  </a:lnTo>
                  <a:lnTo>
                    <a:pt x="624" y="1176"/>
                  </a:lnTo>
                  <a:lnTo>
                    <a:pt x="627" y="1176"/>
                  </a:lnTo>
                  <a:lnTo>
                    <a:pt x="632" y="1176"/>
                  </a:lnTo>
                  <a:lnTo>
                    <a:pt x="632" y="1173"/>
                  </a:lnTo>
                  <a:lnTo>
                    <a:pt x="640" y="1178"/>
                  </a:lnTo>
                  <a:lnTo>
                    <a:pt x="642" y="1181"/>
                  </a:lnTo>
                  <a:lnTo>
                    <a:pt x="650" y="1181"/>
                  </a:lnTo>
                  <a:lnTo>
                    <a:pt x="653" y="1181"/>
                  </a:lnTo>
                  <a:lnTo>
                    <a:pt x="653" y="1176"/>
                  </a:lnTo>
                  <a:lnTo>
                    <a:pt x="653" y="1173"/>
                  </a:lnTo>
                  <a:lnTo>
                    <a:pt x="653" y="1170"/>
                  </a:lnTo>
                  <a:lnTo>
                    <a:pt x="655" y="1170"/>
                  </a:lnTo>
                  <a:lnTo>
                    <a:pt x="658" y="1173"/>
                  </a:lnTo>
                  <a:lnTo>
                    <a:pt x="661" y="1176"/>
                  </a:lnTo>
                  <a:lnTo>
                    <a:pt x="663" y="1178"/>
                  </a:lnTo>
                  <a:lnTo>
                    <a:pt x="666" y="1181"/>
                  </a:lnTo>
                  <a:lnTo>
                    <a:pt x="666" y="1191"/>
                  </a:lnTo>
                  <a:lnTo>
                    <a:pt x="666" y="1202"/>
                  </a:lnTo>
                  <a:lnTo>
                    <a:pt x="666" y="1204"/>
                  </a:lnTo>
                  <a:lnTo>
                    <a:pt x="666" y="1207"/>
                  </a:lnTo>
                  <a:lnTo>
                    <a:pt x="669" y="1210"/>
                  </a:lnTo>
                  <a:lnTo>
                    <a:pt x="671" y="1212"/>
                  </a:lnTo>
                  <a:lnTo>
                    <a:pt x="674" y="1215"/>
                  </a:lnTo>
                  <a:lnTo>
                    <a:pt x="674" y="1217"/>
                  </a:lnTo>
                  <a:lnTo>
                    <a:pt x="666" y="1217"/>
                  </a:lnTo>
                  <a:lnTo>
                    <a:pt x="658" y="1217"/>
                  </a:lnTo>
                  <a:lnTo>
                    <a:pt x="648" y="1217"/>
                  </a:lnTo>
                  <a:lnTo>
                    <a:pt x="645" y="1217"/>
                  </a:lnTo>
                  <a:lnTo>
                    <a:pt x="640" y="1217"/>
                  </a:lnTo>
                  <a:lnTo>
                    <a:pt x="632" y="1217"/>
                  </a:lnTo>
                  <a:lnTo>
                    <a:pt x="629" y="1217"/>
                  </a:lnTo>
                  <a:lnTo>
                    <a:pt x="629" y="1220"/>
                  </a:lnTo>
                  <a:lnTo>
                    <a:pt x="629" y="1223"/>
                  </a:lnTo>
                  <a:lnTo>
                    <a:pt x="629" y="1225"/>
                  </a:lnTo>
                  <a:lnTo>
                    <a:pt x="629" y="1231"/>
                  </a:lnTo>
                  <a:lnTo>
                    <a:pt x="632" y="1236"/>
                  </a:lnTo>
                  <a:lnTo>
                    <a:pt x="632" y="1238"/>
                  </a:lnTo>
                  <a:lnTo>
                    <a:pt x="632" y="1246"/>
                  </a:lnTo>
                  <a:lnTo>
                    <a:pt x="629" y="1252"/>
                  </a:lnTo>
                  <a:lnTo>
                    <a:pt x="629" y="1270"/>
                  </a:lnTo>
                  <a:lnTo>
                    <a:pt x="629" y="1280"/>
                  </a:lnTo>
                  <a:lnTo>
                    <a:pt x="629" y="1291"/>
                  </a:lnTo>
                  <a:lnTo>
                    <a:pt x="629" y="1294"/>
                  </a:lnTo>
                  <a:lnTo>
                    <a:pt x="653" y="1294"/>
                  </a:lnTo>
                  <a:lnTo>
                    <a:pt x="666" y="1294"/>
                  </a:lnTo>
                  <a:lnTo>
                    <a:pt x="674" y="1294"/>
                  </a:lnTo>
                  <a:lnTo>
                    <a:pt x="682" y="1294"/>
                  </a:lnTo>
                  <a:lnTo>
                    <a:pt x="687" y="1294"/>
                  </a:lnTo>
                  <a:lnTo>
                    <a:pt x="700" y="1294"/>
                  </a:lnTo>
                  <a:lnTo>
                    <a:pt x="705" y="1294"/>
                  </a:lnTo>
                  <a:lnTo>
                    <a:pt x="718" y="1294"/>
                  </a:lnTo>
                  <a:lnTo>
                    <a:pt x="724" y="1294"/>
                  </a:lnTo>
                  <a:lnTo>
                    <a:pt x="737" y="1294"/>
                  </a:lnTo>
                  <a:lnTo>
                    <a:pt x="745" y="1294"/>
                  </a:lnTo>
                  <a:lnTo>
                    <a:pt x="747" y="1294"/>
                  </a:lnTo>
                  <a:lnTo>
                    <a:pt x="755" y="1294"/>
                  </a:lnTo>
                  <a:lnTo>
                    <a:pt x="758" y="1294"/>
                  </a:lnTo>
                  <a:lnTo>
                    <a:pt x="766" y="1288"/>
                  </a:lnTo>
                  <a:lnTo>
                    <a:pt x="779" y="1286"/>
                  </a:lnTo>
                  <a:lnTo>
                    <a:pt x="781" y="1283"/>
                  </a:lnTo>
                  <a:lnTo>
                    <a:pt x="784" y="1283"/>
                  </a:lnTo>
                  <a:lnTo>
                    <a:pt x="786" y="1283"/>
                  </a:lnTo>
                  <a:lnTo>
                    <a:pt x="789" y="1283"/>
                  </a:lnTo>
                  <a:lnTo>
                    <a:pt x="792" y="1286"/>
                  </a:lnTo>
                  <a:lnTo>
                    <a:pt x="800" y="1286"/>
                  </a:lnTo>
                  <a:lnTo>
                    <a:pt x="807" y="1288"/>
                  </a:lnTo>
                  <a:lnTo>
                    <a:pt x="810" y="1291"/>
                  </a:lnTo>
                  <a:lnTo>
                    <a:pt x="813" y="1291"/>
                  </a:lnTo>
                  <a:lnTo>
                    <a:pt x="815" y="1291"/>
                  </a:lnTo>
                  <a:lnTo>
                    <a:pt x="821" y="1296"/>
                  </a:lnTo>
                  <a:lnTo>
                    <a:pt x="823" y="1296"/>
                  </a:lnTo>
                  <a:lnTo>
                    <a:pt x="828" y="1299"/>
                  </a:lnTo>
                  <a:lnTo>
                    <a:pt x="831" y="1299"/>
                  </a:lnTo>
                  <a:lnTo>
                    <a:pt x="831" y="1301"/>
                  </a:lnTo>
                  <a:lnTo>
                    <a:pt x="834" y="1307"/>
                  </a:lnTo>
                  <a:lnTo>
                    <a:pt x="834" y="1309"/>
                  </a:lnTo>
                  <a:lnTo>
                    <a:pt x="836" y="1312"/>
                  </a:lnTo>
                  <a:lnTo>
                    <a:pt x="836" y="1315"/>
                  </a:lnTo>
                  <a:lnTo>
                    <a:pt x="836" y="1317"/>
                  </a:lnTo>
                  <a:lnTo>
                    <a:pt x="836" y="1320"/>
                  </a:lnTo>
                  <a:lnTo>
                    <a:pt x="839" y="1322"/>
                  </a:lnTo>
                  <a:lnTo>
                    <a:pt x="839" y="1328"/>
                  </a:lnTo>
                  <a:lnTo>
                    <a:pt x="839" y="1333"/>
                  </a:lnTo>
                  <a:lnTo>
                    <a:pt x="839" y="1336"/>
                  </a:lnTo>
                  <a:lnTo>
                    <a:pt x="842" y="1338"/>
                  </a:lnTo>
                  <a:lnTo>
                    <a:pt x="842" y="1341"/>
                  </a:lnTo>
                  <a:lnTo>
                    <a:pt x="844" y="1349"/>
                  </a:lnTo>
                  <a:lnTo>
                    <a:pt x="847" y="1349"/>
                  </a:lnTo>
                  <a:lnTo>
                    <a:pt x="849" y="1351"/>
                  </a:lnTo>
                  <a:lnTo>
                    <a:pt x="852" y="1351"/>
                  </a:lnTo>
                  <a:lnTo>
                    <a:pt x="855" y="1354"/>
                  </a:lnTo>
                  <a:lnTo>
                    <a:pt x="857" y="1354"/>
                  </a:lnTo>
                  <a:lnTo>
                    <a:pt x="857" y="1357"/>
                  </a:lnTo>
                  <a:lnTo>
                    <a:pt x="860" y="1359"/>
                  </a:lnTo>
                  <a:lnTo>
                    <a:pt x="865" y="1364"/>
                  </a:lnTo>
                  <a:lnTo>
                    <a:pt x="868" y="1367"/>
                  </a:lnTo>
                  <a:lnTo>
                    <a:pt x="870" y="1370"/>
                  </a:lnTo>
                  <a:lnTo>
                    <a:pt x="873" y="1372"/>
                  </a:lnTo>
                  <a:lnTo>
                    <a:pt x="876" y="1375"/>
                  </a:lnTo>
                  <a:lnTo>
                    <a:pt x="883" y="1375"/>
                  </a:lnTo>
                  <a:lnTo>
                    <a:pt x="886" y="1378"/>
                  </a:lnTo>
                  <a:lnTo>
                    <a:pt x="891" y="1383"/>
                  </a:lnTo>
                  <a:lnTo>
                    <a:pt x="891" y="1385"/>
                  </a:lnTo>
                  <a:lnTo>
                    <a:pt x="894" y="1385"/>
                  </a:lnTo>
                  <a:lnTo>
                    <a:pt x="894" y="1388"/>
                  </a:lnTo>
                  <a:lnTo>
                    <a:pt x="897" y="1391"/>
                  </a:lnTo>
                  <a:lnTo>
                    <a:pt x="899" y="1391"/>
                  </a:lnTo>
                  <a:lnTo>
                    <a:pt x="907" y="1393"/>
                  </a:lnTo>
                  <a:lnTo>
                    <a:pt x="910" y="1393"/>
                  </a:lnTo>
                  <a:lnTo>
                    <a:pt x="912" y="1393"/>
                  </a:lnTo>
                  <a:lnTo>
                    <a:pt x="915" y="1396"/>
                  </a:lnTo>
                  <a:lnTo>
                    <a:pt x="928" y="1396"/>
                  </a:lnTo>
                  <a:lnTo>
                    <a:pt x="939" y="1396"/>
                  </a:lnTo>
                  <a:lnTo>
                    <a:pt x="946" y="1396"/>
                  </a:lnTo>
                  <a:lnTo>
                    <a:pt x="949" y="1396"/>
                  </a:lnTo>
                  <a:lnTo>
                    <a:pt x="952" y="1396"/>
                  </a:lnTo>
                  <a:lnTo>
                    <a:pt x="952" y="1393"/>
                  </a:lnTo>
                  <a:lnTo>
                    <a:pt x="954" y="1393"/>
                  </a:lnTo>
                  <a:lnTo>
                    <a:pt x="957" y="1393"/>
                  </a:lnTo>
                  <a:lnTo>
                    <a:pt x="960" y="1393"/>
                  </a:lnTo>
                  <a:lnTo>
                    <a:pt x="962" y="1393"/>
                  </a:lnTo>
                  <a:lnTo>
                    <a:pt x="965" y="1393"/>
                  </a:lnTo>
                  <a:lnTo>
                    <a:pt x="967" y="1391"/>
                  </a:lnTo>
                  <a:lnTo>
                    <a:pt x="970" y="1391"/>
                  </a:lnTo>
                  <a:lnTo>
                    <a:pt x="970" y="1388"/>
                  </a:lnTo>
                  <a:lnTo>
                    <a:pt x="973" y="1388"/>
                  </a:lnTo>
                  <a:lnTo>
                    <a:pt x="975" y="1388"/>
                  </a:lnTo>
                  <a:lnTo>
                    <a:pt x="975" y="1391"/>
                  </a:lnTo>
                  <a:lnTo>
                    <a:pt x="975" y="1393"/>
                  </a:lnTo>
                  <a:lnTo>
                    <a:pt x="978" y="1396"/>
                  </a:lnTo>
                  <a:lnTo>
                    <a:pt x="978" y="1399"/>
                  </a:lnTo>
                  <a:lnTo>
                    <a:pt x="978" y="1401"/>
                  </a:lnTo>
                  <a:lnTo>
                    <a:pt x="978" y="1406"/>
                  </a:lnTo>
                  <a:lnTo>
                    <a:pt x="980" y="1409"/>
                  </a:lnTo>
                  <a:lnTo>
                    <a:pt x="980" y="1412"/>
                  </a:lnTo>
                  <a:lnTo>
                    <a:pt x="980" y="1417"/>
                  </a:lnTo>
                  <a:lnTo>
                    <a:pt x="980" y="1420"/>
                  </a:lnTo>
                  <a:lnTo>
                    <a:pt x="980" y="1422"/>
                  </a:lnTo>
                  <a:lnTo>
                    <a:pt x="980" y="1425"/>
                  </a:lnTo>
                  <a:lnTo>
                    <a:pt x="980" y="1427"/>
                  </a:lnTo>
                  <a:lnTo>
                    <a:pt x="980" y="1430"/>
                  </a:lnTo>
                  <a:lnTo>
                    <a:pt x="978" y="1430"/>
                  </a:lnTo>
                  <a:lnTo>
                    <a:pt x="978" y="1433"/>
                  </a:lnTo>
                  <a:lnTo>
                    <a:pt x="978" y="1435"/>
                  </a:lnTo>
                  <a:lnTo>
                    <a:pt x="975" y="1438"/>
                  </a:lnTo>
                  <a:lnTo>
                    <a:pt x="975" y="1441"/>
                  </a:lnTo>
                  <a:lnTo>
                    <a:pt x="978" y="1441"/>
                  </a:lnTo>
                  <a:lnTo>
                    <a:pt x="978" y="1443"/>
                  </a:lnTo>
                  <a:lnTo>
                    <a:pt x="978" y="1446"/>
                  </a:lnTo>
                  <a:lnTo>
                    <a:pt x="978" y="1448"/>
                  </a:lnTo>
                  <a:lnTo>
                    <a:pt x="980" y="1451"/>
                  </a:lnTo>
                  <a:lnTo>
                    <a:pt x="980" y="1454"/>
                  </a:lnTo>
                  <a:lnTo>
                    <a:pt x="980" y="1456"/>
                  </a:lnTo>
                  <a:lnTo>
                    <a:pt x="980" y="1459"/>
                  </a:lnTo>
                  <a:lnTo>
                    <a:pt x="980" y="1462"/>
                  </a:lnTo>
                  <a:lnTo>
                    <a:pt x="980" y="1467"/>
                  </a:lnTo>
                  <a:lnTo>
                    <a:pt x="980" y="1469"/>
                  </a:lnTo>
                  <a:lnTo>
                    <a:pt x="980" y="1475"/>
                  </a:lnTo>
                  <a:lnTo>
                    <a:pt x="980" y="1477"/>
                  </a:lnTo>
                  <a:lnTo>
                    <a:pt x="980" y="1480"/>
                  </a:lnTo>
                  <a:lnTo>
                    <a:pt x="978" y="1483"/>
                  </a:lnTo>
                  <a:lnTo>
                    <a:pt x="978" y="1485"/>
                  </a:lnTo>
                  <a:lnTo>
                    <a:pt x="980" y="1488"/>
                  </a:lnTo>
                  <a:lnTo>
                    <a:pt x="980" y="1490"/>
                  </a:lnTo>
                  <a:lnTo>
                    <a:pt x="980" y="1493"/>
                  </a:lnTo>
                  <a:lnTo>
                    <a:pt x="980" y="1496"/>
                  </a:lnTo>
                  <a:lnTo>
                    <a:pt x="980" y="1498"/>
                  </a:lnTo>
                  <a:lnTo>
                    <a:pt x="980" y="1504"/>
                  </a:lnTo>
                  <a:lnTo>
                    <a:pt x="980" y="1511"/>
                  </a:lnTo>
                  <a:lnTo>
                    <a:pt x="980" y="1517"/>
                  </a:lnTo>
                  <a:lnTo>
                    <a:pt x="983" y="1530"/>
                  </a:lnTo>
                  <a:lnTo>
                    <a:pt x="983" y="1538"/>
                  </a:lnTo>
                  <a:lnTo>
                    <a:pt x="983" y="1543"/>
                  </a:lnTo>
                  <a:lnTo>
                    <a:pt x="983" y="1553"/>
                  </a:lnTo>
                  <a:lnTo>
                    <a:pt x="983" y="1561"/>
                  </a:lnTo>
                  <a:lnTo>
                    <a:pt x="983" y="1574"/>
                  </a:lnTo>
                  <a:lnTo>
                    <a:pt x="973" y="1574"/>
                  </a:lnTo>
                  <a:lnTo>
                    <a:pt x="967" y="1574"/>
                  </a:lnTo>
                  <a:lnTo>
                    <a:pt x="965" y="1574"/>
                  </a:lnTo>
                  <a:lnTo>
                    <a:pt x="962" y="1574"/>
                  </a:lnTo>
                  <a:lnTo>
                    <a:pt x="960" y="1574"/>
                  </a:lnTo>
                  <a:lnTo>
                    <a:pt x="957" y="1574"/>
                  </a:lnTo>
                  <a:lnTo>
                    <a:pt x="954" y="1572"/>
                  </a:lnTo>
                  <a:lnTo>
                    <a:pt x="952" y="1572"/>
                  </a:lnTo>
                  <a:lnTo>
                    <a:pt x="939" y="1572"/>
                  </a:lnTo>
                  <a:lnTo>
                    <a:pt x="936" y="1572"/>
                  </a:lnTo>
                  <a:lnTo>
                    <a:pt x="936" y="1580"/>
                  </a:lnTo>
                  <a:lnTo>
                    <a:pt x="939" y="1588"/>
                  </a:lnTo>
                  <a:lnTo>
                    <a:pt x="939" y="1595"/>
                  </a:lnTo>
                  <a:lnTo>
                    <a:pt x="925" y="1595"/>
                  </a:lnTo>
                  <a:lnTo>
                    <a:pt x="923" y="1595"/>
                  </a:lnTo>
                  <a:lnTo>
                    <a:pt x="923" y="1593"/>
                  </a:lnTo>
                  <a:lnTo>
                    <a:pt x="920" y="1593"/>
                  </a:lnTo>
                  <a:lnTo>
                    <a:pt x="920" y="1590"/>
                  </a:lnTo>
                  <a:lnTo>
                    <a:pt x="918" y="1590"/>
                  </a:lnTo>
                  <a:lnTo>
                    <a:pt x="915" y="1590"/>
                  </a:lnTo>
                  <a:lnTo>
                    <a:pt x="912" y="1590"/>
                  </a:lnTo>
                  <a:lnTo>
                    <a:pt x="904" y="1590"/>
                  </a:lnTo>
                  <a:lnTo>
                    <a:pt x="904" y="1595"/>
                  </a:lnTo>
                  <a:lnTo>
                    <a:pt x="904" y="1601"/>
                  </a:lnTo>
                  <a:lnTo>
                    <a:pt x="904" y="1611"/>
                  </a:lnTo>
                  <a:lnTo>
                    <a:pt x="904" y="1614"/>
                  </a:lnTo>
                  <a:lnTo>
                    <a:pt x="902" y="1614"/>
                  </a:lnTo>
                  <a:lnTo>
                    <a:pt x="899" y="1614"/>
                  </a:lnTo>
                  <a:lnTo>
                    <a:pt x="883" y="1614"/>
                  </a:lnTo>
                  <a:lnTo>
                    <a:pt x="873" y="1614"/>
                  </a:lnTo>
                  <a:lnTo>
                    <a:pt x="865" y="1614"/>
                  </a:lnTo>
                  <a:lnTo>
                    <a:pt x="865" y="1622"/>
                  </a:lnTo>
                  <a:lnTo>
                    <a:pt x="865" y="1624"/>
                  </a:lnTo>
                  <a:lnTo>
                    <a:pt x="865" y="1630"/>
                  </a:lnTo>
                  <a:lnTo>
                    <a:pt x="865" y="1632"/>
                  </a:lnTo>
                  <a:lnTo>
                    <a:pt x="865" y="1635"/>
                  </a:lnTo>
                  <a:lnTo>
                    <a:pt x="865" y="1643"/>
                  </a:lnTo>
                  <a:lnTo>
                    <a:pt x="865" y="1645"/>
                  </a:lnTo>
                  <a:lnTo>
                    <a:pt x="865" y="1651"/>
                  </a:lnTo>
                  <a:lnTo>
                    <a:pt x="852" y="1651"/>
                  </a:lnTo>
                  <a:lnTo>
                    <a:pt x="849" y="1651"/>
                  </a:lnTo>
                  <a:lnTo>
                    <a:pt x="844" y="1651"/>
                  </a:lnTo>
                  <a:lnTo>
                    <a:pt x="842" y="1651"/>
                  </a:lnTo>
                  <a:lnTo>
                    <a:pt x="839" y="1651"/>
                  </a:lnTo>
                  <a:lnTo>
                    <a:pt x="836" y="1651"/>
                  </a:lnTo>
                  <a:lnTo>
                    <a:pt x="834" y="1651"/>
                  </a:lnTo>
                  <a:lnTo>
                    <a:pt x="831" y="1651"/>
                  </a:lnTo>
                  <a:lnTo>
                    <a:pt x="828" y="1651"/>
                  </a:lnTo>
                  <a:lnTo>
                    <a:pt x="826" y="1651"/>
                  </a:lnTo>
                  <a:lnTo>
                    <a:pt x="823" y="1651"/>
                  </a:lnTo>
                  <a:lnTo>
                    <a:pt x="786" y="1648"/>
                  </a:lnTo>
                  <a:lnTo>
                    <a:pt x="786" y="1656"/>
                  </a:lnTo>
                  <a:lnTo>
                    <a:pt x="786" y="1658"/>
                  </a:lnTo>
                  <a:lnTo>
                    <a:pt x="786" y="1664"/>
                  </a:lnTo>
                  <a:lnTo>
                    <a:pt x="786" y="1677"/>
                  </a:lnTo>
                  <a:lnTo>
                    <a:pt x="781" y="1679"/>
                  </a:lnTo>
                  <a:lnTo>
                    <a:pt x="784" y="1724"/>
                  </a:lnTo>
                  <a:lnTo>
                    <a:pt x="781" y="1724"/>
                  </a:lnTo>
                  <a:lnTo>
                    <a:pt x="750" y="1727"/>
                  </a:lnTo>
                  <a:lnTo>
                    <a:pt x="739" y="1727"/>
                  </a:lnTo>
                  <a:lnTo>
                    <a:pt x="737" y="1727"/>
                  </a:lnTo>
                  <a:lnTo>
                    <a:pt x="739" y="1766"/>
                  </a:lnTo>
                  <a:lnTo>
                    <a:pt x="739" y="1771"/>
                  </a:lnTo>
                  <a:lnTo>
                    <a:pt x="742" y="1776"/>
                  </a:lnTo>
                  <a:lnTo>
                    <a:pt x="742" y="1787"/>
                  </a:lnTo>
                  <a:lnTo>
                    <a:pt x="742" y="1792"/>
                  </a:lnTo>
                  <a:lnTo>
                    <a:pt x="742" y="1797"/>
                  </a:lnTo>
                  <a:lnTo>
                    <a:pt x="745" y="1811"/>
                  </a:lnTo>
                  <a:lnTo>
                    <a:pt x="742" y="1816"/>
                  </a:lnTo>
                  <a:lnTo>
                    <a:pt x="745" y="1824"/>
                  </a:lnTo>
                  <a:lnTo>
                    <a:pt x="745" y="1829"/>
                  </a:lnTo>
                  <a:lnTo>
                    <a:pt x="745" y="1832"/>
                  </a:lnTo>
                  <a:lnTo>
                    <a:pt x="745" y="1837"/>
                  </a:lnTo>
                  <a:lnTo>
                    <a:pt x="745" y="1842"/>
                  </a:lnTo>
                  <a:lnTo>
                    <a:pt x="745" y="1845"/>
                  </a:lnTo>
                  <a:lnTo>
                    <a:pt x="745" y="1847"/>
                  </a:lnTo>
                  <a:lnTo>
                    <a:pt x="745" y="1850"/>
                  </a:lnTo>
                  <a:lnTo>
                    <a:pt x="745" y="1858"/>
                  </a:lnTo>
                  <a:lnTo>
                    <a:pt x="745" y="1860"/>
                  </a:lnTo>
                  <a:lnTo>
                    <a:pt x="745" y="1866"/>
                  </a:lnTo>
                  <a:lnTo>
                    <a:pt x="745" y="1868"/>
                  </a:lnTo>
                  <a:lnTo>
                    <a:pt x="745" y="1871"/>
                  </a:lnTo>
                  <a:lnTo>
                    <a:pt x="745" y="1874"/>
                  </a:lnTo>
                  <a:lnTo>
                    <a:pt x="745" y="1879"/>
                  </a:lnTo>
                  <a:lnTo>
                    <a:pt x="745" y="1881"/>
                  </a:lnTo>
                  <a:lnTo>
                    <a:pt x="745" y="1884"/>
                  </a:lnTo>
                  <a:lnTo>
                    <a:pt x="747" y="1887"/>
                  </a:lnTo>
                  <a:lnTo>
                    <a:pt x="747" y="1897"/>
                  </a:lnTo>
                  <a:lnTo>
                    <a:pt x="747" y="1913"/>
                  </a:lnTo>
                  <a:lnTo>
                    <a:pt x="747" y="1916"/>
                  </a:lnTo>
                  <a:lnTo>
                    <a:pt x="747" y="1926"/>
                  </a:lnTo>
                  <a:lnTo>
                    <a:pt x="747" y="1934"/>
                  </a:lnTo>
                  <a:lnTo>
                    <a:pt x="747" y="1944"/>
                  </a:lnTo>
                  <a:lnTo>
                    <a:pt x="747" y="1952"/>
                  </a:lnTo>
                  <a:lnTo>
                    <a:pt x="747" y="1958"/>
                  </a:lnTo>
                  <a:lnTo>
                    <a:pt x="747" y="1960"/>
                  </a:lnTo>
                  <a:lnTo>
                    <a:pt x="747" y="1965"/>
                  </a:lnTo>
                  <a:lnTo>
                    <a:pt x="745" y="1973"/>
                  </a:lnTo>
                  <a:lnTo>
                    <a:pt x="745" y="1976"/>
                  </a:lnTo>
                  <a:lnTo>
                    <a:pt x="745" y="1979"/>
                  </a:lnTo>
                  <a:lnTo>
                    <a:pt x="745" y="1981"/>
                  </a:lnTo>
                  <a:lnTo>
                    <a:pt x="745" y="1984"/>
                  </a:lnTo>
                  <a:lnTo>
                    <a:pt x="745" y="1986"/>
                  </a:lnTo>
                  <a:lnTo>
                    <a:pt x="745" y="1994"/>
                  </a:lnTo>
                  <a:lnTo>
                    <a:pt x="745" y="2000"/>
                  </a:lnTo>
                  <a:lnTo>
                    <a:pt x="742" y="2002"/>
                  </a:lnTo>
                  <a:lnTo>
                    <a:pt x="742" y="2005"/>
                  </a:lnTo>
                  <a:lnTo>
                    <a:pt x="742" y="2002"/>
                  </a:lnTo>
                  <a:lnTo>
                    <a:pt x="739" y="2005"/>
                  </a:lnTo>
                  <a:lnTo>
                    <a:pt x="737" y="2005"/>
                  </a:lnTo>
                  <a:lnTo>
                    <a:pt x="734" y="2005"/>
                  </a:lnTo>
                  <a:lnTo>
                    <a:pt x="731" y="2005"/>
                  </a:lnTo>
                  <a:lnTo>
                    <a:pt x="729" y="2005"/>
                  </a:lnTo>
                  <a:lnTo>
                    <a:pt x="726" y="2005"/>
                  </a:lnTo>
                  <a:lnTo>
                    <a:pt x="721" y="2005"/>
                  </a:lnTo>
                  <a:lnTo>
                    <a:pt x="713" y="2005"/>
                  </a:lnTo>
                  <a:lnTo>
                    <a:pt x="705" y="2005"/>
                  </a:lnTo>
                  <a:lnTo>
                    <a:pt x="705" y="2007"/>
                  </a:lnTo>
                  <a:lnTo>
                    <a:pt x="682" y="2005"/>
                  </a:lnTo>
                  <a:lnTo>
                    <a:pt x="679" y="2005"/>
                  </a:lnTo>
                  <a:lnTo>
                    <a:pt x="671" y="2005"/>
                  </a:lnTo>
                  <a:lnTo>
                    <a:pt x="669" y="2005"/>
                  </a:lnTo>
                  <a:lnTo>
                    <a:pt x="666" y="2005"/>
                  </a:lnTo>
                  <a:lnTo>
                    <a:pt x="663" y="2013"/>
                  </a:lnTo>
                  <a:lnTo>
                    <a:pt x="661" y="2018"/>
                  </a:lnTo>
                  <a:lnTo>
                    <a:pt x="658" y="2023"/>
                  </a:lnTo>
                  <a:lnTo>
                    <a:pt x="650" y="2047"/>
                  </a:lnTo>
                  <a:lnTo>
                    <a:pt x="613" y="2036"/>
                  </a:lnTo>
                  <a:lnTo>
                    <a:pt x="608" y="2034"/>
                  </a:lnTo>
                  <a:lnTo>
                    <a:pt x="606" y="2034"/>
                  </a:lnTo>
                  <a:lnTo>
                    <a:pt x="595" y="2028"/>
                  </a:lnTo>
                  <a:lnTo>
                    <a:pt x="592" y="2028"/>
                  </a:lnTo>
                  <a:lnTo>
                    <a:pt x="587" y="2026"/>
                  </a:lnTo>
                  <a:lnTo>
                    <a:pt x="553" y="2018"/>
                  </a:lnTo>
                  <a:lnTo>
                    <a:pt x="548" y="2015"/>
                  </a:lnTo>
                  <a:lnTo>
                    <a:pt x="537" y="2013"/>
                  </a:lnTo>
                  <a:lnTo>
                    <a:pt x="524" y="2007"/>
                  </a:lnTo>
                  <a:lnTo>
                    <a:pt x="514" y="2005"/>
                  </a:lnTo>
                  <a:lnTo>
                    <a:pt x="511" y="2005"/>
                  </a:lnTo>
                  <a:lnTo>
                    <a:pt x="503" y="2007"/>
                  </a:lnTo>
                  <a:lnTo>
                    <a:pt x="501" y="2007"/>
                  </a:lnTo>
                  <a:lnTo>
                    <a:pt x="498" y="2007"/>
                  </a:lnTo>
                  <a:lnTo>
                    <a:pt x="495" y="2007"/>
                  </a:lnTo>
                  <a:lnTo>
                    <a:pt x="480" y="2002"/>
                  </a:lnTo>
                  <a:lnTo>
                    <a:pt x="472" y="2002"/>
                  </a:lnTo>
                  <a:lnTo>
                    <a:pt x="469" y="2005"/>
                  </a:lnTo>
                  <a:lnTo>
                    <a:pt x="469" y="2007"/>
                  </a:lnTo>
                  <a:lnTo>
                    <a:pt x="472" y="2015"/>
                  </a:lnTo>
                  <a:lnTo>
                    <a:pt x="475" y="2021"/>
                  </a:lnTo>
                  <a:lnTo>
                    <a:pt x="475" y="2023"/>
                  </a:lnTo>
                  <a:lnTo>
                    <a:pt x="477" y="2026"/>
                  </a:lnTo>
                  <a:lnTo>
                    <a:pt x="477" y="2031"/>
                  </a:lnTo>
                  <a:lnTo>
                    <a:pt x="477" y="2034"/>
                  </a:lnTo>
                  <a:lnTo>
                    <a:pt x="480" y="2036"/>
                  </a:lnTo>
                  <a:lnTo>
                    <a:pt x="477" y="2036"/>
                  </a:lnTo>
                  <a:lnTo>
                    <a:pt x="475" y="2039"/>
                  </a:lnTo>
                  <a:lnTo>
                    <a:pt x="472" y="2039"/>
                  </a:lnTo>
                  <a:lnTo>
                    <a:pt x="448" y="2039"/>
                  </a:lnTo>
                  <a:lnTo>
                    <a:pt x="438" y="2042"/>
                  </a:lnTo>
                  <a:lnTo>
                    <a:pt x="438" y="2044"/>
                  </a:lnTo>
                  <a:lnTo>
                    <a:pt x="451" y="2049"/>
                  </a:lnTo>
                  <a:lnTo>
                    <a:pt x="461" y="2052"/>
                  </a:lnTo>
                  <a:lnTo>
                    <a:pt x="477" y="2057"/>
                  </a:lnTo>
                  <a:lnTo>
                    <a:pt x="480" y="2057"/>
                  </a:lnTo>
                  <a:lnTo>
                    <a:pt x="480" y="2060"/>
                  </a:lnTo>
                  <a:lnTo>
                    <a:pt x="482" y="2057"/>
                  </a:lnTo>
                  <a:lnTo>
                    <a:pt x="485" y="2057"/>
                  </a:lnTo>
                  <a:lnTo>
                    <a:pt x="490" y="2070"/>
                  </a:lnTo>
                  <a:lnTo>
                    <a:pt x="482" y="2068"/>
                  </a:lnTo>
                  <a:lnTo>
                    <a:pt x="480" y="2065"/>
                  </a:lnTo>
                  <a:lnTo>
                    <a:pt x="464" y="2060"/>
                  </a:lnTo>
                  <a:lnTo>
                    <a:pt x="448" y="2055"/>
                  </a:lnTo>
                  <a:lnTo>
                    <a:pt x="430" y="2049"/>
                  </a:lnTo>
                  <a:lnTo>
                    <a:pt x="430" y="2055"/>
                  </a:lnTo>
                  <a:lnTo>
                    <a:pt x="430" y="2057"/>
                  </a:lnTo>
                  <a:lnTo>
                    <a:pt x="430" y="2060"/>
                  </a:lnTo>
                  <a:lnTo>
                    <a:pt x="430" y="2063"/>
                  </a:lnTo>
                  <a:lnTo>
                    <a:pt x="430" y="2065"/>
                  </a:lnTo>
                  <a:lnTo>
                    <a:pt x="427" y="2081"/>
                  </a:lnTo>
                  <a:lnTo>
                    <a:pt x="427" y="2084"/>
                  </a:lnTo>
                  <a:lnTo>
                    <a:pt x="427" y="2086"/>
                  </a:lnTo>
                  <a:lnTo>
                    <a:pt x="427" y="2091"/>
                  </a:lnTo>
                  <a:lnTo>
                    <a:pt x="427" y="2094"/>
                  </a:lnTo>
                  <a:lnTo>
                    <a:pt x="427" y="2097"/>
                  </a:lnTo>
                  <a:lnTo>
                    <a:pt x="419" y="2097"/>
                  </a:lnTo>
                  <a:lnTo>
                    <a:pt x="419" y="2105"/>
                  </a:lnTo>
                  <a:lnTo>
                    <a:pt x="419" y="2107"/>
                  </a:lnTo>
                  <a:lnTo>
                    <a:pt x="422" y="2115"/>
                  </a:lnTo>
                  <a:lnTo>
                    <a:pt x="425" y="2120"/>
                  </a:lnTo>
                  <a:lnTo>
                    <a:pt x="427" y="2123"/>
                  </a:lnTo>
                  <a:lnTo>
                    <a:pt x="430" y="2126"/>
                  </a:lnTo>
                  <a:lnTo>
                    <a:pt x="433" y="2131"/>
                  </a:lnTo>
                  <a:lnTo>
                    <a:pt x="433" y="2133"/>
                  </a:lnTo>
                  <a:lnTo>
                    <a:pt x="435" y="2139"/>
                  </a:lnTo>
                  <a:lnTo>
                    <a:pt x="438" y="2144"/>
                  </a:lnTo>
                  <a:lnTo>
                    <a:pt x="440" y="2147"/>
                  </a:lnTo>
                  <a:lnTo>
                    <a:pt x="443" y="2154"/>
                  </a:lnTo>
                  <a:lnTo>
                    <a:pt x="446" y="2162"/>
                  </a:lnTo>
                  <a:lnTo>
                    <a:pt x="446" y="2165"/>
                  </a:lnTo>
                  <a:lnTo>
                    <a:pt x="448" y="2168"/>
                  </a:lnTo>
                  <a:lnTo>
                    <a:pt x="448" y="2170"/>
                  </a:lnTo>
                  <a:lnTo>
                    <a:pt x="448" y="2173"/>
                  </a:lnTo>
                  <a:lnTo>
                    <a:pt x="448" y="2183"/>
                  </a:lnTo>
                  <a:lnTo>
                    <a:pt x="448" y="2191"/>
                  </a:lnTo>
                  <a:lnTo>
                    <a:pt x="446" y="2194"/>
                  </a:lnTo>
                  <a:lnTo>
                    <a:pt x="446" y="2196"/>
                  </a:lnTo>
                  <a:lnTo>
                    <a:pt x="448" y="2199"/>
                  </a:lnTo>
                  <a:lnTo>
                    <a:pt x="448" y="2202"/>
                  </a:lnTo>
                  <a:lnTo>
                    <a:pt x="448" y="2204"/>
                  </a:lnTo>
                  <a:lnTo>
                    <a:pt x="451" y="2207"/>
                  </a:lnTo>
                  <a:lnTo>
                    <a:pt x="454" y="2209"/>
                  </a:lnTo>
                  <a:lnTo>
                    <a:pt x="454" y="2212"/>
                  </a:lnTo>
                  <a:lnTo>
                    <a:pt x="454" y="2223"/>
                  </a:lnTo>
                  <a:lnTo>
                    <a:pt x="451" y="2225"/>
                  </a:lnTo>
                  <a:lnTo>
                    <a:pt x="451" y="2233"/>
                  </a:lnTo>
                  <a:lnTo>
                    <a:pt x="454" y="2233"/>
                  </a:lnTo>
                  <a:lnTo>
                    <a:pt x="454" y="2236"/>
                  </a:lnTo>
                  <a:lnTo>
                    <a:pt x="454" y="2241"/>
                  </a:lnTo>
                  <a:lnTo>
                    <a:pt x="451" y="2249"/>
                  </a:lnTo>
                  <a:lnTo>
                    <a:pt x="451" y="2251"/>
                  </a:lnTo>
                  <a:lnTo>
                    <a:pt x="451" y="2259"/>
                  </a:lnTo>
                  <a:lnTo>
                    <a:pt x="448" y="2265"/>
                  </a:lnTo>
                  <a:lnTo>
                    <a:pt x="448" y="2267"/>
                  </a:lnTo>
                  <a:lnTo>
                    <a:pt x="448" y="2272"/>
                  </a:lnTo>
                  <a:lnTo>
                    <a:pt x="448" y="2275"/>
                  </a:lnTo>
                  <a:lnTo>
                    <a:pt x="448" y="2278"/>
                  </a:lnTo>
                  <a:lnTo>
                    <a:pt x="446" y="2278"/>
                  </a:lnTo>
                  <a:lnTo>
                    <a:pt x="438" y="2278"/>
                  </a:lnTo>
                  <a:lnTo>
                    <a:pt x="425" y="2278"/>
                  </a:lnTo>
                  <a:lnTo>
                    <a:pt x="412" y="2275"/>
                  </a:lnTo>
                  <a:lnTo>
                    <a:pt x="401" y="2275"/>
                  </a:lnTo>
                  <a:lnTo>
                    <a:pt x="398" y="2275"/>
                  </a:lnTo>
                  <a:lnTo>
                    <a:pt x="396" y="2275"/>
                  </a:lnTo>
                  <a:lnTo>
                    <a:pt x="396" y="2270"/>
                  </a:lnTo>
                  <a:lnTo>
                    <a:pt x="396" y="2267"/>
                  </a:lnTo>
                  <a:lnTo>
                    <a:pt x="398" y="2265"/>
                  </a:lnTo>
                  <a:lnTo>
                    <a:pt x="398" y="2262"/>
                  </a:lnTo>
                  <a:lnTo>
                    <a:pt x="398" y="2259"/>
                  </a:lnTo>
                  <a:lnTo>
                    <a:pt x="398" y="2251"/>
                  </a:lnTo>
                  <a:lnTo>
                    <a:pt x="401" y="2236"/>
                  </a:lnTo>
                  <a:lnTo>
                    <a:pt x="401" y="2223"/>
                  </a:lnTo>
                  <a:lnTo>
                    <a:pt x="401" y="2220"/>
                  </a:lnTo>
                  <a:lnTo>
                    <a:pt x="398" y="2220"/>
                  </a:lnTo>
                  <a:lnTo>
                    <a:pt x="398" y="2217"/>
                  </a:lnTo>
                  <a:lnTo>
                    <a:pt x="396" y="2207"/>
                  </a:lnTo>
                  <a:lnTo>
                    <a:pt x="396" y="2202"/>
                  </a:lnTo>
                  <a:lnTo>
                    <a:pt x="396" y="2196"/>
                  </a:lnTo>
                  <a:lnTo>
                    <a:pt x="396" y="2186"/>
                  </a:lnTo>
                  <a:lnTo>
                    <a:pt x="396" y="2178"/>
                  </a:lnTo>
                  <a:lnTo>
                    <a:pt x="396" y="2175"/>
                  </a:lnTo>
                  <a:lnTo>
                    <a:pt x="396" y="2173"/>
                  </a:lnTo>
                  <a:lnTo>
                    <a:pt x="401" y="2170"/>
                  </a:lnTo>
                  <a:lnTo>
                    <a:pt x="401" y="2168"/>
                  </a:lnTo>
                  <a:lnTo>
                    <a:pt x="401" y="2165"/>
                  </a:lnTo>
                  <a:lnTo>
                    <a:pt x="401" y="2160"/>
                  </a:lnTo>
                  <a:lnTo>
                    <a:pt x="398" y="2157"/>
                  </a:lnTo>
                  <a:lnTo>
                    <a:pt x="396" y="2154"/>
                  </a:lnTo>
                  <a:lnTo>
                    <a:pt x="393" y="2154"/>
                  </a:lnTo>
                  <a:lnTo>
                    <a:pt x="391" y="2152"/>
                  </a:lnTo>
                  <a:lnTo>
                    <a:pt x="391" y="2149"/>
                  </a:lnTo>
                  <a:lnTo>
                    <a:pt x="385" y="2141"/>
                  </a:lnTo>
                  <a:lnTo>
                    <a:pt x="385" y="2139"/>
                  </a:lnTo>
                  <a:lnTo>
                    <a:pt x="383" y="2136"/>
                  </a:lnTo>
                  <a:lnTo>
                    <a:pt x="383" y="2133"/>
                  </a:lnTo>
                  <a:lnTo>
                    <a:pt x="383" y="2128"/>
                  </a:lnTo>
                  <a:lnTo>
                    <a:pt x="375" y="2123"/>
                  </a:lnTo>
                  <a:lnTo>
                    <a:pt x="375" y="2120"/>
                  </a:lnTo>
                  <a:lnTo>
                    <a:pt x="375" y="2118"/>
                  </a:lnTo>
                  <a:lnTo>
                    <a:pt x="372" y="2115"/>
                  </a:lnTo>
                  <a:lnTo>
                    <a:pt x="372" y="2112"/>
                  </a:lnTo>
                  <a:lnTo>
                    <a:pt x="370" y="2112"/>
                  </a:lnTo>
                  <a:lnTo>
                    <a:pt x="364" y="2110"/>
                  </a:lnTo>
                  <a:lnTo>
                    <a:pt x="362" y="2107"/>
                  </a:lnTo>
                  <a:lnTo>
                    <a:pt x="357" y="2105"/>
                  </a:lnTo>
                  <a:lnTo>
                    <a:pt x="354" y="2102"/>
                  </a:lnTo>
                  <a:lnTo>
                    <a:pt x="351" y="2099"/>
                  </a:lnTo>
                  <a:lnTo>
                    <a:pt x="349" y="2097"/>
                  </a:lnTo>
                  <a:lnTo>
                    <a:pt x="349" y="2094"/>
                  </a:lnTo>
                  <a:lnTo>
                    <a:pt x="346" y="2091"/>
                  </a:lnTo>
                  <a:lnTo>
                    <a:pt x="343" y="2086"/>
                  </a:lnTo>
                  <a:lnTo>
                    <a:pt x="343" y="2084"/>
                  </a:lnTo>
                  <a:lnTo>
                    <a:pt x="341" y="2081"/>
                  </a:lnTo>
                  <a:lnTo>
                    <a:pt x="341" y="2078"/>
                  </a:lnTo>
                  <a:lnTo>
                    <a:pt x="341" y="2076"/>
                  </a:lnTo>
                  <a:lnTo>
                    <a:pt x="343" y="2073"/>
                  </a:lnTo>
                  <a:lnTo>
                    <a:pt x="341" y="2073"/>
                  </a:lnTo>
                  <a:lnTo>
                    <a:pt x="341" y="2070"/>
                  </a:lnTo>
                  <a:lnTo>
                    <a:pt x="341" y="2063"/>
                  </a:lnTo>
                  <a:lnTo>
                    <a:pt x="338" y="2063"/>
                  </a:lnTo>
                  <a:lnTo>
                    <a:pt x="325" y="2063"/>
                  </a:lnTo>
                  <a:lnTo>
                    <a:pt x="325" y="2060"/>
                  </a:lnTo>
                  <a:lnTo>
                    <a:pt x="325" y="2055"/>
                  </a:lnTo>
                  <a:lnTo>
                    <a:pt x="322" y="2047"/>
                  </a:lnTo>
                  <a:lnTo>
                    <a:pt x="322" y="2044"/>
                  </a:lnTo>
                  <a:lnTo>
                    <a:pt x="322" y="2039"/>
                  </a:lnTo>
                  <a:lnTo>
                    <a:pt x="322" y="2036"/>
                  </a:lnTo>
                  <a:lnTo>
                    <a:pt x="322" y="2031"/>
                  </a:lnTo>
                  <a:lnTo>
                    <a:pt x="322" y="2028"/>
                  </a:lnTo>
                  <a:lnTo>
                    <a:pt x="322" y="2021"/>
                  </a:lnTo>
                  <a:lnTo>
                    <a:pt x="320" y="2018"/>
                  </a:lnTo>
                  <a:lnTo>
                    <a:pt x="320" y="2015"/>
                  </a:lnTo>
                  <a:lnTo>
                    <a:pt x="320" y="2013"/>
                  </a:lnTo>
                  <a:lnTo>
                    <a:pt x="317" y="2013"/>
                  </a:lnTo>
                  <a:lnTo>
                    <a:pt x="315" y="2013"/>
                  </a:lnTo>
                  <a:lnTo>
                    <a:pt x="312" y="2013"/>
                  </a:lnTo>
                  <a:lnTo>
                    <a:pt x="312" y="2007"/>
                  </a:lnTo>
                  <a:lnTo>
                    <a:pt x="301" y="2005"/>
                  </a:lnTo>
                  <a:lnTo>
                    <a:pt x="301" y="2002"/>
                  </a:lnTo>
                  <a:lnTo>
                    <a:pt x="299" y="2000"/>
                  </a:lnTo>
                  <a:lnTo>
                    <a:pt x="299" y="1997"/>
                  </a:lnTo>
                  <a:lnTo>
                    <a:pt x="301" y="1997"/>
                  </a:lnTo>
                  <a:lnTo>
                    <a:pt x="301" y="1994"/>
                  </a:lnTo>
                  <a:lnTo>
                    <a:pt x="301" y="1984"/>
                  </a:lnTo>
                  <a:lnTo>
                    <a:pt x="301" y="1981"/>
                  </a:lnTo>
                  <a:lnTo>
                    <a:pt x="299" y="1981"/>
                  </a:lnTo>
                  <a:lnTo>
                    <a:pt x="299" y="1979"/>
                  </a:lnTo>
                  <a:lnTo>
                    <a:pt x="301" y="1971"/>
                  </a:lnTo>
                  <a:lnTo>
                    <a:pt x="307" y="1958"/>
                  </a:lnTo>
                  <a:lnTo>
                    <a:pt x="307" y="1952"/>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3" name="フリーフォーム 212"/>
            <p:cNvSpPr>
              <a:spLocks/>
            </p:cNvSpPr>
            <p:nvPr/>
          </p:nvSpPr>
          <p:spPr bwMode="auto">
            <a:xfrm>
              <a:off x="2920357" y="4939018"/>
              <a:ext cx="410342" cy="962141"/>
            </a:xfrm>
            <a:custGeom>
              <a:avLst/>
              <a:gdLst>
                <a:gd name="T0" fmla="*/ 776 w 857"/>
                <a:gd name="T1" fmla="*/ 1908 h 1976"/>
                <a:gd name="T2" fmla="*/ 765 w 857"/>
                <a:gd name="T3" fmla="*/ 1960 h 1976"/>
                <a:gd name="T4" fmla="*/ 731 w 857"/>
                <a:gd name="T5" fmla="*/ 1971 h 1976"/>
                <a:gd name="T6" fmla="*/ 715 w 857"/>
                <a:gd name="T7" fmla="*/ 1955 h 1976"/>
                <a:gd name="T8" fmla="*/ 679 w 857"/>
                <a:gd name="T9" fmla="*/ 1958 h 1976"/>
                <a:gd name="T10" fmla="*/ 639 w 857"/>
                <a:gd name="T11" fmla="*/ 1958 h 1976"/>
                <a:gd name="T12" fmla="*/ 595 w 857"/>
                <a:gd name="T13" fmla="*/ 1958 h 1976"/>
                <a:gd name="T14" fmla="*/ 561 w 857"/>
                <a:gd name="T15" fmla="*/ 1963 h 1976"/>
                <a:gd name="T16" fmla="*/ 540 w 857"/>
                <a:gd name="T17" fmla="*/ 1965 h 1976"/>
                <a:gd name="T18" fmla="*/ 500 w 857"/>
                <a:gd name="T19" fmla="*/ 1960 h 1976"/>
                <a:gd name="T20" fmla="*/ 466 w 857"/>
                <a:gd name="T21" fmla="*/ 1963 h 1976"/>
                <a:gd name="T22" fmla="*/ 430 w 857"/>
                <a:gd name="T23" fmla="*/ 1963 h 1976"/>
                <a:gd name="T24" fmla="*/ 396 w 857"/>
                <a:gd name="T25" fmla="*/ 1960 h 1976"/>
                <a:gd name="T26" fmla="*/ 354 w 857"/>
                <a:gd name="T27" fmla="*/ 1960 h 1976"/>
                <a:gd name="T28" fmla="*/ 301 w 857"/>
                <a:gd name="T29" fmla="*/ 1960 h 1976"/>
                <a:gd name="T30" fmla="*/ 296 w 857"/>
                <a:gd name="T31" fmla="*/ 1921 h 1976"/>
                <a:gd name="T32" fmla="*/ 272 w 857"/>
                <a:gd name="T33" fmla="*/ 1942 h 1976"/>
                <a:gd name="T34" fmla="*/ 262 w 857"/>
                <a:gd name="T35" fmla="*/ 1952 h 1976"/>
                <a:gd name="T36" fmla="*/ 238 w 857"/>
                <a:gd name="T37" fmla="*/ 1960 h 1976"/>
                <a:gd name="T38" fmla="*/ 220 w 857"/>
                <a:gd name="T39" fmla="*/ 1950 h 1976"/>
                <a:gd name="T40" fmla="*/ 165 w 857"/>
                <a:gd name="T41" fmla="*/ 1950 h 1976"/>
                <a:gd name="T42" fmla="*/ 128 w 857"/>
                <a:gd name="T43" fmla="*/ 1952 h 1976"/>
                <a:gd name="T44" fmla="*/ 120 w 857"/>
                <a:gd name="T45" fmla="*/ 1939 h 1976"/>
                <a:gd name="T46" fmla="*/ 105 w 857"/>
                <a:gd name="T47" fmla="*/ 1910 h 1976"/>
                <a:gd name="T48" fmla="*/ 105 w 857"/>
                <a:gd name="T49" fmla="*/ 1876 h 1976"/>
                <a:gd name="T50" fmla="*/ 105 w 857"/>
                <a:gd name="T51" fmla="*/ 1845 h 1976"/>
                <a:gd name="T52" fmla="*/ 102 w 857"/>
                <a:gd name="T53" fmla="*/ 1790 h 1976"/>
                <a:gd name="T54" fmla="*/ 105 w 857"/>
                <a:gd name="T55" fmla="*/ 1774 h 1976"/>
                <a:gd name="T56" fmla="*/ 105 w 857"/>
                <a:gd name="T57" fmla="*/ 1758 h 1976"/>
                <a:gd name="T58" fmla="*/ 107 w 857"/>
                <a:gd name="T59" fmla="*/ 1734 h 1976"/>
                <a:gd name="T60" fmla="*/ 110 w 857"/>
                <a:gd name="T61" fmla="*/ 1698 h 1976"/>
                <a:gd name="T62" fmla="*/ 112 w 857"/>
                <a:gd name="T63" fmla="*/ 1632 h 1976"/>
                <a:gd name="T64" fmla="*/ 115 w 857"/>
                <a:gd name="T65" fmla="*/ 1548 h 1976"/>
                <a:gd name="T66" fmla="*/ 118 w 857"/>
                <a:gd name="T67" fmla="*/ 1462 h 1976"/>
                <a:gd name="T68" fmla="*/ 120 w 857"/>
                <a:gd name="T69" fmla="*/ 1427 h 1976"/>
                <a:gd name="T70" fmla="*/ 2 w 857"/>
                <a:gd name="T71" fmla="*/ 1385 h 1976"/>
                <a:gd name="T72" fmla="*/ 0 w 857"/>
                <a:gd name="T73" fmla="*/ 1359 h 1976"/>
                <a:gd name="T74" fmla="*/ 2 w 857"/>
                <a:gd name="T75" fmla="*/ 1254 h 1976"/>
                <a:gd name="T76" fmla="*/ 5 w 857"/>
                <a:gd name="T77" fmla="*/ 1220 h 1976"/>
                <a:gd name="T78" fmla="*/ 10 w 857"/>
                <a:gd name="T79" fmla="*/ 1191 h 1976"/>
                <a:gd name="T80" fmla="*/ 2 w 857"/>
                <a:gd name="T81" fmla="*/ 1136 h 1976"/>
                <a:gd name="T82" fmla="*/ 2 w 857"/>
                <a:gd name="T83" fmla="*/ 1000 h 1976"/>
                <a:gd name="T84" fmla="*/ 2 w 857"/>
                <a:gd name="T85" fmla="*/ 863 h 1976"/>
                <a:gd name="T86" fmla="*/ 99 w 857"/>
                <a:gd name="T87" fmla="*/ 708 h 1976"/>
                <a:gd name="T88" fmla="*/ 123 w 857"/>
                <a:gd name="T89" fmla="*/ 443 h 1976"/>
                <a:gd name="T90" fmla="*/ 157 w 857"/>
                <a:gd name="T91" fmla="*/ 401 h 1976"/>
                <a:gd name="T92" fmla="*/ 285 w 857"/>
                <a:gd name="T93" fmla="*/ 344 h 1976"/>
                <a:gd name="T94" fmla="*/ 317 w 857"/>
                <a:gd name="T95" fmla="*/ 388 h 1976"/>
                <a:gd name="T96" fmla="*/ 367 w 857"/>
                <a:gd name="T97" fmla="*/ 428 h 1976"/>
                <a:gd name="T98" fmla="*/ 401 w 857"/>
                <a:gd name="T99" fmla="*/ 438 h 1976"/>
                <a:gd name="T100" fmla="*/ 438 w 857"/>
                <a:gd name="T101" fmla="*/ 441 h 1976"/>
                <a:gd name="T102" fmla="*/ 448 w 857"/>
                <a:gd name="T103" fmla="*/ 430 h 1976"/>
                <a:gd name="T104" fmla="*/ 448 w 857"/>
                <a:gd name="T105" fmla="*/ 412 h 1976"/>
                <a:gd name="T106" fmla="*/ 445 w 857"/>
                <a:gd name="T107" fmla="*/ 375 h 1976"/>
                <a:gd name="T108" fmla="*/ 406 w 857"/>
                <a:gd name="T109" fmla="*/ 359 h 1976"/>
                <a:gd name="T110" fmla="*/ 388 w 857"/>
                <a:gd name="T111" fmla="*/ 325 h 1976"/>
                <a:gd name="T112" fmla="*/ 414 w 857"/>
                <a:gd name="T113" fmla="*/ 286 h 1976"/>
                <a:gd name="T114" fmla="*/ 414 w 857"/>
                <a:gd name="T115" fmla="*/ 267 h 1976"/>
                <a:gd name="T116" fmla="*/ 438 w 857"/>
                <a:gd name="T117" fmla="*/ 165 h 1976"/>
                <a:gd name="T118" fmla="*/ 448 w 857"/>
                <a:gd name="T119" fmla="*/ 102 h 1976"/>
                <a:gd name="T120" fmla="*/ 448 w 857"/>
                <a:gd name="T121" fmla="*/ 65 h 1976"/>
                <a:gd name="T122" fmla="*/ 448 w 857"/>
                <a:gd name="T123" fmla="*/ 39 h 1976"/>
                <a:gd name="T124" fmla="*/ 477 w 857"/>
                <a:gd name="T125" fmla="*/ 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57" h="1976">
                  <a:moveTo>
                    <a:pt x="852" y="1952"/>
                  </a:moveTo>
                  <a:lnTo>
                    <a:pt x="857" y="1937"/>
                  </a:lnTo>
                  <a:lnTo>
                    <a:pt x="846" y="1931"/>
                  </a:lnTo>
                  <a:lnTo>
                    <a:pt x="839" y="1929"/>
                  </a:lnTo>
                  <a:lnTo>
                    <a:pt x="818" y="1923"/>
                  </a:lnTo>
                  <a:lnTo>
                    <a:pt x="794" y="1913"/>
                  </a:lnTo>
                  <a:lnTo>
                    <a:pt x="776" y="1908"/>
                  </a:lnTo>
                  <a:lnTo>
                    <a:pt x="776" y="1913"/>
                  </a:lnTo>
                  <a:lnTo>
                    <a:pt x="773" y="1931"/>
                  </a:lnTo>
                  <a:lnTo>
                    <a:pt x="770" y="1944"/>
                  </a:lnTo>
                  <a:lnTo>
                    <a:pt x="768" y="1952"/>
                  </a:lnTo>
                  <a:lnTo>
                    <a:pt x="768" y="1958"/>
                  </a:lnTo>
                  <a:lnTo>
                    <a:pt x="765" y="1958"/>
                  </a:lnTo>
                  <a:lnTo>
                    <a:pt x="765" y="1960"/>
                  </a:lnTo>
                  <a:lnTo>
                    <a:pt x="765" y="1963"/>
                  </a:lnTo>
                  <a:lnTo>
                    <a:pt x="763" y="1971"/>
                  </a:lnTo>
                  <a:lnTo>
                    <a:pt x="763" y="1976"/>
                  </a:lnTo>
                  <a:lnTo>
                    <a:pt x="747" y="1973"/>
                  </a:lnTo>
                  <a:lnTo>
                    <a:pt x="742" y="1971"/>
                  </a:lnTo>
                  <a:lnTo>
                    <a:pt x="736" y="1971"/>
                  </a:lnTo>
                  <a:lnTo>
                    <a:pt x="731" y="1971"/>
                  </a:lnTo>
                  <a:lnTo>
                    <a:pt x="729" y="1971"/>
                  </a:lnTo>
                  <a:lnTo>
                    <a:pt x="726" y="1971"/>
                  </a:lnTo>
                  <a:lnTo>
                    <a:pt x="718" y="1971"/>
                  </a:lnTo>
                  <a:lnTo>
                    <a:pt x="715" y="1971"/>
                  </a:lnTo>
                  <a:lnTo>
                    <a:pt x="715" y="1968"/>
                  </a:lnTo>
                  <a:lnTo>
                    <a:pt x="715" y="1965"/>
                  </a:lnTo>
                  <a:lnTo>
                    <a:pt x="715" y="1955"/>
                  </a:lnTo>
                  <a:lnTo>
                    <a:pt x="708" y="1955"/>
                  </a:lnTo>
                  <a:lnTo>
                    <a:pt x="702" y="1955"/>
                  </a:lnTo>
                  <a:lnTo>
                    <a:pt x="692" y="1955"/>
                  </a:lnTo>
                  <a:lnTo>
                    <a:pt x="687" y="1955"/>
                  </a:lnTo>
                  <a:lnTo>
                    <a:pt x="684" y="1955"/>
                  </a:lnTo>
                  <a:lnTo>
                    <a:pt x="681" y="1958"/>
                  </a:lnTo>
                  <a:lnTo>
                    <a:pt x="679" y="1958"/>
                  </a:lnTo>
                  <a:lnTo>
                    <a:pt x="679" y="1960"/>
                  </a:lnTo>
                  <a:lnTo>
                    <a:pt x="668" y="1958"/>
                  </a:lnTo>
                  <a:lnTo>
                    <a:pt x="660" y="1955"/>
                  </a:lnTo>
                  <a:lnTo>
                    <a:pt x="655" y="1955"/>
                  </a:lnTo>
                  <a:lnTo>
                    <a:pt x="655" y="1958"/>
                  </a:lnTo>
                  <a:lnTo>
                    <a:pt x="642" y="1958"/>
                  </a:lnTo>
                  <a:lnTo>
                    <a:pt x="639" y="1958"/>
                  </a:lnTo>
                  <a:lnTo>
                    <a:pt x="629" y="1958"/>
                  </a:lnTo>
                  <a:lnTo>
                    <a:pt x="624" y="1958"/>
                  </a:lnTo>
                  <a:lnTo>
                    <a:pt x="618" y="1958"/>
                  </a:lnTo>
                  <a:lnTo>
                    <a:pt x="613" y="1958"/>
                  </a:lnTo>
                  <a:lnTo>
                    <a:pt x="611" y="1958"/>
                  </a:lnTo>
                  <a:lnTo>
                    <a:pt x="603" y="1958"/>
                  </a:lnTo>
                  <a:lnTo>
                    <a:pt x="595" y="1958"/>
                  </a:lnTo>
                  <a:lnTo>
                    <a:pt x="587" y="1958"/>
                  </a:lnTo>
                  <a:lnTo>
                    <a:pt x="584" y="1958"/>
                  </a:lnTo>
                  <a:lnTo>
                    <a:pt x="582" y="1960"/>
                  </a:lnTo>
                  <a:lnTo>
                    <a:pt x="576" y="1960"/>
                  </a:lnTo>
                  <a:lnTo>
                    <a:pt x="574" y="1960"/>
                  </a:lnTo>
                  <a:lnTo>
                    <a:pt x="566" y="1960"/>
                  </a:lnTo>
                  <a:lnTo>
                    <a:pt x="561" y="1963"/>
                  </a:lnTo>
                  <a:lnTo>
                    <a:pt x="558" y="1963"/>
                  </a:lnTo>
                  <a:lnTo>
                    <a:pt x="555" y="1963"/>
                  </a:lnTo>
                  <a:lnTo>
                    <a:pt x="550" y="1963"/>
                  </a:lnTo>
                  <a:lnTo>
                    <a:pt x="548" y="1963"/>
                  </a:lnTo>
                  <a:lnTo>
                    <a:pt x="545" y="1965"/>
                  </a:lnTo>
                  <a:lnTo>
                    <a:pt x="542" y="1965"/>
                  </a:lnTo>
                  <a:lnTo>
                    <a:pt x="540" y="1965"/>
                  </a:lnTo>
                  <a:lnTo>
                    <a:pt x="535" y="1965"/>
                  </a:lnTo>
                  <a:lnTo>
                    <a:pt x="529" y="1965"/>
                  </a:lnTo>
                  <a:lnTo>
                    <a:pt x="524" y="1965"/>
                  </a:lnTo>
                  <a:lnTo>
                    <a:pt x="521" y="1963"/>
                  </a:lnTo>
                  <a:lnTo>
                    <a:pt x="514" y="1963"/>
                  </a:lnTo>
                  <a:lnTo>
                    <a:pt x="508" y="1963"/>
                  </a:lnTo>
                  <a:lnTo>
                    <a:pt x="500" y="1960"/>
                  </a:lnTo>
                  <a:lnTo>
                    <a:pt x="498" y="1960"/>
                  </a:lnTo>
                  <a:lnTo>
                    <a:pt x="493" y="1960"/>
                  </a:lnTo>
                  <a:lnTo>
                    <a:pt x="493" y="1963"/>
                  </a:lnTo>
                  <a:lnTo>
                    <a:pt x="490" y="1963"/>
                  </a:lnTo>
                  <a:lnTo>
                    <a:pt x="482" y="1963"/>
                  </a:lnTo>
                  <a:lnTo>
                    <a:pt x="472" y="1963"/>
                  </a:lnTo>
                  <a:lnTo>
                    <a:pt x="466" y="1963"/>
                  </a:lnTo>
                  <a:lnTo>
                    <a:pt x="464" y="1963"/>
                  </a:lnTo>
                  <a:lnTo>
                    <a:pt x="456" y="1963"/>
                  </a:lnTo>
                  <a:lnTo>
                    <a:pt x="451" y="1963"/>
                  </a:lnTo>
                  <a:lnTo>
                    <a:pt x="448" y="1963"/>
                  </a:lnTo>
                  <a:lnTo>
                    <a:pt x="445" y="1963"/>
                  </a:lnTo>
                  <a:lnTo>
                    <a:pt x="443" y="1963"/>
                  </a:lnTo>
                  <a:lnTo>
                    <a:pt x="430" y="1963"/>
                  </a:lnTo>
                  <a:lnTo>
                    <a:pt x="424" y="1963"/>
                  </a:lnTo>
                  <a:lnTo>
                    <a:pt x="419" y="1963"/>
                  </a:lnTo>
                  <a:lnTo>
                    <a:pt x="414" y="1960"/>
                  </a:lnTo>
                  <a:lnTo>
                    <a:pt x="409" y="1960"/>
                  </a:lnTo>
                  <a:lnTo>
                    <a:pt x="403" y="1960"/>
                  </a:lnTo>
                  <a:lnTo>
                    <a:pt x="398" y="1960"/>
                  </a:lnTo>
                  <a:lnTo>
                    <a:pt x="396" y="1960"/>
                  </a:lnTo>
                  <a:lnTo>
                    <a:pt x="390" y="1960"/>
                  </a:lnTo>
                  <a:lnTo>
                    <a:pt x="388" y="1958"/>
                  </a:lnTo>
                  <a:lnTo>
                    <a:pt x="382" y="1958"/>
                  </a:lnTo>
                  <a:lnTo>
                    <a:pt x="375" y="1960"/>
                  </a:lnTo>
                  <a:lnTo>
                    <a:pt x="369" y="1960"/>
                  </a:lnTo>
                  <a:lnTo>
                    <a:pt x="359" y="1960"/>
                  </a:lnTo>
                  <a:lnTo>
                    <a:pt x="354" y="1960"/>
                  </a:lnTo>
                  <a:lnTo>
                    <a:pt x="348" y="1960"/>
                  </a:lnTo>
                  <a:lnTo>
                    <a:pt x="341" y="1960"/>
                  </a:lnTo>
                  <a:lnTo>
                    <a:pt x="330" y="1960"/>
                  </a:lnTo>
                  <a:lnTo>
                    <a:pt x="317" y="1960"/>
                  </a:lnTo>
                  <a:lnTo>
                    <a:pt x="314" y="1960"/>
                  </a:lnTo>
                  <a:lnTo>
                    <a:pt x="304" y="1960"/>
                  </a:lnTo>
                  <a:lnTo>
                    <a:pt x="301" y="1960"/>
                  </a:lnTo>
                  <a:lnTo>
                    <a:pt x="299" y="1960"/>
                  </a:lnTo>
                  <a:lnTo>
                    <a:pt x="299" y="1958"/>
                  </a:lnTo>
                  <a:lnTo>
                    <a:pt x="299" y="1952"/>
                  </a:lnTo>
                  <a:lnTo>
                    <a:pt x="299" y="1944"/>
                  </a:lnTo>
                  <a:lnTo>
                    <a:pt x="299" y="1939"/>
                  </a:lnTo>
                  <a:lnTo>
                    <a:pt x="301" y="1923"/>
                  </a:lnTo>
                  <a:lnTo>
                    <a:pt x="296" y="1921"/>
                  </a:lnTo>
                  <a:lnTo>
                    <a:pt x="285" y="1921"/>
                  </a:lnTo>
                  <a:lnTo>
                    <a:pt x="283" y="1923"/>
                  </a:lnTo>
                  <a:lnTo>
                    <a:pt x="280" y="1931"/>
                  </a:lnTo>
                  <a:lnTo>
                    <a:pt x="278" y="1934"/>
                  </a:lnTo>
                  <a:lnTo>
                    <a:pt x="275" y="1937"/>
                  </a:lnTo>
                  <a:lnTo>
                    <a:pt x="272" y="1939"/>
                  </a:lnTo>
                  <a:lnTo>
                    <a:pt x="272" y="1942"/>
                  </a:lnTo>
                  <a:lnTo>
                    <a:pt x="270" y="1942"/>
                  </a:lnTo>
                  <a:lnTo>
                    <a:pt x="267" y="1942"/>
                  </a:lnTo>
                  <a:lnTo>
                    <a:pt x="264" y="1944"/>
                  </a:lnTo>
                  <a:lnTo>
                    <a:pt x="262" y="1944"/>
                  </a:lnTo>
                  <a:lnTo>
                    <a:pt x="262" y="1947"/>
                  </a:lnTo>
                  <a:lnTo>
                    <a:pt x="262" y="1950"/>
                  </a:lnTo>
                  <a:lnTo>
                    <a:pt x="262" y="1952"/>
                  </a:lnTo>
                  <a:lnTo>
                    <a:pt x="262" y="1955"/>
                  </a:lnTo>
                  <a:lnTo>
                    <a:pt x="262" y="1958"/>
                  </a:lnTo>
                  <a:lnTo>
                    <a:pt x="259" y="1963"/>
                  </a:lnTo>
                  <a:lnTo>
                    <a:pt x="257" y="1963"/>
                  </a:lnTo>
                  <a:lnTo>
                    <a:pt x="254" y="1963"/>
                  </a:lnTo>
                  <a:lnTo>
                    <a:pt x="249" y="1963"/>
                  </a:lnTo>
                  <a:lnTo>
                    <a:pt x="238" y="1960"/>
                  </a:lnTo>
                  <a:lnTo>
                    <a:pt x="236" y="1960"/>
                  </a:lnTo>
                  <a:lnTo>
                    <a:pt x="236" y="1950"/>
                  </a:lnTo>
                  <a:lnTo>
                    <a:pt x="233" y="1950"/>
                  </a:lnTo>
                  <a:lnTo>
                    <a:pt x="228" y="1950"/>
                  </a:lnTo>
                  <a:lnTo>
                    <a:pt x="223" y="1947"/>
                  </a:lnTo>
                  <a:lnTo>
                    <a:pt x="220" y="1947"/>
                  </a:lnTo>
                  <a:lnTo>
                    <a:pt x="220" y="1950"/>
                  </a:lnTo>
                  <a:lnTo>
                    <a:pt x="217" y="1952"/>
                  </a:lnTo>
                  <a:lnTo>
                    <a:pt x="204" y="1950"/>
                  </a:lnTo>
                  <a:lnTo>
                    <a:pt x="186" y="1950"/>
                  </a:lnTo>
                  <a:lnTo>
                    <a:pt x="181" y="1950"/>
                  </a:lnTo>
                  <a:lnTo>
                    <a:pt x="173" y="1950"/>
                  </a:lnTo>
                  <a:lnTo>
                    <a:pt x="170" y="1950"/>
                  </a:lnTo>
                  <a:lnTo>
                    <a:pt x="165" y="1950"/>
                  </a:lnTo>
                  <a:lnTo>
                    <a:pt x="157" y="1950"/>
                  </a:lnTo>
                  <a:lnTo>
                    <a:pt x="154" y="1950"/>
                  </a:lnTo>
                  <a:lnTo>
                    <a:pt x="152" y="1950"/>
                  </a:lnTo>
                  <a:lnTo>
                    <a:pt x="147" y="1950"/>
                  </a:lnTo>
                  <a:lnTo>
                    <a:pt x="139" y="1952"/>
                  </a:lnTo>
                  <a:lnTo>
                    <a:pt x="133" y="1952"/>
                  </a:lnTo>
                  <a:lnTo>
                    <a:pt x="128" y="1952"/>
                  </a:lnTo>
                  <a:lnTo>
                    <a:pt x="126" y="1952"/>
                  </a:lnTo>
                  <a:lnTo>
                    <a:pt x="123" y="1952"/>
                  </a:lnTo>
                  <a:lnTo>
                    <a:pt x="120" y="1952"/>
                  </a:lnTo>
                  <a:lnTo>
                    <a:pt x="120" y="1947"/>
                  </a:lnTo>
                  <a:lnTo>
                    <a:pt x="120" y="1944"/>
                  </a:lnTo>
                  <a:lnTo>
                    <a:pt x="120" y="1942"/>
                  </a:lnTo>
                  <a:lnTo>
                    <a:pt x="120" y="1939"/>
                  </a:lnTo>
                  <a:lnTo>
                    <a:pt x="120" y="1937"/>
                  </a:lnTo>
                  <a:lnTo>
                    <a:pt x="120" y="1931"/>
                  </a:lnTo>
                  <a:lnTo>
                    <a:pt x="115" y="1929"/>
                  </a:lnTo>
                  <a:lnTo>
                    <a:pt x="115" y="1916"/>
                  </a:lnTo>
                  <a:lnTo>
                    <a:pt x="115" y="1913"/>
                  </a:lnTo>
                  <a:lnTo>
                    <a:pt x="115" y="1910"/>
                  </a:lnTo>
                  <a:lnTo>
                    <a:pt x="105" y="1910"/>
                  </a:lnTo>
                  <a:lnTo>
                    <a:pt x="105" y="1908"/>
                  </a:lnTo>
                  <a:lnTo>
                    <a:pt x="105" y="1895"/>
                  </a:lnTo>
                  <a:lnTo>
                    <a:pt x="105" y="1892"/>
                  </a:lnTo>
                  <a:lnTo>
                    <a:pt x="105" y="1887"/>
                  </a:lnTo>
                  <a:lnTo>
                    <a:pt x="105" y="1884"/>
                  </a:lnTo>
                  <a:lnTo>
                    <a:pt x="105" y="1879"/>
                  </a:lnTo>
                  <a:lnTo>
                    <a:pt x="105" y="1876"/>
                  </a:lnTo>
                  <a:lnTo>
                    <a:pt x="105" y="1871"/>
                  </a:lnTo>
                  <a:lnTo>
                    <a:pt x="105" y="1868"/>
                  </a:lnTo>
                  <a:lnTo>
                    <a:pt x="105" y="1866"/>
                  </a:lnTo>
                  <a:lnTo>
                    <a:pt x="105" y="1863"/>
                  </a:lnTo>
                  <a:lnTo>
                    <a:pt x="105" y="1853"/>
                  </a:lnTo>
                  <a:lnTo>
                    <a:pt x="105" y="1850"/>
                  </a:lnTo>
                  <a:lnTo>
                    <a:pt x="105" y="1845"/>
                  </a:lnTo>
                  <a:lnTo>
                    <a:pt x="105" y="1826"/>
                  </a:lnTo>
                  <a:lnTo>
                    <a:pt x="102" y="1805"/>
                  </a:lnTo>
                  <a:lnTo>
                    <a:pt x="102" y="1803"/>
                  </a:lnTo>
                  <a:lnTo>
                    <a:pt x="102" y="1800"/>
                  </a:lnTo>
                  <a:lnTo>
                    <a:pt x="102" y="1797"/>
                  </a:lnTo>
                  <a:lnTo>
                    <a:pt x="102" y="1795"/>
                  </a:lnTo>
                  <a:lnTo>
                    <a:pt x="102" y="1790"/>
                  </a:lnTo>
                  <a:lnTo>
                    <a:pt x="102" y="1787"/>
                  </a:lnTo>
                  <a:lnTo>
                    <a:pt x="102" y="1784"/>
                  </a:lnTo>
                  <a:lnTo>
                    <a:pt x="102" y="1782"/>
                  </a:lnTo>
                  <a:lnTo>
                    <a:pt x="105" y="1782"/>
                  </a:lnTo>
                  <a:lnTo>
                    <a:pt x="105" y="1779"/>
                  </a:lnTo>
                  <a:lnTo>
                    <a:pt x="105" y="1776"/>
                  </a:lnTo>
                  <a:lnTo>
                    <a:pt x="105" y="1774"/>
                  </a:lnTo>
                  <a:lnTo>
                    <a:pt x="105" y="1771"/>
                  </a:lnTo>
                  <a:lnTo>
                    <a:pt x="105" y="1769"/>
                  </a:lnTo>
                  <a:lnTo>
                    <a:pt x="107" y="1769"/>
                  </a:lnTo>
                  <a:lnTo>
                    <a:pt x="107" y="1766"/>
                  </a:lnTo>
                  <a:lnTo>
                    <a:pt x="107" y="1763"/>
                  </a:lnTo>
                  <a:lnTo>
                    <a:pt x="107" y="1761"/>
                  </a:lnTo>
                  <a:lnTo>
                    <a:pt x="105" y="1758"/>
                  </a:lnTo>
                  <a:lnTo>
                    <a:pt x="105" y="1755"/>
                  </a:lnTo>
                  <a:lnTo>
                    <a:pt x="105" y="1753"/>
                  </a:lnTo>
                  <a:lnTo>
                    <a:pt x="105" y="1750"/>
                  </a:lnTo>
                  <a:lnTo>
                    <a:pt x="105" y="1745"/>
                  </a:lnTo>
                  <a:lnTo>
                    <a:pt x="105" y="1742"/>
                  </a:lnTo>
                  <a:lnTo>
                    <a:pt x="107" y="1740"/>
                  </a:lnTo>
                  <a:lnTo>
                    <a:pt x="107" y="1734"/>
                  </a:lnTo>
                  <a:lnTo>
                    <a:pt x="107" y="1729"/>
                  </a:lnTo>
                  <a:lnTo>
                    <a:pt x="107" y="1724"/>
                  </a:lnTo>
                  <a:lnTo>
                    <a:pt x="107" y="1716"/>
                  </a:lnTo>
                  <a:lnTo>
                    <a:pt x="110" y="1711"/>
                  </a:lnTo>
                  <a:lnTo>
                    <a:pt x="110" y="1708"/>
                  </a:lnTo>
                  <a:lnTo>
                    <a:pt x="110" y="1703"/>
                  </a:lnTo>
                  <a:lnTo>
                    <a:pt x="110" y="1698"/>
                  </a:lnTo>
                  <a:lnTo>
                    <a:pt x="110" y="1693"/>
                  </a:lnTo>
                  <a:lnTo>
                    <a:pt x="110" y="1685"/>
                  </a:lnTo>
                  <a:lnTo>
                    <a:pt x="110" y="1672"/>
                  </a:lnTo>
                  <a:lnTo>
                    <a:pt x="110" y="1664"/>
                  </a:lnTo>
                  <a:lnTo>
                    <a:pt x="110" y="1648"/>
                  </a:lnTo>
                  <a:lnTo>
                    <a:pt x="110" y="1637"/>
                  </a:lnTo>
                  <a:lnTo>
                    <a:pt x="112" y="1632"/>
                  </a:lnTo>
                  <a:lnTo>
                    <a:pt x="112" y="1616"/>
                  </a:lnTo>
                  <a:lnTo>
                    <a:pt x="112" y="1606"/>
                  </a:lnTo>
                  <a:lnTo>
                    <a:pt x="112" y="1598"/>
                  </a:lnTo>
                  <a:lnTo>
                    <a:pt x="112" y="1580"/>
                  </a:lnTo>
                  <a:lnTo>
                    <a:pt x="112" y="1567"/>
                  </a:lnTo>
                  <a:lnTo>
                    <a:pt x="112" y="1556"/>
                  </a:lnTo>
                  <a:lnTo>
                    <a:pt x="115" y="1548"/>
                  </a:lnTo>
                  <a:lnTo>
                    <a:pt x="115" y="1538"/>
                  </a:lnTo>
                  <a:lnTo>
                    <a:pt x="115" y="1530"/>
                  </a:lnTo>
                  <a:lnTo>
                    <a:pt x="115" y="1527"/>
                  </a:lnTo>
                  <a:lnTo>
                    <a:pt x="118" y="1498"/>
                  </a:lnTo>
                  <a:lnTo>
                    <a:pt x="118" y="1496"/>
                  </a:lnTo>
                  <a:lnTo>
                    <a:pt x="118" y="1464"/>
                  </a:lnTo>
                  <a:lnTo>
                    <a:pt x="118" y="1462"/>
                  </a:lnTo>
                  <a:lnTo>
                    <a:pt x="118" y="1459"/>
                  </a:lnTo>
                  <a:lnTo>
                    <a:pt x="118" y="1454"/>
                  </a:lnTo>
                  <a:lnTo>
                    <a:pt x="118" y="1451"/>
                  </a:lnTo>
                  <a:lnTo>
                    <a:pt x="120" y="1451"/>
                  </a:lnTo>
                  <a:lnTo>
                    <a:pt x="120" y="1448"/>
                  </a:lnTo>
                  <a:lnTo>
                    <a:pt x="120" y="1446"/>
                  </a:lnTo>
                  <a:lnTo>
                    <a:pt x="120" y="1427"/>
                  </a:lnTo>
                  <a:lnTo>
                    <a:pt x="120" y="1409"/>
                  </a:lnTo>
                  <a:lnTo>
                    <a:pt x="120" y="1404"/>
                  </a:lnTo>
                  <a:lnTo>
                    <a:pt x="120" y="1399"/>
                  </a:lnTo>
                  <a:lnTo>
                    <a:pt x="120" y="1396"/>
                  </a:lnTo>
                  <a:lnTo>
                    <a:pt x="120" y="1393"/>
                  </a:lnTo>
                  <a:lnTo>
                    <a:pt x="2" y="1391"/>
                  </a:lnTo>
                  <a:lnTo>
                    <a:pt x="2" y="1385"/>
                  </a:lnTo>
                  <a:lnTo>
                    <a:pt x="2" y="1378"/>
                  </a:lnTo>
                  <a:lnTo>
                    <a:pt x="2" y="1375"/>
                  </a:lnTo>
                  <a:lnTo>
                    <a:pt x="2" y="1372"/>
                  </a:lnTo>
                  <a:lnTo>
                    <a:pt x="2" y="1367"/>
                  </a:lnTo>
                  <a:lnTo>
                    <a:pt x="0" y="1367"/>
                  </a:lnTo>
                  <a:lnTo>
                    <a:pt x="0" y="1364"/>
                  </a:lnTo>
                  <a:lnTo>
                    <a:pt x="0" y="1359"/>
                  </a:lnTo>
                  <a:lnTo>
                    <a:pt x="0" y="1346"/>
                  </a:lnTo>
                  <a:lnTo>
                    <a:pt x="0" y="1328"/>
                  </a:lnTo>
                  <a:lnTo>
                    <a:pt x="0" y="1315"/>
                  </a:lnTo>
                  <a:lnTo>
                    <a:pt x="0" y="1309"/>
                  </a:lnTo>
                  <a:lnTo>
                    <a:pt x="0" y="1291"/>
                  </a:lnTo>
                  <a:lnTo>
                    <a:pt x="2" y="1273"/>
                  </a:lnTo>
                  <a:lnTo>
                    <a:pt x="2" y="1254"/>
                  </a:lnTo>
                  <a:lnTo>
                    <a:pt x="2" y="1252"/>
                  </a:lnTo>
                  <a:lnTo>
                    <a:pt x="2" y="1249"/>
                  </a:lnTo>
                  <a:lnTo>
                    <a:pt x="2" y="1246"/>
                  </a:lnTo>
                  <a:lnTo>
                    <a:pt x="2" y="1233"/>
                  </a:lnTo>
                  <a:lnTo>
                    <a:pt x="5" y="1225"/>
                  </a:lnTo>
                  <a:lnTo>
                    <a:pt x="5" y="1223"/>
                  </a:lnTo>
                  <a:lnTo>
                    <a:pt x="5" y="1220"/>
                  </a:lnTo>
                  <a:lnTo>
                    <a:pt x="8" y="1215"/>
                  </a:lnTo>
                  <a:lnTo>
                    <a:pt x="8" y="1210"/>
                  </a:lnTo>
                  <a:lnTo>
                    <a:pt x="10" y="1202"/>
                  </a:lnTo>
                  <a:lnTo>
                    <a:pt x="10" y="1199"/>
                  </a:lnTo>
                  <a:lnTo>
                    <a:pt x="10" y="1197"/>
                  </a:lnTo>
                  <a:lnTo>
                    <a:pt x="10" y="1194"/>
                  </a:lnTo>
                  <a:lnTo>
                    <a:pt x="10" y="1191"/>
                  </a:lnTo>
                  <a:lnTo>
                    <a:pt x="8" y="1186"/>
                  </a:lnTo>
                  <a:lnTo>
                    <a:pt x="8" y="1181"/>
                  </a:lnTo>
                  <a:lnTo>
                    <a:pt x="8" y="1178"/>
                  </a:lnTo>
                  <a:lnTo>
                    <a:pt x="2" y="1165"/>
                  </a:lnTo>
                  <a:lnTo>
                    <a:pt x="2" y="1160"/>
                  </a:lnTo>
                  <a:lnTo>
                    <a:pt x="2" y="1147"/>
                  </a:lnTo>
                  <a:lnTo>
                    <a:pt x="2" y="1136"/>
                  </a:lnTo>
                  <a:lnTo>
                    <a:pt x="2" y="1120"/>
                  </a:lnTo>
                  <a:lnTo>
                    <a:pt x="2" y="1097"/>
                  </a:lnTo>
                  <a:lnTo>
                    <a:pt x="2" y="1089"/>
                  </a:lnTo>
                  <a:lnTo>
                    <a:pt x="2" y="1068"/>
                  </a:lnTo>
                  <a:lnTo>
                    <a:pt x="2" y="1047"/>
                  </a:lnTo>
                  <a:lnTo>
                    <a:pt x="2" y="1018"/>
                  </a:lnTo>
                  <a:lnTo>
                    <a:pt x="2" y="1000"/>
                  </a:lnTo>
                  <a:lnTo>
                    <a:pt x="2" y="971"/>
                  </a:lnTo>
                  <a:lnTo>
                    <a:pt x="2" y="950"/>
                  </a:lnTo>
                  <a:lnTo>
                    <a:pt x="2" y="926"/>
                  </a:lnTo>
                  <a:lnTo>
                    <a:pt x="2" y="908"/>
                  </a:lnTo>
                  <a:lnTo>
                    <a:pt x="2" y="892"/>
                  </a:lnTo>
                  <a:lnTo>
                    <a:pt x="2" y="884"/>
                  </a:lnTo>
                  <a:lnTo>
                    <a:pt x="2" y="863"/>
                  </a:lnTo>
                  <a:lnTo>
                    <a:pt x="2" y="845"/>
                  </a:lnTo>
                  <a:lnTo>
                    <a:pt x="2" y="840"/>
                  </a:lnTo>
                  <a:lnTo>
                    <a:pt x="2" y="803"/>
                  </a:lnTo>
                  <a:lnTo>
                    <a:pt x="2" y="748"/>
                  </a:lnTo>
                  <a:lnTo>
                    <a:pt x="50" y="748"/>
                  </a:lnTo>
                  <a:lnTo>
                    <a:pt x="99" y="748"/>
                  </a:lnTo>
                  <a:lnTo>
                    <a:pt x="99" y="708"/>
                  </a:lnTo>
                  <a:lnTo>
                    <a:pt x="99" y="638"/>
                  </a:lnTo>
                  <a:lnTo>
                    <a:pt x="99" y="598"/>
                  </a:lnTo>
                  <a:lnTo>
                    <a:pt x="102" y="506"/>
                  </a:lnTo>
                  <a:lnTo>
                    <a:pt x="102" y="470"/>
                  </a:lnTo>
                  <a:lnTo>
                    <a:pt x="102" y="467"/>
                  </a:lnTo>
                  <a:lnTo>
                    <a:pt x="115" y="451"/>
                  </a:lnTo>
                  <a:lnTo>
                    <a:pt x="123" y="443"/>
                  </a:lnTo>
                  <a:lnTo>
                    <a:pt x="128" y="435"/>
                  </a:lnTo>
                  <a:lnTo>
                    <a:pt x="131" y="435"/>
                  </a:lnTo>
                  <a:lnTo>
                    <a:pt x="144" y="420"/>
                  </a:lnTo>
                  <a:lnTo>
                    <a:pt x="147" y="414"/>
                  </a:lnTo>
                  <a:lnTo>
                    <a:pt x="154" y="404"/>
                  </a:lnTo>
                  <a:lnTo>
                    <a:pt x="154" y="401"/>
                  </a:lnTo>
                  <a:lnTo>
                    <a:pt x="157" y="401"/>
                  </a:lnTo>
                  <a:lnTo>
                    <a:pt x="233" y="307"/>
                  </a:lnTo>
                  <a:lnTo>
                    <a:pt x="238" y="309"/>
                  </a:lnTo>
                  <a:lnTo>
                    <a:pt x="270" y="333"/>
                  </a:lnTo>
                  <a:lnTo>
                    <a:pt x="275" y="333"/>
                  </a:lnTo>
                  <a:lnTo>
                    <a:pt x="278" y="336"/>
                  </a:lnTo>
                  <a:lnTo>
                    <a:pt x="280" y="341"/>
                  </a:lnTo>
                  <a:lnTo>
                    <a:pt x="285" y="344"/>
                  </a:lnTo>
                  <a:lnTo>
                    <a:pt x="285" y="346"/>
                  </a:lnTo>
                  <a:lnTo>
                    <a:pt x="291" y="351"/>
                  </a:lnTo>
                  <a:lnTo>
                    <a:pt x="291" y="354"/>
                  </a:lnTo>
                  <a:lnTo>
                    <a:pt x="293" y="357"/>
                  </a:lnTo>
                  <a:lnTo>
                    <a:pt x="299" y="362"/>
                  </a:lnTo>
                  <a:lnTo>
                    <a:pt x="299" y="365"/>
                  </a:lnTo>
                  <a:lnTo>
                    <a:pt x="317" y="388"/>
                  </a:lnTo>
                  <a:lnTo>
                    <a:pt x="320" y="388"/>
                  </a:lnTo>
                  <a:lnTo>
                    <a:pt x="320" y="391"/>
                  </a:lnTo>
                  <a:lnTo>
                    <a:pt x="343" y="409"/>
                  </a:lnTo>
                  <a:lnTo>
                    <a:pt x="346" y="412"/>
                  </a:lnTo>
                  <a:lnTo>
                    <a:pt x="351" y="414"/>
                  </a:lnTo>
                  <a:lnTo>
                    <a:pt x="359" y="422"/>
                  </a:lnTo>
                  <a:lnTo>
                    <a:pt x="367" y="428"/>
                  </a:lnTo>
                  <a:lnTo>
                    <a:pt x="372" y="430"/>
                  </a:lnTo>
                  <a:lnTo>
                    <a:pt x="377" y="433"/>
                  </a:lnTo>
                  <a:lnTo>
                    <a:pt x="382" y="435"/>
                  </a:lnTo>
                  <a:lnTo>
                    <a:pt x="385" y="435"/>
                  </a:lnTo>
                  <a:lnTo>
                    <a:pt x="388" y="438"/>
                  </a:lnTo>
                  <a:lnTo>
                    <a:pt x="393" y="438"/>
                  </a:lnTo>
                  <a:lnTo>
                    <a:pt x="401" y="438"/>
                  </a:lnTo>
                  <a:lnTo>
                    <a:pt x="406" y="438"/>
                  </a:lnTo>
                  <a:lnTo>
                    <a:pt x="409" y="438"/>
                  </a:lnTo>
                  <a:lnTo>
                    <a:pt x="411" y="438"/>
                  </a:lnTo>
                  <a:lnTo>
                    <a:pt x="427" y="438"/>
                  </a:lnTo>
                  <a:lnTo>
                    <a:pt x="432" y="438"/>
                  </a:lnTo>
                  <a:lnTo>
                    <a:pt x="435" y="441"/>
                  </a:lnTo>
                  <a:lnTo>
                    <a:pt x="438" y="441"/>
                  </a:lnTo>
                  <a:lnTo>
                    <a:pt x="440" y="443"/>
                  </a:lnTo>
                  <a:lnTo>
                    <a:pt x="445" y="449"/>
                  </a:lnTo>
                  <a:lnTo>
                    <a:pt x="445" y="446"/>
                  </a:lnTo>
                  <a:lnTo>
                    <a:pt x="445" y="443"/>
                  </a:lnTo>
                  <a:lnTo>
                    <a:pt x="448" y="441"/>
                  </a:lnTo>
                  <a:lnTo>
                    <a:pt x="448" y="438"/>
                  </a:lnTo>
                  <a:lnTo>
                    <a:pt x="448" y="430"/>
                  </a:lnTo>
                  <a:lnTo>
                    <a:pt x="448" y="428"/>
                  </a:lnTo>
                  <a:lnTo>
                    <a:pt x="448" y="425"/>
                  </a:lnTo>
                  <a:lnTo>
                    <a:pt x="448" y="422"/>
                  </a:lnTo>
                  <a:lnTo>
                    <a:pt x="448" y="420"/>
                  </a:lnTo>
                  <a:lnTo>
                    <a:pt x="448" y="417"/>
                  </a:lnTo>
                  <a:lnTo>
                    <a:pt x="448" y="414"/>
                  </a:lnTo>
                  <a:lnTo>
                    <a:pt x="448" y="412"/>
                  </a:lnTo>
                  <a:lnTo>
                    <a:pt x="448" y="409"/>
                  </a:lnTo>
                  <a:lnTo>
                    <a:pt x="448" y="407"/>
                  </a:lnTo>
                  <a:lnTo>
                    <a:pt x="448" y="404"/>
                  </a:lnTo>
                  <a:lnTo>
                    <a:pt x="448" y="401"/>
                  </a:lnTo>
                  <a:lnTo>
                    <a:pt x="448" y="399"/>
                  </a:lnTo>
                  <a:lnTo>
                    <a:pt x="448" y="396"/>
                  </a:lnTo>
                  <a:lnTo>
                    <a:pt x="445" y="375"/>
                  </a:lnTo>
                  <a:lnTo>
                    <a:pt x="409" y="378"/>
                  </a:lnTo>
                  <a:lnTo>
                    <a:pt x="409" y="370"/>
                  </a:lnTo>
                  <a:lnTo>
                    <a:pt x="409" y="367"/>
                  </a:lnTo>
                  <a:lnTo>
                    <a:pt x="409" y="365"/>
                  </a:lnTo>
                  <a:lnTo>
                    <a:pt x="406" y="365"/>
                  </a:lnTo>
                  <a:lnTo>
                    <a:pt x="406" y="362"/>
                  </a:lnTo>
                  <a:lnTo>
                    <a:pt x="406" y="359"/>
                  </a:lnTo>
                  <a:lnTo>
                    <a:pt x="406" y="344"/>
                  </a:lnTo>
                  <a:lnTo>
                    <a:pt x="403" y="336"/>
                  </a:lnTo>
                  <a:lnTo>
                    <a:pt x="398" y="338"/>
                  </a:lnTo>
                  <a:lnTo>
                    <a:pt x="390" y="338"/>
                  </a:lnTo>
                  <a:lnTo>
                    <a:pt x="388" y="338"/>
                  </a:lnTo>
                  <a:lnTo>
                    <a:pt x="388" y="336"/>
                  </a:lnTo>
                  <a:lnTo>
                    <a:pt x="388" y="325"/>
                  </a:lnTo>
                  <a:lnTo>
                    <a:pt x="388" y="317"/>
                  </a:lnTo>
                  <a:lnTo>
                    <a:pt x="388" y="304"/>
                  </a:lnTo>
                  <a:lnTo>
                    <a:pt x="388" y="296"/>
                  </a:lnTo>
                  <a:lnTo>
                    <a:pt x="414" y="294"/>
                  </a:lnTo>
                  <a:lnTo>
                    <a:pt x="414" y="291"/>
                  </a:lnTo>
                  <a:lnTo>
                    <a:pt x="414" y="288"/>
                  </a:lnTo>
                  <a:lnTo>
                    <a:pt x="414" y="286"/>
                  </a:lnTo>
                  <a:lnTo>
                    <a:pt x="414" y="283"/>
                  </a:lnTo>
                  <a:lnTo>
                    <a:pt x="414" y="281"/>
                  </a:lnTo>
                  <a:lnTo>
                    <a:pt x="414" y="278"/>
                  </a:lnTo>
                  <a:lnTo>
                    <a:pt x="414" y="275"/>
                  </a:lnTo>
                  <a:lnTo>
                    <a:pt x="414" y="273"/>
                  </a:lnTo>
                  <a:lnTo>
                    <a:pt x="414" y="270"/>
                  </a:lnTo>
                  <a:lnTo>
                    <a:pt x="414" y="267"/>
                  </a:lnTo>
                  <a:lnTo>
                    <a:pt x="411" y="262"/>
                  </a:lnTo>
                  <a:lnTo>
                    <a:pt x="411" y="260"/>
                  </a:lnTo>
                  <a:lnTo>
                    <a:pt x="411" y="239"/>
                  </a:lnTo>
                  <a:lnTo>
                    <a:pt x="411" y="233"/>
                  </a:lnTo>
                  <a:lnTo>
                    <a:pt x="440" y="233"/>
                  </a:lnTo>
                  <a:lnTo>
                    <a:pt x="438" y="168"/>
                  </a:lnTo>
                  <a:lnTo>
                    <a:pt x="438" y="165"/>
                  </a:lnTo>
                  <a:lnTo>
                    <a:pt x="435" y="152"/>
                  </a:lnTo>
                  <a:lnTo>
                    <a:pt x="435" y="113"/>
                  </a:lnTo>
                  <a:lnTo>
                    <a:pt x="448" y="113"/>
                  </a:lnTo>
                  <a:lnTo>
                    <a:pt x="448" y="110"/>
                  </a:lnTo>
                  <a:lnTo>
                    <a:pt x="448" y="107"/>
                  </a:lnTo>
                  <a:lnTo>
                    <a:pt x="448" y="105"/>
                  </a:lnTo>
                  <a:lnTo>
                    <a:pt x="448" y="102"/>
                  </a:lnTo>
                  <a:lnTo>
                    <a:pt x="448" y="100"/>
                  </a:lnTo>
                  <a:lnTo>
                    <a:pt x="448" y="97"/>
                  </a:lnTo>
                  <a:lnTo>
                    <a:pt x="448" y="94"/>
                  </a:lnTo>
                  <a:lnTo>
                    <a:pt x="448" y="92"/>
                  </a:lnTo>
                  <a:lnTo>
                    <a:pt x="448" y="86"/>
                  </a:lnTo>
                  <a:lnTo>
                    <a:pt x="448" y="76"/>
                  </a:lnTo>
                  <a:lnTo>
                    <a:pt x="448" y="65"/>
                  </a:lnTo>
                  <a:lnTo>
                    <a:pt x="448" y="63"/>
                  </a:lnTo>
                  <a:lnTo>
                    <a:pt x="448" y="60"/>
                  </a:lnTo>
                  <a:lnTo>
                    <a:pt x="448" y="55"/>
                  </a:lnTo>
                  <a:lnTo>
                    <a:pt x="448" y="52"/>
                  </a:lnTo>
                  <a:lnTo>
                    <a:pt x="448" y="50"/>
                  </a:lnTo>
                  <a:lnTo>
                    <a:pt x="448" y="44"/>
                  </a:lnTo>
                  <a:lnTo>
                    <a:pt x="448" y="39"/>
                  </a:lnTo>
                  <a:lnTo>
                    <a:pt x="445" y="23"/>
                  </a:lnTo>
                  <a:lnTo>
                    <a:pt x="448" y="10"/>
                  </a:lnTo>
                  <a:lnTo>
                    <a:pt x="448" y="8"/>
                  </a:lnTo>
                  <a:lnTo>
                    <a:pt x="448" y="5"/>
                  </a:lnTo>
                  <a:lnTo>
                    <a:pt x="448" y="2"/>
                  </a:lnTo>
                  <a:lnTo>
                    <a:pt x="469" y="2"/>
                  </a:lnTo>
                  <a:lnTo>
                    <a:pt x="477" y="2"/>
                  </a:lnTo>
                  <a:lnTo>
                    <a:pt x="545" y="0"/>
                  </a:lnTo>
                </a:path>
              </a:pathLst>
            </a:custGeom>
            <a:pattFill prst="pct25">
              <a:fgClr>
                <a:schemeClr val="accent1"/>
              </a:fgClr>
              <a:bgClr>
                <a:schemeClr val="accent1">
                  <a:lumMod val="20000"/>
                  <a:lumOff val="80000"/>
                </a:schemeClr>
              </a:bgClr>
            </a:pattFill>
            <a:ln w="9525">
              <a:solidFill>
                <a:schemeClr val="bg2">
                  <a:lumMod val="50000"/>
                </a:schemeClr>
              </a:solidFill>
              <a:round/>
              <a:headEnd/>
              <a:tailEnd/>
            </a:ln>
          </p:spPr>
          <p:txBody>
            <a:bodyPr rot="0" vert="horz" wrap="square" lIns="91440" tIns="45720" rIns="91440" bIns="45720" anchor="t" anchorCtr="0" upright="1">
              <a:noAutofit/>
            </a:bodyPr>
            <a:lstStyle/>
            <a:p>
              <a:endParaRPr lang="ja-JP" altLang="en-US" sz="1600"/>
            </a:p>
          </p:txBody>
        </p:sp>
        <p:sp>
          <p:nvSpPr>
            <p:cNvPr id="214" name="フリーフォーム 213"/>
            <p:cNvSpPr>
              <a:spLocks/>
            </p:cNvSpPr>
            <p:nvPr/>
          </p:nvSpPr>
          <p:spPr bwMode="auto">
            <a:xfrm>
              <a:off x="2077579" y="5308307"/>
              <a:ext cx="575370" cy="747142"/>
            </a:xfrm>
            <a:custGeom>
              <a:avLst/>
              <a:gdLst>
                <a:gd name="T0" fmla="*/ 401 w 1201"/>
                <a:gd name="T1" fmla="*/ 5 h 1535"/>
                <a:gd name="T2" fmla="*/ 537 w 1201"/>
                <a:gd name="T3" fmla="*/ 53 h 1535"/>
                <a:gd name="T4" fmla="*/ 663 w 1201"/>
                <a:gd name="T5" fmla="*/ 102 h 1535"/>
                <a:gd name="T6" fmla="*/ 705 w 1201"/>
                <a:gd name="T7" fmla="*/ 150 h 1535"/>
                <a:gd name="T8" fmla="*/ 702 w 1201"/>
                <a:gd name="T9" fmla="*/ 218 h 1535"/>
                <a:gd name="T10" fmla="*/ 695 w 1201"/>
                <a:gd name="T11" fmla="*/ 252 h 1535"/>
                <a:gd name="T12" fmla="*/ 695 w 1201"/>
                <a:gd name="T13" fmla="*/ 294 h 1535"/>
                <a:gd name="T14" fmla="*/ 729 w 1201"/>
                <a:gd name="T15" fmla="*/ 315 h 1535"/>
                <a:gd name="T16" fmla="*/ 823 w 1201"/>
                <a:gd name="T17" fmla="*/ 328 h 1535"/>
                <a:gd name="T18" fmla="*/ 894 w 1201"/>
                <a:gd name="T19" fmla="*/ 444 h 1535"/>
                <a:gd name="T20" fmla="*/ 870 w 1201"/>
                <a:gd name="T21" fmla="*/ 612 h 1535"/>
                <a:gd name="T22" fmla="*/ 1077 w 1201"/>
                <a:gd name="T23" fmla="*/ 619 h 1535"/>
                <a:gd name="T24" fmla="*/ 1195 w 1201"/>
                <a:gd name="T25" fmla="*/ 648 h 1535"/>
                <a:gd name="T26" fmla="*/ 1166 w 1201"/>
                <a:gd name="T27" fmla="*/ 648 h 1535"/>
                <a:gd name="T28" fmla="*/ 1166 w 1201"/>
                <a:gd name="T29" fmla="*/ 682 h 1535"/>
                <a:gd name="T30" fmla="*/ 1164 w 1201"/>
                <a:gd name="T31" fmla="*/ 717 h 1535"/>
                <a:gd name="T32" fmla="*/ 1166 w 1201"/>
                <a:gd name="T33" fmla="*/ 766 h 1535"/>
                <a:gd name="T34" fmla="*/ 1164 w 1201"/>
                <a:gd name="T35" fmla="*/ 806 h 1535"/>
                <a:gd name="T36" fmla="*/ 1161 w 1201"/>
                <a:gd name="T37" fmla="*/ 898 h 1535"/>
                <a:gd name="T38" fmla="*/ 1169 w 1201"/>
                <a:gd name="T39" fmla="*/ 955 h 1535"/>
                <a:gd name="T40" fmla="*/ 1164 w 1201"/>
                <a:gd name="T41" fmla="*/ 997 h 1535"/>
                <a:gd name="T42" fmla="*/ 1172 w 1201"/>
                <a:gd name="T43" fmla="*/ 1052 h 1535"/>
                <a:gd name="T44" fmla="*/ 1159 w 1201"/>
                <a:gd name="T45" fmla="*/ 1076 h 1535"/>
                <a:gd name="T46" fmla="*/ 1153 w 1201"/>
                <a:gd name="T47" fmla="*/ 1105 h 1535"/>
                <a:gd name="T48" fmla="*/ 1159 w 1201"/>
                <a:gd name="T49" fmla="*/ 1129 h 1535"/>
                <a:gd name="T50" fmla="*/ 1159 w 1201"/>
                <a:gd name="T51" fmla="*/ 1157 h 1535"/>
                <a:gd name="T52" fmla="*/ 1161 w 1201"/>
                <a:gd name="T53" fmla="*/ 1178 h 1535"/>
                <a:gd name="T54" fmla="*/ 1098 w 1201"/>
                <a:gd name="T55" fmla="*/ 1236 h 1535"/>
                <a:gd name="T56" fmla="*/ 1017 w 1201"/>
                <a:gd name="T57" fmla="*/ 1273 h 1535"/>
                <a:gd name="T58" fmla="*/ 941 w 1201"/>
                <a:gd name="T59" fmla="*/ 1333 h 1535"/>
                <a:gd name="T60" fmla="*/ 844 w 1201"/>
                <a:gd name="T61" fmla="*/ 1386 h 1535"/>
                <a:gd name="T62" fmla="*/ 705 w 1201"/>
                <a:gd name="T63" fmla="*/ 1459 h 1535"/>
                <a:gd name="T64" fmla="*/ 595 w 1201"/>
                <a:gd name="T65" fmla="*/ 1517 h 1535"/>
                <a:gd name="T66" fmla="*/ 522 w 1201"/>
                <a:gd name="T67" fmla="*/ 1533 h 1535"/>
                <a:gd name="T68" fmla="*/ 469 w 1201"/>
                <a:gd name="T69" fmla="*/ 1525 h 1535"/>
                <a:gd name="T70" fmla="*/ 417 w 1201"/>
                <a:gd name="T71" fmla="*/ 1491 h 1535"/>
                <a:gd name="T72" fmla="*/ 393 w 1201"/>
                <a:gd name="T73" fmla="*/ 1441 h 1535"/>
                <a:gd name="T74" fmla="*/ 380 w 1201"/>
                <a:gd name="T75" fmla="*/ 1399 h 1535"/>
                <a:gd name="T76" fmla="*/ 356 w 1201"/>
                <a:gd name="T77" fmla="*/ 1331 h 1535"/>
                <a:gd name="T78" fmla="*/ 338 w 1201"/>
                <a:gd name="T79" fmla="*/ 1294 h 1535"/>
                <a:gd name="T80" fmla="*/ 299 w 1201"/>
                <a:gd name="T81" fmla="*/ 1239 h 1535"/>
                <a:gd name="T82" fmla="*/ 254 w 1201"/>
                <a:gd name="T83" fmla="*/ 1205 h 1535"/>
                <a:gd name="T84" fmla="*/ 210 w 1201"/>
                <a:gd name="T85" fmla="*/ 1189 h 1535"/>
                <a:gd name="T86" fmla="*/ 31 w 1201"/>
                <a:gd name="T87" fmla="*/ 1147 h 1535"/>
                <a:gd name="T88" fmla="*/ 23 w 1201"/>
                <a:gd name="T89" fmla="*/ 1063 h 1535"/>
                <a:gd name="T90" fmla="*/ 79 w 1201"/>
                <a:gd name="T91" fmla="*/ 848 h 1535"/>
                <a:gd name="T92" fmla="*/ 105 w 1201"/>
                <a:gd name="T93" fmla="*/ 727 h 1535"/>
                <a:gd name="T94" fmla="*/ 131 w 1201"/>
                <a:gd name="T95" fmla="*/ 606 h 1535"/>
                <a:gd name="T96" fmla="*/ 128 w 1201"/>
                <a:gd name="T97" fmla="*/ 580 h 1535"/>
                <a:gd name="T98" fmla="*/ 97 w 1201"/>
                <a:gd name="T99" fmla="*/ 570 h 1535"/>
                <a:gd name="T100" fmla="*/ 86 w 1201"/>
                <a:gd name="T101" fmla="*/ 538 h 1535"/>
                <a:gd name="T102" fmla="*/ 94 w 1201"/>
                <a:gd name="T103" fmla="*/ 493 h 1535"/>
                <a:gd name="T104" fmla="*/ 110 w 1201"/>
                <a:gd name="T105" fmla="*/ 433 h 1535"/>
                <a:gd name="T106" fmla="*/ 115 w 1201"/>
                <a:gd name="T107" fmla="*/ 410 h 1535"/>
                <a:gd name="T108" fmla="*/ 120 w 1201"/>
                <a:gd name="T109" fmla="*/ 389 h 1535"/>
                <a:gd name="T110" fmla="*/ 126 w 1201"/>
                <a:gd name="T111" fmla="*/ 365 h 1535"/>
                <a:gd name="T112" fmla="*/ 136 w 1201"/>
                <a:gd name="T113" fmla="*/ 310 h 1535"/>
                <a:gd name="T114" fmla="*/ 144 w 1201"/>
                <a:gd name="T115" fmla="*/ 286 h 1535"/>
                <a:gd name="T116" fmla="*/ 149 w 1201"/>
                <a:gd name="T117" fmla="*/ 252 h 1535"/>
                <a:gd name="T118" fmla="*/ 181 w 1201"/>
                <a:gd name="T119" fmla="*/ 121 h 1535"/>
                <a:gd name="T120" fmla="*/ 186 w 1201"/>
                <a:gd name="T121" fmla="*/ 87 h 1535"/>
                <a:gd name="T122" fmla="*/ 199 w 1201"/>
                <a:gd name="T123" fmla="*/ 60 h 1535"/>
                <a:gd name="T124" fmla="*/ 288 w 1201"/>
                <a:gd name="T125" fmla="*/ 60 h 1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01" h="1535">
                  <a:moveTo>
                    <a:pt x="372" y="8"/>
                  </a:moveTo>
                  <a:lnTo>
                    <a:pt x="372" y="16"/>
                  </a:lnTo>
                  <a:lnTo>
                    <a:pt x="377" y="13"/>
                  </a:lnTo>
                  <a:lnTo>
                    <a:pt x="383" y="11"/>
                  </a:lnTo>
                  <a:lnTo>
                    <a:pt x="385" y="8"/>
                  </a:lnTo>
                  <a:lnTo>
                    <a:pt x="388" y="8"/>
                  </a:lnTo>
                  <a:lnTo>
                    <a:pt x="390" y="8"/>
                  </a:lnTo>
                  <a:lnTo>
                    <a:pt x="396" y="5"/>
                  </a:lnTo>
                  <a:lnTo>
                    <a:pt x="398" y="5"/>
                  </a:lnTo>
                  <a:lnTo>
                    <a:pt x="401" y="5"/>
                  </a:lnTo>
                  <a:lnTo>
                    <a:pt x="406" y="5"/>
                  </a:lnTo>
                  <a:lnTo>
                    <a:pt x="411" y="5"/>
                  </a:lnTo>
                  <a:lnTo>
                    <a:pt x="414" y="5"/>
                  </a:lnTo>
                  <a:lnTo>
                    <a:pt x="419" y="5"/>
                  </a:lnTo>
                  <a:lnTo>
                    <a:pt x="430" y="11"/>
                  </a:lnTo>
                  <a:lnTo>
                    <a:pt x="469" y="26"/>
                  </a:lnTo>
                  <a:lnTo>
                    <a:pt x="493" y="34"/>
                  </a:lnTo>
                  <a:lnTo>
                    <a:pt x="516" y="45"/>
                  </a:lnTo>
                  <a:lnTo>
                    <a:pt x="519" y="45"/>
                  </a:lnTo>
                  <a:lnTo>
                    <a:pt x="537" y="53"/>
                  </a:lnTo>
                  <a:lnTo>
                    <a:pt x="550" y="58"/>
                  </a:lnTo>
                  <a:lnTo>
                    <a:pt x="571" y="66"/>
                  </a:lnTo>
                  <a:lnTo>
                    <a:pt x="595" y="74"/>
                  </a:lnTo>
                  <a:lnTo>
                    <a:pt x="619" y="84"/>
                  </a:lnTo>
                  <a:lnTo>
                    <a:pt x="653" y="97"/>
                  </a:lnTo>
                  <a:lnTo>
                    <a:pt x="655" y="97"/>
                  </a:lnTo>
                  <a:lnTo>
                    <a:pt x="655" y="100"/>
                  </a:lnTo>
                  <a:lnTo>
                    <a:pt x="655" y="102"/>
                  </a:lnTo>
                  <a:lnTo>
                    <a:pt x="661" y="105"/>
                  </a:lnTo>
                  <a:lnTo>
                    <a:pt x="663" y="102"/>
                  </a:lnTo>
                  <a:lnTo>
                    <a:pt x="666" y="102"/>
                  </a:lnTo>
                  <a:lnTo>
                    <a:pt x="668" y="102"/>
                  </a:lnTo>
                  <a:lnTo>
                    <a:pt x="689" y="105"/>
                  </a:lnTo>
                  <a:lnTo>
                    <a:pt x="710" y="108"/>
                  </a:lnTo>
                  <a:lnTo>
                    <a:pt x="710" y="118"/>
                  </a:lnTo>
                  <a:lnTo>
                    <a:pt x="710" y="126"/>
                  </a:lnTo>
                  <a:lnTo>
                    <a:pt x="710" y="131"/>
                  </a:lnTo>
                  <a:lnTo>
                    <a:pt x="708" y="137"/>
                  </a:lnTo>
                  <a:lnTo>
                    <a:pt x="708" y="139"/>
                  </a:lnTo>
                  <a:lnTo>
                    <a:pt x="705" y="150"/>
                  </a:lnTo>
                  <a:lnTo>
                    <a:pt x="702" y="176"/>
                  </a:lnTo>
                  <a:lnTo>
                    <a:pt x="700" y="186"/>
                  </a:lnTo>
                  <a:lnTo>
                    <a:pt x="700" y="189"/>
                  </a:lnTo>
                  <a:lnTo>
                    <a:pt x="700" y="197"/>
                  </a:lnTo>
                  <a:lnTo>
                    <a:pt x="700" y="200"/>
                  </a:lnTo>
                  <a:lnTo>
                    <a:pt x="697" y="202"/>
                  </a:lnTo>
                  <a:lnTo>
                    <a:pt x="700" y="205"/>
                  </a:lnTo>
                  <a:lnTo>
                    <a:pt x="700" y="207"/>
                  </a:lnTo>
                  <a:lnTo>
                    <a:pt x="700" y="213"/>
                  </a:lnTo>
                  <a:lnTo>
                    <a:pt x="702" y="218"/>
                  </a:lnTo>
                  <a:lnTo>
                    <a:pt x="697" y="231"/>
                  </a:lnTo>
                  <a:lnTo>
                    <a:pt x="702" y="234"/>
                  </a:lnTo>
                  <a:lnTo>
                    <a:pt x="700" y="234"/>
                  </a:lnTo>
                  <a:lnTo>
                    <a:pt x="700" y="236"/>
                  </a:lnTo>
                  <a:lnTo>
                    <a:pt x="697" y="239"/>
                  </a:lnTo>
                  <a:lnTo>
                    <a:pt x="697" y="242"/>
                  </a:lnTo>
                  <a:lnTo>
                    <a:pt x="697" y="244"/>
                  </a:lnTo>
                  <a:lnTo>
                    <a:pt x="695" y="247"/>
                  </a:lnTo>
                  <a:lnTo>
                    <a:pt x="695" y="249"/>
                  </a:lnTo>
                  <a:lnTo>
                    <a:pt x="695" y="252"/>
                  </a:lnTo>
                  <a:lnTo>
                    <a:pt x="697" y="252"/>
                  </a:lnTo>
                  <a:lnTo>
                    <a:pt x="697" y="255"/>
                  </a:lnTo>
                  <a:lnTo>
                    <a:pt x="695" y="257"/>
                  </a:lnTo>
                  <a:lnTo>
                    <a:pt x="695" y="260"/>
                  </a:lnTo>
                  <a:lnTo>
                    <a:pt x="689" y="270"/>
                  </a:lnTo>
                  <a:lnTo>
                    <a:pt x="692" y="273"/>
                  </a:lnTo>
                  <a:lnTo>
                    <a:pt x="697" y="276"/>
                  </a:lnTo>
                  <a:lnTo>
                    <a:pt x="695" y="289"/>
                  </a:lnTo>
                  <a:lnTo>
                    <a:pt x="695" y="291"/>
                  </a:lnTo>
                  <a:lnTo>
                    <a:pt x="695" y="294"/>
                  </a:lnTo>
                  <a:lnTo>
                    <a:pt x="695" y="297"/>
                  </a:lnTo>
                  <a:lnTo>
                    <a:pt x="695" y="299"/>
                  </a:lnTo>
                  <a:lnTo>
                    <a:pt x="695" y="305"/>
                  </a:lnTo>
                  <a:lnTo>
                    <a:pt x="697" y="307"/>
                  </a:lnTo>
                  <a:lnTo>
                    <a:pt x="695" y="310"/>
                  </a:lnTo>
                  <a:lnTo>
                    <a:pt x="702" y="310"/>
                  </a:lnTo>
                  <a:lnTo>
                    <a:pt x="705" y="310"/>
                  </a:lnTo>
                  <a:lnTo>
                    <a:pt x="702" y="315"/>
                  </a:lnTo>
                  <a:lnTo>
                    <a:pt x="726" y="315"/>
                  </a:lnTo>
                  <a:lnTo>
                    <a:pt x="729" y="315"/>
                  </a:lnTo>
                  <a:lnTo>
                    <a:pt x="737" y="318"/>
                  </a:lnTo>
                  <a:lnTo>
                    <a:pt x="747" y="318"/>
                  </a:lnTo>
                  <a:lnTo>
                    <a:pt x="747" y="323"/>
                  </a:lnTo>
                  <a:lnTo>
                    <a:pt x="760" y="323"/>
                  </a:lnTo>
                  <a:lnTo>
                    <a:pt x="763" y="323"/>
                  </a:lnTo>
                  <a:lnTo>
                    <a:pt x="765" y="323"/>
                  </a:lnTo>
                  <a:lnTo>
                    <a:pt x="771" y="323"/>
                  </a:lnTo>
                  <a:lnTo>
                    <a:pt x="794" y="326"/>
                  </a:lnTo>
                  <a:lnTo>
                    <a:pt x="818" y="328"/>
                  </a:lnTo>
                  <a:lnTo>
                    <a:pt x="823" y="328"/>
                  </a:lnTo>
                  <a:lnTo>
                    <a:pt x="857" y="333"/>
                  </a:lnTo>
                  <a:lnTo>
                    <a:pt x="891" y="336"/>
                  </a:lnTo>
                  <a:lnTo>
                    <a:pt x="904" y="336"/>
                  </a:lnTo>
                  <a:lnTo>
                    <a:pt x="941" y="341"/>
                  </a:lnTo>
                  <a:lnTo>
                    <a:pt x="944" y="341"/>
                  </a:lnTo>
                  <a:lnTo>
                    <a:pt x="946" y="341"/>
                  </a:lnTo>
                  <a:lnTo>
                    <a:pt x="933" y="368"/>
                  </a:lnTo>
                  <a:lnTo>
                    <a:pt x="917" y="394"/>
                  </a:lnTo>
                  <a:lnTo>
                    <a:pt x="904" y="423"/>
                  </a:lnTo>
                  <a:lnTo>
                    <a:pt x="894" y="444"/>
                  </a:lnTo>
                  <a:lnTo>
                    <a:pt x="891" y="446"/>
                  </a:lnTo>
                  <a:lnTo>
                    <a:pt x="891" y="449"/>
                  </a:lnTo>
                  <a:lnTo>
                    <a:pt x="889" y="451"/>
                  </a:lnTo>
                  <a:lnTo>
                    <a:pt x="883" y="462"/>
                  </a:lnTo>
                  <a:lnTo>
                    <a:pt x="886" y="470"/>
                  </a:lnTo>
                  <a:lnTo>
                    <a:pt x="883" y="486"/>
                  </a:lnTo>
                  <a:lnTo>
                    <a:pt x="881" y="520"/>
                  </a:lnTo>
                  <a:lnTo>
                    <a:pt x="875" y="559"/>
                  </a:lnTo>
                  <a:lnTo>
                    <a:pt x="873" y="585"/>
                  </a:lnTo>
                  <a:lnTo>
                    <a:pt x="870" y="612"/>
                  </a:lnTo>
                  <a:lnTo>
                    <a:pt x="870" y="617"/>
                  </a:lnTo>
                  <a:lnTo>
                    <a:pt x="902" y="617"/>
                  </a:lnTo>
                  <a:lnTo>
                    <a:pt x="938" y="617"/>
                  </a:lnTo>
                  <a:lnTo>
                    <a:pt x="967" y="617"/>
                  </a:lnTo>
                  <a:lnTo>
                    <a:pt x="991" y="619"/>
                  </a:lnTo>
                  <a:lnTo>
                    <a:pt x="1012" y="619"/>
                  </a:lnTo>
                  <a:lnTo>
                    <a:pt x="1030" y="619"/>
                  </a:lnTo>
                  <a:lnTo>
                    <a:pt x="1041" y="619"/>
                  </a:lnTo>
                  <a:lnTo>
                    <a:pt x="1043" y="619"/>
                  </a:lnTo>
                  <a:lnTo>
                    <a:pt x="1077" y="619"/>
                  </a:lnTo>
                  <a:lnTo>
                    <a:pt x="1080" y="619"/>
                  </a:lnTo>
                  <a:lnTo>
                    <a:pt x="1088" y="619"/>
                  </a:lnTo>
                  <a:lnTo>
                    <a:pt x="1090" y="619"/>
                  </a:lnTo>
                  <a:lnTo>
                    <a:pt x="1096" y="619"/>
                  </a:lnTo>
                  <a:lnTo>
                    <a:pt x="1119" y="619"/>
                  </a:lnTo>
                  <a:lnTo>
                    <a:pt x="1151" y="619"/>
                  </a:lnTo>
                  <a:lnTo>
                    <a:pt x="1185" y="619"/>
                  </a:lnTo>
                  <a:lnTo>
                    <a:pt x="1201" y="619"/>
                  </a:lnTo>
                  <a:lnTo>
                    <a:pt x="1201" y="648"/>
                  </a:lnTo>
                  <a:lnTo>
                    <a:pt x="1195" y="648"/>
                  </a:lnTo>
                  <a:lnTo>
                    <a:pt x="1193" y="648"/>
                  </a:lnTo>
                  <a:lnTo>
                    <a:pt x="1190" y="648"/>
                  </a:lnTo>
                  <a:lnTo>
                    <a:pt x="1187" y="648"/>
                  </a:lnTo>
                  <a:lnTo>
                    <a:pt x="1185" y="648"/>
                  </a:lnTo>
                  <a:lnTo>
                    <a:pt x="1182" y="648"/>
                  </a:lnTo>
                  <a:lnTo>
                    <a:pt x="1180" y="648"/>
                  </a:lnTo>
                  <a:lnTo>
                    <a:pt x="1174" y="648"/>
                  </a:lnTo>
                  <a:lnTo>
                    <a:pt x="1172" y="648"/>
                  </a:lnTo>
                  <a:lnTo>
                    <a:pt x="1169" y="648"/>
                  </a:lnTo>
                  <a:lnTo>
                    <a:pt x="1166" y="648"/>
                  </a:lnTo>
                  <a:lnTo>
                    <a:pt x="1166" y="651"/>
                  </a:lnTo>
                  <a:lnTo>
                    <a:pt x="1166" y="654"/>
                  </a:lnTo>
                  <a:lnTo>
                    <a:pt x="1166" y="659"/>
                  </a:lnTo>
                  <a:lnTo>
                    <a:pt x="1166" y="661"/>
                  </a:lnTo>
                  <a:lnTo>
                    <a:pt x="1166" y="664"/>
                  </a:lnTo>
                  <a:lnTo>
                    <a:pt x="1166" y="669"/>
                  </a:lnTo>
                  <a:lnTo>
                    <a:pt x="1166" y="672"/>
                  </a:lnTo>
                  <a:lnTo>
                    <a:pt x="1166" y="677"/>
                  </a:lnTo>
                  <a:lnTo>
                    <a:pt x="1166" y="680"/>
                  </a:lnTo>
                  <a:lnTo>
                    <a:pt x="1166" y="682"/>
                  </a:lnTo>
                  <a:lnTo>
                    <a:pt x="1166" y="688"/>
                  </a:lnTo>
                  <a:lnTo>
                    <a:pt x="1166" y="693"/>
                  </a:lnTo>
                  <a:lnTo>
                    <a:pt x="1166" y="698"/>
                  </a:lnTo>
                  <a:lnTo>
                    <a:pt x="1166" y="701"/>
                  </a:lnTo>
                  <a:lnTo>
                    <a:pt x="1166" y="703"/>
                  </a:lnTo>
                  <a:lnTo>
                    <a:pt x="1166" y="709"/>
                  </a:lnTo>
                  <a:lnTo>
                    <a:pt x="1166" y="711"/>
                  </a:lnTo>
                  <a:lnTo>
                    <a:pt x="1164" y="711"/>
                  </a:lnTo>
                  <a:lnTo>
                    <a:pt x="1164" y="714"/>
                  </a:lnTo>
                  <a:lnTo>
                    <a:pt x="1164" y="717"/>
                  </a:lnTo>
                  <a:lnTo>
                    <a:pt x="1164" y="719"/>
                  </a:lnTo>
                  <a:lnTo>
                    <a:pt x="1164" y="732"/>
                  </a:lnTo>
                  <a:lnTo>
                    <a:pt x="1164" y="735"/>
                  </a:lnTo>
                  <a:lnTo>
                    <a:pt x="1164" y="751"/>
                  </a:lnTo>
                  <a:lnTo>
                    <a:pt x="1166" y="753"/>
                  </a:lnTo>
                  <a:lnTo>
                    <a:pt x="1166" y="756"/>
                  </a:lnTo>
                  <a:lnTo>
                    <a:pt x="1166" y="759"/>
                  </a:lnTo>
                  <a:lnTo>
                    <a:pt x="1166" y="761"/>
                  </a:lnTo>
                  <a:lnTo>
                    <a:pt x="1166" y="764"/>
                  </a:lnTo>
                  <a:lnTo>
                    <a:pt x="1166" y="766"/>
                  </a:lnTo>
                  <a:lnTo>
                    <a:pt x="1166" y="769"/>
                  </a:lnTo>
                  <a:lnTo>
                    <a:pt x="1164" y="772"/>
                  </a:lnTo>
                  <a:lnTo>
                    <a:pt x="1164" y="777"/>
                  </a:lnTo>
                  <a:lnTo>
                    <a:pt x="1164" y="782"/>
                  </a:lnTo>
                  <a:lnTo>
                    <a:pt x="1164" y="787"/>
                  </a:lnTo>
                  <a:lnTo>
                    <a:pt x="1164" y="790"/>
                  </a:lnTo>
                  <a:lnTo>
                    <a:pt x="1164" y="795"/>
                  </a:lnTo>
                  <a:lnTo>
                    <a:pt x="1164" y="798"/>
                  </a:lnTo>
                  <a:lnTo>
                    <a:pt x="1164" y="801"/>
                  </a:lnTo>
                  <a:lnTo>
                    <a:pt x="1164" y="806"/>
                  </a:lnTo>
                  <a:lnTo>
                    <a:pt x="1166" y="808"/>
                  </a:lnTo>
                  <a:lnTo>
                    <a:pt x="1166" y="811"/>
                  </a:lnTo>
                  <a:lnTo>
                    <a:pt x="1166" y="822"/>
                  </a:lnTo>
                  <a:lnTo>
                    <a:pt x="1164" y="822"/>
                  </a:lnTo>
                  <a:lnTo>
                    <a:pt x="1164" y="824"/>
                  </a:lnTo>
                  <a:lnTo>
                    <a:pt x="1164" y="850"/>
                  </a:lnTo>
                  <a:lnTo>
                    <a:pt x="1164" y="871"/>
                  </a:lnTo>
                  <a:lnTo>
                    <a:pt x="1161" y="879"/>
                  </a:lnTo>
                  <a:lnTo>
                    <a:pt x="1161" y="890"/>
                  </a:lnTo>
                  <a:lnTo>
                    <a:pt x="1161" y="898"/>
                  </a:lnTo>
                  <a:lnTo>
                    <a:pt x="1161" y="906"/>
                  </a:lnTo>
                  <a:lnTo>
                    <a:pt x="1161" y="913"/>
                  </a:lnTo>
                  <a:lnTo>
                    <a:pt x="1161" y="919"/>
                  </a:lnTo>
                  <a:lnTo>
                    <a:pt x="1161" y="927"/>
                  </a:lnTo>
                  <a:lnTo>
                    <a:pt x="1161" y="932"/>
                  </a:lnTo>
                  <a:lnTo>
                    <a:pt x="1164" y="940"/>
                  </a:lnTo>
                  <a:lnTo>
                    <a:pt x="1164" y="942"/>
                  </a:lnTo>
                  <a:lnTo>
                    <a:pt x="1164" y="958"/>
                  </a:lnTo>
                  <a:lnTo>
                    <a:pt x="1166" y="958"/>
                  </a:lnTo>
                  <a:lnTo>
                    <a:pt x="1169" y="955"/>
                  </a:lnTo>
                  <a:lnTo>
                    <a:pt x="1169" y="958"/>
                  </a:lnTo>
                  <a:lnTo>
                    <a:pt x="1169" y="961"/>
                  </a:lnTo>
                  <a:lnTo>
                    <a:pt x="1169" y="963"/>
                  </a:lnTo>
                  <a:lnTo>
                    <a:pt x="1169" y="966"/>
                  </a:lnTo>
                  <a:lnTo>
                    <a:pt x="1169" y="968"/>
                  </a:lnTo>
                  <a:lnTo>
                    <a:pt x="1166" y="968"/>
                  </a:lnTo>
                  <a:lnTo>
                    <a:pt x="1166" y="971"/>
                  </a:lnTo>
                  <a:lnTo>
                    <a:pt x="1164" y="976"/>
                  </a:lnTo>
                  <a:lnTo>
                    <a:pt x="1164" y="989"/>
                  </a:lnTo>
                  <a:lnTo>
                    <a:pt x="1164" y="997"/>
                  </a:lnTo>
                  <a:lnTo>
                    <a:pt x="1164" y="1008"/>
                  </a:lnTo>
                  <a:lnTo>
                    <a:pt x="1169" y="1008"/>
                  </a:lnTo>
                  <a:lnTo>
                    <a:pt x="1169" y="1026"/>
                  </a:lnTo>
                  <a:lnTo>
                    <a:pt x="1169" y="1031"/>
                  </a:lnTo>
                  <a:lnTo>
                    <a:pt x="1169" y="1037"/>
                  </a:lnTo>
                  <a:lnTo>
                    <a:pt x="1166" y="1047"/>
                  </a:lnTo>
                  <a:lnTo>
                    <a:pt x="1169" y="1047"/>
                  </a:lnTo>
                  <a:lnTo>
                    <a:pt x="1166" y="1052"/>
                  </a:lnTo>
                  <a:lnTo>
                    <a:pt x="1169" y="1052"/>
                  </a:lnTo>
                  <a:lnTo>
                    <a:pt x="1172" y="1052"/>
                  </a:lnTo>
                  <a:lnTo>
                    <a:pt x="1169" y="1055"/>
                  </a:lnTo>
                  <a:lnTo>
                    <a:pt x="1169" y="1058"/>
                  </a:lnTo>
                  <a:lnTo>
                    <a:pt x="1169" y="1055"/>
                  </a:lnTo>
                  <a:lnTo>
                    <a:pt x="1166" y="1055"/>
                  </a:lnTo>
                  <a:lnTo>
                    <a:pt x="1161" y="1055"/>
                  </a:lnTo>
                  <a:lnTo>
                    <a:pt x="1161" y="1060"/>
                  </a:lnTo>
                  <a:lnTo>
                    <a:pt x="1161" y="1066"/>
                  </a:lnTo>
                  <a:lnTo>
                    <a:pt x="1159" y="1068"/>
                  </a:lnTo>
                  <a:lnTo>
                    <a:pt x="1159" y="1071"/>
                  </a:lnTo>
                  <a:lnTo>
                    <a:pt x="1159" y="1076"/>
                  </a:lnTo>
                  <a:lnTo>
                    <a:pt x="1159" y="1081"/>
                  </a:lnTo>
                  <a:lnTo>
                    <a:pt x="1159" y="1084"/>
                  </a:lnTo>
                  <a:lnTo>
                    <a:pt x="1159" y="1087"/>
                  </a:lnTo>
                  <a:lnTo>
                    <a:pt x="1156" y="1089"/>
                  </a:lnTo>
                  <a:lnTo>
                    <a:pt x="1156" y="1092"/>
                  </a:lnTo>
                  <a:lnTo>
                    <a:pt x="1156" y="1094"/>
                  </a:lnTo>
                  <a:lnTo>
                    <a:pt x="1156" y="1097"/>
                  </a:lnTo>
                  <a:lnTo>
                    <a:pt x="1153" y="1097"/>
                  </a:lnTo>
                  <a:lnTo>
                    <a:pt x="1153" y="1102"/>
                  </a:lnTo>
                  <a:lnTo>
                    <a:pt x="1153" y="1105"/>
                  </a:lnTo>
                  <a:lnTo>
                    <a:pt x="1159" y="1105"/>
                  </a:lnTo>
                  <a:lnTo>
                    <a:pt x="1161" y="1108"/>
                  </a:lnTo>
                  <a:lnTo>
                    <a:pt x="1164" y="1110"/>
                  </a:lnTo>
                  <a:lnTo>
                    <a:pt x="1164" y="1113"/>
                  </a:lnTo>
                  <a:lnTo>
                    <a:pt x="1164" y="1115"/>
                  </a:lnTo>
                  <a:lnTo>
                    <a:pt x="1161" y="1118"/>
                  </a:lnTo>
                  <a:lnTo>
                    <a:pt x="1161" y="1121"/>
                  </a:lnTo>
                  <a:lnTo>
                    <a:pt x="1161" y="1123"/>
                  </a:lnTo>
                  <a:lnTo>
                    <a:pt x="1159" y="1126"/>
                  </a:lnTo>
                  <a:lnTo>
                    <a:pt x="1159" y="1129"/>
                  </a:lnTo>
                  <a:lnTo>
                    <a:pt x="1156" y="1134"/>
                  </a:lnTo>
                  <a:lnTo>
                    <a:pt x="1156" y="1136"/>
                  </a:lnTo>
                  <a:lnTo>
                    <a:pt x="1156" y="1139"/>
                  </a:lnTo>
                  <a:lnTo>
                    <a:pt x="1156" y="1142"/>
                  </a:lnTo>
                  <a:lnTo>
                    <a:pt x="1156" y="1144"/>
                  </a:lnTo>
                  <a:lnTo>
                    <a:pt x="1159" y="1147"/>
                  </a:lnTo>
                  <a:lnTo>
                    <a:pt x="1159" y="1150"/>
                  </a:lnTo>
                  <a:lnTo>
                    <a:pt x="1159" y="1152"/>
                  </a:lnTo>
                  <a:lnTo>
                    <a:pt x="1159" y="1155"/>
                  </a:lnTo>
                  <a:lnTo>
                    <a:pt x="1159" y="1157"/>
                  </a:lnTo>
                  <a:lnTo>
                    <a:pt x="1156" y="1160"/>
                  </a:lnTo>
                  <a:lnTo>
                    <a:pt x="1156" y="1163"/>
                  </a:lnTo>
                  <a:lnTo>
                    <a:pt x="1156" y="1165"/>
                  </a:lnTo>
                  <a:lnTo>
                    <a:pt x="1156" y="1168"/>
                  </a:lnTo>
                  <a:lnTo>
                    <a:pt x="1156" y="1171"/>
                  </a:lnTo>
                  <a:lnTo>
                    <a:pt x="1159" y="1171"/>
                  </a:lnTo>
                  <a:lnTo>
                    <a:pt x="1159" y="1173"/>
                  </a:lnTo>
                  <a:lnTo>
                    <a:pt x="1159" y="1176"/>
                  </a:lnTo>
                  <a:lnTo>
                    <a:pt x="1161" y="1176"/>
                  </a:lnTo>
                  <a:lnTo>
                    <a:pt x="1161" y="1178"/>
                  </a:lnTo>
                  <a:lnTo>
                    <a:pt x="1161" y="1181"/>
                  </a:lnTo>
                  <a:lnTo>
                    <a:pt x="1164" y="1184"/>
                  </a:lnTo>
                  <a:lnTo>
                    <a:pt x="1169" y="1202"/>
                  </a:lnTo>
                  <a:lnTo>
                    <a:pt x="1161" y="1207"/>
                  </a:lnTo>
                  <a:lnTo>
                    <a:pt x="1151" y="1213"/>
                  </a:lnTo>
                  <a:lnTo>
                    <a:pt x="1140" y="1218"/>
                  </a:lnTo>
                  <a:lnTo>
                    <a:pt x="1127" y="1223"/>
                  </a:lnTo>
                  <a:lnTo>
                    <a:pt x="1117" y="1228"/>
                  </a:lnTo>
                  <a:lnTo>
                    <a:pt x="1106" y="1234"/>
                  </a:lnTo>
                  <a:lnTo>
                    <a:pt x="1098" y="1236"/>
                  </a:lnTo>
                  <a:lnTo>
                    <a:pt x="1088" y="1241"/>
                  </a:lnTo>
                  <a:lnTo>
                    <a:pt x="1085" y="1241"/>
                  </a:lnTo>
                  <a:lnTo>
                    <a:pt x="1075" y="1247"/>
                  </a:lnTo>
                  <a:lnTo>
                    <a:pt x="1069" y="1249"/>
                  </a:lnTo>
                  <a:lnTo>
                    <a:pt x="1064" y="1252"/>
                  </a:lnTo>
                  <a:lnTo>
                    <a:pt x="1059" y="1255"/>
                  </a:lnTo>
                  <a:lnTo>
                    <a:pt x="1051" y="1257"/>
                  </a:lnTo>
                  <a:lnTo>
                    <a:pt x="1035" y="1265"/>
                  </a:lnTo>
                  <a:lnTo>
                    <a:pt x="1028" y="1270"/>
                  </a:lnTo>
                  <a:lnTo>
                    <a:pt x="1017" y="1273"/>
                  </a:lnTo>
                  <a:lnTo>
                    <a:pt x="1014" y="1276"/>
                  </a:lnTo>
                  <a:lnTo>
                    <a:pt x="1012" y="1278"/>
                  </a:lnTo>
                  <a:lnTo>
                    <a:pt x="1001" y="1281"/>
                  </a:lnTo>
                  <a:lnTo>
                    <a:pt x="999" y="1283"/>
                  </a:lnTo>
                  <a:lnTo>
                    <a:pt x="996" y="1286"/>
                  </a:lnTo>
                  <a:lnTo>
                    <a:pt x="991" y="1289"/>
                  </a:lnTo>
                  <a:lnTo>
                    <a:pt x="962" y="1315"/>
                  </a:lnTo>
                  <a:lnTo>
                    <a:pt x="962" y="1318"/>
                  </a:lnTo>
                  <a:lnTo>
                    <a:pt x="949" y="1328"/>
                  </a:lnTo>
                  <a:lnTo>
                    <a:pt x="941" y="1333"/>
                  </a:lnTo>
                  <a:lnTo>
                    <a:pt x="915" y="1346"/>
                  </a:lnTo>
                  <a:lnTo>
                    <a:pt x="904" y="1354"/>
                  </a:lnTo>
                  <a:lnTo>
                    <a:pt x="896" y="1357"/>
                  </a:lnTo>
                  <a:lnTo>
                    <a:pt x="886" y="1362"/>
                  </a:lnTo>
                  <a:lnTo>
                    <a:pt x="878" y="1367"/>
                  </a:lnTo>
                  <a:lnTo>
                    <a:pt x="870" y="1373"/>
                  </a:lnTo>
                  <a:lnTo>
                    <a:pt x="868" y="1373"/>
                  </a:lnTo>
                  <a:lnTo>
                    <a:pt x="862" y="1375"/>
                  </a:lnTo>
                  <a:lnTo>
                    <a:pt x="855" y="1378"/>
                  </a:lnTo>
                  <a:lnTo>
                    <a:pt x="844" y="1386"/>
                  </a:lnTo>
                  <a:lnTo>
                    <a:pt x="834" y="1391"/>
                  </a:lnTo>
                  <a:lnTo>
                    <a:pt x="826" y="1394"/>
                  </a:lnTo>
                  <a:lnTo>
                    <a:pt x="815" y="1402"/>
                  </a:lnTo>
                  <a:lnTo>
                    <a:pt x="797" y="1409"/>
                  </a:lnTo>
                  <a:lnTo>
                    <a:pt x="778" y="1420"/>
                  </a:lnTo>
                  <a:lnTo>
                    <a:pt x="765" y="1428"/>
                  </a:lnTo>
                  <a:lnTo>
                    <a:pt x="742" y="1438"/>
                  </a:lnTo>
                  <a:lnTo>
                    <a:pt x="739" y="1441"/>
                  </a:lnTo>
                  <a:lnTo>
                    <a:pt x="726" y="1449"/>
                  </a:lnTo>
                  <a:lnTo>
                    <a:pt x="705" y="1459"/>
                  </a:lnTo>
                  <a:lnTo>
                    <a:pt x="692" y="1467"/>
                  </a:lnTo>
                  <a:lnTo>
                    <a:pt x="674" y="1475"/>
                  </a:lnTo>
                  <a:lnTo>
                    <a:pt x="661" y="1483"/>
                  </a:lnTo>
                  <a:lnTo>
                    <a:pt x="650" y="1488"/>
                  </a:lnTo>
                  <a:lnTo>
                    <a:pt x="640" y="1496"/>
                  </a:lnTo>
                  <a:lnTo>
                    <a:pt x="629" y="1499"/>
                  </a:lnTo>
                  <a:lnTo>
                    <a:pt x="629" y="1501"/>
                  </a:lnTo>
                  <a:lnTo>
                    <a:pt x="616" y="1509"/>
                  </a:lnTo>
                  <a:lnTo>
                    <a:pt x="600" y="1514"/>
                  </a:lnTo>
                  <a:lnTo>
                    <a:pt x="595" y="1517"/>
                  </a:lnTo>
                  <a:lnTo>
                    <a:pt x="587" y="1517"/>
                  </a:lnTo>
                  <a:lnTo>
                    <a:pt x="582" y="1520"/>
                  </a:lnTo>
                  <a:lnTo>
                    <a:pt x="571" y="1522"/>
                  </a:lnTo>
                  <a:lnTo>
                    <a:pt x="561" y="1525"/>
                  </a:lnTo>
                  <a:lnTo>
                    <a:pt x="556" y="1525"/>
                  </a:lnTo>
                  <a:lnTo>
                    <a:pt x="548" y="1527"/>
                  </a:lnTo>
                  <a:lnTo>
                    <a:pt x="543" y="1530"/>
                  </a:lnTo>
                  <a:lnTo>
                    <a:pt x="535" y="1530"/>
                  </a:lnTo>
                  <a:lnTo>
                    <a:pt x="529" y="1533"/>
                  </a:lnTo>
                  <a:lnTo>
                    <a:pt x="522" y="1533"/>
                  </a:lnTo>
                  <a:lnTo>
                    <a:pt x="514" y="1535"/>
                  </a:lnTo>
                  <a:lnTo>
                    <a:pt x="506" y="1535"/>
                  </a:lnTo>
                  <a:lnTo>
                    <a:pt x="501" y="1535"/>
                  </a:lnTo>
                  <a:lnTo>
                    <a:pt x="498" y="1535"/>
                  </a:lnTo>
                  <a:lnTo>
                    <a:pt x="493" y="1533"/>
                  </a:lnTo>
                  <a:lnTo>
                    <a:pt x="485" y="1533"/>
                  </a:lnTo>
                  <a:lnTo>
                    <a:pt x="482" y="1530"/>
                  </a:lnTo>
                  <a:lnTo>
                    <a:pt x="477" y="1530"/>
                  </a:lnTo>
                  <a:lnTo>
                    <a:pt x="474" y="1527"/>
                  </a:lnTo>
                  <a:lnTo>
                    <a:pt x="469" y="1525"/>
                  </a:lnTo>
                  <a:lnTo>
                    <a:pt x="467" y="1522"/>
                  </a:lnTo>
                  <a:lnTo>
                    <a:pt x="464" y="1520"/>
                  </a:lnTo>
                  <a:lnTo>
                    <a:pt x="456" y="1517"/>
                  </a:lnTo>
                  <a:lnTo>
                    <a:pt x="451" y="1512"/>
                  </a:lnTo>
                  <a:lnTo>
                    <a:pt x="448" y="1512"/>
                  </a:lnTo>
                  <a:lnTo>
                    <a:pt x="443" y="1509"/>
                  </a:lnTo>
                  <a:lnTo>
                    <a:pt x="438" y="1506"/>
                  </a:lnTo>
                  <a:lnTo>
                    <a:pt x="430" y="1499"/>
                  </a:lnTo>
                  <a:lnTo>
                    <a:pt x="419" y="1493"/>
                  </a:lnTo>
                  <a:lnTo>
                    <a:pt x="417" y="1491"/>
                  </a:lnTo>
                  <a:lnTo>
                    <a:pt x="414" y="1488"/>
                  </a:lnTo>
                  <a:lnTo>
                    <a:pt x="414" y="1485"/>
                  </a:lnTo>
                  <a:lnTo>
                    <a:pt x="409" y="1483"/>
                  </a:lnTo>
                  <a:lnTo>
                    <a:pt x="406" y="1475"/>
                  </a:lnTo>
                  <a:lnTo>
                    <a:pt x="404" y="1472"/>
                  </a:lnTo>
                  <a:lnTo>
                    <a:pt x="404" y="1470"/>
                  </a:lnTo>
                  <a:lnTo>
                    <a:pt x="401" y="1462"/>
                  </a:lnTo>
                  <a:lnTo>
                    <a:pt x="398" y="1457"/>
                  </a:lnTo>
                  <a:lnTo>
                    <a:pt x="396" y="1451"/>
                  </a:lnTo>
                  <a:lnTo>
                    <a:pt x="393" y="1441"/>
                  </a:lnTo>
                  <a:lnTo>
                    <a:pt x="390" y="1438"/>
                  </a:lnTo>
                  <a:lnTo>
                    <a:pt x="390" y="1436"/>
                  </a:lnTo>
                  <a:lnTo>
                    <a:pt x="390" y="1430"/>
                  </a:lnTo>
                  <a:lnTo>
                    <a:pt x="388" y="1428"/>
                  </a:lnTo>
                  <a:lnTo>
                    <a:pt x="388" y="1423"/>
                  </a:lnTo>
                  <a:lnTo>
                    <a:pt x="385" y="1417"/>
                  </a:lnTo>
                  <a:lnTo>
                    <a:pt x="385" y="1412"/>
                  </a:lnTo>
                  <a:lnTo>
                    <a:pt x="383" y="1407"/>
                  </a:lnTo>
                  <a:lnTo>
                    <a:pt x="383" y="1404"/>
                  </a:lnTo>
                  <a:lnTo>
                    <a:pt x="380" y="1399"/>
                  </a:lnTo>
                  <a:lnTo>
                    <a:pt x="380" y="1396"/>
                  </a:lnTo>
                  <a:lnTo>
                    <a:pt x="377" y="1388"/>
                  </a:lnTo>
                  <a:lnTo>
                    <a:pt x="375" y="1383"/>
                  </a:lnTo>
                  <a:lnTo>
                    <a:pt x="372" y="1373"/>
                  </a:lnTo>
                  <a:lnTo>
                    <a:pt x="370" y="1367"/>
                  </a:lnTo>
                  <a:lnTo>
                    <a:pt x="367" y="1360"/>
                  </a:lnTo>
                  <a:lnTo>
                    <a:pt x="364" y="1352"/>
                  </a:lnTo>
                  <a:lnTo>
                    <a:pt x="362" y="1344"/>
                  </a:lnTo>
                  <a:lnTo>
                    <a:pt x="359" y="1336"/>
                  </a:lnTo>
                  <a:lnTo>
                    <a:pt x="356" y="1331"/>
                  </a:lnTo>
                  <a:lnTo>
                    <a:pt x="354" y="1325"/>
                  </a:lnTo>
                  <a:lnTo>
                    <a:pt x="351" y="1323"/>
                  </a:lnTo>
                  <a:lnTo>
                    <a:pt x="349" y="1318"/>
                  </a:lnTo>
                  <a:lnTo>
                    <a:pt x="349" y="1315"/>
                  </a:lnTo>
                  <a:lnTo>
                    <a:pt x="346" y="1310"/>
                  </a:lnTo>
                  <a:lnTo>
                    <a:pt x="343" y="1307"/>
                  </a:lnTo>
                  <a:lnTo>
                    <a:pt x="341" y="1304"/>
                  </a:lnTo>
                  <a:lnTo>
                    <a:pt x="341" y="1302"/>
                  </a:lnTo>
                  <a:lnTo>
                    <a:pt x="338" y="1297"/>
                  </a:lnTo>
                  <a:lnTo>
                    <a:pt x="338" y="1294"/>
                  </a:lnTo>
                  <a:lnTo>
                    <a:pt x="335" y="1291"/>
                  </a:lnTo>
                  <a:lnTo>
                    <a:pt x="333" y="1286"/>
                  </a:lnTo>
                  <a:lnTo>
                    <a:pt x="328" y="1281"/>
                  </a:lnTo>
                  <a:lnTo>
                    <a:pt x="322" y="1273"/>
                  </a:lnTo>
                  <a:lnTo>
                    <a:pt x="320" y="1268"/>
                  </a:lnTo>
                  <a:lnTo>
                    <a:pt x="317" y="1262"/>
                  </a:lnTo>
                  <a:lnTo>
                    <a:pt x="312" y="1257"/>
                  </a:lnTo>
                  <a:lnTo>
                    <a:pt x="309" y="1252"/>
                  </a:lnTo>
                  <a:lnTo>
                    <a:pt x="304" y="1244"/>
                  </a:lnTo>
                  <a:lnTo>
                    <a:pt x="299" y="1239"/>
                  </a:lnTo>
                  <a:lnTo>
                    <a:pt x="296" y="1236"/>
                  </a:lnTo>
                  <a:lnTo>
                    <a:pt x="291" y="1228"/>
                  </a:lnTo>
                  <a:lnTo>
                    <a:pt x="286" y="1223"/>
                  </a:lnTo>
                  <a:lnTo>
                    <a:pt x="283" y="1220"/>
                  </a:lnTo>
                  <a:lnTo>
                    <a:pt x="280" y="1218"/>
                  </a:lnTo>
                  <a:lnTo>
                    <a:pt x="278" y="1215"/>
                  </a:lnTo>
                  <a:lnTo>
                    <a:pt x="273" y="1213"/>
                  </a:lnTo>
                  <a:lnTo>
                    <a:pt x="267" y="1210"/>
                  </a:lnTo>
                  <a:lnTo>
                    <a:pt x="262" y="1207"/>
                  </a:lnTo>
                  <a:lnTo>
                    <a:pt x="254" y="1205"/>
                  </a:lnTo>
                  <a:lnTo>
                    <a:pt x="249" y="1202"/>
                  </a:lnTo>
                  <a:lnTo>
                    <a:pt x="246" y="1199"/>
                  </a:lnTo>
                  <a:lnTo>
                    <a:pt x="241" y="1197"/>
                  </a:lnTo>
                  <a:lnTo>
                    <a:pt x="236" y="1197"/>
                  </a:lnTo>
                  <a:lnTo>
                    <a:pt x="233" y="1194"/>
                  </a:lnTo>
                  <a:lnTo>
                    <a:pt x="231" y="1194"/>
                  </a:lnTo>
                  <a:lnTo>
                    <a:pt x="228" y="1194"/>
                  </a:lnTo>
                  <a:lnTo>
                    <a:pt x="223" y="1192"/>
                  </a:lnTo>
                  <a:lnTo>
                    <a:pt x="215" y="1189"/>
                  </a:lnTo>
                  <a:lnTo>
                    <a:pt x="210" y="1189"/>
                  </a:lnTo>
                  <a:lnTo>
                    <a:pt x="202" y="1186"/>
                  </a:lnTo>
                  <a:lnTo>
                    <a:pt x="173" y="1178"/>
                  </a:lnTo>
                  <a:lnTo>
                    <a:pt x="113" y="1165"/>
                  </a:lnTo>
                  <a:lnTo>
                    <a:pt x="110" y="1165"/>
                  </a:lnTo>
                  <a:lnTo>
                    <a:pt x="107" y="1165"/>
                  </a:lnTo>
                  <a:lnTo>
                    <a:pt x="105" y="1163"/>
                  </a:lnTo>
                  <a:lnTo>
                    <a:pt x="94" y="1160"/>
                  </a:lnTo>
                  <a:lnTo>
                    <a:pt x="68" y="1155"/>
                  </a:lnTo>
                  <a:lnTo>
                    <a:pt x="39" y="1147"/>
                  </a:lnTo>
                  <a:lnTo>
                    <a:pt x="31" y="1147"/>
                  </a:lnTo>
                  <a:lnTo>
                    <a:pt x="21" y="1144"/>
                  </a:lnTo>
                  <a:lnTo>
                    <a:pt x="10" y="1142"/>
                  </a:lnTo>
                  <a:lnTo>
                    <a:pt x="2" y="1139"/>
                  </a:lnTo>
                  <a:lnTo>
                    <a:pt x="0" y="1139"/>
                  </a:lnTo>
                  <a:lnTo>
                    <a:pt x="8" y="1118"/>
                  </a:lnTo>
                  <a:lnTo>
                    <a:pt x="10" y="1105"/>
                  </a:lnTo>
                  <a:lnTo>
                    <a:pt x="13" y="1105"/>
                  </a:lnTo>
                  <a:lnTo>
                    <a:pt x="18" y="1084"/>
                  </a:lnTo>
                  <a:lnTo>
                    <a:pt x="23" y="1066"/>
                  </a:lnTo>
                  <a:lnTo>
                    <a:pt x="23" y="1063"/>
                  </a:lnTo>
                  <a:lnTo>
                    <a:pt x="31" y="1039"/>
                  </a:lnTo>
                  <a:lnTo>
                    <a:pt x="44" y="995"/>
                  </a:lnTo>
                  <a:lnTo>
                    <a:pt x="50" y="982"/>
                  </a:lnTo>
                  <a:lnTo>
                    <a:pt x="52" y="974"/>
                  </a:lnTo>
                  <a:lnTo>
                    <a:pt x="52" y="968"/>
                  </a:lnTo>
                  <a:lnTo>
                    <a:pt x="55" y="966"/>
                  </a:lnTo>
                  <a:lnTo>
                    <a:pt x="58" y="955"/>
                  </a:lnTo>
                  <a:lnTo>
                    <a:pt x="58" y="953"/>
                  </a:lnTo>
                  <a:lnTo>
                    <a:pt x="60" y="934"/>
                  </a:lnTo>
                  <a:lnTo>
                    <a:pt x="79" y="848"/>
                  </a:lnTo>
                  <a:lnTo>
                    <a:pt x="81" y="845"/>
                  </a:lnTo>
                  <a:lnTo>
                    <a:pt x="81" y="843"/>
                  </a:lnTo>
                  <a:lnTo>
                    <a:pt x="89" y="801"/>
                  </a:lnTo>
                  <a:lnTo>
                    <a:pt x="92" y="787"/>
                  </a:lnTo>
                  <a:lnTo>
                    <a:pt x="94" y="785"/>
                  </a:lnTo>
                  <a:lnTo>
                    <a:pt x="97" y="761"/>
                  </a:lnTo>
                  <a:lnTo>
                    <a:pt x="99" y="761"/>
                  </a:lnTo>
                  <a:lnTo>
                    <a:pt x="105" y="732"/>
                  </a:lnTo>
                  <a:lnTo>
                    <a:pt x="105" y="730"/>
                  </a:lnTo>
                  <a:lnTo>
                    <a:pt x="105" y="727"/>
                  </a:lnTo>
                  <a:lnTo>
                    <a:pt x="115" y="688"/>
                  </a:lnTo>
                  <a:lnTo>
                    <a:pt x="115" y="680"/>
                  </a:lnTo>
                  <a:lnTo>
                    <a:pt x="115" y="677"/>
                  </a:lnTo>
                  <a:lnTo>
                    <a:pt x="126" y="638"/>
                  </a:lnTo>
                  <a:lnTo>
                    <a:pt x="126" y="635"/>
                  </a:lnTo>
                  <a:lnTo>
                    <a:pt x="128" y="622"/>
                  </a:lnTo>
                  <a:lnTo>
                    <a:pt x="128" y="619"/>
                  </a:lnTo>
                  <a:lnTo>
                    <a:pt x="128" y="612"/>
                  </a:lnTo>
                  <a:lnTo>
                    <a:pt x="131" y="609"/>
                  </a:lnTo>
                  <a:lnTo>
                    <a:pt x="131" y="606"/>
                  </a:lnTo>
                  <a:lnTo>
                    <a:pt x="131" y="604"/>
                  </a:lnTo>
                  <a:lnTo>
                    <a:pt x="131" y="601"/>
                  </a:lnTo>
                  <a:lnTo>
                    <a:pt x="131" y="598"/>
                  </a:lnTo>
                  <a:lnTo>
                    <a:pt x="134" y="596"/>
                  </a:lnTo>
                  <a:lnTo>
                    <a:pt x="134" y="593"/>
                  </a:lnTo>
                  <a:lnTo>
                    <a:pt x="134" y="591"/>
                  </a:lnTo>
                  <a:lnTo>
                    <a:pt x="136" y="583"/>
                  </a:lnTo>
                  <a:lnTo>
                    <a:pt x="136" y="580"/>
                  </a:lnTo>
                  <a:lnTo>
                    <a:pt x="134" y="580"/>
                  </a:lnTo>
                  <a:lnTo>
                    <a:pt x="128" y="580"/>
                  </a:lnTo>
                  <a:lnTo>
                    <a:pt x="123" y="580"/>
                  </a:lnTo>
                  <a:lnTo>
                    <a:pt x="120" y="580"/>
                  </a:lnTo>
                  <a:lnTo>
                    <a:pt x="118" y="577"/>
                  </a:lnTo>
                  <a:lnTo>
                    <a:pt x="115" y="577"/>
                  </a:lnTo>
                  <a:lnTo>
                    <a:pt x="113" y="577"/>
                  </a:lnTo>
                  <a:lnTo>
                    <a:pt x="107" y="575"/>
                  </a:lnTo>
                  <a:lnTo>
                    <a:pt x="105" y="572"/>
                  </a:lnTo>
                  <a:lnTo>
                    <a:pt x="102" y="572"/>
                  </a:lnTo>
                  <a:lnTo>
                    <a:pt x="99" y="570"/>
                  </a:lnTo>
                  <a:lnTo>
                    <a:pt x="97" y="570"/>
                  </a:lnTo>
                  <a:lnTo>
                    <a:pt x="94" y="567"/>
                  </a:lnTo>
                  <a:lnTo>
                    <a:pt x="92" y="567"/>
                  </a:lnTo>
                  <a:lnTo>
                    <a:pt x="92" y="564"/>
                  </a:lnTo>
                  <a:lnTo>
                    <a:pt x="89" y="564"/>
                  </a:lnTo>
                  <a:lnTo>
                    <a:pt x="86" y="564"/>
                  </a:lnTo>
                  <a:lnTo>
                    <a:pt x="81" y="559"/>
                  </a:lnTo>
                  <a:lnTo>
                    <a:pt x="84" y="551"/>
                  </a:lnTo>
                  <a:lnTo>
                    <a:pt x="84" y="546"/>
                  </a:lnTo>
                  <a:lnTo>
                    <a:pt x="84" y="543"/>
                  </a:lnTo>
                  <a:lnTo>
                    <a:pt x="86" y="538"/>
                  </a:lnTo>
                  <a:lnTo>
                    <a:pt x="86" y="535"/>
                  </a:lnTo>
                  <a:lnTo>
                    <a:pt x="86" y="533"/>
                  </a:lnTo>
                  <a:lnTo>
                    <a:pt x="86" y="530"/>
                  </a:lnTo>
                  <a:lnTo>
                    <a:pt x="86" y="528"/>
                  </a:lnTo>
                  <a:lnTo>
                    <a:pt x="89" y="525"/>
                  </a:lnTo>
                  <a:lnTo>
                    <a:pt x="89" y="520"/>
                  </a:lnTo>
                  <a:lnTo>
                    <a:pt x="92" y="507"/>
                  </a:lnTo>
                  <a:lnTo>
                    <a:pt x="92" y="504"/>
                  </a:lnTo>
                  <a:lnTo>
                    <a:pt x="92" y="501"/>
                  </a:lnTo>
                  <a:lnTo>
                    <a:pt x="94" y="493"/>
                  </a:lnTo>
                  <a:lnTo>
                    <a:pt x="94" y="488"/>
                  </a:lnTo>
                  <a:lnTo>
                    <a:pt x="97" y="483"/>
                  </a:lnTo>
                  <a:lnTo>
                    <a:pt x="97" y="480"/>
                  </a:lnTo>
                  <a:lnTo>
                    <a:pt x="99" y="472"/>
                  </a:lnTo>
                  <a:lnTo>
                    <a:pt x="102" y="465"/>
                  </a:lnTo>
                  <a:lnTo>
                    <a:pt x="102" y="459"/>
                  </a:lnTo>
                  <a:lnTo>
                    <a:pt x="102" y="457"/>
                  </a:lnTo>
                  <a:lnTo>
                    <a:pt x="105" y="454"/>
                  </a:lnTo>
                  <a:lnTo>
                    <a:pt x="107" y="438"/>
                  </a:lnTo>
                  <a:lnTo>
                    <a:pt x="110" y="433"/>
                  </a:lnTo>
                  <a:lnTo>
                    <a:pt x="110" y="431"/>
                  </a:lnTo>
                  <a:lnTo>
                    <a:pt x="110" y="428"/>
                  </a:lnTo>
                  <a:lnTo>
                    <a:pt x="113" y="425"/>
                  </a:lnTo>
                  <a:lnTo>
                    <a:pt x="113" y="423"/>
                  </a:lnTo>
                  <a:lnTo>
                    <a:pt x="113" y="420"/>
                  </a:lnTo>
                  <a:lnTo>
                    <a:pt x="113" y="417"/>
                  </a:lnTo>
                  <a:lnTo>
                    <a:pt x="113" y="415"/>
                  </a:lnTo>
                  <a:lnTo>
                    <a:pt x="115" y="415"/>
                  </a:lnTo>
                  <a:lnTo>
                    <a:pt x="115" y="412"/>
                  </a:lnTo>
                  <a:lnTo>
                    <a:pt x="115" y="410"/>
                  </a:lnTo>
                  <a:lnTo>
                    <a:pt x="115" y="407"/>
                  </a:lnTo>
                  <a:lnTo>
                    <a:pt x="115" y="404"/>
                  </a:lnTo>
                  <a:lnTo>
                    <a:pt x="118" y="404"/>
                  </a:lnTo>
                  <a:lnTo>
                    <a:pt x="118" y="402"/>
                  </a:lnTo>
                  <a:lnTo>
                    <a:pt x="118" y="399"/>
                  </a:lnTo>
                  <a:lnTo>
                    <a:pt x="118" y="396"/>
                  </a:lnTo>
                  <a:lnTo>
                    <a:pt x="118" y="394"/>
                  </a:lnTo>
                  <a:lnTo>
                    <a:pt x="118" y="391"/>
                  </a:lnTo>
                  <a:lnTo>
                    <a:pt x="120" y="391"/>
                  </a:lnTo>
                  <a:lnTo>
                    <a:pt x="120" y="389"/>
                  </a:lnTo>
                  <a:lnTo>
                    <a:pt x="120" y="386"/>
                  </a:lnTo>
                  <a:lnTo>
                    <a:pt x="120" y="383"/>
                  </a:lnTo>
                  <a:lnTo>
                    <a:pt x="120" y="381"/>
                  </a:lnTo>
                  <a:lnTo>
                    <a:pt x="123" y="378"/>
                  </a:lnTo>
                  <a:lnTo>
                    <a:pt x="123" y="375"/>
                  </a:lnTo>
                  <a:lnTo>
                    <a:pt x="123" y="373"/>
                  </a:lnTo>
                  <a:lnTo>
                    <a:pt x="123" y="370"/>
                  </a:lnTo>
                  <a:lnTo>
                    <a:pt x="123" y="368"/>
                  </a:lnTo>
                  <a:lnTo>
                    <a:pt x="126" y="368"/>
                  </a:lnTo>
                  <a:lnTo>
                    <a:pt x="126" y="365"/>
                  </a:lnTo>
                  <a:lnTo>
                    <a:pt x="126" y="362"/>
                  </a:lnTo>
                  <a:lnTo>
                    <a:pt x="126" y="360"/>
                  </a:lnTo>
                  <a:lnTo>
                    <a:pt x="126" y="357"/>
                  </a:lnTo>
                  <a:lnTo>
                    <a:pt x="128" y="354"/>
                  </a:lnTo>
                  <a:lnTo>
                    <a:pt x="128" y="352"/>
                  </a:lnTo>
                  <a:lnTo>
                    <a:pt x="128" y="349"/>
                  </a:lnTo>
                  <a:lnTo>
                    <a:pt x="128" y="347"/>
                  </a:lnTo>
                  <a:lnTo>
                    <a:pt x="131" y="333"/>
                  </a:lnTo>
                  <a:lnTo>
                    <a:pt x="136" y="318"/>
                  </a:lnTo>
                  <a:lnTo>
                    <a:pt x="136" y="310"/>
                  </a:lnTo>
                  <a:lnTo>
                    <a:pt x="139" y="307"/>
                  </a:lnTo>
                  <a:lnTo>
                    <a:pt x="139" y="305"/>
                  </a:lnTo>
                  <a:lnTo>
                    <a:pt x="139" y="302"/>
                  </a:lnTo>
                  <a:lnTo>
                    <a:pt x="139" y="299"/>
                  </a:lnTo>
                  <a:lnTo>
                    <a:pt x="141" y="297"/>
                  </a:lnTo>
                  <a:lnTo>
                    <a:pt x="141" y="294"/>
                  </a:lnTo>
                  <a:lnTo>
                    <a:pt x="141" y="291"/>
                  </a:lnTo>
                  <a:lnTo>
                    <a:pt x="141" y="289"/>
                  </a:lnTo>
                  <a:lnTo>
                    <a:pt x="141" y="286"/>
                  </a:lnTo>
                  <a:lnTo>
                    <a:pt x="144" y="286"/>
                  </a:lnTo>
                  <a:lnTo>
                    <a:pt x="144" y="278"/>
                  </a:lnTo>
                  <a:lnTo>
                    <a:pt x="144" y="276"/>
                  </a:lnTo>
                  <a:lnTo>
                    <a:pt x="147" y="273"/>
                  </a:lnTo>
                  <a:lnTo>
                    <a:pt x="147" y="268"/>
                  </a:lnTo>
                  <a:lnTo>
                    <a:pt x="147" y="265"/>
                  </a:lnTo>
                  <a:lnTo>
                    <a:pt x="149" y="263"/>
                  </a:lnTo>
                  <a:lnTo>
                    <a:pt x="149" y="260"/>
                  </a:lnTo>
                  <a:lnTo>
                    <a:pt x="149" y="257"/>
                  </a:lnTo>
                  <a:lnTo>
                    <a:pt x="149" y="255"/>
                  </a:lnTo>
                  <a:lnTo>
                    <a:pt x="149" y="252"/>
                  </a:lnTo>
                  <a:lnTo>
                    <a:pt x="155" y="239"/>
                  </a:lnTo>
                  <a:lnTo>
                    <a:pt x="157" y="226"/>
                  </a:lnTo>
                  <a:lnTo>
                    <a:pt x="160" y="213"/>
                  </a:lnTo>
                  <a:lnTo>
                    <a:pt x="162" y="202"/>
                  </a:lnTo>
                  <a:lnTo>
                    <a:pt x="165" y="181"/>
                  </a:lnTo>
                  <a:lnTo>
                    <a:pt x="173" y="155"/>
                  </a:lnTo>
                  <a:lnTo>
                    <a:pt x="178" y="134"/>
                  </a:lnTo>
                  <a:lnTo>
                    <a:pt x="178" y="129"/>
                  </a:lnTo>
                  <a:lnTo>
                    <a:pt x="178" y="126"/>
                  </a:lnTo>
                  <a:lnTo>
                    <a:pt x="181" y="121"/>
                  </a:lnTo>
                  <a:lnTo>
                    <a:pt x="181" y="116"/>
                  </a:lnTo>
                  <a:lnTo>
                    <a:pt x="181" y="113"/>
                  </a:lnTo>
                  <a:lnTo>
                    <a:pt x="181" y="110"/>
                  </a:lnTo>
                  <a:lnTo>
                    <a:pt x="183" y="108"/>
                  </a:lnTo>
                  <a:lnTo>
                    <a:pt x="183" y="105"/>
                  </a:lnTo>
                  <a:lnTo>
                    <a:pt x="183" y="100"/>
                  </a:lnTo>
                  <a:lnTo>
                    <a:pt x="183" y="97"/>
                  </a:lnTo>
                  <a:lnTo>
                    <a:pt x="186" y="95"/>
                  </a:lnTo>
                  <a:lnTo>
                    <a:pt x="186" y="89"/>
                  </a:lnTo>
                  <a:lnTo>
                    <a:pt x="186" y="87"/>
                  </a:lnTo>
                  <a:lnTo>
                    <a:pt x="186" y="84"/>
                  </a:lnTo>
                  <a:lnTo>
                    <a:pt x="189" y="84"/>
                  </a:lnTo>
                  <a:lnTo>
                    <a:pt x="189" y="81"/>
                  </a:lnTo>
                  <a:lnTo>
                    <a:pt x="189" y="79"/>
                  </a:lnTo>
                  <a:lnTo>
                    <a:pt x="189" y="76"/>
                  </a:lnTo>
                  <a:lnTo>
                    <a:pt x="189" y="74"/>
                  </a:lnTo>
                  <a:lnTo>
                    <a:pt x="191" y="63"/>
                  </a:lnTo>
                  <a:lnTo>
                    <a:pt x="194" y="63"/>
                  </a:lnTo>
                  <a:lnTo>
                    <a:pt x="194" y="60"/>
                  </a:lnTo>
                  <a:lnTo>
                    <a:pt x="199" y="60"/>
                  </a:lnTo>
                  <a:lnTo>
                    <a:pt x="202" y="60"/>
                  </a:lnTo>
                  <a:lnTo>
                    <a:pt x="244" y="63"/>
                  </a:lnTo>
                  <a:lnTo>
                    <a:pt x="249" y="66"/>
                  </a:lnTo>
                  <a:lnTo>
                    <a:pt x="262" y="66"/>
                  </a:lnTo>
                  <a:lnTo>
                    <a:pt x="278" y="68"/>
                  </a:lnTo>
                  <a:lnTo>
                    <a:pt x="280" y="68"/>
                  </a:lnTo>
                  <a:lnTo>
                    <a:pt x="280" y="60"/>
                  </a:lnTo>
                  <a:lnTo>
                    <a:pt x="283" y="58"/>
                  </a:lnTo>
                  <a:lnTo>
                    <a:pt x="283" y="55"/>
                  </a:lnTo>
                  <a:lnTo>
                    <a:pt x="288" y="60"/>
                  </a:lnTo>
                  <a:lnTo>
                    <a:pt x="293" y="60"/>
                  </a:lnTo>
                  <a:lnTo>
                    <a:pt x="296" y="58"/>
                  </a:lnTo>
                  <a:lnTo>
                    <a:pt x="301" y="58"/>
                  </a:lnTo>
                  <a:lnTo>
                    <a:pt x="304" y="55"/>
                  </a:lnTo>
                  <a:lnTo>
                    <a:pt x="309" y="53"/>
                  </a:lnTo>
                  <a:lnTo>
                    <a:pt x="338" y="29"/>
                  </a:lnTo>
                  <a:lnTo>
                    <a:pt x="349" y="21"/>
                  </a:lnTo>
                  <a:lnTo>
                    <a:pt x="370" y="0"/>
                  </a:lnTo>
                  <a:lnTo>
                    <a:pt x="372" y="8"/>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15" name="フリーフォーム 214"/>
            <p:cNvSpPr>
              <a:spLocks/>
            </p:cNvSpPr>
            <p:nvPr/>
          </p:nvSpPr>
          <p:spPr bwMode="auto">
            <a:xfrm>
              <a:off x="1691994" y="3993415"/>
              <a:ext cx="565234" cy="499193"/>
            </a:xfrm>
            <a:custGeom>
              <a:avLst/>
              <a:gdLst>
                <a:gd name="T0" fmla="*/ 1162 w 1180"/>
                <a:gd name="T1" fmla="*/ 15 h 1026"/>
                <a:gd name="T2" fmla="*/ 1164 w 1180"/>
                <a:gd name="T3" fmla="*/ 39 h 1026"/>
                <a:gd name="T4" fmla="*/ 1167 w 1180"/>
                <a:gd name="T5" fmla="*/ 84 h 1026"/>
                <a:gd name="T6" fmla="*/ 1167 w 1180"/>
                <a:gd name="T7" fmla="*/ 97 h 1026"/>
                <a:gd name="T8" fmla="*/ 1170 w 1180"/>
                <a:gd name="T9" fmla="*/ 120 h 1026"/>
                <a:gd name="T10" fmla="*/ 1172 w 1180"/>
                <a:gd name="T11" fmla="*/ 147 h 1026"/>
                <a:gd name="T12" fmla="*/ 1178 w 1180"/>
                <a:gd name="T13" fmla="*/ 199 h 1026"/>
                <a:gd name="T14" fmla="*/ 1178 w 1180"/>
                <a:gd name="T15" fmla="*/ 244 h 1026"/>
                <a:gd name="T16" fmla="*/ 1180 w 1180"/>
                <a:gd name="T17" fmla="*/ 296 h 1026"/>
                <a:gd name="T18" fmla="*/ 1180 w 1180"/>
                <a:gd name="T19" fmla="*/ 357 h 1026"/>
                <a:gd name="T20" fmla="*/ 1180 w 1180"/>
                <a:gd name="T21" fmla="*/ 396 h 1026"/>
                <a:gd name="T22" fmla="*/ 1180 w 1180"/>
                <a:gd name="T23" fmla="*/ 425 h 1026"/>
                <a:gd name="T24" fmla="*/ 1180 w 1180"/>
                <a:gd name="T25" fmla="*/ 427 h 1026"/>
                <a:gd name="T26" fmla="*/ 1180 w 1180"/>
                <a:gd name="T27" fmla="*/ 435 h 1026"/>
                <a:gd name="T28" fmla="*/ 1178 w 1180"/>
                <a:gd name="T29" fmla="*/ 446 h 1026"/>
                <a:gd name="T30" fmla="*/ 1178 w 1180"/>
                <a:gd name="T31" fmla="*/ 485 h 1026"/>
                <a:gd name="T32" fmla="*/ 1175 w 1180"/>
                <a:gd name="T33" fmla="*/ 511 h 1026"/>
                <a:gd name="T34" fmla="*/ 1172 w 1180"/>
                <a:gd name="T35" fmla="*/ 569 h 1026"/>
                <a:gd name="T36" fmla="*/ 1170 w 1180"/>
                <a:gd name="T37" fmla="*/ 627 h 1026"/>
                <a:gd name="T38" fmla="*/ 1164 w 1180"/>
                <a:gd name="T39" fmla="*/ 711 h 1026"/>
                <a:gd name="T40" fmla="*/ 1159 w 1180"/>
                <a:gd name="T41" fmla="*/ 763 h 1026"/>
                <a:gd name="T42" fmla="*/ 1157 w 1180"/>
                <a:gd name="T43" fmla="*/ 808 h 1026"/>
                <a:gd name="T44" fmla="*/ 1151 w 1180"/>
                <a:gd name="T45" fmla="*/ 863 h 1026"/>
                <a:gd name="T46" fmla="*/ 1143 w 1180"/>
                <a:gd name="T47" fmla="*/ 921 h 1026"/>
                <a:gd name="T48" fmla="*/ 1143 w 1180"/>
                <a:gd name="T49" fmla="*/ 944 h 1026"/>
                <a:gd name="T50" fmla="*/ 1073 w 1180"/>
                <a:gd name="T51" fmla="*/ 934 h 1026"/>
                <a:gd name="T52" fmla="*/ 1007 w 1180"/>
                <a:gd name="T53" fmla="*/ 926 h 1026"/>
                <a:gd name="T54" fmla="*/ 968 w 1180"/>
                <a:gd name="T55" fmla="*/ 921 h 1026"/>
                <a:gd name="T56" fmla="*/ 868 w 1180"/>
                <a:gd name="T57" fmla="*/ 910 h 1026"/>
                <a:gd name="T58" fmla="*/ 797 w 1180"/>
                <a:gd name="T59" fmla="*/ 902 h 1026"/>
                <a:gd name="T60" fmla="*/ 703 w 1180"/>
                <a:gd name="T61" fmla="*/ 921 h 1026"/>
                <a:gd name="T62" fmla="*/ 658 w 1180"/>
                <a:gd name="T63" fmla="*/ 931 h 1026"/>
                <a:gd name="T64" fmla="*/ 632 w 1180"/>
                <a:gd name="T65" fmla="*/ 944 h 1026"/>
                <a:gd name="T66" fmla="*/ 603 w 1180"/>
                <a:gd name="T67" fmla="*/ 981 h 1026"/>
                <a:gd name="T68" fmla="*/ 567 w 1180"/>
                <a:gd name="T69" fmla="*/ 989 h 1026"/>
                <a:gd name="T70" fmla="*/ 459 w 1180"/>
                <a:gd name="T71" fmla="*/ 1015 h 1026"/>
                <a:gd name="T72" fmla="*/ 415 w 1180"/>
                <a:gd name="T73" fmla="*/ 1026 h 1026"/>
                <a:gd name="T74" fmla="*/ 378 w 1180"/>
                <a:gd name="T75" fmla="*/ 989 h 1026"/>
                <a:gd name="T76" fmla="*/ 365 w 1180"/>
                <a:gd name="T77" fmla="*/ 976 h 1026"/>
                <a:gd name="T78" fmla="*/ 326 w 1180"/>
                <a:gd name="T79" fmla="*/ 942 h 1026"/>
                <a:gd name="T80" fmla="*/ 215 w 1180"/>
                <a:gd name="T81" fmla="*/ 834 h 1026"/>
                <a:gd name="T82" fmla="*/ 118 w 1180"/>
                <a:gd name="T83" fmla="*/ 742 h 1026"/>
                <a:gd name="T84" fmla="*/ 14 w 1180"/>
                <a:gd name="T85" fmla="*/ 635 h 1026"/>
                <a:gd name="T86" fmla="*/ 14 w 1180"/>
                <a:gd name="T87" fmla="*/ 593 h 1026"/>
                <a:gd name="T88" fmla="*/ 171 w 1180"/>
                <a:gd name="T89" fmla="*/ 532 h 1026"/>
                <a:gd name="T90" fmla="*/ 297 w 1180"/>
                <a:gd name="T91" fmla="*/ 483 h 1026"/>
                <a:gd name="T92" fmla="*/ 349 w 1180"/>
                <a:gd name="T93" fmla="*/ 475 h 1026"/>
                <a:gd name="T94" fmla="*/ 462 w 1180"/>
                <a:gd name="T95" fmla="*/ 427 h 1026"/>
                <a:gd name="T96" fmla="*/ 622 w 1180"/>
                <a:gd name="T97" fmla="*/ 322 h 1026"/>
                <a:gd name="T98" fmla="*/ 672 w 1180"/>
                <a:gd name="T99" fmla="*/ 309 h 1026"/>
                <a:gd name="T100" fmla="*/ 711 w 1180"/>
                <a:gd name="T101" fmla="*/ 278 h 1026"/>
                <a:gd name="T102" fmla="*/ 719 w 1180"/>
                <a:gd name="T103" fmla="*/ 273 h 1026"/>
                <a:gd name="T104" fmla="*/ 753 w 1180"/>
                <a:gd name="T105" fmla="*/ 246 h 1026"/>
                <a:gd name="T106" fmla="*/ 858 w 1180"/>
                <a:gd name="T107" fmla="*/ 178 h 1026"/>
                <a:gd name="T108" fmla="*/ 942 w 1180"/>
                <a:gd name="T109" fmla="*/ 123 h 1026"/>
                <a:gd name="T110" fmla="*/ 957 w 1180"/>
                <a:gd name="T111" fmla="*/ 115 h 1026"/>
                <a:gd name="T112" fmla="*/ 1012 w 1180"/>
                <a:gd name="T113" fmla="*/ 68 h 1026"/>
                <a:gd name="T114" fmla="*/ 1046 w 1180"/>
                <a:gd name="T115" fmla="*/ 34 h 1026"/>
                <a:gd name="T116" fmla="*/ 1067 w 1180"/>
                <a:gd name="T117" fmla="*/ 15 h 1026"/>
                <a:gd name="T118" fmla="*/ 1094 w 1180"/>
                <a:gd name="T119" fmla="*/ 8 h 1026"/>
                <a:gd name="T120" fmla="*/ 1107 w 1180"/>
                <a:gd name="T121" fmla="*/ 5 h 1026"/>
                <a:gd name="T122" fmla="*/ 1125 w 1180"/>
                <a:gd name="T123" fmla="*/ 2 h 1026"/>
                <a:gd name="T124" fmla="*/ 1154 w 1180"/>
                <a:gd name="T125" fmla="*/ 0 h 10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0" h="1026">
                  <a:moveTo>
                    <a:pt x="1162" y="0"/>
                  </a:moveTo>
                  <a:lnTo>
                    <a:pt x="1162" y="8"/>
                  </a:lnTo>
                  <a:lnTo>
                    <a:pt x="1162" y="10"/>
                  </a:lnTo>
                  <a:lnTo>
                    <a:pt x="1162" y="15"/>
                  </a:lnTo>
                  <a:lnTo>
                    <a:pt x="1162" y="23"/>
                  </a:lnTo>
                  <a:lnTo>
                    <a:pt x="1164" y="39"/>
                  </a:lnTo>
                  <a:lnTo>
                    <a:pt x="1164" y="50"/>
                  </a:lnTo>
                  <a:lnTo>
                    <a:pt x="1164" y="52"/>
                  </a:lnTo>
                  <a:lnTo>
                    <a:pt x="1167" y="84"/>
                  </a:lnTo>
                  <a:lnTo>
                    <a:pt x="1167" y="92"/>
                  </a:lnTo>
                  <a:lnTo>
                    <a:pt x="1167" y="97"/>
                  </a:lnTo>
                  <a:lnTo>
                    <a:pt x="1170" y="115"/>
                  </a:lnTo>
                  <a:lnTo>
                    <a:pt x="1170" y="118"/>
                  </a:lnTo>
                  <a:lnTo>
                    <a:pt x="1170" y="120"/>
                  </a:lnTo>
                  <a:lnTo>
                    <a:pt x="1170" y="123"/>
                  </a:lnTo>
                  <a:lnTo>
                    <a:pt x="1172" y="139"/>
                  </a:lnTo>
                  <a:lnTo>
                    <a:pt x="1172" y="144"/>
                  </a:lnTo>
                  <a:lnTo>
                    <a:pt x="1172" y="147"/>
                  </a:lnTo>
                  <a:lnTo>
                    <a:pt x="1172" y="152"/>
                  </a:lnTo>
                  <a:lnTo>
                    <a:pt x="1175" y="168"/>
                  </a:lnTo>
                  <a:lnTo>
                    <a:pt x="1175" y="183"/>
                  </a:lnTo>
                  <a:lnTo>
                    <a:pt x="1178" y="199"/>
                  </a:lnTo>
                  <a:lnTo>
                    <a:pt x="1178" y="204"/>
                  </a:lnTo>
                  <a:lnTo>
                    <a:pt x="1178" y="223"/>
                  </a:lnTo>
                  <a:lnTo>
                    <a:pt x="1178" y="231"/>
                  </a:lnTo>
                  <a:lnTo>
                    <a:pt x="1178" y="244"/>
                  </a:lnTo>
                  <a:lnTo>
                    <a:pt x="1178" y="249"/>
                  </a:lnTo>
                  <a:lnTo>
                    <a:pt x="1180" y="265"/>
                  </a:lnTo>
                  <a:lnTo>
                    <a:pt x="1180" y="267"/>
                  </a:lnTo>
                  <a:lnTo>
                    <a:pt x="1180" y="291"/>
                  </a:lnTo>
                  <a:lnTo>
                    <a:pt x="1180" y="296"/>
                  </a:lnTo>
                  <a:lnTo>
                    <a:pt x="1180" y="299"/>
                  </a:lnTo>
                  <a:lnTo>
                    <a:pt x="1180" y="343"/>
                  </a:lnTo>
                  <a:lnTo>
                    <a:pt x="1180" y="357"/>
                  </a:lnTo>
                  <a:lnTo>
                    <a:pt x="1180" y="362"/>
                  </a:lnTo>
                  <a:lnTo>
                    <a:pt x="1180" y="364"/>
                  </a:lnTo>
                  <a:lnTo>
                    <a:pt x="1180" y="396"/>
                  </a:lnTo>
                  <a:lnTo>
                    <a:pt x="1180" y="399"/>
                  </a:lnTo>
                  <a:lnTo>
                    <a:pt x="1180" y="417"/>
                  </a:lnTo>
                  <a:lnTo>
                    <a:pt x="1180" y="425"/>
                  </a:lnTo>
                  <a:lnTo>
                    <a:pt x="1180" y="427"/>
                  </a:lnTo>
                  <a:lnTo>
                    <a:pt x="1180" y="430"/>
                  </a:lnTo>
                  <a:lnTo>
                    <a:pt x="1180" y="433"/>
                  </a:lnTo>
                  <a:lnTo>
                    <a:pt x="1180" y="435"/>
                  </a:lnTo>
                  <a:lnTo>
                    <a:pt x="1178" y="441"/>
                  </a:lnTo>
                  <a:lnTo>
                    <a:pt x="1178" y="443"/>
                  </a:lnTo>
                  <a:lnTo>
                    <a:pt x="1178" y="446"/>
                  </a:lnTo>
                  <a:lnTo>
                    <a:pt x="1178" y="451"/>
                  </a:lnTo>
                  <a:lnTo>
                    <a:pt x="1178" y="472"/>
                  </a:lnTo>
                  <a:lnTo>
                    <a:pt x="1178" y="483"/>
                  </a:lnTo>
                  <a:lnTo>
                    <a:pt x="1178" y="485"/>
                  </a:lnTo>
                  <a:lnTo>
                    <a:pt x="1175" y="511"/>
                  </a:lnTo>
                  <a:lnTo>
                    <a:pt x="1175" y="535"/>
                  </a:lnTo>
                  <a:lnTo>
                    <a:pt x="1175" y="540"/>
                  </a:lnTo>
                  <a:lnTo>
                    <a:pt x="1172" y="556"/>
                  </a:lnTo>
                  <a:lnTo>
                    <a:pt x="1172" y="569"/>
                  </a:lnTo>
                  <a:lnTo>
                    <a:pt x="1172" y="588"/>
                  </a:lnTo>
                  <a:lnTo>
                    <a:pt x="1172" y="601"/>
                  </a:lnTo>
                  <a:lnTo>
                    <a:pt x="1170" y="606"/>
                  </a:lnTo>
                  <a:lnTo>
                    <a:pt x="1170" y="611"/>
                  </a:lnTo>
                  <a:lnTo>
                    <a:pt x="1170" y="622"/>
                  </a:lnTo>
                  <a:lnTo>
                    <a:pt x="1170" y="627"/>
                  </a:lnTo>
                  <a:lnTo>
                    <a:pt x="1167" y="669"/>
                  </a:lnTo>
                  <a:lnTo>
                    <a:pt x="1167" y="687"/>
                  </a:lnTo>
                  <a:lnTo>
                    <a:pt x="1164" y="706"/>
                  </a:lnTo>
                  <a:lnTo>
                    <a:pt x="1164" y="711"/>
                  </a:lnTo>
                  <a:lnTo>
                    <a:pt x="1164" y="713"/>
                  </a:lnTo>
                  <a:lnTo>
                    <a:pt x="1164" y="716"/>
                  </a:lnTo>
                  <a:lnTo>
                    <a:pt x="1159" y="763"/>
                  </a:lnTo>
                  <a:lnTo>
                    <a:pt x="1159" y="766"/>
                  </a:lnTo>
                  <a:lnTo>
                    <a:pt x="1157" y="805"/>
                  </a:lnTo>
                  <a:lnTo>
                    <a:pt x="1157" y="808"/>
                  </a:lnTo>
                  <a:lnTo>
                    <a:pt x="1157" y="811"/>
                  </a:lnTo>
                  <a:lnTo>
                    <a:pt x="1154" y="832"/>
                  </a:lnTo>
                  <a:lnTo>
                    <a:pt x="1151" y="847"/>
                  </a:lnTo>
                  <a:lnTo>
                    <a:pt x="1151" y="860"/>
                  </a:lnTo>
                  <a:lnTo>
                    <a:pt x="1151" y="863"/>
                  </a:lnTo>
                  <a:lnTo>
                    <a:pt x="1151" y="866"/>
                  </a:lnTo>
                  <a:lnTo>
                    <a:pt x="1149" y="889"/>
                  </a:lnTo>
                  <a:lnTo>
                    <a:pt x="1149" y="892"/>
                  </a:lnTo>
                  <a:lnTo>
                    <a:pt x="1143" y="921"/>
                  </a:lnTo>
                  <a:lnTo>
                    <a:pt x="1143" y="929"/>
                  </a:lnTo>
                  <a:lnTo>
                    <a:pt x="1143" y="931"/>
                  </a:lnTo>
                  <a:lnTo>
                    <a:pt x="1143" y="944"/>
                  </a:lnTo>
                  <a:lnTo>
                    <a:pt x="1136" y="944"/>
                  </a:lnTo>
                  <a:lnTo>
                    <a:pt x="1130" y="944"/>
                  </a:lnTo>
                  <a:lnTo>
                    <a:pt x="1122" y="942"/>
                  </a:lnTo>
                  <a:lnTo>
                    <a:pt x="1086" y="937"/>
                  </a:lnTo>
                  <a:lnTo>
                    <a:pt x="1073" y="934"/>
                  </a:lnTo>
                  <a:lnTo>
                    <a:pt x="1070" y="934"/>
                  </a:lnTo>
                  <a:lnTo>
                    <a:pt x="1065" y="934"/>
                  </a:lnTo>
                  <a:lnTo>
                    <a:pt x="1044" y="931"/>
                  </a:lnTo>
                  <a:lnTo>
                    <a:pt x="1031" y="929"/>
                  </a:lnTo>
                  <a:lnTo>
                    <a:pt x="1028" y="929"/>
                  </a:lnTo>
                  <a:lnTo>
                    <a:pt x="1007" y="926"/>
                  </a:lnTo>
                  <a:lnTo>
                    <a:pt x="989" y="923"/>
                  </a:lnTo>
                  <a:lnTo>
                    <a:pt x="984" y="921"/>
                  </a:lnTo>
                  <a:lnTo>
                    <a:pt x="981" y="921"/>
                  </a:lnTo>
                  <a:lnTo>
                    <a:pt x="968" y="921"/>
                  </a:lnTo>
                  <a:lnTo>
                    <a:pt x="934" y="916"/>
                  </a:lnTo>
                  <a:lnTo>
                    <a:pt x="918" y="916"/>
                  </a:lnTo>
                  <a:lnTo>
                    <a:pt x="915" y="916"/>
                  </a:lnTo>
                  <a:lnTo>
                    <a:pt x="905" y="913"/>
                  </a:lnTo>
                  <a:lnTo>
                    <a:pt x="868" y="910"/>
                  </a:lnTo>
                  <a:lnTo>
                    <a:pt x="860" y="908"/>
                  </a:lnTo>
                  <a:lnTo>
                    <a:pt x="852" y="908"/>
                  </a:lnTo>
                  <a:lnTo>
                    <a:pt x="821" y="905"/>
                  </a:lnTo>
                  <a:lnTo>
                    <a:pt x="808" y="902"/>
                  </a:lnTo>
                  <a:lnTo>
                    <a:pt x="800" y="902"/>
                  </a:lnTo>
                  <a:lnTo>
                    <a:pt x="797" y="902"/>
                  </a:lnTo>
                  <a:lnTo>
                    <a:pt x="787" y="905"/>
                  </a:lnTo>
                  <a:lnTo>
                    <a:pt x="766" y="910"/>
                  </a:lnTo>
                  <a:lnTo>
                    <a:pt x="732" y="916"/>
                  </a:lnTo>
                  <a:lnTo>
                    <a:pt x="703" y="921"/>
                  </a:lnTo>
                  <a:lnTo>
                    <a:pt x="679" y="926"/>
                  </a:lnTo>
                  <a:lnTo>
                    <a:pt x="672" y="929"/>
                  </a:lnTo>
                  <a:lnTo>
                    <a:pt x="669" y="929"/>
                  </a:lnTo>
                  <a:lnTo>
                    <a:pt x="664" y="929"/>
                  </a:lnTo>
                  <a:lnTo>
                    <a:pt x="658" y="931"/>
                  </a:lnTo>
                  <a:lnTo>
                    <a:pt x="653" y="931"/>
                  </a:lnTo>
                  <a:lnTo>
                    <a:pt x="648" y="934"/>
                  </a:lnTo>
                  <a:lnTo>
                    <a:pt x="645" y="934"/>
                  </a:lnTo>
                  <a:lnTo>
                    <a:pt x="640" y="937"/>
                  </a:lnTo>
                  <a:lnTo>
                    <a:pt x="637" y="939"/>
                  </a:lnTo>
                  <a:lnTo>
                    <a:pt x="632" y="944"/>
                  </a:lnTo>
                  <a:lnTo>
                    <a:pt x="624" y="952"/>
                  </a:lnTo>
                  <a:lnTo>
                    <a:pt x="617" y="958"/>
                  </a:lnTo>
                  <a:lnTo>
                    <a:pt x="614" y="963"/>
                  </a:lnTo>
                  <a:lnTo>
                    <a:pt x="609" y="968"/>
                  </a:lnTo>
                  <a:lnTo>
                    <a:pt x="606" y="973"/>
                  </a:lnTo>
                  <a:lnTo>
                    <a:pt x="603" y="981"/>
                  </a:lnTo>
                  <a:lnTo>
                    <a:pt x="593" y="984"/>
                  </a:lnTo>
                  <a:lnTo>
                    <a:pt x="582" y="986"/>
                  </a:lnTo>
                  <a:lnTo>
                    <a:pt x="577" y="986"/>
                  </a:lnTo>
                  <a:lnTo>
                    <a:pt x="575" y="986"/>
                  </a:lnTo>
                  <a:lnTo>
                    <a:pt x="569" y="989"/>
                  </a:lnTo>
                  <a:lnTo>
                    <a:pt x="567" y="989"/>
                  </a:lnTo>
                  <a:lnTo>
                    <a:pt x="559" y="992"/>
                  </a:lnTo>
                  <a:lnTo>
                    <a:pt x="517" y="1002"/>
                  </a:lnTo>
                  <a:lnTo>
                    <a:pt x="478" y="1010"/>
                  </a:lnTo>
                  <a:lnTo>
                    <a:pt x="470" y="1013"/>
                  </a:lnTo>
                  <a:lnTo>
                    <a:pt x="459" y="1015"/>
                  </a:lnTo>
                  <a:lnTo>
                    <a:pt x="454" y="1015"/>
                  </a:lnTo>
                  <a:lnTo>
                    <a:pt x="449" y="1018"/>
                  </a:lnTo>
                  <a:lnTo>
                    <a:pt x="443" y="1021"/>
                  </a:lnTo>
                  <a:lnTo>
                    <a:pt x="415" y="1026"/>
                  </a:lnTo>
                  <a:lnTo>
                    <a:pt x="388" y="1000"/>
                  </a:lnTo>
                  <a:lnTo>
                    <a:pt x="386" y="997"/>
                  </a:lnTo>
                  <a:lnTo>
                    <a:pt x="383" y="997"/>
                  </a:lnTo>
                  <a:lnTo>
                    <a:pt x="378" y="989"/>
                  </a:lnTo>
                  <a:lnTo>
                    <a:pt x="373" y="986"/>
                  </a:lnTo>
                  <a:lnTo>
                    <a:pt x="373" y="984"/>
                  </a:lnTo>
                  <a:lnTo>
                    <a:pt x="370" y="981"/>
                  </a:lnTo>
                  <a:lnTo>
                    <a:pt x="365" y="976"/>
                  </a:lnTo>
                  <a:lnTo>
                    <a:pt x="360" y="973"/>
                  </a:lnTo>
                  <a:lnTo>
                    <a:pt x="354" y="968"/>
                  </a:lnTo>
                  <a:lnTo>
                    <a:pt x="339" y="952"/>
                  </a:lnTo>
                  <a:lnTo>
                    <a:pt x="336" y="950"/>
                  </a:lnTo>
                  <a:lnTo>
                    <a:pt x="328" y="944"/>
                  </a:lnTo>
                  <a:lnTo>
                    <a:pt x="326" y="942"/>
                  </a:lnTo>
                  <a:lnTo>
                    <a:pt x="326" y="939"/>
                  </a:lnTo>
                  <a:lnTo>
                    <a:pt x="299" y="913"/>
                  </a:lnTo>
                  <a:lnTo>
                    <a:pt x="265" y="881"/>
                  </a:lnTo>
                  <a:lnTo>
                    <a:pt x="215" y="834"/>
                  </a:lnTo>
                  <a:lnTo>
                    <a:pt x="210" y="832"/>
                  </a:lnTo>
                  <a:lnTo>
                    <a:pt x="208" y="829"/>
                  </a:lnTo>
                  <a:lnTo>
                    <a:pt x="208" y="826"/>
                  </a:lnTo>
                  <a:lnTo>
                    <a:pt x="205" y="824"/>
                  </a:lnTo>
                  <a:lnTo>
                    <a:pt x="155" y="776"/>
                  </a:lnTo>
                  <a:lnTo>
                    <a:pt x="118" y="742"/>
                  </a:lnTo>
                  <a:lnTo>
                    <a:pt x="79" y="706"/>
                  </a:lnTo>
                  <a:lnTo>
                    <a:pt x="61" y="687"/>
                  </a:lnTo>
                  <a:lnTo>
                    <a:pt x="45" y="671"/>
                  </a:lnTo>
                  <a:lnTo>
                    <a:pt x="21" y="645"/>
                  </a:lnTo>
                  <a:lnTo>
                    <a:pt x="16" y="640"/>
                  </a:lnTo>
                  <a:lnTo>
                    <a:pt x="14" y="635"/>
                  </a:lnTo>
                  <a:lnTo>
                    <a:pt x="11" y="627"/>
                  </a:lnTo>
                  <a:lnTo>
                    <a:pt x="6" y="616"/>
                  </a:lnTo>
                  <a:lnTo>
                    <a:pt x="6" y="611"/>
                  </a:lnTo>
                  <a:lnTo>
                    <a:pt x="0" y="598"/>
                  </a:lnTo>
                  <a:lnTo>
                    <a:pt x="14" y="593"/>
                  </a:lnTo>
                  <a:lnTo>
                    <a:pt x="53" y="577"/>
                  </a:lnTo>
                  <a:lnTo>
                    <a:pt x="90" y="561"/>
                  </a:lnTo>
                  <a:lnTo>
                    <a:pt x="111" y="553"/>
                  </a:lnTo>
                  <a:lnTo>
                    <a:pt x="132" y="546"/>
                  </a:lnTo>
                  <a:lnTo>
                    <a:pt x="155" y="538"/>
                  </a:lnTo>
                  <a:lnTo>
                    <a:pt x="171" y="532"/>
                  </a:lnTo>
                  <a:lnTo>
                    <a:pt x="176" y="530"/>
                  </a:lnTo>
                  <a:lnTo>
                    <a:pt x="202" y="519"/>
                  </a:lnTo>
                  <a:lnTo>
                    <a:pt x="229" y="509"/>
                  </a:lnTo>
                  <a:lnTo>
                    <a:pt x="252" y="498"/>
                  </a:lnTo>
                  <a:lnTo>
                    <a:pt x="276" y="490"/>
                  </a:lnTo>
                  <a:lnTo>
                    <a:pt x="297" y="483"/>
                  </a:lnTo>
                  <a:lnTo>
                    <a:pt x="305" y="477"/>
                  </a:lnTo>
                  <a:lnTo>
                    <a:pt x="320" y="477"/>
                  </a:lnTo>
                  <a:lnTo>
                    <a:pt x="331" y="477"/>
                  </a:lnTo>
                  <a:lnTo>
                    <a:pt x="341" y="477"/>
                  </a:lnTo>
                  <a:lnTo>
                    <a:pt x="346" y="475"/>
                  </a:lnTo>
                  <a:lnTo>
                    <a:pt x="349" y="475"/>
                  </a:lnTo>
                  <a:lnTo>
                    <a:pt x="354" y="472"/>
                  </a:lnTo>
                  <a:lnTo>
                    <a:pt x="360" y="469"/>
                  </a:lnTo>
                  <a:lnTo>
                    <a:pt x="365" y="469"/>
                  </a:lnTo>
                  <a:lnTo>
                    <a:pt x="370" y="467"/>
                  </a:lnTo>
                  <a:lnTo>
                    <a:pt x="449" y="433"/>
                  </a:lnTo>
                  <a:lnTo>
                    <a:pt x="462" y="427"/>
                  </a:lnTo>
                  <a:lnTo>
                    <a:pt x="480" y="420"/>
                  </a:lnTo>
                  <a:lnTo>
                    <a:pt x="533" y="399"/>
                  </a:lnTo>
                  <a:lnTo>
                    <a:pt x="569" y="383"/>
                  </a:lnTo>
                  <a:lnTo>
                    <a:pt x="596" y="370"/>
                  </a:lnTo>
                  <a:lnTo>
                    <a:pt x="622" y="322"/>
                  </a:lnTo>
                  <a:lnTo>
                    <a:pt x="640" y="317"/>
                  </a:lnTo>
                  <a:lnTo>
                    <a:pt x="664" y="312"/>
                  </a:lnTo>
                  <a:lnTo>
                    <a:pt x="672" y="309"/>
                  </a:lnTo>
                  <a:lnTo>
                    <a:pt x="674" y="307"/>
                  </a:lnTo>
                  <a:lnTo>
                    <a:pt x="677" y="304"/>
                  </a:lnTo>
                  <a:lnTo>
                    <a:pt x="690" y="296"/>
                  </a:lnTo>
                  <a:lnTo>
                    <a:pt x="711" y="280"/>
                  </a:lnTo>
                  <a:lnTo>
                    <a:pt x="711" y="278"/>
                  </a:lnTo>
                  <a:lnTo>
                    <a:pt x="714" y="278"/>
                  </a:lnTo>
                  <a:lnTo>
                    <a:pt x="714" y="275"/>
                  </a:lnTo>
                  <a:lnTo>
                    <a:pt x="716" y="275"/>
                  </a:lnTo>
                  <a:lnTo>
                    <a:pt x="716" y="273"/>
                  </a:lnTo>
                  <a:lnTo>
                    <a:pt x="719" y="273"/>
                  </a:lnTo>
                  <a:lnTo>
                    <a:pt x="721" y="270"/>
                  </a:lnTo>
                  <a:lnTo>
                    <a:pt x="734" y="259"/>
                  </a:lnTo>
                  <a:lnTo>
                    <a:pt x="745" y="252"/>
                  </a:lnTo>
                  <a:lnTo>
                    <a:pt x="753" y="246"/>
                  </a:lnTo>
                  <a:lnTo>
                    <a:pt x="766" y="236"/>
                  </a:lnTo>
                  <a:lnTo>
                    <a:pt x="826" y="199"/>
                  </a:lnTo>
                  <a:lnTo>
                    <a:pt x="829" y="196"/>
                  </a:lnTo>
                  <a:lnTo>
                    <a:pt x="834" y="194"/>
                  </a:lnTo>
                  <a:lnTo>
                    <a:pt x="858" y="178"/>
                  </a:lnTo>
                  <a:lnTo>
                    <a:pt x="866" y="173"/>
                  </a:lnTo>
                  <a:lnTo>
                    <a:pt x="879" y="165"/>
                  </a:lnTo>
                  <a:lnTo>
                    <a:pt x="939" y="126"/>
                  </a:lnTo>
                  <a:lnTo>
                    <a:pt x="942" y="123"/>
                  </a:lnTo>
                  <a:lnTo>
                    <a:pt x="944" y="123"/>
                  </a:lnTo>
                  <a:lnTo>
                    <a:pt x="947" y="120"/>
                  </a:lnTo>
                  <a:lnTo>
                    <a:pt x="955" y="115"/>
                  </a:lnTo>
                  <a:lnTo>
                    <a:pt x="957" y="115"/>
                  </a:lnTo>
                  <a:lnTo>
                    <a:pt x="968" y="107"/>
                  </a:lnTo>
                  <a:lnTo>
                    <a:pt x="984" y="97"/>
                  </a:lnTo>
                  <a:lnTo>
                    <a:pt x="991" y="92"/>
                  </a:lnTo>
                  <a:lnTo>
                    <a:pt x="1002" y="78"/>
                  </a:lnTo>
                  <a:lnTo>
                    <a:pt x="1012" y="71"/>
                  </a:lnTo>
                  <a:lnTo>
                    <a:pt x="1012" y="68"/>
                  </a:lnTo>
                  <a:lnTo>
                    <a:pt x="1015" y="65"/>
                  </a:lnTo>
                  <a:lnTo>
                    <a:pt x="1020" y="60"/>
                  </a:lnTo>
                  <a:lnTo>
                    <a:pt x="1031" y="50"/>
                  </a:lnTo>
                  <a:lnTo>
                    <a:pt x="1046" y="34"/>
                  </a:lnTo>
                  <a:lnTo>
                    <a:pt x="1054" y="26"/>
                  </a:lnTo>
                  <a:lnTo>
                    <a:pt x="1060" y="21"/>
                  </a:lnTo>
                  <a:lnTo>
                    <a:pt x="1060" y="18"/>
                  </a:lnTo>
                  <a:lnTo>
                    <a:pt x="1062" y="18"/>
                  </a:lnTo>
                  <a:lnTo>
                    <a:pt x="1065" y="15"/>
                  </a:lnTo>
                  <a:lnTo>
                    <a:pt x="1067" y="15"/>
                  </a:lnTo>
                  <a:lnTo>
                    <a:pt x="1070" y="13"/>
                  </a:lnTo>
                  <a:lnTo>
                    <a:pt x="1073" y="13"/>
                  </a:lnTo>
                  <a:lnTo>
                    <a:pt x="1075" y="10"/>
                  </a:lnTo>
                  <a:lnTo>
                    <a:pt x="1078" y="10"/>
                  </a:lnTo>
                  <a:lnTo>
                    <a:pt x="1086" y="8"/>
                  </a:lnTo>
                  <a:lnTo>
                    <a:pt x="1094" y="8"/>
                  </a:lnTo>
                  <a:lnTo>
                    <a:pt x="1096" y="8"/>
                  </a:lnTo>
                  <a:lnTo>
                    <a:pt x="1101" y="5"/>
                  </a:lnTo>
                  <a:lnTo>
                    <a:pt x="1107" y="5"/>
                  </a:lnTo>
                  <a:lnTo>
                    <a:pt x="1112" y="5"/>
                  </a:lnTo>
                  <a:lnTo>
                    <a:pt x="1115" y="5"/>
                  </a:lnTo>
                  <a:lnTo>
                    <a:pt x="1117" y="5"/>
                  </a:lnTo>
                  <a:lnTo>
                    <a:pt x="1120" y="5"/>
                  </a:lnTo>
                  <a:lnTo>
                    <a:pt x="1125" y="2"/>
                  </a:lnTo>
                  <a:lnTo>
                    <a:pt x="1130" y="2"/>
                  </a:lnTo>
                  <a:lnTo>
                    <a:pt x="1143" y="2"/>
                  </a:lnTo>
                  <a:lnTo>
                    <a:pt x="1146" y="0"/>
                  </a:lnTo>
                  <a:lnTo>
                    <a:pt x="1154" y="0"/>
                  </a:lnTo>
                  <a:lnTo>
                    <a:pt x="1162" y="0"/>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3" name="フリーフォーム 222"/>
            <p:cNvSpPr>
              <a:spLocks/>
            </p:cNvSpPr>
            <p:nvPr/>
          </p:nvSpPr>
          <p:spPr bwMode="auto">
            <a:xfrm>
              <a:off x="2496214" y="3212837"/>
              <a:ext cx="435887" cy="818808"/>
            </a:xfrm>
            <a:custGeom>
              <a:avLst/>
              <a:gdLst>
                <a:gd name="T0" fmla="*/ 689 w 910"/>
                <a:gd name="T1" fmla="*/ 556 h 1682"/>
                <a:gd name="T2" fmla="*/ 721 w 910"/>
                <a:gd name="T3" fmla="*/ 603 h 1682"/>
                <a:gd name="T4" fmla="*/ 763 w 910"/>
                <a:gd name="T5" fmla="*/ 666 h 1682"/>
                <a:gd name="T6" fmla="*/ 821 w 910"/>
                <a:gd name="T7" fmla="*/ 745 h 1682"/>
                <a:gd name="T8" fmla="*/ 870 w 910"/>
                <a:gd name="T9" fmla="*/ 816 h 1682"/>
                <a:gd name="T10" fmla="*/ 907 w 910"/>
                <a:gd name="T11" fmla="*/ 879 h 1682"/>
                <a:gd name="T12" fmla="*/ 810 w 910"/>
                <a:gd name="T13" fmla="*/ 992 h 1682"/>
                <a:gd name="T14" fmla="*/ 758 w 910"/>
                <a:gd name="T15" fmla="*/ 1005 h 1682"/>
                <a:gd name="T16" fmla="*/ 758 w 910"/>
                <a:gd name="T17" fmla="*/ 1049 h 1682"/>
                <a:gd name="T18" fmla="*/ 765 w 910"/>
                <a:gd name="T19" fmla="*/ 1091 h 1682"/>
                <a:gd name="T20" fmla="*/ 771 w 910"/>
                <a:gd name="T21" fmla="*/ 1133 h 1682"/>
                <a:gd name="T22" fmla="*/ 768 w 910"/>
                <a:gd name="T23" fmla="*/ 1165 h 1682"/>
                <a:gd name="T24" fmla="*/ 784 w 910"/>
                <a:gd name="T25" fmla="*/ 1209 h 1682"/>
                <a:gd name="T26" fmla="*/ 781 w 910"/>
                <a:gd name="T27" fmla="*/ 1259 h 1682"/>
                <a:gd name="T28" fmla="*/ 765 w 910"/>
                <a:gd name="T29" fmla="*/ 1356 h 1682"/>
                <a:gd name="T30" fmla="*/ 724 w 910"/>
                <a:gd name="T31" fmla="*/ 1446 h 1682"/>
                <a:gd name="T32" fmla="*/ 703 w 910"/>
                <a:gd name="T33" fmla="*/ 1480 h 1682"/>
                <a:gd name="T34" fmla="*/ 695 w 910"/>
                <a:gd name="T35" fmla="*/ 1516 h 1682"/>
                <a:gd name="T36" fmla="*/ 629 w 910"/>
                <a:gd name="T37" fmla="*/ 1537 h 1682"/>
                <a:gd name="T38" fmla="*/ 595 w 910"/>
                <a:gd name="T39" fmla="*/ 1551 h 1682"/>
                <a:gd name="T40" fmla="*/ 551 w 910"/>
                <a:gd name="T41" fmla="*/ 1572 h 1682"/>
                <a:gd name="T42" fmla="*/ 509 w 910"/>
                <a:gd name="T43" fmla="*/ 1595 h 1682"/>
                <a:gd name="T44" fmla="*/ 440 w 910"/>
                <a:gd name="T45" fmla="*/ 1635 h 1682"/>
                <a:gd name="T46" fmla="*/ 380 w 910"/>
                <a:gd name="T47" fmla="*/ 1661 h 1682"/>
                <a:gd name="T48" fmla="*/ 320 w 910"/>
                <a:gd name="T49" fmla="*/ 1679 h 1682"/>
                <a:gd name="T50" fmla="*/ 288 w 910"/>
                <a:gd name="T51" fmla="*/ 1677 h 1682"/>
                <a:gd name="T52" fmla="*/ 262 w 910"/>
                <a:gd name="T53" fmla="*/ 1663 h 1682"/>
                <a:gd name="T54" fmla="*/ 252 w 910"/>
                <a:gd name="T55" fmla="*/ 1637 h 1682"/>
                <a:gd name="T56" fmla="*/ 273 w 910"/>
                <a:gd name="T57" fmla="*/ 1606 h 1682"/>
                <a:gd name="T58" fmla="*/ 307 w 910"/>
                <a:gd name="T59" fmla="*/ 1556 h 1682"/>
                <a:gd name="T60" fmla="*/ 320 w 910"/>
                <a:gd name="T61" fmla="*/ 1506 h 1682"/>
                <a:gd name="T62" fmla="*/ 325 w 910"/>
                <a:gd name="T63" fmla="*/ 1438 h 1682"/>
                <a:gd name="T64" fmla="*/ 312 w 910"/>
                <a:gd name="T65" fmla="*/ 1385 h 1682"/>
                <a:gd name="T66" fmla="*/ 283 w 910"/>
                <a:gd name="T67" fmla="*/ 1325 h 1682"/>
                <a:gd name="T68" fmla="*/ 246 w 910"/>
                <a:gd name="T69" fmla="*/ 1264 h 1682"/>
                <a:gd name="T70" fmla="*/ 204 w 910"/>
                <a:gd name="T71" fmla="*/ 1202 h 1682"/>
                <a:gd name="T72" fmla="*/ 181 w 910"/>
                <a:gd name="T73" fmla="*/ 1157 h 1682"/>
                <a:gd name="T74" fmla="*/ 163 w 910"/>
                <a:gd name="T75" fmla="*/ 1102 h 1682"/>
                <a:gd name="T76" fmla="*/ 157 w 910"/>
                <a:gd name="T77" fmla="*/ 1057 h 1682"/>
                <a:gd name="T78" fmla="*/ 176 w 910"/>
                <a:gd name="T79" fmla="*/ 999 h 1682"/>
                <a:gd name="T80" fmla="*/ 202 w 910"/>
                <a:gd name="T81" fmla="*/ 957 h 1682"/>
                <a:gd name="T82" fmla="*/ 262 w 910"/>
                <a:gd name="T83" fmla="*/ 881 h 1682"/>
                <a:gd name="T84" fmla="*/ 286 w 910"/>
                <a:gd name="T85" fmla="*/ 805 h 1682"/>
                <a:gd name="T86" fmla="*/ 275 w 910"/>
                <a:gd name="T87" fmla="*/ 713 h 1682"/>
                <a:gd name="T88" fmla="*/ 257 w 910"/>
                <a:gd name="T89" fmla="*/ 674 h 1682"/>
                <a:gd name="T90" fmla="*/ 212 w 910"/>
                <a:gd name="T91" fmla="*/ 601 h 1682"/>
                <a:gd name="T92" fmla="*/ 121 w 910"/>
                <a:gd name="T93" fmla="*/ 540 h 1682"/>
                <a:gd name="T94" fmla="*/ 79 w 910"/>
                <a:gd name="T95" fmla="*/ 522 h 1682"/>
                <a:gd name="T96" fmla="*/ 34 w 910"/>
                <a:gd name="T97" fmla="*/ 482 h 1682"/>
                <a:gd name="T98" fmla="*/ 165 w 910"/>
                <a:gd name="T99" fmla="*/ 231 h 1682"/>
                <a:gd name="T100" fmla="*/ 225 w 910"/>
                <a:gd name="T101" fmla="*/ 139 h 1682"/>
                <a:gd name="T102" fmla="*/ 291 w 910"/>
                <a:gd name="T103" fmla="*/ 68 h 1682"/>
                <a:gd name="T104" fmla="*/ 336 w 910"/>
                <a:gd name="T105" fmla="*/ 36 h 1682"/>
                <a:gd name="T106" fmla="*/ 414 w 910"/>
                <a:gd name="T107" fmla="*/ 0 h 1682"/>
                <a:gd name="T108" fmla="*/ 464 w 910"/>
                <a:gd name="T109" fmla="*/ 112 h 1682"/>
                <a:gd name="T110" fmla="*/ 495 w 910"/>
                <a:gd name="T111" fmla="*/ 183 h 1682"/>
                <a:gd name="T112" fmla="*/ 543 w 910"/>
                <a:gd name="T113" fmla="*/ 291 h 1682"/>
                <a:gd name="T114" fmla="*/ 564 w 910"/>
                <a:gd name="T115" fmla="*/ 341 h 1682"/>
                <a:gd name="T116" fmla="*/ 592 w 910"/>
                <a:gd name="T117" fmla="*/ 401 h 1682"/>
                <a:gd name="T118" fmla="*/ 619 w 910"/>
                <a:gd name="T119" fmla="*/ 448 h 1682"/>
                <a:gd name="T120" fmla="*/ 640 w 910"/>
                <a:gd name="T121" fmla="*/ 482 h 1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10" h="1682">
                  <a:moveTo>
                    <a:pt x="648" y="496"/>
                  </a:moveTo>
                  <a:lnTo>
                    <a:pt x="653" y="501"/>
                  </a:lnTo>
                  <a:lnTo>
                    <a:pt x="653" y="503"/>
                  </a:lnTo>
                  <a:lnTo>
                    <a:pt x="661" y="514"/>
                  </a:lnTo>
                  <a:lnTo>
                    <a:pt x="666" y="524"/>
                  </a:lnTo>
                  <a:lnTo>
                    <a:pt x="669" y="524"/>
                  </a:lnTo>
                  <a:lnTo>
                    <a:pt x="669" y="527"/>
                  </a:lnTo>
                  <a:lnTo>
                    <a:pt x="674" y="535"/>
                  </a:lnTo>
                  <a:lnTo>
                    <a:pt x="684" y="548"/>
                  </a:lnTo>
                  <a:lnTo>
                    <a:pt x="689" y="556"/>
                  </a:lnTo>
                  <a:lnTo>
                    <a:pt x="692" y="561"/>
                  </a:lnTo>
                  <a:lnTo>
                    <a:pt x="697" y="569"/>
                  </a:lnTo>
                  <a:lnTo>
                    <a:pt x="700" y="572"/>
                  </a:lnTo>
                  <a:lnTo>
                    <a:pt x="700" y="574"/>
                  </a:lnTo>
                  <a:lnTo>
                    <a:pt x="703" y="574"/>
                  </a:lnTo>
                  <a:lnTo>
                    <a:pt x="703" y="577"/>
                  </a:lnTo>
                  <a:lnTo>
                    <a:pt x="705" y="582"/>
                  </a:lnTo>
                  <a:lnTo>
                    <a:pt x="710" y="587"/>
                  </a:lnTo>
                  <a:lnTo>
                    <a:pt x="713" y="593"/>
                  </a:lnTo>
                  <a:lnTo>
                    <a:pt x="721" y="603"/>
                  </a:lnTo>
                  <a:lnTo>
                    <a:pt x="721" y="606"/>
                  </a:lnTo>
                  <a:lnTo>
                    <a:pt x="726" y="614"/>
                  </a:lnTo>
                  <a:lnTo>
                    <a:pt x="729" y="614"/>
                  </a:lnTo>
                  <a:lnTo>
                    <a:pt x="734" y="622"/>
                  </a:lnTo>
                  <a:lnTo>
                    <a:pt x="737" y="629"/>
                  </a:lnTo>
                  <a:lnTo>
                    <a:pt x="739" y="629"/>
                  </a:lnTo>
                  <a:lnTo>
                    <a:pt x="739" y="632"/>
                  </a:lnTo>
                  <a:lnTo>
                    <a:pt x="742" y="635"/>
                  </a:lnTo>
                  <a:lnTo>
                    <a:pt x="752" y="650"/>
                  </a:lnTo>
                  <a:lnTo>
                    <a:pt x="763" y="666"/>
                  </a:lnTo>
                  <a:lnTo>
                    <a:pt x="765" y="671"/>
                  </a:lnTo>
                  <a:lnTo>
                    <a:pt x="768" y="674"/>
                  </a:lnTo>
                  <a:lnTo>
                    <a:pt x="771" y="677"/>
                  </a:lnTo>
                  <a:lnTo>
                    <a:pt x="781" y="692"/>
                  </a:lnTo>
                  <a:lnTo>
                    <a:pt x="781" y="695"/>
                  </a:lnTo>
                  <a:lnTo>
                    <a:pt x="797" y="716"/>
                  </a:lnTo>
                  <a:lnTo>
                    <a:pt x="800" y="719"/>
                  </a:lnTo>
                  <a:lnTo>
                    <a:pt x="802" y="719"/>
                  </a:lnTo>
                  <a:lnTo>
                    <a:pt x="810" y="732"/>
                  </a:lnTo>
                  <a:lnTo>
                    <a:pt x="821" y="745"/>
                  </a:lnTo>
                  <a:lnTo>
                    <a:pt x="828" y="755"/>
                  </a:lnTo>
                  <a:lnTo>
                    <a:pt x="831" y="758"/>
                  </a:lnTo>
                  <a:lnTo>
                    <a:pt x="836" y="768"/>
                  </a:lnTo>
                  <a:lnTo>
                    <a:pt x="842" y="776"/>
                  </a:lnTo>
                  <a:lnTo>
                    <a:pt x="847" y="784"/>
                  </a:lnTo>
                  <a:lnTo>
                    <a:pt x="849" y="787"/>
                  </a:lnTo>
                  <a:lnTo>
                    <a:pt x="852" y="789"/>
                  </a:lnTo>
                  <a:lnTo>
                    <a:pt x="855" y="795"/>
                  </a:lnTo>
                  <a:lnTo>
                    <a:pt x="862" y="805"/>
                  </a:lnTo>
                  <a:lnTo>
                    <a:pt x="870" y="816"/>
                  </a:lnTo>
                  <a:lnTo>
                    <a:pt x="876" y="826"/>
                  </a:lnTo>
                  <a:lnTo>
                    <a:pt x="886" y="842"/>
                  </a:lnTo>
                  <a:lnTo>
                    <a:pt x="891" y="847"/>
                  </a:lnTo>
                  <a:lnTo>
                    <a:pt x="894" y="852"/>
                  </a:lnTo>
                  <a:lnTo>
                    <a:pt x="902" y="860"/>
                  </a:lnTo>
                  <a:lnTo>
                    <a:pt x="904" y="866"/>
                  </a:lnTo>
                  <a:lnTo>
                    <a:pt x="904" y="868"/>
                  </a:lnTo>
                  <a:lnTo>
                    <a:pt x="910" y="873"/>
                  </a:lnTo>
                  <a:lnTo>
                    <a:pt x="907" y="876"/>
                  </a:lnTo>
                  <a:lnTo>
                    <a:pt x="907" y="879"/>
                  </a:lnTo>
                  <a:lnTo>
                    <a:pt x="904" y="881"/>
                  </a:lnTo>
                  <a:lnTo>
                    <a:pt x="891" y="897"/>
                  </a:lnTo>
                  <a:lnTo>
                    <a:pt x="878" y="913"/>
                  </a:lnTo>
                  <a:lnTo>
                    <a:pt x="870" y="926"/>
                  </a:lnTo>
                  <a:lnTo>
                    <a:pt x="842" y="957"/>
                  </a:lnTo>
                  <a:lnTo>
                    <a:pt x="831" y="968"/>
                  </a:lnTo>
                  <a:lnTo>
                    <a:pt x="818" y="981"/>
                  </a:lnTo>
                  <a:lnTo>
                    <a:pt x="815" y="986"/>
                  </a:lnTo>
                  <a:lnTo>
                    <a:pt x="813" y="989"/>
                  </a:lnTo>
                  <a:lnTo>
                    <a:pt x="810" y="992"/>
                  </a:lnTo>
                  <a:lnTo>
                    <a:pt x="807" y="992"/>
                  </a:lnTo>
                  <a:lnTo>
                    <a:pt x="794" y="994"/>
                  </a:lnTo>
                  <a:lnTo>
                    <a:pt x="773" y="992"/>
                  </a:lnTo>
                  <a:lnTo>
                    <a:pt x="760" y="992"/>
                  </a:lnTo>
                  <a:lnTo>
                    <a:pt x="752" y="989"/>
                  </a:lnTo>
                  <a:lnTo>
                    <a:pt x="755" y="994"/>
                  </a:lnTo>
                  <a:lnTo>
                    <a:pt x="755" y="997"/>
                  </a:lnTo>
                  <a:lnTo>
                    <a:pt x="758" y="999"/>
                  </a:lnTo>
                  <a:lnTo>
                    <a:pt x="758" y="1002"/>
                  </a:lnTo>
                  <a:lnTo>
                    <a:pt x="758" y="1005"/>
                  </a:lnTo>
                  <a:lnTo>
                    <a:pt x="758" y="1007"/>
                  </a:lnTo>
                  <a:lnTo>
                    <a:pt x="760" y="1007"/>
                  </a:lnTo>
                  <a:lnTo>
                    <a:pt x="760" y="1010"/>
                  </a:lnTo>
                  <a:lnTo>
                    <a:pt x="760" y="1015"/>
                  </a:lnTo>
                  <a:lnTo>
                    <a:pt x="760" y="1018"/>
                  </a:lnTo>
                  <a:lnTo>
                    <a:pt x="760" y="1023"/>
                  </a:lnTo>
                  <a:lnTo>
                    <a:pt x="760" y="1028"/>
                  </a:lnTo>
                  <a:lnTo>
                    <a:pt x="760" y="1034"/>
                  </a:lnTo>
                  <a:lnTo>
                    <a:pt x="760" y="1041"/>
                  </a:lnTo>
                  <a:lnTo>
                    <a:pt x="758" y="1049"/>
                  </a:lnTo>
                  <a:lnTo>
                    <a:pt x="758" y="1055"/>
                  </a:lnTo>
                  <a:lnTo>
                    <a:pt x="758" y="1062"/>
                  </a:lnTo>
                  <a:lnTo>
                    <a:pt x="758" y="1068"/>
                  </a:lnTo>
                  <a:lnTo>
                    <a:pt x="758" y="1070"/>
                  </a:lnTo>
                  <a:lnTo>
                    <a:pt x="758" y="1076"/>
                  </a:lnTo>
                  <a:lnTo>
                    <a:pt x="758" y="1078"/>
                  </a:lnTo>
                  <a:lnTo>
                    <a:pt x="758" y="1083"/>
                  </a:lnTo>
                  <a:lnTo>
                    <a:pt x="758" y="1086"/>
                  </a:lnTo>
                  <a:lnTo>
                    <a:pt x="760" y="1089"/>
                  </a:lnTo>
                  <a:lnTo>
                    <a:pt x="765" y="1091"/>
                  </a:lnTo>
                  <a:lnTo>
                    <a:pt x="771" y="1097"/>
                  </a:lnTo>
                  <a:lnTo>
                    <a:pt x="771" y="1099"/>
                  </a:lnTo>
                  <a:lnTo>
                    <a:pt x="771" y="1102"/>
                  </a:lnTo>
                  <a:lnTo>
                    <a:pt x="773" y="1104"/>
                  </a:lnTo>
                  <a:lnTo>
                    <a:pt x="771" y="1115"/>
                  </a:lnTo>
                  <a:lnTo>
                    <a:pt x="771" y="1123"/>
                  </a:lnTo>
                  <a:lnTo>
                    <a:pt x="771" y="1125"/>
                  </a:lnTo>
                  <a:lnTo>
                    <a:pt x="771" y="1128"/>
                  </a:lnTo>
                  <a:lnTo>
                    <a:pt x="771" y="1131"/>
                  </a:lnTo>
                  <a:lnTo>
                    <a:pt x="771" y="1133"/>
                  </a:lnTo>
                  <a:lnTo>
                    <a:pt x="771" y="1136"/>
                  </a:lnTo>
                  <a:lnTo>
                    <a:pt x="771" y="1139"/>
                  </a:lnTo>
                  <a:lnTo>
                    <a:pt x="771" y="1144"/>
                  </a:lnTo>
                  <a:lnTo>
                    <a:pt x="771" y="1146"/>
                  </a:lnTo>
                  <a:lnTo>
                    <a:pt x="768" y="1152"/>
                  </a:lnTo>
                  <a:lnTo>
                    <a:pt x="768" y="1154"/>
                  </a:lnTo>
                  <a:lnTo>
                    <a:pt x="768" y="1157"/>
                  </a:lnTo>
                  <a:lnTo>
                    <a:pt x="768" y="1160"/>
                  </a:lnTo>
                  <a:lnTo>
                    <a:pt x="768" y="1162"/>
                  </a:lnTo>
                  <a:lnTo>
                    <a:pt x="768" y="1165"/>
                  </a:lnTo>
                  <a:lnTo>
                    <a:pt x="768" y="1167"/>
                  </a:lnTo>
                  <a:lnTo>
                    <a:pt x="768" y="1170"/>
                  </a:lnTo>
                  <a:lnTo>
                    <a:pt x="768" y="1173"/>
                  </a:lnTo>
                  <a:lnTo>
                    <a:pt x="771" y="1178"/>
                  </a:lnTo>
                  <a:lnTo>
                    <a:pt x="776" y="1188"/>
                  </a:lnTo>
                  <a:lnTo>
                    <a:pt x="779" y="1194"/>
                  </a:lnTo>
                  <a:lnTo>
                    <a:pt x="781" y="1199"/>
                  </a:lnTo>
                  <a:lnTo>
                    <a:pt x="781" y="1202"/>
                  </a:lnTo>
                  <a:lnTo>
                    <a:pt x="781" y="1204"/>
                  </a:lnTo>
                  <a:lnTo>
                    <a:pt x="784" y="1209"/>
                  </a:lnTo>
                  <a:lnTo>
                    <a:pt x="784" y="1215"/>
                  </a:lnTo>
                  <a:lnTo>
                    <a:pt x="784" y="1217"/>
                  </a:lnTo>
                  <a:lnTo>
                    <a:pt x="784" y="1220"/>
                  </a:lnTo>
                  <a:lnTo>
                    <a:pt x="784" y="1223"/>
                  </a:lnTo>
                  <a:lnTo>
                    <a:pt x="786" y="1223"/>
                  </a:lnTo>
                  <a:lnTo>
                    <a:pt x="784" y="1225"/>
                  </a:lnTo>
                  <a:lnTo>
                    <a:pt x="784" y="1228"/>
                  </a:lnTo>
                  <a:lnTo>
                    <a:pt x="784" y="1238"/>
                  </a:lnTo>
                  <a:lnTo>
                    <a:pt x="784" y="1246"/>
                  </a:lnTo>
                  <a:lnTo>
                    <a:pt x="781" y="1259"/>
                  </a:lnTo>
                  <a:lnTo>
                    <a:pt x="781" y="1278"/>
                  </a:lnTo>
                  <a:lnTo>
                    <a:pt x="779" y="1291"/>
                  </a:lnTo>
                  <a:lnTo>
                    <a:pt x="776" y="1299"/>
                  </a:lnTo>
                  <a:lnTo>
                    <a:pt x="776" y="1306"/>
                  </a:lnTo>
                  <a:lnTo>
                    <a:pt x="773" y="1314"/>
                  </a:lnTo>
                  <a:lnTo>
                    <a:pt x="771" y="1322"/>
                  </a:lnTo>
                  <a:lnTo>
                    <a:pt x="768" y="1335"/>
                  </a:lnTo>
                  <a:lnTo>
                    <a:pt x="768" y="1346"/>
                  </a:lnTo>
                  <a:lnTo>
                    <a:pt x="765" y="1348"/>
                  </a:lnTo>
                  <a:lnTo>
                    <a:pt x="765" y="1356"/>
                  </a:lnTo>
                  <a:lnTo>
                    <a:pt x="763" y="1364"/>
                  </a:lnTo>
                  <a:lnTo>
                    <a:pt x="760" y="1375"/>
                  </a:lnTo>
                  <a:lnTo>
                    <a:pt x="758" y="1388"/>
                  </a:lnTo>
                  <a:lnTo>
                    <a:pt x="758" y="1390"/>
                  </a:lnTo>
                  <a:lnTo>
                    <a:pt x="755" y="1398"/>
                  </a:lnTo>
                  <a:lnTo>
                    <a:pt x="755" y="1401"/>
                  </a:lnTo>
                  <a:lnTo>
                    <a:pt x="752" y="1409"/>
                  </a:lnTo>
                  <a:lnTo>
                    <a:pt x="742" y="1446"/>
                  </a:lnTo>
                  <a:lnTo>
                    <a:pt x="739" y="1446"/>
                  </a:lnTo>
                  <a:lnTo>
                    <a:pt x="724" y="1446"/>
                  </a:lnTo>
                  <a:lnTo>
                    <a:pt x="716" y="1446"/>
                  </a:lnTo>
                  <a:lnTo>
                    <a:pt x="710" y="1446"/>
                  </a:lnTo>
                  <a:lnTo>
                    <a:pt x="703" y="1448"/>
                  </a:lnTo>
                  <a:lnTo>
                    <a:pt x="697" y="1448"/>
                  </a:lnTo>
                  <a:lnTo>
                    <a:pt x="692" y="1448"/>
                  </a:lnTo>
                  <a:lnTo>
                    <a:pt x="692" y="1451"/>
                  </a:lnTo>
                  <a:lnTo>
                    <a:pt x="695" y="1456"/>
                  </a:lnTo>
                  <a:lnTo>
                    <a:pt x="697" y="1467"/>
                  </a:lnTo>
                  <a:lnTo>
                    <a:pt x="703" y="1477"/>
                  </a:lnTo>
                  <a:lnTo>
                    <a:pt x="703" y="1480"/>
                  </a:lnTo>
                  <a:lnTo>
                    <a:pt x="703" y="1482"/>
                  </a:lnTo>
                  <a:lnTo>
                    <a:pt x="705" y="1485"/>
                  </a:lnTo>
                  <a:lnTo>
                    <a:pt x="708" y="1495"/>
                  </a:lnTo>
                  <a:lnTo>
                    <a:pt x="710" y="1501"/>
                  </a:lnTo>
                  <a:lnTo>
                    <a:pt x="713" y="1509"/>
                  </a:lnTo>
                  <a:lnTo>
                    <a:pt x="710" y="1511"/>
                  </a:lnTo>
                  <a:lnTo>
                    <a:pt x="708" y="1511"/>
                  </a:lnTo>
                  <a:lnTo>
                    <a:pt x="705" y="1511"/>
                  </a:lnTo>
                  <a:lnTo>
                    <a:pt x="703" y="1514"/>
                  </a:lnTo>
                  <a:lnTo>
                    <a:pt x="695" y="1516"/>
                  </a:lnTo>
                  <a:lnTo>
                    <a:pt x="692" y="1516"/>
                  </a:lnTo>
                  <a:lnTo>
                    <a:pt x="687" y="1519"/>
                  </a:lnTo>
                  <a:lnTo>
                    <a:pt x="682" y="1522"/>
                  </a:lnTo>
                  <a:lnTo>
                    <a:pt x="674" y="1522"/>
                  </a:lnTo>
                  <a:lnTo>
                    <a:pt x="669" y="1524"/>
                  </a:lnTo>
                  <a:lnTo>
                    <a:pt x="663" y="1527"/>
                  </a:lnTo>
                  <a:lnTo>
                    <a:pt x="653" y="1530"/>
                  </a:lnTo>
                  <a:lnTo>
                    <a:pt x="645" y="1532"/>
                  </a:lnTo>
                  <a:lnTo>
                    <a:pt x="637" y="1535"/>
                  </a:lnTo>
                  <a:lnTo>
                    <a:pt x="629" y="1537"/>
                  </a:lnTo>
                  <a:lnTo>
                    <a:pt x="624" y="1540"/>
                  </a:lnTo>
                  <a:lnTo>
                    <a:pt x="619" y="1543"/>
                  </a:lnTo>
                  <a:lnTo>
                    <a:pt x="616" y="1543"/>
                  </a:lnTo>
                  <a:lnTo>
                    <a:pt x="613" y="1545"/>
                  </a:lnTo>
                  <a:lnTo>
                    <a:pt x="608" y="1548"/>
                  </a:lnTo>
                  <a:lnTo>
                    <a:pt x="606" y="1548"/>
                  </a:lnTo>
                  <a:lnTo>
                    <a:pt x="603" y="1548"/>
                  </a:lnTo>
                  <a:lnTo>
                    <a:pt x="600" y="1551"/>
                  </a:lnTo>
                  <a:lnTo>
                    <a:pt x="598" y="1551"/>
                  </a:lnTo>
                  <a:lnTo>
                    <a:pt x="595" y="1551"/>
                  </a:lnTo>
                  <a:lnTo>
                    <a:pt x="590" y="1553"/>
                  </a:lnTo>
                  <a:lnTo>
                    <a:pt x="585" y="1556"/>
                  </a:lnTo>
                  <a:lnTo>
                    <a:pt x="579" y="1558"/>
                  </a:lnTo>
                  <a:lnTo>
                    <a:pt x="577" y="1558"/>
                  </a:lnTo>
                  <a:lnTo>
                    <a:pt x="572" y="1561"/>
                  </a:lnTo>
                  <a:lnTo>
                    <a:pt x="566" y="1564"/>
                  </a:lnTo>
                  <a:lnTo>
                    <a:pt x="561" y="1566"/>
                  </a:lnTo>
                  <a:lnTo>
                    <a:pt x="558" y="1566"/>
                  </a:lnTo>
                  <a:lnTo>
                    <a:pt x="556" y="1569"/>
                  </a:lnTo>
                  <a:lnTo>
                    <a:pt x="551" y="1572"/>
                  </a:lnTo>
                  <a:lnTo>
                    <a:pt x="548" y="1574"/>
                  </a:lnTo>
                  <a:lnTo>
                    <a:pt x="543" y="1577"/>
                  </a:lnTo>
                  <a:lnTo>
                    <a:pt x="537" y="1579"/>
                  </a:lnTo>
                  <a:lnTo>
                    <a:pt x="530" y="1582"/>
                  </a:lnTo>
                  <a:lnTo>
                    <a:pt x="524" y="1587"/>
                  </a:lnTo>
                  <a:lnTo>
                    <a:pt x="516" y="1590"/>
                  </a:lnTo>
                  <a:lnTo>
                    <a:pt x="516" y="1593"/>
                  </a:lnTo>
                  <a:lnTo>
                    <a:pt x="514" y="1593"/>
                  </a:lnTo>
                  <a:lnTo>
                    <a:pt x="511" y="1595"/>
                  </a:lnTo>
                  <a:lnTo>
                    <a:pt x="509" y="1595"/>
                  </a:lnTo>
                  <a:lnTo>
                    <a:pt x="506" y="1598"/>
                  </a:lnTo>
                  <a:lnTo>
                    <a:pt x="501" y="1600"/>
                  </a:lnTo>
                  <a:lnTo>
                    <a:pt x="493" y="1606"/>
                  </a:lnTo>
                  <a:lnTo>
                    <a:pt x="488" y="1608"/>
                  </a:lnTo>
                  <a:lnTo>
                    <a:pt x="480" y="1614"/>
                  </a:lnTo>
                  <a:lnTo>
                    <a:pt x="472" y="1616"/>
                  </a:lnTo>
                  <a:lnTo>
                    <a:pt x="464" y="1621"/>
                  </a:lnTo>
                  <a:lnTo>
                    <a:pt x="454" y="1627"/>
                  </a:lnTo>
                  <a:lnTo>
                    <a:pt x="446" y="1629"/>
                  </a:lnTo>
                  <a:lnTo>
                    <a:pt x="440" y="1635"/>
                  </a:lnTo>
                  <a:lnTo>
                    <a:pt x="430" y="1640"/>
                  </a:lnTo>
                  <a:lnTo>
                    <a:pt x="422" y="1642"/>
                  </a:lnTo>
                  <a:lnTo>
                    <a:pt x="412" y="1648"/>
                  </a:lnTo>
                  <a:lnTo>
                    <a:pt x="409" y="1648"/>
                  </a:lnTo>
                  <a:lnTo>
                    <a:pt x="404" y="1653"/>
                  </a:lnTo>
                  <a:lnTo>
                    <a:pt x="396" y="1656"/>
                  </a:lnTo>
                  <a:lnTo>
                    <a:pt x="393" y="1656"/>
                  </a:lnTo>
                  <a:lnTo>
                    <a:pt x="391" y="1658"/>
                  </a:lnTo>
                  <a:lnTo>
                    <a:pt x="388" y="1658"/>
                  </a:lnTo>
                  <a:lnTo>
                    <a:pt x="380" y="1661"/>
                  </a:lnTo>
                  <a:lnTo>
                    <a:pt x="375" y="1663"/>
                  </a:lnTo>
                  <a:lnTo>
                    <a:pt x="367" y="1666"/>
                  </a:lnTo>
                  <a:lnTo>
                    <a:pt x="362" y="1669"/>
                  </a:lnTo>
                  <a:lnTo>
                    <a:pt x="354" y="1671"/>
                  </a:lnTo>
                  <a:lnTo>
                    <a:pt x="343" y="1674"/>
                  </a:lnTo>
                  <a:lnTo>
                    <a:pt x="336" y="1677"/>
                  </a:lnTo>
                  <a:lnTo>
                    <a:pt x="330" y="1677"/>
                  </a:lnTo>
                  <a:lnTo>
                    <a:pt x="328" y="1679"/>
                  </a:lnTo>
                  <a:lnTo>
                    <a:pt x="322" y="1679"/>
                  </a:lnTo>
                  <a:lnTo>
                    <a:pt x="320" y="1679"/>
                  </a:lnTo>
                  <a:lnTo>
                    <a:pt x="315" y="1679"/>
                  </a:lnTo>
                  <a:lnTo>
                    <a:pt x="312" y="1679"/>
                  </a:lnTo>
                  <a:lnTo>
                    <a:pt x="309" y="1682"/>
                  </a:lnTo>
                  <a:lnTo>
                    <a:pt x="307" y="1682"/>
                  </a:lnTo>
                  <a:lnTo>
                    <a:pt x="304" y="1682"/>
                  </a:lnTo>
                  <a:lnTo>
                    <a:pt x="301" y="1682"/>
                  </a:lnTo>
                  <a:lnTo>
                    <a:pt x="301" y="1679"/>
                  </a:lnTo>
                  <a:lnTo>
                    <a:pt x="299" y="1679"/>
                  </a:lnTo>
                  <a:lnTo>
                    <a:pt x="296" y="1679"/>
                  </a:lnTo>
                  <a:lnTo>
                    <a:pt x="288" y="1677"/>
                  </a:lnTo>
                  <a:lnTo>
                    <a:pt x="286" y="1674"/>
                  </a:lnTo>
                  <a:lnTo>
                    <a:pt x="283" y="1674"/>
                  </a:lnTo>
                  <a:lnTo>
                    <a:pt x="281" y="1674"/>
                  </a:lnTo>
                  <a:lnTo>
                    <a:pt x="278" y="1671"/>
                  </a:lnTo>
                  <a:lnTo>
                    <a:pt x="275" y="1671"/>
                  </a:lnTo>
                  <a:lnTo>
                    <a:pt x="273" y="1671"/>
                  </a:lnTo>
                  <a:lnTo>
                    <a:pt x="270" y="1669"/>
                  </a:lnTo>
                  <a:lnTo>
                    <a:pt x="267" y="1669"/>
                  </a:lnTo>
                  <a:lnTo>
                    <a:pt x="267" y="1666"/>
                  </a:lnTo>
                  <a:lnTo>
                    <a:pt x="262" y="1663"/>
                  </a:lnTo>
                  <a:lnTo>
                    <a:pt x="260" y="1663"/>
                  </a:lnTo>
                  <a:lnTo>
                    <a:pt x="260" y="1661"/>
                  </a:lnTo>
                  <a:lnTo>
                    <a:pt x="252" y="1658"/>
                  </a:lnTo>
                  <a:lnTo>
                    <a:pt x="241" y="1650"/>
                  </a:lnTo>
                  <a:lnTo>
                    <a:pt x="244" y="1650"/>
                  </a:lnTo>
                  <a:lnTo>
                    <a:pt x="244" y="1648"/>
                  </a:lnTo>
                  <a:lnTo>
                    <a:pt x="246" y="1645"/>
                  </a:lnTo>
                  <a:lnTo>
                    <a:pt x="246" y="1642"/>
                  </a:lnTo>
                  <a:lnTo>
                    <a:pt x="249" y="1640"/>
                  </a:lnTo>
                  <a:lnTo>
                    <a:pt x="252" y="1637"/>
                  </a:lnTo>
                  <a:lnTo>
                    <a:pt x="252" y="1635"/>
                  </a:lnTo>
                  <a:lnTo>
                    <a:pt x="254" y="1629"/>
                  </a:lnTo>
                  <a:lnTo>
                    <a:pt x="257" y="1627"/>
                  </a:lnTo>
                  <a:lnTo>
                    <a:pt x="257" y="1624"/>
                  </a:lnTo>
                  <a:lnTo>
                    <a:pt x="260" y="1624"/>
                  </a:lnTo>
                  <a:lnTo>
                    <a:pt x="262" y="1621"/>
                  </a:lnTo>
                  <a:lnTo>
                    <a:pt x="262" y="1619"/>
                  </a:lnTo>
                  <a:lnTo>
                    <a:pt x="265" y="1616"/>
                  </a:lnTo>
                  <a:lnTo>
                    <a:pt x="270" y="1611"/>
                  </a:lnTo>
                  <a:lnTo>
                    <a:pt x="273" y="1606"/>
                  </a:lnTo>
                  <a:lnTo>
                    <a:pt x="278" y="1600"/>
                  </a:lnTo>
                  <a:lnTo>
                    <a:pt x="283" y="1595"/>
                  </a:lnTo>
                  <a:lnTo>
                    <a:pt x="286" y="1587"/>
                  </a:lnTo>
                  <a:lnTo>
                    <a:pt x="291" y="1582"/>
                  </a:lnTo>
                  <a:lnTo>
                    <a:pt x="294" y="1577"/>
                  </a:lnTo>
                  <a:lnTo>
                    <a:pt x="296" y="1572"/>
                  </a:lnTo>
                  <a:lnTo>
                    <a:pt x="299" y="1569"/>
                  </a:lnTo>
                  <a:lnTo>
                    <a:pt x="301" y="1566"/>
                  </a:lnTo>
                  <a:lnTo>
                    <a:pt x="304" y="1561"/>
                  </a:lnTo>
                  <a:lnTo>
                    <a:pt x="307" y="1556"/>
                  </a:lnTo>
                  <a:lnTo>
                    <a:pt x="307" y="1553"/>
                  </a:lnTo>
                  <a:lnTo>
                    <a:pt x="309" y="1551"/>
                  </a:lnTo>
                  <a:lnTo>
                    <a:pt x="309" y="1548"/>
                  </a:lnTo>
                  <a:lnTo>
                    <a:pt x="312" y="1543"/>
                  </a:lnTo>
                  <a:lnTo>
                    <a:pt x="315" y="1532"/>
                  </a:lnTo>
                  <a:lnTo>
                    <a:pt x="317" y="1527"/>
                  </a:lnTo>
                  <a:lnTo>
                    <a:pt x="317" y="1524"/>
                  </a:lnTo>
                  <a:lnTo>
                    <a:pt x="320" y="1519"/>
                  </a:lnTo>
                  <a:lnTo>
                    <a:pt x="320" y="1511"/>
                  </a:lnTo>
                  <a:lnTo>
                    <a:pt x="320" y="1506"/>
                  </a:lnTo>
                  <a:lnTo>
                    <a:pt x="322" y="1498"/>
                  </a:lnTo>
                  <a:lnTo>
                    <a:pt x="322" y="1488"/>
                  </a:lnTo>
                  <a:lnTo>
                    <a:pt x="322" y="1482"/>
                  </a:lnTo>
                  <a:lnTo>
                    <a:pt x="325" y="1474"/>
                  </a:lnTo>
                  <a:lnTo>
                    <a:pt x="325" y="1467"/>
                  </a:lnTo>
                  <a:lnTo>
                    <a:pt x="325" y="1461"/>
                  </a:lnTo>
                  <a:lnTo>
                    <a:pt x="325" y="1456"/>
                  </a:lnTo>
                  <a:lnTo>
                    <a:pt x="325" y="1448"/>
                  </a:lnTo>
                  <a:lnTo>
                    <a:pt x="325" y="1443"/>
                  </a:lnTo>
                  <a:lnTo>
                    <a:pt x="325" y="1438"/>
                  </a:lnTo>
                  <a:lnTo>
                    <a:pt x="325" y="1430"/>
                  </a:lnTo>
                  <a:lnTo>
                    <a:pt x="322" y="1427"/>
                  </a:lnTo>
                  <a:lnTo>
                    <a:pt x="322" y="1425"/>
                  </a:lnTo>
                  <a:lnTo>
                    <a:pt x="322" y="1417"/>
                  </a:lnTo>
                  <a:lnTo>
                    <a:pt x="320" y="1411"/>
                  </a:lnTo>
                  <a:lnTo>
                    <a:pt x="320" y="1409"/>
                  </a:lnTo>
                  <a:lnTo>
                    <a:pt x="320" y="1404"/>
                  </a:lnTo>
                  <a:lnTo>
                    <a:pt x="317" y="1396"/>
                  </a:lnTo>
                  <a:lnTo>
                    <a:pt x="315" y="1390"/>
                  </a:lnTo>
                  <a:lnTo>
                    <a:pt x="312" y="1385"/>
                  </a:lnTo>
                  <a:lnTo>
                    <a:pt x="312" y="1380"/>
                  </a:lnTo>
                  <a:lnTo>
                    <a:pt x="309" y="1372"/>
                  </a:lnTo>
                  <a:lnTo>
                    <a:pt x="307" y="1369"/>
                  </a:lnTo>
                  <a:lnTo>
                    <a:pt x="304" y="1364"/>
                  </a:lnTo>
                  <a:lnTo>
                    <a:pt x="301" y="1359"/>
                  </a:lnTo>
                  <a:lnTo>
                    <a:pt x="299" y="1354"/>
                  </a:lnTo>
                  <a:lnTo>
                    <a:pt x="296" y="1346"/>
                  </a:lnTo>
                  <a:lnTo>
                    <a:pt x="294" y="1341"/>
                  </a:lnTo>
                  <a:lnTo>
                    <a:pt x="288" y="1333"/>
                  </a:lnTo>
                  <a:lnTo>
                    <a:pt x="283" y="1325"/>
                  </a:lnTo>
                  <a:lnTo>
                    <a:pt x="281" y="1317"/>
                  </a:lnTo>
                  <a:lnTo>
                    <a:pt x="278" y="1312"/>
                  </a:lnTo>
                  <a:lnTo>
                    <a:pt x="273" y="1304"/>
                  </a:lnTo>
                  <a:lnTo>
                    <a:pt x="265" y="1293"/>
                  </a:lnTo>
                  <a:lnTo>
                    <a:pt x="260" y="1285"/>
                  </a:lnTo>
                  <a:lnTo>
                    <a:pt x="257" y="1280"/>
                  </a:lnTo>
                  <a:lnTo>
                    <a:pt x="254" y="1278"/>
                  </a:lnTo>
                  <a:lnTo>
                    <a:pt x="252" y="1272"/>
                  </a:lnTo>
                  <a:lnTo>
                    <a:pt x="249" y="1270"/>
                  </a:lnTo>
                  <a:lnTo>
                    <a:pt x="246" y="1264"/>
                  </a:lnTo>
                  <a:lnTo>
                    <a:pt x="241" y="1259"/>
                  </a:lnTo>
                  <a:lnTo>
                    <a:pt x="239" y="1254"/>
                  </a:lnTo>
                  <a:lnTo>
                    <a:pt x="233" y="1249"/>
                  </a:lnTo>
                  <a:lnTo>
                    <a:pt x="228" y="1241"/>
                  </a:lnTo>
                  <a:lnTo>
                    <a:pt x="225" y="1236"/>
                  </a:lnTo>
                  <a:lnTo>
                    <a:pt x="218" y="1225"/>
                  </a:lnTo>
                  <a:lnTo>
                    <a:pt x="215" y="1220"/>
                  </a:lnTo>
                  <a:lnTo>
                    <a:pt x="210" y="1215"/>
                  </a:lnTo>
                  <a:lnTo>
                    <a:pt x="207" y="1207"/>
                  </a:lnTo>
                  <a:lnTo>
                    <a:pt x="204" y="1202"/>
                  </a:lnTo>
                  <a:lnTo>
                    <a:pt x="202" y="1199"/>
                  </a:lnTo>
                  <a:lnTo>
                    <a:pt x="199" y="1194"/>
                  </a:lnTo>
                  <a:lnTo>
                    <a:pt x="197" y="1188"/>
                  </a:lnTo>
                  <a:lnTo>
                    <a:pt x="194" y="1181"/>
                  </a:lnTo>
                  <a:lnTo>
                    <a:pt x="191" y="1175"/>
                  </a:lnTo>
                  <a:lnTo>
                    <a:pt x="186" y="1167"/>
                  </a:lnTo>
                  <a:lnTo>
                    <a:pt x="184" y="1162"/>
                  </a:lnTo>
                  <a:lnTo>
                    <a:pt x="184" y="1160"/>
                  </a:lnTo>
                  <a:lnTo>
                    <a:pt x="184" y="1157"/>
                  </a:lnTo>
                  <a:lnTo>
                    <a:pt x="181" y="1157"/>
                  </a:lnTo>
                  <a:lnTo>
                    <a:pt x="181" y="1154"/>
                  </a:lnTo>
                  <a:lnTo>
                    <a:pt x="181" y="1152"/>
                  </a:lnTo>
                  <a:lnTo>
                    <a:pt x="178" y="1149"/>
                  </a:lnTo>
                  <a:lnTo>
                    <a:pt x="176" y="1146"/>
                  </a:lnTo>
                  <a:lnTo>
                    <a:pt x="176" y="1141"/>
                  </a:lnTo>
                  <a:lnTo>
                    <a:pt x="173" y="1136"/>
                  </a:lnTo>
                  <a:lnTo>
                    <a:pt x="170" y="1128"/>
                  </a:lnTo>
                  <a:lnTo>
                    <a:pt x="168" y="1120"/>
                  </a:lnTo>
                  <a:lnTo>
                    <a:pt x="163" y="1110"/>
                  </a:lnTo>
                  <a:lnTo>
                    <a:pt x="163" y="1102"/>
                  </a:lnTo>
                  <a:lnTo>
                    <a:pt x="160" y="1099"/>
                  </a:lnTo>
                  <a:lnTo>
                    <a:pt x="160" y="1094"/>
                  </a:lnTo>
                  <a:lnTo>
                    <a:pt x="160" y="1091"/>
                  </a:lnTo>
                  <a:lnTo>
                    <a:pt x="157" y="1086"/>
                  </a:lnTo>
                  <a:lnTo>
                    <a:pt x="157" y="1081"/>
                  </a:lnTo>
                  <a:lnTo>
                    <a:pt x="157" y="1078"/>
                  </a:lnTo>
                  <a:lnTo>
                    <a:pt x="157" y="1073"/>
                  </a:lnTo>
                  <a:lnTo>
                    <a:pt x="157" y="1068"/>
                  </a:lnTo>
                  <a:lnTo>
                    <a:pt x="157" y="1062"/>
                  </a:lnTo>
                  <a:lnTo>
                    <a:pt x="157" y="1057"/>
                  </a:lnTo>
                  <a:lnTo>
                    <a:pt x="157" y="1052"/>
                  </a:lnTo>
                  <a:lnTo>
                    <a:pt x="157" y="1049"/>
                  </a:lnTo>
                  <a:lnTo>
                    <a:pt x="157" y="1047"/>
                  </a:lnTo>
                  <a:lnTo>
                    <a:pt x="160" y="1044"/>
                  </a:lnTo>
                  <a:lnTo>
                    <a:pt x="160" y="1041"/>
                  </a:lnTo>
                  <a:lnTo>
                    <a:pt x="163" y="1036"/>
                  </a:lnTo>
                  <a:lnTo>
                    <a:pt x="165" y="1023"/>
                  </a:lnTo>
                  <a:lnTo>
                    <a:pt x="170" y="1007"/>
                  </a:lnTo>
                  <a:lnTo>
                    <a:pt x="173" y="1002"/>
                  </a:lnTo>
                  <a:lnTo>
                    <a:pt x="176" y="999"/>
                  </a:lnTo>
                  <a:lnTo>
                    <a:pt x="176" y="997"/>
                  </a:lnTo>
                  <a:lnTo>
                    <a:pt x="178" y="994"/>
                  </a:lnTo>
                  <a:lnTo>
                    <a:pt x="181" y="992"/>
                  </a:lnTo>
                  <a:lnTo>
                    <a:pt x="181" y="989"/>
                  </a:lnTo>
                  <a:lnTo>
                    <a:pt x="184" y="986"/>
                  </a:lnTo>
                  <a:lnTo>
                    <a:pt x="184" y="984"/>
                  </a:lnTo>
                  <a:lnTo>
                    <a:pt x="186" y="981"/>
                  </a:lnTo>
                  <a:lnTo>
                    <a:pt x="194" y="971"/>
                  </a:lnTo>
                  <a:lnTo>
                    <a:pt x="197" y="965"/>
                  </a:lnTo>
                  <a:lnTo>
                    <a:pt x="202" y="957"/>
                  </a:lnTo>
                  <a:lnTo>
                    <a:pt x="207" y="952"/>
                  </a:lnTo>
                  <a:lnTo>
                    <a:pt x="210" y="947"/>
                  </a:lnTo>
                  <a:lnTo>
                    <a:pt x="215" y="942"/>
                  </a:lnTo>
                  <a:lnTo>
                    <a:pt x="220" y="934"/>
                  </a:lnTo>
                  <a:lnTo>
                    <a:pt x="231" y="921"/>
                  </a:lnTo>
                  <a:lnTo>
                    <a:pt x="254" y="894"/>
                  </a:lnTo>
                  <a:lnTo>
                    <a:pt x="257" y="889"/>
                  </a:lnTo>
                  <a:lnTo>
                    <a:pt x="260" y="887"/>
                  </a:lnTo>
                  <a:lnTo>
                    <a:pt x="262" y="884"/>
                  </a:lnTo>
                  <a:lnTo>
                    <a:pt x="262" y="881"/>
                  </a:lnTo>
                  <a:lnTo>
                    <a:pt x="265" y="879"/>
                  </a:lnTo>
                  <a:lnTo>
                    <a:pt x="267" y="873"/>
                  </a:lnTo>
                  <a:lnTo>
                    <a:pt x="270" y="866"/>
                  </a:lnTo>
                  <a:lnTo>
                    <a:pt x="273" y="858"/>
                  </a:lnTo>
                  <a:lnTo>
                    <a:pt x="275" y="850"/>
                  </a:lnTo>
                  <a:lnTo>
                    <a:pt x="278" y="845"/>
                  </a:lnTo>
                  <a:lnTo>
                    <a:pt x="278" y="842"/>
                  </a:lnTo>
                  <a:lnTo>
                    <a:pt x="281" y="834"/>
                  </a:lnTo>
                  <a:lnTo>
                    <a:pt x="283" y="824"/>
                  </a:lnTo>
                  <a:lnTo>
                    <a:pt x="286" y="805"/>
                  </a:lnTo>
                  <a:lnTo>
                    <a:pt x="286" y="803"/>
                  </a:lnTo>
                  <a:lnTo>
                    <a:pt x="286" y="800"/>
                  </a:lnTo>
                  <a:lnTo>
                    <a:pt x="286" y="797"/>
                  </a:lnTo>
                  <a:lnTo>
                    <a:pt x="283" y="776"/>
                  </a:lnTo>
                  <a:lnTo>
                    <a:pt x="281" y="745"/>
                  </a:lnTo>
                  <a:lnTo>
                    <a:pt x="281" y="734"/>
                  </a:lnTo>
                  <a:lnTo>
                    <a:pt x="278" y="727"/>
                  </a:lnTo>
                  <a:lnTo>
                    <a:pt x="278" y="721"/>
                  </a:lnTo>
                  <a:lnTo>
                    <a:pt x="278" y="719"/>
                  </a:lnTo>
                  <a:lnTo>
                    <a:pt x="275" y="713"/>
                  </a:lnTo>
                  <a:lnTo>
                    <a:pt x="275" y="708"/>
                  </a:lnTo>
                  <a:lnTo>
                    <a:pt x="273" y="703"/>
                  </a:lnTo>
                  <a:lnTo>
                    <a:pt x="273" y="700"/>
                  </a:lnTo>
                  <a:lnTo>
                    <a:pt x="270" y="698"/>
                  </a:lnTo>
                  <a:lnTo>
                    <a:pt x="265" y="687"/>
                  </a:lnTo>
                  <a:lnTo>
                    <a:pt x="265" y="685"/>
                  </a:lnTo>
                  <a:lnTo>
                    <a:pt x="262" y="682"/>
                  </a:lnTo>
                  <a:lnTo>
                    <a:pt x="262" y="679"/>
                  </a:lnTo>
                  <a:lnTo>
                    <a:pt x="260" y="677"/>
                  </a:lnTo>
                  <a:lnTo>
                    <a:pt x="257" y="674"/>
                  </a:lnTo>
                  <a:lnTo>
                    <a:pt x="257" y="671"/>
                  </a:lnTo>
                  <a:lnTo>
                    <a:pt x="257" y="669"/>
                  </a:lnTo>
                  <a:lnTo>
                    <a:pt x="246" y="653"/>
                  </a:lnTo>
                  <a:lnTo>
                    <a:pt x="241" y="645"/>
                  </a:lnTo>
                  <a:lnTo>
                    <a:pt x="231" y="629"/>
                  </a:lnTo>
                  <a:lnTo>
                    <a:pt x="228" y="622"/>
                  </a:lnTo>
                  <a:lnTo>
                    <a:pt x="225" y="622"/>
                  </a:lnTo>
                  <a:lnTo>
                    <a:pt x="223" y="616"/>
                  </a:lnTo>
                  <a:lnTo>
                    <a:pt x="220" y="614"/>
                  </a:lnTo>
                  <a:lnTo>
                    <a:pt x="212" y="601"/>
                  </a:lnTo>
                  <a:lnTo>
                    <a:pt x="199" y="582"/>
                  </a:lnTo>
                  <a:lnTo>
                    <a:pt x="197" y="580"/>
                  </a:lnTo>
                  <a:lnTo>
                    <a:pt x="194" y="577"/>
                  </a:lnTo>
                  <a:lnTo>
                    <a:pt x="191" y="574"/>
                  </a:lnTo>
                  <a:lnTo>
                    <a:pt x="173" y="566"/>
                  </a:lnTo>
                  <a:lnTo>
                    <a:pt x="152" y="556"/>
                  </a:lnTo>
                  <a:lnTo>
                    <a:pt x="131" y="545"/>
                  </a:lnTo>
                  <a:lnTo>
                    <a:pt x="128" y="543"/>
                  </a:lnTo>
                  <a:lnTo>
                    <a:pt x="123" y="540"/>
                  </a:lnTo>
                  <a:lnTo>
                    <a:pt x="121" y="540"/>
                  </a:lnTo>
                  <a:lnTo>
                    <a:pt x="110" y="535"/>
                  </a:lnTo>
                  <a:lnTo>
                    <a:pt x="107" y="532"/>
                  </a:lnTo>
                  <a:lnTo>
                    <a:pt x="105" y="532"/>
                  </a:lnTo>
                  <a:lnTo>
                    <a:pt x="102" y="532"/>
                  </a:lnTo>
                  <a:lnTo>
                    <a:pt x="100" y="530"/>
                  </a:lnTo>
                  <a:lnTo>
                    <a:pt x="94" y="530"/>
                  </a:lnTo>
                  <a:lnTo>
                    <a:pt x="89" y="527"/>
                  </a:lnTo>
                  <a:lnTo>
                    <a:pt x="84" y="524"/>
                  </a:lnTo>
                  <a:lnTo>
                    <a:pt x="81" y="524"/>
                  </a:lnTo>
                  <a:lnTo>
                    <a:pt x="79" y="522"/>
                  </a:lnTo>
                  <a:lnTo>
                    <a:pt x="76" y="522"/>
                  </a:lnTo>
                  <a:lnTo>
                    <a:pt x="71" y="519"/>
                  </a:lnTo>
                  <a:lnTo>
                    <a:pt x="68" y="517"/>
                  </a:lnTo>
                  <a:lnTo>
                    <a:pt x="63" y="514"/>
                  </a:lnTo>
                  <a:lnTo>
                    <a:pt x="60" y="511"/>
                  </a:lnTo>
                  <a:lnTo>
                    <a:pt x="58" y="511"/>
                  </a:lnTo>
                  <a:lnTo>
                    <a:pt x="58" y="509"/>
                  </a:lnTo>
                  <a:lnTo>
                    <a:pt x="52" y="506"/>
                  </a:lnTo>
                  <a:lnTo>
                    <a:pt x="47" y="501"/>
                  </a:lnTo>
                  <a:lnTo>
                    <a:pt x="34" y="482"/>
                  </a:lnTo>
                  <a:lnTo>
                    <a:pt x="18" y="459"/>
                  </a:lnTo>
                  <a:lnTo>
                    <a:pt x="0" y="435"/>
                  </a:lnTo>
                  <a:lnTo>
                    <a:pt x="13" y="422"/>
                  </a:lnTo>
                  <a:lnTo>
                    <a:pt x="37" y="393"/>
                  </a:lnTo>
                  <a:lnTo>
                    <a:pt x="39" y="393"/>
                  </a:lnTo>
                  <a:lnTo>
                    <a:pt x="47" y="383"/>
                  </a:lnTo>
                  <a:lnTo>
                    <a:pt x="128" y="293"/>
                  </a:lnTo>
                  <a:lnTo>
                    <a:pt x="163" y="238"/>
                  </a:lnTo>
                  <a:lnTo>
                    <a:pt x="165" y="233"/>
                  </a:lnTo>
                  <a:lnTo>
                    <a:pt x="165" y="231"/>
                  </a:lnTo>
                  <a:lnTo>
                    <a:pt x="170" y="223"/>
                  </a:lnTo>
                  <a:lnTo>
                    <a:pt x="173" y="212"/>
                  </a:lnTo>
                  <a:lnTo>
                    <a:pt x="178" y="210"/>
                  </a:lnTo>
                  <a:lnTo>
                    <a:pt x="181" y="204"/>
                  </a:lnTo>
                  <a:lnTo>
                    <a:pt x="184" y="199"/>
                  </a:lnTo>
                  <a:lnTo>
                    <a:pt x="189" y="191"/>
                  </a:lnTo>
                  <a:lnTo>
                    <a:pt x="194" y="183"/>
                  </a:lnTo>
                  <a:lnTo>
                    <a:pt x="202" y="170"/>
                  </a:lnTo>
                  <a:lnTo>
                    <a:pt x="212" y="157"/>
                  </a:lnTo>
                  <a:lnTo>
                    <a:pt x="225" y="139"/>
                  </a:lnTo>
                  <a:lnTo>
                    <a:pt x="233" y="128"/>
                  </a:lnTo>
                  <a:lnTo>
                    <a:pt x="241" y="112"/>
                  </a:lnTo>
                  <a:lnTo>
                    <a:pt x="252" y="102"/>
                  </a:lnTo>
                  <a:lnTo>
                    <a:pt x="252" y="99"/>
                  </a:lnTo>
                  <a:lnTo>
                    <a:pt x="257" y="94"/>
                  </a:lnTo>
                  <a:lnTo>
                    <a:pt x="260" y="91"/>
                  </a:lnTo>
                  <a:lnTo>
                    <a:pt x="267" y="86"/>
                  </a:lnTo>
                  <a:lnTo>
                    <a:pt x="278" y="76"/>
                  </a:lnTo>
                  <a:lnTo>
                    <a:pt x="286" y="73"/>
                  </a:lnTo>
                  <a:lnTo>
                    <a:pt x="291" y="68"/>
                  </a:lnTo>
                  <a:lnTo>
                    <a:pt x="304" y="57"/>
                  </a:lnTo>
                  <a:lnTo>
                    <a:pt x="309" y="55"/>
                  </a:lnTo>
                  <a:lnTo>
                    <a:pt x="312" y="52"/>
                  </a:lnTo>
                  <a:lnTo>
                    <a:pt x="315" y="52"/>
                  </a:lnTo>
                  <a:lnTo>
                    <a:pt x="315" y="49"/>
                  </a:lnTo>
                  <a:lnTo>
                    <a:pt x="322" y="47"/>
                  </a:lnTo>
                  <a:lnTo>
                    <a:pt x="328" y="42"/>
                  </a:lnTo>
                  <a:lnTo>
                    <a:pt x="330" y="39"/>
                  </a:lnTo>
                  <a:lnTo>
                    <a:pt x="333" y="39"/>
                  </a:lnTo>
                  <a:lnTo>
                    <a:pt x="336" y="36"/>
                  </a:lnTo>
                  <a:lnTo>
                    <a:pt x="341" y="34"/>
                  </a:lnTo>
                  <a:lnTo>
                    <a:pt x="349" y="28"/>
                  </a:lnTo>
                  <a:lnTo>
                    <a:pt x="354" y="26"/>
                  </a:lnTo>
                  <a:lnTo>
                    <a:pt x="362" y="23"/>
                  </a:lnTo>
                  <a:lnTo>
                    <a:pt x="370" y="18"/>
                  </a:lnTo>
                  <a:lnTo>
                    <a:pt x="383" y="13"/>
                  </a:lnTo>
                  <a:lnTo>
                    <a:pt x="396" y="7"/>
                  </a:lnTo>
                  <a:lnTo>
                    <a:pt x="404" y="2"/>
                  </a:lnTo>
                  <a:lnTo>
                    <a:pt x="412" y="0"/>
                  </a:lnTo>
                  <a:lnTo>
                    <a:pt x="414" y="0"/>
                  </a:lnTo>
                  <a:lnTo>
                    <a:pt x="430" y="36"/>
                  </a:lnTo>
                  <a:lnTo>
                    <a:pt x="433" y="42"/>
                  </a:lnTo>
                  <a:lnTo>
                    <a:pt x="435" y="44"/>
                  </a:lnTo>
                  <a:lnTo>
                    <a:pt x="440" y="57"/>
                  </a:lnTo>
                  <a:lnTo>
                    <a:pt x="440" y="60"/>
                  </a:lnTo>
                  <a:lnTo>
                    <a:pt x="446" y="73"/>
                  </a:lnTo>
                  <a:lnTo>
                    <a:pt x="451" y="86"/>
                  </a:lnTo>
                  <a:lnTo>
                    <a:pt x="461" y="105"/>
                  </a:lnTo>
                  <a:lnTo>
                    <a:pt x="461" y="110"/>
                  </a:lnTo>
                  <a:lnTo>
                    <a:pt x="464" y="112"/>
                  </a:lnTo>
                  <a:lnTo>
                    <a:pt x="475" y="136"/>
                  </a:lnTo>
                  <a:lnTo>
                    <a:pt x="477" y="141"/>
                  </a:lnTo>
                  <a:lnTo>
                    <a:pt x="480" y="149"/>
                  </a:lnTo>
                  <a:lnTo>
                    <a:pt x="482" y="154"/>
                  </a:lnTo>
                  <a:lnTo>
                    <a:pt x="485" y="162"/>
                  </a:lnTo>
                  <a:lnTo>
                    <a:pt x="488" y="168"/>
                  </a:lnTo>
                  <a:lnTo>
                    <a:pt x="493" y="175"/>
                  </a:lnTo>
                  <a:lnTo>
                    <a:pt x="493" y="178"/>
                  </a:lnTo>
                  <a:lnTo>
                    <a:pt x="495" y="181"/>
                  </a:lnTo>
                  <a:lnTo>
                    <a:pt x="495" y="183"/>
                  </a:lnTo>
                  <a:lnTo>
                    <a:pt x="506" y="204"/>
                  </a:lnTo>
                  <a:lnTo>
                    <a:pt x="506" y="207"/>
                  </a:lnTo>
                  <a:lnTo>
                    <a:pt x="509" y="207"/>
                  </a:lnTo>
                  <a:lnTo>
                    <a:pt x="519" y="236"/>
                  </a:lnTo>
                  <a:lnTo>
                    <a:pt x="524" y="246"/>
                  </a:lnTo>
                  <a:lnTo>
                    <a:pt x="532" y="262"/>
                  </a:lnTo>
                  <a:lnTo>
                    <a:pt x="535" y="272"/>
                  </a:lnTo>
                  <a:lnTo>
                    <a:pt x="535" y="275"/>
                  </a:lnTo>
                  <a:lnTo>
                    <a:pt x="540" y="286"/>
                  </a:lnTo>
                  <a:lnTo>
                    <a:pt x="543" y="291"/>
                  </a:lnTo>
                  <a:lnTo>
                    <a:pt x="543" y="293"/>
                  </a:lnTo>
                  <a:lnTo>
                    <a:pt x="548" y="301"/>
                  </a:lnTo>
                  <a:lnTo>
                    <a:pt x="551" y="309"/>
                  </a:lnTo>
                  <a:lnTo>
                    <a:pt x="551" y="312"/>
                  </a:lnTo>
                  <a:lnTo>
                    <a:pt x="556" y="322"/>
                  </a:lnTo>
                  <a:lnTo>
                    <a:pt x="558" y="328"/>
                  </a:lnTo>
                  <a:lnTo>
                    <a:pt x="561" y="330"/>
                  </a:lnTo>
                  <a:lnTo>
                    <a:pt x="561" y="333"/>
                  </a:lnTo>
                  <a:lnTo>
                    <a:pt x="564" y="338"/>
                  </a:lnTo>
                  <a:lnTo>
                    <a:pt x="564" y="341"/>
                  </a:lnTo>
                  <a:lnTo>
                    <a:pt x="569" y="349"/>
                  </a:lnTo>
                  <a:lnTo>
                    <a:pt x="569" y="351"/>
                  </a:lnTo>
                  <a:lnTo>
                    <a:pt x="569" y="354"/>
                  </a:lnTo>
                  <a:lnTo>
                    <a:pt x="572" y="356"/>
                  </a:lnTo>
                  <a:lnTo>
                    <a:pt x="577" y="372"/>
                  </a:lnTo>
                  <a:lnTo>
                    <a:pt x="579" y="375"/>
                  </a:lnTo>
                  <a:lnTo>
                    <a:pt x="582" y="383"/>
                  </a:lnTo>
                  <a:lnTo>
                    <a:pt x="587" y="393"/>
                  </a:lnTo>
                  <a:lnTo>
                    <a:pt x="590" y="401"/>
                  </a:lnTo>
                  <a:lnTo>
                    <a:pt x="592" y="401"/>
                  </a:lnTo>
                  <a:lnTo>
                    <a:pt x="592" y="404"/>
                  </a:lnTo>
                  <a:lnTo>
                    <a:pt x="595" y="409"/>
                  </a:lnTo>
                  <a:lnTo>
                    <a:pt x="598" y="414"/>
                  </a:lnTo>
                  <a:lnTo>
                    <a:pt x="606" y="427"/>
                  </a:lnTo>
                  <a:lnTo>
                    <a:pt x="606" y="430"/>
                  </a:lnTo>
                  <a:lnTo>
                    <a:pt x="608" y="433"/>
                  </a:lnTo>
                  <a:lnTo>
                    <a:pt x="608" y="435"/>
                  </a:lnTo>
                  <a:lnTo>
                    <a:pt x="611" y="438"/>
                  </a:lnTo>
                  <a:lnTo>
                    <a:pt x="616" y="446"/>
                  </a:lnTo>
                  <a:lnTo>
                    <a:pt x="619" y="448"/>
                  </a:lnTo>
                  <a:lnTo>
                    <a:pt x="624" y="456"/>
                  </a:lnTo>
                  <a:lnTo>
                    <a:pt x="624" y="459"/>
                  </a:lnTo>
                  <a:lnTo>
                    <a:pt x="627" y="459"/>
                  </a:lnTo>
                  <a:lnTo>
                    <a:pt x="629" y="467"/>
                  </a:lnTo>
                  <a:lnTo>
                    <a:pt x="632" y="469"/>
                  </a:lnTo>
                  <a:lnTo>
                    <a:pt x="632" y="472"/>
                  </a:lnTo>
                  <a:lnTo>
                    <a:pt x="634" y="475"/>
                  </a:lnTo>
                  <a:lnTo>
                    <a:pt x="634" y="477"/>
                  </a:lnTo>
                  <a:lnTo>
                    <a:pt x="637" y="480"/>
                  </a:lnTo>
                  <a:lnTo>
                    <a:pt x="640" y="482"/>
                  </a:lnTo>
                  <a:lnTo>
                    <a:pt x="642" y="485"/>
                  </a:lnTo>
                  <a:lnTo>
                    <a:pt x="645" y="490"/>
                  </a:lnTo>
                  <a:lnTo>
                    <a:pt x="648" y="496"/>
                  </a:lnTo>
                </a:path>
              </a:pathLst>
            </a:custGeom>
            <a:noFill/>
            <a:ln w="9525">
              <a:solidFill>
                <a:schemeClr val="bg2">
                  <a:lumMod val="50000"/>
                </a:scheme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sz="1600"/>
            </a:p>
          </p:txBody>
        </p:sp>
        <p:sp>
          <p:nvSpPr>
            <p:cNvPr id="224" name="フローチャート: 結合子 99"/>
            <p:cNvSpPr/>
            <p:nvPr/>
          </p:nvSpPr>
          <p:spPr>
            <a:xfrm>
              <a:off x="2557202" y="4629940"/>
              <a:ext cx="72000" cy="72000"/>
            </a:xfrm>
            <a:prstGeom prst="flowChartConnector">
              <a:avLst/>
            </a:prstGeom>
            <a:solidFill>
              <a:schemeClr val="dk1"/>
            </a:solidFill>
            <a:ln w="254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5" name="Text Box 16"/>
            <p:cNvSpPr txBox="1">
              <a:spLocks noChangeArrowheads="1"/>
            </p:cNvSpPr>
            <p:nvPr/>
          </p:nvSpPr>
          <p:spPr bwMode="auto">
            <a:xfrm>
              <a:off x="2288190" y="4337579"/>
              <a:ext cx="698227" cy="273273"/>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天王寺</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26" name="フローチャート: 結合子 101"/>
            <p:cNvSpPr/>
            <p:nvPr/>
          </p:nvSpPr>
          <p:spPr>
            <a:xfrm>
              <a:off x="2797046" y="4705883"/>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7" name="Text Box 14"/>
            <p:cNvSpPr txBox="1">
              <a:spLocks noChangeArrowheads="1"/>
            </p:cNvSpPr>
            <p:nvPr/>
          </p:nvSpPr>
          <p:spPr bwMode="auto">
            <a:xfrm>
              <a:off x="2754907" y="4661563"/>
              <a:ext cx="592666" cy="276063"/>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生野</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28" name="フローチャート: 結合子 103"/>
            <p:cNvSpPr/>
            <p:nvPr/>
          </p:nvSpPr>
          <p:spPr>
            <a:xfrm>
              <a:off x="2522181" y="5010500"/>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29" name="Text Box 12"/>
            <p:cNvSpPr txBox="1">
              <a:spLocks noChangeArrowheads="1"/>
            </p:cNvSpPr>
            <p:nvPr/>
          </p:nvSpPr>
          <p:spPr bwMode="auto">
            <a:xfrm>
              <a:off x="2063345" y="5087802"/>
              <a:ext cx="764432" cy="266135"/>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阿倍野</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30" name="フローチャート: 結合子 105"/>
            <p:cNvSpPr/>
            <p:nvPr/>
          </p:nvSpPr>
          <p:spPr>
            <a:xfrm>
              <a:off x="2669697" y="5340833"/>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1" name="Text Box 11"/>
            <p:cNvSpPr txBox="1">
              <a:spLocks noChangeArrowheads="1"/>
            </p:cNvSpPr>
            <p:nvPr/>
          </p:nvSpPr>
          <p:spPr bwMode="auto">
            <a:xfrm>
              <a:off x="2346342" y="5420605"/>
              <a:ext cx="797831" cy="273961"/>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東住吉</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32" name="フローチャート: 結合子 107"/>
            <p:cNvSpPr/>
            <p:nvPr/>
          </p:nvSpPr>
          <p:spPr>
            <a:xfrm>
              <a:off x="2986203" y="5352032"/>
              <a:ext cx="72000" cy="72000"/>
            </a:xfrm>
            <a:prstGeom prst="flowChartConnector">
              <a:avLst/>
            </a:prstGeom>
            <a:noFill/>
            <a:ln w="1270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33" name="Text Box 10"/>
            <p:cNvSpPr txBox="1">
              <a:spLocks noChangeArrowheads="1"/>
            </p:cNvSpPr>
            <p:nvPr/>
          </p:nvSpPr>
          <p:spPr bwMode="auto">
            <a:xfrm>
              <a:off x="2950562" y="5502348"/>
              <a:ext cx="619507" cy="277605"/>
            </a:xfrm>
            <a:prstGeom prst="rect">
              <a:avLst/>
            </a:prstGeom>
            <a:noFill/>
            <a:ln>
              <a:noFill/>
            </a:ln>
          </p:spPr>
          <p:txBody>
            <a:bodyPr lIns="68580" tIns="8206" rIns="68580" bIns="8206"/>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defRPr/>
              </a:pPr>
              <a:r>
                <a:rPr lang="ja-JP" altLang="en-US" sz="1050" b="1" dirty="0">
                  <a:solidFill>
                    <a:srgbClr val="000000"/>
                  </a:solidFill>
                  <a:latin typeface="Meiryo UI" pitchFamily="50" charset="-128"/>
                  <a:ea typeface="Meiryo UI" pitchFamily="50" charset="-128"/>
                  <a:cs typeface="Meiryo UI" pitchFamily="50" charset="-128"/>
                </a:rPr>
                <a:t>平野</a:t>
              </a:r>
              <a:endParaRPr lang="en-US" altLang="ja-JP" sz="1050" b="1" dirty="0">
                <a:solidFill>
                  <a:srgbClr val="000000"/>
                </a:solidFill>
                <a:latin typeface="Meiryo UI" pitchFamily="50" charset="-128"/>
                <a:ea typeface="Meiryo UI" pitchFamily="50" charset="-128"/>
                <a:cs typeface="Meiryo UI" pitchFamily="50" charset="-128"/>
              </a:endParaRPr>
            </a:p>
            <a:p>
              <a:pPr algn="ctr" eaLnBrk="1" hangingPunct="1">
                <a:spcBef>
                  <a:spcPct val="0"/>
                </a:spcBef>
                <a:buFontTx/>
                <a:buNone/>
                <a:defRPr/>
              </a:pPr>
              <a:r>
                <a:rPr lang="ja-JP" altLang="en-US" sz="800" b="1" dirty="0">
                  <a:solidFill>
                    <a:srgbClr val="000000"/>
                  </a:solidFill>
                  <a:latin typeface="Meiryo UI" pitchFamily="50" charset="-128"/>
                  <a:ea typeface="Meiryo UI" pitchFamily="50" charset="-128"/>
                  <a:cs typeface="Meiryo UI" pitchFamily="50" charset="-128"/>
                </a:rPr>
                <a:t>地域自治区</a:t>
              </a:r>
              <a:endParaRPr lang="ja-JP" altLang="en-US" sz="1100" b="1" dirty="0">
                <a:latin typeface="Meiryo UI" pitchFamily="50" charset="-128"/>
                <a:ea typeface="Meiryo UI" pitchFamily="50" charset="-128"/>
                <a:cs typeface="Meiryo UI" pitchFamily="50" charset="-128"/>
              </a:endParaRPr>
            </a:p>
          </p:txBody>
        </p:sp>
        <p:sp>
          <p:nvSpPr>
            <p:cNvPr id="234" name="Freeform 45"/>
            <p:cNvSpPr>
              <a:spLocks noChangeAspect="1"/>
            </p:cNvSpPr>
            <p:nvPr/>
          </p:nvSpPr>
          <p:spPr bwMode="auto">
            <a:xfrm>
              <a:off x="3218608" y="3403600"/>
              <a:ext cx="603404" cy="702000"/>
            </a:xfrm>
            <a:custGeom>
              <a:avLst/>
              <a:gdLst>
                <a:gd name="T0" fmla="*/ 894 w 1475"/>
                <a:gd name="T1" fmla="*/ 38 h 1603"/>
                <a:gd name="T2" fmla="*/ 964 w 1475"/>
                <a:gd name="T3" fmla="*/ 47 h 1603"/>
                <a:gd name="T4" fmla="*/ 1021 w 1475"/>
                <a:gd name="T5" fmla="*/ 94 h 1603"/>
                <a:gd name="T6" fmla="*/ 1035 w 1475"/>
                <a:gd name="T7" fmla="*/ 123 h 1603"/>
                <a:gd name="T8" fmla="*/ 1035 w 1475"/>
                <a:gd name="T9" fmla="*/ 170 h 1603"/>
                <a:gd name="T10" fmla="*/ 1035 w 1475"/>
                <a:gd name="T11" fmla="*/ 207 h 1603"/>
                <a:gd name="T12" fmla="*/ 1021 w 1475"/>
                <a:gd name="T13" fmla="*/ 243 h 1603"/>
                <a:gd name="T14" fmla="*/ 1007 w 1475"/>
                <a:gd name="T15" fmla="*/ 291 h 1603"/>
                <a:gd name="T16" fmla="*/ 979 w 1475"/>
                <a:gd name="T17" fmla="*/ 321 h 1603"/>
                <a:gd name="T18" fmla="*/ 1007 w 1475"/>
                <a:gd name="T19" fmla="*/ 368 h 1603"/>
                <a:gd name="T20" fmla="*/ 1064 w 1475"/>
                <a:gd name="T21" fmla="*/ 310 h 1603"/>
                <a:gd name="T22" fmla="*/ 1120 w 1475"/>
                <a:gd name="T23" fmla="*/ 283 h 1603"/>
                <a:gd name="T24" fmla="*/ 1191 w 1475"/>
                <a:gd name="T25" fmla="*/ 283 h 1603"/>
                <a:gd name="T26" fmla="*/ 1248 w 1475"/>
                <a:gd name="T27" fmla="*/ 291 h 1603"/>
                <a:gd name="T28" fmla="*/ 1305 w 1475"/>
                <a:gd name="T29" fmla="*/ 291 h 1603"/>
                <a:gd name="T30" fmla="*/ 1404 w 1475"/>
                <a:gd name="T31" fmla="*/ 274 h 1603"/>
                <a:gd name="T32" fmla="*/ 1475 w 1475"/>
                <a:gd name="T33" fmla="*/ 274 h 1603"/>
                <a:gd name="T34" fmla="*/ 1461 w 1475"/>
                <a:gd name="T35" fmla="*/ 321 h 1603"/>
                <a:gd name="T36" fmla="*/ 1418 w 1475"/>
                <a:gd name="T37" fmla="*/ 415 h 1603"/>
                <a:gd name="T38" fmla="*/ 1248 w 1475"/>
                <a:gd name="T39" fmla="*/ 480 h 1603"/>
                <a:gd name="T40" fmla="*/ 1177 w 1475"/>
                <a:gd name="T41" fmla="*/ 480 h 1603"/>
                <a:gd name="T42" fmla="*/ 1177 w 1475"/>
                <a:gd name="T43" fmla="*/ 490 h 1603"/>
                <a:gd name="T44" fmla="*/ 1248 w 1475"/>
                <a:gd name="T45" fmla="*/ 527 h 1603"/>
                <a:gd name="T46" fmla="*/ 1291 w 1475"/>
                <a:gd name="T47" fmla="*/ 556 h 1603"/>
                <a:gd name="T48" fmla="*/ 1234 w 1475"/>
                <a:gd name="T49" fmla="*/ 613 h 1603"/>
                <a:gd name="T50" fmla="*/ 1149 w 1475"/>
                <a:gd name="T51" fmla="*/ 651 h 1603"/>
                <a:gd name="T52" fmla="*/ 1064 w 1475"/>
                <a:gd name="T53" fmla="*/ 697 h 1603"/>
                <a:gd name="T54" fmla="*/ 1007 w 1475"/>
                <a:gd name="T55" fmla="*/ 735 h 1603"/>
                <a:gd name="T56" fmla="*/ 950 w 1475"/>
                <a:gd name="T57" fmla="*/ 735 h 1603"/>
                <a:gd name="T58" fmla="*/ 908 w 1475"/>
                <a:gd name="T59" fmla="*/ 744 h 1603"/>
                <a:gd name="T60" fmla="*/ 879 w 1475"/>
                <a:gd name="T61" fmla="*/ 783 h 1603"/>
                <a:gd name="T62" fmla="*/ 794 w 1475"/>
                <a:gd name="T63" fmla="*/ 914 h 1603"/>
                <a:gd name="T64" fmla="*/ 738 w 1475"/>
                <a:gd name="T65" fmla="*/ 989 h 1603"/>
                <a:gd name="T66" fmla="*/ 624 w 1475"/>
                <a:gd name="T67" fmla="*/ 1037 h 1603"/>
                <a:gd name="T68" fmla="*/ 567 w 1475"/>
                <a:gd name="T69" fmla="*/ 1037 h 1603"/>
                <a:gd name="T70" fmla="*/ 496 w 1475"/>
                <a:gd name="T71" fmla="*/ 1018 h 1603"/>
                <a:gd name="T72" fmla="*/ 511 w 1475"/>
                <a:gd name="T73" fmla="*/ 1037 h 1603"/>
                <a:gd name="T74" fmla="*/ 525 w 1475"/>
                <a:gd name="T75" fmla="*/ 1046 h 1603"/>
                <a:gd name="T76" fmla="*/ 454 w 1475"/>
                <a:gd name="T77" fmla="*/ 1037 h 1603"/>
                <a:gd name="T78" fmla="*/ 411 w 1475"/>
                <a:gd name="T79" fmla="*/ 1037 h 1603"/>
                <a:gd name="T80" fmla="*/ 284 w 1475"/>
                <a:gd name="T81" fmla="*/ 1046 h 1603"/>
                <a:gd name="T82" fmla="*/ 184 w 1475"/>
                <a:gd name="T83" fmla="*/ 1065 h 1603"/>
                <a:gd name="T84" fmla="*/ 14 w 1475"/>
                <a:gd name="T85" fmla="*/ 923 h 1603"/>
                <a:gd name="T86" fmla="*/ 43 w 1475"/>
                <a:gd name="T87" fmla="*/ 556 h 1603"/>
                <a:gd name="T88" fmla="*/ 57 w 1475"/>
                <a:gd name="T89" fmla="*/ 310 h 1603"/>
                <a:gd name="T90" fmla="*/ 142 w 1475"/>
                <a:gd name="T91" fmla="*/ 189 h 1603"/>
                <a:gd name="T92" fmla="*/ 326 w 1475"/>
                <a:gd name="T93" fmla="*/ 180 h 1603"/>
                <a:gd name="T94" fmla="*/ 369 w 1475"/>
                <a:gd name="T95" fmla="*/ 330 h 1603"/>
                <a:gd name="T96" fmla="*/ 411 w 1475"/>
                <a:gd name="T97" fmla="*/ 387 h 1603"/>
                <a:gd name="T98" fmla="*/ 496 w 1475"/>
                <a:gd name="T99" fmla="*/ 434 h 1603"/>
                <a:gd name="T100" fmla="*/ 567 w 1475"/>
                <a:gd name="T101" fmla="*/ 405 h 1603"/>
                <a:gd name="T102" fmla="*/ 610 w 1475"/>
                <a:gd name="T103" fmla="*/ 302 h 1603"/>
                <a:gd name="T104" fmla="*/ 638 w 1475"/>
                <a:gd name="T105" fmla="*/ 236 h 1603"/>
                <a:gd name="T106" fmla="*/ 596 w 1475"/>
                <a:gd name="T107" fmla="*/ 180 h 1603"/>
                <a:gd name="T108" fmla="*/ 695 w 1475"/>
                <a:gd name="T109" fmla="*/ 180 h 1603"/>
                <a:gd name="T110" fmla="*/ 879 w 1475"/>
                <a:gd name="T111" fmla="*/ 189 h 1603"/>
                <a:gd name="T112" fmla="*/ 908 w 1475"/>
                <a:gd name="T113" fmla="*/ 141 h 1603"/>
                <a:gd name="T114" fmla="*/ 851 w 1475"/>
                <a:gd name="T115" fmla="*/ 133 h 1603"/>
                <a:gd name="T116" fmla="*/ 894 w 1475"/>
                <a:gd name="T117" fmla="*/ 123 h 1603"/>
                <a:gd name="T118" fmla="*/ 865 w 1475"/>
                <a:gd name="T119" fmla="*/ 104 h 1603"/>
                <a:gd name="T120" fmla="*/ 894 w 1475"/>
                <a:gd name="T121" fmla="*/ 66 h 1603"/>
                <a:gd name="T122" fmla="*/ 865 w 1475"/>
                <a:gd name="T123" fmla="*/ 0 h 16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75"/>
                <a:gd name="T187" fmla="*/ 0 h 1603"/>
                <a:gd name="T188" fmla="*/ 1475 w 1475"/>
                <a:gd name="T189" fmla="*/ 1603 h 160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75" h="1603">
                  <a:moveTo>
                    <a:pt x="879" y="43"/>
                  </a:moveTo>
                  <a:lnTo>
                    <a:pt x="879" y="43"/>
                  </a:lnTo>
                  <a:lnTo>
                    <a:pt x="879" y="29"/>
                  </a:lnTo>
                  <a:lnTo>
                    <a:pt x="879" y="14"/>
                  </a:lnTo>
                  <a:lnTo>
                    <a:pt x="894" y="14"/>
                  </a:lnTo>
                  <a:lnTo>
                    <a:pt x="894" y="29"/>
                  </a:lnTo>
                  <a:lnTo>
                    <a:pt x="894" y="43"/>
                  </a:lnTo>
                  <a:lnTo>
                    <a:pt x="894" y="57"/>
                  </a:lnTo>
                  <a:lnTo>
                    <a:pt x="908" y="57"/>
                  </a:lnTo>
                  <a:lnTo>
                    <a:pt x="908" y="43"/>
                  </a:lnTo>
                  <a:lnTo>
                    <a:pt x="922" y="43"/>
                  </a:lnTo>
                  <a:lnTo>
                    <a:pt x="936" y="57"/>
                  </a:lnTo>
                  <a:lnTo>
                    <a:pt x="950" y="57"/>
                  </a:lnTo>
                  <a:lnTo>
                    <a:pt x="950" y="71"/>
                  </a:lnTo>
                  <a:lnTo>
                    <a:pt x="964" y="71"/>
                  </a:lnTo>
                  <a:lnTo>
                    <a:pt x="979" y="71"/>
                  </a:lnTo>
                  <a:lnTo>
                    <a:pt x="993" y="71"/>
                  </a:lnTo>
                  <a:lnTo>
                    <a:pt x="993" y="85"/>
                  </a:lnTo>
                  <a:lnTo>
                    <a:pt x="1007" y="85"/>
                  </a:lnTo>
                  <a:lnTo>
                    <a:pt x="1021" y="85"/>
                  </a:lnTo>
                  <a:lnTo>
                    <a:pt x="1021" y="114"/>
                  </a:lnTo>
                  <a:lnTo>
                    <a:pt x="1035" y="142"/>
                  </a:lnTo>
                  <a:lnTo>
                    <a:pt x="1021" y="142"/>
                  </a:lnTo>
                  <a:lnTo>
                    <a:pt x="1007" y="142"/>
                  </a:lnTo>
                  <a:lnTo>
                    <a:pt x="1007" y="128"/>
                  </a:lnTo>
                  <a:lnTo>
                    <a:pt x="1007" y="142"/>
                  </a:lnTo>
                  <a:lnTo>
                    <a:pt x="1007" y="156"/>
                  </a:lnTo>
                  <a:lnTo>
                    <a:pt x="1021" y="156"/>
                  </a:lnTo>
                  <a:lnTo>
                    <a:pt x="1035" y="156"/>
                  </a:lnTo>
                  <a:lnTo>
                    <a:pt x="1035" y="170"/>
                  </a:lnTo>
                  <a:lnTo>
                    <a:pt x="1050" y="185"/>
                  </a:lnTo>
                  <a:lnTo>
                    <a:pt x="1035" y="185"/>
                  </a:lnTo>
                  <a:lnTo>
                    <a:pt x="1035" y="199"/>
                  </a:lnTo>
                  <a:lnTo>
                    <a:pt x="1035" y="213"/>
                  </a:lnTo>
                  <a:lnTo>
                    <a:pt x="1035" y="227"/>
                  </a:lnTo>
                  <a:lnTo>
                    <a:pt x="1035" y="241"/>
                  </a:lnTo>
                  <a:lnTo>
                    <a:pt x="1035" y="256"/>
                  </a:lnTo>
                  <a:lnTo>
                    <a:pt x="1035" y="270"/>
                  </a:lnTo>
                  <a:lnTo>
                    <a:pt x="1035" y="284"/>
                  </a:lnTo>
                  <a:lnTo>
                    <a:pt x="1035" y="298"/>
                  </a:lnTo>
                  <a:lnTo>
                    <a:pt x="1035" y="312"/>
                  </a:lnTo>
                  <a:lnTo>
                    <a:pt x="1035" y="326"/>
                  </a:lnTo>
                  <a:lnTo>
                    <a:pt x="1021" y="341"/>
                  </a:lnTo>
                  <a:lnTo>
                    <a:pt x="1021" y="355"/>
                  </a:lnTo>
                  <a:lnTo>
                    <a:pt x="1021" y="369"/>
                  </a:lnTo>
                  <a:lnTo>
                    <a:pt x="1021" y="383"/>
                  </a:lnTo>
                  <a:lnTo>
                    <a:pt x="1021" y="397"/>
                  </a:lnTo>
                  <a:lnTo>
                    <a:pt x="1021" y="412"/>
                  </a:lnTo>
                  <a:lnTo>
                    <a:pt x="1021" y="426"/>
                  </a:lnTo>
                  <a:lnTo>
                    <a:pt x="1007" y="426"/>
                  </a:lnTo>
                  <a:lnTo>
                    <a:pt x="1007" y="440"/>
                  </a:lnTo>
                  <a:lnTo>
                    <a:pt x="1007" y="454"/>
                  </a:lnTo>
                  <a:lnTo>
                    <a:pt x="993" y="454"/>
                  </a:lnTo>
                  <a:lnTo>
                    <a:pt x="993" y="468"/>
                  </a:lnTo>
                  <a:lnTo>
                    <a:pt x="993" y="482"/>
                  </a:lnTo>
                  <a:lnTo>
                    <a:pt x="979" y="482"/>
                  </a:lnTo>
                  <a:lnTo>
                    <a:pt x="979" y="497"/>
                  </a:lnTo>
                  <a:lnTo>
                    <a:pt x="979" y="511"/>
                  </a:lnTo>
                  <a:lnTo>
                    <a:pt x="979" y="525"/>
                  </a:lnTo>
                  <a:lnTo>
                    <a:pt x="979" y="539"/>
                  </a:lnTo>
                  <a:lnTo>
                    <a:pt x="993" y="539"/>
                  </a:lnTo>
                  <a:lnTo>
                    <a:pt x="1007" y="539"/>
                  </a:lnTo>
                  <a:lnTo>
                    <a:pt x="1007" y="553"/>
                  </a:lnTo>
                  <a:lnTo>
                    <a:pt x="1021" y="553"/>
                  </a:lnTo>
                  <a:lnTo>
                    <a:pt x="1035" y="553"/>
                  </a:lnTo>
                  <a:lnTo>
                    <a:pt x="1050" y="553"/>
                  </a:lnTo>
                  <a:lnTo>
                    <a:pt x="1050" y="525"/>
                  </a:lnTo>
                  <a:lnTo>
                    <a:pt x="1050" y="511"/>
                  </a:lnTo>
                  <a:lnTo>
                    <a:pt x="1050" y="497"/>
                  </a:lnTo>
                  <a:lnTo>
                    <a:pt x="1064" y="482"/>
                  </a:lnTo>
                  <a:lnTo>
                    <a:pt x="1064" y="468"/>
                  </a:lnTo>
                  <a:lnTo>
                    <a:pt x="1078" y="468"/>
                  </a:lnTo>
                  <a:lnTo>
                    <a:pt x="1078" y="454"/>
                  </a:lnTo>
                  <a:lnTo>
                    <a:pt x="1092" y="454"/>
                  </a:lnTo>
                  <a:lnTo>
                    <a:pt x="1092" y="440"/>
                  </a:lnTo>
                  <a:lnTo>
                    <a:pt x="1106" y="440"/>
                  </a:lnTo>
                  <a:lnTo>
                    <a:pt x="1120" y="426"/>
                  </a:lnTo>
                  <a:lnTo>
                    <a:pt x="1135" y="426"/>
                  </a:lnTo>
                  <a:lnTo>
                    <a:pt x="1149" y="426"/>
                  </a:lnTo>
                  <a:lnTo>
                    <a:pt x="1163" y="426"/>
                  </a:lnTo>
                  <a:lnTo>
                    <a:pt x="1177" y="426"/>
                  </a:lnTo>
                  <a:lnTo>
                    <a:pt x="1177" y="412"/>
                  </a:lnTo>
                  <a:lnTo>
                    <a:pt x="1177" y="426"/>
                  </a:lnTo>
                  <a:lnTo>
                    <a:pt x="1191" y="426"/>
                  </a:lnTo>
                  <a:lnTo>
                    <a:pt x="1206" y="426"/>
                  </a:lnTo>
                  <a:lnTo>
                    <a:pt x="1220" y="426"/>
                  </a:lnTo>
                  <a:lnTo>
                    <a:pt x="1234" y="426"/>
                  </a:lnTo>
                  <a:lnTo>
                    <a:pt x="1234" y="440"/>
                  </a:lnTo>
                  <a:lnTo>
                    <a:pt x="1248" y="440"/>
                  </a:lnTo>
                  <a:lnTo>
                    <a:pt x="1262" y="440"/>
                  </a:lnTo>
                  <a:lnTo>
                    <a:pt x="1276" y="440"/>
                  </a:lnTo>
                  <a:lnTo>
                    <a:pt x="1291" y="440"/>
                  </a:lnTo>
                  <a:lnTo>
                    <a:pt x="1305" y="440"/>
                  </a:lnTo>
                  <a:lnTo>
                    <a:pt x="1305" y="426"/>
                  </a:lnTo>
                  <a:lnTo>
                    <a:pt x="1319" y="426"/>
                  </a:lnTo>
                  <a:lnTo>
                    <a:pt x="1333" y="426"/>
                  </a:lnTo>
                  <a:lnTo>
                    <a:pt x="1347" y="426"/>
                  </a:lnTo>
                  <a:lnTo>
                    <a:pt x="1362" y="412"/>
                  </a:lnTo>
                  <a:lnTo>
                    <a:pt x="1376" y="412"/>
                  </a:lnTo>
                  <a:lnTo>
                    <a:pt x="1390" y="412"/>
                  </a:lnTo>
                  <a:lnTo>
                    <a:pt x="1404" y="412"/>
                  </a:lnTo>
                  <a:lnTo>
                    <a:pt x="1418" y="412"/>
                  </a:lnTo>
                  <a:lnTo>
                    <a:pt x="1432" y="397"/>
                  </a:lnTo>
                  <a:lnTo>
                    <a:pt x="1447" y="397"/>
                  </a:lnTo>
                  <a:lnTo>
                    <a:pt x="1461" y="397"/>
                  </a:lnTo>
                  <a:lnTo>
                    <a:pt x="1475" y="397"/>
                  </a:lnTo>
                  <a:lnTo>
                    <a:pt x="1475" y="412"/>
                  </a:lnTo>
                  <a:lnTo>
                    <a:pt x="1475" y="426"/>
                  </a:lnTo>
                  <a:lnTo>
                    <a:pt x="1461" y="426"/>
                  </a:lnTo>
                  <a:lnTo>
                    <a:pt x="1461" y="440"/>
                  </a:lnTo>
                  <a:lnTo>
                    <a:pt x="1461" y="454"/>
                  </a:lnTo>
                  <a:lnTo>
                    <a:pt x="1461" y="468"/>
                  </a:lnTo>
                  <a:lnTo>
                    <a:pt x="1461" y="482"/>
                  </a:lnTo>
                  <a:lnTo>
                    <a:pt x="1447" y="497"/>
                  </a:lnTo>
                  <a:lnTo>
                    <a:pt x="1447" y="511"/>
                  </a:lnTo>
                  <a:lnTo>
                    <a:pt x="1447" y="525"/>
                  </a:lnTo>
                  <a:lnTo>
                    <a:pt x="1447" y="539"/>
                  </a:lnTo>
                  <a:lnTo>
                    <a:pt x="1432" y="553"/>
                  </a:lnTo>
                  <a:lnTo>
                    <a:pt x="1432" y="568"/>
                  </a:lnTo>
                  <a:lnTo>
                    <a:pt x="1432" y="582"/>
                  </a:lnTo>
                  <a:lnTo>
                    <a:pt x="1432" y="596"/>
                  </a:lnTo>
                  <a:lnTo>
                    <a:pt x="1418" y="610"/>
                  </a:lnTo>
                  <a:lnTo>
                    <a:pt x="1418" y="624"/>
                  </a:lnTo>
                  <a:lnTo>
                    <a:pt x="1418" y="639"/>
                  </a:lnTo>
                  <a:lnTo>
                    <a:pt x="1418" y="653"/>
                  </a:lnTo>
                  <a:lnTo>
                    <a:pt x="1418" y="667"/>
                  </a:lnTo>
                  <a:lnTo>
                    <a:pt x="1404" y="667"/>
                  </a:lnTo>
                  <a:lnTo>
                    <a:pt x="1404" y="681"/>
                  </a:lnTo>
                  <a:lnTo>
                    <a:pt x="1404" y="695"/>
                  </a:lnTo>
                  <a:lnTo>
                    <a:pt x="1404" y="709"/>
                  </a:lnTo>
                  <a:lnTo>
                    <a:pt x="1404" y="738"/>
                  </a:lnTo>
                  <a:lnTo>
                    <a:pt x="1390" y="738"/>
                  </a:lnTo>
                  <a:lnTo>
                    <a:pt x="1376" y="738"/>
                  </a:lnTo>
                  <a:lnTo>
                    <a:pt x="1362" y="738"/>
                  </a:lnTo>
                  <a:lnTo>
                    <a:pt x="1248" y="724"/>
                  </a:lnTo>
                  <a:lnTo>
                    <a:pt x="1234" y="724"/>
                  </a:lnTo>
                  <a:lnTo>
                    <a:pt x="1220" y="724"/>
                  </a:lnTo>
                  <a:lnTo>
                    <a:pt x="1206" y="724"/>
                  </a:lnTo>
                  <a:lnTo>
                    <a:pt x="1191" y="724"/>
                  </a:lnTo>
                  <a:lnTo>
                    <a:pt x="1177" y="724"/>
                  </a:lnTo>
                  <a:lnTo>
                    <a:pt x="1177" y="709"/>
                  </a:lnTo>
                  <a:lnTo>
                    <a:pt x="1177" y="724"/>
                  </a:lnTo>
                  <a:lnTo>
                    <a:pt x="1177" y="709"/>
                  </a:lnTo>
                  <a:lnTo>
                    <a:pt x="1163" y="709"/>
                  </a:lnTo>
                  <a:lnTo>
                    <a:pt x="1163" y="695"/>
                  </a:lnTo>
                  <a:lnTo>
                    <a:pt x="1149" y="695"/>
                  </a:lnTo>
                  <a:lnTo>
                    <a:pt x="1163" y="724"/>
                  </a:lnTo>
                  <a:lnTo>
                    <a:pt x="1177" y="724"/>
                  </a:lnTo>
                  <a:lnTo>
                    <a:pt x="1177" y="738"/>
                  </a:lnTo>
                  <a:lnTo>
                    <a:pt x="1191" y="738"/>
                  </a:lnTo>
                  <a:lnTo>
                    <a:pt x="1191" y="752"/>
                  </a:lnTo>
                  <a:lnTo>
                    <a:pt x="1206" y="752"/>
                  </a:lnTo>
                  <a:lnTo>
                    <a:pt x="1206" y="766"/>
                  </a:lnTo>
                  <a:lnTo>
                    <a:pt x="1220" y="766"/>
                  </a:lnTo>
                  <a:lnTo>
                    <a:pt x="1220" y="780"/>
                  </a:lnTo>
                  <a:lnTo>
                    <a:pt x="1234" y="780"/>
                  </a:lnTo>
                  <a:lnTo>
                    <a:pt x="1234" y="795"/>
                  </a:lnTo>
                  <a:lnTo>
                    <a:pt x="1248" y="795"/>
                  </a:lnTo>
                  <a:lnTo>
                    <a:pt x="1248" y="809"/>
                  </a:lnTo>
                  <a:lnTo>
                    <a:pt x="1262" y="809"/>
                  </a:lnTo>
                  <a:lnTo>
                    <a:pt x="1276" y="809"/>
                  </a:lnTo>
                  <a:lnTo>
                    <a:pt x="1291" y="809"/>
                  </a:lnTo>
                  <a:lnTo>
                    <a:pt x="1291" y="823"/>
                  </a:lnTo>
                  <a:lnTo>
                    <a:pt x="1276" y="823"/>
                  </a:lnTo>
                  <a:lnTo>
                    <a:pt x="1276" y="837"/>
                  </a:lnTo>
                  <a:lnTo>
                    <a:pt x="1291" y="837"/>
                  </a:lnTo>
                  <a:lnTo>
                    <a:pt x="1319" y="865"/>
                  </a:lnTo>
                  <a:lnTo>
                    <a:pt x="1319" y="880"/>
                  </a:lnTo>
                  <a:lnTo>
                    <a:pt x="1333" y="908"/>
                  </a:lnTo>
                  <a:lnTo>
                    <a:pt x="1319" y="894"/>
                  </a:lnTo>
                  <a:lnTo>
                    <a:pt x="1305" y="894"/>
                  </a:lnTo>
                  <a:lnTo>
                    <a:pt x="1291" y="894"/>
                  </a:lnTo>
                  <a:lnTo>
                    <a:pt x="1291" y="908"/>
                  </a:lnTo>
                  <a:lnTo>
                    <a:pt x="1262" y="908"/>
                  </a:lnTo>
                  <a:lnTo>
                    <a:pt x="1248" y="908"/>
                  </a:lnTo>
                  <a:lnTo>
                    <a:pt x="1234" y="908"/>
                  </a:lnTo>
                  <a:lnTo>
                    <a:pt x="1234" y="922"/>
                  </a:lnTo>
                  <a:lnTo>
                    <a:pt x="1220" y="922"/>
                  </a:lnTo>
                  <a:lnTo>
                    <a:pt x="1206" y="922"/>
                  </a:lnTo>
                  <a:lnTo>
                    <a:pt x="1191" y="922"/>
                  </a:lnTo>
                  <a:lnTo>
                    <a:pt x="1177" y="936"/>
                  </a:lnTo>
                  <a:lnTo>
                    <a:pt x="1163" y="936"/>
                  </a:lnTo>
                  <a:lnTo>
                    <a:pt x="1149" y="951"/>
                  </a:lnTo>
                  <a:lnTo>
                    <a:pt x="1149" y="965"/>
                  </a:lnTo>
                  <a:lnTo>
                    <a:pt x="1149" y="979"/>
                  </a:lnTo>
                  <a:lnTo>
                    <a:pt x="1149" y="1007"/>
                  </a:lnTo>
                  <a:lnTo>
                    <a:pt x="1120" y="1021"/>
                  </a:lnTo>
                  <a:lnTo>
                    <a:pt x="1106" y="1021"/>
                  </a:lnTo>
                  <a:lnTo>
                    <a:pt x="1106" y="1036"/>
                  </a:lnTo>
                  <a:lnTo>
                    <a:pt x="1092" y="1036"/>
                  </a:lnTo>
                  <a:lnTo>
                    <a:pt x="1078" y="1036"/>
                  </a:lnTo>
                  <a:lnTo>
                    <a:pt x="1064" y="1050"/>
                  </a:lnTo>
                  <a:lnTo>
                    <a:pt x="1064" y="1064"/>
                  </a:lnTo>
                  <a:lnTo>
                    <a:pt x="1050" y="1064"/>
                  </a:lnTo>
                  <a:lnTo>
                    <a:pt x="1035" y="1092"/>
                  </a:lnTo>
                  <a:lnTo>
                    <a:pt x="1021" y="1092"/>
                  </a:lnTo>
                  <a:lnTo>
                    <a:pt x="1021" y="1107"/>
                  </a:lnTo>
                  <a:lnTo>
                    <a:pt x="1007" y="1107"/>
                  </a:lnTo>
                  <a:lnTo>
                    <a:pt x="993" y="1107"/>
                  </a:lnTo>
                  <a:lnTo>
                    <a:pt x="979" y="1107"/>
                  </a:lnTo>
                  <a:lnTo>
                    <a:pt x="964" y="1107"/>
                  </a:lnTo>
                  <a:lnTo>
                    <a:pt x="950" y="1107"/>
                  </a:lnTo>
                  <a:lnTo>
                    <a:pt x="950" y="1092"/>
                  </a:lnTo>
                  <a:lnTo>
                    <a:pt x="950" y="1107"/>
                  </a:lnTo>
                  <a:lnTo>
                    <a:pt x="936" y="1107"/>
                  </a:lnTo>
                  <a:lnTo>
                    <a:pt x="922" y="1107"/>
                  </a:lnTo>
                  <a:lnTo>
                    <a:pt x="922" y="1121"/>
                  </a:lnTo>
                  <a:lnTo>
                    <a:pt x="908" y="1121"/>
                  </a:lnTo>
                  <a:lnTo>
                    <a:pt x="894" y="1121"/>
                  </a:lnTo>
                  <a:lnTo>
                    <a:pt x="894" y="1135"/>
                  </a:lnTo>
                  <a:lnTo>
                    <a:pt x="879" y="1135"/>
                  </a:lnTo>
                  <a:lnTo>
                    <a:pt x="879" y="1149"/>
                  </a:lnTo>
                  <a:lnTo>
                    <a:pt x="865" y="1163"/>
                  </a:lnTo>
                  <a:lnTo>
                    <a:pt x="879" y="1163"/>
                  </a:lnTo>
                  <a:lnTo>
                    <a:pt x="879" y="1178"/>
                  </a:lnTo>
                  <a:lnTo>
                    <a:pt x="879" y="1192"/>
                  </a:lnTo>
                  <a:lnTo>
                    <a:pt x="865" y="1192"/>
                  </a:lnTo>
                  <a:lnTo>
                    <a:pt x="865" y="1206"/>
                  </a:lnTo>
                  <a:lnTo>
                    <a:pt x="865" y="1234"/>
                  </a:lnTo>
                  <a:lnTo>
                    <a:pt x="851" y="1263"/>
                  </a:lnTo>
                  <a:lnTo>
                    <a:pt x="837" y="1291"/>
                  </a:lnTo>
                  <a:lnTo>
                    <a:pt x="837" y="1305"/>
                  </a:lnTo>
                  <a:lnTo>
                    <a:pt x="823" y="1319"/>
                  </a:lnTo>
                  <a:lnTo>
                    <a:pt x="808" y="1348"/>
                  </a:lnTo>
                  <a:lnTo>
                    <a:pt x="808" y="1362"/>
                  </a:lnTo>
                  <a:lnTo>
                    <a:pt x="794" y="1376"/>
                  </a:lnTo>
                  <a:lnTo>
                    <a:pt x="794" y="1390"/>
                  </a:lnTo>
                  <a:lnTo>
                    <a:pt x="794" y="1404"/>
                  </a:lnTo>
                  <a:lnTo>
                    <a:pt x="780" y="1404"/>
                  </a:lnTo>
                  <a:lnTo>
                    <a:pt x="780" y="1419"/>
                  </a:lnTo>
                  <a:lnTo>
                    <a:pt x="780" y="1433"/>
                  </a:lnTo>
                  <a:lnTo>
                    <a:pt x="780" y="1447"/>
                  </a:lnTo>
                  <a:lnTo>
                    <a:pt x="766" y="1447"/>
                  </a:lnTo>
                  <a:lnTo>
                    <a:pt x="752" y="1475"/>
                  </a:lnTo>
                  <a:lnTo>
                    <a:pt x="738" y="1490"/>
                  </a:lnTo>
                  <a:lnTo>
                    <a:pt x="723" y="1504"/>
                  </a:lnTo>
                  <a:lnTo>
                    <a:pt x="709" y="1504"/>
                  </a:lnTo>
                  <a:lnTo>
                    <a:pt x="695" y="1518"/>
                  </a:lnTo>
                  <a:lnTo>
                    <a:pt x="681" y="1532"/>
                  </a:lnTo>
                  <a:lnTo>
                    <a:pt x="681" y="1546"/>
                  </a:lnTo>
                  <a:lnTo>
                    <a:pt x="667" y="1546"/>
                  </a:lnTo>
                  <a:lnTo>
                    <a:pt x="652" y="1561"/>
                  </a:lnTo>
                  <a:lnTo>
                    <a:pt x="638" y="1561"/>
                  </a:lnTo>
                  <a:lnTo>
                    <a:pt x="624" y="1561"/>
                  </a:lnTo>
                  <a:lnTo>
                    <a:pt x="610" y="1561"/>
                  </a:lnTo>
                  <a:lnTo>
                    <a:pt x="596" y="1561"/>
                  </a:lnTo>
                  <a:lnTo>
                    <a:pt x="582" y="1561"/>
                  </a:lnTo>
                  <a:lnTo>
                    <a:pt x="567" y="1561"/>
                  </a:lnTo>
                  <a:lnTo>
                    <a:pt x="553" y="1561"/>
                  </a:lnTo>
                  <a:lnTo>
                    <a:pt x="539" y="1561"/>
                  </a:lnTo>
                  <a:lnTo>
                    <a:pt x="539" y="1546"/>
                  </a:lnTo>
                  <a:lnTo>
                    <a:pt x="525" y="1546"/>
                  </a:lnTo>
                  <a:lnTo>
                    <a:pt x="511" y="1546"/>
                  </a:lnTo>
                  <a:lnTo>
                    <a:pt x="496" y="1532"/>
                  </a:lnTo>
                  <a:lnTo>
                    <a:pt x="482" y="1532"/>
                  </a:lnTo>
                  <a:lnTo>
                    <a:pt x="496" y="1532"/>
                  </a:lnTo>
                  <a:lnTo>
                    <a:pt x="496" y="1546"/>
                  </a:lnTo>
                  <a:lnTo>
                    <a:pt x="511" y="1546"/>
                  </a:lnTo>
                  <a:lnTo>
                    <a:pt x="511" y="1561"/>
                  </a:lnTo>
                  <a:lnTo>
                    <a:pt x="525" y="1561"/>
                  </a:lnTo>
                  <a:lnTo>
                    <a:pt x="539" y="1561"/>
                  </a:lnTo>
                  <a:lnTo>
                    <a:pt x="539" y="1575"/>
                  </a:lnTo>
                  <a:lnTo>
                    <a:pt x="525" y="1575"/>
                  </a:lnTo>
                  <a:lnTo>
                    <a:pt x="511" y="1575"/>
                  </a:lnTo>
                  <a:lnTo>
                    <a:pt x="496" y="1561"/>
                  </a:lnTo>
                  <a:lnTo>
                    <a:pt x="482" y="1561"/>
                  </a:lnTo>
                  <a:lnTo>
                    <a:pt x="468" y="1561"/>
                  </a:lnTo>
                  <a:lnTo>
                    <a:pt x="454" y="1561"/>
                  </a:lnTo>
                  <a:lnTo>
                    <a:pt x="440" y="1561"/>
                  </a:lnTo>
                  <a:lnTo>
                    <a:pt x="440" y="1546"/>
                  </a:lnTo>
                  <a:lnTo>
                    <a:pt x="426" y="1546"/>
                  </a:lnTo>
                  <a:lnTo>
                    <a:pt x="411" y="1546"/>
                  </a:lnTo>
                  <a:lnTo>
                    <a:pt x="411" y="1561"/>
                  </a:lnTo>
                  <a:lnTo>
                    <a:pt x="411" y="1575"/>
                  </a:lnTo>
                  <a:lnTo>
                    <a:pt x="383" y="1575"/>
                  </a:lnTo>
                  <a:lnTo>
                    <a:pt x="369" y="1575"/>
                  </a:lnTo>
                  <a:lnTo>
                    <a:pt x="340" y="1575"/>
                  </a:lnTo>
                  <a:lnTo>
                    <a:pt x="326" y="1575"/>
                  </a:lnTo>
                  <a:lnTo>
                    <a:pt x="312" y="1575"/>
                  </a:lnTo>
                  <a:lnTo>
                    <a:pt x="298" y="1575"/>
                  </a:lnTo>
                  <a:lnTo>
                    <a:pt x="284" y="1575"/>
                  </a:lnTo>
                  <a:lnTo>
                    <a:pt x="255" y="1575"/>
                  </a:lnTo>
                  <a:lnTo>
                    <a:pt x="241" y="1575"/>
                  </a:lnTo>
                  <a:lnTo>
                    <a:pt x="227" y="1575"/>
                  </a:lnTo>
                  <a:lnTo>
                    <a:pt x="213" y="1575"/>
                  </a:lnTo>
                  <a:lnTo>
                    <a:pt x="213" y="1589"/>
                  </a:lnTo>
                  <a:lnTo>
                    <a:pt x="199" y="1589"/>
                  </a:lnTo>
                  <a:lnTo>
                    <a:pt x="199" y="1603"/>
                  </a:lnTo>
                  <a:lnTo>
                    <a:pt x="184" y="1603"/>
                  </a:lnTo>
                  <a:lnTo>
                    <a:pt x="170" y="1603"/>
                  </a:lnTo>
                  <a:lnTo>
                    <a:pt x="128" y="1603"/>
                  </a:lnTo>
                  <a:lnTo>
                    <a:pt x="85" y="1589"/>
                  </a:lnTo>
                  <a:lnTo>
                    <a:pt x="57" y="1589"/>
                  </a:lnTo>
                  <a:lnTo>
                    <a:pt x="28" y="1589"/>
                  </a:lnTo>
                  <a:lnTo>
                    <a:pt x="14" y="1575"/>
                  </a:lnTo>
                  <a:lnTo>
                    <a:pt x="0" y="1575"/>
                  </a:lnTo>
                  <a:lnTo>
                    <a:pt x="0" y="1546"/>
                  </a:lnTo>
                  <a:lnTo>
                    <a:pt x="14" y="1532"/>
                  </a:lnTo>
                  <a:lnTo>
                    <a:pt x="0" y="1532"/>
                  </a:lnTo>
                  <a:lnTo>
                    <a:pt x="14" y="1447"/>
                  </a:lnTo>
                  <a:lnTo>
                    <a:pt x="14" y="1433"/>
                  </a:lnTo>
                  <a:lnTo>
                    <a:pt x="14" y="1419"/>
                  </a:lnTo>
                  <a:lnTo>
                    <a:pt x="14" y="1390"/>
                  </a:lnTo>
                  <a:lnTo>
                    <a:pt x="28" y="1334"/>
                  </a:lnTo>
                  <a:lnTo>
                    <a:pt x="28" y="1206"/>
                  </a:lnTo>
                  <a:lnTo>
                    <a:pt x="28" y="1149"/>
                  </a:lnTo>
                  <a:lnTo>
                    <a:pt x="43" y="1092"/>
                  </a:lnTo>
                  <a:lnTo>
                    <a:pt x="43" y="1078"/>
                  </a:lnTo>
                  <a:lnTo>
                    <a:pt x="43" y="1050"/>
                  </a:lnTo>
                  <a:lnTo>
                    <a:pt x="43" y="1036"/>
                  </a:lnTo>
                  <a:lnTo>
                    <a:pt x="43" y="1021"/>
                  </a:lnTo>
                  <a:lnTo>
                    <a:pt x="43" y="993"/>
                  </a:lnTo>
                  <a:lnTo>
                    <a:pt x="43" y="951"/>
                  </a:lnTo>
                  <a:lnTo>
                    <a:pt x="43" y="922"/>
                  </a:lnTo>
                  <a:lnTo>
                    <a:pt x="43" y="880"/>
                  </a:lnTo>
                  <a:lnTo>
                    <a:pt x="43" y="865"/>
                  </a:lnTo>
                  <a:lnTo>
                    <a:pt x="43" y="851"/>
                  </a:lnTo>
                  <a:lnTo>
                    <a:pt x="43" y="837"/>
                  </a:lnTo>
                  <a:lnTo>
                    <a:pt x="43" y="823"/>
                  </a:lnTo>
                  <a:lnTo>
                    <a:pt x="43" y="809"/>
                  </a:lnTo>
                  <a:lnTo>
                    <a:pt x="43" y="795"/>
                  </a:lnTo>
                  <a:lnTo>
                    <a:pt x="43" y="766"/>
                  </a:lnTo>
                  <a:lnTo>
                    <a:pt x="43" y="752"/>
                  </a:lnTo>
                  <a:lnTo>
                    <a:pt x="57" y="738"/>
                  </a:lnTo>
                  <a:lnTo>
                    <a:pt x="57" y="724"/>
                  </a:lnTo>
                  <a:lnTo>
                    <a:pt x="57" y="709"/>
                  </a:lnTo>
                  <a:lnTo>
                    <a:pt x="57" y="681"/>
                  </a:lnTo>
                  <a:lnTo>
                    <a:pt x="57" y="667"/>
                  </a:lnTo>
                  <a:lnTo>
                    <a:pt x="57" y="639"/>
                  </a:lnTo>
                  <a:lnTo>
                    <a:pt x="57" y="610"/>
                  </a:lnTo>
                  <a:lnTo>
                    <a:pt x="57" y="582"/>
                  </a:lnTo>
                  <a:lnTo>
                    <a:pt x="57" y="553"/>
                  </a:lnTo>
                  <a:lnTo>
                    <a:pt x="57" y="539"/>
                  </a:lnTo>
                  <a:lnTo>
                    <a:pt x="57" y="511"/>
                  </a:lnTo>
                  <a:lnTo>
                    <a:pt x="57" y="468"/>
                  </a:lnTo>
                  <a:lnTo>
                    <a:pt x="57" y="440"/>
                  </a:lnTo>
                  <a:lnTo>
                    <a:pt x="57" y="383"/>
                  </a:lnTo>
                  <a:lnTo>
                    <a:pt x="57" y="369"/>
                  </a:lnTo>
                  <a:lnTo>
                    <a:pt x="99" y="369"/>
                  </a:lnTo>
                  <a:lnTo>
                    <a:pt x="114" y="369"/>
                  </a:lnTo>
                  <a:lnTo>
                    <a:pt x="142" y="369"/>
                  </a:lnTo>
                  <a:lnTo>
                    <a:pt x="156" y="369"/>
                  </a:lnTo>
                  <a:lnTo>
                    <a:pt x="156" y="355"/>
                  </a:lnTo>
                  <a:lnTo>
                    <a:pt x="156" y="341"/>
                  </a:lnTo>
                  <a:lnTo>
                    <a:pt x="170" y="326"/>
                  </a:lnTo>
                  <a:lnTo>
                    <a:pt x="170" y="312"/>
                  </a:lnTo>
                  <a:lnTo>
                    <a:pt x="156" y="312"/>
                  </a:lnTo>
                  <a:lnTo>
                    <a:pt x="156" y="298"/>
                  </a:lnTo>
                  <a:lnTo>
                    <a:pt x="142" y="284"/>
                  </a:lnTo>
                  <a:lnTo>
                    <a:pt x="142" y="270"/>
                  </a:lnTo>
                  <a:lnTo>
                    <a:pt x="142" y="256"/>
                  </a:lnTo>
                  <a:lnTo>
                    <a:pt x="170" y="256"/>
                  </a:lnTo>
                  <a:lnTo>
                    <a:pt x="184" y="256"/>
                  </a:lnTo>
                  <a:lnTo>
                    <a:pt x="199" y="270"/>
                  </a:lnTo>
                  <a:lnTo>
                    <a:pt x="213" y="270"/>
                  </a:lnTo>
                  <a:lnTo>
                    <a:pt x="241" y="270"/>
                  </a:lnTo>
                  <a:lnTo>
                    <a:pt x="255" y="270"/>
                  </a:lnTo>
                  <a:lnTo>
                    <a:pt x="284" y="270"/>
                  </a:lnTo>
                  <a:lnTo>
                    <a:pt x="312" y="270"/>
                  </a:lnTo>
                  <a:lnTo>
                    <a:pt x="326" y="270"/>
                  </a:lnTo>
                  <a:lnTo>
                    <a:pt x="340" y="312"/>
                  </a:lnTo>
                  <a:lnTo>
                    <a:pt x="355" y="355"/>
                  </a:lnTo>
                  <a:lnTo>
                    <a:pt x="355" y="369"/>
                  </a:lnTo>
                  <a:lnTo>
                    <a:pt x="369" y="412"/>
                  </a:lnTo>
                  <a:lnTo>
                    <a:pt x="369" y="454"/>
                  </a:lnTo>
                  <a:lnTo>
                    <a:pt x="383" y="468"/>
                  </a:lnTo>
                  <a:lnTo>
                    <a:pt x="383" y="482"/>
                  </a:lnTo>
                  <a:lnTo>
                    <a:pt x="369" y="482"/>
                  </a:lnTo>
                  <a:lnTo>
                    <a:pt x="369" y="497"/>
                  </a:lnTo>
                  <a:lnTo>
                    <a:pt x="369" y="511"/>
                  </a:lnTo>
                  <a:lnTo>
                    <a:pt x="369" y="525"/>
                  </a:lnTo>
                  <a:lnTo>
                    <a:pt x="383" y="525"/>
                  </a:lnTo>
                  <a:lnTo>
                    <a:pt x="383" y="539"/>
                  </a:lnTo>
                  <a:lnTo>
                    <a:pt x="383" y="553"/>
                  </a:lnTo>
                  <a:lnTo>
                    <a:pt x="383" y="568"/>
                  </a:lnTo>
                  <a:lnTo>
                    <a:pt x="383" y="582"/>
                  </a:lnTo>
                  <a:lnTo>
                    <a:pt x="411" y="582"/>
                  </a:lnTo>
                  <a:lnTo>
                    <a:pt x="411" y="610"/>
                  </a:lnTo>
                  <a:lnTo>
                    <a:pt x="411" y="624"/>
                  </a:lnTo>
                  <a:lnTo>
                    <a:pt x="411" y="639"/>
                  </a:lnTo>
                  <a:lnTo>
                    <a:pt x="426" y="653"/>
                  </a:lnTo>
                  <a:lnTo>
                    <a:pt x="440" y="653"/>
                  </a:lnTo>
                  <a:lnTo>
                    <a:pt x="454" y="653"/>
                  </a:lnTo>
                  <a:lnTo>
                    <a:pt x="482" y="653"/>
                  </a:lnTo>
                  <a:lnTo>
                    <a:pt x="496" y="653"/>
                  </a:lnTo>
                  <a:lnTo>
                    <a:pt x="511" y="653"/>
                  </a:lnTo>
                  <a:lnTo>
                    <a:pt x="525" y="653"/>
                  </a:lnTo>
                  <a:lnTo>
                    <a:pt x="539" y="653"/>
                  </a:lnTo>
                  <a:lnTo>
                    <a:pt x="553" y="653"/>
                  </a:lnTo>
                  <a:lnTo>
                    <a:pt x="567" y="639"/>
                  </a:lnTo>
                  <a:lnTo>
                    <a:pt x="567" y="624"/>
                  </a:lnTo>
                  <a:lnTo>
                    <a:pt x="567" y="610"/>
                  </a:lnTo>
                  <a:lnTo>
                    <a:pt x="567" y="596"/>
                  </a:lnTo>
                  <a:lnTo>
                    <a:pt x="567" y="539"/>
                  </a:lnTo>
                  <a:lnTo>
                    <a:pt x="582" y="539"/>
                  </a:lnTo>
                  <a:lnTo>
                    <a:pt x="582" y="525"/>
                  </a:lnTo>
                  <a:lnTo>
                    <a:pt x="582" y="511"/>
                  </a:lnTo>
                  <a:lnTo>
                    <a:pt x="582" y="497"/>
                  </a:lnTo>
                  <a:lnTo>
                    <a:pt x="582" y="482"/>
                  </a:lnTo>
                  <a:lnTo>
                    <a:pt x="582" y="454"/>
                  </a:lnTo>
                  <a:lnTo>
                    <a:pt x="596" y="454"/>
                  </a:lnTo>
                  <a:lnTo>
                    <a:pt x="610" y="454"/>
                  </a:lnTo>
                  <a:lnTo>
                    <a:pt x="624" y="454"/>
                  </a:lnTo>
                  <a:lnTo>
                    <a:pt x="652" y="454"/>
                  </a:lnTo>
                  <a:lnTo>
                    <a:pt x="667" y="454"/>
                  </a:lnTo>
                  <a:lnTo>
                    <a:pt x="652" y="412"/>
                  </a:lnTo>
                  <a:lnTo>
                    <a:pt x="652" y="397"/>
                  </a:lnTo>
                  <a:lnTo>
                    <a:pt x="652" y="383"/>
                  </a:lnTo>
                  <a:lnTo>
                    <a:pt x="638" y="369"/>
                  </a:lnTo>
                  <a:lnTo>
                    <a:pt x="638" y="355"/>
                  </a:lnTo>
                  <a:lnTo>
                    <a:pt x="624" y="341"/>
                  </a:lnTo>
                  <a:lnTo>
                    <a:pt x="624" y="326"/>
                  </a:lnTo>
                  <a:lnTo>
                    <a:pt x="610" y="326"/>
                  </a:lnTo>
                  <a:lnTo>
                    <a:pt x="610" y="312"/>
                  </a:lnTo>
                  <a:lnTo>
                    <a:pt x="610" y="298"/>
                  </a:lnTo>
                  <a:lnTo>
                    <a:pt x="596" y="284"/>
                  </a:lnTo>
                  <a:lnTo>
                    <a:pt x="596" y="270"/>
                  </a:lnTo>
                  <a:lnTo>
                    <a:pt x="610" y="270"/>
                  </a:lnTo>
                  <a:lnTo>
                    <a:pt x="624" y="270"/>
                  </a:lnTo>
                  <a:lnTo>
                    <a:pt x="638" y="270"/>
                  </a:lnTo>
                  <a:lnTo>
                    <a:pt x="652" y="270"/>
                  </a:lnTo>
                  <a:lnTo>
                    <a:pt x="667" y="270"/>
                  </a:lnTo>
                  <a:lnTo>
                    <a:pt x="681" y="270"/>
                  </a:lnTo>
                  <a:lnTo>
                    <a:pt x="695" y="270"/>
                  </a:lnTo>
                  <a:lnTo>
                    <a:pt x="709" y="270"/>
                  </a:lnTo>
                  <a:lnTo>
                    <a:pt x="723" y="270"/>
                  </a:lnTo>
                  <a:lnTo>
                    <a:pt x="794" y="270"/>
                  </a:lnTo>
                  <a:lnTo>
                    <a:pt x="808" y="270"/>
                  </a:lnTo>
                  <a:lnTo>
                    <a:pt x="823" y="284"/>
                  </a:lnTo>
                  <a:lnTo>
                    <a:pt x="837" y="284"/>
                  </a:lnTo>
                  <a:lnTo>
                    <a:pt x="865" y="284"/>
                  </a:lnTo>
                  <a:lnTo>
                    <a:pt x="879" y="284"/>
                  </a:lnTo>
                  <a:lnTo>
                    <a:pt x="879" y="270"/>
                  </a:lnTo>
                  <a:lnTo>
                    <a:pt x="865" y="270"/>
                  </a:lnTo>
                  <a:lnTo>
                    <a:pt x="879" y="256"/>
                  </a:lnTo>
                  <a:lnTo>
                    <a:pt x="879" y="241"/>
                  </a:lnTo>
                  <a:lnTo>
                    <a:pt x="894" y="241"/>
                  </a:lnTo>
                  <a:lnTo>
                    <a:pt x="894" y="227"/>
                  </a:lnTo>
                  <a:lnTo>
                    <a:pt x="908" y="227"/>
                  </a:lnTo>
                  <a:lnTo>
                    <a:pt x="908" y="213"/>
                  </a:lnTo>
                  <a:lnTo>
                    <a:pt x="894" y="199"/>
                  </a:lnTo>
                  <a:lnTo>
                    <a:pt x="894" y="213"/>
                  </a:lnTo>
                  <a:lnTo>
                    <a:pt x="894" y="227"/>
                  </a:lnTo>
                  <a:lnTo>
                    <a:pt x="879" y="227"/>
                  </a:lnTo>
                  <a:lnTo>
                    <a:pt x="865" y="213"/>
                  </a:lnTo>
                  <a:lnTo>
                    <a:pt x="851" y="213"/>
                  </a:lnTo>
                  <a:lnTo>
                    <a:pt x="851" y="199"/>
                  </a:lnTo>
                  <a:lnTo>
                    <a:pt x="865" y="199"/>
                  </a:lnTo>
                  <a:lnTo>
                    <a:pt x="865" y="185"/>
                  </a:lnTo>
                  <a:lnTo>
                    <a:pt x="865" y="170"/>
                  </a:lnTo>
                  <a:lnTo>
                    <a:pt x="865" y="185"/>
                  </a:lnTo>
                  <a:lnTo>
                    <a:pt x="879" y="185"/>
                  </a:lnTo>
                  <a:lnTo>
                    <a:pt x="894" y="185"/>
                  </a:lnTo>
                  <a:lnTo>
                    <a:pt x="894" y="170"/>
                  </a:lnTo>
                  <a:lnTo>
                    <a:pt x="879" y="170"/>
                  </a:lnTo>
                  <a:lnTo>
                    <a:pt x="865" y="170"/>
                  </a:lnTo>
                  <a:lnTo>
                    <a:pt x="879" y="170"/>
                  </a:lnTo>
                  <a:lnTo>
                    <a:pt x="879" y="156"/>
                  </a:lnTo>
                  <a:lnTo>
                    <a:pt x="865" y="156"/>
                  </a:lnTo>
                  <a:lnTo>
                    <a:pt x="865" y="142"/>
                  </a:lnTo>
                  <a:lnTo>
                    <a:pt x="894" y="142"/>
                  </a:lnTo>
                  <a:lnTo>
                    <a:pt x="908" y="142"/>
                  </a:lnTo>
                  <a:lnTo>
                    <a:pt x="894" y="156"/>
                  </a:lnTo>
                  <a:lnTo>
                    <a:pt x="908" y="142"/>
                  </a:lnTo>
                  <a:lnTo>
                    <a:pt x="908" y="114"/>
                  </a:lnTo>
                  <a:lnTo>
                    <a:pt x="894" y="99"/>
                  </a:lnTo>
                  <a:lnTo>
                    <a:pt x="879" y="99"/>
                  </a:lnTo>
                  <a:lnTo>
                    <a:pt x="865" y="99"/>
                  </a:lnTo>
                  <a:lnTo>
                    <a:pt x="851" y="99"/>
                  </a:lnTo>
                  <a:lnTo>
                    <a:pt x="865" y="71"/>
                  </a:lnTo>
                  <a:lnTo>
                    <a:pt x="851" y="71"/>
                  </a:lnTo>
                  <a:lnTo>
                    <a:pt x="851" y="43"/>
                  </a:lnTo>
                  <a:lnTo>
                    <a:pt x="851" y="29"/>
                  </a:lnTo>
                  <a:lnTo>
                    <a:pt x="865" y="14"/>
                  </a:lnTo>
                  <a:lnTo>
                    <a:pt x="865" y="0"/>
                  </a:lnTo>
                  <a:lnTo>
                    <a:pt x="865" y="14"/>
                  </a:lnTo>
                  <a:lnTo>
                    <a:pt x="865" y="29"/>
                  </a:lnTo>
                  <a:lnTo>
                    <a:pt x="865" y="43"/>
                  </a:lnTo>
                  <a:lnTo>
                    <a:pt x="879" y="43"/>
                  </a:lnTo>
                  <a:close/>
                </a:path>
              </a:pathLst>
            </a:custGeom>
            <a:noFill/>
            <a:ln w="9525">
              <a:solidFill>
                <a:schemeClr val="bg2">
                  <a:lumMod val="50000"/>
                </a:schemeClr>
              </a:solidFill>
              <a:round/>
              <a:headEnd/>
              <a:tailEnd/>
            </a:ln>
          </p:spPr>
          <p:txBody>
            <a:bodyPr/>
            <a:lstStyle/>
            <a:p>
              <a:endParaRPr lang="ja-JP" altLang="en-US"/>
            </a:p>
          </p:txBody>
        </p:sp>
      </p:grpSp>
      <p:sp>
        <p:nvSpPr>
          <p:cNvPr id="92"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３６</a:t>
            </a:r>
          </a:p>
        </p:txBody>
      </p:sp>
      <p:grpSp>
        <p:nvGrpSpPr>
          <p:cNvPr id="93" name="グループ化 92"/>
          <p:cNvGrpSpPr/>
          <p:nvPr/>
        </p:nvGrpSpPr>
        <p:grpSpPr>
          <a:xfrm>
            <a:off x="5673528" y="1467264"/>
            <a:ext cx="4104000" cy="5184000"/>
            <a:chOff x="5742992" y="1739937"/>
            <a:chExt cx="3810652" cy="4804919"/>
          </a:xfrm>
        </p:grpSpPr>
        <p:sp>
          <p:nvSpPr>
            <p:cNvPr id="94" name="正方形/長方形 91"/>
            <p:cNvSpPr>
              <a:spLocks noChangeArrowheads="1"/>
            </p:cNvSpPr>
            <p:nvPr/>
          </p:nvSpPr>
          <p:spPr bwMode="auto">
            <a:xfrm>
              <a:off x="5742992" y="1739937"/>
              <a:ext cx="3810652" cy="4804919"/>
            </a:xfrm>
            <a:prstGeom prst="rect">
              <a:avLst/>
            </a:prstGeom>
            <a:noFill/>
            <a:ln w="19050" algn="ctr">
              <a:solidFill>
                <a:srgbClr val="F79646"/>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200" dirty="0">
                  <a:latin typeface="Meiryo UI" panose="020B0604030504040204" pitchFamily="50" charset="-128"/>
                  <a:ea typeface="Meiryo UI" panose="020B0604030504040204" pitchFamily="50" charset="-128"/>
                </a:rPr>
                <a:t/>
              </a:r>
              <a:br>
                <a:rPr lang="ja-JP" altLang="en-US" sz="12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　</a:t>
              </a:r>
              <a:endParaRPr lang="ja-JP" altLang="en-US" sz="1100" dirty="0">
                <a:latin typeface="Meiryo UI" panose="020B0604030504040204" pitchFamily="50" charset="-128"/>
                <a:ea typeface="Meiryo UI" panose="020B0604030504040204" pitchFamily="50" charset="-128"/>
              </a:endParaRPr>
            </a:p>
          </p:txBody>
        </p:sp>
        <p:sp>
          <p:nvSpPr>
            <p:cNvPr id="95" name="正方形/長方形 94"/>
            <p:cNvSpPr/>
            <p:nvPr/>
          </p:nvSpPr>
          <p:spPr>
            <a:xfrm>
              <a:off x="6108458" y="5691321"/>
              <a:ext cx="844551" cy="327539"/>
            </a:xfrm>
            <a:prstGeom prst="rect">
              <a:avLst/>
            </a:prstGeom>
            <a:noFill/>
            <a:ln>
              <a:noFill/>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200" u="sng" dirty="0">
                  <a:latin typeface="Meiryo UI" panose="020B0604030504040204" pitchFamily="50" charset="-128"/>
                  <a:ea typeface="Meiryo UI" panose="020B0604030504040204" pitchFamily="50" charset="-128"/>
                </a:rPr>
                <a:t>凡　例</a:t>
              </a:r>
            </a:p>
          </p:txBody>
        </p:sp>
      </p:grpSp>
    </p:spTree>
    <p:extLst>
      <p:ext uri="{BB962C8B-B14F-4D97-AF65-F5344CB8AC3E}">
        <p14:creationId xmlns:p14="http://schemas.microsoft.com/office/powerpoint/2010/main" val="9611176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Text Box 45"/>
          <p:cNvSpPr txBox="1">
            <a:spLocks noChangeArrowheads="1"/>
          </p:cNvSpPr>
          <p:nvPr/>
        </p:nvSpPr>
        <p:spPr bwMode="auto">
          <a:xfrm>
            <a:off x="5634984" y="116632"/>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建設部</a:t>
            </a:r>
          </a:p>
        </p:txBody>
      </p:sp>
      <p:sp>
        <p:nvSpPr>
          <p:cNvPr id="211" name="Text Box 45"/>
          <p:cNvSpPr txBox="1">
            <a:spLocks noChangeArrowheads="1"/>
          </p:cNvSpPr>
          <p:nvPr/>
        </p:nvSpPr>
        <p:spPr bwMode="auto">
          <a:xfrm>
            <a:off x="5634984" y="16288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会計室</a:t>
            </a:r>
          </a:p>
        </p:txBody>
      </p:sp>
      <p:sp>
        <p:nvSpPr>
          <p:cNvPr id="212" name="Text Box 45"/>
          <p:cNvSpPr txBox="1">
            <a:spLocks noChangeArrowheads="1"/>
          </p:cNvSpPr>
          <p:nvPr/>
        </p:nvSpPr>
        <p:spPr bwMode="auto">
          <a:xfrm>
            <a:off x="5634984" y="2052129"/>
            <a:ext cx="1368000" cy="369332"/>
          </a:xfrm>
          <a:prstGeom prst="rect">
            <a:avLst/>
          </a:prstGeom>
          <a:solidFill>
            <a:schemeClr val="bg1"/>
          </a:solidFill>
          <a:ln w="9525">
            <a:solidFill>
              <a:schemeClr val="tx1"/>
            </a:solidFill>
            <a:miter lim="800000"/>
            <a:headEnd/>
            <a:tailEnd/>
          </a:ln>
        </p:spPr>
        <p:txBody>
          <a:bodyPr wrap="square" anchor="ctr">
            <a:spAutoFit/>
          </a:bodyPr>
          <a:lstStyle/>
          <a:p>
            <a:pPr algn="dist"/>
            <a:r>
              <a:rPr lang="ja-JP" altLang="en-US" sz="1000" dirty="0">
                <a:latin typeface="Meiryo UI" panose="020B0604030504040204" pitchFamily="50" charset="-128"/>
                <a:ea typeface="Meiryo UI" panose="020B0604030504040204" pitchFamily="50" charset="-128"/>
                <a:cs typeface="Meiryo UI" panose="020B0604030504040204" pitchFamily="50" charset="-128"/>
              </a:rPr>
              <a:t>区役所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800" dirty="0">
                <a:latin typeface="Meiryo UI" panose="020B0604030504040204" pitchFamily="50" charset="-128"/>
                <a:ea typeface="Meiryo UI" panose="020B0604030504040204" pitchFamily="50" charset="-128"/>
                <a:cs typeface="Meiryo UI" panose="020B0604030504040204" pitchFamily="50" charset="-128"/>
              </a:rPr>
              <a:t>（地域自治区の事務所）</a:t>
            </a:r>
          </a:p>
        </p:txBody>
      </p:sp>
      <p:sp>
        <p:nvSpPr>
          <p:cNvPr id="213" name="Text Box 45"/>
          <p:cNvSpPr txBox="1">
            <a:spLocks noChangeArrowheads="1"/>
          </p:cNvSpPr>
          <p:nvPr/>
        </p:nvSpPr>
        <p:spPr bwMode="auto">
          <a:xfrm>
            <a:off x="5637651" y="299695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教育委員会事務局</a:t>
            </a:r>
          </a:p>
        </p:txBody>
      </p:sp>
      <p:sp>
        <p:nvSpPr>
          <p:cNvPr id="214" name="Text Box 45"/>
          <p:cNvSpPr txBox="1">
            <a:spLocks noChangeArrowheads="1"/>
          </p:cNvSpPr>
          <p:nvPr/>
        </p:nvSpPr>
        <p:spPr bwMode="auto">
          <a:xfrm>
            <a:off x="5637651" y="5202154"/>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900" dirty="0">
                <a:latin typeface="Meiryo UI" panose="020B0604030504040204" pitchFamily="50" charset="-128"/>
                <a:ea typeface="Meiryo UI" panose="020B0604030504040204" pitchFamily="50" charset="-128"/>
                <a:cs typeface="Meiryo UI" panose="020B0604030504040204" pitchFamily="50" charset="-128"/>
              </a:rPr>
              <a:t>選挙管理委員会事務局</a:t>
            </a:r>
          </a:p>
        </p:txBody>
      </p:sp>
      <p:sp>
        <p:nvSpPr>
          <p:cNvPr id="215" name="Text Box 45"/>
          <p:cNvSpPr txBox="1">
            <a:spLocks noChangeArrowheads="1"/>
          </p:cNvSpPr>
          <p:nvPr/>
        </p:nvSpPr>
        <p:spPr bwMode="auto">
          <a:xfrm>
            <a:off x="5637651" y="5574300"/>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監査委員事務局</a:t>
            </a:r>
          </a:p>
        </p:txBody>
      </p:sp>
      <p:sp>
        <p:nvSpPr>
          <p:cNvPr id="216" name="Text Box 45"/>
          <p:cNvSpPr txBox="1">
            <a:spLocks noChangeArrowheads="1"/>
          </p:cNvSpPr>
          <p:nvPr/>
        </p:nvSpPr>
        <p:spPr bwMode="auto">
          <a:xfrm>
            <a:off x="5649309" y="598104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公平委員会事務局</a:t>
            </a:r>
          </a:p>
        </p:txBody>
      </p:sp>
      <p:sp>
        <p:nvSpPr>
          <p:cNvPr id="217" name="Text Box 45"/>
          <p:cNvSpPr txBox="1">
            <a:spLocks noChangeArrowheads="1"/>
          </p:cNvSpPr>
          <p:nvPr/>
        </p:nvSpPr>
        <p:spPr bwMode="auto">
          <a:xfrm>
            <a:off x="5634984" y="6350898"/>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議会事務局</a:t>
            </a:r>
          </a:p>
        </p:txBody>
      </p:sp>
      <p:cxnSp>
        <p:nvCxnSpPr>
          <p:cNvPr id="218" name="直線コネクタ 217"/>
          <p:cNvCxnSpPr/>
          <p:nvPr/>
        </p:nvCxnSpPr>
        <p:spPr>
          <a:xfrm flipV="1">
            <a:off x="5382984" y="260648"/>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45" name="直線コネクタ 244"/>
          <p:cNvCxnSpPr/>
          <p:nvPr/>
        </p:nvCxnSpPr>
        <p:spPr>
          <a:xfrm flipV="1">
            <a:off x="5382984" y="1772816"/>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46" name="直線コネクタ 245"/>
          <p:cNvCxnSpPr/>
          <p:nvPr/>
        </p:nvCxnSpPr>
        <p:spPr>
          <a:xfrm>
            <a:off x="5241032" y="2236614"/>
            <a:ext cx="393952" cy="0"/>
          </a:xfrm>
          <a:prstGeom prst="line">
            <a:avLst/>
          </a:prstGeom>
        </p:spPr>
        <p:style>
          <a:lnRef idx="1">
            <a:schemeClr val="dk1"/>
          </a:lnRef>
          <a:fillRef idx="0">
            <a:schemeClr val="dk1"/>
          </a:fillRef>
          <a:effectRef idx="0">
            <a:schemeClr val="dk1"/>
          </a:effectRef>
          <a:fontRef idx="minor">
            <a:schemeClr val="tx1"/>
          </a:fontRef>
        </p:style>
      </p:cxnSp>
      <p:cxnSp>
        <p:nvCxnSpPr>
          <p:cNvPr id="247" name="直線コネクタ 246"/>
          <p:cNvCxnSpPr/>
          <p:nvPr/>
        </p:nvCxnSpPr>
        <p:spPr>
          <a:xfrm flipV="1">
            <a:off x="7002984" y="2230264"/>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8" name="直線コネクタ 247"/>
          <p:cNvCxnSpPr/>
          <p:nvPr/>
        </p:nvCxnSpPr>
        <p:spPr>
          <a:xfrm flipV="1">
            <a:off x="7002984" y="3141539"/>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49" name="直線コネクタ 248"/>
          <p:cNvCxnSpPr/>
          <p:nvPr/>
        </p:nvCxnSpPr>
        <p:spPr>
          <a:xfrm flipV="1">
            <a:off x="7002984" y="250135"/>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251" name="直線コネクタ 250"/>
          <p:cNvCxnSpPr/>
          <p:nvPr/>
        </p:nvCxnSpPr>
        <p:spPr>
          <a:xfrm flipV="1">
            <a:off x="7182984" y="464495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2" name="直線コネクタ 251"/>
          <p:cNvCxnSpPr/>
          <p:nvPr/>
        </p:nvCxnSpPr>
        <p:spPr>
          <a:xfrm flipV="1">
            <a:off x="7182984" y="43860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3" name="直線コネクタ 252"/>
          <p:cNvCxnSpPr/>
          <p:nvPr/>
        </p:nvCxnSpPr>
        <p:spPr>
          <a:xfrm flipV="1">
            <a:off x="7182984" y="41342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p:cNvCxnSpPr/>
          <p:nvPr/>
        </p:nvCxnSpPr>
        <p:spPr>
          <a:xfrm flipV="1">
            <a:off x="7182984" y="386104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5" name="直線コネクタ 254"/>
          <p:cNvCxnSpPr/>
          <p:nvPr/>
        </p:nvCxnSpPr>
        <p:spPr>
          <a:xfrm flipV="1">
            <a:off x="7185248" y="363514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6" name="直線コネクタ 255"/>
          <p:cNvCxnSpPr/>
          <p:nvPr/>
        </p:nvCxnSpPr>
        <p:spPr>
          <a:xfrm flipV="1">
            <a:off x="7182984" y="338455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7" name="直線コネクタ 256"/>
          <p:cNvCxnSpPr/>
          <p:nvPr/>
        </p:nvCxnSpPr>
        <p:spPr>
          <a:xfrm flipV="1">
            <a:off x="7182984" y="274805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8" name="直線コネクタ 257"/>
          <p:cNvCxnSpPr/>
          <p:nvPr/>
        </p:nvCxnSpPr>
        <p:spPr>
          <a:xfrm flipV="1">
            <a:off x="7182984" y="246935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59" name="直線コネクタ 258"/>
          <p:cNvCxnSpPr/>
          <p:nvPr/>
        </p:nvCxnSpPr>
        <p:spPr>
          <a:xfrm flipV="1">
            <a:off x="7182984" y="148478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0" name="直線コネクタ 259"/>
          <p:cNvCxnSpPr/>
          <p:nvPr/>
        </p:nvCxnSpPr>
        <p:spPr>
          <a:xfrm flipV="1">
            <a:off x="7182984" y="125692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1" name="直線コネクタ 260"/>
          <p:cNvCxnSpPr/>
          <p:nvPr/>
        </p:nvCxnSpPr>
        <p:spPr>
          <a:xfrm flipV="1">
            <a:off x="7182984" y="1009175"/>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2" name="直線コネクタ 261"/>
          <p:cNvCxnSpPr/>
          <p:nvPr/>
        </p:nvCxnSpPr>
        <p:spPr>
          <a:xfrm flipV="1">
            <a:off x="7182984" y="75381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3" name="直線コネクタ 262"/>
          <p:cNvCxnSpPr/>
          <p:nvPr/>
        </p:nvCxnSpPr>
        <p:spPr>
          <a:xfrm flipV="1">
            <a:off x="7182984" y="49572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264" name="直線コネクタ 263"/>
          <p:cNvCxnSpPr/>
          <p:nvPr/>
        </p:nvCxnSpPr>
        <p:spPr>
          <a:xfrm flipH="1">
            <a:off x="5382984" y="44624"/>
            <a:ext cx="0" cy="1728000"/>
          </a:xfrm>
          <a:prstGeom prst="line">
            <a:avLst/>
          </a:prstGeom>
        </p:spPr>
        <p:style>
          <a:lnRef idx="1">
            <a:schemeClr val="dk1"/>
          </a:lnRef>
          <a:fillRef idx="0">
            <a:schemeClr val="dk1"/>
          </a:fillRef>
          <a:effectRef idx="0">
            <a:schemeClr val="dk1"/>
          </a:effectRef>
          <a:fontRef idx="minor">
            <a:schemeClr val="tx1"/>
          </a:fontRef>
        </p:style>
      </p:cxnSp>
      <p:cxnSp>
        <p:nvCxnSpPr>
          <p:cNvPr id="265" name="直線コネクタ 264"/>
          <p:cNvCxnSpPr/>
          <p:nvPr/>
        </p:nvCxnSpPr>
        <p:spPr>
          <a:xfrm flipH="1">
            <a:off x="7180442" y="3141539"/>
            <a:ext cx="0" cy="1501200"/>
          </a:xfrm>
          <a:prstGeom prst="line">
            <a:avLst/>
          </a:prstGeom>
        </p:spPr>
        <p:style>
          <a:lnRef idx="1">
            <a:schemeClr val="dk1"/>
          </a:lnRef>
          <a:fillRef idx="0">
            <a:schemeClr val="dk1"/>
          </a:fillRef>
          <a:effectRef idx="0">
            <a:schemeClr val="dk1"/>
          </a:effectRef>
          <a:fontRef idx="minor">
            <a:schemeClr val="tx1"/>
          </a:fontRef>
        </p:style>
      </p:cxnSp>
      <p:cxnSp>
        <p:nvCxnSpPr>
          <p:cNvPr id="287" name="直線コネクタ 286"/>
          <p:cNvCxnSpPr/>
          <p:nvPr/>
        </p:nvCxnSpPr>
        <p:spPr>
          <a:xfrm>
            <a:off x="7180442" y="250135"/>
            <a:ext cx="0" cy="1234649"/>
          </a:xfrm>
          <a:prstGeom prst="line">
            <a:avLst/>
          </a:prstGeom>
        </p:spPr>
        <p:style>
          <a:lnRef idx="1">
            <a:schemeClr val="dk1"/>
          </a:lnRef>
          <a:fillRef idx="0">
            <a:schemeClr val="dk1"/>
          </a:fillRef>
          <a:effectRef idx="0">
            <a:schemeClr val="dk1"/>
          </a:effectRef>
          <a:fontRef idx="minor">
            <a:schemeClr val="tx1"/>
          </a:fontRef>
        </p:style>
      </p:cxnSp>
      <p:cxnSp>
        <p:nvCxnSpPr>
          <p:cNvPr id="288" name="直線コネクタ 287"/>
          <p:cNvCxnSpPr/>
          <p:nvPr/>
        </p:nvCxnSpPr>
        <p:spPr>
          <a:xfrm>
            <a:off x="7179034" y="2232422"/>
            <a:ext cx="1408" cy="515634"/>
          </a:xfrm>
          <a:prstGeom prst="line">
            <a:avLst/>
          </a:prstGeom>
        </p:spPr>
        <p:style>
          <a:lnRef idx="1">
            <a:schemeClr val="dk1"/>
          </a:lnRef>
          <a:fillRef idx="0">
            <a:schemeClr val="dk1"/>
          </a:fillRef>
          <a:effectRef idx="0">
            <a:schemeClr val="dk1"/>
          </a:effectRef>
          <a:fontRef idx="minor">
            <a:schemeClr val="tx1"/>
          </a:fontRef>
        </p:style>
      </p:cxnSp>
      <p:cxnSp>
        <p:nvCxnSpPr>
          <p:cNvPr id="289" name="直線コネクタ 288"/>
          <p:cNvCxnSpPr/>
          <p:nvPr/>
        </p:nvCxnSpPr>
        <p:spPr>
          <a:xfrm>
            <a:off x="5241032" y="44624"/>
            <a:ext cx="0" cy="2196000"/>
          </a:xfrm>
          <a:prstGeom prst="line">
            <a:avLst/>
          </a:prstGeom>
        </p:spPr>
        <p:style>
          <a:lnRef idx="1">
            <a:schemeClr val="dk1"/>
          </a:lnRef>
          <a:fillRef idx="0">
            <a:schemeClr val="dk1"/>
          </a:fillRef>
          <a:effectRef idx="0">
            <a:schemeClr val="dk1"/>
          </a:effectRef>
          <a:fontRef idx="minor">
            <a:schemeClr val="tx1"/>
          </a:fontRef>
        </p:style>
      </p:cxnSp>
      <p:sp>
        <p:nvSpPr>
          <p:cNvPr id="291" name="Text Box 61"/>
          <p:cNvSpPr txBox="1">
            <a:spLocks noChangeArrowheads="1"/>
          </p:cNvSpPr>
          <p:nvPr/>
        </p:nvSpPr>
        <p:spPr bwMode="auto">
          <a:xfrm>
            <a:off x="7092837" y="5591811"/>
            <a:ext cx="728339"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92" name="表 291"/>
          <p:cNvGraphicFramePr>
            <a:graphicFrameLocks noGrp="1"/>
          </p:cNvGraphicFramePr>
          <p:nvPr/>
        </p:nvGraphicFramePr>
        <p:xfrm>
          <a:off x="7401272" y="116632"/>
          <a:ext cx="2448000" cy="64800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30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44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道路河川課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工営所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26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公園緑化課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公園事務所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a:t>
                      </a:r>
                      <a:r>
                        <a:rPr lang="en-US" altLang="ja-JP" sz="1100" b="0" i="0" u="none" strike="noStrike" dirty="0">
                          <a:effectLst/>
                          <a:latin typeface="Meiryo UI"/>
                        </a:rPr>
                        <a:t> </a:t>
                      </a:r>
                    </a:p>
                  </a:txBody>
                  <a:tcPr marL="72000" marR="72000" marT="18000" marB="18000" anchor="ctr">
                    <a:lnL w="9525"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108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52000">
                <a:tc>
                  <a:txBody>
                    <a:bodyPr/>
                    <a:lstStyle/>
                    <a:p>
                      <a:pPr algn="dist" fontAlgn="b"/>
                      <a:r>
                        <a:rPr lang="ja-JP" altLang="en-US" sz="900" u="none" strike="noStrike" dirty="0">
                          <a:effectLst/>
                          <a:latin typeface="Meiryo UI" panose="020B0604030504040204" pitchFamily="50" charset="-128"/>
                          <a:ea typeface="Meiryo UI" panose="020B0604030504040204" pitchFamily="50" charset="-128"/>
                        </a:rPr>
                        <a:t>総務・地域活動支援部門</a:t>
                      </a:r>
                      <a:endParaRPr lang="ja-JP" altLang="en-US" sz="9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82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窓口サービス部門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145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保健福祉センター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584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27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24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学事課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教務課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教育研修課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13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25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学校経営管理課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19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520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図書館</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29 </a:t>
                      </a: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a:t>
                      </a:r>
                      <a:r>
                        <a:rPr lang="en-US" altLang="ja-JP" sz="1100" b="0" i="0" u="none" strike="noStrike" dirty="0">
                          <a:effectLst/>
                          <a:latin typeface="Meiryo UI"/>
                        </a:rPr>
                        <a:t>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9</a:t>
                      </a:r>
                      <a:r>
                        <a:rPr lang="en-US" altLang="ja-JP" sz="1100" b="0" i="0" u="none" strike="noStrike" dirty="0">
                          <a:effectLst/>
                          <a:latin typeface="Meiryo UI"/>
                        </a:rPr>
                        <a:t>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6</a:t>
                      </a:r>
                      <a:r>
                        <a:rPr lang="en-US" altLang="ja-JP" sz="1100" b="0" i="0" u="none" strike="noStrike" dirty="0">
                          <a:effectLst/>
                          <a:latin typeface="Meiryo UI"/>
                        </a:rPr>
                        <a:t>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144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52000">
                <a:tc>
                  <a:txBody>
                    <a:bodyPr/>
                    <a:lstStyle/>
                    <a:p>
                      <a:pPr algn="dist" fontAlgn="b"/>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altLang="ja-JP" sz="1050" b="0" i="0" u="none" strike="noStrike" dirty="0">
                          <a:effectLst/>
                          <a:latin typeface="Meiryo UI"/>
                        </a:rPr>
                        <a:t>22 </a:t>
                      </a: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bl>
          </a:graphicData>
        </a:graphic>
      </p:graphicFrame>
      <p:graphicFrame>
        <p:nvGraphicFramePr>
          <p:cNvPr id="2" name="表 1"/>
          <p:cNvGraphicFramePr>
            <a:graphicFrameLocks noGrp="1"/>
          </p:cNvGraphicFramePr>
          <p:nvPr>
            <p:extLst>
              <p:ext uri="{D42A27DB-BD31-4B8C-83A1-F6EECF244321}">
                <p14:modId xmlns:p14="http://schemas.microsoft.com/office/powerpoint/2010/main" val="2213024004"/>
              </p:ext>
            </p:extLst>
          </p:nvPr>
        </p:nvGraphicFramePr>
        <p:xfrm>
          <a:off x="2439864" y="116632"/>
          <a:ext cx="2448000" cy="6655200"/>
        </p:xfrm>
        <a:graphic>
          <a:graphicData uri="http://schemas.openxmlformats.org/drawingml/2006/table">
            <a:tbl>
              <a:tblPr>
                <a:tableStyleId>{5C22544A-7EE6-4342-B048-85BDC9FD1C3A}</a:tableStyleId>
              </a:tblPr>
              <a:tblGrid>
                <a:gridCol w="13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360000">
                  <a:extLst>
                    <a:ext uri="{9D8B030D-6E8A-4147-A177-3AD203B41FA5}">
                      <a16:colId xmlns:a16="http://schemas.microsoft.com/office/drawing/2014/main" val="20002"/>
                    </a:ext>
                  </a:extLst>
                </a:gridCol>
              </a:tblGrid>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19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地域福祉課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生活支援課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25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保険年金課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48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3200">
                <a:tc>
                  <a:txBody>
                    <a:bodyPr/>
                    <a:lstStyle/>
                    <a:p>
                      <a:pPr algn="dist" fontAlgn="b"/>
                      <a:r>
                        <a:rPr lang="ja-JP" altLang="en-US" sz="1000" u="none" strike="noStrike" dirty="0" err="1">
                          <a:effectLst/>
                          <a:latin typeface="Meiryo UI" panose="020B0604030504040204" pitchFamily="50" charset="-128"/>
                          <a:ea typeface="Meiryo UI" panose="020B0604030504040204" pitchFamily="50" charset="-128"/>
                        </a:rPr>
                        <a:t>障がい</a:t>
                      </a:r>
                      <a:r>
                        <a:rPr lang="ja-JP" altLang="en-US" sz="1000" u="none" strike="noStrike" dirty="0">
                          <a:effectLst/>
                          <a:latin typeface="Meiryo UI" panose="020B0604030504040204" pitchFamily="50" charset="-128"/>
                          <a:ea typeface="Meiryo UI" panose="020B0604030504040204" pitchFamily="50" charset="-128"/>
                        </a:rPr>
                        <a:t>者施策課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18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高齢者施策課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心身障が</a:t>
                      </a:r>
                      <a:r>
                        <a:rPr lang="ja-JP" altLang="en-US" sz="1000" u="none" strike="noStrike" dirty="0" err="1">
                          <a:effectLst/>
                          <a:latin typeface="Meiryo UI" panose="020B0604030504040204" pitchFamily="50" charset="-128"/>
                          <a:ea typeface="Meiryo UI" panose="020B0604030504040204" pitchFamily="50" charset="-128"/>
                        </a:rPr>
                        <a:t>い</a:t>
                      </a:r>
                      <a:r>
                        <a:rPr lang="ja-JP" altLang="en-US" sz="1000" u="none" strike="noStrike" dirty="0">
                          <a:effectLst/>
                          <a:latin typeface="Meiryo UI" panose="020B0604030504040204" pitchFamily="50" charset="-128"/>
                          <a:ea typeface="Meiryo UI" panose="020B0604030504040204" pitchFamily="50" charset="-128"/>
                        </a:rPr>
                        <a:t>者</a:t>
                      </a:r>
                      <a:endParaRPr lang="en-US" altLang="ja-JP" sz="1000" u="none" strike="noStrike" dirty="0">
                        <a:effectLst/>
                        <a:latin typeface="Meiryo UI" panose="020B0604030504040204" pitchFamily="50" charset="-128"/>
                        <a:ea typeface="Meiryo UI" panose="020B0604030504040204" pitchFamily="50" charset="-128"/>
                      </a:endParaRPr>
                    </a:p>
                    <a:p>
                      <a:pPr algn="dist" fontAlgn="b"/>
                      <a:r>
                        <a:rPr lang="ja-JP" altLang="en-US" sz="1000" u="none" strike="noStrike" dirty="0">
                          <a:effectLst/>
                          <a:latin typeface="Meiryo UI" panose="020B0604030504040204" pitchFamily="50" charset="-128"/>
                          <a:ea typeface="Meiryo UI" panose="020B0604030504040204" pitchFamily="50" charset="-128"/>
                        </a:rPr>
                        <a:t>リハビリテーションセンター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健康推進課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33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食品衛生検査所</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5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保健所</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86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21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子育て支援課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dirty="0">
                          <a:effectLst/>
                          <a:latin typeface="Meiryo UI" panose="020B0604030504040204" pitchFamily="50" charset="-128"/>
                          <a:ea typeface="Meiryo UI" panose="020B0604030504040204" pitchFamily="50" charset="-128"/>
                        </a:rPr>
                        <a:t>18 </a:t>
                      </a:r>
                      <a:endParaRPr lang="en-US" altLang="ja-JP"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保育企画課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38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5"/>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保育所運営課</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12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6"/>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こども相談センター</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82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7"/>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35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環境管理課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22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事業課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14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a:effectLst/>
                          <a:latin typeface="Meiryo UI" panose="020B0604030504040204" pitchFamily="50" charset="-128"/>
                          <a:ea typeface="Meiryo UI" panose="020B0604030504040204" pitchFamily="50" charset="-128"/>
                        </a:rPr>
                        <a:t>人</a:t>
                      </a:r>
                      <a:endParaRPr lang="ja-JP" altLang="en-US"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1"/>
                  </a:ext>
                </a:extLst>
              </a:tr>
              <a:tr h="72000">
                <a:tc>
                  <a:txBody>
                    <a:bodyPr/>
                    <a:lstStyle/>
                    <a:p>
                      <a:pPr algn="dist"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endParaRPr lang="ja-JP" altLang="en-US" sz="1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2"/>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総務企画課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3"/>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住宅政策課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4"/>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区画整理課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5"/>
                  </a:ext>
                </a:extLst>
              </a:tr>
              <a:tr h="223200">
                <a:tc>
                  <a:txBody>
                    <a:bodyPr/>
                    <a:lstStyle/>
                    <a:p>
                      <a:pPr algn="dist" fontAlgn="b"/>
                      <a:r>
                        <a:rPr lang="zh-TW" altLang="en-US" sz="1000" u="none" strike="noStrike" dirty="0">
                          <a:effectLst/>
                          <a:latin typeface="Meiryo UI" panose="020B0604030504040204" pitchFamily="50" charset="-128"/>
                          <a:ea typeface="Meiryo UI" panose="020B0604030504040204" pitchFamily="50" charset="-128"/>
                        </a:rPr>
                        <a:t>生野南部事務所</a:t>
                      </a:r>
                      <a:endParaRPr lang="zh-TW"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7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6"/>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計画開発課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19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7"/>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建築指導課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24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8"/>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住宅建設課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29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29"/>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住宅管理課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20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0"/>
                  </a:ext>
                </a:extLst>
              </a:tr>
              <a:tr h="223200">
                <a:tc>
                  <a:txBody>
                    <a:bodyPr/>
                    <a:lstStyle/>
                    <a:p>
                      <a:pPr algn="dist" fontAlgn="b"/>
                      <a:r>
                        <a:rPr lang="ja-JP" altLang="en-US" sz="1000" u="none" strike="noStrike" dirty="0">
                          <a:effectLst/>
                          <a:latin typeface="Meiryo UI" panose="020B0604030504040204" pitchFamily="50" charset="-128"/>
                          <a:ea typeface="Meiryo UI" panose="020B0604030504040204" pitchFamily="50" charset="-128"/>
                        </a:rPr>
                        <a:t>公共建築課</a:t>
                      </a:r>
                      <a:endParaRPr lang="ja-JP" altLang="en-US" sz="100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altLang="ja-JP" sz="1050" u="none" strike="noStrike">
                          <a:effectLst/>
                          <a:latin typeface="Meiryo UI" panose="020B0604030504040204" pitchFamily="50" charset="-128"/>
                          <a:ea typeface="Meiryo UI" panose="020B0604030504040204" pitchFamily="50" charset="-128"/>
                        </a:rPr>
                        <a:t>36 </a:t>
                      </a:r>
                      <a:endParaRPr lang="en-US" altLang="ja-JP" sz="1050" b="0" i="0" u="none" strike="noStrike">
                        <a:effectLst/>
                        <a:latin typeface="Meiryo UI" panose="020B0604030504040204" pitchFamily="50" charset="-128"/>
                        <a:ea typeface="Meiryo UI" panose="020B0604030504040204" pitchFamily="50" charset="-128"/>
                      </a:endParaRPr>
                    </a:p>
                  </a:txBody>
                  <a:tcPr marL="72000" marR="72000" marT="18000" marB="18000" anchor="ctr">
                    <a:lnL w="952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ja-JP" altLang="en-US" sz="1050" u="none" strike="noStrike" dirty="0">
                          <a:effectLst/>
                          <a:latin typeface="Meiryo UI" panose="020B0604030504040204" pitchFamily="50" charset="-128"/>
                          <a:ea typeface="Meiryo UI" panose="020B0604030504040204" pitchFamily="50" charset="-128"/>
                        </a:rPr>
                        <a:t>人</a:t>
                      </a:r>
                      <a:endParaRPr lang="ja-JP" altLang="en-US" sz="1050" b="0" i="0" u="none" strike="noStrike" dirty="0">
                        <a:effectLst/>
                        <a:latin typeface="Meiryo UI" panose="020B0604030504040204" pitchFamily="50" charset="-128"/>
                        <a:ea typeface="Meiryo UI" panose="020B0604030504040204" pitchFamily="50" charset="-128"/>
                      </a:endParaRPr>
                    </a:p>
                  </a:txBody>
                  <a:tcPr marL="72000" marR="72000"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31"/>
                  </a:ext>
                </a:extLst>
              </a:tr>
            </a:tbl>
          </a:graphicData>
        </a:graphic>
      </p:graphicFrame>
      <p:sp>
        <p:nvSpPr>
          <p:cNvPr id="293" name="Text Box 45"/>
          <p:cNvSpPr txBox="1">
            <a:spLocks noChangeArrowheads="1"/>
          </p:cNvSpPr>
          <p:nvPr/>
        </p:nvSpPr>
        <p:spPr bwMode="auto">
          <a:xfrm>
            <a:off x="669099" y="109431"/>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福祉部</a:t>
            </a:r>
          </a:p>
        </p:txBody>
      </p:sp>
      <p:sp>
        <p:nvSpPr>
          <p:cNvPr id="294" name="Text Box 45"/>
          <p:cNvSpPr txBox="1">
            <a:spLocks noChangeArrowheads="1"/>
          </p:cNvSpPr>
          <p:nvPr/>
        </p:nvSpPr>
        <p:spPr bwMode="auto">
          <a:xfrm>
            <a:off x="669099" y="1865593"/>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健康部</a:t>
            </a:r>
          </a:p>
        </p:txBody>
      </p:sp>
      <p:sp>
        <p:nvSpPr>
          <p:cNvPr id="295" name="Text Box 45"/>
          <p:cNvSpPr txBox="1">
            <a:spLocks noChangeArrowheads="1"/>
          </p:cNvSpPr>
          <p:nvPr/>
        </p:nvSpPr>
        <p:spPr bwMode="auto">
          <a:xfrm>
            <a:off x="669099" y="2836586"/>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こども部</a:t>
            </a:r>
          </a:p>
        </p:txBody>
      </p:sp>
      <p:sp>
        <p:nvSpPr>
          <p:cNvPr id="296" name="Text Box 45"/>
          <p:cNvSpPr txBox="1">
            <a:spLocks noChangeArrowheads="1"/>
          </p:cNvSpPr>
          <p:nvPr/>
        </p:nvSpPr>
        <p:spPr bwMode="auto">
          <a:xfrm>
            <a:off x="669099" y="4032845"/>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環境部</a:t>
            </a:r>
          </a:p>
        </p:txBody>
      </p:sp>
      <p:sp>
        <p:nvSpPr>
          <p:cNvPr id="297" name="Text Box 45"/>
          <p:cNvSpPr txBox="1">
            <a:spLocks noChangeArrowheads="1"/>
          </p:cNvSpPr>
          <p:nvPr/>
        </p:nvSpPr>
        <p:spPr bwMode="auto">
          <a:xfrm>
            <a:off x="669099" y="4769347"/>
            <a:ext cx="1368000" cy="252000"/>
          </a:xfrm>
          <a:prstGeom prst="rect">
            <a:avLst/>
          </a:prstGeom>
          <a:solidFill>
            <a:schemeClr val="bg1"/>
          </a:solidFill>
          <a:ln w="9525">
            <a:solidFill>
              <a:schemeClr val="tx1"/>
            </a:solidFill>
            <a:miter lim="800000"/>
            <a:headEnd/>
            <a:tailEnd/>
          </a:ln>
        </p:spPr>
        <p:txBody>
          <a:bodyPr wrap="square" anchor="ctr">
            <a:spAutoFit/>
          </a:bodyPr>
          <a:lstStyle/>
          <a:p>
            <a:pPr algn="dist">
              <a:spcBef>
                <a:spcPct val="500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都市整備部</a:t>
            </a:r>
          </a:p>
        </p:txBody>
      </p:sp>
      <p:cxnSp>
        <p:nvCxnSpPr>
          <p:cNvPr id="298" name="直線コネクタ 297"/>
          <p:cNvCxnSpPr/>
          <p:nvPr/>
        </p:nvCxnSpPr>
        <p:spPr>
          <a:xfrm flipV="1">
            <a:off x="417099" y="23944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299" name="直線コネクタ 298"/>
          <p:cNvCxnSpPr/>
          <p:nvPr/>
        </p:nvCxnSpPr>
        <p:spPr>
          <a:xfrm flipV="1">
            <a:off x="417099" y="1986020"/>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0" name="直線コネクタ 299"/>
          <p:cNvCxnSpPr/>
          <p:nvPr/>
        </p:nvCxnSpPr>
        <p:spPr>
          <a:xfrm flipV="1">
            <a:off x="417099" y="2980629"/>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1" name="直線コネクタ 300"/>
          <p:cNvCxnSpPr/>
          <p:nvPr/>
        </p:nvCxnSpPr>
        <p:spPr>
          <a:xfrm flipV="1">
            <a:off x="417099" y="4173794"/>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2" name="直線コネクタ 301"/>
          <p:cNvCxnSpPr/>
          <p:nvPr/>
        </p:nvCxnSpPr>
        <p:spPr>
          <a:xfrm flipV="1">
            <a:off x="417099" y="4904097"/>
            <a:ext cx="252000" cy="0"/>
          </a:xfrm>
          <a:prstGeom prst="line">
            <a:avLst/>
          </a:prstGeom>
        </p:spPr>
        <p:style>
          <a:lnRef idx="1">
            <a:schemeClr val="dk1"/>
          </a:lnRef>
          <a:fillRef idx="0">
            <a:schemeClr val="dk1"/>
          </a:fillRef>
          <a:effectRef idx="0">
            <a:schemeClr val="dk1"/>
          </a:effectRef>
          <a:fontRef idx="minor">
            <a:schemeClr val="tx1"/>
          </a:fontRef>
        </p:style>
      </p:cxnSp>
      <p:cxnSp>
        <p:nvCxnSpPr>
          <p:cNvPr id="303" name="直線コネクタ 302"/>
          <p:cNvCxnSpPr/>
          <p:nvPr/>
        </p:nvCxnSpPr>
        <p:spPr>
          <a:xfrm flipV="1">
            <a:off x="2037099" y="237241"/>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4" name="直線コネクタ 303"/>
          <p:cNvCxnSpPr/>
          <p:nvPr/>
        </p:nvCxnSpPr>
        <p:spPr>
          <a:xfrm flipV="1">
            <a:off x="2036831" y="198884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5" name="直線コネクタ 304"/>
          <p:cNvCxnSpPr/>
          <p:nvPr/>
        </p:nvCxnSpPr>
        <p:spPr>
          <a:xfrm flipV="1">
            <a:off x="2034450" y="296304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6" name="直線コネクタ 305"/>
          <p:cNvCxnSpPr/>
          <p:nvPr/>
        </p:nvCxnSpPr>
        <p:spPr>
          <a:xfrm flipV="1">
            <a:off x="2034450" y="4149080"/>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7" name="直線コネクタ 306"/>
          <p:cNvCxnSpPr/>
          <p:nvPr/>
        </p:nvCxnSpPr>
        <p:spPr>
          <a:xfrm flipV="1">
            <a:off x="2039212" y="4883446"/>
            <a:ext cx="396000" cy="0"/>
          </a:xfrm>
          <a:prstGeom prst="line">
            <a:avLst/>
          </a:prstGeom>
        </p:spPr>
        <p:style>
          <a:lnRef idx="1">
            <a:schemeClr val="dk1"/>
          </a:lnRef>
          <a:fillRef idx="0">
            <a:schemeClr val="dk1"/>
          </a:fillRef>
          <a:effectRef idx="0">
            <a:schemeClr val="dk1"/>
          </a:effectRef>
          <a:fontRef idx="minor">
            <a:schemeClr val="tx1"/>
          </a:fontRef>
        </p:style>
      </p:cxnSp>
      <p:cxnSp>
        <p:nvCxnSpPr>
          <p:cNvPr id="308" name="直線コネクタ 307"/>
          <p:cNvCxnSpPr/>
          <p:nvPr/>
        </p:nvCxnSpPr>
        <p:spPr>
          <a:xfrm flipV="1">
            <a:off x="2217099" y="45169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09" name="直線コネクタ 308"/>
          <p:cNvCxnSpPr/>
          <p:nvPr/>
        </p:nvCxnSpPr>
        <p:spPr>
          <a:xfrm flipV="1">
            <a:off x="2216696" y="6895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0" name="直線コネクタ 309"/>
          <p:cNvCxnSpPr/>
          <p:nvPr/>
        </p:nvCxnSpPr>
        <p:spPr>
          <a:xfrm flipV="1">
            <a:off x="2216696" y="90872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1" name="直線コネクタ 310"/>
          <p:cNvCxnSpPr/>
          <p:nvPr/>
        </p:nvCxnSpPr>
        <p:spPr>
          <a:xfrm flipV="1">
            <a:off x="2214450" y="113007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2" name="直線コネクタ 311"/>
          <p:cNvCxnSpPr/>
          <p:nvPr/>
        </p:nvCxnSpPr>
        <p:spPr>
          <a:xfrm flipV="1">
            <a:off x="2216720" y="136515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3" name="直線コネクタ 312"/>
          <p:cNvCxnSpPr/>
          <p:nvPr/>
        </p:nvCxnSpPr>
        <p:spPr>
          <a:xfrm flipV="1">
            <a:off x="2216696" y="163334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4" name="直線コネクタ 313"/>
          <p:cNvCxnSpPr/>
          <p:nvPr/>
        </p:nvCxnSpPr>
        <p:spPr>
          <a:xfrm flipV="1">
            <a:off x="2216696" y="220486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5" name="直線コネクタ 314"/>
          <p:cNvCxnSpPr/>
          <p:nvPr/>
        </p:nvCxnSpPr>
        <p:spPr>
          <a:xfrm flipV="1">
            <a:off x="2216696" y="243517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6" name="直線コネクタ 315"/>
          <p:cNvCxnSpPr/>
          <p:nvPr/>
        </p:nvCxnSpPr>
        <p:spPr>
          <a:xfrm flipV="1">
            <a:off x="2214450" y="317192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7" name="直線コネクタ 316"/>
          <p:cNvCxnSpPr/>
          <p:nvPr/>
        </p:nvCxnSpPr>
        <p:spPr>
          <a:xfrm flipV="1">
            <a:off x="2214450" y="339804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8" name="直線コネクタ 317"/>
          <p:cNvCxnSpPr/>
          <p:nvPr/>
        </p:nvCxnSpPr>
        <p:spPr>
          <a:xfrm flipV="1">
            <a:off x="2216696" y="362835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19" name="直線コネクタ 318"/>
          <p:cNvCxnSpPr/>
          <p:nvPr/>
        </p:nvCxnSpPr>
        <p:spPr>
          <a:xfrm flipV="1">
            <a:off x="2216696" y="383961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0" name="直線コネクタ 319"/>
          <p:cNvCxnSpPr/>
          <p:nvPr/>
        </p:nvCxnSpPr>
        <p:spPr>
          <a:xfrm flipV="1">
            <a:off x="2214450" y="4357961"/>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1" name="直線コネクタ 320"/>
          <p:cNvCxnSpPr/>
          <p:nvPr/>
        </p:nvCxnSpPr>
        <p:spPr>
          <a:xfrm flipV="1">
            <a:off x="2214450" y="4581128"/>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2" name="直線コネクタ 321"/>
          <p:cNvCxnSpPr/>
          <p:nvPr/>
        </p:nvCxnSpPr>
        <p:spPr>
          <a:xfrm flipV="1">
            <a:off x="2217212" y="5097089"/>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3" name="直線コネクタ 322"/>
          <p:cNvCxnSpPr/>
          <p:nvPr/>
        </p:nvCxnSpPr>
        <p:spPr>
          <a:xfrm flipV="1">
            <a:off x="2214450" y="5328154"/>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4" name="直線コネクタ 323"/>
          <p:cNvCxnSpPr/>
          <p:nvPr/>
        </p:nvCxnSpPr>
        <p:spPr>
          <a:xfrm flipV="1">
            <a:off x="2217212" y="5550566"/>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5" name="直線コネクタ 324"/>
          <p:cNvCxnSpPr/>
          <p:nvPr/>
        </p:nvCxnSpPr>
        <p:spPr>
          <a:xfrm flipV="1">
            <a:off x="2217212" y="5776692"/>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6" name="直線コネクタ 325"/>
          <p:cNvCxnSpPr/>
          <p:nvPr/>
        </p:nvCxnSpPr>
        <p:spPr>
          <a:xfrm flipV="1">
            <a:off x="2217212" y="5993197"/>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7" name="直線コネクタ 326"/>
          <p:cNvCxnSpPr/>
          <p:nvPr/>
        </p:nvCxnSpPr>
        <p:spPr>
          <a:xfrm flipV="1">
            <a:off x="2216831" y="6215883"/>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8" name="直線コネクタ 327"/>
          <p:cNvCxnSpPr/>
          <p:nvPr/>
        </p:nvCxnSpPr>
        <p:spPr>
          <a:xfrm flipV="1">
            <a:off x="2214450" y="6669360"/>
            <a:ext cx="216000" cy="0"/>
          </a:xfrm>
          <a:prstGeom prst="line">
            <a:avLst/>
          </a:prstGeom>
        </p:spPr>
        <p:style>
          <a:lnRef idx="1">
            <a:schemeClr val="dk1"/>
          </a:lnRef>
          <a:fillRef idx="0">
            <a:schemeClr val="dk1"/>
          </a:fillRef>
          <a:effectRef idx="0">
            <a:schemeClr val="dk1"/>
          </a:effectRef>
          <a:fontRef idx="minor">
            <a:schemeClr val="tx1"/>
          </a:fontRef>
        </p:style>
      </p:cxnSp>
      <p:cxnSp>
        <p:nvCxnSpPr>
          <p:cNvPr id="329" name="直線コネクタ 328"/>
          <p:cNvCxnSpPr/>
          <p:nvPr/>
        </p:nvCxnSpPr>
        <p:spPr>
          <a:xfrm>
            <a:off x="417099"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330" name="直線コネクタ 329"/>
          <p:cNvCxnSpPr/>
          <p:nvPr/>
        </p:nvCxnSpPr>
        <p:spPr>
          <a:xfrm>
            <a:off x="2214450" y="233992"/>
            <a:ext cx="0" cy="1404000"/>
          </a:xfrm>
          <a:prstGeom prst="line">
            <a:avLst/>
          </a:prstGeom>
        </p:spPr>
        <p:style>
          <a:lnRef idx="1">
            <a:schemeClr val="dk1"/>
          </a:lnRef>
          <a:fillRef idx="0">
            <a:schemeClr val="dk1"/>
          </a:fillRef>
          <a:effectRef idx="0">
            <a:schemeClr val="dk1"/>
          </a:effectRef>
          <a:fontRef idx="minor">
            <a:schemeClr val="tx1"/>
          </a:fontRef>
        </p:style>
      </p:cxnSp>
      <p:cxnSp>
        <p:nvCxnSpPr>
          <p:cNvPr id="331" name="直線コネクタ 330"/>
          <p:cNvCxnSpPr/>
          <p:nvPr/>
        </p:nvCxnSpPr>
        <p:spPr>
          <a:xfrm>
            <a:off x="2214450" y="1988840"/>
            <a:ext cx="0" cy="673200"/>
          </a:xfrm>
          <a:prstGeom prst="line">
            <a:avLst/>
          </a:prstGeom>
        </p:spPr>
        <p:style>
          <a:lnRef idx="1">
            <a:schemeClr val="dk1"/>
          </a:lnRef>
          <a:fillRef idx="0">
            <a:schemeClr val="dk1"/>
          </a:fillRef>
          <a:effectRef idx="0">
            <a:schemeClr val="dk1"/>
          </a:effectRef>
          <a:fontRef idx="minor">
            <a:schemeClr val="tx1"/>
          </a:fontRef>
        </p:style>
      </p:cxnSp>
      <p:cxnSp>
        <p:nvCxnSpPr>
          <p:cNvPr id="332" name="直線コネクタ 331"/>
          <p:cNvCxnSpPr/>
          <p:nvPr/>
        </p:nvCxnSpPr>
        <p:spPr>
          <a:xfrm>
            <a:off x="2214450" y="2964477"/>
            <a:ext cx="0" cy="878400"/>
          </a:xfrm>
          <a:prstGeom prst="line">
            <a:avLst/>
          </a:prstGeom>
        </p:spPr>
        <p:style>
          <a:lnRef idx="1">
            <a:schemeClr val="dk1"/>
          </a:lnRef>
          <a:fillRef idx="0">
            <a:schemeClr val="dk1"/>
          </a:fillRef>
          <a:effectRef idx="0">
            <a:schemeClr val="dk1"/>
          </a:effectRef>
          <a:fontRef idx="minor">
            <a:schemeClr val="tx1"/>
          </a:fontRef>
        </p:style>
      </p:cxnSp>
      <p:cxnSp>
        <p:nvCxnSpPr>
          <p:cNvPr id="333" name="直線コネクタ 332"/>
          <p:cNvCxnSpPr/>
          <p:nvPr/>
        </p:nvCxnSpPr>
        <p:spPr>
          <a:xfrm>
            <a:off x="2217099" y="4150717"/>
            <a:ext cx="113" cy="432000"/>
          </a:xfrm>
          <a:prstGeom prst="line">
            <a:avLst/>
          </a:prstGeom>
        </p:spPr>
        <p:style>
          <a:lnRef idx="1">
            <a:schemeClr val="dk1"/>
          </a:lnRef>
          <a:fillRef idx="0">
            <a:schemeClr val="dk1"/>
          </a:fillRef>
          <a:effectRef idx="0">
            <a:schemeClr val="dk1"/>
          </a:effectRef>
          <a:fontRef idx="minor">
            <a:schemeClr val="tx1"/>
          </a:fontRef>
        </p:style>
      </p:cxnSp>
      <p:cxnSp>
        <p:nvCxnSpPr>
          <p:cNvPr id="334" name="直線コネクタ 333"/>
          <p:cNvCxnSpPr/>
          <p:nvPr/>
        </p:nvCxnSpPr>
        <p:spPr>
          <a:xfrm>
            <a:off x="2210307" y="4885827"/>
            <a:ext cx="1601" cy="1785600"/>
          </a:xfrm>
          <a:prstGeom prst="line">
            <a:avLst/>
          </a:prstGeom>
        </p:spPr>
        <p:style>
          <a:lnRef idx="1">
            <a:schemeClr val="dk1"/>
          </a:lnRef>
          <a:fillRef idx="0">
            <a:schemeClr val="dk1"/>
          </a:fillRef>
          <a:effectRef idx="0">
            <a:schemeClr val="dk1"/>
          </a:effectRef>
          <a:fontRef idx="minor">
            <a:schemeClr val="tx1"/>
          </a:fontRef>
        </p:style>
      </p:cxnSp>
      <p:cxnSp>
        <p:nvCxnSpPr>
          <p:cNvPr id="335" name="直線コネクタ 334"/>
          <p:cNvCxnSpPr/>
          <p:nvPr/>
        </p:nvCxnSpPr>
        <p:spPr>
          <a:xfrm>
            <a:off x="272480" y="44624"/>
            <a:ext cx="0" cy="6813376"/>
          </a:xfrm>
          <a:prstGeom prst="line">
            <a:avLst/>
          </a:prstGeom>
        </p:spPr>
        <p:style>
          <a:lnRef idx="1">
            <a:schemeClr val="dk1"/>
          </a:lnRef>
          <a:fillRef idx="0">
            <a:schemeClr val="dk1"/>
          </a:fillRef>
          <a:effectRef idx="0">
            <a:schemeClr val="dk1"/>
          </a:effectRef>
          <a:fontRef idx="minor">
            <a:schemeClr val="tx1"/>
          </a:fontRef>
        </p:style>
      </p:cxnSp>
      <p:cxnSp>
        <p:nvCxnSpPr>
          <p:cNvPr id="336" name="直線コネクタ 335"/>
          <p:cNvCxnSpPr/>
          <p:nvPr/>
        </p:nvCxnSpPr>
        <p:spPr>
          <a:xfrm flipV="1">
            <a:off x="2217099" y="2658341"/>
            <a:ext cx="216000" cy="0"/>
          </a:xfrm>
          <a:prstGeom prst="line">
            <a:avLst/>
          </a:prstGeom>
        </p:spPr>
        <p:style>
          <a:lnRef idx="1">
            <a:schemeClr val="dk1"/>
          </a:lnRef>
          <a:fillRef idx="0">
            <a:schemeClr val="dk1"/>
          </a:fillRef>
          <a:effectRef idx="0">
            <a:schemeClr val="dk1"/>
          </a:effectRef>
          <a:fontRef idx="minor">
            <a:schemeClr val="tx1"/>
          </a:fontRef>
        </p:style>
      </p:cxnSp>
      <p:sp>
        <p:nvSpPr>
          <p:cNvPr id="338" name="Text Box 61"/>
          <p:cNvSpPr txBox="1">
            <a:spLocks noChangeArrowheads="1"/>
          </p:cNvSpPr>
          <p:nvPr/>
        </p:nvSpPr>
        <p:spPr bwMode="auto">
          <a:xfrm>
            <a:off x="3800872" y="1484784"/>
            <a:ext cx="728339"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9" name="直線コネクタ 338"/>
          <p:cNvCxnSpPr/>
          <p:nvPr/>
        </p:nvCxnSpPr>
        <p:spPr>
          <a:xfrm flipV="1">
            <a:off x="2217212" y="6446193"/>
            <a:ext cx="216000" cy="0"/>
          </a:xfrm>
          <a:prstGeom prst="line">
            <a:avLst/>
          </a:prstGeom>
        </p:spPr>
        <p:style>
          <a:lnRef idx="1">
            <a:schemeClr val="dk1"/>
          </a:lnRef>
          <a:fillRef idx="0">
            <a:schemeClr val="dk1"/>
          </a:fillRef>
          <a:effectRef idx="0">
            <a:schemeClr val="dk1"/>
          </a:effectRef>
          <a:fontRef idx="minor">
            <a:schemeClr val="tx1"/>
          </a:fontRef>
        </p:style>
      </p:cxnSp>
      <p:sp>
        <p:nvSpPr>
          <p:cNvPr id="86" name="テキスト ボックス 85"/>
          <p:cNvSpPr txBox="1"/>
          <p:nvPr/>
        </p:nvSpPr>
        <p:spPr>
          <a:xfrm>
            <a:off x="1271910" y="374205"/>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151</a:t>
            </a:r>
            <a:r>
              <a:rPr kumimoji="1" lang="ja-JP" altLang="en-US" sz="1050" dirty="0">
                <a:latin typeface="Meiryo UI" panose="020B0604030504040204" pitchFamily="50" charset="-128"/>
                <a:ea typeface="Meiryo UI" panose="020B0604030504040204" pitchFamily="50" charset="-128"/>
              </a:rPr>
              <a:t>　人</a:t>
            </a:r>
          </a:p>
        </p:txBody>
      </p:sp>
      <p:sp>
        <p:nvSpPr>
          <p:cNvPr id="87" name="テキスト ボックス 86"/>
          <p:cNvSpPr txBox="1"/>
          <p:nvPr/>
        </p:nvSpPr>
        <p:spPr>
          <a:xfrm>
            <a:off x="1271910" y="212661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133</a:t>
            </a:r>
            <a:r>
              <a:rPr kumimoji="1" lang="ja-JP" altLang="en-US" sz="1050" dirty="0">
                <a:latin typeface="Meiryo UI" panose="020B0604030504040204" pitchFamily="50" charset="-128"/>
                <a:ea typeface="Meiryo UI" panose="020B0604030504040204" pitchFamily="50" charset="-128"/>
              </a:rPr>
              <a:t>　人</a:t>
            </a:r>
          </a:p>
        </p:txBody>
      </p:sp>
      <p:sp>
        <p:nvSpPr>
          <p:cNvPr id="88" name="テキスト ボックス 87"/>
          <p:cNvSpPr txBox="1"/>
          <p:nvPr/>
        </p:nvSpPr>
        <p:spPr>
          <a:xfrm>
            <a:off x="1271910" y="3103249"/>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171</a:t>
            </a:r>
            <a:r>
              <a:rPr kumimoji="1" lang="ja-JP" altLang="en-US" sz="1050" dirty="0">
                <a:latin typeface="Meiryo UI" panose="020B0604030504040204" pitchFamily="50" charset="-128"/>
                <a:ea typeface="Meiryo UI" panose="020B0604030504040204" pitchFamily="50" charset="-128"/>
              </a:rPr>
              <a:t>　人</a:t>
            </a:r>
          </a:p>
        </p:txBody>
      </p:sp>
      <p:sp>
        <p:nvSpPr>
          <p:cNvPr id="89" name="テキスト ボックス 88"/>
          <p:cNvSpPr txBox="1"/>
          <p:nvPr/>
        </p:nvSpPr>
        <p:spPr>
          <a:xfrm>
            <a:off x="1271910" y="4306507"/>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72</a:t>
            </a:r>
            <a:r>
              <a:rPr kumimoji="1" lang="ja-JP" altLang="en-US" sz="1050" dirty="0">
                <a:latin typeface="Meiryo UI" panose="020B0604030504040204" pitchFamily="50" charset="-128"/>
                <a:ea typeface="Meiryo UI" panose="020B0604030504040204" pitchFamily="50" charset="-128"/>
              </a:rPr>
              <a:t>　人</a:t>
            </a:r>
          </a:p>
        </p:txBody>
      </p:sp>
      <p:sp>
        <p:nvSpPr>
          <p:cNvPr id="90" name="テキスト ボックス 89"/>
          <p:cNvSpPr txBox="1"/>
          <p:nvPr/>
        </p:nvSpPr>
        <p:spPr>
          <a:xfrm>
            <a:off x="1271910" y="504075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209</a:t>
            </a:r>
            <a:r>
              <a:rPr kumimoji="1" lang="ja-JP" altLang="en-US" sz="1050" dirty="0">
                <a:latin typeface="Meiryo UI" panose="020B0604030504040204" pitchFamily="50" charset="-128"/>
                <a:ea typeface="Meiryo UI" panose="020B0604030504040204" pitchFamily="50" charset="-128"/>
              </a:rPr>
              <a:t>　人</a:t>
            </a:r>
          </a:p>
        </p:txBody>
      </p:sp>
      <p:sp>
        <p:nvSpPr>
          <p:cNvPr id="91" name="テキスト ボックス 90"/>
          <p:cNvSpPr txBox="1"/>
          <p:nvPr/>
        </p:nvSpPr>
        <p:spPr>
          <a:xfrm>
            <a:off x="6235387" y="383730"/>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156</a:t>
            </a:r>
            <a:r>
              <a:rPr kumimoji="1" lang="ja-JP" altLang="en-US" sz="1050" dirty="0">
                <a:latin typeface="Meiryo UI" panose="020B0604030504040204" pitchFamily="50" charset="-128"/>
                <a:ea typeface="Meiryo UI" panose="020B0604030504040204" pitchFamily="50" charset="-128"/>
              </a:rPr>
              <a:t>　人</a:t>
            </a:r>
          </a:p>
        </p:txBody>
      </p:sp>
      <p:sp>
        <p:nvSpPr>
          <p:cNvPr id="92" name="テキスト ボックス 91"/>
          <p:cNvSpPr txBox="1"/>
          <p:nvPr/>
        </p:nvSpPr>
        <p:spPr>
          <a:xfrm>
            <a:off x="6235387" y="245500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810</a:t>
            </a:r>
            <a:r>
              <a:rPr kumimoji="1" lang="ja-JP" altLang="en-US" sz="1050" dirty="0">
                <a:latin typeface="Meiryo UI" panose="020B0604030504040204" pitchFamily="50" charset="-128"/>
                <a:ea typeface="Meiryo UI" panose="020B0604030504040204" pitchFamily="50" charset="-128"/>
              </a:rPr>
              <a:t>　人</a:t>
            </a:r>
          </a:p>
        </p:txBody>
      </p:sp>
      <p:sp>
        <p:nvSpPr>
          <p:cNvPr id="93" name="テキスト ボックス 92"/>
          <p:cNvSpPr txBox="1"/>
          <p:nvPr/>
        </p:nvSpPr>
        <p:spPr>
          <a:xfrm>
            <a:off x="6243182" y="3260424"/>
            <a:ext cx="764757" cy="253916"/>
          </a:xfrm>
          <a:prstGeom prst="rect">
            <a:avLst/>
          </a:prstGeom>
          <a:noFill/>
        </p:spPr>
        <p:txBody>
          <a:bodyPr wrap="square" rtlCol="0">
            <a:spAutoFit/>
          </a:bodyPr>
          <a:lstStyle/>
          <a:p>
            <a:pPr algn="r"/>
            <a:r>
              <a:rPr lang="en-US" altLang="ja-JP" sz="1050" dirty="0">
                <a:latin typeface="Meiryo UI" panose="020B0604030504040204" pitchFamily="50" charset="-128"/>
                <a:ea typeface="Meiryo UI" panose="020B0604030504040204" pitchFamily="50" charset="-128"/>
              </a:rPr>
              <a:t>178</a:t>
            </a:r>
            <a:r>
              <a:rPr kumimoji="1" lang="ja-JP" altLang="en-US" sz="1050" dirty="0">
                <a:latin typeface="Meiryo UI" panose="020B0604030504040204" pitchFamily="50" charset="-128"/>
                <a:ea typeface="Meiryo UI" panose="020B0604030504040204" pitchFamily="50" charset="-128"/>
              </a:rPr>
              <a:t>　人</a:t>
            </a:r>
          </a:p>
        </p:txBody>
      </p:sp>
      <p:sp>
        <p:nvSpPr>
          <p:cNvPr id="94" name="Text Box 61"/>
          <p:cNvSpPr txBox="1">
            <a:spLocks noChangeArrowheads="1"/>
          </p:cNvSpPr>
          <p:nvPr/>
        </p:nvSpPr>
        <p:spPr bwMode="auto">
          <a:xfrm>
            <a:off x="5382984" y="6601018"/>
            <a:ext cx="3242424" cy="253916"/>
          </a:xfrm>
          <a:prstGeom prst="rect">
            <a:avLst/>
          </a:prstGeom>
          <a:noFill/>
          <a:ln w="19050">
            <a:noFill/>
            <a:prstDash val="sysDot"/>
            <a:miter lim="800000"/>
            <a:headEnd/>
            <a:tailEnd/>
          </a:ln>
        </p:spPr>
        <p:txBody>
          <a:bodyPr wrap="square" anchor="ctr">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機関の共同設置（職員数は天王寺区分のみ記載）</a:t>
            </a:r>
          </a:p>
        </p:txBody>
      </p:sp>
      <p:sp>
        <p:nvSpPr>
          <p:cNvPr id="96"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３７</a:t>
            </a:r>
          </a:p>
        </p:txBody>
      </p:sp>
    </p:spTree>
    <p:extLst>
      <p:ext uri="{BB962C8B-B14F-4D97-AF65-F5344CB8AC3E}">
        <p14:creationId xmlns:p14="http://schemas.microsoft.com/office/powerpoint/2010/main" val="1680957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フリーフォーム 68"/>
          <p:cNvSpPr/>
          <p:nvPr/>
        </p:nvSpPr>
        <p:spPr>
          <a:xfrm>
            <a:off x="4351588" y="2472443"/>
            <a:ext cx="2135082" cy="3868746"/>
          </a:xfrm>
          <a:custGeom>
            <a:avLst/>
            <a:gdLst>
              <a:gd name="connsiteX0" fmla="*/ 0 w 1727200"/>
              <a:gd name="connsiteY0" fmla="*/ 2286000 h 2298700"/>
              <a:gd name="connsiteX1" fmla="*/ 1257300 w 1727200"/>
              <a:gd name="connsiteY1" fmla="*/ 2298700 h 2298700"/>
              <a:gd name="connsiteX2" fmla="*/ 1282700 w 1727200"/>
              <a:gd name="connsiteY2" fmla="*/ 12700 h 2298700"/>
              <a:gd name="connsiteX3" fmla="*/ 1727200 w 1727200"/>
              <a:gd name="connsiteY3" fmla="*/ 0 h 2298700"/>
              <a:gd name="connsiteX0" fmla="*/ 0 w 1727200"/>
              <a:gd name="connsiteY0" fmla="*/ 2286000 h 2298700"/>
              <a:gd name="connsiteX1" fmla="*/ 1257300 w 1727200"/>
              <a:gd name="connsiteY1" fmla="*/ 2298700 h 2298700"/>
              <a:gd name="connsiteX2" fmla="*/ 1190625 w 1727200"/>
              <a:gd name="connsiteY2" fmla="*/ 41275 h 2298700"/>
              <a:gd name="connsiteX3" fmla="*/ 1727200 w 1727200"/>
              <a:gd name="connsiteY3" fmla="*/ 0 h 2298700"/>
              <a:gd name="connsiteX0" fmla="*/ 0 w 1806575"/>
              <a:gd name="connsiteY0" fmla="*/ 2247900 h 2260600"/>
              <a:gd name="connsiteX1" fmla="*/ 1257300 w 1806575"/>
              <a:gd name="connsiteY1" fmla="*/ 2260600 h 2260600"/>
              <a:gd name="connsiteX2" fmla="*/ 1190625 w 1806575"/>
              <a:gd name="connsiteY2" fmla="*/ 3175 h 2260600"/>
              <a:gd name="connsiteX3" fmla="*/ 1806575 w 1806575"/>
              <a:gd name="connsiteY3" fmla="*/ 0 h 2260600"/>
              <a:gd name="connsiteX0" fmla="*/ 0 w 1806575"/>
              <a:gd name="connsiteY0" fmla="*/ 2247900 h 2260600"/>
              <a:gd name="connsiteX1" fmla="*/ 1257300 w 1806575"/>
              <a:gd name="connsiteY1" fmla="*/ 2260600 h 2260600"/>
              <a:gd name="connsiteX2" fmla="*/ 1174750 w 1806575"/>
              <a:gd name="connsiteY2" fmla="*/ 3175 h 2260600"/>
              <a:gd name="connsiteX3" fmla="*/ 1806575 w 1806575"/>
              <a:gd name="connsiteY3" fmla="*/ 0 h 2260600"/>
              <a:gd name="connsiteX0" fmla="*/ 0 w 1806575"/>
              <a:gd name="connsiteY0" fmla="*/ 2247900 h 2260600"/>
              <a:gd name="connsiteX1" fmla="*/ 1155700 w 1806575"/>
              <a:gd name="connsiteY1" fmla="*/ 2260600 h 2260600"/>
              <a:gd name="connsiteX2" fmla="*/ 1174750 w 1806575"/>
              <a:gd name="connsiteY2" fmla="*/ 3175 h 2260600"/>
              <a:gd name="connsiteX3" fmla="*/ 1806575 w 1806575"/>
              <a:gd name="connsiteY3" fmla="*/ 0 h 2260600"/>
              <a:gd name="connsiteX0" fmla="*/ 0 w 1809750"/>
              <a:gd name="connsiteY0" fmla="*/ 2266950 h 2266950"/>
              <a:gd name="connsiteX1" fmla="*/ 1158875 w 1809750"/>
              <a:gd name="connsiteY1" fmla="*/ 2260600 h 2266950"/>
              <a:gd name="connsiteX2" fmla="*/ 1177925 w 1809750"/>
              <a:gd name="connsiteY2" fmla="*/ 3175 h 2266950"/>
              <a:gd name="connsiteX3" fmla="*/ 1809750 w 1809750"/>
              <a:gd name="connsiteY3" fmla="*/ 0 h 2266950"/>
              <a:gd name="connsiteX0" fmla="*/ 0 w 1793875"/>
              <a:gd name="connsiteY0" fmla="*/ 2254250 h 2260600"/>
              <a:gd name="connsiteX1" fmla="*/ 1143000 w 1793875"/>
              <a:gd name="connsiteY1" fmla="*/ 2260600 h 2260600"/>
              <a:gd name="connsiteX2" fmla="*/ 1162050 w 1793875"/>
              <a:gd name="connsiteY2" fmla="*/ 3175 h 2260600"/>
              <a:gd name="connsiteX3" fmla="*/ 1793875 w 1793875"/>
              <a:gd name="connsiteY3" fmla="*/ 0 h 2260600"/>
              <a:gd name="connsiteX0" fmla="*/ 0 w 1793875"/>
              <a:gd name="connsiteY0" fmla="*/ 2254250 h 2260600"/>
              <a:gd name="connsiteX1" fmla="*/ 1143000 w 1793875"/>
              <a:gd name="connsiteY1" fmla="*/ 2260600 h 2260600"/>
              <a:gd name="connsiteX2" fmla="*/ 1440453 w 1793875"/>
              <a:gd name="connsiteY2" fmla="*/ 10795 h 2260600"/>
              <a:gd name="connsiteX3" fmla="*/ 1793875 w 1793875"/>
              <a:gd name="connsiteY3" fmla="*/ 0 h 2260600"/>
              <a:gd name="connsiteX0" fmla="*/ 0 w 1793875"/>
              <a:gd name="connsiteY0" fmla="*/ 2254250 h 2275840"/>
              <a:gd name="connsiteX1" fmla="*/ 1447503 w 1793875"/>
              <a:gd name="connsiteY1" fmla="*/ 2275840 h 2275840"/>
              <a:gd name="connsiteX2" fmla="*/ 1440453 w 1793875"/>
              <a:gd name="connsiteY2" fmla="*/ 10795 h 2275840"/>
              <a:gd name="connsiteX3" fmla="*/ 1793875 w 1793875"/>
              <a:gd name="connsiteY3" fmla="*/ 0 h 2275840"/>
              <a:gd name="connsiteX0" fmla="*/ 0 w 1793875"/>
              <a:gd name="connsiteY0" fmla="*/ 2254250 h 2254250"/>
              <a:gd name="connsiteX1" fmla="*/ 1412703 w 1793875"/>
              <a:gd name="connsiteY1" fmla="*/ 2252980 h 2254250"/>
              <a:gd name="connsiteX2" fmla="*/ 1440453 w 1793875"/>
              <a:gd name="connsiteY2" fmla="*/ 10795 h 2254250"/>
              <a:gd name="connsiteX3" fmla="*/ 1793875 w 1793875"/>
              <a:gd name="connsiteY3" fmla="*/ 0 h 2254250"/>
            </a:gdLst>
            <a:ahLst/>
            <a:cxnLst>
              <a:cxn ang="0">
                <a:pos x="connsiteX0" y="connsiteY0"/>
              </a:cxn>
              <a:cxn ang="0">
                <a:pos x="connsiteX1" y="connsiteY1"/>
              </a:cxn>
              <a:cxn ang="0">
                <a:pos x="connsiteX2" y="connsiteY2"/>
              </a:cxn>
              <a:cxn ang="0">
                <a:pos x="connsiteX3" y="connsiteY3"/>
              </a:cxn>
            </a:cxnLst>
            <a:rect l="l" t="t" r="r" b="b"/>
            <a:pathLst>
              <a:path w="1793875" h="2254250">
                <a:moveTo>
                  <a:pt x="0" y="2254250"/>
                </a:moveTo>
                <a:lnTo>
                  <a:pt x="1412703" y="2252980"/>
                </a:lnTo>
                <a:lnTo>
                  <a:pt x="1440453" y="10795"/>
                </a:lnTo>
                <a:lnTo>
                  <a:pt x="1793875" y="0"/>
                </a:lnTo>
              </a:path>
            </a:pathLst>
          </a:custGeom>
          <a:ln w="28575">
            <a:solidFill>
              <a:schemeClr val="tx2">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dirty="0">
              <a:latin typeface="Meiryo UI" panose="020B0604030504040204" pitchFamily="50" charset="-128"/>
              <a:ea typeface="Meiryo UI" panose="020B0604030504040204" pitchFamily="50" charset="-128"/>
            </a:endParaRPr>
          </a:p>
        </p:txBody>
      </p:sp>
      <p:sp>
        <p:nvSpPr>
          <p:cNvPr id="61" name="正方形/長方形 60"/>
          <p:cNvSpPr>
            <a:spLocks noChangeArrowheads="1"/>
          </p:cNvSpPr>
          <p:nvPr/>
        </p:nvSpPr>
        <p:spPr bwMode="auto">
          <a:xfrm>
            <a:off x="4346331" y="2873591"/>
            <a:ext cx="1529710" cy="207632"/>
          </a:xfrm>
          <a:prstGeom prst="rect">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eiryo UI" panose="020B0604030504040204" pitchFamily="50" charset="-128"/>
              <a:ea typeface="Meiryo UI" panose="020B0604030504040204" pitchFamily="50" charset="-128"/>
            </a:endParaRPr>
          </a:p>
        </p:txBody>
      </p:sp>
      <p:sp>
        <p:nvSpPr>
          <p:cNvPr id="63" name="正方形/長方形 62"/>
          <p:cNvSpPr/>
          <p:nvPr/>
        </p:nvSpPr>
        <p:spPr>
          <a:xfrm>
            <a:off x="4251964" y="2794833"/>
            <a:ext cx="1409367" cy="3356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一部、大阪府へ</a:t>
            </a:r>
          </a:p>
        </p:txBody>
      </p:sp>
      <p:sp>
        <p:nvSpPr>
          <p:cNvPr id="27" name="正方形/長方形 26"/>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Meiryo UI" panose="020B0604030504040204" pitchFamily="50" charset="-128"/>
                <a:ea typeface="Meiryo UI" panose="020B0604030504040204" pitchFamily="50" charset="-128"/>
                <a:cs typeface="Meiryo UI"/>
              </a:rPr>
              <a:t>２　事務分担（案）に基づく組織・職員の移管　</a:t>
            </a:r>
            <a:r>
              <a:rPr lang="ja-JP" altLang="en-US" sz="1600" b="1" dirty="0">
                <a:solidFill>
                  <a:srgbClr val="000000"/>
                </a:solidFill>
                <a:latin typeface="Meiryo UI" panose="020B0604030504040204" pitchFamily="50" charset="-128"/>
                <a:ea typeface="Meiryo UI" panose="020B0604030504040204" pitchFamily="50" charset="-128"/>
                <a:cs typeface="Meiryo UI"/>
              </a:rPr>
              <a:t>　</a:t>
            </a:r>
            <a:r>
              <a:rPr lang="ja-JP" altLang="en-US" sz="2000" b="1" dirty="0">
                <a:solidFill>
                  <a:srgbClr val="000000"/>
                </a:solidFill>
                <a:latin typeface="Meiryo UI" panose="020B0604030504040204" pitchFamily="50" charset="-128"/>
                <a:ea typeface="Meiryo UI" panose="020B0604030504040204" pitchFamily="50" charset="-128"/>
                <a:cs typeface="Meiryo UI"/>
              </a:rPr>
              <a:t>　　　</a:t>
            </a:r>
            <a:endParaRPr lang="ja-JP" altLang="en-US" sz="1400" b="1" dirty="0">
              <a:solidFill>
                <a:srgbClr val="000000"/>
              </a:solidFill>
              <a:latin typeface="Meiryo UI" panose="020B0604030504040204" pitchFamily="50" charset="-128"/>
              <a:ea typeface="Meiryo UI" panose="020B0604030504040204" pitchFamily="50" charset="-128"/>
              <a:cs typeface="Meiryo UI"/>
            </a:endParaRPr>
          </a:p>
        </p:txBody>
      </p:sp>
      <p:sp>
        <p:nvSpPr>
          <p:cNvPr id="52" name="コンテンツ プレースホルダー 2"/>
          <p:cNvSpPr txBox="1">
            <a:spLocks/>
          </p:cNvSpPr>
          <p:nvPr/>
        </p:nvSpPr>
        <p:spPr bwMode="auto">
          <a:xfrm>
            <a:off x="273000" y="848718"/>
            <a:ext cx="9360000" cy="576000"/>
          </a:xfrm>
          <a:prstGeom prst="rect">
            <a:avLst/>
          </a:prstGeom>
          <a:solidFill>
            <a:schemeClr val="accent6">
              <a:lumMod val="40000"/>
              <a:lumOff val="60000"/>
            </a:schemeClr>
          </a:solidFill>
          <a:ln w="12700">
            <a:noFill/>
          </a:ln>
        </p:spPr>
        <p:style>
          <a:lnRef idx="2">
            <a:schemeClr val="dk1"/>
          </a:lnRef>
          <a:fillRef idx="1">
            <a:schemeClr val="lt1"/>
          </a:fillRef>
          <a:effectRef idx="0">
            <a:schemeClr val="dk1"/>
          </a:effectRef>
          <a:fontRef idx="minor">
            <a:schemeClr val="dk1"/>
          </a:fontRef>
        </p:style>
        <p:txBody>
          <a:bodyPr lIns="36000" rIns="36000"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450" dirty="0">
                <a:solidFill>
                  <a:prstClr val="black"/>
                </a:solidFill>
                <a:latin typeface="Meiryo UI" pitchFamily="50" charset="-128"/>
                <a:ea typeface="Meiryo UI" pitchFamily="50" charset="-128"/>
                <a:cs typeface="Meiryo UI" pitchFamily="50" charset="-128"/>
              </a:rPr>
              <a:t>◆ 事務分担（案）に基づき、職員は「特別区」への配置を基本としつつ、「大阪府」と仕分けられた事務にかかる組織・職員を</a:t>
            </a:r>
            <a:endParaRPr lang="en-US" altLang="ja-JP" sz="1450" dirty="0">
              <a:solidFill>
                <a:prstClr val="black"/>
              </a:solidFill>
              <a:latin typeface="Meiryo UI" pitchFamily="50" charset="-128"/>
              <a:ea typeface="Meiryo UI" pitchFamily="50" charset="-128"/>
              <a:cs typeface="Meiryo UI" pitchFamily="50" charset="-128"/>
            </a:endParaRPr>
          </a:p>
          <a:p>
            <a:pPr marL="0" indent="0" fontAlgn="auto">
              <a:spcBef>
                <a:spcPts val="0"/>
              </a:spcBef>
              <a:spcAft>
                <a:spcPts val="0"/>
              </a:spcAft>
              <a:buFont typeface="Arial" charset="0"/>
              <a:buNone/>
              <a:defRPr/>
            </a:pPr>
            <a:r>
              <a:rPr lang="ja-JP" altLang="en-US" sz="1450" dirty="0">
                <a:solidFill>
                  <a:prstClr val="black"/>
                </a:solidFill>
                <a:latin typeface="Meiryo UI" pitchFamily="50" charset="-128"/>
                <a:ea typeface="Meiryo UI" pitchFamily="50" charset="-128"/>
                <a:cs typeface="Meiryo UI" pitchFamily="50" charset="-128"/>
              </a:rPr>
              <a:t>　　大阪府に移管</a:t>
            </a:r>
            <a:endParaRPr lang="en-US" altLang="ja-JP" sz="1450" dirty="0">
              <a:solidFill>
                <a:prstClr val="black"/>
              </a:solidFill>
              <a:latin typeface="Meiryo UI" pitchFamily="50" charset="-128"/>
              <a:ea typeface="Meiryo UI" pitchFamily="50" charset="-128"/>
              <a:cs typeface="Meiryo UI" pitchFamily="50" charset="-128"/>
            </a:endParaRPr>
          </a:p>
        </p:txBody>
      </p:sp>
      <p:sp>
        <p:nvSpPr>
          <p:cNvPr id="53" name="円/楕円 52"/>
          <p:cNvSpPr/>
          <p:nvPr/>
        </p:nvSpPr>
        <p:spPr>
          <a:xfrm>
            <a:off x="4455075" y="1500914"/>
            <a:ext cx="1646237" cy="496887"/>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latin typeface="Meiryo UI" panose="020B0604030504040204" pitchFamily="50" charset="-128"/>
              <a:ea typeface="Meiryo UI" panose="020B0604030504040204" pitchFamily="50" charset="-128"/>
            </a:endParaRPr>
          </a:p>
        </p:txBody>
      </p:sp>
      <p:sp>
        <p:nvSpPr>
          <p:cNvPr id="54" name="正方形/長方形 53"/>
          <p:cNvSpPr/>
          <p:nvPr/>
        </p:nvSpPr>
        <p:spPr>
          <a:xfrm>
            <a:off x="6725200" y="4943817"/>
            <a:ext cx="2097087" cy="1806958"/>
          </a:xfrm>
          <a:prstGeom prst="rect">
            <a:avLst/>
          </a:prstGeom>
          <a:solidFill>
            <a:schemeClr val="accent3">
              <a:lumMod val="60000"/>
              <a:lumOff val="40000"/>
            </a:schemeClr>
          </a:solidFill>
          <a:ln>
            <a:solidFill>
              <a:schemeClr val="accent3"/>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schemeClr val="tx1"/>
                </a:solidFill>
                <a:latin typeface="Meiryo UI" panose="020B0604030504040204" pitchFamily="50" charset="-128"/>
                <a:ea typeface="Meiryo UI" panose="020B0604030504040204" pitchFamily="50" charset="-128"/>
              </a:rPr>
              <a:t>大阪府</a:t>
            </a:r>
          </a:p>
        </p:txBody>
      </p:sp>
      <p:sp>
        <p:nvSpPr>
          <p:cNvPr id="55" name="正方形/長方形 54"/>
          <p:cNvSpPr/>
          <p:nvPr/>
        </p:nvSpPr>
        <p:spPr>
          <a:xfrm>
            <a:off x="6725200" y="1815238"/>
            <a:ext cx="2097087" cy="3061228"/>
          </a:xfrm>
          <a:prstGeom prst="rect">
            <a:avLst/>
          </a:prstGeom>
          <a:solidFill>
            <a:schemeClr val="accent1">
              <a:lumMod val="75000"/>
            </a:schemeClr>
          </a:solidFill>
          <a:ln>
            <a:solidFill>
              <a:schemeClr val="accent4"/>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2000" b="1" dirty="0">
              <a:solidFill>
                <a:schemeClr val="bg1"/>
              </a:solidFill>
              <a:latin typeface="Meiryo UI" panose="020B0604030504040204" pitchFamily="50" charset="-128"/>
              <a:ea typeface="Meiryo UI" panose="020B0604030504040204" pitchFamily="50" charset="-128"/>
            </a:endParaRPr>
          </a:p>
          <a:p>
            <a:pPr algn="ctr">
              <a:defRPr/>
            </a:pPr>
            <a:endParaRPr lang="en-US" altLang="ja-JP" sz="2000" b="1" dirty="0">
              <a:solidFill>
                <a:schemeClr val="bg1"/>
              </a:solidFill>
              <a:latin typeface="Meiryo UI" panose="020B0604030504040204" pitchFamily="50" charset="-128"/>
              <a:ea typeface="Meiryo UI" panose="020B0604030504040204" pitchFamily="50" charset="-128"/>
            </a:endParaRPr>
          </a:p>
          <a:p>
            <a:pPr algn="ctr">
              <a:defRPr/>
            </a:pPr>
            <a:r>
              <a:rPr lang="ja-JP" altLang="en-US" b="1" dirty="0">
                <a:solidFill>
                  <a:schemeClr val="bg1"/>
                </a:solidFill>
                <a:latin typeface="Meiryo UI" panose="020B0604030504040204" pitchFamily="50" charset="-128"/>
                <a:ea typeface="Meiryo UI" panose="020B0604030504040204" pitchFamily="50" charset="-128"/>
              </a:rPr>
              <a:t>特別区</a:t>
            </a:r>
            <a:endParaRPr lang="en-US" altLang="ja-JP" dirty="0">
              <a:solidFill>
                <a:schemeClr val="tx1"/>
              </a:solidFill>
              <a:latin typeface="Meiryo UI" panose="020B0604030504040204" pitchFamily="50" charset="-128"/>
              <a:ea typeface="Meiryo UI" panose="020B0604030504040204" pitchFamily="50" charset="-128"/>
            </a:endParaRPr>
          </a:p>
          <a:p>
            <a:pPr algn="ctr">
              <a:defRPr/>
            </a:pPr>
            <a:endParaRPr lang="en-US" altLang="ja-JP" sz="2000" dirty="0">
              <a:solidFill>
                <a:schemeClr val="tx1"/>
              </a:solidFill>
              <a:latin typeface="Meiryo UI" panose="020B0604030504040204" pitchFamily="50" charset="-128"/>
              <a:ea typeface="Meiryo UI" panose="020B0604030504040204" pitchFamily="50" charset="-128"/>
            </a:endParaRPr>
          </a:p>
          <a:p>
            <a:pPr algn="ctr">
              <a:defRPr/>
            </a:pPr>
            <a:endParaRPr lang="en-US" altLang="ja-JP" sz="2000" dirty="0">
              <a:solidFill>
                <a:schemeClr val="tx1"/>
              </a:solidFill>
              <a:latin typeface="Meiryo UI" panose="020B0604030504040204" pitchFamily="50" charset="-128"/>
              <a:ea typeface="Meiryo UI" panose="020B0604030504040204" pitchFamily="50" charset="-128"/>
            </a:endParaRPr>
          </a:p>
        </p:txBody>
      </p:sp>
      <p:sp>
        <p:nvSpPr>
          <p:cNvPr id="57" name="正方形/長方形 56"/>
          <p:cNvSpPr>
            <a:spLocks noChangeArrowheads="1"/>
          </p:cNvSpPr>
          <p:nvPr/>
        </p:nvSpPr>
        <p:spPr bwMode="auto">
          <a:xfrm flipH="1">
            <a:off x="5717956" y="3051050"/>
            <a:ext cx="158085" cy="2016000"/>
          </a:xfrm>
          <a:prstGeom prst="rect">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eiryo UI" panose="020B0604030504040204" pitchFamily="50" charset="-128"/>
              <a:ea typeface="Meiryo UI" panose="020B0604030504040204" pitchFamily="50" charset="-128"/>
            </a:endParaRPr>
          </a:p>
        </p:txBody>
      </p:sp>
      <p:graphicFrame>
        <p:nvGraphicFramePr>
          <p:cNvPr id="59" name="表 58"/>
          <p:cNvGraphicFramePr>
            <a:graphicFrameLocks noGrp="1"/>
          </p:cNvGraphicFramePr>
          <p:nvPr>
            <p:extLst>
              <p:ext uri="{D42A27DB-BD31-4B8C-83A1-F6EECF244321}">
                <p14:modId xmlns:p14="http://schemas.microsoft.com/office/powerpoint/2010/main" val="445213394"/>
              </p:ext>
            </p:extLst>
          </p:nvPr>
        </p:nvGraphicFramePr>
        <p:xfrm>
          <a:off x="826998" y="5877450"/>
          <a:ext cx="3397250" cy="901920"/>
        </p:xfrm>
        <a:graphic>
          <a:graphicData uri="http://schemas.openxmlformats.org/drawingml/2006/table">
            <a:tbl>
              <a:tblPr firstRow="1" bandRow="1">
                <a:tableStyleId>{F5AB1C69-6EDB-4FF4-983F-18BD219EF322}</a:tableStyleId>
              </a:tblPr>
              <a:tblGrid>
                <a:gridCol w="3397250">
                  <a:extLst>
                    <a:ext uri="{9D8B030D-6E8A-4147-A177-3AD203B41FA5}">
                      <a16:colId xmlns:a16="http://schemas.microsoft.com/office/drawing/2014/main" val="20000"/>
                    </a:ext>
                  </a:extLst>
                </a:gridCol>
              </a:tblGrid>
              <a:tr h="383852">
                <a:tc>
                  <a:txBody>
                    <a:bodyPr/>
                    <a:lstStyle/>
                    <a:p>
                      <a:pPr algn="ctr"/>
                      <a:r>
                        <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a:t>
                      </a:r>
                    </a:p>
                  </a:txBody>
                  <a:tcPr marL="92485" marR="92485" marT="45674" marB="45674" anchor="ctr"/>
                </a:tc>
                <a:extLst>
                  <a:ext uri="{0D108BD9-81ED-4DB2-BD59-A6C34878D82A}">
                    <a16:rowId xmlns:a16="http://schemas.microsoft.com/office/drawing/2014/main" val="10000"/>
                  </a:ext>
                </a:extLst>
              </a:tr>
              <a:tr h="501992">
                <a:tc>
                  <a:txBody>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⑩ 知事部局、行政委員会事務局、　</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学校、警察　等</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txBody>
                  <a:tcPr marL="92485" marR="92485" marT="45674" marB="45674"/>
                </a:tc>
                <a:extLst>
                  <a:ext uri="{0D108BD9-81ED-4DB2-BD59-A6C34878D82A}">
                    <a16:rowId xmlns:a16="http://schemas.microsoft.com/office/drawing/2014/main" val="10001"/>
                  </a:ext>
                </a:extLst>
              </a:tr>
            </a:tbl>
          </a:graphicData>
        </a:graphic>
      </p:graphicFrame>
      <p:sp>
        <p:nvSpPr>
          <p:cNvPr id="62" name="正方形/長方形 33"/>
          <p:cNvSpPr>
            <a:spLocks noChangeArrowheads="1"/>
          </p:cNvSpPr>
          <p:nvPr/>
        </p:nvSpPr>
        <p:spPr bwMode="auto">
          <a:xfrm>
            <a:off x="4540800" y="1500914"/>
            <a:ext cx="1555200" cy="504825"/>
          </a:xfrm>
          <a:prstGeom prst="rect">
            <a:avLst/>
          </a:prstGeom>
          <a:noFill/>
          <a:ln w="25400" algn="ctr">
            <a:noFill/>
            <a:miter lim="800000"/>
            <a:headEnd/>
            <a:tailEnd/>
          </a:ln>
        </p:spPr>
        <p:txBody>
          <a:bodyPr anchor="ctr"/>
          <a:lstStyle/>
          <a:p>
            <a:pPr algn="ctr"/>
            <a:r>
              <a:rPr lang="ja-JP" altLang="en-US" sz="1500" dirty="0">
                <a:latin typeface="Meiryo UI" pitchFamily="50" charset="-128"/>
                <a:ea typeface="Meiryo UI" pitchFamily="50" charset="-128"/>
                <a:cs typeface="Meiryo UI" pitchFamily="50" charset="-128"/>
              </a:rPr>
              <a:t>事務分担（案）</a:t>
            </a:r>
            <a:endParaRPr lang="en-US" altLang="ja-JP" sz="1500" dirty="0">
              <a:latin typeface="Meiryo UI" pitchFamily="50" charset="-128"/>
              <a:ea typeface="Meiryo UI" pitchFamily="50" charset="-128"/>
              <a:cs typeface="Meiryo UI" pitchFamily="50" charset="-128"/>
            </a:endParaRPr>
          </a:p>
        </p:txBody>
      </p:sp>
      <p:sp>
        <p:nvSpPr>
          <p:cNvPr id="68" name="正方形/長方形 67"/>
          <p:cNvSpPr/>
          <p:nvPr/>
        </p:nvSpPr>
        <p:spPr>
          <a:xfrm>
            <a:off x="4210092" y="6003255"/>
            <a:ext cx="1563687" cy="401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一部、特別区へ</a:t>
            </a:r>
          </a:p>
        </p:txBody>
      </p:sp>
      <p:sp>
        <p:nvSpPr>
          <p:cNvPr id="72" name="正方形/長方形 71"/>
          <p:cNvSpPr/>
          <p:nvPr/>
        </p:nvSpPr>
        <p:spPr>
          <a:xfrm>
            <a:off x="8536174" y="2816273"/>
            <a:ext cx="201612" cy="1186657"/>
          </a:xfrm>
          <a:prstGeom prst="rect">
            <a:avLst/>
          </a:prstGeom>
          <a:solidFill>
            <a:schemeClr val="tx2">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300"/>
              </a:lnSpc>
              <a:defRPr/>
            </a:pPr>
            <a:r>
              <a:rPr lang="ja-JP" altLang="en-US" sz="1200" dirty="0">
                <a:solidFill>
                  <a:schemeClr val="bg1"/>
                </a:solidFill>
                <a:latin typeface="Meiryo UI" pitchFamily="50" charset="-128"/>
                <a:ea typeface="Meiryo UI" pitchFamily="50" charset="-128"/>
                <a:cs typeface="Meiryo UI" pitchFamily="50" charset="-128"/>
              </a:rPr>
              <a:t>一部事務組合</a:t>
            </a:r>
            <a:endParaRPr lang="en-US" altLang="ja-JP" sz="1200" dirty="0">
              <a:solidFill>
                <a:schemeClr val="bg1"/>
              </a:solidFill>
              <a:latin typeface="Meiryo UI" pitchFamily="50" charset="-128"/>
              <a:ea typeface="Meiryo UI" pitchFamily="50" charset="-128"/>
              <a:cs typeface="Meiryo UI" pitchFamily="50" charset="-128"/>
            </a:endParaRPr>
          </a:p>
        </p:txBody>
      </p:sp>
      <p:grpSp>
        <p:nvGrpSpPr>
          <p:cNvPr id="34" name="グループ化 33"/>
          <p:cNvGrpSpPr/>
          <p:nvPr/>
        </p:nvGrpSpPr>
        <p:grpSpPr>
          <a:xfrm>
            <a:off x="4319035" y="2977602"/>
            <a:ext cx="2286486" cy="864000"/>
            <a:chOff x="4319035" y="3000492"/>
            <a:chExt cx="2286486" cy="994045"/>
          </a:xfrm>
        </p:grpSpPr>
        <p:sp>
          <p:nvSpPr>
            <p:cNvPr id="73" name="右矢印 72"/>
            <p:cNvSpPr/>
            <p:nvPr/>
          </p:nvSpPr>
          <p:spPr>
            <a:xfrm>
              <a:off x="4319035" y="3000492"/>
              <a:ext cx="2286486" cy="994045"/>
            </a:xfrm>
            <a:prstGeom prst="rightArrow">
              <a:avLst>
                <a:gd name="adj1" fmla="val 56947"/>
                <a:gd name="adj2" fmla="val 4375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latin typeface="Meiryo UI" panose="020B0604030504040204" pitchFamily="50" charset="-128"/>
                <a:ea typeface="Meiryo UI" panose="020B0604030504040204" pitchFamily="50" charset="-128"/>
              </a:endParaRPr>
            </a:p>
          </p:txBody>
        </p:sp>
        <p:sp>
          <p:nvSpPr>
            <p:cNvPr id="74" name="正方形/長方形 73"/>
            <p:cNvSpPr/>
            <p:nvPr/>
          </p:nvSpPr>
          <p:spPr>
            <a:xfrm>
              <a:off x="4332683" y="3185452"/>
              <a:ext cx="2163188" cy="621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特別区へ</a:t>
              </a:r>
              <a:endParaRPr lang="en-US" altLang="ja-JP" sz="1600" b="1" dirty="0">
                <a:solidFill>
                  <a:schemeClr val="bg1"/>
                </a:solidFill>
                <a:latin typeface="Meiryo UI" pitchFamily="50" charset="-128"/>
                <a:ea typeface="Meiryo UI" pitchFamily="50" charset="-128"/>
                <a:cs typeface="Meiryo UI" pitchFamily="50" charset="-128"/>
              </a:endParaRPr>
            </a:p>
            <a:p>
              <a:pPr fontAlgn="auto">
                <a:spcBef>
                  <a:spcPts val="0"/>
                </a:spcBef>
                <a:spcAft>
                  <a:spcPts val="0"/>
                </a:spcAft>
                <a:defRPr/>
              </a:pPr>
              <a:r>
                <a:rPr lang="en-US" altLang="ja-JP" sz="1200" b="1" dirty="0">
                  <a:solidFill>
                    <a:schemeClr val="bg1"/>
                  </a:solidFill>
                  <a:latin typeface="Meiryo UI" pitchFamily="50" charset="-128"/>
                  <a:ea typeface="Meiryo UI" pitchFamily="50" charset="-128"/>
                  <a:cs typeface="Meiryo UI" pitchFamily="50" charset="-128"/>
                </a:rPr>
                <a:t>(</a:t>
              </a:r>
              <a:r>
                <a:rPr lang="ja-JP" altLang="en-US" sz="1200" b="1" dirty="0">
                  <a:solidFill>
                    <a:schemeClr val="bg1"/>
                  </a:solidFill>
                  <a:latin typeface="Meiryo UI" pitchFamily="50" charset="-128"/>
                  <a:ea typeface="Meiryo UI" pitchFamily="50" charset="-128"/>
                  <a:cs typeface="Meiryo UI" pitchFamily="50" charset="-128"/>
                </a:rPr>
                <a:t>経営形態見直し反映後）</a:t>
              </a:r>
              <a:endParaRPr lang="en-US" altLang="ja-JP" sz="1200" b="1" dirty="0">
                <a:solidFill>
                  <a:schemeClr val="bg1"/>
                </a:solidFill>
                <a:latin typeface="Meiryo UI" pitchFamily="50" charset="-128"/>
                <a:ea typeface="Meiryo UI" pitchFamily="50" charset="-128"/>
                <a:cs typeface="Meiryo UI" pitchFamily="50" charset="-128"/>
              </a:endParaRPr>
            </a:p>
          </p:txBody>
        </p:sp>
      </p:grpSp>
      <p:sp>
        <p:nvSpPr>
          <p:cNvPr id="60" name="右矢印 59"/>
          <p:cNvSpPr/>
          <p:nvPr/>
        </p:nvSpPr>
        <p:spPr>
          <a:xfrm>
            <a:off x="4346331" y="1924686"/>
            <a:ext cx="2259190" cy="1102086"/>
          </a:xfrm>
          <a:prstGeom prst="rightArrow">
            <a:avLst>
              <a:gd name="adj1" fmla="val 60948"/>
              <a:gd name="adj2" fmla="val 4308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latin typeface="Meiryo UI" panose="020B0604030504040204" pitchFamily="50" charset="-128"/>
              <a:ea typeface="Meiryo UI" panose="020B0604030504040204" pitchFamily="50" charset="-128"/>
            </a:endParaRPr>
          </a:p>
        </p:txBody>
      </p:sp>
      <p:sp>
        <p:nvSpPr>
          <p:cNvPr id="75" name="正方形/長方形 74"/>
          <p:cNvSpPr/>
          <p:nvPr/>
        </p:nvSpPr>
        <p:spPr>
          <a:xfrm>
            <a:off x="4186328" y="2347879"/>
            <a:ext cx="1210662" cy="264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特別区へ</a:t>
            </a:r>
          </a:p>
        </p:txBody>
      </p:sp>
      <p:sp>
        <p:nvSpPr>
          <p:cNvPr id="82" name="右矢印 81"/>
          <p:cNvSpPr/>
          <p:nvPr/>
        </p:nvSpPr>
        <p:spPr>
          <a:xfrm>
            <a:off x="4332683" y="4547817"/>
            <a:ext cx="2272838" cy="396000"/>
          </a:xfrm>
          <a:prstGeom prst="rightArrow">
            <a:avLst>
              <a:gd name="adj1" fmla="val 50000"/>
              <a:gd name="adj2" fmla="val 7828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latin typeface="Meiryo UI" panose="020B0604030504040204" pitchFamily="50" charset="-128"/>
              <a:ea typeface="Meiryo UI" panose="020B0604030504040204" pitchFamily="50" charset="-128"/>
            </a:endParaRPr>
          </a:p>
        </p:txBody>
      </p:sp>
      <p:sp>
        <p:nvSpPr>
          <p:cNvPr id="97" name="右矢印 96"/>
          <p:cNvSpPr>
            <a:spLocks noChangeArrowheads="1"/>
          </p:cNvSpPr>
          <p:nvPr/>
        </p:nvSpPr>
        <p:spPr bwMode="auto">
          <a:xfrm>
            <a:off x="4354886" y="6349050"/>
            <a:ext cx="2250635" cy="360040"/>
          </a:xfrm>
          <a:prstGeom prst="rightArrow">
            <a:avLst>
              <a:gd name="adj1" fmla="val 50000"/>
              <a:gd name="adj2" fmla="val 49991"/>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eiryo UI" panose="020B0604030504040204" pitchFamily="50" charset="-128"/>
              <a:ea typeface="Meiryo UI" panose="020B0604030504040204" pitchFamily="50" charset="-128"/>
            </a:endParaRPr>
          </a:p>
        </p:txBody>
      </p:sp>
      <p:sp>
        <p:nvSpPr>
          <p:cNvPr id="98" name="角丸四角形 97"/>
          <p:cNvSpPr/>
          <p:nvPr/>
        </p:nvSpPr>
        <p:spPr>
          <a:xfrm>
            <a:off x="1433024" y="1396924"/>
            <a:ext cx="2288076" cy="394954"/>
          </a:xfrm>
          <a:prstGeom prst="round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tx1"/>
                </a:solidFill>
                <a:latin typeface="Meiryo UI" pitchFamily="50" charset="-128"/>
                <a:ea typeface="Meiryo UI" pitchFamily="50" charset="-128"/>
                <a:cs typeface="Meiryo UI" pitchFamily="50" charset="-128"/>
              </a:rPr>
              <a:t>＜現行（</a:t>
            </a:r>
            <a:r>
              <a:rPr lang="en-US" altLang="ja-JP" sz="1600" b="1" dirty="0">
                <a:solidFill>
                  <a:schemeClr val="tx1"/>
                </a:solidFill>
                <a:latin typeface="Meiryo UI" pitchFamily="50" charset="-128"/>
                <a:ea typeface="Meiryo UI" pitchFamily="50" charset="-128"/>
                <a:cs typeface="Meiryo UI" pitchFamily="50" charset="-128"/>
              </a:rPr>
              <a:t>H28</a:t>
            </a:r>
            <a:r>
              <a:rPr lang="ja-JP" altLang="en-US" sz="1600" b="1" dirty="0">
                <a:solidFill>
                  <a:schemeClr val="tx1"/>
                </a:solidFill>
                <a:latin typeface="Meiryo UI" pitchFamily="50" charset="-128"/>
                <a:ea typeface="Meiryo UI" pitchFamily="50" charset="-128"/>
                <a:cs typeface="Meiryo UI" pitchFamily="50" charset="-128"/>
              </a:rPr>
              <a:t>年度）＞</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99" name="角丸四角形 98"/>
          <p:cNvSpPr/>
          <p:nvPr/>
        </p:nvSpPr>
        <p:spPr>
          <a:xfrm>
            <a:off x="6415276" y="1454074"/>
            <a:ext cx="2762250" cy="394954"/>
          </a:xfrm>
          <a:prstGeom prst="round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tx1"/>
                </a:solidFill>
                <a:latin typeface="Meiryo UI" pitchFamily="50" charset="-128"/>
                <a:ea typeface="Meiryo UI" pitchFamily="50" charset="-128"/>
                <a:cs typeface="Meiryo UI" pitchFamily="50" charset="-128"/>
              </a:rPr>
              <a:t>＜特別区設置後のイメージ＞</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100" name="右矢印 99"/>
          <p:cNvSpPr>
            <a:spLocks noChangeArrowheads="1"/>
          </p:cNvSpPr>
          <p:nvPr/>
        </p:nvSpPr>
        <p:spPr bwMode="auto">
          <a:xfrm>
            <a:off x="4354886" y="4906162"/>
            <a:ext cx="2250635" cy="625288"/>
          </a:xfrm>
          <a:prstGeom prst="rightArrow">
            <a:avLst>
              <a:gd name="adj1" fmla="val 69990"/>
              <a:gd name="adj2" fmla="val 47366"/>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eiryo UI" panose="020B0604030504040204" pitchFamily="50" charset="-128"/>
              <a:ea typeface="Meiryo UI" panose="020B0604030504040204" pitchFamily="50" charset="-128"/>
            </a:endParaRPr>
          </a:p>
        </p:txBody>
      </p:sp>
      <p:sp>
        <p:nvSpPr>
          <p:cNvPr id="101" name="正方形/長方形 100"/>
          <p:cNvSpPr/>
          <p:nvPr/>
        </p:nvSpPr>
        <p:spPr>
          <a:xfrm>
            <a:off x="4082401" y="5067896"/>
            <a:ext cx="1452848"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大阪府へ</a:t>
            </a:r>
          </a:p>
        </p:txBody>
      </p:sp>
      <p:sp>
        <p:nvSpPr>
          <p:cNvPr id="36" name="正方形/長方形 35"/>
          <p:cNvSpPr/>
          <p:nvPr/>
        </p:nvSpPr>
        <p:spPr>
          <a:xfrm>
            <a:off x="4161904" y="3601148"/>
            <a:ext cx="1727200" cy="420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年４月民営化）</a:t>
            </a:r>
          </a:p>
        </p:txBody>
      </p:sp>
      <p:sp>
        <p:nvSpPr>
          <p:cNvPr id="33" name="右矢印 32"/>
          <p:cNvSpPr>
            <a:spLocks noChangeArrowheads="1"/>
          </p:cNvSpPr>
          <p:nvPr/>
        </p:nvSpPr>
        <p:spPr bwMode="auto">
          <a:xfrm>
            <a:off x="4358425" y="5457019"/>
            <a:ext cx="2201864" cy="396000"/>
          </a:xfrm>
          <a:prstGeom prst="rightArrow">
            <a:avLst>
              <a:gd name="adj1" fmla="val 50000"/>
              <a:gd name="adj2" fmla="val 64757"/>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eiryo UI" panose="020B0604030504040204" pitchFamily="50" charset="-128"/>
              <a:ea typeface="Meiryo UI" panose="020B0604030504040204" pitchFamily="50" charset="-128"/>
            </a:endParaRPr>
          </a:p>
        </p:txBody>
      </p:sp>
      <p:sp>
        <p:nvSpPr>
          <p:cNvPr id="37" name="正方形/長方形 36"/>
          <p:cNvSpPr/>
          <p:nvPr/>
        </p:nvSpPr>
        <p:spPr>
          <a:xfrm>
            <a:off x="4336227" y="5377732"/>
            <a:ext cx="2266592" cy="555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b="1" dirty="0">
                <a:solidFill>
                  <a:schemeClr val="tx1"/>
                </a:solidFill>
                <a:latin typeface="Meiryo UI" pitchFamily="50" charset="-128"/>
                <a:ea typeface="Meiryo UI" pitchFamily="50" charset="-128"/>
                <a:cs typeface="Meiryo UI" pitchFamily="50" charset="-128"/>
              </a:rPr>
              <a:t>大阪府へ</a:t>
            </a:r>
            <a:r>
              <a:rPr lang="en-US" altLang="ja-JP" sz="1000" b="1" dirty="0">
                <a:solidFill>
                  <a:schemeClr val="tx1"/>
                </a:solidFill>
                <a:latin typeface="Meiryo UI" pitchFamily="50" charset="-128"/>
                <a:ea typeface="Meiryo UI" pitchFamily="50" charset="-128"/>
                <a:cs typeface="Meiryo UI" pitchFamily="50" charset="-128"/>
              </a:rPr>
              <a:t>(</a:t>
            </a:r>
            <a:r>
              <a:rPr lang="ja-JP" altLang="en-US" sz="1000" b="1" dirty="0">
                <a:solidFill>
                  <a:schemeClr val="tx1"/>
                </a:solidFill>
                <a:latin typeface="Meiryo UI" pitchFamily="50" charset="-128"/>
                <a:ea typeface="Meiryo UI" pitchFamily="50" charset="-128"/>
                <a:cs typeface="Meiryo UI" pitchFamily="50" charset="-128"/>
              </a:rPr>
              <a:t>経営形態見直し反映後）</a:t>
            </a:r>
            <a:endParaRPr lang="en-US" altLang="ja-JP" sz="1200" b="1" dirty="0">
              <a:solidFill>
                <a:schemeClr val="tx1"/>
              </a:solidFill>
              <a:latin typeface="Meiryo UI" pitchFamily="50" charset="-128"/>
              <a:ea typeface="Meiryo UI" pitchFamily="50" charset="-128"/>
              <a:cs typeface="Meiryo UI" pitchFamily="50" charset="-128"/>
            </a:endParaRPr>
          </a:p>
        </p:txBody>
      </p:sp>
      <p:sp>
        <p:nvSpPr>
          <p:cNvPr id="38" name="テキスト ボックス 37"/>
          <p:cNvSpPr txBox="1"/>
          <p:nvPr/>
        </p:nvSpPr>
        <p:spPr>
          <a:xfrm>
            <a:off x="-3631" y="466362"/>
            <a:ext cx="2587625"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（１）　移管の全体像</a:t>
            </a:r>
          </a:p>
        </p:txBody>
      </p:sp>
      <p:sp>
        <p:nvSpPr>
          <p:cNvPr id="83" name="正方形/長方形 82"/>
          <p:cNvSpPr/>
          <p:nvPr/>
        </p:nvSpPr>
        <p:spPr>
          <a:xfrm>
            <a:off x="4148228" y="4598455"/>
            <a:ext cx="1210662" cy="264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特別区へ</a:t>
            </a:r>
          </a:p>
        </p:txBody>
      </p:sp>
      <p:sp>
        <p:nvSpPr>
          <p:cNvPr id="40" name="正方形/長方形 39"/>
          <p:cNvSpPr/>
          <p:nvPr/>
        </p:nvSpPr>
        <p:spPr>
          <a:xfrm>
            <a:off x="831950" y="5874476"/>
            <a:ext cx="3400970" cy="895350"/>
          </a:xfrm>
          <a:prstGeom prst="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42"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
        <p:nvSpPr>
          <p:cNvPr id="43" name="正方形/長方形 42"/>
          <p:cNvSpPr>
            <a:spLocks noChangeArrowheads="1"/>
          </p:cNvSpPr>
          <p:nvPr/>
        </p:nvSpPr>
        <p:spPr bwMode="auto">
          <a:xfrm>
            <a:off x="4346330" y="4059050"/>
            <a:ext cx="1404000" cy="177800"/>
          </a:xfrm>
          <a:prstGeom prst="rect">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eiryo UI" panose="020B0604030504040204" pitchFamily="50" charset="-128"/>
              <a:ea typeface="Meiryo UI" panose="020B0604030504040204" pitchFamily="50" charset="-128"/>
            </a:endParaRPr>
          </a:p>
        </p:txBody>
      </p:sp>
      <p:graphicFrame>
        <p:nvGraphicFramePr>
          <p:cNvPr id="58" name="表 57"/>
          <p:cNvGraphicFramePr>
            <a:graphicFrameLocks noGrp="1"/>
          </p:cNvGraphicFramePr>
          <p:nvPr>
            <p:extLst>
              <p:ext uri="{D42A27DB-BD31-4B8C-83A1-F6EECF244321}">
                <p14:modId xmlns:p14="http://schemas.microsoft.com/office/powerpoint/2010/main" val="1541015277"/>
              </p:ext>
            </p:extLst>
          </p:nvPr>
        </p:nvGraphicFramePr>
        <p:xfrm>
          <a:off x="824634" y="1732475"/>
          <a:ext cx="3398400" cy="4077611"/>
        </p:xfrm>
        <a:graphic>
          <a:graphicData uri="http://schemas.openxmlformats.org/drawingml/2006/table">
            <a:tbl>
              <a:tblPr firstRow="1" bandRow="1">
                <a:tableStyleId>{5C22544A-7EE6-4342-B048-85BDC9FD1C3A}</a:tableStyleId>
              </a:tblPr>
              <a:tblGrid>
                <a:gridCol w="3398400">
                  <a:extLst>
                    <a:ext uri="{9D8B030D-6E8A-4147-A177-3AD203B41FA5}">
                      <a16:colId xmlns:a16="http://schemas.microsoft.com/office/drawing/2014/main" val="20000"/>
                    </a:ext>
                  </a:extLst>
                </a:gridCol>
              </a:tblGrid>
              <a:tr h="384074">
                <a:tc>
                  <a:txBody>
                    <a:bodyPr/>
                    <a:lstStyle/>
                    <a:p>
                      <a:pPr algn="ctr"/>
                      <a:r>
                        <a:rPr kumimoji="1" lang="ja-JP" altLang="en-US" sz="1800" dirty="0">
                          <a:latin typeface="Meiryo UI" panose="020B0604030504040204" pitchFamily="50" charset="-128"/>
                          <a:ea typeface="Meiryo UI" panose="020B0604030504040204" pitchFamily="50" charset="-128"/>
                        </a:rPr>
                        <a:t>大阪市</a:t>
                      </a:r>
                    </a:p>
                  </a:txBody>
                  <a:tcPr marL="92525" marR="92525" marT="45714" marB="45714"/>
                </a:tc>
                <a:extLst>
                  <a:ext uri="{0D108BD9-81ED-4DB2-BD59-A6C34878D82A}">
                    <a16:rowId xmlns:a16="http://schemas.microsoft.com/office/drawing/2014/main" val="10000"/>
                  </a:ext>
                </a:extLst>
              </a:tr>
              <a:tr h="1041873">
                <a:tc>
                  <a:txBody>
                    <a:bodyPr/>
                    <a:lstStyle/>
                    <a:p>
                      <a:r>
                        <a:rPr kumimoji="1" lang="ja-JP" altLang="en-US" sz="1400" dirty="0">
                          <a:latin typeface="Meiryo UI" panose="020B0604030504040204" pitchFamily="50" charset="-128"/>
                          <a:ea typeface="Meiryo UI" panose="020B0604030504040204" pitchFamily="50" charset="-128"/>
                        </a:rPr>
                        <a:t>　① 市長部局等　</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（下記以外）</a:t>
                      </a:r>
                    </a:p>
                  </a:txBody>
                  <a:tcPr marL="92525" marR="92525" marT="45714" marB="45714" anchor="ctr"/>
                </a:tc>
                <a:extLst>
                  <a:ext uri="{0D108BD9-81ED-4DB2-BD59-A6C34878D82A}">
                    <a16:rowId xmlns:a16="http://schemas.microsoft.com/office/drawing/2014/main" val="10001"/>
                  </a:ext>
                </a:extLst>
              </a:tr>
              <a:tr h="508508">
                <a:tc>
                  <a:txBody>
                    <a:bodyPr/>
                    <a:lstStyle/>
                    <a:p>
                      <a:r>
                        <a:rPr kumimoji="1" lang="ja-JP" altLang="en-US" sz="1400" dirty="0">
                          <a:latin typeface="Meiryo UI" panose="020B0604030504040204" pitchFamily="50" charset="-128"/>
                          <a:ea typeface="Meiryo UI" panose="020B0604030504040204" pitchFamily="50" charset="-128"/>
                        </a:rPr>
                        <a:t>　② 一般廃棄物</a:t>
                      </a:r>
                    </a:p>
                    <a:p>
                      <a:r>
                        <a:rPr kumimoji="1" lang="ja-JP" altLang="en-US" sz="1400" dirty="0">
                          <a:latin typeface="Meiryo UI" panose="020B0604030504040204" pitchFamily="50" charset="-128"/>
                          <a:ea typeface="Meiryo UI" panose="020B0604030504040204" pitchFamily="50" charset="-128"/>
                        </a:rPr>
                        <a:t>　③ 保育所</a:t>
                      </a:r>
                    </a:p>
                  </a:txBody>
                  <a:tcPr marL="92525" marR="92525" marT="45714" marB="45714" anchor="ctr"/>
                </a:tc>
                <a:extLst>
                  <a:ext uri="{0D108BD9-81ED-4DB2-BD59-A6C34878D82A}">
                    <a16:rowId xmlns:a16="http://schemas.microsoft.com/office/drawing/2014/main" val="10002"/>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a:t>
                      </a:r>
                      <a:r>
                        <a:rPr kumimoji="1" lang="ja-JP" altLang="en-US" sz="1400" u="none" dirty="0">
                          <a:solidFill>
                            <a:schemeClr val="tx1"/>
                          </a:solidFill>
                          <a:latin typeface="Meiryo UI" panose="020B0604030504040204" pitchFamily="50" charset="-128"/>
                          <a:ea typeface="Meiryo UI" panose="020B0604030504040204" pitchFamily="50" charset="-128"/>
                        </a:rPr>
                        <a:t>④ </a:t>
                      </a:r>
                      <a:r>
                        <a:rPr kumimoji="1" lang="ja-JP" altLang="en-US" sz="1400" dirty="0">
                          <a:latin typeface="Meiryo UI" panose="020B0604030504040204" pitchFamily="50" charset="-128"/>
                          <a:ea typeface="Meiryo UI" panose="020B0604030504040204" pitchFamily="50" charset="-128"/>
                        </a:rPr>
                        <a:t>公営企業（交通）</a:t>
                      </a:r>
                    </a:p>
                  </a:txBody>
                  <a:tcPr marL="92525" marR="92525" marT="45714" marB="45714" anchor="ctr"/>
                </a:tc>
                <a:extLst>
                  <a:ext uri="{0D108BD9-81ED-4DB2-BD59-A6C34878D82A}">
                    <a16:rowId xmlns:a16="http://schemas.microsoft.com/office/drawing/2014/main" val="10003"/>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⑤</a:t>
                      </a:r>
                      <a:r>
                        <a:rPr kumimoji="1" lang="en-US" altLang="ja-JP" sz="1400" u="none" dirty="0">
                          <a:solidFill>
                            <a:schemeClr val="tx1"/>
                          </a:solidFill>
                          <a:latin typeface="Meiryo UI" panose="020B0604030504040204" pitchFamily="50" charset="-128"/>
                          <a:ea typeface="Meiryo UI" panose="020B0604030504040204" pitchFamily="50" charset="-128"/>
                        </a:rPr>
                        <a:t>-1 </a:t>
                      </a:r>
                      <a:r>
                        <a:rPr kumimoji="1" lang="ja-JP" altLang="en-US" sz="1400" u="none" dirty="0">
                          <a:solidFill>
                            <a:schemeClr val="tx1"/>
                          </a:solidFill>
                          <a:latin typeface="Meiryo UI" panose="020B0604030504040204" pitchFamily="50" charset="-128"/>
                          <a:ea typeface="Meiryo UI" panose="020B0604030504040204" pitchFamily="50" charset="-128"/>
                        </a:rPr>
                        <a:t>公営企業（水道）</a:t>
                      </a:r>
                    </a:p>
                  </a:txBody>
                  <a:tcPr marL="92525" marR="92525" marT="45714" marB="45714" anchor="ctr"/>
                </a:tc>
                <a:extLst>
                  <a:ext uri="{0D108BD9-81ED-4DB2-BD59-A6C34878D82A}">
                    <a16:rowId xmlns:a16="http://schemas.microsoft.com/office/drawing/2014/main" val="10009"/>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⑤</a:t>
                      </a:r>
                      <a:r>
                        <a:rPr kumimoji="1" lang="en-US" altLang="ja-JP" sz="1400" u="none" dirty="0">
                          <a:solidFill>
                            <a:schemeClr val="tx1"/>
                          </a:solidFill>
                          <a:latin typeface="Meiryo UI" panose="020B0604030504040204" pitchFamily="50" charset="-128"/>
                          <a:ea typeface="Meiryo UI" panose="020B0604030504040204" pitchFamily="50" charset="-128"/>
                        </a:rPr>
                        <a:t>-2 </a:t>
                      </a:r>
                      <a:r>
                        <a:rPr kumimoji="1" lang="ja-JP" altLang="en-US" sz="1400" u="none" dirty="0">
                          <a:solidFill>
                            <a:schemeClr val="tx1"/>
                          </a:solidFill>
                          <a:latin typeface="Meiryo UI" panose="020B0604030504040204" pitchFamily="50" charset="-128"/>
                          <a:ea typeface="Meiryo UI" panose="020B0604030504040204" pitchFamily="50" charset="-128"/>
                        </a:rPr>
                        <a:t>弘済院</a:t>
                      </a:r>
                    </a:p>
                  </a:txBody>
                  <a:tcPr marL="92525" marR="92525" marT="45714" marB="45714" anchor="ctr"/>
                </a:tc>
                <a:extLst>
                  <a:ext uri="{0D108BD9-81ED-4DB2-BD59-A6C34878D82A}">
                    <a16:rowId xmlns:a16="http://schemas.microsoft.com/office/drawing/2014/main" val="10004"/>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⑥ 学校園（義務教育、幼稚園）</a:t>
                      </a:r>
                    </a:p>
                  </a:txBody>
                  <a:tcPr marL="92525" marR="92525" marT="45714" marB="45714" anchor="ctr"/>
                </a:tc>
                <a:extLst>
                  <a:ext uri="{0D108BD9-81ED-4DB2-BD59-A6C34878D82A}">
                    <a16:rowId xmlns:a16="http://schemas.microsoft.com/office/drawing/2014/main" val="10005"/>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⑦ 学校園（高等学校）</a:t>
                      </a:r>
                    </a:p>
                  </a:txBody>
                  <a:tcPr marL="92525" marR="92525" marT="45714" marB="45714" anchor="ctr"/>
                </a:tc>
                <a:extLst>
                  <a:ext uri="{0D108BD9-81ED-4DB2-BD59-A6C34878D82A}">
                    <a16:rowId xmlns:a16="http://schemas.microsoft.com/office/drawing/2014/main" val="10006"/>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⑧ 消防</a:t>
                      </a:r>
                      <a:endParaRPr kumimoji="1" lang="en-US" altLang="ja-JP" sz="1400" dirty="0">
                        <a:latin typeface="Meiryo UI" panose="020B0604030504040204" pitchFamily="50" charset="-128"/>
                        <a:ea typeface="Meiryo UI" panose="020B0604030504040204" pitchFamily="50" charset="-128"/>
                      </a:endParaRPr>
                    </a:p>
                  </a:txBody>
                  <a:tcPr marL="92525" marR="92525" marT="45714" marB="45714" anchor="ctr"/>
                </a:tc>
                <a:extLst>
                  <a:ext uri="{0D108BD9-81ED-4DB2-BD59-A6C34878D82A}">
                    <a16:rowId xmlns:a16="http://schemas.microsoft.com/office/drawing/2014/main" val="10007"/>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⑨ 下水道、博物館、環境科学研究所</a:t>
                      </a:r>
                    </a:p>
                  </a:txBody>
                  <a:tcPr marL="92525" marR="92525" marT="45714" marB="45714" anchor="ctr"/>
                </a:tc>
                <a:extLst>
                  <a:ext uri="{0D108BD9-81ED-4DB2-BD59-A6C34878D82A}">
                    <a16:rowId xmlns:a16="http://schemas.microsoft.com/office/drawing/2014/main" val="10008"/>
                  </a:ext>
                </a:extLst>
              </a:tr>
            </a:tbl>
          </a:graphicData>
        </a:graphic>
      </p:graphicFrame>
      <p:sp>
        <p:nvSpPr>
          <p:cNvPr id="44" name="右矢印 43"/>
          <p:cNvSpPr/>
          <p:nvPr/>
        </p:nvSpPr>
        <p:spPr>
          <a:xfrm>
            <a:off x="4332683" y="4233277"/>
            <a:ext cx="2272838" cy="396000"/>
          </a:xfrm>
          <a:prstGeom prst="rightArrow">
            <a:avLst>
              <a:gd name="adj1" fmla="val 50000"/>
              <a:gd name="adj2" fmla="val 7828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latin typeface="Meiryo UI" panose="020B0604030504040204" pitchFamily="50" charset="-128"/>
              <a:ea typeface="Meiryo UI" panose="020B0604030504040204" pitchFamily="50" charset="-128"/>
            </a:endParaRPr>
          </a:p>
        </p:txBody>
      </p:sp>
      <p:sp>
        <p:nvSpPr>
          <p:cNvPr id="45" name="正方形/長方形 44"/>
          <p:cNvSpPr/>
          <p:nvPr/>
        </p:nvSpPr>
        <p:spPr>
          <a:xfrm>
            <a:off x="4306614" y="4293992"/>
            <a:ext cx="2286099" cy="264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特別区へ</a:t>
            </a:r>
            <a:r>
              <a:rPr lang="ja-JP" altLang="en-US"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（経営形態見直し反映後）</a:t>
            </a:r>
          </a:p>
        </p:txBody>
      </p:sp>
      <p:sp>
        <p:nvSpPr>
          <p:cNvPr id="39" name="正方形/長方形 38"/>
          <p:cNvSpPr/>
          <p:nvPr/>
        </p:nvSpPr>
        <p:spPr>
          <a:xfrm>
            <a:off x="824806" y="1729823"/>
            <a:ext cx="3410495" cy="4086000"/>
          </a:xfrm>
          <a:prstGeom prst="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41" name="正方形/長方形 40"/>
          <p:cNvSpPr/>
          <p:nvPr/>
        </p:nvSpPr>
        <p:spPr>
          <a:xfrm>
            <a:off x="4283647" y="3849019"/>
            <a:ext cx="2266592" cy="555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b="1" dirty="0">
                <a:solidFill>
                  <a:schemeClr val="tx1"/>
                </a:solidFill>
                <a:latin typeface="Meiryo UI" pitchFamily="50" charset="-128"/>
                <a:ea typeface="Meiryo UI" pitchFamily="50" charset="-128"/>
                <a:cs typeface="Meiryo UI" pitchFamily="50" charset="-128"/>
              </a:rPr>
              <a:t>大阪府へ</a:t>
            </a:r>
            <a:endParaRPr lang="en-US" altLang="ja-JP" sz="1200" b="1"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en-US" altLang="ja-JP" sz="1000" b="1" dirty="0">
                <a:solidFill>
                  <a:schemeClr val="tx1"/>
                </a:solidFill>
                <a:latin typeface="Meiryo UI" pitchFamily="50" charset="-128"/>
                <a:ea typeface="Meiryo UI" pitchFamily="50" charset="-128"/>
                <a:cs typeface="Meiryo UI" pitchFamily="50" charset="-128"/>
              </a:rPr>
              <a:t>(</a:t>
            </a:r>
            <a:r>
              <a:rPr lang="ja-JP" altLang="en-US" sz="1000" b="1" dirty="0">
                <a:solidFill>
                  <a:schemeClr val="tx1"/>
                </a:solidFill>
                <a:latin typeface="Meiryo UI" pitchFamily="50" charset="-128"/>
                <a:ea typeface="Meiryo UI" pitchFamily="50" charset="-128"/>
                <a:cs typeface="Meiryo UI" pitchFamily="50" charset="-128"/>
              </a:rPr>
              <a:t>経営形態見直し反映後）</a:t>
            </a:r>
            <a:endParaRPr lang="en-US" altLang="ja-JP" sz="1200" b="1" dirty="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9279634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a:xfrm>
            <a:off x="344488" y="562886"/>
            <a:ext cx="9190510" cy="576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chemeClr val="tx1"/>
                </a:solidFill>
                <a:latin typeface="ＭＳ Ｐゴシック" charset="-128"/>
                <a:ea typeface="Meiryo UI"/>
                <a:cs typeface="Meiryo UI"/>
              </a:rPr>
              <a:t>◆ </a:t>
            </a:r>
            <a:r>
              <a:rPr lang="en-US" altLang="ja-JP" sz="1400" dirty="0">
                <a:solidFill>
                  <a:schemeClr val="tx1"/>
                </a:solidFill>
                <a:latin typeface="Meiryo UI" panose="020B0604030504040204" pitchFamily="50" charset="-128"/>
                <a:ea typeface="Meiryo UI" panose="020B0604030504040204" pitchFamily="50" charset="-128"/>
                <a:cs typeface="Meiryo UI"/>
              </a:rPr>
              <a:t>H29</a:t>
            </a:r>
            <a:r>
              <a:rPr lang="ja-JP" altLang="en-US" sz="1400" dirty="0">
                <a:solidFill>
                  <a:schemeClr val="tx1"/>
                </a:solidFill>
                <a:latin typeface="ＭＳ Ｐゴシック" charset="-128"/>
                <a:ea typeface="Meiryo UI"/>
                <a:cs typeface="Meiryo UI"/>
              </a:rPr>
              <a:t>年９月時点の職員数算定から法令の配置基準等の状況変化を踏まえた</a:t>
            </a:r>
            <a:r>
              <a:rPr lang="ja-JP" altLang="en-US" sz="1400" dirty="0">
                <a:solidFill>
                  <a:schemeClr val="tx1"/>
                </a:solidFill>
                <a:latin typeface="Meiryo UI" panose="020B0604030504040204" pitchFamily="50" charset="-128"/>
                <a:ea typeface="Meiryo UI" panose="020B0604030504040204" pitchFamily="50" charset="-128"/>
                <a:cs typeface="Meiryo UI"/>
              </a:rPr>
              <a:t>Ｒ元年</a:t>
            </a:r>
            <a:r>
              <a:rPr lang="en-US" altLang="ja-JP" sz="1400" dirty="0">
                <a:solidFill>
                  <a:schemeClr val="tx1"/>
                </a:solidFill>
                <a:latin typeface="Meiryo UI" panose="020B0604030504040204" pitchFamily="50" charset="-128"/>
                <a:ea typeface="Meiryo UI" panose="020B0604030504040204" pitchFamily="50" charset="-128"/>
                <a:cs typeface="Meiryo UI"/>
              </a:rPr>
              <a:t>10</a:t>
            </a:r>
            <a:r>
              <a:rPr lang="ja-JP" altLang="en-US" sz="1400" dirty="0">
                <a:solidFill>
                  <a:schemeClr val="tx1"/>
                </a:solidFill>
                <a:latin typeface="Meiryo UI" panose="020B0604030504040204" pitchFamily="50" charset="-128"/>
                <a:ea typeface="Meiryo UI" panose="020B0604030504040204" pitchFamily="50" charset="-128"/>
                <a:cs typeface="Meiryo UI"/>
              </a:rPr>
              <a:t>月時点のこども青少年局試算に</a:t>
            </a:r>
            <a:endParaRPr lang="en-US" altLang="ja-JP" sz="1400" dirty="0">
              <a:solidFill>
                <a:schemeClr val="tx1"/>
              </a:solidFill>
              <a:latin typeface="Meiryo UI" panose="020B0604030504040204" pitchFamily="50" charset="-128"/>
              <a:ea typeface="Meiryo UI" panose="020B0604030504040204" pitchFamily="50" charset="-128"/>
              <a:cs typeface="Meiryo UI"/>
            </a:endParaRPr>
          </a:p>
          <a:p>
            <a:pPr>
              <a:defRPr/>
            </a:pPr>
            <a:r>
              <a:rPr lang="ja-JP" altLang="en-US" sz="1400" dirty="0">
                <a:solidFill>
                  <a:schemeClr val="tx1"/>
                </a:solidFill>
                <a:latin typeface="Meiryo UI" panose="020B0604030504040204" pitchFamily="50" charset="-128"/>
                <a:ea typeface="Meiryo UI" panose="020B0604030504040204" pitchFamily="50" charset="-128"/>
                <a:cs typeface="Meiryo UI"/>
              </a:rPr>
              <a:t>　　おける法令の配置基準等及び試算結果については、以下のとおり</a:t>
            </a:r>
            <a:endParaRPr lang="en-US" altLang="ja-JP" sz="1400" dirty="0">
              <a:solidFill>
                <a:schemeClr val="tx1"/>
              </a:solidFill>
              <a:latin typeface="ＭＳ Ｐゴシック" charset="-128"/>
              <a:ea typeface="Meiryo UI"/>
              <a:cs typeface="Meiryo UI"/>
            </a:endParaRPr>
          </a:p>
        </p:txBody>
      </p:sp>
      <p:sp>
        <p:nvSpPr>
          <p:cNvPr id="9" name="正方形/長方形 8"/>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ＭＳ Ｐゴシック" charset="-128"/>
                <a:ea typeface="Meiryo UI"/>
                <a:cs typeface="Meiryo UI"/>
              </a:rPr>
              <a:t>　</a:t>
            </a:r>
            <a:r>
              <a:rPr lang="ja-JP" altLang="en-US" sz="2000" b="1" dirty="0">
                <a:solidFill>
                  <a:srgbClr val="000000"/>
                </a:solidFill>
                <a:latin typeface="ＭＳ Ｐゴシック" charset="-128"/>
                <a:ea typeface="Meiryo UI"/>
                <a:cs typeface="Meiryo UI"/>
              </a:rPr>
              <a:t>児童相談所に係る法令の配置基準等の状況変化</a:t>
            </a:r>
          </a:p>
        </p:txBody>
      </p:sp>
      <p:sp>
        <p:nvSpPr>
          <p:cNvPr id="145" name="正方形/長方形 144"/>
          <p:cNvSpPr/>
          <p:nvPr/>
        </p:nvSpPr>
        <p:spPr>
          <a:xfrm>
            <a:off x="9381316" y="845912"/>
            <a:ext cx="414705" cy="3263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sz="1200" dirty="0">
              <a:solidFill>
                <a:srgbClr val="000000"/>
              </a:solidFill>
              <a:latin typeface="Meiryo UI" panose="020B0604030504040204" pitchFamily="50" charset="-128"/>
              <a:ea typeface="Meiryo UI" panose="020B0604030504040204" pitchFamily="50" charset="-128"/>
              <a:cs typeface="Meiryo UI"/>
            </a:endParaRPr>
          </a:p>
        </p:txBody>
      </p:sp>
      <p:sp>
        <p:nvSpPr>
          <p:cNvPr id="56" name="正方形/長方形 55"/>
          <p:cNvSpPr/>
          <p:nvPr/>
        </p:nvSpPr>
        <p:spPr>
          <a:xfrm>
            <a:off x="1750868" y="4950424"/>
            <a:ext cx="7602658"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rgbClr val="000000"/>
                </a:solidFill>
                <a:latin typeface="ＭＳ Ｐゴシック" charset="-128"/>
                <a:ea typeface="Meiryo UI"/>
                <a:cs typeface="Meiryo UI"/>
              </a:rPr>
              <a:t>◆　大阪市（４か所）に</a:t>
            </a:r>
            <a:r>
              <a:rPr lang="ja-JP" altLang="en-US" sz="1400" dirty="0">
                <a:solidFill>
                  <a:srgbClr val="000000"/>
                </a:solidFill>
                <a:latin typeface="Meiryo UI" panose="020B0604030504040204" pitchFamily="50" charset="-128"/>
                <a:ea typeface="Meiryo UI" panose="020B0604030504040204" pitchFamily="50" charset="-128"/>
                <a:cs typeface="Meiryo UI"/>
              </a:rPr>
              <a:t>おける組織体制</a:t>
            </a:r>
            <a:r>
              <a:rPr lang="ja-JP" altLang="en-US" sz="1200" dirty="0">
                <a:solidFill>
                  <a:schemeClr val="tx1"/>
                </a:solidFill>
                <a:latin typeface="Meiryo UI" panose="020B0604030504040204" pitchFamily="50" charset="-128"/>
                <a:ea typeface="Meiryo UI" panose="020B0604030504040204" pitchFamily="50" charset="-128"/>
              </a:rPr>
              <a:t>（Ｒ元年</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月</a:t>
            </a:r>
            <a:r>
              <a:rPr lang="en-US" altLang="ja-JP" sz="1200" dirty="0">
                <a:solidFill>
                  <a:schemeClr val="tx1"/>
                </a:solidFill>
                <a:latin typeface="Meiryo UI" panose="020B0604030504040204" pitchFamily="50" charset="-128"/>
                <a:ea typeface="Meiryo UI" panose="020B0604030504040204" pitchFamily="50" charset="-128"/>
              </a:rPr>
              <a:t>30</a:t>
            </a:r>
            <a:r>
              <a:rPr lang="ja-JP" altLang="en-US" sz="1200" dirty="0">
                <a:solidFill>
                  <a:schemeClr val="tx1"/>
                </a:solidFill>
                <a:latin typeface="Meiryo UI" panose="020B0604030504040204" pitchFamily="50" charset="-128"/>
                <a:ea typeface="Meiryo UI" panose="020B0604030504040204" pitchFamily="50" charset="-128"/>
              </a:rPr>
              <a:t>日大阪市戦略会議資料（参考資料）より）</a:t>
            </a:r>
          </a:p>
        </p:txBody>
      </p:sp>
      <p:graphicFrame>
        <p:nvGraphicFramePr>
          <p:cNvPr id="2" name="表 1"/>
          <p:cNvGraphicFramePr>
            <a:graphicFrameLocks noGrp="1"/>
          </p:cNvGraphicFramePr>
          <p:nvPr/>
        </p:nvGraphicFramePr>
        <p:xfrm>
          <a:off x="229176" y="1935882"/>
          <a:ext cx="9540000" cy="2864100"/>
        </p:xfrm>
        <a:graphic>
          <a:graphicData uri="http://schemas.openxmlformats.org/drawingml/2006/table">
            <a:tbl>
              <a:tblPr bandRow="1">
                <a:tableStyleId>{5C22544A-7EE6-4342-B048-85BDC9FD1C3A}</a:tableStyleId>
              </a:tblPr>
              <a:tblGrid>
                <a:gridCol w="1260000">
                  <a:extLst>
                    <a:ext uri="{9D8B030D-6E8A-4147-A177-3AD203B41FA5}">
                      <a16:colId xmlns:a16="http://schemas.microsoft.com/office/drawing/2014/main" val="340516928"/>
                    </a:ext>
                  </a:extLst>
                </a:gridCol>
                <a:gridCol w="1800000">
                  <a:extLst>
                    <a:ext uri="{9D8B030D-6E8A-4147-A177-3AD203B41FA5}">
                      <a16:colId xmlns:a16="http://schemas.microsoft.com/office/drawing/2014/main" val="1629565323"/>
                    </a:ext>
                  </a:extLst>
                </a:gridCol>
                <a:gridCol w="1620000">
                  <a:extLst>
                    <a:ext uri="{9D8B030D-6E8A-4147-A177-3AD203B41FA5}">
                      <a16:colId xmlns:a16="http://schemas.microsoft.com/office/drawing/2014/main" val="2141195051"/>
                    </a:ext>
                  </a:extLst>
                </a:gridCol>
                <a:gridCol w="1620000">
                  <a:extLst>
                    <a:ext uri="{9D8B030D-6E8A-4147-A177-3AD203B41FA5}">
                      <a16:colId xmlns:a16="http://schemas.microsoft.com/office/drawing/2014/main" val="3479037851"/>
                    </a:ext>
                  </a:extLst>
                </a:gridCol>
                <a:gridCol w="1620000">
                  <a:extLst>
                    <a:ext uri="{9D8B030D-6E8A-4147-A177-3AD203B41FA5}">
                      <a16:colId xmlns:a16="http://schemas.microsoft.com/office/drawing/2014/main" val="1697196803"/>
                    </a:ext>
                  </a:extLst>
                </a:gridCol>
                <a:gridCol w="1620000">
                  <a:extLst>
                    <a:ext uri="{9D8B030D-6E8A-4147-A177-3AD203B41FA5}">
                      <a16:colId xmlns:a16="http://schemas.microsoft.com/office/drawing/2014/main" val="4018279128"/>
                    </a:ext>
                  </a:extLst>
                </a:gridCol>
              </a:tblGrid>
              <a:tr h="324000">
                <a:tc>
                  <a:txBody>
                    <a:bodyPr/>
                    <a:lstStyle/>
                    <a:p>
                      <a:pPr algn="ctr"/>
                      <a:r>
                        <a:rPr kumimoji="1" lang="ja-JP" altLang="en-US" sz="1200" b="1" u="none" dirty="0">
                          <a:solidFill>
                            <a:schemeClr val="bg1"/>
                          </a:solidFill>
                          <a:latin typeface="Meiryo UI" panose="020B0604030504040204" pitchFamily="50" charset="-128"/>
                          <a:ea typeface="Meiryo UI" panose="020B0604030504040204" pitchFamily="50" charset="-128"/>
                        </a:rPr>
                        <a:t>職種・部門</a:t>
                      </a:r>
                    </a:p>
                  </a:txBody>
                  <a:tcPr anchor="ctr">
                    <a:lnR w="12700" cap="flat" cmpd="sng" algn="ctr">
                      <a:solidFill>
                        <a:schemeClr val="bg1"/>
                      </a:solidFill>
                      <a:prstDash val="solid"/>
                      <a:round/>
                      <a:headEnd type="none" w="med" len="med"/>
                      <a:tailEnd type="none" w="med" len="med"/>
                    </a:lnR>
                    <a:solidFill>
                      <a:schemeClr val="tx2">
                        <a:lumMod val="60000"/>
                        <a:lumOff val="40000"/>
                      </a:schemeClr>
                    </a:solidFill>
                  </a:tcPr>
                </a:tc>
                <a:tc>
                  <a:txBody>
                    <a:bodyPr/>
                    <a:lstStyle/>
                    <a:p>
                      <a:r>
                        <a:rPr kumimoji="1" lang="ja-JP" altLang="en-US" sz="1200" b="1" u="none" dirty="0">
                          <a:solidFill>
                            <a:schemeClr val="bg1"/>
                          </a:solidFill>
                          <a:latin typeface="Meiryo UI" panose="020B0604030504040204" pitchFamily="50" charset="-128"/>
                          <a:ea typeface="Meiryo UI" panose="020B0604030504040204" pitchFamily="50" charset="-128"/>
                        </a:rPr>
                        <a:t>職員数算定に影響する要素</a:t>
                      </a:r>
                      <a:endParaRPr kumimoji="1" lang="en-US" altLang="ja-JP" sz="1200" b="1" u="none" dirty="0">
                        <a:solidFill>
                          <a:schemeClr val="bg1"/>
                        </a:solidFill>
                        <a:latin typeface="Meiryo UI" panose="020B0604030504040204" pitchFamily="50" charset="-128"/>
                        <a:ea typeface="Meiryo UI" panose="020B0604030504040204" pitchFamily="50" charset="-128"/>
                      </a:endParaRPr>
                    </a:p>
                  </a:txBody>
                  <a:tcPr marL="0" marR="0" anchor="ctr" anchorCtr="1">
                    <a:lnL w="127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tx2">
                        <a:lumMod val="60000"/>
                        <a:lumOff val="40000"/>
                      </a:schemeClr>
                    </a:solidFill>
                  </a:tcPr>
                </a:tc>
                <a:tc>
                  <a:txBody>
                    <a:bodyPr/>
                    <a:lstStyle/>
                    <a:p>
                      <a:r>
                        <a:rPr kumimoji="1" lang="ja-JP" altLang="en-US" sz="1200" b="1" u="none" dirty="0">
                          <a:solidFill>
                            <a:schemeClr val="bg1"/>
                          </a:solidFill>
                          <a:latin typeface="Meiryo UI" panose="020B0604030504040204" pitchFamily="50" charset="-128"/>
                          <a:ea typeface="Meiryo UI" panose="020B0604030504040204" pitchFamily="50" charset="-128"/>
                        </a:rPr>
                        <a:t>大阪市</a:t>
                      </a:r>
                      <a:endParaRPr kumimoji="1" lang="en-US" altLang="ja-JP" sz="1200" b="1" u="none" dirty="0">
                        <a:solidFill>
                          <a:schemeClr val="bg1"/>
                        </a:solidFill>
                        <a:latin typeface="Meiryo UI" panose="020B0604030504040204" pitchFamily="50" charset="-128"/>
                        <a:ea typeface="Meiryo UI" panose="020B0604030504040204" pitchFamily="50" charset="-128"/>
                      </a:endParaRPr>
                    </a:p>
                  </a:txBody>
                  <a:tcPr anchor="ctr" anchorCtr="1">
                    <a:lnL w="57150" cap="flat" cmpd="sng" algn="ctr">
                      <a:solidFill>
                        <a:schemeClr val="bg1"/>
                      </a:solidFill>
                      <a:prstDash val="solid"/>
                      <a:round/>
                      <a:headEnd type="none" w="med" len="med"/>
                      <a:tailEnd type="none" w="med" len="med"/>
                    </a:lnL>
                    <a:solidFill>
                      <a:schemeClr val="tx2">
                        <a:lumMod val="60000"/>
                        <a:lumOff val="40000"/>
                      </a:schemeClr>
                    </a:solidFill>
                  </a:tcPr>
                </a:tc>
                <a:tc>
                  <a:txBody>
                    <a:bodyPr/>
                    <a:lstStyle/>
                    <a:p>
                      <a:r>
                        <a:rPr kumimoji="1" lang="ja-JP" altLang="en-US" sz="1200" b="1" u="none" dirty="0">
                          <a:solidFill>
                            <a:schemeClr val="bg1"/>
                          </a:solidFill>
                          <a:latin typeface="Meiryo UI" panose="020B0604030504040204" pitchFamily="50" charset="-128"/>
                          <a:ea typeface="Meiryo UI" panose="020B0604030504040204" pitchFamily="50" charset="-128"/>
                        </a:rPr>
                        <a:t>特別区</a:t>
                      </a:r>
                    </a:p>
                  </a:txBody>
                  <a:tcPr anchor="ctr" anchorCtr="1">
                    <a:lnR w="57150" cap="flat" cmpd="sng" algn="ctr">
                      <a:solidFill>
                        <a:schemeClr val="bg1"/>
                      </a:solidFill>
                      <a:prstDash val="solid"/>
                      <a:round/>
                      <a:headEnd type="none" w="med" len="med"/>
                      <a:tailEnd type="none" w="med" len="med"/>
                    </a:lnR>
                    <a:solidFill>
                      <a:schemeClr val="tx2">
                        <a:lumMod val="60000"/>
                        <a:lumOff val="40000"/>
                      </a:schemeClr>
                    </a:solidFill>
                  </a:tcPr>
                </a:tc>
                <a:tc>
                  <a:txBody>
                    <a:bodyPr/>
                    <a:lstStyle/>
                    <a:p>
                      <a:r>
                        <a:rPr kumimoji="1" lang="ja-JP" altLang="en-US" sz="1200" b="1" u="none" dirty="0">
                          <a:solidFill>
                            <a:schemeClr val="bg1"/>
                          </a:solidFill>
                          <a:latin typeface="Meiryo UI" panose="020B0604030504040204" pitchFamily="50" charset="-128"/>
                          <a:ea typeface="Meiryo UI" panose="020B0604030504040204" pitchFamily="50" charset="-128"/>
                        </a:rPr>
                        <a:t>大阪市</a:t>
                      </a:r>
                      <a:endParaRPr kumimoji="1" lang="en-US" altLang="ja-JP" sz="1200" b="1" u="none" dirty="0">
                        <a:solidFill>
                          <a:schemeClr val="bg1"/>
                        </a:solidFill>
                        <a:latin typeface="Meiryo UI" panose="020B0604030504040204" pitchFamily="50" charset="-128"/>
                        <a:ea typeface="Meiryo UI" panose="020B0604030504040204" pitchFamily="50" charset="-128"/>
                      </a:endParaRPr>
                    </a:p>
                  </a:txBody>
                  <a:tcPr anchor="ctr" anchorCtr="1">
                    <a:lnL w="57150" cap="flat" cmpd="sng" algn="ctr">
                      <a:solidFill>
                        <a:schemeClr val="bg1"/>
                      </a:solidFill>
                      <a:prstDash val="solid"/>
                      <a:round/>
                      <a:headEnd type="none" w="med" len="med"/>
                      <a:tailEnd type="none" w="med" len="med"/>
                    </a:lnL>
                    <a:solidFill>
                      <a:schemeClr val="tx2">
                        <a:lumMod val="60000"/>
                        <a:lumOff val="40000"/>
                      </a:schemeClr>
                    </a:solidFill>
                  </a:tcPr>
                </a:tc>
                <a:tc>
                  <a:txBody>
                    <a:bodyPr/>
                    <a:lstStyle/>
                    <a:p>
                      <a:r>
                        <a:rPr kumimoji="1" lang="ja-JP" altLang="en-US" sz="1200" b="1" u="none" dirty="0">
                          <a:solidFill>
                            <a:schemeClr val="bg1"/>
                          </a:solidFill>
                          <a:latin typeface="Meiryo UI" panose="020B0604030504040204" pitchFamily="50" charset="-128"/>
                          <a:ea typeface="Meiryo UI" panose="020B0604030504040204" pitchFamily="50" charset="-128"/>
                        </a:rPr>
                        <a:t>特別区</a:t>
                      </a:r>
                      <a:endParaRPr kumimoji="1" lang="en-US" altLang="ja-JP" sz="1200" b="1" u="none" dirty="0">
                        <a:solidFill>
                          <a:schemeClr val="bg1"/>
                        </a:solidFill>
                        <a:latin typeface="Meiryo UI" panose="020B0604030504040204" pitchFamily="50" charset="-128"/>
                        <a:ea typeface="Meiryo UI" panose="020B0604030504040204" pitchFamily="50" charset="-128"/>
                      </a:endParaRPr>
                    </a:p>
                  </a:txBody>
                  <a:tcPr anchor="ctr" anchorCtr="1">
                    <a:solidFill>
                      <a:schemeClr val="tx2">
                        <a:lumMod val="60000"/>
                        <a:lumOff val="40000"/>
                      </a:schemeClr>
                    </a:solidFill>
                  </a:tcPr>
                </a:tc>
                <a:extLst>
                  <a:ext uri="{0D108BD9-81ED-4DB2-BD59-A6C34878D82A}">
                    <a16:rowId xmlns:a16="http://schemas.microsoft.com/office/drawing/2014/main" val="2920518116"/>
                  </a:ext>
                </a:extLst>
              </a:tr>
              <a:tr h="747540">
                <a:tc>
                  <a:txBody>
                    <a:bodyPr/>
                    <a:lstStyle/>
                    <a:p>
                      <a:pPr algn="ctr"/>
                      <a:r>
                        <a:rPr kumimoji="1" lang="ja-JP" altLang="en-US" sz="1200" u="none" dirty="0">
                          <a:latin typeface="Meiryo UI" panose="020B0604030504040204" pitchFamily="50" charset="-128"/>
                          <a:ea typeface="Meiryo UI" panose="020B0604030504040204" pitchFamily="50" charset="-128"/>
                        </a:rPr>
                        <a:t>管理職他</a:t>
                      </a:r>
                      <a:endParaRPr kumimoji="1" lang="en-US" altLang="ja-JP" sz="1200" u="none" dirty="0">
                        <a:latin typeface="Meiryo UI" panose="020B0604030504040204" pitchFamily="50" charset="-128"/>
                        <a:ea typeface="Meiryo UI" panose="020B0604030504040204" pitchFamily="50" charset="-128"/>
                      </a:endParaRPr>
                    </a:p>
                    <a:p>
                      <a:pPr algn="l"/>
                      <a:r>
                        <a:rPr lang="ja-JP" altLang="en-US" sz="1100" u="none" dirty="0">
                          <a:latin typeface="Meiryo UI" panose="020B0604030504040204" pitchFamily="50" charset="-128"/>
                          <a:ea typeface="Meiryo UI" panose="020B0604030504040204" pitchFamily="50" charset="-128"/>
                        </a:rPr>
                        <a:t>課長、課長代理、</a:t>
                      </a:r>
                      <a:endParaRPr lang="en-US" altLang="ja-JP" sz="1100" u="none" dirty="0">
                        <a:latin typeface="Meiryo UI" panose="020B0604030504040204" pitchFamily="50" charset="-128"/>
                        <a:ea typeface="Meiryo UI" panose="020B0604030504040204" pitchFamily="50" charset="-128"/>
                      </a:endParaRPr>
                    </a:p>
                    <a:p>
                      <a:pPr algn="l"/>
                      <a:r>
                        <a:rPr lang="ja-JP" altLang="en-US" sz="1100" u="none" dirty="0">
                          <a:latin typeface="Meiryo UI" panose="020B0604030504040204" pitchFamily="50" charset="-128"/>
                          <a:ea typeface="Meiryo UI" panose="020B0604030504040204" pitchFamily="50" charset="-128"/>
                        </a:rPr>
                        <a:t>医師、保健師等</a:t>
                      </a:r>
                      <a:endParaRPr lang="en-US" altLang="ja-JP" sz="1100" u="none" dirty="0">
                        <a:latin typeface="Meiryo UI" panose="020B0604030504040204" pitchFamily="50" charset="-128"/>
                        <a:ea typeface="Meiryo UI" panose="020B0604030504040204" pitchFamily="50" charset="-128"/>
                      </a:endParaRPr>
                    </a:p>
                  </a:txBody>
                  <a:tcPr anchor="ctr" anchorCtr="1">
                    <a:lnR w="12700" cap="flat" cmpd="sng" algn="ctr">
                      <a:solidFill>
                        <a:schemeClr val="bg1"/>
                      </a:solidFill>
                      <a:prstDash val="solid"/>
                      <a:round/>
                      <a:headEnd type="none" w="med" len="med"/>
                      <a:tailEnd type="none" w="med" len="med"/>
                    </a:lnR>
                  </a:tcPr>
                </a:tc>
                <a:tc>
                  <a:txBody>
                    <a:bodyPr/>
                    <a:lstStyle/>
                    <a:p>
                      <a:pPr>
                        <a:spcAft>
                          <a:spcPts val="600"/>
                        </a:spcAft>
                      </a:pPr>
                      <a:r>
                        <a:rPr kumimoji="1" lang="ja-JP" altLang="en-US" sz="1200" u="none" dirty="0">
                          <a:latin typeface="Meiryo UI" panose="020B0604030504040204" pitchFamily="50" charset="-128"/>
                          <a:ea typeface="Meiryo UI" panose="020B0604030504040204" pitchFamily="50" charset="-128"/>
                        </a:rPr>
                        <a:t>設置箇所数</a:t>
                      </a:r>
                    </a:p>
                    <a:p>
                      <a:r>
                        <a:rPr kumimoji="1" lang="ja-JP" altLang="en-US" sz="1200" u="none" dirty="0">
                          <a:latin typeface="Meiryo UI" panose="020B0604030504040204" pitchFamily="50" charset="-128"/>
                          <a:ea typeface="Meiryo UI" panose="020B0604030504040204" pitchFamily="50" charset="-128"/>
                        </a:rPr>
                        <a:t>体制強化の考え方等</a:t>
                      </a:r>
                    </a:p>
                  </a:txBody>
                  <a:tcPr anchor="ctr" anchorCtr="1">
                    <a:lnL w="127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tcPr>
                </a:tc>
                <a:tc>
                  <a:txBody>
                    <a:bodyPr/>
                    <a:lstStyle/>
                    <a:p>
                      <a:r>
                        <a:rPr kumimoji="1" lang="ja-JP" altLang="en-US" sz="1200" u="none" dirty="0">
                          <a:latin typeface="Meiryo UI" panose="020B0604030504040204" pitchFamily="50" charset="-128"/>
                          <a:ea typeface="Meiryo UI" panose="020B0604030504040204" pitchFamily="50" charset="-128"/>
                        </a:rPr>
                        <a:t>大阪市が</a:t>
                      </a:r>
                      <a:endParaRPr kumimoji="1" lang="en-US" altLang="ja-JP" sz="1200" u="none" dirty="0">
                        <a:latin typeface="Meiryo UI" panose="020B0604030504040204" pitchFamily="50" charset="-128"/>
                        <a:ea typeface="Meiryo UI" panose="020B0604030504040204" pitchFamily="50" charset="-128"/>
                      </a:endParaRPr>
                    </a:p>
                    <a:p>
                      <a:pPr>
                        <a:spcAft>
                          <a:spcPts val="600"/>
                        </a:spcAft>
                      </a:pPr>
                      <a:r>
                        <a:rPr kumimoji="1" lang="ja-JP" altLang="en-US" sz="1200" u="none" dirty="0">
                          <a:latin typeface="Meiryo UI" panose="020B0604030504040204" pitchFamily="50" charset="-128"/>
                          <a:ea typeface="Meiryo UI" panose="020B0604030504040204" pitchFamily="50" charset="-128"/>
                        </a:rPr>
                        <a:t>２か所を運営</a:t>
                      </a:r>
                      <a:endParaRPr kumimoji="1" lang="en-US" altLang="ja-JP" sz="1200" u="none" dirty="0">
                        <a:latin typeface="Meiryo UI" panose="020B0604030504040204" pitchFamily="50" charset="-128"/>
                        <a:ea typeface="Meiryo UI" panose="020B0604030504040204" pitchFamily="50" charset="-128"/>
                      </a:endParaRPr>
                    </a:p>
                    <a:p>
                      <a:endParaRPr kumimoji="1" lang="ja-JP" altLang="en-US" sz="1200" u="none" dirty="0">
                        <a:latin typeface="Meiryo UI" panose="020B0604030504040204" pitchFamily="50" charset="-128"/>
                        <a:ea typeface="Meiryo UI" panose="020B0604030504040204" pitchFamily="50" charset="-128"/>
                      </a:endParaRPr>
                    </a:p>
                  </a:txBody>
                  <a:tcPr anchor="ctr" anchorCtr="1">
                    <a:lnL w="57150" cap="flat" cmpd="sng" algn="ctr">
                      <a:solidFill>
                        <a:schemeClr val="bg1"/>
                      </a:solidFill>
                      <a:prstDash val="solid"/>
                      <a:round/>
                      <a:headEnd type="none" w="med" len="med"/>
                      <a:tailEnd type="none" w="med" len="med"/>
                    </a:lnL>
                  </a:tcPr>
                </a:tc>
                <a:tc>
                  <a:txBody>
                    <a:bodyPr/>
                    <a:lstStyle/>
                    <a:p>
                      <a:r>
                        <a:rPr kumimoji="1" lang="ja-JP" altLang="en-US" sz="1200" b="1" u="sng" dirty="0">
                          <a:latin typeface="Meiryo UI" panose="020B0604030504040204" pitchFamily="50" charset="-128"/>
                          <a:ea typeface="Meiryo UI" panose="020B0604030504040204" pitchFamily="50" charset="-128"/>
                        </a:rPr>
                        <a:t>各特別区が</a:t>
                      </a:r>
                      <a:endParaRPr kumimoji="1" lang="en-US" altLang="ja-JP" sz="1200" b="1" u="sng" dirty="0">
                        <a:latin typeface="Meiryo UI" panose="020B0604030504040204" pitchFamily="50" charset="-128"/>
                        <a:ea typeface="Meiryo UI" panose="020B0604030504040204" pitchFamily="50" charset="-128"/>
                      </a:endParaRPr>
                    </a:p>
                    <a:p>
                      <a:pPr>
                        <a:spcAft>
                          <a:spcPts val="600"/>
                        </a:spcAft>
                      </a:pPr>
                      <a:r>
                        <a:rPr kumimoji="1" lang="ja-JP" altLang="en-US" sz="1200" b="1" u="sng" dirty="0">
                          <a:latin typeface="Meiryo UI" panose="020B0604030504040204" pitchFamily="50" charset="-128"/>
                          <a:ea typeface="Meiryo UI" panose="020B0604030504040204" pitchFamily="50" charset="-128"/>
                        </a:rPr>
                        <a:t>１か所ずつ運営</a:t>
                      </a:r>
                      <a:endParaRPr kumimoji="1" lang="en-US" altLang="ja-JP" sz="1200" b="1" u="sng" dirty="0">
                        <a:latin typeface="Meiryo UI" panose="020B0604030504040204" pitchFamily="50" charset="-128"/>
                        <a:ea typeface="Meiryo UI" panose="020B0604030504040204" pitchFamily="50" charset="-128"/>
                      </a:endParaRPr>
                    </a:p>
                    <a:p>
                      <a:endParaRPr kumimoji="1" lang="ja-JP" altLang="en-US" sz="1200" b="1" u="none" dirty="0">
                        <a:latin typeface="Meiryo UI" panose="020B0604030504040204" pitchFamily="50" charset="-128"/>
                        <a:ea typeface="Meiryo UI" panose="020B0604030504040204" pitchFamily="50" charset="-128"/>
                      </a:endParaRPr>
                    </a:p>
                  </a:txBody>
                  <a:tcPr anchor="ctr" anchorCtr="1">
                    <a:lnR w="57150" cap="flat" cmpd="sng" algn="ctr">
                      <a:solidFill>
                        <a:schemeClr val="bg1"/>
                      </a:solidFill>
                      <a:prstDash val="solid"/>
                      <a:round/>
                      <a:headEnd type="none" w="med" len="med"/>
                      <a:tailEnd type="none" w="med" len="med"/>
                    </a:lnR>
                  </a:tcPr>
                </a:tc>
                <a:tc>
                  <a:txBody>
                    <a:bodyPr/>
                    <a:lstStyle/>
                    <a:p>
                      <a:r>
                        <a:rPr kumimoji="1" lang="ja-JP" altLang="en-US" sz="1200" b="1" u="sng" dirty="0">
                          <a:latin typeface="Meiryo UI" panose="020B0604030504040204" pitchFamily="50" charset="-128"/>
                          <a:ea typeface="Meiryo UI" panose="020B0604030504040204" pitchFamily="50" charset="-128"/>
                        </a:rPr>
                        <a:t>大阪市が</a:t>
                      </a:r>
                      <a:endParaRPr kumimoji="1" lang="en-US" altLang="ja-JP" sz="1200" b="1" u="sng" dirty="0">
                        <a:latin typeface="Meiryo UI" panose="020B0604030504040204" pitchFamily="50" charset="-128"/>
                        <a:ea typeface="Meiryo UI" panose="020B0604030504040204" pitchFamily="50" charset="-128"/>
                      </a:endParaRPr>
                    </a:p>
                    <a:p>
                      <a:pPr>
                        <a:spcAft>
                          <a:spcPts val="600"/>
                        </a:spcAft>
                      </a:pPr>
                      <a:r>
                        <a:rPr kumimoji="1" lang="ja-JP" altLang="en-US" sz="1200" b="1" u="sng" dirty="0">
                          <a:latin typeface="Meiryo UI" panose="020B0604030504040204" pitchFamily="50" charset="-128"/>
                          <a:ea typeface="Meiryo UI" panose="020B0604030504040204" pitchFamily="50" charset="-128"/>
                        </a:rPr>
                        <a:t>４か所を運営</a:t>
                      </a:r>
                      <a:endParaRPr kumimoji="1" lang="en-US" altLang="ja-JP" sz="1200" b="1" u="sng" dirty="0">
                        <a:latin typeface="Meiryo UI" panose="020B0604030504040204" pitchFamily="50" charset="-128"/>
                        <a:ea typeface="Meiryo UI" panose="020B0604030504040204" pitchFamily="50" charset="-128"/>
                      </a:endParaRPr>
                    </a:p>
                    <a:p>
                      <a:r>
                        <a:rPr kumimoji="1" lang="ja-JP" altLang="en-US" sz="1200" b="1" u="sng" dirty="0">
                          <a:latin typeface="Meiryo UI" panose="020B0604030504040204" pitchFamily="50" charset="-128"/>
                          <a:ea typeface="Meiryo UI" panose="020B0604030504040204" pitchFamily="50" charset="-128"/>
                        </a:rPr>
                        <a:t>弁護士の配置等</a:t>
                      </a:r>
                    </a:p>
                  </a:txBody>
                  <a:tcPr anchor="ctr" anchorCtr="1">
                    <a:lnL w="57150" cap="flat" cmpd="sng" algn="ctr">
                      <a:solidFill>
                        <a:schemeClr val="bg1"/>
                      </a:solidFill>
                      <a:prstDash val="solid"/>
                      <a:round/>
                      <a:headEnd type="none" w="med" len="med"/>
                      <a:tailEnd type="none" w="med" len="med"/>
                    </a:lnL>
                  </a:tcPr>
                </a:tc>
                <a:tc>
                  <a:txBody>
                    <a:bodyPr/>
                    <a:lstStyle/>
                    <a:p>
                      <a:r>
                        <a:rPr kumimoji="1" lang="ja-JP" altLang="en-US" sz="1200" b="1" u="sng" dirty="0">
                          <a:latin typeface="Meiryo UI" panose="020B0604030504040204" pitchFamily="50" charset="-128"/>
                          <a:ea typeface="Meiryo UI" panose="020B0604030504040204" pitchFamily="50" charset="-128"/>
                        </a:rPr>
                        <a:t>各特別区が</a:t>
                      </a:r>
                      <a:endParaRPr kumimoji="1" lang="en-US" altLang="ja-JP" sz="1200" b="1" u="sng" dirty="0">
                        <a:latin typeface="Meiryo UI" panose="020B0604030504040204" pitchFamily="50" charset="-128"/>
                        <a:ea typeface="Meiryo UI" panose="020B0604030504040204" pitchFamily="50" charset="-128"/>
                      </a:endParaRPr>
                    </a:p>
                    <a:p>
                      <a:pPr>
                        <a:spcAft>
                          <a:spcPts val="600"/>
                        </a:spcAft>
                      </a:pPr>
                      <a:r>
                        <a:rPr kumimoji="1" lang="ja-JP" altLang="en-US" sz="1200" b="1" u="sng" dirty="0">
                          <a:latin typeface="Meiryo UI" panose="020B0604030504040204" pitchFamily="50" charset="-128"/>
                          <a:ea typeface="Meiryo UI" panose="020B0604030504040204" pitchFamily="50" charset="-128"/>
                        </a:rPr>
                        <a:t>１か所ずつ運営</a:t>
                      </a:r>
                      <a:endParaRPr kumimoji="1" lang="en-US" altLang="ja-JP" sz="1200" b="1" u="sng" dirty="0">
                        <a:latin typeface="Meiryo UI" panose="020B0604030504040204" pitchFamily="50" charset="-128"/>
                        <a:ea typeface="Meiryo UI" panose="020B0604030504040204" pitchFamily="50" charset="-128"/>
                      </a:endParaRPr>
                    </a:p>
                    <a:p>
                      <a:r>
                        <a:rPr kumimoji="1" lang="ja-JP" altLang="en-US" sz="1200" b="1" u="sng" dirty="0">
                          <a:latin typeface="Meiryo UI" panose="020B0604030504040204" pitchFamily="50" charset="-128"/>
                          <a:ea typeface="Meiryo UI" panose="020B0604030504040204" pitchFamily="50" charset="-128"/>
                        </a:rPr>
                        <a:t>弁護士の配置等</a:t>
                      </a:r>
                    </a:p>
                  </a:txBody>
                  <a:tcPr anchor="ctr" anchorCtr="1"/>
                </a:tc>
                <a:extLst>
                  <a:ext uri="{0D108BD9-81ED-4DB2-BD59-A6C34878D82A}">
                    <a16:rowId xmlns:a16="http://schemas.microsoft.com/office/drawing/2014/main" val="224619407"/>
                  </a:ext>
                </a:extLst>
              </a:tr>
              <a:tr h="720000">
                <a:tc>
                  <a:txBody>
                    <a:bodyPr/>
                    <a:lstStyle/>
                    <a:p>
                      <a:pPr algn="ctr"/>
                      <a:r>
                        <a:rPr kumimoji="1" lang="ja-JP" altLang="en-US" sz="1200" u="none" dirty="0">
                          <a:latin typeface="Meiryo UI" panose="020B0604030504040204" pitchFamily="50" charset="-128"/>
                          <a:ea typeface="Meiryo UI" panose="020B0604030504040204" pitchFamily="50" charset="-128"/>
                        </a:rPr>
                        <a:t>児童福祉司</a:t>
                      </a:r>
                    </a:p>
                  </a:txBody>
                  <a:tcPr anchor="ctr">
                    <a:lnR w="12700" cap="flat" cmpd="sng" algn="ctr">
                      <a:solidFill>
                        <a:schemeClr val="bg1"/>
                      </a:solidFill>
                      <a:prstDash val="solid"/>
                      <a:round/>
                      <a:headEnd type="none" w="med" len="med"/>
                      <a:tailEnd type="none" w="med" len="med"/>
                    </a:lnR>
                  </a:tcPr>
                </a:tc>
                <a:tc>
                  <a:txBody>
                    <a:bodyPr/>
                    <a:lstStyle/>
                    <a:p>
                      <a:pPr algn="ctr"/>
                      <a:r>
                        <a:rPr kumimoji="1" lang="ja-JP" altLang="en-US" sz="1200" u="none" dirty="0">
                          <a:latin typeface="Meiryo UI" panose="020B0604030504040204" pitchFamily="50" charset="-128"/>
                          <a:ea typeface="Meiryo UI" panose="020B0604030504040204" pitchFamily="50" charset="-128"/>
                        </a:rPr>
                        <a:t>法令の配置基準</a:t>
                      </a:r>
                    </a:p>
                  </a:txBody>
                  <a:tcPr anchor="ctr">
                    <a:lnL w="127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tcPr>
                </a:tc>
                <a:tc>
                  <a:txBody>
                    <a:bodyPr/>
                    <a:lstStyle/>
                    <a:p>
                      <a:r>
                        <a:rPr kumimoji="1" lang="ja-JP" altLang="en-US" sz="1200" dirty="0">
                          <a:latin typeface="Meiryo UI" panose="020B0604030504040204" pitchFamily="50" charset="-128"/>
                          <a:ea typeface="Meiryo UI" panose="020B0604030504040204" pitchFamily="50" charset="-128"/>
                        </a:rPr>
                        <a:t>人口６万人に一人</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＋虐待相談件数加算（Ｈ</a:t>
                      </a:r>
                      <a:r>
                        <a:rPr kumimoji="1" lang="en-US" altLang="ja-JP" sz="1200" dirty="0">
                          <a:latin typeface="Meiryo UI" panose="020B0604030504040204" pitchFamily="50" charset="-128"/>
                          <a:ea typeface="Meiryo UI" panose="020B0604030504040204" pitchFamily="50" charset="-128"/>
                        </a:rPr>
                        <a:t>26</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4,554</a:t>
                      </a:r>
                      <a:r>
                        <a:rPr kumimoji="1" lang="ja-JP" altLang="en-US" sz="1200" dirty="0">
                          <a:latin typeface="Meiryo UI" panose="020B0604030504040204" pitchFamily="50" charset="-128"/>
                          <a:ea typeface="Meiryo UI" panose="020B0604030504040204" pitchFamily="50" charset="-128"/>
                        </a:rPr>
                        <a:t>件）</a:t>
                      </a:r>
                    </a:p>
                  </a:txBody>
                  <a:tcPr>
                    <a:lnL w="57150" cap="flat" cmpd="sng" algn="ctr">
                      <a:solidFill>
                        <a:schemeClr val="bg1"/>
                      </a:solidFill>
                      <a:prstDash val="solid"/>
                      <a:round/>
                      <a:headEnd type="none" w="med" len="med"/>
                      <a:tailEnd type="none" w="med" len="med"/>
                    </a:lnL>
                  </a:tcPr>
                </a:tc>
                <a:tc>
                  <a:txBody>
                    <a:bodyPr/>
                    <a:lstStyle/>
                    <a:p>
                      <a:r>
                        <a:rPr kumimoji="1" lang="ja-JP" altLang="en-US" sz="1200" u="none" dirty="0">
                          <a:latin typeface="Meiryo UI" panose="020B0604030504040204" pitchFamily="50" charset="-128"/>
                          <a:ea typeface="Meiryo UI" panose="020B0604030504040204" pitchFamily="50" charset="-128"/>
                        </a:rPr>
                        <a:t>人口</a:t>
                      </a:r>
                      <a:r>
                        <a:rPr kumimoji="1" lang="ja-JP" altLang="en-US" sz="1200" b="1" u="sng" dirty="0">
                          <a:latin typeface="Meiryo UI" panose="020B0604030504040204" pitchFamily="50" charset="-128"/>
                          <a:ea typeface="Meiryo UI" panose="020B0604030504040204" pitchFamily="50" charset="-128"/>
                        </a:rPr>
                        <a:t>４万人</a:t>
                      </a:r>
                      <a:r>
                        <a:rPr kumimoji="1" lang="ja-JP" altLang="en-US" sz="1200" u="none" dirty="0">
                          <a:latin typeface="Meiryo UI" panose="020B0604030504040204" pitchFamily="50" charset="-128"/>
                          <a:ea typeface="Meiryo UI" panose="020B0604030504040204" pitchFamily="50" charset="-128"/>
                        </a:rPr>
                        <a:t>に一人</a:t>
                      </a:r>
                      <a:endParaRPr kumimoji="1" lang="en-US" altLang="ja-JP" sz="1200" u="none" dirty="0">
                        <a:latin typeface="Meiryo UI" panose="020B0604030504040204" pitchFamily="50" charset="-128"/>
                        <a:ea typeface="Meiryo UI" panose="020B0604030504040204" pitchFamily="50" charset="-128"/>
                      </a:endParaRPr>
                    </a:p>
                    <a:p>
                      <a:pPr algn="l"/>
                      <a:r>
                        <a:rPr kumimoji="1" lang="ja-JP" altLang="en-US" sz="1200" u="none" dirty="0">
                          <a:latin typeface="Meiryo UI" panose="020B0604030504040204" pitchFamily="50" charset="-128"/>
                          <a:ea typeface="Meiryo UI" panose="020B0604030504040204" pitchFamily="50" charset="-128"/>
                        </a:rPr>
                        <a:t>＋虐待相談件数加算（</a:t>
                      </a:r>
                      <a:r>
                        <a:rPr kumimoji="1" lang="en-US" altLang="ja-JP" sz="1200" b="1" u="none" dirty="0">
                          <a:latin typeface="Meiryo UI" panose="020B0604030504040204" pitchFamily="50" charset="-128"/>
                          <a:ea typeface="Meiryo UI" panose="020B0604030504040204" pitchFamily="50" charset="-128"/>
                        </a:rPr>
                        <a:t>H27</a:t>
                      </a:r>
                      <a:r>
                        <a:rPr kumimoji="1" lang="ja-JP" altLang="en-US" sz="1200" b="1" u="none" dirty="0">
                          <a:latin typeface="Meiryo UI" panose="020B0604030504040204" pitchFamily="50" charset="-128"/>
                          <a:ea typeface="Meiryo UI" panose="020B0604030504040204" pitchFamily="50" charset="-128"/>
                        </a:rPr>
                        <a:t>：</a:t>
                      </a:r>
                      <a:r>
                        <a:rPr kumimoji="1" lang="en-US" altLang="ja-JP" sz="1200" b="1" u="sng" dirty="0">
                          <a:latin typeface="Meiryo UI" panose="020B0604030504040204" pitchFamily="50" charset="-128"/>
                          <a:ea typeface="Meiryo UI" panose="020B0604030504040204" pitchFamily="50" charset="-128"/>
                        </a:rPr>
                        <a:t>4,664</a:t>
                      </a:r>
                      <a:r>
                        <a:rPr kumimoji="1" lang="ja-JP" altLang="en-US" sz="1200" b="1" u="sng" dirty="0">
                          <a:latin typeface="Meiryo UI" panose="020B0604030504040204" pitchFamily="50" charset="-128"/>
                          <a:ea typeface="Meiryo UI" panose="020B0604030504040204" pitchFamily="50" charset="-128"/>
                        </a:rPr>
                        <a:t>件</a:t>
                      </a:r>
                      <a:r>
                        <a:rPr kumimoji="1" lang="ja-JP" altLang="en-US" sz="1200" u="none" dirty="0">
                          <a:latin typeface="Meiryo UI" panose="020B0604030504040204" pitchFamily="50" charset="-128"/>
                          <a:ea typeface="Meiryo UI" panose="020B0604030504040204" pitchFamily="50" charset="-128"/>
                        </a:rPr>
                        <a:t>）</a:t>
                      </a:r>
                    </a:p>
                  </a:txBody>
                  <a:tcPr>
                    <a:lnR w="57150" cap="flat" cmpd="sng" algn="ctr">
                      <a:solidFill>
                        <a:schemeClr val="bg1"/>
                      </a:solidFill>
                      <a:prstDash val="solid"/>
                      <a:round/>
                      <a:headEnd type="none" w="med" len="med"/>
                      <a:tailEnd type="none" w="med" len="med"/>
                    </a:lnR>
                  </a:tcPr>
                </a:tc>
                <a:tc gridSpan="2">
                  <a:txBody>
                    <a:bodyPr/>
                    <a:lstStyle/>
                    <a:p>
                      <a:pPr marL="0"/>
                      <a:r>
                        <a:rPr kumimoji="1" lang="ja-JP" altLang="en-US" sz="1200" b="1" u="none" dirty="0">
                          <a:latin typeface="Meiryo UI" panose="020B0604030504040204" pitchFamily="50" charset="-128"/>
                          <a:ea typeface="Meiryo UI" panose="020B0604030504040204" pitchFamily="50" charset="-128"/>
                        </a:rPr>
                        <a:t>　　</a:t>
                      </a:r>
                      <a:r>
                        <a:rPr kumimoji="1" lang="ja-JP" altLang="en-US" sz="1200" b="0" u="none" dirty="0">
                          <a:latin typeface="Meiryo UI" panose="020B0604030504040204" pitchFamily="50" charset="-128"/>
                          <a:ea typeface="Meiryo UI" panose="020B0604030504040204" pitchFamily="50" charset="-128"/>
                        </a:rPr>
                        <a:t>人口</a:t>
                      </a:r>
                      <a:r>
                        <a:rPr kumimoji="1" lang="ja-JP" altLang="en-US" sz="1200" b="1" u="sng" dirty="0">
                          <a:latin typeface="Meiryo UI" panose="020B0604030504040204" pitchFamily="50" charset="-128"/>
                          <a:ea typeface="Meiryo UI" panose="020B0604030504040204" pitchFamily="50" charset="-128"/>
                        </a:rPr>
                        <a:t>３万人</a:t>
                      </a:r>
                      <a:r>
                        <a:rPr kumimoji="1" lang="ja-JP" altLang="en-US" sz="1200" b="0" u="none" dirty="0">
                          <a:latin typeface="Meiryo UI" panose="020B0604030504040204" pitchFamily="50" charset="-128"/>
                          <a:ea typeface="Meiryo UI" panose="020B0604030504040204" pitchFamily="50" charset="-128"/>
                        </a:rPr>
                        <a:t>に一人</a:t>
                      </a:r>
                      <a:endParaRPr kumimoji="1" lang="en-US" altLang="ja-JP" sz="1200" b="0" u="none" dirty="0">
                        <a:latin typeface="Meiryo UI" panose="020B0604030504040204" pitchFamily="50" charset="-128"/>
                        <a:ea typeface="Meiryo UI" panose="020B0604030504040204" pitchFamily="50" charset="-128"/>
                      </a:endParaRPr>
                    </a:p>
                    <a:p>
                      <a:pPr marL="0" algn="l"/>
                      <a:r>
                        <a:rPr kumimoji="1" lang="ja-JP" altLang="en-US" sz="1200" u="none" dirty="0">
                          <a:latin typeface="Meiryo UI" panose="020B0604030504040204" pitchFamily="50" charset="-128"/>
                          <a:ea typeface="Meiryo UI" panose="020B0604030504040204" pitchFamily="50" charset="-128"/>
                        </a:rPr>
                        <a:t>　　＋虐待相談件数加算（</a:t>
                      </a:r>
                      <a:r>
                        <a:rPr kumimoji="1" lang="en-US" altLang="ja-JP" sz="1200" b="1" u="none" dirty="0">
                          <a:latin typeface="Meiryo UI" panose="020B0604030504040204" pitchFamily="50" charset="-128"/>
                          <a:ea typeface="Meiryo UI" panose="020B0604030504040204" pitchFamily="50" charset="-128"/>
                        </a:rPr>
                        <a:t>H30</a:t>
                      </a:r>
                      <a:r>
                        <a:rPr kumimoji="1" lang="ja-JP" altLang="en-US" sz="1200" b="1" u="none" dirty="0">
                          <a:latin typeface="Meiryo UI" panose="020B0604030504040204" pitchFamily="50" charset="-128"/>
                          <a:ea typeface="Meiryo UI" panose="020B0604030504040204" pitchFamily="50" charset="-128"/>
                        </a:rPr>
                        <a:t>：</a:t>
                      </a:r>
                      <a:r>
                        <a:rPr kumimoji="1" lang="en-US" altLang="ja-JP" sz="1200" b="1" u="sng" dirty="0">
                          <a:latin typeface="Meiryo UI" panose="020B0604030504040204" pitchFamily="50" charset="-128"/>
                          <a:ea typeface="Meiryo UI" panose="020B0604030504040204" pitchFamily="50" charset="-128"/>
                        </a:rPr>
                        <a:t>6,316</a:t>
                      </a:r>
                      <a:r>
                        <a:rPr kumimoji="1" lang="ja-JP" altLang="en-US" sz="1200" b="1" u="none" dirty="0">
                          <a:latin typeface="Meiryo UI" panose="020B0604030504040204" pitchFamily="50" charset="-128"/>
                          <a:ea typeface="Meiryo UI" panose="020B0604030504040204" pitchFamily="50" charset="-128"/>
                        </a:rPr>
                        <a:t>件</a:t>
                      </a:r>
                      <a:r>
                        <a:rPr kumimoji="1" lang="ja-JP" altLang="en-US" sz="1200" u="none" dirty="0">
                          <a:latin typeface="Meiryo UI" panose="020B0604030504040204" pitchFamily="50" charset="-128"/>
                          <a:ea typeface="Meiryo UI" panose="020B0604030504040204" pitchFamily="50" charset="-128"/>
                        </a:rPr>
                        <a:t>）</a:t>
                      </a:r>
                      <a:endParaRPr kumimoji="1" lang="en-US" altLang="ja-JP" sz="1200" u="none" dirty="0">
                        <a:latin typeface="Meiryo UI" panose="020B0604030504040204" pitchFamily="50" charset="-128"/>
                        <a:ea typeface="Meiryo UI" panose="020B0604030504040204" pitchFamily="50" charset="-128"/>
                      </a:endParaRPr>
                    </a:p>
                    <a:p>
                      <a:pPr marL="0"/>
                      <a:r>
                        <a:rPr kumimoji="1" lang="ja-JP" altLang="en-US" sz="1200" u="none" dirty="0">
                          <a:latin typeface="Meiryo UI" panose="020B0604030504040204" pitchFamily="50" charset="-128"/>
                          <a:ea typeface="Meiryo UI" panose="020B0604030504040204" pitchFamily="50" charset="-128"/>
                        </a:rPr>
                        <a:t>　　＋</a:t>
                      </a:r>
                      <a:r>
                        <a:rPr kumimoji="1" lang="ja-JP" altLang="en-US" sz="1200" b="1" u="none" dirty="0">
                          <a:latin typeface="Meiryo UI" panose="020B0604030504040204" pitchFamily="50" charset="-128"/>
                          <a:ea typeface="Meiryo UI" panose="020B0604030504040204" pitchFamily="50" charset="-128"/>
                        </a:rPr>
                        <a:t>里親養育支援担当</a:t>
                      </a:r>
                      <a:endParaRPr kumimoji="1" lang="en-US" altLang="ja-JP" sz="1200" b="1" u="none" dirty="0">
                        <a:latin typeface="Meiryo UI" panose="020B0604030504040204" pitchFamily="50" charset="-128"/>
                        <a:ea typeface="Meiryo UI" panose="020B0604030504040204" pitchFamily="50" charset="-128"/>
                      </a:endParaRPr>
                    </a:p>
                    <a:p>
                      <a:pPr marL="0"/>
                      <a:r>
                        <a:rPr kumimoji="1" lang="ja-JP" altLang="en-US" sz="1200" u="none" dirty="0">
                          <a:latin typeface="Meiryo UI" panose="020B0604030504040204" pitchFamily="50" charset="-128"/>
                          <a:ea typeface="Meiryo UI" panose="020B0604030504040204" pitchFamily="50" charset="-128"/>
                        </a:rPr>
                        <a:t>　　＋</a:t>
                      </a:r>
                      <a:r>
                        <a:rPr kumimoji="1" lang="ja-JP" altLang="en-US" sz="1200" b="1" u="none" dirty="0">
                          <a:latin typeface="Meiryo UI" panose="020B0604030504040204" pitchFamily="50" charset="-128"/>
                          <a:ea typeface="Meiryo UI" panose="020B0604030504040204" pitchFamily="50" charset="-128"/>
                        </a:rPr>
                        <a:t>市町村支援担当</a:t>
                      </a:r>
                    </a:p>
                  </a:txBody>
                  <a:tcPr>
                    <a:lnL w="57150" cap="flat" cmpd="sng" algn="ctr">
                      <a:solidFill>
                        <a:schemeClr val="bg1"/>
                      </a:solidFill>
                      <a:prstDash val="solid"/>
                      <a:round/>
                      <a:headEnd type="none" w="med" len="med"/>
                      <a:tailEnd type="none" w="med" len="med"/>
                    </a:ln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197147126"/>
                  </a:ext>
                </a:extLst>
              </a:tr>
              <a:tr h="360000">
                <a:tc>
                  <a:txBody>
                    <a:bodyPr/>
                    <a:lstStyle/>
                    <a:p>
                      <a:pPr algn="ctr"/>
                      <a:r>
                        <a:rPr kumimoji="1" lang="ja-JP" altLang="en-US" sz="1200" u="none" dirty="0">
                          <a:latin typeface="Meiryo UI" panose="020B0604030504040204" pitchFamily="50" charset="-128"/>
                          <a:ea typeface="Meiryo UI" panose="020B0604030504040204" pitchFamily="50" charset="-128"/>
                        </a:rPr>
                        <a:t>児童心理司</a:t>
                      </a:r>
                    </a:p>
                  </a:txBody>
                  <a:tcPr anchor="ctr">
                    <a:lnR w="12700" cap="flat" cmpd="sng" algn="ctr">
                      <a:solidFill>
                        <a:schemeClr val="bg1"/>
                      </a:solidFill>
                      <a:prstDash val="solid"/>
                      <a:round/>
                      <a:headEnd type="none" w="med" len="med"/>
                      <a:tailEnd type="none" w="med" len="med"/>
                    </a:lnR>
                  </a:tcPr>
                </a:tc>
                <a:tc>
                  <a:txBody>
                    <a:bodyPr/>
                    <a:lstStyle/>
                    <a:p>
                      <a:r>
                        <a:rPr kumimoji="1" lang="ja-JP" altLang="en-US" sz="1200" u="none" dirty="0">
                          <a:latin typeface="Meiryo UI" panose="020B0604030504040204" pitchFamily="50" charset="-128"/>
                          <a:ea typeface="Meiryo UI" panose="020B0604030504040204" pitchFamily="50" charset="-128"/>
                        </a:rPr>
                        <a:t>法令の配置基準</a:t>
                      </a:r>
                    </a:p>
                  </a:txBody>
                  <a:tcPr anchor="ctr" anchorCtr="1">
                    <a:lnL w="127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tcPr>
                </a:tc>
                <a:tc gridSpan="2">
                  <a:txBody>
                    <a:bodyPr/>
                    <a:lstStyle/>
                    <a:p>
                      <a:r>
                        <a:rPr kumimoji="1" lang="ja-JP" altLang="en-US" sz="1200" u="none" dirty="0">
                          <a:latin typeface="Meiryo UI" panose="020B0604030504040204" pitchFamily="50" charset="-128"/>
                          <a:ea typeface="Meiryo UI" panose="020B0604030504040204" pitchFamily="50" charset="-128"/>
                        </a:rPr>
                        <a:t>法令の配置基準なし</a:t>
                      </a:r>
                    </a:p>
                  </a:txBody>
                  <a:tcPr anchor="ctr" anchorCtr="1">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nchor="ctr" anchorCtr="1"/>
                </a:tc>
                <a:tc gridSpan="2">
                  <a:txBody>
                    <a:bodyPr/>
                    <a:lstStyle/>
                    <a:p>
                      <a:r>
                        <a:rPr kumimoji="1" lang="ja-JP" altLang="en-US" sz="1200" b="1" u="sng" dirty="0">
                          <a:latin typeface="Meiryo UI" panose="020B0604030504040204" pitchFamily="50" charset="-128"/>
                          <a:ea typeface="Meiryo UI" panose="020B0604030504040204" pitchFamily="50" charset="-128"/>
                        </a:rPr>
                        <a:t>児童福祉司２人につき１人以上</a:t>
                      </a:r>
                    </a:p>
                  </a:txBody>
                  <a:tcPr anchor="ctr" anchorCtr="1">
                    <a:lnL w="57150" cap="flat" cmpd="sng" algn="ctr">
                      <a:solidFill>
                        <a:schemeClr val="bg1"/>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endParaRPr>
                    </a:p>
                  </a:txBody>
                  <a:tcPr anchor="ctr" anchorCtr="1"/>
                </a:tc>
                <a:extLst>
                  <a:ext uri="{0D108BD9-81ED-4DB2-BD59-A6C34878D82A}">
                    <a16:rowId xmlns:a16="http://schemas.microsoft.com/office/drawing/2014/main" val="595164033"/>
                  </a:ext>
                </a:extLst>
              </a:tr>
              <a:tr h="328918">
                <a:tc>
                  <a:txBody>
                    <a:bodyPr/>
                    <a:lstStyle/>
                    <a:p>
                      <a:pPr algn="ctr"/>
                      <a:r>
                        <a:rPr kumimoji="1" lang="ja-JP" altLang="en-US" sz="1200" u="none" dirty="0">
                          <a:latin typeface="Meiryo UI" panose="020B0604030504040204" pitchFamily="50" charset="-128"/>
                          <a:ea typeface="Meiryo UI" panose="020B0604030504040204" pitchFamily="50" charset="-128"/>
                        </a:rPr>
                        <a:t>一時保護所</a:t>
                      </a:r>
                      <a:endParaRPr kumimoji="1" lang="en-US" altLang="ja-JP" sz="1200" u="none"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児童指導員、</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保育士等</a:t>
                      </a:r>
                    </a:p>
                  </a:txBody>
                  <a:tcPr anchor="ctr" anchorCtr="1">
                    <a:lnR w="12700" cap="flat" cmpd="sng" algn="ctr">
                      <a:solidFill>
                        <a:schemeClr val="bg1"/>
                      </a:solidFill>
                      <a:prstDash val="solid"/>
                      <a:round/>
                      <a:headEnd type="none" w="med" len="med"/>
                      <a:tailEnd type="none" w="med" len="med"/>
                    </a:lnR>
                  </a:tcPr>
                </a:tc>
                <a:tc>
                  <a:txBody>
                    <a:bodyPr/>
                    <a:lstStyle/>
                    <a:p>
                      <a:r>
                        <a:rPr kumimoji="1" lang="ja-JP" altLang="en-US" sz="1200" u="none" dirty="0">
                          <a:latin typeface="Meiryo UI" panose="020B0604030504040204" pitchFamily="50" charset="-128"/>
                          <a:ea typeface="Meiryo UI" panose="020B0604030504040204" pitchFamily="50" charset="-128"/>
                        </a:rPr>
                        <a:t>入所定員等</a:t>
                      </a:r>
                    </a:p>
                  </a:txBody>
                  <a:tcPr anchor="ctr" anchorCtr="1">
                    <a:lnL w="127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tcPr>
                </a:tc>
                <a:tc>
                  <a:txBody>
                    <a:bodyPr/>
                    <a:lstStyle/>
                    <a:p>
                      <a:r>
                        <a:rPr kumimoji="1" lang="ja-JP" altLang="en-US" sz="1200" u="none" dirty="0">
                          <a:latin typeface="Meiryo UI" panose="020B0604030504040204" pitchFamily="50" charset="-128"/>
                          <a:ea typeface="Meiryo UI" panose="020B0604030504040204" pitchFamily="50" charset="-128"/>
                        </a:rPr>
                        <a:t>１００人</a:t>
                      </a:r>
                    </a:p>
                  </a:txBody>
                  <a:tcPr anchor="ctr" anchorCtr="1">
                    <a:lnL w="57150" cap="flat" cmpd="sng" algn="ctr">
                      <a:solidFill>
                        <a:schemeClr val="bg1"/>
                      </a:solidFill>
                      <a:prstDash val="solid"/>
                      <a:round/>
                      <a:headEnd type="none" w="med" len="med"/>
                      <a:tailEnd type="none" w="med" len="med"/>
                    </a:lnL>
                  </a:tcPr>
                </a:tc>
                <a:tc>
                  <a:txBody>
                    <a:bodyPr/>
                    <a:lstStyle/>
                    <a:p>
                      <a:r>
                        <a:rPr kumimoji="1" lang="ja-JP" altLang="en-US" sz="1200" b="1" u="sng" dirty="0">
                          <a:latin typeface="Meiryo UI" panose="020B0604030504040204" pitchFamily="50" charset="-128"/>
                          <a:ea typeface="Meiryo UI" panose="020B0604030504040204" pitchFamily="50" charset="-128"/>
                        </a:rPr>
                        <a:t>１３０人</a:t>
                      </a:r>
                    </a:p>
                  </a:txBody>
                  <a:tcPr anchor="ctr" anchorCtr="1">
                    <a:lnR w="57150" cap="flat" cmpd="sng" algn="ctr">
                      <a:solidFill>
                        <a:schemeClr val="bg1"/>
                      </a:solidFill>
                      <a:prstDash val="solid"/>
                      <a:round/>
                      <a:headEnd type="none" w="med" len="med"/>
                      <a:tailEnd type="none" w="med" len="med"/>
                    </a:lnR>
                  </a:tcPr>
                </a:tc>
                <a:tc>
                  <a:txBody>
                    <a:bodyPr/>
                    <a:lstStyle/>
                    <a:p>
                      <a:r>
                        <a:rPr kumimoji="1" lang="ja-JP" altLang="en-US" sz="1200" b="1" u="sng" dirty="0">
                          <a:latin typeface="Meiryo UI" panose="020B0604030504040204" pitchFamily="50" charset="-128"/>
                          <a:ea typeface="Meiryo UI" panose="020B0604030504040204" pitchFamily="50" charset="-128"/>
                        </a:rPr>
                        <a:t>１７０人</a:t>
                      </a:r>
                    </a:p>
                  </a:txBody>
                  <a:tcPr anchor="ctr" anchorCtr="1">
                    <a:lnL w="57150" cap="flat" cmpd="sng" algn="ctr">
                      <a:solidFill>
                        <a:schemeClr val="bg1"/>
                      </a:solidFill>
                      <a:prstDash val="solid"/>
                      <a:round/>
                      <a:headEnd type="none" w="med" len="med"/>
                      <a:tailEnd type="none" w="med" len="med"/>
                    </a:lnL>
                  </a:tcPr>
                </a:tc>
                <a:tc>
                  <a:txBody>
                    <a:bodyPr/>
                    <a:lstStyle/>
                    <a:p>
                      <a:r>
                        <a:rPr kumimoji="1" lang="ja-JP" altLang="en-US" sz="1200" b="1" u="sng" dirty="0">
                          <a:latin typeface="Meiryo UI" panose="020B0604030504040204" pitchFamily="50" charset="-128"/>
                          <a:ea typeface="Meiryo UI" panose="020B0604030504040204" pitchFamily="50" charset="-128"/>
                        </a:rPr>
                        <a:t>１７８人</a:t>
                      </a:r>
                    </a:p>
                  </a:txBody>
                  <a:tcPr anchor="ctr" anchorCtr="1"/>
                </a:tc>
                <a:extLst>
                  <a:ext uri="{0D108BD9-81ED-4DB2-BD59-A6C34878D82A}">
                    <a16:rowId xmlns:a16="http://schemas.microsoft.com/office/drawing/2014/main" val="1020037261"/>
                  </a:ext>
                </a:extLst>
              </a:tr>
            </a:tbl>
          </a:graphicData>
        </a:graphic>
      </p:graphicFrame>
      <p:sp>
        <p:nvSpPr>
          <p:cNvPr id="67" name="コンテンツ プレースホルダー 2"/>
          <p:cNvSpPr txBox="1">
            <a:spLocks/>
          </p:cNvSpPr>
          <p:nvPr/>
        </p:nvSpPr>
        <p:spPr bwMode="auto">
          <a:xfrm>
            <a:off x="7333609" y="5804638"/>
            <a:ext cx="2437480" cy="864095"/>
          </a:xfrm>
          <a:prstGeom prst="rect">
            <a:avLst/>
          </a:prstGeom>
          <a:noFill/>
          <a:ln w="12700">
            <a:noFill/>
          </a:ln>
        </p:spPr>
        <p:style>
          <a:lnRef idx="2">
            <a:schemeClr val="dk1"/>
          </a:lnRef>
          <a:fillRef idx="1">
            <a:schemeClr val="lt1"/>
          </a:fillRef>
          <a:effectRef idx="0">
            <a:schemeClr val="dk1"/>
          </a:effectRef>
          <a:fontRef idx="minor">
            <a:schemeClr val="dk1"/>
          </a:fontRef>
        </p:style>
        <p:txBody>
          <a:bodyPr lIns="72000" tIns="72000" rIns="72000" bIns="72000"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08000" indent="-457200" fontAlgn="auto">
              <a:spcBef>
                <a:spcPts val="0"/>
              </a:spcBef>
              <a:spcAft>
                <a:spcPts val="0"/>
              </a:spcAft>
              <a:buNone/>
              <a:defRPr/>
            </a:pPr>
            <a:r>
              <a:rPr lang="en-US" altLang="ja-JP" sz="1100" dirty="0">
                <a:solidFill>
                  <a:prstClr val="black"/>
                </a:solidFill>
                <a:latin typeface="Meiryo UI" pitchFamily="50" charset="-128"/>
                <a:ea typeface="Meiryo UI" pitchFamily="50" charset="-128"/>
                <a:cs typeface="Meiryo UI" pitchFamily="50" charset="-128"/>
              </a:rPr>
              <a:t>※</a:t>
            </a:r>
            <a:r>
              <a:rPr lang="ja-JP" altLang="en-US" sz="1100" dirty="0">
                <a:solidFill>
                  <a:prstClr val="black"/>
                </a:solidFill>
                <a:latin typeface="Meiryo UI" pitchFamily="50" charset="-128"/>
                <a:ea typeface="Meiryo UI" pitchFamily="50" charset="-128"/>
                <a:cs typeface="Meiryo UI" pitchFamily="50" charset="-128"/>
              </a:rPr>
              <a:t>１　東成・生野・城東・鶴見区を管轄区として試算</a:t>
            </a:r>
            <a:endParaRPr lang="en-US" altLang="ja-JP" sz="1100" dirty="0">
              <a:solidFill>
                <a:prstClr val="black"/>
              </a:solidFill>
              <a:latin typeface="Meiryo UI" pitchFamily="50" charset="-128"/>
              <a:ea typeface="Meiryo UI" pitchFamily="50" charset="-128"/>
              <a:cs typeface="Meiryo UI" pitchFamily="50" charset="-128"/>
            </a:endParaRPr>
          </a:p>
          <a:p>
            <a:pPr marL="108000" indent="-457200" fontAlgn="auto">
              <a:spcBef>
                <a:spcPts val="0"/>
              </a:spcBef>
              <a:spcAft>
                <a:spcPts val="0"/>
              </a:spcAft>
              <a:buNone/>
              <a:defRPr/>
            </a:pPr>
            <a:r>
              <a:rPr lang="en-US" altLang="ja-JP" sz="1100" dirty="0">
                <a:solidFill>
                  <a:prstClr val="black"/>
                </a:solidFill>
                <a:latin typeface="Meiryo UI" pitchFamily="50" charset="-128"/>
                <a:ea typeface="Meiryo UI" pitchFamily="50" charset="-128"/>
                <a:cs typeface="Meiryo UI" pitchFamily="50" charset="-128"/>
              </a:rPr>
              <a:t>※</a:t>
            </a:r>
            <a:r>
              <a:rPr lang="ja-JP" altLang="en-US" sz="1100" dirty="0">
                <a:solidFill>
                  <a:prstClr val="black"/>
                </a:solidFill>
                <a:latin typeface="Meiryo UI" pitchFamily="50" charset="-128"/>
                <a:ea typeface="Meiryo UI" pitchFamily="50" charset="-128"/>
                <a:cs typeface="Meiryo UI" pitchFamily="50" charset="-128"/>
              </a:rPr>
              <a:t>２　里親包括支援について民間委託を完了した時点（Ｒ</a:t>
            </a:r>
            <a:r>
              <a:rPr lang="en-US" altLang="ja-JP" sz="1100" dirty="0">
                <a:solidFill>
                  <a:prstClr val="black"/>
                </a:solidFill>
                <a:latin typeface="Meiryo UI" pitchFamily="50" charset="-128"/>
                <a:ea typeface="Meiryo UI" pitchFamily="50" charset="-128"/>
                <a:cs typeface="Meiryo UI" pitchFamily="50" charset="-128"/>
              </a:rPr>
              <a:t>12</a:t>
            </a:r>
            <a:r>
              <a:rPr lang="ja-JP" altLang="en-US" sz="1100" dirty="0">
                <a:solidFill>
                  <a:prstClr val="black"/>
                </a:solidFill>
                <a:latin typeface="Meiryo UI" pitchFamily="50" charset="-128"/>
                <a:ea typeface="Meiryo UI" pitchFamily="50" charset="-128"/>
                <a:cs typeface="Meiryo UI" pitchFamily="50" charset="-128"/>
              </a:rPr>
              <a:t>年）での</a:t>
            </a:r>
            <a:endParaRPr lang="en-US" altLang="ja-JP" sz="1100" dirty="0">
              <a:solidFill>
                <a:prstClr val="black"/>
              </a:solidFill>
              <a:latin typeface="Meiryo UI" pitchFamily="50" charset="-128"/>
              <a:ea typeface="Meiryo UI" pitchFamily="50" charset="-128"/>
              <a:cs typeface="Meiryo UI" pitchFamily="50" charset="-128"/>
            </a:endParaRPr>
          </a:p>
          <a:p>
            <a:pPr marL="108000" indent="-457200" fontAlgn="auto">
              <a:spcBef>
                <a:spcPts val="0"/>
              </a:spcBef>
              <a:spcAft>
                <a:spcPts val="0"/>
              </a:spcAft>
              <a:buNone/>
              <a:defRPr/>
            </a:pPr>
            <a:r>
              <a:rPr lang="en-US" altLang="ja-JP" sz="1100" dirty="0">
                <a:solidFill>
                  <a:prstClr val="black"/>
                </a:solidFill>
                <a:latin typeface="Meiryo UI" pitchFamily="50" charset="-128"/>
                <a:ea typeface="Meiryo UI" pitchFamily="50" charset="-128"/>
                <a:cs typeface="Meiryo UI" pitchFamily="50" charset="-128"/>
              </a:rPr>
              <a:t>  </a:t>
            </a:r>
            <a:r>
              <a:rPr lang="ja-JP" altLang="en-US" sz="1100" dirty="0">
                <a:solidFill>
                  <a:prstClr val="black"/>
                </a:solidFill>
                <a:latin typeface="Meiryo UI" pitchFamily="50" charset="-128"/>
                <a:ea typeface="Meiryo UI" pitchFamily="50" charset="-128"/>
                <a:cs typeface="Meiryo UI" pitchFamily="50" charset="-128"/>
              </a:rPr>
              <a:t>非常勤数</a:t>
            </a:r>
            <a:endParaRPr lang="en-US" altLang="ja-JP" sz="1100" dirty="0">
              <a:solidFill>
                <a:prstClr val="black"/>
              </a:solidFill>
              <a:latin typeface="Meiryo UI" pitchFamily="50" charset="-128"/>
              <a:ea typeface="Meiryo UI" pitchFamily="50" charset="-128"/>
              <a:cs typeface="Meiryo UI" pitchFamily="50" charset="-128"/>
            </a:endParaRPr>
          </a:p>
        </p:txBody>
      </p:sp>
      <p:pic>
        <p:nvPicPr>
          <p:cNvPr id="69" name="図 68"/>
          <p:cNvPicPr>
            <a:picLocks noChangeAspect="1"/>
          </p:cNvPicPr>
          <p:nvPr/>
        </p:nvPicPr>
        <p:blipFill>
          <a:blip r:embed="rId2"/>
          <a:stretch>
            <a:fillRect/>
          </a:stretch>
        </p:blipFill>
        <p:spPr>
          <a:xfrm>
            <a:off x="1958163" y="5288006"/>
            <a:ext cx="5385137" cy="1427719"/>
          </a:xfrm>
          <a:prstGeom prst="rect">
            <a:avLst/>
          </a:prstGeom>
        </p:spPr>
      </p:pic>
      <p:sp>
        <p:nvSpPr>
          <p:cNvPr id="14" name="フローチャート: 組合せ 13"/>
          <p:cNvSpPr/>
          <p:nvPr/>
        </p:nvSpPr>
        <p:spPr>
          <a:xfrm>
            <a:off x="6551032" y="4826604"/>
            <a:ext cx="1570319" cy="124057"/>
          </a:xfrm>
          <a:prstGeom prst="flowChartMerge">
            <a:avLst/>
          </a:prstGeom>
          <a:solidFill>
            <a:schemeClr val="tx2">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600" dirty="0"/>
          </a:p>
        </p:txBody>
      </p:sp>
      <p:sp>
        <p:nvSpPr>
          <p:cNvPr id="3" name="角丸四角形 2"/>
          <p:cNvSpPr/>
          <p:nvPr/>
        </p:nvSpPr>
        <p:spPr>
          <a:xfrm>
            <a:off x="1640632" y="5013176"/>
            <a:ext cx="8155389" cy="1765064"/>
          </a:xfrm>
          <a:prstGeom prst="roundRect">
            <a:avLst/>
          </a:prstGeom>
          <a:noFill/>
          <a:ln w="9525">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600" dirty="0"/>
          </a:p>
        </p:txBody>
      </p:sp>
      <p:sp>
        <p:nvSpPr>
          <p:cNvPr id="18" name="大かっこ 17"/>
          <p:cNvSpPr/>
          <p:nvPr/>
        </p:nvSpPr>
        <p:spPr>
          <a:xfrm>
            <a:off x="286210" y="2533406"/>
            <a:ext cx="1107334" cy="377890"/>
          </a:xfrm>
          <a:prstGeom prst="bracketPair">
            <a:avLst>
              <a:gd name="adj" fmla="val 11871"/>
            </a:avLst>
          </a:prstGeom>
          <a:ln w="31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大かっこ 18"/>
          <p:cNvSpPr/>
          <p:nvPr/>
        </p:nvSpPr>
        <p:spPr>
          <a:xfrm>
            <a:off x="286210" y="4405614"/>
            <a:ext cx="1107334" cy="377890"/>
          </a:xfrm>
          <a:prstGeom prst="bracketPair">
            <a:avLst>
              <a:gd name="adj" fmla="val 11871"/>
            </a:avLst>
          </a:prstGeom>
          <a:ln w="31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正方形/長方形 15"/>
          <p:cNvSpPr/>
          <p:nvPr/>
        </p:nvSpPr>
        <p:spPr>
          <a:xfrm>
            <a:off x="-1" y="1157611"/>
            <a:ext cx="9856209"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rgbClr val="000000"/>
                </a:solidFill>
                <a:latin typeface="Meiryo UI" panose="020B0604030504040204" pitchFamily="50" charset="-128"/>
                <a:ea typeface="Meiryo UI" panose="020B0604030504040204" pitchFamily="50" charset="-128"/>
                <a:cs typeface="Meiryo UI"/>
              </a:rPr>
              <a:t>（１）児童相談所の職員配置基準等について</a:t>
            </a:r>
          </a:p>
        </p:txBody>
      </p:sp>
      <p:sp>
        <p:nvSpPr>
          <p:cNvPr id="20" name="テキスト ボックス 19"/>
          <p:cNvSpPr txBox="1"/>
          <p:nvPr/>
        </p:nvSpPr>
        <p:spPr>
          <a:xfrm>
            <a:off x="3297822" y="1611401"/>
            <a:ext cx="3204000" cy="276999"/>
          </a:xfrm>
          <a:prstGeom prst="rect">
            <a:avLst/>
          </a:prstGeom>
          <a:noFill/>
          <a:ln w="12700">
            <a:solidFill>
              <a:schemeClr val="tx1"/>
            </a:solidFill>
          </a:ln>
        </p:spPr>
        <p:txBody>
          <a:bodyPr wrap="square" rtlCol="0" anchor="ctr">
            <a:spAutoFit/>
          </a:bodyPr>
          <a:lstStyle/>
          <a:p>
            <a:pPr algn="ctr"/>
            <a:r>
              <a:rPr lang="en-US" altLang="ja-JP" sz="1200" dirty="0">
                <a:latin typeface="Meiryo UI" panose="020B0604030504040204" pitchFamily="50" charset="-128"/>
                <a:ea typeface="Meiryo UI" panose="020B0604030504040204" pitchFamily="50" charset="-128"/>
              </a:rPr>
              <a:t>H29</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2017</a:t>
            </a:r>
            <a:r>
              <a:rPr lang="ja-JP" altLang="en-US" sz="11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年９月時点</a:t>
            </a:r>
            <a:endParaRPr kumimoji="1" lang="ja-JP" altLang="en-US" sz="1200" dirty="0">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6551033" y="1609790"/>
            <a:ext cx="3204000" cy="276999"/>
          </a:xfrm>
          <a:prstGeom prst="rect">
            <a:avLst/>
          </a:prstGeom>
          <a:noFill/>
          <a:ln w="12700">
            <a:solidFill>
              <a:schemeClr val="tx1"/>
            </a:solidFill>
          </a:ln>
        </p:spPr>
        <p:txBody>
          <a:bodyPr wrap="square" rtlCol="0" anchor="ctr">
            <a:spAutoFit/>
          </a:bodyPr>
          <a:lstStyle/>
          <a:p>
            <a:pPr algn="ctr"/>
            <a:r>
              <a:rPr kumimoji="1" lang="ja-JP" altLang="en-US" sz="1200" dirty="0">
                <a:latin typeface="Meiryo UI" panose="020B0604030504040204" pitchFamily="50" charset="-128"/>
                <a:ea typeface="Meiryo UI" panose="020B0604030504040204" pitchFamily="50" charset="-128"/>
              </a:rPr>
              <a:t>Ｒ元</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2019</a:t>
            </a:r>
            <a:r>
              <a:rPr kumimoji="1" lang="ja-JP" altLang="en-US" sz="11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年</a:t>
            </a:r>
            <a:r>
              <a:rPr kumimoji="1" lang="en-US" altLang="ja-JP" sz="1200" dirty="0">
                <a:latin typeface="Meiryo UI" panose="020B0604030504040204" pitchFamily="50" charset="-128"/>
                <a:ea typeface="Meiryo UI" panose="020B0604030504040204" pitchFamily="50" charset="-128"/>
              </a:rPr>
              <a:t>10</a:t>
            </a:r>
            <a:r>
              <a:rPr kumimoji="1" lang="ja-JP" altLang="en-US" sz="1200" dirty="0">
                <a:latin typeface="Meiryo UI" panose="020B0604030504040204" pitchFamily="50" charset="-128"/>
                <a:ea typeface="Meiryo UI" panose="020B0604030504040204" pitchFamily="50" charset="-128"/>
              </a:rPr>
              <a:t>月 こども青少年局試算</a:t>
            </a:r>
            <a:r>
              <a:rPr lang="ja-JP" altLang="en-US" sz="1200" dirty="0">
                <a:latin typeface="Meiryo UI" panose="020B0604030504040204" pitchFamily="50" charset="-128"/>
                <a:ea typeface="Meiryo UI" panose="020B0604030504040204" pitchFamily="50" charset="-128"/>
              </a:rPr>
              <a:t>時点</a:t>
            </a:r>
            <a:endParaRPr lang="en-US" altLang="ja-JP" sz="1200" dirty="0">
              <a:latin typeface="Meiryo UI" panose="020B0604030504040204" pitchFamily="50" charset="-128"/>
              <a:ea typeface="Meiryo UI" panose="020B0604030504040204" pitchFamily="50" charset="-128"/>
            </a:endParaRPr>
          </a:p>
        </p:txBody>
      </p:sp>
      <p:sp>
        <p:nvSpPr>
          <p:cNvPr id="24"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３８</a:t>
            </a:r>
          </a:p>
        </p:txBody>
      </p:sp>
    </p:spTree>
    <p:extLst>
      <p:ext uri="{BB962C8B-B14F-4D97-AF65-F5344CB8AC3E}">
        <p14:creationId xmlns:p14="http://schemas.microsoft.com/office/powerpoint/2010/main" val="18955962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p:cNvCxnSpPr/>
          <p:nvPr/>
        </p:nvCxnSpPr>
        <p:spPr>
          <a:xfrm>
            <a:off x="313957" y="6558922"/>
            <a:ext cx="8163871" cy="11239"/>
          </a:xfrm>
          <a:prstGeom prst="line">
            <a:avLst/>
          </a:prstGeom>
          <a:ln w="31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44" name="正方形/長方形 43"/>
          <p:cNvSpPr/>
          <p:nvPr/>
        </p:nvSpPr>
        <p:spPr>
          <a:xfrm>
            <a:off x="461589" y="5156740"/>
            <a:ext cx="972000" cy="324413"/>
          </a:xfrm>
          <a:prstGeom prst="rect">
            <a:avLst/>
          </a:prstGeom>
          <a:pattFill prst="pct5">
            <a:fgClr>
              <a:schemeClr val="accent1"/>
            </a:fgClr>
            <a:bgClr>
              <a:schemeClr val="bg1"/>
            </a:bgClr>
          </a:pattFill>
          <a:ln w="9525">
            <a:solidFill>
              <a:schemeClr val="tx1">
                <a:lumMod val="50000"/>
                <a:lumOff val="50000"/>
              </a:schemeClr>
            </a:solidFill>
          </a:ln>
        </p:spPr>
        <p:style>
          <a:lnRef idx="2">
            <a:schemeClr val="accent6"/>
          </a:lnRef>
          <a:fillRef idx="1">
            <a:schemeClr val="lt1"/>
          </a:fillRef>
          <a:effectRef idx="0">
            <a:schemeClr val="accent6"/>
          </a:effectRef>
          <a:fontRef idx="minor">
            <a:schemeClr val="dk1"/>
          </a:fontRef>
        </p:style>
        <p:txBody>
          <a:bodyPr tIns="0" rtlCol="0" anchor="t" anchorCtr="0"/>
          <a:lstStyle/>
          <a:p>
            <a:pPr algn="ctr"/>
            <a:r>
              <a:rPr lang="ja-JP" altLang="en-US" sz="1200" b="1" dirty="0">
                <a:latin typeface="Meiryo UI" panose="020B0604030504040204" pitchFamily="50" charset="-128"/>
                <a:ea typeface="Meiryo UI" panose="020B0604030504040204" pitchFamily="50" charset="-128"/>
              </a:rPr>
              <a:t>４０</a:t>
            </a:r>
            <a:r>
              <a:rPr kumimoji="1" lang="ja-JP" altLang="en-US" sz="1200" b="1" dirty="0">
                <a:latin typeface="Meiryo UI" panose="020B0604030504040204" pitchFamily="50" charset="-128"/>
                <a:ea typeface="Meiryo UI" panose="020B0604030504040204" pitchFamily="50" charset="-128"/>
              </a:rPr>
              <a:t>人　</a:t>
            </a:r>
            <a:endParaRPr kumimoji="1" lang="ja-JP" altLang="en-US" sz="1200" dirty="0">
              <a:latin typeface="Meiryo UI" panose="020B0604030504040204" pitchFamily="50" charset="-128"/>
              <a:ea typeface="Meiryo UI" panose="020B0604030504040204" pitchFamily="50" charset="-128"/>
            </a:endParaRPr>
          </a:p>
        </p:txBody>
      </p:sp>
      <p:sp>
        <p:nvSpPr>
          <p:cNvPr id="45" name="正方形/長方形 44"/>
          <p:cNvSpPr/>
          <p:nvPr/>
        </p:nvSpPr>
        <p:spPr>
          <a:xfrm>
            <a:off x="461589" y="5495346"/>
            <a:ext cx="972000" cy="615600"/>
          </a:xfrm>
          <a:prstGeom prst="rect">
            <a:avLst/>
          </a:prstGeom>
          <a:solidFill>
            <a:schemeClr val="accent6">
              <a:lumMod val="75000"/>
            </a:schemeClr>
          </a:solidFill>
          <a:ln w="9525">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rPr>
              <a:t>９５人</a:t>
            </a: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sp>
        <p:nvSpPr>
          <p:cNvPr id="100" name="正方形/長方形 99"/>
          <p:cNvSpPr/>
          <p:nvPr/>
        </p:nvSpPr>
        <p:spPr>
          <a:xfrm>
            <a:off x="461589" y="6131229"/>
            <a:ext cx="972000" cy="424800"/>
          </a:xfrm>
          <a:prstGeom prst="rect">
            <a:avLst/>
          </a:prstGeom>
          <a:pattFill prst="wdUpDiag">
            <a:fgClr>
              <a:schemeClr val="accent5">
                <a:lumMod val="20000"/>
                <a:lumOff val="80000"/>
              </a:schemeClr>
            </a:fgClr>
            <a:bgClr>
              <a:schemeClr val="bg1"/>
            </a:bgClr>
          </a:pattFill>
          <a:ln w="9525">
            <a:solidFill>
              <a:schemeClr val="accent5">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６６</a:t>
            </a:r>
            <a:r>
              <a:rPr kumimoji="1" lang="ja-JP" altLang="en-US" sz="1200" b="1" dirty="0">
                <a:latin typeface="Meiryo UI" panose="020B0604030504040204" pitchFamily="50" charset="-128"/>
                <a:ea typeface="Meiryo UI" panose="020B0604030504040204" pitchFamily="50" charset="-128"/>
              </a:rPr>
              <a:t>人</a:t>
            </a:r>
          </a:p>
        </p:txBody>
      </p:sp>
      <p:sp>
        <p:nvSpPr>
          <p:cNvPr id="101" name="正方形/長方形 100"/>
          <p:cNvSpPr/>
          <p:nvPr/>
        </p:nvSpPr>
        <p:spPr>
          <a:xfrm>
            <a:off x="8647964" y="4567544"/>
            <a:ext cx="1116000" cy="576000"/>
          </a:xfrm>
          <a:prstGeom prst="rect">
            <a:avLst/>
          </a:prstGeom>
          <a:pattFill prst="pct5">
            <a:fgClr>
              <a:schemeClr val="accent1"/>
            </a:fgClr>
            <a:bgClr>
              <a:schemeClr val="bg1"/>
            </a:bgClr>
          </a:pattFill>
          <a:ln w="9525">
            <a:solidFill>
              <a:schemeClr val="tx1">
                <a:lumMod val="50000"/>
                <a:lumOff val="50000"/>
              </a:schemeClr>
            </a:solidFill>
          </a:ln>
        </p:spPr>
        <p:style>
          <a:lnRef idx="2">
            <a:schemeClr val="accent6"/>
          </a:lnRef>
          <a:fillRef idx="1">
            <a:schemeClr val="lt1"/>
          </a:fillRef>
          <a:effectRef idx="0">
            <a:schemeClr val="accent6"/>
          </a:effectRef>
          <a:fontRef idx="minor">
            <a:schemeClr val="dk1"/>
          </a:fontRef>
        </p:style>
        <p:txBody>
          <a:bodyPr rIns="72000" rtlCol="0" anchor="ctr"/>
          <a:lstStyle/>
          <a:p>
            <a:pPr algn="ctr"/>
            <a:r>
              <a:rPr lang="ja-JP" altLang="en-US" sz="1000" dirty="0">
                <a:latin typeface="Meiryo UI" panose="020B0604030504040204" pitchFamily="50" charset="-128"/>
                <a:ea typeface="Meiryo UI" panose="020B0604030504040204" pitchFamily="50" charset="-128"/>
              </a:rPr>
              <a:t>管理職他</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課長、課長代理</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医師、保健師等</a:t>
            </a:r>
            <a:endParaRPr lang="en-US" altLang="ja-JP" sz="900" dirty="0">
              <a:latin typeface="Meiryo UI" panose="020B0604030504040204" pitchFamily="50" charset="-128"/>
              <a:ea typeface="Meiryo UI" panose="020B0604030504040204" pitchFamily="50" charset="-128"/>
            </a:endParaRPr>
          </a:p>
        </p:txBody>
      </p:sp>
      <p:sp>
        <p:nvSpPr>
          <p:cNvPr id="102" name="正方形/長方形 101"/>
          <p:cNvSpPr/>
          <p:nvPr/>
        </p:nvSpPr>
        <p:spPr>
          <a:xfrm>
            <a:off x="8660674" y="5988541"/>
            <a:ext cx="1116000" cy="576000"/>
          </a:xfrm>
          <a:prstGeom prst="rect">
            <a:avLst/>
          </a:prstGeom>
          <a:pattFill prst="wdUpDiag">
            <a:fgClr>
              <a:schemeClr val="accent5">
                <a:lumMod val="20000"/>
                <a:lumOff val="80000"/>
              </a:schemeClr>
            </a:fgClr>
            <a:bgClr>
              <a:schemeClr val="bg1"/>
            </a:bgClr>
          </a:pattFill>
          <a:ln w="9525">
            <a:solidFill>
              <a:schemeClr val="accent5">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00" dirty="0">
                <a:latin typeface="Meiryo UI" panose="020B0604030504040204" pitchFamily="50" charset="-128"/>
                <a:ea typeface="Meiryo UI" panose="020B0604030504040204" pitchFamily="50" charset="-128"/>
              </a:rPr>
              <a:t>一時保護所職員</a:t>
            </a:r>
            <a:endParaRPr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児童指導員</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保育士等</a:t>
            </a:r>
          </a:p>
        </p:txBody>
      </p:sp>
      <p:sp>
        <p:nvSpPr>
          <p:cNvPr id="103" name="正方形/長方形 102"/>
          <p:cNvSpPr/>
          <p:nvPr/>
        </p:nvSpPr>
        <p:spPr>
          <a:xfrm>
            <a:off x="8647971" y="5589280"/>
            <a:ext cx="1116001" cy="360000"/>
          </a:xfrm>
          <a:prstGeom prst="rect">
            <a:avLst/>
          </a:prstGeom>
          <a:solidFill>
            <a:schemeClr val="accent6">
              <a:lumMod val="75000"/>
            </a:schemeClr>
          </a:solidFill>
          <a:ln w="9525">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00" dirty="0">
                <a:solidFill>
                  <a:schemeClr val="tx1"/>
                </a:solidFill>
                <a:latin typeface="Meiryo UI" panose="020B0604030504040204" pitchFamily="50" charset="-128"/>
                <a:ea typeface="Meiryo UI" panose="020B0604030504040204" pitchFamily="50" charset="-128"/>
              </a:rPr>
              <a:t>児童福祉司</a:t>
            </a:r>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105" name="正方形/長方形 104"/>
          <p:cNvSpPr/>
          <p:nvPr/>
        </p:nvSpPr>
        <p:spPr>
          <a:xfrm>
            <a:off x="2792760" y="4801650"/>
            <a:ext cx="972000" cy="777600"/>
          </a:xfrm>
          <a:prstGeom prst="rect">
            <a:avLst/>
          </a:prstGeom>
          <a:solidFill>
            <a:schemeClr val="accent6">
              <a:lumMod val="75000"/>
            </a:schemeClr>
          </a:solidFill>
          <a:ln w="9525">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rPr>
              <a:t>１２０人</a:t>
            </a: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sp>
        <p:nvSpPr>
          <p:cNvPr id="106" name="正方形/長方形 105"/>
          <p:cNvSpPr/>
          <p:nvPr/>
        </p:nvSpPr>
        <p:spPr>
          <a:xfrm>
            <a:off x="2792760" y="5601322"/>
            <a:ext cx="972000" cy="957600"/>
          </a:xfrm>
          <a:prstGeom prst="rect">
            <a:avLst/>
          </a:prstGeom>
          <a:pattFill prst="wdUpDiag">
            <a:fgClr>
              <a:schemeClr val="accent5">
                <a:lumMod val="20000"/>
                <a:lumOff val="80000"/>
              </a:schemeClr>
            </a:fgClr>
            <a:bgClr>
              <a:schemeClr val="bg1"/>
            </a:bgClr>
          </a:pattFill>
          <a:ln w="9525">
            <a:solidFill>
              <a:schemeClr val="accent5">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１４８人</a:t>
            </a:r>
          </a:p>
        </p:txBody>
      </p:sp>
      <p:sp>
        <p:nvSpPr>
          <p:cNvPr id="107" name="正方形/長方形 106"/>
          <p:cNvSpPr/>
          <p:nvPr/>
        </p:nvSpPr>
        <p:spPr>
          <a:xfrm>
            <a:off x="5101849" y="3078364"/>
            <a:ext cx="972000" cy="453600"/>
          </a:xfrm>
          <a:prstGeom prst="rect">
            <a:avLst/>
          </a:prstGeom>
          <a:pattFill prst="pct5">
            <a:fgClr>
              <a:schemeClr val="accent1"/>
            </a:fgClr>
            <a:bgClr>
              <a:schemeClr val="bg1"/>
            </a:bgClr>
          </a:pattFill>
          <a:ln w="9525">
            <a:solidFill>
              <a:schemeClr val="tx1">
                <a:lumMod val="50000"/>
                <a:lumOff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７０人</a:t>
            </a:r>
          </a:p>
        </p:txBody>
      </p:sp>
      <p:sp>
        <p:nvSpPr>
          <p:cNvPr id="109" name="正方形/長方形 108"/>
          <p:cNvSpPr/>
          <p:nvPr/>
        </p:nvSpPr>
        <p:spPr>
          <a:xfrm>
            <a:off x="5108250" y="5325128"/>
            <a:ext cx="962676" cy="1238400"/>
          </a:xfrm>
          <a:prstGeom prst="rect">
            <a:avLst/>
          </a:prstGeom>
          <a:pattFill prst="wdUpDiag">
            <a:fgClr>
              <a:schemeClr val="accent5">
                <a:lumMod val="20000"/>
                <a:lumOff val="80000"/>
              </a:schemeClr>
            </a:fgClr>
            <a:bgClr>
              <a:schemeClr val="bg1"/>
            </a:bgClr>
          </a:pattFill>
          <a:ln w="9525">
            <a:solidFill>
              <a:schemeClr val="accent5">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１９１人</a:t>
            </a:r>
          </a:p>
        </p:txBody>
      </p:sp>
      <p:sp>
        <p:nvSpPr>
          <p:cNvPr id="111" name="正方形/長方形 110"/>
          <p:cNvSpPr/>
          <p:nvPr/>
        </p:nvSpPr>
        <p:spPr>
          <a:xfrm>
            <a:off x="8642454" y="5188296"/>
            <a:ext cx="1116001" cy="360000"/>
          </a:xfrm>
          <a:prstGeom prst="rect">
            <a:avLst/>
          </a:prstGeom>
          <a:solidFill>
            <a:schemeClr val="accent6">
              <a:lumMod val="60000"/>
              <a:lumOff val="40000"/>
            </a:schemeClr>
          </a:solidFill>
          <a:ln w="9525">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00" dirty="0">
                <a:latin typeface="Meiryo UI" panose="020B0604030504040204" pitchFamily="50" charset="-128"/>
                <a:ea typeface="Meiryo UI" panose="020B0604030504040204" pitchFamily="50" charset="-128"/>
              </a:rPr>
              <a:t>児童心理司</a:t>
            </a:r>
            <a:endParaRPr kumimoji="1" lang="ja-JP" altLang="en-US" sz="1000" dirty="0">
              <a:latin typeface="Meiryo UI" panose="020B0604030504040204" pitchFamily="50" charset="-128"/>
              <a:ea typeface="Meiryo UI" panose="020B0604030504040204" pitchFamily="50" charset="-128"/>
            </a:endParaRPr>
          </a:p>
        </p:txBody>
      </p:sp>
      <p:cxnSp>
        <p:nvCxnSpPr>
          <p:cNvPr id="112" name="直線コネクタ 111"/>
          <p:cNvCxnSpPr/>
          <p:nvPr/>
        </p:nvCxnSpPr>
        <p:spPr>
          <a:xfrm flipV="1">
            <a:off x="3763499" y="3577321"/>
            <a:ext cx="1321986" cy="102238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5" name="正方形/長方形 144"/>
          <p:cNvSpPr/>
          <p:nvPr/>
        </p:nvSpPr>
        <p:spPr>
          <a:xfrm>
            <a:off x="9381316" y="1252809"/>
            <a:ext cx="414705" cy="3263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sz="1200" dirty="0">
              <a:solidFill>
                <a:srgbClr val="000000"/>
              </a:solidFill>
              <a:latin typeface="Meiryo UI" panose="020B0604030504040204" pitchFamily="50" charset="-128"/>
              <a:ea typeface="Meiryo UI" panose="020B0604030504040204" pitchFamily="50" charset="-128"/>
              <a:cs typeface="Meiryo UI"/>
            </a:endParaRPr>
          </a:p>
        </p:txBody>
      </p:sp>
      <p:sp>
        <p:nvSpPr>
          <p:cNvPr id="56" name="正方形/長方形 55"/>
          <p:cNvSpPr/>
          <p:nvPr/>
        </p:nvSpPr>
        <p:spPr>
          <a:xfrm>
            <a:off x="451463" y="4695785"/>
            <a:ext cx="1004208" cy="396000"/>
          </a:xfrm>
          <a:prstGeom prst="rect">
            <a:avLst/>
          </a:prstGeom>
          <a:solidFill>
            <a:schemeClr val="bg1"/>
          </a:solidFill>
          <a:ln w="6350">
            <a:no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７５</a:t>
            </a:r>
            <a:r>
              <a:rPr kumimoji="1" lang="ja-JP" altLang="en-US" sz="1200" b="1" dirty="0">
                <a:latin typeface="Meiryo UI" panose="020B0604030504040204" pitchFamily="50" charset="-128"/>
                <a:ea typeface="Meiryo UI" panose="020B0604030504040204" pitchFamily="50" charset="-128"/>
              </a:rPr>
              <a:t>人</a:t>
            </a:r>
            <a:endParaRPr kumimoji="1" lang="ja-JP" altLang="en-US" sz="1200" dirty="0">
              <a:latin typeface="Meiryo UI" panose="020B0604030504040204" pitchFamily="50" charset="-128"/>
              <a:ea typeface="Meiryo UI" panose="020B0604030504040204" pitchFamily="50" charset="-128"/>
            </a:endParaRPr>
          </a:p>
        </p:txBody>
      </p:sp>
      <p:cxnSp>
        <p:nvCxnSpPr>
          <p:cNvPr id="59" name="直線コネクタ 58"/>
          <p:cNvCxnSpPr/>
          <p:nvPr/>
        </p:nvCxnSpPr>
        <p:spPr>
          <a:xfrm flipV="1">
            <a:off x="3770296" y="5313858"/>
            <a:ext cx="1337954" cy="29188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4" name="正方形/長方形 63"/>
          <p:cNvSpPr/>
          <p:nvPr/>
        </p:nvSpPr>
        <p:spPr>
          <a:xfrm>
            <a:off x="7401272" y="2885496"/>
            <a:ext cx="972000" cy="518400"/>
          </a:xfrm>
          <a:prstGeom prst="rect">
            <a:avLst/>
          </a:prstGeom>
          <a:pattFill prst="pct5">
            <a:fgClr>
              <a:schemeClr val="accent1"/>
            </a:fgClr>
            <a:bgClr>
              <a:schemeClr val="bg1"/>
            </a:bgClr>
          </a:pattFill>
          <a:ln w="9525">
            <a:solidFill>
              <a:schemeClr val="tx1">
                <a:lumMod val="50000"/>
                <a:lumOff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８０人</a:t>
            </a:r>
          </a:p>
        </p:txBody>
      </p:sp>
      <p:sp>
        <p:nvSpPr>
          <p:cNvPr id="65" name="正方形/長方形 64"/>
          <p:cNvSpPr/>
          <p:nvPr/>
        </p:nvSpPr>
        <p:spPr>
          <a:xfrm>
            <a:off x="7401272" y="3957538"/>
            <a:ext cx="972000" cy="1238400"/>
          </a:xfrm>
          <a:prstGeom prst="rect">
            <a:avLst/>
          </a:prstGeom>
          <a:solidFill>
            <a:schemeClr val="accent6">
              <a:lumMod val="75000"/>
            </a:schemeClr>
          </a:solidFill>
          <a:ln w="9525">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rPr>
              <a:t>１９１人</a:t>
            </a: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sp>
        <p:nvSpPr>
          <p:cNvPr id="66" name="正方形/長方形 65"/>
          <p:cNvSpPr/>
          <p:nvPr/>
        </p:nvSpPr>
        <p:spPr>
          <a:xfrm>
            <a:off x="7404019" y="5217006"/>
            <a:ext cx="972000" cy="1346400"/>
          </a:xfrm>
          <a:prstGeom prst="rect">
            <a:avLst/>
          </a:prstGeom>
          <a:pattFill prst="wdUpDiag">
            <a:fgClr>
              <a:schemeClr val="accent5">
                <a:lumMod val="20000"/>
                <a:lumOff val="80000"/>
              </a:schemeClr>
            </a:fgClr>
            <a:bgClr>
              <a:schemeClr val="bg1"/>
            </a:bgClr>
          </a:pattFill>
          <a:ln w="9525">
            <a:solidFill>
              <a:schemeClr val="accent5">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２０８人</a:t>
            </a:r>
          </a:p>
        </p:txBody>
      </p:sp>
      <p:sp>
        <p:nvSpPr>
          <p:cNvPr id="67" name="正方形/長方形 66"/>
          <p:cNvSpPr/>
          <p:nvPr/>
        </p:nvSpPr>
        <p:spPr>
          <a:xfrm>
            <a:off x="7406640" y="3429673"/>
            <a:ext cx="966632" cy="504000"/>
          </a:xfrm>
          <a:prstGeom prst="rect">
            <a:avLst/>
          </a:prstGeom>
          <a:solidFill>
            <a:schemeClr val="accent6">
              <a:lumMod val="60000"/>
              <a:lumOff val="40000"/>
            </a:schemeClr>
          </a:solidFill>
          <a:ln w="9525">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latin typeface="Meiryo UI" panose="020B0604030504040204" pitchFamily="50" charset="-128"/>
                <a:ea typeface="Meiryo UI" panose="020B0604030504040204" pitchFamily="50" charset="-128"/>
              </a:rPr>
              <a:t>７８人</a:t>
            </a:r>
          </a:p>
        </p:txBody>
      </p:sp>
      <p:cxnSp>
        <p:nvCxnSpPr>
          <p:cNvPr id="68" name="直線コネクタ 67"/>
          <p:cNvCxnSpPr/>
          <p:nvPr/>
        </p:nvCxnSpPr>
        <p:spPr>
          <a:xfrm flipV="1">
            <a:off x="6073315" y="5202693"/>
            <a:ext cx="1324958" cy="9879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491607" y="1586125"/>
            <a:ext cx="1018345"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400" dirty="0">
                <a:solidFill>
                  <a:srgbClr val="000000"/>
                </a:solidFill>
                <a:latin typeface="Meiryo UI" panose="020B0604030504040204" pitchFamily="50" charset="-128"/>
                <a:ea typeface="Meiryo UI" panose="020B0604030504040204" pitchFamily="50" charset="-128"/>
                <a:cs typeface="Meiryo UI"/>
              </a:rPr>
              <a:t>【</a:t>
            </a:r>
            <a:r>
              <a:rPr lang="ja-JP" altLang="en-US" sz="1400" dirty="0">
                <a:solidFill>
                  <a:srgbClr val="000000"/>
                </a:solidFill>
                <a:latin typeface="Meiryo UI" panose="020B0604030504040204" pitchFamily="50" charset="-128"/>
                <a:ea typeface="Meiryo UI" panose="020B0604030504040204" pitchFamily="50" charset="-128"/>
                <a:cs typeface="Meiryo UI"/>
              </a:rPr>
              <a:t>大阪市</a:t>
            </a:r>
            <a:r>
              <a:rPr lang="en-US" altLang="ja-JP" sz="1400" dirty="0">
                <a:solidFill>
                  <a:srgbClr val="000000"/>
                </a:solidFill>
                <a:latin typeface="Meiryo UI" panose="020B0604030504040204" pitchFamily="50" charset="-128"/>
                <a:ea typeface="Meiryo UI" panose="020B0604030504040204" pitchFamily="50" charset="-128"/>
                <a:cs typeface="Meiryo UI"/>
              </a:rPr>
              <a:t>】</a:t>
            </a:r>
          </a:p>
        </p:txBody>
      </p:sp>
      <p:sp>
        <p:nvSpPr>
          <p:cNvPr id="147" name="正方形/長方形 146"/>
          <p:cNvSpPr/>
          <p:nvPr/>
        </p:nvSpPr>
        <p:spPr>
          <a:xfrm>
            <a:off x="2762811" y="1586125"/>
            <a:ext cx="1206021"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400" dirty="0">
                <a:solidFill>
                  <a:srgbClr val="000000"/>
                </a:solidFill>
                <a:latin typeface="Meiryo UI" panose="020B0604030504040204" pitchFamily="50" charset="-128"/>
                <a:ea typeface="Meiryo UI" panose="020B0604030504040204" pitchFamily="50" charset="-128"/>
                <a:cs typeface="Meiryo UI"/>
              </a:rPr>
              <a:t>【</a:t>
            </a:r>
            <a:r>
              <a:rPr lang="ja-JP" altLang="en-US" sz="1400" dirty="0">
                <a:solidFill>
                  <a:srgbClr val="000000"/>
                </a:solidFill>
                <a:latin typeface="Meiryo UI" panose="020B0604030504040204" pitchFamily="50" charset="-128"/>
                <a:ea typeface="Meiryo UI" panose="020B0604030504040204" pitchFamily="50" charset="-128"/>
                <a:cs typeface="Meiryo UI"/>
              </a:rPr>
              <a:t>特別区</a:t>
            </a:r>
            <a:r>
              <a:rPr lang="en-US" altLang="ja-JP" sz="800" dirty="0">
                <a:solidFill>
                  <a:srgbClr val="000000"/>
                </a:solidFill>
                <a:latin typeface="Meiryo UI" panose="020B0604030504040204" pitchFamily="50" charset="-128"/>
                <a:ea typeface="Meiryo UI" panose="020B0604030504040204" pitchFamily="50" charset="-128"/>
                <a:cs typeface="Meiryo UI"/>
              </a:rPr>
              <a:t>※1</a:t>
            </a:r>
            <a:r>
              <a:rPr lang="en-US" altLang="ja-JP" sz="1400" dirty="0">
                <a:solidFill>
                  <a:srgbClr val="000000"/>
                </a:solidFill>
                <a:latin typeface="Meiryo UI" panose="020B0604030504040204" pitchFamily="50" charset="-128"/>
                <a:ea typeface="Meiryo UI" panose="020B0604030504040204" pitchFamily="50" charset="-128"/>
                <a:cs typeface="Meiryo UI"/>
              </a:rPr>
              <a:t>】</a:t>
            </a:r>
          </a:p>
        </p:txBody>
      </p:sp>
      <p:sp>
        <p:nvSpPr>
          <p:cNvPr id="41" name="正方形/長方形 40"/>
          <p:cNvSpPr/>
          <p:nvPr/>
        </p:nvSpPr>
        <p:spPr>
          <a:xfrm>
            <a:off x="255496" y="1896177"/>
            <a:ext cx="1615823"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rgbClr val="000000"/>
                </a:solidFill>
                <a:latin typeface="ＭＳ Ｐゴシック" charset="-128"/>
                <a:ea typeface="Meiryo UI"/>
                <a:cs typeface="Meiryo UI"/>
              </a:rPr>
              <a:t>職員数</a:t>
            </a:r>
            <a:r>
              <a:rPr lang="ja-JP" altLang="en-US" sz="1400" b="1" u="sng" dirty="0">
                <a:solidFill>
                  <a:srgbClr val="000000"/>
                </a:solidFill>
                <a:latin typeface="ＭＳ Ｐゴシック" charset="-128"/>
                <a:ea typeface="Meiryo UI"/>
                <a:cs typeface="Meiryo UI"/>
              </a:rPr>
              <a:t>２７６</a:t>
            </a:r>
            <a:r>
              <a:rPr lang="ja-JP" altLang="en-US" sz="1400" dirty="0">
                <a:solidFill>
                  <a:srgbClr val="000000"/>
                </a:solidFill>
                <a:latin typeface="ＭＳ Ｐゴシック" charset="-128"/>
                <a:ea typeface="Meiryo UI"/>
                <a:cs typeface="Meiryo UI"/>
              </a:rPr>
              <a:t>人</a:t>
            </a:r>
            <a:r>
              <a:rPr lang="en-US" altLang="ja-JP" sz="800" dirty="0">
                <a:solidFill>
                  <a:srgbClr val="000000"/>
                </a:solidFill>
                <a:latin typeface="Meiryo UI" panose="020B0604030504040204" pitchFamily="50" charset="-128"/>
                <a:ea typeface="Meiryo UI" panose="020B0604030504040204" pitchFamily="50" charset="-128"/>
                <a:cs typeface="Meiryo UI"/>
              </a:rPr>
              <a:t>※2</a:t>
            </a:r>
            <a:endParaRPr lang="ja-JP" altLang="en-US" sz="1400" dirty="0">
              <a:solidFill>
                <a:srgbClr val="000000"/>
              </a:solidFill>
              <a:latin typeface="ＭＳ Ｐゴシック" charset="-128"/>
              <a:ea typeface="Meiryo UI"/>
              <a:cs typeface="Meiryo UI"/>
            </a:endParaRPr>
          </a:p>
        </p:txBody>
      </p:sp>
      <p:sp>
        <p:nvSpPr>
          <p:cNvPr id="42" name="正方形/長方形 41"/>
          <p:cNvSpPr/>
          <p:nvPr/>
        </p:nvSpPr>
        <p:spPr>
          <a:xfrm>
            <a:off x="2508637" y="1902600"/>
            <a:ext cx="1615823"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rgbClr val="000000"/>
                </a:solidFill>
                <a:latin typeface="ＭＳ Ｐゴシック" charset="-128"/>
                <a:ea typeface="Meiryo UI"/>
                <a:cs typeface="Meiryo UI"/>
              </a:rPr>
              <a:t>職員数</a:t>
            </a:r>
            <a:r>
              <a:rPr lang="ja-JP" altLang="en-US" sz="1400" b="1" u="sng" dirty="0">
                <a:solidFill>
                  <a:srgbClr val="000000"/>
                </a:solidFill>
                <a:latin typeface="ＭＳ Ｐゴシック" charset="-128"/>
                <a:ea typeface="Meiryo UI"/>
                <a:cs typeface="Meiryo UI"/>
              </a:rPr>
              <a:t>３１４</a:t>
            </a:r>
            <a:r>
              <a:rPr lang="ja-JP" altLang="en-US" sz="1400" dirty="0">
                <a:solidFill>
                  <a:srgbClr val="000000"/>
                </a:solidFill>
                <a:latin typeface="ＭＳ Ｐゴシック" charset="-128"/>
                <a:ea typeface="Meiryo UI"/>
                <a:cs typeface="Meiryo UI"/>
              </a:rPr>
              <a:t>人</a:t>
            </a:r>
            <a:r>
              <a:rPr lang="en-US" altLang="ja-JP" sz="800" dirty="0">
                <a:solidFill>
                  <a:srgbClr val="000000"/>
                </a:solidFill>
                <a:latin typeface="Meiryo UI" panose="020B0604030504040204" pitchFamily="50" charset="-128"/>
                <a:ea typeface="Meiryo UI" panose="020B0604030504040204" pitchFamily="50" charset="-128"/>
                <a:cs typeface="Meiryo UI"/>
              </a:rPr>
              <a:t>※2</a:t>
            </a:r>
            <a:endParaRPr lang="ja-JP" altLang="en-US" sz="1400" dirty="0">
              <a:solidFill>
                <a:srgbClr val="000000"/>
              </a:solidFill>
              <a:latin typeface="ＭＳ Ｐゴシック" charset="-128"/>
              <a:ea typeface="Meiryo UI"/>
              <a:cs typeface="Meiryo UI"/>
            </a:endParaRPr>
          </a:p>
        </p:txBody>
      </p:sp>
      <p:sp>
        <p:nvSpPr>
          <p:cNvPr id="48" name="テキスト ボックス 47"/>
          <p:cNvSpPr txBox="1"/>
          <p:nvPr/>
        </p:nvSpPr>
        <p:spPr>
          <a:xfrm>
            <a:off x="344489" y="6597352"/>
            <a:ext cx="3435780" cy="244381"/>
          </a:xfrm>
          <a:prstGeom prst="rect">
            <a:avLst/>
          </a:prstGeom>
          <a:noFill/>
        </p:spPr>
        <p:txBody>
          <a:bodyPr wrap="square" rtlCol="0">
            <a:spAutoFit/>
          </a:bodyPr>
          <a:lstStyle/>
          <a:p>
            <a:r>
              <a:rPr lang="en-US" altLang="ja-JP" sz="1000" dirty="0">
                <a:solidFill>
                  <a:srgbClr val="000000"/>
                </a:solidFill>
                <a:latin typeface="Meiryo UI" panose="020B0604030504040204" pitchFamily="50" charset="-128"/>
                <a:ea typeface="Meiryo UI" panose="020B0604030504040204" pitchFamily="50" charset="-128"/>
                <a:cs typeface="Meiryo UI"/>
              </a:rPr>
              <a:t>※1 </a:t>
            </a:r>
            <a:r>
              <a:rPr lang="ja-JP" altLang="en-US" sz="1000" dirty="0">
                <a:solidFill>
                  <a:srgbClr val="000000"/>
                </a:solidFill>
                <a:latin typeface="Meiryo UI" panose="020B0604030504040204" pitchFamily="50" charset="-128"/>
                <a:ea typeface="Meiryo UI" panose="020B0604030504040204" pitchFamily="50" charset="-128"/>
                <a:cs typeface="Meiryo UI"/>
              </a:rPr>
              <a:t>組織</a:t>
            </a:r>
            <a:r>
              <a:rPr lang="en-US" altLang="ja-JP" sz="1000" dirty="0">
                <a:solidFill>
                  <a:srgbClr val="000000"/>
                </a:solidFill>
                <a:latin typeface="Meiryo UI" panose="020B0604030504040204" pitchFamily="50" charset="-128"/>
                <a:ea typeface="Meiryo UI" panose="020B0604030504040204" pitchFamily="50" charset="-128"/>
                <a:cs typeface="Meiryo UI"/>
              </a:rPr>
              <a:t>-31</a:t>
            </a:r>
            <a:r>
              <a:rPr lang="ja-JP" altLang="en-US" sz="1000" dirty="0" err="1">
                <a:solidFill>
                  <a:srgbClr val="000000"/>
                </a:solidFill>
                <a:latin typeface="Meiryo UI" panose="020B0604030504040204" pitchFamily="50" charset="-128"/>
                <a:ea typeface="Meiryo UI" panose="020B0604030504040204" pitchFamily="50" charset="-128"/>
                <a:cs typeface="Meiryo UI"/>
              </a:rPr>
              <a:t>、</a:t>
            </a:r>
            <a:r>
              <a:rPr lang="en-US" altLang="ja-JP" sz="1000" dirty="0">
                <a:solidFill>
                  <a:srgbClr val="000000"/>
                </a:solidFill>
                <a:latin typeface="Meiryo UI" panose="020B0604030504040204" pitchFamily="50" charset="-128"/>
                <a:ea typeface="Meiryo UI" panose="020B0604030504040204" pitchFamily="50" charset="-128"/>
                <a:cs typeface="Meiryo UI"/>
              </a:rPr>
              <a:t>33</a:t>
            </a:r>
            <a:r>
              <a:rPr lang="ja-JP" altLang="en-US" sz="1000" dirty="0" err="1">
                <a:solidFill>
                  <a:srgbClr val="000000"/>
                </a:solidFill>
                <a:latin typeface="Meiryo UI" panose="020B0604030504040204" pitchFamily="50" charset="-128"/>
                <a:ea typeface="Meiryo UI" panose="020B0604030504040204" pitchFamily="50" charset="-128"/>
                <a:cs typeface="Meiryo UI"/>
              </a:rPr>
              <a:t>、</a:t>
            </a:r>
            <a:r>
              <a:rPr lang="en-US" altLang="ja-JP" sz="1000" dirty="0">
                <a:solidFill>
                  <a:srgbClr val="000000"/>
                </a:solidFill>
                <a:latin typeface="Meiryo UI" panose="020B0604030504040204" pitchFamily="50" charset="-128"/>
                <a:ea typeface="Meiryo UI" panose="020B0604030504040204" pitchFamily="50" charset="-128"/>
                <a:cs typeface="Meiryo UI"/>
              </a:rPr>
              <a:t>35</a:t>
            </a:r>
            <a:r>
              <a:rPr lang="ja-JP" altLang="en-US" sz="1000" dirty="0" err="1">
                <a:solidFill>
                  <a:srgbClr val="000000"/>
                </a:solidFill>
                <a:latin typeface="Meiryo UI" panose="020B0604030504040204" pitchFamily="50" charset="-128"/>
                <a:ea typeface="Meiryo UI" panose="020B0604030504040204" pitchFamily="50" charset="-128"/>
                <a:cs typeface="Meiryo UI"/>
              </a:rPr>
              <a:t>、</a:t>
            </a:r>
            <a:r>
              <a:rPr lang="en-US" altLang="ja-JP" sz="1000" dirty="0">
                <a:solidFill>
                  <a:srgbClr val="000000"/>
                </a:solidFill>
                <a:latin typeface="Meiryo UI" panose="020B0604030504040204" pitchFamily="50" charset="-128"/>
                <a:ea typeface="Meiryo UI" panose="020B0604030504040204" pitchFamily="50" charset="-128"/>
                <a:cs typeface="Meiryo UI"/>
              </a:rPr>
              <a:t>37 </a:t>
            </a:r>
            <a:r>
              <a:rPr lang="ja-JP" altLang="en-US" sz="1000" dirty="0">
                <a:solidFill>
                  <a:srgbClr val="000000"/>
                </a:solidFill>
                <a:latin typeface="Meiryo UI" panose="020B0604030504040204" pitchFamily="50" charset="-128"/>
                <a:ea typeface="Meiryo UI" panose="020B0604030504040204" pitchFamily="50" charset="-128"/>
                <a:cs typeface="Meiryo UI"/>
              </a:rPr>
              <a:t>のこども相談センターの職員数の計</a:t>
            </a:r>
            <a:endParaRPr kumimoji="1" lang="ja-JP" altLang="en-US" sz="1000" dirty="0"/>
          </a:p>
        </p:txBody>
      </p:sp>
      <p:sp>
        <p:nvSpPr>
          <p:cNvPr id="49" name="テキスト ボックス 48"/>
          <p:cNvSpPr txBox="1"/>
          <p:nvPr/>
        </p:nvSpPr>
        <p:spPr>
          <a:xfrm>
            <a:off x="3800872" y="6604808"/>
            <a:ext cx="1741148" cy="246221"/>
          </a:xfrm>
          <a:prstGeom prst="rect">
            <a:avLst/>
          </a:prstGeom>
          <a:noFill/>
        </p:spPr>
        <p:txBody>
          <a:bodyPr wrap="square" rtlCol="0">
            <a:spAutoFit/>
          </a:bodyPr>
          <a:lstStyle/>
          <a:p>
            <a:r>
              <a:rPr lang="en-US" altLang="ja-JP" sz="1000" dirty="0">
                <a:solidFill>
                  <a:srgbClr val="000000"/>
                </a:solidFill>
                <a:latin typeface="Meiryo UI" panose="020B0604030504040204" pitchFamily="50" charset="-128"/>
                <a:ea typeface="Meiryo UI" panose="020B0604030504040204" pitchFamily="50" charset="-128"/>
                <a:cs typeface="Meiryo UI"/>
              </a:rPr>
              <a:t>※2</a:t>
            </a:r>
            <a:r>
              <a:rPr lang="ja-JP" altLang="en-US" sz="1000" dirty="0">
                <a:solidFill>
                  <a:srgbClr val="000000"/>
                </a:solidFill>
                <a:latin typeface="Meiryo UI" panose="020B0604030504040204" pitchFamily="50" charset="-128"/>
                <a:ea typeface="Meiryo UI" panose="020B0604030504040204" pitchFamily="50" charset="-128"/>
                <a:cs typeface="Meiryo UI"/>
              </a:rPr>
              <a:t>　</a:t>
            </a:r>
            <a:r>
              <a:rPr lang="ja-JP" altLang="en-US" sz="1000" dirty="0">
                <a:solidFill>
                  <a:srgbClr val="000000"/>
                </a:solidFill>
                <a:latin typeface="ＭＳ Ｐゴシック" charset="-128"/>
                <a:ea typeface="Meiryo UI"/>
                <a:cs typeface="Meiryo UI"/>
              </a:rPr>
              <a:t>技能労務職を含まず</a:t>
            </a:r>
            <a:endParaRPr kumimoji="1" lang="ja-JP" altLang="en-US" sz="1000" dirty="0"/>
          </a:p>
        </p:txBody>
      </p:sp>
      <p:sp>
        <p:nvSpPr>
          <p:cNvPr id="52" name="正方形/長方形 51"/>
          <p:cNvSpPr/>
          <p:nvPr/>
        </p:nvSpPr>
        <p:spPr>
          <a:xfrm>
            <a:off x="5106496" y="3555333"/>
            <a:ext cx="962706" cy="500400"/>
          </a:xfrm>
          <a:prstGeom prst="rect">
            <a:avLst/>
          </a:prstGeom>
          <a:solidFill>
            <a:schemeClr val="accent6">
              <a:lumMod val="60000"/>
              <a:lumOff val="40000"/>
            </a:schemeClr>
          </a:solidFill>
          <a:ln w="9525">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latin typeface="Meiryo UI" panose="020B0604030504040204" pitchFamily="50" charset="-128"/>
                <a:ea typeface="Meiryo UI" panose="020B0604030504040204" pitchFamily="50" charset="-128"/>
              </a:rPr>
              <a:t>７７</a:t>
            </a:r>
            <a:r>
              <a:rPr kumimoji="1" lang="ja-JP" altLang="en-US" sz="1200" b="1" dirty="0">
                <a:latin typeface="Meiryo UI" panose="020B0604030504040204" pitchFamily="50" charset="-128"/>
                <a:ea typeface="Meiryo UI" panose="020B0604030504040204" pitchFamily="50" charset="-128"/>
              </a:rPr>
              <a:t>人</a:t>
            </a:r>
          </a:p>
        </p:txBody>
      </p:sp>
      <p:sp>
        <p:nvSpPr>
          <p:cNvPr id="58" name="正方形/長方形 57"/>
          <p:cNvSpPr/>
          <p:nvPr/>
        </p:nvSpPr>
        <p:spPr>
          <a:xfrm>
            <a:off x="5101969" y="4080806"/>
            <a:ext cx="972000" cy="1224000"/>
          </a:xfrm>
          <a:prstGeom prst="rect">
            <a:avLst/>
          </a:prstGeom>
          <a:solidFill>
            <a:schemeClr val="accent6">
              <a:lumMod val="75000"/>
            </a:schemeClr>
          </a:solidFill>
          <a:ln w="9525">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rPr>
              <a:t>１８９人</a:t>
            </a: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cxnSp>
        <p:nvCxnSpPr>
          <p:cNvPr id="61" name="直線コネクタ 60"/>
          <p:cNvCxnSpPr/>
          <p:nvPr/>
        </p:nvCxnSpPr>
        <p:spPr>
          <a:xfrm flipV="1">
            <a:off x="6084292" y="2894739"/>
            <a:ext cx="1313981" cy="17234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73" name="正方形/長方形 72"/>
          <p:cNvSpPr/>
          <p:nvPr/>
        </p:nvSpPr>
        <p:spPr>
          <a:xfrm>
            <a:off x="2795506" y="4403328"/>
            <a:ext cx="962676" cy="379880"/>
          </a:xfrm>
          <a:prstGeom prst="rect">
            <a:avLst/>
          </a:prstGeom>
          <a:pattFill prst="pct5">
            <a:fgClr>
              <a:schemeClr val="accent1"/>
            </a:fgClr>
            <a:bgClr>
              <a:schemeClr val="bg1"/>
            </a:bgClr>
          </a:pattFill>
          <a:ln w="9525">
            <a:solidFill>
              <a:schemeClr val="tx1">
                <a:lumMod val="50000"/>
                <a:lumOff val="50000"/>
              </a:schemeClr>
            </a:solidFill>
          </a:ln>
        </p:spPr>
        <p:style>
          <a:lnRef idx="2">
            <a:schemeClr val="accent6"/>
          </a:lnRef>
          <a:fillRef idx="1">
            <a:schemeClr val="lt1"/>
          </a:fillRef>
          <a:effectRef idx="0">
            <a:schemeClr val="accent6"/>
          </a:effectRef>
          <a:fontRef idx="minor">
            <a:schemeClr val="dk1"/>
          </a:fontRef>
        </p:style>
        <p:txBody>
          <a:bodyPr rtlCol="0" anchor="t" anchorCtr="0"/>
          <a:lstStyle/>
          <a:p>
            <a:pPr algn="ctr"/>
            <a:r>
              <a:rPr kumimoji="1" lang="ja-JP" altLang="en-US" sz="1200" b="1" dirty="0">
                <a:latin typeface="Meiryo UI" panose="020B0604030504040204" pitchFamily="50" charset="-128"/>
                <a:ea typeface="Meiryo UI" panose="020B0604030504040204" pitchFamily="50" charset="-128"/>
              </a:rPr>
              <a:t>４６人</a:t>
            </a:r>
          </a:p>
        </p:txBody>
      </p:sp>
      <p:cxnSp>
        <p:nvCxnSpPr>
          <p:cNvPr id="80" name="直線コネクタ 79"/>
          <p:cNvCxnSpPr/>
          <p:nvPr/>
        </p:nvCxnSpPr>
        <p:spPr>
          <a:xfrm flipV="1">
            <a:off x="1433589" y="5601322"/>
            <a:ext cx="1359171" cy="52151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flipV="1">
            <a:off x="1437773" y="4822171"/>
            <a:ext cx="1339306" cy="660843"/>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86" name="テキスト ボックス 85"/>
          <p:cNvSpPr txBox="1"/>
          <p:nvPr/>
        </p:nvSpPr>
        <p:spPr>
          <a:xfrm>
            <a:off x="1514638" y="5373622"/>
            <a:ext cx="1326927" cy="46166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配置基準の変更による増員</a:t>
            </a:r>
            <a:endParaRPr kumimoji="1" lang="ja-JP" altLang="en-US" sz="1200" b="1" dirty="0">
              <a:latin typeface="Meiryo UI" panose="020B0604030504040204" pitchFamily="50" charset="-128"/>
              <a:ea typeface="Meiryo UI" panose="020B0604030504040204" pitchFamily="50" charset="-128"/>
            </a:endParaRPr>
          </a:p>
        </p:txBody>
      </p:sp>
      <p:sp>
        <p:nvSpPr>
          <p:cNvPr id="92" name="テキスト ボックス 91"/>
          <p:cNvSpPr txBox="1"/>
          <p:nvPr/>
        </p:nvSpPr>
        <p:spPr>
          <a:xfrm>
            <a:off x="134041" y="2978944"/>
            <a:ext cx="2522951" cy="707886"/>
          </a:xfrm>
          <a:prstGeom prst="rect">
            <a:avLst/>
          </a:prstGeom>
          <a:noFill/>
        </p:spPr>
        <p:txBody>
          <a:bodyPr wrap="square" rtlCol="0">
            <a:spAutoFit/>
          </a:bodyPr>
          <a:lstStyle/>
          <a:p>
            <a:r>
              <a:rPr lang="en-US" altLang="ja-JP" sz="1000" dirty="0">
                <a:solidFill>
                  <a:srgbClr val="000000"/>
                </a:solidFill>
                <a:latin typeface="Meiryo UI" panose="020B0604030504040204" pitchFamily="50" charset="-128"/>
                <a:ea typeface="Meiryo UI" panose="020B0604030504040204" pitchFamily="50" charset="-128"/>
              </a:rPr>
              <a:t>H28</a:t>
            </a:r>
            <a:r>
              <a:rPr lang="ja-JP" altLang="en-US" sz="1000" dirty="0">
                <a:solidFill>
                  <a:srgbClr val="000000"/>
                </a:solidFill>
                <a:latin typeface="Meiryo UI" panose="020B0604030504040204" pitchFamily="50" charset="-128"/>
                <a:ea typeface="Meiryo UI" panose="020B0604030504040204" pitchFamily="50" charset="-128"/>
              </a:rPr>
              <a:t>大阪市現員数</a:t>
            </a:r>
            <a:r>
              <a:rPr lang="en-US" altLang="ja-JP" sz="1000" dirty="0">
                <a:solidFill>
                  <a:srgbClr val="000000"/>
                </a:solidFill>
                <a:latin typeface="Meiryo UI" panose="020B0604030504040204" pitchFamily="50" charset="-128"/>
                <a:ea typeface="Meiryo UI" panose="020B0604030504040204" pitchFamily="50" charset="-128"/>
              </a:rPr>
              <a:t>201</a:t>
            </a:r>
            <a:r>
              <a:rPr lang="ja-JP" altLang="en-US" sz="1000" dirty="0">
                <a:solidFill>
                  <a:srgbClr val="000000"/>
                </a:solidFill>
                <a:latin typeface="Meiryo UI" panose="020B0604030504040204" pitchFamily="50" charset="-128"/>
                <a:ea typeface="Meiryo UI" panose="020B0604030504040204" pitchFamily="50" charset="-128"/>
              </a:rPr>
              <a:t>人をもとに、特別区設置時点までの変動を想定（＋</a:t>
            </a:r>
            <a:r>
              <a:rPr lang="en-US" altLang="ja-JP" sz="1000" dirty="0">
                <a:solidFill>
                  <a:srgbClr val="000000"/>
                </a:solidFill>
                <a:latin typeface="Meiryo UI" panose="020B0604030504040204" pitchFamily="50" charset="-128"/>
                <a:ea typeface="Meiryo UI" panose="020B0604030504040204" pitchFamily="50" charset="-128"/>
              </a:rPr>
              <a:t>75</a:t>
            </a:r>
            <a:r>
              <a:rPr lang="ja-JP" altLang="en-US" sz="1000" dirty="0">
                <a:solidFill>
                  <a:srgbClr val="000000"/>
                </a:solidFill>
                <a:latin typeface="Meiryo UI" panose="020B0604030504040204" pitchFamily="50" charset="-128"/>
                <a:ea typeface="Meiryo UI" panose="020B0604030504040204" pitchFamily="50" charset="-128"/>
              </a:rPr>
              <a:t>人）</a:t>
            </a:r>
            <a:endParaRPr lang="en-US" altLang="ja-JP" sz="1000" dirty="0">
              <a:solidFill>
                <a:srgbClr val="000000"/>
              </a:solidFill>
              <a:latin typeface="Meiryo UI" panose="020B0604030504040204" pitchFamily="50" charset="-128"/>
              <a:ea typeface="Meiryo UI" panose="020B0604030504040204" pitchFamily="50" charset="-128"/>
            </a:endParaRPr>
          </a:p>
          <a:p>
            <a:r>
              <a:rPr lang="ja-JP" altLang="en-US" sz="1000" dirty="0">
                <a:solidFill>
                  <a:srgbClr val="000000"/>
                </a:solidFill>
                <a:latin typeface="Meiryo UI" panose="020B0604030504040204" pitchFamily="50" charset="-128"/>
                <a:ea typeface="Meiryo UI" panose="020B0604030504040204" pitchFamily="50" charset="-128"/>
              </a:rPr>
              <a:t>　・ 児童相談所の増設（２か所→３か所）</a:t>
            </a:r>
            <a:endParaRPr lang="en-US" altLang="ja-JP" sz="1000" dirty="0">
              <a:solidFill>
                <a:srgbClr val="000000"/>
              </a:solidFill>
              <a:latin typeface="Meiryo UI" panose="020B0604030504040204" pitchFamily="50" charset="-128"/>
              <a:ea typeface="Meiryo UI" panose="020B0604030504040204" pitchFamily="50" charset="-128"/>
            </a:endParaRPr>
          </a:p>
          <a:p>
            <a:r>
              <a:rPr lang="ja-JP" altLang="en-US" sz="1000" dirty="0">
                <a:solidFill>
                  <a:srgbClr val="000000"/>
                </a:solidFill>
                <a:latin typeface="Meiryo UI" panose="020B0604030504040204" pitchFamily="50" charset="-128"/>
                <a:ea typeface="Meiryo UI" panose="020B0604030504040204" pitchFamily="50" charset="-128"/>
              </a:rPr>
              <a:t>　・ 法令の配置基準の変更による増</a:t>
            </a:r>
            <a:endParaRPr kumimoji="1" lang="ja-JP" altLang="en-US" sz="1000" dirty="0"/>
          </a:p>
        </p:txBody>
      </p:sp>
      <p:sp>
        <p:nvSpPr>
          <p:cNvPr id="94" name="テキスト ボックス 93"/>
          <p:cNvSpPr txBox="1"/>
          <p:nvPr/>
        </p:nvSpPr>
        <p:spPr>
          <a:xfrm>
            <a:off x="2229114" y="3677933"/>
            <a:ext cx="1393107" cy="553998"/>
          </a:xfrm>
          <a:prstGeom prst="rect">
            <a:avLst/>
          </a:prstGeom>
          <a:noFill/>
        </p:spPr>
        <p:txBody>
          <a:bodyPr wrap="square" rtlCol="0">
            <a:spAutoFit/>
          </a:bodyPr>
          <a:lstStyle/>
          <a:p>
            <a:r>
              <a:rPr lang="ja-JP" altLang="en-US" sz="1000" dirty="0">
                <a:solidFill>
                  <a:srgbClr val="000000"/>
                </a:solidFill>
                <a:latin typeface="Meiryo UI" panose="020B0604030504040204" pitchFamily="50" charset="-128"/>
                <a:ea typeface="Meiryo UI" panose="020B0604030504040204" pitchFamily="50" charset="-128"/>
              </a:rPr>
              <a:t>法令の配置基準がないため、児童心理司は内数として算定</a:t>
            </a:r>
            <a:endParaRPr kumimoji="1" lang="ja-JP" altLang="en-US" sz="1000" dirty="0"/>
          </a:p>
        </p:txBody>
      </p:sp>
      <p:cxnSp>
        <p:nvCxnSpPr>
          <p:cNvPr id="96" name="直線コネクタ 95"/>
          <p:cNvCxnSpPr/>
          <p:nvPr/>
        </p:nvCxnSpPr>
        <p:spPr>
          <a:xfrm>
            <a:off x="2737096" y="4218065"/>
            <a:ext cx="150684" cy="382201"/>
          </a:xfrm>
          <a:prstGeom prst="line">
            <a:avLst/>
          </a:prstGeom>
          <a:ln w="6350">
            <a:solidFill>
              <a:schemeClr val="tx1">
                <a:lumMod val="75000"/>
                <a:lumOff val="2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flipH="1">
            <a:off x="669790" y="2318708"/>
            <a:ext cx="195938" cy="619881"/>
          </a:xfrm>
          <a:prstGeom prst="line">
            <a:avLst/>
          </a:prstGeom>
          <a:ln w="6350">
            <a:solidFill>
              <a:schemeClr val="tx1">
                <a:lumMod val="75000"/>
                <a:lumOff val="2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49" name="直線コネクタ 148"/>
          <p:cNvCxnSpPr/>
          <p:nvPr/>
        </p:nvCxnSpPr>
        <p:spPr>
          <a:xfrm flipV="1">
            <a:off x="3750353" y="3095297"/>
            <a:ext cx="1342811" cy="131386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53" name="大かっこ 152"/>
          <p:cNvSpPr/>
          <p:nvPr/>
        </p:nvSpPr>
        <p:spPr>
          <a:xfrm>
            <a:off x="8707003" y="4760368"/>
            <a:ext cx="997942" cy="365760"/>
          </a:xfrm>
          <a:prstGeom prst="bracketPair">
            <a:avLst>
              <a:gd name="adj" fmla="val 11871"/>
            </a:avLst>
          </a:prstGeom>
          <a:ln w="31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5" name="大かっこ 154"/>
          <p:cNvSpPr/>
          <p:nvPr/>
        </p:nvSpPr>
        <p:spPr>
          <a:xfrm>
            <a:off x="8733600" y="6199260"/>
            <a:ext cx="997942" cy="342761"/>
          </a:xfrm>
          <a:prstGeom prst="bracketPair">
            <a:avLst>
              <a:gd name="adj" fmla="val 11871"/>
            </a:avLst>
          </a:prstGeom>
          <a:ln w="31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7" name="正方形/長方形 156"/>
          <p:cNvSpPr/>
          <p:nvPr/>
        </p:nvSpPr>
        <p:spPr>
          <a:xfrm>
            <a:off x="134041" y="562935"/>
            <a:ext cx="9624414" cy="720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rgbClr val="000000"/>
                </a:solidFill>
                <a:latin typeface="ＭＳ Ｐゴシック" charset="-128"/>
                <a:ea typeface="Meiryo UI"/>
                <a:cs typeface="Meiryo UI"/>
              </a:rPr>
              <a:t>◆ 特別区設置による体制整備増について、</a:t>
            </a:r>
            <a:r>
              <a:rPr lang="en-US" altLang="ja-JP" sz="1400" dirty="0">
                <a:solidFill>
                  <a:schemeClr val="tx1"/>
                </a:solidFill>
                <a:latin typeface="Meiryo UI" panose="020B0604030504040204" pitchFamily="50" charset="-128"/>
                <a:ea typeface="Meiryo UI" panose="020B0604030504040204" pitchFamily="50" charset="-128"/>
              </a:rPr>
              <a:t> H29</a:t>
            </a:r>
            <a:r>
              <a:rPr lang="ja-JP" altLang="en-US" sz="1400" dirty="0">
                <a:solidFill>
                  <a:schemeClr val="tx1"/>
                </a:solidFill>
                <a:latin typeface="Meiryo UI" panose="020B0604030504040204" pitchFamily="50" charset="-128"/>
                <a:ea typeface="Meiryo UI" panose="020B0604030504040204" pitchFamily="50" charset="-128"/>
              </a:rPr>
              <a:t>年９月時点</a:t>
            </a:r>
            <a:r>
              <a:rPr lang="ja-JP" altLang="en-US" sz="1400" dirty="0">
                <a:solidFill>
                  <a:srgbClr val="000000"/>
                </a:solidFill>
                <a:latin typeface="ＭＳ Ｐゴシック" charset="-128"/>
                <a:ea typeface="Meiryo UI"/>
                <a:cs typeface="Meiryo UI"/>
              </a:rPr>
              <a:t>と</a:t>
            </a:r>
            <a:r>
              <a:rPr lang="ja-JP" altLang="en-US" sz="1400" dirty="0">
                <a:solidFill>
                  <a:srgbClr val="000000"/>
                </a:solidFill>
                <a:latin typeface="Meiryo UI" panose="020B0604030504040204" pitchFamily="50" charset="-128"/>
                <a:ea typeface="Meiryo UI" panose="020B0604030504040204" pitchFamily="50" charset="-128"/>
                <a:cs typeface="Meiryo UI"/>
              </a:rPr>
              <a:t>Ｒ元年</a:t>
            </a:r>
            <a:r>
              <a:rPr lang="en-US" altLang="ja-JP" sz="1400" dirty="0">
                <a:solidFill>
                  <a:srgbClr val="000000"/>
                </a:solidFill>
                <a:latin typeface="Meiryo UI" panose="020B0604030504040204" pitchFamily="50" charset="-128"/>
                <a:ea typeface="Meiryo UI" panose="020B0604030504040204" pitchFamily="50" charset="-128"/>
                <a:cs typeface="Meiryo UI"/>
              </a:rPr>
              <a:t>10</a:t>
            </a:r>
            <a:r>
              <a:rPr lang="ja-JP" altLang="en-US" sz="1400" dirty="0">
                <a:solidFill>
                  <a:srgbClr val="000000"/>
                </a:solidFill>
                <a:latin typeface="Meiryo UI" panose="020B0604030504040204" pitchFamily="50" charset="-128"/>
                <a:ea typeface="Meiryo UI" panose="020B0604030504040204" pitchFamily="50" charset="-128"/>
                <a:cs typeface="Meiryo UI"/>
              </a:rPr>
              <a:t>月</a:t>
            </a:r>
            <a:r>
              <a:rPr lang="ja-JP" altLang="en-US" sz="1400" dirty="0">
                <a:solidFill>
                  <a:srgbClr val="000000"/>
                </a:solidFill>
                <a:latin typeface="ＭＳ Ｐゴシック" charset="-128"/>
                <a:ea typeface="Meiryo UI"/>
                <a:cs typeface="Meiryo UI"/>
              </a:rPr>
              <a:t>こども青少年局試算時点を比較すると、減少する見込み</a:t>
            </a:r>
            <a:endParaRPr lang="en-US" altLang="ja-JP" sz="1400" dirty="0">
              <a:solidFill>
                <a:srgbClr val="000000"/>
              </a:solidFill>
              <a:latin typeface="ＭＳ Ｐゴシック" charset="-128"/>
              <a:ea typeface="Meiryo UI"/>
              <a:cs typeface="Meiryo UI"/>
            </a:endParaRPr>
          </a:p>
          <a:p>
            <a:pPr>
              <a:defRPr/>
            </a:pPr>
            <a:r>
              <a:rPr lang="ja-JP" altLang="en-US" sz="1400" dirty="0">
                <a:solidFill>
                  <a:srgbClr val="000000"/>
                </a:solidFill>
                <a:latin typeface="ＭＳ Ｐゴシック" charset="-128"/>
                <a:ea typeface="Meiryo UI"/>
                <a:cs typeface="Meiryo UI"/>
              </a:rPr>
              <a:t>◆ </a:t>
            </a:r>
            <a:r>
              <a:rPr lang="ja-JP" altLang="en-US" sz="1400" dirty="0">
                <a:solidFill>
                  <a:srgbClr val="000000"/>
                </a:solidFill>
                <a:latin typeface="Meiryo UI" panose="020B0604030504040204" pitchFamily="50" charset="-128"/>
                <a:ea typeface="Meiryo UI" panose="020B0604030504040204" pitchFamily="50" charset="-128"/>
                <a:cs typeface="Meiryo UI"/>
              </a:rPr>
              <a:t>Ｒ元年</a:t>
            </a:r>
            <a:r>
              <a:rPr lang="en-US" altLang="ja-JP" sz="1400" dirty="0">
                <a:solidFill>
                  <a:srgbClr val="000000"/>
                </a:solidFill>
                <a:latin typeface="Meiryo UI" panose="020B0604030504040204" pitchFamily="50" charset="-128"/>
                <a:ea typeface="Meiryo UI" panose="020B0604030504040204" pitchFamily="50" charset="-128"/>
                <a:cs typeface="Meiryo UI"/>
              </a:rPr>
              <a:t>10</a:t>
            </a:r>
            <a:r>
              <a:rPr lang="ja-JP" altLang="en-US" sz="1400" dirty="0">
                <a:solidFill>
                  <a:srgbClr val="000000"/>
                </a:solidFill>
                <a:latin typeface="Meiryo UI" panose="020B0604030504040204" pitchFamily="50" charset="-128"/>
                <a:ea typeface="Meiryo UI" panose="020B0604030504040204" pitchFamily="50" charset="-128"/>
                <a:cs typeface="Meiryo UI"/>
              </a:rPr>
              <a:t>月</a:t>
            </a:r>
            <a:r>
              <a:rPr lang="ja-JP" altLang="en-US" sz="1400" dirty="0">
                <a:solidFill>
                  <a:srgbClr val="000000"/>
                </a:solidFill>
                <a:latin typeface="ＭＳ Ｐゴシック" charset="-128"/>
                <a:ea typeface="Meiryo UI"/>
                <a:cs typeface="Meiryo UI"/>
              </a:rPr>
              <a:t>時点でのこども青少年局の試算に基づくものであるため、具体の職員配置については、特別区設置時点の法令の</a:t>
            </a:r>
            <a:endParaRPr lang="en-US" altLang="ja-JP" sz="1400" dirty="0">
              <a:solidFill>
                <a:srgbClr val="000000"/>
              </a:solidFill>
              <a:latin typeface="ＭＳ Ｐゴシック" charset="-128"/>
              <a:ea typeface="Meiryo UI"/>
              <a:cs typeface="Meiryo UI"/>
            </a:endParaRPr>
          </a:p>
          <a:p>
            <a:pPr>
              <a:defRPr/>
            </a:pPr>
            <a:r>
              <a:rPr lang="ja-JP" altLang="en-US" sz="1400" dirty="0">
                <a:solidFill>
                  <a:srgbClr val="000000"/>
                </a:solidFill>
                <a:latin typeface="ＭＳ Ｐゴシック" charset="-128"/>
                <a:ea typeface="Meiryo UI"/>
                <a:cs typeface="Meiryo UI"/>
              </a:rPr>
              <a:t>　　配置基準などに基づき検討</a:t>
            </a:r>
            <a:endParaRPr lang="en-US" altLang="ja-JP" sz="1400" dirty="0">
              <a:solidFill>
                <a:srgbClr val="000000"/>
              </a:solidFill>
              <a:latin typeface="Meiryo UI" panose="020B0604030504040204" pitchFamily="50" charset="-128"/>
              <a:ea typeface="Meiryo UI" panose="020B0604030504040204" pitchFamily="50" charset="-128"/>
              <a:cs typeface="Meiryo UI"/>
            </a:endParaRPr>
          </a:p>
        </p:txBody>
      </p:sp>
      <p:sp>
        <p:nvSpPr>
          <p:cNvPr id="158" name="テキスト ボックス 157"/>
          <p:cNvSpPr txBox="1"/>
          <p:nvPr/>
        </p:nvSpPr>
        <p:spPr>
          <a:xfrm>
            <a:off x="3888949" y="3333707"/>
            <a:ext cx="1326927" cy="46166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児童相談所の</a:t>
            </a:r>
            <a:endParaRPr lang="en-US" altLang="ja-JP" sz="1200" b="1" dirty="0">
              <a:latin typeface="Meiryo UI" panose="020B0604030504040204" pitchFamily="50" charset="-128"/>
              <a:ea typeface="Meiryo UI" panose="020B0604030504040204" pitchFamily="50" charset="-128"/>
            </a:endParaRPr>
          </a:p>
          <a:p>
            <a:r>
              <a:rPr kumimoji="1" lang="ja-JP" altLang="en-US" sz="1200" b="1" dirty="0">
                <a:latin typeface="Meiryo UI" panose="020B0604030504040204" pitchFamily="50" charset="-128"/>
                <a:ea typeface="Meiryo UI" panose="020B0604030504040204" pitchFamily="50" charset="-128"/>
              </a:rPr>
              <a:t>体制強化</a:t>
            </a:r>
          </a:p>
        </p:txBody>
      </p:sp>
      <p:sp>
        <p:nvSpPr>
          <p:cNvPr id="165" name="テキスト ボックス 164"/>
          <p:cNvSpPr txBox="1"/>
          <p:nvPr/>
        </p:nvSpPr>
        <p:spPr>
          <a:xfrm>
            <a:off x="1471947" y="6050519"/>
            <a:ext cx="1383515" cy="46166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入所定員増による増員</a:t>
            </a:r>
            <a:endParaRPr kumimoji="1" lang="ja-JP" altLang="en-US" sz="1200" b="1" dirty="0">
              <a:latin typeface="Meiryo UI" panose="020B0604030504040204" pitchFamily="50" charset="-128"/>
              <a:ea typeface="Meiryo UI" panose="020B0604030504040204" pitchFamily="50" charset="-128"/>
            </a:endParaRPr>
          </a:p>
        </p:txBody>
      </p:sp>
      <p:sp>
        <p:nvSpPr>
          <p:cNvPr id="167" name="テキスト ボックス 166"/>
          <p:cNvSpPr txBox="1"/>
          <p:nvPr/>
        </p:nvSpPr>
        <p:spPr>
          <a:xfrm>
            <a:off x="6106358" y="3699044"/>
            <a:ext cx="1383515" cy="46166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各特別区での運営による増員</a:t>
            </a:r>
            <a:endParaRPr kumimoji="1" lang="ja-JP" altLang="en-US" sz="1200" b="1" dirty="0">
              <a:latin typeface="Meiryo UI" panose="020B0604030504040204" pitchFamily="50" charset="-128"/>
              <a:ea typeface="Meiryo UI" panose="020B0604030504040204" pitchFamily="50" charset="-128"/>
            </a:endParaRPr>
          </a:p>
        </p:txBody>
      </p:sp>
      <p:sp>
        <p:nvSpPr>
          <p:cNvPr id="174" name="テキスト ボックス 173"/>
          <p:cNvSpPr txBox="1"/>
          <p:nvPr/>
        </p:nvSpPr>
        <p:spPr>
          <a:xfrm>
            <a:off x="6193878" y="2284641"/>
            <a:ext cx="1192312" cy="523220"/>
          </a:xfrm>
          <a:prstGeom prst="rect">
            <a:avLst/>
          </a:prstGeom>
          <a:solidFill>
            <a:schemeClr val="tx1"/>
          </a:solidFill>
          <a:ln w="12700">
            <a:solidFill>
              <a:schemeClr val="tx1"/>
            </a:solidFill>
          </a:ln>
        </p:spPr>
        <p:txBody>
          <a:bodyPr wrap="square" rtlCol="0">
            <a:spAutoFit/>
          </a:bodyPr>
          <a:lstStyle/>
          <a:p>
            <a:r>
              <a:rPr lang="ja-JP" altLang="en-US" sz="1400" dirty="0">
                <a:solidFill>
                  <a:schemeClr val="bg1"/>
                </a:solidFill>
                <a:latin typeface="Meiryo UI" panose="020B0604030504040204" pitchFamily="50" charset="-128"/>
                <a:ea typeface="Meiryo UI" panose="020B0604030504040204" pitchFamily="50" charset="-128"/>
              </a:rPr>
              <a:t>体制整備増</a:t>
            </a:r>
            <a:endParaRPr lang="en-US" altLang="ja-JP" sz="1400" dirty="0">
              <a:solidFill>
                <a:schemeClr val="bg1"/>
              </a:solidFill>
              <a:latin typeface="Meiryo UI" panose="020B0604030504040204" pitchFamily="50" charset="-128"/>
              <a:ea typeface="Meiryo UI" panose="020B0604030504040204" pitchFamily="50" charset="-128"/>
            </a:endParaRPr>
          </a:p>
          <a:p>
            <a:r>
              <a:rPr lang="ja-JP" altLang="en-US" sz="1400" dirty="0">
                <a:solidFill>
                  <a:schemeClr val="bg1"/>
                </a:solidFill>
                <a:latin typeface="Meiryo UI" panose="020B0604030504040204" pitchFamily="50" charset="-128"/>
                <a:ea typeface="Meiryo UI" panose="020B0604030504040204" pitchFamily="50" charset="-128"/>
              </a:rPr>
              <a:t>＋</a:t>
            </a:r>
            <a:r>
              <a:rPr lang="en-US" altLang="ja-JP" sz="1400" b="1" dirty="0">
                <a:solidFill>
                  <a:schemeClr val="bg1"/>
                </a:solidFill>
                <a:latin typeface="Meiryo UI" panose="020B0604030504040204" pitchFamily="50" charset="-128"/>
                <a:ea typeface="Meiryo UI" panose="020B0604030504040204" pitchFamily="50" charset="-128"/>
              </a:rPr>
              <a:t>30</a:t>
            </a:r>
            <a:r>
              <a:rPr lang="ja-JP" altLang="en-US" sz="1400" b="1" dirty="0">
                <a:solidFill>
                  <a:schemeClr val="bg1"/>
                </a:solidFill>
                <a:latin typeface="Meiryo UI" panose="020B0604030504040204" pitchFamily="50" charset="-128"/>
                <a:ea typeface="Meiryo UI" panose="020B0604030504040204" pitchFamily="50" charset="-128"/>
              </a:rPr>
              <a:t>人程度</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176" name="テキスト ボックス 175"/>
          <p:cNvSpPr txBox="1"/>
          <p:nvPr/>
        </p:nvSpPr>
        <p:spPr>
          <a:xfrm>
            <a:off x="3780268" y="5798977"/>
            <a:ext cx="1383515" cy="46166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入所定員増による増員</a:t>
            </a:r>
            <a:endParaRPr kumimoji="1" lang="ja-JP" altLang="en-US" sz="1200" b="1" dirty="0">
              <a:latin typeface="Meiryo UI" panose="020B0604030504040204" pitchFamily="50" charset="-128"/>
              <a:ea typeface="Meiryo UI" panose="020B0604030504040204" pitchFamily="50" charset="-128"/>
            </a:endParaRPr>
          </a:p>
        </p:txBody>
      </p:sp>
      <p:sp>
        <p:nvSpPr>
          <p:cNvPr id="177" name="テキスト ボックス 176"/>
          <p:cNvSpPr txBox="1"/>
          <p:nvPr/>
        </p:nvSpPr>
        <p:spPr>
          <a:xfrm>
            <a:off x="6115988" y="5798746"/>
            <a:ext cx="1383515" cy="46166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入所定員増による増員</a:t>
            </a:r>
            <a:endParaRPr kumimoji="1" lang="ja-JP" altLang="en-US" sz="1200" b="1" dirty="0">
              <a:latin typeface="Meiryo UI" panose="020B0604030504040204" pitchFamily="50" charset="-128"/>
              <a:ea typeface="Meiryo UI" panose="020B0604030504040204" pitchFamily="50" charset="-128"/>
            </a:endParaRPr>
          </a:p>
        </p:txBody>
      </p:sp>
      <p:sp>
        <p:nvSpPr>
          <p:cNvPr id="178" name="テキスト ボックス 177"/>
          <p:cNvSpPr txBox="1"/>
          <p:nvPr/>
        </p:nvSpPr>
        <p:spPr>
          <a:xfrm>
            <a:off x="3888949" y="4570314"/>
            <a:ext cx="1326927" cy="461665"/>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配置基準の変更による増員</a:t>
            </a:r>
            <a:endParaRPr kumimoji="1" lang="ja-JP" altLang="en-US" sz="1200" b="1" dirty="0">
              <a:latin typeface="Meiryo UI" panose="020B0604030504040204" pitchFamily="50" charset="-128"/>
              <a:ea typeface="Meiryo UI" panose="020B0604030504040204" pitchFamily="50" charset="-128"/>
            </a:endParaRPr>
          </a:p>
        </p:txBody>
      </p:sp>
      <p:sp>
        <p:nvSpPr>
          <p:cNvPr id="179" name="大かっこ 178"/>
          <p:cNvSpPr/>
          <p:nvPr/>
        </p:nvSpPr>
        <p:spPr>
          <a:xfrm>
            <a:off x="478090" y="4702238"/>
            <a:ext cx="912710" cy="365760"/>
          </a:xfrm>
          <a:prstGeom prst="bracketPair">
            <a:avLst>
              <a:gd name="adj" fmla="val 11871"/>
            </a:avLst>
          </a:prstGeom>
          <a:ln w="31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1" name="正方形/長方形 180"/>
          <p:cNvSpPr/>
          <p:nvPr/>
        </p:nvSpPr>
        <p:spPr>
          <a:xfrm>
            <a:off x="2804136" y="4611585"/>
            <a:ext cx="954046" cy="170779"/>
          </a:xfrm>
          <a:prstGeom prst="rect">
            <a:avLst/>
          </a:prstGeom>
          <a:solidFill>
            <a:schemeClr val="accent6">
              <a:lumMod val="60000"/>
              <a:lumOff val="40000"/>
              <a:alpha val="68000"/>
            </a:schemeClr>
          </a:solidFill>
          <a:ln w="9525">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200" b="1" dirty="0">
              <a:latin typeface="Meiryo UI" panose="020B0604030504040204" pitchFamily="50" charset="-128"/>
              <a:ea typeface="Meiryo UI" panose="020B0604030504040204" pitchFamily="50" charset="-128"/>
            </a:endParaRPr>
          </a:p>
        </p:txBody>
      </p:sp>
      <p:sp>
        <p:nvSpPr>
          <p:cNvPr id="50" name="テキスト ボックス 49"/>
          <p:cNvSpPr txBox="1"/>
          <p:nvPr/>
        </p:nvSpPr>
        <p:spPr>
          <a:xfrm>
            <a:off x="2751285" y="4583815"/>
            <a:ext cx="1135530" cy="246221"/>
          </a:xfrm>
          <a:prstGeom prst="rect">
            <a:avLst/>
          </a:prstGeom>
          <a:noFill/>
        </p:spPr>
        <p:txBody>
          <a:bodyPr wrap="square" rtlCol="0">
            <a:spAutoFit/>
          </a:bodyPr>
          <a:lstStyle/>
          <a:p>
            <a:r>
              <a:rPr lang="ja-JP" altLang="en-US" sz="1000" dirty="0">
                <a:solidFill>
                  <a:srgbClr val="000000"/>
                </a:solidFill>
                <a:latin typeface="Meiryo UI" panose="020B0604030504040204" pitchFamily="50" charset="-128"/>
                <a:ea typeface="Meiryo UI" panose="020B0604030504040204" pitchFamily="50" charset="-128"/>
                <a:cs typeface="Meiryo UI"/>
              </a:rPr>
              <a:t>児童心理司含む</a:t>
            </a:r>
            <a:endParaRPr kumimoji="1" lang="ja-JP" altLang="en-US" sz="1000" dirty="0"/>
          </a:p>
        </p:txBody>
      </p:sp>
      <p:sp>
        <p:nvSpPr>
          <p:cNvPr id="183" name="正方形/長方形 182"/>
          <p:cNvSpPr/>
          <p:nvPr/>
        </p:nvSpPr>
        <p:spPr>
          <a:xfrm>
            <a:off x="472658" y="5313858"/>
            <a:ext cx="954046" cy="158520"/>
          </a:xfrm>
          <a:prstGeom prst="rect">
            <a:avLst/>
          </a:prstGeom>
          <a:solidFill>
            <a:schemeClr val="accent6">
              <a:lumMod val="60000"/>
              <a:lumOff val="40000"/>
              <a:alpha val="68000"/>
            </a:schemeClr>
          </a:solidFill>
          <a:ln w="9525">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200" b="1" dirty="0">
              <a:latin typeface="Meiryo UI" panose="020B0604030504040204" pitchFamily="50" charset="-128"/>
              <a:ea typeface="Meiryo UI" panose="020B0604030504040204" pitchFamily="50" charset="-128"/>
            </a:endParaRPr>
          </a:p>
        </p:txBody>
      </p:sp>
      <p:sp>
        <p:nvSpPr>
          <p:cNvPr id="51" name="テキスト ボックス 50"/>
          <p:cNvSpPr txBox="1"/>
          <p:nvPr/>
        </p:nvSpPr>
        <p:spPr>
          <a:xfrm>
            <a:off x="474668" y="5284995"/>
            <a:ext cx="977581" cy="230832"/>
          </a:xfrm>
          <a:prstGeom prst="rect">
            <a:avLst/>
          </a:prstGeom>
          <a:noFill/>
        </p:spPr>
        <p:txBody>
          <a:bodyPr wrap="square" rtlCol="0">
            <a:spAutoFit/>
          </a:bodyPr>
          <a:lstStyle/>
          <a:p>
            <a:r>
              <a:rPr lang="ja-JP" altLang="en-US" sz="900" dirty="0">
                <a:solidFill>
                  <a:srgbClr val="000000"/>
                </a:solidFill>
                <a:latin typeface="Meiryo UI" panose="020B0604030504040204" pitchFamily="50" charset="-128"/>
                <a:ea typeface="Meiryo UI" panose="020B0604030504040204" pitchFamily="50" charset="-128"/>
                <a:cs typeface="Meiryo UI"/>
              </a:rPr>
              <a:t>児童心理司含む</a:t>
            </a:r>
            <a:endParaRPr kumimoji="1" lang="ja-JP" altLang="en-US" sz="900" dirty="0"/>
          </a:p>
        </p:txBody>
      </p:sp>
      <p:sp>
        <p:nvSpPr>
          <p:cNvPr id="2" name="テキスト ボックス 1"/>
          <p:cNvSpPr txBox="1"/>
          <p:nvPr/>
        </p:nvSpPr>
        <p:spPr>
          <a:xfrm>
            <a:off x="368832" y="1353811"/>
            <a:ext cx="3600000" cy="307777"/>
          </a:xfrm>
          <a:prstGeom prst="rect">
            <a:avLst/>
          </a:prstGeom>
          <a:noFill/>
          <a:ln w="12700">
            <a:solidFill>
              <a:schemeClr val="tx1"/>
            </a:solidFill>
          </a:ln>
        </p:spPr>
        <p:txBody>
          <a:bodyPr wrap="square" rtlCol="0">
            <a:spAutoFit/>
          </a:bodyPr>
          <a:lstStyle/>
          <a:p>
            <a:pPr algn="ctr"/>
            <a:r>
              <a:rPr lang="en-US" altLang="ja-JP" sz="1400" dirty="0">
                <a:latin typeface="Meiryo UI" panose="020B0604030504040204" pitchFamily="50" charset="-128"/>
                <a:ea typeface="Meiryo UI" panose="020B0604030504040204" pitchFamily="50" charset="-128"/>
              </a:rPr>
              <a:t>H29</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2017</a:t>
            </a:r>
            <a:r>
              <a:rPr lang="ja-JP" altLang="en-US" sz="12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年９月時点</a:t>
            </a:r>
            <a:endParaRPr kumimoji="1" lang="ja-JP" altLang="en-US" sz="1400" dirty="0">
              <a:latin typeface="Meiryo UI" panose="020B0604030504040204" pitchFamily="50" charset="-128"/>
              <a:ea typeface="Meiryo UI" panose="020B0604030504040204" pitchFamily="50" charset="-128"/>
            </a:endParaRPr>
          </a:p>
        </p:txBody>
      </p:sp>
      <p:sp>
        <p:nvSpPr>
          <p:cNvPr id="98" name="正方形/長方形 97"/>
          <p:cNvSpPr/>
          <p:nvPr/>
        </p:nvSpPr>
        <p:spPr>
          <a:xfrm>
            <a:off x="5139892" y="1582400"/>
            <a:ext cx="1061965"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400" dirty="0">
                <a:solidFill>
                  <a:srgbClr val="000000"/>
                </a:solidFill>
                <a:latin typeface="ＭＳ Ｐゴシック" charset="-128"/>
                <a:ea typeface="Meiryo UI"/>
                <a:cs typeface="Meiryo UI"/>
              </a:rPr>
              <a:t>【</a:t>
            </a:r>
            <a:r>
              <a:rPr lang="ja-JP" altLang="en-US" sz="1400" dirty="0">
                <a:solidFill>
                  <a:srgbClr val="000000"/>
                </a:solidFill>
                <a:latin typeface="ＭＳ Ｐゴシック" charset="-128"/>
                <a:ea typeface="Meiryo UI"/>
                <a:cs typeface="Meiryo UI"/>
              </a:rPr>
              <a:t>大阪市</a:t>
            </a:r>
            <a:r>
              <a:rPr lang="en-US" altLang="ja-JP" sz="1400" dirty="0">
                <a:solidFill>
                  <a:srgbClr val="000000"/>
                </a:solidFill>
                <a:latin typeface="ＭＳ Ｐゴシック" charset="-128"/>
                <a:ea typeface="Meiryo UI"/>
                <a:cs typeface="Meiryo UI"/>
              </a:rPr>
              <a:t>】</a:t>
            </a:r>
            <a:endParaRPr lang="ja-JP" altLang="en-US" sz="1400" dirty="0">
              <a:solidFill>
                <a:srgbClr val="000000"/>
              </a:solidFill>
              <a:latin typeface="ＭＳ Ｐゴシック" charset="-128"/>
              <a:ea typeface="Meiryo UI"/>
              <a:cs typeface="Meiryo UI"/>
            </a:endParaRPr>
          </a:p>
        </p:txBody>
      </p:sp>
      <p:sp>
        <p:nvSpPr>
          <p:cNvPr id="118" name="正方形/長方形 117"/>
          <p:cNvSpPr/>
          <p:nvPr/>
        </p:nvSpPr>
        <p:spPr>
          <a:xfrm>
            <a:off x="7352563" y="1586245"/>
            <a:ext cx="984813"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400" dirty="0">
                <a:solidFill>
                  <a:srgbClr val="000000"/>
                </a:solidFill>
                <a:latin typeface="ＭＳ Ｐゴシック" charset="-128"/>
                <a:ea typeface="Meiryo UI"/>
                <a:cs typeface="Meiryo UI"/>
              </a:rPr>
              <a:t>【</a:t>
            </a:r>
            <a:r>
              <a:rPr lang="ja-JP" altLang="en-US" sz="1400" dirty="0">
                <a:solidFill>
                  <a:srgbClr val="000000"/>
                </a:solidFill>
                <a:latin typeface="ＭＳ Ｐゴシック" charset="-128"/>
                <a:ea typeface="Meiryo UI"/>
                <a:cs typeface="Meiryo UI"/>
              </a:rPr>
              <a:t>特別区</a:t>
            </a:r>
            <a:r>
              <a:rPr lang="en-US" altLang="ja-JP" sz="1400" dirty="0">
                <a:solidFill>
                  <a:srgbClr val="000000"/>
                </a:solidFill>
                <a:latin typeface="ＭＳ Ｐゴシック" charset="-128"/>
                <a:ea typeface="Meiryo UI"/>
                <a:cs typeface="Meiryo UI"/>
              </a:rPr>
              <a:t>】</a:t>
            </a:r>
            <a:endParaRPr lang="ja-JP" altLang="en-US" sz="1400" dirty="0">
              <a:solidFill>
                <a:srgbClr val="000000"/>
              </a:solidFill>
              <a:latin typeface="ＭＳ Ｐゴシック" charset="-128"/>
              <a:ea typeface="Meiryo UI"/>
              <a:cs typeface="Meiryo UI"/>
            </a:endParaRPr>
          </a:p>
        </p:txBody>
      </p:sp>
      <p:sp>
        <p:nvSpPr>
          <p:cNvPr id="43" name="正方形/長方形 42"/>
          <p:cNvSpPr/>
          <p:nvPr/>
        </p:nvSpPr>
        <p:spPr>
          <a:xfrm>
            <a:off x="4862964" y="1944255"/>
            <a:ext cx="1615823" cy="3282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rgbClr val="000000"/>
                </a:solidFill>
                <a:latin typeface="ＭＳ Ｐゴシック" charset="-128"/>
                <a:ea typeface="Meiryo UI"/>
                <a:cs typeface="Meiryo UI"/>
              </a:rPr>
              <a:t>職員数</a:t>
            </a:r>
            <a:r>
              <a:rPr lang="ja-JP" altLang="en-US" sz="1400" b="1" u="sng" dirty="0">
                <a:solidFill>
                  <a:srgbClr val="000000"/>
                </a:solidFill>
                <a:latin typeface="ＭＳ Ｐゴシック" charset="-128"/>
                <a:ea typeface="Meiryo UI"/>
                <a:cs typeface="Meiryo UI"/>
              </a:rPr>
              <a:t>５２７</a:t>
            </a:r>
            <a:r>
              <a:rPr lang="ja-JP" altLang="en-US" sz="1400" dirty="0">
                <a:solidFill>
                  <a:srgbClr val="000000"/>
                </a:solidFill>
                <a:latin typeface="ＭＳ Ｐゴシック" charset="-128"/>
                <a:ea typeface="Meiryo UI"/>
                <a:cs typeface="Meiryo UI"/>
              </a:rPr>
              <a:t>人</a:t>
            </a:r>
          </a:p>
        </p:txBody>
      </p:sp>
      <p:sp>
        <p:nvSpPr>
          <p:cNvPr id="46" name="正方形/長方形 45"/>
          <p:cNvSpPr/>
          <p:nvPr/>
        </p:nvSpPr>
        <p:spPr>
          <a:xfrm>
            <a:off x="7223059" y="1948654"/>
            <a:ext cx="1482725" cy="3282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rgbClr val="000000"/>
                </a:solidFill>
                <a:latin typeface="ＭＳ Ｐゴシック" charset="-128"/>
                <a:ea typeface="Meiryo UI"/>
                <a:cs typeface="Meiryo UI"/>
              </a:rPr>
              <a:t>職員数</a:t>
            </a:r>
            <a:r>
              <a:rPr lang="ja-JP" altLang="en-US" sz="1400" b="1" u="sng" dirty="0">
                <a:solidFill>
                  <a:srgbClr val="000000"/>
                </a:solidFill>
                <a:latin typeface="ＭＳ Ｐゴシック" charset="-128"/>
                <a:ea typeface="Meiryo UI"/>
                <a:cs typeface="Meiryo UI"/>
              </a:rPr>
              <a:t>５５７</a:t>
            </a:r>
            <a:r>
              <a:rPr lang="ja-JP" altLang="en-US" sz="1400" dirty="0">
                <a:solidFill>
                  <a:srgbClr val="000000"/>
                </a:solidFill>
                <a:latin typeface="ＭＳ Ｐゴシック" charset="-128"/>
                <a:ea typeface="Meiryo UI"/>
                <a:cs typeface="Meiryo UI"/>
              </a:rPr>
              <a:t>人</a:t>
            </a:r>
            <a:endParaRPr lang="ja-JP" altLang="en-US" sz="1400" dirty="0">
              <a:solidFill>
                <a:srgbClr val="000000"/>
              </a:solidFill>
              <a:latin typeface="Meiryo UI" panose="020B0604030504040204" pitchFamily="50" charset="-128"/>
              <a:ea typeface="Meiryo UI" panose="020B0604030504040204" pitchFamily="50" charset="-128"/>
              <a:cs typeface="Meiryo UI"/>
            </a:endParaRPr>
          </a:p>
        </p:txBody>
      </p:sp>
      <p:sp>
        <p:nvSpPr>
          <p:cNvPr id="69" name="テキスト ボックス 68"/>
          <p:cNvSpPr txBox="1"/>
          <p:nvPr/>
        </p:nvSpPr>
        <p:spPr>
          <a:xfrm>
            <a:off x="4963908" y="1344644"/>
            <a:ext cx="3715750" cy="307777"/>
          </a:xfrm>
          <a:prstGeom prst="rect">
            <a:avLst/>
          </a:prstGeom>
          <a:noFill/>
          <a:ln w="12700">
            <a:solidFill>
              <a:schemeClr val="tx1"/>
            </a:solidFill>
          </a:ln>
        </p:spPr>
        <p:txBody>
          <a:bodyPr wrap="square" rtlCol="0">
            <a:spAutoFit/>
          </a:bodyPr>
          <a:lstStyle/>
          <a:p>
            <a:pPr algn="ctr"/>
            <a:r>
              <a:rPr lang="ja-JP" altLang="en-US" sz="1400" dirty="0">
                <a:latin typeface="Meiryo UI" panose="020B0604030504040204" pitchFamily="50" charset="-128"/>
                <a:ea typeface="Meiryo UI" panose="020B0604030504040204" pitchFamily="50" charset="-128"/>
              </a:rPr>
              <a:t>Ｒ元</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2019</a:t>
            </a:r>
            <a:r>
              <a:rPr lang="ja-JP" altLang="en-US" sz="12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10</a:t>
            </a:r>
            <a:r>
              <a:rPr lang="ja-JP" altLang="en-US" sz="1400" dirty="0">
                <a:latin typeface="Meiryo UI" panose="020B0604030504040204" pitchFamily="50" charset="-128"/>
                <a:ea typeface="Meiryo UI" panose="020B0604030504040204" pitchFamily="50" charset="-128"/>
              </a:rPr>
              <a:t>月 こども</a:t>
            </a:r>
            <a:r>
              <a:rPr kumimoji="1" lang="ja-JP" altLang="en-US" sz="1400" dirty="0">
                <a:latin typeface="Meiryo UI" panose="020B0604030504040204" pitchFamily="50" charset="-128"/>
                <a:ea typeface="Meiryo UI" panose="020B0604030504040204" pitchFamily="50" charset="-128"/>
              </a:rPr>
              <a:t>青少年局試算時点</a:t>
            </a:r>
          </a:p>
        </p:txBody>
      </p:sp>
      <p:grpSp>
        <p:nvGrpSpPr>
          <p:cNvPr id="13" name="グループ化 12"/>
          <p:cNvGrpSpPr/>
          <p:nvPr/>
        </p:nvGrpSpPr>
        <p:grpSpPr>
          <a:xfrm>
            <a:off x="1039167" y="2276872"/>
            <a:ext cx="2294592" cy="530675"/>
            <a:chOff x="1005083" y="2053393"/>
            <a:chExt cx="2294592" cy="530675"/>
          </a:xfrm>
        </p:grpSpPr>
        <p:sp>
          <p:nvSpPr>
            <p:cNvPr id="70" name="テキスト ボックス 69"/>
            <p:cNvSpPr txBox="1"/>
            <p:nvPr/>
          </p:nvSpPr>
          <p:spPr>
            <a:xfrm>
              <a:off x="1527763" y="2060848"/>
              <a:ext cx="1192312" cy="523220"/>
            </a:xfrm>
            <a:prstGeom prst="rect">
              <a:avLst/>
            </a:prstGeom>
            <a:solidFill>
              <a:schemeClr val="tx1"/>
            </a:solidFill>
            <a:ln w="12700">
              <a:solidFill>
                <a:schemeClr val="tx1"/>
              </a:solidFill>
            </a:ln>
          </p:spPr>
          <p:txBody>
            <a:bodyPr wrap="square" rtlCol="0">
              <a:spAutoFit/>
            </a:bodyPr>
            <a:lstStyle/>
            <a:p>
              <a:pPr algn="ctr"/>
              <a:r>
                <a:rPr lang="ja-JP" altLang="en-US" sz="1400" dirty="0">
                  <a:solidFill>
                    <a:schemeClr val="bg1"/>
                  </a:solidFill>
                  <a:latin typeface="Meiryo UI" panose="020B0604030504040204" pitchFamily="50" charset="-128"/>
                  <a:ea typeface="Meiryo UI" panose="020B0604030504040204" pitchFamily="50" charset="-128"/>
                </a:rPr>
                <a:t>体制整備増</a:t>
              </a:r>
              <a:endParaRPr lang="en-US" altLang="ja-JP" sz="1400" dirty="0">
                <a:solidFill>
                  <a:schemeClr val="bg1"/>
                </a:solidFill>
                <a:latin typeface="Meiryo UI" panose="020B0604030504040204" pitchFamily="50" charset="-128"/>
                <a:ea typeface="Meiryo UI" panose="020B0604030504040204" pitchFamily="50" charset="-128"/>
              </a:endParaRPr>
            </a:p>
            <a:p>
              <a:pPr algn="ctr"/>
              <a:r>
                <a:rPr lang="ja-JP" altLang="en-US" sz="1400" dirty="0">
                  <a:solidFill>
                    <a:schemeClr val="bg1"/>
                  </a:solidFill>
                  <a:latin typeface="Meiryo UI" panose="020B0604030504040204" pitchFamily="50" charset="-128"/>
                  <a:ea typeface="Meiryo UI" panose="020B0604030504040204" pitchFamily="50" charset="-128"/>
                </a:rPr>
                <a:t>＋</a:t>
              </a:r>
              <a:r>
                <a:rPr lang="en-US" altLang="ja-JP" sz="1400" b="1" dirty="0">
                  <a:solidFill>
                    <a:schemeClr val="bg1"/>
                  </a:solidFill>
                  <a:latin typeface="Meiryo UI" panose="020B0604030504040204" pitchFamily="50" charset="-128"/>
                  <a:ea typeface="Meiryo UI" panose="020B0604030504040204" pitchFamily="50" charset="-128"/>
                </a:rPr>
                <a:t>38</a:t>
              </a:r>
              <a:r>
                <a:rPr lang="ja-JP" altLang="en-US" sz="1400" b="1" dirty="0">
                  <a:solidFill>
                    <a:schemeClr val="bg1"/>
                  </a:solidFill>
                  <a:latin typeface="Meiryo UI" panose="020B0604030504040204" pitchFamily="50" charset="-128"/>
                  <a:ea typeface="Meiryo UI" panose="020B0604030504040204" pitchFamily="50" charset="-128"/>
                </a:rPr>
                <a:t>人</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cxnSp>
          <p:nvCxnSpPr>
            <p:cNvPr id="4" name="カギ線コネクタ 3"/>
            <p:cNvCxnSpPr/>
            <p:nvPr/>
          </p:nvCxnSpPr>
          <p:spPr>
            <a:xfrm rot="16200000" flipH="1">
              <a:off x="1129283" y="1938404"/>
              <a:ext cx="273600" cy="522000"/>
            </a:xfrm>
            <a:prstGeom prst="bentConnector2">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カギ線コネクタ 6"/>
            <p:cNvCxnSpPr/>
            <p:nvPr/>
          </p:nvCxnSpPr>
          <p:spPr>
            <a:xfrm flipV="1">
              <a:off x="2720075" y="2053393"/>
              <a:ext cx="579600" cy="27000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74" name="カギ線コネクタ 73"/>
          <p:cNvCxnSpPr>
            <a:stCxn id="43" idx="2"/>
            <a:endCxn id="174" idx="1"/>
          </p:cNvCxnSpPr>
          <p:nvPr/>
        </p:nvCxnSpPr>
        <p:spPr>
          <a:xfrm rot="16200000" flipH="1">
            <a:off x="5795488" y="2147861"/>
            <a:ext cx="273778" cy="523002"/>
          </a:xfrm>
          <a:prstGeom prst="bentConnector2">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カギ線コネクタ 75"/>
          <p:cNvCxnSpPr>
            <a:stCxn id="174" idx="3"/>
            <a:endCxn id="46" idx="2"/>
          </p:cNvCxnSpPr>
          <p:nvPr/>
        </p:nvCxnSpPr>
        <p:spPr>
          <a:xfrm flipV="1">
            <a:off x="7386190" y="2276872"/>
            <a:ext cx="578232" cy="269379"/>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右矢印 70"/>
          <p:cNvSpPr/>
          <p:nvPr/>
        </p:nvSpPr>
        <p:spPr>
          <a:xfrm>
            <a:off x="4209044" y="1521317"/>
            <a:ext cx="528256" cy="730120"/>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5" name="正方形/長方形 94"/>
          <p:cNvSpPr/>
          <p:nvPr/>
        </p:nvSpPr>
        <p:spPr>
          <a:xfrm>
            <a:off x="0" y="260648"/>
            <a:ext cx="9965248" cy="2827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rgbClr val="000000"/>
                </a:solidFill>
                <a:latin typeface="Meiryo UI" panose="020B0604030504040204" pitchFamily="50" charset="-128"/>
                <a:ea typeface="Meiryo UI" panose="020B0604030504040204" pitchFamily="50" charset="-128"/>
                <a:cs typeface="Meiryo UI"/>
              </a:rPr>
              <a:t>（２）特別区設置による体制整備増について</a:t>
            </a:r>
          </a:p>
        </p:txBody>
      </p:sp>
      <p:sp>
        <p:nvSpPr>
          <p:cNvPr id="72" name="テキスト ボックス 71"/>
          <p:cNvSpPr txBox="1"/>
          <p:nvPr/>
        </p:nvSpPr>
        <p:spPr>
          <a:xfrm>
            <a:off x="8969150" y="4313063"/>
            <a:ext cx="550391" cy="276999"/>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rPr>
              <a:t>凡例</a:t>
            </a:r>
            <a:endParaRPr lang="en-US" altLang="ja-JP" sz="1200" dirty="0">
              <a:latin typeface="Meiryo UI" panose="020B0604030504040204" pitchFamily="50" charset="-128"/>
              <a:ea typeface="Meiryo UI" panose="020B0604030504040204" pitchFamily="50" charset="-128"/>
            </a:endParaRPr>
          </a:p>
        </p:txBody>
      </p:sp>
      <p:sp>
        <p:nvSpPr>
          <p:cNvPr id="78"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３９</a:t>
            </a:r>
          </a:p>
        </p:txBody>
      </p:sp>
    </p:spTree>
    <p:extLst>
      <p:ext uri="{BB962C8B-B14F-4D97-AF65-F5344CB8AC3E}">
        <p14:creationId xmlns:p14="http://schemas.microsoft.com/office/powerpoint/2010/main" val="3056435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コンテンツ プレースホルダー 2"/>
          <p:cNvSpPr txBox="1">
            <a:spLocks/>
          </p:cNvSpPr>
          <p:nvPr/>
        </p:nvSpPr>
        <p:spPr bwMode="auto">
          <a:xfrm>
            <a:off x="257737" y="640014"/>
            <a:ext cx="9360000" cy="396000"/>
          </a:xfrm>
          <a:prstGeom prst="rect">
            <a:avLst/>
          </a:prstGeom>
          <a:solidFill>
            <a:schemeClr val="accent6">
              <a:lumMod val="40000"/>
              <a:lumOff val="60000"/>
            </a:schemeClr>
          </a:solidFill>
          <a:ln w="12700">
            <a:noFill/>
          </a:ln>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400" dirty="0">
                <a:solidFill>
                  <a:prstClr val="black"/>
                </a:solidFill>
                <a:latin typeface="Meiryo UI" pitchFamily="50" charset="-128"/>
                <a:ea typeface="Meiryo UI" pitchFamily="50" charset="-128"/>
                <a:cs typeface="Meiryo UI" pitchFamily="50" charset="-128"/>
              </a:rPr>
              <a:t>◆ 事務分担（案）における移管先、また、組織の特性を反映して、特別区設置における組織体制を検討</a:t>
            </a:r>
            <a:endParaRPr lang="en-US" altLang="ja-JP" sz="1400" dirty="0">
              <a:solidFill>
                <a:prstClr val="black"/>
              </a:solidFill>
              <a:latin typeface="Meiryo UI" pitchFamily="50" charset="-128"/>
              <a:ea typeface="Meiryo UI" pitchFamily="50" charset="-128"/>
              <a:cs typeface="Meiryo UI" pitchFamily="50" charset="-128"/>
            </a:endParaRPr>
          </a:p>
        </p:txBody>
      </p:sp>
      <p:graphicFrame>
        <p:nvGraphicFramePr>
          <p:cNvPr id="101" name="表 100"/>
          <p:cNvGraphicFramePr>
            <a:graphicFrameLocks noGrp="1"/>
          </p:cNvGraphicFramePr>
          <p:nvPr>
            <p:extLst>
              <p:ext uri="{D42A27DB-BD31-4B8C-83A1-F6EECF244321}">
                <p14:modId xmlns:p14="http://schemas.microsoft.com/office/powerpoint/2010/main" val="750029299"/>
              </p:ext>
            </p:extLst>
          </p:nvPr>
        </p:nvGraphicFramePr>
        <p:xfrm>
          <a:off x="64155" y="5555700"/>
          <a:ext cx="9105246" cy="1207076"/>
        </p:xfrm>
        <a:graphic>
          <a:graphicData uri="http://schemas.openxmlformats.org/drawingml/2006/table">
            <a:tbl>
              <a:tblPr firstRow="1" bandRow="1">
                <a:tableStyleId>{5C22544A-7EE6-4342-B048-85BDC9FD1C3A}</a:tableStyleId>
              </a:tblPr>
              <a:tblGrid>
                <a:gridCol w="2310745">
                  <a:extLst>
                    <a:ext uri="{9D8B030D-6E8A-4147-A177-3AD203B41FA5}">
                      <a16:colId xmlns:a16="http://schemas.microsoft.com/office/drawing/2014/main" val="20000"/>
                    </a:ext>
                  </a:extLst>
                </a:gridCol>
                <a:gridCol w="1181100">
                  <a:extLst>
                    <a:ext uri="{9D8B030D-6E8A-4147-A177-3AD203B41FA5}">
                      <a16:colId xmlns:a16="http://schemas.microsoft.com/office/drawing/2014/main" val="20001"/>
                    </a:ext>
                  </a:extLst>
                </a:gridCol>
                <a:gridCol w="1101725">
                  <a:extLst>
                    <a:ext uri="{9D8B030D-6E8A-4147-A177-3AD203B41FA5}">
                      <a16:colId xmlns:a16="http://schemas.microsoft.com/office/drawing/2014/main" val="20002"/>
                    </a:ext>
                  </a:extLst>
                </a:gridCol>
                <a:gridCol w="4511676">
                  <a:extLst>
                    <a:ext uri="{9D8B030D-6E8A-4147-A177-3AD203B41FA5}">
                      <a16:colId xmlns:a16="http://schemas.microsoft.com/office/drawing/2014/main" val="20003"/>
                    </a:ext>
                  </a:extLst>
                </a:gridCol>
              </a:tblGrid>
              <a:tr h="255275">
                <a:tc>
                  <a:txBody>
                    <a:bodyPr/>
                    <a:lstStyle/>
                    <a:p>
                      <a:pPr algn="ctr"/>
                      <a:r>
                        <a:rPr kumimoji="1" lang="ja-JP" altLang="en-US" sz="1500" dirty="0">
                          <a:latin typeface="Meiryo UI" pitchFamily="50" charset="-128"/>
                          <a:ea typeface="Meiryo UI" pitchFamily="50" charset="-128"/>
                          <a:cs typeface="Meiryo UI" pitchFamily="50" charset="-128"/>
                        </a:rPr>
                        <a:t>大阪府</a:t>
                      </a:r>
                    </a:p>
                  </a:txBody>
                  <a:tcPr marL="91443" marR="91443" marT="45798" marB="45798">
                    <a:lnR w="12700" cap="flat" cmpd="sng" algn="ctr">
                      <a:solidFill>
                        <a:schemeClr val="bg1"/>
                      </a:solidFill>
                      <a:prstDash val="solid"/>
                      <a:round/>
                      <a:headEnd type="none" w="med" len="med"/>
                      <a:tailEnd type="none" w="med" len="med"/>
                    </a:lnR>
                  </a:tcPr>
                </a:tc>
                <a:tc>
                  <a:txBody>
                    <a:bodyPr/>
                    <a:lstStyle/>
                    <a:p>
                      <a:pPr algn="ctr"/>
                      <a:r>
                        <a:rPr kumimoji="1" lang="ja-JP" altLang="en-US" sz="1200" dirty="0">
                          <a:latin typeface="Meiryo UI" pitchFamily="50" charset="-128"/>
                          <a:ea typeface="Meiryo UI" pitchFamily="50" charset="-128"/>
                          <a:cs typeface="Meiryo UI" pitchFamily="50" charset="-128"/>
                        </a:rPr>
                        <a:t>現員数</a:t>
                      </a:r>
                      <a:r>
                        <a:rPr kumimoji="1" lang="ja-JP" altLang="en-US" sz="1000" dirty="0">
                          <a:latin typeface="Meiryo UI" pitchFamily="50" charset="-128"/>
                          <a:ea typeface="Meiryo UI" pitchFamily="50" charset="-128"/>
                          <a:cs typeface="Meiryo UI" pitchFamily="50" charset="-128"/>
                        </a:rPr>
                        <a:t>（</a:t>
                      </a:r>
                      <a:r>
                        <a:rPr kumimoji="1" lang="en-US" altLang="ja-JP" sz="1000" dirty="0">
                          <a:latin typeface="Meiryo UI" pitchFamily="50" charset="-128"/>
                          <a:ea typeface="Meiryo UI" pitchFamily="50" charset="-128"/>
                          <a:cs typeface="Meiryo UI" pitchFamily="50" charset="-128"/>
                        </a:rPr>
                        <a:t>H28</a:t>
                      </a:r>
                      <a:r>
                        <a:rPr kumimoji="1" lang="ja-JP" altLang="en-US" sz="1000" dirty="0">
                          <a:latin typeface="Meiryo UI" pitchFamily="50" charset="-128"/>
                          <a:ea typeface="Meiryo UI" pitchFamily="50" charset="-128"/>
                          <a:cs typeface="Meiryo UI" pitchFamily="50" charset="-128"/>
                        </a:rPr>
                        <a:t>）</a:t>
                      </a:r>
                    </a:p>
                  </a:txBody>
                  <a:tcPr marL="91443" marR="91443" marT="45798" marB="45798" anchor="ctr">
                    <a:lnL w="12700" cap="flat" cmpd="sng" algn="ctr">
                      <a:solidFill>
                        <a:schemeClr val="bg1"/>
                      </a:solidFill>
                      <a:prstDash val="solid"/>
                      <a:round/>
                      <a:headEnd type="none" w="med" len="med"/>
                      <a:tailEnd type="none" w="med" len="med"/>
                    </a:lnL>
                  </a:tcPr>
                </a:tc>
                <a:tc>
                  <a:txBody>
                    <a:bodyPr/>
                    <a:lstStyle/>
                    <a:p>
                      <a:pPr algn="ctr"/>
                      <a:r>
                        <a:rPr kumimoji="1" lang="ja-JP" altLang="en-US" sz="1500" dirty="0">
                          <a:latin typeface="Meiryo UI" pitchFamily="50" charset="-128"/>
                          <a:ea typeface="Meiryo UI" pitchFamily="50" charset="-128"/>
                          <a:cs typeface="Meiryo UI" pitchFamily="50" charset="-128"/>
                        </a:rPr>
                        <a:t>移管先</a:t>
                      </a:r>
                    </a:p>
                  </a:txBody>
                  <a:tcPr marL="91443" marR="91443" marT="45798" marB="4579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500" dirty="0">
                          <a:latin typeface="Meiryo UI" pitchFamily="50" charset="-128"/>
                          <a:ea typeface="Meiryo UI" pitchFamily="50" charset="-128"/>
                          <a:cs typeface="Meiryo UI" pitchFamily="50" charset="-128"/>
                        </a:rPr>
                        <a:t>特別区設置に伴う組織体制の構築に向けた考え方</a:t>
                      </a:r>
                    </a:p>
                  </a:txBody>
                  <a:tcPr marL="91443" marR="91443" marT="45798" marB="45798"/>
                </a:tc>
                <a:extLst>
                  <a:ext uri="{0D108BD9-81ED-4DB2-BD59-A6C34878D82A}">
                    <a16:rowId xmlns:a16="http://schemas.microsoft.com/office/drawing/2014/main" val="10000"/>
                  </a:ext>
                </a:extLst>
              </a:tr>
              <a:tr h="321442">
                <a:tc rowSpan="2">
                  <a:txBody>
                    <a:bodyPr/>
                    <a:lstStyle/>
                    <a:p>
                      <a:pPr>
                        <a:lnSpc>
                          <a:spcPts val="1200"/>
                        </a:lnSpc>
                      </a:pPr>
                      <a:r>
                        <a:rPr kumimoji="1" lang="ja-JP" altLang="en-US" sz="1200" dirty="0">
                          <a:latin typeface="Meiryo UI" pitchFamily="50" charset="-128"/>
                          <a:ea typeface="Meiryo UI" pitchFamily="50" charset="-128"/>
                          <a:cs typeface="Meiryo UI" pitchFamily="50" charset="-128"/>
                        </a:rPr>
                        <a:t>⑩知事部局、行政委員会事務局、</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aseline="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学校、警察　等</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txBody>
                  <a:tcPr marL="91443" marR="91443" marT="45798" marB="45798" anchor="ctr"/>
                </a:tc>
                <a:tc>
                  <a:txBody>
                    <a:bodyPr/>
                    <a:lstStyle/>
                    <a:p>
                      <a:pPr algn="ctr">
                        <a:lnSpc>
                          <a:spcPts val="1200"/>
                        </a:lnSpc>
                      </a:pPr>
                      <a:r>
                        <a:rPr kumimoji="1" lang="en-US" altLang="ja-JP" sz="1100" u="none" dirty="0">
                          <a:solidFill>
                            <a:schemeClr val="tx1"/>
                          </a:solidFill>
                          <a:latin typeface="Meiryo UI" pitchFamily="50" charset="-128"/>
                          <a:ea typeface="Meiryo UI" pitchFamily="50" charset="-128"/>
                          <a:cs typeface="Meiryo UI" pitchFamily="50" charset="-128"/>
                        </a:rPr>
                        <a:t>      10</a:t>
                      </a:r>
                      <a:r>
                        <a:rPr kumimoji="1" lang="ja-JP" altLang="en-US" sz="1100" u="none" dirty="0">
                          <a:solidFill>
                            <a:schemeClr val="tx1"/>
                          </a:solidFill>
                          <a:latin typeface="Meiryo UI" pitchFamily="50" charset="-128"/>
                          <a:ea typeface="Meiryo UI" pitchFamily="50" charset="-128"/>
                          <a:cs typeface="Meiryo UI" pitchFamily="50" charset="-128"/>
                        </a:rPr>
                        <a:t>人</a:t>
                      </a:r>
                      <a:endParaRPr kumimoji="1" lang="en-US" altLang="ja-JP" sz="800" u="none" dirty="0">
                        <a:solidFill>
                          <a:schemeClr val="tx1"/>
                        </a:solidFill>
                        <a:latin typeface="Meiryo UI" pitchFamily="50" charset="-128"/>
                        <a:ea typeface="Meiryo UI" pitchFamily="50" charset="-128"/>
                        <a:cs typeface="Meiryo UI" pitchFamily="50" charset="-128"/>
                      </a:endParaRPr>
                    </a:p>
                  </a:txBody>
                  <a:tcPr marL="91443" marR="91443" marT="45798" marB="45798" anchor="ctr"/>
                </a:tc>
                <a:tc>
                  <a:txBody>
                    <a:bodyPr/>
                    <a:lstStyle/>
                    <a:p>
                      <a:pPr algn="l">
                        <a:lnSpc>
                          <a:spcPts val="1200"/>
                        </a:lnSpc>
                      </a:pPr>
                      <a:r>
                        <a:rPr kumimoji="1" lang="ja-JP" altLang="en-US" sz="1200" dirty="0">
                          <a:latin typeface="Meiryo UI" pitchFamily="50" charset="-128"/>
                          <a:ea typeface="Meiryo UI" pitchFamily="50" charset="-128"/>
                          <a:cs typeface="Meiryo UI" pitchFamily="50" charset="-128"/>
                        </a:rPr>
                        <a:t>特別区</a:t>
                      </a:r>
                    </a:p>
                  </a:txBody>
                  <a:tcPr marL="91443" marR="91443" marT="45798" marB="45798" anchor="ctr"/>
                </a:tc>
                <a:tc>
                  <a:txBody>
                    <a:bodyPr/>
                    <a:lstStyle/>
                    <a:p>
                      <a:pPr algn="l">
                        <a:lnSpc>
                          <a:spcPts val="1200"/>
                        </a:lnSpc>
                      </a:pPr>
                      <a:r>
                        <a:rPr kumimoji="1" lang="ja-JP" altLang="en-US" sz="1200" dirty="0">
                          <a:latin typeface="Meiryo UI" pitchFamily="50" charset="-128"/>
                          <a:ea typeface="Meiryo UI" pitchFamily="50" charset="-128"/>
                          <a:cs typeface="Meiryo UI" pitchFamily="50" charset="-128"/>
                        </a:rPr>
                        <a:t>移管する事務の従事人員を移管</a:t>
                      </a:r>
                    </a:p>
                  </a:txBody>
                  <a:tcPr marL="91443" marR="91443" marT="45798" marB="45798" anchor="ctr"/>
                </a:tc>
                <a:extLst>
                  <a:ext uri="{0D108BD9-81ED-4DB2-BD59-A6C34878D82A}">
                    <a16:rowId xmlns:a16="http://schemas.microsoft.com/office/drawing/2014/main" val="10001"/>
                  </a:ext>
                </a:extLst>
              </a:tr>
              <a:tr h="321442">
                <a:tc vMerge="1">
                  <a:txBody>
                    <a:bodyPr/>
                    <a:lstStyle/>
                    <a:p>
                      <a:endParaRPr kumimoji="1" lang="ja-JP" altLang="en-US" sz="1400" dirty="0"/>
                    </a:p>
                  </a:txBody>
                  <a:tcPr marL="91443" marR="91443" marT="45798" marB="45798" anchor="ctr"/>
                </a:tc>
                <a:tc>
                  <a:txBody>
                    <a:bodyPr/>
                    <a:lstStyle/>
                    <a:p>
                      <a:pPr algn="ctr">
                        <a:lnSpc>
                          <a:spcPts val="1200"/>
                        </a:lnSpc>
                      </a:pPr>
                      <a:r>
                        <a:rPr kumimoji="1" lang="en-US" altLang="ja-JP" sz="1100" u="none" baseline="0" dirty="0">
                          <a:solidFill>
                            <a:schemeClr val="tx1"/>
                          </a:solidFill>
                          <a:latin typeface="Meiryo UI" pitchFamily="50" charset="-128"/>
                          <a:ea typeface="Meiryo UI" pitchFamily="50" charset="-128"/>
                          <a:cs typeface="Meiryo UI" pitchFamily="50" charset="-128"/>
                        </a:rPr>
                        <a:t>83,380</a:t>
                      </a:r>
                      <a:r>
                        <a:rPr kumimoji="1" lang="ja-JP" altLang="en-US" sz="1100" u="none" baseline="0" dirty="0">
                          <a:solidFill>
                            <a:schemeClr val="tx1"/>
                          </a:solidFill>
                          <a:latin typeface="Meiryo UI" pitchFamily="50" charset="-128"/>
                          <a:ea typeface="Meiryo UI" pitchFamily="50" charset="-128"/>
                          <a:cs typeface="Meiryo UI" pitchFamily="50" charset="-128"/>
                        </a:rPr>
                        <a:t>人</a:t>
                      </a:r>
                      <a:endParaRPr kumimoji="1" lang="ja-JP" altLang="en-US" sz="800" u="none" baseline="0" dirty="0">
                        <a:solidFill>
                          <a:schemeClr val="tx1"/>
                        </a:solidFill>
                        <a:latin typeface="Meiryo UI" pitchFamily="50" charset="-128"/>
                        <a:ea typeface="Meiryo UI" pitchFamily="50" charset="-128"/>
                        <a:cs typeface="Meiryo UI" pitchFamily="50" charset="-128"/>
                      </a:endParaRPr>
                    </a:p>
                  </a:txBody>
                  <a:tcPr marL="36000" marR="36000" marT="45798" marB="45798" anchor="ctr"/>
                </a:tc>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大阪府</a:t>
                      </a:r>
                    </a:p>
                  </a:txBody>
                  <a:tcPr marL="91443" marR="91443" marT="45798" marB="45798" anchor="ctr"/>
                </a:tc>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ja-JP" altLang="en-US" sz="1200" dirty="0">
                          <a:solidFill>
                            <a:schemeClr val="tx1"/>
                          </a:solidFill>
                          <a:latin typeface="Meiryo UI" pitchFamily="50" charset="-128"/>
                          <a:ea typeface="Meiryo UI" pitchFamily="50" charset="-128"/>
                          <a:cs typeface="Meiryo UI" pitchFamily="50" charset="-128"/>
                        </a:rPr>
                        <a:t>一般行政部門：全国トップクラスのスリムな組織体制を継続</a:t>
                      </a:r>
                      <a:endParaRPr kumimoji="1" lang="ja-JP" altLang="en-US" sz="1200" dirty="0">
                        <a:latin typeface="Meiryo UI" pitchFamily="50" charset="-128"/>
                        <a:ea typeface="Meiryo UI" pitchFamily="50" charset="-128"/>
                        <a:cs typeface="Meiryo UI" pitchFamily="50" charset="-128"/>
                      </a:endParaRPr>
                    </a:p>
                  </a:txBody>
                  <a:tcPr marL="91443" marR="91443" marT="45798" marB="45798" anchor="ctr"/>
                </a:tc>
                <a:extLst>
                  <a:ext uri="{0D108BD9-81ED-4DB2-BD59-A6C34878D82A}">
                    <a16:rowId xmlns:a16="http://schemas.microsoft.com/office/drawing/2014/main" val="10002"/>
                  </a:ext>
                </a:extLst>
              </a:tr>
              <a:tr h="204650">
                <a:tc>
                  <a:txBody>
                    <a:bodyPr/>
                    <a:lstStyle/>
                    <a:p>
                      <a:pPr algn="ctr">
                        <a:lnSpc>
                          <a:spcPts val="1200"/>
                        </a:lnSpc>
                      </a:pPr>
                      <a:r>
                        <a:rPr kumimoji="1" lang="ja-JP" altLang="en-US" sz="1200" dirty="0">
                          <a:latin typeface="Meiryo UI" pitchFamily="50" charset="-128"/>
                          <a:ea typeface="Meiryo UI" pitchFamily="50" charset="-128"/>
                          <a:cs typeface="Meiryo UI" pitchFamily="50" charset="-128"/>
                        </a:rPr>
                        <a:t>合計</a:t>
                      </a:r>
                    </a:p>
                  </a:txBody>
                  <a:tcPr marL="91443" marR="91443" marT="45798" marB="45798" anchor="ct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en-US" altLang="ja-JP" sz="1100" u="none" baseline="0" dirty="0">
                          <a:latin typeface="Meiryo UI" pitchFamily="50" charset="-128"/>
                          <a:ea typeface="Meiryo UI" pitchFamily="50" charset="-128"/>
                          <a:cs typeface="Meiryo UI" pitchFamily="50" charset="-128"/>
                        </a:rPr>
                        <a:t>83,390</a:t>
                      </a:r>
                      <a:r>
                        <a:rPr kumimoji="1" lang="ja-JP" altLang="en-US" sz="1100" u="none" baseline="0" dirty="0">
                          <a:latin typeface="Meiryo UI" pitchFamily="50" charset="-128"/>
                          <a:ea typeface="Meiryo UI" pitchFamily="50" charset="-128"/>
                          <a:cs typeface="Meiryo UI" pitchFamily="50" charset="-128"/>
                        </a:rPr>
                        <a:t>人</a:t>
                      </a:r>
                    </a:p>
                  </a:txBody>
                  <a:tcPr marL="91443" marR="91443" marT="45798" marB="45798" anchor="ctr"/>
                </a:tc>
                <a:tc gridSpan="2">
                  <a:txBody>
                    <a:bodyPr/>
                    <a:lstStyle/>
                    <a:p>
                      <a:pPr marL="0" marR="0" indent="0" algn="l" defTabSz="914400" rtl="0" eaLnBrk="1" fontAlgn="auto" latinLnBrk="0" hangingPunct="1">
                        <a:lnSpc>
                          <a:spcPts val="1200"/>
                        </a:lnSpc>
                        <a:spcBef>
                          <a:spcPts val="0"/>
                        </a:spcBef>
                        <a:spcAft>
                          <a:spcPts val="0"/>
                        </a:spcAft>
                        <a:buClrTx/>
                        <a:buSzTx/>
                        <a:buFontTx/>
                        <a:buNone/>
                        <a:tabLst/>
                        <a:defRPr/>
                      </a:pPr>
                      <a:endParaRPr kumimoji="1" lang="ja-JP" altLang="en-US" sz="1200" b="1" dirty="0">
                        <a:latin typeface="Meiryo UI" pitchFamily="50" charset="-128"/>
                        <a:ea typeface="Meiryo UI" pitchFamily="50" charset="-128"/>
                        <a:cs typeface="Meiryo UI" pitchFamily="50" charset="-128"/>
                      </a:endParaRPr>
                    </a:p>
                  </a:txBody>
                  <a:tcPr marL="91443" marR="91443" marT="45798" marB="45798"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dirty="0">
                        <a:latin typeface="Meiryo UI" pitchFamily="50" charset="-128"/>
                        <a:ea typeface="Meiryo UI" pitchFamily="50" charset="-128"/>
                        <a:cs typeface="Meiryo UI" pitchFamily="50" charset="-128"/>
                      </a:endParaRPr>
                    </a:p>
                  </a:txBody>
                  <a:tcPr marL="91443" marR="91443" marT="45798" marB="45798" anchor="ctr"/>
                </a:tc>
                <a:extLst>
                  <a:ext uri="{0D108BD9-81ED-4DB2-BD59-A6C34878D82A}">
                    <a16:rowId xmlns:a16="http://schemas.microsoft.com/office/drawing/2014/main" val="10003"/>
                  </a:ext>
                </a:extLst>
              </a:tr>
            </a:tbl>
          </a:graphicData>
        </a:graphic>
      </p:graphicFrame>
      <p:graphicFrame>
        <p:nvGraphicFramePr>
          <p:cNvPr id="100" name="表 99"/>
          <p:cNvGraphicFramePr>
            <a:graphicFrameLocks noGrp="1"/>
          </p:cNvGraphicFramePr>
          <p:nvPr>
            <p:extLst>
              <p:ext uri="{D42A27DB-BD31-4B8C-83A1-F6EECF244321}">
                <p14:modId xmlns:p14="http://schemas.microsoft.com/office/powerpoint/2010/main" val="2230226708"/>
              </p:ext>
            </p:extLst>
          </p:nvPr>
        </p:nvGraphicFramePr>
        <p:xfrm>
          <a:off x="63500" y="1141199"/>
          <a:ext cx="9059111" cy="4160636"/>
        </p:xfrm>
        <a:graphic>
          <a:graphicData uri="http://schemas.openxmlformats.org/drawingml/2006/table">
            <a:tbl>
              <a:tblPr firstRow="1" bandRow="1">
                <a:tableStyleId>{5C22544A-7EE6-4342-B048-85BDC9FD1C3A}</a:tableStyleId>
              </a:tblPr>
              <a:tblGrid>
                <a:gridCol w="2297212">
                  <a:extLst>
                    <a:ext uri="{9D8B030D-6E8A-4147-A177-3AD203B41FA5}">
                      <a16:colId xmlns:a16="http://schemas.microsoft.com/office/drawing/2014/main" val="20000"/>
                    </a:ext>
                  </a:extLst>
                </a:gridCol>
                <a:gridCol w="1202197">
                  <a:extLst>
                    <a:ext uri="{9D8B030D-6E8A-4147-A177-3AD203B41FA5}">
                      <a16:colId xmlns:a16="http://schemas.microsoft.com/office/drawing/2014/main" val="20001"/>
                    </a:ext>
                  </a:extLst>
                </a:gridCol>
                <a:gridCol w="1094670">
                  <a:extLst>
                    <a:ext uri="{9D8B030D-6E8A-4147-A177-3AD203B41FA5}">
                      <a16:colId xmlns:a16="http://schemas.microsoft.com/office/drawing/2014/main" val="20002"/>
                    </a:ext>
                  </a:extLst>
                </a:gridCol>
                <a:gridCol w="4465032">
                  <a:extLst>
                    <a:ext uri="{9D8B030D-6E8A-4147-A177-3AD203B41FA5}">
                      <a16:colId xmlns:a16="http://schemas.microsoft.com/office/drawing/2014/main" val="20003"/>
                    </a:ext>
                  </a:extLst>
                </a:gridCol>
              </a:tblGrid>
              <a:tr h="322707">
                <a:tc>
                  <a:txBody>
                    <a:bodyPr/>
                    <a:lstStyle/>
                    <a:p>
                      <a:pPr algn="ctr"/>
                      <a:r>
                        <a:rPr kumimoji="1" lang="ja-JP" altLang="en-US" sz="1500" dirty="0">
                          <a:latin typeface="Meiryo UI" pitchFamily="50" charset="-128"/>
                          <a:ea typeface="Meiryo UI" pitchFamily="50" charset="-128"/>
                          <a:cs typeface="Meiryo UI" pitchFamily="50" charset="-128"/>
                        </a:rPr>
                        <a:t>大阪市</a:t>
                      </a:r>
                    </a:p>
                  </a:txBody>
                  <a:tcPr marL="91454" marR="91454" marT="45709" marB="45709">
                    <a:lnR w="12700" cap="flat" cmpd="sng" algn="ctr">
                      <a:solidFill>
                        <a:schemeClr val="bg1"/>
                      </a:solidFill>
                      <a:prstDash val="solid"/>
                      <a:round/>
                      <a:headEnd type="none" w="med" len="med"/>
                      <a:tailEnd type="none" w="med" len="med"/>
                    </a:lnR>
                  </a:tcPr>
                </a:tc>
                <a:tc>
                  <a:txBody>
                    <a:bodyPr/>
                    <a:lstStyle/>
                    <a:p>
                      <a:pPr algn="ctr"/>
                      <a:r>
                        <a:rPr kumimoji="1" lang="ja-JP" altLang="en-US" sz="1200" dirty="0">
                          <a:latin typeface="Meiryo UI" pitchFamily="50" charset="-128"/>
                          <a:ea typeface="Meiryo UI" pitchFamily="50" charset="-128"/>
                          <a:cs typeface="Meiryo UI" pitchFamily="50" charset="-128"/>
                        </a:rPr>
                        <a:t>現員数</a:t>
                      </a:r>
                      <a:r>
                        <a:rPr kumimoji="1" lang="ja-JP" altLang="en-US" sz="1000" b="1" kern="1200" dirty="0">
                          <a:solidFill>
                            <a:schemeClr val="lt1"/>
                          </a:solidFill>
                          <a:latin typeface="Meiryo UI" pitchFamily="50" charset="-128"/>
                          <a:ea typeface="Meiryo UI" pitchFamily="50" charset="-128"/>
                          <a:cs typeface="Meiryo UI" pitchFamily="50" charset="-128"/>
                        </a:rPr>
                        <a:t>（</a:t>
                      </a:r>
                      <a:r>
                        <a:rPr kumimoji="1" lang="en-US" altLang="ja-JP" sz="1000" b="1" kern="1200" dirty="0">
                          <a:solidFill>
                            <a:schemeClr val="lt1"/>
                          </a:solidFill>
                          <a:latin typeface="Meiryo UI" pitchFamily="50" charset="-128"/>
                          <a:ea typeface="Meiryo UI" pitchFamily="50" charset="-128"/>
                          <a:cs typeface="Meiryo UI" pitchFamily="50" charset="-128"/>
                        </a:rPr>
                        <a:t>H28</a:t>
                      </a:r>
                      <a:r>
                        <a:rPr kumimoji="1" lang="ja-JP" altLang="en-US" sz="1000" dirty="0">
                          <a:latin typeface="Meiryo UI" pitchFamily="50" charset="-128"/>
                          <a:ea typeface="Meiryo UI" pitchFamily="50" charset="-128"/>
                          <a:cs typeface="Meiryo UI" pitchFamily="50" charset="-128"/>
                        </a:rPr>
                        <a:t>）</a:t>
                      </a:r>
                      <a:endParaRPr kumimoji="1" lang="ja-JP" altLang="en-US" sz="1600" dirty="0">
                        <a:latin typeface="Meiryo UI" pitchFamily="50" charset="-128"/>
                        <a:ea typeface="Meiryo UI" pitchFamily="50" charset="-128"/>
                        <a:cs typeface="Meiryo UI" pitchFamily="50" charset="-128"/>
                      </a:endParaRPr>
                    </a:p>
                  </a:txBody>
                  <a:tcPr marL="91454" marR="91454" marT="45709" marB="4570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r>
                        <a:rPr kumimoji="1" lang="ja-JP" altLang="en-US" sz="1500" dirty="0">
                          <a:latin typeface="Meiryo UI" pitchFamily="50" charset="-128"/>
                          <a:ea typeface="Meiryo UI" pitchFamily="50" charset="-128"/>
                          <a:cs typeface="Meiryo UI" pitchFamily="50" charset="-128"/>
                        </a:rPr>
                        <a:t>移管先</a:t>
                      </a:r>
                    </a:p>
                  </a:txBody>
                  <a:tcPr marL="91454" marR="91454" marT="45709" marB="45709">
                    <a:lnL w="12700" cap="flat" cmpd="sng" algn="ctr">
                      <a:solidFill>
                        <a:schemeClr val="bg1"/>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500" dirty="0">
                          <a:latin typeface="Meiryo UI" pitchFamily="50" charset="-128"/>
                          <a:ea typeface="Meiryo UI" pitchFamily="50" charset="-128"/>
                          <a:cs typeface="Meiryo UI" pitchFamily="50" charset="-128"/>
                        </a:rPr>
                        <a:t>特別区設置に伴う組織体制の構築に向けた考え方</a:t>
                      </a:r>
                    </a:p>
                  </a:txBody>
                  <a:tcPr marL="91454" marR="91454" marT="45709" marB="45709"/>
                </a:tc>
                <a:extLst>
                  <a:ext uri="{0D108BD9-81ED-4DB2-BD59-A6C34878D82A}">
                    <a16:rowId xmlns:a16="http://schemas.microsoft.com/office/drawing/2014/main" val="10000"/>
                  </a:ext>
                </a:extLst>
              </a:tr>
              <a:tr h="568595">
                <a:tc rowSpan="2">
                  <a:txBody>
                    <a:bodyPr/>
                    <a:lstStyle/>
                    <a:p>
                      <a:pPr algn="l"/>
                      <a:r>
                        <a:rPr kumimoji="1" lang="ja-JP" altLang="en-US" sz="1200" dirty="0">
                          <a:latin typeface="Meiryo UI" pitchFamily="50" charset="-128"/>
                          <a:ea typeface="Meiryo UI" pitchFamily="50" charset="-128"/>
                          <a:cs typeface="Meiryo UI" pitchFamily="50" charset="-128"/>
                        </a:rPr>
                        <a:t>① 市長部局等</a:t>
                      </a:r>
                      <a:endParaRPr kumimoji="1" lang="en-US" altLang="ja-JP" sz="1200" dirty="0">
                        <a:latin typeface="Meiryo UI" pitchFamily="50" charset="-128"/>
                        <a:ea typeface="Meiryo UI" pitchFamily="50" charset="-128"/>
                        <a:cs typeface="Meiryo UI" pitchFamily="50" charset="-128"/>
                      </a:endParaRPr>
                    </a:p>
                    <a:p>
                      <a:pPr algn="l"/>
                      <a:r>
                        <a:rPr kumimoji="1" lang="ja-JP" altLang="en-US" sz="1200" dirty="0">
                          <a:latin typeface="Meiryo UI" pitchFamily="50" charset="-128"/>
                          <a:ea typeface="Meiryo UI" pitchFamily="50" charset="-128"/>
                          <a:cs typeface="Meiryo UI" pitchFamily="50" charset="-128"/>
                        </a:rPr>
                        <a:t>　 （下記以外）</a:t>
                      </a:r>
                    </a:p>
                  </a:txBody>
                  <a:tcPr marL="91454" marR="91454" marT="45709" marB="45709" anchor="ctr"/>
                </a:tc>
                <a:tc>
                  <a:txBody>
                    <a:bodyPr/>
                    <a:lstStyle/>
                    <a:p>
                      <a:pPr algn="ctr"/>
                      <a:r>
                        <a:rPr kumimoji="1" lang="en-US" altLang="ja-JP" sz="1100" b="1" u="none" dirty="0">
                          <a:solidFill>
                            <a:schemeClr val="bg1"/>
                          </a:solidFill>
                          <a:latin typeface="Meiryo UI" pitchFamily="50" charset="-128"/>
                          <a:ea typeface="Meiryo UI" pitchFamily="50" charset="-128"/>
                          <a:cs typeface="Meiryo UI" pitchFamily="50" charset="-128"/>
                        </a:rPr>
                        <a:t>11,170</a:t>
                      </a:r>
                      <a:r>
                        <a:rPr kumimoji="1" lang="ja-JP" altLang="en-US" sz="1100" b="1" u="none" dirty="0">
                          <a:solidFill>
                            <a:schemeClr val="bg1"/>
                          </a:solidFill>
                          <a:latin typeface="Meiryo UI" pitchFamily="50" charset="-128"/>
                          <a:ea typeface="Meiryo UI" pitchFamily="50" charset="-128"/>
                          <a:cs typeface="Meiryo UI" pitchFamily="50" charset="-128"/>
                        </a:rPr>
                        <a:t>人</a:t>
                      </a:r>
                    </a:p>
                  </a:txBody>
                  <a:tcPr marL="0" marR="0" marT="45709" marB="45709" anchor="ctr">
                    <a:solidFill>
                      <a:schemeClr val="tx2">
                        <a:lumMod val="75000"/>
                      </a:schemeClr>
                    </a:solidFill>
                  </a:tcPr>
                </a:tc>
                <a:tc>
                  <a:txBody>
                    <a:bodyPr/>
                    <a:lstStyle/>
                    <a:p>
                      <a:pPr algn="l"/>
                      <a:r>
                        <a:rPr kumimoji="1" lang="ja-JP" altLang="en-US" sz="1200" b="1" dirty="0">
                          <a:solidFill>
                            <a:schemeClr val="bg1"/>
                          </a:solidFill>
                          <a:latin typeface="Meiryo UI" pitchFamily="50" charset="-128"/>
                          <a:ea typeface="Meiryo UI" pitchFamily="50" charset="-128"/>
                          <a:cs typeface="Meiryo UI" pitchFamily="50" charset="-128"/>
                        </a:rPr>
                        <a:t>特別区</a:t>
                      </a:r>
                    </a:p>
                  </a:txBody>
                  <a:tcPr marL="91454" marR="91454" marT="45709" marB="45709" anchor="ctr">
                    <a:solidFill>
                      <a:schemeClr val="tx2">
                        <a:lumMod val="75000"/>
                      </a:schemeClr>
                    </a:solidFill>
                  </a:tcPr>
                </a:tc>
                <a:tc>
                  <a:txBody>
                    <a:bodyPr/>
                    <a:lstStyle/>
                    <a:p>
                      <a:pPr algn="l"/>
                      <a:r>
                        <a:rPr kumimoji="1" lang="ja-JP" altLang="en-US" sz="1300" b="1" dirty="0">
                          <a:solidFill>
                            <a:schemeClr val="bg1"/>
                          </a:solidFill>
                          <a:latin typeface="Meiryo UI" pitchFamily="50" charset="-128"/>
                          <a:ea typeface="Meiryo UI" pitchFamily="50" charset="-128"/>
                          <a:cs typeface="Meiryo UI" pitchFamily="50" charset="-128"/>
                        </a:rPr>
                        <a:t>　　大阪府からの移管事務も含め、新たに設置する特別区の</a:t>
                      </a:r>
                      <a:endParaRPr kumimoji="1" lang="en-US" altLang="ja-JP" sz="1300" b="1" dirty="0">
                        <a:solidFill>
                          <a:schemeClr val="bg1"/>
                        </a:solidFill>
                        <a:latin typeface="Meiryo UI" pitchFamily="50" charset="-128"/>
                        <a:ea typeface="Meiryo UI" pitchFamily="50" charset="-128"/>
                        <a:cs typeface="Meiryo UI" pitchFamily="50" charset="-128"/>
                      </a:endParaRPr>
                    </a:p>
                    <a:p>
                      <a:pPr algn="l"/>
                      <a:r>
                        <a:rPr kumimoji="1" lang="ja-JP" altLang="en-US" sz="1300" b="1" dirty="0">
                          <a:solidFill>
                            <a:schemeClr val="bg1"/>
                          </a:solidFill>
                          <a:latin typeface="Meiryo UI" pitchFamily="50" charset="-128"/>
                          <a:ea typeface="Meiryo UI" pitchFamily="50" charset="-128"/>
                          <a:cs typeface="Meiryo UI" pitchFamily="50" charset="-128"/>
                        </a:rPr>
                        <a:t>　　組織体制</a:t>
                      </a:r>
                      <a:r>
                        <a:rPr kumimoji="1" lang="ja-JP" altLang="en-US" sz="1100" b="1" dirty="0">
                          <a:solidFill>
                            <a:schemeClr val="bg1"/>
                          </a:solidFill>
                          <a:latin typeface="Meiryo UI" pitchFamily="50" charset="-128"/>
                          <a:ea typeface="Meiryo UI" pitchFamily="50" charset="-128"/>
                          <a:cs typeface="Meiryo UI" pitchFamily="50" charset="-128"/>
                        </a:rPr>
                        <a:t>（下記の経営形態見直し部門、学校園を除く）</a:t>
                      </a:r>
                      <a:r>
                        <a:rPr kumimoji="1" lang="ja-JP" altLang="en-US" sz="1300" b="1" dirty="0">
                          <a:solidFill>
                            <a:schemeClr val="bg1"/>
                          </a:solidFill>
                          <a:latin typeface="Meiryo UI" pitchFamily="50" charset="-128"/>
                          <a:ea typeface="Meiryo UI" pitchFamily="50" charset="-128"/>
                          <a:cs typeface="Meiryo UI" pitchFamily="50" charset="-128"/>
                        </a:rPr>
                        <a:t>を検討</a:t>
                      </a:r>
                    </a:p>
                  </a:txBody>
                  <a:tcPr marL="91454" marR="91454" marT="45709" marB="45709" anchor="ctr">
                    <a:solidFill>
                      <a:schemeClr val="tx2">
                        <a:lumMod val="75000"/>
                      </a:schemeClr>
                    </a:solidFill>
                  </a:tcPr>
                </a:tc>
                <a:extLst>
                  <a:ext uri="{0D108BD9-81ED-4DB2-BD59-A6C34878D82A}">
                    <a16:rowId xmlns:a16="http://schemas.microsoft.com/office/drawing/2014/main" val="10001"/>
                  </a:ext>
                </a:extLst>
              </a:tr>
              <a:tr h="399547">
                <a:tc vMerge="1">
                  <a:txBody>
                    <a:bodyPr/>
                    <a:lstStyle/>
                    <a:p>
                      <a:endParaRPr kumimoji="1" lang="ja-JP" altLang="en-US" sz="1400" dirty="0"/>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u="none" baseline="0" dirty="0">
                          <a:latin typeface="Meiryo UI" pitchFamily="50" charset="-128"/>
                          <a:ea typeface="Meiryo UI" pitchFamily="50" charset="-128"/>
                          <a:cs typeface="Meiryo UI" pitchFamily="50" charset="-128"/>
                        </a:rPr>
                        <a:t>  </a:t>
                      </a:r>
                      <a:r>
                        <a:rPr kumimoji="1" lang="en-US" altLang="ja-JP" sz="1100" u="none" baseline="0" dirty="0">
                          <a:solidFill>
                            <a:schemeClr val="tx1"/>
                          </a:solidFill>
                          <a:latin typeface="Meiryo UI" pitchFamily="50" charset="-128"/>
                          <a:ea typeface="Meiryo UI" pitchFamily="50" charset="-128"/>
                          <a:cs typeface="Meiryo UI" pitchFamily="50" charset="-128"/>
                        </a:rPr>
                        <a:t>1,950</a:t>
                      </a:r>
                      <a:r>
                        <a:rPr kumimoji="1" lang="ja-JP" altLang="en-US" sz="1100" u="none" dirty="0">
                          <a:solidFill>
                            <a:schemeClr val="tx1"/>
                          </a:solidFill>
                          <a:latin typeface="Meiryo UI" pitchFamily="50" charset="-128"/>
                          <a:ea typeface="Meiryo UI" pitchFamily="50" charset="-128"/>
                          <a:cs typeface="Meiryo UI" pitchFamily="50" charset="-128"/>
                        </a:rPr>
                        <a:t>人</a:t>
                      </a:r>
                      <a:endParaRPr kumimoji="1" lang="en-US" altLang="ja-JP" sz="1100" u="none" dirty="0">
                        <a:solidFill>
                          <a:schemeClr val="tx1"/>
                        </a:solidFill>
                        <a:latin typeface="Meiryo UI" pitchFamily="50" charset="-128"/>
                        <a:ea typeface="Meiryo UI" pitchFamily="50" charset="-128"/>
                        <a:cs typeface="Meiryo UI" pitchFamily="50" charset="-128"/>
                      </a:endParaRPr>
                    </a:p>
                  </a:txBody>
                  <a:tcPr marL="91454" marR="91454" marT="45709" marB="45709" anchor="ctr"/>
                </a:tc>
                <a:tc>
                  <a:txBody>
                    <a:bodyPr/>
                    <a:lstStyle/>
                    <a:p>
                      <a:pPr algn="l"/>
                      <a:r>
                        <a:rPr kumimoji="1" lang="ja-JP" altLang="en-US" sz="1200" dirty="0">
                          <a:latin typeface="Meiryo UI" pitchFamily="50" charset="-128"/>
                          <a:ea typeface="Meiryo UI" pitchFamily="50" charset="-128"/>
                          <a:cs typeface="Meiryo UI" pitchFamily="50" charset="-128"/>
                        </a:rPr>
                        <a:t>大阪府</a:t>
                      </a:r>
                    </a:p>
                  </a:txBody>
                  <a:tcPr marL="91454" marR="91454" marT="45709" marB="45709" anchor="ctr"/>
                </a:tc>
                <a:tc>
                  <a:txBody>
                    <a:bodyPr/>
                    <a:lstStyle/>
                    <a:p>
                      <a:pPr algn="l"/>
                      <a:r>
                        <a:rPr kumimoji="1" lang="ja-JP" altLang="en-US" sz="1200" dirty="0">
                          <a:latin typeface="Meiryo UI" pitchFamily="50" charset="-128"/>
                          <a:ea typeface="Meiryo UI" pitchFamily="50" charset="-128"/>
                          <a:cs typeface="Meiryo UI" pitchFamily="50" charset="-128"/>
                        </a:rPr>
                        <a:t>従事人員に広域一元化に伴う効率化を加味して、移管</a:t>
                      </a:r>
                    </a:p>
                  </a:txBody>
                  <a:tcPr marL="91454" marR="91454" marT="45709" marB="45709" anchor="ctr"/>
                </a:tc>
                <a:extLst>
                  <a:ext uri="{0D108BD9-81ED-4DB2-BD59-A6C34878D82A}">
                    <a16:rowId xmlns:a16="http://schemas.microsoft.com/office/drawing/2014/main" val="10002"/>
                  </a:ext>
                </a:extLst>
              </a:tr>
              <a:tr h="430276">
                <a:tc>
                  <a:txBody>
                    <a:bodyPr/>
                    <a:lstStyle/>
                    <a:p>
                      <a:pPr algn="l"/>
                      <a:r>
                        <a:rPr kumimoji="1" lang="ja-JP" altLang="en-US" sz="1200" dirty="0">
                          <a:latin typeface="Meiryo UI" pitchFamily="50" charset="-128"/>
                          <a:ea typeface="Meiryo UI" pitchFamily="50" charset="-128"/>
                          <a:cs typeface="Meiryo UI" pitchFamily="50" charset="-128"/>
                        </a:rPr>
                        <a:t>② 一般廃棄物</a:t>
                      </a:r>
                    </a:p>
                    <a:p>
                      <a:pPr algn="l"/>
                      <a:r>
                        <a:rPr kumimoji="1" lang="ja-JP" altLang="en-US" sz="1200" dirty="0">
                          <a:latin typeface="Meiryo UI" pitchFamily="50" charset="-128"/>
                          <a:ea typeface="Meiryo UI" pitchFamily="50" charset="-128"/>
                          <a:cs typeface="Meiryo UI" pitchFamily="50" charset="-128"/>
                        </a:rPr>
                        <a:t>③ 保育所</a:t>
                      </a:r>
                    </a:p>
                  </a:txBody>
                  <a:tcPr marL="91454" marR="91454" marT="45709" marB="45709" anchor="ctr"/>
                </a:tc>
                <a:tc>
                  <a:txBody>
                    <a:bodyPr/>
                    <a:lstStyle/>
                    <a:p>
                      <a:pPr algn="ctr"/>
                      <a:r>
                        <a:rPr kumimoji="1" lang="en-US" altLang="ja-JP" sz="1100" u="none" baseline="0" dirty="0">
                          <a:latin typeface="Meiryo UI" pitchFamily="50" charset="-128"/>
                          <a:ea typeface="Meiryo UI" pitchFamily="50" charset="-128"/>
                          <a:cs typeface="Meiryo UI" pitchFamily="50" charset="-128"/>
                        </a:rPr>
                        <a:t>  1,930</a:t>
                      </a:r>
                      <a:r>
                        <a:rPr kumimoji="1" lang="ja-JP" altLang="en-US" sz="1100" u="none" dirty="0">
                          <a:latin typeface="Meiryo UI" pitchFamily="50" charset="-128"/>
                          <a:ea typeface="Meiryo UI" pitchFamily="50" charset="-128"/>
                          <a:cs typeface="Meiryo UI" pitchFamily="50" charset="-128"/>
                        </a:rPr>
                        <a:t>人</a:t>
                      </a:r>
                    </a:p>
                    <a:p>
                      <a:pPr algn="ctr"/>
                      <a:r>
                        <a:rPr kumimoji="1" lang="en-US" altLang="ja-JP" sz="1100" u="none" dirty="0">
                          <a:latin typeface="Meiryo UI" pitchFamily="50" charset="-128"/>
                          <a:ea typeface="Meiryo UI" pitchFamily="50" charset="-128"/>
                          <a:cs typeface="Meiryo UI" pitchFamily="50" charset="-128"/>
                        </a:rPr>
                        <a:t>  1,120</a:t>
                      </a:r>
                      <a:r>
                        <a:rPr kumimoji="1" lang="ja-JP" altLang="en-US" sz="1100" u="none" dirty="0">
                          <a:latin typeface="Meiryo UI" pitchFamily="50" charset="-128"/>
                          <a:ea typeface="Meiryo UI" pitchFamily="50" charset="-128"/>
                          <a:cs typeface="Meiryo UI" pitchFamily="50" charset="-128"/>
                        </a:rPr>
                        <a:t>人</a:t>
                      </a:r>
                    </a:p>
                  </a:txBody>
                  <a:tcPr marL="91454" marR="91454" marT="45709" marB="45709" anchor="ctr">
                    <a:lnB w="12700" cap="flat" cmpd="sng" algn="ctr">
                      <a:solidFill>
                        <a:schemeClr val="bg1"/>
                      </a:solidFill>
                      <a:prstDash val="solid"/>
                      <a:round/>
                      <a:headEnd type="none" w="med" len="med"/>
                      <a:tailEnd type="none" w="med" len="med"/>
                    </a:lnB>
                  </a:tcPr>
                </a:tc>
                <a:tc>
                  <a:txBody>
                    <a:bodyPr/>
                    <a:lstStyle/>
                    <a:p>
                      <a:pPr algn="l"/>
                      <a:r>
                        <a:rPr kumimoji="1" lang="ja-JP" altLang="en-US" sz="1200" u="none" dirty="0">
                          <a:solidFill>
                            <a:schemeClr val="tx1"/>
                          </a:solidFill>
                          <a:latin typeface="Meiryo UI" pitchFamily="50" charset="-128"/>
                          <a:ea typeface="Meiryo UI" pitchFamily="50" charset="-128"/>
                          <a:cs typeface="Meiryo UI" pitchFamily="50" charset="-128"/>
                        </a:rPr>
                        <a:t>特別区</a:t>
                      </a:r>
                    </a:p>
                  </a:txBody>
                  <a:tcPr marL="91454" marR="91454" marT="45709" marB="45709"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gn="l"/>
                      <a:r>
                        <a:rPr kumimoji="1" lang="ja-JP" altLang="en-US" sz="1200" dirty="0">
                          <a:latin typeface="Meiryo UI" pitchFamily="50" charset="-128"/>
                          <a:ea typeface="Meiryo UI" pitchFamily="50" charset="-128"/>
                          <a:cs typeface="Meiryo UI" pitchFamily="50" charset="-128"/>
                        </a:rPr>
                        <a:t>経営形態の見直しに伴い、職員数が大幅に変動するため、</a:t>
                      </a:r>
                      <a:endParaRPr kumimoji="1" lang="en-US" altLang="ja-JP" sz="1200" dirty="0">
                        <a:latin typeface="Meiryo UI" pitchFamily="50" charset="-128"/>
                        <a:ea typeface="Meiryo UI" pitchFamily="50" charset="-128"/>
                        <a:cs typeface="Meiryo UI" pitchFamily="50" charset="-128"/>
                      </a:endParaRPr>
                    </a:p>
                    <a:p>
                      <a:pPr algn="l"/>
                      <a:r>
                        <a:rPr kumimoji="1" lang="ja-JP" altLang="en-US" sz="1200" dirty="0">
                          <a:latin typeface="Meiryo UI" pitchFamily="50" charset="-128"/>
                          <a:ea typeface="Meiryo UI" pitchFamily="50" charset="-128"/>
                          <a:cs typeface="Meiryo UI" pitchFamily="50" charset="-128"/>
                        </a:rPr>
                        <a:t>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3"/>
                  </a:ext>
                </a:extLst>
              </a:tr>
              <a:tr h="2766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④ 公営企業（交通）</a:t>
                      </a: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rgbClr val="FF0000"/>
                          </a:solidFill>
                          <a:latin typeface="Meiryo UI" pitchFamily="50" charset="-128"/>
                          <a:ea typeface="Meiryo UI" pitchFamily="50" charset="-128"/>
                          <a:cs typeface="Meiryo UI" pitchFamily="50" charset="-128"/>
                        </a:rPr>
                        <a:t>　</a:t>
                      </a:r>
                      <a:r>
                        <a:rPr kumimoji="1" lang="en-US" altLang="ja-JP" sz="1100" u="none" dirty="0">
                          <a:solidFill>
                            <a:schemeClr val="tx1"/>
                          </a:solidFill>
                          <a:latin typeface="Meiryo UI" pitchFamily="50" charset="-128"/>
                          <a:ea typeface="Meiryo UI" pitchFamily="50" charset="-128"/>
                          <a:cs typeface="Meiryo UI" pitchFamily="50" charset="-128"/>
                        </a:rPr>
                        <a:t>5,810</a:t>
                      </a:r>
                      <a:r>
                        <a:rPr kumimoji="1" lang="ja-JP" altLang="en-US" sz="1100" u="none" dirty="0">
                          <a:latin typeface="Meiryo UI" pitchFamily="50" charset="-128"/>
                          <a:ea typeface="Meiryo UI" pitchFamily="50" charset="-128"/>
                          <a:cs typeface="Meiryo UI" pitchFamily="50" charset="-128"/>
                        </a:rPr>
                        <a:t>人</a:t>
                      </a:r>
                    </a:p>
                  </a:txBody>
                  <a:tcPr marL="91454" marR="91454" marT="45709" marB="45709" anchor="ctr">
                    <a:lnT w="12700" cap="flat" cmpd="sng" algn="ctr">
                      <a:solidFill>
                        <a:schemeClr val="bg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itchFamily="50" charset="-128"/>
                          <a:ea typeface="Meiryo UI" pitchFamily="50" charset="-128"/>
                          <a:cs typeface="Meiryo UI" pitchFamily="50" charset="-128"/>
                        </a:rPr>
                        <a:t>（民営化）</a:t>
                      </a:r>
                    </a:p>
                  </a:txBody>
                  <a:tcPr marL="91454" marR="91454" marT="45709" marB="45709"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r>
                        <a:rPr kumimoji="1" lang="ja-JP" altLang="en-US" sz="1200" u="none" baseline="0" dirty="0">
                          <a:latin typeface="Meiryo UI" panose="020B0604030504040204" pitchFamily="50" charset="-128"/>
                          <a:ea typeface="Meiryo UI" panose="020B0604030504040204" pitchFamily="50" charset="-128"/>
                        </a:rPr>
                        <a:t>Ｈ</a:t>
                      </a:r>
                      <a:r>
                        <a:rPr kumimoji="1" lang="en-US" altLang="ja-JP" sz="1200" u="none" baseline="0" dirty="0">
                          <a:latin typeface="Meiryo UI" panose="020B0604030504040204" pitchFamily="50" charset="-128"/>
                          <a:ea typeface="Meiryo UI" panose="020B0604030504040204" pitchFamily="50" charset="-128"/>
                        </a:rPr>
                        <a:t>30</a:t>
                      </a:r>
                      <a:r>
                        <a:rPr kumimoji="1" lang="ja-JP" altLang="en-US" sz="1200" u="none" baseline="0" dirty="0">
                          <a:latin typeface="Meiryo UI" panose="020B0604030504040204" pitchFamily="50" charset="-128"/>
                          <a:ea typeface="Meiryo UI" panose="020B0604030504040204" pitchFamily="50" charset="-128"/>
                        </a:rPr>
                        <a:t>年４月民営化</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4"/>
                  </a:ext>
                </a:extLst>
              </a:tr>
              <a:tr h="276603">
                <a:tc>
                  <a:txBody>
                    <a:bodyPr/>
                    <a:lstStyle/>
                    <a:p>
                      <a:pPr algn="l"/>
                      <a:r>
                        <a:rPr kumimoji="1" lang="ja-JP" altLang="en-US" sz="1200" u="none" dirty="0">
                          <a:solidFill>
                            <a:schemeClr val="tx1"/>
                          </a:solidFill>
                          <a:latin typeface="Meiryo UI" pitchFamily="50" charset="-128"/>
                          <a:ea typeface="Meiryo UI" pitchFamily="50" charset="-128"/>
                          <a:cs typeface="Meiryo UI" pitchFamily="50" charset="-128"/>
                        </a:rPr>
                        <a:t>⑤</a:t>
                      </a:r>
                      <a:r>
                        <a:rPr kumimoji="1" lang="en-US" altLang="ja-JP" sz="1200" u="none" dirty="0">
                          <a:solidFill>
                            <a:schemeClr val="tx1"/>
                          </a:solidFill>
                          <a:latin typeface="Meiryo UI" pitchFamily="50" charset="-128"/>
                          <a:ea typeface="Meiryo UI" pitchFamily="50" charset="-128"/>
                          <a:cs typeface="Meiryo UI" pitchFamily="50" charset="-128"/>
                        </a:rPr>
                        <a:t>-1 </a:t>
                      </a:r>
                      <a:r>
                        <a:rPr kumimoji="1" lang="ja-JP" altLang="en-US" sz="1200" u="none" dirty="0">
                          <a:solidFill>
                            <a:schemeClr val="tx1"/>
                          </a:solidFill>
                          <a:latin typeface="Meiryo UI" pitchFamily="50" charset="-128"/>
                          <a:ea typeface="Meiryo UI" pitchFamily="50" charset="-128"/>
                          <a:cs typeface="Meiryo UI" pitchFamily="50" charset="-128"/>
                        </a:rPr>
                        <a:t>公営企業（水道）</a:t>
                      </a: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itchFamily="50" charset="-128"/>
                          <a:ea typeface="Meiryo UI" pitchFamily="50" charset="-128"/>
                          <a:cs typeface="Meiryo UI" pitchFamily="50" charset="-128"/>
                        </a:rPr>
                        <a:t>  1,490</a:t>
                      </a:r>
                      <a:r>
                        <a:rPr kumimoji="1" lang="ja-JP" altLang="en-US" sz="1100" u="none" dirty="0">
                          <a:solidFill>
                            <a:schemeClr val="tx1"/>
                          </a:solidFill>
                          <a:latin typeface="Meiryo UI" pitchFamily="50" charset="-128"/>
                          <a:ea typeface="Meiryo UI" pitchFamily="50" charset="-128"/>
                          <a:cs typeface="Meiryo UI" pitchFamily="50" charset="-128"/>
                        </a:rPr>
                        <a:t>人</a:t>
                      </a:r>
                    </a:p>
                  </a:txBody>
                  <a:tcPr marL="91454" marR="91454" marT="45709" marB="45709" anchor="ctr"/>
                </a:tc>
                <a:tc>
                  <a:txBody>
                    <a:bodyPr/>
                    <a:lstStyle/>
                    <a:p>
                      <a:pPr algn="l"/>
                      <a:r>
                        <a:rPr kumimoji="1" lang="ja-JP" altLang="en-US" sz="1200" u="none" dirty="0">
                          <a:solidFill>
                            <a:schemeClr val="tx1"/>
                          </a:solidFill>
                          <a:latin typeface="Meiryo UI" pitchFamily="50" charset="-128"/>
                          <a:ea typeface="Meiryo UI" pitchFamily="50" charset="-128"/>
                          <a:cs typeface="Meiryo UI" pitchFamily="50" charset="-128"/>
                        </a:rPr>
                        <a:t>大阪府</a:t>
                      </a:r>
                    </a:p>
                  </a:txBody>
                  <a:tcPr marL="91454" marR="91454" marT="45709" marB="45709" anchor="ctr">
                    <a:lnR w="12700" cap="flat" cmpd="sng" algn="ctr">
                      <a:solidFill>
                        <a:schemeClr val="bg1"/>
                      </a:solidFill>
                      <a:prstDash val="solid"/>
                      <a:round/>
                      <a:headEnd type="none" w="med" len="med"/>
                      <a:tailEnd type="none" w="med" len="med"/>
                    </a:lnR>
                  </a:tcPr>
                </a:tc>
                <a:tc rowSpan="2">
                  <a:txBody>
                    <a:bodyPr/>
                    <a:lstStyle/>
                    <a:p>
                      <a:pPr algn="l"/>
                      <a:r>
                        <a:rPr kumimoji="1" lang="ja-JP" altLang="en-US" sz="1200" dirty="0">
                          <a:latin typeface="Meiryo UI" pitchFamily="50" charset="-128"/>
                          <a:ea typeface="Meiryo UI" pitchFamily="50" charset="-128"/>
                          <a:cs typeface="Meiryo UI" pitchFamily="50" charset="-128"/>
                        </a:rPr>
                        <a:t>経営形態の見直しに伴い、職員数が大幅に変動するため、</a:t>
                      </a:r>
                      <a:endParaRPr kumimoji="1" lang="en-US" altLang="ja-JP" sz="1200" dirty="0">
                        <a:latin typeface="Meiryo UI" pitchFamily="50" charset="-128"/>
                        <a:ea typeface="Meiryo UI" pitchFamily="50" charset="-128"/>
                        <a:cs typeface="Meiryo UI" pitchFamily="50" charset="-128"/>
                      </a:endParaRPr>
                    </a:p>
                    <a:p>
                      <a:pPr algn="l"/>
                      <a:r>
                        <a:rPr kumimoji="1" lang="ja-JP" altLang="en-US" sz="1200" dirty="0">
                          <a:latin typeface="Meiryo UI" pitchFamily="50" charset="-128"/>
                          <a:ea typeface="Meiryo UI" pitchFamily="50" charset="-128"/>
                          <a:cs typeface="Meiryo UI" pitchFamily="50" charset="-128"/>
                        </a:rPr>
                        <a:t>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5"/>
                  </a:ext>
                </a:extLst>
              </a:tr>
              <a:tr h="2766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itchFamily="50" charset="-128"/>
                          <a:ea typeface="Meiryo UI" pitchFamily="50" charset="-128"/>
                          <a:cs typeface="Meiryo UI" pitchFamily="50" charset="-128"/>
                        </a:rPr>
                        <a:t>⑤</a:t>
                      </a:r>
                      <a:r>
                        <a:rPr kumimoji="1" lang="en-US" altLang="ja-JP" sz="1200" u="none" dirty="0">
                          <a:solidFill>
                            <a:schemeClr val="tx1"/>
                          </a:solidFill>
                          <a:latin typeface="Meiryo UI" pitchFamily="50" charset="-128"/>
                          <a:ea typeface="Meiryo UI" pitchFamily="50" charset="-128"/>
                          <a:cs typeface="Meiryo UI" pitchFamily="50" charset="-128"/>
                        </a:rPr>
                        <a:t>-2 </a:t>
                      </a:r>
                      <a:r>
                        <a:rPr kumimoji="1" lang="ja-JP" altLang="en-US" sz="1200" u="none" dirty="0">
                          <a:solidFill>
                            <a:schemeClr val="tx1"/>
                          </a:solidFill>
                          <a:latin typeface="Meiryo UI" pitchFamily="50" charset="-128"/>
                          <a:ea typeface="Meiryo UI" pitchFamily="50" charset="-128"/>
                          <a:cs typeface="Meiryo UI" pitchFamily="50" charset="-128"/>
                        </a:rPr>
                        <a:t>弘済院</a:t>
                      </a: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itchFamily="50" charset="-128"/>
                          <a:ea typeface="Meiryo UI" pitchFamily="50" charset="-128"/>
                          <a:cs typeface="Meiryo UI" pitchFamily="50" charset="-128"/>
                        </a:rPr>
                        <a:t>　 　</a:t>
                      </a:r>
                      <a:r>
                        <a:rPr kumimoji="1" lang="en-US" altLang="ja-JP" sz="1100" u="none" dirty="0">
                          <a:solidFill>
                            <a:schemeClr val="tx1"/>
                          </a:solidFill>
                          <a:latin typeface="Meiryo UI" pitchFamily="50" charset="-128"/>
                          <a:ea typeface="Meiryo UI" pitchFamily="50" charset="-128"/>
                          <a:cs typeface="Meiryo UI" pitchFamily="50" charset="-128"/>
                        </a:rPr>
                        <a:t>110</a:t>
                      </a:r>
                      <a:r>
                        <a:rPr kumimoji="1" lang="ja-JP" altLang="en-US" sz="1100" u="none" dirty="0">
                          <a:solidFill>
                            <a:schemeClr val="tx1"/>
                          </a:solidFill>
                          <a:latin typeface="Meiryo UI" pitchFamily="50" charset="-128"/>
                          <a:ea typeface="Meiryo UI" pitchFamily="50" charset="-128"/>
                          <a:cs typeface="Meiryo UI" pitchFamily="50" charset="-128"/>
                        </a:rPr>
                        <a:t>人</a:t>
                      </a:r>
                    </a:p>
                  </a:txBody>
                  <a:tcPr marL="91454" marR="91454" marT="45709" marB="45709"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Meiryo UI" pitchFamily="50" charset="-128"/>
                          <a:ea typeface="Meiryo UI" pitchFamily="50" charset="-128"/>
                          <a:cs typeface="Meiryo UI" pitchFamily="50" charset="-128"/>
                        </a:rPr>
                        <a:t>特別区</a:t>
                      </a:r>
                    </a:p>
                  </a:txBody>
                  <a:tcPr marL="91454" marR="91454" marT="45709" marB="45709" anchor="ctr">
                    <a:lnR w="12700" cap="flat" cmpd="sng" algn="ctr">
                      <a:solidFill>
                        <a:schemeClr val="bg1"/>
                      </a:solidFill>
                      <a:prstDash val="solid"/>
                      <a:round/>
                      <a:headEnd type="none" w="med" len="med"/>
                      <a:tailEnd type="none" w="med" len="med"/>
                    </a:lnR>
                  </a:tcPr>
                </a:tc>
                <a:tc vMerge="1">
                  <a:txBody>
                    <a:bodyPr/>
                    <a:lstStyle/>
                    <a:p>
                      <a:pPr algn="l"/>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11"/>
                  </a:ext>
                </a:extLst>
              </a:tr>
              <a:tr h="276603">
                <a:tc>
                  <a:txBody>
                    <a:bodyPr/>
                    <a:lstStyle/>
                    <a:p>
                      <a:pPr algn="l"/>
                      <a:r>
                        <a:rPr kumimoji="1" lang="ja-JP" altLang="en-US" sz="1200" dirty="0">
                          <a:latin typeface="Meiryo UI" pitchFamily="50" charset="-128"/>
                          <a:ea typeface="Meiryo UI" pitchFamily="50" charset="-128"/>
                          <a:cs typeface="Meiryo UI" pitchFamily="50" charset="-128"/>
                        </a:rPr>
                        <a:t>⑥ 学校園（義務教育・幼稚園）</a:t>
                      </a:r>
                    </a:p>
                  </a:txBody>
                  <a:tcPr marL="91454" marR="91454" marT="45709" marB="45709" anchor="ctr"/>
                </a:tc>
                <a:tc>
                  <a:txBody>
                    <a:bodyPr/>
                    <a:lstStyle/>
                    <a:p>
                      <a:pPr algn="ctr"/>
                      <a:r>
                        <a:rPr kumimoji="1" lang="en-US" altLang="ja-JP" sz="1100" u="none" dirty="0">
                          <a:latin typeface="Meiryo UI" pitchFamily="50" charset="-128"/>
                          <a:ea typeface="Meiryo UI" pitchFamily="50" charset="-128"/>
                          <a:cs typeface="Meiryo UI" pitchFamily="50" charset="-128"/>
                        </a:rPr>
                        <a:t>  1,960</a:t>
                      </a:r>
                      <a:r>
                        <a:rPr kumimoji="1" lang="ja-JP" altLang="en-US" sz="1100" u="none" dirty="0">
                          <a:latin typeface="Meiryo UI" pitchFamily="50" charset="-128"/>
                          <a:ea typeface="Meiryo UI" pitchFamily="50" charset="-128"/>
                          <a:cs typeface="Meiryo UI" pitchFamily="50" charset="-128"/>
                        </a:rPr>
                        <a:t>人</a:t>
                      </a:r>
                    </a:p>
                  </a:txBody>
                  <a:tcPr marL="91454" marR="91454" marT="45709" marB="45709" anchor="ctr"/>
                </a:tc>
                <a:tc>
                  <a:txBody>
                    <a:bodyPr/>
                    <a:lstStyle/>
                    <a:p>
                      <a:pPr algn="l"/>
                      <a:r>
                        <a:rPr kumimoji="1" lang="ja-JP" altLang="en-US" sz="1200" dirty="0">
                          <a:latin typeface="Meiryo UI" pitchFamily="50" charset="-128"/>
                          <a:ea typeface="Meiryo UI" pitchFamily="50" charset="-128"/>
                          <a:cs typeface="Meiryo UI" pitchFamily="50" charset="-128"/>
                        </a:rPr>
                        <a:t>特別区</a:t>
                      </a:r>
                    </a:p>
                  </a:txBody>
                  <a:tcPr marL="91454" marR="91454" marT="45709" marB="45709" anchor="ctr">
                    <a:lnR w="12700" cap="flat" cmpd="sng" algn="ctr">
                      <a:solidFill>
                        <a:schemeClr val="bg1"/>
                      </a:solidFill>
                      <a:prstDash val="solid"/>
                      <a:round/>
                      <a:headEnd type="none" w="med" len="med"/>
                      <a:tailEnd type="none" w="med" len="med"/>
                    </a:lnR>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特別区設置時の職員数を移管</a:t>
                      </a:r>
                      <a:endParaRPr kumimoji="1" lang="en-US" altLang="ja-JP" sz="1200" dirty="0">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ただし、幼稚園は経営形態見直しを反映した職員数を移管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6"/>
                  </a:ext>
                </a:extLst>
              </a:tr>
              <a:tr h="276603">
                <a:tc>
                  <a:txBody>
                    <a:bodyPr/>
                    <a:lstStyle/>
                    <a:p>
                      <a:pPr algn="l"/>
                      <a:r>
                        <a:rPr kumimoji="1" lang="ja-JP" altLang="en-US" sz="1200" dirty="0">
                          <a:latin typeface="Meiryo UI" pitchFamily="50" charset="-128"/>
                          <a:ea typeface="Meiryo UI" pitchFamily="50" charset="-128"/>
                          <a:cs typeface="Meiryo UI" pitchFamily="50" charset="-128"/>
                        </a:rPr>
                        <a:t>⑦ 学校園（高等学校）</a:t>
                      </a:r>
                    </a:p>
                  </a:txBody>
                  <a:tcPr marL="91454" marR="91454" marT="45709" marB="45709" anchor="ctr"/>
                </a:tc>
                <a:tc>
                  <a:txBody>
                    <a:bodyPr/>
                    <a:lstStyle/>
                    <a:p>
                      <a:pPr algn="ctr"/>
                      <a:r>
                        <a:rPr kumimoji="1" lang="en-US" altLang="ja-JP" sz="1100" u="none" dirty="0">
                          <a:latin typeface="Meiryo UI" pitchFamily="50" charset="-128"/>
                          <a:ea typeface="Meiryo UI" pitchFamily="50" charset="-128"/>
                          <a:cs typeface="Meiryo UI" pitchFamily="50" charset="-128"/>
                        </a:rPr>
                        <a:t>  1,300</a:t>
                      </a:r>
                      <a:r>
                        <a:rPr kumimoji="1" lang="ja-JP" altLang="en-US" sz="1100" u="none" dirty="0">
                          <a:latin typeface="Meiryo UI" pitchFamily="50" charset="-128"/>
                          <a:ea typeface="Meiryo UI" pitchFamily="50" charset="-128"/>
                          <a:cs typeface="Meiryo UI" pitchFamily="50" charset="-128"/>
                        </a:rPr>
                        <a:t>人</a:t>
                      </a:r>
                    </a:p>
                  </a:txBody>
                  <a:tcPr marL="91454" marR="91454" marT="45709" marB="45709" anchor="ctr"/>
                </a:tc>
                <a:tc rowSpan="3">
                  <a:txBody>
                    <a:bodyPr/>
                    <a:lstStyle/>
                    <a:p>
                      <a:pPr algn="l"/>
                      <a:r>
                        <a:rPr kumimoji="1" lang="ja-JP" altLang="en-US" sz="1200" dirty="0">
                          <a:latin typeface="Meiryo UI" pitchFamily="50" charset="-128"/>
                          <a:ea typeface="Meiryo UI" pitchFamily="50" charset="-128"/>
                          <a:cs typeface="Meiryo UI" pitchFamily="50" charset="-128"/>
                        </a:rPr>
                        <a:t>大阪府</a:t>
                      </a:r>
                    </a:p>
                  </a:txBody>
                  <a:tcPr marL="91454" marR="91454" marT="45709" marB="45709" anchor="ctr">
                    <a:lnR w="12700" cap="flat" cmpd="sng" algn="ctr">
                      <a:solidFill>
                        <a:schemeClr val="bg1"/>
                      </a:solidFill>
                      <a:prstDash val="solid"/>
                      <a:round/>
                      <a:headEnd type="none" w="med" len="med"/>
                      <a:tailEnd type="none" w="med" len="med"/>
                    </a:lnR>
                  </a:tcPr>
                </a:tc>
                <a:tc vMerge="1">
                  <a:txBody>
                    <a:bodyPr/>
                    <a:lstStyle/>
                    <a:p>
                      <a:pPr algn="l"/>
                      <a:endParaRPr kumimoji="1" lang="ja-JP" altLang="en-US" sz="1300" dirty="0">
                        <a:latin typeface="Meiryo UI" pitchFamily="50" charset="-128"/>
                        <a:ea typeface="Meiryo UI" pitchFamily="50" charset="-128"/>
                        <a:cs typeface="Meiryo UI" pitchFamily="50" charset="-128"/>
                      </a:endParaRPr>
                    </a:p>
                  </a:txBody>
                  <a:tcPr marL="91454" marR="91454" marT="45709" marB="45709" anchor="ctr"/>
                </a:tc>
                <a:extLst>
                  <a:ext uri="{0D108BD9-81ED-4DB2-BD59-A6C34878D82A}">
                    <a16:rowId xmlns:a16="http://schemas.microsoft.com/office/drawing/2014/main" val="10007"/>
                  </a:ext>
                </a:extLst>
              </a:tr>
              <a:tr h="276603">
                <a:tc>
                  <a:txBody>
                    <a:bodyPr/>
                    <a:lstStyle/>
                    <a:p>
                      <a:pPr algn="l"/>
                      <a:r>
                        <a:rPr kumimoji="1" lang="ja-JP" altLang="en-US" sz="1200" dirty="0">
                          <a:latin typeface="Meiryo UI" pitchFamily="50" charset="-128"/>
                          <a:ea typeface="Meiryo UI" pitchFamily="50" charset="-128"/>
                          <a:cs typeface="Meiryo UI" pitchFamily="50" charset="-128"/>
                        </a:rPr>
                        <a:t>⑧ 消防</a:t>
                      </a:r>
                    </a:p>
                  </a:txBody>
                  <a:tcPr marL="91454" marR="91454" marT="45709" marB="45709" anchor="ctr"/>
                </a:tc>
                <a:tc>
                  <a:txBody>
                    <a:bodyPr/>
                    <a:lstStyle/>
                    <a:p>
                      <a:pPr algn="ctr"/>
                      <a:r>
                        <a:rPr kumimoji="1" lang="en-US" altLang="ja-JP" sz="1100" u="none" dirty="0">
                          <a:latin typeface="Meiryo UI" pitchFamily="50" charset="-128"/>
                          <a:ea typeface="Meiryo UI" pitchFamily="50" charset="-128"/>
                          <a:cs typeface="Meiryo UI" pitchFamily="50" charset="-128"/>
                        </a:rPr>
                        <a:t>  3,490</a:t>
                      </a:r>
                      <a:r>
                        <a:rPr kumimoji="1" lang="ja-JP" altLang="en-US" sz="1100" u="none" dirty="0">
                          <a:latin typeface="Meiryo UI" pitchFamily="50" charset="-128"/>
                          <a:ea typeface="Meiryo UI" pitchFamily="50" charset="-128"/>
                          <a:cs typeface="Meiryo UI" pitchFamily="50" charset="-128"/>
                        </a:rPr>
                        <a:t>人</a:t>
                      </a:r>
                    </a:p>
                  </a:txBody>
                  <a:tcPr marL="91454" marR="91454" marT="45709" marB="45709" anchor="ctr"/>
                </a:tc>
                <a:tc vMerge="1">
                  <a:txBody>
                    <a:bodyPr/>
                    <a:lstStyle/>
                    <a:p>
                      <a:pPr algn="ctr"/>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特別区設置時の職員数を移管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8"/>
                  </a:ext>
                </a:extLst>
              </a:tr>
              <a:tr h="461020">
                <a:tc>
                  <a:txBody>
                    <a:bodyPr/>
                    <a:lstStyle/>
                    <a:p>
                      <a:pPr algn="l"/>
                      <a:r>
                        <a:rPr kumimoji="1" lang="ja-JP" altLang="en-US" sz="1200" dirty="0">
                          <a:latin typeface="Meiryo UI" pitchFamily="50" charset="-128"/>
                          <a:ea typeface="Meiryo UI" pitchFamily="50" charset="-128"/>
                          <a:cs typeface="Meiryo UI" pitchFamily="50" charset="-128"/>
                        </a:rPr>
                        <a:t>⑨ 下水道、博物館、</a:t>
                      </a:r>
                      <a:endParaRPr kumimoji="1" lang="en-US" altLang="ja-JP" sz="1200" dirty="0">
                        <a:latin typeface="Meiryo UI" pitchFamily="50" charset="-128"/>
                        <a:ea typeface="Meiryo UI" pitchFamily="50" charset="-128"/>
                        <a:cs typeface="Meiryo UI" pitchFamily="50" charset="-128"/>
                      </a:endParaRPr>
                    </a:p>
                    <a:p>
                      <a:pPr algn="l"/>
                      <a:r>
                        <a:rPr kumimoji="1" lang="ja-JP" altLang="en-US" sz="1200" dirty="0">
                          <a:latin typeface="Meiryo UI" pitchFamily="50" charset="-128"/>
                          <a:ea typeface="Meiryo UI" pitchFamily="50" charset="-128"/>
                          <a:cs typeface="Meiryo UI" pitchFamily="50" charset="-128"/>
                        </a:rPr>
                        <a:t>　  環境科学研究所</a:t>
                      </a:r>
                    </a:p>
                  </a:txBody>
                  <a:tcPr marL="91454" marR="91454" marT="45709" marB="45709" anchor="ctr"/>
                </a:tc>
                <a:tc>
                  <a:txBody>
                    <a:bodyPr/>
                    <a:lstStyle/>
                    <a:p>
                      <a:pPr algn="ctr"/>
                      <a:r>
                        <a:rPr kumimoji="1" lang="en-US" altLang="ja-JP" sz="1100" u="none" dirty="0">
                          <a:latin typeface="Meiryo UI" pitchFamily="50" charset="-128"/>
                          <a:ea typeface="Meiryo UI" pitchFamily="50" charset="-128"/>
                          <a:cs typeface="Meiryo UI" pitchFamily="50" charset="-128"/>
                        </a:rPr>
                        <a:t>  1,280</a:t>
                      </a:r>
                      <a:r>
                        <a:rPr kumimoji="1" lang="ja-JP" altLang="en-US" sz="1100" u="none" dirty="0">
                          <a:latin typeface="Meiryo UI" pitchFamily="50" charset="-128"/>
                          <a:ea typeface="Meiryo UI" pitchFamily="50" charset="-128"/>
                          <a:cs typeface="Meiryo UI" pitchFamily="50" charset="-128"/>
                        </a:rPr>
                        <a:t>人</a:t>
                      </a:r>
                    </a:p>
                  </a:txBody>
                  <a:tcPr marL="91454" marR="91454" marT="45709" marB="45709" anchor="ctr"/>
                </a:tc>
                <a:tc vMerge="1">
                  <a:txBody>
                    <a:bodyPr/>
                    <a:lstStyle/>
                    <a:p>
                      <a:pPr algn="ctr"/>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tc>
                <a:tc>
                  <a:txBody>
                    <a:bodyPr/>
                    <a:lstStyle/>
                    <a:p>
                      <a:pPr algn="l"/>
                      <a:r>
                        <a:rPr kumimoji="1" lang="ja-JP" altLang="en-US" sz="1200" dirty="0">
                          <a:latin typeface="Meiryo UI" pitchFamily="50" charset="-128"/>
                          <a:ea typeface="Meiryo UI" pitchFamily="50" charset="-128"/>
                          <a:cs typeface="Meiryo UI" pitchFamily="50" charset="-128"/>
                        </a:rPr>
                        <a:t>経営形態の見直しに伴い、職員数が大幅に変動するため、</a:t>
                      </a:r>
                      <a:endParaRPr kumimoji="1" lang="en-US" altLang="ja-JP" sz="1200" dirty="0">
                        <a:latin typeface="Meiryo UI" pitchFamily="50" charset="-128"/>
                        <a:ea typeface="Meiryo UI" pitchFamily="50" charset="-128"/>
                        <a:cs typeface="Meiryo UI" pitchFamily="50" charset="-128"/>
                      </a:endParaRPr>
                    </a:p>
                    <a:p>
                      <a:pPr algn="l"/>
                      <a:r>
                        <a:rPr kumimoji="1" lang="ja-JP" altLang="en-US" sz="1200" dirty="0">
                          <a:latin typeface="Meiryo UI" pitchFamily="50" charset="-128"/>
                          <a:ea typeface="Meiryo UI" pitchFamily="50" charset="-128"/>
                          <a:cs typeface="Meiryo UI" pitchFamily="50" charset="-128"/>
                        </a:rPr>
                        <a:t>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9"/>
                  </a:ext>
                </a:extLst>
              </a:tr>
              <a:tr h="291971">
                <a:tc>
                  <a:txBody>
                    <a:bodyPr/>
                    <a:lstStyle/>
                    <a:p>
                      <a:pPr algn="ctr"/>
                      <a:r>
                        <a:rPr kumimoji="1" lang="ja-JP" altLang="en-US" sz="1200" dirty="0">
                          <a:latin typeface="Meiryo UI" pitchFamily="50" charset="-128"/>
                          <a:ea typeface="Meiryo UI" pitchFamily="50" charset="-128"/>
                          <a:cs typeface="Meiryo UI" pitchFamily="50" charset="-128"/>
                        </a:rPr>
                        <a:t>合計</a:t>
                      </a: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u="none" dirty="0">
                          <a:latin typeface="Meiryo UI" pitchFamily="50" charset="-128"/>
                          <a:ea typeface="Meiryo UI" pitchFamily="50" charset="-128"/>
                          <a:cs typeface="Meiryo UI" pitchFamily="50" charset="-128"/>
                        </a:rPr>
                        <a:t>31,610</a:t>
                      </a:r>
                      <a:r>
                        <a:rPr kumimoji="1" lang="ja-JP" altLang="en-US" sz="1100" u="none" dirty="0">
                          <a:latin typeface="Meiryo UI" pitchFamily="50" charset="-128"/>
                          <a:ea typeface="Meiryo UI" pitchFamily="50" charset="-128"/>
                          <a:cs typeface="Meiryo UI" pitchFamily="50" charset="-128"/>
                        </a:rPr>
                        <a:t>人</a:t>
                      </a:r>
                    </a:p>
                  </a:txBody>
                  <a:tcPr marL="91454" marR="91454" marT="45709" marB="45709" anchor="ctr"/>
                </a:tc>
                <a:tc>
                  <a:txBody>
                    <a:bodyPr/>
                    <a:lstStyle/>
                    <a:p>
                      <a:pPr algn="l"/>
                      <a:endParaRPr kumimoji="1" lang="ja-JP" altLang="en-US" sz="1300" dirty="0">
                        <a:latin typeface="Meiryo UI" pitchFamily="50" charset="-128"/>
                        <a:ea typeface="Meiryo UI" pitchFamily="50" charset="-128"/>
                        <a:cs typeface="Meiryo UI" pitchFamily="50" charset="-128"/>
                      </a:endParaRPr>
                    </a:p>
                  </a:txBody>
                  <a:tcPr marL="91454" marR="91454" marT="45709" marB="45709" anchor="ctr">
                    <a:lnR w="12700" cap="flat" cmpd="sng" algn="ctr">
                      <a:solidFill>
                        <a:schemeClr val="bg1"/>
                      </a:solidFill>
                      <a:prstDash val="solid"/>
                      <a:round/>
                      <a:headEnd type="none" w="med" len="med"/>
                      <a:tailEnd type="none" w="med" len="med"/>
                    </a:lnR>
                  </a:tcPr>
                </a:tc>
                <a:tc>
                  <a:txBody>
                    <a:bodyPr/>
                    <a:lstStyle/>
                    <a:p>
                      <a:pPr algn="l"/>
                      <a:r>
                        <a:rPr kumimoji="1" lang="ja-JP" altLang="en-US" sz="1200" dirty="0">
                          <a:latin typeface="Meiryo UI" pitchFamily="50" charset="-128"/>
                          <a:ea typeface="Meiryo UI" pitchFamily="50" charset="-128"/>
                          <a:cs typeface="Meiryo UI" pitchFamily="50" charset="-128"/>
                        </a:rPr>
                        <a:t>上記の共通事項：技能労務職は特別区設置時の職員数を移管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10"/>
                  </a:ext>
                </a:extLst>
              </a:tr>
            </a:tbl>
          </a:graphicData>
        </a:graphic>
      </p:graphicFrame>
      <p:sp>
        <p:nvSpPr>
          <p:cNvPr id="14" name="フリーフォーム 13"/>
          <p:cNvSpPr/>
          <p:nvPr/>
        </p:nvSpPr>
        <p:spPr>
          <a:xfrm>
            <a:off x="4364092" y="1969270"/>
            <a:ext cx="252000" cy="4099309"/>
          </a:xfrm>
          <a:custGeom>
            <a:avLst/>
            <a:gdLst>
              <a:gd name="connsiteX0" fmla="*/ 0 w 1727200"/>
              <a:gd name="connsiteY0" fmla="*/ 2286000 h 2298700"/>
              <a:gd name="connsiteX1" fmla="*/ 1257300 w 1727200"/>
              <a:gd name="connsiteY1" fmla="*/ 2298700 h 2298700"/>
              <a:gd name="connsiteX2" fmla="*/ 1282700 w 1727200"/>
              <a:gd name="connsiteY2" fmla="*/ 12700 h 2298700"/>
              <a:gd name="connsiteX3" fmla="*/ 1727200 w 1727200"/>
              <a:gd name="connsiteY3" fmla="*/ 0 h 2298700"/>
              <a:gd name="connsiteX0" fmla="*/ 0 w 1727200"/>
              <a:gd name="connsiteY0" fmla="*/ 2286000 h 2298700"/>
              <a:gd name="connsiteX1" fmla="*/ 1257300 w 1727200"/>
              <a:gd name="connsiteY1" fmla="*/ 2298700 h 2298700"/>
              <a:gd name="connsiteX2" fmla="*/ 1190625 w 1727200"/>
              <a:gd name="connsiteY2" fmla="*/ 41275 h 2298700"/>
              <a:gd name="connsiteX3" fmla="*/ 1727200 w 1727200"/>
              <a:gd name="connsiteY3" fmla="*/ 0 h 2298700"/>
              <a:gd name="connsiteX0" fmla="*/ 0 w 1806575"/>
              <a:gd name="connsiteY0" fmla="*/ 2247900 h 2260600"/>
              <a:gd name="connsiteX1" fmla="*/ 1257300 w 1806575"/>
              <a:gd name="connsiteY1" fmla="*/ 2260600 h 2260600"/>
              <a:gd name="connsiteX2" fmla="*/ 1190625 w 1806575"/>
              <a:gd name="connsiteY2" fmla="*/ 3175 h 2260600"/>
              <a:gd name="connsiteX3" fmla="*/ 1806575 w 1806575"/>
              <a:gd name="connsiteY3" fmla="*/ 0 h 2260600"/>
              <a:gd name="connsiteX0" fmla="*/ 0 w 1806575"/>
              <a:gd name="connsiteY0" fmla="*/ 2247900 h 2260600"/>
              <a:gd name="connsiteX1" fmla="*/ 1257300 w 1806575"/>
              <a:gd name="connsiteY1" fmla="*/ 2260600 h 2260600"/>
              <a:gd name="connsiteX2" fmla="*/ 1174750 w 1806575"/>
              <a:gd name="connsiteY2" fmla="*/ 3175 h 2260600"/>
              <a:gd name="connsiteX3" fmla="*/ 1806575 w 1806575"/>
              <a:gd name="connsiteY3" fmla="*/ 0 h 2260600"/>
              <a:gd name="connsiteX0" fmla="*/ 0 w 1806575"/>
              <a:gd name="connsiteY0" fmla="*/ 2247900 h 2260600"/>
              <a:gd name="connsiteX1" fmla="*/ 1155700 w 1806575"/>
              <a:gd name="connsiteY1" fmla="*/ 2260600 h 2260600"/>
              <a:gd name="connsiteX2" fmla="*/ 1174750 w 1806575"/>
              <a:gd name="connsiteY2" fmla="*/ 3175 h 2260600"/>
              <a:gd name="connsiteX3" fmla="*/ 1806575 w 1806575"/>
              <a:gd name="connsiteY3" fmla="*/ 0 h 2260600"/>
              <a:gd name="connsiteX0" fmla="*/ 0 w 1809750"/>
              <a:gd name="connsiteY0" fmla="*/ 2266950 h 2266950"/>
              <a:gd name="connsiteX1" fmla="*/ 1158875 w 1809750"/>
              <a:gd name="connsiteY1" fmla="*/ 2260600 h 2266950"/>
              <a:gd name="connsiteX2" fmla="*/ 1177925 w 1809750"/>
              <a:gd name="connsiteY2" fmla="*/ 3175 h 2266950"/>
              <a:gd name="connsiteX3" fmla="*/ 1809750 w 1809750"/>
              <a:gd name="connsiteY3" fmla="*/ 0 h 2266950"/>
              <a:gd name="connsiteX0" fmla="*/ 0 w 1793875"/>
              <a:gd name="connsiteY0" fmla="*/ 2254250 h 2260600"/>
              <a:gd name="connsiteX1" fmla="*/ 1143000 w 1793875"/>
              <a:gd name="connsiteY1" fmla="*/ 2260600 h 2260600"/>
              <a:gd name="connsiteX2" fmla="*/ 1162050 w 1793875"/>
              <a:gd name="connsiteY2" fmla="*/ 3175 h 2260600"/>
              <a:gd name="connsiteX3" fmla="*/ 1793875 w 1793875"/>
              <a:gd name="connsiteY3" fmla="*/ 0 h 2260600"/>
              <a:gd name="connsiteX0" fmla="*/ 0 w 1793875"/>
              <a:gd name="connsiteY0" fmla="*/ 2254250 h 2260600"/>
              <a:gd name="connsiteX1" fmla="*/ 1143000 w 1793875"/>
              <a:gd name="connsiteY1" fmla="*/ 2260600 h 2260600"/>
              <a:gd name="connsiteX2" fmla="*/ 1440453 w 1793875"/>
              <a:gd name="connsiteY2" fmla="*/ 10795 h 2260600"/>
              <a:gd name="connsiteX3" fmla="*/ 1793875 w 1793875"/>
              <a:gd name="connsiteY3" fmla="*/ 0 h 2260600"/>
              <a:gd name="connsiteX0" fmla="*/ 0 w 1793875"/>
              <a:gd name="connsiteY0" fmla="*/ 2254250 h 2275840"/>
              <a:gd name="connsiteX1" fmla="*/ 1447503 w 1793875"/>
              <a:gd name="connsiteY1" fmla="*/ 2275840 h 2275840"/>
              <a:gd name="connsiteX2" fmla="*/ 1440453 w 1793875"/>
              <a:gd name="connsiteY2" fmla="*/ 10795 h 2275840"/>
              <a:gd name="connsiteX3" fmla="*/ 1793875 w 1793875"/>
              <a:gd name="connsiteY3" fmla="*/ 0 h 2275840"/>
              <a:gd name="connsiteX0" fmla="*/ 0 w 1793875"/>
              <a:gd name="connsiteY0" fmla="*/ 2254250 h 2254250"/>
              <a:gd name="connsiteX1" fmla="*/ 1412703 w 1793875"/>
              <a:gd name="connsiteY1" fmla="*/ 2252980 h 2254250"/>
              <a:gd name="connsiteX2" fmla="*/ 1440453 w 1793875"/>
              <a:gd name="connsiteY2" fmla="*/ 10795 h 2254250"/>
              <a:gd name="connsiteX3" fmla="*/ 1793875 w 1793875"/>
              <a:gd name="connsiteY3" fmla="*/ 0 h 2254250"/>
            </a:gdLst>
            <a:ahLst/>
            <a:cxnLst>
              <a:cxn ang="0">
                <a:pos x="connsiteX0" y="connsiteY0"/>
              </a:cxn>
              <a:cxn ang="0">
                <a:pos x="connsiteX1" y="connsiteY1"/>
              </a:cxn>
              <a:cxn ang="0">
                <a:pos x="connsiteX2" y="connsiteY2"/>
              </a:cxn>
              <a:cxn ang="0">
                <a:pos x="connsiteX3" y="connsiteY3"/>
              </a:cxn>
            </a:cxnLst>
            <a:rect l="l" t="t" r="r" b="b"/>
            <a:pathLst>
              <a:path w="1793875" h="2254250">
                <a:moveTo>
                  <a:pt x="0" y="2254250"/>
                </a:moveTo>
                <a:lnTo>
                  <a:pt x="1412703" y="2252980"/>
                </a:lnTo>
                <a:lnTo>
                  <a:pt x="1440453" y="10795"/>
                </a:lnTo>
                <a:lnTo>
                  <a:pt x="1793875" y="0"/>
                </a:lnTo>
              </a:path>
            </a:pathLst>
          </a:custGeom>
          <a:noFill/>
          <a:ln w="28575">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dirty="0"/>
          </a:p>
        </p:txBody>
      </p:sp>
      <p:sp>
        <p:nvSpPr>
          <p:cNvPr id="19" name="右大かっこ 18"/>
          <p:cNvSpPr/>
          <p:nvPr/>
        </p:nvSpPr>
        <p:spPr>
          <a:xfrm>
            <a:off x="9150796" y="1536389"/>
            <a:ext cx="108000" cy="900000"/>
          </a:xfrm>
          <a:prstGeom prst="rightBracket">
            <a:avLst>
              <a:gd name="adj" fmla="val 76449"/>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21" name="右大かっこ 20"/>
          <p:cNvSpPr/>
          <p:nvPr/>
        </p:nvSpPr>
        <p:spPr>
          <a:xfrm>
            <a:off x="9197163" y="5890469"/>
            <a:ext cx="148326" cy="308344"/>
          </a:xfrm>
          <a:prstGeom prst="rightBracket">
            <a:avLst>
              <a:gd name="adj" fmla="val 22502"/>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23" name="テキスト ボックス 22"/>
          <p:cNvSpPr txBox="1"/>
          <p:nvPr/>
        </p:nvSpPr>
        <p:spPr>
          <a:xfrm>
            <a:off x="3339666" y="2125197"/>
            <a:ext cx="321930" cy="246221"/>
          </a:xfrm>
          <a:prstGeom prst="rect">
            <a:avLst/>
          </a:prstGeom>
          <a:noFill/>
        </p:spPr>
        <p:txBody>
          <a:bodyPr wrap="square" lIns="0" rIns="0" rtlCol="0">
            <a:spAutoFit/>
          </a:bodyPr>
          <a:lstStyle/>
          <a:p>
            <a:r>
              <a:rPr lang="en-US" altLang="ja-JP" sz="1000" dirty="0"/>
              <a:t>※</a:t>
            </a:r>
          </a:p>
        </p:txBody>
      </p:sp>
      <p:sp>
        <p:nvSpPr>
          <p:cNvPr id="25" name="テキスト ボックス 24"/>
          <p:cNvSpPr txBox="1"/>
          <p:nvPr/>
        </p:nvSpPr>
        <p:spPr>
          <a:xfrm>
            <a:off x="9402432" y="5815743"/>
            <a:ext cx="489644" cy="400110"/>
          </a:xfrm>
          <a:prstGeom prst="rect">
            <a:avLst/>
          </a:prstGeom>
          <a:noFill/>
        </p:spPr>
        <p:txBody>
          <a:bodyPr wrap="square" lIns="0" rIns="0" rtlCol="0">
            <a:spAutoFit/>
          </a:bodyPr>
          <a:lstStyle/>
          <a:p>
            <a:r>
              <a:rPr lang="ja-JP" altLang="en-US" sz="1000" dirty="0">
                <a:latin typeface="Meiryo UI" panose="020B0604030504040204" pitchFamily="50" charset="-128"/>
                <a:ea typeface="Meiryo UI" panose="020B0604030504040204" pitchFamily="50" charset="-128"/>
              </a:rPr>
              <a:t>組織－</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４参照</a:t>
            </a:r>
            <a:endParaRPr kumimoji="1" lang="ja-JP" altLang="en-US" sz="1000" dirty="0">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3625" y="199535"/>
            <a:ext cx="4406900" cy="369332"/>
          </a:xfrm>
          <a:prstGeom prst="rect">
            <a:avLst/>
          </a:prstGeom>
          <a:noFill/>
        </p:spPr>
        <p:txBody>
          <a:bodyPr wrap="square" rtlCol="0">
            <a:spAutoFit/>
          </a:bodyPr>
          <a:lstStyle/>
          <a:p>
            <a:r>
              <a:rPr kumimoji="1" lang="ja-JP" altLang="en-US" b="1" dirty="0">
                <a:latin typeface="Meiryo UI" pitchFamily="50" charset="-128"/>
                <a:ea typeface="Meiryo UI" pitchFamily="50" charset="-128"/>
                <a:cs typeface="Meiryo UI" pitchFamily="50" charset="-128"/>
              </a:rPr>
              <a:t>（２）　組織体制の構築に向けた考え方</a:t>
            </a:r>
          </a:p>
        </p:txBody>
      </p:sp>
      <p:cxnSp>
        <p:nvCxnSpPr>
          <p:cNvPr id="17" name="直線コネクタ 16"/>
          <p:cNvCxnSpPr/>
          <p:nvPr/>
        </p:nvCxnSpPr>
        <p:spPr>
          <a:xfrm>
            <a:off x="4562788" y="1835575"/>
            <a:ext cx="0" cy="180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右矢印 12"/>
          <p:cNvSpPr/>
          <p:nvPr/>
        </p:nvSpPr>
        <p:spPr>
          <a:xfrm>
            <a:off x="4276207" y="1564978"/>
            <a:ext cx="583680" cy="362193"/>
          </a:xfrm>
          <a:prstGeom prst="rightArrow">
            <a:avLst>
              <a:gd name="adj1" fmla="val 44585"/>
              <a:gd name="adj2" fmla="val 60636"/>
            </a:avLst>
          </a:prstGeom>
          <a:solidFill>
            <a:schemeClr val="tx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22" name="テキスト ボックス 21"/>
          <p:cNvSpPr txBox="1"/>
          <p:nvPr/>
        </p:nvSpPr>
        <p:spPr>
          <a:xfrm>
            <a:off x="223873" y="5263142"/>
            <a:ext cx="3221075" cy="246221"/>
          </a:xfrm>
          <a:prstGeom prst="rect">
            <a:avLst/>
          </a:prstGeom>
          <a:noFill/>
        </p:spPr>
        <p:txBody>
          <a:bodyPr wrap="square" lIns="0" rIns="0" rtlCol="0">
            <a:spAutoFit/>
          </a:bodyPr>
          <a:lstStyle/>
          <a:p>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終了事務を除く現員数　</a:t>
            </a:r>
            <a:r>
              <a:rPr lang="en-US" altLang="ja-JP" sz="1000" dirty="0">
                <a:latin typeface="Meiryo UI" pitchFamily="50" charset="-128"/>
                <a:ea typeface="Meiryo UI" pitchFamily="50" charset="-128"/>
                <a:cs typeface="Meiryo UI" pitchFamily="50" charset="-128"/>
              </a:rPr>
              <a:t>1,930</a:t>
            </a:r>
            <a:r>
              <a:rPr lang="ja-JP" altLang="en-US" sz="1000" dirty="0">
                <a:latin typeface="Meiryo UI" pitchFamily="50" charset="-128"/>
                <a:ea typeface="Meiryo UI" pitchFamily="50" charset="-128"/>
                <a:cs typeface="Meiryo UI" pitchFamily="50" charset="-128"/>
              </a:rPr>
              <a:t>人</a:t>
            </a:r>
            <a:endParaRPr lang="en-US" altLang="ja-JP" sz="900" dirty="0">
              <a:latin typeface="Meiryo UI" pitchFamily="50" charset="-128"/>
              <a:ea typeface="Meiryo UI" pitchFamily="50" charset="-128"/>
              <a:cs typeface="Meiryo UI" pitchFamily="50" charset="-128"/>
            </a:endParaRPr>
          </a:p>
        </p:txBody>
      </p:sp>
      <p:sp>
        <p:nvSpPr>
          <p:cNvPr id="27" name="テキスト ボックス 26"/>
          <p:cNvSpPr txBox="1"/>
          <p:nvPr/>
        </p:nvSpPr>
        <p:spPr>
          <a:xfrm>
            <a:off x="9347737" y="1756290"/>
            <a:ext cx="540000" cy="400110"/>
          </a:xfrm>
          <a:prstGeom prst="rect">
            <a:avLst/>
          </a:prstGeom>
          <a:noFill/>
        </p:spPr>
        <p:txBody>
          <a:bodyPr wrap="square" lIns="0" rIns="0" rtlCol="0">
            <a:spAutoFit/>
          </a:bodyPr>
          <a:lstStyle/>
          <a:p>
            <a:r>
              <a:rPr lang="ja-JP" altLang="en-US" sz="1000" dirty="0">
                <a:latin typeface="Meiryo UI" panose="020B0604030504040204" pitchFamily="50" charset="-128"/>
                <a:ea typeface="Meiryo UI" panose="020B0604030504040204" pitchFamily="50" charset="-128"/>
              </a:rPr>
              <a:t>組織－</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４参照</a:t>
            </a:r>
            <a:endParaRPr kumimoji="1" lang="ja-JP" altLang="en-US" sz="1000" dirty="0">
              <a:latin typeface="Meiryo UI" panose="020B0604030504040204" pitchFamily="50" charset="-128"/>
              <a:ea typeface="Meiryo UI" panose="020B0604030504040204" pitchFamily="50" charset="-128"/>
            </a:endParaRPr>
          </a:p>
        </p:txBody>
      </p:sp>
      <p:sp>
        <p:nvSpPr>
          <p:cNvPr id="18"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Tree>
    <p:extLst>
      <p:ext uri="{BB962C8B-B14F-4D97-AF65-F5344CB8AC3E}">
        <p14:creationId xmlns:p14="http://schemas.microsoft.com/office/powerpoint/2010/main" val="1607851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31"/>
          <p:cNvSpPr/>
          <p:nvPr/>
        </p:nvSpPr>
        <p:spPr>
          <a:xfrm>
            <a:off x="4755000" y="1412776"/>
            <a:ext cx="4968000" cy="4000336"/>
          </a:xfrm>
          <a:prstGeom prst="rect">
            <a:avLst/>
          </a:prstGeom>
          <a:solidFill>
            <a:schemeClr val="accent6">
              <a:lumMod val="20000"/>
              <a:lumOff val="80000"/>
              <a:alpha val="52000"/>
            </a:scheme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latin typeface="Meiryo UI" panose="020B0604030504040204" pitchFamily="50" charset="-128"/>
              <a:ea typeface="Meiryo UI" panose="020B0604030504040204" pitchFamily="50" charset="-128"/>
            </a:endParaRPr>
          </a:p>
        </p:txBody>
      </p:sp>
      <p:sp>
        <p:nvSpPr>
          <p:cNvPr id="37" name="正方形/長方形 36"/>
          <p:cNvSpPr/>
          <p:nvPr/>
        </p:nvSpPr>
        <p:spPr>
          <a:xfrm>
            <a:off x="4707422" y="1457677"/>
            <a:ext cx="1854200" cy="312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rPr>
              <a:t>特別区設置当初</a:t>
            </a:r>
            <a:endParaRPr lang="en-US" altLang="ja-JP" sz="1700" b="1" dirty="0">
              <a:solidFill>
                <a:schemeClr val="tx1"/>
              </a:solidFill>
              <a:latin typeface="Meiryo UI" panose="020B0604030504040204" pitchFamily="50" charset="-128"/>
              <a:ea typeface="Meiryo UI" panose="020B0604030504040204" pitchFamily="50" charset="-128"/>
            </a:endParaRPr>
          </a:p>
        </p:txBody>
      </p:sp>
      <p:graphicFrame>
        <p:nvGraphicFramePr>
          <p:cNvPr id="62" name="Group 136"/>
          <p:cNvGraphicFramePr>
            <a:graphicFrameLocks noGrp="1"/>
          </p:cNvGraphicFramePr>
          <p:nvPr>
            <p:extLst>
              <p:ext uri="{D42A27DB-BD31-4B8C-83A1-F6EECF244321}">
                <p14:modId xmlns:p14="http://schemas.microsoft.com/office/powerpoint/2010/main" val="3171305448"/>
              </p:ext>
            </p:extLst>
          </p:nvPr>
        </p:nvGraphicFramePr>
        <p:xfrm>
          <a:off x="4972399" y="1829834"/>
          <a:ext cx="4568384" cy="3427922"/>
        </p:xfrm>
        <a:graphic>
          <a:graphicData uri="http://schemas.openxmlformats.org/drawingml/2006/table">
            <a:tbl>
              <a:tblPr/>
              <a:tblGrid>
                <a:gridCol w="223704">
                  <a:extLst>
                    <a:ext uri="{9D8B030D-6E8A-4147-A177-3AD203B41FA5}">
                      <a16:colId xmlns:a16="http://schemas.microsoft.com/office/drawing/2014/main" val="20000"/>
                    </a:ext>
                  </a:extLst>
                </a:gridCol>
                <a:gridCol w="1086170">
                  <a:extLst>
                    <a:ext uri="{9D8B030D-6E8A-4147-A177-3AD203B41FA5}">
                      <a16:colId xmlns:a16="http://schemas.microsoft.com/office/drawing/2014/main" val="20001"/>
                    </a:ext>
                  </a:extLst>
                </a:gridCol>
                <a:gridCol w="1086170">
                  <a:extLst>
                    <a:ext uri="{9D8B030D-6E8A-4147-A177-3AD203B41FA5}">
                      <a16:colId xmlns:a16="http://schemas.microsoft.com/office/drawing/2014/main" val="20002"/>
                    </a:ext>
                  </a:extLst>
                </a:gridCol>
                <a:gridCol w="1086170">
                  <a:extLst>
                    <a:ext uri="{9D8B030D-6E8A-4147-A177-3AD203B41FA5}">
                      <a16:colId xmlns:a16="http://schemas.microsoft.com/office/drawing/2014/main" val="20003"/>
                    </a:ext>
                  </a:extLst>
                </a:gridCol>
                <a:gridCol w="1086170">
                  <a:extLst>
                    <a:ext uri="{9D8B030D-6E8A-4147-A177-3AD203B41FA5}">
                      <a16:colId xmlns:a16="http://schemas.microsoft.com/office/drawing/2014/main" val="20004"/>
                    </a:ext>
                  </a:extLst>
                </a:gridCol>
              </a:tblGrid>
              <a:tr h="227770">
                <a:tc rowSpan="2"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a:txBody>
                    <a:bodyPr/>
                    <a:lstStyle/>
                    <a:p>
                      <a:pPr algn="ctr">
                        <a:lnSpc>
                          <a:spcPts val="1100"/>
                        </a:lnSpc>
                      </a:pPr>
                      <a:r>
                        <a:rPr kumimoji="1" lang="ja-JP" altLang="en-US" sz="1200" dirty="0">
                          <a:latin typeface="Meiryo UI" panose="020B0604030504040204" pitchFamily="50" charset="-128"/>
                          <a:ea typeface="Meiryo UI" panose="020B0604030504040204" pitchFamily="50" charset="-128"/>
                        </a:rPr>
                        <a:t>職員数</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内訳</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2">
                        <a:lumMod val="60000"/>
                        <a:lumOff val="40000"/>
                      </a:schemeClr>
                    </a:solidFill>
                  </a:tcPr>
                </a:tc>
                <a:tc h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0"/>
                  </a:ext>
                </a:extLst>
              </a:tr>
              <a:tr h="227770">
                <a:tc gridSpan="2"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vMerge="1">
                  <a:txBody>
                    <a:bodyPr/>
                    <a:lstStyle/>
                    <a:p>
                      <a:endParaRPr kumimoji="1" lang="ja-JP" altLang="en-US"/>
                    </a:p>
                  </a:txBody>
                  <a:tcPr/>
                </a:tc>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99152" marR="99152"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1"/>
                  </a:ext>
                </a:extLst>
              </a:tr>
              <a:tr h="480622">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a:ln>
                            <a:noFill/>
                          </a:ln>
                          <a:solidFill>
                            <a:schemeClr val="tx1"/>
                          </a:solidFill>
                          <a:effectLst/>
                          <a:latin typeface="Meiryo UI"/>
                          <a:ea typeface="Meiryo UI"/>
                          <a:cs typeface="Meiryo UI"/>
                        </a:rPr>
                        <a:t>①　特別区</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Meiryo UI"/>
                          <a:ea typeface="Meiryo UI"/>
                          <a:cs typeface="Meiryo UI"/>
                        </a:rPr>
                        <a:t>　　 ４区計</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10,940</a:t>
                      </a: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9,850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1,100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2"/>
                  </a:ext>
                </a:extLst>
              </a:tr>
              <a:tr h="405517">
                <a:tc rowSpan="4">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淀川区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2,420</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2,170</a:t>
                      </a: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240</a:t>
                      </a: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405517">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北区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2,790</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2,490</a:t>
                      </a: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310</a:t>
                      </a: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405517">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中央区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3,110</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2,820</a:t>
                      </a: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290</a:t>
                      </a: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405517">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天王寺区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2,620</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2,360</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260</a:t>
                      </a: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450521">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a:ea typeface="Meiryo UI"/>
                          <a:cs typeface="Meiryo UI"/>
                        </a:rPr>
                        <a:t>②一部事務組合</a:t>
                      </a:r>
                      <a:endParaRPr kumimoji="1" lang="ja-JP" altLang="en-US" sz="1200" b="0" i="0" u="none" strike="noStrike" cap="none" normalizeH="0" baseline="0" dirty="0">
                        <a:ln>
                          <a:noFill/>
                        </a:ln>
                        <a:solidFill>
                          <a:schemeClr val="tx1"/>
                        </a:solidFill>
                        <a:effectLst/>
                        <a:latin typeface="ＭＳ Ｐゴシック" charset="-128"/>
                        <a:ea typeface="ＭＳ Ｐゴシック"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310</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270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40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extLst>
                  <a:ext uri="{0D108BD9-81ED-4DB2-BD59-A6C34878D82A}">
                    <a16:rowId xmlns:a16="http://schemas.microsoft.com/office/drawing/2014/main" val="10007"/>
                  </a:ext>
                </a:extLst>
              </a:tr>
              <a:tr h="40551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a:ea typeface="Meiryo UI"/>
                          <a:cs typeface="Meiryo UI"/>
                        </a:rPr>
                        <a:t>総計</a:t>
                      </a:r>
                      <a:endParaRPr kumimoji="1" lang="ja-JP" altLang="en-US" sz="1200" b="0" i="0" u="none" strike="noStrike" cap="none" normalizeH="0" baseline="0" dirty="0">
                        <a:ln>
                          <a:noFill/>
                        </a:ln>
                        <a:solidFill>
                          <a:schemeClr val="tx1"/>
                        </a:solidFill>
                        <a:effectLst/>
                        <a:latin typeface="ＭＳ Ｐゴシック" charset="-128"/>
                        <a:ea typeface="ＭＳ Ｐゴシック"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11,260</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10,120</a:t>
                      </a:r>
                      <a:r>
                        <a:rPr kumimoji="1" lang="ja-JP" altLang="en-US" sz="11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1,140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extLst>
                  <a:ext uri="{0D108BD9-81ED-4DB2-BD59-A6C34878D82A}">
                    <a16:rowId xmlns:a16="http://schemas.microsoft.com/office/drawing/2014/main" val="10008"/>
                  </a:ext>
                </a:extLst>
              </a:tr>
            </a:tbl>
          </a:graphicData>
        </a:graphic>
      </p:graphicFrame>
      <p:graphicFrame>
        <p:nvGraphicFramePr>
          <p:cNvPr id="28" name="Group 133"/>
          <p:cNvGraphicFramePr>
            <a:graphicFrameLocks noGrp="1"/>
          </p:cNvGraphicFramePr>
          <p:nvPr>
            <p:extLst>
              <p:ext uri="{D42A27DB-BD31-4B8C-83A1-F6EECF244321}">
                <p14:modId xmlns:p14="http://schemas.microsoft.com/office/powerpoint/2010/main" val="2009092231"/>
              </p:ext>
            </p:extLst>
          </p:nvPr>
        </p:nvGraphicFramePr>
        <p:xfrm>
          <a:off x="4986822" y="5605920"/>
          <a:ext cx="4536000" cy="392040"/>
        </p:xfrm>
        <a:graphic>
          <a:graphicData uri="http://schemas.openxmlformats.org/drawingml/2006/table">
            <a:tbl>
              <a:tblPr/>
              <a:tblGrid>
                <a:gridCol w="1326243">
                  <a:extLst>
                    <a:ext uri="{9D8B030D-6E8A-4147-A177-3AD203B41FA5}">
                      <a16:colId xmlns:a16="http://schemas.microsoft.com/office/drawing/2014/main" val="20000"/>
                    </a:ext>
                  </a:extLst>
                </a:gridCol>
                <a:gridCol w="1069919">
                  <a:extLst>
                    <a:ext uri="{9D8B030D-6E8A-4147-A177-3AD203B41FA5}">
                      <a16:colId xmlns:a16="http://schemas.microsoft.com/office/drawing/2014/main" val="20001"/>
                    </a:ext>
                  </a:extLst>
                </a:gridCol>
                <a:gridCol w="1069919">
                  <a:extLst>
                    <a:ext uri="{9D8B030D-6E8A-4147-A177-3AD203B41FA5}">
                      <a16:colId xmlns:a16="http://schemas.microsoft.com/office/drawing/2014/main" val="20002"/>
                    </a:ext>
                  </a:extLst>
                </a:gridCol>
                <a:gridCol w="1069919">
                  <a:extLst>
                    <a:ext uri="{9D8B030D-6E8A-4147-A177-3AD203B41FA5}">
                      <a16:colId xmlns:a16="http://schemas.microsoft.com/office/drawing/2014/main" val="20003"/>
                    </a:ext>
                  </a:extLst>
                </a:gridCol>
              </a:tblGrid>
              <a:tr h="3668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Meiryo UI"/>
                          <a:ea typeface="Meiryo UI"/>
                          <a:cs typeface="Meiryo UI"/>
                        </a:rPr>
                        <a:t>③　大阪府</a:t>
                      </a:r>
                      <a:endParaRPr kumimoji="1" lang="en-US" altLang="ja-JP" sz="1300" b="1"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800" b="1" i="0" u="none" strike="noStrike" cap="none" normalizeH="0" baseline="0" dirty="0">
                          <a:ln>
                            <a:noFill/>
                          </a:ln>
                          <a:solidFill>
                            <a:schemeClr val="tx1"/>
                          </a:solidFill>
                          <a:effectLst/>
                          <a:latin typeface="Meiryo UI"/>
                          <a:ea typeface="Meiryo UI"/>
                          <a:cs typeface="Meiryo UI"/>
                        </a:rPr>
                        <a:t> </a:t>
                      </a:r>
                      <a:r>
                        <a:rPr kumimoji="1" lang="en-US" altLang="ja-JP" sz="800" b="1" i="0" u="none" strike="noStrike" cap="none" normalizeH="0" baseline="0" dirty="0">
                          <a:ln>
                            <a:noFill/>
                          </a:ln>
                          <a:solidFill>
                            <a:schemeClr val="tx1"/>
                          </a:solidFill>
                          <a:effectLst/>
                          <a:latin typeface="Meiryo UI"/>
                          <a:ea typeface="Meiryo UI"/>
                          <a:cs typeface="Meiryo UI"/>
                        </a:rPr>
                        <a:t>(</a:t>
                      </a:r>
                      <a:r>
                        <a:rPr kumimoji="1" lang="ja-JP" altLang="en-US" sz="800" b="1" i="0" u="none" strike="noStrike" cap="none" normalizeH="0" baseline="0" dirty="0">
                          <a:ln>
                            <a:noFill/>
                          </a:ln>
                          <a:solidFill>
                            <a:schemeClr val="tx1"/>
                          </a:solidFill>
                          <a:effectLst/>
                          <a:latin typeface="Meiryo UI"/>
                          <a:ea typeface="Meiryo UI"/>
                          <a:cs typeface="Meiryo UI"/>
                        </a:rPr>
                        <a:t>大阪市からの移管分</a:t>
                      </a:r>
                      <a:r>
                        <a:rPr kumimoji="1" lang="en-US" altLang="ja-JP" sz="800" b="1" i="0" u="none" strike="noStrike" cap="none" normalizeH="0" baseline="0" dirty="0">
                          <a:ln>
                            <a:noFill/>
                          </a:ln>
                          <a:solidFill>
                            <a:schemeClr val="tx1"/>
                          </a:solidFill>
                          <a:effectLst/>
                          <a:latin typeface="Meiryo UI"/>
                          <a:ea typeface="Meiryo UI"/>
                          <a:cs typeface="Meiryo UI"/>
                        </a:rPr>
                        <a:t>)</a:t>
                      </a:r>
                    </a:p>
                  </a:txBody>
                  <a:tcPr marL="100800" marR="100800" marT="36000" marB="3600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1,710</a:t>
                      </a: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00800" marR="100800" marT="36000" marB="36000" anchor="ctr"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1,380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00800" marR="1008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lumMod val="65000"/>
                          <a:lumOff val="35000"/>
                        </a:schemeClr>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330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00800" marR="100800" marT="36000" marB="36000" anchor="ctr" horzOverflow="overflow">
                    <a:lnL w="12700" cap="flat" cmpd="sng" algn="ctr">
                      <a:solidFill>
                        <a:schemeClr val="tx1">
                          <a:lumMod val="65000"/>
                          <a:lumOff val="3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0"/>
                  </a:ext>
                </a:extLst>
              </a:tr>
            </a:tbl>
          </a:graphicData>
        </a:graphic>
      </p:graphicFrame>
      <p:sp>
        <p:nvSpPr>
          <p:cNvPr id="40" name="コンテンツ プレースホルダー 2"/>
          <p:cNvSpPr txBox="1">
            <a:spLocks/>
          </p:cNvSpPr>
          <p:nvPr/>
        </p:nvSpPr>
        <p:spPr bwMode="auto">
          <a:xfrm>
            <a:off x="179964" y="629349"/>
            <a:ext cx="9540000" cy="432000"/>
          </a:xfrm>
          <a:prstGeom prst="rect">
            <a:avLst/>
          </a:prstGeom>
          <a:solidFill>
            <a:schemeClr val="accent6">
              <a:lumMod val="40000"/>
              <a:lumOff val="60000"/>
            </a:schemeClr>
          </a:solidFill>
          <a:ln w="12700">
            <a:noFill/>
          </a:ln>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None/>
              <a:defRPr/>
            </a:pPr>
            <a:r>
              <a:rPr lang="ja-JP" altLang="en-US" sz="1400" dirty="0">
                <a:solidFill>
                  <a:prstClr val="black"/>
                </a:solidFill>
                <a:latin typeface="Meiryo UI" pitchFamily="50" charset="-128"/>
                <a:ea typeface="Meiryo UI" pitchFamily="50" charset="-128"/>
                <a:cs typeface="Meiryo UI" pitchFamily="50" charset="-128"/>
              </a:rPr>
              <a:t>◆ 特別区設置当初の特別区・一部事務組合の職員数、大阪府への移管職員数の算定結果</a:t>
            </a:r>
            <a:r>
              <a:rPr lang="ja-JP" altLang="en-US" sz="1100" dirty="0">
                <a:solidFill>
                  <a:prstClr val="black"/>
                </a:solidFill>
                <a:latin typeface="Meiryo UI" pitchFamily="50" charset="-128"/>
                <a:ea typeface="Meiryo UI" pitchFamily="50" charset="-128"/>
                <a:cs typeface="Meiryo UI" pitchFamily="50" charset="-128"/>
              </a:rPr>
              <a:t>（経営形態の見直し部門、学校園等を除く）</a:t>
            </a:r>
            <a:endParaRPr lang="en-US" altLang="ja-JP" sz="1200" dirty="0">
              <a:solidFill>
                <a:prstClr val="black"/>
              </a:solidFill>
              <a:latin typeface="Meiryo UI" pitchFamily="50" charset="-128"/>
              <a:ea typeface="Meiryo UI" pitchFamily="50" charset="-128"/>
              <a:cs typeface="Meiryo UI" pitchFamily="50" charset="-128"/>
            </a:endParaRPr>
          </a:p>
        </p:txBody>
      </p:sp>
      <p:graphicFrame>
        <p:nvGraphicFramePr>
          <p:cNvPr id="87" name="Group 136"/>
          <p:cNvGraphicFramePr>
            <a:graphicFrameLocks noGrp="1"/>
          </p:cNvGraphicFramePr>
          <p:nvPr>
            <p:extLst>
              <p:ext uri="{D42A27DB-BD31-4B8C-83A1-F6EECF244321}">
                <p14:modId xmlns:p14="http://schemas.microsoft.com/office/powerpoint/2010/main" val="2059495235"/>
              </p:ext>
            </p:extLst>
          </p:nvPr>
        </p:nvGraphicFramePr>
        <p:xfrm>
          <a:off x="1022643" y="1697421"/>
          <a:ext cx="2620371" cy="3137702"/>
        </p:xfrm>
        <a:graphic>
          <a:graphicData uri="http://schemas.openxmlformats.org/drawingml/2006/table">
            <a:tbl>
              <a:tblPr>
                <a:tableStyleId>{2D5ABB26-0587-4C30-8999-92F81FD0307C}</a:tableStyleId>
              </a:tblPr>
              <a:tblGrid>
                <a:gridCol w="957067">
                  <a:extLst>
                    <a:ext uri="{9D8B030D-6E8A-4147-A177-3AD203B41FA5}">
                      <a16:colId xmlns:a16="http://schemas.microsoft.com/office/drawing/2014/main" val="20000"/>
                    </a:ext>
                  </a:extLst>
                </a:gridCol>
                <a:gridCol w="837615">
                  <a:extLst>
                    <a:ext uri="{9D8B030D-6E8A-4147-A177-3AD203B41FA5}">
                      <a16:colId xmlns:a16="http://schemas.microsoft.com/office/drawing/2014/main" val="20001"/>
                    </a:ext>
                  </a:extLst>
                </a:gridCol>
                <a:gridCol w="825689">
                  <a:extLst>
                    <a:ext uri="{9D8B030D-6E8A-4147-A177-3AD203B41FA5}">
                      <a16:colId xmlns:a16="http://schemas.microsoft.com/office/drawing/2014/main" val="20002"/>
                    </a:ext>
                  </a:extLst>
                </a:gridCol>
              </a:tblGrid>
              <a:tr h="350710">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Meiryo UI"/>
                          <a:ea typeface="Meiryo UI"/>
                          <a:cs typeface="Meiryo UI"/>
                        </a:rPr>
                        <a:t>市長部局等</a:t>
                      </a:r>
                    </a:p>
                  </a:txBody>
                  <a:tcPr marL="99152" marR="99152"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0"/>
                  </a:ext>
                </a:extLst>
              </a:tr>
              <a:tr h="23528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marL="0" marR="0" lvl="0" indent="0" algn="ctr" defTabSz="914400" rtl="0" eaLnBrk="1" fontAlgn="base" latinLnBrk="0" hangingPunct="1">
                        <a:lnSpc>
                          <a:spcPts val="10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内訳</a:t>
                      </a: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2">
                        <a:lumMod val="60000"/>
                        <a:lumOff val="4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1"/>
                  </a:ext>
                </a:extLst>
              </a:tr>
              <a:tr h="23528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2">
                        <a:lumMod val="60000"/>
                        <a:lumOff val="40000"/>
                      </a:schemeClr>
                    </a:solidFill>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defRPr/>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0" marR="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2"/>
                  </a:ext>
                </a:extLst>
              </a:tr>
              <a:tr h="22985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300" b="1" i="0" u="none" strike="noStrike" cap="none" normalizeH="0" baseline="0" dirty="0">
                          <a:ln>
                            <a:noFill/>
                          </a:ln>
                          <a:solidFill>
                            <a:schemeClr val="tx1"/>
                          </a:solidFill>
                          <a:effectLst/>
                          <a:latin typeface="Meiryo UI"/>
                          <a:ea typeface="Meiryo UI"/>
                          <a:cs typeface="Meiryo UI"/>
                        </a:rPr>
                        <a:t>13,100</a:t>
                      </a:r>
                      <a:r>
                        <a:rPr kumimoji="1" lang="ja-JP" altLang="en-US" sz="1300" b="1" i="0" u="none" strike="noStrike" cap="none" normalizeH="0" baseline="0" dirty="0">
                          <a:ln>
                            <a:noFill/>
                          </a:ln>
                          <a:solidFill>
                            <a:schemeClr val="tx1"/>
                          </a:solidFill>
                          <a:effectLst/>
                          <a:latin typeface="Meiryo UI"/>
                          <a:ea typeface="Meiryo UI"/>
                          <a:cs typeface="Meiryo UI"/>
                        </a:rPr>
                        <a:t>人</a:t>
                      </a:r>
                      <a:endParaRPr kumimoji="1" lang="en-US" altLang="ja-JP" sz="1300" b="1"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2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うち府への</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移管にかかる</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現員数</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　　</a:t>
                      </a:r>
                      <a:r>
                        <a:rPr kumimoji="1" lang="en-US" altLang="ja-JP" sz="1100" b="0" i="0" u="none" strike="noStrike" cap="none" normalizeH="0" baseline="0" dirty="0">
                          <a:ln>
                            <a:noFill/>
                          </a:ln>
                          <a:solidFill>
                            <a:schemeClr val="tx1"/>
                          </a:solidFill>
                          <a:effectLst/>
                          <a:latin typeface="Meiryo UI"/>
                          <a:ea typeface="Meiryo UI"/>
                          <a:cs typeface="Meiryo UI"/>
                        </a:rPr>
                        <a:t>1,930</a:t>
                      </a:r>
                      <a:r>
                        <a:rPr kumimoji="1" lang="ja-JP" altLang="en-US" sz="1100" b="0" i="0" u="none" strike="noStrike" cap="none" normalizeH="0" baseline="0" dirty="0">
                          <a:ln>
                            <a:noFill/>
                          </a:ln>
                          <a:solidFill>
                            <a:schemeClr val="tx1"/>
                          </a:solidFill>
                          <a:effectLst/>
                          <a:latin typeface="Meiryo UI"/>
                          <a:ea typeface="Meiryo UI"/>
                          <a:cs typeface="Meiryo UI"/>
                        </a:rPr>
                        <a:t>人</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txBody>
                  <a:tcPr marL="99152" marR="36000"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11,200</a:t>
                      </a:r>
                      <a:r>
                        <a:rPr kumimoji="1" lang="ja-JP" altLang="en-US"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9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rPr>
                        <a:t>1,500</a:t>
                      </a:r>
                      <a:r>
                        <a:rPr kumimoji="1" lang="ja-JP" altLang="en-US"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36000" marR="36000" marT="45696" marB="456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1,900</a:t>
                      </a:r>
                      <a:r>
                        <a:rPr kumimoji="1" lang="ja-JP" altLang="en-US"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9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rPr>
                        <a:t>430</a:t>
                      </a:r>
                      <a:r>
                        <a:rPr kumimoji="1" lang="ja-JP" altLang="en-US"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36000" marR="36000" marT="45696" marB="4569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3"/>
                  </a:ext>
                </a:extLst>
              </a:tr>
            </a:tbl>
          </a:graphicData>
        </a:graphic>
      </p:graphicFrame>
      <p:graphicFrame>
        <p:nvGraphicFramePr>
          <p:cNvPr id="88" name="Group 136"/>
          <p:cNvGraphicFramePr>
            <a:graphicFrameLocks noGrp="1"/>
          </p:cNvGraphicFramePr>
          <p:nvPr>
            <p:extLst>
              <p:ext uri="{D42A27DB-BD31-4B8C-83A1-F6EECF244321}">
                <p14:modId xmlns:p14="http://schemas.microsoft.com/office/powerpoint/2010/main" val="1034353761"/>
              </p:ext>
            </p:extLst>
          </p:nvPr>
        </p:nvGraphicFramePr>
        <p:xfrm>
          <a:off x="466797" y="5077321"/>
          <a:ext cx="3182504" cy="1206335"/>
        </p:xfrm>
        <a:graphic>
          <a:graphicData uri="http://schemas.openxmlformats.org/drawingml/2006/table">
            <a:tbl>
              <a:tblPr>
                <a:tableStyleId>{2D5ABB26-0587-4C30-8999-92F81FD0307C}</a:tableStyleId>
              </a:tblPr>
              <a:tblGrid>
                <a:gridCol w="325259">
                  <a:extLst>
                    <a:ext uri="{9D8B030D-6E8A-4147-A177-3AD203B41FA5}">
                      <a16:colId xmlns:a16="http://schemas.microsoft.com/office/drawing/2014/main" val="20000"/>
                    </a:ext>
                  </a:extLst>
                </a:gridCol>
                <a:gridCol w="225824">
                  <a:extLst>
                    <a:ext uri="{9D8B030D-6E8A-4147-A177-3AD203B41FA5}">
                      <a16:colId xmlns:a16="http://schemas.microsoft.com/office/drawing/2014/main" val="20001"/>
                    </a:ext>
                  </a:extLst>
                </a:gridCol>
                <a:gridCol w="936841">
                  <a:extLst>
                    <a:ext uri="{9D8B030D-6E8A-4147-A177-3AD203B41FA5}">
                      <a16:colId xmlns:a16="http://schemas.microsoft.com/office/drawing/2014/main" val="20002"/>
                    </a:ext>
                  </a:extLst>
                </a:gridCol>
                <a:gridCol w="854179">
                  <a:extLst>
                    <a:ext uri="{9D8B030D-6E8A-4147-A177-3AD203B41FA5}">
                      <a16:colId xmlns:a16="http://schemas.microsoft.com/office/drawing/2014/main" val="20003"/>
                    </a:ext>
                  </a:extLst>
                </a:gridCol>
                <a:gridCol w="840401">
                  <a:extLst>
                    <a:ext uri="{9D8B030D-6E8A-4147-A177-3AD203B41FA5}">
                      <a16:colId xmlns:a16="http://schemas.microsoft.com/office/drawing/2014/main" val="20004"/>
                    </a:ext>
                  </a:extLst>
                </a:gridCol>
              </a:tblGrid>
              <a:tr h="289757">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300" b="1" u="none" strike="noStrike" cap="none" normalizeH="0" baseline="0" dirty="0">
                          <a:ln>
                            <a:noFill/>
                          </a:ln>
                          <a:effectLst/>
                          <a:latin typeface="Meiryo UI" panose="020B0604030504040204" pitchFamily="50" charset="-128"/>
                          <a:ea typeface="Meiryo UI" panose="020B0604030504040204" pitchFamily="50" charset="-128"/>
                        </a:rPr>
                        <a:t>Ⅱ</a:t>
                      </a:r>
                      <a:r>
                        <a:rPr kumimoji="1" lang="ja-JP" altLang="en-US" sz="1300" b="1" u="none" strike="noStrike" cap="none" normalizeH="0" baseline="0" dirty="0">
                          <a:ln>
                            <a:noFill/>
                          </a:ln>
                          <a:effectLst/>
                          <a:latin typeface="Meiryo UI" panose="020B0604030504040204" pitchFamily="50" charset="-128"/>
                          <a:ea typeface="Meiryo UI" panose="020B0604030504040204" pitchFamily="50" charset="-128"/>
                        </a:rPr>
                        <a:t>大阪府</a:t>
                      </a:r>
                      <a:endParaRPr kumimoji="1" lang="ja-JP" altLang="en-US" sz="13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a:endParaRPr>
                    </a:p>
                  </a:txBody>
                  <a:tcPr marL="36000" marR="36000" marT="45696" marB="45696"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gridSpan="3">
                  <a:txBody>
                    <a:bodyPr/>
                    <a:lstStyle/>
                    <a:p>
                      <a:pPr marL="0" marR="0" lvl="0" indent="0" algn="l" defTabSz="914400" rtl="0" eaLnBrk="1" fontAlgn="base" latinLnBrk="0" hangingPunct="1">
                        <a:lnSpc>
                          <a:spcPts val="1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知事部局等</a:t>
                      </a:r>
                    </a:p>
                  </a:txBody>
                  <a:tcPr marL="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0"/>
                  </a:ext>
                </a:extLst>
              </a:tr>
              <a:tr h="289757">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7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7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en-US" altLang="ja-JP"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特別区への</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移管職員数</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36000" marT="45696" marB="456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lumMod val="75000"/>
                          <a:lumOff val="25000"/>
                        </a:schemeClr>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75000"/>
                          <a:lumOff val="25000"/>
                        </a:schemeClr>
                      </a:solidFill>
                      <a:prstDash val="sysDot"/>
                      <a:round/>
                      <a:headEnd type="none" w="med" len="med"/>
                      <a:tailEnd type="none" w="med" len="med"/>
                    </a:lnB>
                    <a:solidFill>
                      <a:schemeClr val="accent2">
                        <a:lumMod val="60000"/>
                        <a:lumOff val="40000"/>
                      </a:schemeClr>
                    </a:solidFill>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defRPr/>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0" marR="0" marT="45696" marB="45696" anchor="ctr" horzOverflow="overflow">
                    <a:lnL w="12700" cap="flat" cmpd="sng" algn="ctr">
                      <a:solidFill>
                        <a:schemeClr val="tx1">
                          <a:lumMod val="75000"/>
                          <a:lumOff val="2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75000"/>
                          <a:lumOff val="25000"/>
                        </a:schemeClr>
                      </a:solidFill>
                      <a:prstDash val="sysDot"/>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1"/>
                  </a:ext>
                </a:extLst>
              </a:tr>
              <a:tr h="9432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horzOverflow="overflow">
                    <a:lnL w="12700" cap="flat" cmpd="sng" algn="ctr">
                      <a:solidFill>
                        <a:schemeClr val="tx1"/>
                      </a:solidFill>
                      <a:prstDash val="solid"/>
                      <a:round/>
                      <a:headEnd type="none" w="med" len="med"/>
                      <a:tailEnd type="none" w="med" len="med"/>
                    </a:lnL>
                    <a:lnR w="12700" cap="flat" cmpd="sng" algn="ctr">
                      <a:solidFill>
                        <a:schemeClr val="tx1">
                          <a:lumMod val="75000"/>
                          <a:lumOff val="25000"/>
                        </a:schemeClr>
                      </a:solidFill>
                      <a:prstDash val="sysDot"/>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rowSpan="2">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u="none" strike="noStrike" cap="none" normalizeH="0" baseline="0" dirty="0">
                        <a:ln>
                          <a:noFill/>
                        </a:ln>
                        <a:solidFill>
                          <a:schemeClr val="bg1"/>
                        </a:solidFill>
                        <a:effectLs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０人</a:t>
                      </a:r>
                      <a:endParaRPr kumimoji="1" lang="en-US" altLang="ja-JP" sz="1100" b="1" i="0" u="none" strike="noStrike" cap="none" normalizeH="0" baseline="0" dirty="0">
                        <a:ln>
                          <a:noFill/>
                        </a:ln>
                        <a:solidFill>
                          <a:schemeClr val="bg1"/>
                        </a:solidFill>
                        <a:effectLst/>
                        <a:latin typeface="+mn-lt"/>
                        <a:ea typeface="+mn-ea"/>
                        <a:cs typeface="+mn-cs"/>
                      </a:endParaRPr>
                    </a:p>
                  </a:txBody>
                  <a:tcPr marL="99152" marR="99152" marT="45696" marB="45696" horzOverflow="overflow">
                    <a:lnL w="12700" cap="flat" cmpd="sng" algn="ctr">
                      <a:solidFill>
                        <a:schemeClr val="tx1">
                          <a:lumMod val="75000"/>
                          <a:lumOff val="2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2"/>
                  </a:ext>
                </a:extLst>
              </a:tr>
              <a:tr h="532493">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lumMod val="75000"/>
                          <a:lumOff val="25000"/>
                        </a:schemeClr>
                      </a:solidFill>
                      <a:prstDash val="sysDot"/>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vMerge="1">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n-lt"/>
                        <a:ea typeface="+mn-ea"/>
                        <a:cs typeface="+mn-cs"/>
                      </a:endParaRPr>
                    </a:p>
                  </a:txBody>
                  <a:tcPr marL="99152" marR="99152" marT="45696" marB="45696" anchor="ctr" horzOverflow="overflow">
                    <a:lnL w="12700" cap="flat" cmpd="sng" algn="ctr">
                      <a:solidFill>
                        <a:schemeClr val="tx1">
                          <a:lumMod val="75000"/>
                          <a:lumOff val="2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3"/>
                  </a:ext>
                </a:extLst>
              </a:tr>
            </a:tbl>
          </a:graphicData>
        </a:graphic>
      </p:graphicFrame>
      <p:grpSp>
        <p:nvGrpSpPr>
          <p:cNvPr id="106" name="グループ化 105"/>
          <p:cNvGrpSpPr/>
          <p:nvPr/>
        </p:nvGrpSpPr>
        <p:grpSpPr>
          <a:xfrm>
            <a:off x="242174" y="1352753"/>
            <a:ext cx="4684735" cy="4870045"/>
            <a:chOff x="271852" y="1293692"/>
            <a:chExt cx="4684735" cy="4870045"/>
          </a:xfrm>
        </p:grpSpPr>
        <p:cxnSp>
          <p:nvCxnSpPr>
            <p:cNvPr id="107" name="直線コネクタ 106"/>
            <p:cNvCxnSpPr>
              <a:stCxn id="112" idx="3"/>
            </p:cNvCxnSpPr>
            <p:nvPr/>
          </p:nvCxnSpPr>
          <p:spPr>
            <a:xfrm>
              <a:off x="3708343" y="5929737"/>
              <a:ext cx="228938" cy="0"/>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8" name="グループ化 50"/>
            <p:cNvGrpSpPr/>
            <p:nvPr/>
          </p:nvGrpSpPr>
          <p:grpSpPr>
            <a:xfrm>
              <a:off x="271852" y="1293692"/>
              <a:ext cx="4684735" cy="4870045"/>
              <a:chOff x="271852" y="1293692"/>
              <a:chExt cx="4684735" cy="4870045"/>
            </a:xfrm>
          </p:grpSpPr>
          <p:sp>
            <p:nvSpPr>
              <p:cNvPr id="109" name="正方形/長方形 108"/>
              <p:cNvSpPr/>
              <p:nvPr/>
            </p:nvSpPr>
            <p:spPr>
              <a:xfrm>
                <a:off x="271852" y="1293692"/>
                <a:ext cx="1781175" cy="344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700" b="1" dirty="0">
                    <a:solidFill>
                      <a:schemeClr val="tx1"/>
                    </a:solidFill>
                    <a:latin typeface="Meiryo UI" panose="020B0604030504040204" pitchFamily="50" charset="-128"/>
                    <a:ea typeface="Meiryo UI" panose="020B0604030504040204" pitchFamily="50" charset="-128"/>
                  </a:rPr>
                  <a:t>現員数</a:t>
                </a:r>
                <a:r>
                  <a:rPr lang="ja-JP" altLang="en-US"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H28</a:t>
                </a:r>
                <a:r>
                  <a:rPr lang="ja-JP" altLang="en-US" sz="1400" b="1" dirty="0">
                    <a:solidFill>
                      <a:schemeClr val="tx1"/>
                    </a:solidFill>
                    <a:latin typeface="Meiryo UI" panose="020B0604030504040204" pitchFamily="50" charset="-128"/>
                    <a:ea typeface="Meiryo UI" panose="020B0604030504040204" pitchFamily="50" charset="-128"/>
                  </a:rPr>
                  <a:t>年度</a:t>
                </a:r>
              </a:p>
            </p:txBody>
          </p:sp>
          <p:sp>
            <p:nvSpPr>
              <p:cNvPr id="110" name="角丸四角形 109"/>
              <p:cNvSpPr/>
              <p:nvPr/>
            </p:nvSpPr>
            <p:spPr>
              <a:xfrm>
                <a:off x="1108359" y="2873830"/>
                <a:ext cx="2600049" cy="762102"/>
              </a:xfrm>
              <a:prstGeom prst="roundRect">
                <a:avLst/>
              </a:prstGeom>
              <a:solidFill>
                <a:schemeClr val="tx2"/>
              </a:solidFill>
              <a:ln w="28575">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11" name="右矢印 110"/>
              <p:cNvSpPr/>
              <p:nvPr/>
            </p:nvSpPr>
            <p:spPr>
              <a:xfrm>
                <a:off x="3733808" y="3021647"/>
                <a:ext cx="1008000" cy="504056"/>
              </a:xfrm>
              <a:prstGeom prst="rightArrow">
                <a:avLst>
                  <a:gd name="adj1" fmla="val 50000"/>
                  <a:gd name="adj2" fmla="val 47618"/>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latin typeface="Meiryo UI" panose="020B0604030504040204" pitchFamily="50" charset="-128"/>
                  <a:ea typeface="Meiryo UI" panose="020B0604030504040204" pitchFamily="50" charset="-128"/>
                </a:endParaRPr>
              </a:p>
            </p:txBody>
          </p:sp>
          <p:sp>
            <p:nvSpPr>
              <p:cNvPr id="112" name="角丸四角形 111"/>
              <p:cNvSpPr/>
              <p:nvPr/>
            </p:nvSpPr>
            <p:spPr>
              <a:xfrm>
                <a:off x="1079329" y="5695737"/>
                <a:ext cx="2629014" cy="468000"/>
              </a:xfrm>
              <a:prstGeom prst="roundRect">
                <a:avLst/>
              </a:prstGeom>
              <a:noFill/>
              <a:ln w="28575">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cxnSp>
            <p:nvCxnSpPr>
              <p:cNvPr id="113" name="直線コネクタ 112"/>
              <p:cNvCxnSpPr/>
              <p:nvPr/>
            </p:nvCxnSpPr>
            <p:spPr>
              <a:xfrm flipH="1">
                <a:off x="3937281" y="3382163"/>
                <a:ext cx="19566" cy="2553049"/>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14" name="正方形/長方形 113"/>
              <p:cNvSpPr/>
              <p:nvPr/>
            </p:nvSpPr>
            <p:spPr>
              <a:xfrm>
                <a:off x="504431" y="1640000"/>
                <a:ext cx="345657" cy="3118171"/>
              </a:xfrm>
              <a:prstGeom prst="rect">
                <a:avLst/>
              </a:prstGeom>
              <a:solidFill>
                <a:schemeClr val="bg1"/>
              </a:solid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100" dirty="0">
                    <a:solidFill>
                      <a:schemeClr val="tx1"/>
                    </a:solidFill>
                    <a:latin typeface="Meiryo UI" panose="020B0604030504040204" pitchFamily="50" charset="-128"/>
                    <a:ea typeface="Meiryo UI" panose="020B0604030504040204" pitchFamily="50" charset="-128"/>
                  </a:rPr>
                  <a:t>　　</a:t>
                </a:r>
                <a:r>
                  <a:rPr lang="en-US" altLang="ja-JP" sz="1300" b="1" dirty="0">
                    <a:solidFill>
                      <a:schemeClr val="tx1"/>
                    </a:solidFill>
                    <a:latin typeface="Meiryo UI" panose="020B0604030504040204" pitchFamily="50" charset="-128"/>
                    <a:ea typeface="Meiryo UI" panose="020B0604030504040204" pitchFamily="50" charset="-128"/>
                  </a:rPr>
                  <a:t>Ⅰ</a:t>
                </a:r>
              </a:p>
              <a:p>
                <a:pPr>
                  <a:defRPr/>
                </a:pPr>
                <a:r>
                  <a:rPr lang="ja-JP" altLang="en-US" sz="1300" b="1" dirty="0">
                    <a:solidFill>
                      <a:schemeClr val="tx1"/>
                    </a:solidFill>
                    <a:latin typeface="Meiryo UI" panose="020B0604030504040204" pitchFamily="50" charset="-128"/>
                    <a:ea typeface="Meiryo UI" panose="020B0604030504040204" pitchFamily="50" charset="-128"/>
                  </a:rPr>
                  <a:t>大阪市</a:t>
                </a:r>
                <a:endParaRPr lang="en-US" altLang="ja-JP" sz="1300" b="1" dirty="0">
                  <a:solidFill>
                    <a:schemeClr val="tx1"/>
                  </a:solidFill>
                  <a:latin typeface="Meiryo UI" panose="020B0604030504040204" pitchFamily="50" charset="-128"/>
                  <a:ea typeface="Meiryo UI" panose="020B0604030504040204" pitchFamily="50" charset="-128"/>
                </a:endParaRPr>
              </a:p>
            </p:txBody>
          </p:sp>
          <p:sp>
            <p:nvSpPr>
              <p:cNvPr id="115" name="角丸四角形 114"/>
              <p:cNvSpPr/>
              <p:nvPr/>
            </p:nvSpPr>
            <p:spPr>
              <a:xfrm>
                <a:off x="1108359" y="3838201"/>
                <a:ext cx="2600049" cy="763200"/>
              </a:xfrm>
              <a:prstGeom prst="roundRect">
                <a:avLst/>
              </a:prstGeom>
              <a:noFill/>
              <a:ln w="28575">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grpSp>
            <p:nvGrpSpPr>
              <p:cNvPr id="116" name="グループ化 39"/>
              <p:cNvGrpSpPr/>
              <p:nvPr/>
            </p:nvGrpSpPr>
            <p:grpSpPr>
              <a:xfrm>
                <a:off x="3671557" y="4209733"/>
                <a:ext cx="1285030" cy="1539268"/>
                <a:chOff x="3671557" y="4209733"/>
                <a:chExt cx="1285030" cy="1539268"/>
              </a:xfrm>
            </p:grpSpPr>
            <p:cxnSp>
              <p:nvCxnSpPr>
                <p:cNvPr id="120" name="直線コネクタ 119"/>
                <p:cNvCxnSpPr/>
                <p:nvPr/>
              </p:nvCxnSpPr>
              <p:spPr>
                <a:xfrm>
                  <a:off x="3671557" y="4209733"/>
                  <a:ext cx="720000" cy="610"/>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p:nvPr/>
              </p:nvCxnSpPr>
              <p:spPr>
                <a:xfrm flipH="1">
                  <a:off x="4381847" y="4209827"/>
                  <a:ext cx="0" cy="1539174"/>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a:off x="4368784" y="5749001"/>
                  <a:ext cx="587803" cy="0"/>
                </a:xfrm>
                <a:prstGeom prst="line">
                  <a:avLst/>
                </a:prstGeom>
                <a:ln w="38100">
                  <a:solidFill>
                    <a:schemeClr val="accent6">
                      <a:lumMod val="60000"/>
                      <a:lumOff val="40000"/>
                    </a:schemeClr>
                  </a:solidFill>
                  <a:tailEnd type="arrow" w="lg" len="lg"/>
                </a:ln>
              </p:spPr>
              <p:style>
                <a:lnRef idx="1">
                  <a:schemeClr val="accent1"/>
                </a:lnRef>
                <a:fillRef idx="0">
                  <a:schemeClr val="accent1"/>
                </a:fillRef>
                <a:effectRef idx="0">
                  <a:schemeClr val="accent1"/>
                </a:effectRef>
                <a:fontRef idx="minor">
                  <a:schemeClr val="tx1"/>
                </a:fontRef>
              </p:style>
            </p:cxnSp>
          </p:grpSp>
          <p:sp>
            <p:nvSpPr>
              <p:cNvPr id="117" name="テキスト ボックス 116"/>
              <p:cNvSpPr txBox="1"/>
              <p:nvPr/>
            </p:nvSpPr>
            <p:spPr>
              <a:xfrm>
                <a:off x="1117600" y="2960915"/>
                <a:ext cx="949299" cy="600164"/>
              </a:xfrm>
              <a:prstGeom prst="rect">
                <a:avLst/>
              </a:prstGeom>
              <a:noFill/>
            </p:spPr>
            <p:txBody>
              <a:bodyPr wrap="none" rtlCol="0">
                <a:spAutoFit/>
              </a:bodyPr>
              <a:lstStyle/>
              <a:p>
                <a:pPr lvl="0"/>
                <a:r>
                  <a:rPr lang="ja-JP" altLang="en-US" sz="1100" b="1" dirty="0">
                    <a:solidFill>
                      <a:schemeClr val="bg1"/>
                    </a:solidFill>
                    <a:latin typeface="Meiryo UI" panose="020B0604030504040204" pitchFamily="50" charset="-128"/>
                    <a:ea typeface="Meiryo UI" panose="020B0604030504040204" pitchFamily="50" charset="-128"/>
                    <a:cs typeface="Meiryo UI"/>
                  </a:rPr>
                  <a:t>うち府への</a:t>
                </a:r>
                <a:endParaRPr lang="en-US" altLang="ja-JP" sz="1100" b="1" dirty="0">
                  <a:solidFill>
                    <a:schemeClr val="bg1"/>
                  </a:solidFill>
                  <a:latin typeface="Meiryo UI" panose="020B0604030504040204" pitchFamily="50" charset="-128"/>
                  <a:ea typeface="Meiryo UI" panose="020B0604030504040204" pitchFamily="50" charset="-128"/>
                  <a:cs typeface="Meiryo UI"/>
                </a:endParaRPr>
              </a:p>
              <a:p>
                <a:pPr lvl="0"/>
                <a:r>
                  <a:rPr lang="ja-JP" altLang="en-US" sz="1100" b="1" dirty="0">
                    <a:solidFill>
                      <a:schemeClr val="bg1"/>
                    </a:solidFill>
                    <a:latin typeface="Meiryo UI" panose="020B0604030504040204" pitchFamily="50" charset="-128"/>
                    <a:ea typeface="Meiryo UI" panose="020B0604030504040204" pitchFamily="50" charset="-128"/>
                    <a:cs typeface="Meiryo UI"/>
                  </a:rPr>
                  <a:t>移管控除後</a:t>
                </a:r>
                <a:endParaRPr lang="en-US" altLang="ja-JP" sz="1100" b="1" dirty="0">
                  <a:solidFill>
                    <a:schemeClr val="bg1"/>
                  </a:solidFill>
                  <a:latin typeface="Meiryo UI" panose="020B0604030504040204" pitchFamily="50" charset="-128"/>
                  <a:ea typeface="Meiryo UI" panose="020B0604030504040204" pitchFamily="50" charset="-128"/>
                  <a:cs typeface="Meiryo UI"/>
                </a:endParaRPr>
              </a:p>
              <a:p>
                <a:pPr lvl="0"/>
                <a:r>
                  <a:rPr lang="ja-JP" altLang="en-US" sz="1100" b="1" dirty="0">
                    <a:solidFill>
                      <a:schemeClr val="bg1"/>
                    </a:solidFill>
                    <a:latin typeface="Meiryo UI" panose="020B0604030504040204" pitchFamily="50" charset="-128"/>
                    <a:ea typeface="Meiryo UI" panose="020B0604030504040204" pitchFamily="50" charset="-128"/>
                    <a:cs typeface="Meiryo UI"/>
                  </a:rPr>
                  <a:t>　</a:t>
                </a:r>
                <a:r>
                  <a:rPr lang="en-US" altLang="ja-JP" sz="1100" b="1" dirty="0">
                    <a:solidFill>
                      <a:schemeClr val="bg1"/>
                    </a:solidFill>
                    <a:latin typeface="Meiryo UI" panose="020B0604030504040204" pitchFamily="50" charset="-128"/>
                    <a:ea typeface="Meiryo UI" panose="020B0604030504040204" pitchFamily="50" charset="-128"/>
                    <a:cs typeface="Meiryo UI"/>
                  </a:rPr>
                  <a:t>11,170</a:t>
                </a:r>
                <a:r>
                  <a:rPr lang="ja-JP" altLang="en-US" sz="1100" b="1" dirty="0">
                    <a:solidFill>
                      <a:schemeClr val="bg1"/>
                    </a:solidFill>
                    <a:latin typeface="Meiryo UI" panose="020B0604030504040204" pitchFamily="50" charset="-128"/>
                    <a:ea typeface="Meiryo UI" panose="020B0604030504040204" pitchFamily="50" charset="-128"/>
                    <a:cs typeface="Meiryo UI"/>
                  </a:rPr>
                  <a:t>人</a:t>
                </a:r>
                <a:endParaRPr lang="en-US" altLang="ja-JP" sz="1100" b="1" dirty="0">
                  <a:solidFill>
                    <a:schemeClr val="bg1"/>
                  </a:solidFill>
                  <a:latin typeface="Meiryo UI" panose="020B0604030504040204" pitchFamily="50" charset="-128"/>
                  <a:ea typeface="Meiryo UI" panose="020B0604030504040204" pitchFamily="50" charset="-128"/>
                  <a:cs typeface="Meiryo UI"/>
                </a:endParaRPr>
              </a:p>
            </p:txBody>
          </p:sp>
          <p:sp>
            <p:nvSpPr>
              <p:cNvPr id="118" name="テキスト ボックス 117"/>
              <p:cNvSpPr txBox="1"/>
              <p:nvPr/>
            </p:nvSpPr>
            <p:spPr>
              <a:xfrm>
                <a:off x="1963513" y="3125479"/>
                <a:ext cx="946093" cy="261610"/>
              </a:xfrm>
              <a:prstGeom prst="rect">
                <a:avLst/>
              </a:prstGeom>
              <a:noFill/>
            </p:spPr>
            <p:txBody>
              <a:bodyPr wrap="none" rtlCol="0">
                <a:spAutoFit/>
              </a:bodyPr>
              <a:lstStyle/>
              <a:p>
                <a:pPr lvl="0"/>
                <a:r>
                  <a:rPr lang="ja-JP" altLang="en-US" sz="1100" b="1" dirty="0">
                    <a:solidFill>
                      <a:schemeClr val="bg1"/>
                    </a:solidFill>
                    <a:latin typeface="Meiryo UI" panose="020B0604030504040204" pitchFamily="50" charset="-128"/>
                    <a:ea typeface="Meiryo UI" panose="020B0604030504040204" pitchFamily="50" charset="-128"/>
                    <a:cs typeface="Meiryo UI"/>
                  </a:rPr>
                  <a:t>　　</a:t>
                </a:r>
                <a:r>
                  <a:rPr lang="en-US" altLang="ja-JP" sz="1100" b="1" dirty="0">
                    <a:solidFill>
                      <a:schemeClr val="bg1"/>
                    </a:solidFill>
                    <a:latin typeface="Meiryo UI" panose="020B0604030504040204" pitchFamily="50" charset="-128"/>
                    <a:ea typeface="Meiryo UI" panose="020B0604030504040204" pitchFamily="50" charset="-128"/>
                    <a:cs typeface="Meiryo UI"/>
                  </a:rPr>
                  <a:t>9,700</a:t>
                </a:r>
                <a:r>
                  <a:rPr lang="ja-JP" altLang="en-US" sz="1100" b="1" dirty="0">
                    <a:solidFill>
                      <a:schemeClr val="bg1"/>
                    </a:solidFill>
                    <a:latin typeface="Meiryo UI" panose="020B0604030504040204" pitchFamily="50" charset="-128"/>
                    <a:ea typeface="Meiryo UI" panose="020B0604030504040204" pitchFamily="50" charset="-128"/>
                    <a:cs typeface="Meiryo UI"/>
                  </a:rPr>
                  <a:t>人</a:t>
                </a:r>
                <a:endParaRPr lang="en-US" altLang="ja-JP" sz="1100" b="1" dirty="0">
                  <a:solidFill>
                    <a:schemeClr val="bg1"/>
                  </a:solidFill>
                  <a:latin typeface="Meiryo UI" panose="020B0604030504040204" pitchFamily="50" charset="-128"/>
                  <a:ea typeface="Meiryo UI" panose="020B0604030504040204" pitchFamily="50" charset="-128"/>
                  <a:cs typeface="Meiryo UI"/>
                </a:endParaRPr>
              </a:p>
            </p:txBody>
          </p:sp>
          <p:sp>
            <p:nvSpPr>
              <p:cNvPr id="119" name="テキスト ボックス 118"/>
              <p:cNvSpPr txBox="1"/>
              <p:nvPr/>
            </p:nvSpPr>
            <p:spPr>
              <a:xfrm>
                <a:off x="2768149" y="3125479"/>
                <a:ext cx="946093" cy="261610"/>
              </a:xfrm>
              <a:prstGeom prst="rect">
                <a:avLst/>
              </a:prstGeom>
              <a:noFill/>
            </p:spPr>
            <p:txBody>
              <a:bodyPr wrap="none" rtlCol="0">
                <a:spAutoFit/>
              </a:bodyPr>
              <a:lstStyle/>
              <a:p>
                <a:pPr lvl="0"/>
                <a:r>
                  <a:rPr lang="ja-JP" altLang="en-US" sz="1100" dirty="0">
                    <a:solidFill>
                      <a:schemeClr val="bg1"/>
                    </a:solidFill>
                    <a:latin typeface="Meiryo UI" panose="020B0604030504040204" pitchFamily="50" charset="-128"/>
                    <a:ea typeface="Meiryo UI" panose="020B0604030504040204" pitchFamily="50" charset="-128"/>
                    <a:cs typeface="Meiryo UI"/>
                  </a:rPr>
                  <a:t>　　</a:t>
                </a:r>
                <a:r>
                  <a:rPr lang="en-US" altLang="ja-JP" sz="1100" b="1" dirty="0">
                    <a:solidFill>
                      <a:schemeClr val="bg1"/>
                    </a:solidFill>
                    <a:latin typeface="Meiryo UI" panose="020B0604030504040204" pitchFamily="50" charset="-128"/>
                    <a:ea typeface="Meiryo UI" panose="020B0604030504040204" pitchFamily="50" charset="-128"/>
                    <a:cs typeface="Meiryo UI"/>
                  </a:rPr>
                  <a:t>1,470</a:t>
                </a:r>
                <a:r>
                  <a:rPr lang="ja-JP" altLang="en-US" sz="1100" b="1" dirty="0">
                    <a:solidFill>
                      <a:schemeClr val="bg1"/>
                    </a:solidFill>
                    <a:latin typeface="Meiryo UI" panose="020B0604030504040204" pitchFamily="50" charset="-128"/>
                    <a:ea typeface="Meiryo UI" panose="020B0604030504040204" pitchFamily="50" charset="-128"/>
                    <a:cs typeface="Meiryo UI"/>
                  </a:rPr>
                  <a:t>人</a:t>
                </a:r>
                <a:endParaRPr lang="en-US" altLang="ja-JP" sz="1100" b="1" dirty="0">
                  <a:solidFill>
                    <a:schemeClr val="bg1"/>
                  </a:solidFill>
                  <a:latin typeface="Meiryo UI" panose="020B0604030504040204" pitchFamily="50" charset="-128"/>
                  <a:ea typeface="Meiryo UI" panose="020B0604030504040204" pitchFamily="50" charset="-128"/>
                  <a:cs typeface="Meiryo UI"/>
                </a:endParaRPr>
              </a:p>
            </p:txBody>
          </p:sp>
        </p:grpSp>
      </p:grpSp>
      <p:sp>
        <p:nvSpPr>
          <p:cNvPr id="30" name="正方形/長方形 31"/>
          <p:cNvSpPr/>
          <p:nvPr/>
        </p:nvSpPr>
        <p:spPr>
          <a:xfrm>
            <a:off x="5041580" y="6034016"/>
            <a:ext cx="4678384" cy="468000"/>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ltLang="ja-JP" sz="1100" dirty="0">
                <a:solidFill>
                  <a:schemeClr val="tx1"/>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特別区設置以降の職員数は、特別区長のマネジメントによって管理するため、</a:t>
            </a:r>
            <a:endParaRPr lang="en-US" altLang="ja-JP" sz="1100" dirty="0">
              <a:solidFill>
                <a:schemeClr val="tx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100" dirty="0">
                <a:solidFill>
                  <a:schemeClr val="tx1"/>
                </a:solidFill>
                <a:latin typeface="Meiryo UI" panose="020B0604030504040204" pitchFamily="50" charset="-128"/>
                <a:ea typeface="Meiryo UI" panose="020B0604030504040204" pitchFamily="50" charset="-128"/>
              </a:rPr>
              <a:t>　相当の幅が生じることもある</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33" name="正方形/長方形 32"/>
          <p:cNvSpPr/>
          <p:nvPr/>
        </p:nvSpPr>
        <p:spPr>
          <a:xfrm>
            <a:off x="0" y="476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　特別区設置当初の職員数　～総括表～　　　</a:t>
            </a:r>
            <a:endParaRPr lang="ja-JP" altLang="en-US" sz="1400" b="1" dirty="0">
              <a:solidFill>
                <a:srgbClr val="000000"/>
              </a:solidFill>
              <a:latin typeface="ＭＳ Ｐゴシック" charset="-128"/>
              <a:ea typeface="Meiryo UI"/>
              <a:cs typeface="Meiryo UI"/>
            </a:endParaRPr>
          </a:p>
        </p:txBody>
      </p:sp>
      <p:sp>
        <p:nvSpPr>
          <p:cNvPr id="29"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Tree>
    <p:extLst>
      <p:ext uri="{BB962C8B-B14F-4D97-AF65-F5344CB8AC3E}">
        <p14:creationId xmlns:p14="http://schemas.microsoft.com/office/powerpoint/2010/main" val="805989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234977" y="1514742"/>
            <a:ext cx="9433048" cy="198626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正方形/長方形 38"/>
          <p:cNvSpPr/>
          <p:nvPr/>
        </p:nvSpPr>
        <p:spPr>
          <a:xfrm>
            <a:off x="0" y="4763"/>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特別区の職員数　～算定にあたっての前提～</a:t>
            </a:r>
            <a:endParaRPr lang="ja-JP" altLang="en-US" sz="1600" b="1" dirty="0">
              <a:solidFill>
                <a:srgbClr val="000000"/>
              </a:solidFill>
              <a:latin typeface="ＭＳ Ｐゴシック" charset="-128"/>
              <a:ea typeface="Meiryo UI"/>
              <a:cs typeface="Meiryo UI"/>
            </a:endParaRPr>
          </a:p>
        </p:txBody>
      </p:sp>
      <p:sp>
        <p:nvSpPr>
          <p:cNvPr id="3" name="テキスト ボックス 2"/>
          <p:cNvSpPr txBox="1"/>
          <p:nvPr/>
        </p:nvSpPr>
        <p:spPr>
          <a:xfrm>
            <a:off x="56456" y="3678411"/>
            <a:ext cx="9790091" cy="2846933"/>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◆人員マネジメント</a:t>
            </a:r>
            <a:endParaRPr kumimoji="1" lang="en-US" altLang="ja-JP" sz="1600" dirty="0">
              <a:latin typeface="Meiryo UI" panose="020B0604030504040204" pitchFamily="50" charset="-128"/>
              <a:ea typeface="Meiryo UI" panose="020B0604030504040204" pitchFamily="50" charset="-128"/>
            </a:endParaRPr>
          </a:p>
          <a:p>
            <a:endParaRPr kumimoji="1" lang="en-US" altLang="ja-JP" sz="4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500" dirty="0">
                <a:latin typeface="Meiryo UI" panose="020B0604030504040204" pitchFamily="50" charset="-128"/>
                <a:ea typeface="Meiryo UI" panose="020B0604030504040204" pitchFamily="50" charset="-128"/>
              </a:rPr>
              <a:t>○住民サービスの維持・向上を図りつつ、目標とする職員総数の範囲内で、人的資源の最適配分を追求</a:t>
            </a:r>
            <a:endParaRPr lang="en-US" altLang="ja-JP" sz="1500" dirty="0">
              <a:latin typeface="Meiryo UI" panose="020B0604030504040204" pitchFamily="50" charset="-128"/>
              <a:ea typeface="Meiryo UI" panose="020B0604030504040204" pitchFamily="50" charset="-128"/>
            </a:endParaRPr>
          </a:p>
          <a:p>
            <a:endParaRPr lang="en-US" altLang="ja-JP" sz="4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 </a:t>
            </a:r>
            <a:r>
              <a:rPr lang="ja-JP" altLang="en-US" sz="1500" dirty="0">
                <a:latin typeface="Meiryo UI" panose="020B0604030504040204" pitchFamily="50" charset="-128"/>
                <a:ea typeface="Meiryo UI" panose="020B0604030504040204" pitchFamily="50" charset="-128"/>
              </a:rPr>
              <a:t>○このため、大阪市では、毎年度、業務執行のあり方全般を見直し、既存の職員</a:t>
            </a:r>
            <a:r>
              <a:rPr lang="ja-JP" altLang="ja-JP" sz="1500" dirty="0">
                <a:latin typeface="Meiryo UI" panose="020B0604030504040204" pitchFamily="50" charset="-128"/>
                <a:ea typeface="Meiryo UI" panose="020B0604030504040204" pitchFamily="50" charset="-128"/>
              </a:rPr>
              <a:t>配置全体を精査する</a:t>
            </a:r>
            <a:r>
              <a:rPr lang="ja-JP" altLang="en-US" sz="1500" dirty="0">
                <a:latin typeface="Meiryo UI" panose="020B0604030504040204" pitchFamily="50" charset="-128"/>
                <a:ea typeface="Meiryo UI" panose="020B0604030504040204" pitchFamily="50" charset="-128"/>
              </a:rPr>
              <a:t>など、</a:t>
            </a:r>
            <a:r>
              <a:rPr lang="ja-JP" altLang="ja-JP" sz="1500" dirty="0">
                <a:latin typeface="Meiryo UI" panose="020B0604030504040204" pitchFamily="50" charset="-128"/>
                <a:ea typeface="Meiryo UI" panose="020B0604030504040204" pitchFamily="50" charset="-128"/>
              </a:rPr>
              <a:t>不断</a:t>
            </a:r>
            <a:r>
              <a:rPr lang="ja-JP" altLang="en-US" sz="1500" dirty="0">
                <a:latin typeface="Meiryo UI" panose="020B0604030504040204" pitchFamily="50" charset="-128"/>
                <a:ea typeface="Meiryo UI" panose="020B0604030504040204" pitchFamily="50" charset="-128"/>
              </a:rPr>
              <a:t>に取り組み</a:t>
            </a:r>
            <a:endParaRPr lang="en-US" altLang="ja-JP" sz="1500" dirty="0">
              <a:latin typeface="Meiryo UI" panose="020B0604030504040204" pitchFamily="50" charset="-128"/>
              <a:ea typeface="Meiryo UI" panose="020B0604030504040204" pitchFamily="50" charset="-128"/>
            </a:endParaRPr>
          </a:p>
          <a:p>
            <a:endParaRPr kumimoji="1" lang="en-US" altLang="ja-JP" sz="4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ja-JP" sz="1500"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現実の職員配置では、事務事業ごとに</a:t>
            </a:r>
            <a:r>
              <a:rPr lang="ja-JP" altLang="ja-JP" sz="1500" dirty="0">
                <a:latin typeface="Meiryo UI" panose="020B0604030504040204" pitchFamily="50" charset="-128"/>
                <a:ea typeface="Meiryo UI" panose="020B0604030504040204" pitchFamily="50" charset="-128"/>
              </a:rPr>
              <a:t>想定</a:t>
            </a:r>
            <a:r>
              <a:rPr lang="ja-JP" altLang="en-US" sz="1500" dirty="0">
                <a:latin typeface="Meiryo UI" panose="020B0604030504040204" pitchFamily="50" charset="-128"/>
                <a:ea typeface="Meiryo UI" panose="020B0604030504040204" pitchFamily="50" charset="-128"/>
              </a:rPr>
              <a:t>した</a:t>
            </a:r>
            <a:r>
              <a:rPr lang="ja-JP" altLang="ja-JP" sz="1500" dirty="0">
                <a:latin typeface="Meiryo UI" panose="020B0604030504040204" pitchFamily="50" charset="-128"/>
                <a:ea typeface="Meiryo UI" panose="020B0604030504040204" pitchFamily="50" charset="-128"/>
              </a:rPr>
              <a:t>業務量</a:t>
            </a:r>
            <a:r>
              <a:rPr lang="ja-JP" altLang="en-US" sz="1500" dirty="0">
                <a:latin typeface="Meiryo UI" panose="020B0604030504040204" pitchFamily="50" charset="-128"/>
                <a:ea typeface="Meiryo UI" panose="020B0604030504040204" pitchFamily="50" charset="-128"/>
              </a:rPr>
              <a:t>や従事人員</a:t>
            </a:r>
            <a:r>
              <a:rPr lang="ja-JP" altLang="ja-JP" sz="1500" dirty="0">
                <a:latin typeface="Meiryo UI" panose="020B0604030504040204" pitchFamily="50" charset="-128"/>
                <a:ea typeface="Meiryo UI" panose="020B0604030504040204" pitchFamily="50" charset="-128"/>
              </a:rPr>
              <a:t>を</a:t>
            </a:r>
            <a:r>
              <a:rPr lang="ja-JP" altLang="en-US" sz="1500" dirty="0">
                <a:latin typeface="Meiryo UI" panose="020B0604030504040204" pitchFamily="50" charset="-128"/>
                <a:ea typeface="Meiryo UI" panose="020B0604030504040204" pitchFamily="50" charset="-128"/>
              </a:rPr>
              <a:t>定量的に積み上げて、各課・各局の職員配置を</a:t>
            </a:r>
            <a:endParaRPr lang="en-US" altLang="ja-JP" sz="1500" dirty="0">
              <a:latin typeface="Meiryo UI" panose="020B0604030504040204" pitchFamily="50" charset="-128"/>
              <a:ea typeface="Meiryo UI" panose="020B0604030504040204" pitchFamily="50" charset="-128"/>
            </a:endParaRPr>
          </a:p>
          <a:p>
            <a:r>
              <a:rPr lang="ja-JP" altLang="en-US" sz="1500" dirty="0">
                <a:latin typeface="Meiryo UI" panose="020B0604030504040204" pitchFamily="50" charset="-128"/>
                <a:ea typeface="Meiryo UI" panose="020B0604030504040204" pitchFamily="50" charset="-128"/>
              </a:rPr>
              <a:t>　　 決定していくことは行っておらず、各局の自律的なマネジメントを発揮しつつ、児童虐待防止の体制強化などの増員については、</a:t>
            </a:r>
            <a:endParaRPr lang="en-US" altLang="ja-JP" sz="1500" dirty="0">
              <a:latin typeface="Meiryo UI" panose="020B0604030504040204" pitchFamily="50" charset="-128"/>
              <a:ea typeface="Meiryo UI" panose="020B0604030504040204" pitchFamily="50" charset="-128"/>
            </a:endParaRPr>
          </a:p>
          <a:p>
            <a:r>
              <a:rPr lang="ja-JP" altLang="en-US" sz="1500" dirty="0">
                <a:latin typeface="Meiryo UI" panose="020B0604030504040204" pitchFamily="50" charset="-128"/>
                <a:ea typeface="Meiryo UI" panose="020B0604030504040204" pitchFamily="50" charset="-128"/>
              </a:rPr>
              <a:t>　　 全市的な観点から業務執行体制の確保を行い、毎年度、職員配置を決定</a:t>
            </a:r>
            <a:endParaRPr lang="en-US" altLang="ja-JP" sz="15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◆特別区における人員マネジメント</a:t>
            </a:r>
            <a:endParaRPr lang="en-US" altLang="ja-JP" sz="1600" dirty="0">
              <a:latin typeface="Meiryo UI" panose="020B0604030504040204" pitchFamily="50" charset="-128"/>
              <a:ea typeface="Meiryo UI" panose="020B0604030504040204" pitchFamily="50" charset="-128"/>
            </a:endParaRPr>
          </a:p>
          <a:p>
            <a:endParaRPr lang="en-US" altLang="ja-JP" sz="4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500" dirty="0">
                <a:latin typeface="Meiryo UI" panose="020B0604030504040204" pitchFamily="50" charset="-128"/>
                <a:ea typeface="Meiryo UI" panose="020B0604030504040204" pitchFamily="50" charset="-128"/>
              </a:rPr>
              <a:t>○設置準備期間中　：　市長のマネジメントにより、各特別区の体制整備を図る</a:t>
            </a:r>
            <a:endParaRPr lang="en-US" altLang="ja-JP" sz="1500" dirty="0">
              <a:latin typeface="Meiryo UI" panose="020B0604030504040204" pitchFamily="50" charset="-128"/>
              <a:ea typeface="Meiryo UI" panose="020B0604030504040204" pitchFamily="50" charset="-128"/>
            </a:endParaRPr>
          </a:p>
          <a:p>
            <a:endParaRPr lang="en-US" altLang="ja-JP" sz="4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500" dirty="0">
                <a:latin typeface="Meiryo UI" panose="020B0604030504040204" pitchFamily="50" charset="-128"/>
                <a:ea typeface="Meiryo UI" panose="020B0604030504040204" pitchFamily="50" charset="-128"/>
              </a:rPr>
              <a:t>○特別区設置後　　 ：  特別区長のマネジメントにより、各特別区の施策目標の実現をめざした体制整備を図る</a:t>
            </a:r>
            <a:endParaRPr lang="en-US" altLang="ja-JP" sz="1500" dirty="0">
              <a:latin typeface="Meiryo UI" panose="020B0604030504040204" pitchFamily="50" charset="-128"/>
              <a:ea typeface="Meiryo UI" panose="020B0604030504040204" pitchFamily="50" charset="-128"/>
            </a:endParaRPr>
          </a:p>
        </p:txBody>
      </p:sp>
      <p:sp>
        <p:nvSpPr>
          <p:cNvPr id="27" name="Rectangle 31"/>
          <p:cNvSpPr>
            <a:spLocks noChangeArrowheads="1"/>
          </p:cNvSpPr>
          <p:nvPr/>
        </p:nvSpPr>
        <p:spPr bwMode="auto">
          <a:xfrm>
            <a:off x="531887" y="1909106"/>
            <a:ext cx="2448272" cy="1331999"/>
          </a:xfrm>
          <a:prstGeom prst="rect">
            <a:avLst/>
          </a:prstGeom>
          <a:solidFill>
            <a:schemeClr val="tx2"/>
          </a:solidFill>
          <a:ln w="15875">
            <a:solidFill>
              <a:schemeClr val="tx2"/>
            </a:solidFill>
            <a:miter lim="800000"/>
            <a:headEnd/>
            <a:tailEnd/>
          </a:ln>
        </p:spPr>
        <p:txBody>
          <a:bodyPr anchor="ctr"/>
          <a:lstStyle/>
          <a:p>
            <a:pPr algn="ctr"/>
            <a:r>
              <a:rPr lang="ja-JP" altLang="en-US" sz="1550" b="1" dirty="0">
                <a:solidFill>
                  <a:schemeClr val="bg1"/>
                </a:solidFill>
                <a:latin typeface="Meiryo UI" pitchFamily="50" charset="-128"/>
                <a:ea typeface="Meiryo UI" pitchFamily="50" charset="-128"/>
                <a:cs typeface="Meiryo UI" pitchFamily="50" charset="-128"/>
              </a:rPr>
              <a:t>職員数管理目標</a:t>
            </a:r>
            <a:endParaRPr lang="en-US" altLang="ja-JP" sz="1550" b="1" dirty="0">
              <a:solidFill>
                <a:schemeClr val="bg1"/>
              </a:solidFill>
              <a:latin typeface="Meiryo UI" pitchFamily="50" charset="-128"/>
              <a:ea typeface="Meiryo UI" pitchFamily="50" charset="-128"/>
              <a:cs typeface="Meiryo UI" pitchFamily="50" charset="-128"/>
            </a:endParaRPr>
          </a:p>
          <a:p>
            <a:pPr algn="ctr"/>
            <a:r>
              <a:rPr lang="ja-JP" altLang="en-US" sz="1550" b="1" dirty="0">
                <a:solidFill>
                  <a:schemeClr val="bg1"/>
                </a:solidFill>
                <a:latin typeface="Meiryo UI" pitchFamily="50" charset="-128"/>
                <a:ea typeface="Meiryo UI" pitchFamily="50" charset="-128"/>
                <a:cs typeface="Meiryo UI" pitchFamily="50" charset="-128"/>
              </a:rPr>
              <a:t>（目標とする職員総数）の設定</a:t>
            </a:r>
            <a:endParaRPr lang="en-US" altLang="ja-JP" sz="1550" b="1" dirty="0">
              <a:solidFill>
                <a:schemeClr val="bg1"/>
              </a:solidFill>
              <a:latin typeface="Meiryo UI" pitchFamily="50" charset="-128"/>
              <a:ea typeface="Meiryo UI" pitchFamily="50" charset="-128"/>
              <a:cs typeface="Meiryo UI" pitchFamily="50" charset="-128"/>
            </a:endParaRPr>
          </a:p>
        </p:txBody>
      </p:sp>
      <p:sp>
        <p:nvSpPr>
          <p:cNvPr id="28" name="Rectangle 31"/>
          <p:cNvSpPr>
            <a:spLocks noChangeArrowheads="1"/>
          </p:cNvSpPr>
          <p:nvPr/>
        </p:nvSpPr>
        <p:spPr bwMode="auto">
          <a:xfrm>
            <a:off x="3727365" y="1909106"/>
            <a:ext cx="2448272" cy="1332000"/>
          </a:xfrm>
          <a:prstGeom prst="rect">
            <a:avLst/>
          </a:prstGeom>
          <a:solidFill>
            <a:schemeClr val="tx2"/>
          </a:solidFill>
          <a:ln w="15875">
            <a:solidFill>
              <a:schemeClr val="tx2"/>
            </a:solidFill>
            <a:miter lim="800000"/>
            <a:headEnd/>
            <a:tailEnd/>
          </a:ln>
        </p:spPr>
        <p:txBody>
          <a:bodyPr anchor="ctr"/>
          <a:lstStyle/>
          <a:p>
            <a:r>
              <a:rPr lang="ja-JP" altLang="en-US" sz="1550" b="1" dirty="0">
                <a:solidFill>
                  <a:schemeClr val="bg1"/>
                </a:solidFill>
                <a:latin typeface="Meiryo UI" pitchFamily="50" charset="-128"/>
                <a:ea typeface="Meiryo UI" pitchFamily="50" charset="-128"/>
                <a:cs typeface="Meiryo UI" pitchFamily="50" charset="-128"/>
              </a:rPr>
              <a:t> ○業務執行の見直しなどを　</a:t>
            </a:r>
            <a:endParaRPr lang="en-US" altLang="ja-JP" sz="1550" b="1" dirty="0">
              <a:solidFill>
                <a:schemeClr val="bg1"/>
              </a:solidFill>
              <a:latin typeface="Meiryo UI" pitchFamily="50" charset="-128"/>
              <a:ea typeface="Meiryo UI" pitchFamily="50" charset="-128"/>
              <a:cs typeface="Meiryo UI" pitchFamily="50" charset="-128"/>
            </a:endParaRPr>
          </a:p>
          <a:p>
            <a:r>
              <a:rPr lang="ja-JP" altLang="en-US" sz="1550" b="1" dirty="0">
                <a:solidFill>
                  <a:schemeClr val="bg1"/>
                </a:solidFill>
                <a:latin typeface="Meiryo UI" pitchFamily="50" charset="-128"/>
                <a:ea typeface="Meiryo UI" pitchFamily="50" charset="-128"/>
                <a:cs typeface="Meiryo UI" pitchFamily="50" charset="-128"/>
              </a:rPr>
              <a:t> 　 通じて、全庁的に、既存</a:t>
            </a:r>
            <a:endParaRPr lang="en-US" altLang="ja-JP" sz="1550" b="1" dirty="0">
              <a:solidFill>
                <a:schemeClr val="bg1"/>
              </a:solidFill>
              <a:latin typeface="Meiryo UI" pitchFamily="50" charset="-128"/>
              <a:ea typeface="Meiryo UI" pitchFamily="50" charset="-128"/>
              <a:cs typeface="Meiryo UI" pitchFamily="50" charset="-128"/>
            </a:endParaRPr>
          </a:p>
          <a:p>
            <a:r>
              <a:rPr lang="en-US" altLang="ja-JP" sz="1550" b="1" dirty="0">
                <a:solidFill>
                  <a:schemeClr val="bg1"/>
                </a:solidFill>
                <a:latin typeface="Meiryo UI" pitchFamily="50" charset="-128"/>
                <a:ea typeface="Meiryo UI" pitchFamily="50" charset="-128"/>
                <a:cs typeface="Meiryo UI" pitchFamily="50" charset="-128"/>
              </a:rPr>
              <a:t>    </a:t>
            </a:r>
            <a:r>
              <a:rPr lang="ja-JP" altLang="en-US" sz="1550" b="1" dirty="0">
                <a:solidFill>
                  <a:schemeClr val="bg1"/>
                </a:solidFill>
                <a:latin typeface="Meiryo UI" pitchFamily="50" charset="-128"/>
                <a:ea typeface="Meiryo UI" pitchFamily="50" charset="-128"/>
                <a:cs typeface="Meiryo UI" pitchFamily="50" charset="-128"/>
              </a:rPr>
              <a:t>の職員配置を精査</a:t>
            </a:r>
            <a:endParaRPr lang="en-US" altLang="ja-JP" sz="1550" b="1" dirty="0">
              <a:solidFill>
                <a:schemeClr val="bg1"/>
              </a:solidFill>
              <a:latin typeface="Meiryo UI" pitchFamily="50" charset="-128"/>
              <a:ea typeface="Meiryo UI" pitchFamily="50" charset="-128"/>
              <a:cs typeface="Meiryo UI" pitchFamily="50" charset="-128"/>
            </a:endParaRPr>
          </a:p>
          <a:p>
            <a:r>
              <a:rPr lang="ja-JP" altLang="en-US" sz="1550" b="1" dirty="0">
                <a:solidFill>
                  <a:schemeClr val="bg1"/>
                </a:solidFill>
                <a:latin typeface="Meiryo UI" pitchFamily="50" charset="-128"/>
                <a:ea typeface="Meiryo UI" pitchFamily="50" charset="-128"/>
                <a:cs typeface="Meiryo UI" pitchFamily="50" charset="-128"/>
              </a:rPr>
              <a:t> ○新たな行政需要に対応</a:t>
            </a:r>
            <a:endParaRPr lang="en-US" altLang="ja-JP" sz="1550" b="1" dirty="0">
              <a:solidFill>
                <a:schemeClr val="bg1"/>
              </a:solidFill>
              <a:latin typeface="Meiryo UI" pitchFamily="50" charset="-128"/>
              <a:ea typeface="Meiryo UI" pitchFamily="50" charset="-128"/>
              <a:cs typeface="Meiryo UI" pitchFamily="50" charset="-128"/>
            </a:endParaRPr>
          </a:p>
          <a:p>
            <a:r>
              <a:rPr lang="ja-JP" altLang="en-US" sz="1550" b="1" dirty="0">
                <a:solidFill>
                  <a:schemeClr val="bg1"/>
                </a:solidFill>
                <a:latin typeface="Meiryo UI" pitchFamily="50" charset="-128"/>
                <a:ea typeface="Meiryo UI" pitchFamily="50" charset="-128"/>
                <a:cs typeface="Meiryo UI" pitchFamily="50" charset="-128"/>
              </a:rPr>
              <a:t> 　 した増員の確保</a:t>
            </a:r>
            <a:endParaRPr lang="en-US" altLang="ja-JP" sz="1550" b="1" dirty="0">
              <a:solidFill>
                <a:schemeClr val="bg1"/>
              </a:solidFill>
              <a:latin typeface="Meiryo UI" pitchFamily="50" charset="-128"/>
              <a:ea typeface="Meiryo UI" pitchFamily="50" charset="-128"/>
              <a:cs typeface="Meiryo UI" pitchFamily="50" charset="-128"/>
            </a:endParaRPr>
          </a:p>
        </p:txBody>
      </p:sp>
      <p:sp>
        <p:nvSpPr>
          <p:cNvPr id="29" name="Rectangle 31"/>
          <p:cNvSpPr>
            <a:spLocks noChangeArrowheads="1"/>
          </p:cNvSpPr>
          <p:nvPr/>
        </p:nvSpPr>
        <p:spPr bwMode="auto">
          <a:xfrm>
            <a:off x="6917639" y="1909106"/>
            <a:ext cx="2448272" cy="1331998"/>
          </a:xfrm>
          <a:prstGeom prst="rect">
            <a:avLst/>
          </a:prstGeom>
          <a:solidFill>
            <a:schemeClr val="tx2"/>
          </a:solidFill>
          <a:ln w="15875">
            <a:solidFill>
              <a:schemeClr val="tx2"/>
            </a:solidFill>
            <a:miter lim="800000"/>
            <a:headEnd/>
            <a:tailEnd/>
          </a:ln>
        </p:spPr>
        <p:txBody>
          <a:bodyPr anchor="ctr"/>
          <a:lstStyle/>
          <a:p>
            <a:pPr algn="ctr"/>
            <a:r>
              <a:rPr lang="ja-JP" altLang="en-US" sz="1550" b="1" dirty="0">
                <a:solidFill>
                  <a:schemeClr val="bg1"/>
                </a:solidFill>
                <a:latin typeface="Meiryo UI" pitchFamily="50" charset="-128"/>
                <a:ea typeface="Meiryo UI" pitchFamily="50" charset="-128"/>
                <a:cs typeface="Meiryo UI" pitchFamily="50" charset="-128"/>
              </a:rPr>
              <a:t>全体最適をめざし</a:t>
            </a:r>
            <a:endParaRPr lang="en-US" altLang="ja-JP" sz="1550" b="1" dirty="0">
              <a:solidFill>
                <a:schemeClr val="bg1"/>
              </a:solidFill>
              <a:latin typeface="Meiryo UI" pitchFamily="50" charset="-128"/>
              <a:ea typeface="Meiryo UI" pitchFamily="50" charset="-128"/>
              <a:cs typeface="Meiryo UI" pitchFamily="50" charset="-128"/>
            </a:endParaRPr>
          </a:p>
          <a:p>
            <a:pPr algn="ctr"/>
            <a:r>
              <a:rPr lang="ja-JP" altLang="en-US" sz="1550" b="1" dirty="0">
                <a:solidFill>
                  <a:schemeClr val="bg1"/>
                </a:solidFill>
                <a:latin typeface="Meiryo UI" pitchFamily="50" charset="-128"/>
                <a:ea typeface="Meiryo UI" pitchFamily="50" charset="-128"/>
                <a:cs typeface="Meiryo UI" pitchFamily="50" charset="-128"/>
              </a:rPr>
              <a:t>人的資源の最適配分を</a:t>
            </a:r>
            <a:endParaRPr lang="en-US" altLang="ja-JP" sz="1550" b="1" dirty="0">
              <a:solidFill>
                <a:schemeClr val="bg1"/>
              </a:solidFill>
              <a:latin typeface="Meiryo UI" pitchFamily="50" charset="-128"/>
              <a:ea typeface="Meiryo UI" pitchFamily="50" charset="-128"/>
              <a:cs typeface="Meiryo UI" pitchFamily="50" charset="-128"/>
            </a:endParaRPr>
          </a:p>
          <a:p>
            <a:pPr algn="ctr"/>
            <a:r>
              <a:rPr lang="ja-JP" altLang="en-US" sz="1550" b="1" dirty="0">
                <a:solidFill>
                  <a:schemeClr val="bg1"/>
                </a:solidFill>
                <a:latin typeface="Meiryo UI" pitchFamily="50" charset="-128"/>
                <a:ea typeface="Meiryo UI" pitchFamily="50" charset="-128"/>
                <a:cs typeface="Meiryo UI" pitchFamily="50" charset="-128"/>
              </a:rPr>
              <a:t>追求</a:t>
            </a:r>
            <a:endParaRPr lang="en-US" altLang="ja-JP" sz="1550" b="1" dirty="0">
              <a:solidFill>
                <a:schemeClr val="bg1"/>
              </a:solidFill>
              <a:latin typeface="Meiryo UI" pitchFamily="50" charset="-128"/>
              <a:ea typeface="Meiryo UI" pitchFamily="50" charset="-128"/>
              <a:cs typeface="Meiryo UI" pitchFamily="50" charset="-128"/>
            </a:endParaRPr>
          </a:p>
        </p:txBody>
      </p:sp>
      <p:sp>
        <p:nvSpPr>
          <p:cNvPr id="5" name="二等辺三角形 4"/>
          <p:cNvSpPr/>
          <p:nvPr/>
        </p:nvSpPr>
        <p:spPr>
          <a:xfrm rot="5400000">
            <a:off x="3102993" y="2395085"/>
            <a:ext cx="501537" cy="360040"/>
          </a:xfrm>
          <a:prstGeom prst="triangl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二等辺三角形 32"/>
          <p:cNvSpPr/>
          <p:nvPr/>
        </p:nvSpPr>
        <p:spPr>
          <a:xfrm rot="5400000">
            <a:off x="6292841" y="2395086"/>
            <a:ext cx="501537" cy="360040"/>
          </a:xfrm>
          <a:prstGeom prst="triangl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角丸四角形 33"/>
          <p:cNvSpPr/>
          <p:nvPr/>
        </p:nvSpPr>
        <p:spPr>
          <a:xfrm>
            <a:off x="3403329" y="1318711"/>
            <a:ext cx="3096344" cy="37392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latin typeface="Meiryo UI" pitchFamily="50" charset="-128"/>
                <a:ea typeface="Meiryo UI" pitchFamily="50" charset="-128"/>
                <a:cs typeface="Meiryo UI" pitchFamily="50" charset="-128"/>
              </a:rPr>
              <a:t>人員マネジメント</a:t>
            </a:r>
          </a:p>
        </p:txBody>
      </p:sp>
      <p:sp>
        <p:nvSpPr>
          <p:cNvPr id="13" name="正方形/長方形 12"/>
          <p:cNvSpPr/>
          <p:nvPr/>
        </p:nvSpPr>
        <p:spPr>
          <a:xfrm>
            <a:off x="271501" y="595818"/>
            <a:ext cx="9360000" cy="504000"/>
          </a:xfrm>
          <a:prstGeom prst="rect">
            <a:avLst/>
          </a:prstGeom>
          <a:solidFill>
            <a:schemeClr val="accent6">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indent="-457200"/>
            <a:r>
              <a:rPr lang="ja-JP" altLang="en-US" sz="1400" dirty="0">
                <a:solidFill>
                  <a:schemeClr val="tx1"/>
                </a:solidFill>
                <a:latin typeface="Meiryo UI" panose="020B0604030504040204" pitchFamily="50" charset="-128"/>
                <a:ea typeface="Meiryo UI" panose="020B0604030504040204" pitchFamily="50" charset="-128"/>
              </a:rPr>
              <a:t>◆ 特別区の組織体制の検討にあたっては、人員マネジメントを前提とする</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4"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５</a:t>
            </a:r>
          </a:p>
        </p:txBody>
      </p:sp>
    </p:spTree>
    <p:extLst>
      <p:ext uri="{BB962C8B-B14F-4D97-AF65-F5344CB8AC3E}">
        <p14:creationId xmlns:p14="http://schemas.microsoft.com/office/powerpoint/2010/main" val="2335454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特別区の職員数　～全体プロセス～　</a:t>
            </a:r>
            <a:r>
              <a:rPr lang="ja-JP" altLang="en-US" sz="1600" b="1" dirty="0">
                <a:solidFill>
                  <a:srgbClr val="000000"/>
                </a:solidFill>
                <a:latin typeface="ＭＳ Ｐゴシック" charset="-128"/>
                <a:ea typeface="Meiryo UI"/>
                <a:cs typeface="Meiryo UI"/>
              </a:rPr>
              <a:t>　</a:t>
            </a:r>
          </a:p>
        </p:txBody>
      </p:sp>
      <p:sp>
        <p:nvSpPr>
          <p:cNvPr id="62" name="正方形/長方形 61"/>
          <p:cNvSpPr/>
          <p:nvPr/>
        </p:nvSpPr>
        <p:spPr>
          <a:xfrm>
            <a:off x="141668" y="583795"/>
            <a:ext cx="9672033" cy="1143139"/>
          </a:xfrm>
          <a:prstGeom prst="rect">
            <a:avLst/>
          </a:prstGeom>
          <a:solidFill>
            <a:schemeClr val="accent6">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Ins="72000" anchor="ctr"/>
          <a:lstStyle/>
          <a:p>
            <a:pPr indent="-457200"/>
            <a:r>
              <a:rPr lang="ja-JP" altLang="en-US" sz="1400" dirty="0">
                <a:solidFill>
                  <a:schemeClr val="tx1"/>
                </a:solidFill>
                <a:latin typeface="Meiryo UI" panose="020B0604030504040204" pitchFamily="50" charset="-128"/>
                <a:ea typeface="Meiryo UI" panose="020B0604030504040204" pitchFamily="50" charset="-128"/>
              </a:rPr>
              <a:t>◆ 住民投票前は、特別区設置協定書の作成に向けた、特別区の組織体制の基本設計の段階</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endParaRPr lang="en-US" altLang="ja-JP" sz="6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各特別区の実情を反映した上で、各課単位で職種なども考慮した具体の職員配置を検討するには、各局との綿密な協議・検討が</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必要不可欠であり、こうした本格的な準備業務については、特別区設置までの情勢の変化なども勘案しながら、設置準備期間中に</a:t>
            </a:r>
            <a:endParaRPr lang="en-US" altLang="ja-JP" sz="1400" dirty="0">
              <a:solidFill>
                <a:schemeClr val="tx1"/>
              </a:solidFill>
              <a:latin typeface="Meiryo UI" panose="020B0604030504040204" pitchFamily="50" charset="-128"/>
              <a:ea typeface="Meiryo UI" panose="020B0604030504040204" pitchFamily="50" charset="-128"/>
            </a:endParaRPr>
          </a:p>
          <a:p>
            <a:pPr indent="-457200"/>
            <a:r>
              <a:rPr lang="ja-JP" altLang="en-US" sz="1400" dirty="0">
                <a:solidFill>
                  <a:schemeClr val="tx1"/>
                </a:solidFill>
                <a:latin typeface="Meiryo UI" panose="020B0604030504040204" pitchFamily="50" charset="-128"/>
                <a:ea typeface="Meiryo UI" panose="020B0604030504040204" pitchFamily="50" charset="-128"/>
              </a:rPr>
              <a:t>　　行うことを想定</a:t>
            </a:r>
            <a:endParaRPr lang="en-US" altLang="ja-JP" sz="1400" b="1" dirty="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2" name="ホームベース 1"/>
          <p:cNvSpPr/>
          <p:nvPr/>
        </p:nvSpPr>
        <p:spPr>
          <a:xfrm>
            <a:off x="3703482" y="2356907"/>
            <a:ext cx="5064345" cy="4168437"/>
          </a:xfrm>
          <a:prstGeom prst="homePlate">
            <a:avLst>
              <a:gd name="adj" fmla="val 6817"/>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ホームベース 6"/>
          <p:cNvSpPr/>
          <p:nvPr/>
        </p:nvSpPr>
        <p:spPr>
          <a:xfrm>
            <a:off x="978794" y="2428916"/>
            <a:ext cx="2114967" cy="4096428"/>
          </a:xfrm>
          <a:prstGeom prst="homePlate">
            <a:avLst>
              <a:gd name="adj" fmla="val 14995"/>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1172016" y="2596828"/>
            <a:ext cx="1555880" cy="27768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itchFamily="50" charset="-128"/>
                <a:ea typeface="Meiryo UI" pitchFamily="50" charset="-128"/>
              </a:rPr>
              <a:t>基本設計段階</a:t>
            </a:r>
            <a:endParaRPr lang="ja-JP" altLang="en-US" sz="1400" dirty="0">
              <a:solidFill>
                <a:schemeClr val="tx1"/>
              </a:solidFill>
              <a:latin typeface="Meiryo UI" panose="020B0604030504040204" pitchFamily="50" charset="-128"/>
              <a:ea typeface="Meiryo UI" panose="020B0604030504040204" pitchFamily="50" charset="-128"/>
            </a:endParaRPr>
          </a:p>
        </p:txBody>
      </p:sp>
      <p:sp>
        <p:nvSpPr>
          <p:cNvPr id="9" name="角丸四角形 8"/>
          <p:cNvSpPr/>
          <p:nvPr/>
        </p:nvSpPr>
        <p:spPr>
          <a:xfrm>
            <a:off x="488504" y="2924944"/>
            <a:ext cx="352158" cy="1188000"/>
          </a:xfrm>
          <a:prstGeom prst="roundRect">
            <a:avLst>
              <a:gd name="adj" fmla="val 50000"/>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職員総数</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3" name="正方形/長方形 2"/>
          <p:cNvSpPr/>
          <p:nvPr/>
        </p:nvSpPr>
        <p:spPr>
          <a:xfrm>
            <a:off x="1063039" y="3103321"/>
            <a:ext cx="1620000" cy="82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eiryo UI" panose="020B0604030504040204" pitchFamily="50" charset="-128"/>
                <a:ea typeface="Meiryo UI" panose="020B0604030504040204" pitchFamily="50" charset="-128"/>
              </a:rPr>
              <a:t>職員総数の</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算定</a:t>
            </a:r>
            <a:endParaRPr kumimoji="1" lang="ja-JP" altLang="en-US" sz="1400" dirty="0">
              <a:latin typeface="Meiryo UI" panose="020B0604030504040204" pitchFamily="50" charset="-128"/>
              <a:ea typeface="Meiryo UI" panose="020B0604030504040204" pitchFamily="50" charset="-128"/>
            </a:endParaRPr>
          </a:p>
        </p:txBody>
      </p:sp>
      <p:sp>
        <p:nvSpPr>
          <p:cNvPr id="14" name="正方形/長方形 13"/>
          <p:cNvSpPr/>
          <p:nvPr/>
        </p:nvSpPr>
        <p:spPr>
          <a:xfrm>
            <a:off x="3887576" y="5462944"/>
            <a:ext cx="4491394" cy="86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bg1"/>
                </a:solidFill>
                <a:latin typeface="Meiryo UI" panose="020B0604030504040204" pitchFamily="50" charset="-128"/>
                <a:ea typeface="Meiryo UI" panose="020B0604030504040204" pitchFamily="50" charset="-128"/>
              </a:rPr>
              <a:t>ポストや職種なども含め、各特別区の課・事業所別での具体の職員配置計画を決定</a:t>
            </a:r>
            <a:endParaRPr kumimoji="1" lang="ja-JP" altLang="en-US" sz="1400" dirty="0">
              <a:solidFill>
                <a:schemeClr val="bg1"/>
              </a:solidFill>
              <a:latin typeface="Meiryo UI" panose="020B0604030504040204" pitchFamily="50" charset="-128"/>
              <a:ea typeface="Meiryo UI" panose="020B0604030504040204" pitchFamily="50" charset="-128"/>
            </a:endParaRPr>
          </a:p>
        </p:txBody>
      </p:sp>
      <p:sp>
        <p:nvSpPr>
          <p:cNvPr id="29" name="正方形/長方形 28"/>
          <p:cNvSpPr/>
          <p:nvPr/>
        </p:nvSpPr>
        <p:spPr>
          <a:xfrm>
            <a:off x="978795" y="1916872"/>
            <a:ext cx="2028200" cy="315706"/>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rPr>
              <a:t>住民投票前</a:t>
            </a:r>
          </a:p>
        </p:txBody>
      </p:sp>
      <p:sp>
        <p:nvSpPr>
          <p:cNvPr id="30" name="正方形/長方形 29"/>
          <p:cNvSpPr/>
          <p:nvPr/>
        </p:nvSpPr>
        <p:spPr>
          <a:xfrm>
            <a:off x="1063039" y="4292944"/>
            <a:ext cx="1620000" cy="82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eiryo UI" panose="020B0604030504040204" pitchFamily="50" charset="-128"/>
                <a:ea typeface="Meiryo UI" panose="020B0604030504040204" pitchFamily="50" charset="-128"/>
              </a:rPr>
              <a:t>組織機構の</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立案</a:t>
            </a:r>
            <a:endParaRPr kumimoji="1" lang="ja-JP" altLang="en-US" sz="1400" dirty="0">
              <a:latin typeface="Meiryo UI" panose="020B0604030504040204" pitchFamily="50" charset="-128"/>
              <a:ea typeface="Meiryo UI" panose="020B0604030504040204" pitchFamily="50" charset="-128"/>
            </a:endParaRPr>
          </a:p>
        </p:txBody>
      </p:sp>
      <p:sp>
        <p:nvSpPr>
          <p:cNvPr id="37" name="正方形/長方形 36"/>
          <p:cNvSpPr/>
          <p:nvPr/>
        </p:nvSpPr>
        <p:spPr>
          <a:xfrm>
            <a:off x="3703483" y="1901214"/>
            <a:ext cx="5064344" cy="331364"/>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rPr>
              <a:t>設置準備期間中</a:t>
            </a:r>
          </a:p>
        </p:txBody>
      </p:sp>
      <p:sp>
        <p:nvSpPr>
          <p:cNvPr id="38" name="正方形/長方形 37"/>
          <p:cNvSpPr/>
          <p:nvPr/>
        </p:nvSpPr>
        <p:spPr>
          <a:xfrm>
            <a:off x="3887576" y="3085321"/>
            <a:ext cx="4491394" cy="86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Meiryo UI" panose="020B0604030504040204" pitchFamily="50" charset="-128"/>
                <a:ea typeface="Meiryo UI" panose="020B0604030504040204" pitchFamily="50" charset="-128"/>
              </a:rPr>
              <a:t>児童虐待防止の体制強化をはじめ、特別区設置までの情勢の変化などを総合的に勘案しながら、最終的には、市長の</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マネジメントにより、各特別区の職員総数を決定</a:t>
            </a:r>
            <a:endParaRPr lang="en-US" altLang="ja-JP" sz="1400" dirty="0">
              <a:latin typeface="Meiryo UI" panose="020B0604030504040204" pitchFamily="50" charset="-128"/>
              <a:ea typeface="Meiryo UI" panose="020B0604030504040204" pitchFamily="50" charset="-128"/>
            </a:endParaRPr>
          </a:p>
        </p:txBody>
      </p:sp>
      <p:sp>
        <p:nvSpPr>
          <p:cNvPr id="40" name="角丸四角形 39"/>
          <p:cNvSpPr/>
          <p:nvPr/>
        </p:nvSpPr>
        <p:spPr>
          <a:xfrm>
            <a:off x="4394458" y="2596828"/>
            <a:ext cx="3672408" cy="25688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latin typeface="Meiryo UI" pitchFamily="50" charset="-128"/>
                <a:ea typeface="Meiryo UI" pitchFamily="50" charset="-128"/>
              </a:rPr>
              <a:t>全庁挙げた本格的な準備業務の段階</a:t>
            </a:r>
          </a:p>
        </p:txBody>
      </p:sp>
      <p:sp>
        <p:nvSpPr>
          <p:cNvPr id="41" name="正方形/長方形 40"/>
          <p:cNvSpPr/>
          <p:nvPr/>
        </p:nvSpPr>
        <p:spPr>
          <a:xfrm>
            <a:off x="3149713" y="1907133"/>
            <a:ext cx="411051" cy="4618211"/>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rPr>
              <a:t>協定書作成・住民投票</a:t>
            </a:r>
          </a:p>
        </p:txBody>
      </p:sp>
      <p:sp>
        <p:nvSpPr>
          <p:cNvPr id="42" name="正方形/長方形 41"/>
          <p:cNvSpPr/>
          <p:nvPr/>
        </p:nvSpPr>
        <p:spPr>
          <a:xfrm>
            <a:off x="3887577" y="4274944"/>
            <a:ext cx="4491393" cy="86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Meiryo UI" panose="020B0604030504040204" pitchFamily="50" charset="-128"/>
                <a:ea typeface="Meiryo UI" panose="020B0604030504040204" pitchFamily="50" charset="-128"/>
              </a:rPr>
              <a:t>部・課制、事業所の位置づけ、ポストの考え方を整理しつつ、</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各特別区の組織機構を決定</a:t>
            </a:r>
            <a:endParaRPr kumimoji="1" lang="ja-JP" altLang="en-US" sz="1400" dirty="0">
              <a:latin typeface="Meiryo UI" panose="020B0604030504040204" pitchFamily="50" charset="-128"/>
              <a:ea typeface="Meiryo UI" panose="020B0604030504040204" pitchFamily="50" charset="-128"/>
            </a:endParaRPr>
          </a:p>
        </p:txBody>
      </p:sp>
      <p:sp>
        <p:nvSpPr>
          <p:cNvPr id="43" name="角丸四角形 42"/>
          <p:cNvSpPr/>
          <p:nvPr/>
        </p:nvSpPr>
        <p:spPr>
          <a:xfrm>
            <a:off x="488504" y="4112944"/>
            <a:ext cx="352158" cy="1188000"/>
          </a:xfrm>
          <a:prstGeom prst="roundRect">
            <a:avLst>
              <a:gd name="adj" fmla="val 50000"/>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組織機構</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4" name="角丸四角形 43"/>
          <p:cNvSpPr/>
          <p:nvPr/>
        </p:nvSpPr>
        <p:spPr>
          <a:xfrm>
            <a:off x="488504" y="5300944"/>
            <a:ext cx="352158" cy="1188000"/>
          </a:xfrm>
          <a:prstGeom prst="roundRect">
            <a:avLst>
              <a:gd name="adj" fmla="val 50000"/>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職員配置</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5" name="正方形/長方形 44"/>
          <p:cNvSpPr/>
          <p:nvPr/>
        </p:nvSpPr>
        <p:spPr>
          <a:xfrm>
            <a:off x="8913440" y="1907133"/>
            <a:ext cx="411051" cy="4618211"/>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rPr>
              <a:t>特別区設置</a:t>
            </a:r>
          </a:p>
        </p:txBody>
      </p:sp>
      <p:sp>
        <p:nvSpPr>
          <p:cNvPr id="13" name="正方形/長方形 12"/>
          <p:cNvSpPr/>
          <p:nvPr/>
        </p:nvSpPr>
        <p:spPr>
          <a:xfrm>
            <a:off x="1063039" y="5482567"/>
            <a:ext cx="1620000" cy="828000"/>
          </a:xfrm>
          <a:prstGeom prst="rect">
            <a:avLst/>
          </a:prstGeom>
          <a:solidFill>
            <a:schemeClr val="accent2"/>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eiryo UI" panose="020B0604030504040204" pitchFamily="50" charset="-128"/>
                <a:ea typeface="Meiryo UI" panose="020B0604030504040204" pitchFamily="50" charset="-128"/>
              </a:rPr>
              <a:t>課・事業所別</a:t>
            </a:r>
            <a:endParaRPr lang="en-US" altLang="ja-JP" sz="1400" dirty="0">
              <a:latin typeface="Meiryo UI" panose="020B0604030504040204" pitchFamily="50" charset="-128"/>
              <a:ea typeface="Meiryo UI" panose="020B0604030504040204" pitchFamily="50" charset="-128"/>
            </a:endParaRPr>
          </a:p>
          <a:p>
            <a:pPr algn="ctr"/>
            <a:r>
              <a:rPr lang="ja-JP" altLang="en-US" sz="1400" dirty="0">
                <a:latin typeface="Meiryo UI" panose="020B0604030504040204" pitchFamily="50" charset="-128"/>
                <a:ea typeface="Meiryo UI" panose="020B0604030504040204" pitchFamily="50" charset="-128"/>
              </a:rPr>
              <a:t>職員数の算定</a:t>
            </a:r>
            <a:endParaRPr kumimoji="1" lang="ja-JP" altLang="en-US" sz="1400" dirty="0">
              <a:latin typeface="Meiryo UI" panose="020B0604030504040204" pitchFamily="50" charset="-128"/>
              <a:ea typeface="Meiryo UI" panose="020B0604030504040204" pitchFamily="50" charset="-128"/>
            </a:endParaRPr>
          </a:p>
        </p:txBody>
      </p:sp>
      <p:sp>
        <p:nvSpPr>
          <p:cNvPr id="22" name="正方形/長方形 27"/>
          <p:cNvSpPr>
            <a:spLocks noChangeArrowheads="1"/>
          </p:cNvSpPr>
          <p:nvPr/>
        </p:nvSpPr>
        <p:spPr bwMode="auto">
          <a:xfrm>
            <a:off x="8902740" y="-3918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521257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AutoShape 34"/>
          <p:cNvSpPr>
            <a:spLocks noChangeArrowheads="1"/>
          </p:cNvSpPr>
          <p:nvPr/>
        </p:nvSpPr>
        <p:spPr bwMode="auto">
          <a:xfrm rot="5400000">
            <a:off x="8449534" y="5310472"/>
            <a:ext cx="271047" cy="360000"/>
          </a:xfrm>
          <a:prstGeom prst="rightArrow">
            <a:avLst>
              <a:gd name="adj1" fmla="val 50000"/>
              <a:gd name="adj2" fmla="val 51718"/>
            </a:avLst>
          </a:prstGeom>
          <a:solidFill>
            <a:schemeClr val="accent1"/>
          </a:solidFill>
          <a:ln w="9525">
            <a:noFill/>
            <a:miter lim="800000"/>
            <a:headEnd/>
            <a:tailEnd/>
          </a:ln>
        </p:spPr>
        <p:txBody>
          <a:bodyPr wrap="none" anchor="ctr"/>
          <a:lstStyle/>
          <a:p>
            <a:endParaRPr lang="ja-JP" altLang="en-US" dirty="0"/>
          </a:p>
        </p:txBody>
      </p:sp>
      <p:sp>
        <p:nvSpPr>
          <p:cNvPr id="118" name="二等辺三角形 117"/>
          <p:cNvSpPr/>
          <p:nvPr/>
        </p:nvSpPr>
        <p:spPr>
          <a:xfrm rot="10800000">
            <a:off x="7299933" y="2755194"/>
            <a:ext cx="2560226" cy="216832"/>
          </a:xfrm>
          <a:prstGeom prst="triangle">
            <a:avLst/>
          </a:prstGeom>
          <a:gradFill flip="none" rotWithShape="0">
            <a:gsLst>
              <a:gs pos="0">
                <a:srgbClr val="5E9EFF"/>
              </a:gs>
              <a:gs pos="39999">
                <a:srgbClr val="85C2FF"/>
              </a:gs>
              <a:gs pos="70000">
                <a:srgbClr val="C4D6EB"/>
              </a:gs>
              <a:gs pos="100000">
                <a:srgbClr val="FFEBFA"/>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7" name="二等辺三角形 116"/>
          <p:cNvSpPr/>
          <p:nvPr/>
        </p:nvSpPr>
        <p:spPr>
          <a:xfrm rot="10800000">
            <a:off x="4206950" y="2847798"/>
            <a:ext cx="2913396" cy="288000"/>
          </a:xfrm>
          <a:prstGeom prst="triangle">
            <a:avLst/>
          </a:prstGeom>
          <a:gradFill flip="none" rotWithShape="0">
            <a:gsLst>
              <a:gs pos="0">
                <a:srgbClr val="5E9EFF"/>
              </a:gs>
              <a:gs pos="39999">
                <a:srgbClr val="85C2FF"/>
              </a:gs>
              <a:gs pos="70000">
                <a:srgbClr val="C4D6EB"/>
              </a:gs>
              <a:gs pos="100000">
                <a:srgbClr val="FFEBFA"/>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二等辺三角形 7"/>
          <p:cNvSpPr/>
          <p:nvPr/>
        </p:nvSpPr>
        <p:spPr>
          <a:xfrm rot="10800000">
            <a:off x="110820" y="2834033"/>
            <a:ext cx="3834068" cy="288000"/>
          </a:xfrm>
          <a:prstGeom prst="triangle">
            <a:avLst/>
          </a:prstGeom>
          <a:gradFill flip="none" rotWithShape="0">
            <a:gsLst>
              <a:gs pos="0">
                <a:srgbClr val="5E9EFF"/>
              </a:gs>
              <a:gs pos="39999">
                <a:srgbClr val="85C2FF"/>
              </a:gs>
              <a:gs pos="70000">
                <a:srgbClr val="C4D6EB"/>
              </a:gs>
              <a:gs pos="100000">
                <a:srgbClr val="FFEBFA"/>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2" name="L 字 111"/>
          <p:cNvSpPr/>
          <p:nvPr/>
        </p:nvSpPr>
        <p:spPr>
          <a:xfrm>
            <a:off x="4469013" y="3170395"/>
            <a:ext cx="2385675" cy="3531321"/>
          </a:xfrm>
          <a:prstGeom prst="corner">
            <a:avLst>
              <a:gd name="adj1" fmla="val 148022"/>
              <a:gd name="adj2" fmla="val 100000"/>
            </a:avLst>
          </a:prstGeom>
          <a:solidFill>
            <a:schemeClr val="accent6">
              <a:lumMod val="40000"/>
              <a:lumOff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L 字 4"/>
          <p:cNvSpPr/>
          <p:nvPr/>
        </p:nvSpPr>
        <p:spPr>
          <a:xfrm>
            <a:off x="110821" y="3170395"/>
            <a:ext cx="3834068" cy="3531321"/>
          </a:xfrm>
          <a:prstGeom prst="corner">
            <a:avLst>
              <a:gd name="adj1" fmla="val 100000"/>
              <a:gd name="adj2" fmla="val 6107"/>
            </a:avLst>
          </a:prstGeom>
          <a:solidFill>
            <a:schemeClr val="accent6">
              <a:lumMod val="40000"/>
              <a:lumOff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角丸四角形 5"/>
          <p:cNvSpPr/>
          <p:nvPr/>
        </p:nvSpPr>
        <p:spPr>
          <a:xfrm>
            <a:off x="110820" y="941539"/>
            <a:ext cx="3834068" cy="1905526"/>
          </a:xfrm>
          <a:prstGeom prst="roundRect">
            <a:avLst>
              <a:gd name="adj" fmla="val 2866"/>
            </a:avLst>
          </a:prstGeom>
          <a:solidFill>
            <a:schemeClr val="bg1"/>
          </a:solidFill>
          <a:ln w="15875">
            <a:solidFill>
              <a:schemeClr val="tx2"/>
            </a:solidFill>
            <a:prstDash val="sysDot"/>
          </a:ln>
          <a:effectLst>
            <a:outerShdw dist="25400" sx="101000" sy="101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defRPr/>
            </a:pPr>
            <a:r>
              <a:rPr lang="ja-JP" altLang="en-US" sz="1400" b="1" dirty="0">
                <a:solidFill>
                  <a:schemeClr val="tx1"/>
                </a:solidFill>
                <a:latin typeface="Meiryo UI"/>
                <a:ea typeface="Meiryo UI"/>
                <a:cs typeface="Meiryo UI"/>
              </a:rPr>
              <a:t>（</a:t>
            </a:r>
            <a:r>
              <a:rPr lang="en-US" altLang="ja-JP" sz="1400" b="1" dirty="0">
                <a:solidFill>
                  <a:schemeClr val="tx1"/>
                </a:solidFill>
                <a:latin typeface="Meiryo UI"/>
                <a:ea typeface="Meiryo UI"/>
                <a:cs typeface="Meiryo UI"/>
              </a:rPr>
              <a:t>Ⅰ</a:t>
            </a:r>
            <a:r>
              <a:rPr lang="ja-JP" altLang="en-US" sz="1400" b="1" dirty="0">
                <a:solidFill>
                  <a:schemeClr val="tx1"/>
                </a:solidFill>
                <a:latin typeface="Meiryo UI"/>
                <a:ea typeface="Meiryo UI"/>
                <a:cs typeface="Meiryo UI"/>
              </a:rPr>
              <a:t>）中核市モデル部分</a:t>
            </a:r>
            <a:endParaRPr lang="en-US" altLang="ja-JP" sz="1400" b="1" dirty="0">
              <a:solidFill>
                <a:schemeClr val="tx1"/>
              </a:solidFill>
              <a:latin typeface="Meiryo UI"/>
              <a:ea typeface="Meiryo UI"/>
              <a:cs typeface="Meiryo UI"/>
            </a:endParaRPr>
          </a:p>
          <a:p>
            <a:pPr>
              <a:defRPr/>
            </a:pPr>
            <a:endParaRPr lang="en-US" altLang="ja-JP" sz="900" b="1"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①近隣の中核市６市の人口</a:t>
            </a:r>
            <a:r>
              <a:rPr lang="en-US" altLang="ja-JP" sz="1200" dirty="0">
                <a:solidFill>
                  <a:schemeClr val="tx1"/>
                </a:solidFill>
                <a:latin typeface="Meiryo UI"/>
                <a:ea typeface="Meiryo UI"/>
                <a:cs typeface="Meiryo UI"/>
              </a:rPr>
              <a:t>10</a:t>
            </a:r>
            <a:r>
              <a:rPr lang="ja-JP" altLang="en-US" sz="1200" dirty="0">
                <a:solidFill>
                  <a:schemeClr val="tx1"/>
                </a:solidFill>
                <a:latin typeface="Meiryo UI"/>
                <a:ea typeface="Meiryo UI"/>
                <a:cs typeface="Meiryo UI"/>
              </a:rPr>
              <a:t>万人当たり職員数の</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平均に、各特別区の人口を乗じて職員数を算定</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②</a:t>
            </a:r>
            <a:r>
              <a:rPr lang="en-US" altLang="ja-JP" sz="1200" dirty="0">
                <a:solidFill>
                  <a:schemeClr val="tx1"/>
                </a:solidFill>
                <a:latin typeface="Meiryo UI"/>
                <a:ea typeface="Meiryo UI"/>
                <a:cs typeface="Meiryo UI"/>
              </a:rPr>
              <a:t>6</a:t>
            </a:r>
            <a:r>
              <a:rPr lang="ja-JP" altLang="en-US" sz="1200" dirty="0">
                <a:solidFill>
                  <a:schemeClr val="tx1"/>
                </a:solidFill>
                <a:latin typeface="Meiryo UI"/>
                <a:ea typeface="Meiryo UI"/>
                <a:cs typeface="Meiryo UI"/>
              </a:rPr>
              <a:t>市平均人口（</a:t>
            </a:r>
            <a:r>
              <a:rPr lang="en-US" altLang="ja-JP" sz="1200" dirty="0">
                <a:solidFill>
                  <a:schemeClr val="tx1"/>
                </a:solidFill>
                <a:latin typeface="Meiryo UI"/>
                <a:ea typeface="Meiryo UI"/>
                <a:cs typeface="Meiryo UI"/>
              </a:rPr>
              <a:t>43</a:t>
            </a:r>
            <a:r>
              <a:rPr lang="ja-JP" altLang="en-US" sz="1200" dirty="0">
                <a:solidFill>
                  <a:schemeClr val="tx1"/>
                </a:solidFill>
                <a:latin typeface="Meiryo UI"/>
                <a:ea typeface="Meiryo UI"/>
                <a:cs typeface="Meiryo UI"/>
              </a:rPr>
              <a:t>万人）と各特別区の人口規</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模の違いによる補正（ｽｹｰﾙﾒﾘｯﾄ･ﾃﾞﾒﾘｯﾄ）を加味</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pitchFamily="50" charset="-128"/>
                <a:ea typeface="Meiryo UI" pitchFamily="50" charset="-128"/>
                <a:cs typeface="Meiryo UI" pitchFamily="50" charset="-128"/>
              </a:rPr>
              <a:t>　　③固定資産税等の税務事務など、中核市権限事務</a:t>
            </a:r>
            <a:endParaRPr lang="en-US" altLang="ja-JP" sz="1200" dirty="0">
              <a:solidFill>
                <a:schemeClr val="tx1"/>
              </a:solidFill>
              <a:latin typeface="Meiryo UI" pitchFamily="50" charset="-128"/>
              <a:ea typeface="Meiryo UI" pitchFamily="50" charset="-128"/>
              <a:cs typeface="Meiryo UI" pitchFamily="50" charset="-128"/>
            </a:endParaRPr>
          </a:p>
          <a:p>
            <a:pPr>
              <a:defRPr/>
            </a:pPr>
            <a:r>
              <a:rPr lang="ja-JP" altLang="en-US" sz="1200" dirty="0">
                <a:solidFill>
                  <a:schemeClr val="tx1"/>
                </a:solidFill>
                <a:latin typeface="Meiryo UI" pitchFamily="50" charset="-128"/>
                <a:ea typeface="Meiryo UI" pitchFamily="50" charset="-128"/>
                <a:cs typeface="Meiryo UI" pitchFamily="50" charset="-128"/>
              </a:rPr>
              <a:t>　　 　のうち大阪府に移管される事務等に係る職員数を控除</a:t>
            </a:r>
            <a:endParaRPr lang="en-US" altLang="ja-JP" sz="1200" dirty="0">
              <a:solidFill>
                <a:schemeClr val="tx1"/>
              </a:solidFill>
              <a:latin typeface="Meiryo UI" pitchFamily="50" charset="-128"/>
              <a:ea typeface="Meiryo UI" pitchFamily="50" charset="-128"/>
              <a:cs typeface="Meiryo UI" pitchFamily="50" charset="-128"/>
            </a:endParaRPr>
          </a:p>
          <a:p>
            <a:pPr>
              <a:defRPr/>
            </a:pPr>
            <a:endParaRPr lang="en-US" altLang="ja-JP" sz="600" dirty="0">
              <a:solidFill>
                <a:schemeClr val="tx1"/>
              </a:solidFill>
              <a:latin typeface="Meiryo UI"/>
              <a:ea typeface="Meiryo UI"/>
              <a:cs typeface="Meiryo UI"/>
            </a:endParaRPr>
          </a:p>
        </p:txBody>
      </p:sp>
      <p:sp>
        <p:nvSpPr>
          <p:cNvPr id="11270" name="Rectangle 25"/>
          <p:cNvSpPr>
            <a:spLocks noChangeArrowheads="1"/>
          </p:cNvSpPr>
          <p:nvPr/>
        </p:nvSpPr>
        <p:spPr bwMode="auto">
          <a:xfrm>
            <a:off x="213374" y="4045345"/>
            <a:ext cx="745671" cy="1975702"/>
          </a:xfrm>
          <a:prstGeom prst="rect">
            <a:avLst/>
          </a:prstGeom>
          <a:solidFill>
            <a:schemeClr val="bg1">
              <a:lumMod val="85000"/>
            </a:schemeClr>
          </a:solidFill>
          <a:ln w="15875">
            <a:solidFill>
              <a:schemeClr val="tx1"/>
            </a:solidFill>
            <a:miter lim="800000"/>
            <a:headEnd/>
            <a:tailEnd/>
          </a:ln>
          <a:scene3d>
            <a:camera prst="orthographicFront"/>
            <a:lightRig rig="threePt" dir="t"/>
          </a:scene3d>
          <a:sp3d>
            <a:bevelT/>
            <a:bevelB w="165100" prst="coolSlant"/>
          </a:sp3d>
        </p:spPr>
        <p:txBody>
          <a:bodyPr lIns="36000" rIns="36000" anchor="ctr"/>
          <a:lstStyle/>
          <a:p>
            <a:pPr algn="ctr"/>
            <a:r>
              <a:rPr lang="ja-JP" altLang="en-US" sz="1200" dirty="0">
                <a:latin typeface="Meiryo UI" pitchFamily="50" charset="-128"/>
                <a:ea typeface="Meiryo UI" pitchFamily="50" charset="-128"/>
                <a:cs typeface="Meiryo UI" pitchFamily="50" charset="-128"/>
              </a:rPr>
              <a:t>６市平均</a:t>
            </a:r>
          </a:p>
          <a:p>
            <a:pPr algn="ctr"/>
            <a:r>
              <a:rPr lang="ja-JP" altLang="en-US" sz="1200" dirty="0">
                <a:latin typeface="Meiryo UI" pitchFamily="50" charset="-128"/>
                <a:ea typeface="Meiryo UI" pitchFamily="50" charset="-128"/>
                <a:cs typeface="Meiryo UI" pitchFamily="50" charset="-128"/>
              </a:rPr>
              <a:t>人口</a:t>
            </a:r>
            <a:r>
              <a:rPr lang="en-US" altLang="ja-JP" sz="1200" dirty="0">
                <a:latin typeface="Meiryo UI" pitchFamily="50" charset="-128"/>
                <a:ea typeface="Meiryo UI" pitchFamily="50" charset="-128"/>
                <a:cs typeface="Meiryo UI" pitchFamily="50" charset="-128"/>
              </a:rPr>
              <a:t>10</a:t>
            </a:r>
            <a:r>
              <a:rPr lang="ja-JP" altLang="en-US" sz="1200" dirty="0">
                <a:latin typeface="Meiryo UI" pitchFamily="50" charset="-128"/>
                <a:ea typeface="Meiryo UI" pitchFamily="50" charset="-128"/>
                <a:cs typeface="Meiryo UI" pitchFamily="50" charset="-128"/>
              </a:rPr>
              <a:t>万人当たり</a:t>
            </a:r>
            <a:endParaRPr lang="en-US" altLang="ja-JP" sz="1200" dirty="0">
              <a:latin typeface="Meiryo UI" pitchFamily="50" charset="-128"/>
              <a:ea typeface="Meiryo UI" pitchFamily="50" charset="-128"/>
              <a:cs typeface="Meiryo UI" pitchFamily="50" charset="-128"/>
            </a:endParaRPr>
          </a:p>
          <a:p>
            <a:pPr algn="ctr"/>
            <a:r>
              <a:rPr lang="ja-JP" altLang="en-US" sz="1200" dirty="0">
                <a:latin typeface="Meiryo UI" pitchFamily="50" charset="-128"/>
                <a:ea typeface="Meiryo UI" pitchFamily="50" charset="-128"/>
                <a:cs typeface="Meiryo UI" pitchFamily="50" charset="-128"/>
              </a:rPr>
              <a:t>職員数</a:t>
            </a:r>
            <a:endParaRPr lang="en-US" altLang="ja-JP" sz="1200" dirty="0">
              <a:latin typeface="Meiryo UI" pitchFamily="50" charset="-128"/>
              <a:ea typeface="Meiryo UI" pitchFamily="50" charset="-128"/>
              <a:cs typeface="Meiryo UI" pitchFamily="50" charset="-128"/>
            </a:endParaRPr>
          </a:p>
        </p:txBody>
      </p:sp>
      <p:sp>
        <p:nvSpPr>
          <p:cNvPr id="22" name="加算記号 21"/>
          <p:cNvSpPr/>
          <p:nvPr/>
        </p:nvSpPr>
        <p:spPr>
          <a:xfrm>
            <a:off x="3997302" y="4820255"/>
            <a:ext cx="419297" cy="422898"/>
          </a:xfrm>
          <a:prstGeom prst="mathPlus">
            <a:avLst>
              <a:gd name="adj1" fmla="val 2172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1272" name="Rectangle 35"/>
          <p:cNvSpPr>
            <a:spLocks noChangeArrowheads="1"/>
          </p:cNvSpPr>
          <p:nvPr/>
        </p:nvSpPr>
        <p:spPr bwMode="auto">
          <a:xfrm>
            <a:off x="571193" y="3348603"/>
            <a:ext cx="2913322" cy="336277"/>
          </a:xfrm>
          <a:prstGeom prst="rect">
            <a:avLst/>
          </a:prstGeom>
          <a:noFill/>
          <a:ln w="9525">
            <a:noFill/>
            <a:miter lim="800000"/>
            <a:headEnd/>
            <a:tailEnd/>
          </a:ln>
        </p:spPr>
        <p:txBody>
          <a:bodyPr/>
          <a:lstStyle/>
          <a:p>
            <a:pPr algn="ctr"/>
            <a:r>
              <a:rPr lang="ja-JP" altLang="en-US" sz="1400" b="1" dirty="0">
                <a:latin typeface="Meiryo UI" panose="020B0604030504040204" pitchFamily="50" charset="-128"/>
                <a:ea typeface="Meiryo UI" panose="020B0604030504040204" pitchFamily="50" charset="-128"/>
              </a:rPr>
              <a:t>各特別区の人口規模に応じて算定</a:t>
            </a:r>
          </a:p>
        </p:txBody>
      </p:sp>
      <p:sp>
        <p:nvSpPr>
          <p:cNvPr id="11273" name="Rectangle 31"/>
          <p:cNvSpPr>
            <a:spLocks noChangeArrowheads="1"/>
          </p:cNvSpPr>
          <p:nvPr/>
        </p:nvSpPr>
        <p:spPr bwMode="auto">
          <a:xfrm>
            <a:off x="2347950" y="4272397"/>
            <a:ext cx="1492111" cy="1502608"/>
          </a:xfrm>
          <a:prstGeom prst="rect">
            <a:avLst/>
          </a:prstGeom>
          <a:solidFill>
            <a:schemeClr val="tx2"/>
          </a:solidFill>
          <a:ln w="15875">
            <a:solidFill>
              <a:schemeClr val="tx2"/>
            </a:solidFill>
            <a:miter lim="800000"/>
            <a:headEnd/>
            <a:tailEnd/>
          </a:ln>
        </p:spPr>
        <p:txBody>
          <a:bodyPr anchor="ctr"/>
          <a:lstStyle/>
          <a:p>
            <a:pPr algn="ctr"/>
            <a:r>
              <a:rPr lang="ja-JP" altLang="en-US" sz="1200" b="1" dirty="0">
                <a:solidFill>
                  <a:schemeClr val="bg1"/>
                </a:solidFill>
                <a:latin typeface="Meiryo UI" pitchFamily="50" charset="-128"/>
                <a:ea typeface="Meiryo UI" pitchFamily="50" charset="-128"/>
                <a:cs typeface="Meiryo UI" pitchFamily="50" charset="-128"/>
              </a:rPr>
              <a:t>中核市モデル部分</a:t>
            </a:r>
            <a:endParaRPr lang="en-US" altLang="ja-JP" sz="1200" b="1" dirty="0">
              <a:solidFill>
                <a:schemeClr val="bg1"/>
              </a:solidFill>
              <a:latin typeface="Meiryo UI" pitchFamily="50" charset="-128"/>
              <a:ea typeface="Meiryo UI" pitchFamily="50" charset="-128"/>
              <a:cs typeface="Meiryo UI" pitchFamily="50" charset="-128"/>
            </a:endParaRPr>
          </a:p>
          <a:p>
            <a:pPr algn="ctr"/>
            <a:r>
              <a:rPr lang="ja-JP" altLang="en-US" sz="1200" b="1" dirty="0">
                <a:solidFill>
                  <a:schemeClr val="bg1"/>
                </a:solidFill>
                <a:latin typeface="Meiryo UI" pitchFamily="50" charset="-128"/>
                <a:ea typeface="Meiryo UI" pitchFamily="50" charset="-128"/>
                <a:cs typeface="Meiryo UI" pitchFamily="50" charset="-128"/>
              </a:rPr>
              <a:t>職員数</a:t>
            </a:r>
          </a:p>
        </p:txBody>
      </p:sp>
      <p:sp>
        <p:nvSpPr>
          <p:cNvPr id="11284" name="Rectangle 35"/>
          <p:cNvSpPr>
            <a:spLocks noChangeArrowheads="1"/>
          </p:cNvSpPr>
          <p:nvPr/>
        </p:nvSpPr>
        <p:spPr bwMode="auto">
          <a:xfrm>
            <a:off x="4641125" y="3275583"/>
            <a:ext cx="2041450" cy="496585"/>
          </a:xfrm>
          <a:prstGeom prst="rect">
            <a:avLst/>
          </a:prstGeom>
          <a:noFill/>
          <a:ln w="9525">
            <a:noFill/>
            <a:miter lim="800000"/>
            <a:headEnd/>
            <a:tailEnd/>
          </a:ln>
        </p:spPr>
        <p:txBody>
          <a:bodyPr/>
          <a:lstStyle/>
          <a:p>
            <a:pPr algn="ctr"/>
            <a:r>
              <a:rPr lang="ja-JP" altLang="en-US" sz="1400" b="1" dirty="0">
                <a:latin typeface="Meiryo UI" panose="020B0604030504040204" pitchFamily="50" charset="-128"/>
                <a:ea typeface="Meiryo UI" panose="020B0604030504040204" pitchFamily="50" charset="-128"/>
              </a:rPr>
              <a:t>中核市を上回る権限や</a:t>
            </a:r>
            <a:endParaRPr lang="en-US" altLang="ja-JP" sz="1400" b="1" dirty="0">
              <a:latin typeface="Meiryo UI" panose="020B0604030504040204" pitchFamily="50" charset="-128"/>
              <a:ea typeface="Meiryo UI" panose="020B0604030504040204" pitchFamily="50" charset="-128"/>
            </a:endParaRPr>
          </a:p>
          <a:p>
            <a:pPr algn="ctr"/>
            <a:r>
              <a:rPr lang="ja-JP" altLang="en-US" sz="1400" b="1" dirty="0">
                <a:latin typeface="Meiryo UI" panose="020B0604030504040204" pitchFamily="50" charset="-128"/>
                <a:ea typeface="Meiryo UI" panose="020B0604030504040204" pitchFamily="50" charset="-128"/>
              </a:rPr>
              <a:t>大阪市の特性を加算</a:t>
            </a:r>
          </a:p>
        </p:txBody>
      </p:sp>
      <p:sp>
        <p:nvSpPr>
          <p:cNvPr id="74" name="乗算記号 73"/>
          <p:cNvSpPr/>
          <p:nvPr/>
        </p:nvSpPr>
        <p:spPr>
          <a:xfrm>
            <a:off x="972451" y="4872932"/>
            <a:ext cx="309798" cy="288925"/>
          </a:xfrm>
          <a:prstGeom prst="mathMultiply">
            <a:avLst>
              <a:gd name="adj1" fmla="val 1312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1298" name="Rectangle 35"/>
          <p:cNvSpPr>
            <a:spLocks noChangeArrowheads="1"/>
          </p:cNvSpPr>
          <p:nvPr/>
        </p:nvSpPr>
        <p:spPr bwMode="auto">
          <a:xfrm>
            <a:off x="7246960" y="3004715"/>
            <a:ext cx="2602583" cy="2389423"/>
          </a:xfrm>
          <a:prstGeom prst="rect">
            <a:avLst/>
          </a:prstGeom>
          <a:solidFill>
            <a:schemeClr val="accent6">
              <a:lumMod val="40000"/>
              <a:lumOff val="60000"/>
            </a:schemeClr>
          </a:solidFill>
          <a:ln w="63500">
            <a:noFill/>
            <a:miter lim="800000"/>
            <a:headEnd/>
            <a:tailEnd/>
          </a:ln>
        </p:spPr>
        <p:txBody>
          <a:bodyPr/>
          <a:lstStyle/>
          <a:p>
            <a:pPr algn="ctr"/>
            <a:endParaRPr lang="ja-JP" altLang="en-US" sz="1200" dirty="0"/>
          </a:p>
        </p:txBody>
      </p:sp>
      <p:sp>
        <p:nvSpPr>
          <p:cNvPr id="11300" name="Rectangle 31"/>
          <p:cNvSpPr>
            <a:spLocks noChangeArrowheads="1"/>
          </p:cNvSpPr>
          <p:nvPr/>
        </p:nvSpPr>
        <p:spPr bwMode="auto">
          <a:xfrm>
            <a:off x="7446283" y="3331688"/>
            <a:ext cx="2259245" cy="1404714"/>
          </a:xfrm>
          <a:prstGeom prst="rect">
            <a:avLst/>
          </a:prstGeom>
          <a:solidFill>
            <a:schemeClr val="tx2"/>
          </a:solidFill>
          <a:ln w="15875">
            <a:solidFill>
              <a:schemeClr val="tx2"/>
            </a:solidFill>
            <a:miter lim="800000"/>
            <a:headEnd/>
            <a:tailEnd/>
          </a:ln>
        </p:spPr>
        <p:txBody>
          <a:bodyPr anchor="ctr"/>
          <a:lstStyle/>
          <a:p>
            <a:pPr algn="ctr"/>
            <a:r>
              <a:rPr lang="ja-JP" altLang="en-US" sz="1200" b="1" dirty="0">
                <a:solidFill>
                  <a:schemeClr val="bg1"/>
                </a:solidFill>
                <a:latin typeface="Meiryo UI" pitchFamily="50" charset="-128"/>
                <a:ea typeface="Meiryo UI" pitchFamily="50" charset="-128"/>
                <a:cs typeface="Meiryo UI" pitchFamily="50" charset="-128"/>
              </a:rPr>
              <a:t>特別区の職員数</a:t>
            </a:r>
            <a:endParaRPr lang="en-US" altLang="ja-JP" sz="1200" b="1" dirty="0">
              <a:solidFill>
                <a:schemeClr val="bg1"/>
              </a:solidFill>
              <a:latin typeface="Meiryo UI" pitchFamily="50" charset="-128"/>
              <a:ea typeface="Meiryo UI" pitchFamily="50" charset="-128"/>
              <a:cs typeface="Meiryo UI" pitchFamily="50" charset="-128"/>
            </a:endParaRPr>
          </a:p>
          <a:p>
            <a:pPr algn="ct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53" name="AutoShape 34"/>
          <p:cNvSpPr>
            <a:spLocks noChangeArrowheads="1"/>
          </p:cNvSpPr>
          <p:nvPr/>
        </p:nvSpPr>
        <p:spPr bwMode="auto">
          <a:xfrm>
            <a:off x="6453651" y="4877368"/>
            <a:ext cx="730002" cy="360000"/>
          </a:xfrm>
          <a:prstGeom prst="rightArrow">
            <a:avLst>
              <a:gd name="adj1" fmla="val 50000"/>
              <a:gd name="adj2" fmla="val 51718"/>
            </a:avLst>
          </a:prstGeom>
          <a:solidFill>
            <a:schemeClr val="accent1"/>
          </a:solidFill>
          <a:ln w="9525">
            <a:noFill/>
            <a:miter lim="800000"/>
            <a:headEnd/>
            <a:tailEnd/>
          </a:ln>
        </p:spPr>
        <p:txBody>
          <a:bodyPr wrap="none" anchor="ctr"/>
          <a:lstStyle/>
          <a:p>
            <a:endParaRPr lang="ja-JP" altLang="en-US" dirty="0"/>
          </a:p>
        </p:txBody>
      </p:sp>
      <p:sp>
        <p:nvSpPr>
          <p:cNvPr id="61" name="正方形/長方形 60"/>
          <p:cNvSpPr/>
          <p:nvPr/>
        </p:nvSpPr>
        <p:spPr>
          <a:xfrm>
            <a:off x="0" y="476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特別区の職員数　～算定の流れ～</a:t>
            </a:r>
            <a:endParaRPr lang="ja-JP" altLang="en-US" sz="1400" b="1" dirty="0">
              <a:solidFill>
                <a:srgbClr val="000000"/>
              </a:solidFill>
              <a:latin typeface="ＭＳ Ｐゴシック" charset="-128"/>
              <a:ea typeface="Meiryo UI"/>
              <a:cs typeface="Meiryo UI"/>
            </a:endParaRPr>
          </a:p>
        </p:txBody>
      </p:sp>
      <p:sp>
        <p:nvSpPr>
          <p:cNvPr id="47" name="Rectangle 31">
            <a:extLst>
              <a:ext uri="{FF2B5EF4-FFF2-40B4-BE49-F238E27FC236}">
                <a16:creationId xmlns:a16="http://schemas.microsoft.com/office/drawing/2014/main" id="{437DDB5B-57DC-4144-B8A6-9BB245B5169C}"/>
              </a:ext>
            </a:extLst>
          </p:cNvPr>
          <p:cNvSpPr>
            <a:spLocks noChangeArrowheads="1"/>
          </p:cNvSpPr>
          <p:nvPr/>
        </p:nvSpPr>
        <p:spPr bwMode="auto">
          <a:xfrm>
            <a:off x="1345516" y="4408795"/>
            <a:ext cx="555062" cy="1217201"/>
          </a:xfrm>
          <a:prstGeom prst="rect">
            <a:avLst/>
          </a:prstGeom>
          <a:solidFill>
            <a:schemeClr val="bg1">
              <a:lumMod val="85000"/>
            </a:schemeClr>
          </a:solidFill>
          <a:ln w="15875">
            <a:solidFill>
              <a:schemeClr val="tx1"/>
            </a:solidFill>
            <a:prstDash val="dash"/>
            <a:miter lim="800000"/>
            <a:headEnd/>
            <a:tailEnd/>
          </a:ln>
          <a:scene3d>
            <a:camera prst="orthographicFront"/>
            <a:lightRig rig="threePt" dir="t"/>
          </a:scene3d>
          <a:sp3d>
            <a:bevelT/>
            <a:bevelB w="165100" prst="coolSlant"/>
          </a:sp3d>
        </p:spPr>
        <p:txBody>
          <a:bodyPr lIns="0" rIns="0" anchor="ctr"/>
          <a:lstStyle/>
          <a:p>
            <a:pPr algn="ctr"/>
            <a:r>
              <a:rPr lang="ja-JP" altLang="en-US" sz="1200" b="1" dirty="0">
                <a:solidFill>
                  <a:schemeClr val="tx2"/>
                </a:solidFill>
                <a:latin typeface="Meiryo UI" pitchFamily="50" charset="-128"/>
                <a:ea typeface="Meiryo UI" pitchFamily="50" charset="-128"/>
                <a:cs typeface="Meiryo UI" pitchFamily="50" charset="-128"/>
              </a:rPr>
              <a:t>各</a:t>
            </a:r>
            <a:endParaRPr lang="en-US" altLang="ja-JP" sz="1200" b="1" dirty="0">
              <a:solidFill>
                <a:schemeClr val="tx2"/>
              </a:solidFill>
              <a:latin typeface="Meiryo UI" pitchFamily="50" charset="-128"/>
              <a:ea typeface="Meiryo UI" pitchFamily="50" charset="-128"/>
              <a:cs typeface="Meiryo UI" pitchFamily="50" charset="-128"/>
            </a:endParaRPr>
          </a:p>
          <a:p>
            <a:pPr algn="ctr"/>
            <a:r>
              <a:rPr lang="ja-JP" altLang="en-US" sz="1200" b="1" dirty="0">
                <a:solidFill>
                  <a:schemeClr val="tx2"/>
                </a:solidFill>
                <a:latin typeface="Meiryo UI" pitchFamily="50" charset="-128"/>
                <a:ea typeface="Meiryo UI" pitchFamily="50" charset="-128"/>
                <a:cs typeface="Meiryo UI" pitchFamily="50" charset="-128"/>
              </a:rPr>
              <a:t>特別区の人口</a:t>
            </a:r>
            <a:endParaRPr lang="en-US" altLang="ja-JP" sz="1200" b="1" dirty="0">
              <a:solidFill>
                <a:schemeClr val="tx2"/>
              </a:solidFill>
              <a:latin typeface="Meiryo UI" pitchFamily="50" charset="-128"/>
              <a:ea typeface="Meiryo UI" pitchFamily="50" charset="-128"/>
              <a:cs typeface="Meiryo UI" pitchFamily="50" charset="-128"/>
            </a:endParaRPr>
          </a:p>
        </p:txBody>
      </p:sp>
      <p:sp>
        <p:nvSpPr>
          <p:cNvPr id="2" name="次の値と等しい 1">
            <a:extLst>
              <a:ext uri="{FF2B5EF4-FFF2-40B4-BE49-F238E27FC236}">
                <a16:creationId xmlns:a16="http://schemas.microsoft.com/office/drawing/2014/main" id="{9F4DE018-7C29-4F76-86D0-DED202585748}"/>
              </a:ext>
            </a:extLst>
          </p:cNvPr>
          <p:cNvSpPr/>
          <p:nvPr/>
        </p:nvSpPr>
        <p:spPr>
          <a:xfrm>
            <a:off x="1992643" y="4858830"/>
            <a:ext cx="263242" cy="317131"/>
          </a:xfrm>
          <a:prstGeom prst="mathEqual">
            <a:avLst>
              <a:gd name="adj1" fmla="val 13992"/>
              <a:gd name="adj2" fmla="val 1747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3" name="角丸四角形 5">
            <a:extLst>
              <a:ext uri="{FF2B5EF4-FFF2-40B4-BE49-F238E27FC236}">
                <a16:creationId xmlns:a16="http://schemas.microsoft.com/office/drawing/2014/main" id="{BED8844F-2CA1-4F03-86D6-F2505C655FD1}"/>
              </a:ext>
            </a:extLst>
          </p:cNvPr>
          <p:cNvSpPr/>
          <p:nvPr/>
        </p:nvSpPr>
        <p:spPr>
          <a:xfrm>
            <a:off x="4183110" y="942610"/>
            <a:ext cx="2900753" cy="1905188"/>
          </a:xfrm>
          <a:prstGeom prst="roundRect">
            <a:avLst>
              <a:gd name="adj" fmla="val 2866"/>
            </a:avLst>
          </a:prstGeom>
          <a:solidFill>
            <a:schemeClr val="bg1"/>
          </a:solidFill>
          <a:ln w="15875">
            <a:solidFill>
              <a:schemeClr val="tx2"/>
            </a:solidFill>
            <a:prstDash val="sysDot"/>
          </a:ln>
          <a:effectLst>
            <a:outerShdw dist="25400" sx="101000" sy="101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36000" anchor="ctr"/>
          <a:lstStyle/>
          <a:p>
            <a:pPr>
              <a:defRPr/>
            </a:pPr>
            <a:r>
              <a:rPr lang="ja-JP" altLang="en-US" sz="1400" b="1" dirty="0">
                <a:solidFill>
                  <a:schemeClr val="tx1"/>
                </a:solidFill>
                <a:latin typeface="Meiryo UI"/>
                <a:ea typeface="Meiryo UI"/>
                <a:cs typeface="Meiryo UI"/>
              </a:rPr>
              <a:t>（</a:t>
            </a:r>
            <a:r>
              <a:rPr lang="en-US" altLang="ja-JP" sz="1400" b="1" dirty="0">
                <a:solidFill>
                  <a:schemeClr val="tx1"/>
                </a:solidFill>
                <a:latin typeface="Meiryo UI"/>
                <a:ea typeface="Meiryo UI"/>
                <a:cs typeface="Meiryo UI"/>
              </a:rPr>
              <a:t>Ⅱ</a:t>
            </a:r>
            <a:r>
              <a:rPr lang="ja-JP" altLang="en-US" sz="1400" b="1" dirty="0">
                <a:solidFill>
                  <a:schemeClr val="tx1"/>
                </a:solidFill>
                <a:latin typeface="Meiryo UI"/>
                <a:ea typeface="Meiryo UI"/>
                <a:cs typeface="Meiryo UI"/>
              </a:rPr>
              <a:t>）中核市権限を上回る事務・</a:t>
            </a:r>
            <a:endParaRPr lang="en-US" altLang="ja-JP" sz="1400" b="1" dirty="0">
              <a:solidFill>
                <a:schemeClr val="tx1"/>
              </a:solidFill>
              <a:latin typeface="Meiryo UI"/>
              <a:ea typeface="Meiryo UI"/>
              <a:cs typeface="Meiryo UI"/>
            </a:endParaRPr>
          </a:p>
          <a:p>
            <a:pPr>
              <a:defRPr/>
            </a:pPr>
            <a:r>
              <a:rPr lang="ja-JP" altLang="en-US" sz="1400" b="1" dirty="0">
                <a:solidFill>
                  <a:schemeClr val="tx1"/>
                </a:solidFill>
                <a:latin typeface="Meiryo UI"/>
                <a:ea typeface="Meiryo UI"/>
                <a:cs typeface="Meiryo UI"/>
              </a:rPr>
              <a:t>　　　大阪市の特性を加算</a:t>
            </a:r>
            <a:endParaRPr lang="en-US" altLang="ja-JP" sz="1400" b="1" dirty="0">
              <a:solidFill>
                <a:schemeClr val="tx1"/>
              </a:solidFill>
              <a:latin typeface="Meiryo UI"/>
              <a:ea typeface="Meiryo UI"/>
              <a:cs typeface="Meiryo UI"/>
            </a:endParaRPr>
          </a:p>
          <a:p>
            <a:pPr>
              <a:defRPr/>
            </a:pPr>
            <a:endParaRPr lang="en-US" altLang="ja-JP" sz="1400" b="1"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特別区が実施する中核市権限を上回る　</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都道府県・指定都市権限の事務及び大阪</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府からの移管事務を加算</a:t>
            </a:r>
          </a:p>
          <a:p>
            <a:pPr>
              <a:defRPr/>
            </a:pPr>
            <a:r>
              <a:rPr lang="ja-JP" altLang="en-US" sz="1200" dirty="0">
                <a:solidFill>
                  <a:schemeClr val="tx1"/>
                </a:solidFill>
                <a:latin typeface="Meiryo UI"/>
                <a:ea typeface="Meiryo UI"/>
                <a:cs typeface="Meiryo UI"/>
              </a:rPr>
              <a:t>　　　さらに、生活保護などの大阪市の特性を</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踏まえた要素を反映</a:t>
            </a:r>
            <a:endParaRPr lang="en-US" altLang="ja-JP" sz="1200" dirty="0">
              <a:solidFill>
                <a:schemeClr val="tx1"/>
              </a:solidFill>
              <a:latin typeface="Meiryo UI"/>
              <a:ea typeface="Meiryo UI"/>
              <a:cs typeface="Meiryo UI"/>
            </a:endParaRPr>
          </a:p>
        </p:txBody>
      </p:sp>
      <p:sp>
        <p:nvSpPr>
          <p:cNvPr id="75" name="Rectangle 31">
            <a:extLst>
              <a:ext uri="{FF2B5EF4-FFF2-40B4-BE49-F238E27FC236}">
                <a16:creationId xmlns:a16="http://schemas.microsoft.com/office/drawing/2014/main" id="{5BBF5693-8410-4FD0-BB38-B120403381AF}"/>
              </a:ext>
            </a:extLst>
          </p:cNvPr>
          <p:cNvSpPr>
            <a:spLocks noChangeArrowheads="1"/>
          </p:cNvSpPr>
          <p:nvPr/>
        </p:nvSpPr>
        <p:spPr bwMode="auto">
          <a:xfrm>
            <a:off x="5165797" y="4152077"/>
            <a:ext cx="972000" cy="619549"/>
          </a:xfrm>
          <a:prstGeom prst="rect">
            <a:avLst/>
          </a:prstGeom>
          <a:solidFill>
            <a:schemeClr val="tx2"/>
          </a:solidFill>
          <a:ln w="15875">
            <a:solidFill>
              <a:schemeClr val="tx2"/>
            </a:solidFill>
            <a:miter lim="800000"/>
            <a:headEnd/>
            <a:tailEnd/>
          </a:ln>
        </p:spPr>
        <p:txBody>
          <a:bodyPr lIns="0" rIns="0" anchor="ctr"/>
          <a:lstStyle/>
          <a:p>
            <a:pPr algn="ctr"/>
            <a:r>
              <a:rPr lang="ja-JP" altLang="en-US" sz="1200" b="1" dirty="0">
                <a:solidFill>
                  <a:schemeClr val="bg1"/>
                </a:solidFill>
                <a:latin typeface="Meiryo UI" pitchFamily="50" charset="-128"/>
                <a:ea typeface="Meiryo UI" pitchFamily="50" charset="-128"/>
                <a:cs typeface="Meiryo UI" pitchFamily="50" charset="-128"/>
              </a:rPr>
              <a:t>都道府県</a:t>
            </a:r>
            <a:endParaRPr lang="en-US" altLang="ja-JP" sz="1200" b="1" dirty="0">
              <a:solidFill>
                <a:schemeClr val="bg1"/>
              </a:solidFill>
              <a:latin typeface="Meiryo UI" pitchFamily="50" charset="-128"/>
              <a:ea typeface="Meiryo UI" pitchFamily="50" charset="-128"/>
              <a:cs typeface="Meiryo UI" pitchFamily="50" charset="-128"/>
            </a:endParaRPr>
          </a:p>
          <a:p>
            <a:pPr algn="ctr"/>
            <a:r>
              <a:rPr lang="ja-JP" altLang="en-US" sz="1200" b="1" dirty="0">
                <a:solidFill>
                  <a:schemeClr val="bg1"/>
                </a:solidFill>
                <a:latin typeface="Meiryo UI" pitchFamily="50" charset="-128"/>
                <a:ea typeface="Meiryo UI" pitchFamily="50" charset="-128"/>
                <a:cs typeface="Meiryo UI" pitchFamily="50" charset="-128"/>
              </a:rPr>
              <a:t>指定都市</a:t>
            </a:r>
            <a:endParaRPr lang="en-US" altLang="ja-JP" sz="1200" b="1" dirty="0">
              <a:solidFill>
                <a:schemeClr val="bg1"/>
              </a:solidFill>
              <a:latin typeface="Meiryo UI" pitchFamily="50" charset="-128"/>
              <a:ea typeface="Meiryo UI" pitchFamily="50" charset="-128"/>
              <a:cs typeface="Meiryo UI" pitchFamily="50" charset="-128"/>
            </a:endParaRPr>
          </a:p>
          <a:p>
            <a:pPr algn="ctr"/>
            <a:r>
              <a:rPr lang="ja-JP" altLang="en-US" sz="1200" b="1" dirty="0">
                <a:solidFill>
                  <a:schemeClr val="bg1"/>
                </a:solidFill>
                <a:latin typeface="Meiryo UI" pitchFamily="50" charset="-128"/>
                <a:ea typeface="Meiryo UI" pitchFamily="50" charset="-128"/>
                <a:cs typeface="Meiryo UI" pitchFamily="50" charset="-128"/>
              </a:rPr>
              <a:t>権限事務</a:t>
            </a:r>
          </a:p>
        </p:txBody>
      </p:sp>
      <p:sp>
        <p:nvSpPr>
          <p:cNvPr id="88" name="テキスト ボックス 87">
            <a:extLst>
              <a:ext uri="{FF2B5EF4-FFF2-40B4-BE49-F238E27FC236}">
                <a16:creationId xmlns:a16="http://schemas.microsoft.com/office/drawing/2014/main" id="{80666A25-421A-4BEB-8728-068E7631A243}"/>
              </a:ext>
            </a:extLst>
          </p:cNvPr>
          <p:cNvSpPr txBox="1"/>
          <p:nvPr/>
        </p:nvSpPr>
        <p:spPr>
          <a:xfrm>
            <a:off x="7334010" y="4747807"/>
            <a:ext cx="2428482" cy="646331"/>
          </a:xfrm>
          <a:prstGeom prst="rect">
            <a:avLst/>
          </a:prstGeom>
          <a:noFill/>
        </p:spPr>
        <p:txBody>
          <a:bodyPr wrap="square" rtlCol="0">
            <a:spAutoFit/>
          </a:bodyPr>
          <a:lstStyle/>
          <a:p>
            <a:pPr marL="228600" indent="-228600">
              <a:buAutoNum type="circleNumDbPlain"/>
            </a:pPr>
            <a:r>
              <a:rPr kumimoji="1" lang="ja-JP" altLang="en-US" sz="1000" dirty="0">
                <a:latin typeface="Meiryo UI" pitchFamily="50" charset="-128"/>
                <a:ea typeface="Meiryo UI" pitchFamily="50" charset="-128"/>
                <a:cs typeface="Meiryo UI" pitchFamily="50" charset="-128"/>
              </a:rPr>
              <a:t>一部事務組合に係る</a:t>
            </a:r>
            <a:r>
              <a:rPr lang="ja-JP" altLang="en-US" sz="1000" dirty="0">
                <a:latin typeface="Meiryo UI" pitchFamily="50" charset="-128"/>
                <a:ea typeface="Meiryo UI" pitchFamily="50" charset="-128"/>
                <a:cs typeface="Meiryo UI" pitchFamily="50" charset="-128"/>
              </a:rPr>
              <a:t>職員数</a:t>
            </a:r>
            <a:r>
              <a:rPr kumimoji="1" lang="ja-JP" altLang="en-US" sz="1000" dirty="0">
                <a:latin typeface="Meiryo UI" pitchFamily="50" charset="-128"/>
                <a:ea typeface="Meiryo UI" pitchFamily="50" charset="-128"/>
                <a:cs typeface="Meiryo UI" pitchFamily="50" charset="-128"/>
              </a:rPr>
              <a:t>を控除</a:t>
            </a:r>
            <a:endParaRPr kumimoji="1" lang="en-US" altLang="ja-JP" sz="1000" dirty="0">
              <a:latin typeface="Meiryo UI" pitchFamily="50" charset="-128"/>
              <a:ea typeface="Meiryo UI" pitchFamily="50" charset="-128"/>
              <a:cs typeface="Meiryo UI" pitchFamily="50" charset="-128"/>
            </a:endParaRPr>
          </a:p>
          <a:p>
            <a:endParaRPr lang="en-US" altLang="ja-JP" sz="500" dirty="0">
              <a:latin typeface="Meiryo UI" pitchFamily="50" charset="-128"/>
              <a:ea typeface="Meiryo UI" pitchFamily="50" charset="-128"/>
              <a:cs typeface="Meiryo UI" pitchFamily="50" charset="-128"/>
            </a:endParaRPr>
          </a:p>
          <a:p>
            <a:r>
              <a:rPr lang="ja-JP" altLang="en-US" sz="1000" b="1" dirty="0">
                <a:latin typeface="Meiryo UI" pitchFamily="50" charset="-128"/>
                <a:ea typeface="Meiryo UI" pitchFamily="50" charset="-128"/>
                <a:cs typeface="Meiryo UI" pitchFamily="50" charset="-128"/>
              </a:rPr>
              <a:t>②　＜課・事業所別職員数＞</a:t>
            </a:r>
            <a:endParaRPr lang="en-US" altLang="ja-JP" sz="1000" b="1" dirty="0">
              <a:latin typeface="Meiryo UI" pitchFamily="50" charset="-128"/>
              <a:ea typeface="Meiryo UI" pitchFamily="50" charset="-128"/>
              <a:cs typeface="Meiryo UI" pitchFamily="50" charset="-128"/>
            </a:endParaRPr>
          </a:p>
          <a:p>
            <a:r>
              <a:rPr lang="ja-JP" altLang="en-US" sz="1000" b="1" dirty="0">
                <a:latin typeface="Meiryo UI" pitchFamily="50" charset="-128"/>
                <a:ea typeface="Meiryo UI" pitchFamily="50" charset="-128"/>
                <a:cs typeface="Meiryo UI" pitchFamily="50" charset="-128"/>
              </a:rPr>
              <a:t>　　　大阪市の組織別構成比で配分</a:t>
            </a:r>
            <a:endParaRPr lang="en-US" altLang="ja-JP" sz="1000" b="1" dirty="0">
              <a:latin typeface="Meiryo UI" pitchFamily="50" charset="-128"/>
              <a:ea typeface="Meiryo UI" pitchFamily="50" charset="-128"/>
              <a:cs typeface="Meiryo UI" pitchFamily="50" charset="-128"/>
            </a:endParaRPr>
          </a:p>
        </p:txBody>
      </p:sp>
      <p:sp>
        <p:nvSpPr>
          <p:cNvPr id="85" name="角丸四角形 5">
            <a:extLst>
              <a:ext uri="{FF2B5EF4-FFF2-40B4-BE49-F238E27FC236}">
                <a16:creationId xmlns:a16="http://schemas.microsoft.com/office/drawing/2014/main" id="{5F328084-73AA-43DA-935F-EC42C0F33FD7}"/>
              </a:ext>
            </a:extLst>
          </p:cNvPr>
          <p:cNvSpPr/>
          <p:nvPr/>
        </p:nvSpPr>
        <p:spPr>
          <a:xfrm>
            <a:off x="7246960" y="946422"/>
            <a:ext cx="2560226" cy="1800000"/>
          </a:xfrm>
          <a:prstGeom prst="roundRect">
            <a:avLst>
              <a:gd name="adj" fmla="val 2866"/>
            </a:avLst>
          </a:prstGeom>
          <a:solidFill>
            <a:schemeClr val="bg1"/>
          </a:solidFill>
          <a:ln w="15875">
            <a:solidFill>
              <a:schemeClr val="tx2"/>
            </a:solidFill>
            <a:prstDash val="sysDot"/>
          </a:ln>
          <a:effectLst>
            <a:outerShdw dist="25400" sx="101000" sy="101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36000" anchor="ctr"/>
          <a:lstStyle/>
          <a:p>
            <a:pPr algn="ctr">
              <a:defRPr/>
            </a:pPr>
            <a:r>
              <a:rPr lang="ja-JP" altLang="en-US" sz="1400" b="1" dirty="0">
                <a:solidFill>
                  <a:schemeClr val="tx1"/>
                </a:solidFill>
                <a:latin typeface="Meiryo UI"/>
                <a:ea typeface="Meiryo UI"/>
                <a:cs typeface="Meiryo UI"/>
              </a:rPr>
              <a:t>（</a:t>
            </a:r>
            <a:r>
              <a:rPr lang="en-US" altLang="ja-JP" sz="1400" b="1" dirty="0">
                <a:solidFill>
                  <a:schemeClr val="tx1"/>
                </a:solidFill>
                <a:latin typeface="Meiryo UI"/>
                <a:ea typeface="Meiryo UI"/>
                <a:cs typeface="Meiryo UI"/>
              </a:rPr>
              <a:t>Ⅲ</a:t>
            </a:r>
            <a:r>
              <a:rPr lang="ja-JP" altLang="en-US" sz="1400" b="1" dirty="0">
                <a:solidFill>
                  <a:schemeClr val="tx1"/>
                </a:solidFill>
                <a:latin typeface="Meiryo UI"/>
                <a:ea typeface="Meiryo UI"/>
                <a:cs typeface="Meiryo UI"/>
              </a:rPr>
              <a:t>）課・事業所別職員数</a:t>
            </a:r>
            <a:endParaRPr lang="en-US" altLang="ja-JP" sz="1400" b="1" dirty="0">
              <a:solidFill>
                <a:schemeClr val="tx1"/>
              </a:solidFill>
              <a:latin typeface="Meiryo UI"/>
              <a:ea typeface="Meiryo UI"/>
              <a:cs typeface="Meiryo UI"/>
            </a:endParaRPr>
          </a:p>
          <a:p>
            <a:pPr algn="ctr">
              <a:defRPr/>
            </a:pPr>
            <a:endParaRPr lang="en-US" altLang="ja-JP" sz="600" b="1" dirty="0">
              <a:solidFill>
                <a:schemeClr val="tx1"/>
              </a:solidFill>
              <a:latin typeface="Meiryo UI"/>
              <a:ea typeface="Meiryo UI"/>
              <a:cs typeface="Meiryo UI"/>
            </a:endParaRPr>
          </a:p>
          <a:p>
            <a:pPr>
              <a:defRPr/>
            </a:pPr>
            <a:r>
              <a:rPr lang="ja-JP" altLang="en-US" sz="1000" dirty="0">
                <a:solidFill>
                  <a:schemeClr val="tx1"/>
                </a:solidFill>
                <a:latin typeface="Meiryo UI"/>
                <a:ea typeface="Meiryo UI"/>
                <a:cs typeface="Meiryo UI"/>
              </a:rPr>
              <a:t>　　</a:t>
            </a:r>
            <a:r>
              <a:rPr lang="ja-JP" altLang="en-US" sz="1200" dirty="0">
                <a:solidFill>
                  <a:schemeClr val="tx1"/>
                </a:solidFill>
                <a:latin typeface="Meiryo UI"/>
                <a:ea typeface="Meiryo UI"/>
                <a:cs typeface="Meiryo UI"/>
              </a:rPr>
              <a:t>①一部事務組合で実施する事務に</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かかる職員数を特別区の職員数</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から控除</a:t>
            </a: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p:txBody>
      </p:sp>
      <p:sp>
        <p:nvSpPr>
          <p:cNvPr id="96" name="テキスト ボックス 95">
            <a:extLst>
              <a:ext uri="{FF2B5EF4-FFF2-40B4-BE49-F238E27FC236}">
                <a16:creationId xmlns:a16="http://schemas.microsoft.com/office/drawing/2014/main" id="{CE232EB1-F45C-445C-9F2E-BD937631971A}"/>
              </a:ext>
            </a:extLst>
          </p:cNvPr>
          <p:cNvSpPr txBox="1"/>
          <p:nvPr/>
        </p:nvSpPr>
        <p:spPr>
          <a:xfrm>
            <a:off x="1078617" y="5631277"/>
            <a:ext cx="1088860" cy="600164"/>
          </a:xfrm>
          <a:prstGeom prst="rect">
            <a:avLst/>
          </a:prstGeom>
          <a:noFill/>
        </p:spPr>
        <p:txBody>
          <a:bodyPr wrap="square" rtlCol="0">
            <a:spAutoFit/>
          </a:bodyPr>
          <a:lstStyle/>
          <a:p>
            <a:pPr marL="87313" indent="-87313"/>
            <a:r>
              <a:rPr lang="ja-JP" altLang="en-US" sz="1100" dirty="0">
                <a:latin typeface="Meiryo UI" pitchFamily="50" charset="-128"/>
                <a:ea typeface="Meiryo UI" pitchFamily="50" charset="-128"/>
                <a:cs typeface="Meiryo UI" pitchFamily="50" charset="-128"/>
              </a:rPr>
              <a:t>②人口規模に</a:t>
            </a:r>
            <a:endParaRPr lang="en-US" altLang="ja-JP" sz="1100" dirty="0">
              <a:latin typeface="Meiryo UI" pitchFamily="50" charset="-128"/>
              <a:ea typeface="Meiryo UI" pitchFamily="50" charset="-128"/>
              <a:cs typeface="Meiryo UI" pitchFamily="50" charset="-128"/>
            </a:endParaRPr>
          </a:p>
          <a:p>
            <a:pPr marL="87313" indent="-87313"/>
            <a:r>
              <a:rPr lang="ja-JP" altLang="en-US" sz="1100" dirty="0">
                <a:latin typeface="Meiryo UI" pitchFamily="50" charset="-128"/>
                <a:ea typeface="Meiryo UI" pitchFamily="50" charset="-128"/>
                <a:cs typeface="Meiryo UI" pitchFamily="50" charset="-128"/>
              </a:rPr>
              <a:t>　 基づく補正を</a:t>
            </a:r>
            <a:endParaRPr lang="en-US" altLang="ja-JP" sz="1100" dirty="0">
              <a:latin typeface="Meiryo UI" pitchFamily="50" charset="-128"/>
              <a:ea typeface="Meiryo UI" pitchFamily="50" charset="-128"/>
              <a:cs typeface="Meiryo UI" pitchFamily="50" charset="-128"/>
            </a:endParaRPr>
          </a:p>
          <a:p>
            <a:pPr marL="87313" indent="-87313"/>
            <a:r>
              <a:rPr lang="ja-JP" altLang="en-US" sz="1100" dirty="0">
                <a:latin typeface="Meiryo UI" pitchFamily="50" charset="-128"/>
                <a:ea typeface="Meiryo UI" pitchFamily="50" charset="-128"/>
                <a:cs typeface="Meiryo UI" pitchFamily="50" charset="-128"/>
              </a:rPr>
              <a:t>　 加味</a:t>
            </a:r>
            <a:endParaRPr kumimoji="1" lang="ja-JP" altLang="en-US" sz="1100" dirty="0">
              <a:latin typeface="Meiryo UI" pitchFamily="50" charset="-128"/>
              <a:ea typeface="Meiryo UI" pitchFamily="50" charset="-128"/>
              <a:cs typeface="Meiryo UI" pitchFamily="50" charset="-128"/>
            </a:endParaRPr>
          </a:p>
        </p:txBody>
      </p:sp>
      <p:sp>
        <p:nvSpPr>
          <p:cNvPr id="108" name="Rectangle 31"/>
          <p:cNvSpPr>
            <a:spLocks noChangeArrowheads="1"/>
          </p:cNvSpPr>
          <p:nvPr/>
        </p:nvSpPr>
        <p:spPr bwMode="auto">
          <a:xfrm>
            <a:off x="2347950" y="5788562"/>
            <a:ext cx="1492111" cy="414664"/>
          </a:xfrm>
          <a:prstGeom prst="rect">
            <a:avLst/>
          </a:prstGeom>
          <a:noFill/>
          <a:ln w="15875">
            <a:solidFill>
              <a:schemeClr val="tx1"/>
            </a:solidFill>
            <a:prstDash val="dash"/>
            <a:miter lim="800000"/>
            <a:headEnd/>
            <a:tailEnd/>
          </a:ln>
        </p:spPr>
        <p:txBody>
          <a:bodyPr lIns="0" tIns="36000" rIns="0" bIns="36000" anchor="ctr"/>
          <a:lstStyle/>
          <a:p>
            <a:pPr algn="ctr"/>
            <a:r>
              <a:rPr lang="ja-JP" altLang="en-US" sz="1000" dirty="0">
                <a:latin typeface="Meiryo UI" pitchFamily="50" charset="-128"/>
                <a:ea typeface="Meiryo UI" pitchFamily="50" charset="-128"/>
                <a:cs typeface="Meiryo UI" pitchFamily="50" charset="-128"/>
              </a:rPr>
              <a:t>③中核市権限のうち大阪府への移管職員数等を控除</a:t>
            </a:r>
            <a:endParaRPr lang="ja-JP" altLang="en-US" sz="1000" dirty="0">
              <a:solidFill>
                <a:schemeClr val="bg1"/>
              </a:solidFill>
              <a:latin typeface="Meiryo UI" pitchFamily="50" charset="-128"/>
              <a:ea typeface="Meiryo UI" pitchFamily="50" charset="-128"/>
              <a:cs typeface="Meiryo UI" pitchFamily="50" charset="-128"/>
            </a:endParaRPr>
          </a:p>
        </p:txBody>
      </p:sp>
      <p:sp>
        <p:nvSpPr>
          <p:cNvPr id="111" name="Rectangle 31">
            <a:extLst>
              <a:ext uri="{FF2B5EF4-FFF2-40B4-BE49-F238E27FC236}">
                <a16:creationId xmlns:a16="http://schemas.microsoft.com/office/drawing/2014/main" id="{5BBF5693-8410-4FD0-BB38-B120403381AF}"/>
              </a:ext>
            </a:extLst>
          </p:cNvPr>
          <p:cNvSpPr>
            <a:spLocks noChangeArrowheads="1"/>
          </p:cNvSpPr>
          <p:nvPr/>
        </p:nvSpPr>
        <p:spPr bwMode="auto">
          <a:xfrm>
            <a:off x="5165797" y="5285279"/>
            <a:ext cx="972000" cy="537334"/>
          </a:xfrm>
          <a:prstGeom prst="rect">
            <a:avLst/>
          </a:prstGeom>
          <a:solidFill>
            <a:schemeClr val="tx2"/>
          </a:solidFill>
          <a:ln w="15875">
            <a:solidFill>
              <a:schemeClr val="tx2"/>
            </a:solidFill>
            <a:miter lim="800000"/>
            <a:headEnd/>
            <a:tailEnd/>
          </a:ln>
        </p:spPr>
        <p:txBody>
          <a:bodyPr lIns="0" rIns="0" anchor="ctr"/>
          <a:lstStyle/>
          <a:p>
            <a:pPr algn="ctr"/>
            <a:r>
              <a:rPr lang="ja-JP" altLang="en-US" sz="1200" b="1" dirty="0">
                <a:solidFill>
                  <a:schemeClr val="bg1"/>
                </a:solidFill>
                <a:latin typeface="Meiryo UI" pitchFamily="50" charset="-128"/>
                <a:ea typeface="Meiryo UI" pitchFamily="50" charset="-128"/>
                <a:cs typeface="Meiryo UI" pitchFamily="50" charset="-128"/>
              </a:rPr>
              <a:t>大阪市の特性を踏まえた要素</a:t>
            </a:r>
          </a:p>
        </p:txBody>
      </p:sp>
      <p:sp>
        <p:nvSpPr>
          <p:cNvPr id="4" name="正方形/長方形 3"/>
          <p:cNvSpPr/>
          <p:nvPr/>
        </p:nvSpPr>
        <p:spPr>
          <a:xfrm>
            <a:off x="7464372" y="4520160"/>
            <a:ext cx="2223063" cy="195354"/>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chemeClr val="tx1"/>
                </a:solidFill>
              </a:rPr>
              <a:t>①</a:t>
            </a:r>
            <a:endParaRPr kumimoji="1" lang="ja-JP" altLang="en-US" sz="1000" dirty="0">
              <a:solidFill>
                <a:schemeClr val="tx1"/>
              </a:solidFill>
            </a:endParaRPr>
          </a:p>
        </p:txBody>
      </p:sp>
      <p:sp>
        <p:nvSpPr>
          <p:cNvPr id="62" name="テキスト ボックス 61"/>
          <p:cNvSpPr txBox="1"/>
          <p:nvPr/>
        </p:nvSpPr>
        <p:spPr>
          <a:xfrm>
            <a:off x="6027500" y="2603026"/>
            <a:ext cx="1144509" cy="246221"/>
          </a:xfrm>
          <a:prstGeom prst="rect">
            <a:avLst/>
          </a:prstGeom>
          <a:noFill/>
        </p:spPr>
        <p:txBody>
          <a:bodyPr wrap="square" rtlCol="0">
            <a:spAutoFit/>
          </a:bodyPr>
          <a:lstStyle/>
          <a:p>
            <a:pPr marL="87313" indent="-87313"/>
            <a:r>
              <a:rPr kumimoji="1" lang="ja-JP" altLang="en-US" sz="1000" dirty="0">
                <a:latin typeface="Meiryo UI" pitchFamily="50" charset="-128"/>
                <a:ea typeface="Meiryo UI" pitchFamily="50" charset="-128"/>
                <a:cs typeface="Meiryo UI" pitchFamily="50" charset="-128"/>
              </a:rPr>
              <a:t>⇒組織</a:t>
            </a:r>
            <a:r>
              <a:rPr kumimoji="1" lang="en-US" altLang="ja-JP" sz="1000" dirty="0">
                <a:latin typeface="Meiryo UI" pitchFamily="50" charset="-128"/>
                <a:ea typeface="Meiryo UI" pitchFamily="50" charset="-128"/>
                <a:cs typeface="Meiryo UI" pitchFamily="50" charset="-128"/>
              </a:rPr>
              <a:t>-</a:t>
            </a:r>
            <a:r>
              <a:rPr lang="en-US" altLang="ja-JP" sz="1000" dirty="0">
                <a:latin typeface="Meiryo UI" pitchFamily="50" charset="-128"/>
                <a:ea typeface="Meiryo UI" pitchFamily="50" charset="-128"/>
                <a:cs typeface="Meiryo UI" pitchFamily="50" charset="-128"/>
              </a:rPr>
              <a:t>10 </a:t>
            </a:r>
            <a:r>
              <a:rPr kumimoji="1" lang="ja-JP" altLang="en-US" sz="1000" dirty="0">
                <a:latin typeface="Meiryo UI" pitchFamily="50" charset="-128"/>
                <a:ea typeface="Meiryo UI" pitchFamily="50" charset="-128"/>
                <a:cs typeface="Meiryo UI" pitchFamily="50" charset="-128"/>
              </a:rPr>
              <a:t>参照</a:t>
            </a:r>
          </a:p>
        </p:txBody>
      </p:sp>
      <p:sp>
        <p:nvSpPr>
          <p:cNvPr id="113" name="Text Box 23"/>
          <p:cNvSpPr txBox="1">
            <a:spLocks noChangeArrowheads="1"/>
          </p:cNvSpPr>
          <p:nvPr/>
        </p:nvSpPr>
        <p:spPr bwMode="auto">
          <a:xfrm>
            <a:off x="7423931" y="3007866"/>
            <a:ext cx="2303947" cy="307777"/>
          </a:xfrm>
          <a:prstGeom prst="rect">
            <a:avLst/>
          </a:prstGeom>
          <a:noFill/>
          <a:ln w="9525">
            <a:noFill/>
            <a:miter lim="800000"/>
            <a:headEnd/>
            <a:tailEnd/>
          </a:ln>
        </p:spPr>
        <p:txBody>
          <a:bodyPr wrap="square">
            <a:spAutoFit/>
          </a:bodyPr>
          <a:lstStyle/>
          <a:p>
            <a:pPr algn="ctr"/>
            <a:r>
              <a:rPr lang="ja-JP" altLang="en-US" sz="1400" b="1" dirty="0">
                <a:latin typeface="Meiryo UI" panose="020B0604030504040204" pitchFamily="50" charset="-128"/>
                <a:ea typeface="Meiryo UI" panose="020B0604030504040204" pitchFamily="50" charset="-128"/>
              </a:rPr>
              <a:t>課・事業所別職員数</a:t>
            </a:r>
          </a:p>
        </p:txBody>
      </p:sp>
      <p:sp>
        <p:nvSpPr>
          <p:cNvPr id="35" name="コンテンツ プレースホルダー 2"/>
          <p:cNvSpPr txBox="1">
            <a:spLocks/>
          </p:cNvSpPr>
          <p:nvPr/>
        </p:nvSpPr>
        <p:spPr bwMode="auto">
          <a:xfrm>
            <a:off x="273000" y="496987"/>
            <a:ext cx="9360000" cy="360000"/>
          </a:xfrm>
          <a:prstGeom prst="rect">
            <a:avLst/>
          </a:prstGeom>
          <a:solidFill>
            <a:schemeClr val="accent6">
              <a:lumMod val="40000"/>
              <a:lumOff val="60000"/>
            </a:schemeClr>
          </a:solidFill>
          <a:ln w="12700">
            <a:noFill/>
          </a:ln>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None/>
              <a:defRPr/>
            </a:pPr>
            <a:r>
              <a:rPr lang="ja-JP" altLang="en-US" sz="1400" dirty="0">
                <a:solidFill>
                  <a:prstClr val="black"/>
                </a:solidFill>
                <a:latin typeface="Meiryo UI" pitchFamily="50" charset="-128"/>
                <a:ea typeface="Meiryo UI" pitchFamily="50" charset="-128"/>
                <a:cs typeface="Meiryo UI" pitchFamily="50" charset="-128"/>
              </a:rPr>
              <a:t>◆ </a:t>
            </a:r>
            <a:r>
              <a:rPr lang="ja-JP" altLang="en-US" sz="1400" dirty="0">
                <a:latin typeface="Meiryo UI" panose="020B0604030504040204" pitchFamily="50" charset="-128"/>
                <a:ea typeface="Meiryo UI" panose="020B0604030504040204" pitchFamily="50" charset="-128"/>
              </a:rPr>
              <a:t>特別区が担う事務（権限）に応じて職員数（非技能労務職）を算定</a:t>
            </a:r>
          </a:p>
        </p:txBody>
      </p:sp>
      <p:sp>
        <p:nvSpPr>
          <p:cNvPr id="36" name="テキスト ボックス 35">
            <a:extLst>
              <a:ext uri="{FF2B5EF4-FFF2-40B4-BE49-F238E27FC236}">
                <a16:creationId xmlns:a16="http://schemas.microsoft.com/office/drawing/2014/main" id="{CE232EB1-F45C-445C-9F2E-BD937631971A}"/>
              </a:ext>
            </a:extLst>
          </p:cNvPr>
          <p:cNvSpPr txBox="1"/>
          <p:nvPr/>
        </p:nvSpPr>
        <p:spPr>
          <a:xfrm>
            <a:off x="1308274" y="4155156"/>
            <a:ext cx="400692" cy="261610"/>
          </a:xfrm>
          <a:prstGeom prst="rect">
            <a:avLst/>
          </a:prstGeom>
          <a:noFill/>
        </p:spPr>
        <p:txBody>
          <a:bodyPr wrap="square" rtlCol="0">
            <a:spAutoFit/>
          </a:bodyPr>
          <a:lstStyle/>
          <a:p>
            <a:pPr marL="87313" indent="-87313"/>
            <a:r>
              <a:rPr lang="ja-JP" altLang="en-US" sz="1100" dirty="0">
                <a:latin typeface="Meiryo UI" pitchFamily="50" charset="-128"/>
                <a:ea typeface="Meiryo UI" pitchFamily="50" charset="-128"/>
                <a:cs typeface="Meiryo UI" pitchFamily="50" charset="-128"/>
              </a:rPr>
              <a:t>①</a:t>
            </a:r>
            <a:endParaRPr kumimoji="1" lang="ja-JP" altLang="en-US" sz="1100" dirty="0">
              <a:latin typeface="Meiryo UI" pitchFamily="50" charset="-128"/>
              <a:ea typeface="Meiryo UI" pitchFamily="50" charset="-128"/>
              <a:cs typeface="Meiryo UI" pitchFamily="50" charset="-128"/>
            </a:endParaRPr>
          </a:p>
        </p:txBody>
      </p:sp>
      <p:sp>
        <p:nvSpPr>
          <p:cNvPr id="3" name="正方形/長方形 2"/>
          <p:cNvSpPr/>
          <p:nvPr/>
        </p:nvSpPr>
        <p:spPr>
          <a:xfrm>
            <a:off x="7394562" y="1884836"/>
            <a:ext cx="2354867" cy="792000"/>
          </a:xfrm>
          <a:prstGeom prst="rect">
            <a:avLst/>
          </a:prstGeom>
          <a:solidFill>
            <a:schemeClr val="bg1"/>
          </a:solidFill>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defRPr/>
            </a:pPr>
            <a:r>
              <a:rPr kumimoji="1" lang="ja-JP" altLang="en-US" sz="1200" dirty="0">
                <a:solidFill>
                  <a:schemeClr val="tx1"/>
                </a:solidFill>
                <a:latin typeface="Meiryo UI" panose="020B0604030504040204" pitchFamily="50" charset="-128"/>
                <a:ea typeface="Meiryo UI" panose="020B0604030504040204" pitchFamily="50" charset="-128"/>
              </a:rPr>
              <a:t>②課・事業所別</a:t>
            </a:r>
            <a:r>
              <a:rPr lang="ja-JP" altLang="en-US" sz="1200" dirty="0">
                <a:solidFill>
                  <a:schemeClr val="tx1"/>
                </a:solidFill>
                <a:latin typeface="Meiryo UI"/>
                <a:ea typeface="Meiryo UI"/>
                <a:cs typeface="Meiryo UI"/>
              </a:rPr>
              <a:t>職員数の算定</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大阪市の組織別構成比で配分</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することで、大阪市の特性を反映</a:t>
            </a: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p:txBody>
      </p:sp>
      <p:sp>
        <p:nvSpPr>
          <p:cNvPr id="37" name="Rectangle 31">
            <a:extLst>
              <a:ext uri="{FF2B5EF4-FFF2-40B4-BE49-F238E27FC236}">
                <a16:creationId xmlns:a16="http://schemas.microsoft.com/office/drawing/2014/main" id="{5BBF5693-8410-4FD0-BB38-B120403381AF}"/>
              </a:ext>
            </a:extLst>
          </p:cNvPr>
          <p:cNvSpPr>
            <a:spLocks noChangeArrowheads="1"/>
          </p:cNvSpPr>
          <p:nvPr/>
        </p:nvSpPr>
        <p:spPr bwMode="auto">
          <a:xfrm>
            <a:off x="5165797" y="4826041"/>
            <a:ext cx="972000" cy="411327"/>
          </a:xfrm>
          <a:prstGeom prst="rect">
            <a:avLst/>
          </a:prstGeom>
          <a:solidFill>
            <a:schemeClr val="tx2"/>
          </a:solidFill>
          <a:ln w="15875">
            <a:solidFill>
              <a:schemeClr val="tx2"/>
            </a:solidFill>
            <a:miter lim="800000"/>
            <a:headEnd/>
            <a:tailEnd/>
          </a:ln>
        </p:spPr>
        <p:txBody>
          <a:bodyPr lIns="0" rIns="0" anchor="ctr"/>
          <a:lstStyle/>
          <a:p>
            <a:pPr algn="ctr"/>
            <a:r>
              <a:rPr lang="ja-JP" altLang="en-US" sz="1200" b="1" dirty="0">
                <a:solidFill>
                  <a:schemeClr val="bg1"/>
                </a:solidFill>
                <a:latin typeface="Meiryo UI" pitchFamily="50" charset="-128"/>
                <a:ea typeface="Meiryo UI" pitchFamily="50" charset="-128"/>
                <a:cs typeface="Meiryo UI" pitchFamily="50" charset="-128"/>
              </a:rPr>
              <a:t>大阪府からの</a:t>
            </a:r>
            <a:endParaRPr lang="en-US" altLang="ja-JP" sz="1200" b="1" dirty="0">
              <a:solidFill>
                <a:schemeClr val="bg1"/>
              </a:solidFill>
              <a:latin typeface="Meiryo UI" pitchFamily="50" charset="-128"/>
              <a:ea typeface="Meiryo UI" pitchFamily="50" charset="-128"/>
              <a:cs typeface="Meiryo UI" pitchFamily="50" charset="-128"/>
            </a:endParaRPr>
          </a:p>
          <a:p>
            <a:pPr algn="ctr"/>
            <a:r>
              <a:rPr lang="ja-JP" altLang="en-US" sz="1200" b="1" dirty="0">
                <a:solidFill>
                  <a:schemeClr val="bg1"/>
                </a:solidFill>
                <a:latin typeface="Meiryo UI" pitchFamily="50" charset="-128"/>
                <a:ea typeface="Meiryo UI" pitchFamily="50" charset="-128"/>
                <a:cs typeface="Meiryo UI" pitchFamily="50" charset="-128"/>
              </a:rPr>
              <a:t>移管事務</a:t>
            </a:r>
          </a:p>
        </p:txBody>
      </p:sp>
      <p:sp>
        <p:nvSpPr>
          <p:cNvPr id="39" name="角丸四角形 5">
            <a:extLst>
              <a:ext uri="{FF2B5EF4-FFF2-40B4-BE49-F238E27FC236}">
                <a16:creationId xmlns:a16="http://schemas.microsoft.com/office/drawing/2014/main" id="{5F328084-73AA-43DA-935F-EC42C0F33FD7}"/>
              </a:ext>
            </a:extLst>
          </p:cNvPr>
          <p:cNvSpPr/>
          <p:nvPr/>
        </p:nvSpPr>
        <p:spPr>
          <a:xfrm>
            <a:off x="7246960" y="5618248"/>
            <a:ext cx="2560226" cy="1044000"/>
          </a:xfrm>
          <a:prstGeom prst="roundRect">
            <a:avLst>
              <a:gd name="adj" fmla="val 2866"/>
            </a:avLst>
          </a:prstGeom>
          <a:solidFill>
            <a:schemeClr val="bg1"/>
          </a:solidFill>
          <a:ln w="15875">
            <a:solidFill>
              <a:schemeClr val="tx2"/>
            </a:solidFill>
            <a:prstDash val="sysDot"/>
          </a:ln>
          <a:effectLst>
            <a:outerShdw dist="25400" sx="101000" sy="101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36000" anchor="ctr"/>
          <a:lstStyle/>
          <a:p>
            <a:pPr>
              <a:defRPr/>
            </a:pPr>
            <a:r>
              <a:rPr lang="ja-JP" altLang="en-US" sz="1400" b="1" dirty="0">
                <a:solidFill>
                  <a:schemeClr val="tx1"/>
                </a:solidFill>
                <a:latin typeface="Meiryo UI"/>
                <a:ea typeface="Meiryo UI"/>
                <a:cs typeface="Meiryo UI"/>
              </a:rPr>
              <a:t>（</a:t>
            </a:r>
            <a:r>
              <a:rPr lang="en-US" altLang="ja-JP" sz="1400" b="1" dirty="0">
                <a:solidFill>
                  <a:schemeClr val="tx1"/>
                </a:solidFill>
                <a:latin typeface="Meiryo UI"/>
                <a:ea typeface="Meiryo UI"/>
                <a:cs typeface="Meiryo UI"/>
              </a:rPr>
              <a:t>Ⅳ</a:t>
            </a:r>
            <a:r>
              <a:rPr lang="ja-JP" altLang="en-US" sz="1400" b="1" dirty="0">
                <a:solidFill>
                  <a:schemeClr val="tx1"/>
                </a:solidFill>
                <a:latin typeface="Meiryo UI"/>
                <a:ea typeface="Meiryo UI"/>
                <a:cs typeface="Meiryo UI"/>
              </a:rPr>
              <a:t>）特別区ごとの行政需要の</a:t>
            </a:r>
            <a:endParaRPr lang="en-US" altLang="ja-JP" sz="1400" b="1" dirty="0">
              <a:solidFill>
                <a:schemeClr val="tx1"/>
              </a:solidFill>
              <a:latin typeface="Meiryo UI"/>
              <a:ea typeface="Meiryo UI"/>
              <a:cs typeface="Meiryo UI"/>
            </a:endParaRPr>
          </a:p>
          <a:p>
            <a:pPr>
              <a:defRPr/>
            </a:pPr>
            <a:r>
              <a:rPr lang="ja-JP" altLang="en-US" sz="1400" b="1" dirty="0">
                <a:solidFill>
                  <a:schemeClr val="tx1"/>
                </a:solidFill>
                <a:latin typeface="Meiryo UI"/>
                <a:ea typeface="Meiryo UI"/>
                <a:cs typeface="Meiryo UI"/>
              </a:rPr>
              <a:t>　　　差を反映</a:t>
            </a:r>
            <a:endParaRPr lang="en-US" altLang="ja-JP" sz="1400" b="1" dirty="0">
              <a:solidFill>
                <a:schemeClr val="tx1"/>
              </a:solidFill>
              <a:latin typeface="Meiryo UI"/>
              <a:ea typeface="Meiryo UI"/>
              <a:cs typeface="Meiryo UI"/>
            </a:endParaRPr>
          </a:p>
          <a:p>
            <a:pPr>
              <a:defRPr/>
            </a:pPr>
            <a:endParaRPr lang="en-US" altLang="ja-JP" sz="400" b="1"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個別の組織単位で、人口以外の指標</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を加味して再配分</a:t>
            </a:r>
            <a:endParaRPr lang="en-US" altLang="ja-JP" sz="1200" dirty="0">
              <a:solidFill>
                <a:schemeClr val="tx1"/>
              </a:solidFill>
              <a:latin typeface="Meiryo UI"/>
              <a:ea typeface="Meiryo UI"/>
              <a:cs typeface="Meiryo UI"/>
            </a:endParaRPr>
          </a:p>
        </p:txBody>
      </p:sp>
      <p:sp>
        <p:nvSpPr>
          <p:cNvPr id="41" name="テキスト ボックス 40"/>
          <p:cNvSpPr txBox="1"/>
          <p:nvPr/>
        </p:nvSpPr>
        <p:spPr>
          <a:xfrm>
            <a:off x="8697416" y="6432630"/>
            <a:ext cx="1144509" cy="246221"/>
          </a:xfrm>
          <a:prstGeom prst="rect">
            <a:avLst/>
          </a:prstGeom>
          <a:noFill/>
        </p:spPr>
        <p:txBody>
          <a:bodyPr wrap="square" rtlCol="0">
            <a:spAutoFit/>
          </a:bodyPr>
          <a:lstStyle/>
          <a:p>
            <a:pPr marL="87313" indent="-87313"/>
            <a:r>
              <a:rPr kumimoji="1" lang="ja-JP" altLang="en-US" sz="1000" dirty="0">
                <a:latin typeface="Meiryo UI" pitchFamily="50" charset="-128"/>
                <a:ea typeface="Meiryo UI" pitchFamily="50" charset="-128"/>
                <a:cs typeface="Meiryo UI" pitchFamily="50" charset="-128"/>
              </a:rPr>
              <a:t>⇒組織</a:t>
            </a:r>
            <a:r>
              <a:rPr lang="en-US" altLang="ja-JP" sz="1000" dirty="0">
                <a:latin typeface="Meiryo UI" pitchFamily="50" charset="-128"/>
                <a:ea typeface="Meiryo UI" pitchFamily="50" charset="-128"/>
                <a:cs typeface="Meiryo UI" pitchFamily="50" charset="-128"/>
              </a:rPr>
              <a:t>-13 </a:t>
            </a:r>
            <a:r>
              <a:rPr kumimoji="1" lang="ja-JP" altLang="en-US" sz="1000" dirty="0">
                <a:latin typeface="Meiryo UI" pitchFamily="50" charset="-128"/>
                <a:ea typeface="Meiryo UI" pitchFamily="50" charset="-128"/>
                <a:cs typeface="Meiryo UI" pitchFamily="50" charset="-128"/>
              </a:rPr>
              <a:t>参照</a:t>
            </a:r>
          </a:p>
        </p:txBody>
      </p:sp>
      <p:sp>
        <p:nvSpPr>
          <p:cNvPr id="38" name="テキスト ボックス 37"/>
          <p:cNvSpPr txBox="1"/>
          <p:nvPr/>
        </p:nvSpPr>
        <p:spPr>
          <a:xfrm>
            <a:off x="8483437" y="2456477"/>
            <a:ext cx="1357434" cy="246221"/>
          </a:xfrm>
          <a:prstGeom prst="rect">
            <a:avLst/>
          </a:prstGeom>
          <a:noFill/>
        </p:spPr>
        <p:txBody>
          <a:bodyPr wrap="square" rtlCol="0">
            <a:spAutoFit/>
          </a:bodyPr>
          <a:lstStyle/>
          <a:p>
            <a:pPr marL="87313" indent="-87313"/>
            <a:r>
              <a:rPr kumimoji="1" lang="ja-JP" altLang="en-US" sz="1000" dirty="0">
                <a:latin typeface="Meiryo UI" pitchFamily="50" charset="-128"/>
                <a:ea typeface="Meiryo UI" pitchFamily="50" charset="-128"/>
                <a:cs typeface="Meiryo UI" pitchFamily="50" charset="-128"/>
              </a:rPr>
              <a:t>⇒組織</a:t>
            </a:r>
            <a:r>
              <a:rPr lang="en-US" altLang="ja-JP" sz="1000" dirty="0">
                <a:latin typeface="Meiryo UI" pitchFamily="50" charset="-128"/>
                <a:ea typeface="Meiryo UI" pitchFamily="50" charset="-128"/>
                <a:cs typeface="Meiryo UI" pitchFamily="50" charset="-128"/>
              </a:rPr>
              <a:t>-11</a:t>
            </a:r>
            <a:r>
              <a:rPr lang="ja-JP" altLang="en-US" sz="1000" dirty="0" err="1">
                <a:latin typeface="Meiryo UI" pitchFamily="50" charset="-128"/>
                <a:ea typeface="Meiryo UI" pitchFamily="50" charset="-128"/>
                <a:cs typeface="Meiryo UI" pitchFamily="50" charset="-128"/>
              </a:rPr>
              <a:t>、</a:t>
            </a:r>
            <a:r>
              <a:rPr lang="en-US" altLang="ja-JP" sz="1000" dirty="0">
                <a:latin typeface="Meiryo UI" pitchFamily="50" charset="-128"/>
                <a:ea typeface="Meiryo UI" pitchFamily="50" charset="-128"/>
                <a:cs typeface="Meiryo UI" pitchFamily="50" charset="-128"/>
              </a:rPr>
              <a:t>12 </a:t>
            </a:r>
            <a:r>
              <a:rPr kumimoji="1" lang="ja-JP" altLang="en-US" sz="1000" dirty="0">
                <a:latin typeface="Meiryo UI" pitchFamily="50" charset="-128"/>
                <a:ea typeface="Meiryo UI" pitchFamily="50" charset="-128"/>
                <a:cs typeface="Meiryo UI" pitchFamily="50" charset="-128"/>
              </a:rPr>
              <a:t>参照</a:t>
            </a:r>
          </a:p>
        </p:txBody>
      </p:sp>
      <p:sp>
        <p:nvSpPr>
          <p:cNvPr id="43" name="テキスト ボックス 42"/>
          <p:cNvSpPr txBox="1"/>
          <p:nvPr/>
        </p:nvSpPr>
        <p:spPr>
          <a:xfrm>
            <a:off x="2792761" y="2590305"/>
            <a:ext cx="1204542" cy="246221"/>
          </a:xfrm>
          <a:prstGeom prst="rect">
            <a:avLst/>
          </a:prstGeom>
          <a:noFill/>
        </p:spPr>
        <p:txBody>
          <a:bodyPr wrap="square" rtlCol="0">
            <a:spAutoFit/>
          </a:bodyPr>
          <a:lstStyle/>
          <a:p>
            <a:pPr marL="87313" indent="-87313"/>
            <a:r>
              <a:rPr kumimoji="1" lang="ja-JP" altLang="en-US" sz="1000" dirty="0">
                <a:latin typeface="Meiryo UI" pitchFamily="50" charset="-128"/>
                <a:ea typeface="Meiryo UI" pitchFamily="50" charset="-128"/>
                <a:cs typeface="Meiryo UI" pitchFamily="50" charset="-128"/>
              </a:rPr>
              <a:t>⇒組織</a:t>
            </a:r>
            <a:r>
              <a:rPr kumimoji="1" lang="en-US" altLang="ja-JP" sz="1000" dirty="0">
                <a:latin typeface="Meiryo UI" pitchFamily="50" charset="-128"/>
                <a:ea typeface="Meiryo UI" pitchFamily="50" charset="-128"/>
                <a:cs typeface="Meiryo UI" pitchFamily="50" charset="-128"/>
              </a:rPr>
              <a:t>-8</a:t>
            </a:r>
            <a:r>
              <a:rPr kumimoji="1" lang="ja-JP" altLang="en-US" sz="1000" dirty="0" err="1">
                <a:latin typeface="Meiryo UI" pitchFamily="50" charset="-128"/>
                <a:ea typeface="Meiryo UI" pitchFamily="50" charset="-128"/>
                <a:cs typeface="Meiryo UI" pitchFamily="50" charset="-128"/>
              </a:rPr>
              <a:t>、</a:t>
            </a:r>
            <a:r>
              <a:rPr kumimoji="1" lang="en-US" altLang="ja-JP" sz="1000" dirty="0">
                <a:latin typeface="Meiryo UI" pitchFamily="50" charset="-128"/>
                <a:ea typeface="Meiryo UI" pitchFamily="50" charset="-128"/>
                <a:cs typeface="Meiryo UI" pitchFamily="50" charset="-128"/>
              </a:rPr>
              <a:t>9 </a:t>
            </a:r>
            <a:r>
              <a:rPr kumimoji="1" lang="ja-JP" altLang="en-US" sz="1000" dirty="0">
                <a:latin typeface="Meiryo UI" pitchFamily="50" charset="-128"/>
                <a:ea typeface="Meiryo UI" pitchFamily="50" charset="-128"/>
                <a:cs typeface="Meiryo UI" pitchFamily="50" charset="-128"/>
              </a:rPr>
              <a:t>参照</a:t>
            </a:r>
          </a:p>
        </p:txBody>
      </p:sp>
      <p:sp>
        <p:nvSpPr>
          <p:cNvPr id="44" name="正方形/長方形 27"/>
          <p:cNvSpPr>
            <a:spLocks noChangeArrowheads="1"/>
          </p:cNvSpPr>
          <p:nvPr/>
        </p:nvSpPr>
        <p:spPr bwMode="auto">
          <a:xfrm>
            <a:off x="8926377" y="66358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７</a:t>
            </a:r>
          </a:p>
        </p:txBody>
      </p:sp>
    </p:spTree>
    <p:extLst>
      <p:ext uri="{BB962C8B-B14F-4D97-AF65-F5344CB8AC3E}">
        <p14:creationId xmlns:p14="http://schemas.microsoft.com/office/powerpoint/2010/main" val="262525683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チームサイト用共有ライブラリ" ma:contentTypeID="0x01010016B13BF77A90F249889FB5DD587B167C0039D37C264BF6024199D1523A07C22F7B" ma:contentTypeVersion="" ma:contentTypeDescription="" ma:contentTypeScope="" ma:versionID="2fd4aecbf0a67636e045d890bab3e494">
  <xsd:schema xmlns:xsd="http://www.w3.org/2001/XMLSchema" xmlns:xs="http://www.w3.org/2001/XMLSchema" xmlns:p="http://schemas.microsoft.com/office/2006/metadata/properties" xmlns:ns2="2be2acaf-88a6-4029-b366-c28176c79890" targetNamespace="http://schemas.microsoft.com/office/2006/metadata/properties" ma:root="true" ma:fieldsID="2f1a7762e99f23df00567060dae6aafc" ns2:_="">
    <xsd:import namespace="2be2acaf-88a6-4029-b366-c28176c79890"/>
    <xsd:element name="properties">
      <xsd:complexType>
        <xsd:sequence>
          <xsd:element name="documentManagement">
            <xsd:complexType>
              <xsd:all>
                <xsd:element ref="ns2:コメント_x300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e2acaf-88a6-4029-b366-c28176c79890" elementFormDefault="qualified">
    <xsd:import namespace="http://schemas.microsoft.com/office/2006/documentManagement/types"/>
    <xsd:import namespace="http://schemas.microsoft.com/office/infopath/2007/PartnerControls"/>
    <xsd:element name="コメント_x3000_" ma:index="8" nillable="true" ma:displayName="コメント　" ma:internalName="_x30b3__x30e1__x30f3__x30c8__x3000_">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コメント_x3000_ xmlns="2be2acaf-88a6-4029-b366-c28176c79890" xsi:nil="true"/>
  </documentManagement>
</p:properties>
</file>

<file path=customXml/itemProps1.xml><?xml version="1.0" encoding="utf-8"?>
<ds:datastoreItem xmlns:ds="http://schemas.openxmlformats.org/officeDocument/2006/customXml" ds:itemID="{7F38F38E-F3C4-4808-A6CF-894172226B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e2acaf-88a6-4029-b366-c28176c79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86335CB-FCE9-4595-BBC7-0A7EFC2183AE}">
  <ds:schemaRefs>
    <ds:schemaRef ds:uri="http://schemas.microsoft.com/sharepoint/v3/contenttype/forms"/>
  </ds:schemaRefs>
</ds:datastoreItem>
</file>

<file path=customXml/itemProps3.xml><?xml version="1.0" encoding="utf-8"?>
<ds:datastoreItem xmlns:ds="http://schemas.openxmlformats.org/officeDocument/2006/customXml" ds:itemID="{C9DCB48F-114C-4F45-B008-B86CEF94DED7}">
  <ds:schemaRefs>
    <ds:schemaRef ds:uri="http://purl.org/dc/dcmitype/"/>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2be2acaf-88a6-4029-b366-c28176c79890"/>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0</TotalTime>
  <Words>8479</Words>
  <PresentationFormat>A4 210 x 297 mm</PresentationFormat>
  <Paragraphs>2785</Paragraphs>
  <Slides>41</Slides>
  <Notes>8</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41</vt:i4>
      </vt:variant>
    </vt:vector>
  </HeadingPairs>
  <TitlesOfParts>
    <vt:vector size="49" baseType="lpstr">
      <vt:lpstr>HGS創英角ﾎﾟｯﾌﾟ体</vt:lpstr>
      <vt:lpstr>Meiryo UI</vt:lpstr>
      <vt:lpstr>ＭＳ Ｐゴシック</vt:lpstr>
      <vt:lpstr>Arial</vt:lpstr>
      <vt:lpstr>Arial Black</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参考資料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2020-06-11T02:46:29Z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0x01010016B13BF77A90F249889FB5DD587B167C0039D37C264BF6024199D1523A07C22F7B</vt:lpwstr>
  </property>
</Properties>
</file>