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832" r:id="rId2"/>
    <p:sldId id="1020" r:id="rId3"/>
    <p:sldId id="842" r:id="rId4"/>
    <p:sldId id="1008" r:id="rId5"/>
    <p:sldId id="843" r:id="rId6"/>
    <p:sldId id="1021" r:id="rId7"/>
    <p:sldId id="1010" r:id="rId8"/>
    <p:sldId id="1019" r:id="rId9"/>
    <p:sldId id="1012" r:id="rId10"/>
    <p:sldId id="1013" r:id="rId11"/>
    <p:sldId id="1014" r:id="rId12"/>
    <p:sldId id="1015" r:id="rId13"/>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9274" autoAdjust="0"/>
  </p:normalViewPr>
  <p:slideViewPr>
    <p:cSldViewPr>
      <p:cViewPr>
        <p:scale>
          <a:sx n="63" d="100"/>
          <a:sy n="63" d="100"/>
        </p:scale>
        <p:origin x="1296" y="186"/>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2019/12/20</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4</a:t>
            </a:fld>
            <a:endParaRPr kumimoji="1" lang="ja-JP" altLang="en-US"/>
          </a:p>
        </p:txBody>
      </p:sp>
    </p:spTree>
    <p:extLst>
      <p:ext uri="{BB962C8B-B14F-4D97-AF65-F5344CB8AC3E}">
        <p14:creationId xmlns:p14="http://schemas.microsoft.com/office/powerpoint/2010/main" val="3324584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１　</a:t>
            </a:r>
            <a:r>
              <a:rPr kumimoji="1" lang="ja-JP" altLang="en-US" sz="4500" dirty="0" smtClean="0">
                <a:solidFill>
                  <a:schemeClr val="tx1"/>
                </a:solidFill>
                <a:latin typeface="Meiryo UI" panose="020B0604030504040204" pitchFamily="50" charset="-128"/>
                <a:ea typeface="Meiryo UI" panose="020B0604030504040204" pitchFamily="50" charset="-128"/>
              </a:rPr>
              <a:t>区割り</a:t>
            </a:r>
            <a:r>
              <a:rPr lang="ja-JP" altLang="en-US" sz="4500" dirty="0">
                <a:solidFill>
                  <a:schemeClr val="tx1"/>
                </a:solidFill>
                <a:latin typeface="Meiryo UI" panose="020B0604030504040204" pitchFamily="50" charset="-128"/>
                <a:ea typeface="Meiryo UI" panose="020B0604030504040204" pitchFamily="50" charset="-128"/>
              </a:rPr>
              <a:t>・</a:t>
            </a:r>
            <a:r>
              <a:rPr kumimoji="1" lang="ja-JP" altLang="en-US" sz="4500" dirty="0" smtClean="0">
                <a:solidFill>
                  <a:schemeClr val="tx1"/>
                </a:solidFill>
                <a:latin typeface="Meiryo UI" panose="020B0604030504040204" pitchFamily="50" charset="-128"/>
                <a:ea typeface="Meiryo UI" panose="020B0604030504040204" pitchFamily="50" charset="-128"/>
              </a:rPr>
              <a:t>区の名称</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6299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559516" y="2089942"/>
            <a:ext cx="8891588"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区名の由来を以下の７つに分類、構成比率を算出</a:t>
            </a:r>
          </a:p>
        </p:txBody>
      </p:sp>
      <p:sp>
        <p:nvSpPr>
          <p:cNvPr id="6" name="AutoShape 3"/>
          <p:cNvSpPr>
            <a:spLocks noChangeArrowheads="1"/>
          </p:cNvSpPr>
          <p:nvPr/>
        </p:nvSpPr>
        <p:spPr bwMode="auto">
          <a:xfrm>
            <a:off x="394954" y="2538210"/>
            <a:ext cx="9231646" cy="2225675"/>
          </a:xfrm>
          <a:prstGeom prst="roundRect">
            <a:avLst>
              <a:gd name="adj" fmla="val 7778"/>
            </a:avLst>
          </a:prstGeom>
          <a:solidFill>
            <a:schemeClr val="accent6">
              <a:lumMod val="20000"/>
              <a:lumOff val="80000"/>
            </a:schemeClr>
          </a:solidFill>
          <a:ln>
            <a:noFill/>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7" name="Text Box 4"/>
          <p:cNvSpPr txBox="1">
            <a:spLocks noChangeArrowheads="1"/>
          </p:cNvSpPr>
          <p:nvPr/>
        </p:nvSpPr>
        <p:spPr bwMode="auto">
          <a:xfrm>
            <a:off x="557929" y="992546"/>
            <a:ext cx="9068671"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東京都</a:t>
            </a:r>
            <a:r>
              <a:rPr lang="en-US" altLang="ja-JP" sz="1600" dirty="0" smtClean="0">
                <a:latin typeface="Meiryo UI" panose="020B0604030504040204" pitchFamily="50" charset="-128"/>
                <a:ea typeface="Meiryo UI" panose="020B0604030504040204" pitchFamily="50" charset="-128"/>
              </a:rPr>
              <a:t>23</a:t>
            </a:r>
            <a:r>
              <a:rPr lang="ja-JP" altLang="en-US" sz="1600" dirty="0" smtClean="0">
                <a:latin typeface="Meiryo UI" panose="020B0604030504040204" pitchFamily="50" charset="-128"/>
                <a:ea typeface="Meiryo UI" panose="020B0604030504040204" pitchFamily="50" charset="-128"/>
              </a:rPr>
              <a:t>特別</a:t>
            </a:r>
            <a:r>
              <a:rPr lang="ja-JP" altLang="en-US" sz="1600" dirty="0">
                <a:latin typeface="Meiryo UI" panose="020B0604030504040204" pitchFamily="50" charset="-128"/>
                <a:ea typeface="Meiryo UI" panose="020B0604030504040204" pitchFamily="50" charset="-128"/>
              </a:rPr>
              <a:t>区　　　　　　　　　　　　　　　　　　　　　　　　　　　　　　　　　　　　　　　　　</a:t>
            </a:r>
            <a:endParaRPr lang="en-US" altLang="ja-JP" sz="16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600" dirty="0">
                <a:latin typeface="Meiryo UI" panose="020B0604030504040204" pitchFamily="50" charset="-128"/>
                <a:ea typeface="Meiryo UI" panose="020B0604030504040204" pitchFamily="50" charset="-128"/>
              </a:rPr>
              <a:t>○政令指定都市（大阪市含む</a:t>
            </a:r>
            <a:r>
              <a:rPr lang="en-US" altLang="ja-JP" sz="1600" dirty="0">
                <a:latin typeface="Meiryo UI" panose="020B0604030504040204" pitchFamily="50" charset="-128"/>
                <a:ea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rPr>
              <a:t>市、行政</a:t>
            </a:r>
            <a:r>
              <a:rPr lang="ja-JP" altLang="en-US" sz="1600" dirty="0" smtClean="0">
                <a:latin typeface="Meiryo UI" panose="020B0604030504040204" pitchFamily="50" charset="-128"/>
                <a:ea typeface="Meiryo UI" panose="020B0604030504040204" pitchFamily="50" charset="-128"/>
              </a:rPr>
              <a:t>区</a:t>
            </a:r>
            <a:r>
              <a:rPr lang="en-US" altLang="ja-JP" sz="1600" dirty="0" smtClean="0">
                <a:latin typeface="Meiryo UI" panose="020B0604030504040204" pitchFamily="50" charset="-128"/>
                <a:ea typeface="Meiryo UI" panose="020B0604030504040204" pitchFamily="50" charset="-128"/>
              </a:rPr>
              <a:t>175</a:t>
            </a:r>
            <a:r>
              <a:rPr lang="ja-JP" altLang="en-US" sz="1600" dirty="0" smtClean="0">
                <a:latin typeface="Meiryo UI" panose="020B0604030504040204" pitchFamily="50" charset="-128"/>
                <a:ea typeface="Meiryo UI" panose="020B0604030504040204" pitchFamily="50" charset="-128"/>
              </a:rPr>
              <a:t>区</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u="sng" dirty="0" smtClean="0">
                <a:latin typeface="Meiryo UI" panose="020B0604030504040204" pitchFamily="50" charset="-128"/>
                <a:ea typeface="Meiryo UI" panose="020B0604030504040204" pitchFamily="50" charset="-128"/>
              </a:rPr>
              <a:t>計　</a:t>
            </a:r>
            <a:r>
              <a:rPr lang="en-US" altLang="ja-JP" sz="1600" u="sng" dirty="0" smtClean="0">
                <a:latin typeface="Meiryo UI" panose="020B0604030504040204" pitchFamily="50" charset="-128"/>
                <a:ea typeface="Meiryo UI" panose="020B0604030504040204" pitchFamily="50" charset="-128"/>
              </a:rPr>
              <a:t>198</a:t>
            </a:r>
            <a:r>
              <a:rPr lang="ja-JP" altLang="en-US" sz="1600" u="sng" dirty="0" smtClean="0">
                <a:latin typeface="Meiryo UI" panose="020B0604030504040204" pitchFamily="50" charset="-128"/>
                <a:ea typeface="Meiryo UI" panose="020B0604030504040204" pitchFamily="50" charset="-128"/>
              </a:rPr>
              <a:t>区</a:t>
            </a:r>
            <a:r>
              <a:rPr lang="ja-JP" altLang="en-US" sz="1600" u="sng" dirty="0">
                <a:latin typeface="Meiryo UI" panose="020B0604030504040204" pitchFamily="50" charset="-128"/>
                <a:ea typeface="Meiryo UI" panose="020B0604030504040204" pitchFamily="50" charset="-128"/>
              </a:rPr>
              <a:t>　　　</a:t>
            </a:r>
          </a:p>
        </p:txBody>
      </p:sp>
      <p:sp>
        <p:nvSpPr>
          <p:cNvPr id="8" name="AutoShape 5"/>
          <p:cNvSpPr>
            <a:spLocks noChangeArrowheads="1"/>
          </p:cNvSpPr>
          <p:nvPr/>
        </p:nvSpPr>
        <p:spPr bwMode="auto">
          <a:xfrm>
            <a:off x="428112" y="620713"/>
            <a:ext cx="1482725" cy="360362"/>
          </a:xfrm>
          <a:prstGeom prst="roundRect">
            <a:avLst>
              <a:gd name="adj" fmla="val 16667"/>
            </a:avLst>
          </a:prstGeom>
          <a:solidFill>
            <a:schemeClr val="accent6">
              <a:lumMod val="20000"/>
              <a:lumOff val="8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dirty="0">
                <a:latin typeface="Meiryo UI" panose="020B0604030504040204" pitchFamily="50" charset="-128"/>
                <a:ea typeface="Meiryo UI" panose="020B0604030504040204" pitchFamily="50" charset="-128"/>
              </a:rPr>
              <a:t>分析対象</a:t>
            </a:r>
          </a:p>
        </p:txBody>
      </p:sp>
      <p:sp>
        <p:nvSpPr>
          <p:cNvPr id="9" name="AutoShape 6"/>
          <p:cNvSpPr>
            <a:spLocks noChangeArrowheads="1"/>
          </p:cNvSpPr>
          <p:nvPr/>
        </p:nvSpPr>
        <p:spPr bwMode="auto">
          <a:xfrm>
            <a:off x="428112" y="1700808"/>
            <a:ext cx="1482725" cy="360362"/>
          </a:xfrm>
          <a:prstGeom prst="roundRect">
            <a:avLst>
              <a:gd name="adj" fmla="val 16667"/>
            </a:avLst>
          </a:prstGeom>
          <a:solidFill>
            <a:schemeClr val="accent6">
              <a:lumMod val="20000"/>
              <a:lumOff val="8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latin typeface="Meiryo UI" panose="020B0604030504040204" pitchFamily="50" charset="-128"/>
                <a:ea typeface="Meiryo UI" panose="020B0604030504040204" pitchFamily="50" charset="-128"/>
              </a:rPr>
              <a:t>分析内容</a:t>
            </a:r>
          </a:p>
        </p:txBody>
      </p:sp>
      <p:sp>
        <p:nvSpPr>
          <p:cNvPr id="10" name="Text Box 7"/>
          <p:cNvSpPr txBox="1">
            <a:spLocks noChangeArrowheads="1"/>
          </p:cNvSpPr>
          <p:nvPr/>
        </p:nvSpPr>
        <p:spPr bwMode="auto">
          <a:xfrm>
            <a:off x="506649" y="2636122"/>
            <a:ext cx="5526471" cy="2062162"/>
          </a:xfrm>
          <a:prstGeom prst="rect">
            <a:avLst/>
          </a:prstGeom>
          <a:solidFill>
            <a:schemeClr val="accent6">
              <a:lumMod val="20000"/>
              <a:lumOff val="80000"/>
            </a:schemeClr>
          </a:solidFill>
          <a:ln>
            <a:noFill/>
          </a:ln>
          <a:effectLst/>
          <a:extLst/>
        </p:spPr>
        <p:txBody>
          <a:bodyPr wrap="square">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方　 位</a:t>
            </a:r>
            <a:r>
              <a:rPr lang="ja-JP" altLang="en-US" sz="1400" dirty="0">
                <a:latin typeface="Meiryo UI" panose="020B0604030504040204" pitchFamily="50" charset="-128"/>
                <a:ea typeface="Meiryo UI" panose="020B0604030504040204" pitchFamily="50" charset="-128"/>
              </a:rPr>
              <a:t>：方角、位置に由来するもの                　　　　　　　　　</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地名等</a:t>
            </a:r>
            <a:r>
              <a:rPr lang="ja-JP" altLang="en-US" sz="1400" dirty="0">
                <a:latin typeface="Meiryo UI" panose="020B0604030504040204" pitchFamily="50" charset="-128"/>
                <a:ea typeface="Meiryo UI" panose="020B0604030504040204" pitchFamily="50" charset="-128"/>
              </a:rPr>
              <a:t>：地名（旧市町村名や旧郡名を含む）に由来するもの</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地名等＋方位</a:t>
            </a:r>
            <a:r>
              <a:rPr lang="ja-JP" altLang="en-US" sz="1400" dirty="0">
                <a:latin typeface="Meiryo UI" panose="020B0604030504040204" pitchFamily="50" charset="-128"/>
                <a:ea typeface="Meiryo UI" panose="020B0604030504040204" pitchFamily="50" charset="-128"/>
              </a:rPr>
              <a:t>：地名等と方位を組合わせたもの  　　　　　　　　　　 　</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地勢等</a:t>
            </a:r>
            <a:r>
              <a:rPr lang="ja-JP" altLang="en-US" sz="1400" dirty="0">
                <a:latin typeface="Meiryo UI" panose="020B0604030504040204" pitchFamily="50" charset="-128"/>
                <a:ea typeface="Meiryo UI" panose="020B0604030504040204" pitchFamily="50" charset="-128"/>
              </a:rPr>
              <a:t>：その土地の特徴的なもの（自然物・人工物）に由来するもの　　　</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地勢等＋方位</a:t>
            </a:r>
            <a:r>
              <a:rPr lang="ja-JP" altLang="en-US" sz="1400" dirty="0">
                <a:latin typeface="Meiryo UI" panose="020B0604030504040204" pitchFamily="50" charset="-128"/>
                <a:ea typeface="Meiryo UI" panose="020B0604030504040204" pitchFamily="50" charset="-128"/>
              </a:rPr>
              <a:t>：地勢等と方位を組合わせたもの　      　　　　　　　　　</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古　典</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：和歌、故事等に由来するもの</a:t>
            </a:r>
            <a:r>
              <a:rPr lang="ja-JP" altLang="en-US" sz="1200" dirty="0">
                <a:latin typeface="Meiryo UI" panose="020B0604030504040204" pitchFamily="50" charset="-128"/>
                <a:ea typeface="Meiryo UI" panose="020B0604030504040204" pitchFamily="50" charset="-128"/>
              </a:rPr>
              <a:t> </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その他</a:t>
            </a:r>
            <a:r>
              <a:rPr lang="ja-JP" altLang="en-US" sz="1400" dirty="0">
                <a:latin typeface="Meiryo UI" panose="020B0604030504040204" pitchFamily="50" charset="-128"/>
                <a:ea typeface="Meiryo UI" panose="020B0604030504040204" pitchFamily="50" charset="-128"/>
              </a:rPr>
              <a:t> ：イメージや抽象物に由来するもの　                         </a:t>
            </a:r>
          </a:p>
        </p:txBody>
      </p:sp>
      <p:sp>
        <p:nvSpPr>
          <p:cNvPr id="11" name="Text Box 8"/>
          <p:cNvSpPr txBox="1">
            <a:spLocks noChangeArrowheads="1"/>
          </p:cNvSpPr>
          <p:nvPr/>
        </p:nvSpPr>
        <p:spPr bwMode="auto">
          <a:xfrm>
            <a:off x="5917210" y="2635943"/>
            <a:ext cx="3572532" cy="2062103"/>
          </a:xfrm>
          <a:prstGeom prst="rect">
            <a:avLst/>
          </a:prstGeom>
          <a:solidFill>
            <a:schemeClr val="accent6">
              <a:lumMod val="20000"/>
              <a:lumOff val="80000"/>
            </a:schemeClr>
          </a:solidFill>
          <a:ln>
            <a:noFill/>
          </a:ln>
          <a:effectLst/>
          <a:extLst/>
        </p:spPr>
        <p:txBody>
          <a:bodyPr wrap="square">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（例）北区、中央区　など</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（例）都島区、新宿区（東京都） など</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（例）東住吉区、名東区（名古屋市</a:t>
            </a:r>
            <a:r>
              <a:rPr lang="ja-JP" altLang="en-US" sz="1400" dirty="0" smtClean="0">
                <a:latin typeface="Meiryo UI" panose="020B0604030504040204" pitchFamily="50" charset="-128"/>
                <a:ea typeface="Meiryo UI" panose="020B0604030504040204" pitchFamily="50" charset="-128"/>
              </a:rPr>
              <a:t>） など</a:t>
            </a:r>
            <a:endParaRPr lang="ja-JP" altLang="en-US" sz="1400" dirty="0">
              <a:latin typeface="Meiryo UI" panose="020B0604030504040204" pitchFamily="50" charset="-128"/>
              <a:ea typeface="Meiryo UI" panose="020B0604030504040204" pitchFamily="50" charset="-128"/>
            </a:endParaRP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（例）港区、千代田区（東京都） など</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（例）西淀川区、江東区（東京都） など</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（例）此花区、宮城野区（仙台市） など</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（例）旭区、文京区（東京都）　など</a:t>
            </a:r>
          </a:p>
        </p:txBody>
      </p:sp>
      <p:sp>
        <p:nvSpPr>
          <p:cNvPr id="12" name="Rectangle 10"/>
          <p:cNvSpPr>
            <a:spLocks noChangeArrowheads="1"/>
          </p:cNvSpPr>
          <p:nvPr/>
        </p:nvSpPr>
        <p:spPr bwMode="auto">
          <a:xfrm>
            <a:off x="401638" y="4942207"/>
            <a:ext cx="9224962" cy="1772407"/>
          </a:xfrm>
          <a:prstGeom prst="rect">
            <a:avLst/>
          </a:prstGeom>
          <a:solidFill>
            <a:schemeClr val="accent6">
              <a:lumMod val="20000"/>
              <a:lumOff val="80000"/>
            </a:schemeClr>
          </a:solidFill>
          <a:ln w="9525" algn="ctr">
            <a:solidFill>
              <a:schemeClr val="accent2"/>
            </a:solidFill>
            <a:prstDash val="dash"/>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3" name="Text Box 11"/>
          <p:cNvSpPr txBox="1">
            <a:spLocks noChangeArrowheads="1"/>
          </p:cNvSpPr>
          <p:nvPr/>
        </p:nvSpPr>
        <p:spPr bwMode="auto">
          <a:xfrm>
            <a:off x="427396" y="4973274"/>
            <a:ext cx="7333916" cy="1708160"/>
          </a:xfrm>
          <a:prstGeom prst="rect">
            <a:avLst/>
          </a:prstGeom>
          <a:solidFill>
            <a:schemeClr val="accent6">
              <a:lumMod val="20000"/>
              <a:lumOff val="80000"/>
            </a:schemeClr>
          </a:solidFill>
          <a:ln>
            <a:noFill/>
          </a:ln>
          <a:effectLst/>
          <a:extLst/>
        </p:spPr>
        <p:txBody>
          <a:bodyPr wrap="square" tIns="0" bIns="0" anchor="ctr" anchorCtr="0">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en-US" altLang="ja-JP" sz="1400" b="1" dirty="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由来</a:t>
            </a:r>
            <a:r>
              <a:rPr lang="ja-JP" altLang="en-US" sz="1400" b="1" dirty="0">
                <a:latin typeface="Meiryo UI" panose="020B0604030504040204" pitchFamily="50" charset="-128"/>
                <a:ea typeface="Meiryo UI" panose="020B0604030504040204" pitchFamily="50" charset="-128"/>
              </a:rPr>
              <a:t>の整理に関する</a:t>
            </a:r>
            <a:r>
              <a:rPr lang="ja-JP" altLang="en-US" sz="1400" b="1" dirty="0" smtClean="0">
                <a:latin typeface="Meiryo UI" panose="020B0604030504040204" pitchFamily="50" charset="-128"/>
                <a:ea typeface="Meiryo UI" panose="020B0604030504040204" pitchFamily="50" charset="-128"/>
              </a:rPr>
              <a:t>考え方</a:t>
            </a:r>
            <a:r>
              <a:rPr lang="en-US" altLang="ja-JP" sz="1400" b="1" dirty="0" smtClean="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区名</a:t>
            </a:r>
            <a:r>
              <a:rPr lang="ja-JP" altLang="en-US" sz="1200" dirty="0">
                <a:latin typeface="Meiryo UI" panose="020B0604030504040204" pitchFamily="50" charset="-128"/>
                <a:ea typeface="Meiryo UI" panose="020B0604030504040204" pitchFamily="50" charset="-128"/>
              </a:rPr>
              <a:t>の由来は複数あるものも多く、また、「地名等・地勢等・古典」については、その特定が</a:t>
            </a:r>
            <a:r>
              <a:rPr lang="ja-JP" altLang="en-US" sz="1200" dirty="0" smtClean="0">
                <a:latin typeface="Meiryo UI" panose="020B0604030504040204" pitchFamily="50" charset="-128"/>
                <a:ea typeface="Meiryo UI" panose="020B0604030504040204" pitchFamily="50" charset="-128"/>
              </a:rPr>
              <a:t>困難</a:t>
            </a:r>
            <a:endParaRPr lang="ja-JP" altLang="en-US" sz="1200"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一方</a:t>
            </a:r>
            <a:r>
              <a:rPr lang="ja-JP" altLang="en-US" sz="1200" dirty="0">
                <a:latin typeface="Meiryo UI" panose="020B0604030504040204" pitchFamily="50" charset="-128"/>
                <a:ea typeface="Meiryo UI" panose="020B0604030504040204" pitchFamily="50" charset="-128"/>
              </a:rPr>
              <a:t>で、由来を分析するにあたっては、全ての区で一つの由来に限定する</a:t>
            </a:r>
            <a:r>
              <a:rPr lang="ja-JP" altLang="en-US" sz="1200" dirty="0" smtClean="0">
                <a:latin typeface="Meiryo UI" panose="020B0604030504040204" pitchFamily="50" charset="-128"/>
                <a:ea typeface="Meiryo UI" panose="020B0604030504040204" pitchFamily="50" charset="-128"/>
              </a:rPr>
              <a:t>必要</a:t>
            </a:r>
            <a:endParaRPr lang="ja-JP" altLang="en-US" sz="1200"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よって</a:t>
            </a:r>
            <a:r>
              <a:rPr lang="ja-JP" altLang="en-US" sz="1200" dirty="0">
                <a:latin typeface="Meiryo UI" panose="020B0604030504040204" pitchFamily="50" charset="-128"/>
                <a:ea typeface="Meiryo UI" panose="020B0604030504040204" pitchFamily="50" charset="-128"/>
              </a:rPr>
              <a:t>、以下の考え方に基づき、「直近の由来」で整理することにより、由来を</a:t>
            </a:r>
            <a:r>
              <a:rPr lang="ja-JP" altLang="en-US" sz="1200" dirty="0" smtClean="0">
                <a:latin typeface="Meiryo UI" panose="020B0604030504040204" pitchFamily="50" charset="-128"/>
                <a:ea typeface="Meiryo UI" panose="020B0604030504040204" pitchFamily="50" charset="-128"/>
              </a:rPr>
              <a:t>特定</a:t>
            </a:r>
            <a:endParaRPr lang="ja-JP" altLang="en-US" sz="1200"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200" dirty="0">
                <a:latin typeface="Meiryo UI" panose="020B0604030504040204" pitchFamily="50" charset="-128"/>
                <a:ea typeface="Meiryo UI" panose="020B0604030504040204" pitchFamily="50" charset="-128"/>
              </a:rPr>
              <a:t>　　・構成する旧市町村名や属する旧郡名などを使用した場合　⇒　 「地名等」</a:t>
            </a:r>
          </a:p>
          <a:p>
            <a:pPr eaLnBrk="1" hangingPunct="1">
              <a:lnSpc>
                <a:spcPct val="150000"/>
              </a:lnSpc>
              <a:spcBef>
                <a:spcPct val="0"/>
              </a:spcBef>
              <a:buFontTx/>
              <a:buNone/>
            </a:pPr>
            <a:r>
              <a:rPr lang="ja-JP" altLang="en-US" sz="1200" dirty="0">
                <a:latin typeface="Meiryo UI" panose="020B0604030504040204" pitchFamily="50" charset="-128"/>
                <a:ea typeface="Meiryo UI" panose="020B0604030504040204" pitchFamily="50" charset="-128"/>
              </a:rPr>
              <a:t>　　・古典に由来するものでも、町名、建築物等の名称で正式に使用されている場合　⇒　各々「地名等」、「地勢等」</a:t>
            </a:r>
          </a:p>
        </p:txBody>
      </p:sp>
      <p:sp>
        <p:nvSpPr>
          <p:cNvPr id="3" name="正方形/長方形 2"/>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fontAlgn="ctr" hangingPunct="1">
              <a:defRPr/>
            </a:pPr>
            <a:r>
              <a:rPr lang="ja-JP" altLang="en-US" sz="2000" b="1" dirty="0" smtClean="0">
                <a:solidFill>
                  <a:srgbClr val="000000"/>
                </a:solidFill>
                <a:latin typeface="Meiryo UI" panose="020B0604030504040204" pitchFamily="50" charset="-128"/>
                <a:ea typeface="Meiryo UI" panose="020B0604030504040204" pitchFamily="50" charset="-128"/>
              </a:rPr>
              <a:t>　東京</a:t>
            </a:r>
            <a:r>
              <a:rPr lang="ja-JP" altLang="en-US" sz="2000" b="1" dirty="0">
                <a:solidFill>
                  <a:srgbClr val="000000"/>
                </a:solidFill>
                <a:latin typeface="Meiryo UI" panose="020B0604030504040204" pitchFamily="50" charset="-128"/>
                <a:ea typeface="Meiryo UI" panose="020B0604030504040204" pitchFamily="50" charset="-128"/>
              </a:rPr>
              <a:t>特別区・</a:t>
            </a:r>
            <a:r>
              <a:rPr lang="ja-JP" altLang="en-US" sz="2000" b="1" dirty="0" smtClean="0">
                <a:solidFill>
                  <a:srgbClr val="000000"/>
                </a:solidFill>
                <a:latin typeface="Meiryo UI" panose="020B0604030504040204" pitchFamily="50" charset="-128"/>
                <a:ea typeface="Meiryo UI" panose="020B0604030504040204" pitchFamily="50" charset="-128"/>
              </a:rPr>
              <a:t>政令指定都市の</a:t>
            </a:r>
            <a:r>
              <a:rPr lang="ja-JP" altLang="en-US" sz="2000" b="1" dirty="0">
                <a:solidFill>
                  <a:srgbClr val="000000"/>
                </a:solidFill>
                <a:latin typeface="Meiryo UI" panose="020B0604030504040204" pitchFamily="50" charset="-128"/>
                <a:ea typeface="Meiryo UI" panose="020B0604030504040204" pitchFamily="50" charset="-128"/>
              </a:rPr>
              <a:t>行政区名の由来分析①　</a:t>
            </a:r>
          </a:p>
        </p:txBody>
      </p:sp>
      <p:sp>
        <p:nvSpPr>
          <p:cNvPr id="16" name="正方形/長方形 27"/>
          <p:cNvSpPr>
            <a:spLocks noChangeArrowheads="1"/>
          </p:cNvSpPr>
          <p:nvPr/>
        </p:nvSpPr>
        <p:spPr bwMode="auto">
          <a:xfrm>
            <a:off x="8847999" y="3185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1135796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fontAlgn="ctr" hangingPunct="1">
              <a:defRPr/>
            </a:pPr>
            <a:r>
              <a:rPr lang="ja-JP" altLang="en-US" sz="2000" b="1" dirty="0" smtClean="0">
                <a:solidFill>
                  <a:srgbClr val="000000"/>
                </a:solidFill>
                <a:latin typeface="Meiryo UI" panose="020B0604030504040204" pitchFamily="50" charset="-128"/>
                <a:ea typeface="Meiryo UI" panose="020B0604030504040204" pitchFamily="50" charset="-128"/>
              </a:rPr>
              <a:t>　東京</a:t>
            </a:r>
            <a:r>
              <a:rPr lang="ja-JP" altLang="en-US" sz="2000" b="1" dirty="0">
                <a:solidFill>
                  <a:srgbClr val="000000"/>
                </a:solidFill>
                <a:latin typeface="Meiryo UI" panose="020B0604030504040204" pitchFamily="50" charset="-128"/>
                <a:ea typeface="Meiryo UI" panose="020B0604030504040204" pitchFamily="50" charset="-128"/>
              </a:rPr>
              <a:t>特別区・</a:t>
            </a:r>
            <a:r>
              <a:rPr lang="ja-JP" altLang="en-US" sz="2000" b="1" dirty="0" smtClean="0">
                <a:solidFill>
                  <a:srgbClr val="000000"/>
                </a:solidFill>
                <a:latin typeface="Meiryo UI" panose="020B0604030504040204" pitchFamily="50" charset="-128"/>
                <a:ea typeface="Meiryo UI" panose="020B0604030504040204" pitchFamily="50" charset="-128"/>
              </a:rPr>
              <a:t>政令指定都市の</a:t>
            </a:r>
            <a:r>
              <a:rPr lang="ja-JP" altLang="en-US" sz="2000" b="1" dirty="0">
                <a:solidFill>
                  <a:srgbClr val="000000"/>
                </a:solidFill>
                <a:latin typeface="Meiryo UI" panose="020B0604030504040204" pitchFamily="50" charset="-128"/>
                <a:ea typeface="Meiryo UI" panose="020B0604030504040204" pitchFamily="50" charset="-128"/>
              </a:rPr>
              <a:t>行政区名の</a:t>
            </a:r>
            <a:r>
              <a:rPr lang="ja-JP" altLang="en-US" sz="2000" b="1" dirty="0" smtClean="0">
                <a:solidFill>
                  <a:srgbClr val="000000"/>
                </a:solidFill>
                <a:latin typeface="Meiryo UI" panose="020B0604030504040204" pitchFamily="50" charset="-128"/>
                <a:ea typeface="Meiryo UI" panose="020B0604030504040204" pitchFamily="50" charset="-128"/>
              </a:rPr>
              <a:t>由来分析②</a:t>
            </a:r>
            <a:r>
              <a:rPr lang="ja-JP" altLang="en-US" sz="2000" b="1" dirty="0">
                <a:solidFill>
                  <a:srgbClr val="000000"/>
                </a:solidFill>
                <a:latin typeface="Meiryo UI" panose="020B0604030504040204" pitchFamily="50" charset="-128"/>
                <a:ea typeface="Meiryo UI" panose="020B0604030504040204" pitchFamily="50" charset="-128"/>
              </a:rPr>
              <a:t>　</a:t>
            </a:r>
          </a:p>
        </p:txBody>
      </p:sp>
      <p:sp>
        <p:nvSpPr>
          <p:cNvPr id="5" name="AutoShape 42"/>
          <p:cNvSpPr>
            <a:spLocks noChangeArrowheads="1"/>
          </p:cNvSpPr>
          <p:nvPr/>
        </p:nvSpPr>
        <p:spPr bwMode="auto">
          <a:xfrm>
            <a:off x="117475" y="482087"/>
            <a:ext cx="9710738" cy="1081087"/>
          </a:xfrm>
          <a:prstGeom prst="roundRect">
            <a:avLst>
              <a:gd name="adj" fmla="val 16667"/>
            </a:avLst>
          </a:prstGeom>
          <a:solidFill>
            <a:srgbClr val="FFFFFF"/>
          </a:solidFill>
          <a:ln w="9525">
            <a:solidFill>
              <a:srgbClr val="000000"/>
            </a:solidFill>
            <a:round/>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「方位」⇒方角・位置、「地名等」、「名</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方」⇒地名等</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方位、「地勢等」、「勢</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方」：地勢等</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方位、 「古典」：故事・古典、「その他」</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地名等には、実際の地名だけでなく、過去使用されていた旧市町村や旧郡名を</a:t>
            </a:r>
            <a:r>
              <a:rPr lang="ja-JP" altLang="en-US" sz="1200" dirty="0" smtClean="0">
                <a:latin typeface="Meiryo UI" panose="020B0604030504040204" pitchFamily="50" charset="-128"/>
                <a:ea typeface="Meiryo UI" panose="020B0604030504040204" pitchFamily="50" charset="-128"/>
              </a:rPr>
              <a:t>含む</a:t>
            </a:r>
            <a:endParaRPr lang="ja-JP" altLang="en-US"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地勢等　⇒　その土地にある特徴的なもの（自然物・人工物）に由来</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故事・古典　⇒　地名などに反映されることなく、直接引用されたものに限る</a:t>
            </a:r>
          </a:p>
        </p:txBody>
      </p:sp>
      <p:sp>
        <p:nvSpPr>
          <p:cNvPr id="6" name="Rectangle 43"/>
          <p:cNvSpPr>
            <a:spLocks noChangeArrowheads="1"/>
          </p:cNvSpPr>
          <p:nvPr/>
        </p:nvSpPr>
        <p:spPr bwMode="auto">
          <a:xfrm>
            <a:off x="128464" y="491632"/>
            <a:ext cx="998341" cy="328258"/>
          </a:xfrm>
          <a:prstGeom prst="rect">
            <a:avLst/>
          </a:prstGeom>
          <a:noFill/>
          <a:ln w="9525">
            <a:solidFill>
              <a:srgbClr val="000000">
                <a:alpha val="0"/>
              </a:srgbClr>
            </a:solidFill>
            <a:prstDash val="dash"/>
            <a:miter lim="800000"/>
            <a:headEnd/>
            <a:tailEnd/>
          </a:ln>
        </p:spPr>
        <p:txBody>
          <a:bodyPr tIns="0" bIns="0" anchor="ctr" anchorCtr="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75000"/>
              </a:lnSpc>
              <a:spcBef>
                <a:spcPct val="0"/>
              </a:spcBef>
              <a:buFontTx/>
              <a:buNone/>
            </a:pPr>
            <a:r>
              <a:rPr lang="ja-JP" altLang="en-US" sz="1400" b="1" dirty="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凡　例≫</a:t>
            </a:r>
            <a:endParaRPr lang="en-US" altLang="ja-JP" sz="1400" b="1" dirty="0">
              <a:latin typeface="Meiryo UI" panose="020B0604030504040204" pitchFamily="50" charset="-128"/>
              <a:ea typeface="Meiryo UI" panose="020B0604030504040204" pitchFamily="50" charset="-128"/>
            </a:endParaRPr>
          </a:p>
        </p:txBody>
      </p:sp>
      <p:sp>
        <p:nvSpPr>
          <p:cNvPr id="7" name="Text Box 47"/>
          <p:cNvSpPr txBox="1">
            <a:spLocks noChangeArrowheads="1"/>
          </p:cNvSpPr>
          <p:nvPr/>
        </p:nvSpPr>
        <p:spPr bwMode="auto">
          <a:xfrm>
            <a:off x="271463" y="6578958"/>
            <a:ext cx="63198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a:t>※</a:t>
            </a:r>
            <a:r>
              <a:rPr lang="ja-JP" altLang="en-US" sz="1200" dirty="0"/>
              <a:t>主な由来：当該都市等を構成する特別区・行政区の由来のうち、最多となる区分</a:t>
            </a:r>
          </a:p>
        </p:txBody>
      </p:sp>
      <p:pic>
        <p:nvPicPr>
          <p:cNvPr id="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33024"/>
            <a:ext cx="9140825" cy="499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rgbClr val="999999"/>
                  </a:outerShdw>
                </a:effectLst>
              </a14:hiddenEffects>
            </a:ext>
          </a:extLst>
        </p:spPr>
      </p:pic>
      <p:sp>
        <p:nvSpPr>
          <p:cNvPr id="11" name="正方形/長方形 27"/>
          <p:cNvSpPr>
            <a:spLocks noChangeArrowheads="1"/>
          </p:cNvSpPr>
          <p:nvPr/>
        </p:nvSpPr>
        <p:spPr bwMode="auto">
          <a:xfrm>
            <a:off x="8861062" y="656482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62858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fontAlgn="ctr" hangingPunct="1">
              <a:defRPr/>
            </a:pPr>
            <a:r>
              <a:rPr lang="ja-JP" altLang="en-US" sz="2000" b="1" dirty="0" smtClean="0">
                <a:solidFill>
                  <a:srgbClr val="000000"/>
                </a:solidFill>
                <a:latin typeface="Meiryo UI" panose="020B0604030504040204" pitchFamily="50" charset="-128"/>
                <a:ea typeface="Meiryo UI" panose="020B0604030504040204" pitchFamily="50" charset="-128"/>
              </a:rPr>
              <a:t>　東京</a:t>
            </a:r>
            <a:r>
              <a:rPr lang="ja-JP" altLang="en-US" sz="2000" b="1" dirty="0">
                <a:solidFill>
                  <a:srgbClr val="000000"/>
                </a:solidFill>
                <a:latin typeface="Meiryo UI" panose="020B0604030504040204" pitchFamily="50" charset="-128"/>
                <a:ea typeface="Meiryo UI" panose="020B0604030504040204" pitchFamily="50" charset="-128"/>
              </a:rPr>
              <a:t>特別区・</a:t>
            </a:r>
            <a:r>
              <a:rPr lang="ja-JP" altLang="en-US" sz="2000" b="1" dirty="0" smtClean="0">
                <a:solidFill>
                  <a:srgbClr val="000000"/>
                </a:solidFill>
                <a:latin typeface="Meiryo UI" panose="020B0604030504040204" pitchFamily="50" charset="-128"/>
                <a:ea typeface="Meiryo UI" panose="020B0604030504040204" pitchFamily="50" charset="-128"/>
              </a:rPr>
              <a:t>政令指定都市の</a:t>
            </a:r>
            <a:r>
              <a:rPr lang="ja-JP" altLang="en-US" sz="2000" b="1" dirty="0">
                <a:solidFill>
                  <a:srgbClr val="000000"/>
                </a:solidFill>
                <a:latin typeface="Meiryo UI" panose="020B0604030504040204" pitchFamily="50" charset="-128"/>
                <a:ea typeface="Meiryo UI" panose="020B0604030504040204" pitchFamily="50" charset="-128"/>
              </a:rPr>
              <a:t>行政区名の</a:t>
            </a:r>
            <a:r>
              <a:rPr lang="ja-JP" altLang="en-US" sz="2000" b="1" dirty="0" smtClean="0">
                <a:solidFill>
                  <a:srgbClr val="000000"/>
                </a:solidFill>
                <a:latin typeface="Meiryo UI" panose="020B0604030504040204" pitchFamily="50" charset="-128"/>
                <a:ea typeface="Meiryo UI" panose="020B0604030504040204" pitchFamily="50" charset="-128"/>
              </a:rPr>
              <a:t>由来分析②</a:t>
            </a:r>
            <a:r>
              <a:rPr lang="ja-JP" altLang="en-US" sz="2000" b="1" dirty="0">
                <a:solidFill>
                  <a:srgbClr val="000000"/>
                </a:solidFill>
                <a:latin typeface="Meiryo UI" panose="020B0604030504040204" pitchFamily="50" charset="-128"/>
                <a:ea typeface="Meiryo UI" panose="020B0604030504040204" pitchFamily="50" charset="-128"/>
              </a:rPr>
              <a:t>　</a:t>
            </a:r>
          </a:p>
        </p:txBody>
      </p:sp>
      <p:graphicFrame>
        <p:nvGraphicFramePr>
          <p:cNvPr id="5" name="Group 59"/>
          <p:cNvGraphicFramePr>
            <a:graphicFrameLocks noGrp="1"/>
          </p:cNvGraphicFramePr>
          <p:nvPr>
            <p:extLst>
              <p:ext uri="{D42A27DB-BD31-4B8C-83A1-F6EECF244321}">
                <p14:modId xmlns:p14="http://schemas.microsoft.com/office/powerpoint/2010/main" val="921368916"/>
              </p:ext>
            </p:extLst>
          </p:nvPr>
        </p:nvGraphicFramePr>
        <p:xfrm>
          <a:off x="117475" y="4808066"/>
          <a:ext cx="9280528" cy="550862"/>
        </p:xfrm>
        <a:graphic>
          <a:graphicData uri="http://schemas.openxmlformats.org/drawingml/2006/table">
            <a:tbl>
              <a:tblPr/>
              <a:tblGrid>
                <a:gridCol w="1160066">
                  <a:extLst>
                    <a:ext uri="{9D8B030D-6E8A-4147-A177-3AD203B41FA5}">
                      <a16:colId xmlns:a16="http://schemas.microsoft.com/office/drawing/2014/main" val="20000"/>
                    </a:ext>
                  </a:extLst>
                </a:gridCol>
                <a:gridCol w="1160066">
                  <a:extLst>
                    <a:ext uri="{9D8B030D-6E8A-4147-A177-3AD203B41FA5}">
                      <a16:colId xmlns:a16="http://schemas.microsoft.com/office/drawing/2014/main" val="20001"/>
                    </a:ext>
                  </a:extLst>
                </a:gridCol>
                <a:gridCol w="1160066">
                  <a:extLst>
                    <a:ext uri="{9D8B030D-6E8A-4147-A177-3AD203B41FA5}">
                      <a16:colId xmlns:a16="http://schemas.microsoft.com/office/drawing/2014/main" val="20002"/>
                    </a:ext>
                  </a:extLst>
                </a:gridCol>
                <a:gridCol w="1160066">
                  <a:extLst>
                    <a:ext uri="{9D8B030D-6E8A-4147-A177-3AD203B41FA5}">
                      <a16:colId xmlns:a16="http://schemas.microsoft.com/office/drawing/2014/main" val="20003"/>
                    </a:ext>
                  </a:extLst>
                </a:gridCol>
                <a:gridCol w="1160066">
                  <a:extLst>
                    <a:ext uri="{9D8B030D-6E8A-4147-A177-3AD203B41FA5}">
                      <a16:colId xmlns:a16="http://schemas.microsoft.com/office/drawing/2014/main" val="20004"/>
                    </a:ext>
                  </a:extLst>
                </a:gridCol>
                <a:gridCol w="1160066">
                  <a:extLst>
                    <a:ext uri="{9D8B030D-6E8A-4147-A177-3AD203B41FA5}">
                      <a16:colId xmlns:a16="http://schemas.microsoft.com/office/drawing/2014/main" val="20005"/>
                    </a:ext>
                  </a:extLst>
                </a:gridCol>
                <a:gridCol w="1160066">
                  <a:extLst>
                    <a:ext uri="{9D8B030D-6E8A-4147-A177-3AD203B41FA5}">
                      <a16:colId xmlns:a16="http://schemas.microsoft.com/office/drawing/2014/main" val="20006"/>
                    </a:ext>
                  </a:extLst>
                </a:gridCol>
                <a:gridCol w="1160066">
                  <a:extLst>
                    <a:ext uri="{9D8B030D-6E8A-4147-A177-3AD203B41FA5}">
                      <a16:colId xmlns:a16="http://schemas.microsoft.com/office/drawing/2014/main" val="20007"/>
                    </a:ext>
                  </a:extLst>
                </a:gridCol>
              </a:tblGrid>
              <a:tr h="27681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①方　位</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②地名等</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③名＋方</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④地勢等</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⑤勢＋方</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⑥古　典</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⑦その他</a:t>
                      </a:r>
                    </a:p>
                  </a:txBody>
                  <a:tcPr marL="99038" marR="99038" marT="45585" marB="45585"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合　計</a:t>
                      </a:r>
                    </a:p>
                  </a:txBody>
                  <a:tcPr marL="99038" marR="99038" marT="45585" marB="45585"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2740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62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70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9</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25</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14</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5</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13</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198</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bl>
          </a:graphicData>
        </a:graphic>
      </p:graphicFrame>
      <p:sp>
        <p:nvSpPr>
          <p:cNvPr id="6" name="Text Box 60"/>
          <p:cNvSpPr txBox="1">
            <a:spLocks noChangeArrowheads="1"/>
          </p:cNvSpPr>
          <p:nvPr/>
        </p:nvSpPr>
        <p:spPr bwMode="auto">
          <a:xfrm>
            <a:off x="0" y="4500091"/>
            <a:ext cx="63198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主な由来：当該都市等を構成する特別区・行政区の由来のうち、最多となる区分</a:t>
            </a:r>
          </a:p>
        </p:txBody>
      </p:sp>
      <p:graphicFrame>
        <p:nvGraphicFramePr>
          <p:cNvPr id="7" name="Group 65"/>
          <p:cNvGraphicFramePr>
            <a:graphicFrameLocks noGrp="1"/>
          </p:cNvGraphicFramePr>
          <p:nvPr>
            <p:extLst>
              <p:ext uri="{D42A27DB-BD31-4B8C-83A1-F6EECF244321}">
                <p14:modId xmlns:p14="http://schemas.microsoft.com/office/powerpoint/2010/main" val="594783889"/>
              </p:ext>
            </p:extLst>
          </p:nvPr>
        </p:nvGraphicFramePr>
        <p:xfrm>
          <a:off x="122238" y="5470053"/>
          <a:ext cx="7950201" cy="796926"/>
        </p:xfrm>
        <a:graphic>
          <a:graphicData uri="http://schemas.openxmlformats.org/drawingml/2006/table">
            <a:tbl>
              <a:tblPr/>
              <a:tblGrid>
                <a:gridCol w="1709415">
                  <a:extLst>
                    <a:ext uri="{9D8B030D-6E8A-4147-A177-3AD203B41FA5}">
                      <a16:colId xmlns:a16="http://schemas.microsoft.com/office/drawing/2014/main" val="20000"/>
                    </a:ext>
                  </a:extLst>
                </a:gridCol>
                <a:gridCol w="1709415">
                  <a:extLst>
                    <a:ext uri="{9D8B030D-6E8A-4147-A177-3AD203B41FA5}">
                      <a16:colId xmlns:a16="http://schemas.microsoft.com/office/drawing/2014/main" val="20001"/>
                    </a:ext>
                  </a:extLst>
                </a:gridCol>
                <a:gridCol w="1709415">
                  <a:extLst>
                    <a:ext uri="{9D8B030D-6E8A-4147-A177-3AD203B41FA5}">
                      <a16:colId xmlns:a16="http://schemas.microsoft.com/office/drawing/2014/main" val="20002"/>
                    </a:ext>
                  </a:extLst>
                </a:gridCol>
                <a:gridCol w="1709415">
                  <a:extLst>
                    <a:ext uri="{9D8B030D-6E8A-4147-A177-3AD203B41FA5}">
                      <a16:colId xmlns:a16="http://schemas.microsoft.com/office/drawing/2014/main" val="20003"/>
                    </a:ext>
                  </a:extLst>
                </a:gridCol>
                <a:gridCol w="1112541">
                  <a:extLst>
                    <a:ext uri="{9D8B030D-6E8A-4147-A177-3AD203B41FA5}">
                      <a16:colId xmlns:a16="http://schemas.microsoft.com/office/drawing/2014/main" val="20004"/>
                    </a:ext>
                  </a:extLst>
                </a:gridCol>
              </a:tblGrid>
              <a:tr h="48768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「方角・位置」に由来</a:t>
                      </a:r>
                      <a:endPar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（①＋③＋⑤）</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「地名等」に由来</a:t>
                      </a:r>
                      <a:endPar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（②＋③）</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「地勢等」に由来</a:t>
                      </a:r>
                      <a:endPar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（④＋⑤）</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「古典・その他」に由来</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（⑥＋⑦）</a:t>
                      </a:r>
                    </a:p>
                  </a:txBody>
                  <a:tcPr marL="99034" marR="99034" marT="45721" marB="45721"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総　計</a:t>
                      </a:r>
                      <a:r>
                        <a:rPr kumimoji="1" lang="ja-JP" altLang="en-US" sz="10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r>
                        <a:rPr kumimoji="1" lang="en-US" altLang="ja-JP" sz="10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r>
                        <a:rPr kumimoji="1" lang="ja-JP" altLang="en-US" sz="10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p>
                  </a:txBody>
                  <a:tcPr marL="99034" marR="99034" marT="45721" marB="45721"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30924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85</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79</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39</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18</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4" marR="99034" marT="45721" marB="45721"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221</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4" marR="99034" marT="45721" marB="45721"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bl>
          </a:graphicData>
        </a:graphic>
      </p:graphicFrame>
      <p:sp>
        <p:nvSpPr>
          <p:cNvPr id="8" name="屈折矢印 7"/>
          <p:cNvSpPr/>
          <p:nvPr/>
        </p:nvSpPr>
        <p:spPr bwMode="auto">
          <a:xfrm rot="5400000">
            <a:off x="8447566" y="5181821"/>
            <a:ext cx="504000" cy="936000"/>
          </a:xfrm>
          <a:prstGeom prst="bentUpArrow">
            <a:avLst>
              <a:gd name="adj1" fmla="val 26960"/>
              <a:gd name="adj2" fmla="val 25000"/>
              <a:gd name="adj3" fmla="val 50000"/>
            </a:avLst>
          </a:prstGeom>
          <a:solidFill>
            <a:srgbClr val="00FFFF"/>
          </a:solidFill>
          <a:ln w="9525" cap="flat" cmpd="sng" algn="ctr">
            <a:solidFill>
              <a:srgbClr val="0000FF"/>
            </a:solidFill>
            <a:prstDash val="solid"/>
            <a:round/>
            <a:headEnd type="none" w="med" len="med"/>
            <a:tailEnd type="none" w="med" len="med"/>
          </a:ln>
          <a:effectLst/>
          <a:scene3d>
            <a:camera prst="orthographicFront">
              <a:rot lat="10800000" lon="0" rev="10800000"/>
            </a:camera>
            <a:lightRig rig="threePt" dir="t"/>
          </a:scene3d>
          <a:extLst/>
        </p:spPr>
        <p:txBody>
          <a:bodyPr anchor="ctr">
            <a:spAutoFit/>
          </a:bodyPr>
          <a:lstStyle/>
          <a:p>
            <a:pPr eaLnBrk="1" hangingPunct="1">
              <a:defRPr/>
            </a:pPr>
            <a:endParaRPr lang="ja-JP" altLang="en-US">
              <a:latin typeface="Arial" pitchFamily="34" charset="0"/>
            </a:endParaRPr>
          </a:p>
        </p:txBody>
      </p:sp>
      <p:sp>
        <p:nvSpPr>
          <p:cNvPr id="9" name="AutoShape 56"/>
          <p:cNvSpPr>
            <a:spLocks noChangeArrowheads="1"/>
          </p:cNvSpPr>
          <p:nvPr/>
        </p:nvSpPr>
        <p:spPr bwMode="auto">
          <a:xfrm>
            <a:off x="8504238" y="4413150"/>
            <a:ext cx="390525" cy="315912"/>
          </a:xfrm>
          <a:prstGeom prst="downArrow">
            <a:avLst>
              <a:gd name="adj1" fmla="val 50000"/>
              <a:gd name="adj2" fmla="val 45046"/>
            </a:avLst>
          </a:prstGeom>
          <a:solidFill>
            <a:srgbClr val="00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0" name="テキスト ボックス 9"/>
          <p:cNvSpPr txBox="1"/>
          <p:nvPr/>
        </p:nvSpPr>
        <p:spPr>
          <a:xfrm>
            <a:off x="3039808" y="6251987"/>
            <a:ext cx="5400600" cy="383182"/>
          </a:xfrm>
          <a:prstGeom prst="rect">
            <a:avLst/>
          </a:prstGeom>
          <a:noFill/>
        </p:spPr>
        <p:txBody>
          <a:bodyPr wrap="square" anchor="ctr" anchorCtr="0">
            <a:noAutofit/>
          </a:bodyPr>
          <a:lstStyle/>
          <a:p>
            <a:pPr eaLnBrk="1" hangingPunct="1">
              <a:defRPr/>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）集計にあたり、重複を認めたため、総計は区数の合計（</a:t>
            </a:r>
            <a:r>
              <a:rPr lang="en-US" altLang="ja-JP" sz="1200" dirty="0">
                <a:latin typeface="Meiryo UI" panose="020B0604030504040204" pitchFamily="50" charset="-128"/>
                <a:ea typeface="Meiryo UI" panose="020B0604030504040204" pitchFamily="50" charset="-128"/>
              </a:rPr>
              <a:t>198</a:t>
            </a:r>
            <a:r>
              <a:rPr lang="ja-JP" altLang="en-US" sz="1200" dirty="0">
                <a:latin typeface="Meiryo UI" panose="020B0604030504040204" pitchFamily="50" charset="-128"/>
                <a:ea typeface="Meiryo UI" panose="020B0604030504040204" pitchFamily="50" charset="-128"/>
              </a:rPr>
              <a:t>区）を上回る</a:t>
            </a:r>
          </a:p>
        </p:txBody>
      </p:sp>
      <p:pic>
        <p:nvPicPr>
          <p:cNvPr id="11" name="Picture 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578" y="764704"/>
            <a:ext cx="9622958" cy="357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rgbClr val="999999"/>
                  </a:outerShdw>
                </a:effectLst>
              </a14:hiddenEffects>
            </a:ext>
          </a:extLst>
        </p:spPr>
      </p:pic>
      <p:sp>
        <p:nvSpPr>
          <p:cNvPr id="14" name="正方形/長方形 27"/>
          <p:cNvSpPr>
            <a:spLocks noChangeArrowheads="1"/>
          </p:cNvSpPr>
          <p:nvPr/>
        </p:nvSpPr>
        <p:spPr bwMode="auto">
          <a:xfrm>
            <a:off x="8847999" y="3185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０</a:t>
            </a:r>
          </a:p>
        </p:txBody>
      </p:sp>
    </p:spTree>
    <p:extLst>
      <p:ext uri="{BB962C8B-B14F-4D97-AF65-F5344CB8AC3E}">
        <p14:creationId xmlns:p14="http://schemas.microsoft.com/office/powerpoint/2010/main" val="2792968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618082"/>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35064" y="1700808"/>
            <a:ext cx="8394400" cy="266429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区割り・区の名称</a:t>
            </a:r>
            <a:endParaRPr lang="en-US" altLang="ja-JP" sz="2000" dirty="0" smtClean="0">
              <a:solidFill>
                <a:prstClr val="black"/>
              </a:solidFill>
              <a:latin typeface="Meiryo UI" pitchFamily="50" charset="-128"/>
              <a:ea typeface="Meiryo UI" pitchFamily="50" charset="-128"/>
              <a:cs typeface="Meiryo UI" pitchFamily="50" charset="-128"/>
            </a:endParaRPr>
          </a:p>
          <a:p>
            <a:pPr>
              <a:spcAft>
                <a:spcPts val="1200"/>
              </a:spcAft>
            </a:pPr>
            <a:r>
              <a:rPr lang="ja-JP" altLang="en-US" sz="2000" dirty="0" smtClean="0">
                <a:solidFill>
                  <a:prstClr val="black"/>
                </a:solidFill>
                <a:latin typeface="Meiryo UI" pitchFamily="50" charset="-128"/>
                <a:ea typeface="Meiryo UI" pitchFamily="50" charset="-128"/>
                <a:cs typeface="Meiryo UI" pitchFamily="50" charset="-128"/>
              </a:rPr>
              <a:t> ２</a:t>
            </a:r>
            <a:r>
              <a:rPr lang="ja-JP" altLang="en-US" sz="2000" dirty="0">
                <a:solidFill>
                  <a:prstClr val="black"/>
                </a:solidFill>
                <a:latin typeface="Meiryo UI" pitchFamily="50" charset="-128"/>
                <a:ea typeface="Meiryo UI" pitchFamily="50" charset="-128"/>
                <a:cs typeface="Meiryo UI" pitchFamily="50" charset="-128"/>
              </a:rPr>
              <a:t>　区割り</a:t>
            </a:r>
            <a:r>
              <a:rPr lang="ja-JP" altLang="en-US" sz="2000" dirty="0" smtClean="0">
                <a:solidFill>
                  <a:prstClr val="black"/>
                </a:solidFill>
                <a:latin typeface="Meiryo UI" pitchFamily="50" charset="-128"/>
                <a:ea typeface="Meiryo UI" pitchFamily="50" charset="-128"/>
                <a:cs typeface="Meiryo UI" pitchFamily="50" charset="-128"/>
              </a:rPr>
              <a:t>の考え方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spcAft>
                <a:spcPts val="1200"/>
              </a:spcAft>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区の名称</a:t>
            </a:r>
            <a:endParaRPr lang="en-US" altLang="ja-JP" sz="2000" dirty="0" smtClean="0">
              <a:solidFill>
                <a:prstClr val="black"/>
              </a:solidFill>
              <a:latin typeface="Meiryo UI" pitchFamily="50" charset="-128"/>
              <a:ea typeface="Meiryo UI" pitchFamily="50" charset="-128"/>
              <a:cs typeface="Meiryo UI" pitchFamily="50" charset="-128"/>
            </a:endParaRPr>
          </a:p>
          <a:p>
            <a:pPr>
              <a:spcAft>
                <a:spcPts val="1200"/>
              </a:spcAft>
            </a:pPr>
            <a:r>
              <a:rPr lang="ja-JP" altLang="en-US" sz="2000" dirty="0" smtClean="0">
                <a:solidFill>
                  <a:prstClr val="black"/>
                </a:solidFill>
                <a:latin typeface="Meiryo UI" pitchFamily="50" charset="-128"/>
                <a:ea typeface="Meiryo UI" pitchFamily="50" charset="-128"/>
                <a:cs typeface="Meiryo UI" pitchFamily="50" charset="-128"/>
              </a:rPr>
              <a:t> ４　町名の考え方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spcAft>
                <a:spcPts val="1200"/>
              </a:spcAft>
            </a:pP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参考資料</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6" name="正方形/長方形 5"/>
          <p:cNvSpPr/>
          <p:nvPr/>
        </p:nvSpPr>
        <p:spPr>
          <a:xfrm>
            <a:off x="725488" y="4386312"/>
            <a:ext cx="8399462" cy="354327"/>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en-US" altLang="ja-JP" sz="1300" dirty="0" smtClean="0">
                <a:latin typeface="Meiryo UI" pitchFamily="50" charset="-128"/>
                <a:ea typeface="Meiryo UI" pitchFamily="50" charset="-128"/>
                <a:cs typeface="Meiryo UI" pitchFamily="50" charset="-128"/>
              </a:rPr>
              <a:t>※</a:t>
            </a: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本資料の各表においては、表示単位未満を四捨五入しているため、合計</a:t>
            </a:r>
            <a:r>
              <a:rPr lang="ja-JP" altLang="en-US" sz="1300" dirty="0">
                <a:latin typeface="Meiryo UI" pitchFamily="50" charset="-128"/>
                <a:ea typeface="Meiryo UI" pitchFamily="50" charset="-128"/>
                <a:cs typeface="Meiryo UI" pitchFamily="50" charset="-128"/>
              </a:rPr>
              <a:t>が一致しない場合が</a:t>
            </a:r>
            <a:r>
              <a:rPr lang="ja-JP" altLang="en-US" sz="1300" dirty="0" smtClean="0">
                <a:latin typeface="Meiryo UI" pitchFamily="50" charset="-128"/>
                <a:ea typeface="Meiryo UI" pitchFamily="50" charset="-128"/>
                <a:cs typeface="Meiryo UI" pitchFamily="50" charset="-128"/>
              </a:rPr>
              <a:t>ある</a:t>
            </a:r>
            <a:endParaRPr lang="en-US" altLang="ja-JP" sz="1300" dirty="0">
              <a:latin typeface="Meiryo UI" pitchFamily="50" charset="-128"/>
              <a:ea typeface="Meiryo UI" pitchFamily="50" charset="-128"/>
              <a:cs typeface="Meiryo UI" pitchFamily="50" charset="-128"/>
            </a:endParaRPr>
          </a:p>
        </p:txBody>
      </p:sp>
      <p:sp>
        <p:nvSpPr>
          <p:cNvPr id="8" name="正方形/長方形 7"/>
          <p:cNvSpPr/>
          <p:nvPr/>
        </p:nvSpPr>
        <p:spPr>
          <a:xfrm>
            <a:off x="3254180" y="1778229"/>
            <a:ext cx="587528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3254180" y="2239626"/>
            <a:ext cx="587528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470204" y="2701023"/>
            <a:ext cx="565926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2" name="正方形/長方形 11"/>
          <p:cNvSpPr/>
          <p:nvPr/>
        </p:nvSpPr>
        <p:spPr>
          <a:xfrm>
            <a:off x="2966148" y="3162420"/>
            <a:ext cx="616331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14" name="正方形/長方形 13"/>
          <p:cNvSpPr/>
          <p:nvPr/>
        </p:nvSpPr>
        <p:spPr>
          <a:xfrm>
            <a:off x="2432720" y="3623816"/>
            <a:ext cx="669674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41059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380456" y="989839"/>
            <a:ext cx="4601592" cy="5319735"/>
            <a:chOff x="1" y="110"/>
            <a:chExt cx="6840" cy="6368"/>
          </a:xfrm>
        </p:grpSpPr>
        <p:grpSp>
          <p:nvGrpSpPr>
            <p:cNvPr id="3" name="Group 34"/>
            <p:cNvGrpSpPr>
              <a:grpSpLocks/>
            </p:cNvGrpSpPr>
            <p:nvPr/>
          </p:nvGrpSpPr>
          <p:grpSpPr bwMode="auto">
            <a:xfrm>
              <a:off x="1" y="110"/>
              <a:ext cx="6840" cy="6368"/>
              <a:chOff x="0" y="140"/>
              <a:chExt cx="7786" cy="7931"/>
            </a:xfrm>
          </p:grpSpPr>
          <p:sp>
            <p:nvSpPr>
              <p:cNvPr id="123"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24"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25" name="Freeform 56"/>
              <p:cNvSpPr>
                <a:spLocks/>
              </p:cNvSpPr>
              <p:nvPr/>
            </p:nvSpPr>
            <p:spPr bwMode="auto">
              <a:xfrm>
                <a:off x="1263" y="4016"/>
                <a:ext cx="1970" cy="1547"/>
              </a:xfrm>
              <a:custGeom>
                <a:avLst/>
                <a:gdLst>
                  <a:gd name="T0" fmla="*/ 1921 w 1972"/>
                  <a:gd name="T1" fmla="*/ 482 h 1546"/>
                  <a:gd name="T2" fmla="*/ 1921 w 1972"/>
                  <a:gd name="T3" fmla="*/ 482 h 1546"/>
                  <a:gd name="T4" fmla="*/ 1864 w 1972"/>
                  <a:gd name="T5" fmla="*/ 511 h 1546"/>
                  <a:gd name="T6" fmla="*/ 1808 w 1972"/>
                  <a:gd name="T7" fmla="*/ 553 h 1546"/>
                  <a:gd name="T8" fmla="*/ 1765 w 1972"/>
                  <a:gd name="T9" fmla="*/ 610 h 1546"/>
                  <a:gd name="T10" fmla="*/ 1737 w 1972"/>
                  <a:gd name="T11" fmla="*/ 639 h 1546"/>
                  <a:gd name="T12" fmla="*/ 1666 w 1972"/>
                  <a:gd name="T13" fmla="*/ 709 h 1546"/>
                  <a:gd name="T14" fmla="*/ 1652 w 1972"/>
                  <a:gd name="T15" fmla="*/ 724 h 1546"/>
                  <a:gd name="T16" fmla="*/ 1623 w 1972"/>
                  <a:gd name="T17" fmla="*/ 766 h 1546"/>
                  <a:gd name="T18" fmla="*/ 1566 w 1972"/>
                  <a:gd name="T19" fmla="*/ 855 h 1546"/>
                  <a:gd name="T20" fmla="*/ 1538 w 1972"/>
                  <a:gd name="T21" fmla="*/ 912 h 1546"/>
                  <a:gd name="T22" fmla="*/ 1471 w 1972"/>
                  <a:gd name="T23" fmla="*/ 997 h 1546"/>
                  <a:gd name="T24" fmla="*/ 1429 w 1972"/>
                  <a:gd name="T25" fmla="*/ 1068 h 1546"/>
                  <a:gd name="T26" fmla="*/ 1400 w 1972"/>
                  <a:gd name="T27" fmla="*/ 1125 h 1546"/>
                  <a:gd name="T28" fmla="*/ 1344 w 1972"/>
                  <a:gd name="T29" fmla="*/ 1224 h 1546"/>
                  <a:gd name="T30" fmla="*/ 1131 w 1972"/>
                  <a:gd name="T31" fmla="*/ 1380 h 1546"/>
                  <a:gd name="T32" fmla="*/ 720 w 1972"/>
                  <a:gd name="T33" fmla="*/ 1550 h 1546"/>
                  <a:gd name="T34" fmla="*/ 592 w 1972"/>
                  <a:gd name="T35" fmla="*/ 1494 h 1546"/>
                  <a:gd name="T36" fmla="*/ 298 w 1972"/>
                  <a:gd name="T37" fmla="*/ 1380 h 1546"/>
                  <a:gd name="T38" fmla="*/ 99 w 1972"/>
                  <a:gd name="T39" fmla="*/ 1281 h 1546"/>
                  <a:gd name="T40" fmla="*/ 185 w 1972"/>
                  <a:gd name="T41" fmla="*/ 969 h 1546"/>
                  <a:gd name="T42" fmla="*/ 326 w 1972"/>
                  <a:gd name="T43" fmla="*/ 869 h 1546"/>
                  <a:gd name="T44" fmla="*/ 369 w 1972"/>
                  <a:gd name="T45" fmla="*/ 841 h 1546"/>
                  <a:gd name="T46" fmla="*/ 411 w 1972"/>
                  <a:gd name="T47" fmla="*/ 813 h 1546"/>
                  <a:gd name="T48" fmla="*/ 440 w 1972"/>
                  <a:gd name="T49" fmla="*/ 799 h 1546"/>
                  <a:gd name="T50" fmla="*/ 440 w 1972"/>
                  <a:gd name="T51" fmla="*/ 799 h 1546"/>
                  <a:gd name="T52" fmla="*/ 482 w 1972"/>
                  <a:gd name="T53" fmla="*/ 766 h 1546"/>
                  <a:gd name="T54" fmla="*/ 549 w 1972"/>
                  <a:gd name="T55" fmla="*/ 738 h 1546"/>
                  <a:gd name="T56" fmla="*/ 563 w 1972"/>
                  <a:gd name="T57" fmla="*/ 724 h 1546"/>
                  <a:gd name="T58" fmla="*/ 620 w 1972"/>
                  <a:gd name="T59" fmla="*/ 695 h 1546"/>
                  <a:gd name="T60" fmla="*/ 634 w 1972"/>
                  <a:gd name="T61" fmla="*/ 695 h 1546"/>
                  <a:gd name="T62" fmla="*/ 677 w 1972"/>
                  <a:gd name="T63" fmla="*/ 681 h 1546"/>
                  <a:gd name="T64" fmla="*/ 691 w 1972"/>
                  <a:gd name="T65" fmla="*/ 681 h 1546"/>
                  <a:gd name="T66" fmla="*/ 705 w 1972"/>
                  <a:gd name="T67" fmla="*/ 667 h 1546"/>
                  <a:gd name="T68" fmla="*/ 720 w 1972"/>
                  <a:gd name="T69" fmla="*/ 639 h 1546"/>
                  <a:gd name="T70" fmla="*/ 762 w 1972"/>
                  <a:gd name="T71" fmla="*/ 582 h 1546"/>
                  <a:gd name="T72" fmla="*/ 876 w 1972"/>
                  <a:gd name="T73" fmla="*/ 369 h 1546"/>
                  <a:gd name="T74" fmla="*/ 918 w 1972"/>
                  <a:gd name="T75" fmla="*/ 298 h 1546"/>
                  <a:gd name="T76" fmla="*/ 946 w 1972"/>
                  <a:gd name="T77" fmla="*/ 284 h 1546"/>
                  <a:gd name="T78" fmla="*/ 975 w 1972"/>
                  <a:gd name="T79" fmla="*/ 256 h 1546"/>
                  <a:gd name="T80" fmla="*/ 1102 w 1972"/>
                  <a:gd name="T81" fmla="*/ 170 h 1546"/>
                  <a:gd name="T82" fmla="*/ 1173 w 1972"/>
                  <a:gd name="T83" fmla="*/ 114 h 1546"/>
                  <a:gd name="T84" fmla="*/ 1301 w 1972"/>
                  <a:gd name="T85" fmla="*/ 85 h 1546"/>
                  <a:gd name="T86" fmla="*/ 1344 w 1972"/>
                  <a:gd name="T87" fmla="*/ 71 h 1546"/>
                  <a:gd name="T88" fmla="*/ 1496 w 1972"/>
                  <a:gd name="T89" fmla="*/ 14 h 1546"/>
                  <a:gd name="T90" fmla="*/ 1510 w 1972"/>
                  <a:gd name="T91" fmla="*/ 14 h 1546"/>
                  <a:gd name="T92" fmla="*/ 1524 w 1972"/>
                  <a:gd name="T93" fmla="*/ 57 h 1546"/>
                  <a:gd name="T94" fmla="*/ 1595 w 1972"/>
                  <a:gd name="T95" fmla="*/ 128 h 1546"/>
                  <a:gd name="T96" fmla="*/ 1737 w 1972"/>
                  <a:gd name="T97" fmla="*/ 256 h 1546"/>
                  <a:gd name="T98" fmla="*/ 1793 w 1972"/>
                  <a:gd name="T99" fmla="*/ 326 h 1546"/>
                  <a:gd name="T100" fmla="*/ 1864 w 1972"/>
                  <a:gd name="T101" fmla="*/ 383 h 1546"/>
                  <a:gd name="T102" fmla="*/ 1878 w 1972"/>
                  <a:gd name="T103" fmla="*/ 397 h 1546"/>
                  <a:gd name="T104" fmla="*/ 1921 w 1972"/>
                  <a:gd name="T105" fmla="*/ 426 h 1546"/>
                  <a:gd name="T106" fmla="*/ 1921 w 1972"/>
                  <a:gd name="T107" fmla="*/ 440 h 1546"/>
                  <a:gd name="T108" fmla="*/ 1935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6" name="Freeform 55"/>
              <p:cNvSpPr>
                <a:spLocks/>
              </p:cNvSpPr>
              <p:nvPr/>
            </p:nvSpPr>
            <p:spPr bwMode="auto">
              <a:xfrm>
                <a:off x="0" y="3036"/>
                <a:ext cx="3147" cy="2595"/>
              </a:xfrm>
              <a:custGeom>
                <a:avLst/>
                <a:gdLst>
                  <a:gd name="T0" fmla="*/ 3003 w 3148"/>
                  <a:gd name="T1" fmla="*/ 639 h 2596"/>
                  <a:gd name="T2" fmla="*/ 3017 w 3148"/>
                  <a:gd name="T3" fmla="*/ 653 h 2596"/>
                  <a:gd name="T4" fmla="*/ 3017 w 3148"/>
                  <a:gd name="T5" fmla="*/ 653 h 2596"/>
                  <a:gd name="T6" fmla="*/ 3031 w 3148"/>
                  <a:gd name="T7" fmla="*/ 667 h 2596"/>
                  <a:gd name="T8" fmla="*/ 3059 w 3148"/>
                  <a:gd name="T9" fmla="*/ 710 h 2596"/>
                  <a:gd name="T10" fmla="*/ 3116 w 3148"/>
                  <a:gd name="T11" fmla="*/ 809 h 2596"/>
                  <a:gd name="T12" fmla="*/ 3144 w 3148"/>
                  <a:gd name="T13" fmla="*/ 852 h 2596"/>
                  <a:gd name="T14" fmla="*/ 2988 w 3148"/>
                  <a:gd name="T15" fmla="*/ 894 h 2596"/>
                  <a:gd name="T16" fmla="*/ 2832 w 3148"/>
                  <a:gd name="T17" fmla="*/ 965 h 2596"/>
                  <a:gd name="T18" fmla="*/ 2620 w 3148"/>
                  <a:gd name="T19" fmla="*/ 1036 h 2596"/>
                  <a:gd name="T20" fmla="*/ 2492 w 3148"/>
                  <a:gd name="T21" fmla="*/ 1079 h 2596"/>
                  <a:gd name="T22" fmla="*/ 2350 w 3148"/>
                  <a:gd name="T23" fmla="*/ 1164 h 2596"/>
                  <a:gd name="T24" fmla="*/ 2208 w 3148"/>
                  <a:gd name="T25" fmla="*/ 1263 h 2596"/>
                  <a:gd name="T26" fmla="*/ 2152 w 3148"/>
                  <a:gd name="T27" fmla="*/ 1316 h 2596"/>
                  <a:gd name="T28" fmla="*/ 1996 w 3148"/>
                  <a:gd name="T29" fmla="*/ 1614 h 2596"/>
                  <a:gd name="T30" fmla="*/ 1967 w 3148"/>
                  <a:gd name="T31" fmla="*/ 1642 h 2596"/>
                  <a:gd name="T32" fmla="*/ 1939 w 3148"/>
                  <a:gd name="T33" fmla="*/ 1656 h 2596"/>
                  <a:gd name="T34" fmla="*/ 1882 w 3148"/>
                  <a:gd name="T35" fmla="*/ 1670 h 2596"/>
                  <a:gd name="T36" fmla="*/ 1811 w 3148"/>
                  <a:gd name="T37" fmla="*/ 1713 h 2596"/>
                  <a:gd name="T38" fmla="*/ 1740 w 3148"/>
                  <a:gd name="T39" fmla="*/ 1755 h 2596"/>
                  <a:gd name="T40" fmla="*/ 1698 w 3148"/>
                  <a:gd name="T41" fmla="*/ 1770 h 2596"/>
                  <a:gd name="T42" fmla="*/ 1641 w 3148"/>
                  <a:gd name="T43" fmla="*/ 1798 h 2596"/>
                  <a:gd name="T44" fmla="*/ 1475 w 3148"/>
                  <a:gd name="T45" fmla="*/ 1897 h 2596"/>
                  <a:gd name="T46" fmla="*/ 1120 w 3148"/>
                  <a:gd name="T47" fmla="*/ 2266 h 2596"/>
                  <a:gd name="T48" fmla="*/ 369 w 3148"/>
                  <a:gd name="T49" fmla="*/ 2550 h 2596"/>
                  <a:gd name="T50" fmla="*/ 397 w 3148"/>
                  <a:gd name="T51" fmla="*/ 2379 h 2596"/>
                  <a:gd name="T52" fmla="*/ 681 w 3148"/>
                  <a:gd name="T53" fmla="*/ 1982 h 2596"/>
                  <a:gd name="T54" fmla="*/ 411 w 3148"/>
                  <a:gd name="T55" fmla="*/ 1741 h 2596"/>
                  <a:gd name="T56" fmla="*/ 596 w 3148"/>
                  <a:gd name="T57" fmla="*/ 1107 h 2596"/>
                  <a:gd name="T58" fmla="*/ 993 w 3148"/>
                  <a:gd name="T59" fmla="*/ 823 h 2596"/>
                  <a:gd name="T60" fmla="*/ 1584 w 3148"/>
                  <a:gd name="T61" fmla="*/ 625 h 2596"/>
                  <a:gd name="T62" fmla="*/ 1684 w 3148"/>
                  <a:gd name="T63" fmla="*/ 582 h 2596"/>
                  <a:gd name="T64" fmla="*/ 1783 w 3148"/>
                  <a:gd name="T65" fmla="*/ 540 h 2596"/>
                  <a:gd name="T66" fmla="*/ 1911 w 3148"/>
                  <a:gd name="T67" fmla="*/ 483 h 2596"/>
                  <a:gd name="T68" fmla="*/ 2024 w 3148"/>
                  <a:gd name="T69" fmla="*/ 426 h 2596"/>
                  <a:gd name="T70" fmla="*/ 2265 w 3148"/>
                  <a:gd name="T71" fmla="*/ 298 h 2596"/>
                  <a:gd name="T72" fmla="*/ 2435 w 3148"/>
                  <a:gd name="T73" fmla="*/ 199 h 2596"/>
                  <a:gd name="T74" fmla="*/ 2563 w 3148"/>
                  <a:gd name="T75" fmla="*/ 142 h 2596"/>
                  <a:gd name="T76" fmla="*/ 2719 w 3148"/>
                  <a:gd name="T77" fmla="*/ 43 h 2596"/>
                  <a:gd name="T78" fmla="*/ 2776 w 3148"/>
                  <a:gd name="T79" fmla="*/ 15 h 2596"/>
                  <a:gd name="T80" fmla="*/ 2861 w 3148"/>
                  <a:gd name="T81" fmla="*/ 128 h 2596"/>
                  <a:gd name="T82" fmla="*/ 2861 w 3148"/>
                  <a:gd name="T83" fmla="*/ 142 h 2596"/>
                  <a:gd name="T84" fmla="*/ 2818 w 3148"/>
                  <a:gd name="T85" fmla="*/ 171 h 2596"/>
                  <a:gd name="T86" fmla="*/ 2804 w 3148"/>
                  <a:gd name="T87" fmla="*/ 185 h 2596"/>
                  <a:gd name="T88" fmla="*/ 2818 w 3148"/>
                  <a:gd name="T89" fmla="*/ 242 h 2596"/>
                  <a:gd name="T90" fmla="*/ 2847 w 3148"/>
                  <a:gd name="T91" fmla="*/ 298 h 2596"/>
                  <a:gd name="T92" fmla="*/ 2847 w 3148"/>
                  <a:gd name="T93" fmla="*/ 341 h 2596"/>
                  <a:gd name="T94" fmla="*/ 2832 w 3148"/>
                  <a:gd name="T95" fmla="*/ 412 h 2596"/>
                  <a:gd name="T96" fmla="*/ 2790 w 3148"/>
                  <a:gd name="T97" fmla="*/ 525 h 2596"/>
                  <a:gd name="T98" fmla="*/ 2790 w 3148"/>
                  <a:gd name="T99" fmla="*/ 540 h 2596"/>
                  <a:gd name="T100" fmla="*/ 2790 w 3148"/>
                  <a:gd name="T101" fmla="*/ 554 h 2596"/>
                  <a:gd name="T102" fmla="*/ 2861 w 3148"/>
                  <a:gd name="T103" fmla="*/ 568 h 2596"/>
                  <a:gd name="T104" fmla="*/ 2903 w 3148"/>
                  <a:gd name="T105" fmla="*/ 582 h 2596"/>
                  <a:gd name="T106" fmla="*/ 2946 w 3148"/>
                  <a:gd name="T107" fmla="*/ 582 h 2596"/>
                  <a:gd name="T108" fmla="*/ 2988 w 3148"/>
                  <a:gd name="T109" fmla="*/ 610 h 2596"/>
                  <a:gd name="T110" fmla="*/ 3003 w 3148"/>
                  <a:gd name="T111" fmla="*/ 625 h 2596"/>
                  <a:gd name="T112" fmla="*/ 3003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7"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28"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29"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70 h 1631"/>
                  <a:gd name="T8" fmla="*/ 951 w 1206"/>
                  <a:gd name="T9" fmla="*/ 293 h 1631"/>
                  <a:gd name="T10" fmla="*/ 951 w 1206"/>
                  <a:gd name="T11" fmla="*/ 396 h 1631"/>
                  <a:gd name="T12" fmla="*/ 936 w 1206"/>
                  <a:gd name="T13" fmla="*/ 567 h 1631"/>
                  <a:gd name="T14" fmla="*/ 908 w 1206"/>
                  <a:gd name="T15" fmla="*/ 783 h 1631"/>
                  <a:gd name="T16" fmla="*/ 993 w 1206"/>
                  <a:gd name="T17" fmla="*/ 822 h 1631"/>
                  <a:gd name="T18" fmla="*/ 1107 w 1206"/>
                  <a:gd name="T19" fmla="*/ 822 h 1631"/>
                  <a:gd name="T20" fmla="*/ 1135 w 1206"/>
                  <a:gd name="T21" fmla="*/ 812 h 1631"/>
                  <a:gd name="T22" fmla="*/ 1178 w 1206"/>
                  <a:gd name="T23" fmla="*/ 812 h 1631"/>
                  <a:gd name="T24" fmla="*/ 1149 w 1206"/>
                  <a:gd name="T25" fmla="*/ 822 h 1631"/>
                  <a:gd name="T26" fmla="*/ 1149 w 1206"/>
                  <a:gd name="T27" fmla="*/ 822 h 1631"/>
                  <a:gd name="T28" fmla="*/ 1206 w 1206"/>
                  <a:gd name="T29" fmla="*/ 831 h 1631"/>
                  <a:gd name="T30" fmla="*/ 1178 w 1206"/>
                  <a:gd name="T31" fmla="*/ 831 h 1631"/>
                  <a:gd name="T32" fmla="*/ 1149 w 1206"/>
                  <a:gd name="T33" fmla="*/ 831 h 1631"/>
                  <a:gd name="T34" fmla="*/ 1121 w 1206"/>
                  <a:gd name="T35" fmla="*/ 850 h 1631"/>
                  <a:gd name="T36" fmla="*/ 1121 w 1206"/>
                  <a:gd name="T37" fmla="*/ 869 h 1631"/>
                  <a:gd name="T38" fmla="*/ 1107 w 1206"/>
                  <a:gd name="T39" fmla="*/ 878 h 1631"/>
                  <a:gd name="T40" fmla="*/ 1092 w 1206"/>
                  <a:gd name="T41" fmla="*/ 916 h 1631"/>
                  <a:gd name="T42" fmla="*/ 1107 w 1206"/>
                  <a:gd name="T43" fmla="*/ 934 h 1631"/>
                  <a:gd name="T44" fmla="*/ 1107 w 1206"/>
                  <a:gd name="T45" fmla="*/ 954 h 1631"/>
                  <a:gd name="T46" fmla="*/ 1078 w 1206"/>
                  <a:gd name="T47" fmla="*/ 974 h 1631"/>
                  <a:gd name="T48" fmla="*/ 1078 w 1206"/>
                  <a:gd name="T49" fmla="*/ 1030 h 1631"/>
                  <a:gd name="T50" fmla="*/ 1036 w 1206"/>
                  <a:gd name="T51" fmla="*/ 1086 h 1631"/>
                  <a:gd name="T52" fmla="*/ 837 w 1206"/>
                  <a:gd name="T53" fmla="*/ 1048 h 1631"/>
                  <a:gd name="T54" fmla="*/ 738 w 1206"/>
                  <a:gd name="T55" fmla="*/ 1020 h 1631"/>
                  <a:gd name="T56" fmla="*/ 681 w 1206"/>
                  <a:gd name="T57" fmla="*/ 1011 h 1631"/>
                  <a:gd name="T58" fmla="*/ 624 w 1206"/>
                  <a:gd name="T59" fmla="*/ 1011 h 1631"/>
                  <a:gd name="T60" fmla="*/ 582 w 1206"/>
                  <a:gd name="T61" fmla="*/ 1002 h 1631"/>
                  <a:gd name="T62" fmla="*/ 454 w 1206"/>
                  <a:gd name="T63" fmla="*/ 991 h 1631"/>
                  <a:gd name="T64" fmla="*/ 241 w 1206"/>
                  <a:gd name="T65" fmla="*/ 945 h 1631"/>
                  <a:gd name="T66" fmla="*/ 227 w 1206"/>
                  <a:gd name="T67" fmla="*/ 974 h 1631"/>
                  <a:gd name="T68" fmla="*/ 213 w 1206"/>
                  <a:gd name="T69" fmla="*/ 991 h 1631"/>
                  <a:gd name="T70" fmla="*/ 114 w 1206"/>
                  <a:gd name="T71" fmla="*/ 991 h 1631"/>
                  <a:gd name="T72" fmla="*/ 0 w 1206"/>
                  <a:gd name="T73" fmla="*/ 974 h 1631"/>
                  <a:gd name="T74" fmla="*/ 15 w 1206"/>
                  <a:gd name="T75" fmla="*/ 775 h 1631"/>
                  <a:gd name="T76" fmla="*/ 29 w 1206"/>
                  <a:gd name="T77" fmla="*/ 727 h 1631"/>
                  <a:gd name="T78" fmla="*/ 43 w 1206"/>
                  <a:gd name="T79" fmla="*/ 690 h 1631"/>
                  <a:gd name="T80" fmla="*/ 57 w 1206"/>
                  <a:gd name="T81" fmla="*/ 670 h 1631"/>
                  <a:gd name="T82" fmla="*/ 57 w 1206"/>
                  <a:gd name="T83" fmla="*/ 643 h 1631"/>
                  <a:gd name="T84" fmla="*/ 29 w 1206"/>
                  <a:gd name="T85" fmla="*/ 585 h 1631"/>
                  <a:gd name="T86" fmla="*/ 15 w 1206"/>
                  <a:gd name="T87" fmla="*/ 548 h 1631"/>
                  <a:gd name="T88" fmla="*/ 57 w 1206"/>
                  <a:gd name="T89" fmla="*/ 538 h 1631"/>
                  <a:gd name="T90" fmla="*/ 85 w 1206"/>
                  <a:gd name="T91" fmla="*/ 471 h 1631"/>
                  <a:gd name="T92" fmla="*/ 100 w 1206"/>
                  <a:gd name="T93" fmla="*/ 425 h 1631"/>
                  <a:gd name="T94" fmla="*/ 114 w 1206"/>
                  <a:gd name="T95" fmla="*/ 369 h 1631"/>
                  <a:gd name="T96" fmla="*/ 100 w 1206"/>
                  <a:gd name="T97" fmla="*/ 350 h 1631"/>
                  <a:gd name="T98" fmla="*/ 85 w 1206"/>
                  <a:gd name="T99" fmla="*/ 321 h 1631"/>
                  <a:gd name="T100" fmla="*/ 100 w 1206"/>
                  <a:gd name="T101" fmla="*/ 303 h 1631"/>
                  <a:gd name="T102" fmla="*/ 85 w 1206"/>
                  <a:gd name="T103" fmla="*/ 275 h 1631"/>
                  <a:gd name="T104" fmla="*/ 85 w 1206"/>
                  <a:gd name="T105" fmla="*/ 245 h 1631"/>
                  <a:gd name="T106" fmla="*/ 85 w 1206"/>
                  <a:gd name="T107" fmla="*/ 207 h 1631"/>
                  <a:gd name="T108" fmla="*/ 100 w 1206"/>
                  <a:gd name="T109" fmla="*/ 198 h 1631"/>
                  <a:gd name="T110" fmla="*/ 213 w 1206"/>
                  <a:gd name="T111" fmla="*/ 142 h 1631"/>
                  <a:gd name="T112" fmla="*/ 284 w 1206"/>
                  <a:gd name="T113" fmla="*/ 75 h 1631"/>
                  <a:gd name="T114" fmla="*/ 397 w 1206"/>
                  <a:gd name="T115" fmla="*/ 20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30" name="Freeform 51"/>
              <p:cNvSpPr>
                <a:spLocks/>
              </p:cNvSpPr>
              <p:nvPr/>
            </p:nvSpPr>
            <p:spPr bwMode="auto">
              <a:xfrm>
                <a:off x="5036" y="4543"/>
                <a:ext cx="1459" cy="1445"/>
              </a:xfrm>
              <a:custGeom>
                <a:avLst/>
                <a:gdLst>
                  <a:gd name="T0" fmla="*/ 666 w 1460"/>
                  <a:gd name="T1" fmla="*/ 14 h 1447"/>
                  <a:gd name="T2" fmla="*/ 723 w 1460"/>
                  <a:gd name="T3" fmla="*/ 14 h 1447"/>
                  <a:gd name="T4" fmla="*/ 804 w 1460"/>
                  <a:gd name="T5" fmla="*/ 29 h 1447"/>
                  <a:gd name="T6" fmla="*/ 889 w 1460"/>
                  <a:gd name="T7" fmla="*/ 43 h 1447"/>
                  <a:gd name="T8" fmla="*/ 946 w 1460"/>
                  <a:gd name="T9" fmla="*/ 43 h 1447"/>
                  <a:gd name="T10" fmla="*/ 974 w 1460"/>
                  <a:gd name="T11" fmla="*/ 43 h 1447"/>
                  <a:gd name="T12" fmla="*/ 1045 w 1460"/>
                  <a:gd name="T13" fmla="*/ 57 h 1447"/>
                  <a:gd name="T14" fmla="*/ 1102 w 1460"/>
                  <a:gd name="T15" fmla="*/ 57 h 1447"/>
                  <a:gd name="T16" fmla="*/ 1144 w 1460"/>
                  <a:gd name="T17" fmla="*/ 57 h 1447"/>
                  <a:gd name="T18" fmla="*/ 1201 w 1460"/>
                  <a:gd name="T19" fmla="*/ 100 h 1447"/>
                  <a:gd name="T20" fmla="*/ 1272 w 1460"/>
                  <a:gd name="T21" fmla="*/ 128 h 1447"/>
                  <a:gd name="T22" fmla="*/ 1329 w 1460"/>
                  <a:gd name="T23" fmla="*/ 128 h 1447"/>
                  <a:gd name="T24" fmla="*/ 1357 w 1460"/>
                  <a:gd name="T25" fmla="*/ 170 h 1447"/>
                  <a:gd name="T26" fmla="*/ 1343 w 1460"/>
                  <a:gd name="T27" fmla="*/ 199 h 1447"/>
                  <a:gd name="T28" fmla="*/ 1357 w 1460"/>
                  <a:gd name="T29" fmla="*/ 256 h 1447"/>
                  <a:gd name="T30" fmla="*/ 1371 w 1460"/>
                  <a:gd name="T31" fmla="*/ 284 h 1447"/>
                  <a:gd name="T32" fmla="*/ 1371 w 1460"/>
                  <a:gd name="T33" fmla="*/ 312 h 1447"/>
                  <a:gd name="T34" fmla="*/ 1386 w 1460"/>
                  <a:gd name="T35" fmla="*/ 326 h 1447"/>
                  <a:gd name="T36" fmla="*/ 1428 w 1460"/>
                  <a:gd name="T37" fmla="*/ 326 h 1447"/>
                  <a:gd name="T38" fmla="*/ 1456 w 1460"/>
                  <a:gd name="T39" fmla="*/ 355 h 1447"/>
                  <a:gd name="T40" fmla="*/ 1456 w 1460"/>
                  <a:gd name="T41" fmla="*/ 408 h 1447"/>
                  <a:gd name="T42" fmla="*/ 1414 w 1460"/>
                  <a:gd name="T43" fmla="*/ 450 h 1447"/>
                  <a:gd name="T44" fmla="*/ 1244 w 1460"/>
                  <a:gd name="T45" fmla="*/ 436 h 1447"/>
                  <a:gd name="T46" fmla="*/ 1272 w 1460"/>
                  <a:gd name="T47" fmla="*/ 493 h 1447"/>
                  <a:gd name="T48" fmla="*/ 1272 w 1460"/>
                  <a:gd name="T49" fmla="*/ 549 h 1447"/>
                  <a:gd name="T50" fmla="*/ 1371 w 1460"/>
                  <a:gd name="T51" fmla="*/ 691 h 1447"/>
                  <a:gd name="T52" fmla="*/ 1329 w 1460"/>
                  <a:gd name="T53" fmla="*/ 847 h 1447"/>
                  <a:gd name="T54" fmla="*/ 1286 w 1460"/>
                  <a:gd name="T55" fmla="*/ 989 h 1447"/>
                  <a:gd name="T56" fmla="*/ 1088 w 1460"/>
                  <a:gd name="T57" fmla="*/ 1003 h 1447"/>
                  <a:gd name="T58" fmla="*/ 1088 w 1460"/>
                  <a:gd name="T59" fmla="*/ 1060 h 1447"/>
                  <a:gd name="T60" fmla="*/ 1045 w 1460"/>
                  <a:gd name="T61" fmla="*/ 1212 h 1447"/>
                  <a:gd name="T62" fmla="*/ 1045 w 1460"/>
                  <a:gd name="T63" fmla="*/ 1269 h 1447"/>
                  <a:gd name="T64" fmla="*/ 1045 w 1460"/>
                  <a:gd name="T65" fmla="*/ 1311 h 1447"/>
                  <a:gd name="T66" fmla="*/ 1088 w 1460"/>
                  <a:gd name="T67" fmla="*/ 1397 h 1447"/>
                  <a:gd name="T68" fmla="*/ 1088 w 1460"/>
                  <a:gd name="T69" fmla="*/ 1439 h 1447"/>
                  <a:gd name="T70" fmla="*/ 1045 w 1460"/>
                  <a:gd name="T71" fmla="*/ 1439 h 1447"/>
                  <a:gd name="T72" fmla="*/ 946 w 1460"/>
                  <a:gd name="T73" fmla="*/ 1382 h 1447"/>
                  <a:gd name="T74" fmla="*/ 889 w 1460"/>
                  <a:gd name="T75" fmla="*/ 1311 h 1447"/>
                  <a:gd name="T76" fmla="*/ 761 w 1460"/>
                  <a:gd name="T77" fmla="*/ 1212 h 1447"/>
                  <a:gd name="T78" fmla="*/ 747 w 1460"/>
                  <a:gd name="T79" fmla="*/ 1155 h 1447"/>
                  <a:gd name="T80" fmla="*/ 761 w 1460"/>
                  <a:gd name="T81" fmla="*/ 1113 h 1447"/>
                  <a:gd name="T82" fmla="*/ 638 w 1460"/>
                  <a:gd name="T83" fmla="*/ 1084 h 1447"/>
                  <a:gd name="T84" fmla="*/ 468 w 1460"/>
                  <a:gd name="T85" fmla="*/ 1060 h 1447"/>
                  <a:gd name="T86" fmla="*/ 411 w 1460"/>
                  <a:gd name="T87" fmla="*/ 1113 h 1447"/>
                  <a:gd name="T88" fmla="*/ 326 w 1460"/>
                  <a:gd name="T89" fmla="*/ 1074 h 1447"/>
                  <a:gd name="T90" fmla="*/ 212 w 1460"/>
                  <a:gd name="T91" fmla="*/ 961 h 1447"/>
                  <a:gd name="T92" fmla="*/ 42 w 1460"/>
                  <a:gd name="T93" fmla="*/ 819 h 1447"/>
                  <a:gd name="T94" fmla="*/ 28 w 1460"/>
                  <a:gd name="T95" fmla="*/ 720 h 1447"/>
                  <a:gd name="T96" fmla="*/ 42 w 1460"/>
                  <a:gd name="T97" fmla="*/ 677 h 1447"/>
                  <a:gd name="T98" fmla="*/ 71 w 1460"/>
                  <a:gd name="T99" fmla="*/ 592 h 1447"/>
                  <a:gd name="T100" fmla="*/ 85 w 1460"/>
                  <a:gd name="T101" fmla="*/ 549 h 1447"/>
                  <a:gd name="T102" fmla="*/ 85 w 1460"/>
                  <a:gd name="T103" fmla="*/ 521 h 1447"/>
                  <a:gd name="T104" fmla="*/ 99 w 1460"/>
                  <a:gd name="T105" fmla="*/ 464 h 1447"/>
                  <a:gd name="T106" fmla="*/ 113 w 1460"/>
                  <a:gd name="T107" fmla="*/ 436 h 1447"/>
                  <a:gd name="T108" fmla="*/ 127 w 1460"/>
                  <a:gd name="T109" fmla="*/ 365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1"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33" name="Freeform 48"/>
              <p:cNvSpPr>
                <a:spLocks/>
              </p:cNvSpPr>
              <p:nvPr/>
            </p:nvSpPr>
            <p:spPr bwMode="auto">
              <a:xfrm>
                <a:off x="556" y="1829"/>
                <a:ext cx="2664" cy="2171"/>
              </a:xfrm>
              <a:custGeom>
                <a:avLst/>
                <a:gdLst>
                  <a:gd name="T0" fmla="*/ 0 w 2666"/>
                  <a:gd name="T1" fmla="*/ 1833 h 2170"/>
                  <a:gd name="T2" fmla="*/ 57 w 2666"/>
                  <a:gd name="T3" fmla="*/ 1720 h 2170"/>
                  <a:gd name="T4" fmla="*/ 184 w 2666"/>
                  <a:gd name="T5" fmla="*/ 1521 h 2170"/>
                  <a:gd name="T6" fmla="*/ 284 w 2666"/>
                  <a:gd name="T7" fmla="*/ 1365 h 2170"/>
                  <a:gd name="T8" fmla="*/ 383 w 2666"/>
                  <a:gd name="T9" fmla="*/ 1238 h 2170"/>
                  <a:gd name="T10" fmla="*/ 468 w 2666"/>
                  <a:gd name="T11" fmla="*/ 1181 h 2170"/>
                  <a:gd name="T12" fmla="*/ 567 w 2666"/>
                  <a:gd name="T13" fmla="*/ 1138 h 2170"/>
                  <a:gd name="T14" fmla="*/ 833 w 2666"/>
                  <a:gd name="T15" fmla="*/ 1049 h 2170"/>
                  <a:gd name="T16" fmla="*/ 904 w 2666"/>
                  <a:gd name="T17" fmla="*/ 1021 h 2170"/>
                  <a:gd name="T18" fmla="*/ 932 w 2666"/>
                  <a:gd name="T19" fmla="*/ 964 h 2170"/>
                  <a:gd name="T20" fmla="*/ 1003 w 2666"/>
                  <a:gd name="T21" fmla="*/ 851 h 2170"/>
                  <a:gd name="T22" fmla="*/ 1045 w 2666"/>
                  <a:gd name="T23" fmla="*/ 794 h 2170"/>
                  <a:gd name="T24" fmla="*/ 1074 w 2666"/>
                  <a:gd name="T25" fmla="*/ 780 h 2170"/>
                  <a:gd name="T26" fmla="*/ 1130 w 2666"/>
                  <a:gd name="T27" fmla="*/ 737 h 2170"/>
                  <a:gd name="T28" fmla="*/ 1201 w 2666"/>
                  <a:gd name="T29" fmla="*/ 695 h 2170"/>
                  <a:gd name="T30" fmla="*/ 1301 w 2666"/>
                  <a:gd name="T31" fmla="*/ 638 h 2170"/>
                  <a:gd name="T32" fmla="*/ 1414 w 2666"/>
                  <a:gd name="T33" fmla="*/ 595 h 2170"/>
                  <a:gd name="T34" fmla="*/ 1528 w 2666"/>
                  <a:gd name="T35" fmla="*/ 553 h 2170"/>
                  <a:gd name="T36" fmla="*/ 1613 w 2666"/>
                  <a:gd name="T37" fmla="*/ 510 h 2170"/>
                  <a:gd name="T38" fmla="*/ 1698 w 2666"/>
                  <a:gd name="T39" fmla="*/ 439 h 2170"/>
                  <a:gd name="T40" fmla="*/ 1740 w 2666"/>
                  <a:gd name="T41" fmla="*/ 340 h 2170"/>
                  <a:gd name="T42" fmla="*/ 1726 w 2666"/>
                  <a:gd name="T43" fmla="*/ 269 h 2170"/>
                  <a:gd name="T44" fmla="*/ 1684 w 2666"/>
                  <a:gd name="T45" fmla="*/ 156 h 2170"/>
                  <a:gd name="T46" fmla="*/ 1655 w 2666"/>
                  <a:gd name="T47" fmla="*/ 56 h 2170"/>
                  <a:gd name="T48" fmla="*/ 1684 w 2666"/>
                  <a:gd name="T49" fmla="*/ 14 h 2170"/>
                  <a:gd name="T50" fmla="*/ 1868 w 2666"/>
                  <a:gd name="T51" fmla="*/ 56 h 2170"/>
                  <a:gd name="T52" fmla="*/ 1911 w 2666"/>
                  <a:gd name="T53" fmla="*/ 70 h 2170"/>
                  <a:gd name="T54" fmla="*/ 1939 w 2666"/>
                  <a:gd name="T55" fmla="*/ 85 h 2170"/>
                  <a:gd name="T56" fmla="*/ 1967 w 2666"/>
                  <a:gd name="T57" fmla="*/ 99 h 2170"/>
                  <a:gd name="T58" fmla="*/ 2006 w 2666"/>
                  <a:gd name="T59" fmla="*/ 127 h 2170"/>
                  <a:gd name="T60" fmla="*/ 2034 w 2666"/>
                  <a:gd name="T61" fmla="*/ 156 h 2170"/>
                  <a:gd name="T62" fmla="*/ 2048 w 2666"/>
                  <a:gd name="T63" fmla="*/ 170 h 2170"/>
                  <a:gd name="T64" fmla="*/ 2091 w 2666"/>
                  <a:gd name="T65" fmla="*/ 226 h 2170"/>
                  <a:gd name="T66" fmla="*/ 2119 w 2666"/>
                  <a:gd name="T67" fmla="*/ 269 h 2170"/>
                  <a:gd name="T68" fmla="*/ 2162 w 2666"/>
                  <a:gd name="T69" fmla="*/ 297 h 2170"/>
                  <a:gd name="T70" fmla="*/ 2204 w 2666"/>
                  <a:gd name="T71" fmla="*/ 340 h 2170"/>
                  <a:gd name="T72" fmla="*/ 2247 w 2666"/>
                  <a:gd name="T73" fmla="*/ 411 h 2170"/>
                  <a:gd name="T74" fmla="*/ 2275 w 2666"/>
                  <a:gd name="T75" fmla="*/ 453 h 2170"/>
                  <a:gd name="T76" fmla="*/ 2318 w 2666"/>
                  <a:gd name="T77" fmla="*/ 510 h 2170"/>
                  <a:gd name="T78" fmla="*/ 2346 w 2666"/>
                  <a:gd name="T79" fmla="*/ 553 h 2170"/>
                  <a:gd name="T80" fmla="*/ 2403 w 2666"/>
                  <a:gd name="T81" fmla="*/ 624 h 2170"/>
                  <a:gd name="T82" fmla="*/ 2431 w 2666"/>
                  <a:gd name="T83" fmla="*/ 680 h 2170"/>
                  <a:gd name="T84" fmla="*/ 2460 w 2666"/>
                  <a:gd name="T85" fmla="*/ 709 h 2170"/>
                  <a:gd name="T86" fmla="*/ 2488 w 2666"/>
                  <a:gd name="T87" fmla="*/ 765 h 2170"/>
                  <a:gd name="T88" fmla="*/ 2545 w 2666"/>
                  <a:gd name="T89" fmla="*/ 836 h 2170"/>
                  <a:gd name="T90" fmla="*/ 2573 w 2666"/>
                  <a:gd name="T91" fmla="*/ 879 h 2170"/>
                  <a:gd name="T92" fmla="*/ 2658 w 2666"/>
                  <a:gd name="T93" fmla="*/ 1007 h 2170"/>
                  <a:gd name="T94" fmla="*/ 2502 w 2666"/>
                  <a:gd name="T95" fmla="*/ 1124 h 2170"/>
                  <a:gd name="T96" fmla="*/ 2389 w 2666"/>
                  <a:gd name="T97" fmla="*/ 1209 h 2170"/>
                  <a:gd name="T98" fmla="*/ 2233 w 2666"/>
                  <a:gd name="T99" fmla="*/ 1308 h 2170"/>
                  <a:gd name="T100" fmla="*/ 2133 w 2666"/>
                  <a:gd name="T101" fmla="*/ 1379 h 2170"/>
                  <a:gd name="T102" fmla="*/ 2006 w 2666"/>
                  <a:gd name="T103" fmla="*/ 1450 h 2170"/>
                  <a:gd name="T104" fmla="*/ 1740 w 2666"/>
                  <a:gd name="T105" fmla="*/ 1592 h 2170"/>
                  <a:gd name="T106" fmla="*/ 1485 w 2666"/>
                  <a:gd name="T107" fmla="*/ 1734 h 2170"/>
                  <a:gd name="T108" fmla="*/ 1343 w 2666"/>
                  <a:gd name="T109" fmla="*/ 1791 h 2170"/>
                  <a:gd name="T110" fmla="*/ 1216 w 2666"/>
                  <a:gd name="T111" fmla="*/ 1848 h 2170"/>
                  <a:gd name="T112" fmla="*/ 1102 w 2666"/>
                  <a:gd name="T113" fmla="*/ 1904 h 2170"/>
                  <a:gd name="T114" fmla="*/ 539 w 2666"/>
                  <a:gd name="T115" fmla="*/ 2089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3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p:spPr>
            <p:txBody>
              <a:bodyPr/>
              <a:lstStyle/>
              <a:p>
                <a:endParaRPr lang="ja-JP" altLang="en-US"/>
              </a:p>
            </p:txBody>
          </p:sp>
          <p:sp>
            <p:nvSpPr>
              <p:cNvPr id="13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36" name="Freeform 45"/>
              <p:cNvSpPr>
                <a:spLocks/>
              </p:cNvSpPr>
              <p:nvPr/>
            </p:nvSpPr>
            <p:spPr bwMode="auto">
              <a:xfrm>
                <a:off x="6311" y="2169"/>
                <a:ext cx="1475" cy="1512"/>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37" name="Freeform 44"/>
              <p:cNvSpPr>
                <a:spLocks/>
              </p:cNvSpPr>
              <p:nvPr/>
            </p:nvSpPr>
            <p:spPr bwMode="auto">
              <a:xfrm>
                <a:off x="4381" y="4116"/>
                <a:ext cx="994" cy="1317"/>
              </a:xfrm>
              <a:custGeom>
                <a:avLst/>
                <a:gdLst>
                  <a:gd name="T0" fmla="*/ 969 w 993"/>
                  <a:gd name="T1" fmla="*/ 156 h 1319"/>
                  <a:gd name="T2" fmla="*/ 954 w 993"/>
                  <a:gd name="T3" fmla="*/ 212 h 1319"/>
                  <a:gd name="T4" fmla="*/ 898 w 993"/>
                  <a:gd name="T5" fmla="*/ 378 h 1319"/>
                  <a:gd name="T6" fmla="*/ 884 w 993"/>
                  <a:gd name="T7" fmla="*/ 421 h 1319"/>
                  <a:gd name="T8" fmla="*/ 869 w 993"/>
                  <a:gd name="T9" fmla="*/ 492 h 1319"/>
                  <a:gd name="T10" fmla="*/ 855 w 993"/>
                  <a:gd name="T11" fmla="*/ 563 h 1319"/>
                  <a:gd name="T12" fmla="*/ 841 w 993"/>
                  <a:gd name="T13" fmla="*/ 591 h 1319"/>
                  <a:gd name="T14" fmla="*/ 841 w 993"/>
                  <a:gd name="T15" fmla="*/ 620 h 1319"/>
                  <a:gd name="T16" fmla="*/ 827 w 993"/>
                  <a:gd name="T17" fmla="*/ 648 h 1319"/>
                  <a:gd name="T18" fmla="*/ 813 w 993"/>
                  <a:gd name="T19" fmla="*/ 719 h 1319"/>
                  <a:gd name="T20" fmla="*/ 784 w 993"/>
                  <a:gd name="T21" fmla="*/ 790 h 1319"/>
                  <a:gd name="T22" fmla="*/ 784 w 993"/>
                  <a:gd name="T23" fmla="*/ 832 h 1319"/>
                  <a:gd name="T24" fmla="*/ 770 w 993"/>
                  <a:gd name="T25" fmla="*/ 861 h 1319"/>
                  <a:gd name="T26" fmla="*/ 770 w 993"/>
                  <a:gd name="T27" fmla="*/ 889 h 1319"/>
                  <a:gd name="T28" fmla="*/ 756 w 993"/>
                  <a:gd name="T29" fmla="*/ 903 h 1319"/>
                  <a:gd name="T30" fmla="*/ 756 w 993"/>
                  <a:gd name="T31" fmla="*/ 932 h 1319"/>
                  <a:gd name="T32" fmla="*/ 742 w 993"/>
                  <a:gd name="T33" fmla="*/ 946 h 1319"/>
                  <a:gd name="T34" fmla="*/ 742 w 993"/>
                  <a:gd name="T35" fmla="*/ 960 h 1319"/>
                  <a:gd name="T36" fmla="*/ 742 w 993"/>
                  <a:gd name="T37" fmla="*/ 986 h 1319"/>
                  <a:gd name="T38" fmla="*/ 728 w 993"/>
                  <a:gd name="T39" fmla="*/ 1013 h 1319"/>
                  <a:gd name="T40" fmla="*/ 728 w 993"/>
                  <a:gd name="T41" fmla="*/ 1027 h 1319"/>
                  <a:gd name="T42" fmla="*/ 713 w 993"/>
                  <a:gd name="T43" fmla="*/ 1055 h 1319"/>
                  <a:gd name="T44" fmla="*/ 699 w 993"/>
                  <a:gd name="T45" fmla="*/ 1098 h 1319"/>
                  <a:gd name="T46" fmla="*/ 699 w 993"/>
                  <a:gd name="T47" fmla="*/ 1126 h 1319"/>
                  <a:gd name="T48" fmla="*/ 685 w 993"/>
                  <a:gd name="T49" fmla="*/ 1155 h 1319"/>
                  <a:gd name="T50" fmla="*/ 657 w 993"/>
                  <a:gd name="T51" fmla="*/ 1183 h 1319"/>
                  <a:gd name="T52" fmla="*/ 628 w 993"/>
                  <a:gd name="T53" fmla="*/ 1211 h 1319"/>
                  <a:gd name="T54" fmla="*/ 600 w 993"/>
                  <a:gd name="T55" fmla="*/ 1254 h 1319"/>
                  <a:gd name="T56" fmla="*/ 600 w 993"/>
                  <a:gd name="T57" fmla="*/ 1268 h 1319"/>
                  <a:gd name="T58" fmla="*/ 572 w 993"/>
                  <a:gd name="T59" fmla="*/ 1282 h 1319"/>
                  <a:gd name="T60" fmla="*/ 557 w 993"/>
                  <a:gd name="T61" fmla="*/ 1296 h 1319"/>
                  <a:gd name="T62" fmla="*/ 529 w 993"/>
                  <a:gd name="T63" fmla="*/ 1311 h 1319"/>
                  <a:gd name="T64" fmla="*/ 501 w 993"/>
                  <a:gd name="T65" fmla="*/ 1311 h 1319"/>
                  <a:gd name="T66" fmla="*/ 468 w 993"/>
                  <a:gd name="T67" fmla="*/ 1311 h 1319"/>
                  <a:gd name="T68" fmla="*/ 426 w 993"/>
                  <a:gd name="T69" fmla="*/ 1311 h 1319"/>
                  <a:gd name="T70" fmla="*/ 397 w 993"/>
                  <a:gd name="T71" fmla="*/ 1311 h 1319"/>
                  <a:gd name="T72" fmla="*/ 241 w 993"/>
                  <a:gd name="T73" fmla="*/ 1254 h 1319"/>
                  <a:gd name="T74" fmla="*/ 213 w 993"/>
                  <a:gd name="T75" fmla="*/ 1254 h 1319"/>
                  <a:gd name="T76" fmla="*/ 156 w 993"/>
                  <a:gd name="T77" fmla="*/ 1226 h 1319"/>
                  <a:gd name="T78" fmla="*/ 114 w 993"/>
                  <a:gd name="T79" fmla="*/ 1211 h 1319"/>
                  <a:gd name="T80" fmla="*/ 100 w 993"/>
                  <a:gd name="T81" fmla="*/ 1211 h 1319"/>
                  <a:gd name="T82" fmla="*/ 85 w 993"/>
                  <a:gd name="T83" fmla="*/ 1211 h 1319"/>
                  <a:gd name="T84" fmla="*/ 57 w 993"/>
                  <a:gd name="T85" fmla="*/ 1197 h 1319"/>
                  <a:gd name="T86" fmla="*/ 14 w 993"/>
                  <a:gd name="T87" fmla="*/ 1183 h 1319"/>
                  <a:gd name="T88" fmla="*/ 0 w 993"/>
                  <a:gd name="T89" fmla="*/ 1169 h 1319"/>
                  <a:gd name="T90" fmla="*/ 57 w 993"/>
                  <a:gd name="T91" fmla="*/ 1013 h 1319"/>
                  <a:gd name="T92" fmla="*/ 57 w 993"/>
                  <a:gd name="T93" fmla="*/ 974 h 1319"/>
                  <a:gd name="T94" fmla="*/ 128 w 993"/>
                  <a:gd name="T95" fmla="*/ 960 h 1319"/>
                  <a:gd name="T96" fmla="*/ 156 w 993"/>
                  <a:gd name="T97" fmla="*/ 747 h 1319"/>
                  <a:gd name="T98" fmla="*/ 170 w 993"/>
                  <a:gd name="T99" fmla="*/ 676 h 1319"/>
                  <a:gd name="T100" fmla="*/ 185 w 993"/>
                  <a:gd name="T101" fmla="*/ 464 h 1319"/>
                  <a:gd name="T102" fmla="*/ 284 w 993"/>
                  <a:gd name="T103" fmla="*/ 393 h 1319"/>
                  <a:gd name="T104" fmla="*/ 383 w 993"/>
                  <a:gd name="T105" fmla="*/ 407 h 1319"/>
                  <a:gd name="T106" fmla="*/ 440 w 993"/>
                  <a:gd name="T107" fmla="*/ 407 h 1319"/>
                  <a:gd name="T108" fmla="*/ 515 w 993"/>
                  <a:gd name="T109" fmla="*/ 198 h 1319"/>
                  <a:gd name="T110" fmla="*/ 543 w 993"/>
                  <a:gd name="T111" fmla="*/ 0 h 1319"/>
                  <a:gd name="T112" fmla="*/ 742 w 993"/>
                  <a:gd name="T113" fmla="*/ 28 h 1319"/>
                  <a:gd name="T114" fmla="*/ 813 w 993"/>
                  <a:gd name="T115" fmla="*/ 42 h 1319"/>
                  <a:gd name="T116" fmla="*/ 926 w 993"/>
                  <a:gd name="T117" fmla="*/ 56 h 1319"/>
                  <a:gd name="T118" fmla="*/ 983 w 993"/>
                  <a:gd name="T119" fmla="*/ 85 h 1319"/>
                  <a:gd name="T120" fmla="*/ 983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3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0" name="Freeform 41"/>
              <p:cNvSpPr>
                <a:spLocks/>
              </p:cNvSpPr>
              <p:nvPr/>
            </p:nvSpPr>
            <p:spPr bwMode="auto">
              <a:xfrm>
                <a:off x="5262" y="3773"/>
                <a:ext cx="1205" cy="832"/>
              </a:xfrm>
              <a:custGeom>
                <a:avLst/>
                <a:gdLst>
                  <a:gd name="T0" fmla="*/ 723 w 1205"/>
                  <a:gd name="T1" fmla="*/ 85 h 865"/>
                  <a:gd name="T2" fmla="*/ 751 w 1205"/>
                  <a:gd name="T3" fmla="*/ 96 h 865"/>
                  <a:gd name="T4" fmla="*/ 822 w 1205"/>
                  <a:gd name="T5" fmla="*/ 96 h 865"/>
                  <a:gd name="T6" fmla="*/ 865 w 1205"/>
                  <a:gd name="T7" fmla="*/ 106 h 865"/>
                  <a:gd name="T8" fmla="*/ 936 w 1205"/>
                  <a:gd name="T9" fmla="*/ 127 h 865"/>
                  <a:gd name="T10" fmla="*/ 1021 w 1205"/>
                  <a:gd name="T11" fmla="*/ 148 h 865"/>
                  <a:gd name="T12" fmla="*/ 1205 w 1205"/>
                  <a:gd name="T13" fmla="*/ 190 h 865"/>
                  <a:gd name="T14" fmla="*/ 1191 w 1205"/>
                  <a:gd name="T15" fmla="*/ 233 h 865"/>
                  <a:gd name="T16" fmla="*/ 1205 w 1205"/>
                  <a:gd name="T17" fmla="*/ 244 h 865"/>
                  <a:gd name="T18" fmla="*/ 1205 w 1205"/>
                  <a:gd name="T19" fmla="*/ 265 h 865"/>
                  <a:gd name="T20" fmla="*/ 1191 w 1205"/>
                  <a:gd name="T21" fmla="*/ 297 h 865"/>
                  <a:gd name="T22" fmla="*/ 1177 w 1205"/>
                  <a:gd name="T23" fmla="*/ 328 h 865"/>
                  <a:gd name="T24" fmla="*/ 1163 w 1205"/>
                  <a:gd name="T25" fmla="*/ 361 h 865"/>
                  <a:gd name="T26" fmla="*/ 1163 w 1205"/>
                  <a:gd name="T27" fmla="*/ 424 h 865"/>
                  <a:gd name="T28" fmla="*/ 1163 w 1205"/>
                  <a:gd name="T29" fmla="*/ 455 h 865"/>
                  <a:gd name="T30" fmla="*/ 1148 w 1205"/>
                  <a:gd name="T31" fmla="*/ 477 h 865"/>
                  <a:gd name="T32" fmla="*/ 1134 w 1205"/>
                  <a:gd name="T33" fmla="*/ 520 h 865"/>
                  <a:gd name="T34" fmla="*/ 992 w 1205"/>
                  <a:gd name="T35" fmla="*/ 562 h 865"/>
                  <a:gd name="T36" fmla="*/ 950 w 1205"/>
                  <a:gd name="T37" fmla="*/ 645 h 865"/>
                  <a:gd name="T38" fmla="*/ 921 w 1205"/>
                  <a:gd name="T39" fmla="*/ 637 h 865"/>
                  <a:gd name="T40" fmla="*/ 893 w 1205"/>
                  <a:gd name="T41" fmla="*/ 637 h 865"/>
                  <a:gd name="T42" fmla="*/ 851 w 1205"/>
                  <a:gd name="T43" fmla="*/ 637 h 865"/>
                  <a:gd name="T44" fmla="*/ 822 w 1205"/>
                  <a:gd name="T45" fmla="*/ 637 h 865"/>
                  <a:gd name="T46" fmla="*/ 765 w 1205"/>
                  <a:gd name="T47" fmla="*/ 625 h 865"/>
                  <a:gd name="T48" fmla="*/ 737 w 1205"/>
                  <a:gd name="T49" fmla="*/ 625 h 865"/>
                  <a:gd name="T50" fmla="*/ 723 w 1205"/>
                  <a:gd name="T51" fmla="*/ 625 h 865"/>
                  <a:gd name="T52" fmla="*/ 680 w 1205"/>
                  <a:gd name="T53" fmla="*/ 625 h 865"/>
                  <a:gd name="T54" fmla="*/ 652 w 1205"/>
                  <a:gd name="T55" fmla="*/ 616 h 865"/>
                  <a:gd name="T56" fmla="*/ 581 w 1205"/>
                  <a:gd name="T57" fmla="*/ 616 h 865"/>
                  <a:gd name="T58" fmla="*/ 496 w 1205"/>
                  <a:gd name="T59" fmla="*/ 603 h 865"/>
                  <a:gd name="T60" fmla="*/ 468 w 1205"/>
                  <a:gd name="T61" fmla="*/ 603 h 865"/>
                  <a:gd name="T62" fmla="*/ 425 w 1205"/>
                  <a:gd name="T63" fmla="*/ 603 h 865"/>
                  <a:gd name="T64" fmla="*/ 397 w 1205"/>
                  <a:gd name="T65" fmla="*/ 603 h 865"/>
                  <a:gd name="T66" fmla="*/ 312 w 1205"/>
                  <a:gd name="T67" fmla="*/ 594 h 865"/>
                  <a:gd name="T68" fmla="*/ 283 w 1205"/>
                  <a:gd name="T69" fmla="*/ 594 h 865"/>
                  <a:gd name="T70" fmla="*/ 198 w 1205"/>
                  <a:gd name="T71" fmla="*/ 603 h 865"/>
                  <a:gd name="T72" fmla="*/ 113 w 1205"/>
                  <a:gd name="T73" fmla="*/ 603 h 865"/>
                  <a:gd name="T74" fmla="*/ 85 w 1205"/>
                  <a:gd name="T75" fmla="*/ 603 h 865"/>
                  <a:gd name="T76" fmla="*/ 70 w 1205"/>
                  <a:gd name="T77" fmla="*/ 603 h 865"/>
                  <a:gd name="T78" fmla="*/ 42 w 1205"/>
                  <a:gd name="T79" fmla="*/ 603 h 865"/>
                  <a:gd name="T80" fmla="*/ 14 w 1205"/>
                  <a:gd name="T81" fmla="*/ 603 h 865"/>
                  <a:gd name="T82" fmla="*/ 0 w 1205"/>
                  <a:gd name="T83" fmla="*/ 583 h 865"/>
                  <a:gd name="T84" fmla="*/ 28 w 1205"/>
                  <a:gd name="T85" fmla="*/ 541 h 865"/>
                  <a:gd name="T86" fmla="*/ 85 w 1205"/>
                  <a:gd name="T87" fmla="*/ 392 h 865"/>
                  <a:gd name="T88" fmla="*/ 99 w 1205"/>
                  <a:gd name="T89" fmla="*/ 339 h 865"/>
                  <a:gd name="T90" fmla="*/ 113 w 1205"/>
                  <a:gd name="T91" fmla="*/ 307 h 865"/>
                  <a:gd name="T92" fmla="*/ 141 w 1205"/>
                  <a:gd name="T93" fmla="*/ 213 h 865"/>
                  <a:gd name="T94" fmla="*/ 141 w 1205"/>
                  <a:gd name="T95" fmla="*/ 180 h 865"/>
                  <a:gd name="T96" fmla="*/ 141 w 1205"/>
                  <a:gd name="T97" fmla="*/ 148 h 865"/>
                  <a:gd name="T98" fmla="*/ 141 w 1205"/>
                  <a:gd name="T99" fmla="*/ 127 h 865"/>
                  <a:gd name="T100" fmla="*/ 141 w 1205"/>
                  <a:gd name="T101" fmla="*/ 85 h 865"/>
                  <a:gd name="T102" fmla="*/ 269 w 1205"/>
                  <a:gd name="T103" fmla="*/ 74 h 865"/>
                  <a:gd name="T104" fmla="*/ 354 w 1205"/>
                  <a:gd name="T105" fmla="*/ 74 h 865"/>
                  <a:gd name="T106" fmla="*/ 368 w 1205"/>
                  <a:gd name="T107" fmla="*/ 54 h 865"/>
                  <a:gd name="T108" fmla="*/ 368 w 1205"/>
                  <a:gd name="T109" fmla="*/ 13 h 865"/>
                  <a:gd name="T110" fmla="*/ 581 w 1205"/>
                  <a:gd name="T111" fmla="*/ 74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2" name="Freeform 39"/>
              <p:cNvSpPr>
                <a:spLocks/>
              </p:cNvSpPr>
              <p:nvPr/>
            </p:nvSpPr>
            <p:spPr bwMode="auto">
              <a:xfrm>
                <a:off x="2779" y="2823"/>
                <a:ext cx="1065" cy="1148"/>
              </a:xfrm>
              <a:custGeom>
                <a:avLst/>
                <a:gdLst>
                  <a:gd name="T0" fmla="*/ 614 w 1063"/>
                  <a:gd name="T1" fmla="*/ 212 h 1149"/>
                  <a:gd name="T2" fmla="*/ 642 w 1063"/>
                  <a:gd name="T3" fmla="*/ 227 h 1149"/>
                  <a:gd name="T4" fmla="*/ 656 w 1063"/>
                  <a:gd name="T5" fmla="*/ 241 h 1149"/>
                  <a:gd name="T6" fmla="*/ 770 w 1063"/>
                  <a:gd name="T7" fmla="*/ 297 h 1149"/>
                  <a:gd name="T8" fmla="*/ 830 w 1063"/>
                  <a:gd name="T9" fmla="*/ 283 h 1149"/>
                  <a:gd name="T10" fmla="*/ 901 w 1063"/>
                  <a:gd name="T11" fmla="*/ 241 h 1149"/>
                  <a:gd name="T12" fmla="*/ 958 w 1063"/>
                  <a:gd name="T13" fmla="*/ 198 h 1149"/>
                  <a:gd name="T14" fmla="*/ 1057 w 1063"/>
                  <a:gd name="T15" fmla="*/ 184 h 1149"/>
                  <a:gd name="T16" fmla="*/ 1057 w 1063"/>
                  <a:gd name="T17" fmla="*/ 198 h 1149"/>
                  <a:gd name="T18" fmla="*/ 1043 w 1063"/>
                  <a:gd name="T19" fmla="*/ 241 h 1149"/>
                  <a:gd name="T20" fmla="*/ 1029 w 1063"/>
                  <a:gd name="T21" fmla="*/ 283 h 1149"/>
                  <a:gd name="T22" fmla="*/ 1015 w 1063"/>
                  <a:gd name="T23" fmla="*/ 297 h 1149"/>
                  <a:gd name="T24" fmla="*/ 1015 w 1063"/>
                  <a:gd name="T25" fmla="*/ 340 h 1149"/>
                  <a:gd name="T26" fmla="*/ 1015 w 1063"/>
                  <a:gd name="T27" fmla="*/ 368 h 1149"/>
                  <a:gd name="T28" fmla="*/ 1029 w 1063"/>
                  <a:gd name="T29" fmla="*/ 397 h 1149"/>
                  <a:gd name="T30" fmla="*/ 1057 w 1063"/>
                  <a:gd name="T31" fmla="*/ 524 h 1149"/>
                  <a:gd name="T32" fmla="*/ 1071 w 1063"/>
                  <a:gd name="T33" fmla="*/ 567 h 1149"/>
                  <a:gd name="T34" fmla="*/ 1029 w 1063"/>
                  <a:gd name="T35" fmla="*/ 577 h 1149"/>
                  <a:gd name="T36" fmla="*/ 986 w 1063"/>
                  <a:gd name="T37" fmla="*/ 606 h 1149"/>
                  <a:gd name="T38" fmla="*/ 972 w 1063"/>
                  <a:gd name="T39" fmla="*/ 620 h 1149"/>
                  <a:gd name="T40" fmla="*/ 930 w 1063"/>
                  <a:gd name="T41" fmla="*/ 648 h 1149"/>
                  <a:gd name="T42" fmla="*/ 887 w 1063"/>
                  <a:gd name="T43" fmla="*/ 691 h 1149"/>
                  <a:gd name="T44" fmla="*/ 784 w 1063"/>
                  <a:gd name="T45" fmla="*/ 804 h 1149"/>
                  <a:gd name="T46" fmla="*/ 741 w 1063"/>
                  <a:gd name="T47" fmla="*/ 875 h 1149"/>
                  <a:gd name="T48" fmla="*/ 713 w 1063"/>
                  <a:gd name="T49" fmla="*/ 918 h 1149"/>
                  <a:gd name="T50" fmla="*/ 500 w 1063"/>
                  <a:gd name="T51" fmla="*/ 1088 h 1149"/>
                  <a:gd name="T52" fmla="*/ 372 w 1063"/>
                  <a:gd name="T53" fmla="*/ 1145 h 1149"/>
                  <a:gd name="T54" fmla="*/ 344 w 1063"/>
                  <a:gd name="T55" fmla="*/ 1088 h 1149"/>
                  <a:gd name="T56" fmla="*/ 255 w 1063"/>
                  <a:gd name="T57" fmla="*/ 974 h 1149"/>
                  <a:gd name="T58" fmla="*/ 241 w 1063"/>
                  <a:gd name="T59" fmla="*/ 946 h 1149"/>
                  <a:gd name="T60" fmla="*/ 241 w 1063"/>
                  <a:gd name="T61" fmla="*/ 946 h 1149"/>
                  <a:gd name="T62" fmla="*/ 241 w 1063"/>
                  <a:gd name="T63" fmla="*/ 932 h 1149"/>
                  <a:gd name="T64" fmla="*/ 227 w 1063"/>
                  <a:gd name="T65" fmla="*/ 918 h 1149"/>
                  <a:gd name="T66" fmla="*/ 227 w 1063"/>
                  <a:gd name="T67" fmla="*/ 918 h 1149"/>
                  <a:gd name="T68" fmla="*/ 212 w 1063"/>
                  <a:gd name="T69" fmla="*/ 903 h 1149"/>
                  <a:gd name="T70" fmla="*/ 170 w 1063"/>
                  <a:gd name="T71" fmla="*/ 875 h 1149"/>
                  <a:gd name="T72" fmla="*/ 113 w 1063"/>
                  <a:gd name="T73" fmla="*/ 875 h 1149"/>
                  <a:gd name="T74" fmla="*/ 71 w 1063"/>
                  <a:gd name="T75" fmla="*/ 861 h 1149"/>
                  <a:gd name="T76" fmla="*/ 14 w 1063"/>
                  <a:gd name="T77" fmla="*/ 847 h 1149"/>
                  <a:gd name="T78" fmla="*/ 14 w 1063"/>
                  <a:gd name="T79" fmla="*/ 818 h 1149"/>
                  <a:gd name="T80" fmla="*/ 28 w 1063"/>
                  <a:gd name="T81" fmla="*/ 762 h 1149"/>
                  <a:gd name="T82" fmla="*/ 71 w 1063"/>
                  <a:gd name="T83" fmla="*/ 634 h 1149"/>
                  <a:gd name="T84" fmla="*/ 56 w 1063"/>
                  <a:gd name="T85" fmla="*/ 577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2 w 1063"/>
                  <a:gd name="T103" fmla="*/ 42 h 1149"/>
                  <a:gd name="T104" fmla="*/ 443 w 1063"/>
                  <a:gd name="T105" fmla="*/ 0 h 1149"/>
                  <a:gd name="T106" fmla="*/ 500 w 1063"/>
                  <a:gd name="T107" fmla="*/ 71 h 1149"/>
                  <a:gd name="T108" fmla="*/ 528 w 1063"/>
                  <a:gd name="T109" fmla="*/ 113 h 1149"/>
                  <a:gd name="T110" fmla="*/ 543 w 1063"/>
                  <a:gd name="T111" fmla="*/ 127 h 1149"/>
                  <a:gd name="T112" fmla="*/ 571 w 1063"/>
                  <a:gd name="T113" fmla="*/ 156 h 1149"/>
                  <a:gd name="T114" fmla="*/ 571 w 1063"/>
                  <a:gd name="T115" fmla="*/ 156 h 1149"/>
                  <a:gd name="T116" fmla="*/ 585 w 1063"/>
                  <a:gd name="T117" fmla="*/ 184 h 1149"/>
                  <a:gd name="T118" fmla="*/ 614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99" name="Text Box 33"/>
            <p:cNvSpPr txBox="1">
              <a:spLocks noChangeArrowheads="1"/>
            </p:cNvSpPr>
            <p:nvPr/>
          </p:nvSpPr>
          <p:spPr bwMode="auto">
            <a:xfrm>
              <a:off x="2750" y="1489"/>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196" y="984"/>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41" y="2354"/>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西淀川</a:t>
              </a:r>
              <a:r>
                <a:rPr lang="ja-JP" altLang="en-US" sz="900" b="1" dirty="0">
                  <a:solidFill>
                    <a:srgbClr val="000000"/>
                  </a:solidFill>
                  <a:latin typeface="Meiryo UI" pitchFamily="50" charset="-128"/>
                  <a:ea typeface="Meiryo UI" pitchFamily="50" charset="-128"/>
                  <a:cs typeface="Meiryo UI" pitchFamily="50" charset="-128"/>
                </a:rPr>
                <a:t>区</a:t>
              </a:r>
              <a:endParaRPr lang="en-US" altLang="ja-JP" sz="900" b="1" dirty="0" smtClean="0">
                <a:solidFill>
                  <a:srgbClr val="000000"/>
                </a:solidFill>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266" y="196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05" name="Text Box 27"/>
            <p:cNvSpPr txBox="1">
              <a:spLocks noChangeArrowheads="1"/>
            </p:cNvSpPr>
            <p:nvPr/>
          </p:nvSpPr>
          <p:spPr bwMode="auto">
            <a:xfrm>
              <a:off x="4832" y="1599"/>
              <a:ext cx="900" cy="360"/>
            </a:xfrm>
            <a:prstGeom prst="rect">
              <a:avLst/>
            </a:prstGeom>
            <a:noFill/>
            <a:ln w="9525">
              <a:noFill/>
              <a:miter lim="800000"/>
              <a:headEnd/>
              <a:tailEnd/>
            </a:ln>
          </p:spPr>
          <p:txBody>
            <a:bodyPr lIns="74295" tIns="8890" rIns="74295" bIns="8890"/>
            <a:lstStyle/>
            <a:p>
              <a:pPr eaLnBrk="1" hangingPunct="1"/>
              <a:r>
                <a:rPr lang="ja-JP" altLang="en-US" sz="900" b="1" dirty="0" smtClean="0">
                  <a:solidFill>
                    <a:srgbClr val="000000"/>
                  </a:solidFill>
                  <a:latin typeface="Meiryo UI" pitchFamily="50" charset="-128"/>
                  <a:ea typeface="Meiryo UI" pitchFamily="50" charset="-128"/>
                  <a:cs typeface="Meiryo UI" pitchFamily="50" charset="-128"/>
                </a:rPr>
                <a:t>旭区</a:t>
              </a:r>
              <a:endParaRPr lang="ja-JP" altLang="en-US" sz="1000" b="1" dirty="0">
                <a:latin typeface="Meiryo UI" pitchFamily="50" charset="-128"/>
                <a:ea typeface="Meiryo UI" pitchFamily="50" charset="-128"/>
                <a:cs typeface="Meiryo UI" pitchFamily="50" charset="-128"/>
              </a:endParaRPr>
            </a:p>
          </p:txBody>
        </p:sp>
        <p:sp>
          <p:nvSpPr>
            <p:cNvPr id="106" name="Text Box 26"/>
            <p:cNvSpPr txBox="1">
              <a:spLocks noChangeArrowheads="1"/>
            </p:cNvSpPr>
            <p:nvPr/>
          </p:nvSpPr>
          <p:spPr bwMode="auto">
            <a:xfrm>
              <a:off x="984" y="3340"/>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04" y="260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1004" y="5006"/>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760" y="3796"/>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112" name="Text Box 19"/>
            <p:cNvSpPr txBox="1">
              <a:spLocks noChangeArrowheads="1"/>
            </p:cNvSpPr>
            <p:nvPr/>
          </p:nvSpPr>
          <p:spPr bwMode="auto">
            <a:xfrm>
              <a:off x="2127" y="4369"/>
              <a:ext cx="900" cy="360"/>
            </a:xfrm>
            <a:prstGeom prst="rect">
              <a:avLst/>
            </a:prstGeom>
            <a:noFill/>
            <a:ln w="9525">
              <a:noFill/>
              <a:miter lim="800000"/>
              <a:headEnd/>
              <a:tailEnd/>
            </a:ln>
          </p:spPr>
          <p:txBody>
            <a:bodyPr lIns="74295" tIns="8890" rIns="74295" bIns="8890"/>
            <a:lstStyle/>
            <a:p>
              <a:pPr eaLnBrk="1" hangingPunct="1"/>
              <a:r>
                <a:rPr lang="ja-JP" altLang="en-US" sz="900" b="1" dirty="0" smtClean="0">
                  <a:solidFill>
                    <a:srgbClr val="000000"/>
                  </a:solidFill>
                  <a:latin typeface="Meiryo UI" pitchFamily="50" charset="-128"/>
                  <a:ea typeface="Meiryo UI" pitchFamily="50" charset="-128"/>
                  <a:cs typeface="Meiryo UI" pitchFamily="50" charset="-128"/>
                </a:rPr>
                <a:t>大正区</a:t>
              </a:r>
              <a:endParaRPr lang="ja-JP" altLang="en-US" sz="1000" b="1" dirty="0">
                <a:latin typeface="Meiryo UI" pitchFamily="50" charset="-128"/>
                <a:ea typeface="Meiryo UI" pitchFamily="50" charset="-128"/>
                <a:cs typeface="Meiryo UI" pitchFamily="50" charset="-128"/>
              </a:endParaRPr>
            </a:p>
          </p:txBody>
        </p:sp>
        <p:sp>
          <p:nvSpPr>
            <p:cNvPr id="113"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60" y="3807"/>
              <a:ext cx="1006"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671" y="4019"/>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0"/>
              <a:ext cx="105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261"/>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39" y="2288"/>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4" name="グループ化 2"/>
          <p:cNvGrpSpPr>
            <a:grpSpLocks/>
          </p:cNvGrpSpPr>
          <p:nvPr/>
        </p:nvGrpSpPr>
        <p:grpSpPr bwMode="auto">
          <a:xfrm>
            <a:off x="200472" y="1196752"/>
            <a:ext cx="2772000" cy="1512000"/>
            <a:chOff x="5702111" y="620686"/>
            <a:chExt cx="3167298" cy="1218084"/>
          </a:xfrm>
        </p:grpSpPr>
        <p:sp>
          <p:nvSpPr>
            <p:cNvPr id="148" name="角丸四角形 147"/>
            <p:cNvSpPr/>
            <p:nvPr/>
          </p:nvSpPr>
          <p:spPr>
            <a:xfrm>
              <a:off x="5702111" y="620686"/>
              <a:ext cx="3167298" cy="121808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rIns="0" anchor="ctr"/>
            <a:lstStyle/>
            <a:p>
              <a:pPr marL="396000">
                <a:lnSpc>
                  <a:spcPts val="1400"/>
                </a:lnSpc>
                <a:defRPr/>
              </a:pPr>
              <a:r>
                <a:rPr lang="en-US" altLang="ja-JP" sz="1050" dirty="0" smtClean="0">
                  <a:solidFill>
                    <a:prstClr val="black"/>
                  </a:solidFill>
                  <a:latin typeface="Meiryo UI" pitchFamily="50" charset="-128"/>
                  <a:ea typeface="Meiryo UI" pitchFamily="50" charset="-128"/>
                  <a:cs typeface="Meiryo UI" pitchFamily="50" charset="-128"/>
                </a:rPr>
                <a:t>【</a:t>
              </a:r>
              <a:r>
                <a:rPr lang="ja-JP" altLang="en-US" sz="1050" dirty="0" smtClean="0">
                  <a:solidFill>
                    <a:prstClr val="black"/>
                  </a:solidFill>
                  <a:latin typeface="Meiryo UI" pitchFamily="50" charset="-128"/>
                  <a:ea typeface="Meiryo UI" pitchFamily="50" charset="-128"/>
                  <a:cs typeface="Meiryo UI" pitchFamily="50" charset="-128"/>
                </a:rPr>
                <a:t>現行政区</a:t>
              </a:r>
              <a:r>
                <a:rPr lang="en-US" altLang="ja-JP" sz="1050" dirty="0" smtClean="0">
                  <a:solidFill>
                    <a:prstClr val="black"/>
                  </a:solidFill>
                  <a:latin typeface="Meiryo UI" pitchFamily="50" charset="-128"/>
                  <a:ea typeface="Meiryo UI" pitchFamily="50" charset="-128"/>
                  <a:cs typeface="Meiryo UI" pitchFamily="50" charset="-128"/>
                </a:rPr>
                <a:t>】</a:t>
              </a: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此花区・港区・西淀川区・ 淀川区・</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spcAft>
                  <a:spcPts val="900"/>
                </a:spcAft>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東淀川区</a:t>
              </a:r>
              <a:r>
                <a:rPr lang="ja-JP" altLang="en-US" sz="1050" dirty="0">
                  <a:solidFill>
                    <a:prstClr val="black"/>
                  </a:solidFill>
                  <a:latin typeface="Meiryo UI" pitchFamily="50" charset="-128"/>
                  <a:ea typeface="Meiryo UI" pitchFamily="50" charset="-128"/>
                  <a:cs typeface="Meiryo UI" pitchFamily="50" charset="-128"/>
                </a:rPr>
                <a:t>　</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一人当たり自主財源額</a:t>
              </a:r>
              <a:r>
                <a:rPr lang="en-US" altLang="ja-JP" sz="1050" dirty="0" smtClean="0">
                  <a:solidFill>
                    <a:prstClr val="black"/>
                  </a:solidFill>
                  <a:latin typeface="Meiryo UI" pitchFamily="50" charset="-128"/>
                  <a:ea typeface="Meiryo UI" pitchFamily="50" charset="-128"/>
                  <a:cs typeface="Meiryo UI" pitchFamily="50" charset="-128"/>
                </a:rPr>
                <a:t>85.7</a:t>
              </a:r>
              <a:r>
                <a:rPr lang="ja-JP" altLang="en-US" sz="1050" dirty="0" smtClean="0">
                  <a:solidFill>
                    <a:prstClr val="black"/>
                  </a:solidFill>
                  <a:latin typeface="Meiryo UI" pitchFamily="50" charset="-128"/>
                  <a:ea typeface="Meiryo UI" pitchFamily="50" charset="-128"/>
                  <a:cs typeface="Meiryo UI" pitchFamily="50" charset="-128"/>
                </a:rPr>
                <a:t>千円</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H27</a:t>
              </a:r>
              <a:r>
                <a:rPr lang="ja-JP" altLang="en-US" sz="1050" dirty="0" smtClean="0">
                  <a:solidFill>
                    <a:prstClr val="black"/>
                  </a:solidFill>
                  <a:latin typeface="Meiryo UI" pitchFamily="50" charset="-128"/>
                  <a:ea typeface="Meiryo UI" pitchFamily="50" charset="-128"/>
                  <a:cs typeface="Meiryo UI" pitchFamily="50" charset="-128"/>
                </a:rPr>
                <a:t>決算）</a:t>
              </a:r>
              <a:endParaRPr lang="en-US" altLang="ja-JP" sz="1050" dirty="0">
                <a:solidFill>
                  <a:prstClr val="black"/>
                </a:solidFill>
                <a:latin typeface="Meiryo UI" pitchFamily="50" charset="-128"/>
                <a:ea typeface="Meiryo UI" pitchFamily="50" charset="-128"/>
                <a:cs typeface="Meiryo UI" pitchFamily="50" charset="-128"/>
              </a:endParaRPr>
            </a:p>
            <a:p>
              <a:pPr marL="396000">
                <a:lnSpc>
                  <a:spcPts val="1200"/>
                </a:lnSpc>
                <a:spcBef>
                  <a:spcPts val="600"/>
                </a:spcBef>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R17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a:solidFill>
                    <a:prstClr val="black"/>
                  </a:solidFill>
                  <a:latin typeface="Meiryo UI" pitchFamily="50" charset="-128"/>
                  <a:ea typeface="Meiryo UI" pitchFamily="50" charset="-128"/>
                  <a:cs typeface="Meiryo UI" pitchFamily="50" charset="-128"/>
                </a:rPr>
                <a:t>H27  59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97" name="角丸四角形 196"/>
            <p:cNvSpPr/>
            <p:nvPr/>
          </p:nvSpPr>
          <p:spPr>
            <a:xfrm>
              <a:off x="5791263" y="678177"/>
              <a:ext cx="370204" cy="110207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white"/>
                  </a:solidFill>
                  <a:latin typeface="Meiryo UI" pitchFamily="50" charset="-128"/>
                  <a:ea typeface="Meiryo UI" pitchFamily="50" charset="-128"/>
                  <a:cs typeface="Meiryo UI" pitchFamily="50" charset="-128"/>
                </a:rPr>
                <a:t>淀川区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5" name="グループ化 78"/>
          <p:cNvGrpSpPr>
            <a:grpSpLocks/>
          </p:cNvGrpSpPr>
          <p:nvPr/>
        </p:nvGrpSpPr>
        <p:grpSpPr bwMode="auto">
          <a:xfrm>
            <a:off x="200472" y="4653136"/>
            <a:ext cx="2772000" cy="1511999"/>
            <a:chOff x="2023286" y="1273506"/>
            <a:chExt cx="3007536" cy="1226768"/>
          </a:xfrm>
        </p:grpSpPr>
        <p:sp>
          <p:nvSpPr>
            <p:cNvPr id="199" name="角丸四角形 198"/>
            <p:cNvSpPr/>
            <p:nvPr/>
          </p:nvSpPr>
          <p:spPr>
            <a:xfrm>
              <a:off x="2023286" y="1273506"/>
              <a:ext cx="3007536" cy="1226768"/>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lnSpc>
                  <a:spcPts val="1400"/>
                </a:lnSpc>
                <a:defRPr/>
              </a:pPr>
              <a:r>
                <a:rPr lang="en-US" altLang="ja-JP" sz="1050" dirty="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現行政区</a:t>
              </a:r>
              <a:r>
                <a:rPr lang="en-US" altLang="ja-JP" sz="1050" dirty="0">
                  <a:solidFill>
                    <a:prstClr val="black"/>
                  </a:solidFill>
                  <a:latin typeface="Meiryo UI" pitchFamily="50" charset="-128"/>
                  <a:ea typeface="Meiryo UI" pitchFamily="50" charset="-128"/>
                  <a:cs typeface="Meiryo UI" pitchFamily="50" charset="-128"/>
                </a:rPr>
                <a:t>】</a:t>
              </a: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中央区・西区・大正区・浪速区・</a:t>
              </a:r>
              <a:endParaRPr lang="en-US" altLang="ja-JP" sz="1050" dirty="0">
                <a:solidFill>
                  <a:prstClr val="black"/>
                </a:solidFill>
                <a:latin typeface="Meiryo UI" pitchFamily="50" charset="-128"/>
                <a:ea typeface="Meiryo UI" pitchFamily="50" charset="-128"/>
                <a:cs typeface="Meiryo UI" pitchFamily="50" charset="-128"/>
              </a:endParaRPr>
            </a:p>
            <a:p>
              <a:pPr marL="396000">
                <a:lnSpc>
                  <a:spcPts val="1200"/>
                </a:lnSpc>
                <a:spcAft>
                  <a:spcPts val="900"/>
                </a:spcAft>
                <a:defRPr/>
              </a:pPr>
              <a:r>
                <a:rPr lang="ja-JP" altLang="en-US" sz="1050" dirty="0" smtClean="0">
                  <a:solidFill>
                    <a:prstClr val="black"/>
                  </a:solidFill>
                  <a:latin typeface="Meiryo UI" pitchFamily="50" charset="-128"/>
                  <a:ea typeface="Meiryo UI" pitchFamily="50" charset="-128"/>
                  <a:cs typeface="Meiryo UI" pitchFamily="50" charset="-128"/>
                </a:rPr>
                <a:t>　住之江区・住吉区・西成区</a:t>
              </a:r>
              <a:r>
                <a:rPr lang="ja-JP" altLang="en-US" sz="1050" dirty="0">
                  <a:solidFill>
                    <a:prstClr val="black"/>
                  </a:solidFill>
                  <a:latin typeface="Meiryo UI" pitchFamily="50" charset="-128"/>
                  <a:ea typeface="Meiryo UI" pitchFamily="50" charset="-128"/>
                  <a:cs typeface="Meiryo UI" pitchFamily="50" charset="-128"/>
                </a:rPr>
                <a:t>　</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一人当たり自主財源額</a:t>
              </a:r>
              <a:r>
                <a:rPr lang="en-US" altLang="ja-JP" sz="1050" dirty="0" smtClean="0">
                  <a:solidFill>
                    <a:prstClr val="black"/>
                  </a:solidFill>
                  <a:latin typeface="Meiryo UI" pitchFamily="50" charset="-128"/>
                  <a:ea typeface="Meiryo UI" pitchFamily="50" charset="-128"/>
                  <a:cs typeface="Meiryo UI" pitchFamily="50" charset="-128"/>
                </a:rPr>
                <a:t>101.3</a:t>
              </a:r>
              <a:r>
                <a:rPr lang="ja-JP" altLang="en-US" sz="1050" dirty="0" smtClean="0">
                  <a:solidFill>
                    <a:prstClr val="black"/>
                  </a:solidFill>
                  <a:latin typeface="Meiryo UI" pitchFamily="50" charset="-128"/>
                  <a:ea typeface="Meiryo UI" pitchFamily="50" charset="-128"/>
                  <a:cs typeface="Meiryo UI" pitchFamily="50" charset="-128"/>
                </a:rPr>
                <a:t>千円</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H27</a:t>
              </a:r>
              <a:r>
                <a:rPr lang="ja-JP" altLang="en-US" sz="1050" dirty="0" smtClean="0">
                  <a:solidFill>
                    <a:prstClr val="black"/>
                  </a:solidFill>
                  <a:latin typeface="Meiryo UI" pitchFamily="50" charset="-128"/>
                  <a:ea typeface="Meiryo UI" pitchFamily="50" charset="-128"/>
                  <a:cs typeface="Meiryo UI" pitchFamily="50" charset="-128"/>
                </a:rPr>
                <a:t>決算）</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spcBef>
                  <a:spcPts val="600"/>
                </a:spcBef>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R17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62</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4</a:t>
              </a:r>
              <a:r>
                <a:rPr lang="ja-JP" altLang="en-US" sz="1050" dirty="0" smtClean="0">
                  <a:solidFill>
                    <a:prstClr val="black"/>
                  </a:solidFill>
                  <a:latin typeface="Meiryo UI" pitchFamily="50" charset="-128"/>
                  <a:ea typeface="Meiryo UI" pitchFamily="50" charset="-128"/>
                  <a:cs typeface="Meiryo UI" pitchFamily="50" charset="-128"/>
                </a:rPr>
                <a:t>千人</a:t>
              </a:r>
              <a:endParaRPr lang="en-US" altLang="ja-JP" sz="1050" dirty="0" smtClean="0">
                <a:solidFill>
                  <a:prstClr val="black"/>
                </a:solidFill>
                <a:latin typeface="Meiryo UI" pitchFamily="50" charset="-128"/>
                <a:ea typeface="Meiryo UI" pitchFamily="50" charset="-128"/>
                <a:cs typeface="Meiryo UI" pitchFamily="50" charset="-128"/>
              </a:endParaRPr>
            </a:p>
            <a:p>
              <a:pPr marL="612000" indent="-21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71</a:t>
              </a:r>
              <a:r>
                <a:rPr lang="ja-JP" altLang="en-US" sz="1050" dirty="0">
                  <a:solidFill>
                    <a:prstClr val="black"/>
                  </a:solidFill>
                  <a:latin typeface="Meiryo UI" pitchFamily="50" charset="-128"/>
                  <a:ea typeface="Meiryo UI" pitchFamily="50" charset="-128"/>
                  <a:cs typeface="Meiryo UI" pitchFamily="50" charset="-128"/>
                </a:rPr>
                <a:t>万人</a:t>
              </a:r>
              <a:r>
                <a:rPr lang="ja-JP" altLang="en-US" sz="1050" dirty="0" smtClean="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0" name="角丸四角形 199"/>
            <p:cNvSpPr/>
            <p:nvPr/>
          </p:nvSpPr>
          <p:spPr>
            <a:xfrm>
              <a:off x="2113254" y="1338619"/>
              <a:ext cx="351530" cy="1109933"/>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white"/>
                  </a:solidFill>
                  <a:latin typeface="Meiryo UI" pitchFamily="50" charset="-128"/>
                  <a:ea typeface="Meiryo UI" pitchFamily="50" charset="-128"/>
                  <a:cs typeface="Meiryo UI" pitchFamily="50" charset="-128"/>
                </a:rPr>
                <a:t>中央区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6" name="グループ化 81"/>
          <p:cNvGrpSpPr>
            <a:grpSpLocks/>
          </p:cNvGrpSpPr>
          <p:nvPr/>
        </p:nvGrpSpPr>
        <p:grpSpPr bwMode="auto">
          <a:xfrm>
            <a:off x="6933528" y="1052736"/>
            <a:ext cx="2772000" cy="1512001"/>
            <a:chOff x="5131299" y="-33863"/>
            <a:chExt cx="3580055" cy="1037260"/>
          </a:xfrm>
        </p:grpSpPr>
        <p:sp>
          <p:nvSpPr>
            <p:cNvPr id="202" name="角丸四角形 201"/>
            <p:cNvSpPr/>
            <p:nvPr/>
          </p:nvSpPr>
          <p:spPr>
            <a:xfrm>
              <a:off x="5131299" y="-33863"/>
              <a:ext cx="3580055" cy="103726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lnSpc>
                  <a:spcPts val="1400"/>
                </a:lnSpc>
                <a:defRPr/>
              </a:pPr>
              <a:r>
                <a:rPr lang="en-US" altLang="ja-JP" sz="1050" dirty="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現行政区</a:t>
              </a:r>
              <a:r>
                <a:rPr lang="en-US" altLang="ja-JP" sz="1050" dirty="0">
                  <a:solidFill>
                    <a:prstClr val="black"/>
                  </a:solidFill>
                  <a:latin typeface="Meiryo UI" pitchFamily="50" charset="-128"/>
                  <a:ea typeface="Meiryo UI" pitchFamily="50" charset="-128"/>
                  <a:cs typeface="Meiryo UI" pitchFamily="50" charset="-128"/>
                </a:rPr>
                <a:t>】</a:t>
              </a: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北区・都島区・福島区・東成区・</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spcAft>
                  <a:spcPts val="900"/>
                </a:spcAft>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旭区・城東区・ 鶴見区</a:t>
              </a:r>
              <a:r>
                <a:rPr lang="ja-JP" altLang="en-US" sz="1050" dirty="0">
                  <a:solidFill>
                    <a:prstClr val="black"/>
                  </a:solidFill>
                  <a:latin typeface="Meiryo UI" pitchFamily="50" charset="-128"/>
                  <a:ea typeface="Meiryo UI" pitchFamily="50" charset="-128"/>
                  <a:cs typeface="Meiryo UI" pitchFamily="50" charset="-128"/>
                </a:rPr>
                <a:t>　</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一人当たり自主財源額</a:t>
              </a:r>
              <a:r>
                <a:rPr lang="en-US" altLang="ja-JP" sz="1050" dirty="0" smtClean="0">
                  <a:solidFill>
                    <a:prstClr val="black"/>
                  </a:solidFill>
                  <a:latin typeface="Meiryo UI" pitchFamily="50" charset="-128"/>
                  <a:ea typeface="Meiryo UI" pitchFamily="50" charset="-128"/>
                  <a:cs typeface="Meiryo UI" pitchFamily="50" charset="-128"/>
                </a:rPr>
                <a:t>102.4</a:t>
              </a:r>
              <a:r>
                <a:rPr lang="ja-JP" altLang="en-US" sz="1050" dirty="0" smtClean="0">
                  <a:solidFill>
                    <a:prstClr val="black"/>
                  </a:solidFill>
                  <a:latin typeface="Meiryo UI" pitchFamily="50" charset="-128"/>
                  <a:ea typeface="Meiryo UI" pitchFamily="50" charset="-128"/>
                  <a:cs typeface="Meiryo UI" pitchFamily="50" charset="-128"/>
                </a:rPr>
                <a:t>千円</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H27</a:t>
              </a:r>
              <a:r>
                <a:rPr lang="ja-JP" altLang="en-US" sz="1050" dirty="0" smtClean="0">
                  <a:solidFill>
                    <a:prstClr val="black"/>
                  </a:solidFill>
                  <a:latin typeface="Meiryo UI" pitchFamily="50" charset="-128"/>
                  <a:ea typeface="Meiryo UI" pitchFamily="50" charset="-128"/>
                  <a:cs typeface="Meiryo UI" pitchFamily="50" charset="-128"/>
                </a:rPr>
                <a:t>決算）</a:t>
              </a:r>
              <a:endParaRPr lang="en-US" altLang="ja-JP" sz="1050" dirty="0">
                <a:solidFill>
                  <a:prstClr val="black"/>
                </a:solidFill>
                <a:latin typeface="Meiryo UI" pitchFamily="50" charset="-128"/>
                <a:ea typeface="Meiryo UI" pitchFamily="50" charset="-128"/>
                <a:cs typeface="Meiryo UI" pitchFamily="50" charset="-128"/>
              </a:endParaRPr>
            </a:p>
            <a:p>
              <a:pPr marL="396000">
                <a:lnSpc>
                  <a:spcPts val="1200"/>
                </a:lnSpc>
                <a:spcBef>
                  <a:spcPts val="600"/>
                </a:spcBef>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R17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70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r>
                <a:rPr lang="ja-JP" altLang="en-US" sz="1050" dirty="0" smtClean="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3" name="角丸四角形 202"/>
            <p:cNvSpPr/>
            <p:nvPr/>
          </p:nvSpPr>
          <p:spPr>
            <a:xfrm>
              <a:off x="5228778" y="20924"/>
              <a:ext cx="418448" cy="938473"/>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white"/>
                  </a:solidFill>
                  <a:latin typeface="Meiryo UI" pitchFamily="50" charset="-128"/>
                  <a:ea typeface="Meiryo UI" pitchFamily="50" charset="-128"/>
                  <a:cs typeface="Meiryo UI" pitchFamily="50" charset="-128"/>
                </a:rPr>
                <a:t>北区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 name="グループ化 7"/>
          <p:cNvGrpSpPr/>
          <p:nvPr/>
        </p:nvGrpSpPr>
        <p:grpSpPr>
          <a:xfrm>
            <a:off x="6925861" y="4653136"/>
            <a:ext cx="2772000" cy="1512000"/>
            <a:chOff x="6249392" y="4293419"/>
            <a:chExt cx="2715096" cy="1205174"/>
          </a:xfrm>
        </p:grpSpPr>
        <p:grpSp>
          <p:nvGrpSpPr>
            <p:cNvPr id="8" name="グループ化 84"/>
            <p:cNvGrpSpPr>
              <a:grpSpLocks/>
            </p:cNvGrpSpPr>
            <p:nvPr/>
          </p:nvGrpSpPr>
          <p:grpSpPr bwMode="auto">
            <a:xfrm>
              <a:off x="6249392" y="4293419"/>
              <a:ext cx="2715096" cy="1205174"/>
              <a:chOff x="4779152" y="680438"/>
              <a:chExt cx="3577260" cy="880141"/>
            </a:xfrm>
          </p:grpSpPr>
          <p:sp>
            <p:nvSpPr>
              <p:cNvPr id="205" name="角丸四角形 204"/>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872403"/>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lnSpc>
                    <a:spcPts val="1400"/>
                  </a:lnSpc>
                  <a:defRPr/>
                </a:pPr>
                <a:r>
                  <a:rPr lang="en-US" altLang="ja-JP" sz="1050" dirty="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現行政区</a:t>
                </a:r>
                <a:r>
                  <a:rPr lang="en-US" altLang="ja-JP" sz="1050" dirty="0">
                    <a:solidFill>
                      <a:prstClr val="black"/>
                    </a:solidFill>
                    <a:latin typeface="Meiryo UI" pitchFamily="50" charset="-128"/>
                    <a:ea typeface="Meiryo UI" pitchFamily="50" charset="-128"/>
                    <a:cs typeface="Meiryo UI" pitchFamily="50" charset="-128"/>
                  </a:rPr>
                  <a:t>】</a:t>
                </a: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天王寺区・生野区・阿倍野区・</a:t>
                </a:r>
                <a:endParaRPr lang="en-US" altLang="ja-JP" sz="1050" dirty="0" smtClean="0">
                  <a:solidFill>
                    <a:prstClr val="black"/>
                  </a:solidFill>
                  <a:latin typeface="Meiryo UI" pitchFamily="50" charset="-128"/>
                  <a:ea typeface="Meiryo UI" pitchFamily="50" charset="-128"/>
                  <a:cs typeface="Meiryo UI" pitchFamily="50" charset="-128"/>
                </a:endParaRPr>
              </a:p>
              <a:p>
                <a:pPr marL="447675">
                  <a:lnSpc>
                    <a:spcPts val="1200"/>
                  </a:lnSpc>
                  <a:spcAft>
                    <a:spcPts val="900"/>
                  </a:spcAft>
                  <a:defRPr/>
                </a:pPr>
                <a:r>
                  <a:rPr lang="ja-JP" altLang="en-US" sz="1050" dirty="0" smtClean="0">
                    <a:solidFill>
                      <a:prstClr val="black"/>
                    </a:solidFill>
                    <a:latin typeface="Meiryo UI" pitchFamily="50" charset="-128"/>
                    <a:ea typeface="Meiryo UI" pitchFamily="50" charset="-128"/>
                    <a:cs typeface="Meiryo UI" pitchFamily="50" charset="-128"/>
                  </a:rPr>
                  <a:t> 東住吉区・平野区　</a:t>
                </a:r>
                <a:endParaRPr lang="en-US" altLang="ja-JP" sz="1050" dirty="0" smtClean="0">
                  <a:solidFill>
                    <a:prstClr val="black"/>
                  </a:solidFill>
                  <a:latin typeface="Meiryo UI" pitchFamily="50" charset="-128"/>
                  <a:ea typeface="Meiryo UI" pitchFamily="50" charset="-128"/>
                  <a:cs typeface="Meiryo UI" pitchFamily="50" charset="-128"/>
                </a:endParaRPr>
              </a:p>
              <a:p>
                <a:pPr marL="447675">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一人</a:t>
                </a:r>
                <a:r>
                  <a:rPr lang="ja-JP" altLang="en-US" sz="1050" dirty="0">
                    <a:solidFill>
                      <a:prstClr val="black"/>
                    </a:solidFill>
                    <a:latin typeface="Meiryo UI" pitchFamily="50" charset="-128"/>
                    <a:ea typeface="Meiryo UI" pitchFamily="50" charset="-128"/>
                    <a:cs typeface="Meiryo UI" pitchFamily="50" charset="-128"/>
                  </a:rPr>
                  <a:t>当たり自主財源額</a:t>
                </a:r>
                <a:r>
                  <a:rPr lang="en-US" altLang="ja-JP" sz="1050" dirty="0">
                    <a:solidFill>
                      <a:prstClr val="black"/>
                    </a:solidFill>
                    <a:latin typeface="Meiryo UI" pitchFamily="50" charset="-128"/>
                    <a:ea typeface="Meiryo UI" pitchFamily="50" charset="-128"/>
                    <a:cs typeface="Meiryo UI" pitchFamily="50" charset="-128"/>
                  </a:rPr>
                  <a:t>88.8</a:t>
                </a:r>
                <a:r>
                  <a:rPr lang="ja-JP" altLang="en-US" sz="1050" dirty="0" smtClean="0">
                    <a:solidFill>
                      <a:prstClr val="black"/>
                    </a:solidFill>
                    <a:latin typeface="Meiryo UI" pitchFamily="50" charset="-128"/>
                    <a:ea typeface="Meiryo UI" pitchFamily="50" charset="-128"/>
                    <a:cs typeface="Meiryo UI" pitchFamily="50" charset="-128"/>
                  </a:rPr>
                  <a:t>千円</a:t>
                </a:r>
                <a:endParaRPr lang="en-US" altLang="ja-JP" sz="1050" dirty="0" smtClean="0">
                  <a:solidFill>
                    <a:prstClr val="black"/>
                  </a:solidFill>
                  <a:latin typeface="Meiryo UI" pitchFamily="50" charset="-128"/>
                  <a:ea typeface="Meiryo UI" pitchFamily="50" charset="-128"/>
                  <a:cs typeface="Meiryo UI" pitchFamily="50" charset="-128"/>
                </a:endParaRPr>
              </a:p>
              <a:p>
                <a:pPr marL="447675">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H27</a:t>
                </a:r>
                <a:r>
                  <a:rPr lang="ja-JP" altLang="en-US" sz="1050" dirty="0" smtClean="0">
                    <a:solidFill>
                      <a:prstClr val="black"/>
                    </a:solidFill>
                    <a:latin typeface="Meiryo UI" pitchFamily="50" charset="-128"/>
                    <a:ea typeface="Meiryo UI" pitchFamily="50" charset="-128"/>
                    <a:cs typeface="Meiryo UI" pitchFamily="50" charset="-128"/>
                  </a:rPr>
                  <a:t>決算）</a:t>
                </a:r>
                <a:endParaRPr lang="en-US" altLang="ja-JP" sz="1050" dirty="0" smtClean="0">
                  <a:solidFill>
                    <a:prstClr val="black"/>
                  </a:solidFill>
                  <a:latin typeface="Meiryo UI" pitchFamily="50" charset="-128"/>
                  <a:ea typeface="Meiryo UI" pitchFamily="50" charset="-128"/>
                  <a:cs typeface="Meiryo UI" pitchFamily="50" charset="-128"/>
                </a:endParaRPr>
              </a:p>
              <a:p>
                <a:pPr marL="447675">
                  <a:lnSpc>
                    <a:spcPts val="1200"/>
                  </a:lnSpc>
                  <a:spcBef>
                    <a:spcPts val="600"/>
                  </a:spcBef>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R17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55</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4</a:t>
                </a:r>
                <a:r>
                  <a:rPr lang="ja-JP" altLang="en-US" sz="1050" dirty="0" smtClean="0">
                    <a:solidFill>
                      <a:prstClr val="black"/>
                    </a:solidFill>
                    <a:latin typeface="Meiryo UI" pitchFamily="50" charset="-128"/>
                    <a:ea typeface="Meiryo UI" pitchFamily="50" charset="-128"/>
                    <a:cs typeface="Meiryo UI" pitchFamily="50" charset="-128"/>
                  </a:rPr>
                  <a:t>千人</a:t>
                </a:r>
                <a:endParaRPr lang="en-US" altLang="ja-JP" sz="1050" dirty="0" smtClean="0">
                  <a:solidFill>
                    <a:prstClr val="black"/>
                  </a:solidFill>
                  <a:latin typeface="Meiryo UI" pitchFamily="50" charset="-128"/>
                  <a:ea typeface="Meiryo UI" pitchFamily="50" charset="-128"/>
                  <a:cs typeface="Meiryo UI" pitchFamily="50" charset="-128"/>
                </a:endParaRPr>
              </a:p>
              <a:p>
                <a:pPr marL="628650" indent="-180975">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H27</a:t>
                </a: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63</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6</a:t>
                </a:r>
                <a:r>
                  <a:rPr lang="ja-JP" altLang="en-US" sz="1050" dirty="0" smtClean="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29622" y="4356371"/>
              <a:ext cx="317349" cy="108081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white"/>
                  </a:solidFill>
                  <a:latin typeface="Meiryo UI" pitchFamily="50" charset="-128"/>
                  <a:ea typeface="Meiryo UI" pitchFamily="50" charset="-128"/>
                  <a:cs typeface="Meiryo UI" pitchFamily="50" charset="-128"/>
                </a:rPr>
                <a:t>天王寺区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08" name="Text Box 4"/>
          <p:cNvSpPr txBox="1">
            <a:spLocks noChangeArrowheads="1"/>
          </p:cNvSpPr>
          <p:nvPr/>
        </p:nvSpPr>
        <p:spPr bwMode="auto">
          <a:xfrm>
            <a:off x="3538332" y="230340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淀川区</a:t>
            </a:r>
            <a:endParaRPr lang="ja-JP" altLang="en-US" sz="1200" dirty="0">
              <a:latin typeface="Meiryo UI" pitchFamily="50" charset="-128"/>
              <a:ea typeface="Meiryo UI" pitchFamily="50" charset="-128"/>
              <a:cs typeface="Meiryo UI" pitchFamily="50" charset="-128"/>
            </a:endParaRPr>
          </a:p>
        </p:txBody>
      </p:sp>
      <p:cxnSp>
        <p:nvCxnSpPr>
          <p:cNvPr id="209" name="直線コネクタ 208"/>
          <p:cNvCxnSpPr>
            <a:stCxn id="148" idx="3"/>
            <a:endCxn id="208" idx="1"/>
          </p:cNvCxnSpPr>
          <p:nvPr/>
        </p:nvCxnSpPr>
        <p:spPr>
          <a:xfrm>
            <a:off x="2972472" y="1952752"/>
            <a:ext cx="565860" cy="5276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 Box 4"/>
          <p:cNvSpPr txBox="1">
            <a:spLocks noChangeArrowheads="1"/>
          </p:cNvSpPr>
          <p:nvPr/>
        </p:nvSpPr>
        <p:spPr bwMode="auto">
          <a:xfrm>
            <a:off x="5186958" y="270085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北区</a:t>
            </a:r>
            <a:endParaRPr lang="ja-JP" altLang="en-US" sz="1200" dirty="0">
              <a:latin typeface="Meiryo UI" pitchFamily="50" charset="-128"/>
              <a:ea typeface="Meiryo UI" pitchFamily="50" charset="-128"/>
              <a:cs typeface="Meiryo UI" pitchFamily="50" charset="-128"/>
            </a:endParaRPr>
          </a:p>
        </p:txBody>
      </p:sp>
      <p:cxnSp>
        <p:nvCxnSpPr>
          <p:cNvPr id="212" name="直線コネクタ 211"/>
          <p:cNvCxnSpPr>
            <a:stCxn id="202" idx="1"/>
            <a:endCxn id="211" idx="3"/>
          </p:cNvCxnSpPr>
          <p:nvPr/>
        </p:nvCxnSpPr>
        <p:spPr>
          <a:xfrm flipH="1">
            <a:off x="5905029" y="1808737"/>
            <a:ext cx="1028499" cy="10691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 Box 4"/>
          <p:cNvSpPr txBox="1">
            <a:spLocks noChangeArrowheads="1"/>
          </p:cNvSpPr>
          <p:nvPr/>
        </p:nvSpPr>
        <p:spPr bwMode="auto">
          <a:xfrm>
            <a:off x="3728864" y="4875188"/>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中央区</a:t>
            </a:r>
            <a:endParaRPr lang="ja-JP" altLang="en-US" sz="1200" dirty="0">
              <a:latin typeface="Meiryo UI" pitchFamily="50" charset="-128"/>
              <a:ea typeface="Meiryo UI" pitchFamily="50" charset="-128"/>
              <a:cs typeface="Meiryo UI" pitchFamily="50" charset="-128"/>
            </a:endParaRPr>
          </a:p>
        </p:txBody>
      </p:sp>
      <p:cxnSp>
        <p:nvCxnSpPr>
          <p:cNvPr id="220" name="直線コネクタ 219"/>
          <p:cNvCxnSpPr>
            <a:stCxn id="199" idx="3"/>
            <a:endCxn id="219" idx="2"/>
          </p:cNvCxnSpPr>
          <p:nvPr/>
        </p:nvCxnSpPr>
        <p:spPr>
          <a:xfrm flipV="1">
            <a:off x="2972472" y="5229200"/>
            <a:ext cx="1115428" cy="1799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 Box 4"/>
          <p:cNvSpPr txBox="1">
            <a:spLocks noChangeArrowheads="1"/>
          </p:cNvSpPr>
          <p:nvPr/>
        </p:nvSpPr>
        <p:spPr bwMode="auto">
          <a:xfrm>
            <a:off x="5385055" y="4818484"/>
            <a:ext cx="914378"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天王寺区</a:t>
            </a:r>
            <a:endParaRPr lang="ja-JP" altLang="en-US" sz="1200" dirty="0">
              <a:latin typeface="Meiryo UI" pitchFamily="50" charset="-128"/>
              <a:ea typeface="Meiryo UI" pitchFamily="50" charset="-128"/>
              <a:cs typeface="Meiryo UI" pitchFamily="50" charset="-128"/>
            </a:endParaRPr>
          </a:p>
        </p:txBody>
      </p:sp>
      <p:cxnSp>
        <p:nvCxnSpPr>
          <p:cNvPr id="223" name="直線コネクタ 222"/>
          <p:cNvCxnSpPr>
            <a:stCxn id="222" idx="3"/>
            <a:endCxn id="206" idx="1"/>
          </p:cNvCxnSpPr>
          <p:nvPr/>
        </p:nvCxnSpPr>
        <p:spPr>
          <a:xfrm>
            <a:off x="6299433" y="4995490"/>
            <a:ext cx="626428" cy="407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１　</a:t>
            </a:r>
            <a:r>
              <a:rPr lang="ja-JP" altLang="en-US" sz="2000" b="1" dirty="0" smtClean="0">
                <a:solidFill>
                  <a:prstClr val="black"/>
                </a:solidFill>
                <a:latin typeface="Meiryo UI" pitchFamily="50" charset="-128"/>
                <a:ea typeface="Meiryo UI" pitchFamily="50" charset="-128"/>
                <a:cs typeface="Meiryo UI" pitchFamily="50" charset="-128"/>
              </a:rPr>
              <a:t>区割り・区の名称</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7" name="正方形/長方形 27"/>
          <p:cNvSpPr>
            <a:spLocks noChangeArrowheads="1"/>
          </p:cNvSpPr>
          <p:nvPr/>
        </p:nvSpPr>
        <p:spPr bwMode="auto">
          <a:xfrm>
            <a:off x="8861062" y="656482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
        <p:nvSpPr>
          <p:cNvPr id="9" name="テキスト ボックス 8"/>
          <p:cNvSpPr txBox="1"/>
          <p:nvPr/>
        </p:nvSpPr>
        <p:spPr>
          <a:xfrm>
            <a:off x="220168" y="568001"/>
            <a:ext cx="5209461"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区割り・区の名称は次のとおりとする</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81807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２　</a:t>
            </a:r>
            <a:r>
              <a:rPr lang="ja-JP" altLang="en-US" sz="2000" b="1" dirty="0" smtClean="0">
                <a:solidFill>
                  <a:prstClr val="black"/>
                </a:solidFill>
                <a:latin typeface="Meiryo UI" pitchFamily="50" charset="-128"/>
                <a:ea typeface="Meiryo UI" pitchFamily="50" charset="-128"/>
                <a:cs typeface="Meiryo UI" pitchFamily="50" charset="-128"/>
              </a:rPr>
              <a:t>区割りの考え方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931002" y="1268760"/>
            <a:ext cx="7882717" cy="4752528"/>
          </a:xfrm>
          <a:prstGeom prst="rect">
            <a:avLst/>
          </a:prstGeom>
          <a:gradFill flip="none" rotWithShape="0">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tileRect/>
          </a:gradFill>
        </p:spPr>
        <p:style>
          <a:lnRef idx="1">
            <a:schemeClr val="accent6"/>
          </a:lnRef>
          <a:fillRef idx="2">
            <a:schemeClr val="accent6"/>
          </a:fillRef>
          <a:effectRef idx="1">
            <a:schemeClr val="accent6"/>
          </a:effectRef>
          <a:fontRef idx="minor">
            <a:schemeClr val="dk1"/>
          </a:fontRef>
        </p:style>
        <p:txBody>
          <a:bodyPr tIns="0" rtlCol="0" anchor="ctr"/>
          <a:lstStyle/>
          <a:p>
            <a:pPr fontAlgn="base">
              <a:lnSpc>
                <a:spcPts val="2400"/>
              </a:lnSpc>
              <a:spcBef>
                <a:spcPct val="0"/>
              </a:spcBef>
              <a:spcAft>
                <a:spcPct val="0"/>
              </a:spcAft>
            </a:pPr>
            <a:r>
              <a:rPr lang="ja-JP" altLang="en-US" dirty="0" smtClean="0">
                <a:solidFill>
                  <a:schemeClr val="tx1"/>
                </a:solidFill>
                <a:latin typeface="Meiryo UI" pitchFamily="50" charset="-128"/>
                <a:ea typeface="Meiryo UI" pitchFamily="50" charset="-128"/>
                <a:cs typeface="Meiryo UI" pitchFamily="50" charset="-128"/>
              </a:rPr>
              <a:t>以下</a:t>
            </a:r>
            <a:r>
              <a:rPr lang="ja-JP" altLang="en-US" dirty="0">
                <a:solidFill>
                  <a:schemeClr val="tx1"/>
                </a:solidFill>
                <a:latin typeface="Meiryo UI" pitchFamily="50" charset="-128"/>
                <a:ea typeface="Meiryo UI" pitchFamily="50" charset="-128"/>
                <a:cs typeface="Meiryo UI" pitchFamily="50" charset="-128"/>
              </a:rPr>
              <a:t>の５つの具体的な視点に基づき、区割りを策定</a:t>
            </a:r>
            <a:endParaRPr lang="en-US" altLang="ja-JP" dirty="0">
              <a:solidFill>
                <a:schemeClr val="tx1"/>
              </a:solidFill>
              <a:latin typeface="Meiryo UI" pitchFamily="50" charset="-128"/>
              <a:ea typeface="Meiryo UI" pitchFamily="50" charset="-128"/>
              <a:cs typeface="Meiryo UI" pitchFamily="50" charset="-128"/>
            </a:endParaRPr>
          </a:p>
          <a:p>
            <a:pPr fontAlgn="base">
              <a:lnSpc>
                <a:spcPts val="800"/>
              </a:lnSpc>
              <a:spcBef>
                <a:spcPct val="0"/>
              </a:spcBef>
              <a:spcAft>
                <a:spcPct val="0"/>
              </a:spcAft>
            </a:pPr>
            <a:endParaRPr lang="en-US" altLang="ja-JP" sz="1600" dirty="0">
              <a:solidFill>
                <a:schemeClr val="tx1"/>
              </a:solidFill>
              <a:latin typeface="Meiryo UI" pitchFamily="50" charset="-128"/>
              <a:ea typeface="Meiryo UI" pitchFamily="50" charset="-128"/>
              <a:cs typeface="Meiryo UI" pitchFamily="50" charset="-128"/>
            </a:endParaRPr>
          </a:p>
          <a:p>
            <a:pPr fontAlgn="base">
              <a:lnSpc>
                <a:spcPts val="2400"/>
              </a:lnSpc>
              <a:spcBef>
                <a:spcPts val="1200"/>
              </a:spcBef>
              <a:spcAft>
                <a:spcPct val="0"/>
              </a:spcAft>
            </a:pPr>
            <a:r>
              <a:rPr lang="ja-JP" altLang="en-US" dirty="0">
                <a:solidFill>
                  <a:schemeClr val="tx1"/>
                </a:solidFill>
                <a:latin typeface="Meiryo UI" pitchFamily="50" charset="-128"/>
                <a:ea typeface="Meiryo UI" pitchFamily="50" charset="-128"/>
                <a:cs typeface="Meiryo UI" pitchFamily="50" charset="-128"/>
              </a:rPr>
              <a:t>◆　</a:t>
            </a:r>
            <a:r>
              <a:rPr lang="ja-JP" altLang="ja-JP" dirty="0">
                <a:latin typeface="Meiryo UI" pitchFamily="50" charset="-128"/>
                <a:ea typeface="Meiryo UI" pitchFamily="50" charset="-128"/>
                <a:cs typeface="Meiryo UI" pitchFamily="50" charset="-128"/>
              </a:rPr>
              <a:t>各特別区における財政状況の均衡化が図</a:t>
            </a:r>
            <a:r>
              <a:rPr lang="ja-JP" altLang="en-US" dirty="0">
                <a:latin typeface="Meiryo UI" pitchFamily="50" charset="-128"/>
                <a:ea typeface="Meiryo UI" pitchFamily="50" charset="-128"/>
                <a:cs typeface="Meiryo UI" pitchFamily="50" charset="-128"/>
              </a:rPr>
              <a:t>ら</a:t>
            </a:r>
            <a:r>
              <a:rPr lang="ja-JP" altLang="ja-JP" dirty="0">
                <a:latin typeface="Meiryo UI" pitchFamily="50" charset="-128"/>
                <a:ea typeface="Meiryo UI" pitchFamily="50" charset="-128"/>
                <a:cs typeface="Meiryo UI" pitchFamily="50" charset="-128"/>
              </a:rPr>
              <a:t>れるよう最大限考慮する</a:t>
            </a:r>
            <a:endParaRPr lang="en-US" altLang="ja-JP" dirty="0" smtClean="0">
              <a:latin typeface="Meiryo UI" pitchFamily="50" charset="-128"/>
              <a:ea typeface="Meiryo UI" pitchFamily="50" charset="-128"/>
              <a:cs typeface="Meiryo UI" pitchFamily="50" charset="-128"/>
            </a:endParaRPr>
          </a:p>
          <a:p>
            <a:pPr fontAlgn="base">
              <a:lnSpc>
                <a:spcPts val="2400"/>
              </a:lnSpc>
              <a:spcBef>
                <a:spcPct val="0"/>
              </a:spcBef>
              <a:spcAft>
                <a:spcPct val="0"/>
              </a:spcAft>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400"/>
              </a:lnSpc>
              <a:spcBef>
                <a:spcPct val="0"/>
              </a:spcBef>
              <a:spcAft>
                <a:spcPct val="0"/>
              </a:spcAft>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ja-JP" dirty="0">
                <a:latin typeface="Meiryo UI" pitchFamily="50" charset="-128"/>
                <a:ea typeface="Meiryo UI" pitchFamily="50" charset="-128"/>
                <a:cs typeface="Meiryo UI" pitchFamily="50" charset="-128"/>
              </a:rPr>
              <a:t>各特別区間における将来</a:t>
            </a:r>
            <a:r>
              <a:rPr lang="ja-JP" altLang="ja-JP" dirty="0" smtClean="0">
                <a:latin typeface="Meiryo UI" pitchFamily="50" charset="-128"/>
                <a:ea typeface="Meiryo UI" pitchFamily="50" charset="-128"/>
                <a:cs typeface="Meiryo UI" pitchFamily="50" charset="-128"/>
              </a:rPr>
              <a:t>（</a:t>
            </a:r>
            <a:r>
              <a:rPr lang="en-US" altLang="ja-JP" dirty="0" smtClean="0">
                <a:latin typeface="Meiryo UI" pitchFamily="50" charset="-128"/>
                <a:ea typeface="Meiryo UI" pitchFamily="50" charset="-128"/>
                <a:cs typeface="Meiryo UI" pitchFamily="50" charset="-128"/>
              </a:rPr>
              <a:t>R17</a:t>
            </a:r>
            <a:r>
              <a:rPr lang="ja-JP" altLang="ja-JP" dirty="0" smtClean="0">
                <a:latin typeface="Meiryo UI" pitchFamily="50" charset="-128"/>
                <a:ea typeface="Meiryo UI" pitchFamily="50" charset="-128"/>
                <a:cs typeface="Meiryo UI" pitchFamily="50" charset="-128"/>
              </a:rPr>
              <a:t>を</a:t>
            </a:r>
            <a:r>
              <a:rPr lang="ja-JP" altLang="ja-JP" dirty="0">
                <a:latin typeface="Meiryo UI" pitchFamily="50" charset="-128"/>
                <a:ea typeface="Meiryo UI" pitchFamily="50" charset="-128"/>
                <a:cs typeface="Meiryo UI" pitchFamily="50" charset="-128"/>
              </a:rPr>
              <a:t>想定）の人口格差を概ね２倍以内と</a:t>
            </a:r>
            <a:r>
              <a:rPr lang="ja-JP" altLang="ja-JP" dirty="0" smtClean="0">
                <a:latin typeface="Meiryo UI" pitchFamily="50" charset="-128"/>
                <a:ea typeface="Meiryo UI" pitchFamily="50" charset="-128"/>
                <a:cs typeface="Meiryo UI" pitchFamily="50" charset="-128"/>
              </a:rPr>
              <a:t>する</a:t>
            </a:r>
            <a:endParaRPr lang="en-US" altLang="ja-JP" dirty="0" smtClean="0">
              <a:latin typeface="Meiryo UI" pitchFamily="50" charset="-128"/>
              <a:ea typeface="Meiryo UI" pitchFamily="50" charset="-128"/>
              <a:cs typeface="Meiryo UI" pitchFamily="50" charset="-128"/>
            </a:endParaRPr>
          </a:p>
          <a:p>
            <a:pPr fontAlgn="base">
              <a:lnSpc>
                <a:spcPts val="2400"/>
              </a:lnSpc>
              <a:spcBef>
                <a:spcPct val="0"/>
              </a:spcBef>
              <a:spcAft>
                <a:spcPct val="0"/>
              </a:spcAft>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ja-JP" dirty="0">
                <a:latin typeface="Meiryo UI" pitchFamily="50" charset="-128"/>
                <a:ea typeface="Meiryo UI" pitchFamily="50" charset="-128"/>
                <a:cs typeface="Meiryo UI" pitchFamily="50" charset="-128"/>
              </a:rPr>
              <a:t>これまで地域において築きあげてきたコミュニティを考慮し、過去の合区・分区</a:t>
            </a:r>
            <a:r>
              <a:rPr lang="ja-JP" altLang="ja-JP" dirty="0" smtClean="0">
                <a:latin typeface="Meiryo UI" pitchFamily="50" charset="-128"/>
                <a:ea typeface="Meiryo UI" pitchFamily="50" charset="-128"/>
                <a:cs typeface="Meiryo UI" pitchFamily="50" charset="-128"/>
              </a:rPr>
              <a:t>の</a:t>
            </a:r>
            <a:endParaRPr lang="en-US" altLang="ja-JP" dirty="0" smtClean="0">
              <a:latin typeface="Meiryo UI" pitchFamily="50" charset="-128"/>
              <a:ea typeface="Meiryo UI" pitchFamily="50" charset="-128"/>
              <a:cs typeface="Meiryo UI" pitchFamily="50" charset="-128"/>
            </a:endParaRPr>
          </a:p>
          <a:p>
            <a:pPr>
              <a:lnSpc>
                <a:spcPts val="24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r>
              <a:rPr lang="ja-JP" altLang="ja-JP" dirty="0" smtClean="0">
                <a:latin typeface="Meiryo UI" pitchFamily="50" charset="-128"/>
                <a:ea typeface="Meiryo UI" pitchFamily="50" charset="-128"/>
                <a:cs typeface="Meiryo UI" pitchFamily="50" charset="-128"/>
              </a:rPr>
              <a:t>歴史的な経緯</a:t>
            </a:r>
            <a:r>
              <a:rPr lang="ja-JP" altLang="ja-JP" dirty="0">
                <a:latin typeface="Meiryo UI" pitchFamily="50" charset="-128"/>
                <a:ea typeface="Meiryo UI" pitchFamily="50" charset="-128"/>
                <a:cs typeface="Meiryo UI" pitchFamily="50" charset="-128"/>
              </a:rPr>
              <a:t>を</a:t>
            </a:r>
            <a:r>
              <a:rPr lang="ja-JP" altLang="ja-JP" dirty="0" smtClean="0">
                <a:latin typeface="Meiryo UI" pitchFamily="50" charset="-128"/>
                <a:ea typeface="Meiryo UI" pitchFamily="50" charset="-128"/>
                <a:cs typeface="Meiryo UI" pitchFamily="50" charset="-128"/>
              </a:rPr>
              <a:t>踏まえる</a:t>
            </a:r>
            <a:endParaRPr lang="en-US" altLang="ja-JP" dirty="0" smtClean="0">
              <a:latin typeface="Meiryo UI" pitchFamily="50" charset="-128"/>
              <a:ea typeface="Meiryo UI" pitchFamily="50" charset="-128"/>
              <a:cs typeface="Meiryo UI" pitchFamily="50" charset="-128"/>
            </a:endParaRPr>
          </a:p>
          <a:p>
            <a:pPr>
              <a:lnSpc>
                <a:spcPts val="2400"/>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ja-JP" dirty="0">
                <a:latin typeface="Meiryo UI" pitchFamily="50" charset="-128"/>
                <a:ea typeface="Meiryo UI" pitchFamily="50" charset="-128"/>
                <a:cs typeface="Meiryo UI" pitchFamily="50" charset="-128"/>
              </a:rPr>
              <a:t>特別区内における住民の円滑な移動や住民間の交流を確保できるよう</a:t>
            </a:r>
            <a:r>
              <a:rPr lang="ja-JP" altLang="ja-JP" dirty="0" smtClean="0">
                <a:latin typeface="Meiryo UI" pitchFamily="50" charset="-128"/>
                <a:ea typeface="Meiryo UI" pitchFamily="50" charset="-128"/>
                <a:cs typeface="Meiryo UI" pitchFamily="50" charset="-128"/>
              </a:rPr>
              <a:t>、</a:t>
            </a:r>
            <a:endParaRPr lang="en-US" altLang="ja-JP" dirty="0" smtClean="0">
              <a:latin typeface="Meiryo UI" pitchFamily="50" charset="-128"/>
              <a:ea typeface="Meiryo UI" pitchFamily="50" charset="-128"/>
              <a:cs typeface="Meiryo UI" pitchFamily="50" charset="-128"/>
            </a:endParaRPr>
          </a:p>
          <a:p>
            <a:pPr>
              <a:lnSpc>
                <a:spcPts val="24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ja-JP" dirty="0" smtClean="0">
                <a:latin typeface="Meiryo UI" pitchFamily="50" charset="-128"/>
                <a:ea typeface="Meiryo UI" pitchFamily="50" charset="-128"/>
                <a:cs typeface="Meiryo UI" pitchFamily="50" charset="-128"/>
              </a:rPr>
              <a:t>鉄道網の</a:t>
            </a:r>
            <a:r>
              <a:rPr lang="ja-JP" altLang="ja-JP" dirty="0">
                <a:latin typeface="Meiryo UI" pitchFamily="50" charset="-128"/>
                <a:ea typeface="Meiryo UI" pitchFamily="50" charset="-128"/>
                <a:cs typeface="Meiryo UI" pitchFamily="50" charset="-128"/>
              </a:rPr>
              <a:t>接続</a:t>
            </a:r>
            <a:r>
              <a:rPr lang="ja-JP" altLang="ja-JP" dirty="0" smtClean="0">
                <a:latin typeface="Meiryo UI" pitchFamily="50" charset="-128"/>
                <a:ea typeface="Meiryo UI" pitchFamily="50" charset="-128"/>
                <a:cs typeface="Meiryo UI" pitchFamily="50" charset="-128"/>
              </a:rPr>
              <a:t>や商業</a:t>
            </a:r>
            <a:r>
              <a:rPr lang="ja-JP" altLang="ja-JP" dirty="0">
                <a:latin typeface="Meiryo UI" pitchFamily="50" charset="-128"/>
                <a:ea typeface="Meiryo UI" pitchFamily="50" charset="-128"/>
                <a:cs typeface="Meiryo UI" pitchFamily="50" charset="-128"/>
              </a:rPr>
              <a:t>集積を考慮</a:t>
            </a:r>
            <a:r>
              <a:rPr lang="ja-JP" altLang="ja-JP" dirty="0" smtClean="0">
                <a:latin typeface="Meiryo UI" pitchFamily="50" charset="-128"/>
                <a:ea typeface="Meiryo UI" pitchFamily="50" charset="-128"/>
                <a:cs typeface="Meiryo UI" pitchFamily="50" charset="-128"/>
              </a:rPr>
              <a:t>する</a:t>
            </a:r>
            <a:endParaRPr lang="en-US" altLang="ja-JP" dirty="0" smtClean="0">
              <a:latin typeface="Meiryo UI" pitchFamily="50" charset="-128"/>
              <a:ea typeface="Meiryo UI" pitchFamily="50" charset="-128"/>
              <a:cs typeface="Meiryo UI" pitchFamily="50" charset="-128"/>
            </a:endParaRPr>
          </a:p>
          <a:p>
            <a:pPr>
              <a:lnSpc>
                <a:spcPts val="2400"/>
              </a:lnSpc>
            </a:pPr>
            <a:endParaRPr lang="en-US" altLang="ja-JP" dirty="0">
              <a:solidFill>
                <a:schemeClr val="tx1"/>
              </a:solidFill>
              <a:latin typeface="Meiryo UI" pitchFamily="50" charset="-128"/>
              <a:ea typeface="Meiryo UI" pitchFamily="50" charset="-128"/>
              <a:cs typeface="Meiryo UI" pitchFamily="50" charset="-128"/>
            </a:endParaRPr>
          </a:p>
          <a:p>
            <a:pPr>
              <a:lnSpc>
                <a:spcPts val="2400"/>
              </a:lnSpc>
            </a:pPr>
            <a:r>
              <a:rPr lang="ja-JP" altLang="en-US" dirty="0">
                <a:solidFill>
                  <a:schemeClr val="tx1"/>
                </a:solidFill>
                <a:latin typeface="Meiryo UI" pitchFamily="50" charset="-128"/>
                <a:ea typeface="Meiryo UI" pitchFamily="50" charset="-128"/>
                <a:cs typeface="Meiryo UI" pitchFamily="50" charset="-128"/>
              </a:rPr>
              <a:t>◆　</a:t>
            </a:r>
            <a:r>
              <a:rPr lang="ja-JP" altLang="ja-JP" dirty="0">
                <a:latin typeface="Meiryo UI" pitchFamily="50" charset="-128"/>
                <a:ea typeface="Meiryo UI" pitchFamily="50" charset="-128"/>
                <a:cs typeface="Meiryo UI" pitchFamily="50" charset="-128"/>
              </a:rPr>
              <a:t>災害対策について、防災上の視点</a:t>
            </a:r>
            <a:r>
              <a:rPr lang="ja-JP" altLang="en-US" dirty="0">
                <a:latin typeface="Meiryo UI" pitchFamily="50" charset="-128"/>
                <a:ea typeface="Meiryo UI" pitchFamily="50" charset="-128"/>
                <a:cs typeface="Meiryo UI" pitchFamily="50" charset="-128"/>
              </a:rPr>
              <a:t>を</a:t>
            </a:r>
            <a:r>
              <a:rPr lang="ja-JP" altLang="ja-JP" dirty="0">
                <a:latin typeface="Meiryo UI" pitchFamily="50" charset="-128"/>
                <a:ea typeface="Meiryo UI" pitchFamily="50" charset="-128"/>
                <a:cs typeface="Meiryo UI" pitchFamily="50" charset="-128"/>
              </a:rPr>
              <a:t>出来る限り</a:t>
            </a:r>
            <a:r>
              <a:rPr lang="ja-JP" altLang="en-US" dirty="0">
                <a:latin typeface="Meiryo UI" pitchFamily="50" charset="-128"/>
                <a:ea typeface="Meiryo UI" pitchFamily="50" charset="-128"/>
                <a:cs typeface="Meiryo UI" pitchFamily="50" charset="-128"/>
              </a:rPr>
              <a:t>考慮する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27"/>
          <p:cNvSpPr>
            <a:spLocks noChangeArrowheads="1"/>
          </p:cNvSpPr>
          <p:nvPr/>
        </p:nvSpPr>
        <p:spPr bwMode="auto">
          <a:xfrm>
            <a:off x="8847999" y="3185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
        <p:nvSpPr>
          <p:cNvPr id="6" name="テキスト ボックス 5"/>
          <p:cNvSpPr txBox="1"/>
          <p:nvPr/>
        </p:nvSpPr>
        <p:spPr>
          <a:xfrm>
            <a:off x="56456" y="692696"/>
            <a:ext cx="4048100"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rPr>
              <a:t>　（１</a:t>
            </a:r>
            <a:r>
              <a:rPr lang="ja-JP" altLang="en-US" b="1" dirty="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基本的な考え方</a:t>
            </a:r>
            <a:endParaRPr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2198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
        <p:nvSpPr>
          <p:cNvPr id="8" name="テキスト ボックス 7"/>
          <p:cNvSpPr txBox="1"/>
          <p:nvPr/>
        </p:nvSpPr>
        <p:spPr>
          <a:xfrm>
            <a:off x="56456" y="260648"/>
            <a:ext cx="5112568"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rPr>
              <a:t>　（２）</a:t>
            </a:r>
            <a:r>
              <a:rPr lang="ja-JP" altLang="en-US" b="1" dirty="0">
                <a:latin typeface="Meiryo UI" panose="020B0604030504040204" pitchFamily="50" charset="-128"/>
                <a:ea typeface="Meiryo UI" panose="020B0604030504040204" pitchFamily="50" charset="-128"/>
              </a:rPr>
              <a:t>基礎データ（人口・財政・歴史）</a:t>
            </a:r>
          </a:p>
        </p:txBody>
      </p:sp>
      <p:pic>
        <p:nvPicPr>
          <p:cNvPr id="2" name="図 1"/>
          <p:cNvPicPr>
            <a:picLocks noChangeAspect="1"/>
          </p:cNvPicPr>
          <p:nvPr/>
        </p:nvPicPr>
        <p:blipFill>
          <a:blip r:embed="rId2"/>
          <a:stretch>
            <a:fillRect/>
          </a:stretch>
        </p:blipFill>
        <p:spPr>
          <a:xfrm>
            <a:off x="704528" y="836713"/>
            <a:ext cx="9001000" cy="5744288"/>
          </a:xfrm>
          <a:prstGeom prst="rect">
            <a:avLst/>
          </a:prstGeom>
        </p:spPr>
      </p:pic>
    </p:spTree>
    <p:extLst>
      <p:ext uri="{BB962C8B-B14F-4D97-AF65-F5344CB8AC3E}">
        <p14:creationId xmlns:p14="http://schemas.microsoft.com/office/powerpoint/2010/main" val="62737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smtClean="0">
                <a:solidFill>
                  <a:prstClr val="black"/>
                </a:solidFill>
                <a:latin typeface="Meiryo UI" pitchFamily="50" charset="-128"/>
                <a:ea typeface="Meiryo UI" pitchFamily="50" charset="-128"/>
                <a:cs typeface="Meiryo UI" pitchFamily="50" charset="-128"/>
              </a:rPr>
              <a:t>区の名称</a:t>
            </a:r>
            <a:endParaRPr lang="en-US" altLang="ja-JP" sz="2000" b="1" dirty="0" smtClean="0">
              <a:solidFill>
                <a:prstClr val="black"/>
              </a:solidFill>
              <a:latin typeface="Meiryo UI" pitchFamily="50" charset="-128"/>
              <a:ea typeface="Meiryo UI" pitchFamily="50" charset="-128"/>
              <a:cs typeface="Meiryo UI" pitchFamily="50" charset="-128"/>
            </a:endParaRPr>
          </a:p>
        </p:txBody>
      </p:sp>
      <p:sp>
        <p:nvSpPr>
          <p:cNvPr id="7" name="Text Box 5"/>
          <p:cNvSpPr txBox="1">
            <a:spLocks noChangeArrowheads="1"/>
          </p:cNvSpPr>
          <p:nvPr/>
        </p:nvSpPr>
        <p:spPr bwMode="auto">
          <a:xfrm>
            <a:off x="193365" y="2022649"/>
            <a:ext cx="80851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5000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5000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5000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5000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b="1" dirty="0" smtClean="0">
                <a:latin typeface="Meiryo UI" panose="020B0604030504040204" pitchFamily="50" charset="-128"/>
                <a:ea typeface="Meiryo UI" panose="020B0604030504040204" pitchFamily="50" charset="-128"/>
              </a:rPr>
              <a:t>■ 他都市分析の内容</a:t>
            </a:r>
            <a:r>
              <a:rPr lang="en-US" altLang="ja-JP" sz="2000" dirty="0" smtClean="0">
                <a:latin typeface="Meiryo UI" panose="020B0604030504040204" pitchFamily="50" charset="-128"/>
                <a:ea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　　 東京特別区・政令指定都市行政区の名称の由来を分析</a:t>
            </a:r>
          </a:p>
        </p:txBody>
      </p:sp>
      <p:sp>
        <p:nvSpPr>
          <p:cNvPr id="11" name="Text Box 5"/>
          <p:cNvSpPr txBox="1">
            <a:spLocks noChangeArrowheads="1"/>
          </p:cNvSpPr>
          <p:nvPr/>
        </p:nvSpPr>
        <p:spPr bwMode="auto">
          <a:xfrm>
            <a:off x="278072" y="836712"/>
            <a:ext cx="9252000" cy="936104"/>
          </a:xfrm>
          <a:prstGeom prst="rect">
            <a:avLst/>
          </a:prstGeom>
          <a:noFill/>
          <a:ln w="9525">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smtClean="0">
                <a:latin typeface="Meiryo UI" panose="020B0604030504040204" pitchFamily="50" charset="-128"/>
                <a:ea typeface="Meiryo UI" panose="020B0604030504040204" pitchFamily="50" charset="-128"/>
              </a:rPr>
              <a:t>　　特別</a:t>
            </a:r>
            <a:r>
              <a:rPr lang="ja-JP" altLang="en-US" sz="1600" dirty="0">
                <a:latin typeface="Meiryo UI" panose="020B0604030504040204" pitchFamily="50" charset="-128"/>
                <a:ea typeface="Meiryo UI" panose="020B0604030504040204" pitchFamily="50" charset="-128"/>
              </a:rPr>
              <a:t>区の名称案については</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r>
            <a:br>
              <a:rPr lang="ja-JP" altLang="en-US" sz="1600" dirty="0">
                <a:latin typeface="Meiryo UI" panose="020B0604030504040204" pitchFamily="50" charset="-128"/>
                <a:ea typeface="Meiryo UI" panose="020B0604030504040204" pitchFamily="50" charset="-128"/>
              </a:rPr>
            </a:b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　①特別区は現行政区の区域を越えて形成されることから、より包括的なものとする</a:t>
            </a:r>
            <a:br>
              <a:rPr lang="ja-JP" altLang="en-US" sz="1500" dirty="0">
                <a:latin typeface="Meiryo UI" panose="020B0604030504040204" pitchFamily="50" charset="-128"/>
                <a:ea typeface="Meiryo UI" panose="020B0604030504040204" pitchFamily="50" charset="-128"/>
              </a:rPr>
            </a:b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②できる限り住民</a:t>
            </a:r>
            <a:r>
              <a:rPr lang="ja-JP" altLang="en-US" sz="1500" dirty="0">
                <a:latin typeface="Meiryo UI" panose="020B0604030504040204" pitchFamily="50" charset="-128"/>
                <a:ea typeface="Meiryo UI" panose="020B0604030504040204" pitchFamily="50" charset="-128"/>
              </a:rPr>
              <a:t>に親しみやすく、わかりやすいものとなるよう、</a:t>
            </a:r>
            <a:r>
              <a:rPr lang="ja-JP" altLang="en-US" sz="1500" dirty="0" smtClean="0">
                <a:latin typeface="Meiryo UI" panose="020B0604030504040204" pitchFamily="50" charset="-128"/>
                <a:ea typeface="Meiryo UI" panose="020B0604030504040204" pitchFamily="50" charset="-128"/>
              </a:rPr>
              <a:t>極力</a:t>
            </a:r>
            <a:r>
              <a:rPr lang="ja-JP" altLang="en-US" sz="1500" dirty="0">
                <a:latin typeface="Meiryo UI" panose="020B0604030504040204" pitchFamily="50" charset="-128"/>
                <a:ea typeface="Meiryo UI" panose="020B0604030504040204" pitchFamily="50" charset="-128"/>
              </a:rPr>
              <a:t>簡潔</a:t>
            </a:r>
            <a:r>
              <a:rPr lang="ja-JP" altLang="en-US" sz="1500" dirty="0" smtClean="0">
                <a:latin typeface="Meiryo UI" panose="020B0604030504040204" pitchFamily="50" charset="-128"/>
                <a:ea typeface="Meiryo UI" panose="020B0604030504040204" pitchFamily="50" charset="-128"/>
              </a:rPr>
              <a:t>な</a:t>
            </a:r>
            <a:r>
              <a:rPr lang="ja-JP" altLang="en-US" sz="1500" dirty="0">
                <a:latin typeface="Meiryo UI" panose="020B0604030504040204" pitchFamily="50" charset="-128"/>
                <a:ea typeface="Meiryo UI" panose="020B0604030504040204" pitchFamily="50" charset="-128"/>
              </a:rPr>
              <a:t>ものとする</a:t>
            </a:r>
            <a:endParaRPr lang="en-US" altLang="ja-JP" sz="1500" dirty="0">
              <a:latin typeface="Meiryo UI" panose="020B0604030504040204" pitchFamily="50" charset="-128"/>
              <a:ea typeface="Meiryo UI" panose="020B0604030504040204" pitchFamily="50" charset="-128"/>
            </a:endParaRPr>
          </a:p>
        </p:txBody>
      </p:sp>
      <p:sp>
        <p:nvSpPr>
          <p:cNvPr id="12" name="Text Box 7"/>
          <p:cNvSpPr txBox="1">
            <a:spLocks noChangeArrowheads="1"/>
          </p:cNvSpPr>
          <p:nvPr/>
        </p:nvSpPr>
        <p:spPr bwMode="auto">
          <a:xfrm>
            <a:off x="193364" y="3900326"/>
            <a:ext cx="7711964"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buFontTx/>
              <a:buNone/>
            </a:pPr>
            <a:r>
              <a:rPr lang="ja-JP" altLang="en-US" sz="1500" dirty="0" smtClean="0">
                <a:latin typeface="Meiryo UI" panose="020B0604030504040204" pitchFamily="50" charset="-128"/>
                <a:ea typeface="Meiryo UI" panose="020B0604030504040204" pitchFamily="50" charset="-128"/>
              </a:rPr>
              <a:t>基本的な考え方を踏まえ、「方角・位置」、「地勢等」をもとに以下のとおりとする</a:t>
            </a:r>
            <a:endParaRPr lang="en-US" altLang="ja-JP" sz="1500" dirty="0">
              <a:latin typeface="Meiryo UI" panose="020B0604030504040204" pitchFamily="50" charset="-128"/>
              <a:ea typeface="Meiryo UI" panose="020B0604030504040204" pitchFamily="50" charset="-128"/>
            </a:endParaRPr>
          </a:p>
        </p:txBody>
      </p:sp>
      <p:sp>
        <p:nvSpPr>
          <p:cNvPr id="24" name="正方形/長方形 27"/>
          <p:cNvSpPr>
            <a:spLocks noChangeArrowheads="1"/>
          </p:cNvSpPr>
          <p:nvPr/>
        </p:nvSpPr>
        <p:spPr bwMode="auto">
          <a:xfrm>
            <a:off x="8847999" y="3185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6" name="テキスト ボックス 25"/>
          <p:cNvSpPr txBox="1"/>
          <p:nvPr/>
        </p:nvSpPr>
        <p:spPr>
          <a:xfrm>
            <a:off x="56456" y="450546"/>
            <a:ext cx="5112568"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rPr>
              <a:t>　基本的</a:t>
            </a:r>
            <a:r>
              <a:rPr lang="ja-JP" altLang="en-US" b="1" dirty="0">
                <a:latin typeface="Meiryo UI" panose="020B0604030504040204" pitchFamily="50" charset="-128"/>
                <a:ea typeface="Meiryo UI" panose="020B0604030504040204" pitchFamily="50" charset="-128"/>
              </a:rPr>
              <a:t>な考え方</a:t>
            </a:r>
          </a:p>
        </p:txBody>
      </p:sp>
      <p:graphicFrame>
        <p:nvGraphicFramePr>
          <p:cNvPr id="27" name="Group 134"/>
          <p:cNvGraphicFramePr>
            <a:graphicFrameLocks noGrp="1"/>
          </p:cNvGraphicFramePr>
          <p:nvPr>
            <p:extLst>
              <p:ext uri="{D42A27DB-BD31-4B8C-83A1-F6EECF244321}">
                <p14:modId xmlns:p14="http://schemas.microsoft.com/office/powerpoint/2010/main" val="2216845979"/>
              </p:ext>
            </p:extLst>
          </p:nvPr>
        </p:nvGraphicFramePr>
        <p:xfrm>
          <a:off x="272480" y="4311873"/>
          <a:ext cx="5842570" cy="2376000"/>
        </p:xfrm>
        <a:graphic>
          <a:graphicData uri="http://schemas.openxmlformats.org/drawingml/2006/table">
            <a:tbl>
              <a:tblPr/>
              <a:tblGrid>
                <a:gridCol w="1869623">
                  <a:extLst>
                    <a:ext uri="{9D8B030D-6E8A-4147-A177-3AD203B41FA5}">
                      <a16:colId xmlns:a16="http://schemas.microsoft.com/office/drawing/2014/main" val="3465594486"/>
                    </a:ext>
                  </a:extLst>
                </a:gridCol>
                <a:gridCol w="3972947">
                  <a:extLst>
                    <a:ext uri="{9D8B030D-6E8A-4147-A177-3AD203B41FA5}">
                      <a16:colId xmlns:a16="http://schemas.microsoft.com/office/drawing/2014/main" val="820474307"/>
                    </a:ext>
                  </a:extLst>
                </a:gridCol>
              </a:tblGrid>
              <a:tr h="648000">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600" b="1"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特別区の名称</a:t>
                      </a:r>
                    </a:p>
                  </a:txBody>
                  <a:tcPr marL="0" marR="0" marT="0" marB="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現行政区</a:t>
                      </a:r>
                    </a:p>
                  </a:txBody>
                  <a:tcPr marL="0" marR="0" marT="0" marB="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231055741"/>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淀川区</a:t>
                      </a:r>
                    </a:p>
                  </a:txBody>
                  <a:tcPr marL="99051" marR="99051" marT="45704" marB="4570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此花区、港区、西淀川区、淀川区、東淀川区</a:t>
                      </a:r>
                    </a:p>
                  </a:txBody>
                  <a:tcPr marL="99051" marR="99051"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北区</a:t>
                      </a:r>
                    </a:p>
                  </a:txBody>
                  <a:tcPr marL="99051" marR="99051" marT="45704" marB="4570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ja-JP" altLang="en-US" sz="1100" b="0" i="0" u="none" strike="noStrike" dirty="0" smtClean="0">
                          <a:solidFill>
                            <a:schemeClr val="tx1"/>
                          </a:solidFill>
                          <a:effectLst/>
                          <a:latin typeface="Meiryo UI" pitchFamily="50" charset="-128"/>
                          <a:ea typeface="Meiryo UI" pitchFamily="50" charset="-128"/>
                          <a:cs typeface="Meiryo UI" pitchFamily="50" charset="-128"/>
                        </a:rPr>
                        <a:t>北区、都島区、福島区、東成区、旭区、城東区、鶴見区</a:t>
                      </a:r>
                    </a:p>
                  </a:txBody>
                  <a:tcPr marL="99051" marR="99051"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4875452"/>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中央区</a:t>
                      </a:r>
                    </a:p>
                  </a:txBody>
                  <a:tcPr marL="99051" marR="99051" marT="45704" marB="4570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中央区、西区、大正区、浪速区、住之江区、住吉区、西成区</a:t>
                      </a:r>
                    </a:p>
                  </a:txBody>
                  <a:tcPr marL="99051" marR="99051"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0470266"/>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天王寺区</a:t>
                      </a:r>
                    </a:p>
                  </a:txBody>
                  <a:tcPr marL="99051" marR="99051" marT="0" marB="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ja-JP" altLang="en-US" sz="1100" b="0" i="0" u="none" strike="noStrike" dirty="0" smtClean="0">
                          <a:solidFill>
                            <a:schemeClr val="tx1"/>
                          </a:solidFill>
                          <a:effectLst/>
                          <a:latin typeface="Meiryo UI" pitchFamily="50" charset="-128"/>
                          <a:ea typeface="Meiryo UI" pitchFamily="50" charset="-128"/>
                          <a:cs typeface="Meiryo UI" pitchFamily="50" charset="-128"/>
                        </a:rPr>
                        <a:t>天王寺区、生野区、阿倍野区、東住吉区、平野区</a:t>
                      </a:r>
                    </a:p>
                  </a:txBody>
                  <a:tcPr marL="99051" marR="99051"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0428104"/>
                  </a:ext>
                </a:extLst>
              </a:tr>
            </a:tbl>
          </a:graphicData>
        </a:graphic>
      </p:graphicFrame>
      <p:graphicFrame>
        <p:nvGraphicFramePr>
          <p:cNvPr id="17" name="Group 134"/>
          <p:cNvGraphicFramePr>
            <a:graphicFrameLocks noGrp="1"/>
          </p:cNvGraphicFramePr>
          <p:nvPr>
            <p:extLst>
              <p:ext uri="{D42A27DB-BD31-4B8C-83A1-F6EECF244321}">
                <p14:modId xmlns:p14="http://schemas.microsoft.com/office/powerpoint/2010/main" val="3701889359"/>
              </p:ext>
            </p:extLst>
          </p:nvPr>
        </p:nvGraphicFramePr>
        <p:xfrm>
          <a:off x="6393528" y="4311873"/>
          <a:ext cx="3312000" cy="2376000"/>
        </p:xfrm>
        <a:graphic>
          <a:graphicData uri="http://schemas.openxmlformats.org/drawingml/2006/table">
            <a:tbl>
              <a:tblPr/>
              <a:tblGrid>
                <a:gridCol w="828000">
                  <a:extLst>
                    <a:ext uri="{9D8B030D-6E8A-4147-A177-3AD203B41FA5}">
                      <a16:colId xmlns:a16="http://schemas.microsoft.com/office/drawing/2014/main" val="20003"/>
                    </a:ext>
                  </a:extLst>
                </a:gridCol>
                <a:gridCol w="828000">
                  <a:extLst>
                    <a:ext uri="{9D8B030D-6E8A-4147-A177-3AD203B41FA5}">
                      <a16:colId xmlns:a16="http://schemas.microsoft.com/office/drawing/2014/main" val="20004"/>
                    </a:ext>
                  </a:extLst>
                </a:gridCol>
                <a:gridCol w="828000">
                  <a:extLst>
                    <a:ext uri="{9D8B030D-6E8A-4147-A177-3AD203B41FA5}">
                      <a16:colId xmlns:a16="http://schemas.microsoft.com/office/drawing/2014/main" val="20005"/>
                    </a:ext>
                  </a:extLst>
                </a:gridCol>
                <a:gridCol w="828000">
                  <a:extLst>
                    <a:ext uri="{9D8B030D-6E8A-4147-A177-3AD203B41FA5}">
                      <a16:colId xmlns:a16="http://schemas.microsoft.com/office/drawing/2014/main" val="20006"/>
                    </a:ext>
                  </a:extLst>
                </a:gridCol>
              </a:tblGrid>
              <a:tr h="324000">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参考</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大阪市行政区名の由来分析</a:t>
                      </a:r>
                      <a:r>
                        <a:rPr kumimoji="1"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（一部重複あり）</a:t>
                      </a:r>
                    </a:p>
                  </a:txBody>
                  <a:tcPr marL="99051" marR="99051" marT="45704" marB="4570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24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方角・位置</a:t>
                      </a:r>
                    </a:p>
                  </a:txBody>
                  <a:tcPr marL="72000" marR="72000"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地名等</a:t>
                      </a:r>
                    </a:p>
                  </a:txBody>
                  <a:tcPr marL="72000" marR="72000"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地勢等</a:t>
                      </a:r>
                    </a:p>
                  </a:txBody>
                  <a:tcPr marL="72000" marR="72000"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古典・その他</a:t>
                      </a:r>
                    </a:p>
                  </a:txBody>
                  <a:tcPr marL="72000" marR="72000" marT="45704" marB="4570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（西淀川）</a:t>
                      </a:r>
                      <a:endParaRPr kumimoji="1" lang="en-US" altLang="ja-JP" sz="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（東淀川）</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ja-JP" sz="8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港、</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西淀川</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淀川、</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東淀川</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endPar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此花</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北</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東成</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rPr>
                        <a:t>、</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城東</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都島、福島</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東成</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鶴見</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（城東）</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旭</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4875452"/>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中央、西</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住之江</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住吉、西成</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大正</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浪速</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0470266"/>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（東住吉）</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生野、阿倍野</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東住吉</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平野</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天王寺</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0428104"/>
                  </a:ext>
                </a:extLst>
              </a:tr>
            </a:tbl>
          </a:graphicData>
        </a:graphic>
      </p:graphicFrame>
      <p:graphicFrame>
        <p:nvGraphicFramePr>
          <p:cNvPr id="14" name="Group 65"/>
          <p:cNvGraphicFramePr>
            <a:graphicFrameLocks noGrp="1"/>
          </p:cNvGraphicFramePr>
          <p:nvPr>
            <p:extLst>
              <p:ext uri="{D42A27DB-BD31-4B8C-83A1-F6EECF244321}">
                <p14:modId xmlns:p14="http://schemas.microsoft.com/office/powerpoint/2010/main" val="2699155291"/>
              </p:ext>
            </p:extLst>
          </p:nvPr>
        </p:nvGraphicFramePr>
        <p:xfrm>
          <a:off x="1180789" y="2663038"/>
          <a:ext cx="6480000" cy="720000"/>
        </p:xfrm>
        <a:graphic>
          <a:graphicData uri="http://schemas.openxmlformats.org/drawingml/2006/table">
            <a:tbl>
              <a:tblPr/>
              <a:tblGrid>
                <a:gridCol w="1620000">
                  <a:extLst>
                    <a:ext uri="{9D8B030D-6E8A-4147-A177-3AD203B41FA5}">
                      <a16:colId xmlns:a16="http://schemas.microsoft.com/office/drawing/2014/main" val="20000"/>
                    </a:ext>
                  </a:extLst>
                </a:gridCol>
                <a:gridCol w="1620000">
                  <a:extLst>
                    <a:ext uri="{9D8B030D-6E8A-4147-A177-3AD203B41FA5}">
                      <a16:colId xmlns:a16="http://schemas.microsoft.com/office/drawing/2014/main" val="20001"/>
                    </a:ext>
                  </a:extLst>
                </a:gridCol>
                <a:gridCol w="162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tblGrid>
              <a:tr h="360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「方角・位置」に由来</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「地名等」に由来</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「地勢等」に由来</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「古典・その他」に由来</a:t>
                      </a: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0"/>
                  </a:ext>
                </a:extLst>
              </a:tr>
              <a:tr h="360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38.5%</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85</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35.7%</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79</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17.6%</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39</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8.1%</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18</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sp>
        <p:nvSpPr>
          <p:cNvPr id="15" name="二等辺三角形 14"/>
          <p:cNvSpPr/>
          <p:nvPr/>
        </p:nvSpPr>
        <p:spPr>
          <a:xfrm rot="10800000">
            <a:off x="2764789" y="3510007"/>
            <a:ext cx="3312000" cy="28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231971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3"/>
          <p:cNvSpPr>
            <a:spLocks noChangeArrowheads="1"/>
          </p:cNvSpPr>
          <p:nvPr/>
        </p:nvSpPr>
        <p:spPr bwMode="auto">
          <a:xfrm>
            <a:off x="210308" y="2478776"/>
            <a:ext cx="9603519" cy="4262591"/>
          </a:xfrm>
          <a:prstGeom prst="roundRect">
            <a:avLst>
              <a:gd name="adj" fmla="val 3227"/>
            </a:avLst>
          </a:prstGeom>
          <a:solidFill>
            <a:schemeClr val="accent6">
              <a:lumMod val="20000"/>
              <a:lumOff val="80000"/>
            </a:schemeClr>
          </a:solidFill>
          <a:ln>
            <a:noFill/>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4" name="角丸四角形 1"/>
          <p:cNvSpPr>
            <a:spLocks noChangeArrowheads="1"/>
          </p:cNvSpPr>
          <p:nvPr/>
        </p:nvSpPr>
        <p:spPr bwMode="auto">
          <a:xfrm>
            <a:off x="193007" y="1216269"/>
            <a:ext cx="9620820" cy="1171248"/>
          </a:xfrm>
          <a:prstGeom prst="roundRect">
            <a:avLst>
              <a:gd name="adj" fmla="val 10812"/>
            </a:avLst>
          </a:prstGeom>
          <a:solidFill>
            <a:schemeClr val="accent6">
              <a:lumMod val="20000"/>
              <a:lumOff val="80000"/>
            </a:schemeClr>
          </a:solidFill>
          <a:ln>
            <a:noFill/>
          </a:ln>
          <a:extLst/>
        </p:spPr>
        <p:txBody>
          <a:bodyPr wrap="square" anchor="ctr">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700" b="1" dirty="0" smtClean="0">
                <a:latin typeface="Meiryo UI" panose="020B0604030504040204" pitchFamily="50" charset="-128"/>
                <a:ea typeface="Meiryo UI" panose="020B0604030504040204" pitchFamily="50" charset="-128"/>
              </a:rPr>
              <a:t>■ </a:t>
            </a:r>
            <a:r>
              <a:rPr lang="ja-JP" altLang="en-US" sz="1700" b="1" dirty="0">
                <a:latin typeface="Meiryo UI" panose="020B0604030504040204" pitchFamily="50" charset="-128"/>
                <a:ea typeface="Meiryo UI" panose="020B0604030504040204" pitchFamily="50" charset="-128"/>
              </a:rPr>
              <a:t>基本方針</a:t>
            </a:r>
            <a:r>
              <a:rPr lang="en-US" altLang="ja-JP" sz="1800" dirty="0"/>
              <a:t/>
            </a:r>
            <a:br>
              <a:rPr lang="en-US" altLang="ja-JP" sz="1800" dirty="0"/>
            </a:br>
            <a:r>
              <a:rPr lang="ja-JP" altLang="en-US" sz="1400" dirty="0">
                <a:latin typeface="Meiryo UI" panose="020B0604030504040204" pitchFamily="50" charset="-128"/>
                <a:ea typeface="Meiryo UI" panose="020B0604030504040204" pitchFamily="50" charset="-128"/>
              </a:rPr>
              <a:t>　　現在の行政区の名称は、地域の</a:t>
            </a:r>
            <a:r>
              <a:rPr lang="ja-JP" altLang="en-US" sz="1400" dirty="0" smtClean="0">
                <a:latin typeface="Meiryo UI" panose="020B0604030504040204" pitchFamily="50" charset="-128"/>
                <a:ea typeface="Meiryo UI" panose="020B0604030504040204" pitchFamily="50" charset="-128"/>
              </a:rPr>
              <a:t>歴史などを</a:t>
            </a:r>
            <a:r>
              <a:rPr lang="ja-JP" altLang="en-US" sz="1400" dirty="0">
                <a:latin typeface="Meiryo UI" panose="020B0604030504040204" pitchFamily="50" charset="-128"/>
                <a:ea typeface="Meiryo UI" panose="020B0604030504040204" pitchFamily="50" charset="-128"/>
              </a:rPr>
              <a:t>踏まえ、長年使用されてきたものであり、</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住民にとって愛着があることから、</a:t>
            </a:r>
            <a:r>
              <a:rPr lang="ja-JP" altLang="en-US" sz="1400" dirty="0" smtClean="0">
                <a:latin typeface="Meiryo UI" panose="020B0604030504040204" pitchFamily="50" charset="-128"/>
                <a:ea typeface="Meiryo UI" panose="020B0604030504040204" pitchFamily="50" charset="-128"/>
              </a:rPr>
              <a:t>その</a:t>
            </a:r>
            <a:r>
              <a:rPr lang="ja-JP" altLang="en-US" sz="1400" dirty="0">
                <a:latin typeface="Meiryo UI" panose="020B0604030504040204" pitchFamily="50" charset="-128"/>
                <a:ea typeface="Meiryo UI" panose="020B0604030504040204" pitchFamily="50" charset="-128"/>
              </a:rPr>
              <a:t>取扱</a:t>
            </a:r>
            <a:r>
              <a:rPr lang="ja-JP" altLang="en-US" sz="1400" dirty="0" smtClean="0">
                <a:latin typeface="Meiryo UI" panose="020B0604030504040204" pitchFamily="50" charset="-128"/>
                <a:ea typeface="Meiryo UI" panose="020B0604030504040204" pitchFamily="50" charset="-128"/>
              </a:rPr>
              <a:t>いには</a:t>
            </a:r>
            <a:r>
              <a:rPr lang="ja-JP" altLang="en-US" sz="1400" dirty="0">
                <a:latin typeface="Meiryo UI" panose="020B0604030504040204" pitchFamily="50" charset="-128"/>
                <a:ea typeface="Meiryo UI" panose="020B0604030504040204" pitchFamily="50" charset="-128"/>
              </a:rPr>
              <a:t>十分に配慮</a:t>
            </a:r>
            <a:r>
              <a:rPr lang="ja-JP" altLang="en-US" sz="1400" dirty="0" smtClean="0">
                <a:latin typeface="Meiryo UI" panose="020B0604030504040204" pitchFamily="50" charset="-128"/>
                <a:ea typeface="Meiryo UI" panose="020B0604030504040204" pitchFamily="50" charset="-128"/>
              </a:rPr>
              <a:t>する</a:t>
            </a:r>
            <a:endParaRPr lang="en-US" altLang="ja-JP" sz="1400" dirty="0" smtClean="0">
              <a:latin typeface="Meiryo UI" panose="020B0604030504040204" pitchFamily="50" charset="-128"/>
              <a:ea typeface="Meiryo UI" panose="020B0604030504040204" pitchFamily="50" charset="-128"/>
            </a:endParaRPr>
          </a:p>
          <a:p>
            <a:pPr eaLnBrk="1" hangingPunct="1">
              <a:spcBef>
                <a:spcPct val="0"/>
              </a:spcBef>
              <a:spcAft>
                <a:spcPts val="0"/>
              </a:spcAft>
              <a:buNone/>
            </a:pPr>
            <a:endParaRPr lang="en-US" altLang="ja-JP" sz="1400" dirty="0" smtClean="0">
              <a:latin typeface="Meiryo UI" panose="020B0604030504040204" pitchFamily="50" charset="-128"/>
              <a:ea typeface="Meiryo UI" panose="020B0604030504040204" pitchFamily="50" charset="-128"/>
            </a:endParaRPr>
          </a:p>
          <a:p>
            <a:pPr eaLnBrk="1" hangingPunct="1">
              <a:spcBef>
                <a:spcPct val="0"/>
              </a:spcBef>
              <a:spcAft>
                <a:spcPts val="600"/>
              </a:spcAft>
              <a:buNone/>
            </a:pPr>
            <a:endParaRPr lang="en-US" altLang="ja-JP" sz="1400" dirty="0" smtClean="0">
              <a:latin typeface="Meiryo UI" panose="020B0604030504040204" pitchFamily="50" charset="-128"/>
              <a:ea typeface="Meiryo UI" panose="020B0604030504040204" pitchFamily="50" charset="-128"/>
            </a:endParaRPr>
          </a:p>
        </p:txBody>
      </p:sp>
      <p:sp>
        <p:nvSpPr>
          <p:cNvPr id="6" name="AutoShape 5"/>
          <p:cNvSpPr>
            <a:spLocks noChangeArrowheads="1"/>
          </p:cNvSpPr>
          <p:nvPr/>
        </p:nvSpPr>
        <p:spPr bwMode="auto">
          <a:xfrm>
            <a:off x="1088693" y="1965127"/>
            <a:ext cx="2992438" cy="369511"/>
          </a:xfrm>
          <a:prstGeom prst="roundRect">
            <a:avLst>
              <a:gd name="adj" fmla="val 12236"/>
            </a:avLst>
          </a:prstGeom>
          <a:solidFill>
            <a:schemeClr val="accent5">
              <a:lumMod val="20000"/>
              <a:lumOff val="80000"/>
            </a:schemeClr>
          </a:solidFill>
          <a:ln w="9525">
            <a:solidFill>
              <a:srgbClr val="0000FF"/>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None/>
            </a:pPr>
            <a:r>
              <a:rPr lang="ja-JP" altLang="en-US" sz="1500" dirty="0" smtClean="0">
                <a:latin typeface="Meiryo UI" panose="020B0604030504040204" pitchFamily="50" charset="-128"/>
                <a:ea typeface="Meiryo UI" panose="020B0604030504040204" pitchFamily="50" charset="-128"/>
              </a:rPr>
              <a:t>歴史、</a:t>
            </a:r>
            <a:r>
              <a:rPr lang="ja-JP" altLang="en-US" sz="1500" dirty="0">
                <a:latin typeface="Meiryo UI" panose="020B0604030504040204" pitchFamily="50" charset="-128"/>
                <a:ea typeface="Meiryo UI" panose="020B0604030504040204" pitchFamily="50" charset="-128"/>
              </a:rPr>
              <a:t>住民の</a:t>
            </a:r>
            <a:r>
              <a:rPr lang="ja-JP" altLang="en-US" sz="1500" dirty="0" smtClean="0">
                <a:latin typeface="Meiryo UI" panose="020B0604030504040204" pitchFamily="50" charset="-128"/>
                <a:ea typeface="Meiryo UI" panose="020B0604030504040204" pitchFamily="50" charset="-128"/>
              </a:rPr>
              <a:t>愛着</a:t>
            </a:r>
            <a:endParaRPr lang="ja-JP" altLang="en-US" sz="1500" dirty="0">
              <a:latin typeface="Meiryo UI" panose="020B0604030504040204" pitchFamily="50" charset="-128"/>
              <a:ea typeface="Meiryo UI" panose="020B0604030504040204" pitchFamily="50" charset="-128"/>
            </a:endParaRPr>
          </a:p>
        </p:txBody>
      </p:sp>
      <p:sp>
        <p:nvSpPr>
          <p:cNvPr id="8" name="AutoShape 9"/>
          <p:cNvSpPr>
            <a:spLocks noChangeArrowheads="1"/>
          </p:cNvSpPr>
          <p:nvPr/>
        </p:nvSpPr>
        <p:spPr bwMode="auto">
          <a:xfrm rot="-5400000">
            <a:off x="4576647" y="1848424"/>
            <a:ext cx="293821" cy="602904"/>
          </a:xfrm>
          <a:prstGeom prst="downArrow">
            <a:avLst>
              <a:gd name="adj1" fmla="val 53944"/>
              <a:gd name="adj2" fmla="val 57439"/>
            </a:avLst>
          </a:prstGeom>
          <a:solidFill>
            <a:srgbClr val="00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1" name="Text Box 15"/>
          <p:cNvSpPr txBox="1">
            <a:spLocks noChangeArrowheads="1"/>
          </p:cNvSpPr>
          <p:nvPr/>
        </p:nvSpPr>
        <p:spPr bwMode="auto">
          <a:xfrm>
            <a:off x="236359" y="2492896"/>
            <a:ext cx="792517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700" b="1" dirty="0" smtClean="0">
                <a:latin typeface="Meiryo UI" panose="020B0604030504040204" pitchFamily="50" charset="-128"/>
                <a:ea typeface="Meiryo UI" panose="020B0604030504040204" pitchFamily="50" charset="-128"/>
              </a:rPr>
              <a:t>■ 取扱</a:t>
            </a:r>
            <a:r>
              <a:rPr lang="ja-JP" altLang="en-US" sz="1700" b="1" dirty="0">
                <a:latin typeface="Meiryo UI" panose="020B0604030504040204" pitchFamily="50" charset="-128"/>
                <a:ea typeface="Meiryo UI" panose="020B0604030504040204" pitchFamily="50" charset="-128"/>
              </a:rPr>
              <a:t>ルール（案</a:t>
            </a:r>
            <a:r>
              <a:rPr lang="ja-JP" altLang="en-US" sz="1700" b="1" dirty="0" smtClean="0">
                <a:latin typeface="Meiryo UI" panose="020B0604030504040204" pitchFamily="50" charset="-128"/>
                <a:ea typeface="Meiryo UI" panose="020B0604030504040204" pitchFamily="50" charset="-128"/>
              </a:rPr>
              <a:t>）</a:t>
            </a:r>
            <a:r>
              <a:rPr lang="en-US" altLang="ja-JP" sz="1700" b="1" dirty="0">
                <a:latin typeface="Meiryo UI" panose="020B0604030504040204" pitchFamily="50" charset="-128"/>
                <a:ea typeface="Meiryo UI" panose="020B0604030504040204" pitchFamily="50" charset="-128"/>
              </a:rPr>
              <a:t/>
            </a:r>
            <a:br>
              <a:rPr lang="en-US" altLang="ja-JP" sz="1700" b="1" dirty="0">
                <a:latin typeface="Meiryo UI" panose="020B0604030504040204" pitchFamily="50" charset="-128"/>
                <a:ea typeface="Meiryo UI" panose="020B0604030504040204" pitchFamily="50" charset="-128"/>
              </a:rPr>
            </a:b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新た</a:t>
            </a:r>
            <a:r>
              <a:rPr lang="ja-JP" altLang="en-US" sz="1500" dirty="0">
                <a:latin typeface="Meiryo UI" panose="020B0604030504040204" pitchFamily="50" charset="-128"/>
                <a:ea typeface="Meiryo UI" panose="020B0604030504040204" pitchFamily="50" charset="-128"/>
              </a:rPr>
              <a:t>に設置する特別区の名称と現在の町名の間に、現在の行政区名を挿入（原則）</a:t>
            </a:r>
            <a:endParaRPr lang="en-US" altLang="ja-JP" sz="1500" dirty="0">
              <a:latin typeface="Meiryo UI" panose="020B0604030504040204" pitchFamily="50" charset="-128"/>
              <a:ea typeface="Meiryo UI" panose="020B0604030504040204" pitchFamily="50" charset="-128"/>
            </a:endParaRPr>
          </a:p>
        </p:txBody>
      </p:sp>
      <p:graphicFrame>
        <p:nvGraphicFramePr>
          <p:cNvPr id="12" name="Group 51"/>
          <p:cNvGraphicFramePr>
            <a:graphicFrameLocks noGrp="1"/>
          </p:cNvGraphicFramePr>
          <p:nvPr>
            <p:extLst>
              <p:ext uri="{D42A27DB-BD31-4B8C-83A1-F6EECF244321}">
                <p14:modId xmlns:p14="http://schemas.microsoft.com/office/powerpoint/2010/main" val="4038696552"/>
              </p:ext>
            </p:extLst>
          </p:nvPr>
        </p:nvGraphicFramePr>
        <p:xfrm>
          <a:off x="1155031" y="3090997"/>
          <a:ext cx="7680833" cy="823914"/>
        </p:xfrm>
        <a:graphic>
          <a:graphicData uri="http://schemas.openxmlformats.org/drawingml/2006/table">
            <a:tbl>
              <a:tblPr/>
              <a:tblGrid>
                <a:gridCol w="1136079">
                  <a:extLst>
                    <a:ext uri="{9D8B030D-6E8A-4147-A177-3AD203B41FA5}">
                      <a16:colId xmlns:a16="http://schemas.microsoft.com/office/drawing/2014/main" val="20000"/>
                    </a:ext>
                  </a:extLst>
                </a:gridCol>
                <a:gridCol w="1232556">
                  <a:extLst>
                    <a:ext uri="{9D8B030D-6E8A-4147-A177-3AD203B41FA5}">
                      <a16:colId xmlns:a16="http://schemas.microsoft.com/office/drawing/2014/main" val="20001"/>
                    </a:ext>
                  </a:extLst>
                </a:gridCol>
                <a:gridCol w="1195146">
                  <a:extLst>
                    <a:ext uri="{9D8B030D-6E8A-4147-A177-3AD203B41FA5}">
                      <a16:colId xmlns:a16="http://schemas.microsoft.com/office/drawing/2014/main" val="20002"/>
                    </a:ext>
                  </a:extLst>
                </a:gridCol>
                <a:gridCol w="2217026">
                  <a:extLst>
                    <a:ext uri="{9D8B030D-6E8A-4147-A177-3AD203B41FA5}">
                      <a16:colId xmlns:a16="http://schemas.microsoft.com/office/drawing/2014/main" val="20003"/>
                    </a:ext>
                  </a:extLst>
                </a:gridCol>
                <a:gridCol w="949029">
                  <a:extLst>
                    <a:ext uri="{9D8B030D-6E8A-4147-A177-3AD203B41FA5}">
                      <a16:colId xmlns:a16="http://schemas.microsoft.com/office/drawing/2014/main" val="20004"/>
                    </a:ext>
                  </a:extLst>
                </a:gridCol>
                <a:gridCol w="950997">
                  <a:extLst>
                    <a:ext uri="{9D8B030D-6E8A-4147-A177-3AD203B41FA5}">
                      <a16:colId xmlns:a16="http://schemas.microsoft.com/office/drawing/2014/main" val="20005"/>
                    </a:ext>
                  </a:extLst>
                </a:gridCol>
              </a:tblGrid>
              <a:tr h="274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市区名</a:t>
                      </a:r>
                      <a:endParaRPr kumimoji="1" lang="ja-JP" altLang="en-US" sz="12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行政区名</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町名</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街区符号</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住居番号</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変更前</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大阪市</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区</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町</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丁目</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番</a:t>
                      </a:r>
                      <a:endParaRPr kumimoji="1" lang="ja-JP" altLang="en-US" sz="12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号</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変更後</a:t>
                      </a: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区</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町</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丁目</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番</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号</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bl>
          </a:graphicData>
        </a:graphic>
      </p:graphicFrame>
      <p:sp>
        <p:nvSpPr>
          <p:cNvPr id="13" name="Line 49"/>
          <p:cNvSpPr>
            <a:spLocks noChangeShapeType="1"/>
          </p:cNvSpPr>
          <p:nvPr/>
        </p:nvSpPr>
        <p:spPr bwMode="auto">
          <a:xfrm>
            <a:off x="4196574" y="3611393"/>
            <a:ext cx="1004394" cy="178998"/>
          </a:xfrm>
          <a:prstGeom prst="line">
            <a:avLst/>
          </a:prstGeom>
          <a:noFill/>
          <a:ln w="3810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4" name="Text Box 55"/>
          <p:cNvSpPr txBox="1">
            <a:spLocks noChangeArrowheads="1"/>
          </p:cNvSpPr>
          <p:nvPr/>
        </p:nvSpPr>
        <p:spPr bwMode="auto">
          <a:xfrm>
            <a:off x="709795" y="4473244"/>
            <a:ext cx="9019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適用例</a:t>
            </a:r>
            <a:r>
              <a:rPr lang="en-US" altLang="ja-JP" sz="1400" dirty="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graphicFrame>
        <p:nvGraphicFramePr>
          <p:cNvPr id="15" name="Group 126"/>
          <p:cNvGraphicFramePr>
            <a:graphicFrameLocks noGrp="1"/>
          </p:cNvGraphicFramePr>
          <p:nvPr>
            <p:extLst>
              <p:ext uri="{D42A27DB-BD31-4B8C-83A1-F6EECF244321}">
                <p14:modId xmlns:p14="http://schemas.microsoft.com/office/powerpoint/2010/main" val="2815623136"/>
              </p:ext>
            </p:extLst>
          </p:nvPr>
        </p:nvGraphicFramePr>
        <p:xfrm>
          <a:off x="1537619" y="4485622"/>
          <a:ext cx="7087789" cy="930268"/>
        </p:xfrm>
        <a:graphic>
          <a:graphicData uri="http://schemas.openxmlformats.org/drawingml/2006/table">
            <a:tbl>
              <a:tblPr/>
              <a:tblGrid>
                <a:gridCol w="1918761">
                  <a:extLst>
                    <a:ext uri="{9D8B030D-6E8A-4147-A177-3AD203B41FA5}">
                      <a16:colId xmlns:a16="http://schemas.microsoft.com/office/drawing/2014/main" val="20000"/>
                    </a:ext>
                  </a:extLst>
                </a:gridCol>
                <a:gridCol w="1918761">
                  <a:extLst>
                    <a:ext uri="{9D8B030D-6E8A-4147-A177-3AD203B41FA5}">
                      <a16:colId xmlns:a16="http://schemas.microsoft.com/office/drawing/2014/main" val="20001"/>
                    </a:ext>
                  </a:extLst>
                </a:gridCol>
                <a:gridCol w="999932">
                  <a:extLst>
                    <a:ext uri="{9D8B030D-6E8A-4147-A177-3AD203B41FA5}">
                      <a16:colId xmlns:a16="http://schemas.microsoft.com/office/drawing/2014/main" val="20002"/>
                    </a:ext>
                  </a:extLst>
                </a:gridCol>
                <a:gridCol w="2250335">
                  <a:extLst>
                    <a:ext uri="{9D8B030D-6E8A-4147-A177-3AD203B41FA5}">
                      <a16:colId xmlns:a16="http://schemas.microsoft.com/office/drawing/2014/main" val="20003"/>
                    </a:ext>
                  </a:extLst>
                </a:gridCol>
              </a:tblGrid>
              <a:tr h="28226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変更前の町名（現行）</a:t>
                      </a: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整理前の町名（案）</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整理後の町名（案）</a:t>
                      </a: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0"/>
                  </a:ext>
                </a:extLst>
              </a:tr>
              <a:tr h="64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・北区  　  池田町</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・中央区　 安土町</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・西区　　  九条</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・北区　　  北池田町</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・中央区　 中央安土町</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・中央区　 西九条</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・北区　 　 池田町</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・中央区 　安土町</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・中央区 　九条</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6" name="AutoShape 5"/>
          <p:cNvSpPr>
            <a:spLocks noChangeArrowheads="1"/>
          </p:cNvSpPr>
          <p:nvPr/>
        </p:nvSpPr>
        <p:spPr bwMode="auto">
          <a:xfrm>
            <a:off x="5218187" y="1988206"/>
            <a:ext cx="3504267" cy="336907"/>
          </a:xfrm>
          <a:prstGeom prst="roundRect">
            <a:avLst>
              <a:gd name="adj" fmla="val 12236"/>
            </a:avLst>
          </a:prstGeom>
          <a:solidFill>
            <a:schemeClr val="accent5">
              <a:lumMod val="20000"/>
              <a:lumOff val="80000"/>
            </a:schemeClr>
          </a:solidFill>
          <a:ln w="9525">
            <a:solidFill>
              <a:srgbClr val="0000FF"/>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None/>
            </a:pPr>
            <a:r>
              <a:rPr lang="ja-JP" altLang="en-US" sz="1500" dirty="0">
                <a:latin typeface="Meiryo UI" panose="020B0604030504040204" pitchFamily="50" charset="-128"/>
                <a:ea typeface="Meiryo UI" panose="020B0604030504040204" pitchFamily="50" charset="-128"/>
              </a:rPr>
              <a:t>一定のルールに基づいて、町名に</a:t>
            </a:r>
            <a:r>
              <a:rPr lang="ja-JP" altLang="en-US" sz="1500" dirty="0" smtClean="0">
                <a:latin typeface="Meiryo UI" panose="020B0604030504040204" pitchFamily="50" charset="-128"/>
                <a:ea typeface="Meiryo UI" panose="020B0604030504040204" pitchFamily="50" charset="-128"/>
              </a:rPr>
              <a:t>反映</a:t>
            </a:r>
            <a:endParaRPr lang="ja-JP" altLang="en-US" sz="1500" dirty="0">
              <a:latin typeface="Meiryo UI" panose="020B0604030504040204" pitchFamily="50" charset="-128"/>
              <a:ea typeface="Meiryo UI" panose="020B0604030504040204" pitchFamily="50" charset="-128"/>
            </a:endParaRPr>
          </a:p>
        </p:txBody>
      </p:sp>
      <p:sp>
        <p:nvSpPr>
          <p:cNvPr id="18" name="AutoShape 127"/>
          <p:cNvSpPr>
            <a:spLocks noChangeArrowheads="1"/>
          </p:cNvSpPr>
          <p:nvPr/>
        </p:nvSpPr>
        <p:spPr bwMode="auto">
          <a:xfrm rot="-5400000">
            <a:off x="5627961" y="4610664"/>
            <a:ext cx="503238" cy="688975"/>
          </a:xfrm>
          <a:prstGeom prst="downArrow">
            <a:avLst>
              <a:gd name="adj1" fmla="val 63269"/>
              <a:gd name="adj2" fmla="val 55930"/>
            </a:avLst>
          </a:prstGeom>
          <a:solidFill>
            <a:schemeClr val="accent5">
              <a:lumMod val="20000"/>
              <a:lumOff val="80000"/>
            </a:schemeClr>
          </a:solidFill>
          <a:ln w="9525">
            <a:solidFill>
              <a:srgbClr val="0000FF"/>
            </a:solidFill>
            <a:miter lim="800000"/>
            <a:headEnd/>
            <a:tailEnd/>
          </a:ln>
          <a:effectLs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9" name="テキスト ボックス 18"/>
          <p:cNvSpPr txBox="1"/>
          <p:nvPr/>
        </p:nvSpPr>
        <p:spPr>
          <a:xfrm>
            <a:off x="729916" y="4001755"/>
            <a:ext cx="8783000" cy="523220"/>
          </a:xfrm>
          <a:prstGeom prst="rect">
            <a:avLst/>
          </a:prstGeom>
          <a:noFill/>
        </p:spPr>
        <p:txBody>
          <a:bodyPr wrap="square">
            <a:spAutoFit/>
          </a:bodyPr>
          <a:lstStyle/>
          <a:p>
            <a:pPr eaLnBrk="1" hangingPunct="1">
              <a:defRPr/>
            </a:pPr>
            <a:r>
              <a:rPr lang="ja-JP" altLang="en-US" sz="1400" dirty="0">
                <a:latin typeface="Meiryo UI" panose="020B0604030504040204" pitchFamily="50" charset="-128"/>
                <a:ea typeface="Meiryo UI" panose="020B0604030504040204" pitchFamily="50" charset="-128"/>
              </a:rPr>
              <a:t>例外</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：淀川区・北区</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中央区・天王寺区は現在の行政区名と同一となることから、西区に</a:t>
            </a:r>
            <a:r>
              <a:rPr lang="ja-JP" altLang="en-US" sz="1400" dirty="0">
                <a:latin typeface="Meiryo UI" panose="020B0604030504040204" pitchFamily="50" charset="-128"/>
                <a:ea typeface="Meiryo UI" panose="020B0604030504040204" pitchFamily="50" charset="-128"/>
              </a:rPr>
              <a:t>ついて</a:t>
            </a:r>
            <a:r>
              <a:rPr lang="ja-JP" altLang="en-US" sz="1400" dirty="0" smtClean="0">
                <a:latin typeface="Meiryo UI" panose="020B0604030504040204" pitchFamily="50" charset="-128"/>
                <a:ea typeface="Meiryo UI" panose="020B0604030504040204" pitchFamily="50" charset="-128"/>
              </a:rPr>
              <a:t>は方位と混同され</a:t>
            </a:r>
            <a:endParaRPr lang="en-US" altLang="ja-JP" sz="1400" dirty="0" smtClean="0">
              <a:latin typeface="Meiryo UI" panose="020B0604030504040204" pitchFamily="50" charset="-128"/>
              <a:ea typeface="Meiryo UI" panose="020B0604030504040204" pitchFamily="50" charset="-128"/>
            </a:endParaRPr>
          </a:p>
          <a:p>
            <a:pPr eaLnBrk="1" hangingPunct="1">
              <a:defRPr/>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やすいことから</a:t>
            </a:r>
            <a:r>
              <a:rPr lang="ja-JP" altLang="en-US" sz="1400" dirty="0">
                <a:latin typeface="Meiryo UI" panose="020B0604030504040204" pitchFamily="50" charset="-128"/>
                <a:ea typeface="Meiryo UI" panose="020B0604030504040204" pitchFamily="50" charset="-128"/>
              </a:rPr>
              <a:t>、現在の行政区名を挿入</a:t>
            </a:r>
            <a:r>
              <a:rPr lang="ja-JP" altLang="en-US" sz="1400" dirty="0" smtClean="0">
                <a:latin typeface="Meiryo UI" panose="020B0604030504040204" pitchFamily="50" charset="-128"/>
                <a:ea typeface="Meiryo UI" panose="020B0604030504040204" pitchFamily="50" charset="-128"/>
              </a:rPr>
              <a:t>しない</a:t>
            </a:r>
            <a:endParaRPr lang="en-US" altLang="ja-JP" sz="14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728328" y="5522238"/>
            <a:ext cx="8504238" cy="307777"/>
          </a:xfrm>
          <a:prstGeom prst="rect">
            <a:avLst/>
          </a:prstGeom>
          <a:noFill/>
        </p:spPr>
        <p:txBody>
          <a:bodyPr>
            <a:spAutoFit/>
          </a:bodyPr>
          <a:lstStyle/>
          <a:p>
            <a:pPr eaLnBrk="1" hangingPunct="1">
              <a:defRPr/>
            </a:pPr>
            <a:r>
              <a:rPr lang="ja-JP" altLang="en-US" sz="1400" dirty="0" smtClean="0">
                <a:latin typeface="Meiryo UI" panose="020B0604030504040204" pitchFamily="50" charset="-128"/>
                <a:ea typeface="Meiryo UI" panose="020B0604030504040204" pitchFamily="50" charset="-128"/>
              </a:rPr>
              <a:t>例外</a:t>
            </a:r>
            <a:r>
              <a:rPr lang="en-US" altLang="ja-JP" sz="1400" dirty="0" smtClean="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行政</a:t>
            </a:r>
            <a:r>
              <a:rPr lang="ja-JP" altLang="en-US" sz="1400" dirty="0">
                <a:latin typeface="Meiryo UI" panose="020B0604030504040204" pitchFamily="50" charset="-128"/>
                <a:ea typeface="Meiryo UI" panose="020B0604030504040204" pitchFamily="50" charset="-128"/>
              </a:rPr>
              <a:t>区名と町名が連続する場合は、現在の行政区名を挿入しない（漢字表記も含む</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graphicFrame>
        <p:nvGraphicFramePr>
          <p:cNvPr id="21" name="Group 126"/>
          <p:cNvGraphicFramePr>
            <a:graphicFrameLocks noGrp="1"/>
          </p:cNvGraphicFramePr>
          <p:nvPr>
            <p:extLst>
              <p:ext uri="{D42A27DB-BD31-4B8C-83A1-F6EECF244321}">
                <p14:modId xmlns:p14="http://schemas.microsoft.com/office/powerpoint/2010/main" val="1949162082"/>
              </p:ext>
            </p:extLst>
          </p:nvPr>
        </p:nvGraphicFramePr>
        <p:xfrm>
          <a:off x="1534444" y="5787497"/>
          <a:ext cx="7090964" cy="815121"/>
        </p:xfrm>
        <a:graphic>
          <a:graphicData uri="http://schemas.openxmlformats.org/drawingml/2006/table">
            <a:tbl>
              <a:tblPr/>
              <a:tblGrid>
                <a:gridCol w="1918649">
                  <a:extLst>
                    <a:ext uri="{9D8B030D-6E8A-4147-A177-3AD203B41FA5}">
                      <a16:colId xmlns:a16="http://schemas.microsoft.com/office/drawing/2014/main" val="20000"/>
                    </a:ext>
                  </a:extLst>
                </a:gridCol>
                <a:gridCol w="1918649">
                  <a:extLst>
                    <a:ext uri="{9D8B030D-6E8A-4147-A177-3AD203B41FA5}">
                      <a16:colId xmlns:a16="http://schemas.microsoft.com/office/drawing/2014/main" val="20001"/>
                    </a:ext>
                  </a:extLst>
                </a:gridCol>
                <a:gridCol w="1003462">
                  <a:extLst>
                    <a:ext uri="{9D8B030D-6E8A-4147-A177-3AD203B41FA5}">
                      <a16:colId xmlns:a16="http://schemas.microsoft.com/office/drawing/2014/main" val="20002"/>
                    </a:ext>
                  </a:extLst>
                </a:gridCol>
                <a:gridCol w="2250204">
                  <a:extLst>
                    <a:ext uri="{9D8B030D-6E8A-4147-A177-3AD203B41FA5}">
                      <a16:colId xmlns:a16="http://schemas.microsoft.com/office/drawing/2014/main" val="20003"/>
                    </a:ext>
                  </a:extLst>
                </a:gridCol>
              </a:tblGrid>
              <a:tr h="28208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変更前の町名（現行）</a:t>
                      </a: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整理前の町名（案）</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整理後の町名（案）</a:t>
                      </a: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0"/>
                  </a:ext>
                </a:extLst>
              </a:tr>
              <a:tr h="53303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itchFamily="18" charset="0"/>
                        </a:rPr>
                        <a:t>・港区　　　　 港晴</a:t>
                      </a:r>
                      <a:endPar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・住之江区　 住之江</a:t>
                      </a: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・淀川区　 </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港港</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晴</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・中央区　 </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住之江住之江</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・淀川区　 港晴</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・中央区 　住之江</a:t>
                      </a: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3" name="AutoShape 127"/>
          <p:cNvSpPr>
            <a:spLocks noChangeArrowheads="1"/>
          </p:cNvSpPr>
          <p:nvPr/>
        </p:nvSpPr>
        <p:spPr bwMode="auto">
          <a:xfrm rot="-5400000">
            <a:off x="5632545" y="5847310"/>
            <a:ext cx="503238" cy="688975"/>
          </a:xfrm>
          <a:prstGeom prst="downArrow">
            <a:avLst>
              <a:gd name="adj1" fmla="val 63269"/>
              <a:gd name="adj2" fmla="val 55930"/>
            </a:avLst>
          </a:prstGeom>
          <a:solidFill>
            <a:schemeClr val="accent5">
              <a:lumMod val="20000"/>
              <a:lumOff val="80000"/>
            </a:schemeClr>
          </a:solidFill>
          <a:ln w="9525">
            <a:solidFill>
              <a:srgbClr val="0000FF"/>
            </a:solidFill>
            <a:miter lim="800000"/>
            <a:headEnd/>
            <a:tailEnd/>
          </a:ln>
          <a:effectLs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24" name="Text Box 55"/>
          <p:cNvSpPr txBox="1">
            <a:spLocks noChangeArrowheads="1"/>
          </p:cNvSpPr>
          <p:nvPr/>
        </p:nvSpPr>
        <p:spPr bwMode="auto">
          <a:xfrm>
            <a:off x="704528" y="5769039"/>
            <a:ext cx="9019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適用例</a:t>
            </a:r>
            <a:r>
              <a:rPr lang="en-US" altLang="ja-JP" sz="1400" dirty="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
        <p:nvSpPr>
          <p:cNvPr id="22" name="角丸四角形 1"/>
          <p:cNvSpPr>
            <a:spLocks noChangeArrowheads="1"/>
          </p:cNvSpPr>
          <p:nvPr/>
        </p:nvSpPr>
        <p:spPr bwMode="auto">
          <a:xfrm>
            <a:off x="200472" y="543348"/>
            <a:ext cx="9620820" cy="597540"/>
          </a:xfrm>
          <a:prstGeom prst="roundRect">
            <a:avLst>
              <a:gd name="adj" fmla="val 17155"/>
            </a:avLst>
          </a:prstGeom>
          <a:solidFill>
            <a:schemeClr val="accent6">
              <a:lumMod val="20000"/>
              <a:lumOff val="80000"/>
            </a:schemeClr>
          </a:solidFill>
          <a:ln>
            <a:noFill/>
          </a:ln>
          <a:extLst/>
        </p:spPr>
        <p:txBody>
          <a:bodyPr wrap="square" anchor="ctr">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700" b="1" dirty="0">
                <a:latin typeface="Meiryo UI" panose="020B0604030504040204" pitchFamily="50" charset="-128"/>
                <a:ea typeface="Meiryo UI" panose="020B0604030504040204" pitchFamily="50" charset="-128"/>
              </a:rPr>
              <a:t>■ </a:t>
            </a:r>
            <a:r>
              <a:rPr lang="ja-JP" altLang="en-US" sz="1700" b="1" dirty="0" smtClean="0">
                <a:latin typeface="Meiryo UI" panose="020B0604030504040204" pitchFamily="50" charset="-128"/>
                <a:ea typeface="Meiryo UI" panose="020B0604030504040204" pitchFamily="50" charset="-128"/>
              </a:rPr>
              <a:t>町名の取扱い</a:t>
            </a:r>
            <a:endParaRPr lang="en-US" altLang="ja-JP" sz="1700" b="1" dirty="0" smtClean="0">
              <a:latin typeface="Meiryo UI" panose="020B0604030504040204" pitchFamily="50" charset="-128"/>
              <a:ea typeface="Meiryo UI" panose="020B0604030504040204" pitchFamily="50" charset="-128"/>
            </a:endParaRPr>
          </a:p>
          <a:p>
            <a:pPr eaLnBrk="1" hangingPunct="1">
              <a:spcBef>
                <a:spcPct val="0"/>
              </a:spcBef>
              <a:spcAft>
                <a:spcPts val="1200"/>
              </a:spcAft>
              <a:buNone/>
            </a:pPr>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地域</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歴史など</a:t>
            </a:r>
            <a:r>
              <a:rPr lang="ja-JP" altLang="en-US" sz="1400" dirty="0">
                <a:latin typeface="Meiryo UI" panose="020B0604030504040204" pitchFamily="50" charset="-128"/>
                <a:ea typeface="Meiryo UI" panose="020B0604030504040204" pitchFamily="50" charset="-128"/>
              </a:rPr>
              <a:t>を考慮し、特別区の設置の日までの間に住民の意見を踏まえて大阪市長が定めることと</a:t>
            </a:r>
            <a:r>
              <a:rPr lang="ja-JP" altLang="en-US" sz="1400" dirty="0" smtClean="0">
                <a:latin typeface="Meiryo UI" panose="020B0604030504040204" pitchFamily="50" charset="-128"/>
                <a:ea typeface="Meiryo UI" panose="020B0604030504040204" pitchFamily="50" charset="-128"/>
              </a:rPr>
              <a:t>する</a:t>
            </a:r>
            <a:endParaRPr lang="en-US" altLang="ja-JP" sz="1400" b="1" dirty="0" smtClean="0">
              <a:latin typeface="Meiryo UI" panose="020B0604030504040204" pitchFamily="50" charset="-128"/>
              <a:ea typeface="Meiryo UI" panose="020B0604030504040204" pitchFamily="50" charset="-128"/>
            </a:endParaRPr>
          </a:p>
        </p:txBody>
      </p:sp>
      <p:sp>
        <p:nvSpPr>
          <p:cNvPr id="26" name="正方形/長方形 25"/>
          <p:cNvSpPr/>
          <p:nvPr/>
        </p:nvSpPr>
        <p:spPr>
          <a:xfrm>
            <a:off x="-3193" y="300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smtClean="0">
                <a:solidFill>
                  <a:prstClr val="black"/>
                </a:solidFill>
                <a:latin typeface="Meiryo UI" pitchFamily="50" charset="-128"/>
                <a:ea typeface="Meiryo UI" pitchFamily="50" charset="-128"/>
                <a:cs typeface="Meiryo UI" pitchFamily="50" charset="-128"/>
              </a:rPr>
              <a:t>４</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町名の考え方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8"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373393646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503569095"/>
              </p:ext>
            </p:extLst>
          </p:nvPr>
        </p:nvGraphicFramePr>
        <p:xfrm>
          <a:off x="1712639" y="3381894"/>
          <a:ext cx="6480721" cy="944710"/>
        </p:xfrm>
        <a:graphic>
          <a:graphicData uri="http://schemas.openxmlformats.org/drawingml/2006/table">
            <a:tbl>
              <a:tblPr firstRow="1" bandRow="1">
                <a:tableStyleId>{5940675A-B579-460E-94D1-54222C63F5DA}</a:tableStyleId>
              </a:tblPr>
              <a:tblGrid>
                <a:gridCol w="4968553">
                  <a:extLst>
                    <a:ext uri="{9D8B030D-6E8A-4147-A177-3AD203B41FA5}">
                      <a16:colId xmlns:a16="http://schemas.microsoft.com/office/drawing/2014/main" val="20000"/>
                    </a:ext>
                  </a:extLst>
                </a:gridCol>
                <a:gridCol w="1512168">
                  <a:extLst>
                    <a:ext uri="{9D8B030D-6E8A-4147-A177-3AD203B41FA5}">
                      <a16:colId xmlns:a16="http://schemas.microsoft.com/office/drawing/2014/main" val="20003"/>
                    </a:ext>
                  </a:extLst>
                </a:gridCol>
              </a:tblGrid>
              <a:tr h="335138">
                <a:tc>
                  <a:txBody>
                    <a:bodyPr/>
                    <a:lstStyle/>
                    <a:p>
                      <a:pPr algn="ctr"/>
                      <a:r>
                        <a:rPr kumimoji="1" lang="ja-JP" altLang="en-US" sz="1400" b="0" dirty="0" smtClean="0">
                          <a:latin typeface="Meiryo UI" pitchFamily="50" charset="-128"/>
                          <a:ea typeface="Meiryo UI" pitchFamily="50" charset="-128"/>
                          <a:cs typeface="Meiryo UI" pitchFamily="50" charset="-128"/>
                        </a:rPr>
                        <a:t>資料名</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ページ</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0"/>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　自治体の名称の定め方　</a:t>
                      </a:r>
                    </a:p>
                  </a:txBody>
                  <a:tcPr marL="108000" marR="108000" marT="45713" marB="45713"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区割</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７</a:t>
                      </a:r>
                      <a:endParaRPr kumimoji="1" lang="ja-JP" altLang="en-US" sz="1400" b="0" dirty="0">
                        <a:solidFill>
                          <a:srgbClr val="FF0000"/>
                        </a:solidFill>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1"/>
                  </a:ext>
                </a:extLst>
              </a:tr>
              <a:tr h="215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　東京特別区・政令指定都市の行政区名の由来分析</a:t>
                      </a:r>
                    </a:p>
                  </a:txBody>
                  <a:tcPr marL="108000" marR="108000" marT="45713" marB="45713"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区割</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８</a:t>
                      </a:r>
                      <a:endParaRPr kumimoji="1" lang="ja-JP" altLang="en-US" sz="1400" b="0" dirty="0">
                        <a:solidFill>
                          <a:srgbClr val="FF0000"/>
                        </a:solidFill>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2"/>
                  </a:ext>
                </a:extLst>
              </a:tr>
            </a:tbl>
          </a:graphicData>
        </a:graphic>
      </p:graphicFrame>
      <p:sp>
        <p:nvSpPr>
          <p:cNvPr id="8" name="正方形/長方形 27"/>
          <p:cNvSpPr>
            <a:spLocks noChangeArrowheads="1"/>
          </p:cNvSpPr>
          <p:nvPr/>
        </p:nvSpPr>
        <p:spPr bwMode="auto">
          <a:xfrm>
            <a:off x="8847999" y="3185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18622" y="2276475"/>
            <a:ext cx="8191368" cy="603250"/>
          </a:xfrm>
          <a:prstGeom prst="rect">
            <a:avLst/>
          </a:prstGeom>
          <a:solidFill>
            <a:schemeClr val="accent2">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spTree>
    <p:extLst>
      <p:ext uri="{BB962C8B-B14F-4D97-AF65-F5344CB8AC3E}">
        <p14:creationId xmlns:p14="http://schemas.microsoft.com/office/powerpoint/2010/main" val="3360864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fontAlgn="ctr" hangingPunct="1">
              <a:defRPr/>
            </a:pPr>
            <a:r>
              <a:rPr lang="ja-JP" altLang="en-US" sz="2000" b="1" dirty="0" smtClean="0">
                <a:solidFill>
                  <a:srgbClr val="000000"/>
                </a:solidFill>
                <a:latin typeface="Meiryo UI" panose="020B0604030504040204" pitchFamily="50" charset="-128"/>
                <a:ea typeface="Meiryo UI" panose="020B0604030504040204" pitchFamily="50" charset="-128"/>
              </a:rPr>
              <a:t>　自治体</a:t>
            </a:r>
            <a:r>
              <a:rPr lang="ja-JP" altLang="en-US" sz="2000" b="1" dirty="0">
                <a:solidFill>
                  <a:srgbClr val="000000"/>
                </a:solidFill>
                <a:latin typeface="Meiryo UI" panose="020B0604030504040204" pitchFamily="50" charset="-128"/>
                <a:ea typeface="Meiryo UI" panose="020B0604030504040204" pitchFamily="50" charset="-128"/>
              </a:rPr>
              <a:t>の名称の</a:t>
            </a:r>
            <a:r>
              <a:rPr lang="ja-JP" altLang="en-US" sz="2000" b="1" dirty="0" smtClean="0">
                <a:solidFill>
                  <a:srgbClr val="000000"/>
                </a:solidFill>
                <a:latin typeface="Meiryo UI" panose="020B0604030504040204" pitchFamily="50" charset="-128"/>
                <a:ea typeface="Meiryo UI" panose="020B0604030504040204" pitchFamily="50" charset="-128"/>
              </a:rPr>
              <a:t>定め方</a:t>
            </a:r>
            <a:endParaRPr lang="ja-JP" altLang="en-US" sz="2000" b="1" dirty="0">
              <a:solidFill>
                <a:srgbClr val="000000"/>
              </a:solidFill>
              <a:latin typeface="Meiryo UI" panose="020B0604030504040204" pitchFamily="50" charset="-128"/>
              <a:ea typeface="Meiryo UI" panose="020B0604030504040204" pitchFamily="50" charset="-128"/>
            </a:endParaRPr>
          </a:p>
        </p:txBody>
      </p:sp>
      <p:sp>
        <p:nvSpPr>
          <p:cNvPr id="5" name="Rectangle 11"/>
          <p:cNvSpPr>
            <a:spLocks noChangeArrowheads="1"/>
          </p:cNvSpPr>
          <p:nvPr/>
        </p:nvSpPr>
        <p:spPr bwMode="auto">
          <a:xfrm>
            <a:off x="350839" y="749300"/>
            <a:ext cx="9210674" cy="1441450"/>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6" name="正方形/長方形 65"/>
          <p:cNvSpPr>
            <a:spLocks noChangeArrowheads="1"/>
          </p:cNvSpPr>
          <p:nvPr/>
        </p:nvSpPr>
        <p:spPr bwMode="auto">
          <a:xfrm>
            <a:off x="974725" y="939800"/>
            <a:ext cx="8423275" cy="576263"/>
          </a:xfrm>
          <a:prstGeom prst="rect">
            <a:avLst/>
          </a:prstGeom>
          <a:solidFill>
            <a:schemeClr val="accent6">
              <a:lumMod val="20000"/>
              <a:lumOff val="80000"/>
            </a:schemeClr>
          </a:solidFill>
          <a:ln w="9525">
            <a:solidFill>
              <a:schemeClr val="tx1"/>
            </a:solidFill>
            <a:prstDash val="dash"/>
            <a:miter lim="800000"/>
            <a:headEnd/>
            <a:tailEnd/>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地方自治法（昭和</a:t>
            </a:r>
            <a:r>
              <a:rPr lang="en-US" altLang="ja-JP" sz="1200" dirty="0">
                <a:latin typeface="Meiryo UI" panose="020B0604030504040204" pitchFamily="50" charset="-128"/>
                <a:ea typeface="Meiryo UI" panose="020B0604030504040204" pitchFamily="50" charset="-128"/>
              </a:rPr>
              <a:t>22</a:t>
            </a:r>
            <a:r>
              <a:rPr lang="ja-JP" altLang="en-US" sz="1200" dirty="0">
                <a:latin typeface="Meiryo UI" panose="020B0604030504040204" pitchFamily="50" charset="-128"/>
                <a:ea typeface="Meiryo UI" panose="020B0604030504040204" pitchFamily="50" charset="-128"/>
              </a:rPr>
              <a:t>年法律第</a:t>
            </a:r>
            <a:r>
              <a:rPr lang="en-US" altLang="ja-JP" sz="1200" dirty="0">
                <a:latin typeface="Meiryo UI" panose="020B0604030504040204" pitchFamily="50" charset="-128"/>
                <a:ea typeface="Meiryo UI" panose="020B0604030504040204" pitchFamily="50" charset="-128"/>
              </a:rPr>
              <a:t>67</a:t>
            </a:r>
            <a:r>
              <a:rPr lang="ja-JP" altLang="en-US" sz="1200" dirty="0">
                <a:latin typeface="Meiryo UI" panose="020B0604030504040204" pitchFamily="50" charset="-128"/>
                <a:ea typeface="Meiryo UI" panose="020B0604030504040204" pitchFamily="50" charset="-128"/>
              </a:rPr>
              <a:t>号）</a:t>
            </a:r>
          </a:p>
          <a:p>
            <a:pPr eaLnBrk="1" hangingPunct="1">
              <a:spcBef>
                <a:spcPct val="0"/>
              </a:spcBef>
              <a:buFontTx/>
              <a:buNone/>
            </a:pPr>
            <a:r>
              <a:rPr lang="ja-JP" altLang="en-US" sz="1100" dirty="0">
                <a:latin typeface="Meiryo UI" panose="020B0604030504040204" pitchFamily="50" charset="-128"/>
                <a:ea typeface="Meiryo UI" panose="020B0604030504040204" pitchFamily="50" charset="-128"/>
              </a:rPr>
              <a:t>　３条３項　都道府県以外の地方公共団体の名称を変更しようとするときは、（略）条例でこれを定める。</a:t>
            </a:r>
          </a:p>
          <a:p>
            <a:pPr eaLnBrk="1" hangingPunct="1">
              <a:spcBef>
                <a:spcPct val="0"/>
              </a:spcBef>
              <a:buFontTx/>
              <a:buNone/>
            </a:pPr>
            <a:r>
              <a:rPr lang="ja-JP" altLang="en-US" sz="1100" dirty="0">
                <a:latin typeface="Meiryo UI" panose="020B0604030504040204" pitchFamily="50" charset="-128"/>
                <a:ea typeface="Meiryo UI" panose="020B0604030504040204" pitchFamily="50" charset="-128"/>
              </a:rPr>
              <a:t>　３条４項　 （略）名称を変更しようとするときは、あらかじめ都道府県知事に協議しなければならない。 　</a:t>
            </a:r>
          </a:p>
        </p:txBody>
      </p:sp>
      <p:sp>
        <p:nvSpPr>
          <p:cNvPr id="7" name="Rectangle 10"/>
          <p:cNvSpPr>
            <a:spLocks noChangeArrowheads="1"/>
          </p:cNvSpPr>
          <p:nvPr/>
        </p:nvSpPr>
        <p:spPr bwMode="auto">
          <a:xfrm>
            <a:off x="193675" y="533400"/>
            <a:ext cx="1374949" cy="360363"/>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dirty="0">
                <a:latin typeface="Meiryo UI" panose="020B0604030504040204" pitchFamily="50" charset="-128"/>
                <a:ea typeface="Meiryo UI" panose="020B0604030504040204" pitchFamily="50" charset="-128"/>
              </a:rPr>
              <a:t>法令上の</a:t>
            </a:r>
            <a:r>
              <a:rPr lang="ja-JP" altLang="en-US" sz="1600" b="1" dirty="0" smtClean="0">
                <a:latin typeface="Meiryo UI" panose="020B0604030504040204" pitchFamily="50" charset="-128"/>
                <a:ea typeface="Meiryo UI" panose="020B0604030504040204" pitchFamily="50" charset="-128"/>
              </a:rPr>
              <a:t>取扱</a:t>
            </a:r>
            <a:endParaRPr lang="ja-JP" altLang="en-US" sz="1600" b="1" dirty="0">
              <a:latin typeface="Meiryo UI" panose="020B0604030504040204" pitchFamily="50" charset="-128"/>
              <a:ea typeface="Meiryo UI" panose="020B0604030504040204" pitchFamily="50" charset="-128"/>
            </a:endParaRPr>
          </a:p>
        </p:txBody>
      </p:sp>
      <p:sp>
        <p:nvSpPr>
          <p:cNvPr id="9" name="AutoShape 12"/>
          <p:cNvSpPr>
            <a:spLocks noChangeArrowheads="1"/>
          </p:cNvSpPr>
          <p:nvPr/>
        </p:nvSpPr>
        <p:spPr bwMode="auto">
          <a:xfrm>
            <a:off x="1285875" y="1703746"/>
            <a:ext cx="547688" cy="360362"/>
          </a:xfrm>
          <a:prstGeom prst="rightArrow">
            <a:avLst>
              <a:gd name="adj1" fmla="val 56824"/>
              <a:gd name="adj2" fmla="val 48972"/>
            </a:avLst>
          </a:prstGeom>
          <a:solidFill>
            <a:schemeClr val="accent6">
              <a:lumMod val="60000"/>
              <a:lumOff val="4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0" name="Rectangle 13"/>
          <p:cNvSpPr>
            <a:spLocks noChangeArrowheads="1"/>
          </p:cNvSpPr>
          <p:nvPr/>
        </p:nvSpPr>
        <p:spPr bwMode="auto">
          <a:xfrm>
            <a:off x="1911350" y="1630363"/>
            <a:ext cx="7486650" cy="477837"/>
          </a:xfrm>
          <a:prstGeom prst="rect">
            <a:avLst/>
          </a:prstGeom>
          <a:solidFill>
            <a:schemeClr val="accent6">
              <a:lumMod val="20000"/>
              <a:lumOff val="80000"/>
            </a:schemeClr>
          </a:solidFill>
          <a:ln>
            <a:solidFill>
              <a:schemeClr val="tx1"/>
            </a:solidFill>
            <a:prstDash val="sysDot"/>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defRPr/>
            </a:pPr>
            <a:r>
              <a:rPr lang="ja-JP" altLang="en-US" sz="1400" dirty="0">
                <a:solidFill>
                  <a:prstClr val="black"/>
                </a:solidFill>
                <a:latin typeface="Meiryo UI" panose="020B0604030504040204" pitchFamily="50" charset="-128"/>
                <a:ea typeface="Meiryo UI" panose="020B0604030504040204" pitchFamily="50" charset="-128"/>
              </a:rPr>
              <a:t>・名称の定め方について、法令上の制限（規定）はない</a:t>
            </a:r>
            <a:endParaRPr lang="en-US" altLang="ja-JP" sz="1400" dirty="0">
              <a:solidFill>
                <a:prstClr val="black"/>
              </a:solidFill>
              <a:latin typeface="Meiryo UI" panose="020B0604030504040204" pitchFamily="50" charset="-128"/>
              <a:ea typeface="Meiryo UI" panose="020B0604030504040204" pitchFamily="50" charset="-128"/>
            </a:endParaRPr>
          </a:p>
          <a:p>
            <a:pPr lvl="0" eaLnBrk="1" hangingPunct="1">
              <a:spcBef>
                <a:spcPct val="0"/>
              </a:spcBef>
              <a:buNone/>
              <a:defRPr/>
            </a:pPr>
            <a:r>
              <a:rPr lang="ja-JP" altLang="en-US" sz="1400" dirty="0">
                <a:solidFill>
                  <a:prstClr val="black"/>
                </a:solidFill>
                <a:latin typeface="Meiryo UI" panose="020B0604030504040204" pitchFamily="50" charset="-128"/>
                <a:ea typeface="Meiryo UI" panose="020B0604030504040204" pitchFamily="50" charset="-128"/>
              </a:rPr>
              <a:t>・特別区が変更することも</a:t>
            </a:r>
            <a:r>
              <a:rPr lang="ja-JP" altLang="en-US" sz="1400" dirty="0" smtClean="0">
                <a:solidFill>
                  <a:prstClr val="black"/>
                </a:solidFill>
                <a:latin typeface="Meiryo UI" panose="020B0604030504040204" pitchFamily="50" charset="-128"/>
                <a:ea typeface="Meiryo UI" panose="020B0604030504040204" pitchFamily="50" charset="-128"/>
              </a:rPr>
              <a:t>可能</a:t>
            </a:r>
            <a:endParaRPr lang="ja-JP" altLang="en-US" sz="1400" dirty="0">
              <a:solidFill>
                <a:prstClr val="black"/>
              </a:solidFill>
              <a:latin typeface="Meiryo UI" panose="020B0604030504040204" pitchFamily="50" charset="-128"/>
              <a:ea typeface="Meiryo UI" panose="020B0604030504040204" pitchFamily="50" charset="-128"/>
            </a:endParaRPr>
          </a:p>
        </p:txBody>
      </p:sp>
      <p:sp>
        <p:nvSpPr>
          <p:cNvPr id="12" name="Rectangle 15"/>
          <p:cNvSpPr>
            <a:spLocks noChangeArrowheads="1"/>
          </p:cNvSpPr>
          <p:nvPr/>
        </p:nvSpPr>
        <p:spPr bwMode="auto">
          <a:xfrm>
            <a:off x="342901" y="2565400"/>
            <a:ext cx="9218612" cy="2592388"/>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3" name="Rectangle 17"/>
          <p:cNvSpPr>
            <a:spLocks noChangeArrowheads="1"/>
          </p:cNvSpPr>
          <p:nvPr/>
        </p:nvSpPr>
        <p:spPr bwMode="auto">
          <a:xfrm>
            <a:off x="193675" y="2347913"/>
            <a:ext cx="1230934" cy="360362"/>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dirty="0" smtClean="0">
                <a:latin typeface="Meiryo UI" panose="020B0604030504040204" pitchFamily="50" charset="-128"/>
                <a:ea typeface="Meiryo UI" panose="020B0604030504040204" pitchFamily="50" charset="-128"/>
              </a:rPr>
              <a:t>国の見解</a:t>
            </a:r>
            <a:endParaRPr lang="ja-JP" altLang="ja-JP" sz="1600" b="1" dirty="0">
              <a:latin typeface="Meiryo UI" panose="020B0604030504040204" pitchFamily="50" charset="-128"/>
              <a:ea typeface="Meiryo UI" panose="020B0604030504040204" pitchFamily="50" charset="-128"/>
            </a:endParaRPr>
          </a:p>
        </p:txBody>
      </p:sp>
      <p:sp>
        <p:nvSpPr>
          <p:cNvPr id="15" name="AutoShape 19"/>
          <p:cNvSpPr>
            <a:spLocks noChangeArrowheads="1"/>
          </p:cNvSpPr>
          <p:nvPr/>
        </p:nvSpPr>
        <p:spPr bwMode="auto">
          <a:xfrm>
            <a:off x="1285875" y="4613096"/>
            <a:ext cx="547688" cy="360363"/>
          </a:xfrm>
          <a:prstGeom prst="rightArrow">
            <a:avLst>
              <a:gd name="adj1" fmla="val 56824"/>
              <a:gd name="adj2" fmla="val 48972"/>
            </a:avLst>
          </a:prstGeom>
          <a:solidFill>
            <a:schemeClr val="accent6">
              <a:lumMod val="60000"/>
              <a:lumOff val="4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6" name="Rectangle 20"/>
          <p:cNvSpPr>
            <a:spLocks noChangeArrowheads="1"/>
          </p:cNvSpPr>
          <p:nvPr/>
        </p:nvSpPr>
        <p:spPr bwMode="auto">
          <a:xfrm>
            <a:off x="1911350" y="4510088"/>
            <a:ext cx="7486650" cy="549275"/>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400" dirty="0">
                <a:latin typeface="Meiryo UI" panose="020B0604030504040204" pitchFamily="50" charset="-128"/>
                <a:ea typeface="Meiryo UI" panose="020B0604030504040204" pitchFamily="50" charset="-128"/>
              </a:rPr>
              <a:t>・特別区の場合でも、同一・類似に関しては、先行自治体と協議を行うなどの配慮が</a:t>
            </a:r>
            <a:r>
              <a:rPr lang="ja-JP" altLang="en-US" sz="1400" dirty="0" smtClean="0">
                <a:latin typeface="Meiryo UI" panose="020B0604030504040204" pitchFamily="50" charset="-128"/>
                <a:ea typeface="Meiryo UI" panose="020B0604030504040204" pitchFamily="50" charset="-128"/>
              </a:rPr>
              <a:t>必要</a:t>
            </a:r>
            <a:endParaRPr lang="ja-JP" altLang="en-US" sz="1400" dirty="0">
              <a:latin typeface="Meiryo UI" panose="020B0604030504040204" pitchFamily="50" charset="-128"/>
              <a:ea typeface="Meiryo UI" panose="020B0604030504040204" pitchFamily="50" charset="-128"/>
            </a:endParaRPr>
          </a:p>
        </p:txBody>
      </p:sp>
      <p:sp>
        <p:nvSpPr>
          <p:cNvPr id="18" name="正方形/長方形 65"/>
          <p:cNvSpPr>
            <a:spLocks noChangeArrowheads="1"/>
          </p:cNvSpPr>
          <p:nvPr/>
        </p:nvSpPr>
        <p:spPr bwMode="auto">
          <a:xfrm>
            <a:off x="974725" y="3860800"/>
            <a:ext cx="8423275" cy="577850"/>
          </a:xfrm>
          <a:prstGeom prst="rect">
            <a:avLst/>
          </a:prstGeom>
          <a:solidFill>
            <a:schemeClr val="accent6">
              <a:lumMod val="20000"/>
              <a:lumOff val="80000"/>
            </a:schemeClr>
          </a:solidFill>
          <a:ln w="9525">
            <a:solidFill>
              <a:schemeClr val="tx1"/>
            </a:solidFill>
            <a:prstDash val="dash"/>
            <a:miter lim="800000"/>
            <a:headEnd/>
            <a:tailEnd/>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昭和</a:t>
            </a:r>
            <a:r>
              <a:rPr lang="en-US" altLang="ja-JP" sz="1200" dirty="0">
                <a:latin typeface="Meiryo UI" panose="020B0604030504040204" pitchFamily="50" charset="-128"/>
                <a:ea typeface="Meiryo UI" panose="020B0604030504040204" pitchFamily="50" charset="-128"/>
              </a:rPr>
              <a:t>45</a:t>
            </a:r>
            <a:r>
              <a:rPr lang="ja-JP" altLang="en-US" sz="1200" dirty="0">
                <a:latin typeface="Meiryo UI" panose="020B0604030504040204" pitchFamily="50" charset="-128"/>
                <a:ea typeface="Meiryo UI" panose="020B0604030504040204" pitchFamily="50" charset="-128"/>
              </a:rPr>
              <a:t>年自治省事務次官通知</a:t>
            </a:r>
          </a:p>
          <a:p>
            <a:pPr eaLnBrk="1" hangingPunct="1">
              <a:spcBef>
                <a:spcPct val="0"/>
              </a:spcBef>
              <a:buFontTx/>
              <a:buNone/>
            </a:pPr>
            <a:r>
              <a:rPr lang="ja-JP" altLang="en-US" sz="1100" dirty="0">
                <a:latin typeface="Meiryo UI" panose="020B0604030504040204" pitchFamily="50" charset="-128"/>
                <a:ea typeface="Meiryo UI" panose="020B0604030504040204" pitchFamily="50" charset="-128"/>
              </a:rPr>
              <a:t>　市の設置若しくは町を市とする処分を行う場合において、新たに市になる普通地方公共団体の名称については、既存の市の名称と</a:t>
            </a:r>
          </a:p>
          <a:p>
            <a:pPr eaLnBrk="1" hangingPunct="1">
              <a:spcBef>
                <a:spcPct val="0"/>
              </a:spcBef>
              <a:buFontTx/>
              <a:buNone/>
            </a:pPr>
            <a:r>
              <a:rPr lang="ja-JP" altLang="en-US" sz="1100" dirty="0">
                <a:latin typeface="Meiryo UI" panose="020B0604030504040204" pitchFamily="50" charset="-128"/>
                <a:ea typeface="Meiryo UI" panose="020B0604030504040204" pitchFamily="50" charset="-128"/>
              </a:rPr>
              <a:t>　同一となり、又は類似することとならないよう十分配慮すること。</a:t>
            </a:r>
          </a:p>
        </p:txBody>
      </p:sp>
      <p:sp>
        <p:nvSpPr>
          <p:cNvPr id="19" name="AutoShape 35"/>
          <p:cNvSpPr>
            <a:spLocks noChangeArrowheads="1"/>
          </p:cNvSpPr>
          <p:nvPr/>
        </p:nvSpPr>
        <p:spPr bwMode="auto">
          <a:xfrm>
            <a:off x="1285875" y="3308708"/>
            <a:ext cx="547688" cy="360363"/>
          </a:xfrm>
          <a:prstGeom prst="rightArrow">
            <a:avLst>
              <a:gd name="adj1" fmla="val 56824"/>
              <a:gd name="adj2" fmla="val 48972"/>
            </a:avLst>
          </a:prstGeom>
          <a:solidFill>
            <a:schemeClr val="accent6">
              <a:lumMod val="60000"/>
              <a:lumOff val="4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20" name="Rectangle 36"/>
          <p:cNvSpPr>
            <a:spLocks noChangeArrowheads="1"/>
          </p:cNvSpPr>
          <p:nvPr/>
        </p:nvSpPr>
        <p:spPr bwMode="auto">
          <a:xfrm>
            <a:off x="1911350" y="3218579"/>
            <a:ext cx="7486650" cy="549275"/>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defRPr/>
            </a:pPr>
            <a:r>
              <a:rPr lang="ja-JP" altLang="en-US" sz="1400" dirty="0">
                <a:solidFill>
                  <a:prstClr val="black"/>
                </a:solidFill>
                <a:latin typeface="Meiryo UI" panose="020B0604030504040204" pitchFamily="50" charset="-128"/>
                <a:ea typeface="Meiryo UI" panose="020B0604030504040204" pitchFamily="50" charset="-128"/>
              </a:rPr>
              <a:t>・基本的にひらがな、カタカナ、常用漢字を使用</a:t>
            </a:r>
            <a:br>
              <a:rPr lang="ja-JP" altLang="en-US" sz="1400" dirty="0">
                <a:solidFill>
                  <a:prstClr val="black"/>
                </a:solidFill>
                <a:latin typeface="Meiryo UI" panose="020B0604030504040204" pitchFamily="50" charset="-128"/>
                <a:ea typeface="Meiryo UI" panose="020B0604030504040204" pitchFamily="50" charset="-128"/>
              </a:rPr>
            </a:br>
            <a:r>
              <a:rPr lang="ja-JP" altLang="en-US" sz="1400" dirty="0">
                <a:solidFill>
                  <a:prstClr val="black"/>
                </a:solidFill>
                <a:latin typeface="Meiryo UI" panose="020B0604030504040204" pitchFamily="50" charset="-128"/>
                <a:ea typeface="Meiryo UI" panose="020B0604030504040204" pitchFamily="50" charset="-128"/>
              </a:rPr>
              <a:t>・文字数上限などは</a:t>
            </a:r>
            <a:r>
              <a:rPr lang="ja-JP" altLang="en-US" sz="1400" dirty="0" smtClean="0">
                <a:solidFill>
                  <a:prstClr val="black"/>
                </a:solidFill>
                <a:latin typeface="Meiryo UI" panose="020B0604030504040204" pitchFamily="50" charset="-128"/>
                <a:ea typeface="Meiryo UI" panose="020B0604030504040204" pitchFamily="50" charset="-128"/>
              </a:rPr>
              <a:t>ない</a:t>
            </a:r>
            <a:endParaRPr lang="ja-JP" altLang="en-US" sz="1400" dirty="0">
              <a:solidFill>
                <a:prstClr val="black"/>
              </a:solidFill>
              <a:latin typeface="Meiryo UI" panose="020B0604030504040204" pitchFamily="50" charset="-128"/>
              <a:ea typeface="Meiryo UI" panose="020B0604030504040204" pitchFamily="50" charset="-128"/>
            </a:endParaRPr>
          </a:p>
        </p:txBody>
      </p:sp>
      <p:sp>
        <p:nvSpPr>
          <p:cNvPr id="22" name="正方形/長方形 65"/>
          <p:cNvSpPr>
            <a:spLocks noChangeArrowheads="1"/>
          </p:cNvSpPr>
          <p:nvPr/>
        </p:nvSpPr>
        <p:spPr bwMode="auto">
          <a:xfrm>
            <a:off x="989013" y="2733675"/>
            <a:ext cx="8408987" cy="433388"/>
          </a:xfrm>
          <a:prstGeom prst="rect">
            <a:avLst/>
          </a:prstGeom>
          <a:solidFill>
            <a:schemeClr val="accent6">
              <a:lumMod val="20000"/>
              <a:lumOff val="80000"/>
            </a:schemeClr>
          </a:solidFill>
          <a:ln w="9525">
            <a:solidFill>
              <a:schemeClr val="tx1"/>
            </a:solidFill>
            <a:prstDash val="dash"/>
            <a:miter lim="800000"/>
            <a:headEnd/>
            <a:tailEnd/>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昭和</a:t>
            </a:r>
            <a:r>
              <a:rPr lang="en-US" altLang="ja-JP" sz="1200" dirty="0">
                <a:latin typeface="Meiryo UI" panose="020B0604030504040204" pitchFamily="50" charset="-128"/>
                <a:ea typeface="Meiryo UI" panose="020B0604030504040204" pitchFamily="50" charset="-128"/>
              </a:rPr>
              <a:t>33</a:t>
            </a:r>
            <a:r>
              <a:rPr lang="ja-JP" altLang="en-US" sz="1200" dirty="0">
                <a:latin typeface="Meiryo UI" panose="020B0604030504040204" pitchFamily="50" charset="-128"/>
                <a:ea typeface="Meiryo UI" panose="020B0604030504040204" pitchFamily="50" charset="-128"/>
              </a:rPr>
              <a:t>年自治庁行政局長通知</a:t>
            </a:r>
          </a:p>
          <a:p>
            <a:pPr eaLnBrk="1" hangingPunct="1">
              <a:spcBef>
                <a:spcPct val="0"/>
              </a:spcBef>
              <a:buFontTx/>
              <a:buNone/>
            </a:pPr>
            <a:r>
              <a:rPr lang="ja-JP" altLang="en-US" sz="1100" dirty="0">
                <a:latin typeface="Meiryo UI" panose="020B0604030504040204" pitchFamily="50" charset="-128"/>
                <a:ea typeface="Meiryo UI" panose="020B0604030504040204" pitchFamily="50" charset="-128"/>
              </a:rPr>
              <a:t>　名称等の書き表し方は、さしつかえのない限り、当用漢字字体表を用いる。（以下略）</a:t>
            </a:r>
          </a:p>
        </p:txBody>
      </p:sp>
      <p:sp>
        <p:nvSpPr>
          <p:cNvPr id="23" name="Oval 40"/>
          <p:cNvSpPr>
            <a:spLocks noChangeArrowheads="1"/>
          </p:cNvSpPr>
          <p:nvPr/>
        </p:nvSpPr>
        <p:spPr bwMode="auto">
          <a:xfrm>
            <a:off x="508000" y="2852738"/>
            <a:ext cx="387350" cy="863600"/>
          </a:xfrm>
          <a:prstGeom prst="ellipse">
            <a:avLst/>
          </a:prstGeom>
          <a:solidFill>
            <a:schemeClr val="accent6">
              <a:lumMod val="40000"/>
              <a:lumOff val="60000"/>
            </a:schemeClr>
          </a:solidFill>
          <a:ln w="9525" algn="ctr">
            <a:solidFill>
              <a:srgbClr val="FF6600"/>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24" name="Text Box 39"/>
          <p:cNvSpPr txBox="1">
            <a:spLocks noChangeArrowheads="1"/>
          </p:cNvSpPr>
          <p:nvPr/>
        </p:nvSpPr>
        <p:spPr bwMode="auto">
          <a:xfrm>
            <a:off x="488504" y="2870714"/>
            <a:ext cx="430887" cy="863600"/>
          </a:xfrm>
          <a:prstGeom prst="rect">
            <a:avLst/>
          </a:prstGeom>
          <a:noFill/>
          <a:ln>
            <a:noFill/>
          </a:ln>
          <a:effectLst/>
          <a:extLst/>
        </p:spPr>
        <p:txBody>
          <a:bodyPr vert="eaVert">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dirty="0">
                <a:solidFill>
                  <a:sysClr val="windowText" lastClr="000000"/>
                </a:solidFill>
              </a:rPr>
              <a:t>表記等</a:t>
            </a:r>
          </a:p>
        </p:txBody>
      </p:sp>
      <p:sp>
        <p:nvSpPr>
          <p:cNvPr id="25" name="Oval 41"/>
          <p:cNvSpPr>
            <a:spLocks noChangeArrowheads="1"/>
          </p:cNvSpPr>
          <p:nvPr/>
        </p:nvSpPr>
        <p:spPr bwMode="auto">
          <a:xfrm>
            <a:off x="503238" y="4103688"/>
            <a:ext cx="388937" cy="863600"/>
          </a:xfrm>
          <a:prstGeom prst="ellipse">
            <a:avLst/>
          </a:prstGeom>
          <a:solidFill>
            <a:schemeClr val="accent6">
              <a:lumMod val="40000"/>
              <a:lumOff val="60000"/>
            </a:schemeClr>
          </a:solidFill>
          <a:ln w="9525" algn="ctr">
            <a:solidFill>
              <a:srgbClr val="FF6600"/>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26" name="Text Box 42"/>
          <p:cNvSpPr txBox="1">
            <a:spLocks noChangeArrowheads="1"/>
          </p:cNvSpPr>
          <p:nvPr/>
        </p:nvSpPr>
        <p:spPr bwMode="auto">
          <a:xfrm>
            <a:off x="489665" y="4111065"/>
            <a:ext cx="430887" cy="863600"/>
          </a:xfrm>
          <a:prstGeom prst="rect">
            <a:avLst/>
          </a:prstGeom>
          <a:noFill/>
          <a:ln>
            <a:noFill/>
          </a:ln>
          <a:effectLst/>
          <a:extLst/>
        </p:spPr>
        <p:txBody>
          <a:bodyPr vert="eaVert">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dirty="0">
                <a:solidFill>
                  <a:sysClr val="windowText" lastClr="000000"/>
                </a:solidFill>
              </a:rPr>
              <a:t>重複</a:t>
            </a:r>
          </a:p>
        </p:txBody>
      </p:sp>
      <p:sp>
        <p:nvSpPr>
          <p:cNvPr id="27" name="AutoShape 44"/>
          <p:cNvSpPr>
            <a:spLocks noChangeArrowheads="1"/>
          </p:cNvSpPr>
          <p:nvPr/>
        </p:nvSpPr>
        <p:spPr bwMode="auto">
          <a:xfrm>
            <a:off x="428626" y="5563830"/>
            <a:ext cx="9132886" cy="1008062"/>
          </a:xfrm>
          <a:prstGeom prst="roundRect">
            <a:avLst>
              <a:gd name="adj" fmla="val 0"/>
            </a:avLst>
          </a:prstGeom>
          <a:solidFill>
            <a:schemeClr val="accent6">
              <a:lumMod val="20000"/>
              <a:lumOff val="80000"/>
            </a:schemeClr>
          </a:solidFill>
          <a:ln w="9525" algn="ctr">
            <a:solidFill>
              <a:schemeClr val="tx1"/>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600">
              <a:latin typeface="Malgun Gothic" panose="020B0503020000020004" pitchFamily="34" charset="-127"/>
            </a:endParaRPr>
          </a:p>
        </p:txBody>
      </p:sp>
      <p:sp>
        <p:nvSpPr>
          <p:cNvPr id="31" name="正方形/長方形 65"/>
          <p:cNvSpPr>
            <a:spLocks noChangeArrowheads="1"/>
          </p:cNvSpPr>
          <p:nvPr/>
        </p:nvSpPr>
        <p:spPr bwMode="auto">
          <a:xfrm>
            <a:off x="458789" y="5779730"/>
            <a:ext cx="5358308" cy="738187"/>
          </a:xfrm>
          <a:prstGeom prst="rect">
            <a:avLst/>
          </a:prstGeom>
          <a:solidFill>
            <a:schemeClr val="accent6">
              <a:lumMod val="20000"/>
              <a:lumOff val="80000"/>
            </a:schemeClr>
          </a:solidFill>
          <a:ln>
            <a:noFill/>
          </a:ln>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表記等</a:t>
            </a:r>
            <a:endParaRPr lang="en-US" altLang="ja-JP" sz="14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　・最大文字数：</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文字</a:t>
            </a:r>
            <a:r>
              <a:rPr lang="ja-JP" altLang="en-US" sz="1200" dirty="0">
                <a:latin typeface="Meiryo UI" panose="020B0604030504040204" pitchFamily="50" charset="-128"/>
                <a:ea typeface="Meiryo UI" panose="020B0604030504040204" pitchFamily="50" charset="-128"/>
              </a:rPr>
              <a:t>（かすみがうら市、つくばみらい市、</a:t>
            </a:r>
            <a:r>
              <a:rPr lang="ja-JP" altLang="en-US" sz="1200" dirty="0" err="1">
                <a:latin typeface="Meiryo UI" panose="020B0604030504040204" pitchFamily="50" charset="-128"/>
                <a:ea typeface="Meiryo UI" panose="020B0604030504040204" pitchFamily="50" charset="-128"/>
              </a:rPr>
              <a:t>いちき</a:t>
            </a:r>
            <a:r>
              <a:rPr lang="ja-JP" altLang="en-US" sz="1200" dirty="0">
                <a:latin typeface="Meiryo UI" panose="020B0604030504040204" pitchFamily="50" charset="-128"/>
                <a:ea typeface="Meiryo UI" panose="020B0604030504040204" pitchFamily="50" charset="-128"/>
              </a:rPr>
              <a:t>串木野市）</a:t>
            </a: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　・最長読み数：</a:t>
            </a:r>
            <a:r>
              <a:rPr lang="en-US" altLang="ja-JP" sz="1400" dirty="0">
                <a:latin typeface="Meiryo UI" panose="020B0604030504040204" pitchFamily="50" charset="-128"/>
                <a:ea typeface="Meiryo UI" panose="020B0604030504040204" pitchFamily="50" charset="-128"/>
              </a:rPr>
              <a:t>9</a:t>
            </a:r>
            <a:r>
              <a:rPr lang="ja-JP" altLang="en-US" sz="1400" dirty="0">
                <a:latin typeface="Meiryo UI" panose="020B0604030504040204" pitchFamily="50" charset="-128"/>
                <a:ea typeface="Meiryo UI" panose="020B0604030504040204" pitchFamily="50" charset="-128"/>
              </a:rPr>
              <a:t>文字</a:t>
            </a:r>
            <a:r>
              <a:rPr lang="ja-JP" altLang="en-US" sz="1200" dirty="0">
                <a:latin typeface="Meiryo UI" panose="020B0604030504040204" pitchFamily="50" charset="-128"/>
                <a:ea typeface="Meiryo UI" panose="020B0604030504040204" pitchFamily="50" charset="-128"/>
              </a:rPr>
              <a:t>（南九州市＝ﾐﾅﾐｷｭｳｼｭｳ）</a:t>
            </a:r>
          </a:p>
        </p:txBody>
      </p:sp>
      <p:sp>
        <p:nvSpPr>
          <p:cNvPr id="32" name="AutoShape 54"/>
          <p:cNvSpPr>
            <a:spLocks noChangeArrowheads="1"/>
          </p:cNvSpPr>
          <p:nvPr/>
        </p:nvSpPr>
        <p:spPr bwMode="auto">
          <a:xfrm>
            <a:off x="4448944" y="5216884"/>
            <a:ext cx="1230808" cy="300038"/>
          </a:xfrm>
          <a:prstGeom prst="downArrow">
            <a:avLst>
              <a:gd name="adj1" fmla="val 52806"/>
              <a:gd name="adj2" fmla="val 55352"/>
            </a:avLst>
          </a:prstGeom>
          <a:solidFill>
            <a:schemeClr val="accent6">
              <a:lumMod val="60000"/>
              <a:lumOff val="40000"/>
            </a:schemeClr>
          </a:solidFill>
          <a:ln w="9525" algn="ctr">
            <a:solidFill>
              <a:schemeClr val="tx1"/>
            </a:solidFill>
            <a:prstDash val="solid"/>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29" name="AutoShape 50"/>
          <p:cNvSpPr>
            <a:spLocks noChangeArrowheads="1"/>
          </p:cNvSpPr>
          <p:nvPr/>
        </p:nvSpPr>
        <p:spPr bwMode="auto">
          <a:xfrm>
            <a:off x="193675" y="5419367"/>
            <a:ext cx="1230933" cy="360363"/>
          </a:xfrm>
          <a:prstGeom prst="roundRect">
            <a:avLst>
              <a:gd name="adj" fmla="val 0"/>
            </a:avLst>
          </a:prstGeom>
          <a:solidFill>
            <a:schemeClr val="accent6">
              <a:lumMod val="20000"/>
              <a:lumOff val="80000"/>
            </a:schemeClr>
          </a:solidFill>
          <a:ln w="9525" algn="ctr">
            <a:solidFill>
              <a:schemeClr val="tx1"/>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dirty="0" smtClean="0">
                <a:latin typeface="Meiryo UI" panose="020B0604030504040204" pitchFamily="50" charset="-128"/>
                <a:ea typeface="Meiryo UI" panose="020B0604030504040204" pitchFamily="50" charset="-128"/>
              </a:rPr>
              <a:t>実　例</a:t>
            </a:r>
            <a:endParaRPr lang="ja-JP" altLang="ja-JP" sz="1600" b="1" dirty="0">
              <a:latin typeface="Meiryo UI" panose="020B0604030504040204" pitchFamily="50" charset="-128"/>
              <a:ea typeface="Meiryo UI" panose="020B0604030504040204" pitchFamily="50" charset="-128"/>
            </a:endParaRPr>
          </a:p>
        </p:txBody>
      </p:sp>
      <p:sp>
        <p:nvSpPr>
          <p:cNvPr id="28" name="Text Box 45"/>
          <p:cNvSpPr txBox="1">
            <a:spLocks noChangeArrowheads="1"/>
          </p:cNvSpPr>
          <p:nvPr/>
        </p:nvSpPr>
        <p:spPr bwMode="auto">
          <a:xfrm>
            <a:off x="5817096" y="5746392"/>
            <a:ext cx="3665537"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smtClean="0">
                <a:latin typeface="Meiryo UI" panose="020B0604030504040204" pitchFamily="50" charset="-128"/>
                <a:ea typeface="Meiryo UI" panose="020B0604030504040204" pitchFamily="50" charset="-128"/>
              </a:rPr>
              <a:t>○重　複</a:t>
            </a:r>
            <a:endParaRPr lang="en-US" altLang="ja-JP" sz="14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　・府中市（広島県・東京都）、昭和</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年～</a:t>
            </a: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　・伊達市（北海道・福島県）、平成</a:t>
            </a:r>
            <a:r>
              <a:rPr lang="en-US" altLang="ja-JP" sz="1400" dirty="0">
                <a:latin typeface="Meiryo UI" panose="020B0604030504040204" pitchFamily="50" charset="-128"/>
                <a:ea typeface="Meiryo UI" panose="020B0604030504040204" pitchFamily="50" charset="-128"/>
              </a:rPr>
              <a:t>18</a:t>
            </a:r>
            <a:r>
              <a:rPr lang="ja-JP" altLang="en-US" sz="1400" dirty="0">
                <a:latin typeface="Meiryo UI" panose="020B0604030504040204" pitchFamily="50" charset="-128"/>
                <a:ea typeface="Meiryo UI" panose="020B0604030504040204" pitchFamily="50" charset="-128"/>
              </a:rPr>
              <a:t>年～</a:t>
            </a:r>
          </a:p>
        </p:txBody>
      </p:sp>
      <p:sp>
        <p:nvSpPr>
          <p:cNvPr id="34" name="正方形/長方形 27"/>
          <p:cNvSpPr>
            <a:spLocks noChangeArrowheads="1"/>
          </p:cNvSpPr>
          <p:nvPr/>
        </p:nvSpPr>
        <p:spPr bwMode="auto">
          <a:xfrm>
            <a:off x="8847999" y="659735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4734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1023</Words>
  <PresentationFormat>A4 210 x 297 mm</PresentationFormat>
  <Paragraphs>299</Paragraphs>
  <Slides>12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Malgun Gothic</vt:lpstr>
      <vt:lpstr>Meiryo UI</vt:lpstr>
      <vt:lpstr>ＭＳ Ｐゴシック</vt:lpstr>
      <vt:lpstr>Arial</vt:lpstr>
      <vt:lpstr>Calibri</vt:lpstr>
      <vt:lpstr>Times New Roman</vt: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2019-12-20T07:18:13Z</cp:lastPrinted>
  <dcterms:modified xsi:type="dcterms:W3CDTF">2019-12-20T07:29:54Z</dcterms:modified>
</cp:coreProperties>
</file>