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9"/>
  </p:notesMasterIdLst>
  <p:sldIdLst>
    <p:sldId id="638" r:id="rId3"/>
    <p:sldId id="645" r:id="rId4"/>
    <p:sldId id="629" r:id="rId5"/>
    <p:sldId id="644" r:id="rId6"/>
    <p:sldId id="640" r:id="rId7"/>
    <p:sldId id="641" r:id="rId8"/>
  </p:sldIdLst>
  <p:sldSz cx="9906000" cy="6858000" type="A4"/>
  <p:notesSz cx="9939338" cy="68072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6223" autoAdjust="0"/>
  </p:normalViewPr>
  <p:slideViewPr>
    <p:cSldViewPr>
      <p:cViewPr varScale="1">
        <p:scale>
          <a:sx n="68" d="100"/>
          <a:sy n="68" d="100"/>
        </p:scale>
        <p:origin x="1182" y="7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4307047" cy="340360"/>
          </a:xfrm>
          <a:prstGeom prst="rect">
            <a:avLst/>
          </a:prstGeom>
        </p:spPr>
        <p:txBody>
          <a:bodyPr vert="horz" lIns="91427" tIns="45712" rIns="91427" bIns="4571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5629994" y="0"/>
            <a:ext cx="4307047" cy="340360"/>
          </a:xfrm>
          <a:prstGeom prst="rect">
            <a:avLst/>
          </a:prstGeom>
        </p:spPr>
        <p:txBody>
          <a:bodyPr vert="horz" lIns="91427" tIns="45712" rIns="91427" bIns="45712" rtlCol="0"/>
          <a:lstStyle>
            <a:lvl1pPr algn="r">
              <a:defRPr sz="1200"/>
            </a:lvl1pPr>
          </a:lstStyle>
          <a:p>
            <a:fld id="{4179279C-853F-4F34-A5D2-B95F4823AB07}" type="datetimeFigureOut">
              <a:rPr kumimoji="1" lang="ja-JP" altLang="en-US" smtClean="0"/>
              <a:pPr/>
              <a:t>2019/12/24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3128963" y="511175"/>
            <a:ext cx="3684587" cy="2551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7" tIns="45712" rIns="91427" bIns="45712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993935" y="3233422"/>
            <a:ext cx="7951470" cy="3063240"/>
          </a:xfrm>
          <a:prstGeom prst="rect">
            <a:avLst/>
          </a:prstGeom>
        </p:spPr>
        <p:txBody>
          <a:bodyPr vert="horz" lIns="91427" tIns="45712" rIns="91427" bIns="45712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3" y="6465659"/>
            <a:ext cx="4307047" cy="340360"/>
          </a:xfrm>
          <a:prstGeom prst="rect">
            <a:avLst/>
          </a:prstGeom>
        </p:spPr>
        <p:txBody>
          <a:bodyPr vert="horz" lIns="91427" tIns="45712" rIns="91427" bIns="4571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5629994" y="6465659"/>
            <a:ext cx="4307047" cy="340360"/>
          </a:xfrm>
          <a:prstGeom prst="rect">
            <a:avLst/>
          </a:prstGeom>
        </p:spPr>
        <p:txBody>
          <a:bodyPr vert="horz" lIns="91427" tIns="45712" rIns="91427" bIns="45712" rtlCol="0" anchor="b"/>
          <a:lstStyle>
            <a:lvl1pPr algn="r">
              <a:defRPr sz="1200"/>
            </a:lvl1pPr>
          </a:lstStyle>
          <a:p>
            <a:fld id="{4308C615-631D-4AD2-8CDC-5C132F111DA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5786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32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2019/12/24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2019/12/24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45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45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2019/12/24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2019/12/24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99950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2019/12/24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82341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2019/12/24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42595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2019/12/24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069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2019/12/24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59387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2019/12/24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47947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2019/12/24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70064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2019/12/24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0773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2019/12/24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2019/12/24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27663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2019/12/24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542325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2019/12/24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3901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7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2019/12/24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6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6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2019/12/24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4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4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2019/12/24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2019/12/24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2019/12/24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2" y="273057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2019/12/24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2019/12/24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6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7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2019/12/24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7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7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2019/12/24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1245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2420888"/>
            <a:ext cx="9906000" cy="22322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lang="ja-JP" altLang="en-US" sz="4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設置の日</a:t>
            </a:r>
            <a:endParaRPr kumimoji="1" lang="ja-JP" altLang="en-US" sz="45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86145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6536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848544" y="2866352"/>
            <a:ext cx="8208912" cy="1138712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200000"/>
              </a:lnSpc>
            </a:pPr>
            <a:r>
              <a:rPr lang="en-US" altLang="ja-JP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ja-JP" altLang="en-US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１　設置の日</a:t>
            </a:r>
            <a:endParaRPr lang="en-US" altLang="ja-JP" sz="200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485916" y="1116276"/>
            <a:ext cx="8915400" cy="1143000"/>
          </a:xfrm>
        </p:spPr>
        <p:txBody>
          <a:bodyPr>
            <a:noAutofit/>
          </a:bodyPr>
          <a:lstStyle/>
          <a:p>
            <a:r>
              <a:rPr kumimoji="1" lang="ja-JP" altLang="en-US" sz="3600" dirty="0" smtClean="0"/>
              <a:t>目　　次</a:t>
            </a:r>
            <a:endParaRPr kumimoji="1" lang="ja-JP" altLang="en-US" sz="3600" dirty="0"/>
          </a:p>
        </p:txBody>
      </p:sp>
      <p:sp>
        <p:nvSpPr>
          <p:cNvPr id="8" name="正方形/長方形 7"/>
          <p:cNvSpPr/>
          <p:nvPr/>
        </p:nvSpPr>
        <p:spPr>
          <a:xfrm>
            <a:off x="2432720" y="3140968"/>
            <a:ext cx="6624737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ja-JP" altLang="en-US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・・・・・・・・・・・・・・・・・・</a:t>
            </a:r>
            <a:r>
              <a:rPr kumimoji="1" lang="ja-JP" altLang="en-US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・・</a:t>
            </a:r>
            <a:r>
              <a:rPr lang="ja-JP" altLang="en-US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・・・・・・・・・・</a:t>
            </a:r>
            <a:r>
              <a:rPr kumimoji="1" lang="ja-JP" altLang="en-US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・・・・・・・</a:t>
            </a:r>
            <a:r>
              <a:rPr lang="ja-JP" altLang="en-US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・・・・設置日</a:t>
            </a:r>
            <a:r>
              <a:rPr kumimoji="1" lang="en-US" altLang="ja-JP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-</a:t>
            </a:r>
            <a:r>
              <a:rPr kumimoji="1" lang="ja-JP" altLang="en-US" sz="200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１</a:t>
            </a:r>
            <a:endParaRPr kumimoji="1" lang="ja-JP" altLang="en-US" sz="200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51966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正方形/長方形 96"/>
          <p:cNvSpPr/>
          <p:nvPr/>
        </p:nvSpPr>
        <p:spPr>
          <a:xfrm>
            <a:off x="0" y="-4763"/>
            <a:ext cx="9906000" cy="432000"/>
          </a:xfrm>
          <a:prstGeom prst="rect">
            <a:avLst/>
          </a:prstGeom>
          <a:gradFill>
            <a:gsLst>
              <a:gs pos="0">
                <a:schemeClr val="accent5">
                  <a:lumMod val="40000"/>
                  <a:lumOff val="60000"/>
                </a:schemeClr>
              </a:gs>
              <a:gs pos="50000">
                <a:schemeClr val="bg1"/>
              </a:gs>
              <a:gs pos="100000">
                <a:schemeClr val="accent5">
                  <a:lumMod val="40000"/>
                  <a:lumOff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eaLnBrk="1" hangingPunct="1">
              <a:defRPr/>
            </a:pPr>
            <a:r>
              <a:rPr lang="ja-JP" altLang="en-US" sz="2000" b="1" dirty="0" smtClean="0">
                <a:solidFill>
                  <a:srgbClr val="000000"/>
                </a:solidFill>
                <a:latin typeface="ＭＳ Ｐゴシック" charset="-128"/>
                <a:ea typeface="Meiryo UI"/>
                <a:cs typeface="Meiryo UI"/>
              </a:rPr>
              <a:t>　１　設置の日</a:t>
            </a:r>
            <a:endParaRPr lang="ja-JP" altLang="en-US" sz="1400" b="1" dirty="0">
              <a:solidFill>
                <a:srgbClr val="000000"/>
              </a:solidFill>
              <a:latin typeface="ＭＳ Ｐゴシック" charset="-128"/>
              <a:ea typeface="Meiryo UI"/>
              <a:cs typeface="Meiryo UI"/>
            </a:endParaRPr>
          </a:p>
        </p:txBody>
      </p:sp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208246" y="2313249"/>
            <a:ext cx="9497281" cy="507831"/>
          </a:xfrm>
          <a:prstGeom prst="rect">
            <a:avLst/>
          </a:prstGeom>
          <a:noFill/>
          <a:ln w="9525">
            <a:noFill/>
            <a:prstDash val="solid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None/>
            </a:pPr>
            <a:r>
              <a:rPr lang="ja-JP" altLang="en-US" sz="1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①設置する年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（視点：設置準備の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必要期間）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75" name="表 74"/>
          <p:cNvGraphicFramePr>
            <a:graphicFrameLocks noGrp="1"/>
          </p:cNvGraphicFramePr>
          <p:nvPr>
            <p:extLst/>
          </p:nvPr>
        </p:nvGraphicFramePr>
        <p:xfrm>
          <a:off x="486142" y="2778751"/>
          <a:ext cx="8928991" cy="140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0251">
                  <a:extLst>
                    <a:ext uri="{9D8B030D-6E8A-4147-A177-3AD203B41FA5}">
                      <a16:colId xmlns:a16="http://schemas.microsoft.com/office/drawing/2014/main" val="2514349033"/>
                    </a:ext>
                  </a:extLst>
                </a:gridCol>
                <a:gridCol w="1284790">
                  <a:extLst>
                    <a:ext uri="{9D8B030D-6E8A-4147-A177-3AD203B41FA5}">
                      <a16:colId xmlns:a16="http://schemas.microsoft.com/office/drawing/2014/main" val="3108023644"/>
                    </a:ext>
                  </a:extLst>
                </a:gridCol>
                <a:gridCol w="1284790">
                  <a:extLst>
                    <a:ext uri="{9D8B030D-6E8A-4147-A177-3AD203B41FA5}">
                      <a16:colId xmlns:a16="http://schemas.microsoft.com/office/drawing/2014/main" val="1102683386"/>
                    </a:ext>
                  </a:extLst>
                </a:gridCol>
                <a:gridCol w="1284790">
                  <a:extLst>
                    <a:ext uri="{9D8B030D-6E8A-4147-A177-3AD203B41FA5}">
                      <a16:colId xmlns:a16="http://schemas.microsoft.com/office/drawing/2014/main" val="3141717636"/>
                    </a:ext>
                  </a:extLst>
                </a:gridCol>
                <a:gridCol w="1284790">
                  <a:extLst>
                    <a:ext uri="{9D8B030D-6E8A-4147-A177-3AD203B41FA5}">
                      <a16:colId xmlns:a16="http://schemas.microsoft.com/office/drawing/2014/main" val="1050912143"/>
                    </a:ext>
                  </a:extLst>
                </a:gridCol>
                <a:gridCol w="1284790">
                  <a:extLst>
                    <a:ext uri="{9D8B030D-6E8A-4147-A177-3AD203B41FA5}">
                      <a16:colId xmlns:a16="http://schemas.microsoft.com/office/drawing/2014/main" val="2805963933"/>
                    </a:ext>
                  </a:extLst>
                </a:gridCol>
                <a:gridCol w="1284790">
                  <a:extLst>
                    <a:ext uri="{9D8B030D-6E8A-4147-A177-3AD203B41FA5}">
                      <a16:colId xmlns:a16="http://schemas.microsoft.com/office/drawing/2014/main" val="25347677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2020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（令和２年度）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2021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（令和３年度）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2022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（令和４年度）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2023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（令和５年度）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2024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（令和６年度）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2025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（令和７年度）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05433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設置準備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必要期間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（見込み）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6939501"/>
                  </a:ext>
                </a:extLst>
              </a:tr>
            </a:tbl>
          </a:graphicData>
        </a:graphic>
      </p:graphicFrame>
      <p:sp>
        <p:nvSpPr>
          <p:cNvPr id="5" name="角丸四角形 4"/>
          <p:cNvSpPr/>
          <p:nvPr/>
        </p:nvSpPr>
        <p:spPr>
          <a:xfrm>
            <a:off x="2179425" y="3313751"/>
            <a:ext cx="648000" cy="79200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54000" tIns="10800" rIns="54000" bIns="10800" rtlCol="0" anchor="t" anchorCtr="1"/>
          <a:lstStyle/>
          <a:p>
            <a:pPr algn="ctr"/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秋～冬　</a:t>
            </a:r>
            <a:endParaRPr kumimoji="1"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en-US" altLang="ja-JP" sz="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住</a:t>
            </a: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民</a:t>
            </a: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投票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76" name="表 75"/>
          <p:cNvGraphicFramePr>
            <a:graphicFrameLocks noGrp="1"/>
          </p:cNvGraphicFramePr>
          <p:nvPr>
            <p:extLst/>
          </p:nvPr>
        </p:nvGraphicFramePr>
        <p:xfrm>
          <a:off x="490028" y="4748184"/>
          <a:ext cx="8925105" cy="149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8241">
                  <a:extLst>
                    <a:ext uri="{9D8B030D-6E8A-4147-A177-3AD203B41FA5}">
                      <a16:colId xmlns:a16="http://schemas.microsoft.com/office/drawing/2014/main" val="2514349033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073673245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3108023644"/>
                    </a:ext>
                  </a:extLst>
                </a:gridCol>
                <a:gridCol w="1206134">
                  <a:extLst>
                    <a:ext uri="{9D8B030D-6E8A-4147-A177-3AD203B41FA5}">
                      <a16:colId xmlns:a16="http://schemas.microsoft.com/office/drawing/2014/main" val="1102683386"/>
                    </a:ext>
                  </a:extLst>
                </a:gridCol>
                <a:gridCol w="1206134">
                  <a:extLst>
                    <a:ext uri="{9D8B030D-6E8A-4147-A177-3AD203B41FA5}">
                      <a16:colId xmlns:a16="http://schemas.microsoft.com/office/drawing/2014/main" val="3141717636"/>
                    </a:ext>
                  </a:extLst>
                </a:gridCol>
                <a:gridCol w="1206134">
                  <a:extLst>
                    <a:ext uri="{9D8B030D-6E8A-4147-A177-3AD203B41FA5}">
                      <a16:colId xmlns:a16="http://schemas.microsoft.com/office/drawing/2014/main" val="1050912143"/>
                    </a:ext>
                  </a:extLst>
                </a:gridCol>
                <a:gridCol w="1206134">
                  <a:extLst>
                    <a:ext uri="{9D8B030D-6E8A-4147-A177-3AD203B41FA5}">
                      <a16:colId xmlns:a16="http://schemas.microsoft.com/office/drawing/2014/main" val="10126375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視点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留意点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前年度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（３月）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第１四半期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（４～６月）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第２四半期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（７～９月）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第３四半期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第４四半期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（１～３月）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05433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住民サービス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400" dirty="0" err="1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への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配慮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窓口（保健福祉サービスなど）が混雑する時期への配慮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56364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システムの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安全な移行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安全な改修移行に少なくとも４日間の閉庁日が必要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6744054"/>
                  </a:ext>
                </a:extLst>
              </a:tr>
            </a:tbl>
          </a:graphicData>
        </a:graphic>
      </p:graphicFrame>
      <p:sp>
        <p:nvSpPr>
          <p:cNvPr id="77" name="角丸四角形 76"/>
          <p:cNvSpPr/>
          <p:nvPr/>
        </p:nvSpPr>
        <p:spPr>
          <a:xfrm>
            <a:off x="4747492" y="5771176"/>
            <a:ext cx="792000" cy="43200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54000" tIns="10800" rIns="54000" bIns="10800" rtlCol="0" anchor="ctr" anchorCtr="1"/>
          <a:lstStyle/>
          <a:p>
            <a:pPr algn="ctr"/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ゴールデン</a:t>
            </a:r>
            <a:endParaRPr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ウィーク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9" name="ホームベース 78"/>
          <p:cNvSpPr/>
          <p:nvPr/>
        </p:nvSpPr>
        <p:spPr>
          <a:xfrm>
            <a:off x="4649734" y="5383390"/>
            <a:ext cx="1296000" cy="288000"/>
          </a:xfrm>
          <a:prstGeom prst="homePlat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窓口繁忙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期間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80" name="直線矢印コネクタ 79"/>
          <p:cNvCxnSpPr/>
          <p:nvPr/>
        </p:nvCxnSpPr>
        <p:spPr>
          <a:xfrm>
            <a:off x="4207890" y="5292452"/>
            <a:ext cx="792000" cy="0"/>
          </a:xfrm>
          <a:prstGeom prst="straightConnector1">
            <a:avLst/>
          </a:prstGeom>
          <a:ln>
            <a:solidFill>
              <a:schemeClr val="accent1"/>
            </a:solidFill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テキスト ボックス 81"/>
          <p:cNvSpPr txBox="1"/>
          <p:nvPr/>
        </p:nvSpPr>
        <p:spPr>
          <a:xfrm>
            <a:off x="3955835" y="5303527"/>
            <a:ext cx="7074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転居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シーズン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3" name="角丸四角形 82"/>
          <p:cNvSpPr/>
          <p:nvPr/>
        </p:nvSpPr>
        <p:spPr>
          <a:xfrm>
            <a:off x="7800583" y="5769382"/>
            <a:ext cx="922959" cy="43200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0000" tIns="10800" rIns="54000" bIns="10800" rtlCol="0" anchor="ctr" anchorCtr="0"/>
          <a:lstStyle/>
          <a:p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年末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年始</a:t>
            </a:r>
            <a:endParaRPr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85" name="直線コネクタ 84"/>
          <p:cNvCxnSpPr/>
          <p:nvPr/>
        </p:nvCxnSpPr>
        <p:spPr>
          <a:xfrm flipH="1">
            <a:off x="8263005" y="5489801"/>
            <a:ext cx="0" cy="720000"/>
          </a:xfrm>
          <a:prstGeom prst="line">
            <a:avLst/>
          </a:prstGeom>
          <a:ln w="762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線コネクタ 89"/>
          <p:cNvCxnSpPr/>
          <p:nvPr/>
        </p:nvCxnSpPr>
        <p:spPr>
          <a:xfrm flipH="1">
            <a:off x="7745353" y="3525783"/>
            <a:ext cx="0" cy="648000"/>
          </a:xfrm>
          <a:prstGeom prst="line">
            <a:avLst/>
          </a:prstGeom>
          <a:ln w="762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ホームベース 90"/>
          <p:cNvSpPr/>
          <p:nvPr/>
        </p:nvSpPr>
        <p:spPr>
          <a:xfrm>
            <a:off x="6003791" y="3683682"/>
            <a:ext cx="1656000" cy="356400"/>
          </a:xfrm>
          <a:prstGeom prst="homePlat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４年程度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ホームベース 17"/>
          <p:cNvSpPr/>
          <p:nvPr/>
        </p:nvSpPr>
        <p:spPr>
          <a:xfrm>
            <a:off x="2855372" y="3678571"/>
            <a:ext cx="3528000" cy="360000"/>
          </a:xfrm>
          <a:prstGeom prst="homePlat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準備期間３年程度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88" name="直線コネクタ 87"/>
          <p:cNvCxnSpPr/>
          <p:nvPr/>
        </p:nvCxnSpPr>
        <p:spPr>
          <a:xfrm flipH="1">
            <a:off x="6468933" y="3525856"/>
            <a:ext cx="0" cy="648000"/>
          </a:xfrm>
          <a:prstGeom prst="line">
            <a:avLst/>
          </a:prstGeom>
          <a:ln w="762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テキスト ボックス 91"/>
          <p:cNvSpPr txBox="1"/>
          <p:nvPr/>
        </p:nvSpPr>
        <p:spPr>
          <a:xfrm>
            <a:off x="5891471" y="3277466"/>
            <a:ext cx="1008000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’23</a:t>
            </a:r>
            <a:r>
              <a:rPr lang="ja-JP" altLang="en-US" sz="12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秋～冬</a:t>
            </a:r>
            <a:endParaRPr lang="en-US" altLang="ja-JP" sz="120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6" name="テキスト ボックス 95"/>
          <p:cNvSpPr txBox="1"/>
          <p:nvPr/>
        </p:nvSpPr>
        <p:spPr>
          <a:xfrm>
            <a:off x="7842892" y="5229512"/>
            <a:ext cx="82542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１月１日</a:t>
            </a:r>
            <a:endParaRPr lang="en-US" altLang="ja-JP" sz="120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7189893" y="3276642"/>
            <a:ext cx="1008000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’24</a:t>
            </a:r>
            <a:r>
              <a:rPr lang="ja-JP" altLang="en-US" sz="12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秋～冬</a:t>
            </a:r>
            <a:endParaRPr lang="en-US" altLang="ja-JP" sz="120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4" name="Text Box 5"/>
          <p:cNvSpPr txBox="1">
            <a:spLocks noChangeArrowheads="1"/>
          </p:cNvSpPr>
          <p:nvPr/>
        </p:nvSpPr>
        <p:spPr bwMode="auto">
          <a:xfrm>
            <a:off x="201995" y="4287513"/>
            <a:ext cx="9497281" cy="507831"/>
          </a:xfrm>
          <a:prstGeom prst="rect">
            <a:avLst/>
          </a:prstGeom>
          <a:noFill/>
          <a:ln w="9525">
            <a:noFill/>
            <a:prstDash val="solid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None/>
            </a:pPr>
            <a:r>
              <a:rPr lang="ja-JP" altLang="en-US" sz="1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②設置する月日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（視点：住民サービス（住民対応窓口）への配慮、システムの安全な移行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8" name="テキスト ボックス 97"/>
          <p:cNvSpPr txBox="1"/>
          <p:nvPr/>
        </p:nvSpPr>
        <p:spPr>
          <a:xfrm>
            <a:off x="476715" y="6252901"/>
            <a:ext cx="89478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 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《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備考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》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平成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年～平成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26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年の市町村合併（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649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件）のうち、約８割は年度後半（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月～３月）に実施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3" name="角丸四角形 92"/>
          <p:cNvSpPr/>
          <p:nvPr/>
        </p:nvSpPr>
        <p:spPr>
          <a:xfrm>
            <a:off x="459631" y="912297"/>
            <a:ext cx="8979624" cy="720000"/>
          </a:xfrm>
          <a:prstGeom prst="roundRect">
            <a:avLst>
              <a:gd name="adj" fmla="val 18456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itchFamily="50" charset="-128"/>
              </a:rPr>
              <a:t>◇ 住民</a:t>
            </a:r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itchFamily="50" charset="-128"/>
              </a:rPr>
              <a:t>サービスを間断なく提供するため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itchFamily="50" charset="-128"/>
              </a:rPr>
              <a:t>、特別区設置</a:t>
            </a:r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itchFamily="50" charset="-128"/>
              </a:rPr>
              <a:t>の日は、住民投票の日から概ね３～４年後と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itchFamily="50" charset="-128"/>
              </a:rPr>
              <a:t>する</a:t>
            </a:r>
            <a:endParaRPr lang="en-US" altLang="ja-JP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itchFamily="50" charset="-128"/>
            </a:endParaRPr>
          </a:p>
        </p:txBody>
      </p:sp>
      <p:sp>
        <p:nvSpPr>
          <p:cNvPr id="101" name="フローチャート : 組合せ 4"/>
          <p:cNvSpPr/>
          <p:nvPr/>
        </p:nvSpPr>
        <p:spPr>
          <a:xfrm>
            <a:off x="3210576" y="1724026"/>
            <a:ext cx="3506410" cy="360000"/>
          </a:xfrm>
          <a:prstGeom prst="flowChartMerg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正方形/長方形 26"/>
          <p:cNvSpPr/>
          <p:nvPr/>
        </p:nvSpPr>
        <p:spPr>
          <a:xfrm>
            <a:off x="1036" y="476672"/>
            <a:ext cx="27446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ja-JP" altLang="en-US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（１）基本的な考え方　　</a:t>
            </a:r>
            <a:endParaRPr lang="ja-JP" altLang="en-US" b="1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0" y="2031069"/>
            <a:ext cx="34408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（２</a:t>
            </a:r>
            <a:r>
              <a:rPr lang="ja-JP" altLang="en-US" b="1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）具体的な設置の日の</a:t>
            </a:r>
            <a:r>
              <a:rPr lang="ja-JP" altLang="en-US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検討　　</a:t>
            </a:r>
            <a:endParaRPr lang="ja-JP" altLang="en-US" b="1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30" name="正方形/長方形 27"/>
          <p:cNvSpPr>
            <a:spLocks noChangeArrowheads="1"/>
          </p:cNvSpPr>
          <p:nvPr/>
        </p:nvSpPr>
        <p:spPr bwMode="auto">
          <a:xfrm>
            <a:off x="8889677" y="-27384"/>
            <a:ext cx="1031875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100" b="1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 設置日</a:t>
            </a:r>
            <a:r>
              <a:rPr lang="en-US" altLang="ja-JP" sz="1100" b="1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-</a:t>
            </a:r>
            <a:r>
              <a:rPr lang="ja-JP" altLang="en-US" sz="1100" b="1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１</a:t>
            </a:r>
            <a:endParaRPr lang="ja-JP" altLang="en-US" sz="1100" b="1" dirty="0">
              <a:solidFill>
                <a:srgbClr val="00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86580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344488" y="3356992"/>
            <a:ext cx="9216000" cy="3276000"/>
          </a:xfrm>
          <a:prstGeom prst="roundRect">
            <a:avLst>
              <a:gd name="adj" fmla="val 3433"/>
            </a:avLst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 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2020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年度（令和２年度）～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2025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年度（令和７年度）の主要日程等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5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 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2023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年度（令和５年度）秋～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2025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年度（令和７年度）の大型連休の状況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208246" y="2919548"/>
            <a:ext cx="9497281" cy="461665"/>
          </a:xfrm>
          <a:prstGeom prst="rect">
            <a:avLst/>
          </a:prstGeom>
          <a:noFill/>
          <a:ln w="9525">
            <a:noFill/>
            <a:prstDash val="solid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None/>
            </a:pP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《 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参　考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》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3" name="表 12"/>
          <p:cNvGraphicFramePr>
            <a:graphicFrameLocks noGrp="1"/>
          </p:cNvGraphicFramePr>
          <p:nvPr>
            <p:extLst/>
          </p:nvPr>
        </p:nvGraphicFramePr>
        <p:xfrm>
          <a:off x="492389" y="5385240"/>
          <a:ext cx="8928993" cy="11217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71">
                  <a:extLst>
                    <a:ext uri="{9D8B030D-6E8A-4147-A177-3AD203B41FA5}">
                      <a16:colId xmlns:a16="http://schemas.microsoft.com/office/drawing/2014/main" val="2514349033"/>
                    </a:ext>
                  </a:extLst>
                </a:gridCol>
                <a:gridCol w="2472274">
                  <a:extLst>
                    <a:ext uri="{9D8B030D-6E8A-4147-A177-3AD203B41FA5}">
                      <a16:colId xmlns:a16="http://schemas.microsoft.com/office/drawing/2014/main" val="3016161244"/>
                    </a:ext>
                  </a:extLst>
                </a:gridCol>
                <a:gridCol w="2472274">
                  <a:extLst>
                    <a:ext uri="{9D8B030D-6E8A-4147-A177-3AD203B41FA5}">
                      <a16:colId xmlns:a16="http://schemas.microsoft.com/office/drawing/2014/main" val="3108023644"/>
                    </a:ext>
                  </a:extLst>
                </a:gridCol>
                <a:gridCol w="2472274">
                  <a:extLst>
                    <a:ext uri="{9D8B030D-6E8A-4147-A177-3AD203B41FA5}">
                      <a16:colId xmlns:a16="http://schemas.microsoft.com/office/drawing/2014/main" val="1102683386"/>
                    </a:ext>
                  </a:extLst>
                </a:gridCol>
              </a:tblGrid>
              <a:tr h="12803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ゴールデンウィーク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シルバーウィーク</a:t>
                      </a:r>
                      <a:endParaRPr kumimoji="1" lang="en-US" altLang="ja-JP" sz="12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年末年始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6545878"/>
                  </a:ext>
                </a:extLst>
              </a:tr>
              <a:tr h="12803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2023</a:t>
                      </a:r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（令和５）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－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なし（３日間のみ） 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６日間 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〈12/29(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金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～１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３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水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)〉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099050"/>
                  </a:ext>
                </a:extLst>
              </a:tr>
              <a:tr h="12803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2024</a:t>
                      </a:r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（令和６）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４日間 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〈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５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３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金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～６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なし（３日間のみ）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９日間 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〈12/28(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土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～１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５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)〉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0543317"/>
                  </a:ext>
                </a:extLst>
              </a:tr>
              <a:tr h="29874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2025</a:t>
                      </a:r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（令和７）</a:t>
                      </a:r>
                      <a:endParaRPr kumimoji="1" lang="en-US" altLang="ja-JP" sz="12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４日間 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〈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５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３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土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～６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火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)〉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なし（３日間のみ）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９日間 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〈12/27(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土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～１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４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)〉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5636443"/>
                  </a:ext>
                </a:extLst>
              </a:tr>
            </a:tbl>
          </a:graphicData>
        </a:graphic>
      </p:graphicFrame>
      <p:graphicFrame>
        <p:nvGraphicFramePr>
          <p:cNvPr id="21" name="表 20"/>
          <p:cNvGraphicFramePr>
            <a:graphicFrameLocks noGrp="1"/>
          </p:cNvGraphicFramePr>
          <p:nvPr>
            <p:extLst/>
          </p:nvPr>
        </p:nvGraphicFramePr>
        <p:xfrm>
          <a:off x="492390" y="3668650"/>
          <a:ext cx="8928991" cy="13588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0251">
                  <a:extLst>
                    <a:ext uri="{9D8B030D-6E8A-4147-A177-3AD203B41FA5}">
                      <a16:colId xmlns:a16="http://schemas.microsoft.com/office/drawing/2014/main" val="2514349033"/>
                    </a:ext>
                  </a:extLst>
                </a:gridCol>
                <a:gridCol w="1284790">
                  <a:extLst>
                    <a:ext uri="{9D8B030D-6E8A-4147-A177-3AD203B41FA5}">
                      <a16:colId xmlns:a16="http://schemas.microsoft.com/office/drawing/2014/main" val="3108023644"/>
                    </a:ext>
                  </a:extLst>
                </a:gridCol>
                <a:gridCol w="1284790">
                  <a:extLst>
                    <a:ext uri="{9D8B030D-6E8A-4147-A177-3AD203B41FA5}">
                      <a16:colId xmlns:a16="http://schemas.microsoft.com/office/drawing/2014/main" val="1102683386"/>
                    </a:ext>
                  </a:extLst>
                </a:gridCol>
                <a:gridCol w="1284790">
                  <a:extLst>
                    <a:ext uri="{9D8B030D-6E8A-4147-A177-3AD203B41FA5}">
                      <a16:colId xmlns:a16="http://schemas.microsoft.com/office/drawing/2014/main" val="3141717636"/>
                    </a:ext>
                  </a:extLst>
                </a:gridCol>
                <a:gridCol w="1284790">
                  <a:extLst>
                    <a:ext uri="{9D8B030D-6E8A-4147-A177-3AD203B41FA5}">
                      <a16:colId xmlns:a16="http://schemas.microsoft.com/office/drawing/2014/main" val="1050912143"/>
                    </a:ext>
                  </a:extLst>
                </a:gridCol>
                <a:gridCol w="1284790">
                  <a:extLst>
                    <a:ext uri="{9D8B030D-6E8A-4147-A177-3AD203B41FA5}">
                      <a16:colId xmlns:a16="http://schemas.microsoft.com/office/drawing/2014/main" val="2805963933"/>
                    </a:ext>
                  </a:extLst>
                </a:gridCol>
                <a:gridCol w="1284790">
                  <a:extLst>
                    <a:ext uri="{9D8B030D-6E8A-4147-A177-3AD203B41FA5}">
                      <a16:colId xmlns:a16="http://schemas.microsoft.com/office/drawing/2014/main" val="2534767710"/>
                    </a:ext>
                  </a:extLst>
                </a:gridCol>
              </a:tblGrid>
              <a:tr h="436293"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2020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（令和２年度）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2021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（令和３年度）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2022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（令和４年度）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2023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（令和５年度）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2024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（令和６年度）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2025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（令和７年度）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0543317"/>
                  </a:ext>
                </a:extLst>
              </a:tr>
              <a:tr h="90167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主要日程等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5636443"/>
                  </a:ext>
                </a:extLst>
              </a:tr>
            </a:tbl>
          </a:graphicData>
        </a:graphic>
      </p:graphicFrame>
      <p:sp>
        <p:nvSpPr>
          <p:cNvPr id="22" name="角丸四角形 21"/>
          <p:cNvSpPr/>
          <p:nvPr/>
        </p:nvSpPr>
        <p:spPr>
          <a:xfrm>
            <a:off x="8202058" y="4186835"/>
            <a:ext cx="864000" cy="79200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54000" tIns="46800" rIns="54000" bIns="10800" rtlCol="0" anchor="t" anchorCtr="1"/>
          <a:lstStyle/>
          <a:p>
            <a:pPr algn="ctr"/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４～</a:t>
            </a:r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endParaRPr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大阪・</a:t>
            </a:r>
            <a:endParaRPr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関西万博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" name="角丸四角形 29"/>
          <p:cNvSpPr/>
          <p:nvPr/>
        </p:nvSpPr>
        <p:spPr>
          <a:xfrm>
            <a:off x="5630976" y="4186835"/>
            <a:ext cx="648000" cy="79200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54000" tIns="46800" rIns="54000" bIns="10800" rtlCol="0" anchor="t" anchorCtr="1"/>
          <a:lstStyle/>
          <a:p>
            <a:pPr algn="ctr"/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４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endParaRPr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市長選</a:t>
            </a:r>
            <a:endParaRPr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市議選</a:t>
            </a:r>
            <a:endParaRPr kumimoji="1"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2190939" y="4186835"/>
            <a:ext cx="648000" cy="79200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54000" tIns="46800" rIns="54000" bIns="10800" rtlCol="0" anchor="t" anchorCtr="1"/>
          <a:lstStyle/>
          <a:p>
            <a:pPr algn="ctr"/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秋～冬</a:t>
            </a:r>
            <a:endParaRPr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en-US" altLang="ja-JP" sz="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住民</a:t>
            </a:r>
            <a:endParaRPr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投票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459151" y="709484"/>
            <a:ext cx="8947845" cy="1872000"/>
          </a:xfrm>
          <a:prstGeom prst="roundRect">
            <a:avLst>
              <a:gd name="adj" fmla="val 8704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just"/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◇ 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設置する年については、設置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準備の必要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期間を見込み、最短の場合は</a:t>
            </a:r>
            <a:r>
              <a:rPr lang="en-US" altLang="ja-JP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2023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年度（令和５年度）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just"/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秋～冬頃になるが、住民サービスを確実に提供できるように</a:t>
            </a:r>
            <a:r>
              <a:rPr lang="ja-JP" altLang="en-US" sz="16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十分な準備期間を確保する観点から、</a:t>
            </a:r>
            <a:endParaRPr lang="en-US" altLang="ja-JP" sz="1600" b="1" u="sng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just"/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6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2024</a:t>
            </a:r>
            <a:r>
              <a:rPr lang="ja-JP" altLang="en-US" sz="16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年度（令和６年度）秋～冬頃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とする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◇ 加えて、設置する月日については、</a:t>
            </a:r>
            <a:r>
              <a:rPr lang="ja-JP" altLang="en-US" sz="16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住民サービス（住民対応窓口）への配慮、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住民サービスの提供に欠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かせない</a:t>
            </a:r>
            <a:r>
              <a:rPr lang="ja-JP" altLang="en-US" sz="16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システム</a:t>
            </a:r>
            <a:r>
              <a:rPr lang="ja-JP" altLang="en-US" sz="16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r>
              <a:rPr lang="ja-JP" altLang="en-US" sz="16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安全</a:t>
            </a:r>
            <a:r>
              <a:rPr lang="ja-JP" altLang="en-US" sz="16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r>
              <a:rPr lang="ja-JP" altLang="en-US" sz="16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移行する観点を踏まえ、４日間以上の閉庁日が確保できる年末年始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とする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フローチャート : 組合せ 4"/>
          <p:cNvSpPr/>
          <p:nvPr/>
        </p:nvSpPr>
        <p:spPr>
          <a:xfrm>
            <a:off x="3210576" y="281587"/>
            <a:ext cx="3506410" cy="360000"/>
          </a:xfrm>
          <a:prstGeom prst="flowChartMerg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/>
          <p:cNvSpPr/>
          <p:nvPr/>
        </p:nvSpPr>
        <p:spPr>
          <a:xfrm>
            <a:off x="632520" y="2099680"/>
            <a:ext cx="8640960" cy="423659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➡　特別区設置の日は、</a:t>
            </a:r>
            <a:r>
              <a:rPr kumimoji="1" lang="en-US" altLang="ja-JP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2025</a:t>
            </a:r>
            <a:r>
              <a:rPr kumimoji="1" lang="ja-JP" altLang="en-US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年（令和７年）１月１日</a:t>
            </a:r>
            <a:endParaRPr kumimoji="1" lang="ja-JP" altLang="en-US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正方形/長方形 27"/>
          <p:cNvSpPr>
            <a:spLocks noChangeArrowheads="1"/>
          </p:cNvSpPr>
          <p:nvPr/>
        </p:nvSpPr>
        <p:spPr bwMode="auto">
          <a:xfrm>
            <a:off x="8889677" y="6596724"/>
            <a:ext cx="1031875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100" b="1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 設置日</a:t>
            </a:r>
            <a:r>
              <a:rPr lang="en-US" altLang="ja-JP" sz="1100" b="1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-</a:t>
            </a:r>
            <a:r>
              <a:rPr lang="ja-JP" altLang="en-US" sz="1100" b="1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２</a:t>
            </a:r>
            <a:endParaRPr lang="ja-JP" altLang="en-US" sz="1100" b="1" dirty="0">
              <a:solidFill>
                <a:srgbClr val="00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548228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416496" y="870700"/>
            <a:ext cx="9260566" cy="90211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r>
              <a:rPr lang="ja-JP" altLang="en-US" sz="17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 pitchFamily="50" charset="-128"/>
              </a:rPr>
              <a:t>◇</a:t>
            </a:r>
            <a:r>
              <a:rPr lang="ja-JP" altLang="en-US" sz="17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 pitchFamily="50" charset="-128"/>
              </a:rPr>
              <a:t>特別</a:t>
            </a:r>
            <a:r>
              <a:rPr lang="ja-JP" altLang="en-US" sz="17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 pitchFamily="50" charset="-128"/>
              </a:rPr>
              <a:t>区設置の日の検討</a:t>
            </a:r>
            <a:r>
              <a:rPr lang="ja-JP" altLang="en-US" sz="17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 pitchFamily="50" charset="-128"/>
              </a:rPr>
              <a:t>にあたっては、</a:t>
            </a:r>
            <a:endParaRPr lang="en-US" altLang="ja-JP" sz="17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Meiryo UI" pitchFamily="50" charset="-128"/>
            </a:endParaRPr>
          </a:p>
          <a:p>
            <a:r>
              <a:rPr lang="ja-JP" altLang="en-US" sz="17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 pitchFamily="50" charset="-128"/>
              </a:rPr>
              <a:t>　・住民サービスに支障がでないこと</a:t>
            </a:r>
            <a:endParaRPr lang="en-US" altLang="ja-JP" sz="17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Meiryo UI" pitchFamily="50" charset="-128"/>
            </a:endParaRPr>
          </a:p>
          <a:p>
            <a:r>
              <a:rPr lang="ja-JP" altLang="en-US" sz="17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 pitchFamily="50" charset="-128"/>
              </a:rPr>
              <a:t>　・十分な周知と関係機関との</a:t>
            </a:r>
            <a:r>
              <a:rPr lang="ja-JP" altLang="en-US" sz="17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 pitchFamily="50" charset="-128"/>
              </a:rPr>
              <a:t>調整期間の確保</a:t>
            </a:r>
            <a:r>
              <a:rPr lang="ja-JP" altLang="en-US" sz="17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 pitchFamily="50" charset="-128"/>
              </a:rPr>
              <a:t>　　　　　</a:t>
            </a:r>
            <a:r>
              <a:rPr lang="ja-JP" altLang="en-US" sz="17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 pitchFamily="50" charset="-128"/>
              </a:rPr>
              <a:t>が重要</a:t>
            </a:r>
            <a:endParaRPr lang="en-US" altLang="ja-JP" sz="17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Meiryo UI" pitchFamily="50" charset="-128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416496" y="1988840"/>
            <a:ext cx="9289032" cy="4732594"/>
          </a:xfrm>
          <a:prstGeom prst="roundRect">
            <a:avLst>
              <a:gd name="adj" fmla="val 5555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◆特別区設置の日については、組織体制の整備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や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システム改修など、特別区が住民サービスを確実に提供でき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るよう、必要な期間を踏まえる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en-US" altLang="ja-JP" sz="17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7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7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7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7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7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7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7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7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7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上記のほか、事務の引継ぎ、財政の調整、財産・債務の承継など、特別区の設置に必要な項目について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設置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準備期間中に整える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7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700" dirty="0" smtClean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住民サービスを</a:t>
            </a:r>
            <a:r>
              <a:rPr lang="ja-JP" altLang="en-US" sz="17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間断</a:t>
            </a:r>
            <a:r>
              <a:rPr lang="ja-JP" altLang="en-US" sz="1700" dirty="0" smtClean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なく提供</a:t>
            </a:r>
            <a:r>
              <a:rPr lang="ja-JP" altLang="en-US" sz="17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するため</a:t>
            </a:r>
            <a:r>
              <a:rPr lang="ja-JP" altLang="en-US" sz="1700" dirty="0" smtClean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、特別区設置の日は、</a:t>
            </a:r>
            <a:endParaRPr lang="en-US" altLang="ja-JP" sz="1700" dirty="0" smtClean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ja-JP" altLang="en-US" sz="1700" dirty="0" smtClean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住民投票の日から概ね</a:t>
            </a:r>
            <a:r>
              <a:rPr lang="ja-JP" altLang="en-US" sz="17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３～４</a:t>
            </a:r>
            <a:r>
              <a:rPr lang="ja-JP" altLang="en-US" sz="1700" dirty="0" smtClean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年後とする</a:t>
            </a:r>
            <a:endParaRPr kumimoji="1" lang="ja-JP" altLang="en-US" sz="170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graphicFrame>
        <p:nvGraphicFramePr>
          <p:cNvPr id="11" name="表 10"/>
          <p:cNvGraphicFramePr>
            <a:graphicFrameLocks noGrp="1"/>
          </p:cNvGraphicFramePr>
          <p:nvPr>
            <p:extLst/>
          </p:nvPr>
        </p:nvGraphicFramePr>
        <p:xfrm>
          <a:off x="848545" y="3030748"/>
          <a:ext cx="8460070" cy="189808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186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413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361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b="1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主要項目</a:t>
                      </a:r>
                      <a:endParaRPr kumimoji="1" lang="ja-JP" altLang="en-US" sz="1500" b="1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9060" marR="9906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b="1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必要期間</a:t>
                      </a:r>
                      <a:endParaRPr kumimoji="1" lang="ja-JP" altLang="en-US" sz="1500" b="1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9060" marR="9906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0894">
                <a:tc>
                  <a:txBody>
                    <a:bodyPr/>
                    <a:lstStyle/>
                    <a:p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 組織体制の整備</a:t>
                      </a:r>
                      <a:endParaRPr kumimoji="1" lang="ja-JP" altLang="en-US" sz="13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9060" marR="9906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３年程度</a:t>
                      </a:r>
                    </a:p>
                  </a:txBody>
                  <a:tcPr marL="99060" marR="9906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0894">
                <a:tc>
                  <a:txBody>
                    <a:bodyPr/>
                    <a:lstStyle/>
                    <a:p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 システム改修</a:t>
                      </a:r>
                      <a:endParaRPr kumimoji="1" lang="ja-JP" altLang="en-US" sz="13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9060" marR="9906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３年程度</a:t>
                      </a:r>
                      <a:endParaRPr kumimoji="1" lang="en-US" altLang="ja-JP" sz="13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9060" marR="9906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0894">
                <a:tc>
                  <a:txBody>
                    <a:bodyPr/>
                    <a:lstStyle/>
                    <a:p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③ 庁舎整備（建設、賃借・改修）</a:t>
                      </a:r>
                      <a:endParaRPr kumimoji="1" lang="ja-JP" altLang="en-US" sz="13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9060" marR="9906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３～７年程度</a:t>
                      </a:r>
                      <a:endParaRPr kumimoji="1" lang="ja-JP" altLang="en-US" sz="13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9060" marR="9906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0894">
                <a:tc>
                  <a:txBody>
                    <a:bodyPr/>
                    <a:lstStyle/>
                    <a:p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④ 街区表示板、住居表示板の変更</a:t>
                      </a:r>
                      <a:endParaRPr kumimoji="1" lang="ja-JP" altLang="en-US" sz="13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9060" marR="9906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２</a:t>
                      </a:r>
                      <a:r>
                        <a:rPr kumimoji="1" lang="ja-JP" altLang="en-US" sz="13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年程度</a:t>
                      </a:r>
                      <a:endParaRPr kumimoji="1" lang="ja-JP" altLang="en-US" sz="13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9060" marR="9906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0894">
                <a:tc>
                  <a:txBody>
                    <a:bodyPr/>
                    <a:lstStyle/>
                    <a:p>
                      <a:r>
                        <a:rPr kumimoji="1" lang="ja-JP" altLang="en-US" sz="1300" b="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⑤ </a:t>
                      </a:r>
                      <a:r>
                        <a:rPr kumimoji="1" lang="ja-JP" altLang="en-US" sz="13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その他（広報・周知、関係機関との調整等）</a:t>
                      </a:r>
                      <a:endParaRPr kumimoji="1" lang="ja-JP" altLang="en-US" sz="13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9060" marR="9906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２年程度</a:t>
                      </a:r>
                      <a:endParaRPr kumimoji="1" lang="ja-JP" altLang="en-US" sz="13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9060" marR="9906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二等辺三角形 6"/>
          <p:cNvSpPr/>
          <p:nvPr/>
        </p:nvSpPr>
        <p:spPr>
          <a:xfrm rot="10800000">
            <a:off x="3606057" y="5301208"/>
            <a:ext cx="2736304" cy="345245"/>
          </a:xfrm>
          <a:prstGeom prst="triangl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460470" y="2680649"/>
            <a:ext cx="2592288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5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《</a:t>
            </a:r>
            <a:r>
              <a:rPr kumimoji="1" lang="ja-JP" altLang="en-US" sz="15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必要期間（見込み）</a:t>
            </a:r>
            <a:r>
              <a:rPr kumimoji="1" lang="en-US" altLang="ja-JP" sz="15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》</a:t>
            </a:r>
            <a:endParaRPr kumimoji="1" lang="ja-JP" altLang="en-US" sz="15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0" y="-9967"/>
            <a:ext cx="9906000" cy="432000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50000">
                <a:schemeClr val="bg1"/>
              </a:gs>
              <a:gs pos="100000">
                <a:schemeClr val="accent2">
                  <a:lumMod val="40000"/>
                  <a:lumOff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20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（参考</a:t>
            </a:r>
            <a:r>
              <a:rPr lang="ja-JP" altLang="en-US" sz="2000" b="1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）素案で示した基本的な考え方</a:t>
            </a:r>
          </a:p>
        </p:txBody>
      </p:sp>
      <p:sp>
        <p:nvSpPr>
          <p:cNvPr id="9" name="正方形/長方形 27"/>
          <p:cNvSpPr>
            <a:spLocks noChangeArrowheads="1"/>
          </p:cNvSpPr>
          <p:nvPr/>
        </p:nvSpPr>
        <p:spPr bwMode="auto">
          <a:xfrm>
            <a:off x="8889677" y="-27384"/>
            <a:ext cx="1031875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100" b="1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 設置日</a:t>
            </a:r>
            <a:r>
              <a:rPr lang="en-US" altLang="ja-JP" sz="1100" b="1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-</a:t>
            </a:r>
            <a:r>
              <a:rPr lang="ja-JP" altLang="en-US" sz="1100" b="1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３</a:t>
            </a:r>
          </a:p>
        </p:txBody>
      </p:sp>
    </p:spTree>
    <p:extLst>
      <p:ext uri="{BB962C8B-B14F-4D97-AF65-F5344CB8AC3E}">
        <p14:creationId xmlns:p14="http://schemas.microsoft.com/office/powerpoint/2010/main" val="3783476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576</Words>
  <PresentationFormat>A4 210 x 297 mm</PresentationFormat>
  <Paragraphs>159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6</vt:i4>
      </vt:variant>
    </vt:vector>
  </HeadingPairs>
  <TitlesOfParts>
    <vt:vector size="14" baseType="lpstr">
      <vt:lpstr>HGP創英角ﾎﾟｯﾌﾟ体</vt:lpstr>
      <vt:lpstr>Meiryo UI</vt:lpstr>
      <vt:lpstr>ＭＳ Ｐゴシック</vt:lpstr>
      <vt:lpstr>ＭＳ ゴシック</vt:lpstr>
      <vt:lpstr>Arial</vt:lpstr>
      <vt:lpstr>Calibri</vt:lpstr>
      <vt:lpstr>Office テーマ</vt:lpstr>
      <vt:lpstr>1_Office テーマ</vt:lpstr>
      <vt:lpstr>PowerPoint プレゼンテーション</vt:lpstr>
      <vt:lpstr>PowerPoint プレゼンテーション</vt:lpstr>
      <vt:lpstr>目　　次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2019-12-24T04:35:39Z</cp:lastPrinted>
  <dcterms:modified xsi:type="dcterms:W3CDTF">2019-12-24T04:36:45Z</dcterms:modified>
</cp:coreProperties>
</file>