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handoutMasterIdLst>
    <p:handoutMasterId r:id="rId6"/>
  </p:handoutMasterIdLst>
  <p:sldIdLst>
    <p:sldId id="374" r:id="rId2"/>
    <p:sldId id="375" r:id="rId3"/>
    <p:sldId id="376" r:id="rId4"/>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CCFF66"/>
    <a:srgbClr val="99FF99"/>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8188" autoAdjust="0"/>
  </p:normalViewPr>
  <p:slideViewPr>
    <p:cSldViewPr>
      <p:cViewPr varScale="1">
        <p:scale>
          <a:sx n="73" d="100"/>
          <a:sy n="73" d="100"/>
        </p:scale>
        <p:origin x="1026" y="6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eaLnBrk="1" hangingPunct="1">
              <a:defRPr sz="1200">
                <a:latin typeface="Arial" charset="0"/>
              </a:defRPr>
            </a:lvl1pPr>
          </a:lstStyle>
          <a:p>
            <a:pPr>
              <a:defRPr/>
            </a:pPr>
            <a:fld id="{C92114FE-33DA-4CB5-A3AA-7A8D43A4FA22}" type="datetimeFigureOut">
              <a:rPr lang="ja-JP" altLang="en-US"/>
              <a:pPr>
                <a:defRPr/>
              </a:pPr>
              <a:t>2019/12/19</a:t>
            </a:fld>
            <a:endParaRPr lang="ja-JP" altLang="en-US"/>
          </a:p>
        </p:txBody>
      </p:sp>
      <p:sp>
        <p:nvSpPr>
          <p:cNvPr id="4" name="フッター プレースホルダ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vl1pPr>
          </a:lstStyle>
          <a:p>
            <a:fld id="{602AAED6-B6C0-433D-87E4-F687B70BA417}" type="slidenum">
              <a:rPr lang="ja-JP" altLang="en-US"/>
              <a:pPr/>
              <a:t>‹#›</a:t>
            </a:fld>
            <a:endParaRPr lang="ja-JP" altLang="en-US"/>
          </a:p>
        </p:txBody>
      </p:sp>
    </p:spTree>
    <p:extLst>
      <p:ext uri="{BB962C8B-B14F-4D97-AF65-F5344CB8AC3E}">
        <p14:creationId xmlns:p14="http://schemas.microsoft.com/office/powerpoint/2010/main" val="30426211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1" y="0"/>
            <a:ext cx="2918621" cy="493237"/>
          </a:xfrm>
          <a:prstGeom prst="rect">
            <a:avLst/>
          </a:prstGeom>
          <a:noFill/>
          <a:ln w="9525">
            <a:noFill/>
            <a:miter lim="800000"/>
            <a:headEnd/>
            <a:tailEnd/>
          </a:ln>
        </p:spPr>
        <p:txBody>
          <a:bodyPr vert="horz" wrap="square" lIns="90635" tIns="45317" rIns="90635" bIns="45317" numCol="1" anchor="t" anchorCtr="0" compatLnSpc="1">
            <a:prstTxWarp prst="textNoShape">
              <a:avLst/>
            </a:prstTxWarp>
          </a:bodyPr>
          <a:lstStyle>
            <a:lvl1pPr defTabSz="90584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15572" y="0"/>
            <a:ext cx="2918621" cy="493237"/>
          </a:xfrm>
          <a:prstGeom prst="rect">
            <a:avLst/>
          </a:prstGeom>
          <a:noFill/>
          <a:ln w="9525">
            <a:noFill/>
            <a:miter lim="800000"/>
            <a:headEnd/>
            <a:tailEnd/>
          </a:ln>
        </p:spPr>
        <p:txBody>
          <a:bodyPr vert="horz" wrap="square" lIns="90635" tIns="45317" rIns="90635" bIns="45317" numCol="1" anchor="t" anchorCtr="0" compatLnSpc="1">
            <a:prstTxWarp prst="textNoShape">
              <a:avLst/>
            </a:prstTxWarp>
          </a:bodyPr>
          <a:lstStyle>
            <a:lvl1pPr algn="r" defTabSz="905842" eaLnBrk="1" hangingPunct="1">
              <a:defRPr sz="1200">
                <a:latin typeface="Calibri" pitchFamily="34" charset="0"/>
                <a:ea typeface="ＭＳ Ｐゴシック" charset="-128"/>
              </a:defRPr>
            </a:lvl1pPr>
          </a:lstStyle>
          <a:p>
            <a:pPr>
              <a:defRPr/>
            </a:pPr>
            <a:fld id="{E55A02AF-3381-4437-B15E-F3E7FA8E9A47}" type="datetimeFigureOut">
              <a:rPr lang="ja-JP" altLang="en-US"/>
              <a:pPr>
                <a:defRPr/>
              </a:pPr>
              <a:t>2019/12/19</a:t>
            </a:fld>
            <a:endParaRPr lang="en-US" altLang="ja-JP"/>
          </a:p>
        </p:txBody>
      </p:sp>
      <p:sp>
        <p:nvSpPr>
          <p:cNvPr id="4" name="スライド イメージ プレースホルダ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87545" tIns="43772" rIns="87545" bIns="43772" rtlCol="0" anchor="ctr"/>
          <a:lstStyle/>
          <a:p>
            <a:pPr lvl="0"/>
            <a:endParaRPr lang="ja-JP" altLang="en-US" noProof="0"/>
          </a:p>
        </p:txBody>
      </p:sp>
      <p:sp>
        <p:nvSpPr>
          <p:cNvPr id="5" name="ノート プレースホルダ 4"/>
          <p:cNvSpPr>
            <a:spLocks noGrp="1"/>
          </p:cNvSpPr>
          <p:nvPr>
            <p:ph type="body" sz="quarter" idx="3"/>
          </p:nvPr>
        </p:nvSpPr>
        <p:spPr bwMode="auto">
          <a:xfrm>
            <a:off x="673891" y="4686538"/>
            <a:ext cx="5387982" cy="4439132"/>
          </a:xfrm>
          <a:prstGeom prst="rect">
            <a:avLst/>
          </a:prstGeom>
          <a:noFill/>
          <a:ln w="9525">
            <a:noFill/>
            <a:miter lim="800000"/>
            <a:headEnd/>
            <a:tailEnd/>
          </a:ln>
        </p:spPr>
        <p:txBody>
          <a:bodyPr vert="horz" wrap="square" lIns="90635" tIns="45317" rIns="90635" bIns="4531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1" y="9371501"/>
            <a:ext cx="2918621" cy="493236"/>
          </a:xfrm>
          <a:prstGeom prst="rect">
            <a:avLst/>
          </a:prstGeom>
          <a:noFill/>
          <a:ln w="9525">
            <a:noFill/>
            <a:miter lim="800000"/>
            <a:headEnd/>
            <a:tailEnd/>
          </a:ln>
        </p:spPr>
        <p:txBody>
          <a:bodyPr vert="horz" wrap="square" lIns="90635" tIns="45317" rIns="90635" bIns="45317" numCol="1" anchor="b" anchorCtr="0" compatLnSpc="1">
            <a:prstTxWarp prst="textNoShape">
              <a:avLst/>
            </a:prstTxWarp>
          </a:bodyPr>
          <a:lstStyle>
            <a:lvl1pPr defTabSz="90584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5572" y="9371501"/>
            <a:ext cx="2918621" cy="493236"/>
          </a:xfrm>
          <a:prstGeom prst="rect">
            <a:avLst/>
          </a:prstGeom>
          <a:noFill/>
          <a:ln w="9525">
            <a:noFill/>
            <a:miter lim="800000"/>
            <a:headEnd/>
            <a:tailEnd/>
          </a:ln>
        </p:spPr>
        <p:txBody>
          <a:bodyPr vert="horz" wrap="square" lIns="90635" tIns="45317" rIns="90635" bIns="45317" numCol="1" anchor="b" anchorCtr="0" compatLnSpc="1">
            <a:prstTxWarp prst="textNoShape">
              <a:avLst/>
            </a:prstTxWarp>
          </a:bodyPr>
          <a:lstStyle>
            <a:lvl1pPr algn="r" defTabSz="904872" eaLnBrk="1" hangingPunct="1">
              <a:defRPr sz="1200">
                <a:latin typeface="Calibri" panose="020F0502020204030204" pitchFamily="34" charset="0"/>
              </a:defRPr>
            </a:lvl1pPr>
          </a:lstStyle>
          <a:p>
            <a:fld id="{E5C05476-65B8-40E6-BFA5-8A8A86B98B56}" type="slidenum">
              <a:rPr lang="ja-JP" altLang="en-US"/>
              <a:pPr/>
              <a:t>‹#›</a:t>
            </a:fld>
            <a:endParaRPr lang="en-US" altLang="ja-JP"/>
          </a:p>
        </p:txBody>
      </p:sp>
    </p:spTree>
    <p:extLst>
      <p:ext uri="{BB962C8B-B14F-4D97-AF65-F5344CB8AC3E}">
        <p14:creationId xmlns:p14="http://schemas.microsoft.com/office/powerpoint/2010/main" val="93441453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089275" y="508000"/>
            <a:ext cx="3656013" cy="2532063"/>
          </a:xfr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398025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089275" y="508000"/>
            <a:ext cx="3656013" cy="25320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a:t>
            </a:fld>
            <a:endParaRPr kumimoji="1" lang="ja-JP" altLang="en-US"/>
          </a:p>
        </p:txBody>
      </p:sp>
    </p:spTree>
    <p:extLst>
      <p:ext uri="{BB962C8B-B14F-4D97-AF65-F5344CB8AC3E}">
        <p14:creationId xmlns:p14="http://schemas.microsoft.com/office/powerpoint/2010/main" val="105358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4E6D1AAF-E300-44E2-BF55-8F9B836B832E}" type="datetimeFigureOut">
              <a:rPr lang="ja-JP" altLang="en-US"/>
              <a:pPr>
                <a:defRPr/>
              </a:pPr>
              <a:t>2019/12/19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9F62B5E-B2AD-44C5-B590-565B6522B239}" type="slidenum">
              <a:rPr lang="ja-JP" altLang="en-US"/>
              <a:pPr/>
              <a:t>‹#›</a:t>
            </a:fld>
            <a:endParaRPr lang="ja-JP" altLang="en-US"/>
          </a:p>
        </p:txBody>
      </p:sp>
    </p:spTree>
    <p:extLst>
      <p:ext uri="{BB962C8B-B14F-4D97-AF65-F5344CB8AC3E}">
        <p14:creationId xmlns:p14="http://schemas.microsoft.com/office/powerpoint/2010/main" val="1907351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842AFF8D-86EC-490E-8A45-EF7251A622CC}" type="datetimeFigureOut">
              <a:rPr lang="ja-JP" altLang="en-US"/>
              <a:pPr>
                <a:defRPr/>
              </a:pPr>
              <a:t>2019/12/19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7880EB0-0A19-4A74-AC0E-714AB58ECCD7}" type="slidenum">
              <a:rPr lang="ja-JP" altLang="en-US"/>
              <a:pPr/>
              <a:t>‹#›</a:t>
            </a:fld>
            <a:endParaRPr lang="ja-JP" altLang="en-US"/>
          </a:p>
        </p:txBody>
      </p:sp>
    </p:spTree>
    <p:extLst>
      <p:ext uri="{BB962C8B-B14F-4D97-AF65-F5344CB8AC3E}">
        <p14:creationId xmlns:p14="http://schemas.microsoft.com/office/powerpoint/2010/main" val="117589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3498405-ED37-47AF-B6A2-E006AD50FAD0}" type="datetimeFigureOut">
              <a:rPr lang="ja-JP" altLang="en-US"/>
              <a:pPr>
                <a:defRPr/>
              </a:pPr>
              <a:t>2019/12/19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5F4248C8-A1D7-43C8-BC15-DFB0A190F025}" type="slidenum">
              <a:rPr lang="ja-JP" altLang="en-US"/>
              <a:pPr/>
              <a:t>‹#›</a:t>
            </a:fld>
            <a:endParaRPr lang="ja-JP" altLang="en-US"/>
          </a:p>
        </p:txBody>
      </p:sp>
    </p:spTree>
    <p:extLst>
      <p:ext uri="{BB962C8B-B14F-4D97-AF65-F5344CB8AC3E}">
        <p14:creationId xmlns:p14="http://schemas.microsoft.com/office/powerpoint/2010/main" val="2284264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323538DC-D084-4086-8C22-8AC7233431A7}" type="datetimeFigureOut">
              <a:rPr lang="ja-JP" altLang="en-US"/>
              <a:pPr>
                <a:defRPr/>
              </a:pPr>
              <a:t>2019/12/19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0645050D-EF59-417F-8FE4-2F93634AF02F}" type="slidenum">
              <a:rPr lang="ja-JP" altLang="en-US"/>
              <a:pPr/>
              <a:t>‹#›</a:t>
            </a:fld>
            <a:endParaRPr lang="ja-JP" altLang="en-US"/>
          </a:p>
        </p:txBody>
      </p:sp>
    </p:spTree>
    <p:extLst>
      <p:ext uri="{BB962C8B-B14F-4D97-AF65-F5344CB8AC3E}">
        <p14:creationId xmlns:p14="http://schemas.microsoft.com/office/powerpoint/2010/main" val="2670333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1C9ED06-DD23-40CC-BAB9-998490F7C716}" type="datetimeFigureOut">
              <a:rPr lang="ja-JP" altLang="en-US"/>
              <a:pPr>
                <a:defRPr/>
              </a:pPr>
              <a:t>2019/12/19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39884385-45AD-452C-BBAE-008E3ACA1338}" type="slidenum">
              <a:rPr lang="ja-JP" altLang="en-US"/>
              <a:pPr/>
              <a:t>‹#›</a:t>
            </a:fld>
            <a:endParaRPr lang="ja-JP" altLang="en-US"/>
          </a:p>
        </p:txBody>
      </p:sp>
    </p:spTree>
    <p:extLst>
      <p:ext uri="{BB962C8B-B14F-4D97-AF65-F5344CB8AC3E}">
        <p14:creationId xmlns:p14="http://schemas.microsoft.com/office/powerpoint/2010/main" val="3509058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15DF45C-B54F-4A55-82BB-5AAA463F83C0}" type="datetimeFigureOut">
              <a:rPr lang="ja-JP" altLang="en-US"/>
              <a:pPr>
                <a:defRPr/>
              </a:pPr>
              <a:t>2019/12/19</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B0EC05A3-8197-4733-82F8-81A30A1472CF}" type="slidenum">
              <a:rPr lang="ja-JP" altLang="en-US"/>
              <a:pPr/>
              <a:t>‹#›</a:t>
            </a:fld>
            <a:endParaRPr lang="ja-JP" altLang="en-US"/>
          </a:p>
        </p:txBody>
      </p:sp>
    </p:spTree>
    <p:extLst>
      <p:ext uri="{BB962C8B-B14F-4D97-AF65-F5344CB8AC3E}">
        <p14:creationId xmlns:p14="http://schemas.microsoft.com/office/powerpoint/2010/main" val="38600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C80E971F-15A3-403B-B6A4-6DD675F1631F}" type="datetimeFigureOut">
              <a:rPr lang="ja-JP" altLang="en-US"/>
              <a:pPr>
                <a:defRPr/>
              </a:pPr>
              <a:t>2019/12/19</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fld id="{2620D39B-CAA8-468C-9D1A-ABBB3F658C63}" type="slidenum">
              <a:rPr lang="ja-JP" altLang="en-US"/>
              <a:pPr/>
              <a:t>‹#›</a:t>
            </a:fld>
            <a:endParaRPr lang="ja-JP" altLang="en-US"/>
          </a:p>
        </p:txBody>
      </p:sp>
    </p:spTree>
    <p:extLst>
      <p:ext uri="{BB962C8B-B14F-4D97-AF65-F5344CB8AC3E}">
        <p14:creationId xmlns:p14="http://schemas.microsoft.com/office/powerpoint/2010/main" val="219477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D04877B7-8B17-4BA3-836E-0D6AF1ADCDF7}" type="datetimeFigureOut">
              <a:rPr lang="ja-JP" altLang="en-US"/>
              <a:pPr>
                <a:defRPr/>
              </a:pPr>
              <a:t>2019/12/19</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fld id="{9BEF1594-F8D6-457B-9D9C-3A70B9213BD1}" type="slidenum">
              <a:rPr lang="ja-JP" altLang="en-US"/>
              <a:pPr/>
              <a:t>‹#›</a:t>
            </a:fld>
            <a:endParaRPr lang="ja-JP" altLang="en-US"/>
          </a:p>
        </p:txBody>
      </p:sp>
    </p:spTree>
    <p:extLst>
      <p:ext uri="{BB962C8B-B14F-4D97-AF65-F5344CB8AC3E}">
        <p14:creationId xmlns:p14="http://schemas.microsoft.com/office/powerpoint/2010/main" val="156389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21C9DA3-A013-4823-B009-DDF8DA0A01F7}" type="datetimeFigureOut">
              <a:rPr lang="ja-JP" altLang="en-US"/>
              <a:pPr>
                <a:defRPr/>
              </a:pPr>
              <a:t>2019/12/19</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fld id="{E0BA9D79-213C-4BD8-A5B7-ACC9AB6A5B6A}" type="slidenum">
              <a:rPr lang="ja-JP" altLang="en-US"/>
              <a:pPr/>
              <a:t>‹#›</a:t>
            </a:fld>
            <a:endParaRPr lang="ja-JP" altLang="en-US"/>
          </a:p>
        </p:txBody>
      </p:sp>
    </p:spTree>
    <p:extLst>
      <p:ext uri="{BB962C8B-B14F-4D97-AF65-F5344CB8AC3E}">
        <p14:creationId xmlns:p14="http://schemas.microsoft.com/office/powerpoint/2010/main" val="271490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2E7BC9B-4856-4586-8E6D-21D7E715072C}" type="datetimeFigureOut">
              <a:rPr lang="ja-JP" altLang="en-US"/>
              <a:pPr>
                <a:defRPr/>
              </a:pPr>
              <a:t>2019/12/19</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2475FAA8-402C-4319-AABA-8088746B8433}" type="slidenum">
              <a:rPr lang="ja-JP" altLang="en-US"/>
              <a:pPr/>
              <a:t>‹#›</a:t>
            </a:fld>
            <a:endParaRPr lang="ja-JP" altLang="en-US"/>
          </a:p>
        </p:txBody>
      </p:sp>
    </p:spTree>
    <p:extLst>
      <p:ext uri="{BB962C8B-B14F-4D97-AF65-F5344CB8AC3E}">
        <p14:creationId xmlns:p14="http://schemas.microsoft.com/office/powerpoint/2010/main" val="2525800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163CF491-7CE9-4217-A745-ACEF598E05FA}" type="datetimeFigureOut">
              <a:rPr lang="ja-JP" altLang="en-US"/>
              <a:pPr>
                <a:defRPr/>
              </a:pPr>
              <a:t>2019/12/19</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CFE553B6-E0A4-4B0E-B314-BB06516CD81C}" type="slidenum">
              <a:rPr lang="ja-JP" altLang="en-US"/>
              <a:pPr/>
              <a:t>‹#›</a:t>
            </a:fld>
            <a:endParaRPr lang="ja-JP" altLang="en-US"/>
          </a:p>
        </p:txBody>
      </p:sp>
    </p:spTree>
    <p:extLst>
      <p:ext uri="{BB962C8B-B14F-4D97-AF65-F5344CB8AC3E}">
        <p14:creationId xmlns:p14="http://schemas.microsoft.com/office/powerpoint/2010/main" val="81201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3E5F6E8-6F78-4039-A79C-1C463CDAFB9E}" type="datetimeFigureOut">
              <a:rPr lang="ja-JP" altLang="en-US"/>
              <a:pPr>
                <a:defRPr/>
              </a:pPr>
              <a:t>2019/12/19</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920A9A6D-73FD-4F69-B6EF-27FB5C3494B2}"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7489" r:id="rId1"/>
    <p:sldLayoutId id="2147487490" r:id="rId2"/>
    <p:sldLayoutId id="2147487491" r:id="rId3"/>
    <p:sldLayoutId id="2147487492" r:id="rId4"/>
    <p:sldLayoutId id="2147487493" r:id="rId5"/>
    <p:sldLayoutId id="2147487494" r:id="rId6"/>
    <p:sldLayoutId id="2147487495" r:id="rId7"/>
    <p:sldLayoutId id="2147487496" r:id="rId8"/>
    <p:sldLayoutId id="2147487497" r:id="rId9"/>
    <p:sldLayoutId id="2147487498" r:id="rId10"/>
    <p:sldLayoutId id="214748749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500" dirty="0" smtClean="0">
                <a:solidFill>
                  <a:schemeClr val="tx1"/>
                </a:solidFill>
                <a:latin typeface="Meiryo UI" panose="020B0604030504040204" pitchFamily="50" charset="-128"/>
                <a:ea typeface="Meiryo UI" panose="020B0604030504040204" pitchFamily="50" charset="-128"/>
              </a:rPr>
              <a:t>10</a:t>
            </a:r>
            <a:r>
              <a:rPr lang="ja-JP" altLang="en-US" sz="4500" dirty="0" smtClean="0">
                <a:solidFill>
                  <a:schemeClr val="tx1"/>
                </a:solidFill>
                <a:latin typeface="Meiryo UI" panose="020B0604030504040204" pitchFamily="50" charset="-128"/>
                <a:ea typeface="Meiryo UI" panose="020B0604030504040204" pitchFamily="50" charset="-128"/>
              </a:rPr>
              <a:t>　区議会議員の定数</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7876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485916" y="2914134"/>
            <a:ext cx="8915399" cy="87490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選挙区・議員定数・議員</a:t>
            </a:r>
            <a:r>
              <a:rPr lang="ja-JP" altLang="en-US" sz="2000" dirty="0" smtClean="0">
                <a:solidFill>
                  <a:prstClr val="black"/>
                </a:solidFill>
                <a:latin typeface="Meiryo UI" pitchFamily="50" charset="-128"/>
                <a:ea typeface="Meiryo UI" pitchFamily="50" charset="-128"/>
                <a:cs typeface="Meiryo UI" pitchFamily="50" charset="-128"/>
              </a:rPr>
              <a:t>報酬　　　　　　　　　　　　　　　　　　　　　</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1848566" y="3068960"/>
            <a:ext cx="756084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議員</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08885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選挙区・議員定数・議員報酬</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8" name="正方形/長方形 17"/>
          <p:cNvSpPr/>
          <p:nvPr/>
        </p:nvSpPr>
        <p:spPr bwMode="auto">
          <a:xfrm>
            <a:off x="396464" y="1547608"/>
            <a:ext cx="9296402" cy="992762"/>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0"/>
              </a:spcBef>
              <a:defRPr/>
            </a:pPr>
            <a:r>
              <a:rPr lang="ja-JP" altLang="en-US"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（参考）</a:t>
            </a:r>
            <a:endParaRPr lang="en-US" altLang="ja-JP"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spcBef>
                <a:spcPts val="0"/>
              </a:spcBef>
              <a:defRPr/>
            </a:pPr>
            <a:r>
              <a:rPr lang="ja-JP" altLang="en-US" sz="1000" dirty="0" smtClean="0">
                <a:solidFill>
                  <a:prstClr val="black"/>
                </a:solidFill>
                <a:latin typeface="ＭＳ Ｐゴシック" panose="020B0600070205080204" pitchFamily="50" charset="-128"/>
                <a:cs typeface="Meiryo UI" pitchFamily="50" charset="-128"/>
              </a:rPr>
              <a:t>〇</a:t>
            </a:r>
            <a:r>
              <a:rPr lang="ja-JP" altLang="en-US" sz="1000" dirty="0">
                <a:solidFill>
                  <a:prstClr val="black"/>
                </a:solidFill>
                <a:latin typeface="ＭＳ Ｐゴシック" panose="020B0600070205080204" pitchFamily="50" charset="-128"/>
                <a:cs typeface="Meiryo UI" pitchFamily="50" charset="-128"/>
              </a:rPr>
              <a:t>　特別区の議会の議員の選挙については、その区域の全部を一つの区域として選挙を行うことが原則</a:t>
            </a:r>
          </a:p>
          <a:p>
            <a:pPr>
              <a:spcBef>
                <a:spcPts val="0"/>
              </a:spcBef>
              <a:defRPr/>
            </a:pPr>
            <a:r>
              <a:rPr lang="ja-JP" altLang="en-US" sz="1000" dirty="0" smtClean="0">
                <a:solidFill>
                  <a:prstClr val="black"/>
                </a:solidFill>
                <a:latin typeface="ＭＳ Ｐゴシック" panose="020B0600070205080204" pitchFamily="50" charset="-128"/>
                <a:cs typeface="Meiryo UI" pitchFamily="50" charset="-128"/>
              </a:rPr>
              <a:t>〇</a:t>
            </a:r>
            <a:r>
              <a:rPr lang="ja-JP" altLang="en-US" sz="1000" dirty="0">
                <a:solidFill>
                  <a:prstClr val="black"/>
                </a:solidFill>
                <a:latin typeface="ＭＳ Ｐゴシック" panose="020B0600070205080204" pitchFamily="50" charset="-128"/>
                <a:cs typeface="Meiryo UI" pitchFamily="50" charset="-128"/>
              </a:rPr>
              <a:t>　例外的に選挙区を設ける場合、特別区設置協定書に記載が必要</a:t>
            </a:r>
          </a:p>
          <a:p>
            <a:pPr>
              <a:spcBef>
                <a:spcPts val="0"/>
              </a:spcBef>
              <a:defRPr/>
            </a:pPr>
            <a:r>
              <a:rPr lang="ja-JP" altLang="en-US" sz="100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en-US" sz="100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en-US"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大都市地域における特別区の設置に関する法律施行令</a:t>
            </a:r>
            <a:r>
              <a:rPr lang="ja-JP" altLang="en-US"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　第</a:t>
            </a:r>
            <a:r>
              <a:rPr lang="en-US" altLang="ja-JP"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17</a:t>
            </a:r>
            <a:r>
              <a:rPr lang="ja-JP" altLang="en-US"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条</a:t>
            </a:r>
            <a:r>
              <a:rPr lang="ja-JP" altLang="en-US"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第１項）</a:t>
            </a:r>
            <a:endParaRPr lang="en-US" altLang="ja-JP" sz="1000" dirty="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spcBef>
                <a:spcPts val="0"/>
              </a:spcBef>
              <a:defRPr/>
            </a:pPr>
            <a:r>
              <a:rPr lang="ja-JP" altLang="en-US"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ja-JP"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特別区設置協議会は、特別区設置協定書に、</a:t>
            </a:r>
            <a:r>
              <a:rPr lang="ja-JP" altLang="en-US"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法第５条第１項第８号</a:t>
            </a:r>
            <a:r>
              <a:rPr lang="ja-JP" altLang="ja-JP"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に掲げる事項として、特別区の議会の議員の選挙区及び各選挙区において選挙すべき議員の</a:t>
            </a:r>
            <a:endParaRPr lang="en-US" altLang="ja-JP"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spcBef>
                <a:spcPts val="0"/>
              </a:spcBef>
              <a:defRPr/>
            </a:pPr>
            <a:r>
              <a:rPr lang="ja-JP" altLang="en-US" sz="100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en-US" sz="100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en-US" sz="100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ja-JP"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定数を定めることができる。 </a:t>
            </a:r>
            <a:endParaRPr lang="en-US" altLang="ja-JP"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1" name="正方形/長方形 27"/>
          <p:cNvSpPr>
            <a:spLocks noChangeArrowheads="1"/>
          </p:cNvSpPr>
          <p:nvPr/>
        </p:nvSpPr>
        <p:spPr bwMode="auto">
          <a:xfrm>
            <a:off x="8889677" y="6623447"/>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議員</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7" name="角丸四角形 6"/>
          <p:cNvSpPr/>
          <p:nvPr/>
        </p:nvSpPr>
        <p:spPr>
          <a:xfrm>
            <a:off x="607286" y="829149"/>
            <a:ext cx="8882218" cy="655636"/>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◆選挙区は、各特別区とする</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036" y="476672"/>
            <a:ext cx="1877437" cy="369332"/>
          </a:xfrm>
          <a:prstGeom prst="rect">
            <a:avLst/>
          </a:prstGeom>
        </p:spPr>
        <p:txBody>
          <a:bodyPr wrap="none">
            <a:spAutoFit/>
          </a:bodyPr>
          <a:lstStyle/>
          <a:p>
            <a:pPr>
              <a:defRPr/>
            </a:pPr>
            <a:r>
              <a:rPr lang="ja-JP" altLang="en-US" b="1" dirty="0" smtClean="0">
                <a:solidFill>
                  <a:prstClr val="black"/>
                </a:solidFill>
                <a:latin typeface="Meiryo UI" pitchFamily="50" charset="-128"/>
                <a:ea typeface="Meiryo UI" pitchFamily="50" charset="-128"/>
                <a:cs typeface="Meiryo UI" pitchFamily="50" charset="-128"/>
              </a:rPr>
              <a:t>（１）選挙区　　</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17" name="正方形/長方形 16"/>
          <p:cNvSpPr/>
          <p:nvPr/>
        </p:nvSpPr>
        <p:spPr>
          <a:xfrm>
            <a:off x="-26638" y="2845264"/>
            <a:ext cx="2108269" cy="369332"/>
          </a:xfrm>
          <a:prstGeom prst="rect">
            <a:avLst/>
          </a:prstGeom>
        </p:spPr>
        <p:txBody>
          <a:bodyPr wrap="none">
            <a:spAutoFit/>
          </a:bodyPr>
          <a:lstStyle/>
          <a:p>
            <a:pPr>
              <a:defRPr/>
            </a:pPr>
            <a:r>
              <a:rPr lang="ja-JP" altLang="en-US" b="1" dirty="0" smtClean="0">
                <a:solidFill>
                  <a:prstClr val="black"/>
                </a:solidFill>
                <a:latin typeface="Meiryo UI" pitchFamily="50" charset="-128"/>
                <a:ea typeface="Meiryo UI" pitchFamily="50" charset="-128"/>
                <a:cs typeface="Meiryo UI" pitchFamily="50" charset="-128"/>
              </a:rPr>
              <a:t>（２）議員定数　　</a:t>
            </a:r>
            <a:endParaRPr lang="ja-JP" altLang="en-US" b="1" dirty="0">
              <a:solidFill>
                <a:prstClr val="black"/>
              </a:solidFill>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9100960"/>
              </p:ext>
            </p:extLst>
          </p:nvPr>
        </p:nvGraphicFramePr>
        <p:xfrm>
          <a:off x="1424608" y="4173615"/>
          <a:ext cx="6604000" cy="741680"/>
        </p:xfrm>
        <a:graphic>
          <a:graphicData uri="http://schemas.openxmlformats.org/drawingml/2006/table">
            <a:tbl>
              <a:tblPr firstRow="1" bandRow="1">
                <a:tableStyleId>{5C22544A-7EE6-4342-B048-85BDC9FD1C3A}</a:tableStyleId>
              </a:tblPr>
              <a:tblGrid>
                <a:gridCol w="1320800">
                  <a:extLst>
                    <a:ext uri="{9D8B030D-6E8A-4147-A177-3AD203B41FA5}">
                      <a16:colId xmlns:a16="http://schemas.microsoft.com/office/drawing/2014/main" val="2434403426"/>
                    </a:ext>
                  </a:extLst>
                </a:gridCol>
                <a:gridCol w="1320800">
                  <a:extLst>
                    <a:ext uri="{9D8B030D-6E8A-4147-A177-3AD203B41FA5}">
                      <a16:colId xmlns:a16="http://schemas.microsoft.com/office/drawing/2014/main" val="4141414793"/>
                    </a:ext>
                  </a:extLst>
                </a:gridCol>
                <a:gridCol w="1320800">
                  <a:extLst>
                    <a:ext uri="{9D8B030D-6E8A-4147-A177-3AD203B41FA5}">
                      <a16:colId xmlns:a16="http://schemas.microsoft.com/office/drawing/2014/main" val="1288088955"/>
                    </a:ext>
                  </a:extLst>
                </a:gridCol>
                <a:gridCol w="1320800">
                  <a:extLst>
                    <a:ext uri="{9D8B030D-6E8A-4147-A177-3AD203B41FA5}">
                      <a16:colId xmlns:a16="http://schemas.microsoft.com/office/drawing/2014/main" val="2202901700"/>
                    </a:ext>
                  </a:extLst>
                </a:gridCol>
                <a:gridCol w="1320800">
                  <a:extLst>
                    <a:ext uri="{9D8B030D-6E8A-4147-A177-3AD203B41FA5}">
                      <a16:colId xmlns:a16="http://schemas.microsoft.com/office/drawing/2014/main" val="1961619625"/>
                    </a:ext>
                  </a:extLst>
                </a:gridCol>
              </a:tblGrid>
              <a:tr h="370840">
                <a:tc>
                  <a:txBody>
                    <a:bodyPr/>
                    <a:lstStyle/>
                    <a:p>
                      <a:pPr algn="ctr"/>
                      <a:r>
                        <a:rPr kumimoji="1" lang="ja-JP" altLang="en-US" dirty="0" smtClean="0"/>
                        <a:t>淀川区</a:t>
                      </a:r>
                      <a:endParaRPr kumimoji="1" lang="ja-JP" altLang="en-US" dirty="0"/>
                    </a:p>
                  </a:txBody>
                  <a:tcPr/>
                </a:tc>
                <a:tc>
                  <a:txBody>
                    <a:bodyPr/>
                    <a:lstStyle/>
                    <a:p>
                      <a:pPr algn="ctr"/>
                      <a:r>
                        <a:rPr kumimoji="1" lang="ja-JP" altLang="en-US" dirty="0" smtClean="0"/>
                        <a:t>北区</a:t>
                      </a:r>
                      <a:endParaRPr kumimoji="1" lang="ja-JP" altLang="en-US" dirty="0"/>
                    </a:p>
                  </a:txBody>
                  <a:tcPr/>
                </a:tc>
                <a:tc>
                  <a:txBody>
                    <a:bodyPr/>
                    <a:lstStyle/>
                    <a:p>
                      <a:pPr algn="ctr"/>
                      <a:r>
                        <a:rPr kumimoji="1" lang="ja-JP" altLang="en-US" dirty="0" smtClean="0"/>
                        <a:t>中央区</a:t>
                      </a:r>
                      <a:endParaRPr kumimoji="1" lang="ja-JP" altLang="en-US" dirty="0"/>
                    </a:p>
                  </a:txBody>
                  <a:tcPr/>
                </a:tc>
                <a:tc>
                  <a:txBody>
                    <a:bodyPr/>
                    <a:lstStyle/>
                    <a:p>
                      <a:pPr algn="ctr"/>
                      <a:r>
                        <a:rPr kumimoji="1" lang="ja-JP" altLang="en-US" dirty="0" smtClean="0"/>
                        <a:t>天王寺区</a:t>
                      </a:r>
                      <a:endParaRPr kumimoji="1" lang="ja-JP" altLang="en-US" dirty="0"/>
                    </a:p>
                  </a:txBody>
                  <a:tcPr/>
                </a:tc>
                <a:tc>
                  <a:txBody>
                    <a:bodyPr/>
                    <a:lstStyle/>
                    <a:p>
                      <a:pPr algn="ctr"/>
                      <a:r>
                        <a:rPr kumimoji="1" lang="ja-JP" altLang="en-US" dirty="0" smtClean="0"/>
                        <a:t>計</a:t>
                      </a:r>
                      <a:endParaRPr kumimoji="1" lang="ja-JP" altLang="en-US" dirty="0"/>
                    </a:p>
                  </a:txBody>
                  <a:tcPr/>
                </a:tc>
                <a:extLst>
                  <a:ext uri="{0D108BD9-81ED-4DB2-BD59-A6C34878D82A}">
                    <a16:rowId xmlns:a16="http://schemas.microsoft.com/office/drawing/2014/main" val="3177747457"/>
                  </a:ext>
                </a:extLst>
              </a:tr>
              <a:tr h="370840">
                <a:tc>
                  <a:txBody>
                    <a:bodyPr/>
                    <a:lstStyle/>
                    <a:p>
                      <a:pPr algn="ctr"/>
                      <a:r>
                        <a:rPr kumimoji="1" lang="ja-JP" altLang="en-US" dirty="0" smtClean="0"/>
                        <a:t>１８人</a:t>
                      </a:r>
                      <a:endParaRPr kumimoji="1" lang="ja-JP" altLang="en-US" dirty="0"/>
                    </a:p>
                  </a:txBody>
                  <a:tcPr/>
                </a:tc>
                <a:tc>
                  <a:txBody>
                    <a:bodyPr/>
                    <a:lstStyle/>
                    <a:p>
                      <a:pPr algn="ctr"/>
                      <a:r>
                        <a:rPr kumimoji="1" lang="ja-JP" altLang="en-US" dirty="0" smtClean="0"/>
                        <a:t>２３人</a:t>
                      </a:r>
                      <a:endParaRPr kumimoji="1" lang="ja-JP" altLang="en-US" dirty="0"/>
                    </a:p>
                  </a:txBody>
                  <a:tcPr/>
                </a:tc>
                <a:tc>
                  <a:txBody>
                    <a:bodyPr/>
                    <a:lstStyle/>
                    <a:p>
                      <a:pPr algn="ctr"/>
                      <a:r>
                        <a:rPr kumimoji="1" lang="ja-JP" altLang="en-US" dirty="0" smtClean="0"/>
                        <a:t>２３人</a:t>
                      </a:r>
                      <a:endParaRPr kumimoji="1" lang="ja-JP" altLang="en-US" dirty="0"/>
                    </a:p>
                  </a:txBody>
                  <a:tcPr/>
                </a:tc>
                <a:tc>
                  <a:txBody>
                    <a:bodyPr/>
                    <a:lstStyle/>
                    <a:p>
                      <a:pPr algn="ctr"/>
                      <a:r>
                        <a:rPr kumimoji="1" lang="ja-JP" altLang="en-US" dirty="0" smtClean="0"/>
                        <a:t>１９人</a:t>
                      </a:r>
                      <a:endParaRPr kumimoji="1" lang="ja-JP" altLang="en-US" dirty="0"/>
                    </a:p>
                  </a:txBody>
                  <a:tcPr/>
                </a:tc>
                <a:tc>
                  <a:txBody>
                    <a:bodyPr/>
                    <a:lstStyle/>
                    <a:p>
                      <a:pPr algn="ctr"/>
                      <a:r>
                        <a:rPr kumimoji="1" lang="ja-JP" altLang="en-US" dirty="0" smtClean="0"/>
                        <a:t>８３人</a:t>
                      </a:r>
                      <a:endParaRPr kumimoji="1" lang="ja-JP" altLang="en-US" dirty="0"/>
                    </a:p>
                  </a:txBody>
                  <a:tcPr/>
                </a:tc>
                <a:extLst>
                  <a:ext uri="{0D108BD9-81ED-4DB2-BD59-A6C34878D82A}">
                    <a16:rowId xmlns:a16="http://schemas.microsoft.com/office/drawing/2014/main" val="1729482395"/>
                  </a:ext>
                </a:extLst>
              </a:tr>
            </a:tbl>
          </a:graphicData>
        </a:graphic>
      </p:graphicFrame>
      <p:sp>
        <p:nvSpPr>
          <p:cNvPr id="20" name="角丸四角形 19"/>
          <p:cNvSpPr/>
          <p:nvPr/>
        </p:nvSpPr>
        <p:spPr>
          <a:xfrm>
            <a:off x="599827" y="3237511"/>
            <a:ext cx="8889677" cy="695545"/>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◆各特別区の議員定数</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は、現行</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の大阪市会の議員定数（行政区ごとの定数を積み上げたもの）とする</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26638" y="5244443"/>
            <a:ext cx="2108269" cy="369332"/>
          </a:xfrm>
          <a:prstGeom prst="rect">
            <a:avLst/>
          </a:prstGeom>
        </p:spPr>
        <p:txBody>
          <a:bodyPr wrap="none">
            <a:spAutoFit/>
          </a:bodyPr>
          <a:lstStyle/>
          <a:p>
            <a:pPr>
              <a:defRPr/>
            </a:pPr>
            <a:r>
              <a:rPr lang="ja-JP" altLang="en-US" b="1" dirty="0" smtClean="0">
                <a:solidFill>
                  <a:prstClr val="black"/>
                </a:solidFill>
                <a:latin typeface="Meiryo UI" pitchFamily="50" charset="-128"/>
                <a:ea typeface="Meiryo UI" pitchFamily="50" charset="-128"/>
                <a:cs typeface="Meiryo UI" pitchFamily="50" charset="-128"/>
              </a:rPr>
              <a:t>（３）議員報酬　　</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22" name="角丸四角形 21"/>
          <p:cNvSpPr/>
          <p:nvPr/>
        </p:nvSpPr>
        <p:spPr>
          <a:xfrm>
            <a:off x="599827" y="5685783"/>
            <a:ext cx="8889677" cy="695545"/>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◆議員報酬は、減額後</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の現行報酬をベースとする</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30024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126</Words>
  <PresentationFormat>A4 210 x 297 mm</PresentationFormat>
  <Paragraphs>33</Paragraphs>
  <Slides>3</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ＭＳ Ｐゴシック</vt:lpstr>
      <vt:lpstr>Arial</vt:lpstr>
      <vt:lpstr>Calibri</vt:lpstr>
      <vt:lpstr>1_Office テーマ</vt:lpstr>
      <vt:lpstr>PowerPoint プレゼンテーション</vt:lpstr>
      <vt:lpstr>目　　次</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2019-12-19T00:13:39Z</dcterms:modified>
</cp:coreProperties>
</file>