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978" r:id="rId2"/>
    <p:sldId id="1010" r:id="rId3"/>
    <p:sldId id="1011" r:id="rId4"/>
    <p:sldId id="1012" r:id="rId5"/>
    <p:sldId id="1013" r:id="rId6"/>
    <p:sldId id="1014" r:id="rId7"/>
    <p:sldId id="1015" r:id="rId8"/>
    <p:sldId id="1016" r:id="rId9"/>
    <p:sldId id="1017" r:id="rId10"/>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434" autoAdjust="0"/>
  </p:normalViewPr>
  <p:slideViewPr>
    <p:cSldViewPr>
      <p:cViewPr>
        <p:scale>
          <a:sx n="140" d="100"/>
          <a:sy n="140" d="100"/>
        </p:scale>
        <p:origin x="-2082" y="-1512"/>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2019/12/24</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97788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26701072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7</a:t>
            </a:fld>
            <a:endParaRPr kumimoji="1" lang="ja-JP" altLang="en-US"/>
          </a:p>
        </p:txBody>
      </p:sp>
    </p:spTree>
    <p:extLst>
      <p:ext uri="{BB962C8B-B14F-4D97-AF65-F5344CB8AC3E}">
        <p14:creationId xmlns:p14="http://schemas.microsoft.com/office/powerpoint/2010/main" val="39575537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3127375" y="511175"/>
            <a:ext cx="3684588" cy="255111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10369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95535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2019/12/24</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2019/12/24</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９</a:t>
            </a:r>
            <a:r>
              <a:rPr lang="ja-JP" altLang="en-US" sz="4500" dirty="0" smtClean="0">
                <a:solidFill>
                  <a:schemeClr val="tx1"/>
                </a:solidFill>
                <a:latin typeface="Meiryo UI" panose="020B0604030504040204" pitchFamily="50" charset="-128"/>
                <a:ea typeface="Meiryo UI" panose="020B0604030504040204" pitchFamily="50" charset="-128"/>
              </a:rPr>
              <a:t>　一部事務組合等</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35125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48367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800964"/>
            <a:ext cx="8915400" cy="114300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2348880"/>
            <a:ext cx="8394400" cy="2160240"/>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１　</a:t>
            </a:r>
            <a:r>
              <a:rPr lang="ja-JP" altLang="en-US" sz="2000" dirty="0">
                <a:solidFill>
                  <a:schemeClr val="tx1"/>
                </a:solidFill>
                <a:latin typeface="Meiryo UI" pitchFamily="50" charset="-128"/>
                <a:ea typeface="Meiryo UI" pitchFamily="50" charset="-128"/>
                <a:cs typeface="Meiryo UI" pitchFamily="50" charset="-128"/>
              </a:rPr>
              <a:t>一部事務</a:t>
            </a:r>
            <a:r>
              <a:rPr lang="ja-JP" altLang="en-US" sz="2000" dirty="0" smtClean="0">
                <a:solidFill>
                  <a:schemeClr val="tx1"/>
                </a:solidFill>
                <a:latin typeface="Meiryo UI" pitchFamily="50" charset="-128"/>
                <a:ea typeface="Meiryo UI" pitchFamily="50" charset="-128"/>
                <a:cs typeface="Meiryo UI" pitchFamily="50" charset="-128"/>
              </a:rPr>
              <a:t>組合</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200000"/>
              </a:lnSpc>
            </a:pPr>
            <a:r>
              <a:rPr lang="en-US" altLang="ja-JP"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２　機関</a:t>
            </a:r>
            <a:r>
              <a:rPr lang="ja-JP" altLang="en-US" sz="2000" dirty="0">
                <a:solidFill>
                  <a:schemeClr val="tx1"/>
                </a:solidFill>
                <a:latin typeface="Meiryo UI" pitchFamily="50" charset="-128"/>
                <a:ea typeface="Meiryo UI" pitchFamily="50" charset="-128"/>
                <a:cs typeface="Meiryo UI" pitchFamily="50" charset="-128"/>
              </a:rPr>
              <a:t>等の共同</a:t>
            </a:r>
            <a:r>
              <a:rPr lang="ja-JP" altLang="en-US" sz="2000" dirty="0" smtClean="0">
                <a:solidFill>
                  <a:schemeClr val="tx1"/>
                </a:solidFill>
                <a:latin typeface="Meiryo UI" pitchFamily="50" charset="-128"/>
                <a:ea typeface="Meiryo UI" pitchFamily="50" charset="-128"/>
                <a:cs typeface="Meiryo UI" pitchFamily="50" charset="-128"/>
              </a:rPr>
              <a:t>設置</a:t>
            </a:r>
            <a:endParaRPr lang="en-US" altLang="ja-JP" sz="2000" dirty="0" smtClean="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2864768" y="2831627"/>
            <a:ext cx="624760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3296816" y="3429000"/>
            <a:ext cx="581555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一組</a:t>
            </a:r>
            <a:r>
              <a:rPr kumimoji="1"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a:solidFill>
                  <a:schemeClr val="tx1"/>
                </a:solidFill>
                <a:latin typeface="Meiryo UI" pitchFamily="50" charset="-128"/>
                <a:ea typeface="Meiryo UI" pitchFamily="50" charset="-128"/>
                <a:cs typeface="Meiryo UI" pitchFamily="50" charset="-128"/>
              </a:rPr>
              <a:t>５</a:t>
            </a:r>
            <a:endParaRPr kumimoji="1" lang="ja-JP" altLang="en-US" sz="2000" dirty="0">
              <a:solidFill>
                <a:schemeClr val="tx1"/>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92560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一部事務</a:t>
            </a:r>
            <a:r>
              <a:rPr lang="ja-JP" altLang="en-US" sz="2000" b="1" dirty="0" smtClean="0">
                <a:solidFill>
                  <a:prstClr val="black"/>
                </a:solidFill>
                <a:latin typeface="Meiryo UI" pitchFamily="50" charset="-128"/>
                <a:ea typeface="Meiryo UI" pitchFamily="50" charset="-128"/>
                <a:cs typeface="Meiryo UI" pitchFamily="50" charset="-128"/>
              </a:rPr>
              <a:t>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89677" y="-27384"/>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bwMode="auto">
          <a:xfrm>
            <a:off x="5961112" y="2660073"/>
            <a:ext cx="3776913" cy="4093140"/>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8" name="角丸四角形 47"/>
          <p:cNvSpPr/>
          <p:nvPr/>
        </p:nvSpPr>
        <p:spPr bwMode="auto">
          <a:xfrm>
            <a:off x="424112" y="2410691"/>
            <a:ext cx="5214688" cy="4330676"/>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49" name="角丸四角形 48"/>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AutoShape 16"/>
          <p:cNvSpPr>
            <a:spLocks noChangeArrowheads="1"/>
          </p:cNvSpPr>
          <p:nvPr/>
        </p:nvSpPr>
        <p:spPr bwMode="auto">
          <a:xfrm>
            <a:off x="697478" y="2750484"/>
            <a:ext cx="4667956" cy="2019727"/>
          </a:xfrm>
          <a:prstGeom prst="roundRect">
            <a:avLst>
              <a:gd name="adj" fmla="val 2876"/>
            </a:avLst>
          </a:prstGeom>
          <a:solidFill>
            <a:sysClr val="window" lastClr="FFFFFF"/>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○団体の性格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・特別地方公共団体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法人格あり）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○条例・規則</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・共同する事務の範囲内で制定</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○組織</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・執行機関（管理者）、組合</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を設置</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5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・構成団体</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から</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の負担金等で運営（</a:t>
            </a: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課税権なし</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角丸四角形 50"/>
          <p:cNvSpPr/>
          <p:nvPr/>
        </p:nvSpPr>
        <p:spPr>
          <a:xfrm>
            <a:off x="434736" y="578552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AutoShape 16"/>
          <p:cNvSpPr>
            <a:spLocks noChangeArrowheads="1"/>
          </p:cNvSpPr>
          <p:nvPr/>
        </p:nvSpPr>
        <p:spPr bwMode="auto">
          <a:xfrm>
            <a:off x="683623" y="6109055"/>
            <a:ext cx="4695711" cy="520307"/>
          </a:xfrm>
          <a:prstGeom prst="roundRect">
            <a:avLst>
              <a:gd name="adj" fmla="val 8757"/>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endParaRPr lang="en-US" altLang="ja-JP" sz="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議会は、条例の制定、予算の決定などに関する議決のほか、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執行</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の監視などを</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行う</a:t>
            </a:r>
            <a:endPar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角丸四角形 53"/>
          <p:cNvSpPr/>
          <p:nvPr/>
        </p:nvSpPr>
        <p:spPr>
          <a:xfrm>
            <a:off x="433045" y="2422153"/>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5838284" y="2319701"/>
            <a:ext cx="3690247"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運営のイメージ</a:t>
            </a:r>
            <a:r>
              <a:rPr kumimoji="0" lang="en-US" altLang="ja-JP"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cxnSp>
        <p:nvCxnSpPr>
          <p:cNvPr id="68" name="直線コネクタ 67"/>
          <p:cNvCxnSpPr>
            <a:stCxn id="70" idx="2"/>
            <a:endCxn id="67" idx="0"/>
          </p:cNvCxnSpPr>
          <p:nvPr/>
        </p:nvCxnSpPr>
        <p:spPr bwMode="auto">
          <a:xfrm flipV="1">
            <a:off x="7968860" y="5252040"/>
            <a:ext cx="0" cy="20593"/>
          </a:xfrm>
          <a:prstGeom prst="line">
            <a:avLst/>
          </a:prstGeom>
          <a:solidFill>
            <a:srgbClr val="FFFF99"/>
          </a:solidFill>
          <a:ln w="19050" cap="flat" cmpd="sng" algn="ctr">
            <a:solidFill>
              <a:sysClr val="windowText" lastClr="000000"/>
            </a:solidFill>
            <a:prstDash val="solid"/>
            <a:round/>
            <a:headEnd type="none" w="med" len="med"/>
            <a:tailEnd type="none" w="med" len="med"/>
          </a:ln>
          <a:effectLst/>
        </p:spPr>
      </p:cxnSp>
      <p:sp>
        <p:nvSpPr>
          <p:cNvPr id="56" name="正方形/長方形 55"/>
          <p:cNvSpPr/>
          <p:nvPr/>
        </p:nvSpPr>
        <p:spPr bwMode="auto">
          <a:xfrm>
            <a:off x="6165461" y="4492984"/>
            <a:ext cx="3385888" cy="2193565"/>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0" lang="en-US" altLang="ja-JP" sz="1000" kern="0" dirty="0">
              <a:solidFill>
                <a:prstClr val="black"/>
              </a:solidFill>
              <a:latin typeface="ＭＳ Ｐゴシック" panose="020B0600070205080204" pitchFamily="50" charset="-128"/>
              <a:ea typeface="ＭＳ Ｐゴシック" panose="020B060007020508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en-US" altLang="ja-JP"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a:t>
            </a:r>
            <a:r>
              <a:rPr kumimoji="0" lang="ja-JP" altLang="en-US" sz="850" b="0" i="0" u="none" strike="noStrike" kern="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rPr>
              <a:t>）組合管理者・・・一部事務組合を代表し、実施事業を総理</a:t>
            </a:r>
          </a:p>
        </p:txBody>
      </p:sp>
      <p:sp>
        <p:nvSpPr>
          <p:cNvPr id="57" name="AutoShape 4"/>
          <p:cNvSpPr>
            <a:spLocks noChangeArrowheads="1"/>
          </p:cNvSpPr>
          <p:nvPr/>
        </p:nvSpPr>
        <p:spPr bwMode="auto">
          <a:xfrm>
            <a:off x="6968138" y="5860268"/>
            <a:ext cx="1944296" cy="604787"/>
          </a:xfrm>
          <a:prstGeom prst="roundRect">
            <a:avLst>
              <a:gd name="adj" fmla="val 5796"/>
            </a:avLst>
          </a:prstGeom>
          <a:solidFill>
            <a:schemeClr val="accent6">
              <a:lumMod val="40000"/>
              <a:lumOff val="60000"/>
            </a:schemeClr>
          </a:solidFill>
          <a:ln w="9525">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組合議会</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8" name="AutoShape 4"/>
          <p:cNvSpPr>
            <a:spLocks noChangeArrowheads="1"/>
          </p:cNvSpPr>
          <p:nvPr/>
        </p:nvSpPr>
        <p:spPr bwMode="auto">
          <a:xfrm>
            <a:off x="6968138" y="4765597"/>
            <a:ext cx="1944296" cy="723060"/>
          </a:xfrm>
          <a:prstGeom prst="roundRect">
            <a:avLst>
              <a:gd name="adj" fmla="val 5796"/>
            </a:avLst>
          </a:prstGeom>
          <a:solidFill>
            <a:schemeClr val="accent6">
              <a:lumMod val="40000"/>
              <a:lumOff val="60000"/>
            </a:schemeClr>
          </a:solidFill>
          <a:ln w="12700">
            <a:solidFill>
              <a:sysClr val="windowText" lastClr="000000"/>
            </a:solidFill>
            <a:round/>
            <a:headEnd/>
            <a:tailEnd/>
          </a:ln>
          <a:effectLst/>
        </p:spPr>
        <p:txBody>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1" lang="ja-JP" altLang="en-US"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執行機関</a:t>
            </a:r>
            <a:endParaRPr kumimoji="1" lang="en-US" altLang="ja-JP" sz="12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en-US" altLang="ja-JP" sz="1000" b="0" i="0" u="none" strike="noStrike" kern="0" cap="none" spc="0" normalizeH="0" baseline="0" noProof="0" dirty="0">
              <a:ln>
                <a:noFill/>
              </a:ln>
              <a:solidFill>
                <a:prstClr val="black"/>
              </a:solidFill>
              <a:effectLst/>
              <a:uLnTx/>
              <a:uFillTx/>
              <a:latin typeface="Arial" charset="0"/>
              <a:ea typeface="MS UI Gothic" pitchFamily="50" charset="-128"/>
            </a:endParaRPr>
          </a:p>
          <a:p>
            <a:pPr marL="0" marR="0" lvl="0" indent="0" algn="ctr" defTabSz="914400" eaLnBrk="1" fontAlgn="base" latinLnBrk="0" hangingPunct="1">
              <a:lnSpc>
                <a:spcPct val="100000"/>
              </a:lnSpc>
              <a:spcBef>
                <a:spcPct val="0"/>
              </a:spcBef>
              <a:spcAft>
                <a:spcPct val="0"/>
              </a:spcAft>
              <a:buClrTx/>
              <a:buSzTx/>
              <a:buFontTx/>
              <a:buNone/>
              <a:tabLst/>
              <a:defRPr/>
            </a:pPr>
            <a:endParaRPr kumimoji="1" lang="ja-JP" altLang="en-US" sz="1000" b="0" i="0" u="none" strike="noStrike" kern="0" cap="none" spc="0" normalizeH="0" baseline="0" noProof="0" dirty="0">
              <a:ln>
                <a:noFill/>
              </a:ln>
              <a:solidFill>
                <a:prstClr val="black"/>
              </a:solidFill>
              <a:effectLst/>
              <a:uLnTx/>
              <a:uFillTx/>
              <a:latin typeface="Arial" charset="0"/>
              <a:ea typeface="MS UI Gothic" pitchFamily="50" charset="-128"/>
            </a:endParaRPr>
          </a:p>
        </p:txBody>
      </p:sp>
      <p:sp>
        <p:nvSpPr>
          <p:cNvPr id="59" name="正方形/長方形 58"/>
          <p:cNvSpPr/>
          <p:nvPr/>
        </p:nvSpPr>
        <p:spPr bwMode="auto">
          <a:xfrm>
            <a:off x="7272392" y="4332835"/>
            <a:ext cx="1323612" cy="320301"/>
          </a:xfrm>
          <a:prstGeom prst="rect">
            <a:avLst/>
          </a:prstGeom>
          <a:solidFill>
            <a:schemeClr val="accent1">
              <a:lumMod val="60000"/>
              <a:lumOff val="40000"/>
            </a:scheme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一部事務組合</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60" name="正方形/長方形 59"/>
          <p:cNvSpPr/>
          <p:nvPr/>
        </p:nvSpPr>
        <p:spPr bwMode="auto">
          <a:xfrm>
            <a:off x="6450961" y="5465791"/>
            <a:ext cx="1297274"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提案（条例・予算等）</a:t>
            </a:r>
          </a:p>
        </p:txBody>
      </p:sp>
      <p:sp>
        <p:nvSpPr>
          <p:cNvPr id="61" name="正方形/長方形 60"/>
          <p:cNvSpPr/>
          <p:nvPr/>
        </p:nvSpPr>
        <p:spPr bwMode="auto">
          <a:xfrm>
            <a:off x="8197060" y="5475316"/>
            <a:ext cx="1231861" cy="380117"/>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900" b="1" dirty="0">
                <a:solidFill>
                  <a:prstClr val="black"/>
                </a:solidFill>
                <a:latin typeface="HG丸ｺﾞｼｯｸM-PRO" panose="020F0600000000000000" pitchFamily="50" charset="-128"/>
                <a:ea typeface="HG丸ｺﾞｼｯｸM-PRO" panose="020F0600000000000000" pitchFamily="50" charset="-128"/>
              </a:rPr>
              <a:t>意思</a:t>
            </a:r>
            <a:r>
              <a:rPr lang="ja-JP" altLang="en-US" sz="900" b="1" dirty="0" smtClean="0">
                <a:solidFill>
                  <a:prstClr val="black"/>
                </a:solidFill>
                <a:latin typeface="HG丸ｺﾞｼｯｸM-PRO" panose="020F0600000000000000" pitchFamily="50" charset="-128"/>
                <a:ea typeface="HG丸ｺﾞｼｯｸM-PRO" panose="020F0600000000000000" pitchFamily="50" charset="-128"/>
              </a:rPr>
              <a:t>決定（議決）</a:t>
            </a:r>
          </a:p>
        </p:txBody>
      </p:sp>
      <p:sp>
        <p:nvSpPr>
          <p:cNvPr id="62" name="下矢印 61"/>
          <p:cNvSpPr/>
          <p:nvPr/>
        </p:nvSpPr>
        <p:spPr bwMode="auto">
          <a:xfrm>
            <a:off x="7665201" y="5524501"/>
            <a:ext cx="202449" cy="295274"/>
          </a:xfrm>
          <a:prstGeom prst="down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3" name="上矢印 62"/>
          <p:cNvSpPr/>
          <p:nvPr/>
        </p:nvSpPr>
        <p:spPr bwMode="auto">
          <a:xfrm>
            <a:off x="8052726" y="5514975"/>
            <a:ext cx="195923" cy="295306"/>
          </a:xfrm>
          <a:prstGeom prst="upArrow">
            <a:avLst/>
          </a:prstGeom>
          <a:solidFill>
            <a:sysClr val="windowText" lastClr="000000"/>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67" name="角丸四角形 66"/>
          <p:cNvSpPr/>
          <p:nvPr/>
        </p:nvSpPr>
        <p:spPr bwMode="auto">
          <a:xfrm>
            <a:off x="7568438" y="5252040"/>
            <a:ext cx="800844" cy="236617"/>
          </a:xfrm>
          <a:prstGeom prst="roundRect">
            <a:avLst/>
          </a:prstGeom>
          <a:noFill/>
          <a:ln w="9525" cap="flat" cmpd="sng" algn="ctr">
            <a:no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a:t>
            </a:r>
          </a:p>
        </p:txBody>
      </p:sp>
      <p:sp>
        <p:nvSpPr>
          <p:cNvPr id="69" name="正方形/長方形 68"/>
          <p:cNvSpPr/>
          <p:nvPr/>
        </p:nvSpPr>
        <p:spPr bwMode="auto">
          <a:xfrm>
            <a:off x="7398380" y="6158329"/>
            <a:ext cx="1071192" cy="234130"/>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組合議会の議員</a:t>
            </a:r>
          </a:p>
        </p:txBody>
      </p:sp>
      <p:sp>
        <p:nvSpPr>
          <p:cNvPr id="70" name="正方形/長方形 69"/>
          <p:cNvSpPr/>
          <p:nvPr/>
        </p:nvSpPr>
        <p:spPr bwMode="auto">
          <a:xfrm>
            <a:off x="7433264" y="5046120"/>
            <a:ext cx="1071192" cy="226513"/>
          </a:xfrm>
          <a:prstGeom prst="rect">
            <a:avLst/>
          </a:prstGeom>
          <a:solidFill>
            <a:sysClr val="window" lastClr="FFFFFF"/>
          </a:solidFill>
          <a:ln w="9525"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9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組合管理者</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r>
              <a:rPr kumimoji="0" lang="ja-JP" altLang="en-US"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a:t>
            </a:r>
            <a:endParaRPr kumimoji="0" lang="en-US" altLang="ja-JP" sz="70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74" name="下矢印 73"/>
          <p:cNvSpPr/>
          <p:nvPr/>
        </p:nvSpPr>
        <p:spPr bwMode="auto">
          <a:xfrm>
            <a:off x="6623157" y="3789040"/>
            <a:ext cx="2697031" cy="504056"/>
          </a:xfrm>
          <a:prstGeom prst="downArrow">
            <a:avLst>
              <a:gd name="adj1" fmla="val 75921"/>
              <a:gd name="adj2" fmla="val 50000"/>
            </a:avLst>
          </a:prstGeom>
          <a:solidFill>
            <a:schemeClr val="accent6"/>
          </a:solidFill>
          <a:ln w="12700"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en-US" altLang="ja-JP" sz="400" b="1" i="0" u="none" strike="noStrike" kern="0" cap="none" spc="0" normalizeH="0" baseline="0" noProof="0" dirty="0" smtClean="0">
              <a:ln>
                <a:noFill/>
              </a:ln>
              <a:effectLst/>
              <a:uLnTx/>
              <a:uFillTx/>
              <a:latin typeface="Arial" charset="0"/>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「○○事務」を共同して実施する</a:t>
            </a:r>
            <a:endParaRPr kumimoji="0" lang="en-US" altLang="ja-JP"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base" latinLnBrk="0" hangingPunct="1">
              <a:lnSpc>
                <a:spcPts val="1200"/>
              </a:lnSpc>
              <a:spcBef>
                <a:spcPct val="0"/>
              </a:spcBef>
              <a:spcAft>
                <a:spcPct val="0"/>
              </a:spcAft>
              <a:buClrTx/>
              <a:buSzTx/>
              <a:buFontTx/>
              <a:buNone/>
              <a:tabLst/>
              <a:defRPr/>
            </a:pPr>
            <a:r>
              <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rPr>
              <a:t>ため、</a:t>
            </a:r>
            <a:r>
              <a:rPr kumimoji="0" lang="ja-JP" altLang="en-US" sz="1000" b="1" kern="0" dirty="0" smtClean="0">
                <a:latin typeface="ＭＳ Ｐゴシック" panose="020B0600070205080204" pitchFamily="50" charset="-128"/>
                <a:ea typeface="ＭＳ Ｐゴシック" panose="020B0600070205080204" pitchFamily="50" charset="-128"/>
              </a:rPr>
              <a:t>一部事務組合を設置</a:t>
            </a:r>
            <a:endParaRPr kumimoji="0" lang="ja-JP" altLang="en-US" sz="1000" b="1" i="0" u="none" strike="noStrike" kern="0" cap="none" spc="0" normalizeH="0" baseline="0" noProof="0" dirty="0" smtClean="0">
              <a:ln>
                <a:noFill/>
              </a:ln>
              <a:effectLst/>
              <a:uLnTx/>
              <a:uFillTx/>
              <a:latin typeface="ＭＳ Ｐゴシック" panose="020B0600070205080204" pitchFamily="50" charset="-128"/>
              <a:ea typeface="ＭＳ Ｐゴシック" panose="020B0600070205080204" pitchFamily="50" charset="-128"/>
            </a:endParaRPr>
          </a:p>
        </p:txBody>
      </p:sp>
      <p:grpSp>
        <p:nvGrpSpPr>
          <p:cNvPr id="3" name="グループ化 2"/>
          <p:cNvGrpSpPr/>
          <p:nvPr/>
        </p:nvGrpSpPr>
        <p:grpSpPr>
          <a:xfrm>
            <a:off x="6165461" y="2714785"/>
            <a:ext cx="3343275" cy="1002247"/>
            <a:chOff x="6198988" y="2174304"/>
            <a:chExt cx="3343275" cy="1002247"/>
          </a:xfrm>
        </p:grpSpPr>
        <p:sp>
          <p:nvSpPr>
            <p:cNvPr id="47" name="正方形/長方形 46"/>
            <p:cNvSpPr/>
            <p:nvPr/>
          </p:nvSpPr>
          <p:spPr bwMode="auto">
            <a:xfrm>
              <a:off x="6198988" y="2327410"/>
              <a:ext cx="3343275" cy="849141"/>
            </a:xfrm>
            <a:prstGeom prst="rect">
              <a:avLst/>
            </a:prstGeom>
            <a:solidFill>
              <a:sysClr val="window" lastClr="FFFFFF"/>
            </a:solidFill>
            <a:ln w="12700" cap="flat" cmpd="sng" algn="ctr">
              <a:solidFill>
                <a:sysClr val="windowText" lastClr="000000"/>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64" name="正方形/長方形 63"/>
            <p:cNvSpPr/>
            <p:nvPr/>
          </p:nvSpPr>
          <p:spPr bwMode="auto">
            <a:xfrm>
              <a:off x="6282671"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b="1" kern="0" noProof="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65" name="角丸四角形 64"/>
            <p:cNvSpPr/>
            <p:nvPr/>
          </p:nvSpPr>
          <p:spPr bwMode="auto">
            <a:xfrm>
              <a:off x="6308349"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1" name="直線コネクタ 70"/>
            <p:cNvCxnSpPr/>
            <p:nvPr/>
          </p:nvCxnSpPr>
          <p:spPr bwMode="auto">
            <a:xfrm>
              <a:off x="6365411"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2" name="直線コネクタ 71"/>
            <p:cNvCxnSpPr/>
            <p:nvPr/>
          </p:nvCxnSpPr>
          <p:spPr bwMode="auto">
            <a:xfrm flipV="1">
              <a:off x="6372902" y="2803783"/>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3" name="正方形/長方形 72"/>
            <p:cNvSpPr/>
            <p:nvPr/>
          </p:nvSpPr>
          <p:spPr bwMode="auto">
            <a:xfrm>
              <a:off x="7340796" y="2174304"/>
              <a:ext cx="1084598" cy="320301"/>
            </a:xfrm>
            <a:prstGeom prst="rect">
              <a:avLst/>
            </a:prstGeom>
            <a:solidFill>
              <a:srgbClr val="F79646">
                <a:lumMod val="60000"/>
                <a:lumOff val="4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rPr>
                <a:t>構成団体</a:t>
              </a:r>
              <a:endParaRPr kumimoji="0" lang="en-US" altLang="ja-JP" sz="1300" i="0" u="none" strike="noStrike" kern="0" cap="none" spc="0" normalizeH="0" baseline="0" noProof="0" dirty="0" smtClean="0">
                <a:ln>
                  <a:noFill/>
                </a:ln>
                <a:solidFill>
                  <a:prstClr val="black"/>
                </a:solidFill>
                <a:effectLst/>
                <a:uLnTx/>
                <a:uFillTx/>
                <a:latin typeface="HGPｺﾞｼｯｸE" panose="020B0900000000000000" pitchFamily="50" charset="-128"/>
                <a:ea typeface="HGPｺﾞｼｯｸE" panose="020B0900000000000000" pitchFamily="50" charset="-128"/>
              </a:endParaRPr>
            </a:p>
          </p:txBody>
        </p:sp>
        <p:sp>
          <p:nvSpPr>
            <p:cNvPr id="75" name="正方形/長方形 74"/>
            <p:cNvSpPr/>
            <p:nvPr/>
          </p:nvSpPr>
          <p:spPr bwMode="auto">
            <a:xfrm>
              <a:off x="7116926" y="2566579"/>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lvl="0" algn="ctr" fontAlgn="base">
                <a:spcBef>
                  <a:spcPct val="0"/>
                </a:spcBef>
                <a:spcAft>
                  <a:spcPct val="0"/>
                </a:spcAft>
                <a:defRPr/>
              </a:pPr>
              <a:r>
                <a:rPr kumimoji="0" lang="ja-JP" altLang="en-US" sz="1100" b="1" kern="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76" name="角丸四角形 75"/>
            <p:cNvSpPr/>
            <p:nvPr/>
          </p:nvSpPr>
          <p:spPr bwMode="auto">
            <a:xfrm>
              <a:off x="7144225" y="2831794"/>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77" name="直線コネクタ 76"/>
            <p:cNvCxnSpPr/>
            <p:nvPr/>
          </p:nvCxnSpPr>
          <p:spPr bwMode="auto">
            <a:xfrm>
              <a:off x="7227722" y="2792954"/>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78" name="直線コネクタ 77"/>
            <p:cNvCxnSpPr/>
            <p:nvPr/>
          </p:nvCxnSpPr>
          <p:spPr bwMode="auto">
            <a:xfrm flipV="1">
              <a:off x="7210407" y="2808948"/>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
          <p:nvSpPr>
            <p:cNvPr id="79" name="正方形/長方形 78"/>
            <p:cNvSpPr/>
            <p:nvPr/>
          </p:nvSpPr>
          <p:spPr bwMode="auto">
            <a:xfrm>
              <a:off x="7947311" y="2566580"/>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lvl="0" algn="ctr" fontAlgn="base">
                <a:spcBef>
                  <a:spcPct val="0"/>
                </a:spcBef>
                <a:spcAft>
                  <a:spcPct val="0"/>
                </a:spcAft>
                <a:defRPr/>
              </a:pPr>
              <a:r>
                <a:rPr kumimoji="0" lang="ja-JP" altLang="en-US" sz="1100" b="1" kern="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0" name="角丸四角形 79"/>
            <p:cNvSpPr/>
            <p:nvPr/>
          </p:nvSpPr>
          <p:spPr bwMode="auto">
            <a:xfrm>
              <a:off x="7966361" y="2831795"/>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1" name="直線コネクタ 80"/>
            <p:cNvCxnSpPr/>
            <p:nvPr/>
          </p:nvCxnSpPr>
          <p:spPr bwMode="auto">
            <a:xfrm>
              <a:off x="8045866" y="2800903"/>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2" name="直線コネクタ 81"/>
            <p:cNvCxnSpPr/>
            <p:nvPr/>
          </p:nvCxnSpPr>
          <p:spPr bwMode="auto">
            <a:xfrm flipV="1">
              <a:off x="8045866" y="2814364"/>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grpSp>
      <p:sp>
        <p:nvSpPr>
          <p:cNvPr id="44" name="角丸四角形 43"/>
          <p:cNvSpPr/>
          <p:nvPr/>
        </p:nvSpPr>
        <p:spPr>
          <a:xfrm>
            <a:off x="434736" y="4773345"/>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0" lang="ja-JP" altLang="en-US" sz="1400"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法的</a:t>
            </a: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AutoShape 16"/>
          <p:cNvSpPr>
            <a:spLocks noChangeArrowheads="1"/>
          </p:cNvSpPr>
          <p:nvPr/>
        </p:nvSpPr>
        <p:spPr bwMode="auto">
          <a:xfrm>
            <a:off x="697477" y="5103545"/>
            <a:ext cx="4695711" cy="666792"/>
          </a:xfrm>
          <a:prstGeom prst="roundRect">
            <a:avLst>
              <a:gd name="adj" fmla="val 7755"/>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組合が担う事務は、構成団体の事務から除外</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5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組合が処理した事務の効果は、すべての構成団体の区域内に及ぶ</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AutoShape 16"/>
          <p:cNvSpPr>
            <a:spLocks noChangeArrowheads="1"/>
          </p:cNvSpPr>
          <p:nvPr/>
        </p:nvSpPr>
        <p:spPr bwMode="auto">
          <a:xfrm>
            <a:off x="424112" y="754640"/>
            <a:ext cx="9296401" cy="1474210"/>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◆複数の地方公共団体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が、その事務の一部を共同して処理するために設置する特別地方</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公共団体</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の判断と責任に</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おいて運営</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◆必要な事項を定める規約は、構成団体の議会の議決を経て、構成団体の協議により規定</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7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国（総務大臣）又は都道府県（知事）が</a:t>
            </a:r>
            <a:r>
              <a:rPr lang="ja-JP" altLang="en-US" sz="7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許可＞</a:t>
            </a:r>
            <a:endParaRPr kumimoji="1" lang="en-US" altLang="ja-JP" sz="10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一部事務組合</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で必要な経費（負担金等）については、構成団体の議会における審議・議決を経る必要があり、</a:t>
            </a:r>
            <a:endParaRPr lang="en-US" altLang="ja-JP"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議会の審議の中で一部事務組合の運営を確認</a:t>
            </a:r>
            <a:endPar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正方形/長方形 82"/>
          <p:cNvSpPr/>
          <p:nvPr/>
        </p:nvSpPr>
        <p:spPr bwMode="auto">
          <a:xfrm>
            <a:off x="8734609" y="3107061"/>
            <a:ext cx="699730" cy="530431"/>
          </a:xfrm>
          <a:prstGeom prst="rect">
            <a:avLst/>
          </a:prstGeom>
          <a:solidFill>
            <a:srgbClr val="F79646">
              <a:lumMod val="40000"/>
              <a:lumOff val="60000"/>
            </a:srgbClr>
          </a:solidFill>
          <a:ln w="12700" cap="flat" cmpd="dbl" algn="ctr">
            <a:solidFill>
              <a:sysClr val="windowText" lastClr="000000"/>
            </a:solidFill>
            <a:prstDash val="soli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lvl="0" algn="ctr" fontAlgn="base">
              <a:spcBef>
                <a:spcPct val="0"/>
              </a:spcBef>
              <a:spcAft>
                <a:spcPct val="0"/>
              </a:spcAft>
              <a:defRPr/>
            </a:pPr>
            <a:r>
              <a:rPr kumimoji="0" lang="ja-JP" altLang="en-US" sz="1100" b="1" kern="0" dirty="0">
                <a:solidFill>
                  <a:prstClr val="black"/>
                </a:solidFill>
                <a:latin typeface="Meiryo UI" panose="020B0604030504040204" pitchFamily="50" charset="-128"/>
                <a:ea typeface="Meiryo UI" panose="020B0604030504040204" pitchFamily="50" charset="-128"/>
              </a:rPr>
              <a:t>特別</a:t>
            </a:r>
            <a:r>
              <a:rPr kumimoji="0" lang="ja-JP" altLang="en-US" sz="1100" b="1"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rPr>
              <a:t>区</a:t>
            </a:r>
          </a:p>
        </p:txBody>
      </p:sp>
      <p:sp>
        <p:nvSpPr>
          <p:cNvPr id="84" name="角丸四角形 83"/>
          <p:cNvSpPr/>
          <p:nvPr/>
        </p:nvSpPr>
        <p:spPr bwMode="auto">
          <a:xfrm>
            <a:off x="8753659" y="3372276"/>
            <a:ext cx="648637" cy="217591"/>
          </a:xfrm>
          <a:prstGeom prst="roundRect">
            <a:avLst/>
          </a:prstGeom>
          <a:solidFill>
            <a:sysClr val="window" lastClr="FFFFFF"/>
          </a:solidFill>
          <a:ln w="6350" cap="flat" cmpd="sng" algn="ctr">
            <a:solidFill>
              <a:sysClr val="windowText" lastClr="00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8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eiryo UI" panose="020B0604030504040204" pitchFamily="50" charset="-128"/>
              </a:rPr>
              <a:t>○○事務</a:t>
            </a:r>
          </a:p>
        </p:txBody>
      </p:sp>
      <p:cxnSp>
        <p:nvCxnSpPr>
          <p:cNvPr id="85" name="直線コネクタ 84"/>
          <p:cNvCxnSpPr/>
          <p:nvPr/>
        </p:nvCxnSpPr>
        <p:spPr bwMode="auto">
          <a:xfrm>
            <a:off x="8833164" y="3341384"/>
            <a:ext cx="489861" cy="287074"/>
          </a:xfrm>
          <a:prstGeom prst="line">
            <a:avLst/>
          </a:prstGeom>
          <a:solidFill>
            <a:srgbClr val="FFFF99"/>
          </a:solidFill>
          <a:ln w="25400" cap="flat" cmpd="sng" algn="ctr">
            <a:solidFill>
              <a:srgbClr val="FF0000"/>
            </a:solidFill>
            <a:prstDash val="solid"/>
            <a:round/>
            <a:headEnd type="none" w="med" len="med"/>
            <a:tailEnd type="none" w="med" len="med"/>
          </a:ln>
          <a:effectLst/>
        </p:spPr>
      </p:cxnSp>
      <p:cxnSp>
        <p:nvCxnSpPr>
          <p:cNvPr id="86" name="直線コネクタ 85"/>
          <p:cNvCxnSpPr/>
          <p:nvPr/>
        </p:nvCxnSpPr>
        <p:spPr bwMode="auto">
          <a:xfrm flipV="1">
            <a:off x="8833164" y="3354845"/>
            <a:ext cx="508675" cy="273613"/>
          </a:xfrm>
          <a:prstGeom prst="line">
            <a:avLst/>
          </a:prstGeom>
          <a:solidFill>
            <a:srgbClr val="FFFF99"/>
          </a:solidFill>
          <a:ln w="25400"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36441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667233615"/>
              </p:ext>
            </p:extLst>
          </p:nvPr>
        </p:nvGraphicFramePr>
        <p:xfrm>
          <a:off x="216024" y="1210064"/>
          <a:ext cx="9489504" cy="3665220"/>
        </p:xfrm>
        <a:graphic>
          <a:graphicData uri="http://schemas.openxmlformats.org/drawingml/2006/table">
            <a:tbl>
              <a:tblPr firstRow="1" bandRow="1">
                <a:tableStyleId>{5940675A-B579-460E-94D1-54222C63F5DA}</a:tableStyleId>
              </a:tblPr>
              <a:tblGrid>
                <a:gridCol w="1210994">
                  <a:extLst>
                    <a:ext uri="{9D8B030D-6E8A-4147-A177-3AD203B41FA5}">
                      <a16:colId xmlns:a16="http://schemas.microsoft.com/office/drawing/2014/main" val="20000"/>
                    </a:ext>
                  </a:extLst>
                </a:gridCol>
                <a:gridCol w="3906982">
                  <a:extLst>
                    <a:ext uri="{9D8B030D-6E8A-4147-A177-3AD203B41FA5}">
                      <a16:colId xmlns:a16="http://schemas.microsoft.com/office/drawing/2014/main" val="20001"/>
                    </a:ext>
                  </a:extLst>
                </a:gridCol>
                <a:gridCol w="4371528">
                  <a:extLst>
                    <a:ext uri="{9D8B030D-6E8A-4147-A177-3AD203B41FA5}">
                      <a16:colId xmlns:a16="http://schemas.microsoft.com/office/drawing/2014/main" val="20002"/>
                    </a:ext>
                  </a:extLst>
                </a:gridCol>
              </a:tblGrid>
              <a:tr h="297925">
                <a:tc>
                  <a:txBody>
                    <a:bodyPr/>
                    <a:lstStyle/>
                    <a:p>
                      <a:pPr algn="ctr"/>
                      <a:r>
                        <a:rPr kumimoji="1" lang="ja-JP" altLang="en-US" sz="1400" b="1" dirty="0" smtClean="0">
                          <a:solidFill>
                            <a:schemeClr val="tx1"/>
                          </a:solidFill>
                          <a:latin typeface="ＭＳ ゴシック" panose="020B0609070205080204" pitchFamily="49" charset="-128"/>
                          <a:ea typeface="ＭＳ ゴシック" panose="020B0609070205080204" pitchFamily="49" charset="-128"/>
                        </a:rPr>
                        <a:t>区分</a:t>
                      </a:r>
                      <a:endParaRPr kumimoji="1" lang="ja-JP" altLang="en-US" sz="1400" b="1" dirty="0">
                        <a:solidFill>
                          <a:schemeClr val="tx1"/>
                        </a:solidFill>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主な事務</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400" b="1" dirty="0" smtClean="0">
                          <a:latin typeface="ＭＳ ゴシック" panose="020B0609070205080204" pitchFamily="49" charset="-128"/>
                          <a:ea typeface="ＭＳ ゴシック" panose="020B0609070205080204" pitchFamily="49" charset="-128"/>
                        </a:rPr>
                        <a:t>一部事務組合の事務とする視点</a:t>
                      </a:r>
                      <a:endParaRPr kumimoji="1" lang="ja-JP" altLang="en-US" sz="14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extLst>
                  <a:ext uri="{0D108BD9-81ED-4DB2-BD59-A6C34878D82A}">
                    <a16:rowId xmlns:a16="http://schemas.microsoft.com/office/drawing/2014/main" val="10000"/>
                  </a:ext>
                </a:extLst>
              </a:tr>
              <a:tr h="245788">
                <a:tc rowSpan="2">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事業の実施</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・介護保険事業</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・特別区設置時における特別区間の保険料・サービスの公平性等を考慮</a:t>
                      </a:r>
                      <a:endParaRPr kumimoji="1" lang="ja-JP" altLang="en-US" sz="105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0001"/>
                  </a:ext>
                </a:extLst>
              </a:tr>
              <a:tr h="402199">
                <a:tc vMerge="1">
                  <a:txBody>
                    <a:bodyPr/>
                    <a:lstStyle/>
                    <a:p>
                      <a:endParaRPr kumimoji="1" lang="ja-JP" altLang="en-US"/>
                    </a:p>
                  </a:txBody>
                  <a:tcP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・民間の児童養護施設等及び生活保護施設の所管事務</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（設置認可、指導、助成などの事務を含む）</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tc>
                  <a:txBody>
                    <a:bodyPr/>
                    <a:lstStyle/>
                    <a:p>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・施設が偏在しており、特別区の区域を越えた入所調整の公平性等を考慮</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T w="12700" cap="flat" cmpd="sng" algn="ctr">
                      <a:solidFill>
                        <a:schemeClr val="tx1"/>
                      </a:solidFill>
                      <a:prstDash val="sysDot"/>
                      <a:round/>
                      <a:headEnd type="none" w="med" len="med"/>
                      <a:tailEnd type="none" w="med" len="med"/>
                    </a:lnT>
                  </a:tcPr>
                </a:tc>
                <a:extLst>
                  <a:ext uri="{0D108BD9-81ED-4DB2-BD59-A6C34878D82A}">
                    <a16:rowId xmlns:a16="http://schemas.microsoft.com/office/drawing/2014/main" val="10002"/>
                  </a:ext>
                </a:extLst>
              </a:tr>
              <a:tr h="715020">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情報システム</a:t>
                      </a:r>
                      <a:endParaRPr kumimoji="1" lang="en-US" altLang="ja-JP" sz="1300" b="1" dirty="0" smtClean="0">
                        <a:latin typeface="ＭＳ ゴシック" panose="020B0609070205080204" pitchFamily="49" charset="-128"/>
                        <a:ea typeface="ＭＳ ゴシック" panose="020B0609070205080204" pitchFamily="49" charset="-128"/>
                      </a:endParaRPr>
                    </a:p>
                    <a:p>
                      <a:pPr algn="l"/>
                      <a:r>
                        <a:rPr kumimoji="1" lang="ja-JP" altLang="en-US" sz="1300" b="1" dirty="0" smtClean="0">
                          <a:latin typeface="ＭＳ ゴシック" panose="020B0609070205080204" pitchFamily="49" charset="-128"/>
                          <a:ea typeface="ＭＳ ゴシック" panose="020B0609070205080204" pitchFamily="49" charset="-128"/>
                        </a:rPr>
                        <a:t>の管理</a:t>
                      </a:r>
                      <a:endParaRPr kumimoji="1" lang="ja-JP" altLang="en-US" sz="1300" b="1" dirty="0">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・住民基本台帳等システム　　　・戸籍情報システム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・税務事務システム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・総合福祉システム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・国民健康保険システム　　 　　・介護保険システム</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・統合基盤・ネットワークシステム　　　　　　　　　　　　　　　など</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・共通的なシステム管理の集約と共同利用により、住民サービスを円滑　</a:t>
                      </a:r>
                      <a:endParaRPr kumimoji="1" lang="en-US" altLang="ja-JP"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に提供するとともに、特別区のコストの抑制、業務の効率性等を考慮</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r h="1921617">
                <a:tc>
                  <a:txBody>
                    <a:bodyPr/>
                    <a:lstStyle/>
                    <a:p>
                      <a:pPr algn="l"/>
                      <a:r>
                        <a:rPr kumimoji="1" lang="ja-JP" altLang="en-US" sz="1300" b="1" dirty="0" smtClean="0">
                          <a:latin typeface="ＭＳ ゴシック" panose="020B0609070205080204" pitchFamily="49" charset="-128"/>
                          <a:ea typeface="ＭＳ ゴシック" panose="020B0609070205080204" pitchFamily="49" charset="-128"/>
                        </a:rPr>
                        <a:t>施設の管理</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等</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a:txBody>
                  <a:tcPr anchor="ctr"/>
                </a:tc>
                <a:tc>
                  <a:txBody>
                    <a:bodyPr/>
                    <a:lstStyle/>
                    <a:p>
                      <a:r>
                        <a:rPr kumimoji="1" lang="ja-JP" altLang="en-US" sz="11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zh-TW"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児童自立支援施設</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・児童養護施設</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・生活保護施設</a:t>
                      </a:r>
                      <a:r>
                        <a:rPr kumimoji="1" lang="ja-JP" altLang="en-US" sz="105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・心身障が</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者リハビリテーションセンター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・特別養護老人ホーム等（弘済院）</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＜市民利用施設＞</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・信太山青少年野外活動センター　　・長居ユースホステル </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・青少年センタ－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・こども文化センター　</a:t>
                      </a:r>
                      <a:r>
                        <a:rPr kumimoji="1" lang="ja-JP" altLang="en-US" sz="10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者スポーツセンター</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・中央体育館　　・大阪プール　　・靱テニスセンター、靱庭球場</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zh-TW" altLang="en-US"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a:t>
                      </a: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・動物管理センター　　・斎場　　・霊園</a:t>
                      </a:r>
                      <a:endPar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・処分検討地等にかかる管理・処分</a:t>
                      </a:r>
                      <a:endParaRPr kumimoji="1" lang="zh-TW" altLang="en-US" sz="1050" u="sng"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が偏在しており、特別区の区域を越えて利用される施設の</a:t>
                      </a:r>
                      <a:endParaRPr kumimoji="1" lang="en-US" altLang="ja-JP"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共同管理により、住民負担やサービスの公平性等を考慮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・施設の更新等にかかる効率的・効果的な財源投入、財産の有効</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な活用・処分などを考慮</a:t>
                      </a: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4"/>
                  </a:ext>
                </a:extLst>
              </a:tr>
            </a:tbl>
          </a:graphicData>
        </a:graphic>
      </p:graphicFrame>
      <p:sp>
        <p:nvSpPr>
          <p:cNvPr id="6" name="正方形/長方形 27"/>
          <p:cNvSpPr>
            <a:spLocks noChangeArrowheads="1"/>
          </p:cNvSpPr>
          <p:nvPr/>
        </p:nvSpPr>
        <p:spPr bwMode="auto">
          <a:xfrm>
            <a:off x="8869486" y="659906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0832" y="188640"/>
            <a:ext cx="2864768"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事務事業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185592" y="5158050"/>
            <a:ext cx="7632848" cy="652200"/>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◆特別区間における住民負担やサービスの公平性等を確保</a:t>
            </a:r>
            <a:endParaRPr lang="en-US" altLang="ja-JP" sz="1300" b="1" strike="sng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◆共通的なシステム管理や所在地が偏在する施設の管理等について、共同化・集約化することにより、</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効率的・効果的に事務を執行、財産を管理・処分</a:t>
            </a:r>
            <a:endParaRPr lang="en-US" altLang="ja-JP"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704528" y="5014033"/>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9" name="二等辺三角形 8"/>
          <p:cNvSpPr/>
          <p:nvPr/>
        </p:nvSpPr>
        <p:spPr>
          <a:xfrm rot="10800000">
            <a:off x="2835169" y="4940490"/>
            <a:ext cx="4248475" cy="17742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 name="正方形/長方形 3"/>
          <p:cNvSpPr/>
          <p:nvPr/>
        </p:nvSpPr>
        <p:spPr>
          <a:xfrm>
            <a:off x="488504" y="5881040"/>
            <a:ext cx="9001000" cy="780751"/>
          </a:xfrm>
          <a:prstGeom prst="rect">
            <a:avLst/>
          </a:prstGeom>
          <a:noFill/>
          <a:ln w="1587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◇以下の一部事務組合又は広域連合で実施している事務については、特別区設置の日以後においても、 引き続き、当該一部事務組合又は広域</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5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連合で実施</a:t>
            </a:r>
            <a:endParaRPr lang="en-US" altLang="ja-JP" sz="11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（水防事務）</a:t>
            </a:r>
            <a:r>
              <a:rPr lang="ja-JP" altLang="en-US" sz="1000" dirty="0">
                <a:solidFill>
                  <a:schemeClr val="tx1"/>
                </a:solidFill>
                <a:latin typeface="ＭＳ Ｐゴシック" panose="020B0600070205080204" pitchFamily="50" charset="-128"/>
                <a:ea typeface="ＭＳ Ｐゴシック" panose="020B0600070205080204" pitchFamily="50" charset="-128"/>
              </a:rPr>
              <a:t>淀川左岸水防事務組合、淀川右岸水防事務組合、大和川右岸水防事務</a:t>
            </a:r>
            <a:r>
              <a:rPr lang="ja-JP" altLang="en-US" sz="1000" dirty="0" smtClean="0">
                <a:solidFill>
                  <a:schemeClr val="tx1"/>
                </a:solidFill>
                <a:latin typeface="ＭＳ Ｐゴシック" panose="020B0600070205080204" pitchFamily="50" charset="-128"/>
                <a:ea typeface="ＭＳ Ｐゴシック" panose="020B0600070205080204" pitchFamily="50" charset="-128"/>
              </a:rPr>
              <a:t>組合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（後期高齢者医療事業）</a:t>
            </a:r>
            <a:r>
              <a:rPr lang="ja-JP" altLang="en-US" sz="1000" dirty="0">
                <a:solidFill>
                  <a:schemeClr val="tx1"/>
                </a:solidFill>
                <a:latin typeface="+mn-ea"/>
              </a:rPr>
              <a:t>大阪府後期高齢者医療広域連合</a:t>
            </a:r>
            <a:endParaRPr lang="en-US" altLang="ja-JP" sz="1000" dirty="0">
              <a:solidFill>
                <a:schemeClr val="tx1"/>
              </a:solidFill>
              <a:latin typeface="+mn-ea"/>
            </a:endParaRPr>
          </a:p>
          <a:p>
            <a:r>
              <a:rPr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（一般廃棄物処理・処分</a:t>
            </a:r>
            <a:r>
              <a:rPr lang="ja-JP" altLang="en-US" sz="10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zh-TW" altLang="en-US" sz="1000" dirty="0" smtClean="0">
                <a:solidFill>
                  <a:schemeClr val="tx1"/>
                </a:solidFill>
                <a:latin typeface="+mn-ea"/>
              </a:rPr>
              <a:t>大阪</a:t>
            </a:r>
            <a:r>
              <a:rPr lang="zh-TW" altLang="en-US" sz="1000" dirty="0">
                <a:solidFill>
                  <a:schemeClr val="tx1"/>
                </a:solidFill>
                <a:latin typeface="+mn-ea"/>
              </a:rPr>
              <a:t>広域環境施設組合</a:t>
            </a:r>
            <a:endParaRPr kumimoji="1" lang="ja-JP" altLang="en-US" sz="10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3" name="角丸四角形 2"/>
          <p:cNvSpPr/>
          <p:nvPr/>
        </p:nvSpPr>
        <p:spPr>
          <a:xfrm>
            <a:off x="189413" y="548680"/>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64998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一部事務組合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5" name="正方形/長方形 27"/>
          <p:cNvSpPr>
            <a:spLocks noChangeArrowheads="1"/>
          </p:cNvSpPr>
          <p:nvPr/>
        </p:nvSpPr>
        <p:spPr bwMode="auto">
          <a:xfrm>
            <a:off x="8874125" y="-30336"/>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３</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 5"/>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（３）組織体制</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p:cNvSpPr/>
          <p:nvPr/>
        </p:nvSpPr>
        <p:spPr>
          <a:xfrm>
            <a:off x="520791" y="694437"/>
            <a:ext cx="2014544" cy="360362"/>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sz="1600" b="1" dirty="0">
                <a:solidFill>
                  <a:srgbClr val="000000"/>
                </a:solidFill>
                <a:latin typeface="ＭＳ Ｐゴシック" charset="-128"/>
                <a:ea typeface="Meiryo UI"/>
                <a:cs typeface="Meiryo UI"/>
              </a:rPr>
              <a:t>＜職員数の考え方＞</a:t>
            </a:r>
            <a:endParaRPr lang="ja-JP" altLang="en-US" sz="1600" dirty="0">
              <a:solidFill>
                <a:srgbClr val="000000"/>
              </a:solidFill>
              <a:latin typeface="ＭＳ Ｐゴシック" charset="-128"/>
            </a:endParaRPr>
          </a:p>
        </p:txBody>
      </p:sp>
      <p:graphicFrame>
        <p:nvGraphicFramePr>
          <p:cNvPr id="15" name="Group 63"/>
          <p:cNvGraphicFramePr>
            <a:graphicFrameLocks noGrp="1"/>
          </p:cNvGraphicFramePr>
          <p:nvPr>
            <p:extLst>
              <p:ext uri="{D42A27DB-BD31-4B8C-83A1-F6EECF244321}">
                <p14:modId xmlns:p14="http://schemas.microsoft.com/office/powerpoint/2010/main" val="3335556049"/>
              </p:ext>
            </p:extLst>
          </p:nvPr>
        </p:nvGraphicFramePr>
        <p:xfrm>
          <a:off x="1317013" y="1424442"/>
          <a:ext cx="7814703" cy="4627697"/>
        </p:xfrm>
        <a:graphic>
          <a:graphicData uri="http://schemas.openxmlformats.org/drawingml/2006/table">
            <a:tbl>
              <a:tblPr/>
              <a:tblGrid>
                <a:gridCol w="1987133">
                  <a:extLst>
                    <a:ext uri="{9D8B030D-6E8A-4147-A177-3AD203B41FA5}">
                      <a16:colId xmlns:a16="http://schemas.microsoft.com/office/drawing/2014/main" val="20000"/>
                    </a:ext>
                  </a:extLst>
                </a:gridCol>
                <a:gridCol w="4817206">
                  <a:extLst>
                    <a:ext uri="{9D8B030D-6E8A-4147-A177-3AD203B41FA5}">
                      <a16:colId xmlns:a16="http://schemas.microsoft.com/office/drawing/2014/main" val="20001"/>
                    </a:ext>
                  </a:extLst>
                </a:gridCol>
                <a:gridCol w="1010364">
                  <a:extLst>
                    <a:ext uri="{9D8B030D-6E8A-4147-A177-3AD203B41FA5}">
                      <a16:colId xmlns:a16="http://schemas.microsoft.com/office/drawing/2014/main" val="20002"/>
                    </a:ext>
                  </a:extLst>
                </a:gridCol>
              </a:tblGrid>
              <a:tr h="36195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事務内容</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職員数</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lumMod val="40000"/>
                        <a:lumOff val="60000"/>
                      </a:schemeClr>
                    </a:solidFill>
                  </a:tcPr>
                </a:tc>
                <a:extLst>
                  <a:ext uri="{0D108BD9-81ED-4DB2-BD59-A6C34878D82A}">
                    <a16:rowId xmlns:a16="http://schemas.microsoft.com/office/drawing/2014/main" val="10000"/>
                  </a:ext>
                </a:extLst>
              </a:tr>
              <a:tr h="126756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福祉部門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①介護保険事業（特別会計）</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窓口サービスについては、特別区</a:t>
                      </a:r>
                      <a:r>
                        <a:rPr kumimoji="1" lang="ja-JP" altLang="en-US" sz="10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（区役所（地域自治区の事務所））</a:t>
                      </a:r>
                      <a:r>
                        <a:rPr kumimoji="1" lang="ja-JP" altLang="en-US"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において実施</a:t>
                      </a:r>
                      <a:endParaRPr kumimoji="1" lang="en-US" altLang="ja-JP" sz="10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②福祉施設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＜直営施設＞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阿武山学園、長谷川羽曳野学園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＜指定管理施設＞弘済みらい園、弘済のぞみ園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③民間の児童</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養護施設・生活保護施設の認可・利用調整等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938151">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市民利用施設等部門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①市民利用施設</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＜指定管理施設＞こども文化センター、青少年</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センター 等</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②動物管理センター</a:t>
                      </a:r>
                    </a:p>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③</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斎場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霊園</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399002">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情報システム管理部門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住民情報系システム等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１００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810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総務・財産管理部門</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ct val="75000"/>
                        </a:lnSpc>
                        <a:spcBef>
                          <a:spcPct val="20000"/>
                        </a:spcBef>
                        <a:spcAft>
                          <a:spcPct val="0"/>
                        </a:spcAft>
                        <a:buClrTx/>
                        <a:buSzTx/>
                        <a:buFontTx/>
                        <a:buNone/>
                        <a:tabLst/>
                        <a:defRPr/>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①</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務</a:t>
                      </a:r>
                      <a:r>
                        <a:rPr kumimoji="1" lang="ja-JP" altLang="en-US" sz="11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部</a:t>
                      </a:r>
                      <a:r>
                        <a:rPr kumimoji="1" lang="ja-JP" altLang="en-US" sz="11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門：</a:t>
                      </a: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総務、会計、監査事務</a:t>
                      </a:r>
                      <a:endParaRPr kumimoji="1" lang="en-US" altLang="ja-JP"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base" latinLnBrk="0" hangingPunct="1">
                        <a:lnSpc>
                          <a:spcPct val="75000"/>
                        </a:lnSpc>
                        <a:spcBef>
                          <a:spcPct val="20000"/>
                        </a:spcBef>
                        <a:spcAft>
                          <a:spcPct val="0"/>
                        </a:spcAft>
                        <a:buClrTx/>
                        <a:buSzTx/>
                        <a:buFontTx/>
                        <a:buNone/>
                        <a:tabLst/>
                      </a:pPr>
                      <a:r>
                        <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②財産管理部門：処分検討地等</a:t>
                      </a: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r" defTabSz="914400" rtl="0" eaLnBrk="1" fontAlgn="ctr" latinLnBrk="0" hangingPunct="1">
                        <a:lnSpc>
                          <a:spcPct val="900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a:t>
                      </a:r>
                      <a:endParaRPr kumimoji="1" lang="ja-JP" altLang="en-US" sz="12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360000">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pPr>
                      <a:r>
                        <a:rPr kumimoji="1" lang="zh-TW"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非技能労務</a:t>
                      </a:r>
                      <a:r>
                        <a:rPr kumimoji="1" lang="zh-TW"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小計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pPr marL="0" marR="0" lvl="0" indent="0" algn="l" defTabSz="914400" rtl="0" eaLnBrk="1" fontAlgn="base" latinLnBrk="0" hangingPunct="1">
                        <a:lnSpc>
                          <a:spcPct val="90000"/>
                        </a:lnSpc>
                        <a:spcBef>
                          <a:spcPct val="20000"/>
                        </a:spcBef>
                        <a:spcAft>
                          <a:spcPct val="0"/>
                        </a:spcAft>
                        <a:buClrTx/>
                        <a:buSzTx/>
                        <a:buFontTx/>
                        <a:buNone/>
                        <a:tabLst/>
                      </a:pPr>
                      <a:endParaRPr kumimoji="1" lang="ja-JP" altLang="ja-JP" sz="1200" b="1" i="0" u="none" strike="noStrike" cap="none" normalizeH="0" baseline="0" dirty="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tx1">
                        <a:lumMod val="50000"/>
                        <a:lumOff val="50000"/>
                      </a:schemeClr>
                    </a:solidFill>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２７０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5"/>
                  </a:ext>
                </a:extLst>
              </a:tr>
              <a:tr h="360000">
                <a:tc gridSpan="2">
                  <a:txBody>
                    <a:bodyPr/>
                    <a:lstStyle/>
                    <a:p>
                      <a:pPr marL="0" marR="0" lvl="0" indent="0" algn="l"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技能労務</a:t>
                      </a: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職</a:t>
                      </a:r>
                      <a:r>
                        <a:rPr kumimoji="1" lang="ja-JP" altLang="en-US" sz="105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特別区設置当初時点）</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6"/>
                  </a:ext>
                </a:extLst>
              </a:tr>
              <a:tr h="360000">
                <a:tc gridSpan="2">
                  <a:txBody>
                    <a:bodyPr/>
                    <a:lstStyle/>
                    <a:p>
                      <a:pPr marL="0" marR="0" lvl="0" indent="0" algn="ctr" defTabSz="914400" rtl="0" eaLnBrk="1" fontAlgn="base" latinLnBrk="0" hangingPunct="1">
                        <a:lnSpc>
                          <a:spcPct val="90000"/>
                        </a:lnSpc>
                        <a:spcBef>
                          <a:spcPct val="20000"/>
                        </a:spcBef>
                        <a:spcAft>
                          <a:spcPct val="0"/>
                        </a:spcAft>
                        <a:buClrTx/>
                        <a:buSzTx/>
                        <a:buFontTx/>
                        <a:buNone/>
                        <a:tabLst/>
                      </a:pPr>
                      <a:r>
                        <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総　　　　　　計</a:t>
                      </a:r>
                    </a:p>
                  </a:txBody>
                  <a:tcPr marL="99033" marR="99033" marT="45714" marB="45714"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tc hMerge="1">
                  <a:txBody>
                    <a:bodyPr/>
                    <a:lstStyle/>
                    <a:p>
                      <a:endParaRPr kumimoji="1" lang="ja-JP" altLang="en-US"/>
                    </a:p>
                  </a:txBody>
                  <a:tcPr/>
                </a:tc>
                <a:tc>
                  <a:txBody>
                    <a:bodyPr/>
                    <a:lstStyle/>
                    <a:p>
                      <a:pPr marL="0" marR="0" lvl="0" indent="0" algn="r" defTabSz="914400" rtl="0" eaLnBrk="1" fontAlgn="base" latinLnBrk="0" hangingPunct="1">
                        <a:lnSpc>
                          <a:spcPct val="90000"/>
                        </a:lnSpc>
                        <a:spcBef>
                          <a:spcPct val="20000"/>
                        </a:spcBef>
                        <a:spcAft>
                          <a:spcPct val="0"/>
                        </a:spcAft>
                        <a:buClrTx/>
                        <a:buSzTx/>
                        <a:buFontTx/>
                        <a:buNone/>
                        <a:tabLst/>
                        <a:defRPr/>
                      </a:pPr>
                      <a:r>
                        <a:rPr kumimoji="1" lang="ja-JP" altLang="en-US" sz="1200" b="1"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３１０</a:t>
                      </a:r>
                      <a:endParaRPr kumimoji="1" lang="ja-JP" altLang="en-US" sz="1200" b="1"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9033" marR="99033" marT="45714" marB="45714"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solidFill>
                      <a:schemeClr val="accent1">
                        <a:lumMod val="40000"/>
                        <a:lumOff val="60000"/>
                      </a:schemeClr>
                    </a:solidFill>
                  </a:tcPr>
                </a:tc>
                <a:extLst>
                  <a:ext uri="{0D108BD9-81ED-4DB2-BD59-A6C34878D82A}">
                    <a16:rowId xmlns:a16="http://schemas.microsoft.com/office/drawing/2014/main" val="10007"/>
                  </a:ext>
                </a:extLst>
              </a:tr>
            </a:tbl>
          </a:graphicData>
        </a:graphic>
      </p:graphicFrame>
      <p:sp>
        <p:nvSpPr>
          <p:cNvPr id="16" name="Text Box 61"/>
          <p:cNvSpPr txBox="1">
            <a:spLocks noChangeArrowheads="1"/>
          </p:cNvSpPr>
          <p:nvPr/>
        </p:nvSpPr>
        <p:spPr bwMode="auto">
          <a:xfrm>
            <a:off x="1280592" y="6048998"/>
            <a:ext cx="7618655" cy="830997"/>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en-US" altLang="ja-JP"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各部門における詳細な配置については、一部事務組合と各特別区との協議により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決定</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職員数は端数処理の影響で、合計数において一致しない</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None/>
              <a:defRPr/>
            </a:pP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上記は経営形態見直し</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部門を除く部門の職員数。弘済院については、経営形態見直し</a:t>
            </a:r>
            <a:r>
              <a:rPr lang="ja-JP" altLang="en-US" sz="1200" dirty="0">
                <a:latin typeface="Meiryo UI" pitchFamily="50" charset="-128"/>
                <a:ea typeface="Meiryo UI" pitchFamily="50" charset="-128"/>
                <a:cs typeface="Meiryo UI" pitchFamily="50" charset="-128"/>
              </a:rPr>
              <a:t>を反映した職員数</a:t>
            </a:r>
            <a:r>
              <a:rPr lang="ja-JP" altLang="en-US" sz="1200" dirty="0" smtClean="0">
                <a:latin typeface="Meiryo UI" pitchFamily="50" charset="-128"/>
                <a:ea typeface="Meiryo UI" pitchFamily="50" charset="-128"/>
                <a:cs typeface="Meiryo UI" pitchFamily="50" charset="-128"/>
              </a:rPr>
              <a:t>を配置</a:t>
            </a:r>
            <a:endParaRPr lang="en-US" altLang="ja-JP" sz="1200" dirty="0" smtClean="0">
              <a:latin typeface="Meiryo UI" pitchFamily="50" charset="-128"/>
              <a:ea typeface="Meiryo UI" pitchFamily="50" charset="-128"/>
              <a:cs typeface="Meiryo UI" pitchFamily="50" charset="-128"/>
            </a:endParaRPr>
          </a:p>
          <a:p>
            <a:pPr eaLnBrk="1" hangingPunct="1">
              <a:spcBef>
                <a:spcPct val="0"/>
              </a:spcBef>
              <a:buNone/>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　長谷川羽曳野学園は</a:t>
            </a:r>
            <a:r>
              <a:rPr lang="en-US" altLang="ja-JP" sz="1200" dirty="0" smtClean="0">
                <a:latin typeface="Meiryo UI" pitchFamily="50" charset="-128"/>
                <a:ea typeface="Meiryo UI" pitchFamily="50" charset="-128"/>
                <a:cs typeface="Meiryo UI" pitchFamily="50" charset="-128"/>
              </a:rPr>
              <a:t>H31</a:t>
            </a:r>
            <a:r>
              <a:rPr lang="ja-JP" altLang="en-US" sz="1200" dirty="0" smtClean="0">
                <a:latin typeface="Meiryo UI" pitchFamily="50" charset="-128"/>
                <a:ea typeface="Meiryo UI" pitchFamily="50" charset="-128"/>
                <a:cs typeface="Meiryo UI" pitchFamily="50" charset="-128"/>
              </a:rPr>
              <a:t>年</a:t>
            </a:r>
            <a:r>
              <a:rPr lang="en-US" altLang="ja-JP" sz="1200" dirty="0" smtClean="0">
                <a:latin typeface="Meiryo UI" pitchFamily="50" charset="-128"/>
                <a:ea typeface="Meiryo UI" pitchFamily="50" charset="-128"/>
                <a:cs typeface="Meiryo UI" pitchFamily="50" charset="-128"/>
              </a:rPr>
              <a:t>4</a:t>
            </a:r>
            <a:r>
              <a:rPr lang="ja-JP" altLang="en-US" sz="1200" dirty="0" smtClean="0">
                <a:latin typeface="Meiryo UI" pitchFamily="50" charset="-128"/>
                <a:ea typeface="Meiryo UI" pitchFamily="50" charset="-128"/>
                <a:cs typeface="Meiryo UI" pitchFamily="50" charset="-128"/>
              </a:rPr>
              <a:t>月から指定管理施設へ移行</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Rectangle 3"/>
          <p:cNvSpPr>
            <a:spLocks noChangeArrowheads="1"/>
          </p:cNvSpPr>
          <p:nvPr/>
        </p:nvSpPr>
        <p:spPr bwMode="auto">
          <a:xfrm>
            <a:off x="275655" y="3064622"/>
            <a:ext cx="789177" cy="256932"/>
          </a:xfrm>
          <a:prstGeom prst="rect">
            <a:avLst/>
          </a:prstGeom>
          <a:no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組合議会</a:t>
            </a:r>
          </a:p>
        </p:txBody>
      </p:sp>
      <p:sp>
        <p:nvSpPr>
          <p:cNvPr id="18" name="Line 5"/>
          <p:cNvSpPr>
            <a:spLocks noChangeShapeType="1"/>
          </p:cNvSpPr>
          <p:nvPr/>
        </p:nvSpPr>
        <p:spPr bwMode="auto">
          <a:xfrm rot="5400000">
            <a:off x="1189532" y="2198054"/>
            <a:ext cx="0" cy="252000"/>
          </a:xfrm>
          <a:prstGeom prst="line">
            <a:avLst/>
          </a:prstGeom>
          <a:noFill/>
          <a:ln w="31750">
            <a:solidFill>
              <a:schemeClr val="tx1"/>
            </a:solidFill>
            <a:round/>
            <a:headEnd/>
            <a:tailEnd/>
          </a:ln>
        </p:spPr>
        <p:txBody>
          <a:bodyPr wrap="none" anchor="ctr"/>
          <a:lstStyle/>
          <a:p>
            <a:endParaRPr lang="ja-JP" altLang="en-US"/>
          </a:p>
        </p:txBody>
      </p:sp>
      <p:sp>
        <p:nvSpPr>
          <p:cNvPr id="19" name="Rectangle 2"/>
          <p:cNvSpPr>
            <a:spLocks noChangeArrowheads="1"/>
          </p:cNvSpPr>
          <p:nvPr/>
        </p:nvSpPr>
        <p:spPr bwMode="auto">
          <a:xfrm>
            <a:off x="272480" y="1898604"/>
            <a:ext cx="789177" cy="763736"/>
          </a:xfrm>
          <a:prstGeom prst="rect">
            <a:avLst/>
          </a:prstGeom>
          <a:solidFill>
            <a:srgbClr val="FFCC99"/>
          </a:solidFill>
          <a:ln w="19050" algn="ctr">
            <a:solidFill>
              <a:schemeClr val="tx1"/>
            </a:solidFill>
            <a:miter lim="800000"/>
            <a:headEnd/>
            <a:tailEnd/>
          </a:ln>
        </p:spPr>
        <p:txBody>
          <a:bodyPr wrap="none" anchor="ctr"/>
          <a:lstStyle/>
          <a:p>
            <a:pPr algn="ctr"/>
            <a:r>
              <a:rPr lang="ja-JP" altLang="en-US" sz="1400" dirty="0">
                <a:latin typeface="Meiryo UI" pitchFamily="50" charset="-128"/>
                <a:ea typeface="Meiryo UI" pitchFamily="50" charset="-128"/>
                <a:cs typeface="Meiryo UI" pitchFamily="50" charset="-128"/>
              </a:rPr>
              <a:t>組合</a:t>
            </a:r>
            <a:endParaRPr lang="en-US" altLang="ja-JP" sz="1400" dirty="0">
              <a:latin typeface="Meiryo UI" pitchFamily="50" charset="-128"/>
              <a:ea typeface="Meiryo UI" pitchFamily="50" charset="-128"/>
              <a:cs typeface="Meiryo UI" pitchFamily="50" charset="-128"/>
            </a:endParaRPr>
          </a:p>
          <a:p>
            <a:pPr algn="ctr"/>
            <a:r>
              <a:rPr lang="ja-JP" altLang="en-US" sz="1400" dirty="0">
                <a:latin typeface="Meiryo UI" pitchFamily="50" charset="-128"/>
                <a:ea typeface="Meiryo UI" pitchFamily="50" charset="-128"/>
                <a:cs typeface="Meiryo UI" pitchFamily="50" charset="-128"/>
              </a:rPr>
              <a:t>管理者</a:t>
            </a:r>
          </a:p>
        </p:txBody>
      </p:sp>
      <p:sp>
        <p:nvSpPr>
          <p:cNvPr id="20" name="Text Box 61"/>
          <p:cNvSpPr txBox="1">
            <a:spLocks noChangeArrowheads="1"/>
          </p:cNvSpPr>
          <p:nvPr/>
        </p:nvSpPr>
        <p:spPr bwMode="auto">
          <a:xfrm>
            <a:off x="1290975" y="950556"/>
            <a:ext cx="7874018" cy="477054"/>
          </a:xfrm>
          <a:prstGeom prst="rect">
            <a:avLst/>
          </a:prstGeom>
          <a:noFill/>
          <a:ln w="19050">
            <a:noFill/>
            <a:prstDash val="sysDot"/>
            <a:miter lim="800000"/>
            <a:headEnd/>
            <a:tailEnd/>
          </a:ln>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spcBef>
                <a:spcPct val="0"/>
              </a:spcBef>
              <a:buFontTx/>
              <a:buNone/>
              <a:defRPr/>
            </a:pPr>
            <a:r>
              <a:rPr lang="ja-JP" altLang="en-US" sz="1400" dirty="0">
                <a:latin typeface="Meiryo UI" panose="020B0604030504040204" pitchFamily="50" charset="-128"/>
                <a:ea typeface="Meiryo UI" panose="020B0604030504040204" pitchFamily="50" charset="-128"/>
                <a:cs typeface="Meiryo UI" panose="020B0604030504040204" pitchFamily="50" charset="-128"/>
              </a:rPr>
              <a:t>事務分担（案）で、一部事務組合に仕分けられた事務に従事する職員数を一部事務組合に配置</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spcBef>
                <a:spcPct val="0"/>
              </a:spcBef>
              <a:buFontTx/>
              <a:buNone/>
              <a:defRPr/>
            </a:pPr>
            <a:r>
              <a:rPr lang="ja-JP" altLang="en-US" sz="1100" dirty="0">
                <a:latin typeface="Meiryo UI" panose="020B0604030504040204" pitchFamily="50" charset="-128"/>
                <a:ea typeface="Meiryo UI" panose="020B0604030504040204" pitchFamily="50" charset="-128"/>
                <a:cs typeface="Meiryo UI" panose="020B0604030504040204" pitchFamily="50" charset="-128"/>
              </a:rPr>
              <a:t>（総務部門については、全国の一部事務組合における総務部門の割合から算出）</a:t>
            </a:r>
          </a:p>
        </p:txBody>
      </p:sp>
    </p:spTree>
    <p:extLst>
      <p:ext uri="{BB962C8B-B14F-4D97-AF65-F5344CB8AC3E}">
        <p14:creationId xmlns:p14="http://schemas.microsoft.com/office/powerpoint/2010/main" val="527987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a:t>
            </a:r>
            <a:r>
              <a:rPr lang="ja-JP" altLang="en-US" sz="2000" b="1" dirty="0">
                <a:solidFill>
                  <a:prstClr val="black"/>
                </a:solidFill>
                <a:latin typeface="Meiryo UI" pitchFamily="50" charset="-128"/>
                <a:ea typeface="Meiryo UI" pitchFamily="50" charset="-128"/>
                <a:cs typeface="Meiryo UI" pitchFamily="50" charset="-128"/>
              </a:rPr>
              <a:t>　大阪特別区事務組合（仮称）の規約＜イメージ</a:t>
            </a:r>
            <a:r>
              <a:rPr lang="ja-JP" altLang="en-US" sz="2000" b="1" dirty="0" smtClean="0">
                <a:solidFill>
                  <a:prstClr val="black"/>
                </a:solidFill>
                <a:latin typeface="Meiryo UI" pitchFamily="50" charset="-128"/>
                <a:ea typeface="Meiryo UI" pitchFamily="50" charset="-128"/>
                <a:cs typeface="Meiryo UI" pitchFamily="50" charset="-128"/>
              </a:rPr>
              <a:t>＞</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 name="正方形/長方形 27"/>
          <p:cNvSpPr>
            <a:spLocks noChangeArrowheads="1"/>
          </p:cNvSpPr>
          <p:nvPr/>
        </p:nvSpPr>
        <p:spPr bwMode="auto">
          <a:xfrm>
            <a:off x="8874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４</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bwMode="auto">
          <a:xfrm>
            <a:off x="6629400" y="1527595"/>
            <a:ext cx="1524000" cy="32384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組合管理者</a:t>
            </a:r>
          </a:p>
        </p:txBody>
      </p:sp>
      <p:sp>
        <p:nvSpPr>
          <p:cNvPr id="26" name="正方形/長方形 25"/>
          <p:cNvSpPr/>
          <p:nvPr/>
        </p:nvSpPr>
        <p:spPr bwMode="auto">
          <a:xfrm>
            <a:off x="7686676" y="2615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福祉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sp>
        <p:nvSpPr>
          <p:cNvPr id="27" name="正方形/長方形 26"/>
          <p:cNvSpPr/>
          <p:nvPr/>
        </p:nvSpPr>
        <p:spPr bwMode="auto">
          <a:xfrm>
            <a:off x="8343899" y="2037906"/>
            <a:ext cx="1219200" cy="293547"/>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会計管理者</a:t>
            </a:r>
          </a:p>
        </p:txBody>
      </p:sp>
      <p:cxnSp>
        <p:nvCxnSpPr>
          <p:cNvPr id="28" name="直線コネクタ 27"/>
          <p:cNvCxnSpPr>
            <a:stCxn id="25" idx="2"/>
          </p:cNvCxnSpPr>
          <p:nvPr/>
        </p:nvCxnSpPr>
        <p:spPr bwMode="auto">
          <a:xfrm>
            <a:off x="7391400" y="1851444"/>
            <a:ext cx="0" cy="2598062"/>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0" name="正方形/長方形 29"/>
          <p:cNvSpPr/>
          <p:nvPr/>
        </p:nvSpPr>
        <p:spPr bwMode="auto">
          <a:xfrm>
            <a:off x="5719483" y="5229200"/>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公平委員会</a:t>
            </a:r>
          </a:p>
        </p:txBody>
      </p:sp>
      <p:sp>
        <p:nvSpPr>
          <p:cNvPr id="31" name="正方形/長方形 30"/>
          <p:cNvSpPr/>
          <p:nvPr/>
        </p:nvSpPr>
        <p:spPr bwMode="auto">
          <a:xfrm>
            <a:off x="5719483" y="4725144"/>
            <a:ext cx="1367117" cy="295742"/>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監査委員</a:t>
            </a:r>
          </a:p>
        </p:txBody>
      </p:sp>
      <p:cxnSp>
        <p:nvCxnSpPr>
          <p:cNvPr id="32" name="直線コネクタ 31"/>
          <p:cNvCxnSpPr>
            <a:endCxn id="27" idx="1"/>
          </p:cNvCxnSpPr>
          <p:nvPr/>
        </p:nvCxnSpPr>
        <p:spPr bwMode="auto">
          <a:xfrm>
            <a:off x="7391400" y="2184680"/>
            <a:ext cx="952499"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3" name="正方形/長方形 32"/>
          <p:cNvSpPr/>
          <p:nvPr/>
        </p:nvSpPr>
        <p:spPr bwMode="auto">
          <a:xfrm>
            <a:off x="5486400" y="951217"/>
            <a:ext cx="4222376" cy="4784565"/>
          </a:xfrm>
          <a:prstGeom prst="rect">
            <a:avLst/>
          </a:prstGeom>
          <a:no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Arial" charset="0"/>
            </a:endParaRPr>
          </a:p>
        </p:txBody>
      </p:sp>
      <p:sp>
        <p:nvSpPr>
          <p:cNvPr id="34" name="正方形/長方形 33"/>
          <p:cNvSpPr/>
          <p:nvPr/>
        </p:nvSpPr>
        <p:spPr bwMode="auto">
          <a:xfrm>
            <a:off x="5486400" y="841795"/>
            <a:ext cx="4222376" cy="457200"/>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執行機関</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5486401" y="5860473"/>
            <a:ext cx="4222376" cy="684447"/>
          </a:xfrm>
          <a:prstGeom prst="rect">
            <a:avLst/>
          </a:prstGeom>
          <a:solidFill>
            <a:srgbClr val="1F497D">
              <a:lumMod val="40000"/>
              <a:lumOff val="60000"/>
            </a:srgbClr>
          </a:solidFill>
          <a:ln w="12700" cap="flat" cmpd="sng" algn="ctr">
            <a:solidFill>
              <a:sysClr val="windowText" lastClr="00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組合議会</a:t>
            </a:r>
            <a:endParaRPr kumimoji="0"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角丸四角形 35"/>
          <p:cNvSpPr/>
          <p:nvPr/>
        </p:nvSpPr>
        <p:spPr>
          <a:xfrm>
            <a:off x="5343900" y="53604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smtClean="0">
                <a:solidFill>
                  <a:srgbClr val="000000"/>
                </a:solidFill>
                <a:latin typeface="ＭＳ Ｐゴシック" pitchFamily="50" charset="-128"/>
                <a:ea typeface="Meiryo UI"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ＭＳ Ｐゴシック" pitchFamily="50" charset="-128"/>
                <a:ea typeface="Meiryo UI" pitchFamily="50" charset="-128"/>
                <a:cs typeface="Meiryo UI" pitchFamily="50" charset="-128"/>
              </a:rPr>
              <a:t>組織図</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37" name="AutoShape 16"/>
          <p:cNvSpPr>
            <a:spLocks noChangeArrowheads="1"/>
          </p:cNvSpPr>
          <p:nvPr/>
        </p:nvSpPr>
        <p:spPr bwMode="auto">
          <a:xfrm>
            <a:off x="394440" y="837793"/>
            <a:ext cx="4777635" cy="5701699"/>
          </a:xfrm>
          <a:prstGeom prst="roundRect">
            <a:avLst>
              <a:gd name="adj" fmla="val 0"/>
            </a:avLst>
          </a:prstGeom>
          <a:solidFill>
            <a:schemeClr val="accent6">
              <a:lumMod val="40000"/>
              <a:lumOff val="60000"/>
            </a:schemeClr>
          </a:solidFill>
          <a:ln w="12700">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endParaRPr lang="en-US" altLang="ja-JP" sz="3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名称）</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大阪特別区事務組合（仮称）という。</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6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（組合の構成団体）</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a:t>
            </a:r>
            <a:r>
              <a:rPr kumimoji="1" lang="ja-JP" altLang="en-US" sz="1100" b="0" i="0" strike="noStrike" kern="0" cap="none" spc="0" normalizeH="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・をもって組織する。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共同処理する事務）</a:t>
            </a:r>
            <a:endParaRPr kumimoji="1" lang="en-US" altLang="ja-JP" sz="3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・組合は、○○</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に関する</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事務、△△に関する事務、□□に関する事務を共同</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処理する。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事務所の位置）</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・組合の事務所は、</a:t>
            </a:r>
            <a:r>
              <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におく。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議会の組織及び議員の選挙</a:t>
            </a:r>
            <a:r>
              <a:rPr kumimoji="1" lang="ja-JP" altLang="en-US" sz="1200" b="1"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の</a:t>
            </a:r>
            <a:r>
              <a:rPr kumimoji="1" lang="ja-JP" altLang="en-US"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方法）</a:t>
            </a:r>
            <a:endParaRPr kumimoji="1" lang="en-US" altLang="ja-JP" sz="1200" b="1"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・組合議会の議員定数は○人とし、構成団体の議会において、当該構成団体の</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うちから、</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a:t>
            </a:r>
            <a:r>
              <a:rPr kumimoji="1" lang="ja-JP" altLang="en-US" sz="1100" b="0" i="0"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にあって</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は△人を、</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区にあって</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人を、・・・、それぞれ選</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挙する。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議員の任期は、当該構成団体の議会の任期による。ただし、補欠議員の任</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期は、前任者の残任期間とする。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・組合の議会は、組合議員のうちから議長及び副議長各１人を選挙しなければな</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らない。</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（組合の</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執行機関の組織及び選任の方法）</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組合</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に管理者、副管理者及び会計管理者各</a:t>
            </a: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管理者は、構成団体の長の互選により定める。</a:t>
            </a:r>
            <a:endParaRPr lang="en-US" altLang="ja-JP" sz="11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・副管理者は、管理者である構成団体の長以外の構成団体の長のうちから管理</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者が選任する。</a:t>
            </a:r>
            <a:endParaRPr lang="en-US" altLang="ja-JP" sz="1100" b="0" kern="0" noProof="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・上記のほか、組合に必要な職員を置き、管理者が任命する。</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（監査</a:t>
            </a: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委員</a:t>
            </a:r>
            <a:r>
              <a:rPr kumimoji="1" lang="ja-JP" altLang="en-US"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rPr>
              <a:t>）</a:t>
            </a:r>
            <a:endParaRPr kumimoji="1" lang="en-US" altLang="ja-JP" sz="12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1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・組合に監査委員◆人を置く。</a:t>
            </a:r>
            <a:endParaRPr kumimoji="1" lang="en-US" altLang="ja-JP" sz="11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endParaRPr lang="en-US" altLang="ja-JP" sz="6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（経費の支弁の方法）</a:t>
            </a:r>
            <a:endParaRPr lang="en-US" altLang="ja-JP" sz="12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lvl="0" eaLnBrk="1" fontAlgn="base" hangingPunct="1">
              <a:spcBef>
                <a:spcPct val="0"/>
              </a:spcBef>
              <a:spcAft>
                <a:spcPct val="0"/>
              </a:spcAft>
              <a:defRPr/>
            </a:pPr>
            <a:r>
              <a:rPr lang="ja-JP" altLang="en-US"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・構成団体の負担金、◇◇に係る収入その他の収入をもって充てる。</a:t>
            </a:r>
            <a:endParaRPr lang="en-US" altLang="ja-JP" sz="11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lang="en-US" altLang="ja-JP" sz="1200" b="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1200" b="0" i="0" u="none" strike="noStrike" kern="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eiryo UI" panose="020B0604030504040204" pitchFamily="50" charset="-128"/>
            </a:endParaRPr>
          </a:p>
        </p:txBody>
      </p:sp>
      <p:cxnSp>
        <p:nvCxnSpPr>
          <p:cNvPr id="38" name="直線コネクタ 37"/>
          <p:cNvCxnSpPr>
            <a:endCxn id="26" idx="1"/>
          </p:cNvCxnSpPr>
          <p:nvPr/>
        </p:nvCxnSpPr>
        <p:spPr bwMode="auto">
          <a:xfrm>
            <a:off x="7391400" y="2741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39" name="正方形/長方形 38"/>
          <p:cNvSpPr/>
          <p:nvPr/>
        </p:nvSpPr>
        <p:spPr bwMode="auto">
          <a:xfrm>
            <a:off x="7686676" y="3200679"/>
            <a:ext cx="1586804" cy="230271"/>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a:solidFill>
                  <a:prstClr val="black"/>
                </a:solidFill>
                <a:latin typeface="ＭＳ ゴシック" panose="020B0609070205080204" pitchFamily="49" charset="-128"/>
                <a:ea typeface="ＭＳ ゴシック" panose="020B0609070205080204" pitchFamily="49" charset="-128"/>
              </a:rPr>
              <a:t>市民利用施設</a:t>
            </a: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等</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p>
        </p:txBody>
      </p:sp>
      <p:cxnSp>
        <p:nvCxnSpPr>
          <p:cNvPr id="40" name="直線コネクタ 39"/>
          <p:cNvCxnSpPr>
            <a:endCxn id="39" idx="1"/>
          </p:cNvCxnSpPr>
          <p:nvPr/>
        </p:nvCxnSpPr>
        <p:spPr bwMode="auto">
          <a:xfrm>
            <a:off x="7405688" y="3314700"/>
            <a:ext cx="280988" cy="1115"/>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1" name="正方形/長方形 40"/>
          <p:cNvSpPr/>
          <p:nvPr/>
        </p:nvSpPr>
        <p:spPr bwMode="auto">
          <a:xfrm>
            <a:off x="7686676" y="3758125"/>
            <a:ext cx="1586804"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情報システム管理部門</a:t>
            </a:r>
          </a:p>
        </p:txBody>
      </p:sp>
      <p:cxnSp>
        <p:nvCxnSpPr>
          <p:cNvPr id="42" name="直線コネクタ 41"/>
          <p:cNvCxnSpPr>
            <a:endCxn id="41" idx="1"/>
          </p:cNvCxnSpPr>
          <p:nvPr/>
        </p:nvCxnSpPr>
        <p:spPr bwMode="auto">
          <a:xfrm>
            <a:off x="7391400" y="3884214"/>
            <a:ext cx="295276" cy="1"/>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43" name="正方形/長方形 42"/>
          <p:cNvSpPr/>
          <p:nvPr/>
        </p:nvSpPr>
        <p:spPr bwMode="auto">
          <a:xfrm>
            <a:off x="7696200" y="4323416"/>
            <a:ext cx="1577280" cy="252179"/>
          </a:xfrm>
          <a:prstGeom prst="rect">
            <a:avLst/>
          </a:prstGeom>
          <a:solidFill>
            <a:srgbClr val="F79646">
              <a:lumMod val="40000"/>
              <a:lumOff val="60000"/>
            </a:srgbClr>
          </a:solidFill>
          <a:ln w="9525">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ja-JP" altLang="en-US" sz="1100" kern="0" dirty="0" smtClean="0">
                <a:solidFill>
                  <a:prstClr val="black"/>
                </a:solidFill>
                <a:latin typeface="ＭＳ ゴシック" panose="020B0609070205080204" pitchFamily="49" charset="-128"/>
                <a:ea typeface="ＭＳ ゴシック" panose="020B0609070205080204" pitchFamily="49" charset="-128"/>
              </a:rPr>
              <a:t>総務・財産管理</a:t>
            </a:r>
            <a:r>
              <a:rPr kumimoji="0" lang="ja-JP" altLang="en-US"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部門</a:t>
            </a:r>
            <a:endParaRPr kumimoji="0" lang="en-US" altLang="ja-JP" sz="110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p:txBody>
      </p:sp>
      <p:cxnSp>
        <p:nvCxnSpPr>
          <p:cNvPr id="44" name="直線コネクタ 43"/>
          <p:cNvCxnSpPr>
            <a:endCxn id="43" idx="1"/>
          </p:cNvCxnSpPr>
          <p:nvPr/>
        </p:nvCxnSpPr>
        <p:spPr bwMode="auto">
          <a:xfrm>
            <a:off x="7391400" y="4449506"/>
            <a:ext cx="304800" cy="0"/>
          </a:xfrm>
          <a:prstGeom prst="line">
            <a:avLst/>
          </a:prstGeom>
          <a:solidFill>
            <a:srgbClr val="FFFF99"/>
          </a:solidFill>
          <a:ln w="25400" cap="flat" cmpd="sng" algn="ctr">
            <a:solidFill>
              <a:sysClr val="windowText" lastClr="000000"/>
            </a:solidFill>
            <a:prstDash val="solid"/>
            <a:round/>
            <a:headEnd type="none" w="med" len="med"/>
            <a:tailEnd type="none" w="med" len="med"/>
          </a:ln>
          <a:effectLst/>
        </p:spPr>
      </p:cxnSp>
      <p:sp>
        <p:nvSpPr>
          <p:cNvPr id="24" name="角丸四角形 23"/>
          <p:cNvSpPr/>
          <p:nvPr/>
        </p:nvSpPr>
        <p:spPr>
          <a:xfrm>
            <a:off x="223464" y="533067"/>
            <a:ext cx="4222376"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500" b="1" kern="0" dirty="0">
                <a:solidFill>
                  <a:srgbClr val="000000"/>
                </a:solidFill>
                <a:latin typeface="ＭＳ Ｐゴシック" pitchFamily="50" charset="-128"/>
                <a:ea typeface="Meiryo UI" pitchFamily="50" charset="-128"/>
                <a:cs typeface="Meiryo UI" pitchFamily="50" charset="-128"/>
              </a:rPr>
              <a:t>■</a:t>
            </a:r>
            <a:r>
              <a:rPr kumimoji="0" lang="ja-JP" altLang="en-US" sz="1500" b="1" kern="0" dirty="0" smtClean="0">
                <a:solidFill>
                  <a:srgbClr val="000000"/>
                </a:solidFill>
                <a:latin typeface="ＭＳ Ｐゴシック" pitchFamily="50" charset="-128"/>
                <a:ea typeface="Meiryo UI" pitchFamily="50" charset="-128"/>
                <a:cs typeface="Meiryo UI" pitchFamily="50" charset="-128"/>
              </a:rPr>
              <a:t>規約（主な規定例）</a:t>
            </a:r>
            <a:endParaRPr kumimoji="0" lang="ja-JP" altLang="en-US" sz="1500" b="1" i="0" u="none" strike="noStrike" kern="0" cap="none" spc="0" normalizeH="0" baseline="0" noProof="0" dirty="0">
              <a:ln>
                <a:noFill/>
              </a:ln>
              <a:solidFill>
                <a:srgbClr val="000000"/>
              </a:solidFill>
              <a:effectLst/>
              <a:uLnTx/>
              <a:uFillTx/>
              <a:latin typeface="ＭＳ Ｐゴシック" pitchFamily="50" charset="-128"/>
              <a:ea typeface="ＭＳ Ｐゴシック"/>
            </a:endParaRPr>
          </a:p>
        </p:txBody>
      </p:sp>
      <p:sp>
        <p:nvSpPr>
          <p:cNvPr id="2" name="正方形/長方形 1"/>
          <p:cNvSpPr/>
          <p:nvPr/>
        </p:nvSpPr>
        <p:spPr>
          <a:xfrm>
            <a:off x="306756" y="6533707"/>
            <a:ext cx="5654355" cy="261610"/>
          </a:xfrm>
          <a:prstGeom prst="rect">
            <a:avLst/>
          </a:prstGeom>
        </p:spPr>
        <p:txBody>
          <a:bodyPr wrap="square">
            <a:spAutoFit/>
          </a:bodyPr>
          <a:lstStyle/>
          <a:p>
            <a:pPr lvl="0" fontAlgn="base">
              <a:spcBef>
                <a:spcPct val="0"/>
              </a:spcBef>
              <a:spcAft>
                <a:spcPct val="0"/>
              </a:spcAft>
              <a:defRPr/>
            </a:pPr>
            <a:r>
              <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zh-TW" altLang="en-US" sz="1100" kern="0" dirty="0" smtClean="0">
                <a:latin typeface="ＭＳ ゴシック" panose="020B0609070205080204" pitchFamily="49" charset="-128"/>
                <a:ea typeface="ＭＳ ゴシック" panose="020B0609070205080204" pitchFamily="49" charset="-128"/>
                <a:cs typeface="Meiryo UI" panose="020B0604030504040204" pitchFamily="50" charset="-128"/>
              </a:rPr>
              <a:t>大阪</a:t>
            </a:r>
            <a:r>
              <a:rPr lang="zh-TW" altLang="en-US" sz="1100" kern="0" dirty="0">
                <a:latin typeface="ＭＳ ゴシック" panose="020B0609070205080204" pitchFamily="49" charset="-128"/>
                <a:ea typeface="ＭＳ ゴシック" panose="020B0609070205080204" pitchFamily="49" charset="-128"/>
                <a:cs typeface="Meiryo UI" panose="020B0604030504040204" pitchFamily="50" charset="-128"/>
              </a:rPr>
              <a:t>広域環境施設</a:t>
            </a:r>
            <a:r>
              <a:rPr lang="zh-TW" altLang="en-US" sz="1100" kern="0" dirty="0" smtClean="0">
                <a:latin typeface="ＭＳ ゴシック" panose="020B0609070205080204" pitchFamily="49" charset="-128"/>
                <a:ea typeface="ＭＳ ゴシック" panose="020B0609070205080204" pitchFamily="49" charset="-128"/>
                <a:cs typeface="Meiryo UI" panose="020B0604030504040204" pitchFamily="50" charset="-128"/>
              </a:rPr>
              <a:t>組合</a:t>
            </a:r>
            <a:r>
              <a:rPr lang="ja-JP" altLang="en-US" sz="1100" kern="0" dirty="0" smtClean="0">
                <a:latin typeface="ＭＳ ゴシック" panose="020B0609070205080204" pitchFamily="49" charset="-128"/>
                <a:ea typeface="ＭＳ ゴシック" panose="020B0609070205080204" pitchFamily="49" charset="-128"/>
                <a:cs typeface="Meiryo UI" panose="020B0604030504040204" pitchFamily="50" charset="-128"/>
              </a:rPr>
              <a:t>規約</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を</a:t>
            </a:r>
            <a:r>
              <a:rPr lang="ja-JP" altLang="en-US" sz="110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参照</a:t>
            </a:r>
            <a:endParaRPr lang="en-US" altLang="ja-JP" sz="1100" kern="0" dirty="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endParaRPr>
          </a:p>
        </p:txBody>
      </p:sp>
      <p:sp>
        <p:nvSpPr>
          <p:cNvPr id="4" name="正方形/長方形 3"/>
          <p:cNvSpPr/>
          <p:nvPr/>
        </p:nvSpPr>
        <p:spPr>
          <a:xfrm>
            <a:off x="2603616" y="6069819"/>
            <a:ext cx="288032" cy="6414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dirty="0" smtClean="0">
                <a:solidFill>
                  <a:schemeClr val="tx1"/>
                </a:solidFill>
              </a:rPr>
              <a:t>････</a:t>
            </a:r>
            <a:endParaRPr kumimoji="1" lang="ja-JP" altLang="en-US" sz="1300" dirty="0">
              <a:solidFill>
                <a:schemeClr val="tx1"/>
              </a:solidFill>
            </a:endParaRPr>
          </a:p>
        </p:txBody>
      </p:sp>
    </p:spTree>
    <p:extLst>
      <p:ext uri="{BB962C8B-B14F-4D97-AF65-F5344CB8AC3E}">
        <p14:creationId xmlns:p14="http://schemas.microsoft.com/office/powerpoint/2010/main" val="1185343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正方形/長方形 67"/>
          <p:cNvSpPr/>
          <p:nvPr/>
        </p:nvSpPr>
        <p:spPr>
          <a:xfrm>
            <a:off x="8021316" y="3549427"/>
            <a:ext cx="9701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機関等の共同</a:t>
            </a:r>
            <a:r>
              <a:rPr lang="ja-JP" altLang="en-US" sz="2000" b="1" dirty="0" smtClean="0">
                <a:solidFill>
                  <a:prstClr val="black"/>
                </a:solidFill>
                <a:latin typeface="Meiryo UI" pitchFamily="50" charset="-128"/>
                <a:ea typeface="Meiryo UI" pitchFamily="50" charset="-128"/>
                <a:cs typeface="Meiryo UI" pitchFamily="50" charset="-128"/>
              </a:rPr>
              <a:t>設置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9" name="角丸四角形 48"/>
          <p:cNvSpPr/>
          <p:nvPr/>
        </p:nvSpPr>
        <p:spPr bwMode="auto">
          <a:xfrm>
            <a:off x="5935515" y="2725546"/>
            <a:ext cx="3702346" cy="3923072"/>
          </a:xfrm>
          <a:prstGeom prst="roundRect">
            <a:avLst>
              <a:gd name="adj" fmla="val 0"/>
            </a:avLst>
          </a:prstGeom>
          <a:noFill/>
          <a:ln w="12700">
            <a:solidFill>
              <a:sysClr val="windowText" lastClr="000000"/>
            </a:solid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424112" y="2479964"/>
            <a:ext cx="5214688" cy="4193288"/>
          </a:xfrm>
          <a:prstGeom prst="roundRect">
            <a:avLst>
              <a:gd name="adj" fmla="val 0"/>
            </a:avLst>
          </a:prstGeom>
          <a:solidFill>
            <a:srgbClr val="4BACC6">
              <a:lumMod val="40000"/>
              <a:lumOff val="60000"/>
            </a:srgbClr>
          </a:solidFill>
          <a:ln w="9525">
            <a:noFill/>
            <a:round/>
            <a:headEnd/>
            <a:tailEn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endParaRPr kumimoji="0" lang="ja-JP" altLang="en-US" sz="1400" b="1"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endParaRPr>
          </a:p>
        </p:txBody>
      </p:sp>
      <p:sp>
        <p:nvSpPr>
          <p:cNvPr id="57" name="AutoShape 16"/>
          <p:cNvSpPr>
            <a:spLocks noChangeArrowheads="1"/>
          </p:cNvSpPr>
          <p:nvPr/>
        </p:nvSpPr>
        <p:spPr bwMode="auto">
          <a:xfrm>
            <a:off x="424112" y="794485"/>
            <a:ext cx="9296401" cy="1510852"/>
          </a:xfrm>
          <a:prstGeom prst="roundRect">
            <a:avLst>
              <a:gd name="adj" fmla="val 7134"/>
            </a:avLst>
          </a:prstGeom>
          <a:solidFill>
            <a:srgbClr val="F79646">
              <a:lumMod val="40000"/>
              <a:lumOff val="60000"/>
            </a:srgbClr>
          </a:solidFill>
          <a:ln w="9525">
            <a:solidFill>
              <a:sysClr val="windowText" lastClr="000000"/>
            </a:solidFill>
            <a:round/>
            <a:headEnd/>
            <a:tailEnd/>
          </a:ln>
        </p:spPr>
        <p:txBody>
          <a:bodyPr wrap="square" anchor="ctr">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◆地方公共団体の執行機関を簡素化し、経費節約に資しつつ合理的な行政を確保するため、地方公共団体の委員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会、委員又は執行機関の内部組織等を共同で設置するもの</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◆共同設置した各地方公共団体</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（以下「関係団体」という。）</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の共通の機関等の性格を有し、共同設置する機関等が管</a:t>
            </a:r>
            <a:endParaRPr kumimoji="1" lang="en-US" altLang="ja-JP"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50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理及び執行したことの効果は、</a:t>
            </a:r>
            <a:r>
              <a:rPr lang="ja-JP" altLang="en-US" sz="1500" kern="0" noProof="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それぞれ</a:t>
            </a:r>
            <a:r>
              <a:rPr lang="ja-JP" altLang="en-US" sz="150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kumimoji="1" lang="ja-JP" altLang="en-US" sz="15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関係団体に帰属</a:t>
            </a:r>
            <a:endParaRPr kumimoji="1" lang="ja-JP" altLang="en-US" sz="150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◆機関等の共同設置にあたり必要</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事項</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を定める規約</a:t>
            </a:r>
            <a:r>
              <a:rPr kumimoji="1" lang="ja-JP" altLang="en-US" sz="1490" b="1"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は</a:t>
            </a:r>
            <a:r>
              <a:rPr kumimoji="1" lang="ja-JP" altLang="en-US" sz="1490" b="1"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、関係団体の議会の議決を経て、関係団体の協議により規定</a:t>
            </a:r>
            <a:endParaRPr kumimoji="1" lang="ja-JP" altLang="en-US" sz="149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422767" y="2520606"/>
            <a:ext cx="4950619"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◆位置付け</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角丸四角形 58"/>
          <p:cNvSpPr/>
          <p:nvPr/>
        </p:nvSpPr>
        <p:spPr>
          <a:xfrm>
            <a:off x="5803756" y="2420888"/>
            <a:ext cx="3610913"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r>
              <a:rPr kumimoji="0" lang="ja-JP" altLang="en-US"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組織（イメージ）</a:t>
            </a:r>
            <a:r>
              <a:rPr kumimoji="0" lang="en-US" altLang="ja-JP" sz="15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itchFamily="50" charset="-128"/>
              </a:rPr>
              <a:t>】</a:t>
            </a:r>
            <a:endParaRPr kumimoji="0" lang="ja-JP" altLang="en-US" sz="15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endParaRPr>
          </a:p>
        </p:txBody>
      </p:sp>
      <p:sp>
        <p:nvSpPr>
          <p:cNvPr id="93" name="正方形/長方形 27"/>
          <p:cNvSpPr>
            <a:spLocks noChangeArrowheads="1"/>
          </p:cNvSpPr>
          <p:nvPr/>
        </p:nvSpPr>
        <p:spPr bwMode="auto">
          <a:xfrm>
            <a:off x="8874125" y="-27384"/>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５</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AutoShape 16"/>
          <p:cNvSpPr>
            <a:spLocks noChangeArrowheads="1"/>
          </p:cNvSpPr>
          <p:nvPr/>
        </p:nvSpPr>
        <p:spPr bwMode="auto">
          <a:xfrm>
            <a:off x="717306" y="2880646"/>
            <a:ext cx="4667956" cy="1764434"/>
          </a:xfrm>
          <a:prstGeom prst="roundRect">
            <a:avLst>
              <a:gd name="adj" fmla="val 2730"/>
            </a:avLst>
          </a:prstGeom>
          <a:solidFill>
            <a:sysClr val="window" lastClr="FFFFFF"/>
          </a:solidFill>
          <a:ln w="9525">
            <a:solidFill>
              <a:sysClr val="windowText" lastClr="000000"/>
            </a:solidFill>
            <a:round/>
            <a:headEnd/>
            <a:tailEnd/>
          </a:ln>
        </p:spPr>
        <p:txBody>
          <a:bodyPr wrap="square" anchor="t"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○組織の性格</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・関係団体の共通組織</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○指揮監督</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Arial" charset="0"/>
                <a:ea typeface="HG丸ｺﾞｼｯｸM-PRO"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・関係団体それぞれから指揮命令</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を受ける</a:t>
            </a:r>
            <a:endParaRPr kumimoji="1" lang="en-US" altLang="ja-JP"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600" b="0" i="0" u="none" strike="noStrike" kern="0" cap="none" spc="0" normalizeH="0" baseline="0" noProof="0" dirty="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rPr>
              <a:t>○予算</a:t>
            </a:r>
            <a:endParaRPr kumimoji="1" lang="en-US" altLang="ja-JP" sz="1200" b="0" i="0" u="none" strike="noStrike" kern="0" cap="none" spc="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endParaRPr>
          </a:p>
          <a:p>
            <a:pPr marL="0" marR="0" lvl="0" indent="0" defTabSz="914400" eaLnBrk="1" fontAlgn="base" latinLnBrk="0" hangingPunct="1">
              <a:lnSpc>
                <a:spcPct val="100000"/>
              </a:lnSpc>
              <a:spcBef>
                <a:spcPct val="0"/>
              </a:spcBef>
              <a:spcAft>
                <a:spcPct val="0"/>
              </a:spcAft>
              <a:buClrTx/>
              <a:buSzTx/>
              <a:buFontTx/>
              <a:buNone/>
              <a:tabLst/>
              <a:defRPr/>
            </a:pPr>
            <a:endParaRPr kumimoji="1" lang="en-US" altLang="ja-JP" sz="2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kumimoji="1"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・関係団体が負担し、規約で定める普通地方公共団体の予算に計上</a:t>
            </a:r>
            <a:endParaRPr kumimoji="1" lang="en-US" altLang="ja-JP"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defTabSz="914400" eaLnBrk="1" fontAlgn="base" latinLnBrk="0" hangingPunct="1">
              <a:lnSpc>
                <a:spcPct val="100000"/>
              </a:lnSpc>
              <a:spcBef>
                <a:spcPct val="0"/>
              </a:spcBef>
              <a:spcAft>
                <a:spcPct val="0"/>
              </a:spcAft>
              <a:buClrTx/>
              <a:buSzTx/>
              <a:buFontTx/>
              <a:buNone/>
              <a:tabLs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0" i="0" u="none" strike="noStrike" kern="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して支出</a:t>
            </a:r>
            <a:endParaRPr kumimoji="1" lang="en-US" altLang="ja-JP" sz="800" b="0" i="0" u="none" strike="noStrike" kern="0" cap="none" spc="0" normalizeH="0" baseline="0" noProof="0" dirty="0" smtClean="0">
              <a:ln>
                <a:noFill/>
              </a:ln>
              <a:solidFill>
                <a:prstClr val="black"/>
              </a:solidFill>
              <a:effectLst/>
              <a:uLnTx/>
              <a:uFillTx/>
              <a:latin typeface="Arial" charset="0"/>
              <a:ea typeface="HG丸ｺﾞｼｯｸM-PRO" pitchFamily="50" charset="-128"/>
            </a:endParaRPr>
          </a:p>
        </p:txBody>
      </p:sp>
      <p:sp>
        <p:nvSpPr>
          <p:cNvPr id="10" name="正方形/長方形 9"/>
          <p:cNvSpPr/>
          <p:nvPr/>
        </p:nvSpPr>
        <p:spPr>
          <a:xfrm>
            <a:off x="7525667" y="5036989"/>
            <a:ext cx="657225" cy="1439758"/>
          </a:xfrm>
          <a:prstGeom prst="rect">
            <a:avLst/>
          </a:prstGeom>
          <a:solidFill>
            <a:schemeClr val="accent6">
              <a:lumMod val="40000"/>
              <a:lumOff val="60000"/>
            </a:schemeClr>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○○部</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r>
              <a:rPr kumimoji="1" lang="ja-JP" altLang="en-US" sz="1300" b="1" dirty="0" smtClean="0">
                <a:solidFill>
                  <a:schemeClr val="tx1"/>
                </a:solidFill>
                <a:latin typeface="ＭＳ ゴシック" panose="020B0609070205080204" pitchFamily="49" charset="-128"/>
                <a:ea typeface="ＭＳ ゴシック" panose="020B0609070205080204" pitchFamily="49" charset="-128"/>
              </a:rPr>
              <a:t>共同組織</a:t>
            </a:r>
            <a:r>
              <a:rPr kumimoji="1" lang="en-US" altLang="ja-JP" sz="1300" b="1" dirty="0" smtClean="0">
                <a:solidFill>
                  <a:schemeClr val="tx1"/>
                </a:solidFill>
                <a:latin typeface="ＭＳ ゴシック" panose="020B0609070205080204" pitchFamily="49" charset="-128"/>
                <a:ea typeface="ＭＳ ゴシック" panose="020B0609070205080204" pitchFamily="49" charset="-128"/>
              </a:rPr>
              <a:t>)</a:t>
            </a:r>
            <a:endParaRPr kumimoji="1" lang="ja-JP" altLang="en-US" sz="1300" b="1" dirty="0">
              <a:solidFill>
                <a:schemeClr val="tx1"/>
              </a:solidFill>
              <a:latin typeface="ＭＳ ゴシック" panose="020B0609070205080204" pitchFamily="49" charset="-128"/>
              <a:ea typeface="ＭＳ ゴシック" panose="020B0609070205080204" pitchFamily="49" charset="-128"/>
            </a:endParaRPr>
          </a:p>
        </p:txBody>
      </p:sp>
      <p:sp>
        <p:nvSpPr>
          <p:cNvPr id="2" name="正方形/長方形 1"/>
          <p:cNvSpPr/>
          <p:nvPr/>
        </p:nvSpPr>
        <p:spPr>
          <a:xfrm>
            <a:off x="6509119"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〇〇</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3" name="正方形/長方形 2"/>
          <p:cNvSpPr/>
          <p:nvPr/>
        </p:nvSpPr>
        <p:spPr>
          <a:xfrm>
            <a:off x="6050536" y="3554082"/>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 name="直線コネクタ 5"/>
          <p:cNvCxnSpPr/>
          <p:nvPr/>
        </p:nvCxnSpPr>
        <p:spPr>
          <a:xfrm>
            <a:off x="6396928" y="3904242"/>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033120" y="4614460"/>
            <a:ext cx="1558305" cy="4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396928" y="4254921"/>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6534819" y="4038896"/>
            <a:ext cx="74900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9" name="直線コネクタ 28"/>
          <p:cNvCxnSpPr/>
          <p:nvPr/>
        </p:nvCxnSpPr>
        <p:spPr>
          <a:xfrm>
            <a:off x="6228117"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7055998"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37" name="正方形/長方形 36"/>
          <p:cNvSpPr/>
          <p:nvPr/>
        </p:nvSpPr>
        <p:spPr>
          <a:xfrm>
            <a:off x="6715101"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38" name="正方形/長方形 37"/>
          <p:cNvSpPr/>
          <p:nvPr/>
        </p:nvSpPr>
        <p:spPr>
          <a:xfrm>
            <a:off x="635982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39" name="正方形/長方形 38"/>
          <p:cNvSpPr/>
          <p:nvPr/>
        </p:nvSpPr>
        <p:spPr>
          <a:xfrm>
            <a:off x="602152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lang="ja-JP" altLang="en-US" sz="1300" dirty="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47" name="正方形/長方形 46"/>
          <p:cNvSpPr/>
          <p:nvPr/>
        </p:nvSpPr>
        <p:spPr>
          <a:xfrm>
            <a:off x="8846120" y="3526785"/>
            <a:ext cx="72008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　長</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48" name="直線コネクタ 47"/>
          <p:cNvCxnSpPr/>
          <p:nvPr/>
        </p:nvCxnSpPr>
        <p:spPr>
          <a:xfrm>
            <a:off x="9216572" y="3902749"/>
            <a:ext cx="0" cy="7013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a:xfrm flipV="1">
            <a:off x="8115300" y="4614326"/>
            <a:ext cx="1507350" cy="53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正方形/長方形 54"/>
          <p:cNvSpPr/>
          <p:nvPr/>
        </p:nvSpPr>
        <p:spPr>
          <a:xfrm>
            <a:off x="8367811" y="4038897"/>
            <a:ext cx="770555"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副区長</a:t>
            </a:r>
            <a:endParaRPr kumimoji="1"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9212843"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3" name="正方形/長方形 62"/>
          <p:cNvSpPr/>
          <p:nvPr/>
        </p:nvSpPr>
        <p:spPr>
          <a:xfrm>
            <a:off x="8878579"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smtClean="0">
                <a:solidFill>
                  <a:schemeClr val="tx1"/>
                </a:solidFill>
              </a:rPr>
              <a:t>△△</a:t>
            </a:r>
            <a:r>
              <a:rPr kumimoji="1" lang="ja-JP" altLang="en-US" sz="1300" dirty="0" smtClean="0">
                <a:solidFill>
                  <a:schemeClr val="tx1"/>
                </a:solidFill>
              </a:rPr>
              <a:t>部</a:t>
            </a:r>
            <a:endParaRPr kumimoji="1" lang="ja-JP" altLang="en-US" sz="1300" dirty="0">
              <a:solidFill>
                <a:schemeClr val="tx1"/>
              </a:solidFill>
            </a:endParaRPr>
          </a:p>
        </p:txBody>
      </p:sp>
      <p:sp>
        <p:nvSpPr>
          <p:cNvPr id="64" name="正方形/長方形 63"/>
          <p:cNvSpPr/>
          <p:nvPr/>
        </p:nvSpPr>
        <p:spPr>
          <a:xfrm>
            <a:off x="8546500"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財務</a:t>
            </a:r>
            <a:r>
              <a:rPr kumimoji="1" lang="ja-JP" altLang="en-US" sz="1300" dirty="0" smtClean="0">
                <a:solidFill>
                  <a:schemeClr val="tx1"/>
                </a:solidFill>
              </a:rPr>
              <a:t>部</a:t>
            </a:r>
            <a:endParaRPr kumimoji="1" lang="ja-JP" altLang="en-US" sz="1300" dirty="0">
              <a:solidFill>
                <a:schemeClr val="tx1"/>
              </a:solidFill>
            </a:endParaRPr>
          </a:p>
        </p:txBody>
      </p:sp>
      <p:sp>
        <p:nvSpPr>
          <p:cNvPr id="65" name="正方形/長方形 64"/>
          <p:cNvSpPr/>
          <p:nvPr/>
        </p:nvSpPr>
        <p:spPr>
          <a:xfrm>
            <a:off x="8211682" y="4910075"/>
            <a:ext cx="403652" cy="8523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dirty="0">
                <a:solidFill>
                  <a:schemeClr val="tx1"/>
                </a:solidFill>
              </a:rPr>
              <a:t>総務</a:t>
            </a:r>
            <a:r>
              <a:rPr kumimoji="1" lang="ja-JP" altLang="en-US" sz="1300" dirty="0" smtClean="0">
                <a:solidFill>
                  <a:schemeClr val="tx1"/>
                </a:solidFill>
              </a:rPr>
              <a:t>部</a:t>
            </a:r>
            <a:endParaRPr kumimoji="1" lang="ja-JP" altLang="en-US" sz="1300" dirty="0">
              <a:solidFill>
                <a:schemeClr val="tx1"/>
              </a:solidFill>
            </a:endParaRPr>
          </a:p>
        </p:txBody>
      </p:sp>
      <p:sp>
        <p:nvSpPr>
          <p:cNvPr id="74" name="正方形/長方形 73"/>
          <p:cNvSpPr/>
          <p:nvPr/>
        </p:nvSpPr>
        <p:spPr>
          <a:xfrm>
            <a:off x="6608697" y="3548865"/>
            <a:ext cx="1078084"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（指揮命令</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1" name="直線コネクタ 100"/>
          <p:cNvCxnSpPr/>
          <p:nvPr/>
        </p:nvCxnSpPr>
        <p:spPr>
          <a:xfrm>
            <a:off x="6566411"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a:xfrm>
            <a:off x="6921689" y="4609695"/>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a:xfrm>
            <a:off x="7262586"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a:xfrm>
            <a:off x="8418270"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a:xfrm>
            <a:off x="9080405" y="4608866"/>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a:xfrm>
            <a:off x="9414669" y="4617370"/>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線コネクタ 55"/>
          <p:cNvCxnSpPr/>
          <p:nvPr/>
        </p:nvCxnSpPr>
        <p:spPr>
          <a:xfrm flipH="1">
            <a:off x="6714837" y="3757224"/>
            <a:ext cx="857538"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60" name="直線矢印コネクタ 59"/>
          <p:cNvCxnSpPr/>
          <p:nvPr/>
        </p:nvCxnSpPr>
        <p:spPr>
          <a:xfrm>
            <a:off x="7572375" y="3762375"/>
            <a:ext cx="138113" cy="1247775"/>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a:xfrm flipH="1">
            <a:off x="7165388" y="4256413"/>
            <a:ext cx="443824" cy="0"/>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flipH="1">
            <a:off x="8115300" y="3762375"/>
            <a:ext cx="781050" cy="1"/>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H="1">
            <a:off x="7996238" y="3763162"/>
            <a:ext cx="119062" cy="1251751"/>
          </a:xfrm>
          <a:prstGeom prst="straightConnector1">
            <a:avLst/>
          </a:prstGeom>
          <a:ln w="12700">
            <a:solidFill>
              <a:schemeClr val="tx1"/>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a:xfrm flipH="1">
            <a:off x="8072442" y="4252913"/>
            <a:ext cx="409571" cy="4"/>
          </a:xfrm>
          <a:prstGeom prst="line">
            <a:avLst/>
          </a:prstGeom>
          <a:ln w="12700">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a:endCxn id="10" idx="0"/>
          </p:cNvCxnSpPr>
          <p:nvPr/>
        </p:nvCxnSpPr>
        <p:spPr>
          <a:xfrm flipH="1">
            <a:off x="7854280" y="2728913"/>
            <a:ext cx="3845" cy="2308076"/>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10" idx="2"/>
          </p:cNvCxnSpPr>
          <p:nvPr/>
        </p:nvCxnSpPr>
        <p:spPr>
          <a:xfrm flipH="1">
            <a:off x="7853363" y="6476747"/>
            <a:ext cx="917" cy="171703"/>
          </a:xfrm>
          <a:prstGeom prst="line">
            <a:avLst/>
          </a:prstGeom>
          <a:ln w="38100">
            <a:prstDash val="sysDot"/>
          </a:ln>
        </p:spPr>
        <p:style>
          <a:lnRef idx="1">
            <a:schemeClr val="accent1"/>
          </a:lnRef>
          <a:fillRef idx="0">
            <a:schemeClr val="accent1"/>
          </a:fillRef>
          <a:effectRef idx="0">
            <a:schemeClr val="accent1"/>
          </a:effectRef>
          <a:fontRef idx="minor">
            <a:schemeClr val="tx1"/>
          </a:fontRef>
        </p:style>
      </p:cxnSp>
      <p:sp>
        <p:nvSpPr>
          <p:cNvPr id="66" name="正方形/長方形 65"/>
          <p:cNvSpPr/>
          <p:nvPr/>
        </p:nvSpPr>
        <p:spPr>
          <a:xfrm>
            <a:off x="8418270" y="2993413"/>
            <a:ext cx="774706" cy="316846"/>
          </a:xfrm>
          <a:prstGeom prst="rect">
            <a:avLst/>
          </a:prstGeom>
          <a:solidFill>
            <a:schemeClr val="accent1">
              <a:lumMod val="40000"/>
              <a:lumOff val="60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a:t>
            </a:r>
            <a:r>
              <a:rPr kumimoji="1" lang="ja-JP" altLang="en-US"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rPr>
              <a:t>区</a:t>
            </a:r>
            <a:endParaRPr kumimoji="1" lang="en-US" altLang="ja-JP" sz="1500" dirty="0" smtClean="0">
              <a:solidFill>
                <a:schemeClr val="tx1"/>
              </a:solidFill>
              <a:latin typeface="HGｺﾞｼｯｸE" panose="020B0909000000000000" pitchFamily="49" charset="-128"/>
              <a:ea typeface="HGｺﾞｼｯｸE" panose="020B0909000000000000" pitchFamily="49" charset="-128"/>
              <a:cs typeface="Meiryo UI" panose="020B0604030504040204" pitchFamily="50" charset="-128"/>
            </a:endParaRPr>
          </a:p>
        </p:txBody>
      </p:sp>
      <p:sp>
        <p:nvSpPr>
          <p:cNvPr id="69" name="角丸四角形 68"/>
          <p:cNvSpPr/>
          <p:nvPr/>
        </p:nvSpPr>
        <p:spPr>
          <a:xfrm>
            <a:off x="434736" y="5584089"/>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◆議会</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AutoShape 16"/>
          <p:cNvSpPr>
            <a:spLocks noChangeArrowheads="1"/>
          </p:cNvSpPr>
          <p:nvPr/>
        </p:nvSpPr>
        <p:spPr bwMode="auto">
          <a:xfrm>
            <a:off x="678427" y="5949900"/>
            <a:ext cx="4690885" cy="527646"/>
          </a:xfrm>
          <a:prstGeom prst="roundRect">
            <a:avLst>
              <a:gd name="adj" fmla="val 8694"/>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lvl="0"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議決</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が必要な事項で関係団体すべてに関係する事項については</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endParaRPr lang="en-US" altLang="ja-JP"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eaLnBrk="1" fontAlgn="base" hangingPunct="1">
              <a:spcBef>
                <a:spcPct val="0"/>
              </a:spcBef>
              <a:spcAft>
                <a:spcPct val="0"/>
              </a:spcAft>
              <a:defRPr/>
            </a:pP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団体</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のすべての議会において審議・議決が</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角丸四角形 70"/>
          <p:cNvSpPr/>
          <p:nvPr/>
        </p:nvSpPr>
        <p:spPr>
          <a:xfrm>
            <a:off x="434736" y="4727877"/>
            <a:ext cx="4934577" cy="358775"/>
          </a:xfrm>
          <a:prstGeom prst="roundRect">
            <a:avLst>
              <a:gd name="adj" fmla="val 0"/>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sz="14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◆法的効果</a:t>
            </a:r>
            <a:endParaRPr kumimoji="0" lang="ja-JP" altLang="en-US" sz="14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AutoShape 16"/>
          <p:cNvSpPr>
            <a:spLocks noChangeArrowheads="1"/>
          </p:cNvSpPr>
          <p:nvPr/>
        </p:nvSpPr>
        <p:spPr bwMode="auto">
          <a:xfrm>
            <a:off x="717306" y="5087917"/>
            <a:ext cx="4652006" cy="415314"/>
          </a:xfrm>
          <a:prstGeom prst="roundRect">
            <a:avLst>
              <a:gd name="adj" fmla="val 9912"/>
            </a:avLst>
          </a:prstGeom>
          <a:solidFill>
            <a:sysClr val="window" lastClr="FFFFFF"/>
          </a:solidFill>
          <a:ln w="9525">
            <a:solidFill>
              <a:sysClr val="windowText" lastClr="000000"/>
            </a:solidFill>
            <a:round/>
            <a:headEnd/>
            <a:tailEnd/>
          </a:ln>
        </p:spPr>
        <p:txBody>
          <a:bodyPr wrap="square" anchor="ctr" anchorCtr="0">
            <a:noAutofit/>
          </a:bodyPr>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fontAlgn="base" hangingPunct="1">
              <a:spcBef>
                <a:spcPct val="0"/>
              </a:spcBef>
              <a:spcAft>
                <a:spcPct val="0"/>
              </a:spcAft>
              <a:defRPr/>
            </a:pPr>
            <a:r>
              <a:rPr lang="ja-JP" altLang="en-US" sz="1200" b="0" kern="0" dirty="0" smtClean="0">
                <a:solidFill>
                  <a:prstClr val="black"/>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関係</a:t>
            </a:r>
            <a:r>
              <a:rPr lang="ja-JP" altLang="en-US"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団体自らが行ったことと同様、それぞれの関係団体に</a:t>
            </a:r>
            <a:r>
              <a:rPr lang="ja-JP" altLang="en-US" sz="1200" b="0" kern="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帰属</a:t>
            </a:r>
            <a:endParaRPr lang="en-US" altLang="ja-JP" sz="1200" b="0" kern="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3" name="直線コネクタ 72"/>
          <p:cNvCxnSpPr/>
          <p:nvPr/>
        </p:nvCxnSpPr>
        <p:spPr>
          <a:xfrm>
            <a:off x="9019486" y="4253428"/>
            <a:ext cx="197086"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角丸四角形 74"/>
          <p:cNvSpPr/>
          <p:nvPr/>
        </p:nvSpPr>
        <p:spPr>
          <a:xfrm>
            <a:off x="-15552" y="405929"/>
            <a:ext cx="4950619"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kumimoji="0" lang="ja-JP" altLang="en-US"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概要</a:t>
            </a:r>
            <a:endParaRPr kumimoji="0" lang="ja-JP" altLang="en-US"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6" name="直線コネクタ 75"/>
          <p:cNvCxnSpPr/>
          <p:nvPr/>
        </p:nvCxnSpPr>
        <p:spPr>
          <a:xfrm>
            <a:off x="8753088" y="460789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a:xfrm>
            <a:off x="7598246"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直線コネクタ 77"/>
          <p:cNvCxnSpPr/>
          <p:nvPr/>
        </p:nvCxnSpPr>
        <p:spPr>
          <a:xfrm>
            <a:off x="8115300" y="4612607"/>
            <a:ext cx="0" cy="40797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2834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27"/>
          <p:cNvSpPr>
            <a:spLocks noChangeArrowheads="1"/>
          </p:cNvSpPr>
          <p:nvPr/>
        </p:nvSpPr>
        <p:spPr bwMode="auto">
          <a:xfrm>
            <a:off x="8869486" y="6616180"/>
            <a:ext cx="1031875" cy="261937"/>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一組</a:t>
            </a:r>
            <a:r>
              <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６</a:t>
            </a:r>
            <a:endParaRPr lang="ja-JP" altLang="en-US" sz="12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角丸四角形 6"/>
          <p:cNvSpPr/>
          <p:nvPr/>
        </p:nvSpPr>
        <p:spPr>
          <a:xfrm>
            <a:off x="-15551" y="188640"/>
            <a:ext cx="2808312" cy="358775"/>
          </a:xfrm>
          <a:prstGeom prst="roundRect">
            <a:avLst/>
          </a:prstGeom>
          <a:noFill/>
          <a:ln w="19050" cap="flat" cmpd="sng" algn="ctr">
            <a:noFill/>
            <a:prstDash val="solid"/>
          </a:ln>
          <a:effectLst/>
        </p:spPr>
        <p:txBody>
          <a:bodyPr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ja-JP" altLang="en-US" b="1"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（２）事務</a:t>
            </a:r>
            <a:r>
              <a:rPr kumimoji="0" lang="ja-JP" altLang="en-US" b="1" kern="0" dirty="0" smtClean="0">
                <a:latin typeface="Meiryo UI" panose="020B0604030504040204" pitchFamily="50" charset="-128"/>
                <a:ea typeface="Meiryo UI" panose="020B0604030504040204" pitchFamily="50" charset="-128"/>
                <a:cs typeface="Meiryo UI" panose="020B0604030504040204" pitchFamily="50" charset="-128"/>
              </a:rPr>
              <a:t>事業</a:t>
            </a:r>
            <a:endParaRPr kumimoji="0" lang="ja-JP" altLang="en-US" b="1" i="0" u="none" strike="noStrike" kern="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62914448"/>
              </p:ext>
            </p:extLst>
          </p:nvPr>
        </p:nvGraphicFramePr>
        <p:xfrm>
          <a:off x="303058" y="1461908"/>
          <a:ext cx="9361040" cy="2952328"/>
        </p:xfrm>
        <a:graphic>
          <a:graphicData uri="http://schemas.openxmlformats.org/drawingml/2006/table">
            <a:tbl>
              <a:tblPr firstRow="1" bandRow="1">
                <a:tableStyleId>{5940675A-B579-460E-94D1-54222C63F5DA}</a:tableStyleId>
              </a:tblPr>
              <a:tblGrid>
                <a:gridCol w="3744416">
                  <a:extLst>
                    <a:ext uri="{9D8B030D-6E8A-4147-A177-3AD203B41FA5}">
                      <a16:colId xmlns:a16="http://schemas.microsoft.com/office/drawing/2014/main" val="20000"/>
                    </a:ext>
                  </a:extLst>
                </a:gridCol>
                <a:gridCol w="5616624">
                  <a:extLst>
                    <a:ext uri="{9D8B030D-6E8A-4147-A177-3AD203B41FA5}">
                      <a16:colId xmlns:a16="http://schemas.microsoft.com/office/drawing/2014/main" val="20001"/>
                    </a:ext>
                  </a:extLst>
                </a:gridCol>
              </a:tblGrid>
              <a:tr h="529223">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主な事務</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tc>
                  <a:txBody>
                    <a:bodyPr/>
                    <a:lstStyle/>
                    <a:p>
                      <a:pPr algn="ctr"/>
                      <a:r>
                        <a:rPr kumimoji="1" lang="ja-JP" altLang="en-US" sz="1600" b="1" dirty="0" smtClean="0">
                          <a:latin typeface="ＭＳ ゴシック" panose="020B0609070205080204" pitchFamily="49" charset="-128"/>
                          <a:ea typeface="ＭＳ ゴシック" panose="020B0609070205080204" pitchFamily="49" charset="-128"/>
                        </a:rPr>
                        <a:t>共同設置の事務とする視点</a:t>
                      </a:r>
                      <a:endParaRPr kumimoji="1" lang="ja-JP" altLang="en-US" sz="1600" b="1" dirty="0">
                        <a:latin typeface="ＭＳ ゴシック" panose="020B0609070205080204" pitchFamily="49" charset="-128"/>
                        <a:ea typeface="ＭＳ ゴシック" panose="020B0609070205080204" pitchFamily="49" charset="-128"/>
                      </a:endParaRPr>
                    </a:p>
                  </a:txBody>
                  <a:tcPr anchor="ctr">
                    <a:solidFill>
                      <a:schemeClr val="accent6">
                        <a:lumMod val="40000"/>
                        <a:lumOff val="60000"/>
                      </a:schemeClr>
                    </a:solidFill>
                  </a:tcPr>
                </a:tc>
                <a:extLst>
                  <a:ext uri="{0D108BD9-81ED-4DB2-BD59-A6C34878D82A}">
                    <a16:rowId xmlns:a16="http://schemas.microsoft.com/office/drawing/2014/main" val="10000"/>
                  </a:ext>
                </a:extLst>
              </a:tr>
              <a:tr h="828009">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・監査委員及び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その事務局</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・監査機能の共同化により、統一した監査基準、監査委員の専門性等を考慮</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1595096">
                <a:tc>
                  <a:txBody>
                    <a:body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・心身障が</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者リハビリテーションセンターで行う事務</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5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身体障がい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知的障がい者更生相談所</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発達障がい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者支援センター　　など</a:t>
                      </a:r>
                    </a:p>
                  </a:txBody>
                  <a:tcPr anchor="ctr"/>
                </a:tc>
                <a:tc>
                  <a:txBody>
                    <a:bodyPr/>
                    <a:lstStyle/>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者福祉にかかる相談、支援等の住民生活に密接に関わる事務は、住民に身近な</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特別区での実施が基本</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身体障がい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者リハビリテーションセンターで行う事務を</a:t>
                      </a:r>
                      <a:r>
                        <a:rPr kumimoji="1" lang="ja-JP" altLang="en-US" sz="1100" strike="noStrike"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一体的に共同処理し、各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特別区長</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の権限のもと、</a:t>
                      </a:r>
                      <a:r>
                        <a:rPr kumimoji="1" lang="ja-JP" altLang="en-US" sz="11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障がい</a:t>
                      </a: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者支援の基幹施設として関係機関と連携した体系的な支援サービス</a:t>
                      </a:r>
                      <a:endParaRPr kumimoji="1" lang="en-US" altLang="ja-JP"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pPr>
                        <a:spcBef>
                          <a:spcPts val="0"/>
                        </a:spcBef>
                        <a:spcAft>
                          <a:spcPts val="0"/>
                        </a:spcAft>
                      </a:pPr>
                      <a:r>
                        <a:rPr kumimoji="1" lang="ja-JP" altLang="en-US" sz="11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の提供、高度な専門性等を考慮</a:t>
                      </a:r>
                      <a:endParaRPr kumimoji="1" lang="ja-JP" altLang="en-US" sz="11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bl>
          </a:graphicData>
        </a:graphic>
      </p:graphicFrame>
      <p:sp>
        <p:nvSpPr>
          <p:cNvPr id="14" name="正方形/長方形 13"/>
          <p:cNvSpPr/>
          <p:nvPr/>
        </p:nvSpPr>
        <p:spPr>
          <a:xfrm>
            <a:off x="1207443" y="5522822"/>
            <a:ext cx="7632848" cy="625838"/>
          </a:xfrm>
          <a:prstGeom prst="rect">
            <a:avLst/>
          </a:prstGeom>
          <a:solidFill>
            <a:schemeClr val="accent6">
              <a:lumMod val="40000"/>
              <a:lumOff val="60000"/>
            </a:schemeClr>
          </a:solid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者支援など特別区長の権限において実施すべき事務や監査事務について、共同処理すること</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により、高度な専門性の確保や効率的な事務処理が可能</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大かっこ 15"/>
          <p:cNvSpPr/>
          <p:nvPr/>
        </p:nvSpPr>
        <p:spPr>
          <a:xfrm>
            <a:off x="525534" y="3461819"/>
            <a:ext cx="2254696" cy="554181"/>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二等辺三角形 9"/>
          <p:cNvSpPr/>
          <p:nvPr/>
        </p:nvSpPr>
        <p:spPr>
          <a:xfrm rot="10800000">
            <a:off x="2859340" y="4670589"/>
            <a:ext cx="4248475" cy="500782"/>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正方形/長方形 10"/>
          <p:cNvSpPr/>
          <p:nvPr/>
        </p:nvSpPr>
        <p:spPr>
          <a:xfrm>
            <a:off x="716778" y="5356572"/>
            <a:ext cx="936104" cy="36004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latin typeface="Meiryo UI" panose="020B0604030504040204" pitchFamily="50" charset="-128"/>
                <a:ea typeface="Meiryo UI" panose="020B0604030504040204" pitchFamily="50" charset="-128"/>
              </a:rPr>
              <a:t>効　果</a:t>
            </a:r>
            <a:endParaRPr kumimoji="1" lang="ja-JP" altLang="en-US" sz="1500" b="1" dirty="0">
              <a:latin typeface="Meiryo UI" panose="020B0604030504040204" pitchFamily="50" charset="-128"/>
              <a:ea typeface="Meiryo UI" panose="020B0604030504040204" pitchFamily="50" charset="-128"/>
            </a:endParaRPr>
          </a:p>
        </p:txBody>
      </p:sp>
      <p:sp>
        <p:nvSpPr>
          <p:cNvPr id="13" name="角丸四角形 12"/>
          <p:cNvSpPr/>
          <p:nvPr/>
        </p:nvSpPr>
        <p:spPr>
          <a:xfrm>
            <a:off x="189413" y="589624"/>
            <a:ext cx="9540000" cy="540000"/>
          </a:xfrm>
          <a:prstGeom prst="roundRect">
            <a:avLst>
              <a:gd name="adj" fmla="val 21722"/>
            </a:avLst>
          </a:prstGeom>
          <a:solidFill>
            <a:schemeClr val="bg1">
              <a:lumMod val="95000"/>
            </a:schemeClr>
          </a:solidFill>
        </p:spPr>
        <p:style>
          <a:lnRef idx="1">
            <a:schemeClr val="accent2"/>
          </a:lnRef>
          <a:fillRef idx="2">
            <a:schemeClr val="accent2"/>
          </a:fillRef>
          <a:effectRef idx="1">
            <a:schemeClr val="accent2"/>
          </a:effectRef>
          <a:fontRef idx="minor">
            <a:schemeClr val="dk1"/>
          </a:fontRef>
        </p:style>
        <p:txBody>
          <a:bodyPr rtlCol="0" anchor="ctr"/>
          <a:lstStyle/>
          <a:p>
            <a:r>
              <a:rPr kumimoji="1" lang="ja-JP" altLang="en-US" sz="1400" dirty="0" smtClean="0">
                <a:latin typeface="Meiryo UI" panose="020B0604030504040204" pitchFamily="50" charset="-128"/>
                <a:ea typeface="Meiryo UI" panose="020B0604030504040204" pitchFamily="50" charset="-128"/>
              </a:rPr>
              <a:t>　特別区が担う事務は、各特別区で実施することが原則であるが、公平性や効率性、専門性の確保が特に必要な事務に</a:t>
            </a:r>
            <a:r>
              <a:rPr lang="ja-JP" altLang="en-US" sz="1400" dirty="0" smtClean="0">
                <a:latin typeface="Meiryo UI" panose="020B0604030504040204" pitchFamily="50" charset="-128"/>
                <a:ea typeface="Meiryo UI" panose="020B0604030504040204" pitchFamily="50" charset="-128"/>
              </a:rPr>
              <a:t>つい</a:t>
            </a:r>
            <a:r>
              <a:rPr lang="ja-JP" altLang="en-US" sz="1400" dirty="0">
                <a:latin typeface="Meiryo UI" panose="020B0604030504040204" pitchFamily="50" charset="-128"/>
                <a:ea typeface="Meiryo UI" panose="020B0604030504040204" pitchFamily="50" charset="-128"/>
              </a:rPr>
              <a:t>て</a:t>
            </a:r>
            <a:r>
              <a:rPr kumimoji="1" lang="ja-JP" altLang="en-US" sz="1400" dirty="0" smtClean="0">
                <a:latin typeface="Meiryo UI" panose="020B0604030504040204" pitchFamily="50" charset="-128"/>
                <a:ea typeface="Meiryo UI" panose="020B0604030504040204" pitchFamily="50" charset="-128"/>
              </a:rPr>
              <a:t>は、</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　特別区が共同して事務を実施</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035721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891</Words>
  <PresentationFormat>A4 210 x 297 mm</PresentationFormat>
  <Paragraphs>294</Paragraphs>
  <Slides>9</Slides>
  <Notes>5</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9</vt:i4>
      </vt:variant>
    </vt:vector>
  </HeadingPairs>
  <TitlesOfParts>
    <vt:vector size="20" baseType="lpstr">
      <vt:lpstr>HGPｺﾞｼｯｸE</vt:lpstr>
      <vt:lpstr>HGｺﾞｼｯｸE</vt:lpstr>
      <vt:lpstr>HG丸ｺﾞｼｯｸM-PRO</vt:lpstr>
      <vt:lpstr>Meiryo UI</vt:lpstr>
      <vt:lpstr>ＭＳ Ｐゴシック</vt:lpstr>
      <vt:lpstr>MS UI Gothic</vt:lpstr>
      <vt:lpstr>ＭＳ ゴシック</vt:lpstr>
      <vt:lpstr>新細明體</vt:lpstr>
      <vt:lpstr>Arial</vt:lpstr>
      <vt:lpstr>Calibri</vt:lpstr>
      <vt:lpstr>Office テーマ</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2019-12-23T02:41:39Z</cp:lastPrinted>
  <dcterms:modified xsi:type="dcterms:W3CDTF">2019-12-24T04:14:16Z</dcterms:modified>
</cp:coreProperties>
</file>