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588" r:id="rId2"/>
    <p:sldId id="877" r:id="rId3"/>
    <p:sldId id="835" r:id="rId4"/>
    <p:sldId id="836" r:id="rId5"/>
    <p:sldId id="851" r:id="rId6"/>
    <p:sldId id="846" r:id="rId7"/>
    <p:sldId id="852" r:id="rId8"/>
    <p:sldId id="878" r:id="rId9"/>
    <p:sldId id="871" r:id="rId10"/>
    <p:sldId id="843" r:id="rId11"/>
    <p:sldId id="875" r:id="rId12"/>
    <p:sldId id="879" r:id="rId13"/>
    <p:sldId id="869" r:id="rId14"/>
    <p:sldId id="872" r:id="rId15"/>
    <p:sldId id="880" r:id="rId16"/>
    <p:sldId id="855" r:id="rId17"/>
    <p:sldId id="873" r:id="rId18"/>
    <p:sldId id="868" r:id="rId19"/>
  </p:sldIdLst>
  <p:sldSz cx="9906000" cy="6858000" type="A4"/>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大阪市" initials="大阪市"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3B"/>
    <a:srgbClr val="FFCC66"/>
    <a:srgbClr val="CCFF33"/>
    <a:srgbClr val="FFFF66"/>
    <a:srgbClr val="FEFEFE"/>
    <a:srgbClr val="99CCFF"/>
    <a:srgbClr val="FFFF99"/>
    <a:srgbClr val="FFCC00"/>
    <a:srgbClr val="93D050"/>
    <a:srgbClr val="94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9274" autoAdjust="0"/>
  </p:normalViewPr>
  <p:slideViewPr>
    <p:cSldViewPr>
      <p:cViewPr varScale="1">
        <p:scale>
          <a:sx n="68" d="100"/>
          <a:sy n="68" d="100"/>
        </p:scale>
        <p:origin x="1182" y="72"/>
      </p:cViewPr>
      <p:guideLst>
        <p:guide orient="horz" pos="2160"/>
        <p:guide pos="312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8" y="2"/>
            <a:ext cx="4307047" cy="340360"/>
          </a:xfrm>
          <a:prstGeom prst="rect">
            <a:avLst/>
          </a:prstGeom>
        </p:spPr>
        <p:txBody>
          <a:bodyPr vert="horz" lIns="91339" tIns="45667" rIns="91339" bIns="45667" rtlCol="0"/>
          <a:lstStyle>
            <a:lvl1pPr algn="l">
              <a:defRPr sz="1300"/>
            </a:lvl1pPr>
          </a:lstStyle>
          <a:p>
            <a:endParaRPr kumimoji="1" lang="ja-JP" altLang="en-US"/>
          </a:p>
        </p:txBody>
      </p:sp>
      <p:sp>
        <p:nvSpPr>
          <p:cNvPr id="3" name="日付プレースホルダ 2"/>
          <p:cNvSpPr>
            <a:spLocks noGrp="1"/>
          </p:cNvSpPr>
          <p:nvPr>
            <p:ph type="dt" idx="1"/>
          </p:nvPr>
        </p:nvSpPr>
        <p:spPr>
          <a:xfrm>
            <a:off x="5630001" y="2"/>
            <a:ext cx="4307047" cy="340360"/>
          </a:xfrm>
          <a:prstGeom prst="rect">
            <a:avLst/>
          </a:prstGeom>
        </p:spPr>
        <p:txBody>
          <a:bodyPr vert="horz" lIns="91339" tIns="45667" rIns="91339" bIns="45667" rtlCol="0"/>
          <a:lstStyle>
            <a:lvl1pPr algn="r">
              <a:defRPr sz="1300"/>
            </a:lvl1pPr>
          </a:lstStyle>
          <a:p>
            <a:fld id="{4179279C-853F-4F34-A5D2-B95F4823AB07}" type="datetimeFigureOut">
              <a:rPr kumimoji="1" lang="ja-JP" altLang="en-US" smtClean="0"/>
              <a:pPr/>
              <a:t>2020/8/11</a:t>
            </a:fld>
            <a:endParaRPr kumimoji="1" lang="ja-JP" altLang="en-US"/>
          </a:p>
        </p:txBody>
      </p:sp>
      <p:sp>
        <p:nvSpPr>
          <p:cNvPr id="4" name="スライド イメージ プレースホルダ 3"/>
          <p:cNvSpPr>
            <a:spLocks noGrp="1" noRot="1" noChangeAspect="1"/>
          </p:cNvSpPr>
          <p:nvPr>
            <p:ph type="sldImg" idx="2"/>
          </p:nvPr>
        </p:nvSpPr>
        <p:spPr>
          <a:xfrm>
            <a:off x="3130550" y="511175"/>
            <a:ext cx="3683000" cy="2551113"/>
          </a:xfrm>
          <a:prstGeom prst="rect">
            <a:avLst/>
          </a:prstGeom>
          <a:noFill/>
          <a:ln w="12700">
            <a:solidFill>
              <a:prstClr val="black"/>
            </a:solidFill>
          </a:ln>
        </p:spPr>
        <p:txBody>
          <a:bodyPr vert="horz" lIns="91339" tIns="45667" rIns="91339" bIns="45667" rtlCol="0" anchor="ctr"/>
          <a:lstStyle/>
          <a:p>
            <a:endParaRPr lang="ja-JP" altLang="en-US"/>
          </a:p>
        </p:txBody>
      </p:sp>
      <p:sp>
        <p:nvSpPr>
          <p:cNvPr id="5" name="ノート プレースホルダ 4"/>
          <p:cNvSpPr>
            <a:spLocks noGrp="1"/>
          </p:cNvSpPr>
          <p:nvPr>
            <p:ph type="body" sz="quarter" idx="3"/>
          </p:nvPr>
        </p:nvSpPr>
        <p:spPr>
          <a:xfrm>
            <a:off x="993935" y="3233428"/>
            <a:ext cx="7951470" cy="3063240"/>
          </a:xfrm>
          <a:prstGeom prst="rect">
            <a:avLst/>
          </a:prstGeom>
        </p:spPr>
        <p:txBody>
          <a:bodyPr vert="horz" lIns="91339" tIns="45667" rIns="91339" bIns="4566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8" y="6465659"/>
            <a:ext cx="4307047" cy="340360"/>
          </a:xfrm>
          <a:prstGeom prst="rect">
            <a:avLst/>
          </a:prstGeom>
        </p:spPr>
        <p:txBody>
          <a:bodyPr vert="horz" lIns="91339" tIns="45667" rIns="91339" bIns="45667"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5630001" y="6465659"/>
            <a:ext cx="4307047" cy="340360"/>
          </a:xfrm>
          <a:prstGeom prst="rect">
            <a:avLst/>
          </a:prstGeom>
        </p:spPr>
        <p:txBody>
          <a:bodyPr vert="horz" lIns="91339" tIns="45667" rIns="91339" bIns="45667" rtlCol="0" anchor="b"/>
          <a:lstStyle>
            <a:lvl1pPr algn="r">
              <a:defRPr sz="1300"/>
            </a:lvl1pPr>
          </a:lstStyle>
          <a:p>
            <a:fld id="{4308C615-631D-4AD2-8CDC-5C132F111DAD}" type="slidenum">
              <a:rPr kumimoji="1" lang="ja-JP" altLang="en-US" smtClean="0"/>
              <a:pPr/>
              <a:t>‹#›</a:t>
            </a:fld>
            <a:endParaRPr kumimoji="1" lang="ja-JP" altLang="en-US"/>
          </a:p>
        </p:txBody>
      </p:sp>
    </p:spTree>
    <p:extLst>
      <p:ext uri="{BB962C8B-B14F-4D97-AF65-F5344CB8AC3E}">
        <p14:creationId xmlns:p14="http://schemas.microsoft.com/office/powerpoint/2010/main" val="31457866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2" y="2130430"/>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2020/8/11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2020/8/11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2" y="27464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2020/8/11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2020/8/11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8" y="4406905"/>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2020/8/11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2"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1"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2020/8/11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2020/8/11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2020/8/11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2020/8/11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3"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2020/8/11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2020/8/11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8"/>
            <a:ext cx="8915399"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5"/>
            <a:ext cx="8915399"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1"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2020/8/11</a:t>
            </a:fld>
            <a:endParaRPr kumimoji="1" lang="ja-JP" altLang="en-US"/>
          </a:p>
        </p:txBody>
      </p:sp>
      <p:sp>
        <p:nvSpPr>
          <p:cNvPr id="5" name="フッター プレースホルダ 4"/>
          <p:cNvSpPr>
            <a:spLocks noGrp="1"/>
          </p:cNvSpPr>
          <p:nvPr>
            <p:ph type="ftr" sz="quarter" idx="3"/>
          </p:nvPr>
        </p:nvSpPr>
        <p:spPr>
          <a:xfrm>
            <a:off x="3384552"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1"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4149080"/>
            <a:ext cx="9906000"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2020</a:t>
            </a:r>
            <a:r>
              <a:rPr kumimoji="1" lang="ja-JP" altLang="en-US"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年（令和２年）</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en-US" altLang="ja-JP"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副首都推進局</a:t>
            </a:r>
            <a:r>
              <a:rPr lang="ja-JP" altLang="en-US" sz="2800" b="0" dirty="0" smtClean="0">
                <a:solidFill>
                  <a:schemeClr val="tx1"/>
                </a:solidFill>
                <a:latin typeface="+mn-ea"/>
              </a:rPr>
              <a:t>　</a:t>
            </a:r>
            <a:endParaRPr kumimoji="1" lang="ja-JP" altLang="en-US" sz="2800" b="0" dirty="0">
              <a:solidFill>
                <a:schemeClr val="tx1"/>
              </a:solidFill>
              <a:latin typeface="+mn-ea"/>
            </a:endParaRPr>
          </a:p>
        </p:txBody>
      </p:sp>
      <p:sp>
        <p:nvSpPr>
          <p:cNvPr id="10" name="フローチャート : 端子 9"/>
          <p:cNvSpPr/>
          <p:nvPr/>
        </p:nvSpPr>
        <p:spPr>
          <a:xfrm>
            <a:off x="200472" y="2492896"/>
            <a:ext cx="9577064" cy="864096"/>
          </a:xfrm>
          <a:prstGeom prst="flowChartTerminator">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ja-JP" altLang="en-US" sz="3400" dirty="0" smtClean="0">
                <a:solidFill>
                  <a:prstClr val="black"/>
                </a:solidFill>
                <a:latin typeface="HGP創英角ｺﾞｼｯｸUB" panose="020B0900000000000000" pitchFamily="50" charset="-128"/>
                <a:ea typeface="HGP創英角ｺﾞｼｯｸUB" panose="020B0900000000000000" pitchFamily="50" charset="-128"/>
              </a:rPr>
              <a:t>特別区制度（いわゆる「大阪都構想」）案の概要</a:t>
            </a:r>
            <a:endParaRPr lang="en-US" altLang="ja-JP" sz="3400" dirty="0">
              <a:solidFill>
                <a:schemeClr val="tx1"/>
              </a:solidFill>
              <a:latin typeface="+mj-ea"/>
              <a:ea typeface="+mj-ea"/>
            </a:endParaRPr>
          </a:p>
        </p:txBody>
      </p:sp>
      <p:sp>
        <p:nvSpPr>
          <p:cNvPr id="6" name="大かっこ 5"/>
          <p:cNvSpPr/>
          <p:nvPr/>
        </p:nvSpPr>
        <p:spPr>
          <a:xfrm>
            <a:off x="2072680" y="5157192"/>
            <a:ext cx="5760640" cy="125061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7" name="フローチャート : 端子 9"/>
          <p:cNvSpPr/>
          <p:nvPr/>
        </p:nvSpPr>
        <p:spPr>
          <a:xfrm>
            <a:off x="200472" y="1844824"/>
            <a:ext cx="9577064" cy="864096"/>
          </a:xfrm>
          <a:prstGeom prst="flowChartTerminator">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ja-JP" altLang="en-US" sz="2400" dirty="0" smtClean="0">
                <a:solidFill>
                  <a:prstClr val="black"/>
                </a:solidFill>
                <a:latin typeface="HGP創英角ｺﾞｼｯｸUB" panose="020B0900000000000000" pitchFamily="50" charset="-128"/>
                <a:ea typeface="HGP創英角ｺﾞｼｯｸUB" panose="020B0900000000000000" pitchFamily="50" charset="-128"/>
              </a:rPr>
              <a:t>副首都・大阪にふさわしい大都市制度</a:t>
            </a:r>
            <a:endParaRPr lang="en-US" altLang="ja-JP" sz="2400" dirty="0">
              <a:solidFill>
                <a:schemeClr val="tx1"/>
              </a:solidFill>
              <a:latin typeface="+mj-ea"/>
              <a:ea typeface="+mj-ea"/>
            </a:endParaRPr>
          </a:p>
        </p:txBody>
      </p:sp>
      <p:sp>
        <p:nvSpPr>
          <p:cNvPr id="3" name="正方形/長方形 2"/>
          <p:cNvSpPr/>
          <p:nvPr/>
        </p:nvSpPr>
        <p:spPr>
          <a:xfrm>
            <a:off x="2248063" y="5413166"/>
            <a:ext cx="5616624" cy="738664"/>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本資料は</a:t>
            </a:r>
            <a:r>
              <a:rPr lang="ja-JP" altLang="en-US" sz="1400" dirty="0" smtClean="0">
                <a:latin typeface="Meiryo UI" panose="020B0604030504040204" pitchFamily="50" charset="-128"/>
                <a:ea typeface="Meiryo UI" panose="020B0604030504040204" pitchFamily="50" charset="-128"/>
              </a:rPr>
              <a:t>、</a:t>
            </a:r>
            <a:r>
              <a:rPr lang="zh-TW" altLang="en-US" sz="1400" dirty="0">
                <a:latin typeface="Meiryo UI" panose="020B0604030504040204" pitchFamily="50" charset="-128"/>
                <a:ea typeface="Meiryo UI" panose="020B0604030504040204" pitchFamily="50" charset="-128"/>
              </a:rPr>
              <a:t>大都市制度（特別区設置）協</a:t>
            </a:r>
            <a:r>
              <a:rPr lang="zh-TW" altLang="en-US" sz="1400" dirty="0" smtClean="0">
                <a:latin typeface="Meiryo UI" panose="020B0604030504040204" pitchFamily="50" charset="-128"/>
                <a:ea typeface="Meiryo UI" panose="020B0604030504040204" pitchFamily="50" charset="-128"/>
              </a:rPr>
              <a:t>議会</a:t>
            </a:r>
            <a:r>
              <a:rPr lang="ja-JP" altLang="en-US" sz="1400" dirty="0" smtClean="0">
                <a:latin typeface="Meiryo UI" panose="020B0604030504040204" pitchFamily="50" charset="-128"/>
                <a:ea typeface="Meiryo UI" panose="020B0604030504040204" pitchFamily="50" charset="-128"/>
              </a:rPr>
              <a:t>で</a:t>
            </a:r>
            <a:r>
              <a:rPr lang="ja-JP" altLang="en-US" sz="1400" dirty="0">
                <a:latin typeface="Meiryo UI" panose="020B0604030504040204" pitchFamily="50" charset="-128"/>
                <a:ea typeface="Meiryo UI" panose="020B0604030504040204" pitchFamily="50" charset="-128"/>
              </a:rPr>
              <a:t>作成</a:t>
            </a:r>
            <a:r>
              <a:rPr lang="ja-JP" altLang="en-US" sz="1400" dirty="0" smtClean="0">
                <a:latin typeface="Meiryo UI" panose="020B0604030504040204" pitchFamily="50" charset="-128"/>
                <a:ea typeface="Meiryo UI" panose="020B0604030504040204" pitchFamily="50" charset="-128"/>
              </a:rPr>
              <a:t>した特別区設置協定書の説明資料である特別</a:t>
            </a:r>
            <a:r>
              <a:rPr lang="ja-JP" altLang="en-US" sz="1400" dirty="0">
                <a:latin typeface="Meiryo UI" panose="020B0604030504040204" pitchFamily="50" charset="-128"/>
                <a:ea typeface="Meiryo UI" panose="020B0604030504040204" pitchFamily="50" charset="-128"/>
              </a:rPr>
              <a:t>区制度（案</a:t>
            </a:r>
            <a:r>
              <a:rPr lang="ja-JP" altLang="en-US" sz="1400">
                <a:latin typeface="Meiryo UI" panose="020B0604030504040204" pitchFamily="50" charset="-128"/>
                <a:ea typeface="Meiryo UI" panose="020B0604030504040204" pitchFamily="50" charset="-128"/>
              </a:rPr>
              <a:t>）</a:t>
            </a:r>
            <a:r>
              <a:rPr lang="ja-JP" altLang="en-US" sz="1400" smtClean="0">
                <a:latin typeface="Meiryo UI" panose="020B0604030504040204" pitchFamily="50" charset="-128"/>
                <a:ea typeface="Meiryo UI" panose="020B0604030504040204" pitchFamily="50" charset="-128"/>
              </a:rPr>
              <a:t>及び参考</a:t>
            </a:r>
            <a:r>
              <a:rPr lang="ja-JP" altLang="en-US" sz="1400" dirty="0" smtClean="0">
                <a:latin typeface="Meiryo UI" panose="020B0604030504040204" pitchFamily="50" charset="-128"/>
                <a:ea typeface="Meiryo UI" panose="020B0604030504040204" pitchFamily="50" charset="-128"/>
              </a:rPr>
              <a:t>資料である財政</a:t>
            </a:r>
            <a:r>
              <a:rPr lang="ja-JP" altLang="en-US" sz="1400" dirty="0">
                <a:latin typeface="Meiryo UI" panose="020B0604030504040204" pitchFamily="50" charset="-128"/>
                <a:ea typeface="Meiryo UI" panose="020B0604030504040204" pitchFamily="50" charset="-128"/>
              </a:rPr>
              <a:t>シミュレーションの</a:t>
            </a:r>
            <a:r>
              <a:rPr lang="ja-JP" altLang="en-US" sz="1400" dirty="0" smtClean="0">
                <a:latin typeface="Meiryo UI" panose="020B0604030504040204" pitchFamily="50" charset="-128"/>
                <a:ea typeface="Meiryo UI" panose="020B0604030504040204" pitchFamily="50" charset="-128"/>
              </a:rPr>
              <a:t>概要。</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11377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380951" y="450376"/>
            <a:ext cx="9390845" cy="629099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998"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5270014" y="4740690"/>
            <a:ext cx="4363506" cy="1856661"/>
          </a:xfrm>
          <a:prstGeom prst="roundRect">
            <a:avLst>
              <a:gd name="adj" fmla="val 46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角丸四角形 35"/>
          <p:cNvSpPr/>
          <p:nvPr/>
        </p:nvSpPr>
        <p:spPr>
          <a:xfrm>
            <a:off x="5270014" y="3051876"/>
            <a:ext cx="4363506" cy="1612474"/>
          </a:xfrm>
          <a:prstGeom prst="roundRect">
            <a:avLst>
              <a:gd name="adj" fmla="val 460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角丸四角形 15"/>
          <p:cNvSpPr/>
          <p:nvPr/>
        </p:nvSpPr>
        <p:spPr>
          <a:xfrm>
            <a:off x="416496" y="44624"/>
            <a:ext cx="1745667" cy="360000"/>
          </a:xfrm>
          <a:prstGeom prst="roundRect">
            <a:avLst/>
          </a:prstGeom>
          <a:solidFill>
            <a:schemeClr val="accent4">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事務分担</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78"/>
          <p:cNvSpPr/>
          <p:nvPr/>
        </p:nvSpPr>
        <p:spPr>
          <a:xfrm>
            <a:off x="488504" y="566639"/>
            <a:ext cx="8951233" cy="1777414"/>
          </a:xfrm>
          <a:prstGeom prst="roundRect">
            <a:avLst>
              <a:gd name="adj" fmla="val 119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大阪市と大阪府が現在実施している事務について「</a:t>
            </a:r>
            <a:r>
              <a:rPr lang="ja-JP" altLang="en-US"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基礎自治体」と「広域自治体」の役割分担を徹底</a:t>
            </a:r>
            <a:endParaRPr lang="en-US" altLang="ja-JP"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0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住民に最も身近な存在として、豊かな住民生活や地域の安全・安心を支えるため</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、中核市並みの権限を基本に住民</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に身近な</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事務を実施</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ＭＳ Ｐゴシック" panose="020B0600070205080204" pitchFamily="50" charset="-128"/>
                <a:cs typeface="Meiryo UI" panose="020B0604030504040204" pitchFamily="50" charset="-128"/>
              </a:rPr>
              <a:t>　　　　　　　　 </a:t>
            </a:r>
            <a:r>
              <a:rPr lang="en-US" altLang="ja-JP" sz="1000" dirty="0" smtClean="0">
                <a:solidFill>
                  <a:prstClr val="black"/>
                </a:solidFill>
                <a:latin typeface="ＭＳ Ｐゴシック" panose="020B0600070205080204" pitchFamily="50" charset="-128"/>
                <a:cs typeface="Meiryo UI" panose="020B0604030504040204" pitchFamily="50" charset="-128"/>
              </a:rPr>
              <a:t>※</a:t>
            </a:r>
            <a:r>
              <a:rPr lang="ja-JP" altLang="en-US" sz="1000" dirty="0">
                <a:solidFill>
                  <a:prstClr val="black"/>
                </a:solidFill>
                <a:latin typeface="ＭＳ Ｐゴシック" panose="020B0600070205080204" pitchFamily="50" charset="-128"/>
                <a:cs typeface="Meiryo UI" panose="020B0604030504040204" pitchFamily="50" charset="-128"/>
              </a:rPr>
              <a:t>なお</a:t>
            </a:r>
            <a:r>
              <a:rPr lang="ja-JP" altLang="en-US" sz="1000" dirty="0" smtClean="0">
                <a:solidFill>
                  <a:prstClr val="black"/>
                </a:solidFill>
                <a:latin typeface="ＭＳ Ｐゴシック" panose="020B0600070205080204" pitchFamily="50" charset="-128"/>
                <a:cs typeface="Meiryo UI" panose="020B0604030504040204" pitchFamily="50" charset="-128"/>
              </a:rPr>
              <a:t>、専門性</a:t>
            </a:r>
            <a:r>
              <a:rPr lang="ja-JP" altLang="en-US" sz="1000" dirty="0">
                <a:solidFill>
                  <a:prstClr val="black"/>
                </a:solidFill>
                <a:latin typeface="ＭＳ Ｐゴシック" panose="020B0600070205080204" pitchFamily="50" charset="-128"/>
                <a:cs typeface="Meiryo UI" panose="020B0604030504040204" pitchFamily="50" charset="-128"/>
              </a:rPr>
              <a:t>、公平性、</a:t>
            </a:r>
            <a:r>
              <a:rPr lang="ja-JP" altLang="en-US" sz="1000" dirty="0" smtClean="0">
                <a:solidFill>
                  <a:prstClr val="black"/>
                </a:solidFill>
                <a:latin typeface="ＭＳ Ｐゴシック" panose="020B0600070205080204" pitchFamily="50" charset="-128"/>
                <a:cs typeface="Meiryo UI" panose="020B0604030504040204" pitchFamily="50" charset="-128"/>
              </a:rPr>
              <a:t>効率性の確保が</a:t>
            </a:r>
            <a:r>
              <a:rPr lang="ja-JP" altLang="en-US" sz="1000" dirty="0">
                <a:solidFill>
                  <a:prstClr val="black"/>
                </a:solidFill>
                <a:latin typeface="ＭＳ Ｐゴシック" panose="020B0600070205080204" pitchFamily="50" charset="-128"/>
                <a:cs typeface="Meiryo UI" panose="020B0604030504040204" pitchFamily="50" charset="-128"/>
              </a:rPr>
              <a:t>特に必要な事務については、一部事務組合等により共同で実施</a:t>
            </a:r>
            <a:endParaRPr lang="en-US" altLang="ja-JP" sz="1000" dirty="0">
              <a:solidFill>
                <a:prstClr val="black"/>
              </a:solidFill>
              <a:latin typeface="ＭＳ Ｐゴシック" panose="020B0600070205080204" pitchFamily="50" charset="-128"/>
              <a:cs typeface="Meiryo UI" panose="020B0604030504040204" pitchFamily="50" charset="-128"/>
            </a:endParaRPr>
          </a:p>
          <a:p>
            <a:endParaRPr lang="en-US" altLang="ja-JP" sz="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区を包括する広域自治体として</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都市圏の成長を支え、大阪全体の安全・安心を確保するため、大阪全体の成長、都市の発展、安全・安心に</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わる</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事務を実施</a:t>
            </a:r>
            <a:endParaRPr lang="en-US" altLang="ja-JP" sz="1000" dirty="0">
              <a:solidFill>
                <a:prstClr val="black"/>
              </a:solidFill>
              <a:latin typeface="ＭＳ Ｐゴシック" panose="020B0600070205080204" pitchFamily="50" charset="-128"/>
              <a:cs typeface="Meiryo UI" panose="020B0604030504040204" pitchFamily="50" charset="-128"/>
            </a:endParaRPr>
          </a:p>
          <a:p>
            <a:endParaRPr lang="en-US" altLang="ja-JP" sz="500" dirty="0">
              <a:solidFill>
                <a:prstClr val="black"/>
              </a:solidFill>
              <a:latin typeface="ＭＳ Ｐゴシック" panose="020B0600070205080204" pitchFamily="50" charset="-128"/>
              <a:cs typeface="Meiryo UI" panose="020B0604030504040204" pitchFamily="50" charset="-128"/>
            </a:endParaRPr>
          </a:p>
          <a:p>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住民サービスの適正な引継ぎ、水準の維持</a:t>
            </a:r>
            <a:endParaRPr lang="en-US" altLang="ja-JP"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と大阪府は、現在の住民サービスを低下させないよう適正に事務を引き継ぐ</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・特別区の設置の際は、大阪市が実施してきた特色ある住民サービスは内容や水準を維持する</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（特別区の設置の日以後も、特別区と大阪府は地域の状況や住民ニーズも踏まえながら、内容や水準を維持するように努めるものとする）</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0" name="表 79"/>
          <p:cNvGraphicFramePr>
            <a:graphicFrameLocks noGrp="1"/>
          </p:cNvGraphicFramePr>
          <p:nvPr>
            <p:extLst>
              <p:ext uri="{D42A27DB-BD31-4B8C-83A1-F6EECF244321}">
                <p14:modId xmlns:p14="http://schemas.microsoft.com/office/powerpoint/2010/main" val="1194718486"/>
              </p:ext>
            </p:extLst>
          </p:nvPr>
        </p:nvGraphicFramePr>
        <p:xfrm>
          <a:off x="5407056" y="3131561"/>
          <a:ext cx="4120076" cy="1397656"/>
        </p:xfrm>
        <a:graphic>
          <a:graphicData uri="http://schemas.openxmlformats.org/drawingml/2006/table">
            <a:tbl>
              <a:tblPr firstRow="1" bandRow="1">
                <a:tableStyleId>{5940675A-B579-460E-94D1-54222C63F5DA}</a:tableStyleId>
              </a:tblPr>
              <a:tblGrid>
                <a:gridCol w="290012">
                  <a:extLst>
                    <a:ext uri="{9D8B030D-6E8A-4147-A177-3AD203B41FA5}">
                      <a16:colId xmlns:a16="http://schemas.microsoft.com/office/drawing/2014/main" val="20000"/>
                    </a:ext>
                  </a:extLst>
                </a:gridCol>
                <a:gridCol w="3830064">
                  <a:extLst>
                    <a:ext uri="{9D8B030D-6E8A-4147-A177-3AD203B41FA5}">
                      <a16:colId xmlns:a16="http://schemas.microsoft.com/office/drawing/2014/main" val="20001"/>
                    </a:ext>
                  </a:extLst>
                </a:gridCol>
              </a:tblGrid>
              <a:tr h="347185">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smtClean="0">
                          <a:solidFill>
                            <a:schemeClr val="bg1"/>
                          </a:solidFill>
                          <a:latin typeface="Meiryo UI" pitchFamily="50" charset="-128"/>
                          <a:ea typeface="Meiryo UI" pitchFamily="50" charset="-128"/>
                          <a:cs typeface="Meiryo UI" pitchFamily="50" charset="-128"/>
                        </a:rPr>
                        <a:t>特 別 区</a:t>
                      </a:r>
                      <a:endPar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8914" marR="38914" marT="45619" marB="45619" vert="eaVert"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solidFill>
                  </a:tcPr>
                </a:tc>
                <a:tc>
                  <a:txBody>
                    <a:bodyPr/>
                    <a:lstStyle/>
                    <a:p>
                      <a:pPr algn="ctr">
                        <a:lnSpc>
                          <a:spcPts val="1500"/>
                        </a:lnSpc>
                      </a:pPr>
                      <a:endParaRPr kumimoji="1" lang="ja-JP" altLang="en-US" sz="100" b="1" kern="1200" dirty="0">
                        <a:solidFill>
                          <a:schemeClr val="tx1"/>
                        </a:solidFill>
                        <a:latin typeface="Meiryo UI" pitchFamily="50" charset="-128"/>
                        <a:ea typeface="Meiryo UI" pitchFamily="50" charset="-128"/>
                        <a:cs typeface="Meiryo UI" pitchFamily="50" charset="-128"/>
                      </a:endParaRPr>
                    </a:p>
                  </a:txBody>
                  <a:tcPr marL="38914" marR="38914" marT="45619" marB="4561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50471">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vert="eaVert" anchor="ctr">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FCC99"/>
                    </a:solidFill>
                  </a:tcPr>
                </a:tc>
                <a:tc>
                  <a:txBody>
                    <a:bodyPr/>
                    <a:lstStyle/>
                    <a:p>
                      <a:pPr marL="82550" marR="0" indent="0" algn="l" defTabSz="914400" rtl="0" eaLnBrk="1" fontAlgn="auto" latinLnBrk="0" hangingPunct="1">
                        <a:lnSpc>
                          <a:spcPts val="1200"/>
                        </a:lnSpc>
                        <a:spcBef>
                          <a:spcPts val="0"/>
                        </a:spcBef>
                        <a:spcAft>
                          <a:spcPts val="0"/>
                        </a:spcAft>
                        <a:buClrTx/>
                        <a:buSzTx/>
                        <a:buFontTx/>
                        <a:buNone/>
                        <a:tabLst/>
                        <a:defRPr/>
                      </a:pPr>
                      <a:r>
                        <a:rPr lang="ja-JP" altLang="en-US" sz="900" dirty="0" smtClean="0">
                          <a:solidFill>
                            <a:schemeClr val="tx1"/>
                          </a:solidFill>
                          <a:latin typeface="Meiryo UI" pitchFamily="50" charset="-128"/>
                          <a:ea typeface="Meiryo UI" pitchFamily="50" charset="-128"/>
                          <a:cs typeface="Meiryo UI" pitchFamily="50" charset="-128"/>
                        </a:rPr>
                        <a:t>・戸籍、住民基本台帳　・保育、子育て支援</a:t>
                      </a:r>
                      <a:endParaRPr lang="en-US" altLang="ja-JP" sz="900" dirty="0" smtClean="0">
                        <a:solidFill>
                          <a:schemeClr val="tx1"/>
                        </a:solidFill>
                        <a:latin typeface="Meiryo UI" pitchFamily="50" charset="-128"/>
                        <a:ea typeface="Meiryo UI" pitchFamily="50" charset="-128"/>
                        <a:cs typeface="Meiryo UI" pitchFamily="50" charset="-128"/>
                      </a:endParaRPr>
                    </a:p>
                    <a:p>
                      <a:pPr marL="82550" marR="0" indent="0" algn="l" defTabSz="914400" rtl="0" eaLnBrk="1" fontAlgn="auto" latinLnBrk="0" hangingPunct="1">
                        <a:lnSpc>
                          <a:spcPts val="1200"/>
                        </a:lnSpc>
                        <a:spcBef>
                          <a:spcPts val="0"/>
                        </a:spcBef>
                        <a:spcAft>
                          <a:spcPts val="0"/>
                        </a:spcAft>
                        <a:buClrTx/>
                        <a:buSzTx/>
                        <a:buFontTx/>
                        <a:buNone/>
                        <a:tabLst/>
                        <a:defRPr/>
                      </a:pPr>
                      <a:r>
                        <a:rPr lang="ja-JP" altLang="en-US" sz="900" dirty="0" smtClean="0">
                          <a:solidFill>
                            <a:schemeClr val="tx1"/>
                          </a:solidFill>
                          <a:latin typeface="Meiryo UI" pitchFamily="50" charset="-128"/>
                          <a:ea typeface="Meiryo UI" pitchFamily="50" charset="-128"/>
                          <a:cs typeface="Meiryo UI" pitchFamily="50" charset="-128"/>
                        </a:rPr>
                        <a:t>・児童相談所　・生活保護　・保健所、保健センター</a:t>
                      </a:r>
                      <a:endParaRPr lang="en-US" altLang="ja-JP" sz="900" dirty="0" smtClean="0">
                        <a:solidFill>
                          <a:schemeClr val="tx1"/>
                        </a:solidFill>
                        <a:latin typeface="Meiryo UI" pitchFamily="50" charset="-128"/>
                        <a:ea typeface="Meiryo UI" pitchFamily="50" charset="-128"/>
                        <a:cs typeface="Meiryo UI" pitchFamily="50" charset="-128"/>
                      </a:endParaRPr>
                    </a:p>
                    <a:p>
                      <a:pPr marL="82550" marR="0" indent="0" algn="l" defTabSz="914400" rtl="0" eaLnBrk="1" fontAlgn="auto" latinLnBrk="0" hangingPunct="1">
                        <a:lnSpc>
                          <a:spcPts val="1200"/>
                        </a:lnSpc>
                        <a:spcBef>
                          <a:spcPts val="0"/>
                        </a:spcBef>
                        <a:spcAft>
                          <a:spcPts val="0"/>
                        </a:spcAft>
                        <a:buClrTx/>
                        <a:buSzTx/>
                        <a:buFontTx/>
                        <a:buNone/>
                        <a:tabLst/>
                        <a:defRPr/>
                      </a:pPr>
                      <a:r>
                        <a:rPr kumimoji="1" lang="ja-JP" altLang="en-US" sz="9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・地域のまちづくり　・区道　・地域の公園</a:t>
                      </a:r>
                      <a:endParaRPr kumimoji="1" lang="en-US" altLang="ja-JP" sz="9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marR="0" indent="0" algn="l" defTabSz="914400" rtl="0" eaLnBrk="1" fontAlgn="auto" latinLnBrk="0" hangingPunct="1">
                        <a:lnSpc>
                          <a:spcPts val="1200"/>
                        </a:lnSpc>
                        <a:spcBef>
                          <a:spcPts val="0"/>
                        </a:spcBef>
                        <a:spcAft>
                          <a:spcPts val="0"/>
                        </a:spcAft>
                        <a:buClrTx/>
                        <a:buSzTx/>
                        <a:buFontTx/>
                        <a:buNone/>
                        <a:tabLst/>
                        <a:defRPr/>
                      </a:pPr>
                      <a:r>
                        <a:rPr kumimoji="1" lang="ja-JP" altLang="en-US" sz="9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・地域の企業支援　・防災　・環境監視</a:t>
                      </a:r>
                      <a:endParaRPr kumimoji="1" lang="en-US" altLang="ja-JP" sz="9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marR="0" indent="0" algn="l" defTabSz="914400" rtl="0" eaLnBrk="1" fontAlgn="auto" latinLnBrk="0" hangingPunct="1">
                        <a:lnSpc>
                          <a:spcPts val="1200"/>
                        </a:lnSpc>
                        <a:spcBef>
                          <a:spcPts val="0"/>
                        </a:spcBef>
                        <a:spcAft>
                          <a:spcPts val="0"/>
                        </a:spcAft>
                        <a:buClrTx/>
                        <a:buSzTx/>
                        <a:buFontTx/>
                        <a:buNone/>
                        <a:tabLst/>
                        <a:defRPr/>
                      </a:pPr>
                      <a:r>
                        <a:rPr kumimoji="1" lang="ja-JP" altLang="en-US" sz="9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・幼稚園、小学校、中学校　など</a:t>
                      </a:r>
                      <a:endParaRPr kumimoji="1" lang="en-US" altLang="ja-JP" sz="9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8914" marR="38914" marT="45619" marB="4561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82" name="表 81"/>
          <p:cNvGraphicFramePr>
            <a:graphicFrameLocks noGrp="1"/>
          </p:cNvGraphicFramePr>
          <p:nvPr>
            <p:extLst>
              <p:ext uri="{D42A27DB-BD31-4B8C-83A1-F6EECF244321}">
                <p14:modId xmlns:p14="http://schemas.microsoft.com/office/powerpoint/2010/main" val="517614570"/>
              </p:ext>
            </p:extLst>
          </p:nvPr>
        </p:nvGraphicFramePr>
        <p:xfrm>
          <a:off x="5407058" y="4839915"/>
          <a:ext cx="4120074" cy="1612746"/>
        </p:xfrm>
        <a:graphic>
          <a:graphicData uri="http://schemas.openxmlformats.org/drawingml/2006/table">
            <a:tbl>
              <a:tblPr firstRow="1" bandRow="1">
                <a:tableStyleId>{5940675A-B579-460E-94D1-54222C63F5DA}</a:tableStyleId>
              </a:tblPr>
              <a:tblGrid>
                <a:gridCol w="287874">
                  <a:extLst>
                    <a:ext uri="{9D8B030D-6E8A-4147-A177-3AD203B41FA5}">
                      <a16:colId xmlns:a16="http://schemas.microsoft.com/office/drawing/2014/main" val="20000"/>
                    </a:ext>
                  </a:extLst>
                </a:gridCol>
                <a:gridCol w="707432">
                  <a:extLst>
                    <a:ext uri="{9D8B030D-6E8A-4147-A177-3AD203B41FA5}">
                      <a16:colId xmlns:a16="http://schemas.microsoft.com/office/drawing/2014/main" val="20001"/>
                    </a:ext>
                  </a:extLst>
                </a:gridCol>
                <a:gridCol w="3124768">
                  <a:extLst>
                    <a:ext uri="{9D8B030D-6E8A-4147-A177-3AD203B41FA5}">
                      <a16:colId xmlns:a16="http://schemas.microsoft.com/office/drawing/2014/main" val="20002"/>
                    </a:ext>
                  </a:extLst>
                </a:gridCol>
              </a:tblGrid>
              <a:tr h="385748">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smtClean="0">
                          <a:solidFill>
                            <a:schemeClr val="bg1"/>
                          </a:solidFill>
                          <a:latin typeface="Meiryo UI" pitchFamily="50" charset="-128"/>
                          <a:ea typeface="Meiryo UI" pitchFamily="50" charset="-128"/>
                          <a:cs typeface="Meiryo UI" pitchFamily="50" charset="-128"/>
                        </a:rPr>
                        <a:t>大 阪 府</a:t>
                      </a:r>
                      <a:endParaRPr kumimoji="1" lang="ja-JP" altLang="en-US" sz="1200" b="1" kern="1200" dirty="0">
                        <a:solidFill>
                          <a:schemeClr val="bg1"/>
                        </a:solidFill>
                        <a:latin typeface="Meiryo UI" pitchFamily="50" charset="-128"/>
                        <a:ea typeface="Meiryo UI" pitchFamily="50" charset="-128"/>
                        <a:cs typeface="Meiryo UI" pitchFamily="50" charset="-128"/>
                      </a:endParaRPr>
                    </a:p>
                  </a:txBody>
                  <a:tcPr marL="38914" marR="38914" marT="45619" marB="45619" vert="eaVert"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solidFill>
                  </a:tcPr>
                </a:tc>
                <a:tc gridSpan="2">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kumimoji="1" lang="ja-JP" altLang="en-US" sz="100" b="0" kern="1200" dirty="0" smtClean="0">
                        <a:solidFill>
                          <a:schemeClr val="tx1"/>
                        </a:solidFill>
                        <a:latin typeface="Meiryo UI" pitchFamily="50" charset="-128"/>
                        <a:ea typeface="Meiryo UI" pitchFamily="50" charset="-128"/>
                        <a:cs typeface="Meiryo UI" pitchFamily="50" charset="-128"/>
                      </a:endParaRPr>
                    </a:p>
                  </a:txBody>
                  <a:tcPr marL="0" marR="0" marT="45619" marB="4561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400" b="0" kern="1200" dirty="0">
                        <a:solidFill>
                          <a:prstClr val="black"/>
                        </a:solidFill>
                        <a:latin typeface="+mj-ea"/>
                        <a:ea typeface="+mj-ea"/>
                        <a:cs typeface="Meiryo UI" pitchFamily="50" charset="-128"/>
                      </a:endParaRPr>
                    </a:p>
                  </a:txBody>
                  <a:tcPr marL="36000" marR="36000" anchor="ctr"/>
                </a:tc>
                <a:extLst>
                  <a:ext uri="{0D108BD9-81ED-4DB2-BD59-A6C34878D82A}">
                    <a16:rowId xmlns:a16="http://schemas.microsoft.com/office/drawing/2014/main" val="10000"/>
                  </a:ext>
                </a:extLst>
              </a:tr>
              <a:tr h="399209">
                <a:tc vMerge="1">
                  <a:txBody>
                    <a:bodyPr/>
                    <a:lstStyle/>
                    <a:p>
                      <a:endParaRPr kumimoji="1" lang="ja-JP" altLang="en-US"/>
                    </a:p>
                  </a:txBody>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900" b="1" kern="1200" dirty="0" smtClean="0">
                          <a:solidFill>
                            <a:schemeClr val="tx1"/>
                          </a:solidFill>
                          <a:latin typeface="Meiryo UI" pitchFamily="50" charset="-128"/>
                          <a:ea typeface="Meiryo UI" pitchFamily="50" charset="-128"/>
                          <a:cs typeface="Meiryo UI" pitchFamily="50" charset="-128"/>
                        </a:rPr>
                        <a:t>既存の事務</a:t>
                      </a:r>
                      <a:endParaRPr kumimoji="1" lang="ja-JP" altLang="en-US" sz="900" b="1" kern="1200" dirty="0">
                        <a:solidFill>
                          <a:schemeClr val="tx1"/>
                        </a:solidFill>
                        <a:latin typeface="Meiryo UI" pitchFamily="50" charset="-128"/>
                        <a:ea typeface="Meiryo UI" pitchFamily="50" charset="-128"/>
                        <a:cs typeface="Meiryo UI" pitchFamily="50" charset="-128"/>
                      </a:endParaRPr>
                    </a:p>
                  </a:txBody>
                  <a:tcPr marL="38914" marR="38914" marT="45619" marB="4561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indent="85725" algn="l" defTabSz="914400" rtl="0" eaLnBrk="1" fontAlgn="auto" latinLnBrk="0" hangingPunct="1">
                        <a:lnSpc>
                          <a:spcPts val="1000"/>
                        </a:lnSpc>
                        <a:spcBef>
                          <a:spcPts val="0"/>
                        </a:spcBef>
                        <a:spcAft>
                          <a:spcPts val="0"/>
                        </a:spcAft>
                        <a:buClrTx/>
                        <a:buSzTx/>
                        <a:buFontTx/>
                        <a:buNone/>
                        <a:tabLst/>
                        <a:defRPr/>
                      </a:pPr>
                      <a:r>
                        <a:rPr kumimoji="1" lang="ja-JP" altLang="en-US" sz="900" b="0" kern="1200" spc="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・救急医療対策</a:t>
                      </a:r>
                      <a:r>
                        <a:rPr kumimoji="1" lang="ja-JP" altLang="en-US" sz="900" b="0" kern="1200"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0" kern="1200" spc="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・職業能力開発</a:t>
                      </a:r>
                      <a:endParaRPr kumimoji="1" lang="en-US" altLang="ja-JP" sz="900" b="0" kern="1200" spc="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85725" algn="l" defTabSz="914400" rtl="0" eaLnBrk="1" fontAlgn="auto" latinLnBrk="0" hangingPunct="1">
                        <a:lnSpc>
                          <a:spcPts val="1000"/>
                        </a:lnSpc>
                        <a:spcBef>
                          <a:spcPts val="0"/>
                        </a:spcBef>
                        <a:spcAft>
                          <a:spcPts val="0"/>
                        </a:spcAft>
                        <a:buClrTx/>
                        <a:buSzTx/>
                        <a:buFontTx/>
                        <a:buNone/>
                        <a:tabLst/>
                        <a:defRPr/>
                      </a:pPr>
                      <a:r>
                        <a:rPr kumimoji="1" lang="ja-JP" altLang="en-US" sz="900" b="0" kern="1200" spc="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・市町村への支援、連絡調整　・警察　など</a:t>
                      </a:r>
                      <a:endParaRPr kumimoji="1" lang="ja-JP" altLang="en-US" sz="900" b="0" kern="1200" spc="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8914" marR="38914" marT="45619" marB="4561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46063">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kern="1200" dirty="0">
                        <a:solidFill>
                          <a:prstClr val="black"/>
                        </a:solidFill>
                        <a:latin typeface="Meiryo UI" pitchFamily="50" charset="-128"/>
                        <a:ea typeface="Meiryo UI" pitchFamily="50" charset="-128"/>
                        <a:cs typeface="Meiryo UI" pitchFamily="50" charset="-128"/>
                      </a:endParaRPr>
                    </a:p>
                  </a:txBody>
                  <a:tcPr marL="36000" marR="36000" vert="eaVert" anchor="ct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900" b="1" kern="1200" dirty="0" smtClean="0">
                          <a:solidFill>
                            <a:schemeClr val="tx1"/>
                          </a:solidFill>
                          <a:latin typeface="Meiryo UI" pitchFamily="50" charset="-128"/>
                          <a:ea typeface="Meiryo UI" pitchFamily="50" charset="-128"/>
                          <a:cs typeface="Meiryo UI" pitchFamily="50" charset="-128"/>
                        </a:rPr>
                        <a:t>府に一元化</a:t>
                      </a:r>
                      <a:endParaRPr kumimoji="1" lang="ja-JP" altLang="en-US" sz="900" b="1" kern="1200" dirty="0">
                        <a:solidFill>
                          <a:schemeClr val="tx1"/>
                        </a:solidFill>
                        <a:latin typeface="Meiryo UI" pitchFamily="50" charset="-128"/>
                        <a:ea typeface="Meiryo UI" pitchFamily="50" charset="-128"/>
                        <a:cs typeface="Meiryo UI" pitchFamily="50" charset="-128"/>
                      </a:endParaRPr>
                    </a:p>
                  </a:txBody>
                  <a:tcPr marL="38914" marR="38914" marT="45619" marB="4561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82550">
                        <a:lnSpc>
                          <a:spcPts val="1000"/>
                        </a:lnSpc>
                      </a:pPr>
                      <a:r>
                        <a:rPr kumimoji="1" lang="ja-JP" altLang="en-US" sz="900" b="0" kern="1200" spc="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・成長戦略　・広域的なまちづくり　・港湾</a:t>
                      </a:r>
                      <a:endParaRPr kumimoji="1" lang="en-US" altLang="ja-JP" sz="900" b="0" kern="1200" spc="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82550">
                        <a:lnSpc>
                          <a:spcPts val="1000"/>
                        </a:lnSpc>
                      </a:pPr>
                      <a:r>
                        <a:rPr kumimoji="1" lang="ja-JP" altLang="en-US" sz="900" b="0" kern="1200" spc="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・広域的な交通基盤整備　・防災に重要な大規模公園</a:t>
                      </a:r>
                      <a:endParaRPr kumimoji="1" lang="en-US" altLang="ja-JP" sz="900" b="0" kern="1200" spc="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82550">
                        <a:lnSpc>
                          <a:spcPts val="1000"/>
                        </a:lnSpc>
                      </a:pPr>
                      <a:r>
                        <a:rPr kumimoji="1" lang="ja-JP" altLang="en-US" sz="900" b="0" kern="1200" spc="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・成長分野の企業支援</a:t>
                      </a:r>
                      <a:r>
                        <a:rPr kumimoji="1" lang="ja-JP" altLang="en-US" sz="900" b="0" kern="1200"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0" kern="1200" spc="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・病院　・高等学校　・大学　など</a:t>
                      </a:r>
                      <a:endParaRPr kumimoji="1" lang="ja-JP" altLang="en-US" sz="900" b="0" kern="1200" spc="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8914" marR="38914" marT="45619" marB="4561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1726">
                <a:tc vMerge="1">
                  <a:txBody>
                    <a:bodyPr/>
                    <a:lstStyle/>
                    <a:p>
                      <a:endParaRPr lang="ja-JP" altLang="en-US" dirty="0"/>
                    </a:p>
                  </a:txBody>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900" b="1" kern="1200" dirty="0" smtClean="0">
                          <a:solidFill>
                            <a:schemeClr val="tx1"/>
                          </a:solidFill>
                          <a:latin typeface="Meiryo UI" pitchFamily="50" charset="-128"/>
                          <a:ea typeface="Meiryo UI" pitchFamily="50" charset="-128"/>
                          <a:cs typeface="Meiryo UI" pitchFamily="50" charset="-128"/>
                        </a:rPr>
                        <a:t>市から承継</a:t>
                      </a:r>
                      <a:endParaRPr kumimoji="1" lang="ja-JP" altLang="en-US" sz="900" b="1" kern="1200" dirty="0">
                        <a:solidFill>
                          <a:schemeClr val="tx1"/>
                        </a:solidFill>
                        <a:latin typeface="Meiryo UI" pitchFamily="50" charset="-128"/>
                        <a:ea typeface="Meiryo UI" pitchFamily="50" charset="-128"/>
                        <a:cs typeface="Meiryo UI" pitchFamily="50" charset="-128"/>
                      </a:endParaRPr>
                    </a:p>
                  </a:txBody>
                  <a:tcPr marL="38914" marR="38914" marT="45619" marB="4561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nSpc>
                          <a:spcPts val="1000"/>
                        </a:lnSpc>
                      </a:pPr>
                      <a:r>
                        <a:rPr kumimoji="1" lang="ja-JP" altLang="en-US" sz="900" b="0" kern="1200" spc="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・消防　・水道　など</a:t>
                      </a:r>
                      <a:endParaRPr kumimoji="1" lang="ja-JP" altLang="en-US" sz="900" b="0" kern="1200" spc="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8914" marR="38914" marT="45619" marB="4561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83" name="角丸四角形 82"/>
          <p:cNvSpPr/>
          <p:nvPr/>
        </p:nvSpPr>
        <p:spPr>
          <a:xfrm>
            <a:off x="5710707" y="4933641"/>
            <a:ext cx="3744416" cy="17164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35920" bIns="35920" rtlCol="0" anchor="ctr"/>
          <a:lstStyle/>
          <a:p>
            <a:pPr algn="ctr"/>
            <a:r>
              <a:rPr lang="ja-JP" altLang="en-US" sz="1098"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大阪全体の成長、都市の発展 及び 安全・安心に関わる事務</a:t>
            </a:r>
          </a:p>
        </p:txBody>
      </p:sp>
      <p:grpSp>
        <p:nvGrpSpPr>
          <p:cNvPr id="85" name="グループ化 84"/>
          <p:cNvGrpSpPr/>
          <p:nvPr/>
        </p:nvGrpSpPr>
        <p:grpSpPr>
          <a:xfrm>
            <a:off x="4958083" y="4005064"/>
            <a:ext cx="393483" cy="1505592"/>
            <a:chOff x="4125428" y="1340767"/>
            <a:chExt cx="436936" cy="1238716"/>
          </a:xfrm>
          <a:solidFill>
            <a:schemeClr val="accent1"/>
          </a:solidFill>
        </p:grpSpPr>
        <p:sp>
          <p:nvSpPr>
            <p:cNvPr id="86" name="正方形/長方形 85"/>
            <p:cNvSpPr/>
            <p:nvPr/>
          </p:nvSpPr>
          <p:spPr>
            <a:xfrm>
              <a:off x="4125428" y="1340767"/>
              <a:ext cx="145642" cy="1167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ja-JP" altLang="en-US" sz="2394">
                <a:solidFill>
                  <a:prstClr val="white"/>
                </a:solidFill>
              </a:endParaRPr>
            </a:p>
          </p:txBody>
        </p:sp>
        <p:sp>
          <p:nvSpPr>
            <p:cNvPr id="87" name="右矢印 86"/>
            <p:cNvSpPr/>
            <p:nvPr/>
          </p:nvSpPr>
          <p:spPr>
            <a:xfrm>
              <a:off x="4139385" y="2304113"/>
              <a:ext cx="422979" cy="275370"/>
            </a:xfrm>
            <a:prstGeom prst="rightArrow">
              <a:avLst>
                <a:gd name="adj1" fmla="val 50000"/>
                <a:gd name="adj2" fmla="val 477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ja-JP" altLang="en-US" sz="2394">
                <a:solidFill>
                  <a:prstClr val="white"/>
                </a:solidFill>
              </a:endParaRPr>
            </a:p>
          </p:txBody>
        </p:sp>
      </p:grpSp>
      <p:grpSp>
        <p:nvGrpSpPr>
          <p:cNvPr id="90" name="グループ化 89"/>
          <p:cNvGrpSpPr/>
          <p:nvPr/>
        </p:nvGrpSpPr>
        <p:grpSpPr>
          <a:xfrm>
            <a:off x="575898" y="3125217"/>
            <a:ext cx="4227860" cy="1478522"/>
            <a:chOff x="303868" y="1689553"/>
            <a:chExt cx="4237276" cy="1371602"/>
          </a:xfrm>
        </p:grpSpPr>
        <p:sp>
          <p:nvSpPr>
            <p:cNvPr id="91" name="正方形/長方形 90"/>
            <p:cNvSpPr/>
            <p:nvPr/>
          </p:nvSpPr>
          <p:spPr bwMode="auto">
            <a:xfrm>
              <a:off x="614832" y="1689553"/>
              <a:ext cx="3926312" cy="1371601"/>
            </a:xfrm>
            <a:prstGeom prst="rect">
              <a:avLst/>
            </a:prstGeom>
            <a:solidFill>
              <a:schemeClr val="bg1"/>
            </a:solidFill>
            <a:ln w="9525">
              <a:solidFill>
                <a:schemeClr val="tx1"/>
              </a:solidFill>
            </a:ln>
            <a:effectLst/>
          </p:spPr>
          <p:style>
            <a:lnRef idx="1">
              <a:schemeClr val="accent6"/>
            </a:lnRef>
            <a:fillRef idx="2">
              <a:schemeClr val="accent6"/>
            </a:fillRef>
            <a:effectRef idx="1">
              <a:schemeClr val="accent6"/>
            </a:effectRef>
            <a:fontRef idx="minor">
              <a:schemeClr val="dk1"/>
            </a:fontRef>
          </p:style>
          <p:txBody>
            <a:bodyPr anchor="t" anchorCtr="0"/>
            <a:lstStyle/>
            <a:p>
              <a:pPr>
                <a:defRPr/>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defRPr/>
              </a:pPr>
              <a:r>
                <a:rPr lang="ja-JP" altLang="en-US" sz="898" dirty="0">
                  <a:solidFill>
                    <a:prstClr val="black"/>
                  </a:solidFill>
                  <a:latin typeface="Meiryo UI" pitchFamily="50" charset="-128"/>
                  <a:ea typeface="Meiryo UI" pitchFamily="50" charset="-128"/>
                  <a:cs typeface="Meiryo UI" pitchFamily="50" charset="-128"/>
                </a:rPr>
                <a:t>・戸籍、住民基本台帳　・保育、子育て支援　・児童相談所　・生活保護</a:t>
              </a:r>
              <a:endParaRPr lang="en-US" altLang="ja-JP" sz="898" dirty="0">
                <a:solidFill>
                  <a:prstClr val="black"/>
                </a:solidFill>
                <a:latin typeface="Meiryo UI" pitchFamily="50" charset="-128"/>
                <a:ea typeface="Meiryo UI" pitchFamily="50" charset="-128"/>
                <a:cs typeface="Meiryo UI" pitchFamily="50" charset="-128"/>
              </a:endParaRPr>
            </a:p>
            <a:p>
              <a:pPr>
                <a:lnSpc>
                  <a:spcPts val="1200"/>
                </a:lnSpc>
                <a:defRPr/>
              </a:pPr>
              <a:r>
                <a:rPr lang="ja-JP" altLang="en-US" sz="898" dirty="0">
                  <a:solidFill>
                    <a:prstClr val="black"/>
                  </a:solidFill>
                  <a:latin typeface="Meiryo UI" pitchFamily="50" charset="-128"/>
                  <a:ea typeface="Meiryo UI" pitchFamily="50" charset="-128"/>
                  <a:cs typeface="Meiryo UI" pitchFamily="50" charset="-128"/>
                </a:rPr>
                <a:t>・保健所、保健センター　・地域</a:t>
              </a:r>
              <a:r>
                <a:rPr lang="ja-JP" altLang="en-US" sz="898" dirty="0" smtClean="0">
                  <a:solidFill>
                    <a:prstClr val="black"/>
                  </a:solidFill>
                  <a:latin typeface="Meiryo UI" pitchFamily="50" charset="-128"/>
                  <a:ea typeface="Meiryo UI" pitchFamily="50" charset="-128"/>
                  <a:cs typeface="Meiryo UI" pitchFamily="50" charset="-128"/>
                </a:rPr>
                <a:t>のまちづくり</a:t>
              </a:r>
              <a:r>
                <a:rPr lang="ja-JP" altLang="en-US" sz="898" dirty="0">
                  <a:solidFill>
                    <a:prstClr val="black"/>
                  </a:solidFill>
                  <a:latin typeface="Meiryo UI" pitchFamily="50" charset="-128"/>
                  <a:ea typeface="Meiryo UI" pitchFamily="50" charset="-128"/>
                  <a:cs typeface="Meiryo UI" pitchFamily="50" charset="-128"/>
                </a:rPr>
                <a:t>　・市道　・地域の公園</a:t>
              </a:r>
              <a:endParaRPr lang="en-US" altLang="ja-JP" sz="8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defRPr/>
              </a:pPr>
              <a:r>
                <a:rPr lang="ja-JP" altLang="en-US" sz="8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・地域の企業支援　・防災　・環境監視　・幼稚園、小学校、中学校　</a:t>
              </a:r>
              <a:r>
                <a:rPr lang="ja-JP" altLang="en-US" sz="8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・水道　など</a:t>
              </a:r>
              <a:endParaRPr lang="en-US" altLang="ja-JP" sz="8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defRPr/>
              </a:pPr>
              <a:r>
                <a:rPr lang="ja-JP" altLang="en-US" sz="8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成長戦略　・広域的なまちづくり　・港湾　・広域的な交通基盤整備</a:t>
              </a:r>
              <a:endParaRPr lang="en-US" altLang="ja-JP" sz="8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defRPr/>
              </a:pPr>
              <a:r>
                <a:rPr lang="ja-JP" altLang="en-US" sz="8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大規模な公園　・成長分野の企業支援　・病院　・高等学校　・大学　など</a:t>
              </a:r>
              <a:endParaRPr lang="en-US" altLang="ja-JP" sz="8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正方形/長方形 91"/>
            <p:cNvSpPr/>
            <p:nvPr/>
          </p:nvSpPr>
          <p:spPr>
            <a:xfrm>
              <a:off x="303868" y="1689554"/>
              <a:ext cx="310964" cy="13716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98" b="1" dirty="0">
                  <a:solidFill>
                    <a:prstClr val="black"/>
                  </a:solidFill>
                  <a:latin typeface="Meiryo UI" pitchFamily="50" charset="-128"/>
                  <a:ea typeface="Meiryo UI" pitchFamily="50" charset="-128"/>
                  <a:cs typeface="Meiryo UI" pitchFamily="50" charset="-128"/>
                </a:rPr>
                <a:t>大 阪 市</a:t>
              </a:r>
            </a:p>
          </p:txBody>
        </p:sp>
        <p:sp>
          <p:nvSpPr>
            <p:cNvPr id="93" name="円/楕円 25"/>
            <p:cNvSpPr/>
            <p:nvPr/>
          </p:nvSpPr>
          <p:spPr>
            <a:xfrm>
              <a:off x="1497691" y="1754707"/>
              <a:ext cx="1911001" cy="24618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住民に身近な事務</a:t>
              </a:r>
            </a:p>
          </p:txBody>
        </p:sp>
        <p:sp>
          <p:nvSpPr>
            <p:cNvPr id="94" name="角丸四角形 93"/>
            <p:cNvSpPr/>
            <p:nvPr/>
          </p:nvSpPr>
          <p:spPr>
            <a:xfrm>
              <a:off x="1460145" y="2482172"/>
              <a:ext cx="1911000" cy="17584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35920" bIns="35920"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広域的な事務</a:t>
              </a:r>
            </a:p>
          </p:txBody>
        </p:sp>
      </p:grpSp>
      <p:sp>
        <p:nvSpPr>
          <p:cNvPr id="95" name="正方形/長方形 94"/>
          <p:cNvSpPr/>
          <p:nvPr/>
        </p:nvSpPr>
        <p:spPr>
          <a:xfrm>
            <a:off x="302647" y="2348880"/>
            <a:ext cx="3756054" cy="311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397" b="1" dirty="0">
                <a:solidFill>
                  <a:prstClr val="black"/>
                </a:solidFill>
                <a:latin typeface="ＭＳ ゴシック" panose="020B0609070205080204" pitchFamily="49" charset="-128"/>
                <a:ea typeface="ＭＳ ゴシック" panose="020B0609070205080204" pitchFamily="49" charset="-128"/>
                <a:cs typeface="Meiryo UI" pitchFamily="50" charset="-128"/>
              </a:rPr>
              <a:t>　</a:t>
            </a:r>
            <a:r>
              <a:rPr lang="ja-JP" altLang="en-US" sz="1198" b="1" dirty="0">
                <a:solidFill>
                  <a:prstClr val="black"/>
                </a:solidFill>
                <a:latin typeface="ＭＳ ゴシック" panose="020B0609070205080204" pitchFamily="49" charset="-128"/>
                <a:ea typeface="ＭＳ ゴシック" panose="020B0609070205080204" pitchFamily="49" charset="-128"/>
                <a:cs typeface="Meiryo UI" pitchFamily="50" charset="-128"/>
              </a:rPr>
              <a:t>■ 特別区と大阪府の事務の分担（イメージ）</a:t>
            </a:r>
          </a:p>
        </p:txBody>
      </p:sp>
      <p:grpSp>
        <p:nvGrpSpPr>
          <p:cNvPr id="97" name="グループ化 96"/>
          <p:cNvGrpSpPr/>
          <p:nvPr/>
        </p:nvGrpSpPr>
        <p:grpSpPr>
          <a:xfrm>
            <a:off x="575898" y="5176016"/>
            <a:ext cx="4227865" cy="1301514"/>
            <a:chOff x="303862" y="3175651"/>
            <a:chExt cx="4237282" cy="1445941"/>
          </a:xfrm>
        </p:grpSpPr>
        <p:sp>
          <p:nvSpPr>
            <p:cNvPr id="98" name="正方形/長方形 97"/>
            <p:cNvSpPr/>
            <p:nvPr/>
          </p:nvSpPr>
          <p:spPr bwMode="auto">
            <a:xfrm>
              <a:off x="551806" y="3175651"/>
              <a:ext cx="3989338" cy="1445941"/>
            </a:xfrm>
            <a:prstGeom prst="rect">
              <a:avLst/>
            </a:prstGeom>
            <a:solidFill>
              <a:schemeClr val="bg1"/>
            </a:solidFill>
            <a:ln w="9525">
              <a:solidFill>
                <a:schemeClr val="tx1"/>
              </a:solidFill>
            </a:ln>
            <a:effectLst/>
          </p:spPr>
          <p:style>
            <a:lnRef idx="1">
              <a:schemeClr val="accent1"/>
            </a:lnRef>
            <a:fillRef idx="2">
              <a:schemeClr val="accent1"/>
            </a:fillRef>
            <a:effectRef idx="1">
              <a:schemeClr val="accent1"/>
            </a:effectRef>
            <a:fontRef idx="minor">
              <a:schemeClr val="dk1"/>
            </a:fontRef>
          </p:style>
          <p:txBody>
            <a:bodyPr tIns="71840" anchor="t" anchorCtr="0"/>
            <a:lstStyle/>
            <a:p>
              <a:pPr>
                <a:defRPr/>
              </a:pPr>
              <a:endParaRPr lang="en-US" altLang="ja-JP" sz="998" b="1" dirty="0">
                <a:solidFill>
                  <a:prstClr val="black"/>
                </a:solidFill>
                <a:latin typeface="Meiryo UI" pitchFamily="50" charset="-128"/>
                <a:ea typeface="Meiryo UI" pitchFamily="50" charset="-128"/>
                <a:cs typeface="Meiryo UI" pitchFamily="50" charset="-128"/>
              </a:endParaRPr>
            </a:p>
            <a:p>
              <a:pPr>
                <a:defRPr/>
              </a:pPr>
              <a:endParaRPr lang="en-US" altLang="ja-JP" sz="799" b="1" dirty="0">
                <a:solidFill>
                  <a:prstClr val="black"/>
                </a:solidFill>
                <a:latin typeface="Meiryo UI" pitchFamily="50" charset="-128"/>
                <a:ea typeface="Meiryo UI" pitchFamily="50" charset="-128"/>
                <a:cs typeface="Meiryo UI" pitchFamily="50" charset="-128"/>
              </a:endParaRPr>
            </a:p>
            <a:p>
              <a:pPr>
                <a:lnSpc>
                  <a:spcPts val="998"/>
                </a:lnSpc>
                <a:defRPr/>
              </a:pPr>
              <a:r>
                <a:rPr lang="ja-JP" altLang="en-US" sz="8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救急医療対策　　・職業能力開発　</a:t>
              </a:r>
              <a:r>
                <a:rPr lang="ja-JP" altLang="en-US" sz="8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市町村への支援、連絡</a:t>
              </a:r>
              <a:r>
                <a:rPr lang="ja-JP" altLang="en-US" sz="8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調整　</a:t>
              </a:r>
              <a:endParaRPr lang="en-US" altLang="ja-JP" sz="8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998"/>
                </a:lnSpc>
                <a:defRPr/>
              </a:pPr>
              <a:r>
                <a:rPr lang="en-US" altLang="ja-JP" sz="8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・警察</a:t>
              </a:r>
              <a:r>
                <a:rPr lang="ja-JP" altLang="en-US" sz="8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8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98"/>
                </a:lnSpc>
                <a:defRPr/>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98"/>
                </a:lnSpc>
                <a:defRPr/>
              </a:pPr>
              <a:r>
                <a:rPr lang="en-US" altLang="ja-JP" sz="898"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98"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大阪市でも担っている事務</a:t>
              </a:r>
              <a:r>
                <a:rPr lang="en-US" altLang="ja-JP" sz="898"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defRPr/>
              </a:pPr>
              <a:r>
                <a:rPr lang="ja-JP" altLang="en-US" sz="8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成長戦略　・広域的なまちづくり　・港湾　・広域的な交通基盤整備</a:t>
              </a:r>
              <a:endParaRPr lang="en-US" altLang="ja-JP" sz="8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defRPr/>
              </a:pPr>
              <a:r>
                <a:rPr lang="ja-JP" altLang="en-US" sz="8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大規模な公園　・成長分野の企業支援　・病院　・高等学校　・大学　など</a:t>
              </a:r>
              <a:endParaRPr lang="en-US" altLang="ja-JP" sz="898" dirty="0">
                <a:solidFill>
                  <a:prstClr val="black"/>
                </a:solidFill>
                <a:latin typeface="Meiryo UI" pitchFamily="50" charset="-128"/>
                <a:ea typeface="Meiryo UI" pitchFamily="50" charset="-128"/>
                <a:cs typeface="Meiryo UI" pitchFamily="50" charset="-128"/>
              </a:endParaRPr>
            </a:p>
          </p:txBody>
        </p:sp>
        <p:sp>
          <p:nvSpPr>
            <p:cNvPr id="99" name="正方形/長方形 98"/>
            <p:cNvSpPr/>
            <p:nvPr/>
          </p:nvSpPr>
          <p:spPr>
            <a:xfrm>
              <a:off x="303862" y="3175651"/>
              <a:ext cx="310964" cy="144594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98" b="1" dirty="0">
                  <a:solidFill>
                    <a:prstClr val="black"/>
                  </a:solidFill>
                  <a:latin typeface="Meiryo UI" pitchFamily="50" charset="-128"/>
                  <a:ea typeface="Meiryo UI" pitchFamily="50" charset="-128"/>
                  <a:cs typeface="Meiryo UI" pitchFamily="50" charset="-128"/>
                </a:rPr>
                <a:t>大 阪 府</a:t>
              </a:r>
            </a:p>
          </p:txBody>
        </p:sp>
        <p:sp>
          <p:nvSpPr>
            <p:cNvPr id="100" name="角丸四角形 99"/>
            <p:cNvSpPr/>
            <p:nvPr/>
          </p:nvSpPr>
          <p:spPr>
            <a:xfrm>
              <a:off x="1460140" y="3259612"/>
              <a:ext cx="1911000" cy="19997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35920" bIns="35920" rtlCol="0" anchor="ctr"/>
            <a:lstStyle/>
            <a:p>
              <a:pPr algn="ctr"/>
              <a:r>
                <a:rPr lang="ja-JP" altLang="en-US" sz="1098"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広域的な事務</a:t>
              </a:r>
            </a:p>
          </p:txBody>
        </p:sp>
      </p:grpSp>
      <p:sp>
        <p:nvSpPr>
          <p:cNvPr id="101" name="円/楕円 35"/>
          <p:cNvSpPr/>
          <p:nvPr/>
        </p:nvSpPr>
        <p:spPr>
          <a:xfrm>
            <a:off x="6626911" y="3206432"/>
            <a:ext cx="1906755" cy="21552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098"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住民に身近な事務</a:t>
            </a:r>
          </a:p>
        </p:txBody>
      </p:sp>
      <p:sp>
        <p:nvSpPr>
          <p:cNvPr id="102" name="角丸四角形 101"/>
          <p:cNvSpPr/>
          <p:nvPr/>
        </p:nvSpPr>
        <p:spPr>
          <a:xfrm>
            <a:off x="1755918" y="2737504"/>
            <a:ext cx="1880441" cy="28485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　　　　　　在）</a:t>
            </a:r>
          </a:p>
        </p:txBody>
      </p:sp>
      <p:sp>
        <p:nvSpPr>
          <p:cNvPr id="103" name="角丸四角形 102"/>
          <p:cNvSpPr/>
          <p:nvPr/>
        </p:nvSpPr>
        <p:spPr>
          <a:xfrm>
            <a:off x="6630959" y="2735120"/>
            <a:ext cx="1880441" cy="284857"/>
          </a:xfrm>
          <a:prstGeom prst="roundRect">
            <a:avLst/>
          </a:prstGeom>
          <a:solidFill>
            <a:srgbClr val="FF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（特別区設置後）</a:t>
            </a:r>
          </a:p>
        </p:txBody>
      </p:sp>
      <p:sp>
        <p:nvSpPr>
          <p:cNvPr id="104" name="角丸四角形 103"/>
          <p:cNvSpPr/>
          <p:nvPr/>
        </p:nvSpPr>
        <p:spPr>
          <a:xfrm>
            <a:off x="8456598" y="3985629"/>
            <a:ext cx="1027350" cy="483147"/>
          </a:xfrm>
          <a:prstGeom prst="roundRect">
            <a:avLst/>
          </a:prstGeom>
          <a:solidFill>
            <a:schemeClr val="accent2">
              <a:lumMod val="20000"/>
              <a:lumOff val="80000"/>
            </a:scheme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700" dirty="0">
              <a:solidFill>
                <a:prstClr val="black"/>
              </a:solidFill>
              <a:latin typeface="Meiryo UI" pitchFamily="50" charset="-128"/>
              <a:ea typeface="Meiryo UI" pitchFamily="50" charset="-128"/>
              <a:cs typeface="Meiryo UI" pitchFamily="50" charset="-128"/>
            </a:endParaRPr>
          </a:p>
        </p:txBody>
      </p:sp>
      <p:sp>
        <p:nvSpPr>
          <p:cNvPr id="105" name="テキスト ボックス 104"/>
          <p:cNvSpPr txBox="1"/>
          <p:nvPr/>
        </p:nvSpPr>
        <p:spPr>
          <a:xfrm>
            <a:off x="8441871" y="3989427"/>
            <a:ext cx="1263657" cy="502702"/>
          </a:xfrm>
          <a:prstGeom prst="rect">
            <a:avLst/>
          </a:prstGeom>
          <a:noFill/>
        </p:spPr>
        <p:txBody>
          <a:bodyPr vert="horz" wrap="square" rtlCol="0">
            <a:spAutoFit/>
          </a:bodyPr>
          <a:lstStyle/>
          <a:p>
            <a:pPr>
              <a:lnSpc>
                <a:spcPts val="800"/>
              </a:lnSpc>
            </a:pPr>
            <a:r>
              <a:rPr lang="en-US" altLang="ja-JP" sz="750" b="1" dirty="0" smtClean="0">
                <a:solidFill>
                  <a:prstClr val="black"/>
                </a:solidFill>
                <a:latin typeface="+mn-ea"/>
                <a:cs typeface="Meiryo UI" panose="020B0604030504040204" pitchFamily="50" charset="-128"/>
              </a:rPr>
              <a:t>※</a:t>
            </a:r>
            <a:r>
              <a:rPr lang="ja-JP" altLang="en-US" sz="750" b="1" dirty="0" smtClean="0">
                <a:solidFill>
                  <a:prstClr val="black"/>
                </a:solidFill>
                <a:latin typeface="+mn-ea"/>
                <a:cs typeface="Meiryo UI" panose="020B0604030504040204" pitchFamily="50" charset="-128"/>
              </a:rPr>
              <a:t>現在の</a:t>
            </a:r>
            <a:r>
              <a:rPr lang="en-US" altLang="ja-JP" sz="750" b="1" dirty="0" smtClean="0">
                <a:solidFill>
                  <a:prstClr val="black"/>
                </a:solidFill>
                <a:latin typeface="+mn-ea"/>
                <a:cs typeface="Meiryo UI" panose="020B0604030504040204" pitchFamily="50" charset="-128"/>
              </a:rPr>
              <a:t>24</a:t>
            </a:r>
            <a:r>
              <a:rPr lang="ja-JP" altLang="en-US" sz="750" b="1" dirty="0" smtClean="0">
                <a:solidFill>
                  <a:prstClr val="black"/>
                </a:solidFill>
                <a:latin typeface="+mn-ea"/>
                <a:cs typeface="Meiryo UI" panose="020B0604030504040204" pitchFamily="50" charset="-128"/>
              </a:rPr>
              <a:t>区役所の</a:t>
            </a:r>
            <a:endParaRPr lang="en-US" altLang="ja-JP" sz="750" b="1" dirty="0" smtClean="0">
              <a:solidFill>
                <a:prstClr val="black"/>
              </a:solidFill>
              <a:latin typeface="+mn-ea"/>
              <a:cs typeface="Meiryo UI" panose="020B0604030504040204" pitchFamily="50" charset="-128"/>
            </a:endParaRPr>
          </a:p>
          <a:p>
            <a:pPr>
              <a:lnSpc>
                <a:spcPts val="800"/>
              </a:lnSpc>
            </a:pPr>
            <a:r>
              <a:rPr lang="en-US" altLang="ja-JP" sz="750" b="1" dirty="0">
                <a:solidFill>
                  <a:prstClr val="black"/>
                </a:solidFill>
                <a:latin typeface="+mn-ea"/>
                <a:cs typeface="Meiryo UI" panose="020B0604030504040204" pitchFamily="50" charset="-128"/>
              </a:rPr>
              <a:t> </a:t>
            </a:r>
            <a:r>
              <a:rPr lang="en-US" altLang="ja-JP" sz="750" b="1" dirty="0" smtClean="0">
                <a:solidFill>
                  <a:prstClr val="black"/>
                </a:solidFill>
                <a:latin typeface="+mn-ea"/>
                <a:cs typeface="Meiryo UI" panose="020B0604030504040204" pitchFamily="50" charset="-128"/>
              </a:rPr>
              <a:t>  </a:t>
            </a:r>
            <a:r>
              <a:rPr lang="ja-JP" altLang="en-US" sz="750" b="1" dirty="0" smtClean="0">
                <a:solidFill>
                  <a:prstClr val="black"/>
                </a:solidFill>
                <a:latin typeface="+mn-ea"/>
                <a:cs typeface="Meiryo UI" panose="020B0604030504040204" pitchFamily="50" charset="-128"/>
              </a:rPr>
              <a:t>窓口サービスは</a:t>
            </a:r>
            <a:endParaRPr lang="en-US" altLang="ja-JP" sz="750" b="1" dirty="0" smtClean="0">
              <a:solidFill>
                <a:prstClr val="black"/>
              </a:solidFill>
              <a:latin typeface="+mn-ea"/>
              <a:cs typeface="Meiryo UI" panose="020B0604030504040204" pitchFamily="50" charset="-128"/>
            </a:endParaRPr>
          </a:p>
          <a:p>
            <a:pPr>
              <a:lnSpc>
                <a:spcPts val="800"/>
              </a:lnSpc>
            </a:pPr>
            <a:r>
              <a:rPr lang="en-US" altLang="ja-JP" sz="750" b="1" dirty="0">
                <a:solidFill>
                  <a:prstClr val="black"/>
                </a:solidFill>
                <a:latin typeface="+mn-ea"/>
                <a:cs typeface="Meiryo UI" panose="020B0604030504040204" pitchFamily="50" charset="-128"/>
              </a:rPr>
              <a:t> </a:t>
            </a:r>
            <a:r>
              <a:rPr lang="en-US" altLang="ja-JP" sz="750" b="1" dirty="0" smtClean="0">
                <a:solidFill>
                  <a:prstClr val="black"/>
                </a:solidFill>
                <a:latin typeface="+mn-ea"/>
                <a:cs typeface="Meiryo UI" panose="020B0604030504040204" pitchFamily="50" charset="-128"/>
              </a:rPr>
              <a:t>  </a:t>
            </a:r>
            <a:r>
              <a:rPr lang="ja-JP" altLang="en-US" sz="750" b="1" dirty="0" smtClean="0">
                <a:solidFill>
                  <a:prstClr val="black"/>
                </a:solidFill>
                <a:latin typeface="+mn-ea"/>
                <a:cs typeface="Meiryo UI" panose="020B0604030504040204" pitchFamily="50" charset="-128"/>
              </a:rPr>
              <a:t>区役所（地域</a:t>
            </a:r>
            <a:r>
              <a:rPr lang="ja-JP" altLang="en-US" sz="750" b="1" dirty="0">
                <a:solidFill>
                  <a:prstClr val="black"/>
                </a:solidFill>
                <a:latin typeface="+mn-ea"/>
                <a:cs typeface="Meiryo UI" panose="020B0604030504040204" pitchFamily="50" charset="-128"/>
              </a:rPr>
              <a:t>自治</a:t>
            </a:r>
            <a:r>
              <a:rPr lang="ja-JP" altLang="en-US" sz="750" b="1" dirty="0" smtClean="0">
                <a:solidFill>
                  <a:prstClr val="black"/>
                </a:solidFill>
                <a:latin typeface="+mn-ea"/>
                <a:cs typeface="Meiryo UI" panose="020B0604030504040204" pitchFamily="50" charset="-128"/>
              </a:rPr>
              <a:t>区</a:t>
            </a:r>
            <a:endParaRPr lang="en-US" altLang="ja-JP" sz="750" b="1" dirty="0" smtClean="0">
              <a:solidFill>
                <a:prstClr val="black"/>
              </a:solidFill>
              <a:latin typeface="+mn-ea"/>
              <a:cs typeface="Meiryo UI" panose="020B0604030504040204" pitchFamily="50" charset="-128"/>
            </a:endParaRPr>
          </a:p>
          <a:p>
            <a:pPr>
              <a:lnSpc>
                <a:spcPts val="800"/>
              </a:lnSpc>
            </a:pPr>
            <a:r>
              <a:rPr lang="ja-JP" altLang="en-US" sz="750" b="1" dirty="0">
                <a:solidFill>
                  <a:prstClr val="black"/>
                </a:solidFill>
                <a:latin typeface="+mn-ea"/>
                <a:cs typeface="Meiryo UI" panose="020B0604030504040204" pitchFamily="50" charset="-128"/>
              </a:rPr>
              <a:t>　</a:t>
            </a:r>
            <a:r>
              <a:rPr lang="ja-JP" altLang="en-US" sz="750" b="1">
                <a:solidFill>
                  <a:prstClr val="black"/>
                </a:solidFill>
                <a:latin typeface="+mn-ea"/>
                <a:cs typeface="Meiryo UI" panose="020B0604030504040204" pitchFamily="50" charset="-128"/>
              </a:rPr>
              <a:t> </a:t>
            </a:r>
            <a:r>
              <a:rPr lang="ja-JP" altLang="en-US" sz="750" b="1" smtClean="0">
                <a:solidFill>
                  <a:prstClr val="black"/>
                </a:solidFill>
                <a:latin typeface="+mn-ea"/>
                <a:cs typeface="Meiryo UI" panose="020B0604030504040204" pitchFamily="50" charset="-128"/>
              </a:rPr>
              <a:t>の事務所</a:t>
            </a:r>
            <a:r>
              <a:rPr lang="ja-JP" altLang="en-US" sz="750" b="1" dirty="0" smtClean="0">
                <a:solidFill>
                  <a:prstClr val="black"/>
                </a:solidFill>
                <a:latin typeface="+mn-ea"/>
                <a:cs typeface="Meiryo UI" panose="020B0604030504040204" pitchFamily="50" charset="-128"/>
              </a:rPr>
              <a:t>）で実施</a:t>
            </a:r>
            <a:endParaRPr lang="ja-JP" altLang="en-US" sz="750" b="1" dirty="0">
              <a:solidFill>
                <a:prstClr val="black"/>
              </a:solidFill>
              <a:latin typeface="+mn-ea"/>
              <a:cs typeface="Meiryo UI" panose="020B0604030504040204" pitchFamily="50" charset="-128"/>
            </a:endParaRPr>
          </a:p>
        </p:txBody>
      </p:sp>
      <p:sp>
        <p:nvSpPr>
          <p:cNvPr id="108" name="正方形/長方形 107"/>
          <p:cNvSpPr/>
          <p:nvPr/>
        </p:nvSpPr>
        <p:spPr>
          <a:xfrm>
            <a:off x="825278" y="4744926"/>
            <a:ext cx="3952032" cy="34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8288"/>
            <a:r>
              <a:rPr kumimoji="1" lang="ja-JP" altLang="en-US" sz="800" dirty="0" smtClean="0">
                <a:solidFill>
                  <a:schemeClr val="tx1"/>
                </a:solidFill>
              </a:rPr>
              <a:t>（広域的な事務は、知事と市長の方針</a:t>
            </a:r>
            <a:r>
              <a:rPr lang="ja-JP" altLang="en-US" sz="800" dirty="0">
                <a:solidFill>
                  <a:schemeClr val="tx1"/>
                </a:solidFill>
              </a:rPr>
              <a:t>が</a:t>
            </a:r>
            <a:r>
              <a:rPr kumimoji="1" lang="ja-JP" altLang="en-US" sz="800" dirty="0" smtClean="0">
                <a:solidFill>
                  <a:schemeClr val="tx1"/>
                </a:solidFill>
              </a:rPr>
              <a:t>一致</a:t>
            </a:r>
            <a:r>
              <a:rPr lang="ja-JP" altLang="en-US" sz="800" dirty="0">
                <a:solidFill>
                  <a:schemeClr val="tx1"/>
                </a:solidFill>
              </a:rPr>
              <a:t>し</a:t>
            </a:r>
            <a:r>
              <a:rPr kumimoji="1" lang="ja-JP" altLang="en-US" sz="800" dirty="0" smtClean="0">
                <a:solidFill>
                  <a:schemeClr val="tx1"/>
                </a:solidFill>
              </a:rPr>
              <a:t>、</a:t>
            </a:r>
            <a:endParaRPr kumimoji="1" lang="en-US" altLang="ja-JP" sz="800" dirty="0" smtClean="0">
              <a:solidFill>
                <a:schemeClr val="tx1"/>
              </a:solidFill>
            </a:endParaRPr>
          </a:p>
          <a:p>
            <a:pPr marL="93663" indent="215900"/>
            <a:r>
              <a:rPr kumimoji="1" lang="ja-JP" altLang="en-US" sz="800" dirty="0" smtClean="0">
                <a:solidFill>
                  <a:schemeClr val="tx1"/>
                </a:solidFill>
              </a:rPr>
              <a:t>協議・調整の整ったものについて連携）</a:t>
            </a:r>
            <a:endParaRPr kumimoji="1" lang="ja-JP" altLang="en-US" sz="800" dirty="0">
              <a:solidFill>
                <a:schemeClr val="tx1"/>
              </a:solidFill>
            </a:endParaRPr>
          </a:p>
        </p:txBody>
      </p:sp>
      <p:grpSp>
        <p:nvGrpSpPr>
          <p:cNvPr id="109" name="グループ化 108"/>
          <p:cNvGrpSpPr/>
          <p:nvPr/>
        </p:nvGrpSpPr>
        <p:grpSpPr>
          <a:xfrm>
            <a:off x="991143" y="4124847"/>
            <a:ext cx="637414" cy="1315040"/>
            <a:chOff x="4123276" y="1222463"/>
            <a:chExt cx="707804" cy="1263691"/>
          </a:xfrm>
          <a:solidFill>
            <a:schemeClr val="accent6"/>
          </a:solidFill>
        </p:grpSpPr>
        <p:sp>
          <p:nvSpPr>
            <p:cNvPr id="110" name="正方形/長方形 109"/>
            <p:cNvSpPr/>
            <p:nvPr/>
          </p:nvSpPr>
          <p:spPr>
            <a:xfrm>
              <a:off x="4123276" y="1222463"/>
              <a:ext cx="127258" cy="1167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394">
                <a:solidFill>
                  <a:prstClr val="white"/>
                </a:solidFill>
              </a:endParaRPr>
            </a:p>
          </p:txBody>
        </p:sp>
        <p:sp>
          <p:nvSpPr>
            <p:cNvPr id="111" name="右矢印 110"/>
            <p:cNvSpPr/>
            <p:nvPr/>
          </p:nvSpPr>
          <p:spPr>
            <a:xfrm>
              <a:off x="4123276" y="2319225"/>
              <a:ext cx="707804" cy="166929"/>
            </a:xfrm>
            <a:prstGeom prst="rightArrow">
              <a:avLst>
                <a:gd name="adj1" fmla="val 50000"/>
                <a:gd name="adj2" fmla="val 477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394">
                <a:solidFill>
                  <a:prstClr val="white"/>
                </a:solidFill>
              </a:endParaRPr>
            </a:p>
          </p:txBody>
        </p:sp>
      </p:grpSp>
      <p:sp>
        <p:nvSpPr>
          <p:cNvPr id="112" name="右矢印 111"/>
          <p:cNvSpPr/>
          <p:nvPr/>
        </p:nvSpPr>
        <p:spPr>
          <a:xfrm>
            <a:off x="989234" y="4025161"/>
            <a:ext cx="639322" cy="167697"/>
          </a:xfrm>
          <a:prstGeom prst="rightArrow">
            <a:avLst>
              <a:gd name="adj1" fmla="val 50000"/>
              <a:gd name="adj2" fmla="val 4779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394">
              <a:solidFill>
                <a:prstClr val="white"/>
              </a:solidFill>
            </a:endParaRPr>
          </a:p>
        </p:txBody>
      </p:sp>
      <p:sp>
        <p:nvSpPr>
          <p:cNvPr id="88" name="右矢印 87"/>
          <p:cNvSpPr/>
          <p:nvPr/>
        </p:nvSpPr>
        <p:spPr>
          <a:xfrm>
            <a:off x="3810864" y="3207097"/>
            <a:ext cx="1562741" cy="293911"/>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394">
              <a:solidFill>
                <a:prstClr val="white"/>
              </a:solidFill>
            </a:endParaRPr>
          </a:p>
        </p:txBody>
      </p:sp>
      <p:sp>
        <p:nvSpPr>
          <p:cNvPr id="89" name="正方形/長方形 88"/>
          <p:cNvSpPr/>
          <p:nvPr/>
        </p:nvSpPr>
        <p:spPr>
          <a:xfrm>
            <a:off x="3810864" y="4005064"/>
            <a:ext cx="1253839" cy="128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394">
              <a:solidFill>
                <a:prstClr val="white"/>
              </a:solidFill>
            </a:endParaRPr>
          </a:p>
        </p:txBody>
      </p:sp>
      <p:sp>
        <p:nvSpPr>
          <p:cNvPr id="96" name="右矢印 95"/>
          <p:cNvSpPr/>
          <p:nvPr/>
        </p:nvSpPr>
        <p:spPr>
          <a:xfrm>
            <a:off x="3810864" y="5175959"/>
            <a:ext cx="1542259" cy="33469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394">
              <a:solidFill>
                <a:prstClr val="white"/>
              </a:solidFill>
            </a:endParaRPr>
          </a:p>
        </p:txBody>
      </p:sp>
      <p:sp>
        <p:nvSpPr>
          <p:cNvPr id="39" name="テキスト ボックス 38"/>
          <p:cNvSpPr txBox="1"/>
          <p:nvPr/>
        </p:nvSpPr>
        <p:spPr>
          <a:xfrm>
            <a:off x="9466395" y="19759"/>
            <a:ext cx="434723" cy="307777"/>
          </a:xfrm>
          <a:prstGeom prst="rect">
            <a:avLst/>
          </a:prstGeom>
          <a:noFill/>
        </p:spPr>
        <p:txBody>
          <a:bodyPr wrap="square" rtlCol="0">
            <a:spAutoFit/>
          </a:bodyPr>
          <a:lstStyle/>
          <a:p>
            <a:r>
              <a:rPr kumimoji="1" lang="ja-JP" altLang="en-US" sz="1400" dirty="0" smtClean="0"/>
              <a:t>８</a:t>
            </a:r>
            <a:endParaRPr kumimoji="1" lang="ja-JP" altLang="en-US" sz="1400"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984" y="3433761"/>
            <a:ext cx="371888" cy="1353429"/>
          </a:xfrm>
          <a:prstGeom prst="rect">
            <a:avLst/>
          </a:prstGeom>
        </p:spPr>
      </p:pic>
    </p:spTree>
    <p:extLst>
      <p:ext uri="{BB962C8B-B14F-4D97-AF65-F5344CB8AC3E}">
        <p14:creationId xmlns:p14="http://schemas.microsoft.com/office/powerpoint/2010/main" val="3562189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236936" y="450376"/>
            <a:ext cx="9324576" cy="629099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998"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399021" y="44624"/>
            <a:ext cx="1745667" cy="360000"/>
          </a:xfrm>
          <a:prstGeom prst="roundRect">
            <a:avLst/>
          </a:prstGeom>
          <a:solidFill>
            <a:schemeClr val="accent4">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財政調整</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465793" y="548679"/>
            <a:ext cx="8951703" cy="1236397"/>
          </a:xfrm>
          <a:prstGeom prst="roundRect">
            <a:avLst>
              <a:gd name="adj" fmla="val 121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現在</a:t>
            </a:r>
            <a:r>
              <a:rPr lang="ja-JP" altLang="en-US"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の住民サービスを適切に提供できるよう</a:t>
            </a:r>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、特別区と大阪府の事務分担（案）に応じた財源配分を基本とす</a:t>
            </a:r>
            <a:r>
              <a:rPr lang="ja-JP" altLang="en-US"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る</a:t>
            </a:r>
            <a:endParaRPr lang="en-US" altLang="ja-JP"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（大阪府</a:t>
            </a:r>
            <a:r>
              <a:rPr lang="ja-JP" altLang="en-US"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に配分される財源は、現在大阪市が担っている広域的な役割を果たすための事業に</a:t>
            </a:r>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充当）</a:t>
            </a:r>
            <a:endParaRPr lang="en-US" altLang="ja-JP"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lvl="0"/>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特別区の設置から</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年間は、住民サービスをより安定的に提供できるよう、特別区に対して追加的な財源（各年度</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）を配分する</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・特別区の設置の日までに大阪</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市立の高校</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の移管が行われた</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場合、</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その影響</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額を勘案した財源（各年度</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億円）を</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特別区に対して</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配分する</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lvl="0"/>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特別区間の税源や行政需要の偏在による収支不均衡を是正できるよう各特別区に財源を配分</a:t>
            </a:r>
            <a:endParaRPr lang="en-US" altLang="ja-JP"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lvl="0"/>
            <a:endParaRPr lang="ja-JP" altLang="en-US" sz="5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大阪府において特別会計を設置するなど、財政調整制度の透明性を確保</a:t>
            </a:r>
            <a:endParaRPr lang="en-US" altLang="ja-JP"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55" name="正方形/長方形 54"/>
          <p:cNvSpPr/>
          <p:nvPr/>
        </p:nvSpPr>
        <p:spPr>
          <a:xfrm>
            <a:off x="302646" y="1749853"/>
            <a:ext cx="6594570" cy="266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397" b="1" dirty="0">
                <a:solidFill>
                  <a:prstClr val="black"/>
                </a:solidFill>
                <a:latin typeface="ＭＳ ゴシック" panose="020B0609070205080204" pitchFamily="49" charset="-128"/>
                <a:ea typeface="ＭＳ ゴシック" panose="020B0609070205080204" pitchFamily="49" charset="-128"/>
                <a:cs typeface="Meiryo UI" pitchFamily="50" charset="-128"/>
              </a:rPr>
              <a:t>　</a:t>
            </a:r>
            <a:r>
              <a:rPr lang="ja-JP" altLang="en-US" sz="1198" b="1" dirty="0">
                <a:solidFill>
                  <a:prstClr val="black"/>
                </a:solidFill>
                <a:latin typeface="ＭＳ ゴシック" panose="020B0609070205080204" pitchFamily="49" charset="-128"/>
                <a:ea typeface="ＭＳ ゴシック" panose="020B0609070205080204" pitchFamily="49" charset="-128"/>
                <a:cs typeface="Meiryo UI" pitchFamily="50" charset="-128"/>
              </a:rPr>
              <a:t>■ 特別区と大阪府</a:t>
            </a:r>
            <a:r>
              <a:rPr lang="ja-JP" altLang="en-US" sz="1198" b="1" dirty="0" smtClean="0">
                <a:solidFill>
                  <a:prstClr val="black"/>
                </a:solidFill>
                <a:latin typeface="ＭＳ ゴシック" panose="020B0609070205080204" pitchFamily="49" charset="-128"/>
                <a:ea typeface="ＭＳ ゴシック" panose="020B0609070205080204" pitchFamily="49" charset="-128"/>
                <a:cs typeface="Meiryo UI" pitchFamily="50" charset="-128"/>
              </a:rPr>
              <a:t>の財源配分（イメージ　</a:t>
            </a:r>
            <a:r>
              <a:rPr lang="ja-JP" altLang="en-US" sz="900" b="1" dirty="0" smtClean="0">
                <a:solidFill>
                  <a:prstClr val="black"/>
                </a:solidFill>
                <a:latin typeface="ＭＳ ゴシック" panose="020B0609070205080204" pitchFamily="49" charset="-128"/>
                <a:ea typeface="ＭＳ ゴシック" panose="020B0609070205080204" pitchFamily="49" charset="-128"/>
                <a:cs typeface="Meiryo UI" pitchFamily="50" charset="-128"/>
              </a:rPr>
              <a:t>金額は平成</a:t>
            </a:r>
            <a:r>
              <a:rPr lang="en-US" altLang="ja-JP" sz="900" b="1" dirty="0" smtClean="0">
                <a:solidFill>
                  <a:prstClr val="black"/>
                </a:solidFill>
                <a:latin typeface="ＭＳ ゴシック" panose="020B0609070205080204" pitchFamily="49" charset="-128"/>
                <a:ea typeface="ＭＳ ゴシック" panose="020B0609070205080204" pitchFamily="49" charset="-128"/>
                <a:cs typeface="Meiryo UI" pitchFamily="50" charset="-128"/>
              </a:rPr>
              <a:t>28</a:t>
            </a:r>
            <a:r>
              <a:rPr lang="ja-JP" altLang="en-US" sz="900" b="1" dirty="0" smtClean="0">
                <a:solidFill>
                  <a:prstClr val="black"/>
                </a:solidFill>
                <a:latin typeface="ＭＳ ゴシック" panose="020B0609070205080204" pitchFamily="49" charset="-128"/>
                <a:ea typeface="ＭＳ ゴシック" panose="020B0609070205080204" pitchFamily="49" charset="-128"/>
                <a:cs typeface="Meiryo UI" pitchFamily="50" charset="-128"/>
              </a:rPr>
              <a:t>年度一般会計決算ベース［一般財源］</a:t>
            </a:r>
            <a:r>
              <a:rPr lang="ja-JP" altLang="en-US" sz="1198" b="1" dirty="0" smtClean="0">
                <a:solidFill>
                  <a:prstClr val="black"/>
                </a:solidFill>
                <a:latin typeface="ＭＳ ゴシック" panose="020B0609070205080204" pitchFamily="49" charset="-128"/>
                <a:ea typeface="ＭＳ ゴシック" panose="020B0609070205080204" pitchFamily="49" charset="-128"/>
                <a:cs typeface="Meiryo UI" pitchFamily="50" charset="-128"/>
              </a:rPr>
              <a:t>）</a:t>
            </a:r>
            <a:endParaRPr lang="ja-JP" altLang="en-US" sz="1198" b="1" dirty="0">
              <a:solidFill>
                <a:prstClr val="black"/>
              </a:solidFill>
              <a:latin typeface="ＭＳ ゴシック" panose="020B0609070205080204" pitchFamily="49" charset="-128"/>
              <a:ea typeface="ＭＳ ゴシック" panose="020B0609070205080204" pitchFamily="49" charset="-128"/>
              <a:cs typeface="Meiryo UI" pitchFamily="50" charset="-128"/>
            </a:endParaRPr>
          </a:p>
        </p:txBody>
      </p:sp>
      <p:sp>
        <p:nvSpPr>
          <p:cNvPr id="6" name="角丸四角形 5"/>
          <p:cNvSpPr/>
          <p:nvPr/>
        </p:nvSpPr>
        <p:spPr>
          <a:xfrm>
            <a:off x="992560" y="2182899"/>
            <a:ext cx="4576031" cy="4099837"/>
          </a:xfrm>
          <a:prstGeom prst="roundRect">
            <a:avLst>
              <a:gd name="adj" fmla="val 2431"/>
            </a:avLst>
          </a:prstGeom>
          <a:solidFill>
            <a:srgbClr val="FEFEFE"/>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780829" y="3378957"/>
            <a:ext cx="3470436" cy="2185067"/>
          </a:xfrm>
          <a:prstGeom prst="roundRect">
            <a:avLst>
              <a:gd name="adj" fmla="val 6350"/>
            </a:avLst>
          </a:prstGeom>
          <a:solidFill>
            <a:srgbClr val="FFFF99"/>
          </a:solidFill>
          <a:ln w="12700">
            <a:solidFill>
              <a:srgbClr val="CC99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800" b="1" dirty="0" smtClean="0">
              <a:solidFill>
                <a:schemeClr val="tx1"/>
              </a:solidFill>
              <a:latin typeface="Meiryo UI" panose="020B0604030504040204" pitchFamily="50" charset="-128"/>
              <a:ea typeface="Meiryo UI" panose="020B0604030504040204" pitchFamily="50" charset="-128"/>
            </a:endParaRPr>
          </a:p>
          <a:p>
            <a:r>
              <a:rPr lang="ja-JP" altLang="en-US" sz="1200" b="1" dirty="0" smtClean="0">
                <a:solidFill>
                  <a:schemeClr val="tx1"/>
                </a:solidFill>
                <a:latin typeface="Meiryo UI" panose="020B0604030504040204" pitchFamily="50" charset="-128"/>
                <a:ea typeface="Meiryo UI" panose="020B0604030504040204" pitchFamily="50" charset="-128"/>
              </a:rPr>
              <a:t>大阪府が徴収、収入</a:t>
            </a:r>
            <a:endParaRPr lang="en-US" altLang="ja-JP" sz="1200" b="1" dirty="0">
              <a:solidFill>
                <a:schemeClr val="tx1"/>
              </a:solidFill>
              <a:latin typeface="Meiryo UI" panose="020B0604030504040204" pitchFamily="50" charset="-128"/>
              <a:ea typeface="Meiryo UI" panose="020B0604030504040204" pitchFamily="50" charset="-128"/>
            </a:endParaRPr>
          </a:p>
          <a:p>
            <a:r>
              <a:rPr lang="ja-JP" altLang="en-US" sz="1200" b="1"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（大阪府の特別会計で管理）</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24" name="下矢印 23"/>
          <p:cNvSpPr/>
          <p:nvPr/>
        </p:nvSpPr>
        <p:spPr>
          <a:xfrm rot="5400000">
            <a:off x="5245029" y="4134803"/>
            <a:ext cx="973288" cy="890925"/>
          </a:xfrm>
          <a:prstGeom prst="downArrow">
            <a:avLst>
              <a:gd name="adj1" fmla="val 61951"/>
              <a:gd name="adj2" fmla="val 50000"/>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62" dirty="0">
              <a:solidFill>
                <a:schemeClr val="tx1"/>
              </a:solidFill>
            </a:endParaRPr>
          </a:p>
        </p:txBody>
      </p:sp>
      <p:sp>
        <p:nvSpPr>
          <p:cNvPr id="31" name="下矢印 30"/>
          <p:cNvSpPr/>
          <p:nvPr/>
        </p:nvSpPr>
        <p:spPr>
          <a:xfrm rot="5400000">
            <a:off x="2583806" y="5122318"/>
            <a:ext cx="1390790" cy="425800"/>
          </a:xfrm>
          <a:prstGeom prst="downArrow">
            <a:avLst>
              <a:gd name="adj1" fmla="val 73784"/>
              <a:gd name="adj2" fmla="val 46032"/>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62" dirty="0">
              <a:solidFill>
                <a:schemeClr val="tx1"/>
              </a:solidFill>
            </a:endParaRPr>
          </a:p>
        </p:txBody>
      </p:sp>
      <p:sp>
        <p:nvSpPr>
          <p:cNvPr id="32" name="下矢印 31"/>
          <p:cNvSpPr/>
          <p:nvPr/>
        </p:nvSpPr>
        <p:spPr>
          <a:xfrm rot="5400000">
            <a:off x="2399836" y="3432467"/>
            <a:ext cx="1724817" cy="459714"/>
          </a:xfrm>
          <a:prstGeom prst="downArrow">
            <a:avLst>
              <a:gd name="adj1" fmla="val 67700"/>
              <a:gd name="adj2" fmla="val 50000"/>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62" dirty="0">
              <a:solidFill>
                <a:schemeClr val="tx1"/>
              </a:solidFill>
            </a:endParaRPr>
          </a:p>
        </p:txBody>
      </p:sp>
      <p:sp>
        <p:nvSpPr>
          <p:cNvPr id="5" name="正方形/長方形 4"/>
          <p:cNvSpPr/>
          <p:nvPr/>
        </p:nvSpPr>
        <p:spPr>
          <a:xfrm>
            <a:off x="2561122" y="4285503"/>
            <a:ext cx="563539" cy="22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b="1" dirty="0">
              <a:solidFill>
                <a:schemeClr val="tx1"/>
              </a:solidFill>
              <a:latin typeface="Meiryo UI" panose="020B0604030504040204" pitchFamily="50" charset="-128"/>
              <a:ea typeface="Meiryo UI" panose="020B0604030504040204" pitchFamily="50" charset="-128"/>
            </a:endParaRPr>
          </a:p>
        </p:txBody>
      </p:sp>
      <p:sp>
        <p:nvSpPr>
          <p:cNvPr id="7" name="角丸四角形 6"/>
          <p:cNvSpPr/>
          <p:nvPr/>
        </p:nvSpPr>
        <p:spPr>
          <a:xfrm>
            <a:off x="1783884" y="2078418"/>
            <a:ext cx="3124553" cy="31484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rPr>
              <a:t>役割分担に応じた財源配分</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8" name="角丸四角形 7"/>
          <p:cNvSpPr/>
          <p:nvPr/>
        </p:nvSpPr>
        <p:spPr>
          <a:xfrm>
            <a:off x="5654430" y="2171601"/>
            <a:ext cx="3426000" cy="4384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大阪市の財源の</a:t>
            </a:r>
            <a:r>
              <a:rPr lang="ja-JP" altLang="en-US" sz="1200" b="1" dirty="0" smtClean="0">
                <a:solidFill>
                  <a:schemeClr val="tx1"/>
                </a:solidFill>
                <a:latin typeface="Meiryo UI" panose="020B0604030504040204" pitchFamily="50" charset="-128"/>
                <a:ea typeface="Meiryo UI" panose="020B0604030504040204" pitchFamily="50" charset="-128"/>
              </a:rPr>
              <a:t>流れ（特別</a:t>
            </a:r>
            <a:r>
              <a:rPr lang="ja-JP" altLang="en-US" sz="1200" b="1" dirty="0">
                <a:solidFill>
                  <a:schemeClr val="tx1"/>
                </a:solidFill>
                <a:latin typeface="Meiryo UI" panose="020B0604030504040204" pitchFamily="50" charset="-128"/>
                <a:ea typeface="Meiryo UI" panose="020B0604030504040204" pitchFamily="50" charset="-128"/>
              </a:rPr>
              <a:t>区</a:t>
            </a:r>
            <a:r>
              <a:rPr lang="ja-JP" altLang="en-US" sz="1200" b="1" dirty="0" smtClean="0">
                <a:solidFill>
                  <a:schemeClr val="tx1"/>
                </a:solidFill>
                <a:latin typeface="Meiryo UI" panose="020B0604030504040204" pitchFamily="50" charset="-128"/>
                <a:ea typeface="Meiryo UI" panose="020B0604030504040204" pitchFamily="50" charset="-128"/>
              </a:rPr>
              <a:t>設置後）</a:t>
            </a:r>
            <a:endParaRPr lang="en-US" altLang="ja-JP" sz="1200" b="1" dirty="0" smtClean="0">
              <a:solidFill>
                <a:schemeClr val="tx1"/>
              </a:solidFill>
              <a:latin typeface="Meiryo UI" panose="020B0604030504040204" pitchFamily="50" charset="-128"/>
              <a:ea typeface="Meiryo UI" panose="020B0604030504040204" pitchFamily="50" charset="-128"/>
            </a:endParaRPr>
          </a:p>
        </p:txBody>
      </p:sp>
      <p:sp>
        <p:nvSpPr>
          <p:cNvPr id="17" name="角丸四角形 16"/>
          <p:cNvSpPr/>
          <p:nvPr/>
        </p:nvSpPr>
        <p:spPr>
          <a:xfrm>
            <a:off x="6009193" y="3968859"/>
            <a:ext cx="1645393" cy="576664"/>
          </a:xfrm>
          <a:prstGeom prst="roundRect">
            <a:avLst>
              <a:gd name="adj" fmla="val 6350"/>
            </a:avLst>
          </a:prstGeom>
          <a:solidFill>
            <a:schemeClr val="bg1"/>
          </a:solidFill>
          <a:ln w="12700">
            <a:solidFill>
              <a:srgbClr val="CC99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dirty="0" smtClean="0">
                <a:solidFill>
                  <a:schemeClr val="tx1"/>
                </a:solidFill>
                <a:latin typeface="Meiryo UI" panose="020B0604030504040204" pitchFamily="50" charset="-128"/>
                <a:ea typeface="Meiryo UI" panose="020B0604030504040204" pitchFamily="50" charset="-128"/>
              </a:rPr>
              <a:t>　法人市民税、</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固定資産税　など</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18" name="角丸四角形 17"/>
          <p:cNvSpPr/>
          <p:nvPr/>
        </p:nvSpPr>
        <p:spPr>
          <a:xfrm>
            <a:off x="6009191" y="4553167"/>
            <a:ext cx="1645395" cy="579486"/>
          </a:xfrm>
          <a:prstGeom prst="roundRect">
            <a:avLst>
              <a:gd name="adj" fmla="val 14837"/>
            </a:avLst>
          </a:prstGeom>
          <a:solidFill>
            <a:schemeClr val="bg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100" dirty="0" smtClean="0">
                <a:solidFill>
                  <a:schemeClr val="tx1"/>
                </a:solidFill>
                <a:latin typeface="Meiryo UI" panose="020B0604030504040204" pitchFamily="50" charset="-128"/>
                <a:ea typeface="Meiryo UI" panose="020B0604030504040204" pitchFamily="50" charset="-128"/>
              </a:rPr>
              <a:t>地方交付税相当額</a:t>
            </a:r>
            <a:endParaRPr lang="en-US" altLang="ja-JP" sz="1100" dirty="0" smtClean="0">
              <a:solidFill>
                <a:schemeClr val="tx1"/>
              </a:solidFill>
              <a:latin typeface="Meiryo UI" panose="020B0604030504040204" pitchFamily="50" charset="-128"/>
              <a:ea typeface="Meiryo UI" panose="020B0604030504040204" pitchFamily="50" charset="-128"/>
            </a:endParaRPr>
          </a:p>
          <a:p>
            <a:pPr algn="ctr"/>
            <a:r>
              <a:rPr lang="ja-JP" altLang="en-US" sz="1100" dirty="0" smtClean="0">
                <a:solidFill>
                  <a:schemeClr val="tx1"/>
                </a:solidFill>
                <a:latin typeface="Meiryo UI" panose="020B0604030504040204" pitchFamily="50" charset="-128"/>
                <a:ea typeface="Meiryo UI" panose="020B0604030504040204" pitchFamily="50" charset="-128"/>
              </a:rPr>
              <a:t>（市町村算定分）</a:t>
            </a:r>
            <a:r>
              <a:rPr lang="en-US" altLang="ja-JP" sz="1100" dirty="0" smtClean="0">
                <a:solidFill>
                  <a:schemeClr val="tx1"/>
                </a:solidFill>
                <a:latin typeface="Meiryo UI" panose="020B0604030504040204" pitchFamily="50" charset="-128"/>
                <a:ea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49" name="角丸四角形 48"/>
          <p:cNvSpPr/>
          <p:nvPr/>
        </p:nvSpPr>
        <p:spPr>
          <a:xfrm>
            <a:off x="3402603" y="3829241"/>
            <a:ext cx="1841940" cy="1237666"/>
          </a:xfrm>
          <a:prstGeom prst="roundRect">
            <a:avLst>
              <a:gd name="adj" fmla="val 6693"/>
            </a:avLst>
          </a:prstGeom>
          <a:solidFill>
            <a:schemeClr val="accent4">
              <a:lumMod val="20000"/>
              <a:lumOff val="80000"/>
            </a:schemeClr>
          </a:solidFill>
          <a:ln w="28575" cmpd="sng">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AutoShape 6"/>
          <p:cNvSpPr>
            <a:spLocks noChangeArrowheads="1"/>
          </p:cNvSpPr>
          <p:nvPr/>
        </p:nvSpPr>
        <p:spPr bwMode="auto">
          <a:xfrm>
            <a:off x="3492104" y="3895754"/>
            <a:ext cx="1126928" cy="628973"/>
          </a:xfrm>
          <a:prstGeom prst="rect">
            <a:avLst/>
          </a:prstGeom>
          <a:solidFill>
            <a:schemeClr val="accent6">
              <a:lumMod val="75000"/>
            </a:schemeClr>
          </a:solidFill>
          <a:ln>
            <a:noFill/>
          </a:ln>
          <a:effectLst/>
          <a:extLst/>
        </p:spPr>
        <p:txBody>
          <a:bodyPr wrap="none" anchor="t" anchorCtr="0"/>
          <a:lstStyle/>
          <a:p>
            <a:pPr>
              <a:tabLst>
                <a:tab pos="85725" algn="l"/>
                <a:tab pos="271463" algn="l"/>
              </a:tabLst>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各特別区へ</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tabLst>
                <a:tab pos="85725" algn="l"/>
                <a:tab pos="271463" algn="l"/>
              </a:tabLst>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配分</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AutoShape 6"/>
          <p:cNvSpPr>
            <a:spLocks noChangeArrowheads="1"/>
          </p:cNvSpPr>
          <p:nvPr/>
        </p:nvSpPr>
        <p:spPr bwMode="auto">
          <a:xfrm>
            <a:off x="3492102" y="4591241"/>
            <a:ext cx="1126930" cy="415812"/>
          </a:xfrm>
          <a:prstGeom prst="rect">
            <a:avLst/>
          </a:prstGeom>
          <a:solidFill>
            <a:schemeClr val="accent6">
              <a:lumMod val="75000"/>
            </a:schemeClr>
          </a:solidFill>
          <a:ln w="6350">
            <a:noFill/>
          </a:ln>
          <a:effectLst/>
          <a:extLst/>
        </p:spPr>
        <p:txBody>
          <a:bodyPr wrap="none" anchor="t" anchorCtr="0"/>
          <a:lstStyle/>
          <a:p>
            <a:pPr>
              <a:tabLst>
                <a:tab pos="85725" algn="l"/>
                <a:tab pos="271463" algn="l"/>
              </a:tabLst>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大阪府へ配分</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46"/>
          <p:cNvSpPr/>
          <p:nvPr/>
        </p:nvSpPr>
        <p:spPr>
          <a:xfrm>
            <a:off x="1083673" y="2660795"/>
            <a:ext cx="1878330" cy="1950043"/>
          </a:xfrm>
          <a:prstGeom prst="roundRect">
            <a:avLst>
              <a:gd name="adj" fmla="val 460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1172285" y="3261847"/>
            <a:ext cx="1708966" cy="1221982"/>
          </a:xfrm>
          <a:prstGeom prst="rect">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en-US" altLang="ja-JP" sz="1400" b="1" dirty="0" smtClean="0">
              <a:solidFill>
                <a:schemeClr val="accent6">
                  <a:lumMod val="50000"/>
                </a:schemeClr>
              </a:solidFill>
              <a:latin typeface="Meiryo UI" pitchFamily="50" charset="-128"/>
              <a:ea typeface="Meiryo UI" pitchFamily="50" charset="-128"/>
              <a:cs typeface="Meiryo UI" pitchFamily="50" charset="-128"/>
            </a:endParaRPr>
          </a:p>
          <a:p>
            <a:pPr algn="ctr">
              <a:defRPr/>
            </a:pPr>
            <a:r>
              <a:rPr lang="ja-JP" altLang="en-US" sz="1200" b="1" dirty="0" smtClean="0">
                <a:solidFill>
                  <a:schemeClr val="accent6">
                    <a:lumMod val="50000"/>
                  </a:schemeClr>
                </a:solidFill>
                <a:latin typeface="Meiryo UI" pitchFamily="50" charset="-128"/>
                <a:ea typeface="Meiryo UI" pitchFamily="50" charset="-128"/>
                <a:cs typeface="Meiryo UI" pitchFamily="50" charset="-128"/>
              </a:rPr>
              <a:t>住民に身近な行政</a:t>
            </a:r>
            <a:endParaRPr lang="en-US" altLang="ja-JP" sz="1200" b="1" dirty="0" smtClean="0">
              <a:solidFill>
                <a:schemeClr val="accent6">
                  <a:lumMod val="50000"/>
                </a:schemeClr>
              </a:solidFill>
              <a:latin typeface="Meiryo UI" pitchFamily="50" charset="-128"/>
              <a:ea typeface="Meiryo UI" pitchFamily="50" charset="-128"/>
              <a:cs typeface="Meiryo UI" pitchFamily="50" charset="-128"/>
            </a:endParaRPr>
          </a:p>
          <a:p>
            <a:pPr algn="ctr">
              <a:defRPr/>
            </a:pPr>
            <a:r>
              <a:rPr lang="ja-JP" altLang="en-US" sz="1000" dirty="0" smtClean="0">
                <a:solidFill>
                  <a:schemeClr val="accent6">
                    <a:lumMod val="50000"/>
                  </a:schemeClr>
                </a:solidFill>
                <a:latin typeface="Meiryo UI" pitchFamily="50" charset="-128"/>
                <a:ea typeface="Meiryo UI" pitchFamily="50" charset="-128"/>
                <a:cs typeface="Meiryo UI" pitchFamily="50" charset="-128"/>
              </a:rPr>
              <a:t>（子育て支援や福祉など）</a:t>
            </a:r>
            <a:endParaRPr lang="en-US" altLang="ja-JP" sz="1000" dirty="0" smtClean="0">
              <a:solidFill>
                <a:schemeClr val="accent6">
                  <a:lumMod val="50000"/>
                </a:schemeClr>
              </a:solidFill>
              <a:latin typeface="Meiryo UI" pitchFamily="50" charset="-128"/>
              <a:ea typeface="Meiryo UI" pitchFamily="50" charset="-128"/>
              <a:cs typeface="Meiryo UI" pitchFamily="50" charset="-128"/>
            </a:endParaRPr>
          </a:p>
          <a:p>
            <a:pPr algn="ctr">
              <a:defRPr/>
            </a:pPr>
            <a:r>
              <a:rPr lang="en-US" altLang="ja-JP" sz="1200" dirty="0" smtClean="0">
                <a:solidFill>
                  <a:schemeClr val="accent6">
                    <a:lumMod val="50000"/>
                  </a:schemeClr>
                </a:solidFill>
                <a:latin typeface="Meiryo UI" pitchFamily="50" charset="-128"/>
                <a:ea typeface="Meiryo UI" pitchFamily="50" charset="-128"/>
                <a:cs typeface="Meiryo UI" pitchFamily="50" charset="-128"/>
              </a:rPr>
              <a:t>2,505</a:t>
            </a:r>
            <a:r>
              <a:rPr lang="ja-JP" altLang="en-US" sz="1200" dirty="0" smtClean="0">
                <a:solidFill>
                  <a:schemeClr val="accent6">
                    <a:lumMod val="50000"/>
                  </a:schemeClr>
                </a:solidFill>
                <a:latin typeface="Meiryo UI" pitchFamily="50" charset="-128"/>
                <a:ea typeface="Meiryo UI" pitchFamily="50" charset="-128"/>
                <a:cs typeface="Meiryo UI" pitchFamily="50" charset="-128"/>
              </a:rPr>
              <a:t>事務</a:t>
            </a:r>
            <a:endParaRPr lang="en-US" altLang="ja-JP" sz="1200" dirty="0" smtClean="0">
              <a:solidFill>
                <a:schemeClr val="accent6">
                  <a:lumMod val="50000"/>
                </a:schemeClr>
              </a:solidFill>
              <a:latin typeface="Meiryo UI" pitchFamily="50" charset="-128"/>
              <a:ea typeface="Meiryo UI" pitchFamily="50" charset="-128"/>
              <a:cs typeface="Meiryo UI" pitchFamily="50" charset="-128"/>
            </a:endParaRPr>
          </a:p>
          <a:p>
            <a:pPr algn="ctr">
              <a:spcBef>
                <a:spcPts val="600"/>
              </a:spcBef>
              <a:defRPr/>
            </a:pPr>
            <a:r>
              <a:rPr lang="ja-JP" altLang="en-US" sz="1200" dirty="0" smtClean="0">
                <a:solidFill>
                  <a:schemeClr val="accent6">
                    <a:lumMod val="50000"/>
                  </a:schemeClr>
                </a:solidFill>
                <a:latin typeface="Meiryo UI" pitchFamily="50" charset="-128"/>
                <a:ea typeface="Meiryo UI" pitchFamily="50" charset="-128"/>
                <a:cs typeface="Meiryo UI" pitchFamily="50" charset="-128"/>
              </a:rPr>
              <a:t>所要財源：</a:t>
            </a:r>
            <a:r>
              <a:rPr lang="en-US" altLang="ja-JP" sz="1200" dirty="0" smtClean="0">
                <a:solidFill>
                  <a:schemeClr val="accent6">
                    <a:lumMod val="50000"/>
                  </a:schemeClr>
                </a:solidFill>
                <a:latin typeface="Meiryo UI" pitchFamily="50" charset="-128"/>
                <a:ea typeface="Meiryo UI" pitchFamily="50" charset="-128"/>
                <a:cs typeface="Meiryo UI" pitchFamily="50" charset="-128"/>
              </a:rPr>
              <a:t>6,571</a:t>
            </a:r>
            <a:r>
              <a:rPr lang="ja-JP" altLang="en-US" sz="1200" dirty="0" smtClean="0">
                <a:solidFill>
                  <a:schemeClr val="accent6">
                    <a:lumMod val="50000"/>
                  </a:schemeClr>
                </a:solidFill>
                <a:latin typeface="Meiryo UI" pitchFamily="50" charset="-128"/>
                <a:ea typeface="Meiryo UI" pitchFamily="50" charset="-128"/>
                <a:cs typeface="Meiryo UI" pitchFamily="50" charset="-128"/>
              </a:rPr>
              <a:t>億円</a:t>
            </a:r>
            <a:endParaRPr lang="en-US" altLang="ja-JP" sz="1200" dirty="0" smtClean="0">
              <a:solidFill>
                <a:schemeClr val="accent6">
                  <a:lumMod val="50000"/>
                </a:schemeClr>
              </a:solidFill>
              <a:latin typeface="Meiryo UI" pitchFamily="50" charset="-128"/>
              <a:ea typeface="Meiryo UI" pitchFamily="50" charset="-128"/>
              <a:cs typeface="Meiryo UI" pitchFamily="50" charset="-128"/>
            </a:endParaRPr>
          </a:p>
          <a:p>
            <a:pPr algn="ctr">
              <a:defRPr/>
            </a:pPr>
            <a:r>
              <a:rPr lang="ja-JP" altLang="en-US" sz="1200" dirty="0" smtClean="0">
                <a:solidFill>
                  <a:schemeClr val="accent6">
                    <a:lumMod val="50000"/>
                  </a:schemeClr>
                </a:solidFill>
                <a:latin typeface="Meiryo UI" pitchFamily="50" charset="-128"/>
                <a:ea typeface="Meiryo UI" pitchFamily="50" charset="-128"/>
                <a:cs typeface="Meiryo UI" pitchFamily="50" charset="-128"/>
              </a:rPr>
              <a:t>　</a:t>
            </a:r>
            <a:endParaRPr lang="en-US" altLang="ja-JP" sz="1200" dirty="0" smtClean="0">
              <a:solidFill>
                <a:schemeClr val="accent6">
                  <a:lumMod val="50000"/>
                </a:schemeClr>
              </a:solidFill>
              <a:latin typeface="Meiryo UI" pitchFamily="50" charset="-128"/>
              <a:ea typeface="Meiryo UI" pitchFamily="50" charset="-128"/>
              <a:cs typeface="Meiryo UI" pitchFamily="50" charset="-128"/>
            </a:endParaRPr>
          </a:p>
        </p:txBody>
      </p:sp>
      <p:sp>
        <p:nvSpPr>
          <p:cNvPr id="45" name="角丸四角形 44"/>
          <p:cNvSpPr/>
          <p:nvPr/>
        </p:nvSpPr>
        <p:spPr>
          <a:xfrm>
            <a:off x="1083674" y="4698854"/>
            <a:ext cx="1902702" cy="1467135"/>
          </a:xfrm>
          <a:prstGeom prst="roundRect">
            <a:avLst>
              <a:gd name="adj" fmla="val 46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AutoShape 6"/>
          <p:cNvSpPr>
            <a:spLocks noChangeArrowheads="1"/>
          </p:cNvSpPr>
          <p:nvPr/>
        </p:nvSpPr>
        <p:spPr bwMode="auto">
          <a:xfrm>
            <a:off x="1291111" y="4720505"/>
            <a:ext cx="1536825" cy="468571"/>
          </a:xfrm>
          <a:prstGeom prst="rect">
            <a:avLst/>
          </a:prstGeom>
          <a:no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85725" algn="l"/>
                <a:tab pos="271463" algn="l"/>
              </a:tabLst>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380948" y="5126357"/>
            <a:ext cx="1905263" cy="1039633"/>
          </a:xfrm>
          <a:prstGeom prst="roundRect">
            <a:avLst>
              <a:gd name="adj" fmla="val 460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AutoShape 6"/>
          <p:cNvSpPr>
            <a:spLocks noChangeArrowheads="1"/>
          </p:cNvSpPr>
          <p:nvPr/>
        </p:nvSpPr>
        <p:spPr bwMode="auto">
          <a:xfrm>
            <a:off x="3465114" y="5204505"/>
            <a:ext cx="1727427" cy="878381"/>
          </a:xfrm>
          <a:prstGeom prst="rect">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nchorCtr="0"/>
          <a:lstStyle/>
          <a:p>
            <a:pPr>
              <a:lnSpc>
                <a:spcPts val="2400"/>
              </a:lnSpc>
              <a:tabLst>
                <a:tab pos="85725" algn="l"/>
                <a:tab pos="271463" algn="l"/>
              </a:tabLst>
            </a:pP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目的</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税（大阪府分）</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tabLst>
                <a:tab pos="85725" algn="l"/>
                <a:tab pos="271463" algn="l"/>
              </a:tabLst>
            </a:pPr>
            <a:endParaRPr lang="en-US" altLang="ja-JP" sz="1000" b="1" u="sng"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tabLst>
                <a:tab pos="85725" algn="l"/>
                <a:tab pos="271463" algn="l"/>
              </a:tabLst>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大阪府に移転する財源</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3348438" y="2660797"/>
            <a:ext cx="1937773" cy="1108995"/>
          </a:xfrm>
          <a:prstGeom prst="roundRect">
            <a:avLst>
              <a:gd name="adj" fmla="val 46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40" name="正方形/長方形 39"/>
          <p:cNvSpPr/>
          <p:nvPr/>
        </p:nvSpPr>
        <p:spPr>
          <a:xfrm>
            <a:off x="3079639" y="6135024"/>
            <a:ext cx="2311051" cy="341144"/>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altLang="ja-JP" sz="1050" dirty="0" smtClean="0">
              <a:solidFill>
                <a:schemeClr val="tx2"/>
              </a:solidFill>
              <a:latin typeface="Meiryo UI" pitchFamily="50" charset="-128"/>
              <a:ea typeface="Meiryo UI" pitchFamily="50" charset="-128"/>
              <a:cs typeface="Meiryo UI" pitchFamily="50" charset="-128"/>
            </a:endParaRPr>
          </a:p>
        </p:txBody>
      </p:sp>
      <p:sp>
        <p:nvSpPr>
          <p:cNvPr id="27" name="正方形/長方形 26"/>
          <p:cNvSpPr/>
          <p:nvPr/>
        </p:nvSpPr>
        <p:spPr>
          <a:xfrm>
            <a:off x="1172285" y="5198332"/>
            <a:ext cx="1718191" cy="834447"/>
          </a:xfrm>
          <a:prstGeom prst="rect">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ja-JP" altLang="en-US" sz="1200" b="1" dirty="0" smtClean="0">
                <a:solidFill>
                  <a:schemeClr val="tx2"/>
                </a:solidFill>
                <a:latin typeface="Meiryo UI" pitchFamily="50" charset="-128"/>
                <a:ea typeface="Meiryo UI" pitchFamily="50" charset="-128"/>
                <a:cs typeface="Meiryo UI" pitchFamily="50" charset="-128"/>
              </a:rPr>
              <a:t>広域的な行政</a:t>
            </a:r>
            <a:endParaRPr lang="en-US" altLang="ja-JP" sz="1200" b="1" dirty="0">
              <a:solidFill>
                <a:schemeClr val="tx2"/>
              </a:solidFill>
              <a:latin typeface="Meiryo UI" pitchFamily="50" charset="-128"/>
              <a:ea typeface="Meiryo UI" pitchFamily="50" charset="-128"/>
              <a:cs typeface="Meiryo UI" pitchFamily="50" charset="-128"/>
            </a:endParaRPr>
          </a:p>
          <a:p>
            <a:pPr algn="ctr">
              <a:defRPr/>
            </a:pPr>
            <a:r>
              <a:rPr lang="ja-JP" altLang="en-US" sz="1000" dirty="0" smtClean="0">
                <a:solidFill>
                  <a:schemeClr val="tx2"/>
                </a:solidFill>
                <a:latin typeface="Meiryo UI" pitchFamily="50" charset="-128"/>
                <a:ea typeface="Meiryo UI" pitchFamily="50" charset="-128"/>
                <a:cs typeface="Meiryo UI" pitchFamily="50" charset="-128"/>
              </a:rPr>
              <a:t>（成長戦略や港湾など）</a:t>
            </a:r>
            <a:endParaRPr lang="en-US" altLang="ja-JP" sz="1000" dirty="0" smtClean="0">
              <a:solidFill>
                <a:schemeClr val="tx2"/>
              </a:solidFill>
              <a:latin typeface="Meiryo UI" pitchFamily="50" charset="-128"/>
              <a:ea typeface="Meiryo UI" pitchFamily="50" charset="-128"/>
              <a:cs typeface="Meiryo UI" pitchFamily="50" charset="-128"/>
            </a:endParaRPr>
          </a:p>
          <a:p>
            <a:pPr algn="ctr">
              <a:defRPr/>
            </a:pPr>
            <a:r>
              <a:rPr lang="en-US" altLang="ja-JP" sz="1200" dirty="0" smtClean="0">
                <a:solidFill>
                  <a:schemeClr val="tx2"/>
                </a:solidFill>
                <a:latin typeface="Meiryo UI" pitchFamily="50" charset="-128"/>
                <a:ea typeface="Meiryo UI" pitchFamily="50" charset="-128"/>
                <a:cs typeface="Meiryo UI" pitchFamily="50" charset="-128"/>
              </a:rPr>
              <a:t>427</a:t>
            </a:r>
            <a:r>
              <a:rPr lang="ja-JP" altLang="en-US" sz="1200" dirty="0" smtClean="0">
                <a:solidFill>
                  <a:schemeClr val="tx2"/>
                </a:solidFill>
                <a:latin typeface="Meiryo UI" pitchFamily="50" charset="-128"/>
                <a:ea typeface="Meiryo UI" pitchFamily="50" charset="-128"/>
                <a:cs typeface="Meiryo UI" pitchFamily="50" charset="-128"/>
              </a:rPr>
              <a:t>事務</a:t>
            </a:r>
            <a:endParaRPr lang="en-US" altLang="ja-JP" sz="1200" dirty="0" smtClean="0">
              <a:solidFill>
                <a:schemeClr val="tx2"/>
              </a:solidFill>
              <a:latin typeface="Meiryo UI" pitchFamily="50" charset="-128"/>
              <a:ea typeface="Meiryo UI" pitchFamily="50" charset="-128"/>
              <a:cs typeface="Meiryo UI" pitchFamily="50" charset="-128"/>
            </a:endParaRPr>
          </a:p>
          <a:p>
            <a:pPr algn="ctr">
              <a:spcBef>
                <a:spcPts val="600"/>
              </a:spcBef>
              <a:defRPr/>
            </a:pPr>
            <a:r>
              <a:rPr lang="ja-JP" altLang="en-US" sz="1200" dirty="0" smtClean="0">
                <a:solidFill>
                  <a:schemeClr val="tx2"/>
                </a:solidFill>
                <a:latin typeface="Meiryo UI" pitchFamily="50" charset="-128"/>
                <a:ea typeface="Meiryo UI" pitchFamily="50" charset="-128"/>
                <a:cs typeface="Meiryo UI" pitchFamily="50" charset="-128"/>
              </a:rPr>
              <a:t>所要財源：</a:t>
            </a:r>
            <a:r>
              <a:rPr lang="en-US" altLang="ja-JP" sz="1200" dirty="0">
                <a:solidFill>
                  <a:schemeClr val="tx2"/>
                </a:solidFill>
                <a:latin typeface="Meiryo UI" pitchFamily="50" charset="-128"/>
                <a:ea typeface="Meiryo UI" pitchFamily="50" charset="-128"/>
                <a:cs typeface="Meiryo UI" pitchFamily="50" charset="-128"/>
              </a:rPr>
              <a:t>2,031</a:t>
            </a:r>
            <a:r>
              <a:rPr lang="ja-JP" altLang="en-US" sz="1200" dirty="0" smtClean="0">
                <a:solidFill>
                  <a:schemeClr val="tx2"/>
                </a:solidFill>
                <a:latin typeface="Meiryo UI" pitchFamily="50" charset="-128"/>
                <a:ea typeface="Meiryo UI" pitchFamily="50" charset="-128"/>
                <a:cs typeface="Meiryo UI" pitchFamily="50" charset="-128"/>
              </a:rPr>
              <a:t>億円</a:t>
            </a:r>
            <a:endParaRPr lang="ja-JP" altLang="en-US" sz="1200" dirty="0">
              <a:solidFill>
                <a:schemeClr val="tx2"/>
              </a:solidFill>
              <a:latin typeface="Meiryo UI" pitchFamily="50" charset="-128"/>
              <a:ea typeface="Meiryo UI" pitchFamily="50" charset="-128"/>
              <a:cs typeface="Meiryo UI" pitchFamily="50" charset="-128"/>
            </a:endParaRPr>
          </a:p>
          <a:p>
            <a:pPr algn="ctr">
              <a:defRPr/>
            </a:pPr>
            <a:endParaRPr lang="en-US" altLang="ja-JP" sz="1200" dirty="0">
              <a:solidFill>
                <a:schemeClr val="tx2"/>
              </a:solidFill>
              <a:latin typeface="Meiryo UI" pitchFamily="50" charset="-128"/>
              <a:ea typeface="Meiryo UI" pitchFamily="50" charset="-128"/>
              <a:cs typeface="Meiryo UI" pitchFamily="50" charset="-128"/>
            </a:endParaRPr>
          </a:p>
        </p:txBody>
      </p:sp>
      <p:sp>
        <p:nvSpPr>
          <p:cNvPr id="28" name="正方形/長方形 27"/>
          <p:cNvSpPr/>
          <p:nvPr/>
        </p:nvSpPr>
        <p:spPr>
          <a:xfrm>
            <a:off x="1481240" y="2799911"/>
            <a:ext cx="1197477" cy="425758"/>
          </a:xfrm>
          <a:prstGeom prst="rect">
            <a:avLst/>
          </a:prstGeom>
        </p:spPr>
        <p:txBody>
          <a:bodyPr wrap="square">
            <a:spAutoFit/>
          </a:bodyPr>
          <a:lstStyle/>
          <a:p>
            <a:pPr algn="ctr">
              <a:lnSpc>
                <a:spcPts val="1300"/>
              </a:lnSpc>
              <a:defRPr/>
            </a:pPr>
            <a:endParaRPr lang="en-US" altLang="ja-JP" sz="2400" b="1" dirty="0">
              <a:solidFill>
                <a:schemeClr val="accent6">
                  <a:lumMod val="50000"/>
                </a:schemeClr>
              </a:solidFill>
              <a:latin typeface="Meiryo UI" pitchFamily="50" charset="-128"/>
              <a:ea typeface="Meiryo UI" pitchFamily="50" charset="-128"/>
              <a:cs typeface="Meiryo UI" pitchFamily="50" charset="-128"/>
            </a:endParaRPr>
          </a:p>
          <a:p>
            <a:pPr algn="ctr">
              <a:lnSpc>
                <a:spcPts val="1300"/>
              </a:lnSpc>
              <a:defRPr/>
            </a:pPr>
            <a:r>
              <a:rPr lang="ja-JP" altLang="en-US" sz="1600" dirty="0">
                <a:latin typeface="Meiryo UI" pitchFamily="50" charset="-128"/>
                <a:ea typeface="Meiryo UI" pitchFamily="50" charset="-128"/>
                <a:cs typeface="Meiryo UI" pitchFamily="50" charset="-128"/>
              </a:rPr>
              <a:t>特別区</a:t>
            </a:r>
            <a:endParaRPr lang="en-US" altLang="ja-JP" sz="1600" dirty="0">
              <a:latin typeface="Meiryo UI" pitchFamily="50" charset="-128"/>
              <a:ea typeface="Meiryo UI" pitchFamily="50" charset="-128"/>
              <a:cs typeface="Meiryo UI" pitchFamily="50" charset="-128"/>
            </a:endParaRPr>
          </a:p>
        </p:txBody>
      </p:sp>
      <p:sp>
        <p:nvSpPr>
          <p:cNvPr id="29" name="角丸四角形 28"/>
          <p:cNvSpPr/>
          <p:nvPr/>
        </p:nvSpPr>
        <p:spPr>
          <a:xfrm>
            <a:off x="4681882" y="3859135"/>
            <a:ext cx="538412" cy="1170684"/>
          </a:xfrm>
          <a:prstGeom prst="roundRect">
            <a:avLst>
              <a:gd name="adj" fmla="val 1316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4770531" y="3825549"/>
            <a:ext cx="369332" cy="1181503"/>
          </a:xfrm>
          <a:prstGeom prst="rect">
            <a:avLst/>
          </a:prstGeom>
          <a:noFill/>
        </p:spPr>
        <p:txBody>
          <a:bodyPr vert="eaVert" wrap="square" rtlCol="0" anchor="ctr" anchorCtr="1">
            <a:spAutoFit/>
          </a:bodyPr>
          <a:lstStyle/>
          <a:p>
            <a:r>
              <a:rPr kumimoji="1" lang="ja-JP" altLang="en-US" sz="1200" b="1" dirty="0" smtClean="0">
                <a:solidFill>
                  <a:srgbClr val="C00000"/>
                </a:solidFill>
                <a:latin typeface="Meiryo UI" panose="020B0604030504040204" pitchFamily="50" charset="-128"/>
                <a:ea typeface="Meiryo UI" panose="020B0604030504040204" pitchFamily="50" charset="-128"/>
              </a:rPr>
              <a:t>財政調整財源</a:t>
            </a:r>
            <a:endParaRPr kumimoji="1" lang="ja-JP" altLang="en-US" sz="1200" b="1" dirty="0">
              <a:solidFill>
                <a:srgbClr val="C00000"/>
              </a:solidFill>
              <a:latin typeface="Meiryo UI" panose="020B0604030504040204" pitchFamily="50" charset="-128"/>
              <a:ea typeface="Meiryo UI" panose="020B0604030504040204" pitchFamily="50" charset="-128"/>
            </a:endParaRPr>
          </a:p>
        </p:txBody>
      </p:sp>
      <p:sp>
        <p:nvSpPr>
          <p:cNvPr id="52" name="正方形/長方形 51"/>
          <p:cNvSpPr/>
          <p:nvPr/>
        </p:nvSpPr>
        <p:spPr>
          <a:xfrm>
            <a:off x="5963165" y="5115921"/>
            <a:ext cx="2230196" cy="2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 dirty="0" smtClean="0">
                <a:solidFill>
                  <a:schemeClr val="tx1"/>
                </a:solidFill>
                <a:latin typeface="Meiryo UI" panose="020B0604030504040204" pitchFamily="50" charset="-128"/>
                <a:ea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rPr>
              <a:t>地方交付税相当額（市町村算定分）は、</a:t>
            </a:r>
            <a:endParaRPr lang="en-US" altLang="ja-JP" sz="800" dirty="0" smtClean="0">
              <a:solidFill>
                <a:schemeClr val="tx1"/>
              </a:solidFill>
              <a:latin typeface="Meiryo UI" panose="020B0604030504040204" pitchFamily="50" charset="-128"/>
              <a:ea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    大阪府の一般会計を通じて、特別会計で管理</a:t>
            </a:r>
            <a:endParaRPr lang="ja-JP" altLang="en-US" sz="800" dirty="0">
              <a:solidFill>
                <a:schemeClr val="tx1"/>
              </a:solidFill>
              <a:latin typeface="Meiryo UI" panose="020B0604030504040204" pitchFamily="50" charset="-128"/>
              <a:ea typeface="Meiryo UI" panose="020B0604030504040204" pitchFamily="50" charset="-128"/>
            </a:endParaRPr>
          </a:p>
        </p:txBody>
      </p:sp>
      <p:sp>
        <p:nvSpPr>
          <p:cNvPr id="53" name="正方形/長方形 52"/>
          <p:cNvSpPr/>
          <p:nvPr/>
        </p:nvSpPr>
        <p:spPr>
          <a:xfrm>
            <a:off x="1379885" y="2425150"/>
            <a:ext cx="1455233" cy="274057"/>
          </a:xfrm>
          <a:prstGeom prst="rect">
            <a:avLst/>
          </a:prstGeom>
        </p:spPr>
        <p:txBody>
          <a:bodyPr wrap="square">
            <a:spAutoFit/>
          </a:bodyPr>
          <a:lstStyle/>
          <a:p>
            <a:pPr algn="ctr"/>
            <a:r>
              <a:rPr kumimoji="1" lang="ja-JP" altLang="en-US" sz="1200" b="1" dirty="0" smtClean="0">
                <a:solidFill>
                  <a:schemeClr val="tx2"/>
                </a:solidFill>
                <a:latin typeface="Meiryo UI" panose="020B0604030504040204" pitchFamily="50" charset="-128"/>
                <a:ea typeface="Meiryo UI" panose="020B0604030504040204" pitchFamily="50" charset="-128"/>
              </a:rPr>
              <a:t>≪役割分担≫</a:t>
            </a:r>
            <a:endParaRPr lang="ja-JP" altLang="en-US" sz="1200" b="1" dirty="0"/>
          </a:p>
        </p:txBody>
      </p:sp>
      <p:sp>
        <p:nvSpPr>
          <p:cNvPr id="54" name="正方形/長方形 53"/>
          <p:cNvSpPr/>
          <p:nvPr/>
        </p:nvSpPr>
        <p:spPr>
          <a:xfrm>
            <a:off x="3670780" y="2419877"/>
            <a:ext cx="1375687" cy="274057"/>
          </a:xfrm>
          <a:prstGeom prst="rect">
            <a:avLst/>
          </a:prstGeom>
        </p:spPr>
        <p:txBody>
          <a:bodyPr wrap="square">
            <a:spAutoFit/>
          </a:bodyPr>
          <a:lstStyle/>
          <a:p>
            <a:pPr algn="ctr"/>
            <a:r>
              <a:rPr kumimoji="1" lang="ja-JP" altLang="en-US" sz="1200" b="1" dirty="0" smtClean="0">
                <a:solidFill>
                  <a:schemeClr val="tx2"/>
                </a:solidFill>
                <a:latin typeface="Meiryo UI" panose="020B0604030504040204" pitchFamily="50" charset="-128"/>
                <a:ea typeface="Meiryo UI" panose="020B0604030504040204" pitchFamily="50" charset="-128"/>
              </a:rPr>
              <a:t>≪財源配分≫</a:t>
            </a:r>
            <a:endParaRPr lang="ja-JP" altLang="en-US" sz="1200" dirty="0"/>
          </a:p>
        </p:txBody>
      </p:sp>
      <p:sp>
        <p:nvSpPr>
          <p:cNvPr id="3" name="屈折矢印 2"/>
          <p:cNvSpPr/>
          <p:nvPr/>
        </p:nvSpPr>
        <p:spPr>
          <a:xfrm rot="16200000">
            <a:off x="6524095" y="2012201"/>
            <a:ext cx="843478" cy="3342769"/>
          </a:xfrm>
          <a:prstGeom prst="bentUpArrow">
            <a:avLst>
              <a:gd name="adj1" fmla="val 8316"/>
              <a:gd name="adj2" fmla="val 25927"/>
              <a:gd name="adj3" fmla="val 25000"/>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屈折矢印 55"/>
          <p:cNvSpPr/>
          <p:nvPr/>
        </p:nvSpPr>
        <p:spPr>
          <a:xfrm rot="16200000" flipH="1">
            <a:off x="6580308" y="3612581"/>
            <a:ext cx="731049" cy="3342769"/>
          </a:xfrm>
          <a:prstGeom prst="bentUpArrow">
            <a:avLst>
              <a:gd name="adj1" fmla="val 8316"/>
              <a:gd name="adj2" fmla="val 25927"/>
              <a:gd name="adj3" fmla="val 25000"/>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7985219" y="4093620"/>
            <a:ext cx="1164582" cy="973287"/>
          </a:xfrm>
          <a:prstGeom prst="roundRect">
            <a:avLst>
              <a:gd name="adj" fmla="val 6350"/>
            </a:avLst>
          </a:prstGeom>
          <a:solidFill>
            <a:schemeClr val="bg1"/>
          </a:solidFill>
          <a:ln w="12700">
            <a:solidFill>
              <a:srgbClr val="CC99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Meiryo UI" panose="020B0604030504040204" pitchFamily="50" charset="-128"/>
                <a:ea typeface="Meiryo UI" panose="020B0604030504040204" pitchFamily="50" charset="-128"/>
              </a:rPr>
              <a:t>目的税</a:t>
            </a:r>
            <a:endParaRPr lang="en-US" altLang="ja-JP" sz="1100" dirty="0" smtClean="0">
              <a:solidFill>
                <a:schemeClr val="tx1"/>
              </a:solidFill>
              <a:latin typeface="Meiryo UI" panose="020B0604030504040204" pitchFamily="50" charset="-128"/>
              <a:ea typeface="Meiryo UI" panose="020B0604030504040204" pitchFamily="50" charset="-128"/>
            </a:endParaRPr>
          </a:p>
          <a:p>
            <a:pPr algn="ctr"/>
            <a:endParaRPr lang="en-US" altLang="ja-JP" sz="1400" b="1"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事業所税、</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都市計画税</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57" name="屈折矢印 56"/>
          <p:cNvSpPr/>
          <p:nvPr/>
        </p:nvSpPr>
        <p:spPr>
          <a:xfrm rot="16200000">
            <a:off x="6727342" y="1438290"/>
            <a:ext cx="460508" cy="3342769"/>
          </a:xfrm>
          <a:prstGeom prst="bentUpArrow">
            <a:avLst>
              <a:gd name="adj1" fmla="val 13969"/>
              <a:gd name="adj2" fmla="val 37232"/>
              <a:gd name="adj3" fmla="val 36305"/>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5770151" y="2699206"/>
            <a:ext cx="3481114" cy="630737"/>
          </a:xfrm>
          <a:prstGeom prst="roundRect">
            <a:avLst>
              <a:gd name="adj" fmla="val 9525"/>
            </a:avLst>
          </a:prstGeom>
          <a:solidFill>
            <a:srgbClr val="FFFF99"/>
          </a:solidFill>
          <a:ln w="12700">
            <a:solidFill>
              <a:srgbClr val="CC99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b="1" dirty="0" smtClean="0">
                <a:solidFill>
                  <a:schemeClr val="tx1"/>
                </a:solidFill>
                <a:latin typeface="Meiryo UI" panose="020B0604030504040204" pitchFamily="50" charset="-128"/>
                <a:ea typeface="Meiryo UI" panose="020B0604030504040204" pitchFamily="50" charset="-128"/>
              </a:rPr>
              <a:t>各特別区が徴収、収入</a:t>
            </a:r>
            <a:endParaRPr lang="en-US" altLang="ja-JP" sz="1200" b="1"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個人市民税、市たばこ税、軽自動車税、</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　地方譲与税　など</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58" name="屈折矢印 57"/>
          <p:cNvSpPr/>
          <p:nvPr/>
        </p:nvSpPr>
        <p:spPr>
          <a:xfrm rot="16200000">
            <a:off x="6727277" y="4339418"/>
            <a:ext cx="460508" cy="3342769"/>
          </a:xfrm>
          <a:prstGeom prst="bentUpArrow">
            <a:avLst>
              <a:gd name="adj1" fmla="val 13969"/>
              <a:gd name="adj2" fmla="val 37232"/>
              <a:gd name="adj3" fmla="val 36305"/>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5780829" y="5672559"/>
            <a:ext cx="3470436" cy="568842"/>
          </a:xfrm>
          <a:prstGeom prst="roundRect">
            <a:avLst>
              <a:gd name="adj" fmla="val 12677"/>
            </a:avLst>
          </a:prstGeom>
          <a:solidFill>
            <a:srgbClr val="FFFF99"/>
          </a:solidFill>
          <a:ln w="12700">
            <a:solidFill>
              <a:srgbClr val="CC99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b="1" dirty="0" smtClean="0">
                <a:solidFill>
                  <a:schemeClr val="tx1"/>
                </a:solidFill>
                <a:latin typeface="Meiryo UI" panose="020B0604030504040204" pitchFamily="50" charset="-128"/>
                <a:ea typeface="Meiryo UI" panose="020B0604030504040204" pitchFamily="50" charset="-128"/>
              </a:rPr>
              <a:t>地方財政制度により大阪府に移転</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　地方譲与税、宝くじ収益金　など</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9561512" y="6535234"/>
            <a:ext cx="290707" cy="297887"/>
          </a:xfrm>
          <a:prstGeom prst="rect">
            <a:avLst/>
          </a:prstGeom>
          <a:noFill/>
        </p:spPr>
        <p:txBody>
          <a:bodyPr wrap="square" rtlCol="0">
            <a:spAutoFit/>
          </a:bodyPr>
          <a:lstStyle/>
          <a:p>
            <a:r>
              <a:rPr lang="ja-JP" altLang="en-US" sz="1400" dirty="0"/>
              <a:t>９</a:t>
            </a:r>
            <a:endParaRPr kumimoji="1" lang="ja-JP" altLang="en-US" sz="1400" dirty="0"/>
          </a:p>
        </p:txBody>
      </p:sp>
      <p:sp>
        <p:nvSpPr>
          <p:cNvPr id="44" name="AutoShape 6"/>
          <p:cNvSpPr>
            <a:spLocks noChangeArrowheads="1"/>
          </p:cNvSpPr>
          <p:nvPr/>
        </p:nvSpPr>
        <p:spPr bwMode="auto">
          <a:xfrm>
            <a:off x="3430345" y="2750140"/>
            <a:ext cx="1762197" cy="940777"/>
          </a:xfrm>
          <a:prstGeom prst="rect">
            <a:avLst/>
          </a:prstGeom>
          <a:solidFill>
            <a:schemeClr val="bg1"/>
          </a:solidFill>
          <a:ln w="12700">
            <a:solidFill>
              <a:schemeClr val="tx1"/>
            </a:solidFill>
          </a:ln>
          <a:effectLst/>
          <a:extLst/>
        </p:spPr>
        <p:txBody>
          <a:bodyPr wrap="none" anchor="t" anchorCtr="0"/>
          <a:lstStyle/>
          <a:p>
            <a:pPr>
              <a:lnSpc>
                <a:spcPts val="2400"/>
              </a:lnSpc>
              <a:tabLst>
                <a:tab pos="85725" algn="l"/>
                <a:tab pos="271463" algn="l"/>
              </a:tabLst>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自主財源</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tabLst>
                <a:tab pos="85725" algn="l"/>
                <a:tab pos="271463" algn="l"/>
              </a:tabLst>
            </a:pPr>
            <a:endParaRPr lang="en-US" altLang="ja-JP" sz="1400" b="1" u="sng"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tabLst>
                <a:tab pos="85725" algn="l"/>
                <a:tab pos="271463" algn="l"/>
              </a:tabLst>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目的税交付金</a:t>
            </a:r>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3688303" y="3046341"/>
            <a:ext cx="1276937" cy="266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Meiryo UI" panose="020B0604030504040204" pitchFamily="50" charset="-128"/>
                <a:ea typeface="Meiryo UI" panose="020B0604030504040204" pitchFamily="50" charset="-128"/>
              </a:rPr>
              <a:t>財源：</a:t>
            </a:r>
            <a:r>
              <a:rPr lang="en-US" altLang="ja-JP" sz="1050" dirty="0" smtClean="0">
                <a:solidFill>
                  <a:schemeClr val="tx1"/>
                </a:solidFill>
                <a:latin typeface="Meiryo UI" panose="020B0604030504040204" pitchFamily="50" charset="-128"/>
                <a:ea typeface="Meiryo UI" panose="020B0604030504040204" pitchFamily="50" charset="-128"/>
              </a:rPr>
              <a:t>2,496</a:t>
            </a:r>
            <a:r>
              <a:rPr lang="ja-JP" altLang="en-US" sz="1050" dirty="0" smtClean="0">
                <a:solidFill>
                  <a:schemeClr val="tx1"/>
                </a:solidFill>
                <a:latin typeface="Meiryo UI" panose="020B0604030504040204" pitchFamily="50" charset="-128"/>
                <a:ea typeface="Meiryo UI" panose="020B0604030504040204" pitchFamily="50" charset="-128"/>
              </a:rPr>
              <a:t>億円</a:t>
            </a:r>
            <a:endParaRPr lang="ja-JP" altLang="en-US" sz="1050"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p:nvPr/>
        </p:nvSpPr>
        <p:spPr>
          <a:xfrm>
            <a:off x="3688303" y="3450732"/>
            <a:ext cx="1276937" cy="266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Meiryo UI" panose="020B0604030504040204" pitchFamily="50" charset="-128"/>
                <a:ea typeface="Meiryo UI" panose="020B0604030504040204" pitchFamily="50" charset="-128"/>
              </a:rPr>
              <a:t>財源：</a:t>
            </a:r>
            <a:r>
              <a:rPr lang="en-US" altLang="ja-JP" sz="1050" dirty="0">
                <a:solidFill>
                  <a:schemeClr val="tx1"/>
                </a:solidFill>
                <a:latin typeface="Meiryo UI" panose="020B0604030504040204" pitchFamily="50" charset="-128"/>
                <a:ea typeface="Meiryo UI" panose="020B0604030504040204" pitchFamily="50" charset="-128"/>
              </a:rPr>
              <a:t>441</a:t>
            </a:r>
            <a:r>
              <a:rPr lang="ja-JP" altLang="en-US" sz="1050" dirty="0" smtClean="0">
                <a:solidFill>
                  <a:schemeClr val="tx1"/>
                </a:solidFill>
                <a:latin typeface="Meiryo UI" panose="020B0604030504040204" pitchFamily="50" charset="-128"/>
                <a:ea typeface="Meiryo UI" panose="020B0604030504040204" pitchFamily="50" charset="-128"/>
              </a:rPr>
              <a:t>億円</a:t>
            </a:r>
            <a:endParaRPr lang="ja-JP" altLang="en-US" sz="1050" dirty="0">
              <a:solidFill>
                <a:schemeClr val="tx1"/>
              </a:solidFill>
              <a:latin typeface="Meiryo UI" panose="020B0604030504040204" pitchFamily="50" charset="-128"/>
              <a:ea typeface="Meiryo UI" panose="020B0604030504040204" pitchFamily="50" charset="-128"/>
            </a:endParaRPr>
          </a:p>
        </p:txBody>
      </p:sp>
      <p:sp>
        <p:nvSpPr>
          <p:cNvPr id="62" name="正方形/長方形 61"/>
          <p:cNvSpPr/>
          <p:nvPr/>
        </p:nvSpPr>
        <p:spPr>
          <a:xfrm>
            <a:off x="3435205" y="4261545"/>
            <a:ext cx="1276937" cy="266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bg1"/>
                </a:solidFill>
                <a:latin typeface="Meiryo UI" panose="020B0604030504040204" pitchFamily="50" charset="-128"/>
                <a:ea typeface="Meiryo UI" panose="020B0604030504040204" pitchFamily="50" charset="-128"/>
              </a:rPr>
              <a:t>財源：</a:t>
            </a:r>
            <a:r>
              <a:rPr lang="en-US" altLang="ja-JP" sz="1050" dirty="0" smtClean="0">
                <a:solidFill>
                  <a:schemeClr val="bg1"/>
                </a:solidFill>
                <a:latin typeface="Meiryo UI" panose="020B0604030504040204" pitchFamily="50" charset="-128"/>
                <a:ea typeface="Meiryo UI" panose="020B0604030504040204" pitchFamily="50" charset="-128"/>
              </a:rPr>
              <a:t>3,535</a:t>
            </a:r>
            <a:r>
              <a:rPr lang="ja-JP" altLang="en-US" sz="1050" dirty="0" smtClean="0">
                <a:solidFill>
                  <a:schemeClr val="bg1"/>
                </a:solidFill>
                <a:latin typeface="Meiryo UI" panose="020B0604030504040204" pitchFamily="50" charset="-128"/>
                <a:ea typeface="Meiryo UI" panose="020B0604030504040204" pitchFamily="50" charset="-128"/>
              </a:rPr>
              <a:t>億円</a:t>
            </a:r>
            <a:endParaRPr lang="ja-JP" altLang="en-US" sz="1050" dirty="0">
              <a:solidFill>
                <a:schemeClr val="bg1"/>
              </a:solidFill>
              <a:latin typeface="Meiryo UI" panose="020B0604030504040204" pitchFamily="50" charset="-128"/>
              <a:ea typeface="Meiryo UI" panose="020B0604030504040204" pitchFamily="50" charset="-128"/>
            </a:endParaRPr>
          </a:p>
        </p:txBody>
      </p:sp>
      <p:sp>
        <p:nvSpPr>
          <p:cNvPr id="63" name="正方形/長方形 62"/>
          <p:cNvSpPr/>
          <p:nvPr/>
        </p:nvSpPr>
        <p:spPr>
          <a:xfrm>
            <a:off x="3435205" y="4759089"/>
            <a:ext cx="1276937" cy="266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bg1"/>
                </a:solidFill>
                <a:latin typeface="Meiryo UI" panose="020B0604030504040204" pitchFamily="50" charset="-128"/>
                <a:ea typeface="Meiryo UI" panose="020B0604030504040204" pitchFamily="50" charset="-128"/>
              </a:rPr>
              <a:t>財源：</a:t>
            </a:r>
            <a:r>
              <a:rPr lang="en-US" altLang="ja-JP" sz="1050" dirty="0" smtClean="0">
                <a:solidFill>
                  <a:schemeClr val="bg1"/>
                </a:solidFill>
                <a:latin typeface="Meiryo UI" panose="020B0604030504040204" pitchFamily="50" charset="-128"/>
                <a:ea typeface="Meiryo UI" panose="020B0604030504040204" pitchFamily="50" charset="-128"/>
              </a:rPr>
              <a:t>980</a:t>
            </a:r>
            <a:r>
              <a:rPr lang="ja-JP" altLang="en-US" sz="1050" dirty="0" smtClean="0">
                <a:solidFill>
                  <a:schemeClr val="bg1"/>
                </a:solidFill>
                <a:latin typeface="Meiryo UI" panose="020B0604030504040204" pitchFamily="50" charset="-128"/>
                <a:ea typeface="Meiryo UI" panose="020B0604030504040204" pitchFamily="50" charset="-128"/>
              </a:rPr>
              <a:t>億円</a:t>
            </a:r>
            <a:endParaRPr lang="ja-JP" altLang="en-US" sz="1050" dirty="0">
              <a:solidFill>
                <a:schemeClr val="bg1"/>
              </a:solidFill>
              <a:latin typeface="Meiryo UI" panose="020B0604030504040204" pitchFamily="50" charset="-128"/>
              <a:ea typeface="Meiryo UI" panose="020B0604030504040204" pitchFamily="50" charset="-128"/>
            </a:endParaRPr>
          </a:p>
        </p:txBody>
      </p:sp>
      <p:sp>
        <p:nvSpPr>
          <p:cNvPr id="64" name="正方形/長方形 63"/>
          <p:cNvSpPr/>
          <p:nvPr/>
        </p:nvSpPr>
        <p:spPr>
          <a:xfrm>
            <a:off x="3688303" y="5463099"/>
            <a:ext cx="1276937" cy="266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Meiryo UI" panose="020B0604030504040204" pitchFamily="50" charset="-128"/>
                <a:ea typeface="Meiryo UI" panose="020B0604030504040204" pitchFamily="50" charset="-128"/>
              </a:rPr>
              <a:t>財源：</a:t>
            </a:r>
            <a:r>
              <a:rPr lang="en-US" altLang="ja-JP" sz="1050" dirty="0">
                <a:solidFill>
                  <a:schemeClr val="tx1"/>
                </a:solidFill>
                <a:latin typeface="Meiryo UI" panose="020B0604030504040204" pitchFamily="50" charset="-128"/>
                <a:ea typeface="Meiryo UI" panose="020B0604030504040204" pitchFamily="50" charset="-128"/>
              </a:rPr>
              <a:t>391</a:t>
            </a:r>
            <a:r>
              <a:rPr lang="ja-JP" altLang="en-US" sz="1050" dirty="0" smtClean="0">
                <a:solidFill>
                  <a:schemeClr val="tx1"/>
                </a:solidFill>
                <a:latin typeface="Meiryo UI" panose="020B0604030504040204" pitchFamily="50" charset="-128"/>
                <a:ea typeface="Meiryo UI" panose="020B0604030504040204" pitchFamily="50" charset="-128"/>
              </a:rPr>
              <a:t>億円</a:t>
            </a:r>
            <a:endParaRPr lang="ja-JP" altLang="en-US" sz="1050" dirty="0">
              <a:solidFill>
                <a:schemeClr val="tx1"/>
              </a:solidFill>
              <a:latin typeface="Meiryo UI" panose="020B0604030504040204" pitchFamily="50" charset="-128"/>
              <a:ea typeface="Meiryo UI" panose="020B0604030504040204" pitchFamily="50" charset="-128"/>
            </a:endParaRPr>
          </a:p>
        </p:txBody>
      </p:sp>
      <p:sp>
        <p:nvSpPr>
          <p:cNvPr id="65" name="正方形/長方形 64"/>
          <p:cNvSpPr/>
          <p:nvPr/>
        </p:nvSpPr>
        <p:spPr>
          <a:xfrm>
            <a:off x="3688303" y="5845719"/>
            <a:ext cx="1276937" cy="266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Meiryo UI" panose="020B0604030504040204" pitchFamily="50" charset="-128"/>
                <a:ea typeface="Meiryo UI" panose="020B0604030504040204" pitchFamily="50" charset="-128"/>
              </a:rPr>
              <a:t>財源：</a:t>
            </a:r>
            <a:r>
              <a:rPr lang="en-US" altLang="ja-JP" sz="1050" dirty="0">
                <a:solidFill>
                  <a:schemeClr val="tx1"/>
                </a:solidFill>
                <a:latin typeface="Meiryo UI" panose="020B0604030504040204" pitchFamily="50" charset="-128"/>
                <a:ea typeface="Meiryo UI" panose="020B0604030504040204" pitchFamily="50" charset="-128"/>
              </a:rPr>
              <a:t>609</a:t>
            </a:r>
            <a:r>
              <a:rPr lang="ja-JP" altLang="en-US" sz="1050" dirty="0" smtClean="0">
                <a:solidFill>
                  <a:schemeClr val="tx1"/>
                </a:solidFill>
                <a:latin typeface="Meiryo UI" panose="020B0604030504040204" pitchFamily="50" charset="-128"/>
                <a:ea typeface="Meiryo UI" panose="020B0604030504040204" pitchFamily="50" charset="-128"/>
              </a:rPr>
              <a:t>億円</a:t>
            </a:r>
            <a:endParaRPr lang="ja-JP" altLang="en-US" sz="1050" dirty="0">
              <a:solidFill>
                <a:schemeClr val="tx1"/>
              </a:solidFill>
              <a:latin typeface="Meiryo UI" panose="020B0604030504040204" pitchFamily="50" charset="-128"/>
              <a:ea typeface="Meiryo UI" panose="020B0604030504040204" pitchFamily="50" charset="-128"/>
            </a:endParaRPr>
          </a:p>
        </p:txBody>
      </p:sp>
      <p:sp>
        <p:nvSpPr>
          <p:cNvPr id="105" name="正方形/長方形 104"/>
          <p:cNvSpPr/>
          <p:nvPr/>
        </p:nvSpPr>
        <p:spPr>
          <a:xfrm>
            <a:off x="7465869" y="2721434"/>
            <a:ext cx="1276937" cy="266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Meiryo UI" panose="020B0604030504040204" pitchFamily="50" charset="-128"/>
                <a:ea typeface="Meiryo UI" panose="020B0604030504040204" pitchFamily="50" charset="-128"/>
              </a:rPr>
              <a:t>財源：</a:t>
            </a:r>
            <a:r>
              <a:rPr lang="en-US" altLang="ja-JP" sz="1050" dirty="0" smtClean="0">
                <a:solidFill>
                  <a:schemeClr val="tx1"/>
                </a:solidFill>
                <a:latin typeface="Meiryo UI" panose="020B0604030504040204" pitchFamily="50" charset="-128"/>
                <a:ea typeface="Meiryo UI" panose="020B0604030504040204" pitchFamily="50" charset="-128"/>
              </a:rPr>
              <a:t>2,496</a:t>
            </a:r>
            <a:r>
              <a:rPr lang="ja-JP" altLang="en-US" sz="1050" dirty="0" smtClean="0">
                <a:solidFill>
                  <a:schemeClr val="tx1"/>
                </a:solidFill>
                <a:latin typeface="Meiryo UI" panose="020B0604030504040204" pitchFamily="50" charset="-128"/>
                <a:ea typeface="Meiryo UI" panose="020B0604030504040204" pitchFamily="50" charset="-128"/>
              </a:rPr>
              <a:t>億円</a:t>
            </a:r>
            <a:endParaRPr lang="ja-JP" altLang="en-US" sz="1050" dirty="0">
              <a:solidFill>
                <a:schemeClr val="tx1"/>
              </a:solidFill>
              <a:latin typeface="Meiryo UI" panose="020B0604030504040204" pitchFamily="50" charset="-128"/>
              <a:ea typeface="Meiryo UI" panose="020B0604030504040204" pitchFamily="50" charset="-128"/>
            </a:endParaRPr>
          </a:p>
        </p:txBody>
      </p:sp>
      <p:sp>
        <p:nvSpPr>
          <p:cNvPr id="106" name="正方形/長方形 105"/>
          <p:cNvSpPr/>
          <p:nvPr/>
        </p:nvSpPr>
        <p:spPr>
          <a:xfrm>
            <a:off x="7970915" y="4352229"/>
            <a:ext cx="1276937" cy="266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Meiryo UI" panose="020B0604030504040204" pitchFamily="50" charset="-128"/>
                <a:ea typeface="Meiryo UI" panose="020B0604030504040204" pitchFamily="50" charset="-128"/>
              </a:rPr>
              <a:t>財源：</a:t>
            </a:r>
            <a:r>
              <a:rPr lang="en-US" altLang="ja-JP" sz="1050" dirty="0">
                <a:solidFill>
                  <a:schemeClr val="tx1"/>
                </a:solidFill>
                <a:latin typeface="Meiryo UI" panose="020B0604030504040204" pitchFamily="50" charset="-128"/>
                <a:ea typeface="Meiryo UI" panose="020B0604030504040204" pitchFamily="50" charset="-128"/>
              </a:rPr>
              <a:t>832</a:t>
            </a:r>
            <a:r>
              <a:rPr lang="ja-JP" altLang="en-US" sz="1050" dirty="0" smtClean="0">
                <a:solidFill>
                  <a:schemeClr val="tx1"/>
                </a:solidFill>
                <a:latin typeface="Meiryo UI" panose="020B0604030504040204" pitchFamily="50" charset="-128"/>
                <a:ea typeface="Meiryo UI" panose="020B0604030504040204" pitchFamily="50" charset="-128"/>
              </a:rPr>
              <a:t>億円</a:t>
            </a:r>
            <a:endParaRPr lang="ja-JP" altLang="en-US" sz="1050" dirty="0">
              <a:solidFill>
                <a:schemeClr val="tx1"/>
              </a:solidFill>
              <a:latin typeface="Meiryo UI" panose="020B0604030504040204" pitchFamily="50" charset="-128"/>
              <a:ea typeface="Meiryo UI" panose="020B0604030504040204" pitchFamily="50" charset="-128"/>
            </a:endParaRPr>
          </a:p>
        </p:txBody>
      </p:sp>
      <p:sp>
        <p:nvSpPr>
          <p:cNvPr id="107" name="正方形/長方形 106"/>
          <p:cNvSpPr/>
          <p:nvPr/>
        </p:nvSpPr>
        <p:spPr>
          <a:xfrm>
            <a:off x="6188932" y="4326103"/>
            <a:ext cx="1276937" cy="266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Meiryo UI" panose="020B0604030504040204" pitchFamily="50" charset="-128"/>
                <a:ea typeface="Meiryo UI" panose="020B0604030504040204" pitchFamily="50" charset="-128"/>
              </a:rPr>
              <a:t>財源：</a:t>
            </a:r>
            <a:r>
              <a:rPr lang="en-US" altLang="ja-JP" sz="1050" dirty="0">
                <a:solidFill>
                  <a:schemeClr val="tx1"/>
                </a:solidFill>
                <a:latin typeface="Meiryo UI" panose="020B0604030504040204" pitchFamily="50" charset="-128"/>
                <a:ea typeface="Meiryo UI" panose="020B0604030504040204" pitchFamily="50" charset="-128"/>
              </a:rPr>
              <a:t>3,974</a:t>
            </a:r>
            <a:r>
              <a:rPr lang="ja-JP" altLang="en-US" sz="1050" dirty="0" smtClean="0">
                <a:solidFill>
                  <a:schemeClr val="tx1"/>
                </a:solidFill>
                <a:latin typeface="Meiryo UI" panose="020B0604030504040204" pitchFamily="50" charset="-128"/>
                <a:ea typeface="Meiryo UI" panose="020B0604030504040204" pitchFamily="50" charset="-128"/>
              </a:rPr>
              <a:t>億円</a:t>
            </a:r>
            <a:endParaRPr lang="ja-JP" altLang="en-US" sz="1050" dirty="0">
              <a:solidFill>
                <a:schemeClr val="tx1"/>
              </a:solidFill>
              <a:latin typeface="Meiryo UI" panose="020B0604030504040204" pitchFamily="50" charset="-128"/>
              <a:ea typeface="Meiryo UI" panose="020B0604030504040204" pitchFamily="50" charset="-128"/>
            </a:endParaRPr>
          </a:p>
        </p:txBody>
      </p:sp>
      <p:sp>
        <p:nvSpPr>
          <p:cNvPr id="108" name="正方形/長方形 107"/>
          <p:cNvSpPr/>
          <p:nvPr/>
        </p:nvSpPr>
        <p:spPr>
          <a:xfrm>
            <a:off x="6188932" y="4915413"/>
            <a:ext cx="1276937" cy="266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Meiryo UI" panose="020B0604030504040204" pitchFamily="50" charset="-128"/>
                <a:ea typeface="Meiryo UI" panose="020B0604030504040204" pitchFamily="50" charset="-128"/>
              </a:rPr>
              <a:t>財源：</a:t>
            </a:r>
            <a:r>
              <a:rPr lang="en-US" altLang="ja-JP" sz="1050" dirty="0">
                <a:solidFill>
                  <a:schemeClr val="tx1"/>
                </a:solidFill>
                <a:latin typeface="Meiryo UI" panose="020B0604030504040204" pitchFamily="50" charset="-128"/>
                <a:ea typeface="Meiryo UI" panose="020B0604030504040204" pitchFamily="50" charset="-128"/>
              </a:rPr>
              <a:t>541</a:t>
            </a:r>
            <a:r>
              <a:rPr lang="ja-JP" altLang="en-US" sz="1050" dirty="0" smtClean="0">
                <a:solidFill>
                  <a:schemeClr val="tx1"/>
                </a:solidFill>
                <a:latin typeface="Meiryo UI" panose="020B0604030504040204" pitchFamily="50" charset="-128"/>
                <a:ea typeface="Meiryo UI" panose="020B0604030504040204" pitchFamily="50" charset="-128"/>
              </a:rPr>
              <a:t>億円</a:t>
            </a:r>
            <a:endParaRPr lang="ja-JP" altLang="en-US" sz="1050" dirty="0">
              <a:solidFill>
                <a:schemeClr val="tx1"/>
              </a:solidFill>
              <a:latin typeface="Meiryo UI" panose="020B0604030504040204" pitchFamily="50" charset="-128"/>
              <a:ea typeface="Meiryo UI" panose="020B0604030504040204" pitchFamily="50" charset="-128"/>
            </a:endParaRPr>
          </a:p>
        </p:txBody>
      </p:sp>
      <p:sp>
        <p:nvSpPr>
          <p:cNvPr id="109" name="正方形/長方形 108"/>
          <p:cNvSpPr/>
          <p:nvPr/>
        </p:nvSpPr>
        <p:spPr>
          <a:xfrm>
            <a:off x="7990447" y="5704327"/>
            <a:ext cx="1276937" cy="266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Meiryo UI" panose="020B0604030504040204" pitchFamily="50" charset="-128"/>
                <a:ea typeface="Meiryo UI" panose="020B0604030504040204" pitchFamily="50" charset="-128"/>
              </a:rPr>
              <a:t>財源：</a:t>
            </a:r>
            <a:r>
              <a:rPr lang="en-US" altLang="ja-JP" sz="1050" dirty="0">
                <a:solidFill>
                  <a:schemeClr val="tx1"/>
                </a:solidFill>
                <a:latin typeface="Meiryo UI" panose="020B0604030504040204" pitchFamily="50" charset="-128"/>
                <a:ea typeface="Meiryo UI" panose="020B0604030504040204" pitchFamily="50" charset="-128"/>
              </a:rPr>
              <a:t>609</a:t>
            </a:r>
            <a:r>
              <a:rPr lang="ja-JP" altLang="en-US" sz="1050" dirty="0" smtClean="0">
                <a:solidFill>
                  <a:schemeClr val="tx1"/>
                </a:solidFill>
                <a:latin typeface="Meiryo UI" panose="020B0604030504040204" pitchFamily="50" charset="-128"/>
                <a:ea typeface="Meiryo UI" panose="020B0604030504040204" pitchFamily="50" charset="-128"/>
              </a:rPr>
              <a:t>億円</a:t>
            </a:r>
            <a:endParaRPr lang="ja-JP" altLang="en-US" sz="1050" dirty="0">
              <a:solidFill>
                <a:schemeClr val="tx1"/>
              </a:solidFill>
              <a:latin typeface="Meiryo UI" panose="020B0604030504040204" pitchFamily="50" charset="-128"/>
              <a:ea typeface="Meiryo UI" panose="020B0604030504040204" pitchFamily="50" charset="-128"/>
            </a:endParaRPr>
          </a:p>
        </p:txBody>
      </p:sp>
      <p:sp>
        <p:nvSpPr>
          <p:cNvPr id="110" name="正方形/長方形 109"/>
          <p:cNvSpPr/>
          <p:nvPr/>
        </p:nvSpPr>
        <p:spPr>
          <a:xfrm>
            <a:off x="930254" y="6263883"/>
            <a:ext cx="6762377" cy="200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Meiryo UI" panose="020B0604030504040204" pitchFamily="50" charset="-128"/>
                <a:ea typeface="Meiryo UI" panose="020B0604030504040204" pitchFamily="50" charset="-128"/>
              </a:rPr>
              <a:t>＊ 表示単位未満を四捨五入しているため、合計が一致しないことがある</a:t>
            </a:r>
            <a:endParaRPr lang="ja-JP" altLang="en-US" sz="1050" dirty="0">
              <a:solidFill>
                <a:schemeClr val="tx1"/>
              </a:solidFill>
              <a:latin typeface="Meiryo UI" panose="020B0604030504040204" pitchFamily="50" charset="-128"/>
              <a:ea typeface="Meiryo UI" panose="020B0604030504040204" pitchFamily="50" charset="-128"/>
            </a:endParaRPr>
          </a:p>
        </p:txBody>
      </p:sp>
      <p:sp>
        <p:nvSpPr>
          <p:cNvPr id="111" name="正方形/長方形 110"/>
          <p:cNvSpPr/>
          <p:nvPr/>
        </p:nvSpPr>
        <p:spPr>
          <a:xfrm>
            <a:off x="930254" y="6447433"/>
            <a:ext cx="8487242" cy="184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Meiryo UI" panose="020B0604030504040204" pitchFamily="50" charset="-128"/>
                <a:ea typeface="Meiryo UI" panose="020B0604030504040204" pitchFamily="50" charset="-128"/>
              </a:rPr>
              <a:t>＊ Ｈ</a:t>
            </a:r>
            <a:r>
              <a:rPr lang="en-US" altLang="ja-JP" sz="1050" dirty="0" smtClean="0">
                <a:solidFill>
                  <a:schemeClr val="tx1"/>
                </a:solidFill>
                <a:latin typeface="Meiryo UI" panose="020B0604030504040204" pitchFamily="50" charset="-128"/>
                <a:ea typeface="Meiryo UI" panose="020B0604030504040204" pitchFamily="50" charset="-128"/>
              </a:rPr>
              <a:t>28</a:t>
            </a:r>
            <a:r>
              <a:rPr lang="ja-JP" altLang="en-US" sz="1050" dirty="0" smtClean="0">
                <a:solidFill>
                  <a:schemeClr val="tx1"/>
                </a:solidFill>
                <a:latin typeface="Meiryo UI" panose="020B0604030504040204" pitchFamily="50" charset="-128"/>
                <a:ea typeface="Meiryo UI" panose="020B0604030504040204" pitchFamily="50" charset="-128"/>
              </a:rPr>
              <a:t>年度の一般会計決算における、≪役割分担≫と≪財源配分≫それぞれの総額の差（</a:t>
            </a:r>
            <a:r>
              <a:rPr lang="en-US" altLang="ja-JP" sz="1050" dirty="0" smtClean="0">
                <a:solidFill>
                  <a:schemeClr val="tx1"/>
                </a:solidFill>
                <a:latin typeface="Meiryo UI" panose="020B0604030504040204" pitchFamily="50" charset="-128"/>
                <a:ea typeface="Meiryo UI" panose="020B0604030504040204" pitchFamily="50" charset="-128"/>
              </a:rPr>
              <a:t>149</a:t>
            </a:r>
            <a:r>
              <a:rPr lang="ja-JP" altLang="en-US" sz="1050" dirty="0" smtClean="0">
                <a:solidFill>
                  <a:schemeClr val="tx1"/>
                </a:solidFill>
                <a:latin typeface="Meiryo UI" panose="020B0604030504040204" pitchFamily="50" charset="-128"/>
                <a:ea typeface="Meiryo UI" panose="020B0604030504040204" pitchFamily="50" charset="-128"/>
              </a:rPr>
              <a:t>億円）については、別途補てん財源の活用により対応</a:t>
            </a:r>
            <a:endParaRPr lang="ja-JP" altLang="en-US" sz="105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19009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角丸四角形 42"/>
          <p:cNvSpPr/>
          <p:nvPr/>
        </p:nvSpPr>
        <p:spPr>
          <a:xfrm>
            <a:off x="5508268" y="260648"/>
            <a:ext cx="1676980" cy="360000"/>
          </a:xfrm>
          <a:prstGeom prst="roundRect">
            <a:avLst/>
          </a:prstGeom>
          <a:solidFill>
            <a:schemeClr val="accent4">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white"/>
                </a:solidFill>
                <a:latin typeface="HG丸ｺﾞｼｯｸM-PRO" panose="020F0600000000000000" pitchFamily="50" charset="-128"/>
                <a:ea typeface="HG丸ｺﾞｼｯｸM-PRO" panose="020F0600000000000000" pitchFamily="50" charset="-128"/>
                <a:cs typeface="Meiryo UI" panose="020B0604030504040204" pitchFamily="50" charset="-128"/>
              </a:rPr>
              <a:t>財産・債務</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5504398" y="706143"/>
            <a:ext cx="4201129" cy="470503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098"/>
              </a:lnSpc>
              <a:spcBef>
                <a:spcPts val="599"/>
              </a:spcBef>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98"/>
              </a:lnSpc>
              <a:spcBef>
                <a:spcPts val="599"/>
              </a:spcBef>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98"/>
              </a:lnSpc>
              <a:spcBef>
                <a:spcPts val="599"/>
              </a:spcBef>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98"/>
              </a:lnSpc>
              <a:spcBef>
                <a:spcPts val="599"/>
              </a:spcBef>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5640234" y="2924944"/>
            <a:ext cx="2797704" cy="278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住民サービスに必要な財産の取扱い</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p:txBody>
      </p:sp>
      <p:graphicFrame>
        <p:nvGraphicFramePr>
          <p:cNvPr id="58" name="表 57"/>
          <p:cNvGraphicFramePr>
            <a:graphicFrameLocks noGrp="1"/>
          </p:cNvGraphicFramePr>
          <p:nvPr>
            <p:extLst/>
          </p:nvPr>
        </p:nvGraphicFramePr>
        <p:xfrm>
          <a:off x="5640234" y="3250823"/>
          <a:ext cx="3965435" cy="1702482"/>
        </p:xfrm>
        <a:graphic>
          <a:graphicData uri="http://schemas.openxmlformats.org/drawingml/2006/table">
            <a:tbl>
              <a:tblPr firstRow="1" bandRow="1">
                <a:tableStyleId>{5940675A-B579-460E-94D1-54222C63F5DA}</a:tableStyleId>
              </a:tblPr>
              <a:tblGrid>
                <a:gridCol w="364567">
                  <a:extLst>
                    <a:ext uri="{9D8B030D-6E8A-4147-A177-3AD203B41FA5}">
                      <a16:colId xmlns:a16="http://schemas.microsoft.com/office/drawing/2014/main" val="20000"/>
                    </a:ext>
                  </a:extLst>
                </a:gridCol>
                <a:gridCol w="986460">
                  <a:extLst>
                    <a:ext uri="{9D8B030D-6E8A-4147-A177-3AD203B41FA5}">
                      <a16:colId xmlns:a16="http://schemas.microsoft.com/office/drawing/2014/main" val="20001"/>
                    </a:ext>
                  </a:extLst>
                </a:gridCol>
                <a:gridCol w="2614408">
                  <a:extLst>
                    <a:ext uri="{9D8B030D-6E8A-4147-A177-3AD203B41FA5}">
                      <a16:colId xmlns:a16="http://schemas.microsoft.com/office/drawing/2014/main" val="20002"/>
                    </a:ext>
                  </a:extLst>
                </a:gridCol>
              </a:tblGrid>
              <a:tr h="23891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kern="1200" dirty="0" smtClean="0">
                          <a:solidFill>
                            <a:schemeClr val="bg1"/>
                          </a:solidFill>
                          <a:latin typeface="Meiryo UI" pitchFamily="50" charset="-128"/>
                          <a:ea typeface="Meiryo UI" pitchFamily="50" charset="-128"/>
                          <a:cs typeface="Meiryo UI" pitchFamily="50" charset="-128"/>
                        </a:rPr>
                        <a:t>財産の承継先</a:t>
                      </a:r>
                      <a:endParaRPr kumimoji="1" lang="ja-JP" altLang="en-US" sz="1100" b="1" kern="1200" dirty="0">
                        <a:solidFill>
                          <a:schemeClr val="bg1"/>
                        </a:solidFill>
                        <a:latin typeface="Meiryo UI" pitchFamily="50" charset="-128"/>
                        <a:ea typeface="Meiryo UI" pitchFamily="50" charset="-128"/>
                        <a:cs typeface="Meiryo UI" pitchFamily="50" charset="-128"/>
                      </a:endParaRPr>
                    </a:p>
                  </a:txBody>
                  <a:tcPr marL="40585" marR="40585" marT="47578" marB="4757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solidFill>
                  </a:tcPr>
                </a:tc>
                <a:tc hMerge="1">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kumimoji="1" lang="ja-JP" altLang="en-US" sz="100" b="0" kern="1200" dirty="0" smtClean="0">
                        <a:solidFill>
                          <a:schemeClr val="tx1"/>
                        </a:solidFill>
                        <a:latin typeface="Meiryo UI" pitchFamily="50" charset="-128"/>
                        <a:ea typeface="Meiryo UI" pitchFamily="50" charset="-128"/>
                        <a:cs typeface="Meiryo UI" pitchFamily="50" charset="-128"/>
                      </a:endParaRPr>
                    </a:p>
                  </a:txBody>
                  <a:tcPr marL="0" marR="0" marT="45619" marB="4561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1" kern="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主なもの</a:t>
                      </a:r>
                      <a:endParaRPr kumimoji="1" lang="en-US" altLang="ja-JP" sz="1100" b="1" kern="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47578" marB="4757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557991">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kern="1200" dirty="0" smtClean="0">
                          <a:solidFill>
                            <a:schemeClr val="bg1"/>
                          </a:solidFill>
                          <a:latin typeface="Meiryo UI" panose="020B0604030504040204" pitchFamily="50" charset="-128"/>
                          <a:ea typeface="Meiryo UI" panose="020B0604030504040204" pitchFamily="50" charset="-128"/>
                          <a:cs typeface="Meiryo UI" pitchFamily="50" charset="-128"/>
                        </a:rPr>
                        <a:t>特別区</a:t>
                      </a:r>
                      <a:endParaRPr kumimoji="1" lang="ja-JP" altLang="en-US" sz="1100" b="1" kern="1200" dirty="0">
                        <a:solidFill>
                          <a:schemeClr val="bg1"/>
                        </a:solidFill>
                        <a:latin typeface="Meiryo UI" panose="020B0604030504040204" pitchFamily="50" charset="-128"/>
                        <a:ea typeface="Meiryo UI" panose="020B0604030504040204" pitchFamily="50" charset="-128"/>
                        <a:cs typeface="Meiryo UI" pitchFamily="50" charset="-128"/>
                      </a:endParaRPr>
                    </a:p>
                  </a:txBody>
                  <a:tcPr marL="40585" marR="40585" marT="47578" marB="47578"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4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kern="1200" dirty="0" smtClean="0">
                          <a:solidFill>
                            <a:schemeClr val="tx1"/>
                          </a:solidFill>
                          <a:latin typeface="Meiryo UI" panose="020B0604030504040204" pitchFamily="50" charset="-128"/>
                          <a:ea typeface="Meiryo UI" panose="020B0604030504040204" pitchFamily="50" charset="-128"/>
                          <a:cs typeface="Meiryo UI" pitchFamily="50" charset="-128"/>
                        </a:rPr>
                        <a:t>財産の</a:t>
                      </a:r>
                      <a:endParaRPr kumimoji="1" lang="en-US" altLang="ja-JP" sz="1100" b="1" kern="1200" dirty="0" smtClean="0">
                        <a:solidFill>
                          <a:schemeClr val="tx1"/>
                        </a:solidFill>
                        <a:latin typeface="Meiryo UI" panose="020B0604030504040204" pitchFamily="50" charset="-128"/>
                        <a:ea typeface="Meiryo UI" panose="020B0604030504040204" pitchFamily="50" charset="-128"/>
                        <a:cs typeface="Meiryo UI"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kern="1200" dirty="0" smtClean="0">
                          <a:solidFill>
                            <a:schemeClr val="tx1"/>
                          </a:solidFill>
                          <a:latin typeface="Meiryo UI" panose="020B0604030504040204" pitchFamily="50" charset="-128"/>
                          <a:ea typeface="Meiryo UI" panose="020B0604030504040204" pitchFamily="50" charset="-128"/>
                          <a:cs typeface="Meiryo UI" pitchFamily="50" charset="-128"/>
                        </a:rPr>
                        <a:t>所在特別区</a:t>
                      </a:r>
                      <a:endParaRPr kumimoji="1" lang="ja-JP" altLang="en-US" sz="1100" b="1" kern="1200" dirty="0">
                        <a:solidFill>
                          <a:schemeClr val="tx1"/>
                        </a:solidFill>
                        <a:latin typeface="Meiryo UI" panose="020B0604030504040204" pitchFamily="50" charset="-128"/>
                        <a:ea typeface="Meiryo UI" panose="020B0604030504040204" pitchFamily="50" charset="-128"/>
                        <a:cs typeface="Meiryo UI" pitchFamily="50" charset="-128"/>
                      </a:endParaRPr>
                    </a:p>
                  </a:txBody>
                  <a:tcPr marL="40585" marR="40585" marT="47578" marB="4757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kern="1200" spc="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幼稚園、小・中学校、保健所、市営住宅、市道、</a:t>
                      </a:r>
                      <a:endParaRPr kumimoji="1" lang="en-US" altLang="ja-JP" sz="900" b="0" kern="1200" spc="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kern="1200" spc="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住民に身近な公園などの土地・建物・工作物、</a:t>
                      </a:r>
                      <a:endParaRPr kumimoji="1" lang="en-US" altLang="ja-JP" sz="900" b="0" kern="1200" spc="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kern="1200" spc="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これらに付随する備品、事務機器　など　　　　　　　　　　　　　　　　　　　　　　　　　　　　　　　　</a:t>
                      </a:r>
                      <a:endParaRPr kumimoji="1" lang="ja-JP" altLang="en-US" sz="900" b="0" kern="1200" spc="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6282" marR="0" marT="47578" marB="4757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3899">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kern="1200" dirty="0">
                        <a:solidFill>
                          <a:schemeClr val="bg1"/>
                        </a:solidFill>
                        <a:latin typeface="Meiryo UI" pitchFamily="50" charset="-128"/>
                        <a:ea typeface="Meiryo UI" pitchFamily="50" charset="-128"/>
                        <a:cs typeface="Meiryo UI" pitchFamily="50" charset="-128"/>
                      </a:endParaRPr>
                    </a:p>
                  </a:txBody>
                  <a:tcPr marL="38914" marR="38914" marT="45619" marB="45619" vert="eaVert"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kern="1200" dirty="0" smtClean="0">
                          <a:solidFill>
                            <a:schemeClr val="tx1"/>
                          </a:solidFill>
                          <a:latin typeface="Meiryo UI" panose="020B0604030504040204" pitchFamily="50" charset="-128"/>
                          <a:ea typeface="Meiryo UI" panose="020B0604030504040204" pitchFamily="50" charset="-128"/>
                          <a:cs typeface="Meiryo UI" pitchFamily="50" charset="-128"/>
                        </a:rPr>
                        <a:t>一部事務組合</a:t>
                      </a:r>
                      <a:endParaRPr kumimoji="1" lang="ja-JP" altLang="en-US" sz="1100" b="1" kern="1200" dirty="0">
                        <a:solidFill>
                          <a:schemeClr val="tx1"/>
                        </a:solidFill>
                        <a:latin typeface="Meiryo UI" panose="020B0604030504040204" pitchFamily="50" charset="-128"/>
                        <a:ea typeface="Meiryo UI" panose="020B0604030504040204" pitchFamily="50" charset="-128"/>
                        <a:cs typeface="Meiryo UI" pitchFamily="50" charset="-128"/>
                      </a:endParaRPr>
                    </a:p>
                  </a:txBody>
                  <a:tcPr marL="40585" marR="40585" marT="47578" marB="4757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00000"/>
                        </a:lnSpc>
                      </a:pPr>
                      <a:r>
                        <a:rPr kumimoji="1" lang="ja-JP" altLang="en-US" sz="900" b="0" kern="1200" spc="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中央体育館、斎場　など</a:t>
                      </a:r>
                      <a:endParaRPr kumimoji="1" lang="ja-JP" altLang="en-US" sz="900" b="0" kern="1200" spc="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6282" marR="40585" marT="47578" marB="4757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8779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kern="1200" dirty="0" smtClean="0">
                          <a:solidFill>
                            <a:schemeClr val="bg1"/>
                          </a:solidFill>
                          <a:latin typeface="Meiryo UI" panose="020B0604030504040204" pitchFamily="50" charset="-128"/>
                          <a:ea typeface="Meiryo UI" panose="020B0604030504040204" pitchFamily="50" charset="-128"/>
                          <a:cs typeface="Meiryo UI" pitchFamily="50" charset="-128"/>
                        </a:rPr>
                        <a:t>大阪府</a:t>
                      </a:r>
                      <a:endParaRPr kumimoji="1" lang="ja-JP" altLang="en-US" sz="1100" b="1" kern="1200" dirty="0">
                        <a:solidFill>
                          <a:schemeClr val="bg1"/>
                        </a:solidFill>
                        <a:latin typeface="Meiryo UI" panose="020B0604030504040204" pitchFamily="50" charset="-128"/>
                        <a:ea typeface="Meiryo UI" panose="020B0604030504040204" pitchFamily="50" charset="-128"/>
                        <a:cs typeface="Meiryo UI" pitchFamily="50" charset="-128"/>
                      </a:endParaRPr>
                    </a:p>
                  </a:txBody>
                  <a:tcPr marL="40585" marR="40585" marT="47578" marB="4757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hMerge="1">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kumimoji="1" lang="ja-JP" altLang="en-US" sz="900" b="1" kern="1200" dirty="0">
                        <a:solidFill>
                          <a:schemeClr val="tx1"/>
                        </a:solidFill>
                        <a:latin typeface="Meiryo UI" pitchFamily="50" charset="-128"/>
                        <a:ea typeface="Meiryo UI" pitchFamily="50" charset="-128"/>
                        <a:cs typeface="Meiryo UI" pitchFamily="50" charset="-128"/>
                      </a:endParaRPr>
                    </a:p>
                  </a:txBody>
                  <a:tcPr marL="38914" marR="38914" marT="45619" marB="45619"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kumimoji="1" lang="ja-JP" altLang="en-US" sz="900" b="0" kern="1200" spc="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府道、大規模な公園、国際見本市会場</a:t>
                      </a:r>
                      <a:r>
                        <a:rPr kumimoji="1" lang="en-US" altLang="ja-JP" sz="900" b="0" kern="1200" spc="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900" b="0" kern="1200" spc="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en-US" altLang="ja-JP" sz="900" b="0" kern="1200" spc="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kern="1200" spc="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インテックス大阪</a:t>
                      </a:r>
                      <a:r>
                        <a:rPr kumimoji="1" lang="en-US" altLang="ja-JP" sz="900" b="0" kern="1200" spc="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kern="1200" spc="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などの土地・建物・工作物、</a:t>
                      </a:r>
                      <a:endParaRPr kumimoji="1" lang="en-US" altLang="ja-JP" sz="900" b="0" kern="1200" spc="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pPr>
                      <a:r>
                        <a:rPr kumimoji="1" lang="ja-JP" altLang="en-US" sz="900" b="0" kern="1200" spc="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これらに付随する備品、事務機器　など　　　　　　　　　　　　　　　　　　　　　　　　　　　</a:t>
                      </a:r>
                      <a:endParaRPr kumimoji="1" lang="ja-JP" altLang="en-US" sz="900" b="0" kern="1200" spc="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6282" marR="0" marT="47578" marB="4757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60" name="テキスト ボックス 59"/>
          <p:cNvSpPr txBox="1"/>
          <p:nvPr/>
        </p:nvSpPr>
        <p:spPr>
          <a:xfrm>
            <a:off x="9466395" y="19759"/>
            <a:ext cx="434723" cy="307777"/>
          </a:xfrm>
          <a:prstGeom prst="rect">
            <a:avLst/>
          </a:prstGeom>
          <a:noFill/>
        </p:spPr>
        <p:txBody>
          <a:bodyPr wrap="square" rtlCol="0">
            <a:spAutoFit/>
          </a:bodyPr>
          <a:lstStyle/>
          <a:p>
            <a:r>
              <a:rPr kumimoji="1" lang="ja-JP" altLang="en-US" sz="1400" dirty="0" smtClean="0"/>
              <a:t>１０</a:t>
            </a:r>
            <a:endParaRPr kumimoji="1" lang="ja-JP" altLang="en-US" sz="1400" dirty="0"/>
          </a:p>
        </p:txBody>
      </p:sp>
      <p:sp>
        <p:nvSpPr>
          <p:cNvPr id="46" name="角丸四角形 45"/>
          <p:cNvSpPr/>
          <p:nvPr/>
        </p:nvSpPr>
        <p:spPr>
          <a:xfrm>
            <a:off x="5598211" y="794210"/>
            <a:ext cx="3963301" cy="1911592"/>
          </a:xfrm>
          <a:prstGeom prst="roundRect">
            <a:avLst>
              <a:gd name="adj" fmla="val 61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特別区や大阪府が、現在の住民サービスを適切に提供</a:t>
            </a:r>
            <a:endParaRPr lang="en-US" altLang="ja-JP"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できるよう、事務分担（案）などを踏まえ、財産・</a:t>
            </a:r>
            <a:endParaRPr lang="en-US" altLang="ja-JP"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債務を承継</a:t>
            </a:r>
            <a:endParaRPr lang="en-US" altLang="ja-JP"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5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株式、基金等の財産は、特別区への承継を基本</a:t>
            </a:r>
            <a:r>
              <a:rPr lang="ja-JP" altLang="en-US" sz="11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とし、</a:t>
            </a:r>
            <a:endParaRPr lang="en-US" altLang="ja-JP" sz="11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1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1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大阪府が処理する事務に密接不可分なものに限って</a:t>
            </a:r>
            <a:endParaRPr lang="en-US" altLang="ja-JP" sz="11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1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1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大阪府が承継</a:t>
            </a:r>
            <a:endParaRPr lang="en-US" altLang="ja-JP" sz="11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5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lvl="0"/>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発行済みの大阪市債は、大阪府に一元化して承継し</a:t>
            </a:r>
            <a:endParaRPr lang="en-US" altLang="ja-JP"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lvl="0"/>
            <a:r>
              <a:rPr lang="ja-JP" altLang="en-US"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償還</a:t>
            </a:r>
            <a:endParaRPr lang="en-US" altLang="ja-JP"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lvl="0"/>
            <a:r>
              <a:rPr lang="ja-JP" altLang="en-US"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en-US" altLang="ja-JP" sz="9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償還</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費用は特別区と大阪府が財政調整財源等で負担</a:t>
            </a:r>
            <a:r>
              <a:rPr lang="ja-JP" altLang="en-US" sz="9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ただし、</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母子父　　　　　</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子</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寡婦福祉貸付資金会計に属するものは特別区に承継し償還。</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5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45" name="角丸四角形 44"/>
          <p:cNvSpPr/>
          <p:nvPr/>
        </p:nvSpPr>
        <p:spPr>
          <a:xfrm>
            <a:off x="272480" y="260648"/>
            <a:ext cx="1581563" cy="360000"/>
          </a:xfrm>
          <a:prstGeom prst="roundRect">
            <a:avLst/>
          </a:prstGeom>
          <a:solidFill>
            <a:schemeClr val="accent4">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white"/>
                </a:solidFill>
                <a:latin typeface="HG丸ｺﾞｼｯｸM-PRO" panose="020F0600000000000000" pitchFamily="50" charset="-128"/>
                <a:ea typeface="HG丸ｺﾞｼｯｸM-PRO" panose="020F0600000000000000" pitchFamily="50" charset="-128"/>
                <a:cs typeface="Meiryo UI" panose="020B0604030504040204" pitchFamily="50" charset="-128"/>
              </a:rPr>
              <a:t>組織体制</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236936" y="692696"/>
            <a:ext cx="5133042" cy="604867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998"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179786" y="2844255"/>
            <a:ext cx="4140000" cy="212005"/>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300"/>
              </a:lnSpc>
            </a:pPr>
            <a:r>
              <a:rPr lang="ja-JP" altLang="en-US" sz="12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職員移管のイメージ</a:t>
            </a:r>
            <a:endParaRPr lang="en-US" altLang="ja-JP" sz="12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nSpc>
                <a:spcPts val="1300"/>
              </a:lnSpc>
            </a:pP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396541" y="783127"/>
            <a:ext cx="4806739" cy="2018402"/>
          </a:xfrm>
          <a:prstGeom prst="roundRect">
            <a:avLst>
              <a:gd name="adj" fmla="val 119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1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○特別区と大阪府の事務分担に応じて必要な職員を</a:t>
            </a:r>
            <a:r>
              <a:rPr lang="ja-JP" altLang="en-US" sz="11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配置</a:t>
            </a:r>
            <a:endParaRPr lang="en-US" altLang="ja-JP" sz="11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1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○特別区長と知事の人員マネジメントのもと、それぞれ</a:t>
            </a:r>
            <a:r>
              <a:rPr lang="ja-JP" altLang="en-US" sz="11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の機能を</a:t>
            </a:r>
            <a:r>
              <a:rPr lang="ja-JP" altLang="en-US" sz="11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フルに</a:t>
            </a:r>
            <a:endParaRPr lang="en-US" altLang="ja-JP" sz="11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1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1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発揮できる</a:t>
            </a:r>
            <a:r>
              <a:rPr lang="ja-JP" altLang="en-US" sz="11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最適</a:t>
            </a:r>
            <a:r>
              <a:rPr lang="ja-JP" altLang="en-US" sz="11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な組織体制</a:t>
            </a:r>
            <a:r>
              <a:rPr lang="ja-JP" altLang="en-US" sz="11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を</a:t>
            </a:r>
            <a:r>
              <a:rPr lang="ja-JP" altLang="en-US" sz="11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めざす</a:t>
            </a:r>
            <a:endParaRPr lang="en-US" altLang="ja-JP" sz="11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0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近隣</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中核</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を参考に各特別区の人口規模を考慮したうえで、中核市</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権限</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を上回る事務</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や大阪市の特性</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（生活保護受給世帯数が</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多いこと</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など）を反映し、地域</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ニーズ</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に応じた身近</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を提供</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できる効果的・</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効率的な体制</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schemeClr val="tx1"/>
                </a:solidFill>
                <a:latin typeface="ＭＳ Ｐゴシック" panose="020B060007020508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豊中市、高槻市</a:t>
            </a:r>
            <a:r>
              <a:rPr lang="zh-TW"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、枚方市</a:t>
            </a:r>
            <a:r>
              <a:rPr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、東大阪市、尼崎市、</a:t>
            </a:r>
            <a:r>
              <a:rPr lang="zh-TW"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西宮市</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の成長、安全・安心の確保を</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めざし、関係機関を巻き込んで強力かつ</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適切に施策を推進していくための司令塔機能を担う広域自治体として、</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全国トップクラスのスリムな組織体制</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を維持しつつ、一元化する広域</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機能を</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最大限発揮できる体制</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819898" y="6381561"/>
            <a:ext cx="3881657" cy="369332"/>
          </a:xfrm>
          <a:prstGeom prst="rect">
            <a:avLst/>
          </a:prstGeom>
          <a:noFill/>
          <a:ln>
            <a:noFill/>
          </a:ln>
        </p:spPr>
        <p:txBody>
          <a:bodyPr wrap="square" rtlCol="0">
            <a:spAutoFit/>
          </a:bodyPr>
          <a:lstStyle/>
          <a:p>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職員数は特別区設置協定書 別表第３－１をもとに記載</a:t>
            </a:r>
            <a:endParaRPr lang="en-US" altLang="ja-JP" sz="900" dirty="0" smtClean="0">
              <a:latin typeface="Meiryo UI" panose="020B0604030504040204" pitchFamily="50" charset="-128"/>
              <a:ea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職員数は端数処理の影響で、合計数等において一致しない場合がある</a:t>
            </a:r>
            <a:endParaRPr kumimoji="1" lang="ja-JP" altLang="en-US" sz="900" dirty="0">
              <a:latin typeface="Meiryo UI" panose="020B0604030504040204" pitchFamily="50" charset="-128"/>
              <a:ea typeface="Meiryo UI" panose="020B0604030504040204" pitchFamily="50" charset="-128"/>
            </a:endParaRPr>
          </a:p>
        </p:txBody>
      </p:sp>
      <p:sp>
        <p:nvSpPr>
          <p:cNvPr id="53" name="正方形/長方形 52"/>
          <p:cNvSpPr/>
          <p:nvPr/>
        </p:nvSpPr>
        <p:spPr>
          <a:xfrm>
            <a:off x="2303262" y="5096853"/>
            <a:ext cx="2900020" cy="1327754"/>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300"/>
              </a:lnSpc>
            </a:pPr>
            <a:endParaRPr lang="en-US" altLang="ja-JP" sz="1000" b="1" dirty="0" smtClean="0">
              <a:solidFill>
                <a:schemeClr val="tx1"/>
              </a:solidFill>
              <a:latin typeface="Meiryo UI" panose="020B0604030504040204" pitchFamily="50" charset="-128"/>
              <a:ea typeface="Meiryo UI" panose="020B0604030504040204" pitchFamily="50" charset="-128"/>
            </a:endParaRPr>
          </a:p>
        </p:txBody>
      </p:sp>
      <p:sp>
        <p:nvSpPr>
          <p:cNvPr id="54" name="正方形/長方形 53"/>
          <p:cNvSpPr/>
          <p:nvPr/>
        </p:nvSpPr>
        <p:spPr>
          <a:xfrm>
            <a:off x="2617332" y="5431497"/>
            <a:ext cx="2294047" cy="262997"/>
          </a:xfrm>
          <a:prstGeom prst="rect">
            <a:avLst/>
          </a:pr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rgbClr val="339966"/>
                </a:solidFill>
                <a:latin typeface="Meiryo UI" panose="020B0604030504040204" pitchFamily="50" charset="-128"/>
                <a:ea typeface="Meiryo UI" panose="020B0604030504040204" pitchFamily="50" charset="-128"/>
              </a:rPr>
              <a:t>　●</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知事部局等　　　　　　</a:t>
            </a:r>
            <a:r>
              <a:rPr kumimoji="1" lang="ja-JP" altLang="en-US" sz="900" b="1" dirty="0" smtClean="0">
                <a:solidFill>
                  <a:sysClr val="windowText" lastClr="000000"/>
                </a:solidFill>
                <a:latin typeface="Meiryo UI" panose="020B0604030504040204" pitchFamily="50" charset="-128"/>
                <a:ea typeface="Meiryo UI" panose="020B0604030504040204" pitchFamily="50" charset="-128"/>
              </a:rPr>
              <a:t>約 </a:t>
            </a:r>
            <a:r>
              <a:rPr kumimoji="1" lang="en-US" altLang="ja-JP" sz="900" b="1" dirty="0" smtClean="0">
                <a:solidFill>
                  <a:sysClr val="windowText" lastClr="000000"/>
                </a:solidFill>
                <a:latin typeface="Meiryo UI" panose="020B0604030504040204" pitchFamily="50" charset="-128"/>
                <a:ea typeface="Meiryo UI" panose="020B0604030504040204" pitchFamily="50" charset="-128"/>
              </a:rPr>
              <a:t>1,700</a:t>
            </a:r>
            <a:r>
              <a:rPr kumimoji="1" lang="ja-JP" altLang="en-US" sz="900" b="1" dirty="0" smtClean="0">
                <a:solidFill>
                  <a:sysClr val="windowText" lastClr="000000"/>
                </a:solidFill>
                <a:latin typeface="Meiryo UI" panose="020B0604030504040204" pitchFamily="50" charset="-128"/>
                <a:ea typeface="Meiryo UI" panose="020B0604030504040204" pitchFamily="50" charset="-128"/>
              </a:rPr>
              <a:t>人</a:t>
            </a:r>
            <a:endParaRPr kumimoji="1" lang="ja-JP" altLang="en-US" sz="900" b="1" dirty="0">
              <a:solidFill>
                <a:sysClr val="windowText" lastClr="000000"/>
              </a:solidFill>
              <a:latin typeface="Meiryo UI" panose="020B0604030504040204" pitchFamily="50" charset="-128"/>
              <a:ea typeface="Meiryo UI" panose="020B0604030504040204" pitchFamily="50" charset="-128"/>
            </a:endParaRPr>
          </a:p>
        </p:txBody>
      </p:sp>
      <p:sp>
        <p:nvSpPr>
          <p:cNvPr id="55" name="正方形/長方形 54"/>
          <p:cNvSpPr/>
          <p:nvPr/>
        </p:nvSpPr>
        <p:spPr>
          <a:xfrm>
            <a:off x="2617332" y="5748926"/>
            <a:ext cx="2294047" cy="262997"/>
          </a:xfrm>
          <a:prstGeom prst="rect">
            <a:avLst/>
          </a:pr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rgbClr val="339966"/>
                </a:solidFill>
                <a:latin typeface="Meiryo UI" panose="020B0604030504040204" pitchFamily="50" charset="-128"/>
                <a:ea typeface="Meiryo UI" panose="020B0604030504040204" pitchFamily="50" charset="-128"/>
              </a:rPr>
              <a:t>　●</a:t>
            </a:r>
            <a:r>
              <a:rPr lang="ja-JP" altLang="en-US" sz="900" dirty="0" smtClean="0">
                <a:solidFill>
                  <a:sysClr val="windowText" lastClr="000000"/>
                </a:solidFill>
                <a:latin typeface="Meiryo UI" panose="020B0604030504040204" pitchFamily="50" charset="-128"/>
                <a:ea typeface="Meiryo UI" panose="020B0604030504040204" pitchFamily="50" charset="-128"/>
              </a:rPr>
              <a:t>消防　　　　　　　　　 　</a:t>
            </a:r>
            <a:r>
              <a:rPr kumimoji="1" lang="ja-JP" altLang="en-US" sz="900" b="1" dirty="0" smtClean="0">
                <a:solidFill>
                  <a:sysClr val="windowText" lastClr="000000"/>
                </a:solidFill>
                <a:latin typeface="Meiryo UI" panose="020B0604030504040204" pitchFamily="50" charset="-128"/>
                <a:ea typeface="Meiryo UI" panose="020B0604030504040204" pitchFamily="50" charset="-128"/>
              </a:rPr>
              <a:t>約 </a:t>
            </a:r>
            <a:r>
              <a:rPr kumimoji="1" lang="en-US" altLang="ja-JP" sz="900" b="1" dirty="0" smtClean="0">
                <a:solidFill>
                  <a:sysClr val="windowText" lastClr="000000"/>
                </a:solidFill>
                <a:latin typeface="Meiryo UI" panose="020B0604030504040204" pitchFamily="50" charset="-128"/>
                <a:ea typeface="Meiryo UI" panose="020B0604030504040204" pitchFamily="50" charset="-128"/>
              </a:rPr>
              <a:t>3,500</a:t>
            </a:r>
            <a:r>
              <a:rPr kumimoji="1" lang="ja-JP" altLang="en-US" sz="900" b="1" dirty="0" smtClean="0">
                <a:solidFill>
                  <a:sysClr val="windowText" lastClr="000000"/>
                </a:solidFill>
                <a:latin typeface="Meiryo UI" panose="020B0604030504040204" pitchFamily="50" charset="-128"/>
                <a:ea typeface="Meiryo UI" panose="020B0604030504040204" pitchFamily="50" charset="-128"/>
              </a:rPr>
              <a:t>人</a:t>
            </a:r>
            <a:endParaRPr kumimoji="1" lang="ja-JP" altLang="en-US" sz="900" b="1" dirty="0">
              <a:solidFill>
                <a:sysClr val="windowText" lastClr="000000"/>
              </a:solidFill>
              <a:latin typeface="Meiryo UI" panose="020B0604030504040204" pitchFamily="50" charset="-128"/>
              <a:ea typeface="Meiryo UI" panose="020B0604030504040204" pitchFamily="50" charset="-128"/>
            </a:endParaRPr>
          </a:p>
        </p:txBody>
      </p:sp>
      <p:sp>
        <p:nvSpPr>
          <p:cNvPr id="56" name="正方形/長方形 55"/>
          <p:cNvSpPr/>
          <p:nvPr/>
        </p:nvSpPr>
        <p:spPr>
          <a:xfrm>
            <a:off x="2617333" y="6052423"/>
            <a:ext cx="2294047" cy="262997"/>
          </a:xfrm>
          <a:prstGeom prst="rect">
            <a:avLst/>
          </a:pr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rgbClr val="339966"/>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水道、</a:t>
            </a:r>
            <a:r>
              <a:rPr lang="ja-JP" altLang="en-US" sz="900" dirty="0" smtClean="0">
                <a:solidFill>
                  <a:sysClr val="windowText" lastClr="000000"/>
                </a:solidFill>
                <a:latin typeface="Meiryo UI" panose="020B0604030504040204" pitchFamily="50" charset="-128"/>
                <a:ea typeface="Meiryo UI" panose="020B0604030504040204" pitchFamily="50" charset="-128"/>
              </a:rPr>
              <a:t>高校 その他　　</a:t>
            </a:r>
            <a:r>
              <a:rPr lang="ja-JP" altLang="en-US" sz="900" b="1" dirty="0" smtClean="0">
                <a:solidFill>
                  <a:sysClr val="windowText" lastClr="000000"/>
                </a:solidFill>
                <a:latin typeface="Meiryo UI" panose="020B0604030504040204" pitchFamily="50" charset="-128"/>
                <a:ea typeface="Meiryo UI" panose="020B0604030504040204" pitchFamily="50" charset="-128"/>
              </a:rPr>
              <a:t>約</a:t>
            </a:r>
            <a:r>
              <a:rPr lang="en-US" altLang="ja-JP" sz="900" b="1" dirty="0" smtClean="0">
                <a:solidFill>
                  <a:sysClr val="windowText" lastClr="000000"/>
                </a:solidFill>
                <a:latin typeface="Meiryo UI" panose="020B0604030504040204" pitchFamily="50" charset="-128"/>
                <a:ea typeface="Meiryo UI" panose="020B0604030504040204" pitchFamily="50" charset="-128"/>
              </a:rPr>
              <a:t>14,300</a:t>
            </a:r>
            <a:r>
              <a:rPr lang="ja-JP" altLang="en-US" sz="900" b="1" dirty="0" smtClean="0">
                <a:solidFill>
                  <a:sysClr val="windowText" lastClr="000000"/>
                </a:solidFill>
                <a:latin typeface="Meiryo UI" panose="020B0604030504040204" pitchFamily="50" charset="-128"/>
                <a:ea typeface="Meiryo UI" panose="020B0604030504040204" pitchFamily="50" charset="-128"/>
              </a:rPr>
              <a:t>人</a:t>
            </a:r>
            <a:endParaRPr kumimoji="1" lang="ja-JP" altLang="en-US" sz="900" b="1" dirty="0">
              <a:solidFill>
                <a:sysClr val="windowText" lastClr="000000"/>
              </a:solidFill>
              <a:latin typeface="Meiryo UI" panose="020B0604030504040204" pitchFamily="50" charset="-128"/>
              <a:ea typeface="Meiryo UI" panose="020B0604030504040204" pitchFamily="50" charset="-128"/>
            </a:endParaRPr>
          </a:p>
        </p:txBody>
      </p:sp>
      <p:grpSp>
        <p:nvGrpSpPr>
          <p:cNvPr id="57" name="グループ化 56"/>
          <p:cNvGrpSpPr/>
          <p:nvPr/>
        </p:nvGrpSpPr>
        <p:grpSpPr>
          <a:xfrm>
            <a:off x="85031" y="3038230"/>
            <a:ext cx="1853465" cy="3381194"/>
            <a:chOff x="-225551" y="1558047"/>
            <a:chExt cx="1919680" cy="3702652"/>
          </a:xfrm>
        </p:grpSpPr>
        <p:sp>
          <p:nvSpPr>
            <p:cNvPr id="62" name="正方形/長方形 61"/>
            <p:cNvSpPr/>
            <p:nvPr/>
          </p:nvSpPr>
          <p:spPr>
            <a:xfrm>
              <a:off x="8111" y="1940080"/>
              <a:ext cx="1483820" cy="3320619"/>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a:p>
              <a:r>
                <a:rPr lang="ja-JP" altLang="en-US" sz="800" dirty="0" smtClean="0">
                  <a:solidFill>
                    <a:sysClr val="windowText" lastClr="000000"/>
                  </a:solidFill>
                  <a:latin typeface="Meiryo UI" panose="020B0604030504040204" pitchFamily="50" charset="-128"/>
                  <a:ea typeface="Meiryo UI" panose="020B0604030504040204" pitchFamily="50" charset="-128"/>
                </a:rPr>
                <a:t> </a:t>
              </a:r>
              <a:endParaRPr kumimoji="1" lang="ja-JP" altLang="en-US" sz="800" dirty="0">
                <a:solidFill>
                  <a:sysClr val="windowText" lastClr="000000"/>
                </a:solidFill>
                <a:latin typeface="Meiryo UI" panose="020B0604030504040204" pitchFamily="50" charset="-128"/>
                <a:ea typeface="Meiryo UI" panose="020B0604030504040204" pitchFamily="50" charset="-128"/>
              </a:endParaRPr>
            </a:p>
          </p:txBody>
        </p:sp>
        <p:sp>
          <p:nvSpPr>
            <p:cNvPr id="93" name="テキスト ボックス 92"/>
            <p:cNvSpPr txBox="1"/>
            <p:nvPr/>
          </p:nvSpPr>
          <p:spPr>
            <a:xfrm>
              <a:off x="-225551" y="1558047"/>
              <a:ext cx="1919680" cy="438149"/>
            </a:xfrm>
            <a:prstGeom prst="rect">
              <a:avLst/>
            </a:prstGeom>
            <a:noFill/>
            <a:ln>
              <a:noFill/>
            </a:ln>
          </p:spPr>
          <p:txBody>
            <a:bodyPr wrap="square" rtlCol="0">
              <a:spAutoFit/>
            </a:bodyPr>
            <a:lstStyle/>
            <a:p>
              <a:pPr algn="ctr"/>
              <a:r>
                <a:rPr kumimoji="1" lang="en-US" altLang="ja-JP" sz="1000" b="1" dirty="0" smtClean="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特別</a:t>
              </a:r>
              <a:r>
                <a:rPr lang="ja-JP" altLang="en-US" sz="1000" b="1" dirty="0" smtClean="0">
                  <a:latin typeface="Meiryo UI" panose="020B0604030504040204" pitchFamily="50" charset="-128"/>
                  <a:ea typeface="Meiryo UI" panose="020B0604030504040204" pitchFamily="50" charset="-128"/>
                </a:rPr>
                <a:t>区設置直前の</a:t>
              </a:r>
              <a:endParaRPr lang="en-US" altLang="ja-JP" sz="1000" b="1" dirty="0" smtClean="0">
                <a:latin typeface="Meiryo UI" panose="020B0604030504040204" pitchFamily="50" charset="-128"/>
                <a:ea typeface="Meiryo UI" panose="020B0604030504040204" pitchFamily="50" charset="-128"/>
              </a:endParaRPr>
            </a:p>
            <a:p>
              <a:pPr algn="ctr"/>
              <a:r>
                <a:rPr kumimoji="1" lang="ja-JP" altLang="en-US" sz="1000" b="1" dirty="0" smtClean="0">
                  <a:latin typeface="Meiryo UI" panose="020B0604030504040204" pitchFamily="50" charset="-128"/>
                  <a:ea typeface="Meiryo UI" panose="020B0604030504040204" pitchFamily="50" charset="-128"/>
                </a:rPr>
                <a:t>   職員数</a:t>
              </a:r>
              <a:r>
                <a:rPr kumimoji="1" lang="en-US" altLang="ja-JP" sz="1000" b="1" dirty="0" smtClean="0">
                  <a:latin typeface="Meiryo UI" panose="020B0604030504040204" pitchFamily="50" charset="-128"/>
                  <a:ea typeface="Meiryo UI" panose="020B0604030504040204" pitchFamily="50" charset="-128"/>
                </a:rPr>
                <a:t>(</a:t>
              </a:r>
              <a:r>
                <a:rPr kumimoji="1" lang="ja-JP" altLang="en-US" sz="1000" b="1" dirty="0" smtClean="0">
                  <a:latin typeface="Meiryo UI" panose="020B0604030504040204" pitchFamily="50" charset="-128"/>
                  <a:ea typeface="Meiryo UI" panose="020B0604030504040204" pitchFamily="50" charset="-128"/>
                </a:rPr>
                <a:t>見込み</a:t>
              </a:r>
              <a:r>
                <a:rPr kumimoji="1" lang="en-US" altLang="ja-JP" sz="1000" b="1" dirty="0" smtClean="0">
                  <a:latin typeface="Meiryo UI" panose="020B0604030504040204" pitchFamily="50" charset="-128"/>
                  <a:ea typeface="Meiryo UI" panose="020B0604030504040204" pitchFamily="50" charset="-128"/>
                </a:rPr>
                <a:t>)</a:t>
              </a:r>
              <a:r>
                <a:rPr kumimoji="1" lang="ja-JP" altLang="en-US" sz="1000" b="1" dirty="0" smtClean="0">
                  <a:latin typeface="Meiryo UI" panose="020B0604030504040204" pitchFamily="50" charset="-128"/>
                  <a:ea typeface="Meiryo UI" panose="020B0604030504040204" pitchFamily="50" charset="-128"/>
                </a:rPr>
                <a:t>  </a:t>
              </a:r>
              <a:r>
                <a:rPr kumimoji="1" lang="en-US" altLang="ja-JP" sz="1000" b="1" dirty="0" smtClean="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p:txBody>
        </p:sp>
      </p:grpSp>
      <p:grpSp>
        <p:nvGrpSpPr>
          <p:cNvPr id="94" name="グループ化 93"/>
          <p:cNvGrpSpPr/>
          <p:nvPr/>
        </p:nvGrpSpPr>
        <p:grpSpPr>
          <a:xfrm>
            <a:off x="1803985" y="4149131"/>
            <a:ext cx="499277" cy="1833635"/>
            <a:chOff x="1590592" y="2641526"/>
            <a:chExt cx="517113" cy="2007961"/>
          </a:xfrm>
        </p:grpSpPr>
        <p:sp>
          <p:nvSpPr>
            <p:cNvPr id="95" name="右矢印 94"/>
            <p:cNvSpPr/>
            <p:nvPr/>
          </p:nvSpPr>
          <p:spPr>
            <a:xfrm>
              <a:off x="1857770" y="4175766"/>
              <a:ext cx="249935" cy="473721"/>
            </a:xfrm>
            <a:prstGeom prst="rightArrow">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右矢印 95"/>
            <p:cNvSpPr/>
            <p:nvPr/>
          </p:nvSpPr>
          <p:spPr>
            <a:xfrm>
              <a:off x="1849474" y="2641526"/>
              <a:ext cx="249935" cy="468081"/>
            </a:xfrm>
            <a:prstGeom prst="rightArrow">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1752500" y="2765303"/>
              <a:ext cx="155630" cy="17640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8" name="正方形/長方形 97"/>
            <p:cNvSpPr/>
            <p:nvPr/>
          </p:nvSpPr>
          <p:spPr>
            <a:xfrm>
              <a:off x="1590592" y="3464564"/>
              <a:ext cx="232805" cy="202429"/>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99" name="テキスト ボックス 98"/>
          <p:cNvSpPr txBox="1"/>
          <p:nvPr/>
        </p:nvSpPr>
        <p:spPr>
          <a:xfrm>
            <a:off x="2303262" y="3095382"/>
            <a:ext cx="2900018" cy="261610"/>
          </a:xfrm>
          <a:prstGeom prst="rect">
            <a:avLst/>
          </a:prstGeom>
          <a:noFill/>
        </p:spPr>
        <p:txBody>
          <a:bodyPr wrap="square" rtlCol="0">
            <a:spAutoFit/>
          </a:bodyPr>
          <a:lstStyle/>
          <a:p>
            <a:pPr algn="ctr"/>
            <a:r>
              <a:rPr kumimoji="1" lang="en-US" altLang="ja-JP" sz="1100" b="1" dirty="0" smtClean="0">
                <a:latin typeface="Meiryo UI" panose="020B0604030504040204" pitchFamily="50" charset="-128"/>
                <a:ea typeface="Meiryo UI" panose="020B0604030504040204" pitchFamily="50" charset="-128"/>
              </a:rPr>
              <a:t>【 </a:t>
            </a:r>
            <a:r>
              <a:rPr kumimoji="1" lang="ja-JP" altLang="en-US" sz="1100" b="1" dirty="0" smtClean="0">
                <a:latin typeface="Meiryo UI" panose="020B0604030504040204" pitchFamily="50" charset="-128"/>
                <a:ea typeface="Meiryo UI" panose="020B0604030504040204" pitchFamily="50" charset="-128"/>
              </a:rPr>
              <a:t>特別区設置後</a:t>
            </a:r>
            <a:r>
              <a:rPr lang="en-US" altLang="ja-JP" sz="1100" b="1" dirty="0">
                <a:latin typeface="Meiryo UI" panose="020B0604030504040204" pitchFamily="50" charset="-128"/>
                <a:ea typeface="Meiryo UI" panose="020B0604030504040204" pitchFamily="50" charset="-128"/>
              </a:rPr>
              <a:t> </a:t>
            </a:r>
            <a:r>
              <a:rPr kumimoji="1" lang="en-US" altLang="ja-JP" sz="11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100" name="正方形/長方形 99"/>
          <p:cNvSpPr/>
          <p:nvPr/>
        </p:nvSpPr>
        <p:spPr>
          <a:xfrm>
            <a:off x="2308677" y="3429000"/>
            <a:ext cx="2894604" cy="1587511"/>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300"/>
              </a:lnSpc>
            </a:pP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p:txBody>
      </p:sp>
      <p:sp>
        <p:nvSpPr>
          <p:cNvPr id="101" name="正方形/長方形 100"/>
          <p:cNvSpPr/>
          <p:nvPr/>
        </p:nvSpPr>
        <p:spPr>
          <a:xfrm>
            <a:off x="2404336" y="3811123"/>
            <a:ext cx="625649" cy="525993"/>
          </a:xfrm>
          <a:prstGeom prst="rect">
            <a:avLst/>
          </a:prstGeom>
          <a:solidFill>
            <a:srgbClr val="9BBB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900" b="1" dirty="0" smtClean="0">
                <a:solidFill>
                  <a:schemeClr val="bg1"/>
                </a:solidFill>
                <a:latin typeface="Meiryo UI" panose="020B0604030504040204" pitchFamily="50" charset="-128"/>
                <a:ea typeface="Meiryo UI" panose="020B0604030504040204" pitchFamily="50" charset="-128"/>
              </a:rPr>
              <a:t>淀川区</a:t>
            </a:r>
            <a:endParaRPr lang="en-US" altLang="ja-JP" sz="900" b="1" dirty="0" smtClean="0">
              <a:solidFill>
                <a:schemeClr val="bg1"/>
              </a:solidFill>
              <a:latin typeface="Meiryo UI" panose="020B0604030504040204" pitchFamily="50" charset="-128"/>
              <a:ea typeface="Meiryo UI" panose="020B0604030504040204" pitchFamily="50" charset="-128"/>
            </a:endParaRPr>
          </a:p>
          <a:p>
            <a:pPr algn="ctr"/>
            <a:endParaRPr lang="en-US" altLang="ja-JP" sz="900" b="1" dirty="0">
              <a:solidFill>
                <a:schemeClr val="bg1"/>
              </a:solidFill>
              <a:latin typeface="Meiryo UI" panose="020B0604030504040204" pitchFamily="50" charset="-128"/>
              <a:ea typeface="Meiryo UI" panose="020B0604030504040204" pitchFamily="50" charset="-128"/>
            </a:endParaRPr>
          </a:p>
          <a:p>
            <a:pPr algn="ctr"/>
            <a:r>
              <a:rPr kumimoji="1" lang="ja-JP" altLang="en-US" sz="900" b="1" dirty="0" smtClean="0">
                <a:solidFill>
                  <a:schemeClr val="bg1"/>
                </a:solidFill>
                <a:latin typeface="Meiryo UI" panose="020B0604030504040204" pitchFamily="50" charset="-128"/>
                <a:ea typeface="Meiryo UI" panose="020B0604030504040204" pitchFamily="50" charset="-128"/>
              </a:rPr>
              <a:t>約</a:t>
            </a:r>
            <a:r>
              <a:rPr kumimoji="1" lang="en-US" altLang="ja-JP" sz="900" b="1" dirty="0" smtClean="0">
                <a:solidFill>
                  <a:schemeClr val="bg1"/>
                </a:solidFill>
                <a:latin typeface="Meiryo UI" panose="020B0604030504040204" pitchFamily="50" charset="-128"/>
                <a:ea typeface="Meiryo UI" panose="020B0604030504040204" pitchFamily="50" charset="-128"/>
              </a:rPr>
              <a:t>2,400</a:t>
            </a:r>
            <a:r>
              <a:rPr kumimoji="1" lang="ja-JP" altLang="en-US" sz="900" b="1" dirty="0" smtClean="0">
                <a:solidFill>
                  <a:schemeClr val="bg1"/>
                </a:solidFill>
                <a:latin typeface="Meiryo UI" panose="020B0604030504040204" pitchFamily="50" charset="-128"/>
                <a:ea typeface="Meiryo UI" panose="020B0604030504040204" pitchFamily="50" charset="-128"/>
              </a:rPr>
              <a:t>人</a:t>
            </a:r>
            <a:endParaRPr kumimoji="1" lang="ja-JP" altLang="en-US" sz="900" b="1" dirty="0">
              <a:solidFill>
                <a:schemeClr val="bg1"/>
              </a:solidFill>
              <a:latin typeface="Meiryo UI" panose="020B0604030504040204" pitchFamily="50" charset="-128"/>
              <a:ea typeface="Meiryo UI" panose="020B0604030504040204" pitchFamily="50" charset="-128"/>
            </a:endParaRPr>
          </a:p>
        </p:txBody>
      </p:sp>
      <p:sp>
        <p:nvSpPr>
          <p:cNvPr id="102" name="正方形/長方形 101"/>
          <p:cNvSpPr/>
          <p:nvPr/>
        </p:nvSpPr>
        <p:spPr>
          <a:xfrm>
            <a:off x="3099851" y="3811123"/>
            <a:ext cx="625649" cy="525993"/>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900" b="1" dirty="0" smtClean="0">
                <a:solidFill>
                  <a:schemeClr val="bg1"/>
                </a:solidFill>
                <a:latin typeface="Meiryo UI" panose="020B0604030504040204" pitchFamily="50" charset="-128"/>
                <a:ea typeface="Meiryo UI" panose="020B0604030504040204" pitchFamily="50" charset="-128"/>
              </a:rPr>
              <a:t>北区</a:t>
            </a:r>
            <a:endParaRPr lang="en-US" altLang="ja-JP" sz="900" b="1" dirty="0" smtClean="0">
              <a:solidFill>
                <a:schemeClr val="bg1"/>
              </a:solidFill>
              <a:latin typeface="Meiryo UI" panose="020B0604030504040204" pitchFamily="50" charset="-128"/>
              <a:ea typeface="Meiryo UI" panose="020B0604030504040204" pitchFamily="50" charset="-128"/>
            </a:endParaRPr>
          </a:p>
          <a:p>
            <a:pPr algn="ctr"/>
            <a:endParaRPr lang="en-US" altLang="ja-JP" sz="900" b="1" dirty="0" smtClean="0">
              <a:solidFill>
                <a:schemeClr val="bg1"/>
              </a:solidFill>
              <a:latin typeface="Meiryo UI" panose="020B0604030504040204" pitchFamily="50" charset="-128"/>
              <a:ea typeface="Meiryo UI" panose="020B0604030504040204" pitchFamily="50" charset="-128"/>
            </a:endParaRPr>
          </a:p>
          <a:p>
            <a:pPr algn="ctr">
              <a:lnSpc>
                <a:spcPts val="300"/>
              </a:lnSpc>
            </a:pPr>
            <a:endParaRPr lang="en-US" altLang="ja-JP" sz="9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900" b="1" dirty="0" smtClean="0">
                <a:solidFill>
                  <a:schemeClr val="bg1"/>
                </a:solidFill>
                <a:latin typeface="Meiryo UI" panose="020B0604030504040204" pitchFamily="50" charset="-128"/>
                <a:ea typeface="Meiryo UI" panose="020B0604030504040204" pitchFamily="50" charset="-128"/>
              </a:rPr>
              <a:t>約</a:t>
            </a:r>
            <a:r>
              <a:rPr kumimoji="1" lang="en-US" altLang="ja-JP" sz="900" b="1" dirty="0" smtClean="0">
                <a:solidFill>
                  <a:schemeClr val="bg1"/>
                </a:solidFill>
                <a:latin typeface="Meiryo UI" panose="020B0604030504040204" pitchFamily="50" charset="-128"/>
                <a:ea typeface="Meiryo UI" panose="020B0604030504040204" pitchFamily="50" charset="-128"/>
              </a:rPr>
              <a:t>2,800</a:t>
            </a:r>
            <a:r>
              <a:rPr kumimoji="1" lang="ja-JP" altLang="en-US" sz="900" b="1" dirty="0" smtClean="0">
                <a:solidFill>
                  <a:schemeClr val="bg1"/>
                </a:solidFill>
                <a:latin typeface="Meiryo UI" panose="020B0604030504040204" pitchFamily="50" charset="-128"/>
                <a:ea typeface="Meiryo UI" panose="020B0604030504040204" pitchFamily="50" charset="-128"/>
              </a:rPr>
              <a:t>人</a:t>
            </a:r>
            <a:endParaRPr kumimoji="1" lang="ja-JP" altLang="en-US" sz="900" b="1" dirty="0">
              <a:solidFill>
                <a:schemeClr val="bg1"/>
              </a:solidFill>
              <a:latin typeface="Meiryo UI" panose="020B0604030504040204" pitchFamily="50" charset="-128"/>
              <a:ea typeface="Meiryo UI" panose="020B0604030504040204" pitchFamily="50" charset="-128"/>
            </a:endParaRPr>
          </a:p>
        </p:txBody>
      </p:sp>
      <p:sp>
        <p:nvSpPr>
          <p:cNvPr id="103" name="正方形/長方形 102"/>
          <p:cNvSpPr/>
          <p:nvPr/>
        </p:nvSpPr>
        <p:spPr>
          <a:xfrm>
            <a:off x="3781500" y="3811123"/>
            <a:ext cx="625649" cy="525993"/>
          </a:xfrm>
          <a:prstGeom prst="rect">
            <a:avLst/>
          </a:pr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900" b="1" dirty="0" smtClean="0">
                <a:solidFill>
                  <a:schemeClr val="bg1"/>
                </a:solidFill>
                <a:latin typeface="Meiryo UI" panose="020B0604030504040204" pitchFamily="50" charset="-128"/>
                <a:ea typeface="Meiryo UI" panose="020B0604030504040204" pitchFamily="50" charset="-128"/>
              </a:rPr>
              <a:t>中央区</a:t>
            </a:r>
            <a:endParaRPr lang="en-US" altLang="ja-JP" sz="900" b="1" dirty="0" smtClean="0">
              <a:solidFill>
                <a:schemeClr val="bg1"/>
              </a:solidFill>
              <a:latin typeface="Meiryo UI" panose="020B0604030504040204" pitchFamily="50" charset="-128"/>
              <a:ea typeface="Meiryo UI" panose="020B0604030504040204" pitchFamily="50" charset="-128"/>
            </a:endParaRPr>
          </a:p>
          <a:p>
            <a:pPr algn="ctr"/>
            <a:endParaRPr lang="en-US" altLang="ja-JP" sz="900" b="1" dirty="0" smtClean="0">
              <a:solidFill>
                <a:srgbClr val="990000"/>
              </a:solidFill>
              <a:latin typeface="Meiryo UI" panose="020B0604030504040204" pitchFamily="50" charset="-128"/>
              <a:ea typeface="Meiryo UI" panose="020B0604030504040204" pitchFamily="50" charset="-128"/>
            </a:endParaRPr>
          </a:p>
          <a:p>
            <a:pPr algn="ctr">
              <a:lnSpc>
                <a:spcPts val="300"/>
              </a:lnSpc>
            </a:pPr>
            <a:endParaRPr lang="en-US" altLang="ja-JP" sz="9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900" b="1" dirty="0" smtClean="0">
                <a:solidFill>
                  <a:schemeClr val="bg1"/>
                </a:solidFill>
                <a:latin typeface="Meiryo UI" panose="020B0604030504040204" pitchFamily="50" charset="-128"/>
                <a:ea typeface="Meiryo UI" panose="020B0604030504040204" pitchFamily="50" charset="-128"/>
              </a:rPr>
              <a:t>約</a:t>
            </a:r>
            <a:r>
              <a:rPr kumimoji="1" lang="en-US" altLang="ja-JP" sz="900" b="1" dirty="0" smtClean="0">
                <a:solidFill>
                  <a:schemeClr val="bg1"/>
                </a:solidFill>
                <a:latin typeface="Meiryo UI" panose="020B0604030504040204" pitchFamily="50" charset="-128"/>
                <a:ea typeface="Meiryo UI" panose="020B0604030504040204" pitchFamily="50" charset="-128"/>
              </a:rPr>
              <a:t>3,100</a:t>
            </a:r>
            <a:r>
              <a:rPr kumimoji="1" lang="ja-JP" altLang="en-US" sz="900" b="1" dirty="0" smtClean="0">
                <a:solidFill>
                  <a:schemeClr val="bg1"/>
                </a:solidFill>
                <a:latin typeface="Meiryo UI" panose="020B0604030504040204" pitchFamily="50" charset="-128"/>
                <a:ea typeface="Meiryo UI" panose="020B0604030504040204" pitchFamily="50" charset="-128"/>
              </a:rPr>
              <a:t>人</a:t>
            </a:r>
            <a:endParaRPr kumimoji="1" lang="ja-JP" altLang="en-US" sz="900" b="1" dirty="0">
              <a:solidFill>
                <a:schemeClr val="bg1"/>
              </a:solidFill>
              <a:latin typeface="Meiryo UI" panose="020B0604030504040204" pitchFamily="50" charset="-128"/>
              <a:ea typeface="Meiryo UI" panose="020B0604030504040204" pitchFamily="50" charset="-128"/>
            </a:endParaRPr>
          </a:p>
        </p:txBody>
      </p:sp>
      <p:sp>
        <p:nvSpPr>
          <p:cNvPr id="104" name="正方形/長方形 103"/>
          <p:cNvSpPr/>
          <p:nvPr/>
        </p:nvSpPr>
        <p:spPr>
          <a:xfrm>
            <a:off x="4457466" y="3811123"/>
            <a:ext cx="625649" cy="525993"/>
          </a:xfrm>
          <a:prstGeom prst="rect">
            <a:avLst/>
          </a:prstGeom>
          <a:solidFill>
            <a:srgbClr val="604A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900" b="1" dirty="0" smtClean="0">
                <a:solidFill>
                  <a:schemeClr val="bg1"/>
                </a:solidFill>
                <a:latin typeface="Meiryo UI" panose="020B0604030504040204" pitchFamily="50" charset="-128"/>
                <a:ea typeface="Meiryo UI" panose="020B0604030504040204" pitchFamily="50" charset="-128"/>
              </a:rPr>
              <a:t>天王寺区</a:t>
            </a:r>
            <a:endParaRPr lang="en-US" altLang="ja-JP" sz="900" b="1" dirty="0" smtClean="0">
              <a:solidFill>
                <a:schemeClr val="bg1"/>
              </a:solidFill>
              <a:latin typeface="Meiryo UI" panose="020B0604030504040204" pitchFamily="50" charset="-128"/>
              <a:ea typeface="Meiryo UI" panose="020B0604030504040204" pitchFamily="50" charset="-128"/>
            </a:endParaRPr>
          </a:p>
          <a:p>
            <a:pPr algn="ctr"/>
            <a:endParaRPr lang="en-US" altLang="ja-JP" sz="900" b="1" dirty="0" smtClean="0">
              <a:solidFill>
                <a:schemeClr val="bg1"/>
              </a:solidFill>
              <a:latin typeface="Meiryo UI" panose="020B0604030504040204" pitchFamily="50" charset="-128"/>
              <a:ea typeface="Meiryo UI" panose="020B0604030504040204" pitchFamily="50" charset="-128"/>
            </a:endParaRPr>
          </a:p>
          <a:p>
            <a:pPr algn="ctr">
              <a:lnSpc>
                <a:spcPts val="300"/>
              </a:lnSpc>
            </a:pPr>
            <a:endParaRPr lang="en-US" altLang="ja-JP" sz="9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900" b="1" dirty="0" smtClean="0">
                <a:solidFill>
                  <a:schemeClr val="bg1"/>
                </a:solidFill>
                <a:latin typeface="Meiryo UI" panose="020B0604030504040204" pitchFamily="50" charset="-128"/>
                <a:ea typeface="Meiryo UI" panose="020B0604030504040204" pitchFamily="50" charset="-128"/>
              </a:rPr>
              <a:t>約</a:t>
            </a:r>
            <a:r>
              <a:rPr kumimoji="1" lang="en-US" altLang="ja-JP" sz="900" b="1" dirty="0" smtClean="0">
                <a:solidFill>
                  <a:schemeClr val="bg1"/>
                </a:solidFill>
                <a:latin typeface="Meiryo UI" panose="020B0604030504040204" pitchFamily="50" charset="-128"/>
                <a:ea typeface="Meiryo UI" panose="020B0604030504040204" pitchFamily="50" charset="-128"/>
              </a:rPr>
              <a:t>2,600</a:t>
            </a:r>
            <a:r>
              <a:rPr kumimoji="1" lang="ja-JP" altLang="en-US" sz="900" b="1" dirty="0" smtClean="0">
                <a:solidFill>
                  <a:schemeClr val="bg1"/>
                </a:solidFill>
                <a:latin typeface="Meiryo UI" panose="020B0604030504040204" pitchFamily="50" charset="-128"/>
                <a:ea typeface="Meiryo UI" panose="020B0604030504040204" pitchFamily="50" charset="-128"/>
              </a:rPr>
              <a:t>人</a:t>
            </a:r>
            <a:endParaRPr kumimoji="1" lang="ja-JP" altLang="en-US" sz="900" b="1" dirty="0">
              <a:solidFill>
                <a:schemeClr val="bg1"/>
              </a:solidFill>
              <a:latin typeface="Meiryo UI" panose="020B0604030504040204" pitchFamily="50" charset="-128"/>
              <a:ea typeface="Meiryo UI" panose="020B0604030504040204" pitchFamily="50" charset="-128"/>
            </a:endParaRPr>
          </a:p>
        </p:txBody>
      </p:sp>
      <p:sp>
        <p:nvSpPr>
          <p:cNvPr id="105" name="正方形/長方形 104"/>
          <p:cNvSpPr/>
          <p:nvPr/>
        </p:nvSpPr>
        <p:spPr>
          <a:xfrm>
            <a:off x="2412953" y="4751020"/>
            <a:ext cx="2678320" cy="206370"/>
          </a:xfrm>
          <a:prstGeom prst="rect">
            <a:avLst/>
          </a:prstGeom>
          <a:solidFill>
            <a:srgbClr val="F8EA9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ysClr val="windowText" lastClr="000000"/>
                </a:solidFill>
                <a:latin typeface="Meiryo UI" panose="020B0604030504040204" pitchFamily="50" charset="-128"/>
                <a:ea typeface="Meiryo UI" panose="020B0604030504040204" pitchFamily="50" charset="-128"/>
              </a:rPr>
              <a:t>　　　</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　</a:t>
            </a:r>
            <a:r>
              <a:rPr kumimoji="1" lang="ja-JP" altLang="en-US" sz="900" dirty="0" smtClean="0">
                <a:solidFill>
                  <a:srgbClr val="C00000"/>
                </a:solidFill>
                <a:latin typeface="Meiryo UI" panose="020B0604030504040204" pitchFamily="50" charset="-128"/>
                <a:ea typeface="Meiryo UI" panose="020B0604030504040204" pitchFamily="50" charset="-128"/>
              </a:rPr>
              <a:t>●</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一部事務組合　　　　</a:t>
            </a:r>
            <a:r>
              <a:rPr kumimoji="1" lang="ja-JP" altLang="en-US" sz="900" b="1" dirty="0" smtClean="0">
                <a:solidFill>
                  <a:sysClr val="windowText" lastClr="000000"/>
                </a:solidFill>
                <a:latin typeface="Meiryo UI" panose="020B0604030504040204" pitchFamily="50" charset="-128"/>
                <a:ea typeface="Meiryo UI" panose="020B0604030504040204" pitchFamily="50" charset="-128"/>
              </a:rPr>
              <a:t>約 </a:t>
            </a:r>
            <a:r>
              <a:rPr kumimoji="1" lang="en-US" altLang="ja-JP" sz="900" b="1" dirty="0" smtClean="0">
                <a:solidFill>
                  <a:sysClr val="windowText" lastClr="000000"/>
                </a:solidFill>
                <a:latin typeface="Meiryo UI" panose="020B0604030504040204" pitchFamily="50" charset="-128"/>
                <a:ea typeface="Meiryo UI" panose="020B0604030504040204" pitchFamily="50" charset="-128"/>
              </a:rPr>
              <a:t>400</a:t>
            </a:r>
            <a:r>
              <a:rPr kumimoji="1" lang="ja-JP" altLang="en-US" sz="900" b="1" dirty="0" smtClean="0">
                <a:solidFill>
                  <a:sysClr val="windowText" lastClr="000000"/>
                </a:solidFill>
                <a:latin typeface="Meiryo UI" panose="020B0604030504040204" pitchFamily="50" charset="-128"/>
                <a:ea typeface="Meiryo UI" panose="020B0604030504040204" pitchFamily="50" charset="-128"/>
              </a:rPr>
              <a:t>人</a:t>
            </a:r>
            <a:endParaRPr kumimoji="1" lang="ja-JP" altLang="en-US" sz="900" b="1" dirty="0">
              <a:solidFill>
                <a:sysClr val="windowText" lastClr="000000"/>
              </a:solidFill>
              <a:latin typeface="Meiryo UI" panose="020B0604030504040204" pitchFamily="50" charset="-128"/>
              <a:ea typeface="Meiryo UI" panose="020B0604030504040204" pitchFamily="50" charset="-128"/>
            </a:endParaRPr>
          </a:p>
        </p:txBody>
      </p:sp>
      <p:sp>
        <p:nvSpPr>
          <p:cNvPr id="106" name="正方形/長方形 105"/>
          <p:cNvSpPr/>
          <p:nvPr/>
        </p:nvSpPr>
        <p:spPr>
          <a:xfrm>
            <a:off x="2404261" y="4397097"/>
            <a:ext cx="625649" cy="328746"/>
          </a:xfrm>
          <a:prstGeom prst="rect">
            <a:avLst/>
          </a:prstGeom>
          <a:solidFill>
            <a:srgbClr val="9BBB59"/>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800" b="1" dirty="0">
              <a:solidFill>
                <a:sysClr val="windowText" lastClr="000000"/>
              </a:solidFill>
              <a:latin typeface="Meiryo UI" panose="020B0604030504040204" pitchFamily="50" charset="-128"/>
              <a:ea typeface="Meiryo UI" panose="020B0604030504040204" pitchFamily="50" charset="-128"/>
            </a:endParaRPr>
          </a:p>
        </p:txBody>
      </p:sp>
      <p:sp>
        <p:nvSpPr>
          <p:cNvPr id="107" name="正方形/長方形 106"/>
          <p:cNvSpPr/>
          <p:nvPr/>
        </p:nvSpPr>
        <p:spPr>
          <a:xfrm>
            <a:off x="3086328" y="4381244"/>
            <a:ext cx="625649" cy="328746"/>
          </a:xfrm>
          <a:prstGeom prst="rect">
            <a:avLst/>
          </a:prstGeom>
          <a:solidFill>
            <a:srgbClr val="FFC000"/>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800" b="1" dirty="0">
              <a:solidFill>
                <a:sysClr val="windowText" lastClr="000000"/>
              </a:solidFill>
              <a:latin typeface="Meiryo UI" panose="020B0604030504040204" pitchFamily="50" charset="-128"/>
              <a:ea typeface="Meiryo UI" panose="020B0604030504040204" pitchFamily="50" charset="-128"/>
            </a:endParaRPr>
          </a:p>
        </p:txBody>
      </p:sp>
      <p:sp>
        <p:nvSpPr>
          <p:cNvPr id="108" name="正方形/長方形 107"/>
          <p:cNvSpPr/>
          <p:nvPr/>
        </p:nvSpPr>
        <p:spPr>
          <a:xfrm>
            <a:off x="3793018" y="4387437"/>
            <a:ext cx="625649" cy="328746"/>
          </a:xfrm>
          <a:prstGeom prst="rect">
            <a:avLst/>
          </a:prstGeom>
          <a:solidFill>
            <a:srgbClr val="FF6600"/>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800" b="1" dirty="0">
              <a:solidFill>
                <a:sysClr val="windowText" lastClr="000000"/>
              </a:solidFill>
              <a:latin typeface="Meiryo UI" panose="020B0604030504040204" pitchFamily="50" charset="-128"/>
              <a:ea typeface="Meiryo UI" panose="020B0604030504040204" pitchFamily="50" charset="-128"/>
            </a:endParaRPr>
          </a:p>
        </p:txBody>
      </p:sp>
      <p:sp>
        <p:nvSpPr>
          <p:cNvPr id="109" name="正方形/長方形 108"/>
          <p:cNvSpPr/>
          <p:nvPr/>
        </p:nvSpPr>
        <p:spPr>
          <a:xfrm>
            <a:off x="4465624" y="4381226"/>
            <a:ext cx="625649" cy="328746"/>
          </a:xfrm>
          <a:prstGeom prst="rect">
            <a:avLst/>
          </a:prstGeom>
          <a:solidFill>
            <a:schemeClr val="accent4">
              <a:lumMod val="75000"/>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800" b="1" dirty="0">
              <a:solidFill>
                <a:sysClr val="windowText" lastClr="000000"/>
              </a:solidFill>
              <a:latin typeface="Meiryo UI" panose="020B0604030504040204" pitchFamily="50" charset="-128"/>
              <a:ea typeface="Meiryo UI" panose="020B0604030504040204" pitchFamily="50" charset="-128"/>
            </a:endParaRPr>
          </a:p>
        </p:txBody>
      </p:sp>
      <p:sp>
        <p:nvSpPr>
          <p:cNvPr id="110" name="正方形/長方形 109"/>
          <p:cNvSpPr/>
          <p:nvPr/>
        </p:nvSpPr>
        <p:spPr>
          <a:xfrm>
            <a:off x="2404261" y="4377917"/>
            <a:ext cx="2687012" cy="217918"/>
          </a:xfrm>
          <a:prstGeom prst="rect">
            <a:avLst/>
          </a:prstGeom>
          <a:noFill/>
          <a:ln w="12700">
            <a:noFill/>
          </a:ln>
          <a:effectLst>
            <a:outerShdw blurRad="177800" dist="101600" dir="36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smtClean="0">
                <a:solidFill>
                  <a:schemeClr val="tx1"/>
                </a:solidFill>
                <a:latin typeface="Meiryo UI" panose="020B0604030504040204" pitchFamily="50" charset="-128"/>
                <a:ea typeface="Meiryo UI" panose="020B0604030504040204" pitchFamily="50" charset="-128"/>
              </a:rPr>
              <a:t>ごみ収集、保育所、幼稚園、小・中学校</a:t>
            </a:r>
            <a:r>
              <a:rPr lang="ja-JP" altLang="en-US" sz="900" b="1" dirty="0" smtClean="0">
                <a:solidFill>
                  <a:schemeClr val="bg1"/>
                </a:solidFill>
                <a:latin typeface="Meiryo UI" panose="020B0604030504040204" pitchFamily="50" charset="-128"/>
                <a:ea typeface="Meiryo UI" panose="020B0604030504040204" pitchFamily="50" charset="-128"/>
              </a:rPr>
              <a:t>　</a:t>
            </a:r>
            <a:endParaRPr kumimoji="1" lang="ja-JP" altLang="en-US" sz="900" b="1" dirty="0">
              <a:solidFill>
                <a:schemeClr val="bg1"/>
              </a:solidFill>
              <a:latin typeface="Meiryo UI" panose="020B0604030504040204" pitchFamily="50" charset="-128"/>
              <a:ea typeface="Meiryo UI" panose="020B0604030504040204" pitchFamily="50" charset="-128"/>
            </a:endParaRPr>
          </a:p>
        </p:txBody>
      </p:sp>
      <p:sp>
        <p:nvSpPr>
          <p:cNvPr id="111" name="正方形/長方形 110"/>
          <p:cNvSpPr/>
          <p:nvPr/>
        </p:nvSpPr>
        <p:spPr>
          <a:xfrm>
            <a:off x="2412953" y="4526889"/>
            <a:ext cx="2670162" cy="1972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smtClean="0">
                <a:solidFill>
                  <a:schemeClr val="tx1"/>
                </a:solidFill>
                <a:latin typeface="Meiryo UI" panose="020B0604030504040204" pitchFamily="50" charset="-128"/>
                <a:ea typeface="Meiryo UI" panose="020B0604030504040204" pitchFamily="50" charset="-128"/>
              </a:rPr>
              <a:t>約</a:t>
            </a:r>
            <a:r>
              <a:rPr lang="en-US" altLang="ja-JP" sz="900" b="1" dirty="0" smtClean="0">
                <a:solidFill>
                  <a:schemeClr val="tx1"/>
                </a:solidFill>
                <a:latin typeface="Meiryo UI" panose="020B0604030504040204" pitchFamily="50" charset="-128"/>
                <a:ea typeface="Meiryo UI" panose="020B0604030504040204" pitchFamily="50" charset="-128"/>
              </a:rPr>
              <a:t>4,400</a:t>
            </a:r>
            <a:r>
              <a:rPr lang="ja-JP" altLang="en-US" sz="900" b="1" dirty="0" smtClean="0">
                <a:solidFill>
                  <a:schemeClr val="tx1"/>
                </a:solidFill>
                <a:latin typeface="Meiryo UI" panose="020B0604030504040204" pitchFamily="50" charset="-128"/>
                <a:ea typeface="Meiryo UI" panose="020B0604030504040204" pitchFamily="50" charset="-128"/>
              </a:rPr>
              <a:t>人</a:t>
            </a: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112" name="角丸四角形 111"/>
          <p:cNvSpPr/>
          <p:nvPr/>
        </p:nvSpPr>
        <p:spPr>
          <a:xfrm>
            <a:off x="2463034" y="5161065"/>
            <a:ext cx="2602641" cy="216000"/>
          </a:xfrm>
          <a:prstGeom prst="roundRect">
            <a:avLst>
              <a:gd name="adj" fmla="val 39290"/>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大阪</a:t>
            </a:r>
            <a:r>
              <a:rPr lang="ja-JP" altLang="en-US" sz="1100" b="1" dirty="0" smtClean="0">
                <a:solidFill>
                  <a:schemeClr val="bg1"/>
                </a:solidFill>
                <a:latin typeface="Meiryo UI" panose="020B0604030504040204" pitchFamily="50" charset="-128"/>
                <a:ea typeface="Meiryo UI" panose="020B0604030504040204" pitchFamily="50" charset="-128"/>
              </a:rPr>
              <a:t>府　約</a:t>
            </a:r>
            <a:r>
              <a:rPr lang="en-US" altLang="ja-JP" sz="1100" b="1" dirty="0" smtClean="0">
                <a:solidFill>
                  <a:schemeClr val="bg1"/>
                </a:solidFill>
                <a:latin typeface="Meiryo UI" panose="020B0604030504040204" pitchFamily="50" charset="-128"/>
                <a:ea typeface="Meiryo UI" panose="020B0604030504040204" pitchFamily="50" charset="-128"/>
              </a:rPr>
              <a:t>19,500</a:t>
            </a:r>
            <a:r>
              <a:rPr lang="ja-JP" altLang="en-US" sz="1100" b="1" dirty="0" smtClean="0">
                <a:solidFill>
                  <a:schemeClr val="bg1"/>
                </a:solidFill>
                <a:latin typeface="Meiryo UI" panose="020B0604030504040204" pitchFamily="50" charset="-128"/>
                <a:ea typeface="Meiryo UI" panose="020B0604030504040204" pitchFamily="50" charset="-128"/>
              </a:rPr>
              <a:t>人</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113" name="角丸四角形 112"/>
          <p:cNvSpPr/>
          <p:nvPr/>
        </p:nvSpPr>
        <p:spPr>
          <a:xfrm>
            <a:off x="375696" y="3467675"/>
            <a:ext cx="1308410" cy="422108"/>
          </a:xfrm>
          <a:prstGeom prst="roundRect">
            <a:avLst>
              <a:gd name="adj" fmla="val 23188"/>
            </a:avLst>
          </a:prstGeom>
          <a:solidFill>
            <a:srgbClr val="FFCC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大阪市</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pPr algn="ctr"/>
            <a:r>
              <a:rPr lang="ja-JP" altLang="en-US" sz="1100" b="1" smtClean="0">
                <a:solidFill>
                  <a:schemeClr val="bg1"/>
                </a:solidFill>
                <a:latin typeface="Meiryo UI" panose="020B0604030504040204" pitchFamily="50" charset="-128"/>
                <a:ea typeface="Meiryo UI" panose="020B0604030504040204" pitchFamily="50" charset="-128"/>
              </a:rPr>
              <a:t>約</a:t>
            </a:r>
            <a:r>
              <a:rPr lang="en-US" altLang="ja-JP" sz="1100" b="1" smtClean="0">
                <a:solidFill>
                  <a:schemeClr val="bg1"/>
                </a:solidFill>
                <a:latin typeface="Meiryo UI" panose="020B0604030504040204" pitchFamily="50" charset="-128"/>
                <a:ea typeface="Meiryo UI" panose="020B0604030504040204" pitchFamily="50" charset="-128"/>
              </a:rPr>
              <a:t>35,300</a:t>
            </a:r>
            <a:r>
              <a:rPr lang="ja-JP" altLang="en-US" sz="1100" b="1" dirty="0" smtClean="0">
                <a:solidFill>
                  <a:schemeClr val="bg1"/>
                </a:solidFill>
                <a:latin typeface="Meiryo UI" panose="020B0604030504040204" pitchFamily="50" charset="-128"/>
                <a:ea typeface="Meiryo UI" panose="020B0604030504040204" pitchFamily="50" charset="-128"/>
              </a:rPr>
              <a:t>人</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114" name="正方形/長方形 113"/>
          <p:cNvSpPr/>
          <p:nvPr/>
        </p:nvSpPr>
        <p:spPr>
          <a:xfrm>
            <a:off x="412953" y="4224391"/>
            <a:ext cx="1225255" cy="2023798"/>
          </a:xfrm>
          <a:prstGeom prst="rect">
            <a:avLst/>
          </a:prstGeom>
          <a:solidFill>
            <a:srgbClr val="FFFF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endParaRPr lang="en-US" altLang="ja-JP" sz="900" dirty="0" smtClean="0">
              <a:solidFill>
                <a:srgbClr val="0070C0"/>
              </a:solidFill>
              <a:latin typeface="Meiryo UI" panose="020B0604030504040204" pitchFamily="50" charset="-128"/>
              <a:ea typeface="Meiryo UI" panose="020B0604030504040204" pitchFamily="50" charset="-128"/>
            </a:endParaRPr>
          </a:p>
          <a:p>
            <a:pPr>
              <a:lnSpc>
                <a:spcPts val="1500"/>
              </a:lnSpc>
            </a:pPr>
            <a:endParaRPr lang="en-US" altLang="ja-JP" sz="900" dirty="0">
              <a:solidFill>
                <a:srgbClr val="0070C0"/>
              </a:solidFill>
              <a:latin typeface="Meiryo UI" panose="020B0604030504040204" pitchFamily="50" charset="-128"/>
              <a:ea typeface="Meiryo UI" panose="020B0604030504040204" pitchFamily="50" charset="-128"/>
            </a:endParaRPr>
          </a:p>
          <a:p>
            <a:pPr>
              <a:lnSpc>
                <a:spcPts val="1500"/>
              </a:lnSpc>
            </a:pPr>
            <a:r>
              <a:rPr lang="ja-JP" altLang="en-US" sz="900" dirty="0" smtClean="0">
                <a:solidFill>
                  <a:srgbClr val="0070C0"/>
                </a:solidFill>
                <a:latin typeface="Meiryo UI" panose="020B0604030504040204" pitchFamily="50" charset="-128"/>
                <a:ea typeface="Meiryo UI" panose="020B0604030504040204" pitchFamily="50" charset="-128"/>
              </a:rPr>
              <a:t>●</a:t>
            </a:r>
            <a:r>
              <a:rPr lang="ja-JP" altLang="en-US" sz="900" dirty="0" smtClean="0">
                <a:solidFill>
                  <a:sysClr val="windowText" lastClr="000000"/>
                </a:solidFill>
                <a:latin typeface="Meiryo UI" panose="020B0604030504040204" pitchFamily="50" charset="-128"/>
                <a:ea typeface="Meiryo UI" panose="020B0604030504040204" pitchFamily="50" charset="-128"/>
              </a:rPr>
              <a:t>市長</a:t>
            </a:r>
            <a:r>
              <a:rPr lang="ja-JP" altLang="en-US" sz="900" dirty="0">
                <a:solidFill>
                  <a:sysClr val="windowText" lastClr="000000"/>
                </a:solidFill>
                <a:latin typeface="Meiryo UI" panose="020B0604030504040204" pitchFamily="50" charset="-128"/>
                <a:ea typeface="Meiryo UI" panose="020B0604030504040204" pitchFamily="50" charset="-128"/>
              </a:rPr>
              <a:t>部局等</a:t>
            </a:r>
            <a:endParaRPr lang="en-US" altLang="ja-JP" sz="900" dirty="0">
              <a:solidFill>
                <a:sysClr val="windowText" lastClr="000000"/>
              </a:solidFill>
              <a:latin typeface="Meiryo UI" panose="020B0604030504040204" pitchFamily="50" charset="-128"/>
              <a:ea typeface="Meiryo UI" panose="020B0604030504040204" pitchFamily="50" charset="-128"/>
            </a:endParaRPr>
          </a:p>
          <a:p>
            <a:pPr>
              <a:lnSpc>
                <a:spcPts val="1500"/>
              </a:lnSpc>
            </a:pPr>
            <a:r>
              <a:rPr lang="ja-JP" altLang="en-US" sz="900" dirty="0">
                <a:solidFill>
                  <a:sysClr val="windowText" lastClr="000000"/>
                </a:solidFill>
                <a:latin typeface="Meiryo UI" panose="020B0604030504040204" pitchFamily="50" charset="-128"/>
                <a:ea typeface="Meiryo UI" panose="020B0604030504040204" pitchFamily="50" charset="-128"/>
              </a:rPr>
              <a:t>　 </a:t>
            </a:r>
            <a:r>
              <a:rPr lang="ja-JP" altLang="en-US" sz="900" b="1" dirty="0" smtClean="0">
                <a:solidFill>
                  <a:sysClr val="windowText" lastClr="000000"/>
                </a:solidFill>
                <a:latin typeface="Meiryo UI" panose="020B0604030504040204" pitchFamily="50" charset="-128"/>
                <a:ea typeface="Meiryo UI" panose="020B0604030504040204" pitchFamily="50" charset="-128"/>
              </a:rPr>
              <a:t>約</a:t>
            </a:r>
            <a:r>
              <a:rPr lang="en-US" altLang="ja-JP" sz="900" b="1" dirty="0" smtClean="0">
                <a:solidFill>
                  <a:sysClr val="windowText" lastClr="000000"/>
                </a:solidFill>
                <a:latin typeface="Meiryo UI" panose="020B0604030504040204" pitchFamily="50" charset="-128"/>
                <a:ea typeface="Meiryo UI" panose="020B0604030504040204" pitchFamily="50" charset="-128"/>
              </a:rPr>
              <a:t>13,000</a:t>
            </a:r>
            <a:r>
              <a:rPr lang="ja-JP" altLang="en-US" sz="900" b="1" dirty="0" smtClean="0">
                <a:solidFill>
                  <a:sysClr val="windowText" lastClr="000000"/>
                </a:solidFill>
                <a:latin typeface="Meiryo UI" panose="020B0604030504040204" pitchFamily="50" charset="-128"/>
                <a:ea typeface="Meiryo UI" panose="020B0604030504040204" pitchFamily="50" charset="-128"/>
              </a:rPr>
              <a:t>人</a:t>
            </a:r>
            <a:endParaRPr lang="en-US" altLang="ja-JP" sz="900" b="1" dirty="0" smtClean="0">
              <a:solidFill>
                <a:sysClr val="windowText" lastClr="000000"/>
              </a:solidFill>
              <a:latin typeface="Meiryo UI" panose="020B0604030504040204" pitchFamily="50" charset="-128"/>
              <a:ea typeface="Meiryo UI" panose="020B0604030504040204" pitchFamily="50" charset="-128"/>
            </a:endParaRPr>
          </a:p>
          <a:p>
            <a:endParaRPr lang="en-US" altLang="ja-JP" sz="900" dirty="0">
              <a:solidFill>
                <a:sysClr val="windowText" lastClr="000000"/>
              </a:solidFill>
              <a:latin typeface="Meiryo UI" panose="020B0604030504040204" pitchFamily="50" charset="-128"/>
              <a:ea typeface="Meiryo UI" panose="020B0604030504040204" pitchFamily="50" charset="-128"/>
            </a:endParaRPr>
          </a:p>
          <a:p>
            <a:pPr>
              <a:lnSpc>
                <a:spcPts val="300"/>
              </a:lnSpc>
            </a:pPr>
            <a:endParaRPr lang="en-US" altLang="ja-JP" sz="900" dirty="0">
              <a:solidFill>
                <a:sysClr val="windowText" lastClr="000000"/>
              </a:solidFill>
              <a:latin typeface="Meiryo UI" panose="020B0604030504040204" pitchFamily="50" charset="-128"/>
              <a:ea typeface="Meiryo UI" panose="020B0604030504040204" pitchFamily="50" charset="-128"/>
            </a:endParaRPr>
          </a:p>
          <a:p>
            <a:pPr>
              <a:lnSpc>
                <a:spcPts val="1500"/>
              </a:lnSpc>
            </a:pPr>
            <a:r>
              <a:rPr lang="ja-JP" altLang="en-US" sz="900" dirty="0" smtClean="0">
                <a:solidFill>
                  <a:srgbClr val="0070C0"/>
                </a:solidFill>
                <a:latin typeface="Meiryo UI" panose="020B0604030504040204" pitchFamily="50" charset="-128"/>
                <a:ea typeface="Meiryo UI" panose="020B0604030504040204" pitchFamily="50" charset="-128"/>
              </a:rPr>
              <a:t>●</a:t>
            </a:r>
            <a:r>
              <a:rPr lang="ja-JP" altLang="en-US" sz="900" dirty="0" smtClean="0">
                <a:solidFill>
                  <a:sysClr val="windowText" lastClr="000000"/>
                </a:solidFill>
                <a:latin typeface="Meiryo UI" panose="020B0604030504040204" pitchFamily="50" charset="-128"/>
                <a:ea typeface="Meiryo UI" panose="020B0604030504040204" pitchFamily="50" charset="-128"/>
              </a:rPr>
              <a:t>消防</a:t>
            </a:r>
            <a:endParaRPr lang="en-US" altLang="ja-JP" sz="900" dirty="0">
              <a:solidFill>
                <a:sysClr val="windowText" lastClr="000000"/>
              </a:solidFill>
              <a:latin typeface="Meiryo UI" panose="020B0604030504040204" pitchFamily="50" charset="-128"/>
              <a:ea typeface="Meiryo UI" panose="020B0604030504040204" pitchFamily="50" charset="-128"/>
            </a:endParaRPr>
          </a:p>
          <a:p>
            <a:pPr>
              <a:lnSpc>
                <a:spcPts val="1500"/>
              </a:lnSpc>
            </a:pPr>
            <a:r>
              <a:rPr lang="ja-JP" altLang="en-US" sz="900" dirty="0">
                <a:solidFill>
                  <a:sysClr val="windowText" lastClr="000000"/>
                </a:solidFill>
                <a:latin typeface="Meiryo UI" panose="020B0604030504040204" pitchFamily="50" charset="-128"/>
                <a:ea typeface="Meiryo UI" panose="020B0604030504040204" pitchFamily="50" charset="-128"/>
              </a:rPr>
              <a:t>　 </a:t>
            </a:r>
            <a:r>
              <a:rPr lang="ja-JP" altLang="en-US" sz="900" b="1" dirty="0" smtClean="0">
                <a:solidFill>
                  <a:sysClr val="windowText" lastClr="000000"/>
                </a:solidFill>
                <a:latin typeface="Meiryo UI" panose="020B0604030504040204" pitchFamily="50" charset="-128"/>
                <a:ea typeface="Meiryo UI" panose="020B0604030504040204" pitchFamily="50" charset="-128"/>
              </a:rPr>
              <a:t>約 </a:t>
            </a:r>
            <a:r>
              <a:rPr lang="en-US" altLang="ja-JP" sz="900" b="1" dirty="0" smtClean="0">
                <a:solidFill>
                  <a:sysClr val="windowText" lastClr="000000"/>
                </a:solidFill>
                <a:latin typeface="Meiryo UI" panose="020B0604030504040204" pitchFamily="50" charset="-128"/>
                <a:ea typeface="Meiryo UI" panose="020B0604030504040204" pitchFamily="50" charset="-128"/>
              </a:rPr>
              <a:t>3,500</a:t>
            </a:r>
            <a:r>
              <a:rPr lang="ja-JP" altLang="en-US" sz="900" b="1" dirty="0" smtClean="0">
                <a:solidFill>
                  <a:sysClr val="windowText" lastClr="000000"/>
                </a:solidFill>
                <a:latin typeface="Meiryo UI" panose="020B0604030504040204" pitchFamily="50" charset="-128"/>
                <a:ea typeface="Meiryo UI" panose="020B0604030504040204" pitchFamily="50" charset="-128"/>
              </a:rPr>
              <a:t>人</a:t>
            </a:r>
            <a:endParaRPr lang="en-US" altLang="ja-JP" sz="900" b="1" dirty="0" smtClean="0">
              <a:solidFill>
                <a:sysClr val="windowText" lastClr="000000"/>
              </a:solidFill>
              <a:latin typeface="Meiryo UI" panose="020B0604030504040204" pitchFamily="50" charset="-128"/>
              <a:ea typeface="Meiryo UI" panose="020B0604030504040204" pitchFamily="50" charset="-128"/>
            </a:endParaRPr>
          </a:p>
          <a:p>
            <a:endParaRPr lang="en-US" altLang="ja-JP" sz="900" dirty="0">
              <a:solidFill>
                <a:sysClr val="windowText" lastClr="000000"/>
              </a:solidFill>
              <a:latin typeface="Meiryo UI" panose="020B0604030504040204" pitchFamily="50" charset="-128"/>
              <a:ea typeface="Meiryo UI" panose="020B0604030504040204" pitchFamily="50" charset="-128"/>
            </a:endParaRPr>
          </a:p>
          <a:p>
            <a:pPr>
              <a:lnSpc>
                <a:spcPts val="1500"/>
              </a:lnSpc>
            </a:pPr>
            <a:r>
              <a:rPr lang="ja-JP" altLang="en-US" sz="900" dirty="0" smtClean="0">
                <a:solidFill>
                  <a:srgbClr val="0070C0"/>
                </a:solidFill>
                <a:latin typeface="Meiryo UI" panose="020B0604030504040204" pitchFamily="50" charset="-128"/>
                <a:ea typeface="Meiryo UI" panose="020B0604030504040204" pitchFamily="50" charset="-128"/>
              </a:rPr>
              <a:t>●</a:t>
            </a:r>
            <a:r>
              <a:rPr lang="ja-JP" altLang="en-US" sz="900" dirty="0" smtClean="0">
                <a:solidFill>
                  <a:sysClr val="windowText" lastClr="000000"/>
                </a:solidFill>
                <a:latin typeface="Meiryo UI" panose="020B0604030504040204" pitchFamily="50" charset="-128"/>
                <a:ea typeface="Meiryo UI" panose="020B0604030504040204" pitchFamily="50" charset="-128"/>
              </a:rPr>
              <a:t>ごみ収集、保育所、</a:t>
            </a:r>
            <a:endParaRPr lang="en-US" altLang="ja-JP" sz="900" dirty="0" smtClean="0">
              <a:solidFill>
                <a:sysClr val="windowText" lastClr="000000"/>
              </a:solidFill>
              <a:latin typeface="Meiryo UI" panose="020B0604030504040204" pitchFamily="50" charset="-128"/>
              <a:ea typeface="Meiryo UI" panose="020B0604030504040204" pitchFamily="50" charset="-128"/>
            </a:endParaRPr>
          </a:p>
          <a:p>
            <a:pPr>
              <a:lnSpc>
                <a:spcPts val="1500"/>
              </a:lnSpc>
            </a:pPr>
            <a:r>
              <a:rPr lang="ja-JP" altLang="en-US" sz="900" dirty="0">
                <a:solidFill>
                  <a:sysClr val="windowText" lastClr="000000"/>
                </a:solidFill>
                <a:latin typeface="Meiryo UI" panose="020B0604030504040204" pitchFamily="50" charset="-128"/>
                <a:ea typeface="Meiryo UI" panose="020B0604030504040204" pitchFamily="50" charset="-128"/>
              </a:rPr>
              <a:t>　 </a:t>
            </a:r>
            <a:r>
              <a:rPr lang="ja-JP" altLang="en-US" sz="900" dirty="0" smtClean="0">
                <a:solidFill>
                  <a:sysClr val="windowText" lastClr="000000"/>
                </a:solidFill>
                <a:latin typeface="Meiryo UI" panose="020B0604030504040204" pitchFamily="50" charset="-128"/>
                <a:ea typeface="Meiryo UI" panose="020B0604030504040204" pitchFamily="50" charset="-128"/>
              </a:rPr>
              <a:t>水道、学校園　　等</a:t>
            </a:r>
            <a:r>
              <a:rPr lang="ja-JP" altLang="en-US" sz="900" dirty="0">
                <a:solidFill>
                  <a:sysClr val="windowText" lastClr="000000"/>
                </a:solidFill>
                <a:latin typeface="Meiryo UI" panose="020B0604030504040204" pitchFamily="50" charset="-128"/>
                <a:ea typeface="Meiryo UI" panose="020B0604030504040204" pitchFamily="50" charset="-128"/>
              </a:rPr>
              <a:t>　</a:t>
            </a:r>
            <a:endParaRPr lang="en-US" altLang="ja-JP" sz="900" dirty="0">
              <a:solidFill>
                <a:sysClr val="windowText" lastClr="000000"/>
              </a:solidFill>
              <a:latin typeface="Meiryo UI" panose="020B0604030504040204" pitchFamily="50" charset="-128"/>
              <a:ea typeface="Meiryo UI" panose="020B0604030504040204" pitchFamily="50" charset="-128"/>
            </a:endParaRPr>
          </a:p>
          <a:p>
            <a:pPr>
              <a:lnSpc>
                <a:spcPts val="1500"/>
              </a:lnSpc>
            </a:pPr>
            <a:r>
              <a:rPr lang="ja-JP" altLang="en-US" sz="900" dirty="0">
                <a:solidFill>
                  <a:sysClr val="windowText" lastClr="000000"/>
                </a:solidFill>
                <a:latin typeface="Meiryo UI" panose="020B0604030504040204" pitchFamily="50" charset="-128"/>
                <a:ea typeface="Meiryo UI" panose="020B0604030504040204" pitchFamily="50" charset="-128"/>
              </a:rPr>
              <a:t>　</a:t>
            </a:r>
            <a:r>
              <a:rPr lang="ja-JP" altLang="en-US" sz="900" dirty="0" smtClean="0">
                <a:solidFill>
                  <a:sysClr val="windowText" lastClr="000000"/>
                </a:solidFill>
                <a:latin typeface="Meiryo UI" panose="020B0604030504040204" pitchFamily="50" charset="-128"/>
                <a:ea typeface="Meiryo UI" panose="020B0604030504040204" pitchFamily="50" charset="-128"/>
              </a:rPr>
              <a:t> </a:t>
            </a:r>
            <a:r>
              <a:rPr lang="ja-JP" altLang="en-US" sz="900" b="1" dirty="0" smtClean="0">
                <a:solidFill>
                  <a:sysClr val="windowText" lastClr="000000"/>
                </a:solidFill>
                <a:latin typeface="Meiryo UI" panose="020B0604030504040204" pitchFamily="50" charset="-128"/>
                <a:ea typeface="Meiryo UI" panose="020B0604030504040204" pitchFamily="50" charset="-128"/>
              </a:rPr>
              <a:t>約</a:t>
            </a:r>
            <a:r>
              <a:rPr lang="en-US" altLang="ja-JP" sz="900" b="1" dirty="0" smtClean="0">
                <a:solidFill>
                  <a:sysClr val="windowText" lastClr="000000"/>
                </a:solidFill>
                <a:latin typeface="Meiryo UI" panose="020B0604030504040204" pitchFamily="50" charset="-128"/>
                <a:ea typeface="Meiryo UI" panose="020B0604030504040204" pitchFamily="50" charset="-128"/>
              </a:rPr>
              <a:t>18,800</a:t>
            </a:r>
            <a:r>
              <a:rPr lang="ja-JP" altLang="en-US" sz="900" b="1" dirty="0" smtClean="0">
                <a:solidFill>
                  <a:sysClr val="windowText" lastClr="000000"/>
                </a:solidFill>
                <a:latin typeface="Meiryo UI" panose="020B0604030504040204" pitchFamily="50" charset="-128"/>
                <a:ea typeface="Meiryo UI" panose="020B0604030504040204" pitchFamily="50" charset="-128"/>
              </a:rPr>
              <a:t>人</a:t>
            </a:r>
            <a:endParaRPr lang="en-US" altLang="ja-JP" sz="900" b="1" dirty="0">
              <a:solidFill>
                <a:sysClr val="windowText" lastClr="000000"/>
              </a:solidFill>
              <a:latin typeface="Meiryo UI" panose="020B0604030504040204" pitchFamily="50" charset="-128"/>
              <a:ea typeface="Meiryo UI" panose="020B0604030504040204" pitchFamily="50" charset="-128"/>
            </a:endParaRPr>
          </a:p>
          <a:p>
            <a:r>
              <a:rPr lang="ja-JP" altLang="en-US" sz="900" dirty="0">
                <a:solidFill>
                  <a:sysClr val="windowText" lastClr="000000"/>
                </a:solidFill>
                <a:latin typeface="Meiryo UI" panose="020B0604030504040204" pitchFamily="50" charset="-128"/>
                <a:ea typeface="Meiryo UI" panose="020B0604030504040204" pitchFamily="50" charset="-128"/>
              </a:rPr>
              <a:t>　</a:t>
            </a:r>
          </a:p>
        </p:txBody>
      </p:sp>
      <p:sp>
        <p:nvSpPr>
          <p:cNvPr id="115" name="角丸四角形 114"/>
          <p:cNvSpPr/>
          <p:nvPr/>
        </p:nvSpPr>
        <p:spPr>
          <a:xfrm>
            <a:off x="404261" y="4152415"/>
            <a:ext cx="1247371" cy="238284"/>
          </a:xfrm>
          <a:prstGeom prst="roundRect">
            <a:avLst>
              <a:gd name="adj" fmla="val 0"/>
            </a:avLst>
          </a:prstGeom>
          <a:solidFill>
            <a:srgbClr val="FFCC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内　訳</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116" name="角丸四角形 115"/>
          <p:cNvSpPr/>
          <p:nvPr/>
        </p:nvSpPr>
        <p:spPr>
          <a:xfrm>
            <a:off x="2426460" y="3509342"/>
            <a:ext cx="2686405" cy="216000"/>
          </a:xfrm>
          <a:prstGeom prst="roundRect">
            <a:avLst>
              <a:gd name="adj" fmla="val 39290"/>
            </a:avLst>
          </a:prstGeom>
          <a:solidFill>
            <a:srgbClr val="93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特別</a:t>
            </a:r>
            <a:r>
              <a:rPr lang="ja-JP" altLang="en-US" sz="1100" b="1" dirty="0" smtClean="0">
                <a:solidFill>
                  <a:schemeClr val="bg1"/>
                </a:solidFill>
                <a:latin typeface="Meiryo UI" panose="020B0604030504040204" pitchFamily="50" charset="-128"/>
                <a:ea typeface="Meiryo UI" panose="020B0604030504040204" pitchFamily="50" charset="-128"/>
              </a:rPr>
              <a:t>区等　約</a:t>
            </a:r>
            <a:r>
              <a:rPr lang="en-US" altLang="ja-JP" sz="1100" b="1" dirty="0" smtClean="0">
                <a:solidFill>
                  <a:schemeClr val="bg1"/>
                </a:solidFill>
                <a:latin typeface="Meiryo UI" panose="020B0604030504040204" pitchFamily="50" charset="-128"/>
                <a:ea typeface="Meiryo UI" panose="020B0604030504040204" pitchFamily="50" charset="-128"/>
              </a:rPr>
              <a:t>15,800</a:t>
            </a:r>
            <a:r>
              <a:rPr lang="ja-JP" altLang="en-US" sz="1100" b="1" dirty="0" smtClean="0">
                <a:solidFill>
                  <a:schemeClr val="bg1"/>
                </a:solidFill>
                <a:latin typeface="Meiryo UI" panose="020B0604030504040204" pitchFamily="50" charset="-128"/>
                <a:ea typeface="Meiryo UI" panose="020B0604030504040204" pitchFamily="50" charset="-128"/>
              </a:rPr>
              <a:t>人</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74362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正方形/長方形 305"/>
          <p:cNvSpPr/>
          <p:nvPr/>
        </p:nvSpPr>
        <p:spPr>
          <a:xfrm>
            <a:off x="254938" y="3874710"/>
            <a:ext cx="9450571" cy="265063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098"/>
              </a:lnSpc>
              <a:spcBef>
                <a:spcPts val="599"/>
              </a:spcBef>
            </a:pPr>
            <a:endParaRPr lang="en-US" altLang="ja-JP" sz="10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98"/>
              </a:lnSpc>
              <a:spcBef>
                <a:spcPts val="599"/>
              </a:spcBef>
            </a:pPr>
            <a:endParaRPr lang="en-US" altLang="ja-JP" sz="10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98"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998"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0" name="正方形/長方形 19"/>
          <p:cNvSpPr/>
          <p:nvPr/>
        </p:nvSpPr>
        <p:spPr>
          <a:xfrm>
            <a:off x="5539227" y="916750"/>
            <a:ext cx="4166283" cy="301019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098"/>
              </a:lnSpc>
              <a:spcBef>
                <a:spcPts val="599"/>
              </a:spcBef>
            </a:pPr>
            <a:endParaRPr lang="en-US" altLang="ja-JP" sz="10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98"/>
              </a:lnSpc>
              <a:spcBef>
                <a:spcPts val="599"/>
              </a:spcBef>
            </a:pPr>
            <a:endParaRPr lang="en-US" altLang="ja-JP" sz="10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98"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998"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1" name="角丸四角形 20"/>
          <p:cNvSpPr/>
          <p:nvPr/>
        </p:nvSpPr>
        <p:spPr>
          <a:xfrm>
            <a:off x="5746346" y="980729"/>
            <a:ext cx="3457848" cy="1656184"/>
          </a:xfrm>
          <a:prstGeom prst="roundRect">
            <a:avLst>
              <a:gd name="adj" fmla="val 121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○地域コミュニティを維持するため、行政区域</a:t>
            </a:r>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で</a:t>
            </a:r>
            <a:endParaRPr lang="en-US" altLang="ja-JP"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ある</a:t>
            </a:r>
            <a:r>
              <a:rPr lang="ja-JP" altLang="en-US"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地域自治区を現在の</a:t>
            </a:r>
            <a:r>
              <a:rPr lang="en-US" altLang="ja-JP"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24</a:t>
            </a:r>
            <a:r>
              <a:rPr lang="ja-JP" altLang="en-US"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区単位で</a:t>
            </a:r>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設置</a:t>
            </a:r>
            <a:endParaRPr lang="en-US" altLang="ja-JP"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5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〇利便性</a:t>
            </a:r>
            <a:r>
              <a:rPr lang="ja-JP" altLang="en-US"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を維持するため</a:t>
            </a:r>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現在の区</a:t>
            </a:r>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役所（地域自</a:t>
            </a:r>
            <a:endParaRPr lang="en-US" altLang="ja-JP"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治区の事務所）で窓口サービス、保健福祉セン</a:t>
            </a:r>
            <a:endParaRPr lang="en-US" altLang="ja-JP"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ター、地域活動支援を引き続き実施</a:t>
            </a:r>
            <a:endParaRPr lang="en-US" altLang="ja-JP"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区役所は、現在の名称のままとする</a:t>
            </a:r>
            <a:endParaRPr lang="en-US" altLang="ja-JP"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5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〇</a:t>
            </a:r>
            <a:r>
              <a:rPr lang="ja-JP" altLang="en-US"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地域住民の意見</a:t>
            </a:r>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を</a:t>
            </a:r>
            <a:r>
              <a:rPr lang="ja-JP" altLang="en-US"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区政</a:t>
            </a:r>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に</a:t>
            </a:r>
            <a:r>
              <a:rPr lang="ja-JP" altLang="en-US"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反映するため</a:t>
            </a:r>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、地域自</a:t>
            </a:r>
            <a:endParaRPr lang="en-US" altLang="ja-JP"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marL="179388" indent="-179388"/>
            <a:r>
              <a:rPr lang="ja-JP" altLang="en-US"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治区に地域協</a:t>
            </a:r>
            <a:r>
              <a:rPr lang="ja-JP" altLang="en-US"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議会を</a:t>
            </a:r>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設置</a:t>
            </a:r>
            <a:endParaRPr lang="ja-JP" altLang="en-US"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22" name="角丸四角形 21"/>
          <p:cNvSpPr/>
          <p:nvPr/>
        </p:nvSpPr>
        <p:spPr>
          <a:xfrm>
            <a:off x="5530346" y="483626"/>
            <a:ext cx="3106556" cy="360000"/>
          </a:xfrm>
          <a:prstGeom prst="roundRect">
            <a:avLst/>
          </a:prstGeom>
          <a:solidFill>
            <a:schemeClr val="accent4">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地域自治区・区役所・地域協議会</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2" name="正方形/長方形 171"/>
          <p:cNvSpPr/>
          <p:nvPr/>
        </p:nvSpPr>
        <p:spPr>
          <a:xfrm>
            <a:off x="488504" y="4493084"/>
            <a:ext cx="369332" cy="406983"/>
          </a:xfrm>
          <a:prstGeom prst="rect">
            <a:avLst/>
          </a:prstGeom>
          <a:solidFill>
            <a:srgbClr val="FF6600"/>
          </a:solidFill>
        </p:spPr>
        <p:txBody>
          <a:bodyPr vert="eaVert" wrap="square">
            <a:spAutoFit/>
          </a:bodyPr>
          <a:lstStyle/>
          <a:p>
            <a:r>
              <a:rPr lang="ja-JP" altLang="en-US" sz="1200" b="1" dirty="0" smtClean="0">
                <a:solidFill>
                  <a:schemeClr val="bg1"/>
                </a:solidFill>
                <a:latin typeface="Meiryo UI" panose="020B0604030504040204" pitchFamily="50" charset="-128"/>
                <a:ea typeface="Meiryo UI" panose="020B0604030504040204" pitchFamily="50" charset="-128"/>
              </a:rPr>
              <a:t>現在</a:t>
            </a:r>
            <a:endParaRPr lang="ja-JP" altLang="en-US" sz="1200" b="1" dirty="0">
              <a:solidFill>
                <a:schemeClr val="bg1"/>
              </a:solidFill>
              <a:latin typeface="Meiryo UI" panose="020B0604030504040204" pitchFamily="50" charset="-128"/>
              <a:ea typeface="Meiryo UI" panose="020B0604030504040204" pitchFamily="50" charset="-128"/>
            </a:endParaRPr>
          </a:p>
        </p:txBody>
      </p:sp>
      <p:grpSp>
        <p:nvGrpSpPr>
          <p:cNvPr id="175" name="グループ化 174"/>
          <p:cNvGrpSpPr/>
          <p:nvPr/>
        </p:nvGrpSpPr>
        <p:grpSpPr>
          <a:xfrm>
            <a:off x="1498345" y="4261275"/>
            <a:ext cx="6011999" cy="706981"/>
            <a:chOff x="3330190" y="11559600"/>
            <a:chExt cx="6011999" cy="729523"/>
          </a:xfrm>
        </p:grpSpPr>
        <p:grpSp>
          <p:nvGrpSpPr>
            <p:cNvPr id="176" name="グループ化 175"/>
            <p:cNvGrpSpPr/>
            <p:nvPr/>
          </p:nvGrpSpPr>
          <p:grpSpPr>
            <a:xfrm>
              <a:off x="3330190" y="11749178"/>
              <a:ext cx="6011999" cy="539945"/>
              <a:chOff x="3330190" y="11749178"/>
              <a:chExt cx="6011999" cy="539945"/>
            </a:xfrm>
          </p:grpSpPr>
          <p:sp>
            <p:nvSpPr>
              <p:cNvPr id="205" name="正方形/長方形 204"/>
              <p:cNvSpPr/>
              <p:nvPr/>
            </p:nvSpPr>
            <p:spPr>
              <a:xfrm>
                <a:off x="3330190" y="11749178"/>
                <a:ext cx="216000" cy="53994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accent6">
                        <a:lumMod val="50000"/>
                      </a:schemeClr>
                    </a:solidFill>
                    <a:latin typeface="Meiryo UI" panose="020B0604030504040204" pitchFamily="50" charset="-128"/>
                    <a:ea typeface="Meiryo UI" panose="020B0604030504040204" pitchFamily="50" charset="-128"/>
                  </a:rPr>
                  <a:t>此花</a:t>
                </a:r>
                <a:endParaRPr kumimoji="1" lang="ja-JP" altLang="en-US" sz="11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06" name="正方形/長方形 205"/>
              <p:cNvSpPr/>
              <p:nvPr/>
            </p:nvSpPr>
            <p:spPr>
              <a:xfrm>
                <a:off x="3582191" y="11749178"/>
                <a:ext cx="216000" cy="53994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accent6">
                        <a:lumMod val="50000"/>
                      </a:schemeClr>
                    </a:solidFill>
                    <a:latin typeface="Meiryo UI" panose="020B0604030504040204" pitchFamily="50" charset="-128"/>
                    <a:ea typeface="Meiryo UI" panose="020B0604030504040204" pitchFamily="50" charset="-128"/>
                  </a:rPr>
                  <a:t>港</a:t>
                </a:r>
                <a:endParaRPr kumimoji="1" lang="ja-JP" altLang="en-US" sz="11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07" name="正方形/長方形 206"/>
              <p:cNvSpPr/>
              <p:nvPr/>
            </p:nvSpPr>
            <p:spPr>
              <a:xfrm>
                <a:off x="3834190" y="11749178"/>
                <a:ext cx="216000" cy="53994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accent6">
                        <a:lumMod val="50000"/>
                      </a:schemeClr>
                    </a:solidFill>
                    <a:latin typeface="Meiryo UI" panose="020B0604030504040204" pitchFamily="50" charset="-128"/>
                    <a:ea typeface="Meiryo UI" panose="020B0604030504040204" pitchFamily="50" charset="-128"/>
                  </a:rPr>
                  <a:t>西淀川</a:t>
                </a:r>
                <a:endParaRPr kumimoji="1" lang="ja-JP" altLang="en-US" sz="11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08" name="正方形/長方形 207"/>
              <p:cNvSpPr/>
              <p:nvPr/>
            </p:nvSpPr>
            <p:spPr>
              <a:xfrm>
                <a:off x="4086190" y="11749178"/>
                <a:ext cx="216000" cy="53994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accent6">
                        <a:lumMod val="50000"/>
                      </a:schemeClr>
                    </a:solidFill>
                    <a:latin typeface="Meiryo UI" panose="020B0604030504040204" pitchFamily="50" charset="-128"/>
                    <a:ea typeface="Meiryo UI" panose="020B0604030504040204" pitchFamily="50" charset="-128"/>
                  </a:rPr>
                  <a:t>淀川</a:t>
                </a:r>
                <a:endParaRPr kumimoji="1" lang="ja-JP" altLang="en-US" sz="11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09" name="正方形/長方形 208"/>
              <p:cNvSpPr/>
              <p:nvPr/>
            </p:nvSpPr>
            <p:spPr>
              <a:xfrm>
                <a:off x="4338190" y="11749178"/>
                <a:ext cx="216000" cy="53994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accent6">
                        <a:lumMod val="50000"/>
                      </a:schemeClr>
                    </a:solidFill>
                    <a:latin typeface="Meiryo UI" panose="020B0604030504040204" pitchFamily="50" charset="-128"/>
                    <a:ea typeface="Meiryo UI" panose="020B0604030504040204" pitchFamily="50" charset="-128"/>
                  </a:rPr>
                  <a:t>東淀川</a:t>
                </a:r>
                <a:endParaRPr kumimoji="1" lang="ja-JP" altLang="en-US" sz="11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10" name="正方形/長方形 209"/>
              <p:cNvSpPr/>
              <p:nvPr/>
            </p:nvSpPr>
            <p:spPr>
              <a:xfrm>
                <a:off x="4590190" y="11749178"/>
                <a:ext cx="216000" cy="53994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accent6">
                        <a:lumMod val="50000"/>
                      </a:schemeClr>
                    </a:solidFill>
                    <a:latin typeface="Meiryo UI" panose="020B0604030504040204" pitchFamily="50" charset="-128"/>
                    <a:ea typeface="Meiryo UI" panose="020B0604030504040204" pitchFamily="50" charset="-128"/>
                  </a:rPr>
                  <a:t>北</a:t>
                </a:r>
                <a:endParaRPr kumimoji="1" lang="ja-JP" altLang="en-US" sz="11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11" name="正方形/長方形 210"/>
              <p:cNvSpPr/>
              <p:nvPr/>
            </p:nvSpPr>
            <p:spPr>
              <a:xfrm>
                <a:off x="4842190" y="11749178"/>
                <a:ext cx="216000" cy="53994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accent6">
                        <a:lumMod val="50000"/>
                      </a:schemeClr>
                    </a:solidFill>
                    <a:latin typeface="Meiryo UI" panose="020B0604030504040204" pitchFamily="50" charset="-128"/>
                    <a:ea typeface="Meiryo UI" panose="020B0604030504040204" pitchFamily="50" charset="-128"/>
                  </a:rPr>
                  <a:t>都島</a:t>
                </a:r>
                <a:endParaRPr kumimoji="1" lang="ja-JP" altLang="en-US" sz="11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12" name="正方形/長方形 211"/>
              <p:cNvSpPr/>
              <p:nvPr/>
            </p:nvSpPr>
            <p:spPr>
              <a:xfrm>
                <a:off x="5094190" y="11749178"/>
                <a:ext cx="216000" cy="53994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accent6">
                        <a:lumMod val="50000"/>
                      </a:schemeClr>
                    </a:solidFill>
                    <a:latin typeface="Meiryo UI" panose="020B0604030504040204" pitchFamily="50" charset="-128"/>
                    <a:ea typeface="Meiryo UI" panose="020B0604030504040204" pitchFamily="50" charset="-128"/>
                  </a:rPr>
                  <a:t>福島</a:t>
                </a:r>
                <a:endParaRPr kumimoji="1" lang="ja-JP" altLang="en-US" sz="11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13" name="正方形/長方形 212"/>
              <p:cNvSpPr/>
              <p:nvPr/>
            </p:nvSpPr>
            <p:spPr>
              <a:xfrm>
                <a:off x="5346190" y="11749178"/>
                <a:ext cx="216000" cy="53994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accent6">
                        <a:lumMod val="50000"/>
                      </a:schemeClr>
                    </a:solidFill>
                    <a:latin typeface="Meiryo UI" panose="020B0604030504040204" pitchFamily="50" charset="-128"/>
                    <a:ea typeface="Meiryo UI" panose="020B0604030504040204" pitchFamily="50" charset="-128"/>
                  </a:rPr>
                  <a:t>東成</a:t>
                </a:r>
                <a:endParaRPr kumimoji="1" lang="ja-JP" altLang="en-US" sz="11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14" name="正方形/長方形 213"/>
              <p:cNvSpPr/>
              <p:nvPr/>
            </p:nvSpPr>
            <p:spPr>
              <a:xfrm>
                <a:off x="5598190" y="11749178"/>
                <a:ext cx="216000" cy="53994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b="1" dirty="0" smtClean="0">
                    <a:solidFill>
                      <a:schemeClr val="accent6">
                        <a:lumMod val="50000"/>
                      </a:schemeClr>
                    </a:solidFill>
                    <a:latin typeface="Meiryo UI" panose="020B0604030504040204" pitchFamily="50" charset="-128"/>
                    <a:ea typeface="Meiryo UI" panose="020B0604030504040204" pitchFamily="50" charset="-128"/>
                  </a:rPr>
                  <a:t>旭</a:t>
                </a:r>
                <a:endParaRPr kumimoji="1" lang="ja-JP" altLang="en-US" sz="11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15" name="正方形/長方形 214"/>
              <p:cNvSpPr/>
              <p:nvPr/>
            </p:nvSpPr>
            <p:spPr>
              <a:xfrm>
                <a:off x="5850190" y="11749178"/>
                <a:ext cx="216000" cy="53994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b="1" dirty="0">
                    <a:solidFill>
                      <a:schemeClr val="accent6">
                        <a:lumMod val="50000"/>
                      </a:schemeClr>
                    </a:solidFill>
                    <a:latin typeface="Meiryo UI" panose="020B0604030504040204" pitchFamily="50" charset="-128"/>
                    <a:ea typeface="Meiryo UI" panose="020B0604030504040204" pitchFamily="50" charset="-128"/>
                  </a:rPr>
                  <a:t>城東</a:t>
                </a:r>
                <a:endParaRPr kumimoji="1" lang="ja-JP" altLang="en-US" sz="11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16" name="正方形/長方形 215"/>
              <p:cNvSpPr/>
              <p:nvPr/>
            </p:nvSpPr>
            <p:spPr>
              <a:xfrm>
                <a:off x="6102191" y="11749178"/>
                <a:ext cx="216000" cy="53994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accent6">
                        <a:lumMod val="50000"/>
                      </a:schemeClr>
                    </a:solidFill>
                    <a:latin typeface="Meiryo UI" panose="020B0604030504040204" pitchFamily="50" charset="-128"/>
                    <a:ea typeface="Meiryo UI" panose="020B0604030504040204" pitchFamily="50" charset="-128"/>
                  </a:rPr>
                  <a:t>鶴見</a:t>
                </a:r>
                <a:endParaRPr kumimoji="1" lang="ja-JP" altLang="en-US" sz="11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17" name="正方形/長方形 216"/>
              <p:cNvSpPr/>
              <p:nvPr/>
            </p:nvSpPr>
            <p:spPr>
              <a:xfrm>
                <a:off x="6354190" y="11749178"/>
                <a:ext cx="216000" cy="53994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accent6">
                        <a:lumMod val="50000"/>
                      </a:schemeClr>
                    </a:solidFill>
                    <a:latin typeface="Meiryo UI" panose="020B0604030504040204" pitchFamily="50" charset="-128"/>
                    <a:ea typeface="Meiryo UI" panose="020B0604030504040204" pitchFamily="50" charset="-128"/>
                  </a:rPr>
                  <a:t>中央</a:t>
                </a:r>
                <a:endParaRPr kumimoji="1" lang="ja-JP" altLang="en-US" sz="11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18" name="正方形/長方形 217"/>
              <p:cNvSpPr/>
              <p:nvPr/>
            </p:nvSpPr>
            <p:spPr>
              <a:xfrm>
                <a:off x="6606190" y="11749178"/>
                <a:ext cx="216000" cy="53994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accent6">
                        <a:lumMod val="50000"/>
                      </a:schemeClr>
                    </a:solidFill>
                    <a:latin typeface="Meiryo UI" panose="020B0604030504040204" pitchFamily="50" charset="-128"/>
                    <a:ea typeface="Meiryo UI" panose="020B0604030504040204" pitchFamily="50" charset="-128"/>
                  </a:rPr>
                  <a:t>西</a:t>
                </a:r>
                <a:endParaRPr kumimoji="1" lang="ja-JP" altLang="en-US" sz="11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19" name="正方形/長方形 218"/>
              <p:cNvSpPr/>
              <p:nvPr/>
            </p:nvSpPr>
            <p:spPr>
              <a:xfrm>
                <a:off x="6858190" y="11749178"/>
                <a:ext cx="216000" cy="53994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accent6">
                        <a:lumMod val="50000"/>
                      </a:schemeClr>
                    </a:solidFill>
                    <a:latin typeface="Meiryo UI" panose="020B0604030504040204" pitchFamily="50" charset="-128"/>
                    <a:ea typeface="Meiryo UI" panose="020B0604030504040204" pitchFamily="50" charset="-128"/>
                  </a:rPr>
                  <a:t>大正</a:t>
                </a:r>
                <a:endParaRPr kumimoji="1" lang="ja-JP" altLang="en-US" sz="11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20" name="正方形/長方形 219"/>
              <p:cNvSpPr/>
              <p:nvPr/>
            </p:nvSpPr>
            <p:spPr>
              <a:xfrm>
                <a:off x="7110190" y="11749178"/>
                <a:ext cx="216000" cy="53994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accent6">
                        <a:lumMod val="50000"/>
                      </a:schemeClr>
                    </a:solidFill>
                    <a:latin typeface="Meiryo UI" panose="020B0604030504040204" pitchFamily="50" charset="-128"/>
                    <a:ea typeface="Meiryo UI" panose="020B0604030504040204" pitchFamily="50" charset="-128"/>
                  </a:rPr>
                  <a:t>浪速</a:t>
                </a:r>
                <a:endParaRPr kumimoji="1" lang="ja-JP" altLang="en-US" sz="11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21" name="正方形/長方形 220"/>
              <p:cNvSpPr/>
              <p:nvPr/>
            </p:nvSpPr>
            <p:spPr>
              <a:xfrm>
                <a:off x="7362191" y="11749178"/>
                <a:ext cx="216000" cy="53994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accent6">
                        <a:lumMod val="50000"/>
                      </a:schemeClr>
                    </a:solidFill>
                    <a:latin typeface="Meiryo UI" panose="020B0604030504040204" pitchFamily="50" charset="-128"/>
                    <a:ea typeface="Meiryo UI" panose="020B0604030504040204" pitchFamily="50" charset="-128"/>
                  </a:rPr>
                  <a:t>住之江</a:t>
                </a:r>
                <a:endParaRPr kumimoji="1" lang="ja-JP" altLang="en-US" sz="11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22" name="正方形/長方形 221"/>
              <p:cNvSpPr/>
              <p:nvPr/>
            </p:nvSpPr>
            <p:spPr>
              <a:xfrm>
                <a:off x="7614190" y="11749178"/>
                <a:ext cx="216000" cy="53994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accent6">
                        <a:lumMod val="50000"/>
                      </a:schemeClr>
                    </a:solidFill>
                    <a:latin typeface="Meiryo UI" panose="020B0604030504040204" pitchFamily="50" charset="-128"/>
                    <a:ea typeface="Meiryo UI" panose="020B0604030504040204" pitchFamily="50" charset="-128"/>
                  </a:rPr>
                  <a:t>住吉</a:t>
                </a:r>
                <a:endParaRPr kumimoji="1" lang="ja-JP" altLang="en-US" sz="11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23" name="正方形/長方形 222"/>
              <p:cNvSpPr/>
              <p:nvPr/>
            </p:nvSpPr>
            <p:spPr>
              <a:xfrm>
                <a:off x="7866190" y="11749178"/>
                <a:ext cx="216000" cy="53994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accent6">
                        <a:lumMod val="50000"/>
                      </a:schemeClr>
                    </a:solidFill>
                    <a:latin typeface="Meiryo UI" panose="020B0604030504040204" pitchFamily="50" charset="-128"/>
                    <a:ea typeface="Meiryo UI" panose="020B0604030504040204" pitchFamily="50" charset="-128"/>
                  </a:rPr>
                  <a:t>西成</a:t>
                </a:r>
                <a:endParaRPr kumimoji="1" lang="ja-JP" altLang="en-US" sz="11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24" name="正方形/長方形 223"/>
              <p:cNvSpPr/>
              <p:nvPr/>
            </p:nvSpPr>
            <p:spPr>
              <a:xfrm>
                <a:off x="8118190" y="11749178"/>
                <a:ext cx="216000" cy="53994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b="1" dirty="0" smtClean="0">
                    <a:solidFill>
                      <a:schemeClr val="accent6">
                        <a:lumMod val="50000"/>
                      </a:schemeClr>
                    </a:solidFill>
                    <a:latin typeface="Meiryo UI" panose="020B0604030504040204" pitchFamily="50" charset="-128"/>
                    <a:ea typeface="Meiryo UI" panose="020B0604030504040204" pitchFamily="50" charset="-128"/>
                  </a:rPr>
                  <a:t>天王寺</a:t>
                </a:r>
                <a:endParaRPr kumimoji="1" lang="ja-JP" altLang="en-US" sz="11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25" name="正方形/長方形 224"/>
              <p:cNvSpPr/>
              <p:nvPr/>
            </p:nvSpPr>
            <p:spPr>
              <a:xfrm>
                <a:off x="8370189" y="11749178"/>
                <a:ext cx="216000" cy="53994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accent6">
                        <a:lumMod val="50000"/>
                      </a:schemeClr>
                    </a:solidFill>
                    <a:latin typeface="Meiryo UI" panose="020B0604030504040204" pitchFamily="50" charset="-128"/>
                    <a:ea typeface="Meiryo UI" panose="020B0604030504040204" pitchFamily="50" charset="-128"/>
                  </a:rPr>
                  <a:t>生野</a:t>
                </a:r>
                <a:endParaRPr kumimoji="1" lang="ja-JP" altLang="en-US" sz="11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26" name="正方形/長方形 225"/>
              <p:cNvSpPr/>
              <p:nvPr/>
            </p:nvSpPr>
            <p:spPr>
              <a:xfrm>
                <a:off x="8622190" y="11749178"/>
                <a:ext cx="216000" cy="53994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accent6">
                        <a:lumMod val="50000"/>
                      </a:schemeClr>
                    </a:solidFill>
                    <a:latin typeface="Meiryo UI" panose="020B0604030504040204" pitchFamily="50" charset="-128"/>
                    <a:ea typeface="Meiryo UI" panose="020B0604030504040204" pitchFamily="50" charset="-128"/>
                  </a:rPr>
                  <a:t>阿倍野</a:t>
                </a:r>
                <a:endParaRPr kumimoji="1" lang="ja-JP" altLang="en-US" sz="11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27" name="正方形/長方形 226"/>
              <p:cNvSpPr/>
              <p:nvPr/>
            </p:nvSpPr>
            <p:spPr>
              <a:xfrm>
                <a:off x="8874189" y="11749178"/>
                <a:ext cx="216000" cy="53994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accent6">
                        <a:lumMod val="50000"/>
                      </a:schemeClr>
                    </a:solidFill>
                    <a:latin typeface="Meiryo UI" panose="020B0604030504040204" pitchFamily="50" charset="-128"/>
                    <a:ea typeface="Meiryo UI" panose="020B0604030504040204" pitchFamily="50" charset="-128"/>
                  </a:rPr>
                  <a:t>東住吉</a:t>
                </a:r>
                <a:endParaRPr kumimoji="1" lang="ja-JP" altLang="en-US" sz="11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28" name="正方形/長方形 227"/>
              <p:cNvSpPr/>
              <p:nvPr/>
            </p:nvSpPr>
            <p:spPr>
              <a:xfrm>
                <a:off x="9126189" y="11749178"/>
                <a:ext cx="216000" cy="539945"/>
              </a:xfrm>
              <a:prstGeom prst="rect">
                <a:avLst/>
              </a:prstGeom>
              <a:solidFill>
                <a:schemeClr val="bg1"/>
              </a:solid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accent6">
                        <a:lumMod val="50000"/>
                      </a:schemeClr>
                    </a:solidFill>
                    <a:latin typeface="Meiryo UI" panose="020B0604030504040204" pitchFamily="50" charset="-128"/>
                    <a:ea typeface="Meiryo UI" panose="020B0604030504040204" pitchFamily="50" charset="-128"/>
                  </a:rPr>
                  <a:t>平野</a:t>
                </a:r>
                <a:endParaRPr kumimoji="1" lang="ja-JP" altLang="en-US" sz="1100" b="1" dirty="0">
                  <a:solidFill>
                    <a:schemeClr val="accent6">
                      <a:lumMod val="50000"/>
                    </a:schemeClr>
                  </a:solidFill>
                  <a:latin typeface="Meiryo UI" panose="020B0604030504040204" pitchFamily="50" charset="-128"/>
                  <a:ea typeface="Meiryo UI" panose="020B0604030504040204" pitchFamily="50" charset="-128"/>
                </a:endParaRPr>
              </a:p>
            </p:txBody>
          </p:sp>
        </p:grpSp>
        <p:cxnSp>
          <p:nvCxnSpPr>
            <p:cNvPr id="177" name="直線コネクタ 176"/>
            <p:cNvCxnSpPr/>
            <p:nvPr/>
          </p:nvCxnSpPr>
          <p:spPr>
            <a:xfrm flipV="1">
              <a:off x="3438000" y="11644784"/>
              <a:ext cx="5796000" cy="9718"/>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grpSp>
          <p:nvGrpSpPr>
            <p:cNvPr id="178" name="グループ化 177"/>
            <p:cNvGrpSpPr/>
            <p:nvPr/>
          </p:nvGrpSpPr>
          <p:grpSpPr>
            <a:xfrm>
              <a:off x="3438000" y="11559600"/>
              <a:ext cx="5796000" cy="194400"/>
              <a:chOff x="3438000" y="11559600"/>
              <a:chExt cx="5796000" cy="194400"/>
            </a:xfrm>
          </p:grpSpPr>
          <p:grpSp>
            <p:nvGrpSpPr>
              <p:cNvPr id="179" name="グループ化 178"/>
              <p:cNvGrpSpPr/>
              <p:nvPr/>
            </p:nvGrpSpPr>
            <p:grpSpPr>
              <a:xfrm>
                <a:off x="3438000" y="11646000"/>
                <a:ext cx="5796000" cy="108000"/>
                <a:chOff x="3438000" y="11646000"/>
                <a:chExt cx="5796000" cy="288000"/>
              </a:xfrm>
            </p:grpSpPr>
            <p:cxnSp>
              <p:nvCxnSpPr>
                <p:cNvPr id="181" name="直線コネクタ 180"/>
                <p:cNvCxnSpPr/>
                <p:nvPr/>
              </p:nvCxnSpPr>
              <p:spPr>
                <a:xfrm>
                  <a:off x="3438000" y="11646000"/>
                  <a:ext cx="0" cy="28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a:off x="3690191" y="11646000"/>
                  <a:ext cx="0" cy="28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83" name="直線コネクタ 182"/>
                <p:cNvCxnSpPr/>
                <p:nvPr/>
              </p:nvCxnSpPr>
              <p:spPr>
                <a:xfrm>
                  <a:off x="3942000" y="11646000"/>
                  <a:ext cx="0" cy="28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84" name="直線コネクタ 183"/>
                <p:cNvCxnSpPr/>
                <p:nvPr/>
              </p:nvCxnSpPr>
              <p:spPr>
                <a:xfrm>
                  <a:off x="4193665" y="11646000"/>
                  <a:ext cx="0" cy="28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85" name="直線コネクタ 184"/>
                <p:cNvCxnSpPr/>
                <p:nvPr/>
              </p:nvCxnSpPr>
              <p:spPr>
                <a:xfrm>
                  <a:off x="4446000" y="11646000"/>
                  <a:ext cx="0" cy="28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86" name="直線コネクタ 185"/>
                <p:cNvCxnSpPr/>
                <p:nvPr/>
              </p:nvCxnSpPr>
              <p:spPr>
                <a:xfrm>
                  <a:off x="4698000" y="11646000"/>
                  <a:ext cx="0" cy="28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87" name="直線コネクタ 186"/>
                <p:cNvCxnSpPr/>
                <p:nvPr/>
              </p:nvCxnSpPr>
              <p:spPr>
                <a:xfrm>
                  <a:off x="4950000" y="11646000"/>
                  <a:ext cx="0" cy="28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88" name="直線コネクタ 187"/>
                <p:cNvCxnSpPr/>
                <p:nvPr/>
              </p:nvCxnSpPr>
              <p:spPr>
                <a:xfrm>
                  <a:off x="5202000" y="11646000"/>
                  <a:ext cx="0" cy="28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89" name="直線コネクタ 188"/>
                <p:cNvCxnSpPr/>
                <p:nvPr/>
              </p:nvCxnSpPr>
              <p:spPr>
                <a:xfrm>
                  <a:off x="5454000" y="11646000"/>
                  <a:ext cx="0" cy="28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90" name="直線コネクタ 189"/>
                <p:cNvCxnSpPr/>
                <p:nvPr/>
              </p:nvCxnSpPr>
              <p:spPr>
                <a:xfrm>
                  <a:off x="5706190" y="11646000"/>
                  <a:ext cx="0" cy="28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91" name="直線コネクタ 190"/>
                <p:cNvCxnSpPr/>
                <p:nvPr/>
              </p:nvCxnSpPr>
              <p:spPr>
                <a:xfrm>
                  <a:off x="5958000" y="11646000"/>
                  <a:ext cx="0" cy="28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92" name="直線コネクタ 191"/>
                <p:cNvCxnSpPr/>
                <p:nvPr/>
              </p:nvCxnSpPr>
              <p:spPr>
                <a:xfrm>
                  <a:off x="6210191" y="11646000"/>
                  <a:ext cx="0" cy="28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93" name="直線コネクタ 192"/>
                <p:cNvCxnSpPr/>
                <p:nvPr/>
              </p:nvCxnSpPr>
              <p:spPr>
                <a:xfrm>
                  <a:off x="6462000" y="11646000"/>
                  <a:ext cx="0" cy="28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94" name="直線コネクタ 193"/>
                <p:cNvCxnSpPr/>
                <p:nvPr/>
              </p:nvCxnSpPr>
              <p:spPr>
                <a:xfrm>
                  <a:off x="6714000" y="11646000"/>
                  <a:ext cx="0" cy="28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p:cNvCxnSpPr/>
                <p:nvPr/>
              </p:nvCxnSpPr>
              <p:spPr>
                <a:xfrm>
                  <a:off x="6965665" y="11646000"/>
                  <a:ext cx="0" cy="28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96" name="直線コネクタ 195"/>
                <p:cNvCxnSpPr/>
                <p:nvPr/>
              </p:nvCxnSpPr>
              <p:spPr>
                <a:xfrm>
                  <a:off x="7218190" y="11646000"/>
                  <a:ext cx="0" cy="28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97" name="直線コネクタ 196"/>
                <p:cNvCxnSpPr/>
                <p:nvPr/>
              </p:nvCxnSpPr>
              <p:spPr>
                <a:xfrm>
                  <a:off x="7470191" y="11646000"/>
                  <a:ext cx="0" cy="28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98" name="直線コネクタ 197"/>
                <p:cNvCxnSpPr/>
                <p:nvPr/>
              </p:nvCxnSpPr>
              <p:spPr>
                <a:xfrm>
                  <a:off x="7722190" y="11646000"/>
                  <a:ext cx="0" cy="28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99" name="直線コネクタ 198"/>
                <p:cNvCxnSpPr/>
                <p:nvPr/>
              </p:nvCxnSpPr>
              <p:spPr>
                <a:xfrm>
                  <a:off x="7975430" y="11646000"/>
                  <a:ext cx="0" cy="28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00" name="直線コネクタ 199"/>
                <p:cNvCxnSpPr/>
                <p:nvPr/>
              </p:nvCxnSpPr>
              <p:spPr>
                <a:xfrm>
                  <a:off x="8226000" y="11646000"/>
                  <a:ext cx="0" cy="28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01" name="直線コネクタ 200"/>
                <p:cNvCxnSpPr/>
                <p:nvPr/>
              </p:nvCxnSpPr>
              <p:spPr>
                <a:xfrm>
                  <a:off x="8478189" y="11646000"/>
                  <a:ext cx="0" cy="28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02" name="直線コネクタ 201"/>
                <p:cNvCxnSpPr/>
                <p:nvPr/>
              </p:nvCxnSpPr>
              <p:spPr>
                <a:xfrm>
                  <a:off x="8730190" y="11646000"/>
                  <a:ext cx="0" cy="28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03" name="直線コネクタ 202"/>
                <p:cNvCxnSpPr/>
                <p:nvPr/>
              </p:nvCxnSpPr>
              <p:spPr>
                <a:xfrm>
                  <a:off x="8982189" y="11646000"/>
                  <a:ext cx="0" cy="28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04" name="直線コネクタ 203"/>
                <p:cNvCxnSpPr/>
                <p:nvPr/>
              </p:nvCxnSpPr>
              <p:spPr>
                <a:xfrm>
                  <a:off x="9234000" y="11646000"/>
                  <a:ext cx="0" cy="28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grpSp>
          <p:cxnSp>
            <p:nvCxnSpPr>
              <p:cNvPr id="180" name="直線コネクタ 179"/>
              <p:cNvCxnSpPr/>
              <p:nvPr/>
            </p:nvCxnSpPr>
            <p:spPr>
              <a:xfrm>
                <a:off x="6210000" y="11559600"/>
                <a:ext cx="0" cy="10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grpSp>
      </p:grpSp>
      <p:sp>
        <p:nvSpPr>
          <p:cNvPr id="168" name="正方形/長方形 167"/>
          <p:cNvSpPr/>
          <p:nvPr/>
        </p:nvSpPr>
        <p:spPr>
          <a:xfrm>
            <a:off x="1033306" y="4366758"/>
            <a:ext cx="220031" cy="70239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区</a:t>
            </a:r>
            <a:r>
              <a:rPr lang="ja-JP" altLang="en-US" sz="1200" b="1" dirty="0" smtClean="0">
                <a:solidFill>
                  <a:schemeClr val="tx1"/>
                </a:solidFill>
                <a:latin typeface="Meiryo UI" panose="020B0604030504040204" pitchFamily="50" charset="-128"/>
                <a:ea typeface="Meiryo UI" panose="020B0604030504040204" pitchFamily="50" charset="-128"/>
              </a:rPr>
              <a:t>役所</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169" name="右矢印 168"/>
          <p:cNvSpPr/>
          <p:nvPr/>
        </p:nvSpPr>
        <p:spPr>
          <a:xfrm>
            <a:off x="1287230" y="4540146"/>
            <a:ext cx="162163" cy="355230"/>
          </a:xfrm>
          <a:prstGeom prst="right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62" dirty="0">
              <a:solidFill>
                <a:schemeClr val="tx1"/>
              </a:solidFill>
            </a:endParaRPr>
          </a:p>
        </p:txBody>
      </p:sp>
      <p:sp>
        <p:nvSpPr>
          <p:cNvPr id="230" name="角丸四角形 229"/>
          <p:cNvSpPr/>
          <p:nvPr/>
        </p:nvSpPr>
        <p:spPr>
          <a:xfrm>
            <a:off x="995726" y="4997144"/>
            <a:ext cx="6595507" cy="1313623"/>
          </a:xfrm>
          <a:prstGeom prst="roundRect">
            <a:avLst>
              <a:gd name="adj" fmla="val 535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231" name="正方形/長方形 230"/>
          <p:cNvSpPr/>
          <p:nvPr/>
        </p:nvSpPr>
        <p:spPr>
          <a:xfrm>
            <a:off x="488504" y="5356191"/>
            <a:ext cx="369332" cy="1025138"/>
          </a:xfrm>
          <a:prstGeom prst="rect">
            <a:avLst/>
          </a:prstGeom>
          <a:solidFill>
            <a:srgbClr val="0033CC"/>
          </a:solidFill>
        </p:spPr>
        <p:txBody>
          <a:bodyPr vert="eaVert" wrap="square">
            <a:spAutoFit/>
          </a:bodyPr>
          <a:lstStyle/>
          <a:p>
            <a:pPr algn="ctr"/>
            <a:r>
              <a:rPr lang="ja-JP" altLang="en-US" sz="1200" b="1" dirty="0" smtClean="0">
                <a:solidFill>
                  <a:schemeClr val="bg1"/>
                </a:solidFill>
                <a:latin typeface="Meiryo UI" panose="020B0604030504040204" pitchFamily="50" charset="-128"/>
                <a:ea typeface="Meiryo UI" panose="020B0604030504040204" pitchFamily="50" charset="-128"/>
              </a:rPr>
              <a:t>特別区設置後</a:t>
            </a:r>
            <a:endParaRPr lang="ja-JP" altLang="en-US" sz="1200" b="1" dirty="0">
              <a:solidFill>
                <a:schemeClr val="bg1"/>
              </a:solidFill>
              <a:latin typeface="Meiryo UI" panose="020B0604030504040204" pitchFamily="50" charset="-128"/>
              <a:ea typeface="Meiryo UI" panose="020B0604030504040204" pitchFamily="50" charset="-128"/>
            </a:endParaRPr>
          </a:p>
        </p:txBody>
      </p:sp>
      <p:sp>
        <p:nvSpPr>
          <p:cNvPr id="233" name="右矢印 232"/>
          <p:cNvSpPr/>
          <p:nvPr/>
        </p:nvSpPr>
        <p:spPr>
          <a:xfrm>
            <a:off x="1307802" y="5836116"/>
            <a:ext cx="162163" cy="349049"/>
          </a:xfrm>
          <a:prstGeom prst="right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62" dirty="0">
              <a:solidFill>
                <a:schemeClr val="tx1"/>
              </a:solidFill>
            </a:endParaRPr>
          </a:p>
        </p:txBody>
      </p:sp>
      <p:sp>
        <p:nvSpPr>
          <p:cNvPr id="234" name="正方形/長方形 233"/>
          <p:cNvSpPr/>
          <p:nvPr/>
        </p:nvSpPr>
        <p:spPr>
          <a:xfrm>
            <a:off x="1072183" y="5346318"/>
            <a:ext cx="178071" cy="132304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区役所</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145" name="角丸四角形 144"/>
          <p:cNvSpPr/>
          <p:nvPr/>
        </p:nvSpPr>
        <p:spPr>
          <a:xfrm>
            <a:off x="299598" y="519188"/>
            <a:ext cx="2859657" cy="360000"/>
          </a:xfrm>
          <a:prstGeom prst="roundRect">
            <a:avLst/>
          </a:prstGeom>
          <a:solidFill>
            <a:schemeClr val="accent4">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大阪府・特別区協議会（仮称）</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正方形/長方形 145"/>
          <p:cNvSpPr/>
          <p:nvPr/>
        </p:nvSpPr>
        <p:spPr>
          <a:xfrm>
            <a:off x="272480" y="951196"/>
            <a:ext cx="5066285" cy="270604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599"/>
              </a:spcBef>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599"/>
              </a:spcBef>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599"/>
              </a:spcBef>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599"/>
              </a:spcBef>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角丸四角形 150"/>
          <p:cNvSpPr/>
          <p:nvPr/>
        </p:nvSpPr>
        <p:spPr>
          <a:xfrm>
            <a:off x="416478" y="1033551"/>
            <a:ext cx="4601783" cy="667257"/>
          </a:xfrm>
          <a:prstGeom prst="roundRect">
            <a:avLst>
              <a:gd name="adj" fmla="val 121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特別</a:t>
            </a:r>
            <a:r>
              <a:rPr lang="ja-JP" altLang="en-US"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区と大阪府及び特別区相互の間の連絡調整を</a:t>
            </a:r>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図るために設置</a:t>
            </a:r>
            <a:endParaRPr lang="en-US" altLang="ja-JP"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5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東京</a:t>
            </a:r>
            <a:r>
              <a:rPr lang="ja-JP" altLang="en-US"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の都区</a:t>
            </a:r>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協議会の</a:t>
            </a:r>
            <a:r>
              <a:rPr lang="ja-JP" altLang="en-US"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仕組</a:t>
            </a:r>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みを</a:t>
            </a:r>
            <a:r>
              <a:rPr lang="ja-JP" altLang="en-US"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発展・充実させ、特別区の考え</a:t>
            </a:r>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が</a:t>
            </a:r>
            <a:endParaRPr lang="en-US" altLang="ja-JP"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より反映される「特別区重視」の仕組みを構築</a:t>
            </a:r>
            <a:endParaRPr lang="en-US" altLang="ja-JP"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152" name="正方形/長方形 151"/>
          <p:cNvSpPr/>
          <p:nvPr/>
        </p:nvSpPr>
        <p:spPr>
          <a:xfrm>
            <a:off x="571159" y="1760569"/>
            <a:ext cx="4047526" cy="1729159"/>
          </a:xfrm>
          <a:prstGeom prst="rect">
            <a:avLst/>
          </a:prstGeom>
          <a:solidFill>
            <a:schemeClr val="accent6">
              <a:lumMod val="20000"/>
              <a:lumOff val="8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r>
              <a:rPr lang="ja-JP" altLang="en-US" sz="998"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◆委員構成</a:t>
            </a:r>
            <a:endParaRPr lang="en-US" altLang="ja-JP" sz="998"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lvl="0">
              <a:spcBef>
                <a:spcPts val="200"/>
              </a:spcBef>
            </a:pPr>
            <a:r>
              <a:rPr lang="ja-JP" altLang="en-US"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・委員は、各特別区の区長と知事を基本</a:t>
            </a: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spcBef>
                <a:spcPts val="300"/>
              </a:spcBef>
            </a:pPr>
            <a:r>
              <a:rPr lang="ja-JP" altLang="en-US"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・必要に応じ、議会の代表者、職員、学識経験者等を加えることができる</a:t>
            </a: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0"/>
            <a:r>
              <a:rPr lang="ja-JP" altLang="en-US" sz="998"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◆運営</a:t>
            </a:r>
            <a:endParaRPr lang="en-US" altLang="ja-JP" sz="998"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lvl="0">
              <a:spcBef>
                <a:spcPts val="200"/>
              </a:spcBef>
            </a:pPr>
            <a:r>
              <a:rPr lang="ja-JP" altLang="en-US"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・合意による</a:t>
            </a:r>
            <a:r>
              <a:rPr lang="ja-JP" altLang="en-US"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運営</a:t>
            </a:r>
            <a:r>
              <a:rPr lang="ja-JP" altLang="en-US" sz="9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を基本</a:t>
            </a: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spcBef>
                <a:spcPts val="300"/>
              </a:spcBef>
            </a:pPr>
            <a:r>
              <a:rPr lang="ja-JP" altLang="en-US"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a:t>
            </a:r>
            <a:r>
              <a:rPr lang="ja-JP" altLang="en-US"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調整や財産・債務</a:t>
            </a:r>
            <a:r>
              <a:rPr lang="ja-JP" altLang="en-US" sz="9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a:t>
            </a:r>
            <a:r>
              <a:rPr lang="ja-JP" altLang="en-US"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分担などを</a:t>
            </a:r>
            <a:r>
              <a:rPr lang="ja-JP" altLang="en-US" sz="9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幅広く協議</a:t>
            </a: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998"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◆第三者機関の設置</a:t>
            </a:r>
            <a:endParaRPr lang="en-US" altLang="ja-JP" sz="998"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lvl="0">
              <a:spcBef>
                <a:spcPts val="200"/>
              </a:spcBef>
            </a:pPr>
            <a:r>
              <a:rPr lang="ja-JP" altLang="en-US"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a:t>
            </a:r>
            <a:r>
              <a:rPr lang="ja-JP" altLang="en-US"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が不調になった場合には、第三者</a:t>
            </a:r>
            <a:r>
              <a:rPr lang="ja-JP" altLang="en-US" sz="9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機関（構成員：学識経験者、</a:t>
            </a:r>
            <a:endParaRPr lang="en-US" altLang="ja-JP" sz="9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9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弁護士等）が双方の意見を聴いたうえで、「調停案」を提示</a:t>
            </a: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6" name="正方形/長方形 295"/>
          <p:cNvSpPr/>
          <p:nvPr/>
        </p:nvSpPr>
        <p:spPr>
          <a:xfrm>
            <a:off x="3058939" y="5319017"/>
            <a:ext cx="1188000" cy="263769"/>
          </a:xfrm>
          <a:prstGeom prst="rect">
            <a:avLst/>
          </a:prstGeom>
          <a:solidFill>
            <a:srgbClr val="F6FC14"/>
          </a:solidFill>
          <a:ln>
            <a:solidFill>
              <a:schemeClr val="tx1"/>
            </a:solidFill>
            <a:prstDash val="solid"/>
          </a:ln>
        </p:spPr>
        <p:txBody>
          <a:bodyPr wrap="square" anchor="ctr">
            <a:spAutoFit/>
          </a:bodyPr>
          <a:lstStyle/>
          <a:p>
            <a:pPr algn="ctr"/>
            <a:r>
              <a:rPr lang="ja-JP" altLang="en-US" sz="1200" b="1" dirty="0" smtClean="0">
                <a:latin typeface="Meiryo UI" panose="020B0604030504040204" pitchFamily="50" charset="-128"/>
                <a:ea typeface="Meiryo UI" panose="020B0604030504040204" pitchFamily="50" charset="-128"/>
              </a:rPr>
              <a:t>北区</a:t>
            </a:r>
            <a:endParaRPr lang="en-US" altLang="ja-JP" sz="800" b="1" dirty="0" smtClean="0">
              <a:latin typeface="Meiryo UI" panose="020B0604030504040204" pitchFamily="50" charset="-128"/>
              <a:ea typeface="Meiryo UI" panose="020B0604030504040204" pitchFamily="50" charset="-128"/>
            </a:endParaRPr>
          </a:p>
        </p:txBody>
      </p:sp>
      <p:sp>
        <p:nvSpPr>
          <p:cNvPr id="174" name="正方形/長方形 173"/>
          <p:cNvSpPr/>
          <p:nvPr/>
        </p:nvSpPr>
        <p:spPr>
          <a:xfrm>
            <a:off x="3838155" y="4008316"/>
            <a:ext cx="1080000" cy="276999"/>
          </a:xfrm>
          <a:prstGeom prst="rect">
            <a:avLst/>
          </a:prstGeom>
          <a:solidFill>
            <a:schemeClr val="bg1"/>
          </a:solidFill>
          <a:ln>
            <a:solidFill>
              <a:srgbClr val="0070C0"/>
            </a:solidFill>
            <a:prstDash val="solid"/>
          </a:ln>
        </p:spPr>
        <p:txBody>
          <a:bodyPr wrap="square" anchor="ctr">
            <a:spAutoFit/>
          </a:bodyPr>
          <a:lstStyle/>
          <a:p>
            <a:pPr algn="ctr"/>
            <a:r>
              <a:rPr lang="ja-JP" altLang="en-US" sz="1200" b="1" dirty="0" smtClean="0">
                <a:solidFill>
                  <a:srgbClr val="CC6600"/>
                </a:solidFill>
                <a:latin typeface="Meiryo UI" panose="020B0604030504040204" pitchFamily="50" charset="-128"/>
                <a:ea typeface="Meiryo UI" panose="020B0604030504040204" pitchFamily="50" charset="-128"/>
              </a:rPr>
              <a:t>大阪市</a:t>
            </a:r>
            <a:endParaRPr lang="en-US" altLang="ja-JP" sz="1200" b="1" dirty="0" smtClean="0">
              <a:solidFill>
                <a:srgbClr val="CC6600"/>
              </a:solidFill>
              <a:latin typeface="Meiryo UI" panose="020B0604030504040204" pitchFamily="50" charset="-128"/>
              <a:ea typeface="Meiryo UI" panose="020B0604030504040204" pitchFamily="50" charset="-128"/>
            </a:endParaRPr>
          </a:p>
        </p:txBody>
      </p:sp>
      <p:sp>
        <p:nvSpPr>
          <p:cNvPr id="298" name="正方形/長方形 297"/>
          <p:cNvSpPr/>
          <p:nvPr/>
        </p:nvSpPr>
        <p:spPr>
          <a:xfrm>
            <a:off x="6313894" y="5319015"/>
            <a:ext cx="1188000" cy="263769"/>
          </a:xfrm>
          <a:prstGeom prst="rect">
            <a:avLst/>
          </a:prstGeom>
          <a:solidFill>
            <a:srgbClr val="604A7B"/>
          </a:solidFill>
          <a:ln>
            <a:solidFill>
              <a:schemeClr val="tx1"/>
            </a:solidFill>
            <a:prstDash val="solid"/>
          </a:ln>
        </p:spPr>
        <p:txBody>
          <a:bodyPr wrap="square" anchor="ctr">
            <a:spAutoFit/>
          </a:bodyPr>
          <a:lstStyle/>
          <a:p>
            <a:pPr algn="ctr"/>
            <a:r>
              <a:rPr lang="ja-JP" altLang="en-US" sz="1200" b="1" dirty="0" smtClean="0">
                <a:solidFill>
                  <a:schemeClr val="bg1"/>
                </a:solidFill>
                <a:latin typeface="Meiryo UI" panose="020B0604030504040204" pitchFamily="50" charset="-128"/>
                <a:ea typeface="Meiryo UI" panose="020B0604030504040204" pitchFamily="50" charset="-128"/>
              </a:rPr>
              <a:t>天王寺区</a:t>
            </a:r>
            <a:endParaRPr lang="en-US" altLang="ja-JP" sz="800" b="1" dirty="0" smtClean="0">
              <a:solidFill>
                <a:schemeClr val="bg1"/>
              </a:solidFill>
              <a:latin typeface="Meiryo UI" panose="020B0604030504040204" pitchFamily="50" charset="-128"/>
              <a:ea typeface="Meiryo UI" panose="020B0604030504040204" pitchFamily="50" charset="-128"/>
            </a:endParaRPr>
          </a:p>
        </p:txBody>
      </p:sp>
      <p:sp>
        <p:nvSpPr>
          <p:cNvPr id="297" name="正方形/長方形 296"/>
          <p:cNvSpPr/>
          <p:nvPr/>
        </p:nvSpPr>
        <p:spPr>
          <a:xfrm>
            <a:off x="4790021" y="5319016"/>
            <a:ext cx="1188000" cy="263769"/>
          </a:xfrm>
          <a:prstGeom prst="rect">
            <a:avLst/>
          </a:prstGeom>
          <a:solidFill>
            <a:srgbClr val="FF6600"/>
          </a:solidFill>
          <a:ln>
            <a:solidFill>
              <a:schemeClr val="tx1"/>
            </a:solidFill>
            <a:prstDash val="solid"/>
          </a:ln>
        </p:spPr>
        <p:txBody>
          <a:bodyPr wrap="square" anchor="ctr">
            <a:spAutoFit/>
          </a:bodyPr>
          <a:lstStyle/>
          <a:p>
            <a:pPr algn="ctr"/>
            <a:r>
              <a:rPr lang="ja-JP" altLang="en-US" sz="1200" b="1" dirty="0" smtClean="0">
                <a:solidFill>
                  <a:schemeClr val="bg1"/>
                </a:solidFill>
                <a:latin typeface="Meiryo UI" panose="020B0604030504040204" pitchFamily="50" charset="-128"/>
                <a:ea typeface="Meiryo UI" panose="020B0604030504040204" pitchFamily="50" charset="-128"/>
              </a:rPr>
              <a:t>中央区</a:t>
            </a:r>
            <a:endParaRPr lang="en-US" altLang="ja-JP" sz="800" b="1" dirty="0" smtClean="0">
              <a:solidFill>
                <a:schemeClr val="bg1"/>
              </a:solidFill>
              <a:latin typeface="Meiryo UI" panose="020B0604030504040204" pitchFamily="50" charset="-128"/>
              <a:ea typeface="Meiryo UI" panose="020B0604030504040204" pitchFamily="50" charset="-128"/>
            </a:endParaRPr>
          </a:p>
        </p:txBody>
      </p:sp>
      <p:sp>
        <p:nvSpPr>
          <p:cNvPr id="295" name="正方形/長方形 294"/>
          <p:cNvSpPr/>
          <p:nvPr/>
        </p:nvSpPr>
        <p:spPr>
          <a:xfrm>
            <a:off x="1535924" y="5326345"/>
            <a:ext cx="1188000" cy="249115"/>
          </a:xfrm>
          <a:prstGeom prst="rect">
            <a:avLst/>
          </a:prstGeom>
          <a:solidFill>
            <a:schemeClr val="accent3">
              <a:lumMod val="75000"/>
            </a:schemeClr>
          </a:solidFill>
          <a:ln>
            <a:solidFill>
              <a:schemeClr val="tx1"/>
            </a:solidFill>
            <a:prstDash val="solid"/>
          </a:ln>
        </p:spPr>
        <p:txBody>
          <a:bodyPr wrap="square" anchor="ctr">
            <a:spAutoFit/>
          </a:bodyPr>
          <a:lstStyle/>
          <a:p>
            <a:pPr algn="ctr"/>
            <a:r>
              <a:rPr lang="ja-JP" altLang="en-US" sz="1100" b="1" dirty="0" smtClean="0">
                <a:solidFill>
                  <a:schemeClr val="bg1"/>
                </a:solidFill>
                <a:latin typeface="Meiryo UI" panose="020B0604030504040204" pitchFamily="50" charset="-128"/>
                <a:ea typeface="Meiryo UI" panose="020B0604030504040204" pitchFamily="50" charset="-128"/>
              </a:rPr>
              <a:t>淀川区</a:t>
            </a:r>
            <a:endParaRPr lang="en-US" altLang="ja-JP" sz="1100" b="1" dirty="0" smtClean="0">
              <a:solidFill>
                <a:schemeClr val="bg1"/>
              </a:solidFill>
              <a:latin typeface="Meiryo UI" panose="020B0604030504040204" pitchFamily="50" charset="-128"/>
              <a:ea typeface="Meiryo UI" panose="020B0604030504040204" pitchFamily="50" charset="-128"/>
            </a:endParaRPr>
          </a:p>
        </p:txBody>
      </p:sp>
      <p:sp>
        <p:nvSpPr>
          <p:cNvPr id="141" name="テキスト ボックス 140"/>
          <p:cNvSpPr txBox="1"/>
          <p:nvPr/>
        </p:nvSpPr>
        <p:spPr>
          <a:xfrm>
            <a:off x="9417496" y="6525344"/>
            <a:ext cx="434723" cy="307777"/>
          </a:xfrm>
          <a:prstGeom prst="rect">
            <a:avLst/>
          </a:prstGeom>
          <a:noFill/>
        </p:spPr>
        <p:txBody>
          <a:bodyPr wrap="square" rtlCol="0">
            <a:spAutoFit/>
          </a:bodyPr>
          <a:lstStyle/>
          <a:p>
            <a:r>
              <a:rPr lang="ja-JP" altLang="en-US" sz="1400" dirty="0" smtClean="0"/>
              <a:t>１１</a:t>
            </a:r>
            <a:endParaRPr kumimoji="1" lang="ja-JP" altLang="en-US" sz="1400" dirty="0"/>
          </a:p>
        </p:txBody>
      </p:sp>
      <p:sp>
        <p:nvSpPr>
          <p:cNvPr id="142" name="正方形/長方形 141"/>
          <p:cNvSpPr/>
          <p:nvPr/>
        </p:nvSpPr>
        <p:spPr>
          <a:xfrm>
            <a:off x="385199" y="3947614"/>
            <a:ext cx="3756054" cy="311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397" b="1" dirty="0">
                <a:solidFill>
                  <a:prstClr val="black"/>
                </a:solidFill>
                <a:latin typeface="ＭＳ ゴシック" panose="020B0609070205080204" pitchFamily="49" charset="-128"/>
                <a:ea typeface="ＭＳ ゴシック" panose="020B0609070205080204" pitchFamily="49" charset="-128"/>
                <a:cs typeface="Meiryo UI" pitchFamily="50" charset="-128"/>
              </a:rPr>
              <a:t>　</a:t>
            </a:r>
            <a:r>
              <a:rPr lang="ja-JP" altLang="en-US" sz="1198" b="1" dirty="0">
                <a:solidFill>
                  <a:prstClr val="black"/>
                </a:solidFill>
                <a:latin typeface="ＭＳ ゴシック" panose="020B0609070205080204" pitchFamily="49" charset="-128"/>
                <a:ea typeface="ＭＳ ゴシック" panose="020B0609070205080204" pitchFamily="49" charset="-128"/>
                <a:cs typeface="Meiryo UI" pitchFamily="50" charset="-128"/>
              </a:rPr>
              <a:t>■ </a:t>
            </a:r>
            <a:r>
              <a:rPr lang="ja-JP" altLang="en-US" sz="1198" b="1" dirty="0" smtClean="0">
                <a:solidFill>
                  <a:prstClr val="black"/>
                </a:solidFill>
                <a:latin typeface="ＭＳ ゴシック" panose="020B0609070205080204" pitchFamily="49" charset="-128"/>
                <a:ea typeface="ＭＳ ゴシック" panose="020B0609070205080204" pitchFamily="49" charset="-128"/>
                <a:cs typeface="Meiryo UI" pitchFamily="50" charset="-128"/>
              </a:rPr>
              <a:t>地域自治区・区役所（</a:t>
            </a:r>
            <a:r>
              <a:rPr lang="ja-JP" altLang="en-US" sz="1198" b="1" dirty="0">
                <a:solidFill>
                  <a:prstClr val="black"/>
                </a:solidFill>
                <a:latin typeface="ＭＳ ゴシック" panose="020B0609070205080204" pitchFamily="49" charset="-128"/>
                <a:ea typeface="ＭＳ ゴシック" panose="020B0609070205080204" pitchFamily="49" charset="-128"/>
                <a:cs typeface="Meiryo UI" pitchFamily="50" charset="-128"/>
              </a:rPr>
              <a:t>イメージ）</a:t>
            </a:r>
          </a:p>
        </p:txBody>
      </p:sp>
      <p:sp>
        <p:nvSpPr>
          <p:cNvPr id="143" name="角丸四角形 142"/>
          <p:cNvSpPr/>
          <p:nvPr/>
        </p:nvSpPr>
        <p:spPr>
          <a:xfrm>
            <a:off x="7814660" y="3226831"/>
            <a:ext cx="1800000" cy="534731"/>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008111"/>
            <a:r>
              <a:rPr lang="ja-JP" altLang="en-US" sz="1000" dirty="0" smtClean="0">
                <a:solidFill>
                  <a:prstClr val="black"/>
                </a:solidFill>
                <a:latin typeface="Meiryo UI" panose="020B0604030504040204" pitchFamily="50" charset="-128"/>
                <a:ea typeface="Meiryo UI" panose="020B0604030504040204" pitchFamily="50" charset="-128"/>
              </a:rPr>
              <a:t>地域</a:t>
            </a:r>
            <a:r>
              <a:rPr lang="ja-JP" altLang="en-US" sz="1000" dirty="0">
                <a:solidFill>
                  <a:prstClr val="black"/>
                </a:solidFill>
                <a:latin typeface="Meiryo UI" panose="020B0604030504040204" pitchFamily="50" charset="-128"/>
                <a:ea typeface="Meiryo UI" panose="020B0604030504040204" pitchFamily="50" charset="-128"/>
              </a:rPr>
              <a:t>の防災活動、地域活動支援、地域協議会の運営、区役所のとりまとめなど</a:t>
            </a:r>
            <a:r>
              <a:rPr lang="ja-JP" altLang="en-US" sz="1000" dirty="0" smtClean="0">
                <a:solidFill>
                  <a:prstClr val="black"/>
                </a:solidFill>
                <a:latin typeface="Meiryo UI" panose="020B0604030504040204" pitchFamily="50" charset="-128"/>
                <a:ea typeface="Meiryo UI" panose="020B0604030504040204" pitchFamily="50" charset="-128"/>
              </a:rPr>
              <a:t>を実施</a:t>
            </a:r>
            <a:endParaRPr kumimoji="1" lang="ja-JP" altLang="en-US" sz="1000" dirty="0">
              <a:solidFill>
                <a:schemeClr val="bg1"/>
              </a:solidFill>
              <a:latin typeface="Meiryo UI" panose="020B0604030504040204" pitchFamily="50" charset="-128"/>
              <a:ea typeface="Meiryo UI" panose="020B0604030504040204" pitchFamily="50" charset="-128"/>
            </a:endParaRPr>
          </a:p>
        </p:txBody>
      </p:sp>
      <p:sp>
        <p:nvSpPr>
          <p:cNvPr id="144" name="角丸四角形 143"/>
          <p:cNvSpPr/>
          <p:nvPr/>
        </p:nvSpPr>
        <p:spPr>
          <a:xfrm>
            <a:off x="7846541" y="2836200"/>
            <a:ext cx="1728000" cy="316800"/>
          </a:xfrm>
          <a:prstGeom prst="roundRect">
            <a:avLst/>
          </a:prstGeom>
          <a:solidFill>
            <a:schemeClr val="tx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総務・地域活動支援部門</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147" name="角丸四角形 146"/>
          <p:cNvSpPr/>
          <p:nvPr/>
        </p:nvSpPr>
        <p:spPr>
          <a:xfrm>
            <a:off x="7839623" y="3888790"/>
            <a:ext cx="1728000" cy="288000"/>
          </a:xfrm>
          <a:prstGeom prst="roundRect">
            <a:avLst/>
          </a:prstGeom>
          <a:solidFill>
            <a:schemeClr val="tx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窓口サービス部門</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148" name="角丸四角形 147"/>
          <p:cNvSpPr/>
          <p:nvPr/>
        </p:nvSpPr>
        <p:spPr>
          <a:xfrm>
            <a:off x="7833240" y="5157192"/>
            <a:ext cx="1728000" cy="288000"/>
          </a:xfrm>
          <a:prstGeom prst="roundRect">
            <a:avLst/>
          </a:prstGeom>
          <a:solidFill>
            <a:schemeClr val="tx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保健福祉センター</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cxnSp>
        <p:nvCxnSpPr>
          <p:cNvPr id="153" name="直線コネクタ 152"/>
          <p:cNvCxnSpPr/>
          <p:nvPr/>
        </p:nvCxnSpPr>
        <p:spPr>
          <a:xfrm>
            <a:off x="7695353" y="2994600"/>
            <a:ext cx="13705" cy="2317888"/>
          </a:xfrm>
          <a:prstGeom prst="line">
            <a:avLst/>
          </a:prstGeom>
          <a:ln w="2540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p:nvPr/>
        </p:nvCxnSpPr>
        <p:spPr>
          <a:xfrm>
            <a:off x="7591233" y="4371209"/>
            <a:ext cx="123874" cy="0"/>
          </a:xfrm>
          <a:prstGeom prst="line">
            <a:avLst/>
          </a:prstGeom>
          <a:ln w="2540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p:nvPr/>
        </p:nvCxnSpPr>
        <p:spPr>
          <a:xfrm>
            <a:off x="7602583" y="4365104"/>
            <a:ext cx="6005" cy="1690650"/>
          </a:xfrm>
          <a:prstGeom prst="line">
            <a:avLst/>
          </a:prstGeom>
          <a:ln w="2540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a:off x="7707240" y="4028478"/>
            <a:ext cx="180000" cy="0"/>
          </a:xfrm>
          <a:prstGeom prst="line">
            <a:avLst/>
          </a:prstGeom>
          <a:ln w="2540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62" name="直線コネクタ 161"/>
          <p:cNvCxnSpPr/>
          <p:nvPr/>
        </p:nvCxnSpPr>
        <p:spPr>
          <a:xfrm>
            <a:off x="7711314" y="5312488"/>
            <a:ext cx="180000" cy="0"/>
          </a:xfrm>
          <a:prstGeom prst="line">
            <a:avLst/>
          </a:prstGeom>
          <a:ln w="25400">
            <a:solidFill>
              <a:srgbClr val="1F497D"/>
            </a:solidFill>
          </a:ln>
        </p:spPr>
        <p:style>
          <a:lnRef idx="1">
            <a:schemeClr val="accent1"/>
          </a:lnRef>
          <a:fillRef idx="0">
            <a:schemeClr val="accent1"/>
          </a:fillRef>
          <a:effectRef idx="0">
            <a:schemeClr val="accent1"/>
          </a:effectRef>
          <a:fontRef idx="minor">
            <a:schemeClr val="tx1"/>
          </a:fontRef>
        </p:style>
      </p:cxnSp>
      <p:sp>
        <p:nvSpPr>
          <p:cNvPr id="150" name="角丸四角形 149"/>
          <p:cNvSpPr/>
          <p:nvPr/>
        </p:nvSpPr>
        <p:spPr>
          <a:xfrm>
            <a:off x="7797240" y="5511360"/>
            <a:ext cx="1800272" cy="941976"/>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008111"/>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診、予防接種、保健師による家庭訪問などの保健サービス、保育所の入所手続、子育て支援</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、介護</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保険、生活保護などの福祉サービス</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を実施</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149" name="角丸四角形 148"/>
          <p:cNvSpPr/>
          <p:nvPr/>
        </p:nvSpPr>
        <p:spPr>
          <a:xfrm>
            <a:off x="7814660" y="4236705"/>
            <a:ext cx="1800000" cy="776471"/>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008111"/>
            <a:r>
              <a:rPr lang="zh-TW" altLang="en-US" sz="1000" dirty="0" smtClean="0">
                <a:solidFill>
                  <a:prstClr val="black"/>
                </a:solidFill>
                <a:latin typeface="Meiryo UI" panose="020B0604030504040204" pitchFamily="50" charset="-128"/>
                <a:ea typeface="Meiryo UI" panose="020B0604030504040204" pitchFamily="50" charset="-128"/>
              </a:rPr>
              <a:t>住民</a:t>
            </a:r>
            <a:r>
              <a:rPr lang="ja-JP" altLang="en-US" sz="1000" dirty="0" smtClean="0">
                <a:solidFill>
                  <a:prstClr val="black"/>
                </a:solidFill>
                <a:latin typeface="Meiryo UI" panose="020B0604030504040204" pitchFamily="50" charset="-128"/>
                <a:ea typeface="Meiryo UI" panose="020B0604030504040204" pitchFamily="50" charset="-128"/>
              </a:rPr>
              <a:t>票</a:t>
            </a:r>
            <a:r>
              <a:rPr lang="zh-TW" altLang="en-US" sz="1000" dirty="0">
                <a:solidFill>
                  <a:prstClr val="black"/>
                </a:solidFill>
                <a:latin typeface="Meiryo UI" panose="020B0604030504040204" pitchFamily="50" charset="-128"/>
                <a:ea typeface="Meiryo UI" panose="020B0604030504040204" pitchFamily="50" charset="-128"/>
              </a:rPr>
              <a:t>、戸籍、印鑑登録証明</a:t>
            </a:r>
            <a:r>
              <a:rPr lang="ja-JP" altLang="en-US" sz="1000" dirty="0">
                <a:solidFill>
                  <a:prstClr val="black"/>
                </a:solidFill>
                <a:latin typeface="Meiryo UI" panose="020B0604030504040204" pitchFamily="50" charset="-128"/>
                <a:ea typeface="Meiryo UI" panose="020B0604030504040204" pitchFamily="50" charset="-128"/>
              </a:rPr>
              <a:t>や、国民健康</a:t>
            </a:r>
            <a:r>
              <a:rPr lang="zh-TW" altLang="en-US" sz="1000" dirty="0">
                <a:solidFill>
                  <a:prstClr val="black"/>
                </a:solidFill>
                <a:latin typeface="Meiryo UI" panose="020B0604030504040204" pitchFamily="50" charset="-128"/>
                <a:ea typeface="Meiryo UI" panose="020B0604030504040204" pitchFamily="50" charset="-128"/>
              </a:rPr>
              <a:t>保険</a:t>
            </a:r>
            <a:r>
              <a:rPr lang="ja-JP" altLang="en-US" sz="1000" dirty="0" err="1">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国民</a:t>
            </a:r>
            <a:r>
              <a:rPr lang="zh-TW" altLang="en-US" sz="1000" dirty="0">
                <a:solidFill>
                  <a:prstClr val="black"/>
                </a:solidFill>
                <a:latin typeface="Meiryo UI" panose="020B0604030504040204" pitchFamily="50" charset="-128"/>
                <a:ea typeface="Meiryo UI" panose="020B0604030504040204" pitchFamily="50" charset="-128"/>
              </a:rPr>
              <a:t>年金</a:t>
            </a:r>
            <a:r>
              <a:rPr lang="ja-JP" altLang="en-US" sz="1000" dirty="0" err="1"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税</a:t>
            </a:r>
            <a:r>
              <a:rPr lang="ja-JP" altLang="en-US" sz="1000" dirty="0">
                <a:solidFill>
                  <a:prstClr val="black"/>
                </a:solidFill>
                <a:latin typeface="Meiryo UI" panose="020B0604030504040204" pitchFamily="50" charset="-128"/>
                <a:ea typeface="Meiryo UI" panose="020B0604030504040204" pitchFamily="50" charset="-128"/>
              </a:rPr>
              <a:t>関係証明書の発行など</a:t>
            </a:r>
            <a:r>
              <a:rPr lang="ja-JP" altLang="en-US" sz="1000" dirty="0" smtClean="0">
                <a:solidFill>
                  <a:prstClr val="black"/>
                </a:solidFill>
                <a:latin typeface="Meiryo UI" panose="020B0604030504040204" pitchFamily="50" charset="-128"/>
                <a:ea typeface="Meiryo UI" panose="020B0604030504040204" pitchFamily="50" charset="-128"/>
              </a:rPr>
              <a:t>の窓口</a:t>
            </a:r>
            <a:r>
              <a:rPr lang="ja-JP" altLang="en-US" sz="1000" dirty="0">
                <a:solidFill>
                  <a:prstClr val="black"/>
                </a:solidFill>
                <a:latin typeface="Meiryo UI" panose="020B0604030504040204" pitchFamily="50" charset="-128"/>
                <a:ea typeface="Meiryo UI" panose="020B0604030504040204" pitchFamily="50" charset="-128"/>
              </a:rPr>
              <a:t>サービス</a:t>
            </a:r>
            <a:r>
              <a:rPr lang="ja-JP" altLang="en-US" sz="1000" dirty="0" smtClean="0">
                <a:solidFill>
                  <a:prstClr val="black"/>
                </a:solidFill>
                <a:latin typeface="Meiryo UI" panose="020B0604030504040204" pitchFamily="50" charset="-128"/>
                <a:ea typeface="Meiryo UI" panose="020B0604030504040204" pitchFamily="50" charset="-128"/>
              </a:rPr>
              <a:t>を実施</a:t>
            </a:r>
            <a:endParaRPr kumimoji="1" lang="ja-JP" altLang="en-US" sz="1000" dirty="0">
              <a:solidFill>
                <a:schemeClr val="bg1"/>
              </a:solidFill>
              <a:latin typeface="Meiryo UI" panose="020B0604030504040204" pitchFamily="50" charset="-128"/>
              <a:ea typeface="Meiryo UI" panose="020B0604030504040204" pitchFamily="50" charset="-128"/>
            </a:endParaRPr>
          </a:p>
        </p:txBody>
      </p:sp>
      <p:cxnSp>
        <p:nvCxnSpPr>
          <p:cNvPr id="163" name="直線コネクタ 162"/>
          <p:cNvCxnSpPr/>
          <p:nvPr/>
        </p:nvCxnSpPr>
        <p:spPr>
          <a:xfrm>
            <a:off x="7689304" y="2996952"/>
            <a:ext cx="180000" cy="0"/>
          </a:xfrm>
          <a:prstGeom prst="line">
            <a:avLst/>
          </a:prstGeom>
          <a:ln w="2540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a:xfrm>
            <a:off x="7437296" y="6047415"/>
            <a:ext cx="180000" cy="0"/>
          </a:xfrm>
          <a:prstGeom prst="line">
            <a:avLst/>
          </a:prstGeom>
          <a:ln w="25400">
            <a:solidFill>
              <a:srgbClr val="1F497D"/>
            </a:solidFill>
          </a:ln>
        </p:spPr>
        <p:style>
          <a:lnRef idx="1">
            <a:schemeClr val="accent1"/>
          </a:lnRef>
          <a:fillRef idx="0">
            <a:schemeClr val="accent1"/>
          </a:fillRef>
          <a:effectRef idx="0">
            <a:schemeClr val="accent1"/>
          </a:effectRef>
          <a:fontRef idx="minor">
            <a:schemeClr val="tx1"/>
          </a:fontRef>
        </p:style>
      </p:cxnSp>
      <p:grpSp>
        <p:nvGrpSpPr>
          <p:cNvPr id="236" name="グループ化 235"/>
          <p:cNvGrpSpPr/>
          <p:nvPr/>
        </p:nvGrpSpPr>
        <p:grpSpPr>
          <a:xfrm>
            <a:off x="1507226" y="5556250"/>
            <a:ext cx="6011999" cy="711469"/>
            <a:chOff x="3330190" y="13058288"/>
            <a:chExt cx="6011999" cy="747154"/>
          </a:xfrm>
        </p:grpSpPr>
        <p:grpSp>
          <p:nvGrpSpPr>
            <p:cNvPr id="237" name="グループ化 236"/>
            <p:cNvGrpSpPr/>
            <p:nvPr/>
          </p:nvGrpSpPr>
          <p:grpSpPr>
            <a:xfrm>
              <a:off x="3330190" y="13265497"/>
              <a:ext cx="6011999" cy="539945"/>
              <a:chOff x="3330190" y="11749178"/>
              <a:chExt cx="6011999" cy="539945"/>
            </a:xfrm>
          </p:grpSpPr>
          <p:sp>
            <p:nvSpPr>
              <p:cNvPr id="271" name="正方形/長方形 270"/>
              <p:cNvSpPr/>
              <p:nvPr/>
            </p:nvSpPr>
            <p:spPr>
              <a:xfrm>
                <a:off x="3330190" y="11749178"/>
                <a:ext cx="216000" cy="539945"/>
              </a:xfrm>
              <a:prstGeom prst="rect">
                <a:avLst/>
              </a:prstGeom>
              <a:solidFill>
                <a:srgbClr val="77933C"/>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此花</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272" name="正方形/長方形 271"/>
              <p:cNvSpPr/>
              <p:nvPr/>
            </p:nvSpPr>
            <p:spPr>
              <a:xfrm>
                <a:off x="3582191" y="11749178"/>
                <a:ext cx="216000" cy="539945"/>
              </a:xfrm>
              <a:prstGeom prst="rect">
                <a:avLst/>
              </a:prstGeom>
              <a:solidFill>
                <a:srgbClr val="77933C"/>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港</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273" name="正方形/長方形 272"/>
              <p:cNvSpPr/>
              <p:nvPr/>
            </p:nvSpPr>
            <p:spPr>
              <a:xfrm>
                <a:off x="3834190" y="11749178"/>
                <a:ext cx="216000" cy="539945"/>
              </a:xfrm>
              <a:prstGeom prst="rect">
                <a:avLst/>
              </a:prstGeom>
              <a:solidFill>
                <a:srgbClr val="77933C"/>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西淀川</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274" name="正方形/長方形 273"/>
              <p:cNvSpPr/>
              <p:nvPr/>
            </p:nvSpPr>
            <p:spPr>
              <a:xfrm>
                <a:off x="4086190" y="11749178"/>
                <a:ext cx="216000" cy="539945"/>
              </a:xfrm>
              <a:prstGeom prst="rect">
                <a:avLst/>
              </a:prstGeom>
              <a:solidFill>
                <a:srgbClr val="77933C"/>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淀川</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275" name="正方形/長方形 274"/>
              <p:cNvSpPr/>
              <p:nvPr/>
            </p:nvSpPr>
            <p:spPr>
              <a:xfrm>
                <a:off x="4338190" y="11749178"/>
                <a:ext cx="216000" cy="539945"/>
              </a:xfrm>
              <a:prstGeom prst="rect">
                <a:avLst/>
              </a:prstGeom>
              <a:solidFill>
                <a:srgbClr val="77933C"/>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東淀川</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276" name="正方形/長方形 275"/>
              <p:cNvSpPr/>
              <p:nvPr/>
            </p:nvSpPr>
            <p:spPr>
              <a:xfrm>
                <a:off x="4590190" y="11749178"/>
                <a:ext cx="216000" cy="539945"/>
              </a:xfrm>
              <a:prstGeom prst="rect">
                <a:avLst/>
              </a:prstGeom>
              <a:solidFill>
                <a:srgbClr val="F6FC14"/>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北</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277" name="正方形/長方形 276"/>
              <p:cNvSpPr/>
              <p:nvPr/>
            </p:nvSpPr>
            <p:spPr>
              <a:xfrm>
                <a:off x="4842190" y="11749178"/>
                <a:ext cx="216000" cy="539945"/>
              </a:xfrm>
              <a:prstGeom prst="rect">
                <a:avLst/>
              </a:prstGeom>
              <a:solidFill>
                <a:srgbClr val="F6FC14"/>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都島</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278" name="正方形/長方形 277"/>
              <p:cNvSpPr/>
              <p:nvPr/>
            </p:nvSpPr>
            <p:spPr>
              <a:xfrm>
                <a:off x="5094190" y="11749178"/>
                <a:ext cx="216000" cy="539945"/>
              </a:xfrm>
              <a:prstGeom prst="rect">
                <a:avLst/>
              </a:prstGeom>
              <a:solidFill>
                <a:srgbClr val="F6FC14"/>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福島</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279" name="正方形/長方形 278"/>
              <p:cNvSpPr/>
              <p:nvPr/>
            </p:nvSpPr>
            <p:spPr>
              <a:xfrm>
                <a:off x="5346190" y="11749178"/>
                <a:ext cx="216000" cy="539945"/>
              </a:xfrm>
              <a:prstGeom prst="rect">
                <a:avLst/>
              </a:prstGeom>
              <a:solidFill>
                <a:srgbClr val="F6FC14"/>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東成</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280" name="正方形/長方形 279"/>
              <p:cNvSpPr/>
              <p:nvPr/>
            </p:nvSpPr>
            <p:spPr>
              <a:xfrm>
                <a:off x="5598190" y="11749178"/>
                <a:ext cx="216000" cy="539945"/>
              </a:xfrm>
              <a:prstGeom prst="rect">
                <a:avLst/>
              </a:prstGeom>
              <a:solidFill>
                <a:srgbClr val="F6FC14"/>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b="1" dirty="0" smtClean="0">
                    <a:solidFill>
                      <a:schemeClr val="tx1"/>
                    </a:solidFill>
                    <a:latin typeface="Meiryo UI" panose="020B0604030504040204" pitchFamily="50" charset="-128"/>
                    <a:ea typeface="Meiryo UI" panose="020B0604030504040204" pitchFamily="50" charset="-128"/>
                  </a:rPr>
                  <a:t>旭</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281" name="正方形/長方形 280"/>
              <p:cNvSpPr/>
              <p:nvPr/>
            </p:nvSpPr>
            <p:spPr>
              <a:xfrm>
                <a:off x="5850190" y="11749178"/>
                <a:ext cx="216000" cy="539945"/>
              </a:xfrm>
              <a:prstGeom prst="rect">
                <a:avLst/>
              </a:prstGeom>
              <a:solidFill>
                <a:srgbClr val="F6FC14"/>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rPr>
                  <a:t>城東</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282" name="正方形/長方形 281"/>
              <p:cNvSpPr/>
              <p:nvPr/>
            </p:nvSpPr>
            <p:spPr>
              <a:xfrm>
                <a:off x="6102191" y="11749178"/>
                <a:ext cx="216000" cy="539945"/>
              </a:xfrm>
              <a:prstGeom prst="rect">
                <a:avLst/>
              </a:prstGeom>
              <a:solidFill>
                <a:srgbClr val="F6FC14"/>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鶴見</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283" name="正方形/長方形 282"/>
              <p:cNvSpPr/>
              <p:nvPr/>
            </p:nvSpPr>
            <p:spPr>
              <a:xfrm>
                <a:off x="6354190" y="11749178"/>
                <a:ext cx="216000" cy="539945"/>
              </a:xfrm>
              <a:prstGeom prst="rect">
                <a:avLst/>
              </a:prstGeom>
              <a:solidFill>
                <a:srgbClr val="FF6600"/>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中央</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284" name="正方形/長方形 283"/>
              <p:cNvSpPr/>
              <p:nvPr/>
            </p:nvSpPr>
            <p:spPr>
              <a:xfrm>
                <a:off x="6606190" y="11749178"/>
                <a:ext cx="216000" cy="539945"/>
              </a:xfrm>
              <a:prstGeom prst="rect">
                <a:avLst/>
              </a:prstGeom>
              <a:solidFill>
                <a:srgbClr val="FF6600"/>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西</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285" name="正方形/長方形 284"/>
              <p:cNvSpPr/>
              <p:nvPr/>
            </p:nvSpPr>
            <p:spPr>
              <a:xfrm>
                <a:off x="6858190" y="11749178"/>
                <a:ext cx="216000" cy="539945"/>
              </a:xfrm>
              <a:prstGeom prst="rect">
                <a:avLst/>
              </a:prstGeom>
              <a:solidFill>
                <a:srgbClr val="FF6600"/>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大正</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286" name="正方形/長方形 285"/>
              <p:cNvSpPr/>
              <p:nvPr/>
            </p:nvSpPr>
            <p:spPr>
              <a:xfrm>
                <a:off x="7110190" y="11749178"/>
                <a:ext cx="216000" cy="539945"/>
              </a:xfrm>
              <a:prstGeom prst="rect">
                <a:avLst/>
              </a:prstGeom>
              <a:solidFill>
                <a:srgbClr val="FF6600"/>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浪速</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287" name="正方形/長方形 286"/>
              <p:cNvSpPr/>
              <p:nvPr/>
            </p:nvSpPr>
            <p:spPr>
              <a:xfrm>
                <a:off x="7362191" y="11749178"/>
                <a:ext cx="216000" cy="539945"/>
              </a:xfrm>
              <a:prstGeom prst="rect">
                <a:avLst/>
              </a:prstGeom>
              <a:solidFill>
                <a:srgbClr val="FF6600"/>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住之江</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288" name="正方形/長方形 287"/>
              <p:cNvSpPr/>
              <p:nvPr/>
            </p:nvSpPr>
            <p:spPr>
              <a:xfrm>
                <a:off x="7614190" y="11749178"/>
                <a:ext cx="216000" cy="539945"/>
              </a:xfrm>
              <a:prstGeom prst="rect">
                <a:avLst/>
              </a:prstGeom>
              <a:solidFill>
                <a:srgbClr val="FF6600"/>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住吉</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289" name="正方形/長方形 288"/>
              <p:cNvSpPr/>
              <p:nvPr/>
            </p:nvSpPr>
            <p:spPr>
              <a:xfrm>
                <a:off x="7866190" y="11749178"/>
                <a:ext cx="216000" cy="539945"/>
              </a:xfrm>
              <a:prstGeom prst="rect">
                <a:avLst/>
              </a:prstGeom>
              <a:solidFill>
                <a:srgbClr val="FF6600"/>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西成</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290" name="正方形/長方形 289"/>
              <p:cNvSpPr/>
              <p:nvPr/>
            </p:nvSpPr>
            <p:spPr>
              <a:xfrm>
                <a:off x="8118190" y="11749178"/>
                <a:ext cx="216000" cy="539945"/>
              </a:xfrm>
              <a:prstGeom prst="rect">
                <a:avLst/>
              </a:prstGeom>
              <a:solidFill>
                <a:srgbClr val="604A7B"/>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b="1" dirty="0" smtClean="0">
                    <a:solidFill>
                      <a:schemeClr val="bg1"/>
                    </a:solidFill>
                    <a:latin typeface="Meiryo UI" panose="020B0604030504040204" pitchFamily="50" charset="-128"/>
                    <a:ea typeface="Meiryo UI" panose="020B0604030504040204" pitchFamily="50" charset="-128"/>
                  </a:rPr>
                  <a:t>天王寺</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291" name="正方形/長方形 290"/>
              <p:cNvSpPr/>
              <p:nvPr/>
            </p:nvSpPr>
            <p:spPr>
              <a:xfrm>
                <a:off x="8370189" y="11749178"/>
                <a:ext cx="216000" cy="539945"/>
              </a:xfrm>
              <a:prstGeom prst="rect">
                <a:avLst/>
              </a:prstGeom>
              <a:solidFill>
                <a:srgbClr val="604A7B"/>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生野</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292" name="正方形/長方形 291"/>
              <p:cNvSpPr/>
              <p:nvPr/>
            </p:nvSpPr>
            <p:spPr>
              <a:xfrm>
                <a:off x="8622190" y="11749178"/>
                <a:ext cx="216000" cy="539945"/>
              </a:xfrm>
              <a:prstGeom prst="rect">
                <a:avLst/>
              </a:prstGeom>
              <a:solidFill>
                <a:srgbClr val="604A7B"/>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阿倍野</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293" name="正方形/長方形 292"/>
              <p:cNvSpPr/>
              <p:nvPr/>
            </p:nvSpPr>
            <p:spPr>
              <a:xfrm>
                <a:off x="8874189" y="11749178"/>
                <a:ext cx="216000" cy="539945"/>
              </a:xfrm>
              <a:prstGeom prst="rect">
                <a:avLst/>
              </a:prstGeom>
              <a:solidFill>
                <a:srgbClr val="604A7B"/>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東住吉</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294" name="正方形/長方形 293"/>
              <p:cNvSpPr/>
              <p:nvPr/>
            </p:nvSpPr>
            <p:spPr>
              <a:xfrm>
                <a:off x="9126189" y="11749178"/>
                <a:ext cx="216000" cy="539945"/>
              </a:xfrm>
              <a:prstGeom prst="rect">
                <a:avLst/>
              </a:prstGeom>
              <a:solidFill>
                <a:srgbClr val="604A7B"/>
              </a:solid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平野</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grpSp>
        <p:grpSp>
          <p:nvGrpSpPr>
            <p:cNvPr id="238" name="グループ化 237"/>
            <p:cNvGrpSpPr/>
            <p:nvPr/>
          </p:nvGrpSpPr>
          <p:grpSpPr>
            <a:xfrm>
              <a:off x="3438000" y="13058288"/>
              <a:ext cx="5796000" cy="212031"/>
              <a:chOff x="3438000" y="13058288"/>
              <a:chExt cx="5796000" cy="212031"/>
            </a:xfrm>
          </p:grpSpPr>
          <p:cxnSp>
            <p:nvCxnSpPr>
              <p:cNvPr id="239" name="直線コネクタ 238"/>
              <p:cNvCxnSpPr/>
              <p:nvPr/>
            </p:nvCxnSpPr>
            <p:spPr>
              <a:xfrm>
                <a:off x="3438000" y="13162319"/>
                <a:ext cx="0" cy="10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40" name="直線コネクタ 239"/>
              <p:cNvCxnSpPr/>
              <p:nvPr/>
            </p:nvCxnSpPr>
            <p:spPr>
              <a:xfrm>
                <a:off x="3690191" y="13162319"/>
                <a:ext cx="0" cy="10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41" name="直線コネクタ 240"/>
              <p:cNvCxnSpPr/>
              <p:nvPr/>
            </p:nvCxnSpPr>
            <p:spPr>
              <a:xfrm>
                <a:off x="3942000" y="13162319"/>
                <a:ext cx="0" cy="10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42" name="直線コネクタ 241"/>
              <p:cNvCxnSpPr/>
              <p:nvPr/>
            </p:nvCxnSpPr>
            <p:spPr>
              <a:xfrm>
                <a:off x="4193665" y="13162319"/>
                <a:ext cx="0" cy="10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4446000" y="13162319"/>
                <a:ext cx="0" cy="10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44" name="直線コネクタ 243"/>
              <p:cNvCxnSpPr/>
              <p:nvPr/>
            </p:nvCxnSpPr>
            <p:spPr>
              <a:xfrm>
                <a:off x="4698000" y="13162319"/>
                <a:ext cx="0" cy="10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45" name="直線コネクタ 244"/>
              <p:cNvCxnSpPr/>
              <p:nvPr/>
            </p:nvCxnSpPr>
            <p:spPr>
              <a:xfrm>
                <a:off x="4950000" y="13162319"/>
                <a:ext cx="0" cy="10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46" name="直線コネクタ 245"/>
              <p:cNvCxnSpPr/>
              <p:nvPr/>
            </p:nvCxnSpPr>
            <p:spPr>
              <a:xfrm>
                <a:off x="5202000" y="13162319"/>
                <a:ext cx="0" cy="10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47" name="直線コネクタ 246"/>
              <p:cNvCxnSpPr/>
              <p:nvPr/>
            </p:nvCxnSpPr>
            <p:spPr>
              <a:xfrm>
                <a:off x="5454000" y="13162319"/>
                <a:ext cx="0" cy="10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48" name="直線コネクタ 247"/>
              <p:cNvCxnSpPr/>
              <p:nvPr/>
            </p:nvCxnSpPr>
            <p:spPr>
              <a:xfrm>
                <a:off x="5706190" y="13162319"/>
                <a:ext cx="0" cy="10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49" name="直線コネクタ 248"/>
              <p:cNvCxnSpPr/>
              <p:nvPr/>
            </p:nvCxnSpPr>
            <p:spPr>
              <a:xfrm>
                <a:off x="5958000" y="13162319"/>
                <a:ext cx="0" cy="10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50" name="直線コネクタ 249"/>
              <p:cNvCxnSpPr/>
              <p:nvPr/>
            </p:nvCxnSpPr>
            <p:spPr>
              <a:xfrm>
                <a:off x="6210191" y="13162319"/>
                <a:ext cx="0" cy="10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51" name="直線コネクタ 250"/>
              <p:cNvCxnSpPr/>
              <p:nvPr/>
            </p:nvCxnSpPr>
            <p:spPr>
              <a:xfrm>
                <a:off x="6462000" y="13162319"/>
                <a:ext cx="0" cy="10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a:off x="6714000" y="13162319"/>
                <a:ext cx="0" cy="10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53" name="直線コネクタ 252"/>
              <p:cNvCxnSpPr/>
              <p:nvPr/>
            </p:nvCxnSpPr>
            <p:spPr>
              <a:xfrm>
                <a:off x="6965665" y="13162319"/>
                <a:ext cx="0" cy="10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54" name="直線コネクタ 253"/>
              <p:cNvCxnSpPr/>
              <p:nvPr/>
            </p:nvCxnSpPr>
            <p:spPr>
              <a:xfrm>
                <a:off x="7218190" y="13162319"/>
                <a:ext cx="0" cy="10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55" name="直線コネクタ 254"/>
              <p:cNvCxnSpPr/>
              <p:nvPr/>
            </p:nvCxnSpPr>
            <p:spPr>
              <a:xfrm>
                <a:off x="7470191" y="13162319"/>
                <a:ext cx="0" cy="10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56" name="直線コネクタ 255"/>
              <p:cNvCxnSpPr/>
              <p:nvPr/>
            </p:nvCxnSpPr>
            <p:spPr>
              <a:xfrm>
                <a:off x="7722190" y="13162319"/>
                <a:ext cx="0" cy="10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57" name="直線コネクタ 256"/>
              <p:cNvCxnSpPr/>
              <p:nvPr/>
            </p:nvCxnSpPr>
            <p:spPr>
              <a:xfrm>
                <a:off x="7975430" y="13162319"/>
                <a:ext cx="0" cy="10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58" name="直線コネクタ 257"/>
              <p:cNvCxnSpPr/>
              <p:nvPr/>
            </p:nvCxnSpPr>
            <p:spPr>
              <a:xfrm>
                <a:off x="8226000" y="13162319"/>
                <a:ext cx="0" cy="10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59" name="直線コネクタ 258"/>
              <p:cNvCxnSpPr/>
              <p:nvPr/>
            </p:nvCxnSpPr>
            <p:spPr>
              <a:xfrm>
                <a:off x="8478189" y="13162319"/>
                <a:ext cx="0" cy="10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60" name="直線コネクタ 259"/>
              <p:cNvCxnSpPr/>
              <p:nvPr/>
            </p:nvCxnSpPr>
            <p:spPr>
              <a:xfrm>
                <a:off x="8730190" y="13162319"/>
                <a:ext cx="0" cy="10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61" name="直線コネクタ 260"/>
              <p:cNvCxnSpPr/>
              <p:nvPr/>
            </p:nvCxnSpPr>
            <p:spPr>
              <a:xfrm>
                <a:off x="8982189" y="13162319"/>
                <a:ext cx="0" cy="10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62" name="直線コネクタ 261"/>
              <p:cNvCxnSpPr/>
              <p:nvPr/>
            </p:nvCxnSpPr>
            <p:spPr>
              <a:xfrm>
                <a:off x="9234000" y="13162319"/>
                <a:ext cx="0" cy="10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63" name="直線コネクタ 262"/>
              <p:cNvCxnSpPr/>
              <p:nvPr/>
            </p:nvCxnSpPr>
            <p:spPr>
              <a:xfrm>
                <a:off x="3941563" y="13062821"/>
                <a:ext cx="0" cy="10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flipV="1">
                <a:off x="3438000" y="13161103"/>
                <a:ext cx="1008000" cy="9718"/>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65" name="直線コネクタ 264"/>
              <p:cNvCxnSpPr/>
              <p:nvPr/>
            </p:nvCxnSpPr>
            <p:spPr>
              <a:xfrm>
                <a:off x="4696116" y="13170821"/>
                <a:ext cx="1512000" cy="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5454000" y="13074126"/>
                <a:ext cx="0" cy="10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67" name="直線コネクタ 266"/>
              <p:cNvCxnSpPr/>
              <p:nvPr/>
            </p:nvCxnSpPr>
            <p:spPr>
              <a:xfrm>
                <a:off x="6462000" y="13168567"/>
                <a:ext cx="1512000" cy="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68" name="直線コネクタ 267"/>
              <p:cNvCxnSpPr/>
              <p:nvPr/>
            </p:nvCxnSpPr>
            <p:spPr>
              <a:xfrm>
                <a:off x="8226000" y="13162945"/>
                <a:ext cx="1008000" cy="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69" name="直線コネクタ 268"/>
              <p:cNvCxnSpPr/>
              <p:nvPr/>
            </p:nvCxnSpPr>
            <p:spPr>
              <a:xfrm>
                <a:off x="7218000" y="13085406"/>
                <a:ext cx="0" cy="10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70" name="直線コネクタ 269"/>
              <p:cNvCxnSpPr/>
              <p:nvPr/>
            </p:nvCxnSpPr>
            <p:spPr>
              <a:xfrm>
                <a:off x="8730000" y="13058288"/>
                <a:ext cx="0" cy="10800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06707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267678" y="2924944"/>
            <a:ext cx="9633440" cy="362740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599"/>
              </a:spcBef>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599"/>
              </a:spcBef>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599"/>
              </a:spcBef>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599"/>
              </a:spcBef>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67679" y="2488123"/>
            <a:ext cx="2453073" cy="360000"/>
          </a:xfrm>
          <a:prstGeom prst="roundRect">
            <a:avLst/>
          </a:prstGeom>
          <a:solidFill>
            <a:schemeClr val="accent4">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特別区設置に伴うコスト</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9466395" y="19759"/>
            <a:ext cx="434723" cy="307777"/>
          </a:xfrm>
          <a:prstGeom prst="rect">
            <a:avLst/>
          </a:prstGeom>
          <a:noFill/>
        </p:spPr>
        <p:txBody>
          <a:bodyPr wrap="square" rtlCol="0">
            <a:spAutoFit/>
          </a:bodyPr>
          <a:lstStyle/>
          <a:p>
            <a:r>
              <a:rPr kumimoji="1" lang="ja-JP" altLang="en-US" sz="1400" dirty="0" smtClean="0"/>
              <a:t>１２</a:t>
            </a:r>
            <a:endParaRPr kumimoji="1" lang="ja-JP" altLang="en-US" sz="1400" dirty="0"/>
          </a:p>
        </p:txBody>
      </p:sp>
      <p:graphicFrame>
        <p:nvGraphicFramePr>
          <p:cNvPr id="20" name="表 19"/>
          <p:cNvGraphicFramePr>
            <a:graphicFrameLocks noGrp="1"/>
          </p:cNvGraphicFramePr>
          <p:nvPr>
            <p:extLst>
              <p:ext uri="{D42A27DB-BD31-4B8C-83A1-F6EECF244321}">
                <p14:modId xmlns:p14="http://schemas.microsoft.com/office/powerpoint/2010/main" val="3529448694"/>
              </p:ext>
            </p:extLst>
          </p:nvPr>
        </p:nvGraphicFramePr>
        <p:xfrm>
          <a:off x="5241032" y="3501008"/>
          <a:ext cx="4459291" cy="2517338"/>
        </p:xfrm>
        <a:graphic>
          <a:graphicData uri="http://schemas.openxmlformats.org/drawingml/2006/table">
            <a:tbl>
              <a:tblPr firstRow="1" bandRow="1">
                <a:tableStyleId>{5C22544A-7EE6-4342-B048-85BDC9FD1C3A}</a:tableStyleId>
              </a:tblPr>
              <a:tblGrid>
                <a:gridCol w="858891">
                  <a:extLst>
                    <a:ext uri="{9D8B030D-6E8A-4147-A177-3AD203B41FA5}">
                      <a16:colId xmlns:a16="http://schemas.microsoft.com/office/drawing/2014/main" val="2178575834"/>
                    </a:ext>
                  </a:extLst>
                </a:gridCol>
                <a:gridCol w="2627584">
                  <a:extLst>
                    <a:ext uri="{9D8B030D-6E8A-4147-A177-3AD203B41FA5}">
                      <a16:colId xmlns:a16="http://schemas.microsoft.com/office/drawing/2014/main" val="1180675644"/>
                    </a:ext>
                  </a:extLst>
                </a:gridCol>
                <a:gridCol w="972816">
                  <a:extLst>
                    <a:ext uri="{9D8B030D-6E8A-4147-A177-3AD203B41FA5}">
                      <a16:colId xmlns:a16="http://schemas.microsoft.com/office/drawing/2014/main" val="3175462201"/>
                    </a:ext>
                  </a:extLst>
                </a:gridCol>
              </a:tblGrid>
              <a:tr h="296858">
                <a:tc gridSpan="2">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項　　目</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5565" marR="655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solidFill>
                  </a:tcPr>
                </a:tc>
                <a:tc hMerge="1">
                  <a:txBody>
                    <a:bodyPr/>
                    <a:lstStyle/>
                    <a:p>
                      <a:pPr algn="ctr">
                        <a:spcAft>
                          <a:spcPts val="0"/>
                        </a:spcAft>
                      </a:pPr>
                      <a:endParaRPr lang="ja-JP" sz="1100" kern="100" dirty="0">
                        <a:effectLst/>
                        <a:latin typeface="+mn-ea"/>
                        <a:ea typeface="+mn-ea"/>
                        <a:cs typeface="Times New Roman" panose="02020603050405020304" pitchFamily="18" charset="0"/>
                      </a:endParaRPr>
                    </a:p>
                  </a:txBody>
                  <a:tcPr marL="65565" marR="65565" marT="0" marB="0" anchor="ctr"/>
                </a:tc>
                <a:tc>
                  <a:txBody>
                    <a:bodyPr/>
                    <a:lstStyle/>
                    <a:p>
                      <a:pPr algn="ctr">
                        <a:spcAft>
                          <a:spcPts val="0"/>
                        </a:spcAft>
                      </a:pPr>
                      <a:r>
                        <a:rPr lang="ja-JP" altLang="en-US" sz="1050" kern="0" dirty="0" smtClean="0">
                          <a:solidFill>
                            <a:schemeClr val="bg1"/>
                          </a:solidFill>
                          <a:effectLst/>
                          <a:latin typeface="Meiryo UI" panose="020B0604030504040204" pitchFamily="50" charset="-128"/>
                          <a:ea typeface="Meiryo UI" panose="020B0604030504040204" pitchFamily="50" charset="-128"/>
                          <a:cs typeface="ＭＳ Ｐゴシック" panose="020B0600070205080204" pitchFamily="50" charset="-128"/>
                        </a:rPr>
                        <a:t>金額（億円）</a:t>
                      </a:r>
                      <a:endParaRPr lang="ja-JP" sz="105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5565" marR="655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392119496"/>
                  </a:ext>
                </a:extLst>
              </a:tr>
              <a:tr h="444096">
                <a:tc rowSpan="4">
                  <a:txBody>
                    <a:bodyPr/>
                    <a:lstStyle/>
                    <a:p>
                      <a:pPr algn="ctr">
                        <a:spcAft>
                          <a:spcPts val="0"/>
                        </a:spcAft>
                      </a:pPr>
                      <a:r>
                        <a:rPr lang="ja-JP" altLang="en-US"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イニシャル</a:t>
                      </a:r>
                      <a:r>
                        <a:rPr lang="en-US" altLang="ja-JP" sz="12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r>
                      <a:br>
                        <a:rPr lang="en-US" altLang="ja-JP" sz="12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lang="ja-JP" altLang="en-US"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コスト</a:t>
                      </a:r>
                      <a:endParaRPr lang="ja-JP" sz="12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5565" marR="655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9933"/>
                    </a:solidFill>
                  </a:tcPr>
                </a:tc>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システム改修経費</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5565" marR="655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r">
                        <a:spcAft>
                          <a:spcPts val="0"/>
                        </a:spcAft>
                      </a:pPr>
                      <a:r>
                        <a:rPr lang="ja-JP" altLang="en-US" sz="1200" kern="100" dirty="0" smtClean="0">
                          <a:effectLst/>
                          <a:latin typeface="Meiryo UI" panose="020B0604030504040204" pitchFamily="50" charset="-128"/>
                          <a:ea typeface="Meiryo UI" panose="020B0604030504040204" pitchFamily="50" charset="-128"/>
                          <a:cs typeface="Arial" panose="020B0604020202020204" pitchFamily="34" charset="0"/>
                        </a:rPr>
                        <a:t>１８２</a:t>
                      </a:r>
                      <a:endParaRPr lang="ja-JP" sz="12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65565" marR="21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4873012"/>
                  </a:ext>
                </a:extLst>
              </a:tr>
              <a:tr h="444096">
                <a:tc vMerge="1">
                  <a:txBody>
                    <a:bodyPr/>
                    <a:lstStyle/>
                    <a:p>
                      <a:pPr algn="l">
                        <a:spcAft>
                          <a:spcPts val="0"/>
                        </a:spcAft>
                      </a:pPr>
                      <a:endParaRPr lang="ja-JP" sz="1100" kern="100" dirty="0">
                        <a:effectLst/>
                        <a:latin typeface="+mn-ea"/>
                        <a:ea typeface="+mn-ea"/>
                        <a:cs typeface="Times New Roman" panose="02020603050405020304" pitchFamily="18" charset="0"/>
                      </a:endParaRPr>
                    </a:p>
                  </a:txBody>
                  <a:tcPr marL="65565" marR="65565" marT="0" marB="0" anchor="ctr"/>
                </a:tc>
                <a:tc>
                  <a:txBody>
                    <a:bodyPr/>
                    <a:lstStyle/>
                    <a:p>
                      <a:pPr algn="l">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庁舎整備経費</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5565" marR="655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ja-JP" altLang="en-US" sz="1200" kern="0" dirty="0" smtClean="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４６</a:t>
                      </a:r>
                      <a:endParaRPr lang="ja-JP" sz="12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65565" marR="21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2802903"/>
                  </a:ext>
                </a:extLst>
              </a:tr>
              <a:tr h="444096">
                <a:tc vMerge="1">
                  <a:txBody>
                    <a:bodyPr/>
                    <a:lstStyle/>
                    <a:p>
                      <a:pPr algn="l">
                        <a:spcAft>
                          <a:spcPts val="0"/>
                        </a:spcAft>
                      </a:pPr>
                      <a:endParaRPr lang="ja-JP" sz="1100" kern="100" dirty="0">
                        <a:effectLst/>
                        <a:latin typeface="+mn-ea"/>
                        <a:ea typeface="+mn-ea"/>
                        <a:cs typeface="Times New Roman" panose="02020603050405020304" pitchFamily="18" charset="0"/>
                      </a:endParaRPr>
                    </a:p>
                  </a:txBody>
                  <a:tcPr marL="65565" marR="65565" marT="0" marB="0" anchor="ctr"/>
                </a:tc>
                <a:tc>
                  <a:txBody>
                    <a:bodyPr/>
                    <a:lstStyle/>
                    <a:p>
                      <a:pPr algn="l">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移転経費・街区表示変更経費等</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5565" marR="655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ja-JP" altLang="en-US" sz="1200" kern="100" dirty="0" smtClean="0">
                          <a:effectLst/>
                          <a:latin typeface="Meiryo UI" panose="020B0604030504040204" pitchFamily="50" charset="-128"/>
                          <a:ea typeface="Meiryo UI" panose="020B0604030504040204" pitchFamily="50" charset="-128"/>
                          <a:cs typeface="Arial" panose="020B0604020202020204" pitchFamily="34" charset="0"/>
                        </a:rPr>
                        <a:t>１３</a:t>
                      </a:r>
                      <a:endParaRPr lang="ja-JP" sz="12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65565" marR="21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5287772"/>
                  </a:ext>
                </a:extLst>
              </a:tr>
              <a:tr h="444096">
                <a:tc vMerge="1">
                  <a:txBody>
                    <a:bodyPr/>
                    <a:lstStyle/>
                    <a:p>
                      <a:pPr algn="ctr">
                        <a:spcAft>
                          <a:spcPts val="0"/>
                        </a:spcAft>
                      </a:pPr>
                      <a:endParaRPr lang="ja-JP" sz="1200" kern="100" dirty="0">
                        <a:solidFill>
                          <a:schemeClr val="tx1"/>
                        </a:solidFill>
                        <a:effectLst/>
                        <a:latin typeface="+mn-ea"/>
                        <a:ea typeface="+mn-ea"/>
                        <a:cs typeface="Times New Roman" panose="02020603050405020304" pitchFamily="18" charset="0"/>
                      </a:endParaRPr>
                    </a:p>
                  </a:txBody>
                  <a:tcPr marL="65565" marR="65565" marT="0" marB="0" vert="eaVert" anchor="ctr"/>
                </a:tc>
                <a:tc>
                  <a:txBody>
                    <a:bodyPr/>
                    <a:lstStyle/>
                    <a:p>
                      <a:pPr algn="ctr">
                        <a:spcAft>
                          <a:spcPts val="0"/>
                        </a:spcAft>
                      </a:pPr>
                      <a:r>
                        <a:rPr lang="ja-JP" altLang="en-US"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合　　計</a:t>
                      </a:r>
                      <a:endParaRPr lang="ja-JP" sz="12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5565" marR="655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9933"/>
                    </a:solidFill>
                  </a:tcPr>
                </a:tc>
                <a:tc>
                  <a:txBody>
                    <a:bodyPr/>
                    <a:lstStyle/>
                    <a:p>
                      <a:pPr algn="r">
                        <a:spcAft>
                          <a:spcPts val="0"/>
                        </a:spcAft>
                      </a:pPr>
                      <a:r>
                        <a:rPr lang="ja-JP" altLang="en-US" sz="1200" b="1" kern="100" dirty="0" smtClean="0">
                          <a:solidFill>
                            <a:schemeClr val="bg1"/>
                          </a:solidFill>
                          <a:effectLst/>
                          <a:latin typeface="Meiryo UI" panose="020B0604030504040204" pitchFamily="50" charset="-128"/>
                          <a:ea typeface="Meiryo UI" panose="020B0604030504040204" pitchFamily="50" charset="-128"/>
                          <a:cs typeface="Arial" panose="020B0604020202020204" pitchFamily="34" charset="0"/>
                        </a:rPr>
                        <a:t>２４１</a:t>
                      </a:r>
                      <a:endParaRPr lang="ja-JP" sz="1200" b="1" kern="100" dirty="0">
                        <a:solidFill>
                          <a:schemeClr val="bg1"/>
                        </a:solidFill>
                        <a:effectLst/>
                        <a:latin typeface="Meiryo UI" panose="020B0604030504040204" pitchFamily="50" charset="-128"/>
                        <a:ea typeface="Meiryo UI" panose="020B0604030504040204" pitchFamily="50" charset="-128"/>
                        <a:cs typeface="Arial" panose="020B0604020202020204" pitchFamily="34" charset="0"/>
                      </a:endParaRPr>
                    </a:p>
                  </a:txBody>
                  <a:tcPr marL="65565" marR="21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9933"/>
                    </a:solidFill>
                  </a:tcPr>
                </a:tc>
                <a:extLst>
                  <a:ext uri="{0D108BD9-81ED-4DB2-BD59-A6C34878D82A}">
                    <a16:rowId xmlns:a16="http://schemas.microsoft.com/office/drawing/2014/main" val="1155232216"/>
                  </a:ext>
                </a:extLst>
              </a:tr>
              <a:tr h="444096">
                <a:tc>
                  <a:txBody>
                    <a:bodyPr/>
                    <a:lstStyle/>
                    <a:p>
                      <a:pPr algn="ctr">
                        <a:spcAft>
                          <a:spcPts val="0"/>
                        </a:spcAft>
                      </a:pPr>
                      <a:r>
                        <a:rPr lang="ja-JP" altLang="en-US" sz="11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ランニング</a:t>
                      </a:r>
                      <a:r>
                        <a:rPr lang="en-US" altLang="ja-JP"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
                      </a:r>
                      <a:br>
                        <a:rPr lang="en-US" altLang="ja-JP"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br>
                      <a:r>
                        <a:rPr lang="ja-JP" altLang="en-US"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コスト</a:t>
                      </a:r>
                      <a:endParaRPr lang="ja-JP" sz="12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5565" marR="655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3366"/>
                    </a:solidFill>
                  </a:tcPr>
                </a:tc>
                <a:tc>
                  <a:txBody>
                    <a:bodyPr/>
                    <a:lstStyle/>
                    <a:p>
                      <a:pPr algn="l">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システム運用経費等</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5565" marR="655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ja-JP" altLang="en-US" sz="1200" b="0" kern="100" dirty="0" smtClean="0">
                          <a:effectLst/>
                          <a:latin typeface="Meiryo UI" panose="020B0604030504040204" pitchFamily="50" charset="-128"/>
                          <a:ea typeface="Meiryo UI" panose="020B0604030504040204" pitchFamily="50" charset="-128"/>
                          <a:cs typeface="Arial" panose="020B0604020202020204" pitchFamily="34" charset="0"/>
                        </a:rPr>
                        <a:t>３０</a:t>
                      </a:r>
                      <a:endParaRPr lang="ja-JP" sz="1200" b="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65565" marR="21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8489993"/>
                  </a:ext>
                </a:extLst>
              </a:tr>
            </a:tbl>
          </a:graphicData>
        </a:graphic>
      </p:graphicFrame>
      <p:sp>
        <p:nvSpPr>
          <p:cNvPr id="22" name="正方形/長方形 21"/>
          <p:cNvSpPr/>
          <p:nvPr/>
        </p:nvSpPr>
        <p:spPr>
          <a:xfrm>
            <a:off x="5251640" y="3140968"/>
            <a:ext cx="2797704" cy="278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1" dirty="0">
                <a:solidFill>
                  <a:schemeClr val="tx1"/>
                </a:solidFill>
              </a:rPr>
              <a:t>◆コスト試算</a:t>
            </a:r>
            <a:r>
              <a:rPr lang="ja-JP" altLang="en-US" sz="1000" b="1" dirty="0" smtClean="0">
                <a:solidFill>
                  <a:schemeClr val="tx1"/>
                </a:solidFill>
              </a:rPr>
              <a:t>（</a:t>
            </a:r>
            <a:r>
              <a:rPr lang="ja-JP" altLang="en-US" sz="1000" b="1" dirty="0">
                <a:solidFill>
                  <a:schemeClr val="tx1"/>
                </a:solidFill>
              </a:rPr>
              <a:t>特別</a:t>
            </a:r>
            <a:r>
              <a:rPr lang="ja-JP" altLang="en-US" sz="1000" b="1" dirty="0" smtClean="0">
                <a:solidFill>
                  <a:schemeClr val="tx1"/>
                </a:solidFill>
              </a:rPr>
              <a:t>区分と大阪府分の合計）</a:t>
            </a:r>
            <a:endParaRPr lang="ja-JP" altLang="en-US" sz="1000" b="1" dirty="0">
              <a:solidFill>
                <a:schemeClr val="tx1"/>
              </a:solidFill>
            </a:endParaRPr>
          </a:p>
        </p:txBody>
      </p:sp>
      <p:sp>
        <p:nvSpPr>
          <p:cNvPr id="15" name="正方形/長方形 14"/>
          <p:cNvSpPr/>
          <p:nvPr/>
        </p:nvSpPr>
        <p:spPr>
          <a:xfrm>
            <a:off x="272480" y="908720"/>
            <a:ext cx="7200800" cy="14283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599"/>
              </a:spcBef>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599"/>
              </a:spcBef>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599"/>
              </a:spcBef>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599"/>
              </a:spcBef>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486305" y="1052736"/>
            <a:ext cx="6842959" cy="1137120"/>
          </a:xfrm>
          <a:prstGeom prst="roundRect">
            <a:avLst>
              <a:gd name="adj" fmla="val 89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選挙区は、各特別区とする</a:t>
            </a:r>
            <a:endParaRPr lang="en-US" altLang="ja-JP"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marL="179388" indent="-179388">
              <a:spcBef>
                <a:spcPts val="500"/>
              </a:spcBef>
            </a:pPr>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〇 各特別区の議員定数は、現行の大阪市会の行政区ごとの議員定数を積み上げたものとする</a:t>
            </a:r>
            <a:endParaRPr lang="en-US" altLang="ja-JP" sz="500" b="1"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lvl="0">
              <a:spcBef>
                <a:spcPts val="200"/>
              </a:spcBef>
            </a:pPr>
            <a:r>
              <a:rPr lang="ja-JP" altLang="en-US" sz="1100" b="1"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議員</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定数</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淀川区：１８人　　北区：２３人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中央区</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：２３人　　天王寺区：１９人　　計：８３人</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spcBef>
                <a:spcPts val="500"/>
              </a:spcBef>
            </a:pPr>
            <a:r>
              <a:rPr lang="ja-JP" altLang="en-US"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〇 </a:t>
            </a:r>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議員報酬は、減額後の</a:t>
            </a:r>
            <a:r>
              <a:rPr lang="ja-JP" altLang="en-US" sz="1100" b="1"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現行</a:t>
            </a:r>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報酬をベースとする</a:t>
            </a: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272480" y="477976"/>
            <a:ext cx="2027161" cy="360000"/>
          </a:xfrm>
          <a:prstGeom prst="roundRect">
            <a:avLst/>
          </a:prstGeom>
          <a:solidFill>
            <a:schemeClr val="accent4">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区</a:t>
            </a:r>
            <a:r>
              <a:rPr lang="ja-JP" altLang="en-US" sz="1400"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議会</a:t>
            </a:r>
            <a:r>
              <a:rPr lang="ja-JP" altLang="en-US" sz="1400" b="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議員</a:t>
            </a:r>
            <a:r>
              <a:rPr lang="ja-JP" altLang="en-US" sz="1400"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の定数等</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486305" y="3136929"/>
            <a:ext cx="4613313" cy="1938287"/>
          </a:xfrm>
          <a:prstGeom prst="roundRect">
            <a:avLst>
              <a:gd name="adj" fmla="val 44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r>
              <a:rPr lang="ja-JP" altLang="en-US" sz="11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システム改修経費や庁舎整備経費などのイニシャルコスト、</a:t>
            </a:r>
            <a:endParaRPr lang="en-US" altLang="ja-JP" sz="11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marL="179388" indent="-179388"/>
            <a:r>
              <a:rPr lang="ja-JP" altLang="en-US" sz="11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1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システム運用経費や府への移管職員に係る民間ビル賃借料などの</a:t>
            </a:r>
            <a:endParaRPr lang="en-US" altLang="ja-JP" sz="11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marL="87313" indent="-14288"/>
            <a:r>
              <a:rPr lang="en-US" altLang="ja-JP" sz="11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en-US" altLang="ja-JP" sz="11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1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ランニングコストを、新たに必要となる経費として試算</a:t>
            </a:r>
            <a:endParaRPr lang="en-US" altLang="ja-JP" sz="11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5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13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庁舎整備については、各特別</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域</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において、既存</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庁舎と</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利用して</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執務</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を優先的に活用</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300"/>
              </a:spcBef>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特別区域内の既存庁舎を活用してもなお執務室の</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不足が</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生じる</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特別区（淀川区・</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天王寺区）は、不足分について現</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本庁舎（</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中之島庁舎）を</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300"/>
              </a:spcBef>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・なお、特別区の設置に際して新たな庁舎の建設は行わないが、将来的な庁舎のあり</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方について、特別区長・区議会を拘束するものではない</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611018" y="5373216"/>
            <a:ext cx="4322679" cy="881134"/>
          </a:xfrm>
          <a:prstGeom prst="rect">
            <a:avLst/>
          </a:prstGeom>
          <a:solidFill>
            <a:schemeClr val="accent6">
              <a:lumMod val="20000"/>
              <a:lumOff val="8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nSpc>
                <a:spcPts val="1400"/>
              </a:lnSpc>
            </a:pPr>
            <a:r>
              <a:rPr lang="ja-JP" altLang="en-US" sz="998"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◆庁舎</a:t>
            </a:r>
            <a:r>
              <a:rPr lang="ja-JP" altLang="en-US" sz="998"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経費</a:t>
            </a:r>
            <a:r>
              <a:rPr lang="ja-JP" altLang="en-US" sz="998"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の</a:t>
            </a:r>
            <a:r>
              <a:rPr lang="ja-JP" altLang="en-US" sz="998"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負担</a:t>
            </a:r>
            <a:r>
              <a:rPr lang="ja-JP" altLang="en-US" sz="998"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を調整する仕組み</a:t>
            </a:r>
            <a:endParaRPr lang="en-US" altLang="ja-JP" sz="998"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lvl="0">
              <a:spcBef>
                <a:spcPts val="200"/>
              </a:spcBef>
            </a:pPr>
            <a:r>
              <a:rPr lang="ja-JP" altLang="en-US"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・現大阪市本庁舎（中之島庁舎）を含め、庁舎を賃借する場合の各特別</a:t>
            </a:r>
            <a:r>
              <a:rPr lang="ja-JP" altLang="en-US" sz="9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a:t>
            </a:r>
            <a:endParaRPr lang="en-US" altLang="ja-JP" sz="9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の負担</a:t>
            </a:r>
            <a:r>
              <a:rPr lang="ja-JP" altLang="en-US"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9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調整</a:t>
            </a:r>
            <a:r>
              <a:rPr lang="en-US" altLang="ja-JP" sz="9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その仕組みは今後検討）</a:t>
            </a:r>
            <a:endParaRPr lang="en-US" altLang="ja-JP" sz="9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spcBef>
                <a:spcPts val="300"/>
              </a:spcBef>
            </a:pPr>
            <a:r>
              <a:rPr lang="ja-JP" altLang="en-US"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・将来の庁舎整備に係る財政負担については、特別区設置後の最初の整備</a:t>
            </a:r>
            <a:r>
              <a:rPr lang="ja-JP" altLang="en-US" sz="9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9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限り、その</a:t>
            </a:r>
            <a:r>
              <a:rPr lang="ja-JP" altLang="en-US"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一部について財政調整により財源を配分</a:t>
            </a: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69357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16060" y="469598"/>
            <a:ext cx="9101436" cy="65615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1200"/>
              </a:lnSpc>
              <a:spcBef>
                <a:spcPts val="300"/>
              </a:spcBef>
            </a:pPr>
            <a:r>
              <a:rPr lang="ja-JP" altLang="en-US" sz="12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 財政</a:t>
            </a:r>
            <a:r>
              <a:rPr lang="ja-JP" altLang="en-US" sz="12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シミュレーションは</a:t>
            </a:r>
            <a:r>
              <a:rPr lang="ja-JP" altLang="en-US" sz="12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、特別</a:t>
            </a:r>
            <a:r>
              <a:rPr lang="ja-JP" altLang="en-US" sz="12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区の財政運営が将来的に成り立つの</a:t>
            </a:r>
            <a:r>
              <a:rPr lang="ja-JP" altLang="en-US" sz="12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かなど</a:t>
            </a:r>
            <a:r>
              <a:rPr lang="ja-JP" altLang="en-US" sz="12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を検証する</a:t>
            </a:r>
            <a:r>
              <a:rPr lang="ja-JP" altLang="en-US" sz="12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ために作</a:t>
            </a:r>
            <a:r>
              <a:rPr lang="ja-JP" altLang="en-US" sz="12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成した参考資料</a:t>
            </a:r>
            <a:endParaRPr lang="en-US" altLang="ja-JP" sz="12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1200"/>
              </a:lnSpc>
              <a:spcBef>
                <a:spcPts val="300"/>
              </a:spcBef>
            </a:pPr>
            <a:r>
              <a:rPr lang="ja-JP" altLang="en-US" sz="12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 大阪市</a:t>
            </a:r>
            <a:r>
              <a:rPr lang="ja-JP" altLang="en-US" sz="12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の財政に関する将来</a:t>
            </a:r>
            <a:r>
              <a:rPr lang="ja-JP" altLang="en-US" sz="12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推計</a:t>
            </a:r>
            <a:r>
              <a:rPr lang="en-US" altLang="ja-JP" sz="1100" baseline="300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2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を</a:t>
            </a:r>
            <a:r>
              <a:rPr lang="ja-JP" altLang="en-US" sz="12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もとに、一定の前提条件をおいたうえで作成した極めて粗い</a:t>
            </a:r>
            <a:r>
              <a:rPr lang="ja-JP" altLang="en-US" sz="12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試算</a:t>
            </a:r>
            <a:endParaRPr lang="en-US" altLang="ja-JP" sz="12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1200"/>
              </a:lnSpc>
              <a:spcBef>
                <a:spcPts val="300"/>
              </a:spcBef>
            </a:pPr>
            <a:r>
              <a:rPr lang="ja-JP" altLang="en-US" sz="12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 上記</a:t>
            </a:r>
            <a:r>
              <a:rPr lang="ja-JP" altLang="en-US" sz="12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を前提に</a:t>
            </a:r>
            <a:r>
              <a:rPr lang="ja-JP" altLang="en-US" sz="1200" dirty="0">
                <a:solidFill>
                  <a:prstClr val="black"/>
                </a:solidFill>
                <a:latin typeface="ＭＳ Ｐゴシック" panose="020B0600070205080204" pitchFamily="50" charset="-128"/>
                <a:cs typeface="Meiryo UI" panose="020B0604030504040204" pitchFamily="50" charset="-128"/>
              </a:rPr>
              <a:t>、特別区</a:t>
            </a:r>
            <a:r>
              <a:rPr lang="ja-JP" altLang="en-US" sz="1200" dirty="0" smtClean="0">
                <a:solidFill>
                  <a:prstClr val="black"/>
                </a:solidFill>
                <a:latin typeface="ＭＳ Ｐゴシック" panose="020B0600070205080204" pitchFamily="50" charset="-128"/>
                <a:cs typeface="Meiryo UI" panose="020B0604030504040204" pitchFamily="50" charset="-128"/>
              </a:rPr>
              <a:t>設置を</a:t>
            </a:r>
            <a:r>
              <a:rPr lang="en-US" altLang="ja-JP" sz="12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2025</a:t>
            </a:r>
            <a:r>
              <a:rPr lang="ja-JP" altLang="en-US" sz="12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年度と</a:t>
            </a:r>
            <a:r>
              <a:rPr lang="ja-JP" altLang="en-US" sz="12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し</a:t>
            </a:r>
            <a:r>
              <a:rPr lang="ja-JP" altLang="en-US" sz="12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て</a:t>
            </a:r>
            <a:r>
              <a:rPr lang="en-US" altLang="ja-JP" sz="12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2039</a:t>
            </a:r>
            <a:r>
              <a:rPr lang="ja-JP" altLang="en-US" sz="12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年度までの</a:t>
            </a:r>
            <a:r>
              <a:rPr lang="ja-JP" altLang="en-US" sz="12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財政シミュレーションを</a:t>
            </a:r>
            <a:r>
              <a:rPr lang="ja-JP" altLang="en-US" sz="12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作成</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323485" y="6457817"/>
            <a:ext cx="9378582" cy="361674"/>
          </a:xfrm>
          <a:prstGeom prst="roundRect">
            <a:avLst>
              <a:gd name="adj" fmla="val 0"/>
            </a:avLst>
          </a:prstGeom>
          <a:noFill/>
          <a:ln w="12700">
            <a:noFill/>
            <a:prstDash val="sysDash"/>
          </a:ln>
        </p:spPr>
        <p:style>
          <a:lnRef idx="2">
            <a:schemeClr val="dk1"/>
          </a:lnRef>
          <a:fillRef idx="1">
            <a:schemeClr val="lt1"/>
          </a:fillRef>
          <a:effectRef idx="0">
            <a:schemeClr val="dk1"/>
          </a:effectRef>
          <a:fontRef idx="minor">
            <a:schemeClr val="dk1"/>
          </a:fontRef>
        </p:style>
        <p:txBody>
          <a:bodyPr bIns="0" rtlCol="0" anchor="ctr" anchorCtr="0"/>
          <a:lstStyle/>
          <a:p>
            <a:pPr>
              <a:lnSpc>
                <a:spcPts val="1300"/>
              </a:lnSpc>
            </a:pPr>
            <a:r>
              <a:rPr lang="en-US" altLang="ja-JP" sz="1100" spc="4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spc="4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財政シミュレーションの基礎となる大阪市の財政に関する将来推計は、大阪市「今後の財政収支概算（粗い試算）」（</a:t>
            </a:r>
            <a:r>
              <a:rPr lang="en-US" altLang="ja-JP" sz="1100" spc="4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100" spc="4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年３月版）の数値を使用</a:t>
            </a:r>
            <a:endParaRPr lang="en-US" altLang="ja-JP" sz="1100" spc="4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bwMode="auto">
          <a:xfrm>
            <a:off x="2355429" y="1196752"/>
            <a:ext cx="6904302" cy="360533"/>
          </a:xfrm>
          <a:prstGeom prst="rect">
            <a:avLst/>
          </a:prstGeom>
          <a:noFill/>
          <a:ln w="12700">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236" tIns="45619" rIns="91236" bIns="45619" numCol="1" rtlCol="0" anchor="t" anchorCtr="0" compatLnSpc="1">
            <a:prstTxWarp prst="textNoShape">
              <a:avLst/>
            </a:prstTxWarp>
            <a:noAutofit/>
          </a:bodyPr>
          <a:lstStyle/>
          <a:p>
            <a:pPr marL="272459" indent="-272459">
              <a:defRPr/>
            </a:pPr>
            <a:endParaRPr lang="en-US" altLang="ja-JP" sz="200" dirty="0" smtClean="0">
              <a:solidFill>
                <a:schemeClr val="tx1"/>
              </a:solidFill>
              <a:latin typeface="Meiryo UI" pitchFamily="50" charset="-128"/>
              <a:ea typeface="Meiryo UI" pitchFamily="50" charset="-128"/>
              <a:cs typeface="Meiryo UI" pitchFamily="50" charset="-128"/>
            </a:endParaRPr>
          </a:p>
          <a:p>
            <a:pPr marL="712788" indent="-712788">
              <a:defRPr/>
            </a:pPr>
            <a:r>
              <a:rPr lang="ja-JP" altLang="en-US" sz="1400" u="sng" dirty="0" smtClean="0">
                <a:solidFill>
                  <a:schemeClr val="tx1"/>
                </a:solidFill>
                <a:latin typeface="Meiryo UI" pitchFamily="50" charset="-128"/>
                <a:ea typeface="Meiryo UI" pitchFamily="50" charset="-128"/>
                <a:cs typeface="Meiryo UI" pitchFamily="50" charset="-128"/>
              </a:rPr>
              <a:t>○収支不足は発生しない</a:t>
            </a:r>
            <a:endParaRPr lang="en-US" altLang="ja-JP" sz="1400" u="sng" dirty="0">
              <a:solidFill>
                <a:schemeClr val="tx1"/>
              </a:solidFill>
              <a:latin typeface="Meiryo UI" pitchFamily="50" charset="-128"/>
              <a:ea typeface="Meiryo UI" pitchFamily="50" charset="-128"/>
              <a:cs typeface="Meiryo UI" pitchFamily="50" charset="-128"/>
            </a:endParaRPr>
          </a:p>
        </p:txBody>
      </p:sp>
      <p:sp>
        <p:nvSpPr>
          <p:cNvPr id="16" name="テキスト ボックス 15"/>
          <p:cNvSpPr txBox="1"/>
          <p:nvPr/>
        </p:nvSpPr>
        <p:spPr>
          <a:xfrm>
            <a:off x="9417496" y="6505599"/>
            <a:ext cx="434723" cy="307777"/>
          </a:xfrm>
          <a:prstGeom prst="rect">
            <a:avLst/>
          </a:prstGeom>
          <a:noFill/>
        </p:spPr>
        <p:txBody>
          <a:bodyPr wrap="square" rtlCol="0">
            <a:spAutoFit/>
          </a:bodyPr>
          <a:lstStyle/>
          <a:p>
            <a:r>
              <a:rPr lang="ja-JP" altLang="en-US" sz="1400" dirty="0" smtClean="0"/>
              <a:t>１３</a:t>
            </a:r>
            <a:endParaRPr kumimoji="1" lang="ja-JP" altLang="en-US" sz="1400" dirty="0"/>
          </a:p>
        </p:txBody>
      </p:sp>
      <p:sp>
        <p:nvSpPr>
          <p:cNvPr id="20" name="正方形/長方形 19"/>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　５</a:t>
            </a:r>
            <a:r>
              <a:rPr lang="ja-JP" altLang="en-US" sz="2000" b="1" dirty="0" smtClean="0">
                <a:solidFill>
                  <a:schemeClr val="tx1"/>
                </a:solidFill>
                <a:latin typeface="Meiryo UI" pitchFamily="50" charset="-128"/>
                <a:ea typeface="Meiryo UI" pitchFamily="50" charset="-128"/>
                <a:cs typeface="Meiryo UI" pitchFamily="50" charset="-128"/>
              </a:rPr>
              <a:t>　</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シミュレーション</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56456" y="1546333"/>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513656" y="3964724"/>
            <a:ext cx="3287216" cy="288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lvl="0" algn="ctr"/>
            <a:r>
              <a:rPr lang="ja-JP" altLang="en-US" sz="1297" b="1" dirty="0" smtClean="0">
                <a:solidFill>
                  <a:prstClr val="white"/>
                </a:solidFill>
                <a:latin typeface="Meiryo UI" panose="020B0604030504040204" pitchFamily="50" charset="-128"/>
                <a:ea typeface="Meiryo UI" panose="020B0604030504040204" pitchFamily="50" charset="-128"/>
                <a:cs typeface="Meiryo UI" pitchFamily="50" charset="-128"/>
              </a:rPr>
              <a:t>財源活用可能額（区財政調整基金含む）</a:t>
            </a:r>
            <a:endParaRPr lang="ja-JP" altLang="en-US" sz="1297" b="1" dirty="0">
              <a:solidFill>
                <a:prstClr val="white"/>
              </a:solidFill>
              <a:latin typeface="Meiryo UI" panose="020B0604030504040204" pitchFamily="50" charset="-128"/>
              <a:ea typeface="Meiryo UI" panose="020B0604030504040204" pitchFamily="50" charset="-128"/>
              <a:cs typeface="Meiryo UI" pitchFamily="50" charset="-128"/>
            </a:endParaRPr>
          </a:p>
        </p:txBody>
      </p:sp>
      <p:sp>
        <p:nvSpPr>
          <p:cNvPr id="34" name="正方形/長方形 33"/>
          <p:cNvSpPr/>
          <p:nvPr/>
        </p:nvSpPr>
        <p:spPr>
          <a:xfrm>
            <a:off x="-4882" y="4467974"/>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二等辺三角形 17"/>
          <p:cNvSpPr/>
          <p:nvPr/>
        </p:nvSpPr>
        <p:spPr>
          <a:xfrm flipV="1">
            <a:off x="3382972" y="3719664"/>
            <a:ext cx="3111092" cy="27699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p:cNvSpPr/>
          <p:nvPr/>
        </p:nvSpPr>
        <p:spPr bwMode="auto">
          <a:xfrm>
            <a:off x="513656" y="4189796"/>
            <a:ext cx="5112569" cy="251056"/>
          </a:xfrm>
          <a:prstGeom prst="rect">
            <a:avLst/>
          </a:prstGeom>
          <a:noFill/>
          <a:ln w="12700">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236" tIns="45619" rIns="91236" bIns="45619" numCol="1" rtlCol="0" anchor="ctr" anchorCtr="0" compatLnSpc="1">
            <a:prstTxWarp prst="textNoShape">
              <a:avLst/>
            </a:prstTxWarp>
            <a:noAutofit/>
          </a:bodyPr>
          <a:lstStyle/>
          <a:p>
            <a:pPr marL="272459" indent="-272459">
              <a:defRPr/>
            </a:pPr>
            <a:endParaRPr lang="en-US" altLang="ja-JP" sz="200" dirty="0" smtClean="0">
              <a:solidFill>
                <a:schemeClr val="tx1"/>
              </a:solidFill>
              <a:latin typeface="Meiryo UI" pitchFamily="50" charset="-128"/>
              <a:ea typeface="Meiryo UI" pitchFamily="50" charset="-128"/>
              <a:cs typeface="Meiryo UI" pitchFamily="50" charset="-128"/>
            </a:endParaRPr>
          </a:p>
          <a:p>
            <a:pPr marL="712788" indent="-712788">
              <a:defRPr/>
            </a:pPr>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財源</a:t>
            </a:r>
            <a:r>
              <a:rPr lang="ja-JP" altLang="en-US" sz="1000" dirty="0">
                <a:solidFill>
                  <a:schemeClr val="tx1"/>
                </a:solidFill>
                <a:latin typeface="Meiryo UI" pitchFamily="50" charset="-128"/>
                <a:ea typeface="Meiryo UI" pitchFamily="50" charset="-128"/>
                <a:cs typeface="Meiryo UI" pitchFamily="50" charset="-128"/>
              </a:rPr>
              <a:t>活用可能額の実際の取扱いは、特別区長のマネジメントに</a:t>
            </a:r>
            <a:r>
              <a:rPr lang="ja-JP" altLang="en-US" sz="1000" dirty="0" smtClean="0">
                <a:solidFill>
                  <a:schemeClr val="tx1"/>
                </a:solidFill>
                <a:latin typeface="Meiryo UI" pitchFamily="50" charset="-128"/>
                <a:ea typeface="Meiryo UI" pitchFamily="50" charset="-128"/>
                <a:cs typeface="Meiryo UI" pitchFamily="50" charset="-128"/>
              </a:rPr>
              <a:t>よる</a:t>
            </a:r>
            <a:endParaRPr lang="ja-JP" altLang="en-US" sz="1000" dirty="0">
              <a:solidFill>
                <a:schemeClr val="tx1"/>
              </a:solidFill>
              <a:latin typeface="Meiryo UI" pitchFamily="50" charset="-128"/>
              <a:ea typeface="Meiryo UI" pitchFamily="50" charset="-128"/>
              <a:cs typeface="Meiryo UI" pitchFamily="50" charset="-128"/>
            </a:endParaRPr>
          </a:p>
        </p:txBody>
      </p:sp>
      <p:sp>
        <p:nvSpPr>
          <p:cNvPr id="27" name="正方形/長方形 26"/>
          <p:cNvSpPr/>
          <p:nvPr/>
        </p:nvSpPr>
        <p:spPr>
          <a:xfrm>
            <a:off x="513656" y="1239288"/>
            <a:ext cx="1628262" cy="28941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lvl="0" algn="ctr"/>
            <a:r>
              <a:rPr lang="ja-JP" altLang="en-US" sz="1297" b="1" dirty="0" smtClean="0">
                <a:solidFill>
                  <a:prstClr val="white"/>
                </a:solidFill>
                <a:latin typeface="Meiryo UI" panose="020B0604030504040204" pitchFamily="50" charset="-128"/>
                <a:ea typeface="Meiryo UI" panose="020B0604030504040204" pitchFamily="50" charset="-128"/>
                <a:cs typeface="Meiryo UI" pitchFamily="50" charset="-128"/>
              </a:rPr>
              <a:t>特別区全体の収支</a:t>
            </a:r>
            <a:endParaRPr lang="ja-JP" altLang="en-US" sz="1297" b="1" dirty="0">
              <a:solidFill>
                <a:prstClr val="white"/>
              </a:solidFill>
              <a:latin typeface="Meiryo UI" panose="020B0604030504040204" pitchFamily="50" charset="-128"/>
              <a:ea typeface="Meiryo UI" panose="020B0604030504040204" pitchFamily="50" charset="-128"/>
              <a:cs typeface="Meiryo UI" pitchFamily="50" charset="-128"/>
            </a:endParaRPr>
          </a:p>
        </p:txBody>
      </p:sp>
      <p:pic>
        <p:nvPicPr>
          <p:cNvPr id="2" name="図 1"/>
          <p:cNvPicPr>
            <a:picLocks noChangeAspect="1"/>
          </p:cNvPicPr>
          <p:nvPr/>
        </p:nvPicPr>
        <p:blipFill>
          <a:blip r:embed="rId2"/>
          <a:stretch>
            <a:fillRect/>
          </a:stretch>
        </p:blipFill>
        <p:spPr>
          <a:xfrm>
            <a:off x="531403" y="1529898"/>
            <a:ext cx="9102117" cy="2158171"/>
          </a:xfrm>
          <a:prstGeom prst="rect">
            <a:avLst/>
          </a:prstGeom>
        </p:spPr>
      </p:pic>
      <p:pic>
        <p:nvPicPr>
          <p:cNvPr id="3" name="図 2"/>
          <p:cNvPicPr>
            <a:picLocks noChangeAspect="1"/>
          </p:cNvPicPr>
          <p:nvPr/>
        </p:nvPicPr>
        <p:blipFill>
          <a:blip r:embed="rId3"/>
          <a:stretch>
            <a:fillRect/>
          </a:stretch>
        </p:blipFill>
        <p:spPr>
          <a:xfrm>
            <a:off x="225856" y="4346884"/>
            <a:ext cx="9534970" cy="2200847"/>
          </a:xfrm>
          <a:prstGeom prst="rect">
            <a:avLst/>
          </a:prstGeom>
        </p:spPr>
      </p:pic>
    </p:spTree>
    <p:extLst>
      <p:ext uri="{BB962C8B-B14F-4D97-AF65-F5344CB8AC3E}">
        <p14:creationId xmlns:p14="http://schemas.microsoft.com/office/powerpoint/2010/main" val="3463712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　５　参考資料</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 name="角丸四角形 2"/>
          <p:cNvSpPr/>
          <p:nvPr/>
        </p:nvSpPr>
        <p:spPr>
          <a:xfrm>
            <a:off x="254938" y="548639"/>
            <a:ext cx="2321798" cy="360000"/>
          </a:xfrm>
          <a:prstGeom prst="roundRect">
            <a:avLst/>
          </a:prstGeom>
          <a:solidFill>
            <a:schemeClr val="accent4">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これまでの経過</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4232920" y="548680"/>
            <a:ext cx="3672408" cy="360000"/>
          </a:xfrm>
          <a:prstGeom prst="roundRect">
            <a:avLst/>
          </a:prstGeom>
          <a:solidFill>
            <a:schemeClr val="accent4">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大都市地域特別区設置法</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で定められた手続き</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254939" y="980688"/>
            <a:ext cx="3761958" cy="576068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01700" indent="-901700">
              <a:lnSpc>
                <a:spcPct val="150000"/>
              </a:lnSpc>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年９月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大都市地域特別区</a:t>
            </a:r>
            <a:r>
              <a:rPr lang="zh-TW"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設置法</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公布</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大阪府・大阪市特別区設置協</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議会設置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年２月　 特別区設置協定書作成</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年３月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協定書についての両議会の承認</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年５月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住民投票実施（賛成少数）</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知事・市長選挙</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年６月　</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大都市制度（特別区設置）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協議会設置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特別区素案作成</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知事・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市長・府議会議員・市会議員選挙</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2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７</a:t>
            </a:r>
            <a:r>
              <a:rPr lang="ja-JP" altLang="en-US" sz="12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特別区</a:t>
            </a:r>
            <a:r>
              <a:rPr lang="ja-JP" altLang="en-US" sz="12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設置協定書作成</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4232920" y="980688"/>
            <a:ext cx="5544616" cy="58326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998"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4664968" y="1196752"/>
            <a:ext cx="3528392" cy="318954"/>
          </a:xfrm>
          <a:prstGeom prst="round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HGPｺﾞｼｯｸE" panose="020B0900000000000000" pitchFamily="50" charset="-128"/>
                <a:ea typeface="HGPｺﾞｼｯｸE" panose="020B0900000000000000" pitchFamily="50" charset="-128"/>
                <a:cs typeface="Meiryo UI" panose="020B0604030504040204" pitchFamily="50" charset="-128"/>
              </a:rPr>
              <a:t>　関係自治体（大阪府・大阪市）で協議会を設置</a:t>
            </a:r>
            <a:endParaRPr lang="ja-JP" altLang="en-US" sz="1200" dirty="0">
              <a:solidFill>
                <a:prstClr val="black"/>
              </a:solidFill>
              <a:latin typeface="HGPｺﾞｼｯｸE" panose="020B0900000000000000" pitchFamily="50" charset="-128"/>
              <a:ea typeface="HGPｺﾞｼｯｸE" panose="020B0900000000000000" pitchFamily="50" charset="-128"/>
              <a:cs typeface="Meiryo UI" panose="020B0604030504040204" pitchFamily="50" charset="-128"/>
            </a:endParaRPr>
          </a:p>
        </p:txBody>
      </p:sp>
      <p:sp>
        <p:nvSpPr>
          <p:cNvPr id="9" name="角丸四角形 8"/>
          <p:cNvSpPr/>
          <p:nvPr/>
        </p:nvSpPr>
        <p:spPr>
          <a:xfrm>
            <a:off x="4647592" y="2060848"/>
            <a:ext cx="3528392" cy="318954"/>
          </a:xfrm>
          <a:prstGeom prst="round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HGPｺﾞｼｯｸE" panose="020B0900000000000000" pitchFamily="50" charset="-128"/>
                <a:ea typeface="HGPｺﾞｼｯｸE" panose="020B0900000000000000" pitchFamily="50" charset="-128"/>
                <a:cs typeface="Meiryo UI" panose="020B0604030504040204" pitchFamily="50" charset="-128"/>
              </a:rPr>
              <a:t>　協議会による特別区設置協定書の作成</a:t>
            </a:r>
            <a:endParaRPr lang="ja-JP" altLang="en-US" sz="1200" dirty="0">
              <a:solidFill>
                <a:prstClr val="black"/>
              </a:solidFill>
              <a:latin typeface="HGPｺﾞｼｯｸE" panose="020B0900000000000000" pitchFamily="50" charset="-128"/>
              <a:ea typeface="HGPｺﾞｼｯｸE" panose="020B0900000000000000" pitchFamily="50" charset="-128"/>
              <a:cs typeface="Meiryo UI" panose="020B0604030504040204" pitchFamily="50" charset="-128"/>
            </a:endParaRPr>
          </a:p>
        </p:txBody>
      </p:sp>
      <p:sp>
        <p:nvSpPr>
          <p:cNvPr id="10" name="角丸四角形 9"/>
          <p:cNvSpPr/>
          <p:nvPr/>
        </p:nvSpPr>
        <p:spPr>
          <a:xfrm>
            <a:off x="4813109" y="4653136"/>
            <a:ext cx="3528392" cy="318954"/>
          </a:xfrm>
          <a:prstGeom prst="round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HGPｺﾞｼｯｸE" panose="020B0900000000000000" pitchFamily="50" charset="-128"/>
                <a:ea typeface="HGPｺﾞｼｯｸE" panose="020B0900000000000000" pitchFamily="50" charset="-128"/>
                <a:cs typeface="Meiryo UI" panose="020B0604030504040204" pitchFamily="50" charset="-128"/>
              </a:rPr>
              <a:t>　特別区設置協定書についての両議会の承認</a:t>
            </a:r>
            <a:endParaRPr lang="ja-JP" altLang="en-US" sz="1200" dirty="0">
              <a:solidFill>
                <a:prstClr val="black"/>
              </a:solidFill>
              <a:latin typeface="HGPｺﾞｼｯｸE" panose="020B0900000000000000" pitchFamily="50" charset="-128"/>
              <a:ea typeface="HGPｺﾞｼｯｸE" panose="020B0900000000000000" pitchFamily="50" charset="-128"/>
              <a:cs typeface="Meiryo UI" panose="020B0604030504040204" pitchFamily="50" charset="-128"/>
            </a:endParaRPr>
          </a:p>
        </p:txBody>
      </p:sp>
      <p:sp>
        <p:nvSpPr>
          <p:cNvPr id="12" name="角丸四角形 11"/>
          <p:cNvSpPr/>
          <p:nvPr/>
        </p:nvSpPr>
        <p:spPr>
          <a:xfrm>
            <a:off x="4820479" y="6165304"/>
            <a:ext cx="3528392" cy="318954"/>
          </a:xfrm>
          <a:prstGeom prst="round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HGPｺﾞｼｯｸE" panose="020B0900000000000000" pitchFamily="50" charset="-128"/>
                <a:ea typeface="HGPｺﾞｼｯｸE" panose="020B0900000000000000" pitchFamily="50" charset="-128"/>
                <a:cs typeface="Meiryo UI" panose="020B0604030504040204" pitchFamily="50" charset="-128"/>
              </a:rPr>
              <a:t>　総務大臣の決定により、特別区を設置</a:t>
            </a:r>
            <a:endParaRPr lang="ja-JP" altLang="en-US" sz="1200" dirty="0">
              <a:solidFill>
                <a:prstClr val="black"/>
              </a:solidFill>
              <a:latin typeface="HGPｺﾞｼｯｸE" panose="020B0900000000000000" pitchFamily="50" charset="-128"/>
              <a:ea typeface="HGPｺﾞｼｯｸE" panose="020B0900000000000000" pitchFamily="50" charset="-128"/>
              <a:cs typeface="Meiryo UI" panose="020B0604030504040204" pitchFamily="50" charset="-128"/>
            </a:endParaRPr>
          </a:p>
        </p:txBody>
      </p:sp>
      <p:sp>
        <p:nvSpPr>
          <p:cNvPr id="2" name="テキスト ボックス 1"/>
          <p:cNvSpPr txBox="1"/>
          <p:nvPr/>
        </p:nvSpPr>
        <p:spPr>
          <a:xfrm>
            <a:off x="5529064" y="2564904"/>
            <a:ext cx="4032448" cy="1862048"/>
          </a:xfrm>
          <a:prstGeom prst="rect">
            <a:avLst/>
          </a:prstGeom>
          <a:noFill/>
          <a:ln w="15875" cmpd="sng">
            <a:solidFill>
              <a:schemeClr val="tx1"/>
            </a:solidFill>
          </a:ln>
        </p:spPr>
        <p:txBody>
          <a:bodyPr wrap="square" rtlCol="0">
            <a:spAutoFit/>
          </a:bodyPr>
          <a:lstStyle/>
          <a:p>
            <a:r>
              <a:rPr kumimoji="1" lang="ja-JP" altLang="en-US" sz="1100" dirty="0" smtClean="0"/>
              <a:t>協定書記載事項</a:t>
            </a:r>
            <a:endParaRPr kumimoji="1" lang="en-US" altLang="ja-JP" sz="1100" dirty="0" smtClean="0"/>
          </a:p>
          <a:p>
            <a:r>
              <a:rPr lang="ja-JP" altLang="en-US" sz="1100" dirty="0"/>
              <a:t>　</a:t>
            </a:r>
            <a:r>
              <a:rPr lang="ja-JP" altLang="en-US" sz="1100" dirty="0" smtClean="0"/>
              <a:t>・特別区の設置の日</a:t>
            </a:r>
            <a:endParaRPr lang="en-US" altLang="ja-JP" sz="1100" dirty="0" smtClean="0"/>
          </a:p>
          <a:p>
            <a:r>
              <a:rPr kumimoji="1" lang="ja-JP" altLang="en-US" sz="1100" dirty="0" smtClean="0"/>
              <a:t>　・特別区の名称及び区域</a:t>
            </a:r>
            <a:endParaRPr kumimoji="1" lang="en-US" altLang="ja-JP" sz="1100" dirty="0" smtClean="0"/>
          </a:p>
          <a:p>
            <a:r>
              <a:rPr kumimoji="1" lang="ja-JP" altLang="en-US" sz="1100" dirty="0" smtClean="0"/>
              <a:t>　・特別区の設置に伴う財産処分</a:t>
            </a:r>
            <a:endParaRPr kumimoji="1" lang="en-US" altLang="ja-JP" sz="1100" dirty="0" smtClean="0"/>
          </a:p>
          <a:p>
            <a:r>
              <a:rPr lang="ja-JP" altLang="en-US" sz="1100" dirty="0"/>
              <a:t>　</a:t>
            </a:r>
            <a:r>
              <a:rPr lang="ja-JP" altLang="en-US" sz="1100" dirty="0" smtClean="0"/>
              <a:t>・特別区の議会の議員の定数</a:t>
            </a:r>
            <a:endParaRPr lang="en-US" altLang="ja-JP" sz="1100" dirty="0" smtClean="0"/>
          </a:p>
          <a:p>
            <a:r>
              <a:rPr kumimoji="1" lang="ja-JP" altLang="en-US" sz="1100" dirty="0"/>
              <a:t>　</a:t>
            </a:r>
            <a:r>
              <a:rPr kumimoji="1" lang="ja-JP" altLang="en-US" sz="1100" dirty="0" smtClean="0"/>
              <a:t>・特別区と大阪府の事務の分担　</a:t>
            </a:r>
            <a:r>
              <a:rPr kumimoji="1" lang="en-US" altLang="ja-JP" sz="1100" dirty="0" smtClean="0"/>
              <a:t>※</a:t>
            </a:r>
          </a:p>
          <a:p>
            <a:r>
              <a:rPr lang="ja-JP" altLang="en-US" sz="1100" dirty="0"/>
              <a:t>　・特別区</a:t>
            </a:r>
            <a:r>
              <a:rPr lang="ja-JP" altLang="en-US" sz="1100" dirty="0" smtClean="0"/>
              <a:t>と大阪府の財源の配分及び財政の調整　</a:t>
            </a:r>
            <a:r>
              <a:rPr lang="en-US" altLang="ja-JP" sz="1100" dirty="0" smtClean="0"/>
              <a:t>※</a:t>
            </a:r>
          </a:p>
          <a:p>
            <a:r>
              <a:rPr kumimoji="1" lang="ja-JP" altLang="en-US" sz="1100" dirty="0"/>
              <a:t>　</a:t>
            </a:r>
            <a:r>
              <a:rPr kumimoji="1" lang="ja-JP" altLang="en-US" sz="1100" dirty="0" smtClean="0"/>
              <a:t>・大阪市と大阪府の職員の移管</a:t>
            </a:r>
            <a:endParaRPr kumimoji="1" lang="en-US" altLang="ja-JP" sz="1100" dirty="0" smtClean="0"/>
          </a:p>
          <a:p>
            <a:r>
              <a:rPr lang="ja-JP" altLang="en-US" sz="1100" dirty="0"/>
              <a:t>　</a:t>
            </a:r>
            <a:r>
              <a:rPr lang="ja-JP" altLang="en-US" sz="1100" dirty="0" smtClean="0"/>
              <a:t>・上記のほか、特別区の設置に関し必要な事項</a:t>
            </a:r>
            <a:endParaRPr lang="en-US" altLang="ja-JP" sz="1100" dirty="0" smtClean="0"/>
          </a:p>
          <a:p>
            <a:pPr>
              <a:spcBef>
                <a:spcPts val="600"/>
              </a:spcBef>
            </a:pPr>
            <a:r>
              <a:rPr kumimoji="1" lang="en-US" altLang="ja-JP" sz="1100" dirty="0" smtClean="0"/>
              <a:t>※</a:t>
            </a:r>
            <a:r>
              <a:rPr kumimoji="1" lang="ja-JP" altLang="en-US" sz="1100" dirty="0" smtClean="0"/>
              <a:t>法改正等が必要な場合は、あらかじめ総務大臣に協議</a:t>
            </a:r>
            <a:endParaRPr kumimoji="1" lang="ja-JP" altLang="en-US" sz="1100" dirty="0"/>
          </a:p>
        </p:txBody>
      </p:sp>
      <p:sp>
        <p:nvSpPr>
          <p:cNvPr id="13" name="テキスト ボックス 12"/>
          <p:cNvSpPr txBox="1"/>
          <p:nvPr/>
        </p:nvSpPr>
        <p:spPr>
          <a:xfrm>
            <a:off x="5529064" y="1655222"/>
            <a:ext cx="4032448" cy="261610"/>
          </a:xfrm>
          <a:prstGeom prst="rect">
            <a:avLst/>
          </a:prstGeom>
          <a:noFill/>
          <a:ln w="9525" cmpd="sng">
            <a:noFill/>
          </a:ln>
        </p:spPr>
        <p:txBody>
          <a:bodyPr wrap="square" rtlCol="0">
            <a:spAutoFit/>
          </a:bodyPr>
          <a:lstStyle/>
          <a:p>
            <a:r>
              <a:rPr lang="ja-JP" altLang="en-US" sz="1100" dirty="0"/>
              <a:t>関係自治体</a:t>
            </a:r>
            <a:r>
              <a:rPr lang="ja-JP" altLang="en-US" sz="1100" dirty="0" smtClean="0"/>
              <a:t>の議会の議決を経て、協議会を設置</a:t>
            </a:r>
            <a:endParaRPr kumimoji="1" lang="ja-JP" altLang="en-US" sz="1100" dirty="0"/>
          </a:p>
        </p:txBody>
      </p:sp>
      <p:sp>
        <p:nvSpPr>
          <p:cNvPr id="14" name="テキスト ボックス 13"/>
          <p:cNvSpPr txBox="1"/>
          <p:nvPr/>
        </p:nvSpPr>
        <p:spPr>
          <a:xfrm>
            <a:off x="5529064" y="5733256"/>
            <a:ext cx="4032449" cy="261610"/>
          </a:xfrm>
          <a:prstGeom prst="rect">
            <a:avLst/>
          </a:prstGeom>
          <a:noFill/>
          <a:ln w="9525" cmpd="sng">
            <a:noFill/>
          </a:ln>
        </p:spPr>
        <p:txBody>
          <a:bodyPr wrap="square" rtlCol="0">
            <a:spAutoFit/>
          </a:bodyPr>
          <a:lstStyle/>
          <a:p>
            <a:r>
              <a:rPr kumimoji="1" lang="ja-JP" altLang="en-US" sz="1100" dirty="0" smtClean="0"/>
              <a:t>有効投票総数の過半数の賛成で、総務大臣に特別区設置の申請</a:t>
            </a:r>
            <a:endParaRPr kumimoji="1" lang="ja-JP" altLang="en-US" sz="1100" dirty="0"/>
          </a:p>
        </p:txBody>
      </p:sp>
      <p:cxnSp>
        <p:nvCxnSpPr>
          <p:cNvPr id="16" name="直線矢印コネクタ 15"/>
          <p:cNvCxnSpPr/>
          <p:nvPr/>
        </p:nvCxnSpPr>
        <p:spPr>
          <a:xfrm>
            <a:off x="5097016" y="1515706"/>
            <a:ext cx="0" cy="5451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5111823" y="2379802"/>
            <a:ext cx="0" cy="2273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5113378" y="4972090"/>
            <a:ext cx="0" cy="3291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5113378" y="5591490"/>
            <a:ext cx="0" cy="5451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角丸四角形 10"/>
          <p:cNvSpPr/>
          <p:nvPr/>
        </p:nvSpPr>
        <p:spPr>
          <a:xfrm>
            <a:off x="4820479" y="5301208"/>
            <a:ext cx="3528392" cy="318954"/>
          </a:xfrm>
          <a:prstGeom prst="round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HGPｺﾞｼｯｸE" panose="020B0900000000000000" pitchFamily="50" charset="-128"/>
                <a:ea typeface="HGPｺﾞｼｯｸE" panose="020B0900000000000000" pitchFamily="50" charset="-128"/>
                <a:cs typeface="Meiryo UI" panose="020B0604030504040204" pitchFamily="50" charset="-128"/>
              </a:rPr>
              <a:t>　特別区設置に係る住民投票</a:t>
            </a:r>
            <a:endParaRPr lang="ja-JP" altLang="en-US" sz="1200" dirty="0">
              <a:solidFill>
                <a:prstClr val="black"/>
              </a:solidFill>
              <a:latin typeface="HGPｺﾞｼｯｸE" panose="020B0900000000000000" pitchFamily="50" charset="-128"/>
              <a:ea typeface="HGPｺﾞｼｯｸE" panose="020B0900000000000000" pitchFamily="50" charset="-128"/>
              <a:cs typeface="Meiryo UI" panose="020B0604030504040204" pitchFamily="50" charset="-128"/>
            </a:endParaRPr>
          </a:p>
        </p:txBody>
      </p:sp>
      <p:sp>
        <p:nvSpPr>
          <p:cNvPr id="23" name="テキスト ボックス 22"/>
          <p:cNvSpPr txBox="1"/>
          <p:nvPr/>
        </p:nvSpPr>
        <p:spPr>
          <a:xfrm>
            <a:off x="9466395" y="19759"/>
            <a:ext cx="434723" cy="307777"/>
          </a:xfrm>
          <a:prstGeom prst="rect">
            <a:avLst/>
          </a:prstGeom>
          <a:noFill/>
        </p:spPr>
        <p:txBody>
          <a:bodyPr wrap="square" rtlCol="0">
            <a:spAutoFit/>
          </a:bodyPr>
          <a:lstStyle/>
          <a:p>
            <a:r>
              <a:rPr kumimoji="1" lang="ja-JP" altLang="en-US" sz="1400" dirty="0" smtClean="0"/>
              <a:t>１４</a:t>
            </a:r>
            <a:endParaRPr kumimoji="1" lang="ja-JP" altLang="en-US" sz="1400" dirty="0"/>
          </a:p>
        </p:txBody>
      </p:sp>
    </p:spTree>
    <p:extLst>
      <p:ext uri="{BB962C8B-B14F-4D97-AF65-F5344CB8AC3E}">
        <p14:creationId xmlns:p14="http://schemas.microsoft.com/office/powerpoint/2010/main" val="4215942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157558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295754" y="6361583"/>
            <a:ext cx="4337766" cy="307777"/>
          </a:xfrm>
          <a:prstGeom prst="rect">
            <a:avLst/>
          </a:prstGeom>
          <a:noFill/>
        </p:spPr>
        <p:txBody>
          <a:bodyPr wrap="square" rtlCol="0">
            <a:spAutoFit/>
          </a:bodyPr>
          <a:lstStyle/>
          <a:p>
            <a:pPr algn="dist"/>
            <a:r>
              <a:rPr kumimoji="1" lang="ja-JP" altLang="en-US" sz="1400" dirty="0" smtClean="0"/>
              <a:t>副首都推進局　</a:t>
            </a:r>
            <a:r>
              <a:rPr kumimoji="1" lang="en-US" altLang="ja-JP" sz="1400" dirty="0" smtClean="0"/>
              <a:t>TEL</a:t>
            </a:r>
            <a:r>
              <a:rPr kumimoji="1" lang="ja-JP" altLang="en-US" sz="1400" dirty="0" smtClean="0"/>
              <a:t>６２０８－８９８９　</a:t>
            </a:r>
            <a:r>
              <a:rPr kumimoji="1" lang="en-US" altLang="ja-JP" sz="1400" dirty="0" smtClean="0"/>
              <a:t>FAX</a:t>
            </a:r>
            <a:r>
              <a:rPr kumimoji="1" lang="ja-JP" altLang="en-US" sz="1400" dirty="0" smtClean="0"/>
              <a:t>６２０２－９３５５　　</a:t>
            </a:r>
            <a:endParaRPr kumimoji="1" lang="ja-JP" altLang="en-US" sz="1400" dirty="0"/>
          </a:p>
        </p:txBody>
      </p:sp>
      <p:sp>
        <p:nvSpPr>
          <p:cNvPr id="5" name="テキスト ボックス 4"/>
          <p:cNvSpPr txBox="1"/>
          <p:nvPr/>
        </p:nvSpPr>
        <p:spPr>
          <a:xfrm>
            <a:off x="5353381" y="5012595"/>
            <a:ext cx="2088232" cy="315600"/>
          </a:xfrm>
          <a:prstGeom prst="rect">
            <a:avLst/>
          </a:prstGeom>
          <a:noFill/>
          <a:ln>
            <a:solidFill>
              <a:schemeClr val="tx1"/>
            </a:solidFill>
          </a:ln>
        </p:spPr>
        <p:txBody>
          <a:bodyPr wrap="square" rtlCol="0">
            <a:spAutoFit/>
          </a:bodyPr>
          <a:lstStyle/>
          <a:p>
            <a:r>
              <a:rPr kumimoji="1" lang="ja-JP" altLang="en-US" sz="1400" dirty="0" smtClean="0"/>
              <a:t>大阪市　特別区　目次</a:t>
            </a:r>
            <a:endParaRPr kumimoji="1" lang="ja-JP" altLang="en-US" sz="1400" dirty="0"/>
          </a:p>
        </p:txBody>
      </p:sp>
      <p:sp>
        <p:nvSpPr>
          <p:cNvPr id="6" name="角丸四角形 5"/>
          <p:cNvSpPr/>
          <p:nvPr/>
        </p:nvSpPr>
        <p:spPr>
          <a:xfrm>
            <a:off x="7630743" y="5012595"/>
            <a:ext cx="576064" cy="307777"/>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2"/>
                </a:solidFill>
              </a:rPr>
              <a:t>検索</a:t>
            </a:r>
            <a:endParaRPr kumimoji="1" lang="ja-JP" altLang="en-US" sz="1400" dirty="0">
              <a:solidFill>
                <a:schemeClr val="bg2"/>
              </a:solidFill>
            </a:endParaRPr>
          </a:p>
        </p:txBody>
      </p:sp>
      <p:sp>
        <p:nvSpPr>
          <p:cNvPr id="7" name="テキスト ボックス 6"/>
          <p:cNvSpPr txBox="1"/>
          <p:nvPr/>
        </p:nvSpPr>
        <p:spPr>
          <a:xfrm>
            <a:off x="3259441" y="4797152"/>
            <a:ext cx="1964305" cy="523220"/>
          </a:xfrm>
          <a:prstGeom prst="rect">
            <a:avLst/>
          </a:prstGeom>
          <a:noFill/>
        </p:spPr>
        <p:txBody>
          <a:bodyPr wrap="square" rtlCol="0">
            <a:spAutoFit/>
          </a:bodyPr>
          <a:lstStyle/>
          <a:p>
            <a:pPr algn="dist"/>
            <a:r>
              <a:rPr lang="ja-JP" altLang="en-US" sz="1400" dirty="0"/>
              <a:t>特別区</a:t>
            </a:r>
            <a:r>
              <a:rPr lang="ja-JP" altLang="en-US" sz="1400" dirty="0" smtClean="0"/>
              <a:t>制度についてのＷｅｂサイト</a:t>
            </a:r>
            <a:r>
              <a:rPr kumimoji="1" lang="ja-JP" altLang="en-US" sz="1400" dirty="0" smtClean="0"/>
              <a:t>　▶　　　</a:t>
            </a:r>
            <a:endParaRPr kumimoji="1" lang="ja-JP" altLang="en-US" sz="1400" dirty="0"/>
          </a:p>
        </p:txBody>
      </p:sp>
      <p:sp>
        <p:nvSpPr>
          <p:cNvPr id="8" name="テキスト ボックス 7"/>
          <p:cNvSpPr txBox="1"/>
          <p:nvPr/>
        </p:nvSpPr>
        <p:spPr>
          <a:xfrm>
            <a:off x="3259440" y="6361582"/>
            <a:ext cx="1964305" cy="307778"/>
          </a:xfrm>
          <a:prstGeom prst="rect">
            <a:avLst/>
          </a:prstGeom>
          <a:noFill/>
        </p:spPr>
        <p:txBody>
          <a:bodyPr wrap="square" rtlCol="0">
            <a:spAutoFit/>
          </a:bodyPr>
          <a:lstStyle/>
          <a:p>
            <a:pPr algn="dist"/>
            <a:r>
              <a:rPr kumimoji="1" lang="ja-JP" altLang="en-US" sz="1400" dirty="0" smtClean="0"/>
              <a:t>お問い合わせ▶　　　</a:t>
            </a:r>
            <a:endParaRPr kumimoji="1" lang="ja-JP" altLang="en-US" sz="1400" dirty="0"/>
          </a:p>
        </p:txBody>
      </p:sp>
      <p:sp>
        <p:nvSpPr>
          <p:cNvPr id="3" name="テキスト ボックス 2"/>
          <p:cNvSpPr txBox="1"/>
          <p:nvPr/>
        </p:nvSpPr>
        <p:spPr>
          <a:xfrm>
            <a:off x="6550623" y="5995264"/>
            <a:ext cx="1282697" cy="276999"/>
          </a:xfrm>
          <a:prstGeom prst="rect">
            <a:avLst/>
          </a:prstGeom>
          <a:noFill/>
        </p:spPr>
        <p:txBody>
          <a:bodyPr wrap="square" rtlCol="0">
            <a:spAutoFit/>
          </a:bodyPr>
          <a:lstStyle/>
          <a:p>
            <a:r>
              <a:rPr kumimoji="1" lang="ja-JP" altLang="en-US" sz="1200" dirty="0" smtClean="0"/>
              <a:t>（</a:t>
            </a:r>
            <a:r>
              <a:rPr lang="ja-JP" altLang="en-US" sz="1200" dirty="0"/>
              <a:t>二次元</a:t>
            </a:r>
            <a:r>
              <a:rPr kumimoji="1" lang="ja-JP" altLang="en-US" sz="1200" dirty="0" smtClean="0"/>
              <a:t>コード）</a:t>
            </a:r>
            <a:endParaRPr kumimoji="1" lang="ja-JP" altLang="en-US" sz="1200" dirty="0"/>
          </a:p>
        </p:txBody>
      </p:sp>
      <p:sp>
        <p:nvSpPr>
          <p:cNvPr id="9" name="テキスト ボックス 8"/>
          <p:cNvSpPr txBox="1"/>
          <p:nvPr/>
        </p:nvSpPr>
        <p:spPr>
          <a:xfrm>
            <a:off x="8278143" y="5085184"/>
            <a:ext cx="1355377" cy="276999"/>
          </a:xfrm>
          <a:prstGeom prst="rect">
            <a:avLst/>
          </a:prstGeom>
          <a:noFill/>
        </p:spPr>
        <p:txBody>
          <a:bodyPr wrap="square" rtlCol="0">
            <a:spAutoFit/>
          </a:bodyPr>
          <a:lstStyle/>
          <a:p>
            <a:r>
              <a:rPr kumimoji="1" lang="ja-JP" altLang="en-US" sz="1200" dirty="0" smtClean="0"/>
              <a:t>（</a:t>
            </a:r>
            <a:r>
              <a:rPr lang="ja-JP" altLang="en-US" sz="1200" dirty="0" smtClean="0"/>
              <a:t>検索キーワード</a:t>
            </a:r>
            <a:r>
              <a:rPr kumimoji="1" lang="ja-JP" altLang="en-US" sz="1200" dirty="0" smtClean="0"/>
              <a:t>）</a:t>
            </a:r>
            <a:endParaRPr kumimoji="1" lang="ja-JP" altLang="en-US" sz="1200" dirty="0"/>
          </a:p>
        </p:txBody>
      </p:sp>
      <p:pic>
        <p:nvPicPr>
          <p:cNvPr id="11" name="BarCodeCtrl1"/>
          <p:cNvPicPr preferRelativeResize="0">
            <a:picLocks noChangeArrowheads="1" noChangeShapeType="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3381" y="5431003"/>
            <a:ext cx="1079500" cy="8636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extLst>
      <p:ext uri="{BB962C8B-B14F-4D97-AF65-F5344CB8AC3E}">
        <p14:creationId xmlns:p14="http://schemas.microsoft.com/office/powerpoint/2010/main" val="3831360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60512" y="1552228"/>
            <a:ext cx="8856984" cy="4829100"/>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200000"/>
              </a:lnSpc>
              <a:spcBef>
                <a:spcPts val="0"/>
              </a:spcBef>
              <a:spcAft>
                <a:spcPts val="0"/>
              </a:spcAft>
            </a:pPr>
            <a:endParaRPr lang="en-US" altLang="ja-JP" sz="2000" b="0" dirty="0">
              <a:solidFill>
                <a:prstClr val="black"/>
              </a:solidFill>
              <a:latin typeface="Meiryo UI" pitchFamily="50" charset="-128"/>
              <a:ea typeface="Meiryo UI" pitchFamily="50" charset="-128"/>
              <a:cs typeface="Meiryo UI" pitchFamily="50" charset="-128"/>
            </a:endParaRPr>
          </a:p>
        </p:txBody>
      </p:sp>
      <p:sp>
        <p:nvSpPr>
          <p:cNvPr id="9" name="タイトル 1"/>
          <p:cNvSpPr txBox="1">
            <a:spLocks/>
          </p:cNvSpPr>
          <p:nvPr/>
        </p:nvSpPr>
        <p:spPr>
          <a:xfrm>
            <a:off x="848544" y="409228"/>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smtClean="0">
                <a:ln>
                  <a:noFill/>
                </a:ln>
                <a:solidFill>
                  <a:schemeClr val="tx1"/>
                </a:solidFill>
                <a:effectLst/>
                <a:uLnTx/>
                <a:uFillTx/>
                <a:latin typeface="+mj-lt"/>
                <a:ea typeface="+mj-ea"/>
                <a:cs typeface="+mj-cs"/>
              </a:rPr>
              <a:t>目　　次</a:t>
            </a:r>
            <a:endParaRPr kumimoji="1" lang="ja-JP" alt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正方形/長方形 9"/>
          <p:cNvSpPr/>
          <p:nvPr/>
        </p:nvSpPr>
        <p:spPr>
          <a:xfrm>
            <a:off x="4048872" y="2564904"/>
            <a:ext cx="5224607"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2000" b="0" dirty="0">
                <a:solidFill>
                  <a:prstClr val="black"/>
                </a:solidFill>
                <a:latin typeface="Meiryo UI" pitchFamily="50" charset="-128"/>
                <a:ea typeface="Meiryo UI" pitchFamily="50" charset="-128"/>
                <a:cs typeface="Meiryo UI" pitchFamily="50" charset="-128"/>
              </a:rPr>
              <a:t>　</a:t>
            </a:r>
            <a:r>
              <a:rPr lang="ja-JP" altLang="en-US"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２</a:t>
            </a:r>
            <a:endParaRPr lang="ja-JP" altLang="en-US" sz="2000" b="0" dirty="0">
              <a:solidFill>
                <a:prstClr val="black"/>
              </a:solidFill>
              <a:latin typeface="Meiryo UI" pitchFamily="50" charset="-128"/>
              <a:ea typeface="Meiryo UI" pitchFamily="50" charset="-128"/>
              <a:cs typeface="Meiryo UI" pitchFamily="50" charset="-128"/>
            </a:endParaRPr>
          </a:p>
        </p:txBody>
      </p:sp>
      <p:sp>
        <p:nvSpPr>
          <p:cNvPr id="12" name="正方形/長方形 11"/>
          <p:cNvSpPr/>
          <p:nvPr/>
        </p:nvSpPr>
        <p:spPr>
          <a:xfrm>
            <a:off x="4048872" y="1787731"/>
            <a:ext cx="5224607"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b="0" dirty="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・・・・・・１</a:t>
            </a:r>
            <a:endParaRPr lang="ja-JP" altLang="en-US" sz="2000" b="0" dirty="0">
              <a:solidFill>
                <a:prstClr val="black"/>
              </a:solidFill>
              <a:latin typeface="Meiryo UI" pitchFamily="50" charset="-128"/>
              <a:ea typeface="Meiryo UI" pitchFamily="50" charset="-128"/>
              <a:cs typeface="Meiryo UI" pitchFamily="50" charset="-128"/>
            </a:endParaRPr>
          </a:p>
        </p:txBody>
      </p:sp>
      <p:sp>
        <p:nvSpPr>
          <p:cNvPr id="13" name="正方形/長方形 12"/>
          <p:cNvSpPr/>
          <p:nvPr/>
        </p:nvSpPr>
        <p:spPr>
          <a:xfrm>
            <a:off x="3130307" y="3409071"/>
            <a:ext cx="614317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2000" b="0" dirty="0" smtClean="0">
                <a:solidFill>
                  <a:prstClr val="black"/>
                </a:solidFill>
                <a:latin typeface="Meiryo UI" pitchFamily="50" charset="-128"/>
                <a:ea typeface="Meiryo UI" pitchFamily="50" charset="-128"/>
                <a:cs typeface="Meiryo UI" pitchFamily="50" charset="-128"/>
              </a:rPr>
              <a:t>・・・・・・・・・・・・・・・・４</a:t>
            </a:r>
            <a:endParaRPr lang="ja-JP" altLang="en-US" sz="2000" b="0" dirty="0">
              <a:solidFill>
                <a:prstClr val="black"/>
              </a:solidFill>
              <a:latin typeface="Meiryo UI" pitchFamily="50" charset="-128"/>
              <a:ea typeface="Meiryo UI" pitchFamily="50" charset="-128"/>
              <a:cs typeface="Meiryo UI" pitchFamily="50" charset="-128"/>
            </a:endParaRPr>
          </a:p>
        </p:txBody>
      </p:sp>
      <p:sp>
        <p:nvSpPr>
          <p:cNvPr id="15" name="正方形/長方形 14"/>
          <p:cNvSpPr/>
          <p:nvPr/>
        </p:nvSpPr>
        <p:spPr>
          <a:xfrm>
            <a:off x="549290" y="1800168"/>
            <a:ext cx="577186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2000" dirty="0">
                <a:solidFill>
                  <a:prstClr val="black"/>
                </a:solidFill>
                <a:latin typeface="Meiryo UI" pitchFamily="50" charset="-128"/>
                <a:ea typeface="Meiryo UI" pitchFamily="50" charset="-128"/>
                <a:cs typeface="Meiryo UI" pitchFamily="50" charset="-128"/>
              </a:rPr>
              <a:t>１　特別区制度（</a:t>
            </a:r>
            <a:r>
              <a:rPr lang="ja-JP" altLang="en-US" sz="2000" dirty="0" smtClean="0">
                <a:solidFill>
                  <a:prstClr val="black"/>
                </a:solidFill>
                <a:latin typeface="Meiryo UI" pitchFamily="50" charset="-128"/>
                <a:ea typeface="Meiryo UI" pitchFamily="50" charset="-128"/>
                <a:cs typeface="Meiryo UI" pitchFamily="50" charset="-128"/>
              </a:rPr>
              <a:t>いわゆる「大阪都構想」）</a:t>
            </a:r>
            <a:r>
              <a:rPr lang="ja-JP" altLang="en-US" sz="2000" dirty="0">
                <a:solidFill>
                  <a:prstClr val="black"/>
                </a:solidFill>
                <a:latin typeface="Meiryo UI" pitchFamily="50" charset="-128"/>
                <a:ea typeface="Meiryo UI" pitchFamily="50" charset="-128"/>
                <a:cs typeface="Meiryo UI" pitchFamily="50" charset="-128"/>
              </a:rPr>
              <a:t>の必要性</a:t>
            </a:r>
          </a:p>
        </p:txBody>
      </p:sp>
      <p:sp>
        <p:nvSpPr>
          <p:cNvPr id="16" name="正方形/長方形 15"/>
          <p:cNvSpPr/>
          <p:nvPr/>
        </p:nvSpPr>
        <p:spPr>
          <a:xfrm>
            <a:off x="549290" y="2558607"/>
            <a:ext cx="786009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prstClr val="black"/>
                </a:solidFill>
                <a:latin typeface="Meiryo UI" pitchFamily="50" charset="-128"/>
                <a:ea typeface="Meiryo UI" pitchFamily="50" charset="-128"/>
                <a:cs typeface="Meiryo UI" pitchFamily="50" charset="-128"/>
              </a:rPr>
              <a:t>２</a:t>
            </a:r>
            <a:r>
              <a:rPr lang="ja-JP" altLang="en-US" sz="2000" dirty="0">
                <a:solidFill>
                  <a:prstClr val="black"/>
                </a:solidFill>
                <a:latin typeface="Meiryo UI" pitchFamily="50" charset="-128"/>
                <a:ea typeface="Meiryo UI" pitchFamily="50" charset="-128"/>
                <a:cs typeface="Meiryo UI" pitchFamily="50" charset="-128"/>
              </a:rPr>
              <a:t>　特別区制度（</a:t>
            </a:r>
            <a:r>
              <a:rPr lang="ja-JP" altLang="en-US" sz="2000" dirty="0" smtClean="0">
                <a:solidFill>
                  <a:prstClr val="black"/>
                </a:solidFill>
                <a:latin typeface="Meiryo UI" pitchFamily="50" charset="-128"/>
                <a:ea typeface="Meiryo UI" pitchFamily="50" charset="-128"/>
                <a:cs typeface="Meiryo UI" pitchFamily="50" charset="-128"/>
              </a:rPr>
              <a:t>いわゆる「大阪都構想」）</a:t>
            </a:r>
            <a:r>
              <a:rPr lang="ja-JP" altLang="en-US" sz="2000" dirty="0">
                <a:solidFill>
                  <a:prstClr val="black"/>
                </a:solidFill>
                <a:latin typeface="Meiryo UI" pitchFamily="50" charset="-128"/>
                <a:ea typeface="Meiryo UI" pitchFamily="50" charset="-128"/>
                <a:cs typeface="Meiryo UI" pitchFamily="50" charset="-128"/>
              </a:rPr>
              <a:t>の意義・</a:t>
            </a:r>
            <a:r>
              <a:rPr lang="ja-JP" altLang="en-US" sz="2000" dirty="0" smtClean="0">
                <a:solidFill>
                  <a:prstClr val="black"/>
                </a:solidFill>
                <a:latin typeface="Meiryo UI" pitchFamily="50" charset="-128"/>
                <a:ea typeface="Meiryo UI" pitchFamily="50" charset="-128"/>
                <a:cs typeface="Meiryo UI" pitchFamily="50" charset="-128"/>
              </a:rPr>
              <a:t>効果</a:t>
            </a:r>
            <a:endParaRPr lang="en-US" altLang="ja-JP" sz="2000" dirty="0" smtClean="0">
              <a:solidFill>
                <a:prstClr val="black"/>
              </a:solidFill>
              <a:latin typeface="Meiryo UI" pitchFamily="50" charset="-128"/>
              <a:ea typeface="Meiryo UI" pitchFamily="50" charset="-128"/>
              <a:cs typeface="Meiryo UI" pitchFamily="50" charset="-128"/>
            </a:endParaRPr>
          </a:p>
          <a:p>
            <a:r>
              <a:rPr lang="ja-JP" altLang="en-US" sz="2000" dirty="0" smtClean="0">
                <a:solidFill>
                  <a:prstClr val="black"/>
                </a:solidFill>
                <a:latin typeface="Meiryo UI" pitchFamily="50" charset="-128"/>
                <a:ea typeface="Meiryo UI" pitchFamily="50" charset="-128"/>
                <a:cs typeface="Meiryo UI" pitchFamily="50" charset="-128"/>
              </a:rPr>
              <a:t>　　（</a:t>
            </a:r>
            <a:r>
              <a:rPr lang="ja-JP" altLang="en-US" sz="2000" dirty="0">
                <a:solidFill>
                  <a:prstClr val="black"/>
                </a:solidFill>
                <a:latin typeface="Meiryo UI" pitchFamily="50" charset="-128"/>
                <a:ea typeface="Meiryo UI" pitchFamily="50" charset="-128"/>
                <a:cs typeface="Meiryo UI" pitchFamily="50" charset="-128"/>
              </a:rPr>
              <a:t>都市機能の強化）</a:t>
            </a:r>
          </a:p>
        </p:txBody>
      </p:sp>
      <p:sp>
        <p:nvSpPr>
          <p:cNvPr id="17" name="正方形/長方形 16"/>
          <p:cNvSpPr/>
          <p:nvPr/>
        </p:nvSpPr>
        <p:spPr>
          <a:xfrm>
            <a:off x="549290" y="3429000"/>
            <a:ext cx="836415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2000" dirty="0" smtClean="0">
                <a:solidFill>
                  <a:prstClr val="black"/>
                </a:solidFill>
                <a:latin typeface="Meiryo UI" pitchFamily="50" charset="-128"/>
                <a:ea typeface="Meiryo UI" pitchFamily="50" charset="-128"/>
                <a:cs typeface="Meiryo UI" pitchFamily="50" charset="-128"/>
              </a:rPr>
              <a:t>３</a:t>
            </a:r>
            <a:r>
              <a:rPr lang="ja-JP" altLang="en-US" sz="2000" dirty="0">
                <a:solidFill>
                  <a:prstClr val="black"/>
                </a:solidFill>
                <a:latin typeface="Meiryo UI" pitchFamily="50" charset="-128"/>
                <a:ea typeface="Meiryo UI" pitchFamily="50" charset="-128"/>
                <a:cs typeface="Meiryo UI" pitchFamily="50" charset="-128"/>
              </a:rPr>
              <a:t>　特別区制度（</a:t>
            </a:r>
            <a:r>
              <a:rPr lang="ja-JP" altLang="en-US" sz="2000" dirty="0" smtClean="0">
                <a:solidFill>
                  <a:prstClr val="black"/>
                </a:solidFill>
                <a:latin typeface="Meiryo UI" pitchFamily="50" charset="-128"/>
                <a:ea typeface="Meiryo UI" pitchFamily="50" charset="-128"/>
                <a:cs typeface="Meiryo UI" pitchFamily="50" charset="-128"/>
              </a:rPr>
              <a:t>いわゆる「大阪都構想」）</a:t>
            </a:r>
            <a:r>
              <a:rPr lang="ja-JP" altLang="en-US" sz="2000" dirty="0">
                <a:solidFill>
                  <a:prstClr val="black"/>
                </a:solidFill>
                <a:latin typeface="Meiryo UI" pitchFamily="50" charset="-128"/>
                <a:ea typeface="Meiryo UI" pitchFamily="50" charset="-128"/>
                <a:cs typeface="Meiryo UI" pitchFamily="50" charset="-128"/>
              </a:rPr>
              <a:t>の意義・</a:t>
            </a:r>
            <a:r>
              <a:rPr lang="ja-JP" altLang="en-US" sz="2000" dirty="0" smtClean="0">
                <a:solidFill>
                  <a:prstClr val="black"/>
                </a:solidFill>
                <a:latin typeface="Meiryo UI" pitchFamily="50" charset="-128"/>
                <a:ea typeface="Meiryo UI" pitchFamily="50" charset="-128"/>
                <a:cs typeface="Meiryo UI" pitchFamily="50" charset="-128"/>
              </a:rPr>
              <a:t>効果</a:t>
            </a:r>
            <a:endParaRPr lang="en-US" altLang="ja-JP" sz="2000" dirty="0" smtClean="0">
              <a:solidFill>
                <a:prstClr val="black"/>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2000" dirty="0">
                <a:solidFill>
                  <a:prstClr val="black"/>
                </a:solidFill>
                <a:latin typeface="Meiryo UI" pitchFamily="50" charset="-128"/>
                <a:ea typeface="Meiryo UI" pitchFamily="50" charset="-128"/>
                <a:cs typeface="Meiryo UI" pitchFamily="50" charset="-128"/>
              </a:rPr>
              <a:t>　</a:t>
            </a:r>
            <a:r>
              <a:rPr lang="ja-JP" altLang="en-US" sz="2000" dirty="0" smtClean="0">
                <a:solidFill>
                  <a:prstClr val="black"/>
                </a:solidFill>
                <a:latin typeface="Meiryo UI" pitchFamily="50" charset="-128"/>
                <a:ea typeface="Meiryo UI" pitchFamily="50" charset="-128"/>
                <a:cs typeface="Meiryo UI" pitchFamily="50" charset="-128"/>
              </a:rPr>
              <a:t>　（</a:t>
            </a:r>
            <a:r>
              <a:rPr lang="ja-JP" altLang="en-US" sz="2000" dirty="0">
                <a:solidFill>
                  <a:prstClr val="black"/>
                </a:solidFill>
                <a:latin typeface="Meiryo UI" pitchFamily="50" charset="-128"/>
                <a:ea typeface="Meiryo UI" pitchFamily="50" charset="-128"/>
                <a:cs typeface="Meiryo UI" pitchFamily="50" charset="-128"/>
              </a:rPr>
              <a:t>基礎自治機能の</a:t>
            </a:r>
            <a:r>
              <a:rPr lang="ja-JP" altLang="en-US" sz="2000" dirty="0" smtClean="0">
                <a:solidFill>
                  <a:prstClr val="black"/>
                </a:solidFill>
                <a:latin typeface="Meiryo UI" pitchFamily="50" charset="-128"/>
                <a:ea typeface="Meiryo UI" pitchFamily="50" charset="-128"/>
                <a:cs typeface="Meiryo UI" pitchFamily="50" charset="-128"/>
              </a:rPr>
              <a:t>充実）</a:t>
            </a:r>
            <a:endParaRPr lang="ja-JP" altLang="en-US" sz="2000" dirty="0">
              <a:solidFill>
                <a:prstClr val="black"/>
              </a:solidFill>
              <a:latin typeface="Meiryo UI" pitchFamily="50" charset="-128"/>
              <a:ea typeface="Meiryo UI" pitchFamily="50" charset="-128"/>
              <a:cs typeface="Meiryo UI" pitchFamily="50" charset="-128"/>
            </a:endParaRPr>
          </a:p>
        </p:txBody>
      </p:sp>
      <p:sp>
        <p:nvSpPr>
          <p:cNvPr id="18" name="正方形/長方形 17"/>
          <p:cNvSpPr/>
          <p:nvPr/>
        </p:nvSpPr>
        <p:spPr>
          <a:xfrm>
            <a:off x="549290" y="4209949"/>
            <a:ext cx="7190465"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2000" dirty="0">
                <a:solidFill>
                  <a:prstClr val="black"/>
                </a:solidFill>
                <a:latin typeface="Meiryo UI" pitchFamily="50" charset="-128"/>
                <a:ea typeface="Meiryo UI" pitchFamily="50" charset="-128"/>
                <a:cs typeface="Meiryo UI" pitchFamily="50" charset="-128"/>
              </a:rPr>
              <a:t>４　</a:t>
            </a:r>
            <a:r>
              <a:rPr lang="ja-JP" altLang="en-US" sz="2000" dirty="0" smtClean="0">
                <a:solidFill>
                  <a:prstClr val="black"/>
                </a:solidFill>
                <a:latin typeface="Meiryo UI" pitchFamily="50" charset="-128"/>
                <a:ea typeface="Meiryo UI" pitchFamily="50" charset="-128"/>
                <a:cs typeface="Meiryo UI" pitchFamily="50" charset="-128"/>
              </a:rPr>
              <a:t>制度設計</a:t>
            </a:r>
            <a:endParaRPr lang="ja-JP" altLang="en-US" sz="2000" dirty="0">
              <a:solidFill>
                <a:prstClr val="black"/>
              </a:solidFill>
              <a:latin typeface="Meiryo UI" pitchFamily="50" charset="-128"/>
              <a:ea typeface="Meiryo UI" pitchFamily="50" charset="-128"/>
              <a:cs typeface="Meiryo UI" pitchFamily="50" charset="-128"/>
            </a:endParaRPr>
          </a:p>
        </p:txBody>
      </p:sp>
      <p:sp>
        <p:nvSpPr>
          <p:cNvPr id="19" name="正方形/長方形 18"/>
          <p:cNvSpPr/>
          <p:nvPr/>
        </p:nvSpPr>
        <p:spPr>
          <a:xfrm>
            <a:off x="1856656" y="4196317"/>
            <a:ext cx="7416825"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b="0" dirty="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b="0" dirty="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６</a:t>
            </a:r>
            <a:endParaRPr lang="ja-JP" altLang="en-US" sz="2000" b="0" dirty="0">
              <a:solidFill>
                <a:prstClr val="black"/>
              </a:solidFill>
              <a:latin typeface="Meiryo UI" pitchFamily="50" charset="-128"/>
              <a:ea typeface="Meiryo UI" pitchFamily="50" charset="-128"/>
              <a:cs typeface="Meiryo UI" pitchFamily="50" charset="-128"/>
            </a:endParaRPr>
          </a:p>
        </p:txBody>
      </p:sp>
      <p:sp>
        <p:nvSpPr>
          <p:cNvPr id="20" name="正方形/長方形 19"/>
          <p:cNvSpPr/>
          <p:nvPr/>
        </p:nvSpPr>
        <p:spPr>
          <a:xfrm>
            <a:off x="549291" y="4824372"/>
            <a:ext cx="361162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2000" dirty="0">
                <a:solidFill>
                  <a:prstClr val="black"/>
                </a:solidFill>
                <a:latin typeface="Meiryo UI" pitchFamily="50" charset="-128"/>
                <a:ea typeface="Meiryo UI" pitchFamily="50" charset="-128"/>
                <a:cs typeface="Meiryo UI" pitchFamily="50" charset="-128"/>
              </a:rPr>
              <a:t>５　財政</a:t>
            </a:r>
            <a:r>
              <a:rPr lang="ja-JP" altLang="en-US" sz="2000" dirty="0" smtClean="0">
                <a:solidFill>
                  <a:prstClr val="black"/>
                </a:solidFill>
                <a:latin typeface="Meiryo UI" pitchFamily="50" charset="-128"/>
                <a:ea typeface="Meiryo UI" pitchFamily="50" charset="-128"/>
                <a:cs typeface="Meiryo UI" pitchFamily="50" charset="-128"/>
              </a:rPr>
              <a:t>シミュレーション</a:t>
            </a:r>
            <a:endParaRPr lang="ja-JP" altLang="en-US" sz="2000" dirty="0">
              <a:solidFill>
                <a:prstClr val="black"/>
              </a:solidFill>
              <a:latin typeface="Meiryo UI" pitchFamily="50" charset="-128"/>
              <a:ea typeface="Meiryo UI" pitchFamily="50" charset="-128"/>
              <a:cs typeface="Meiryo UI" pitchFamily="50" charset="-128"/>
            </a:endParaRPr>
          </a:p>
        </p:txBody>
      </p:sp>
      <p:sp>
        <p:nvSpPr>
          <p:cNvPr id="21" name="正方形/長方形 20"/>
          <p:cNvSpPr/>
          <p:nvPr/>
        </p:nvSpPr>
        <p:spPr>
          <a:xfrm>
            <a:off x="2864768" y="4847475"/>
            <a:ext cx="6431155"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2000" b="0" dirty="0" smtClean="0">
                <a:solidFill>
                  <a:prstClr val="black"/>
                </a:solidFill>
                <a:latin typeface="Meiryo UI" pitchFamily="50" charset="-128"/>
                <a:ea typeface="Meiryo UI" pitchFamily="50" charset="-128"/>
                <a:cs typeface="Meiryo UI" pitchFamily="50" charset="-128"/>
              </a:rPr>
              <a:t>・・・・・・・・・・・・・・・・・・・・・・・・・・・・・・・・・・・・・・・・・・・１３</a:t>
            </a:r>
            <a:endParaRPr lang="ja-JP" altLang="en-US" sz="2000" b="0" dirty="0">
              <a:solidFill>
                <a:prstClr val="black"/>
              </a:solidFill>
              <a:latin typeface="Meiryo UI" pitchFamily="50" charset="-128"/>
              <a:ea typeface="Meiryo UI" pitchFamily="50" charset="-128"/>
              <a:cs typeface="Meiryo UI" pitchFamily="50" charset="-128"/>
            </a:endParaRPr>
          </a:p>
        </p:txBody>
      </p:sp>
      <p:sp>
        <p:nvSpPr>
          <p:cNvPr id="22" name="正方形/長方形 21"/>
          <p:cNvSpPr/>
          <p:nvPr/>
        </p:nvSpPr>
        <p:spPr>
          <a:xfrm>
            <a:off x="549290" y="5438793"/>
            <a:ext cx="7190465"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2000" dirty="0">
                <a:solidFill>
                  <a:prstClr val="black"/>
                </a:solidFill>
                <a:latin typeface="Meiryo UI" pitchFamily="50" charset="-128"/>
                <a:ea typeface="Meiryo UI" pitchFamily="50" charset="-128"/>
                <a:cs typeface="Meiryo UI" pitchFamily="50" charset="-128"/>
              </a:rPr>
              <a:t>６　</a:t>
            </a:r>
            <a:r>
              <a:rPr lang="ja-JP" altLang="en-US" sz="2000" dirty="0" smtClean="0">
                <a:solidFill>
                  <a:prstClr val="black"/>
                </a:solidFill>
                <a:latin typeface="Meiryo UI" pitchFamily="50" charset="-128"/>
                <a:ea typeface="Meiryo UI" pitchFamily="50" charset="-128"/>
                <a:cs typeface="Meiryo UI" pitchFamily="50" charset="-128"/>
              </a:rPr>
              <a:t>参考資料</a:t>
            </a:r>
            <a:endParaRPr lang="ja-JP" altLang="en-US" sz="2000" dirty="0">
              <a:solidFill>
                <a:prstClr val="black"/>
              </a:solidFill>
              <a:latin typeface="Meiryo UI" pitchFamily="50" charset="-128"/>
              <a:ea typeface="Meiryo UI" pitchFamily="50" charset="-128"/>
              <a:cs typeface="Meiryo UI" pitchFamily="50" charset="-128"/>
            </a:endParaRPr>
          </a:p>
        </p:txBody>
      </p:sp>
      <p:sp>
        <p:nvSpPr>
          <p:cNvPr id="23" name="正方形/長方形 22"/>
          <p:cNvSpPr/>
          <p:nvPr/>
        </p:nvSpPr>
        <p:spPr>
          <a:xfrm>
            <a:off x="2000672" y="5445224"/>
            <a:ext cx="7284029"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b="0" dirty="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a:t>
            </a:r>
            <a:r>
              <a:rPr lang="ja-JP" altLang="en-US" sz="2000" smtClean="0">
                <a:solidFill>
                  <a:prstClr val="black"/>
                </a:solidFill>
                <a:latin typeface="Meiryo UI" pitchFamily="50" charset="-128"/>
                <a:ea typeface="Meiryo UI" pitchFamily="50" charset="-128"/>
                <a:cs typeface="Meiryo UI" pitchFamily="50" charset="-128"/>
              </a:rPr>
              <a:t>・１４</a:t>
            </a:r>
            <a:endParaRPr lang="ja-JP" altLang="en-US" sz="2000" b="0"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735804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4762"/>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　１　</a:t>
            </a:r>
            <a:r>
              <a:rPr lang="ja-JP" altLang="en-US" sz="2000" b="1" dirty="0">
                <a:solidFill>
                  <a:prstClr val="black"/>
                </a:solidFill>
                <a:latin typeface="Meiryo UI" pitchFamily="50" charset="-128"/>
                <a:ea typeface="Meiryo UI" pitchFamily="50" charset="-128"/>
                <a:cs typeface="Meiryo UI" pitchFamily="50" charset="-128"/>
              </a:rPr>
              <a:t>特別</a:t>
            </a:r>
            <a:r>
              <a:rPr lang="ja-JP" altLang="en-US" sz="2000" b="1" dirty="0" smtClean="0">
                <a:solidFill>
                  <a:prstClr val="black"/>
                </a:solidFill>
                <a:latin typeface="Meiryo UI" pitchFamily="50" charset="-128"/>
                <a:ea typeface="Meiryo UI" pitchFamily="50" charset="-128"/>
                <a:cs typeface="Meiryo UI" pitchFamily="50" charset="-128"/>
              </a:rPr>
              <a:t>区制度（いわゆる「大阪都構想」）の必要性</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75" name="楕円 74"/>
          <p:cNvSpPr/>
          <p:nvPr/>
        </p:nvSpPr>
        <p:spPr>
          <a:xfrm>
            <a:off x="1400266" y="1705709"/>
            <a:ext cx="7290802" cy="928081"/>
          </a:xfrm>
          <a:prstGeom prst="ellipse">
            <a:avLst/>
          </a:prstGeom>
          <a:solidFill>
            <a:srgbClr val="00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平行四辺形 75"/>
          <p:cNvSpPr/>
          <p:nvPr/>
        </p:nvSpPr>
        <p:spPr>
          <a:xfrm>
            <a:off x="1177575" y="4978317"/>
            <a:ext cx="7513493" cy="1547027"/>
          </a:xfrm>
          <a:prstGeom prst="parallelogram">
            <a:avLst>
              <a:gd name="adj" fmla="val 0"/>
            </a:avLst>
          </a:prstGeom>
          <a:solidFill>
            <a:schemeClr val="accent2">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7" name="角丸四角形 76"/>
          <p:cNvSpPr/>
          <p:nvPr/>
        </p:nvSpPr>
        <p:spPr>
          <a:xfrm>
            <a:off x="5037272" y="5466355"/>
            <a:ext cx="3508877" cy="420303"/>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角丸四角形 77"/>
          <p:cNvSpPr/>
          <p:nvPr/>
        </p:nvSpPr>
        <p:spPr>
          <a:xfrm>
            <a:off x="1334268" y="5466570"/>
            <a:ext cx="3511336" cy="420303"/>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ストライプ矢印 78"/>
          <p:cNvSpPr/>
          <p:nvPr/>
        </p:nvSpPr>
        <p:spPr>
          <a:xfrm rot="5400000">
            <a:off x="3827781" y="2865386"/>
            <a:ext cx="2348112" cy="1753651"/>
          </a:xfrm>
          <a:prstGeom prst="stripedRightArrow">
            <a:avLst>
              <a:gd name="adj1" fmla="val 50000"/>
              <a:gd name="adj2" fmla="val 39121"/>
            </a:avLst>
          </a:prstGeom>
          <a:gradFill flip="none" rotWithShape="1">
            <a:gsLst>
              <a:gs pos="0">
                <a:schemeClr val="accent1">
                  <a:lumMod val="20000"/>
                  <a:lumOff val="80000"/>
                </a:schemeClr>
              </a:gs>
              <a:gs pos="67000">
                <a:schemeClr val="accent2">
                  <a:lumMod val="40000"/>
                  <a:lumOff val="60000"/>
                </a:schemeClr>
              </a:gs>
              <a:gs pos="48000">
                <a:schemeClr val="accent2">
                  <a:lumMod val="20000"/>
                  <a:lumOff val="80000"/>
                </a:schemeClr>
              </a:gs>
              <a:gs pos="100000">
                <a:schemeClr val="accent2">
                  <a:lumMod val="60000"/>
                  <a:lumOff val="4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18" dirty="0"/>
          </a:p>
        </p:txBody>
      </p:sp>
      <p:grpSp>
        <p:nvGrpSpPr>
          <p:cNvPr id="83" name="グループ化 82"/>
          <p:cNvGrpSpPr/>
          <p:nvPr/>
        </p:nvGrpSpPr>
        <p:grpSpPr>
          <a:xfrm>
            <a:off x="1700642" y="1969075"/>
            <a:ext cx="8291449" cy="837491"/>
            <a:chOff x="1321939" y="7147465"/>
            <a:chExt cx="8291449" cy="925236"/>
          </a:xfrm>
        </p:grpSpPr>
        <p:sp>
          <p:nvSpPr>
            <p:cNvPr id="84" name="フローチャート: 代替処理 83"/>
            <p:cNvSpPr/>
            <p:nvPr/>
          </p:nvSpPr>
          <p:spPr>
            <a:xfrm>
              <a:off x="1536898" y="7147465"/>
              <a:ext cx="8076490" cy="925236"/>
            </a:xfrm>
            <a:prstGeom prst="flowChartAlternateProcess">
              <a:avLst/>
            </a:prstGeom>
            <a:no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テキスト ボックス 84"/>
            <p:cNvSpPr txBox="1"/>
            <p:nvPr/>
          </p:nvSpPr>
          <p:spPr bwMode="gray">
            <a:xfrm>
              <a:off x="2007221" y="7444370"/>
              <a:ext cx="2223784" cy="459030"/>
            </a:xfrm>
            <a:prstGeom prst="rect">
              <a:avLst/>
            </a:prstGeom>
            <a:noFill/>
          </p:spPr>
          <p:txBody>
            <a:bodyPr wrap="square" rtlCol="0" anchor="ctr">
              <a:spAutoFit/>
            </a:bodyPr>
            <a:lstStyle/>
            <a:p>
              <a:pPr marL="36000">
                <a:buClr>
                  <a:schemeClr val="tx1"/>
                </a:buClr>
              </a:pPr>
              <a:r>
                <a:rPr lang="ja-JP" altLang="en-US" sz="1050" dirty="0" smtClean="0">
                  <a:latin typeface="Meiryo UI" panose="020B0604030504040204" pitchFamily="50" charset="-128"/>
                  <a:ea typeface="Meiryo UI" panose="020B0604030504040204" pitchFamily="50" charset="-128"/>
                </a:rPr>
                <a:t>・経済活動の全国シェア低下</a:t>
              </a:r>
              <a:endParaRPr lang="en-US" altLang="ja-JP" sz="1050" dirty="0" smtClean="0">
                <a:latin typeface="Meiryo UI" panose="020B0604030504040204" pitchFamily="50" charset="-128"/>
                <a:ea typeface="Meiryo UI" panose="020B0604030504040204" pitchFamily="50" charset="-128"/>
              </a:endParaRPr>
            </a:p>
            <a:p>
              <a:pPr marL="36000">
                <a:buClr>
                  <a:schemeClr val="tx1"/>
                </a:buClr>
              </a:pPr>
              <a:r>
                <a:rPr lang="ja-JP" altLang="en-US" sz="1050" dirty="0" smtClean="0">
                  <a:latin typeface="Meiryo UI" panose="020B0604030504040204" pitchFamily="50" charset="-128"/>
                  <a:ea typeface="Meiryo UI" panose="020B0604030504040204" pitchFamily="50" charset="-128"/>
                </a:rPr>
                <a:t>・所得・税収の</a:t>
              </a:r>
              <a:r>
                <a:rPr lang="ja-JP" altLang="en-US" sz="1050" dirty="0">
                  <a:latin typeface="Meiryo UI" panose="020B0604030504040204" pitchFamily="50" charset="-128"/>
                  <a:ea typeface="Meiryo UI" panose="020B0604030504040204" pitchFamily="50" charset="-128"/>
                </a:rPr>
                <a:t>伸び悩</a:t>
              </a:r>
              <a:r>
                <a:rPr lang="ja-JP" altLang="en-US" sz="1050" dirty="0" smtClean="0">
                  <a:latin typeface="Meiryo UI" panose="020B0604030504040204" pitchFamily="50" charset="-128"/>
                  <a:ea typeface="Meiryo UI" panose="020B0604030504040204" pitchFamily="50" charset="-128"/>
                </a:rPr>
                <a:t>み</a:t>
              </a:r>
              <a:endParaRPr lang="en-US" altLang="ja-JP" sz="1050" dirty="0" smtClean="0">
                <a:latin typeface="Meiryo UI" panose="020B0604030504040204" pitchFamily="50" charset="-128"/>
                <a:ea typeface="Meiryo UI" panose="020B0604030504040204" pitchFamily="50" charset="-128"/>
              </a:endParaRPr>
            </a:p>
          </p:txBody>
        </p:sp>
        <p:sp>
          <p:nvSpPr>
            <p:cNvPr id="86" name="テキスト ボックス 85"/>
            <p:cNvSpPr txBox="1"/>
            <p:nvPr/>
          </p:nvSpPr>
          <p:spPr bwMode="gray">
            <a:xfrm>
              <a:off x="5258275" y="7458844"/>
              <a:ext cx="4215241" cy="415498"/>
            </a:xfrm>
            <a:prstGeom prst="rect">
              <a:avLst/>
            </a:prstGeom>
            <a:noFill/>
          </p:spPr>
          <p:txBody>
            <a:bodyPr wrap="square" rtlCol="0" anchor="ctr">
              <a:spAutoFit/>
            </a:bodyPr>
            <a:lstStyle/>
            <a:p>
              <a:pPr marL="36000">
                <a:buClr>
                  <a:schemeClr val="tx1"/>
                </a:buClr>
              </a:pPr>
              <a:r>
                <a:rPr lang="ja-JP" altLang="en-US" sz="1050" dirty="0" smtClean="0">
                  <a:latin typeface="Meiryo UI" panose="020B0604030504040204" pitchFamily="50" charset="-128"/>
                  <a:ea typeface="Meiryo UI" panose="020B0604030504040204" pitchFamily="50" charset="-128"/>
                </a:rPr>
                <a:t>・生産年齢人口減少</a:t>
              </a:r>
              <a:endParaRPr lang="en-US" altLang="ja-JP" sz="1050" dirty="0" smtClean="0">
                <a:latin typeface="Meiryo UI" panose="020B0604030504040204" pitchFamily="50" charset="-128"/>
                <a:ea typeface="Meiryo UI" panose="020B0604030504040204" pitchFamily="50" charset="-128"/>
              </a:endParaRPr>
            </a:p>
            <a:p>
              <a:pPr marL="36000">
                <a:buClr>
                  <a:schemeClr val="tx1"/>
                </a:buClr>
              </a:pPr>
              <a:r>
                <a:rPr lang="ja-JP" altLang="en-US" sz="1050" dirty="0" smtClean="0">
                  <a:latin typeface="Meiryo UI" panose="020B0604030504040204" pitchFamily="50" charset="-128"/>
                  <a:ea typeface="Meiryo UI" panose="020B0604030504040204" pitchFamily="50" charset="-128"/>
                </a:rPr>
                <a:t>・大阪市の将来人口は減少の恐れ</a:t>
              </a:r>
              <a:endParaRPr lang="en-US" altLang="ja-JP" sz="1050" dirty="0" smtClean="0">
                <a:latin typeface="Meiryo UI" panose="020B0604030504040204" pitchFamily="50" charset="-128"/>
                <a:ea typeface="Meiryo UI" panose="020B0604030504040204" pitchFamily="50" charset="-128"/>
              </a:endParaRPr>
            </a:p>
          </p:txBody>
        </p:sp>
        <p:sp>
          <p:nvSpPr>
            <p:cNvPr id="87" name="フローチャート: 処理 86"/>
            <p:cNvSpPr/>
            <p:nvPr/>
          </p:nvSpPr>
          <p:spPr>
            <a:xfrm>
              <a:off x="1900871" y="7242532"/>
              <a:ext cx="2157794" cy="32333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8" name="角丸四角形 87"/>
            <p:cNvSpPr/>
            <p:nvPr/>
          </p:nvSpPr>
          <p:spPr bwMode="gray">
            <a:xfrm>
              <a:off x="1321939" y="7169845"/>
              <a:ext cx="3144962" cy="383059"/>
            </a:xfrm>
            <a:prstGeom prst="roundRect">
              <a:avLst>
                <a:gd name="adj" fmla="val 8785"/>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経済</a:t>
              </a:r>
              <a:r>
                <a:rPr kumimoji="1" lang="ja-JP" altLang="en-US" sz="1400" b="1" dirty="0" smtClean="0">
                  <a:solidFill>
                    <a:schemeClr val="tx1"/>
                  </a:solidFill>
                  <a:latin typeface="Meiryo UI" panose="020B0604030504040204" pitchFamily="50" charset="-128"/>
                  <a:ea typeface="Meiryo UI" panose="020B0604030504040204" pitchFamily="50" charset="-128"/>
                </a:rPr>
                <a:t>の長期低落傾向</a:t>
              </a:r>
            </a:p>
          </p:txBody>
        </p:sp>
        <p:sp>
          <p:nvSpPr>
            <p:cNvPr id="89" name="フローチャート: 処理 88"/>
            <p:cNvSpPr/>
            <p:nvPr/>
          </p:nvSpPr>
          <p:spPr>
            <a:xfrm>
              <a:off x="4999519" y="7196918"/>
              <a:ext cx="2152278" cy="331037"/>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0" name="角丸四角形 89"/>
            <p:cNvSpPr/>
            <p:nvPr/>
          </p:nvSpPr>
          <p:spPr bwMode="gray">
            <a:xfrm>
              <a:off x="4654685" y="7164433"/>
              <a:ext cx="3123820" cy="297087"/>
            </a:xfrm>
            <a:prstGeom prst="roundRect">
              <a:avLst>
                <a:gd name="adj" fmla="val 8785"/>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b="1" dirty="0" smtClean="0">
                  <a:solidFill>
                    <a:schemeClr val="tx1"/>
                  </a:solidFill>
                  <a:latin typeface="Meiryo UI" panose="020B0604030504040204" pitchFamily="50" charset="-128"/>
                  <a:ea typeface="Meiryo UI" panose="020B0604030504040204" pitchFamily="50" charset="-128"/>
                </a:rPr>
                <a:t>人口減少・超高齢社会</a:t>
              </a:r>
              <a:endParaRPr kumimoji="1" lang="ja-JP" altLang="en-US" sz="1400" b="1" dirty="0" smtClean="0">
                <a:solidFill>
                  <a:schemeClr val="tx1"/>
                </a:solidFill>
                <a:latin typeface="Meiryo UI" panose="020B0604030504040204" pitchFamily="50" charset="-128"/>
                <a:ea typeface="Meiryo UI" panose="020B0604030504040204" pitchFamily="50" charset="-128"/>
              </a:endParaRPr>
            </a:p>
          </p:txBody>
        </p:sp>
      </p:grpSp>
      <p:sp>
        <p:nvSpPr>
          <p:cNvPr id="91" name="楕円 90"/>
          <p:cNvSpPr/>
          <p:nvPr/>
        </p:nvSpPr>
        <p:spPr>
          <a:xfrm rot="20528134">
            <a:off x="7724094" y="4159454"/>
            <a:ext cx="1163345" cy="33885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2" name="フローチャート: 代替処理 91"/>
          <p:cNvSpPr/>
          <p:nvPr/>
        </p:nvSpPr>
        <p:spPr>
          <a:xfrm>
            <a:off x="823418" y="4344519"/>
            <a:ext cx="8061569" cy="879557"/>
          </a:xfrm>
          <a:prstGeom prst="flowChartAlternateProcess">
            <a:avLst/>
          </a:prstGeom>
          <a:no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楕円 92"/>
          <p:cNvSpPr/>
          <p:nvPr/>
        </p:nvSpPr>
        <p:spPr>
          <a:xfrm rot="20528134">
            <a:off x="2685016" y="3442069"/>
            <a:ext cx="1117210" cy="35508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4" name="楕円 93"/>
          <p:cNvSpPr/>
          <p:nvPr/>
        </p:nvSpPr>
        <p:spPr>
          <a:xfrm rot="20528134">
            <a:off x="953363" y="4221500"/>
            <a:ext cx="1140934" cy="33885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5" name="角丸四角形 94"/>
          <p:cNvSpPr/>
          <p:nvPr/>
        </p:nvSpPr>
        <p:spPr bwMode="gray">
          <a:xfrm>
            <a:off x="2288704" y="3573005"/>
            <a:ext cx="2054700" cy="330086"/>
          </a:xfrm>
          <a:prstGeom prst="roundRect">
            <a:avLst>
              <a:gd name="adj" fmla="val 8785"/>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b="1" dirty="0" smtClean="0">
                <a:solidFill>
                  <a:schemeClr val="tx1"/>
                </a:solidFill>
                <a:latin typeface="Meiryo UI" panose="020B0604030504040204" pitchFamily="50" charset="-128"/>
                <a:ea typeface="Meiryo UI" panose="020B0604030504040204" pitchFamily="50" charset="-128"/>
              </a:rPr>
              <a:t>研究機関等の統合</a:t>
            </a:r>
            <a:endParaRPr kumimoji="1" lang="ja-JP" altLang="en-US" sz="1400" b="1" dirty="0" smtClean="0">
              <a:solidFill>
                <a:schemeClr val="tx1"/>
              </a:solidFill>
              <a:latin typeface="Meiryo UI" panose="020B0604030504040204" pitchFamily="50" charset="-128"/>
              <a:ea typeface="Meiryo UI" panose="020B0604030504040204" pitchFamily="50" charset="-128"/>
            </a:endParaRPr>
          </a:p>
        </p:txBody>
      </p:sp>
      <p:sp>
        <p:nvSpPr>
          <p:cNvPr id="96" name="楕円 95"/>
          <p:cNvSpPr/>
          <p:nvPr/>
        </p:nvSpPr>
        <p:spPr>
          <a:xfrm rot="20528134">
            <a:off x="5902794" y="3417199"/>
            <a:ext cx="1162053" cy="39371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7" name="角丸四角形 96"/>
          <p:cNvSpPr/>
          <p:nvPr/>
        </p:nvSpPr>
        <p:spPr bwMode="gray">
          <a:xfrm>
            <a:off x="488504" y="4124221"/>
            <a:ext cx="2054700" cy="330086"/>
          </a:xfrm>
          <a:prstGeom prst="roundRect">
            <a:avLst>
              <a:gd name="adj" fmla="val 8785"/>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b="1" dirty="0" smtClean="0">
                <a:solidFill>
                  <a:schemeClr val="tx1"/>
                </a:solidFill>
                <a:latin typeface="Meiryo UI" panose="020B0604030504040204" pitchFamily="50" charset="-128"/>
                <a:ea typeface="Meiryo UI" panose="020B0604030504040204" pitchFamily="50" charset="-128"/>
              </a:rPr>
              <a:t>2025</a:t>
            </a:r>
          </a:p>
          <a:p>
            <a:pPr algn="ctr"/>
            <a:r>
              <a:rPr lang="ja-JP" altLang="en-US" sz="1400" b="1" dirty="0" smtClean="0">
                <a:solidFill>
                  <a:schemeClr val="tx1"/>
                </a:solidFill>
                <a:latin typeface="Meiryo UI" panose="020B0604030504040204" pitchFamily="50" charset="-128"/>
                <a:ea typeface="Meiryo UI" panose="020B0604030504040204" pitchFamily="50" charset="-128"/>
              </a:rPr>
              <a:t>大阪</a:t>
            </a:r>
            <a:r>
              <a:rPr lang="ja-JP" altLang="en-US" sz="1400" b="1" dirty="0">
                <a:solidFill>
                  <a:schemeClr val="tx1"/>
                </a:solidFill>
                <a:latin typeface="Meiryo UI" panose="020B0604030504040204" pitchFamily="50" charset="-128"/>
                <a:ea typeface="Meiryo UI" panose="020B0604030504040204" pitchFamily="50" charset="-128"/>
              </a:rPr>
              <a:t>・関西万博</a:t>
            </a:r>
            <a:endParaRPr kumimoji="1" lang="ja-JP" altLang="en-US" sz="1400" b="1" dirty="0" smtClean="0">
              <a:solidFill>
                <a:schemeClr val="tx1"/>
              </a:solidFill>
              <a:latin typeface="Meiryo UI" panose="020B0604030504040204" pitchFamily="50" charset="-128"/>
              <a:ea typeface="Meiryo UI" panose="020B0604030504040204" pitchFamily="50" charset="-128"/>
            </a:endParaRPr>
          </a:p>
        </p:txBody>
      </p:sp>
      <p:sp>
        <p:nvSpPr>
          <p:cNvPr id="98" name="角丸四角形 97"/>
          <p:cNvSpPr/>
          <p:nvPr/>
        </p:nvSpPr>
        <p:spPr bwMode="gray">
          <a:xfrm>
            <a:off x="7299579" y="4181861"/>
            <a:ext cx="2054700" cy="330086"/>
          </a:xfrm>
          <a:prstGeom prst="roundRect">
            <a:avLst>
              <a:gd name="adj" fmla="val 8785"/>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外国人観光客の増加</a:t>
            </a:r>
          </a:p>
        </p:txBody>
      </p:sp>
      <p:sp>
        <p:nvSpPr>
          <p:cNvPr id="99" name="角丸四角形 98"/>
          <p:cNvSpPr/>
          <p:nvPr/>
        </p:nvSpPr>
        <p:spPr bwMode="gray">
          <a:xfrm>
            <a:off x="5447835" y="3410533"/>
            <a:ext cx="2054700" cy="330086"/>
          </a:xfrm>
          <a:prstGeom prst="roundRect">
            <a:avLst>
              <a:gd name="adj" fmla="val 8785"/>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b="1" dirty="0" smtClean="0">
                <a:solidFill>
                  <a:schemeClr val="tx1"/>
                </a:solidFill>
                <a:latin typeface="Meiryo UI" panose="020B0604030504040204" pitchFamily="50" charset="-128"/>
                <a:ea typeface="Meiryo UI" panose="020B0604030504040204" pitchFamily="50" charset="-128"/>
              </a:rPr>
              <a:t>鉄道・高速道路等</a:t>
            </a:r>
            <a:endParaRPr lang="en-US" altLang="ja-JP" sz="1400" b="1" dirty="0" smtClean="0">
              <a:solidFill>
                <a:schemeClr val="tx1"/>
              </a:solidFill>
              <a:latin typeface="Meiryo UI" panose="020B0604030504040204" pitchFamily="50" charset="-128"/>
              <a:ea typeface="Meiryo UI" panose="020B0604030504040204" pitchFamily="50" charset="-128"/>
            </a:endParaRPr>
          </a:p>
          <a:p>
            <a:pPr algn="ctr"/>
            <a:r>
              <a:rPr lang="ja-JP" altLang="en-US" sz="1400" b="1" dirty="0" smtClean="0">
                <a:solidFill>
                  <a:schemeClr val="tx1"/>
                </a:solidFill>
                <a:latin typeface="Meiryo UI" panose="020B0604030504040204" pitchFamily="50" charset="-128"/>
                <a:ea typeface="Meiryo UI" panose="020B0604030504040204" pitchFamily="50" charset="-128"/>
              </a:rPr>
              <a:t>インフラの事業化</a:t>
            </a:r>
            <a:endParaRPr kumimoji="1" lang="ja-JP" altLang="en-US" sz="1400" b="1" dirty="0" smtClean="0">
              <a:solidFill>
                <a:schemeClr val="tx1"/>
              </a:solidFill>
              <a:latin typeface="Meiryo UI" panose="020B0604030504040204" pitchFamily="50" charset="-128"/>
              <a:ea typeface="Meiryo UI" panose="020B0604030504040204" pitchFamily="50" charset="-128"/>
            </a:endParaRPr>
          </a:p>
        </p:txBody>
      </p:sp>
      <p:sp>
        <p:nvSpPr>
          <p:cNvPr id="100" name="テキスト ボックス 99"/>
          <p:cNvSpPr txBox="1"/>
          <p:nvPr/>
        </p:nvSpPr>
        <p:spPr bwMode="gray">
          <a:xfrm>
            <a:off x="2238220" y="2784436"/>
            <a:ext cx="4562498" cy="371300"/>
          </a:xfrm>
          <a:prstGeom prst="rect">
            <a:avLst/>
          </a:prstGeom>
          <a:noFill/>
        </p:spPr>
        <p:txBody>
          <a:bodyPr wrap="square" rtlCol="0" anchor="ctr">
            <a:spAutoFit/>
          </a:bodyPr>
          <a:lstStyle/>
          <a:p>
            <a:pPr algn="ctr"/>
            <a:r>
              <a:rPr lang="ja-JP" altLang="en-US" sz="2000" dirty="0" smtClean="0">
                <a:solidFill>
                  <a:schemeClr val="bg1"/>
                </a:solidFill>
                <a:latin typeface="HGP創英角ｺﾞｼｯｸUB" panose="020B0900000000000000" pitchFamily="50" charset="-128"/>
                <a:ea typeface="HGP創英角ｺﾞｼｯｸUB" panose="020B0900000000000000" pitchFamily="50" charset="-128"/>
              </a:rPr>
              <a:t>　　　　　</a:t>
            </a:r>
            <a:r>
              <a:rPr lang="ja-JP" altLang="en-US" sz="2200" b="1" dirty="0" smtClean="0">
                <a:latin typeface="Meiryo UI" panose="020B0604030504040204" pitchFamily="50" charset="-128"/>
                <a:ea typeface="Meiryo UI" panose="020B0604030504040204" pitchFamily="50" charset="-128"/>
              </a:rPr>
              <a:t>近年</a:t>
            </a:r>
            <a:r>
              <a:rPr lang="ja-JP" altLang="en-US" sz="2000" b="1" dirty="0" smtClean="0">
                <a:latin typeface="Meiryo UI" panose="020B0604030504040204" pitchFamily="50" charset="-128"/>
                <a:ea typeface="Meiryo UI" panose="020B0604030504040204" pitchFamily="50" charset="-128"/>
              </a:rPr>
              <a:t>の</a:t>
            </a:r>
            <a:r>
              <a:rPr lang="ja-JP" altLang="en-US" sz="2200" b="1" dirty="0" smtClean="0">
                <a:latin typeface="Meiryo UI" panose="020B0604030504040204" pitchFamily="50" charset="-128"/>
                <a:ea typeface="Meiryo UI" panose="020B0604030504040204" pitchFamily="50" charset="-128"/>
              </a:rPr>
              <a:t>府市連携</a:t>
            </a:r>
            <a:r>
              <a:rPr lang="ja-JP" altLang="en-US" sz="2000" b="1" dirty="0" smtClean="0">
                <a:latin typeface="Meiryo UI" panose="020B0604030504040204" pitchFamily="50" charset="-128"/>
                <a:ea typeface="Meiryo UI" panose="020B0604030504040204" pitchFamily="50" charset="-128"/>
              </a:rPr>
              <a:t>の</a:t>
            </a:r>
            <a:r>
              <a:rPr lang="ja-JP" altLang="en-US" sz="2200" b="1" dirty="0" smtClean="0">
                <a:latin typeface="Meiryo UI" panose="020B0604030504040204" pitchFamily="50" charset="-128"/>
                <a:ea typeface="Meiryo UI" panose="020B0604030504040204" pitchFamily="50" charset="-128"/>
              </a:rPr>
              <a:t>成果</a:t>
            </a:r>
            <a:endParaRPr lang="ja-JP" altLang="en-US" sz="2200" b="1" dirty="0">
              <a:latin typeface="Meiryo UI" panose="020B0604030504040204" pitchFamily="50" charset="-128"/>
              <a:ea typeface="Meiryo UI" panose="020B0604030504040204" pitchFamily="50" charset="-128"/>
            </a:endParaRPr>
          </a:p>
        </p:txBody>
      </p:sp>
      <p:sp>
        <p:nvSpPr>
          <p:cNvPr id="101" name="テキスト ボックス 100"/>
          <p:cNvSpPr txBox="1"/>
          <p:nvPr/>
        </p:nvSpPr>
        <p:spPr bwMode="gray">
          <a:xfrm>
            <a:off x="2870620" y="3071306"/>
            <a:ext cx="4530652" cy="238693"/>
          </a:xfrm>
          <a:prstGeom prst="rect">
            <a:avLst/>
          </a:prstGeom>
          <a:noFill/>
        </p:spPr>
        <p:txBody>
          <a:bodyPr wrap="square" rtlCol="0" anchor="ctr">
            <a:spAutoFit/>
          </a:bodyPr>
          <a:lstStyle/>
          <a:p>
            <a:pPr marL="36000">
              <a:buClr>
                <a:schemeClr val="tx1"/>
              </a:buClr>
            </a:pPr>
            <a:r>
              <a:rPr lang="ja-JP" altLang="en-US" sz="1200" dirty="0">
                <a:latin typeface="Meiryo UI" panose="020B0604030504040204" pitchFamily="50" charset="-128"/>
                <a:ea typeface="Meiryo UI" panose="020B0604030504040204" pitchFamily="50" charset="-128"/>
              </a:rPr>
              <a:t>大阪</a:t>
            </a:r>
            <a:r>
              <a:rPr lang="ja-JP" altLang="en-US" sz="1200" dirty="0" smtClean="0">
                <a:latin typeface="Meiryo UI" panose="020B0604030504040204" pitchFamily="50" charset="-128"/>
                <a:ea typeface="Meiryo UI" panose="020B0604030504040204" pitchFamily="50" charset="-128"/>
              </a:rPr>
              <a:t>の成長に向け</a:t>
            </a:r>
            <a:r>
              <a:rPr lang="ja-JP" altLang="en-US" sz="1200" dirty="0">
                <a:latin typeface="Meiryo UI" panose="020B0604030504040204" pitchFamily="50" charset="-128"/>
                <a:ea typeface="Meiryo UI" panose="020B0604030504040204" pitchFamily="50" charset="-128"/>
              </a:rPr>
              <a:t>て</a:t>
            </a:r>
            <a:r>
              <a:rPr lang="ja-JP" altLang="en-US" sz="1200" dirty="0" smtClean="0">
                <a:latin typeface="Meiryo UI" panose="020B0604030504040204" pitchFamily="50" charset="-128"/>
                <a:ea typeface="Meiryo UI" panose="020B0604030504040204" pitchFamily="50" charset="-128"/>
              </a:rPr>
              <a:t>、府市が連携することで、成果が生まれている</a:t>
            </a:r>
            <a:endParaRPr lang="en-US" altLang="ja-JP" sz="1200" dirty="0" smtClean="0">
              <a:latin typeface="Meiryo UI" panose="020B0604030504040204" pitchFamily="50" charset="-128"/>
              <a:ea typeface="Meiryo UI" panose="020B0604030504040204" pitchFamily="50" charset="-128"/>
            </a:endParaRPr>
          </a:p>
        </p:txBody>
      </p:sp>
      <p:sp>
        <p:nvSpPr>
          <p:cNvPr id="102" name="テキスト ボックス 101"/>
          <p:cNvSpPr txBox="1"/>
          <p:nvPr/>
        </p:nvSpPr>
        <p:spPr bwMode="gray">
          <a:xfrm>
            <a:off x="3264850" y="1710690"/>
            <a:ext cx="3327130" cy="344779"/>
          </a:xfrm>
          <a:prstGeom prst="rect">
            <a:avLst/>
          </a:prstGeom>
          <a:noFill/>
        </p:spPr>
        <p:txBody>
          <a:bodyPr wrap="square" rtlCol="0" anchor="ctr">
            <a:spAutoFit/>
          </a:bodyPr>
          <a:lstStyle/>
          <a:p>
            <a:pPr algn="ctr"/>
            <a:r>
              <a:rPr lang="ja-JP" altLang="en-US" sz="2000" b="1" dirty="0">
                <a:latin typeface="Meiryo UI" panose="020B0604030504040204" pitchFamily="50" charset="-128"/>
                <a:ea typeface="Meiryo UI" panose="020B0604030504040204" pitchFamily="50" charset="-128"/>
              </a:rPr>
              <a:t>大阪</a:t>
            </a:r>
            <a:r>
              <a:rPr lang="ja-JP" altLang="en-US" b="1" dirty="0" smtClean="0">
                <a:latin typeface="Meiryo UI" panose="020B0604030504040204" pitchFamily="50" charset="-128"/>
                <a:ea typeface="Meiryo UI" panose="020B0604030504040204" pitchFamily="50" charset="-128"/>
              </a:rPr>
              <a:t>の</a:t>
            </a:r>
            <a:r>
              <a:rPr lang="ja-JP" altLang="en-US" sz="2000" b="1" dirty="0" smtClean="0">
                <a:latin typeface="Meiryo UI" panose="020B0604030504040204" pitchFamily="50" charset="-128"/>
                <a:ea typeface="Meiryo UI" panose="020B0604030504040204" pitchFamily="50" charset="-128"/>
              </a:rPr>
              <a:t>抱</a:t>
            </a:r>
            <a:r>
              <a:rPr lang="ja-JP" altLang="en-US" b="1" dirty="0" smtClean="0">
                <a:latin typeface="Meiryo UI" panose="020B0604030504040204" pitchFamily="50" charset="-128"/>
                <a:ea typeface="Meiryo UI" panose="020B0604030504040204" pitchFamily="50" charset="-128"/>
              </a:rPr>
              <a:t>える</a:t>
            </a:r>
            <a:r>
              <a:rPr lang="ja-JP" altLang="en-US" sz="2000" b="1" dirty="0" smtClean="0">
                <a:latin typeface="Meiryo UI" panose="020B0604030504040204" pitchFamily="50" charset="-128"/>
                <a:ea typeface="Meiryo UI" panose="020B0604030504040204" pitchFamily="50" charset="-128"/>
              </a:rPr>
              <a:t>課題</a:t>
            </a:r>
            <a:endParaRPr lang="ja-JP" altLang="en-US" sz="2000" b="1" dirty="0">
              <a:latin typeface="Meiryo UI" panose="020B0604030504040204" pitchFamily="50" charset="-128"/>
              <a:ea typeface="Meiryo UI" panose="020B0604030504040204" pitchFamily="50" charset="-128"/>
            </a:endParaRPr>
          </a:p>
        </p:txBody>
      </p:sp>
      <p:grpSp>
        <p:nvGrpSpPr>
          <p:cNvPr id="103" name="グループ化 102"/>
          <p:cNvGrpSpPr/>
          <p:nvPr/>
        </p:nvGrpSpPr>
        <p:grpSpPr>
          <a:xfrm>
            <a:off x="1387920" y="4992437"/>
            <a:ext cx="7217747" cy="1436325"/>
            <a:chOff x="1810438" y="9620498"/>
            <a:chExt cx="7217747" cy="1666831"/>
          </a:xfrm>
        </p:grpSpPr>
        <p:grpSp>
          <p:nvGrpSpPr>
            <p:cNvPr id="104" name="グループ化 103"/>
            <p:cNvGrpSpPr/>
            <p:nvPr/>
          </p:nvGrpSpPr>
          <p:grpSpPr>
            <a:xfrm>
              <a:off x="1810438" y="10170722"/>
              <a:ext cx="3574871" cy="1116607"/>
              <a:chOff x="1996660" y="10269069"/>
              <a:chExt cx="3574871" cy="1116607"/>
            </a:xfrm>
          </p:grpSpPr>
          <p:grpSp>
            <p:nvGrpSpPr>
              <p:cNvPr id="112" name="グループ化 111"/>
              <p:cNvGrpSpPr/>
              <p:nvPr/>
            </p:nvGrpSpPr>
            <p:grpSpPr bwMode="gray">
              <a:xfrm>
                <a:off x="1996660" y="10269069"/>
                <a:ext cx="3508481" cy="1116607"/>
                <a:chOff x="7765153" y="5203633"/>
                <a:chExt cx="4455215" cy="1417915"/>
              </a:xfrm>
            </p:grpSpPr>
            <p:sp>
              <p:nvSpPr>
                <p:cNvPr id="114" name="正方形/長方形 113"/>
                <p:cNvSpPr/>
                <p:nvPr/>
              </p:nvSpPr>
              <p:spPr bwMode="gray">
                <a:xfrm>
                  <a:off x="7841903" y="5957141"/>
                  <a:ext cx="1774872" cy="664407"/>
                </a:xfrm>
                <a:prstGeom prst="rect">
                  <a:avLst/>
                </a:prstGeom>
                <a:no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rPr>
                    <a:t>成長の司令塔を</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知事に一本化</a:t>
                  </a:r>
                </a:p>
              </p:txBody>
            </p:sp>
            <p:sp>
              <p:nvSpPr>
                <p:cNvPr id="115" name="テキスト ボックス 114"/>
                <p:cNvSpPr txBox="1"/>
                <p:nvPr/>
              </p:nvSpPr>
              <p:spPr bwMode="gray">
                <a:xfrm>
                  <a:off x="7765153" y="5203633"/>
                  <a:ext cx="4455215" cy="527617"/>
                </a:xfrm>
                <a:prstGeom prst="rect">
                  <a:avLst/>
                </a:prstGeom>
                <a:noFill/>
                <a:ln>
                  <a:noFill/>
                </a:ln>
              </p:spPr>
              <p:txBody>
                <a:bodyPr wrap="square" rtlCol="0">
                  <a:spAutoFit/>
                </a:bodyPr>
                <a:lstStyle/>
                <a:p>
                  <a:r>
                    <a:rPr lang="ja-JP" altLang="en-US" sz="2100" dirty="0">
                      <a:solidFill>
                        <a:schemeClr val="bg1"/>
                      </a:solidFill>
                      <a:latin typeface="HGP創英角ｺﾞｼｯｸUB" panose="020B0900000000000000" pitchFamily="50" charset="-128"/>
                      <a:ea typeface="HGP創英角ｺﾞｼｯｸUB" panose="020B0900000000000000" pitchFamily="50" charset="-128"/>
                    </a:rPr>
                    <a:t>大阪の成長をスピードアップ！</a:t>
                  </a:r>
                </a:p>
              </p:txBody>
            </p:sp>
          </p:grpSp>
          <p:sp>
            <p:nvSpPr>
              <p:cNvPr id="113" name="正方形/長方形 112"/>
              <p:cNvSpPr/>
              <p:nvPr/>
            </p:nvSpPr>
            <p:spPr bwMode="gray">
              <a:xfrm>
                <a:off x="3762403" y="10881481"/>
                <a:ext cx="1809128" cy="461665"/>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都市インフラの整備などを</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迅速かつ強力に推進</a:t>
                </a:r>
              </a:p>
            </p:txBody>
          </p:sp>
        </p:grpSp>
        <p:grpSp>
          <p:nvGrpSpPr>
            <p:cNvPr id="105" name="グループ化 104"/>
            <p:cNvGrpSpPr/>
            <p:nvPr/>
          </p:nvGrpSpPr>
          <p:grpSpPr>
            <a:xfrm>
              <a:off x="5507797" y="10186109"/>
              <a:ext cx="3520388" cy="1101219"/>
              <a:chOff x="5192728" y="10377996"/>
              <a:chExt cx="3520388" cy="1101219"/>
            </a:xfrm>
          </p:grpSpPr>
          <p:sp>
            <p:nvSpPr>
              <p:cNvPr id="109" name="正方形/長方形 108"/>
              <p:cNvSpPr/>
              <p:nvPr/>
            </p:nvSpPr>
            <p:spPr bwMode="gray">
              <a:xfrm>
                <a:off x="5293073" y="10955995"/>
                <a:ext cx="1354531" cy="523220"/>
              </a:xfrm>
              <a:prstGeom prst="rect">
                <a:avLst/>
              </a:prstGeom>
              <a:no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rPr>
                  <a:t>住民に選ばれた区長・区議会</a:t>
                </a:r>
              </a:p>
            </p:txBody>
          </p:sp>
          <p:sp>
            <p:nvSpPr>
              <p:cNvPr id="110" name="正方形/長方形 109"/>
              <p:cNvSpPr/>
              <p:nvPr/>
            </p:nvSpPr>
            <p:spPr bwMode="gray">
              <a:xfrm>
                <a:off x="6968632" y="10978422"/>
                <a:ext cx="1508857" cy="461665"/>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地域の実情に</a:t>
                </a:r>
                <a:r>
                  <a:rPr lang="ja-JP" altLang="en-US" sz="1200" dirty="0" smtClean="0">
                    <a:latin typeface="Meiryo UI" panose="020B0604030504040204" pitchFamily="50" charset="-128"/>
                    <a:ea typeface="Meiryo UI" panose="020B0604030504040204" pitchFamily="50" charset="-128"/>
                  </a:rPr>
                  <a:t>応じた</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住民</a:t>
                </a:r>
                <a:r>
                  <a:rPr lang="ja-JP" altLang="en-US" sz="1200" dirty="0">
                    <a:latin typeface="Meiryo UI" panose="020B0604030504040204" pitchFamily="50" charset="-128"/>
                    <a:ea typeface="Meiryo UI" panose="020B0604030504040204" pitchFamily="50" charset="-128"/>
                  </a:rPr>
                  <a:t>サービスを展開</a:t>
                </a:r>
              </a:p>
            </p:txBody>
          </p:sp>
          <p:sp>
            <p:nvSpPr>
              <p:cNvPr id="111" name="テキスト ボックス 110"/>
              <p:cNvSpPr txBox="1"/>
              <p:nvPr/>
            </p:nvSpPr>
            <p:spPr bwMode="gray">
              <a:xfrm>
                <a:off x="5192728" y="10377996"/>
                <a:ext cx="3520388" cy="400110"/>
              </a:xfrm>
              <a:prstGeom prst="rect">
                <a:avLst/>
              </a:prstGeom>
              <a:noFill/>
            </p:spPr>
            <p:txBody>
              <a:bodyPr wrap="square" rtlCol="0">
                <a:spAutoFit/>
              </a:bodyPr>
              <a:lstStyle/>
              <a:p>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身近なことは、身近で決める！</a:t>
                </a:r>
              </a:p>
            </p:txBody>
          </p:sp>
        </p:grpSp>
        <p:sp>
          <p:nvSpPr>
            <p:cNvPr id="106" name="テキスト ボックス 105"/>
            <p:cNvSpPr txBox="1"/>
            <p:nvPr/>
          </p:nvSpPr>
          <p:spPr bwMode="gray">
            <a:xfrm>
              <a:off x="3818141" y="9620498"/>
              <a:ext cx="4552728" cy="461665"/>
            </a:xfrm>
            <a:prstGeom prst="rect">
              <a:avLst/>
            </a:prstGeom>
            <a:noFill/>
          </p:spPr>
          <p:txBody>
            <a:bodyPr wrap="square" rtlCol="0" anchor="ctr">
              <a:spAutoFit/>
            </a:bodyPr>
            <a:lstStyle/>
            <a:p>
              <a:pPr algn="just"/>
              <a:r>
                <a:rPr lang="ja-JP" altLang="en-US" sz="2400" b="1" dirty="0">
                  <a:ln cmpd="sng">
                    <a:noFill/>
                  </a:ln>
                  <a:latin typeface="Meiryo UI" panose="020B0604030504040204" pitchFamily="50" charset="-128"/>
                  <a:ea typeface="Meiryo UI" panose="020B0604030504040204" pitchFamily="50" charset="-128"/>
                </a:rPr>
                <a:t>特別区制度</a:t>
              </a:r>
              <a:r>
                <a:rPr lang="ja-JP" altLang="en-US" sz="2000" b="1" dirty="0">
                  <a:ln cmpd="sng">
                    <a:noFill/>
                  </a:ln>
                  <a:latin typeface="Meiryo UI" panose="020B0604030504040204" pitchFamily="50" charset="-128"/>
                  <a:ea typeface="Meiryo UI" panose="020B0604030504040204" pitchFamily="50" charset="-128"/>
                </a:rPr>
                <a:t>で</a:t>
              </a:r>
              <a:r>
                <a:rPr lang="ja-JP" altLang="en-US" sz="2400" b="1" dirty="0">
                  <a:ln cmpd="sng">
                    <a:noFill/>
                  </a:ln>
                  <a:latin typeface="Meiryo UI" panose="020B0604030504040204" pitchFamily="50" charset="-128"/>
                  <a:ea typeface="Meiryo UI" panose="020B0604030504040204" pitchFamily="50" charset="-128"/>
                </a:rPr>
                <a:t>めざすもの</a:t>
              </a:r>
            </a:p>
          </p:txBody>
        </p:sp>
        <p:sp>
          <p:nvSpPr>
            <p:cNvPr id="107" name="二等辺三角形 106"/>
            <p:cNvSpPr/>
            <p:nvPr/>
          </p:nvSpPr>
          <p:spPr>
            <a:xfrm rot="5400000">
              <a:off x="3293023" y="10869497"/>
              <a:ext cx="236180" cy="288574"/>
            </a:xfrm>
            <a:prstGeom prst="triangle">
              <a:avLst>
                <a:gd name="adj" fmla="val 4596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8" name="二等辺三角形 107"/>
            <p:cNvSpPr/>
            <p:nvPr/>
          </p:nvSpPr>
          <p:spPr>
            <a:xfrm rot="5400000">
              <a:off x="7021324" y="10875537"/>
              <a:ext cx="236180" cy="288574"/>
            </a:xfrm>
            <a:prstGeom prst="triangle">
              <a:avLst>
                <a:gd name="adj" fmla="val 4596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16" name="図 1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544" y="3018352"/>
            <a:ext cx="1390886" cy="1002241"/>
          </a:xfrm>
          <a:prstGeom prst="rect">
            <a:avLst/>
          </a:prstGeom>
        </p:spPr>
      </p:pic>
      <p:sp>
        <p:nvSpPr>
          <p:cNvPr id="117" name="正方形/長方形 116"/>
          <p:cNvSpPr/>
          <p:nvPr/>
        </p:nvSpPr>
        <p:spPr bwMode="gray">
          <a:xfrm>
            <a:off x="1496616" y="4038666"/>
            <a:ext cx="1194190" cy="145868"/>
          </a:xfrm>
          <a:prstGeom prst="rect">
            <a:avLst/>
          </a:prstGeom>
          <a:noFill/>
        </p:spPr>
        <p:txBody>
          <a:bodyPr wrap="square">
            <a:spAutoFit/>
          </a:bodyPr>
          <a:lstStyle/>
          <a:p>
            <a:r>
              <a:rPr lang="ja-JP" altLang="en-US" sz="500" dirty="0" smtClean="0">
                <a:latin typeface="Meiryo UI" panose="020B0604030504040204" pitchFamily="50" charset="-128"/>
                <a:ea typeface="Meiryo UI" panose="020B0604030504040204" pitchFamily="50" charset="-128"/>
              </a:rPr>
              <a:t>（資料提供</a:t>
            </a:r>
            <a:r>
              <a:rPr lang="en-US" altLang="ja-JP" sz="500" dirty="0" smtClean="0">
                <a:latin typeface="Meiryo UI" panose="020B0604030504040204" pitchFamily="50" charset="-128"/>
                <a:ea typeface="Meiryo UI" panose="020B0604030504040204" pitchFamily="50" charset="-128"/>
              </a:rPr>
              <a:t>:</a:t>
            </a:r>
            <a:r>
              <a:rPr lang="ja-JP" altLang="en-US" sz="500" dirty="0" smtClean="0">
                <a:latin typeface="Meiryo UI" panose="020B0604030504040204" pitchFamily="50" charset="-128"/>
                <a:ea typeface="Meiryo UI" panose="020B0604030504040204" pitchFamily="50" charset="-128"/>
              </a:rPr>
              <a:t>経済産業省）</a:t>
            </a:r>
            <a:endParaRPr lang="ja-JP" altLang="en-US" sz="500" dirty="0">
              <a:latin typeface="Meiryo UI" panose="020B0604030504040204" pitchFamily="50" charset="-128"/>
              <a:ea typeface="Meiryo UI" panose="020B0604030504040204" pitchFamily="50" charset="-128"/>
            </a:endParaRPr>
          </a:p>
        </p:txBody>
      </p:sp>
      <p:pic>
        <p:nvPicPr>
          <p:cNvPr id="118" name="図 117"/>
          <p:cNvPicPr>
            <a:picLocks noChangeAspect="1"/>
          </p:cNvPicPr>
          <p:nvPr/>
        </p:nvPicPr>
        <p:blipFill rotWithShape="1">
          <a:blip r:embed="rId3"/>
          <a:srcRect l="24748" t="32687" r="23196" b="15614"/>
          <a:stretch/>
        </p:blipFill>
        <p:spPr>
          <a:xfrm>
            <a:off x="7627637" y="2943529"/>
            <a:ext cx="1398585" cy="1060344"/>
          </a:xfrm>
          <a:prstGeom prst="rect">
            <a:avLst/>
          </a:prstGeom>
        </p:spPr>
      </p:pic>
      <p:pic>
        <p:nvPicPr>
          <p:cNvPr id="11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959" t="31832" r="27313" b="30894"/>
          <a:stretch/>
        </p:blipFill>
        <p:spPr bwMode="auto">
          <a:xfrm>
            <a:off x="5916958" y="3897513"/>
            <a:ext cx="1343029" cy="1018611"/>
          </a:xfrm>
          <a:prstGeom prst="rect">
            <a:avLst/>
          </a:prstGeom>
          <a:noFill/>
          <a:ln w="3175" cmpd="sng">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本部・和泉センター・写真"/>
          <p:cNvPicPr>
            <a:picLocks noChangeAspect="1" noChangeArrowheads="1"/>
          </p:cNvPicPr>
          <p:nvPr/>
        </p:nvPicPr>
        <p:blipFill rotWithShape="1">
          <a:blip r:embed="rId5">
            <a:extLst>
              <a:ext uri="{28A0092B-C50C-407E-A947-70E740481C1C}">
                <a14:useLocalDpi xmlns:a14="http://schemas.microsoft.com/office/drawing/2010/main" val="0"/>
              </a:ext>
            </a:extLst>
          </a:blip>
          <a:srcRect l="21254" r="5634"/>
          <a:stretch/>
        </p:blipFill>
        <p:spPr bwMode="auto">
          <a:xfrm>
            <a:off x="2504904" y="3897514"/>
            <a:ext cx="1584000" cy="103266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9561512" y="6525344"/>
            <a:ext cx="290707" cy="307777"/>
          </a:xfrm>
          <a:prstGeom prst="rect">
            <a:avLst/>
          </a:prstGeom>
          <a:noFill/>
        </p:spPr>
        <p:txBody>
          <a:bodyPr wrap="square" rtlCol="0">
            <a:spAutoFit/>
          </a:bodyPr>
          <a:lstStyle/>
          <a:p>
            <a:r>
              <a:rPr kumimoji="1" lang="ja-JP" altLang="en-US" sz="1400" dirty="0" smtClean="0"/>
              <a:t>１</a:t>
            </a:r>
            <a:endParaRPr kumimoji="1" lang="ja-JP" altLang="en-US" sz="1400" dirty="0"/>
          </a:p>
        </p:txBody>
      </p:sp>
      <p:sp>
        <p:nvSpPr>
          <p:cNvPr id="5" name="テキスト ボックス 4"/>
          <p:cNvSpPr txBox="1"/>
          <p:nvPr/>
        </p:nvSpPr>
        <p:spPr>
          <a:xfrm>
            <a:off x="272479" y="548680"/>
            <a:ext cx="9361041" cy="1169551"/>
          </a:xfrm>
          <a:prstGeom prst="rect">
            <a:avLst/>
          </a:prstGeom>
          <a:noFill/>
        </p:spPr>
        <p:txBody>
          <a:bodyPr wrap="square" rtlCol="0">
            <a:spAutoFit/>
          </a:bodyPr>
          <a:lstStyle/>
          <a:p>
            <a:pPr marL="174625" indent="-174625"/>
            <a:r>
              <a:rPr lang="ja-JP" altLang="en-US" sz="1300" dirty="0" smtClean="0">
                <a:latin typeface="+mn-ea"/>
              </a:rPr>
              <a:t>◆特別</a:t>
            </a:r>
            <a:r>
              <a:rPr lang="ja-JP" altLang="en-US" sz="1300" dirty="0">
                <a:latin typeface="+mn-ea"/>
              </a:rPr>
              <a:t>区制度とは、大阪府・大阪市を再編して、</a:t>
            </a:r>
            <a:r>
              <a:rPr lang="ja-JP" altLang="en-US" sz="1300" dirty="0" smtClean="0">
                <a:latin typeface="+mn-ea"/>
              </a:rPr>
              <a:t>広域</a:t>
            </a:r>
            <a:r>
              <a:rPr lang="ja-JP" altLang="en-US" sz="1300" dirty="0">
                <a:latin typeface="+mn-ea"/>
              </a:rPr>
              <a:t>機能</a:t>
            </a:r>
            <a:r>
              <a:rPr lang="ja-JP" altLang="en-US" sz="1300" dirty="0" smtClean="0">
                <a:latin typeface="+mn-ea"/>
              </a:rPr>
              <a:t>は</a:t>
            </a:r>
            <a:r>
              <a:rPr lang="ja-JP" altLang="en-US" sz="1300" dirty="0">
                <a:latin typeface="+mn-ea"/>
              </a:rPr>
              <a:t>府に一元化し、基礎</a:t>
            </a:r>
            <a:r>
              <a:rPr lang="ja-JP" altLang="en-US" sz="1300" dirty="0" smtClean="0">
                <a:latin typeface="+mn-ea"/>
              </a:rPr>
              <a:t>自治</a:t>
            </a:r>
            <a:r>
              <a:rPr lang="ja-JP" altLang="en-US" sz="1300" dirty="0">
                <a:latin typeface="+mn-ea"/>
              </a:rPr>
              <a:t>機能</a:t>
            </a:r>
            <a:r>
              <a:rPr lang="ja-JP" altLang="en-US" sz="1300" dirty="0" smtClean="0">
                <a:latin typeface="+mn-ea"/>
              </a:rPr>
              <a:t>は</a:t>
            </a:r>
            <a:r>
              <a:rPr lang="ja-JP" altLang="en-US" sz="1300" dirty="0">
                <a:latin typeface="+mn-ea"/>
              </a:rPr>
              <a:t>大阪市</a:t>
            </a:r>
            <a:r>
              <a:rPr lang="ja-JP" altLang="en-US" sz="1300" dirty="0" smtClean="0">
                <a:latin typeface="+mn-ea"/>
              </a:rPr>
              <a:t>を</a:t>
            </a:r>
            <a:r>
              <a:rPr lang="ja-JP" altLang="en-US" sz="1300" dirty="0">
                <a:latin typeface="+mn-ea"/>
              </a:rPr>
              <a:t>廃止</a:t>
            </a:r>
            <a:r>
              <a:rPr lang="ja-JP" altLang="en-US" sz="1300" dirty="0" smtClean="0">
                <a:latin typeface="+mn-ea"/>
              </a:rPr>
              <a:t>して設置する</a:t>
            </a:r>
            <a:r>
              <a:rPr lang="ja-JP" altLang="en-US" sz="1300" dirty="0">
                <a:latin typeface="+mn-ea"/>
              </a:rPr>
              <a:t>４</a:t>
            </a:r>
            <a:r>
              <a:rPr lang="ja-JP" altLang="en-US" sz="1300" dirty="0" smtClean="0">
                <a:latin typeface="+mn-ea"/>
              </a:rPr>
              <a:t>つの特別区で実施するもの</a:t>
            </a:r>
            <a:endParaRPr lang="en-US" altLang="ja-JP" sz="1300" dirty="0" smtClean="0">
              <a:latin typeface="+mn-ea"/>
            </a:endParaRPr>
          </a:p>
          <a:p>
            <a:pPr marL="174625" indent="-174625">
              <a:spcBef>
                <a:spcPts val="600"/>
              </a:spcBef>
            </a:pPr>
            <a:r>
              <a:rPr lang="ja-JP" altLang="en-US" sz="1300" dirty="0">
                <a:latin typeface="+mn-ea"/>
              </a:rPr>
              <a:t>◆</a:t>
            </a:r>
            <a:r>
              <a:rPr kumimoji="1" lang="ja-JP" altLang="en-US" sz="1300" dirty="0" smtClean="0">
                <a:latin typeface="+mn-ea"/>
              </a:rPr>
              <a:t>大阪の抱える課題を解決し、近年の府市連携により生まれている成長の流れを止めることなく、その果実を住民に還元することで、より豊かな大阪の実現をめざす</a:t>
            </a:r>
            <a:r>
              <a:rPr lang="ja-JP" altLang="en-US" sz="1300" dirty="0">
                <a:latin typeface="+mn-ea"/>
              </a:rPr>
              <a:t>ため、広域機能と基礎自治機能の役割分担を徹底し、二重行政を将来にわたり解消させる特別区制度が必要</a:t>
            </a:r>
            <a:endParaRPr kumimoji="1" lang="ja-JP" altLang="en-US" sz="1300" dirty="0">
              <a:latin typeface="+mn-ea"/>
            </a:endParaRPr>
          </a:p>
        </p:txBody>
      </p:sp>
    </p:spTree>
    <p:extLst>
      <p:ext uri="{BB962C8B-B14F-4D97-AF65-F5344CB8AC3E}">
        <p14:creationId xmlns:p14="http://schemas.microsoft.com/office/powerpoint/2010/main" val="1593855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5552"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　２　</a:t>
            </a:r>
            <a:r>
              <a:rPr lang="ja-JP" altLang="en-US" sz="2000" b="1" dirty="0">
                <a:solidFill>
                  <a:prstClr val="black"/>
                </a:solidFill>
                <a:latin typeface="Meiryo UI" pitchFamily="50" charset="-128"/>
                <a:ea typeface="Meiryo UI" pitchFamily="50" charset="-128"/>
                <a:cs typeface="Meiryo UI" pitchFamily="50" charset="-128"/>
              </a:rPr>
              <a:t>特別区制度（</a:t>
            </a:r>
            <a:r>
              <a:rPr lang="ja-JP" altLang="en-US" sz="2000" b="1" dirty="0" smtClean="0">
                <a:solidFill>
                  <a:prstClr val="black"/>
                </a:solidFill>
                <a:latin typeface="Meiryo UI" pitchFamily="50" charset="-128"/>
                <a:ea typeface="Meiryo UI" pitchFamily="50" charset="-128"/>
                <a:cs typeface="Meiryo UI" pitchFamily="50" charset="-128"/>
              </a:rPr>
              <a:t>いわゆる「大阪都構想」）</a:t>
            </a:r>
            <a:r>
              <a:rPr lang="ja-JP" altLang="en-US" sz="2000" b="1" dirty="0">
                <a:solidFill>
                  <a:prstClr val="black"/>
                </a:solidFill>
                <a:latin typeface="Meiryo UI" pitchFamily="50" charset="-128"/>
                <a:ea typeface="Meiryo UI" pitchFamily="50" charset="-128"/>
                <a:cs typeface="Meiryo UI" pitchFamily="50" charset="-128"/>
              </a:rPr>
              <a:t>の</a:t>
            </a:r>
            <a:r>
              <a:rPr lang="ja-JP" altLang="en-US" sz="2000" b="1" dirty="0" smtClean="0">
                <a:solidFill>
                  <a:prstClr val="black"/>
                </a:solidFill>
                <a:latin typeface="Meiryo UI" pitchFamily="50" charset="-128"/>
                <a:ea typeface="Meiryo UI" pitchFamily="50" charset="-128"/>
                <a:cs typeface="Meiryo UI" pitchFamily="50" charset="-128"/>
              </a:rPr>
              <a:t>意義・効果（都市機能の強化）</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9" name="角丸四角形 8"/>
          <p:cNvSpPr/>
          <p:nvPr/>
        </p:nvSpPr>
        <p:spPr>
          <a:xfrm>
            <a:off x="684095" y="6176747"/>
            <a:ext cx="8580928" cy="420605"/>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◆広域機能を一元化することで</a:t>
            </a: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rPr>
              <a:t>、迅速・強力かつ</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効果的な政策展開ができ、大阪の成長を将来に</a:t>
            </a: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rPr>
              <a:t>わたって確固</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たる</a:t>
            </a: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rPr>
              <a:t>ものにできる</a:t>
            </a:r>
            <a:endParaRPr lang="ja-JP" altLang="en-US" sz="12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0" name="正方形/長方形 9"/>
          <p:cNvSpPr/>
          <p:nvPr/>
        </p:nvSpPr>
        <p:spPr>
          <a:xfrm>
            <a:off x="242216" y="525593"/>
            <a:ext cx="5859851" cy="292388"/>
          </a:xfrm>
          <a:prstGeom prst="rect">
            <a:avLst/>
          </a:prstGeom>
        </p:spPr>
        <p:txBody>
          <a:bodyPr wrap="square">
            <a:spAutoFit/>
          </a:bodyPr>
          <a:lstStyle/>
          <a:p>
            <a:r>
              <a:rPr lang="ja-JP" altLang="en-US" sz="1300" dirty="0" smtClean="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～広域機能一元化による効果（役割分担</a:t>
            </a:r>
            <a:r>
              <a:rPr lang="en-US" altLang="ja-JP" sz="1300" dirty="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&lt;</a:t>
            </a:r>
            <a:r>
              <a:rPr lang="ja-JP" altLang="en-US" sz="1000" dirty="0" smtClean="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イメージ</a:t>
            </a:r>
            <a:r>
              <a:rPr lang="en-US" altLang="ja-JP" sz="1300" dirty="0" smtClean="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&gt;</a:t>
            </a:r>
            <a:r>
              <a:rPr lang="ja-JP" altLang="en-US" sz="1300" dirty="0" smtClean="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endParaRPr lang="en-US" altLang="ja-JP" sz="1300" dirty="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11" name="二等辺三角形 10"/>
          <p:cNvSpPr/>
          <p:nvPr/>
        </p:nvSpPr>
        <p:spPr>
          <a:xfrm rot="10800000">
            <a:off x="3592135" y="5539947"/>
            <a:ext cx="2462099" cy="185949"/>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30" dirty="0">
              <a:solidFill>
                <a:prstClr val="white"/>
              </a:solidFill>
            </a:endParaRPr>
          </a:p>
        </p:txBody>
      </p:sp>
      <p:sp>
        <p:nvSpPr>
          <p:cNvPr id="13" name="正方形/長方形 12"/>
          <p:cNvSpPr/>
          <p:nvPr/>
        </p:nvSpPr>
        <p:spPr>
          <a:xfrm>
            <a:off x="458708" y="1359657"/>
            <a:ext cx="2655335" cy="3509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30" dirty="0">
              <a:solidFill>
                <a:prstClr val="white"/>
              </a:solidFill>
            </a:endParaRPr>
          </a:p>
        </p:txBody>
      </p:sp>
      <p:sp>
        <p:nvSpPr>
          <p:cNvPr id="14" name="角丸四角形 13"/>
          <p:cNvSpPr/>
          <p:nvPr/>
        </p:nvSpPr>
        <p:spPr>
          <a:xfrm>
            <a:off x="550662" y="1825822"/>
            <a:ext cx="1101140" cy="2122370"/>
          </a:xfrm>
          <a:prstGeom prst="roundRect">
            <a:avLst>
              <a:gd name="adj" fmla="val 12861"/>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446" rIns="36446" rtlCol="0" anchor="t" anchorCtr="0"/>
          <a:lstStyle/>
          <a:p>
            <a:pPr algn="ctr"/>
            <a:r>
              <a:rPr lang="en-US" altLang="ja-JP" sz="1100" b="1" dirty="0" smtClean="0">
                <a:solidFill>
                  <a:prstClr val="black"/>
                </a:solidFill>
                <a:latin typeface="Meiryo UI" panose="020B0604030504040204" pitchFamily="50" charset="-128"/>
                <a:ea typeface="Meiryo UI" panose="020B0604030504040204" pitchFamily="50" charset="-128"/>
              </a:rPr>
              <a:t>《</a:t>
            </a:r>
            <a:r>
              <a:rPr lang="ja-JP" altLang="en-US" sz="1100" b="1" dirty="0">
                <a:solidFill>
                  <a:prstClr val="black"/>
                </a:solidFill>
                <a:latin typeface="Meiryo UI" panose="020B0604030504040204" pitchFamily="50" charset="-128"/>
                <a:ea typeface="Meiryo UI" panose="020B0604030504040204" pitchFamily="50" charset="-128"/>
              </a:rPr>
              <a:t>広　域</a:t>
            </a:r>
            <a:r>
              <a:rPr lang="en-US" altLang="ja-JP" sz="1100" b="1" dirty="0">
                <a:solidFill>
                  <a:prstClr val="black"/>
                </a:solidFill>
                <a:latin typeface="Meiryo UI" panose="020B0604030504040204" pitchFamily="50" charset="-128"/>
                <a:ea typeface="Meiryo UI" panose="020B0604030504040204" pitchFamily="50" charset="-128"/>
              </a:rPr>
              <a:t>》</a:t>
            </a:r>
          </a:p>
          <a:p>
            <a:endParaRPr lang="en-US" altLang="ja-JP" sz="500" dirty="0">
              <a:solidFill>
                <a:prstClr val="black"/>
              </a:solidFill>
              <a:latin typeface="ＭＳ Ｐゴシック" panose="020B0600070205080204" pitchFamily="50" charset="-128"/>
            </a:endParaRPr>
          </a:p>
          <a:p>
            <a:r>
              <a:rPr lang="ja-JP" altLang="en-US" sz="900" dirty="0">
                <a:solidFill>
                  <a:prstClr val="black"/>
                </a:solidFill>
                <a:latin typeface="ＭＳ Ｐゴシック" panose="020B0600070205080204" pitchFamily="50" charset="-128"/>
              </a:rPr>
              <a:t>・成長戦略</a:t>
            </a:r>
            <a:endParaRPr lang="en-US" altLang="ja-JP" sz="900" dirty="0">
              <a:solidFill>
                <a:prstClr val="black"/>
              </a:solidFill>
              <a:latin typeface="ＭＳ Ｐゴシック" panose="020B0600070205080204" pitchFamily="50" charset="-128"/>
            </a:endParaRPr>
          </a:p>
          <a:p>
            <a:r>
              <a:rPr lang="ja-JP" altLang="en-US" sz="900" dirty="0" smtClean="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産業振興</a:t>
            </a:r>
            <a:endParaRPr lang="en-US" altLang="ja-JP" sz="900" dirty="0">
              <a:solidFill>
                <a:prstClr val="black"/>
              </a:solidFill>
              <a:latin typeface="ＭＳ Ｐゴシック" panose="020B0600070205080204" pitchFamily="50" charset="-128"/>
            </a:endParaRPr>
          </a:p>
          <a:p>
            <a:r>
              <a:rPr lang="ja-JP" altLang="en-US" sz="900" dirty="0" smtClean="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観光集客</a:t>
            </a:r>
            <a:endParaRPr lang="en-US" altLang="ja-JP" sz="900" dirty="0">
              <a:solidFill>
                <a:prstClr val="black"/>
              </a:solidFill>
              <a:latin typeface="ＭＳ Ｐゴシック" panose="020B0600070205080204" pitchFamily="50" charset="-128"/>
            </a:endParaRPr>
          </a:p>
          <a:p>
            <a:r>
              <a:rPr lang="ja-JP" altLang="en-US" sz="900" dirty="0" smtClean="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広域交通</a:t>
            </a:r>
            <a:endParaRPr lang="en-US" altLang="ja-JP" sz="900" dirty="0">
              <a:solidFill>
                <a:prstClr val="black"/>
              </a:solidFill>
              <a:latin typeface="ＭＳ Ｐゴシック" panose="020B0600070205080204" pitchFamily="50" charset="-128"/>
            </a:endParaRPr>
          </a:p>
          <a:p>
            <a:r>
              <a:rPr lang="ja-JP" altLang="en-US" sz="900" dirty="0" smtClean="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都市拠点</a:t>
            </a:r>
            <a:endParaRPr lang="en-US" altLang="ja-JP" sz="900" dirty="0">
              <a:solidFill>
                <a:prstClr val="black"/>
              </a:solidFill>
              <a:latin typeface="ＭＳ Ｐゴシック" panose="020B0600070205080204" pitchFamily="50" charset="-128"/>
            </a:endParaRPr>
          </a:p>
          <a:p>
            <a:r>
              <a:rPr lang="ja-JP" altLang="en-US" sz="810" dirty="0">
                <a:solidFill>
                  <a:prstClr val="black"/>
                </a:solidFill>
                <a:latin typeface="ＭＳ Ｐゴシック" panose="020B0600070205080204" pitchFamily="50" charset="-128"/>
              </a:rPr>
              <a:t>　</a:t>
            </a:r>
            <a:r>
              <a:rPr lang="ja-JP" altLang="en-US" sz="800" dirty="0">
                <a:solidFill>
                  <a:prstClr val="black"/>
                </a:solidFill>
                <a:latin typeface="ＭＳ Ｐゴシック" panose="020B0600070205080204" pitchFamily="50" charset="-128"/>
              </a:rPr>
              <a:t>（彩都・健都等）</a:t>
            </a:r>
            <a:endParaRPr lang="en-US" altLang="ja-JP" sz="800" dirty="0">
              <a:solidFill>
                <a:prstClr val="black"/>
              </a:solidFill>
              <a:latin typeface="ＭＳ Ｐゴシック" panose="020B0600070205080204" pitchFamily="50" charset="-128"/>
            </a:endParaRPr>
          </a:p>
          <a:p>
            <a:r>
              <a:rPr lang="ja-JP" altLang="en-US" sz="900" dirty="0" smtClean="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大学</a:t>
            </a:r>
            <a:endParaRPr lang="en-US" altLang="ja-JP" sz="900" dirty="0">
              <a:solidFill>
                <a:prstClr val="black"/>
              </a:solidFill>
              <a:latin typeface="ＭＳ Ｐゴシック" panose="020B0600070205080204" pitchFamily="50" charset="-128"/>
            </a:endParaRPr>
          </a:p>
          <a:p>
            <a:r>
              <a:rPr lang="ja-JP" altLang="en-US" sz="900" dirty="0" smtClean="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高等学校</a:t>
            </a:r>
            <a:endParaRPr lang="en-US" altLang="ja-JP" sz="900" dirty="0">
              <a:solidFill>
                <a:prstClr val="black"/>
              </a:solidFill>
              <a:latin typeface="ＭＳ Ｐゴシック" panose="020B0600070205080204" pitchFamily="50" charset="-128"/>
            </a:endParaRPr>
          </a:p>
          <a:p>
            <a:r>
              <a:rPr lang="ja-JP" altLang="en-US" sz="900" dirty="0" smtClean="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港湾</a:t>
            </a:r>
            <a:endParaRPr lang="en-US" altLang="ja-JP" sz="900" dirty="0">
              <a:solidFill>
                <a:prstClr val="black"/>
              </a:solidFill>
              <a:latin typeface="ＭＳ Ｐゴシック" panose="020B0600070205080204" pitchFamily="50" charset="-128"/>
            </a:endParaRPr>
          </a:p>
          <a:p>
            <a:r>
              <a:rPr lang="ja-JP" altLang="en-US" sz="810" dirty="0">
                <a:solidFill>
                  <a:prstClr val="black"/>
                </a:solidFill>
                <a:latin typeface="ＭＳ Ｐゴシック" panose="020B0600070205080204" pitchFamily="50" charset="-128"/>
              </a:rPr>
              <a:t>　</a:t>
            </a:r>
            <a:r>
              <a:rPr lang="ja-JP" altLang="en-US" sz="800" dirty="0">
                <a:solidFill>
                  <a:prstClr val="black"/>
                </a:solidFill>
                <a:latin typeface="ＭＳ Ｐゴシック" panose="020B0600070205080204" pitchFamily="50" charset="-128"/>
              </a:rPr>
              <a:t>（堺泉北港等）</a:t>
            </a:r>
            <a:endParaRPr lang="en-US" altLang="ja-JP" sz="800" dirty="0">
              <a:solidFill>
                <a:prstClr val="black"/>
              </a:solidFill>
              <a:latin typeface="ＭＳ Ｐゴシック" panose="020B0600070205080204" pitchFamily="50" charset="-128"/>
            </a:endParaRPr>
          </a:p>
          <a:p>
            <a:r>
              <a:rPr lang="ja-JP" altLang="en-US" sz="900" dirty="0" smtClean="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防災インフラ</a:t>
            </a:r>
            <a:endParaRPr lang="en-US" altLang="ja-JP" sz="900" dirty="0">
              <a:solidFill>
                <a:prstClr val="black"/>
              </a:solidFill>
              <a:latin typeface="ＭＳ Ｐゴシック" panose="020B0600070205080204" pitchFamily="50" charset="-128"/>
            </a:endParaRPr>
          </a:p>
          <a:p>
            <a:r>
              <a:rPr lang="ja-JP" altLang="en-US" sz="810" dirty="0">
                <a:solidFill>
                  <a:prstClr val="black"/>
                </a:solidFill>
                <a:latin typeface="ＭＳ Ｐゴシック" panose="020B0600070205080204" pitchFamily="50" charset="-128"/>
              </a:rPr>
              <a:t>　</a:t>
            </a:r>
            <a:r>
              <a:rPr lang="ja-JP" altLang="en-US" sz="800" dirty="0">
                <a:solidFill>
                  <a:prstClr val="black"/>
                </a:solidFill>
                <a:latin typeface="ＭＳ Ｐゴシック" panose="020B0600070205080204" pitchFamily="50" charset="-128"/>
              </a:rPr>
              <a:t>（防潮堤等）</a:t>
            </a:r>
            <a:r>
              <a:rPr lang="ja-JP" altLang="en-US" sz="810" dirty="0">
                <a:solidFill>
                  <a:prstClr val="black"/>
                </a:solidFill>
                <a:latin typeface="ＭＳ Ｐゴシック" panose="020B0600070205080204" pitchFamily="50" charset="-128"/>
              </a:rPr>
              <a:t>　　</a:t>
            </a:r>
            <a:r>
              <a:rPr lang="ja-JP" altLang="en-US" sz="1012" dirty="0">
                <a:solidFill>
                  <a:prstClr val="black"/>
                </a:solidFill>
                <a:latin typeface="ＭＳ Ｐゴシック" panose="020B0600070205080204" pitchFamily="50" charset="-128"/>
              </a:rPr>
              <a:t>等</a:t>
            </a:r>
            <a:endParaRPr lang="en-US" altLang="ja-JP" sz="1012" dirty="0">
              <a:solidFill>
                <a:prstClr val="black"/>
              </a:solidFill>
              <a:latin typeface="ＭＳ Ｐゴシック" panose="020B0600070205080204" pitchFamily="50" charset="-128"/>
            </a:endParaRPr>
          </a:p>
        </p:txBody>
      </p:sp>
      <p:sp>
        <p:nvSpPr>
          <p:cNvPr id="15" name="角丸四角形 14"/>
          <p:cNvSpPr/>
          <p:nvPr/>
        </p:nvSpPr>
        <p:spPr>
          <a:xfrm>
            <a:off x="1876360" y="1825822"/>
            <a:ext cx="1137845" cy="2122370"/>
          </a:xfrm>
          <a:prstGeom prst="roundRect">
            <a:avLst>
              <a:gd name="adj" fmla="val 12861"/>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446" rIns="36446" rtlCol="0" anchor="t" anchorCtr="0"/>
          <a:lstStyle/>
          <a:p>
            <a:pPr algn="ctr"/>
            <a:r>
              <a:rPr lang="en-US" altLang="ja-JP" sz="1100" b="1" dirty="0">
                <a:solidFill>
                  <a:prstClr val="black"/>
                </a:solidFill>
                <a:latin typeface="Meiryo UI" panose="020B0604030504040204" pitchFamily="50" charset="-128"/>
                <a:ea typeface="Meiryo UI" panose="020B0604030504040204" pitchFamily="50" charset="-128"/>
              </a:rPr>
              <a:t>《</a:t>
            </a:r>
            <a:r>
              <a:rPr lang="ja-JP" altLang="en-US" sz="1100" b="1" dirty="0">
                <a:solidFill>
                  <a:prstClr val="black"/>
                </a:solidFill>
                <a:latin typeface="Meiryo UI" panose="020B0604030504040204" pitchFamily="50" charset="-128"/>
                <a:ea typeface="Meiryo UI" panose="020B0604030504040204" pitchFamily="50" charset="-128"/>
              </a:rPr>
              <a:t>広　域</a:t>
            </a:r>
            <a:r>
              <a:rPr lang="en-US" altLang="ja-JP" sz="1100" b="1" dirty="0">
                <a:solidFill>
                  <a:prstClr val="black"/>
                </a:solidFill>
                <a:latin typeface="Meiryo UI" panose="020B0604030504040204" pitchFamily="50" charset="-128"/>
                <a:ea typeface="Meiryo UI" panose="020B0604030504040204" pitchFamily="50" charset="-128"/>
              </a:rPr>
              <a:t>》</a:t>
            </a:r>
          </a:p>
          <a:p>
            <a:endParaRPr lang="en-US" altLang="ja-JP" sz="500" dirty="0" smtClean="0">
              <a:solidFill>
                <a:prstClr val="black"/>
              </a:solidFill>
              <a:latin typeface="ＭＳ Ｐゴシック" panose="020B0600070205080204" pitchFamily="50" charset="-128"/>
            </a:endParaRPr>
          </a:p>
          <a:p>
            <a:r>
              <a:rPr lang="ja-JP" altLang="en-US" sz="1012" dirty="0">
                <a:solidFill>
                  <a:prstClr val="black"/>
                </a:solidFill>
                <a:latin typeface="ＭＳ Ｐゴシック" panose="020B0600070205080204" pitchFamily="50" charset="-128"/>
              </a:rPr>
              <a:t>　</a:t>
            </a:r>
            <a:r>
              <a:rPr lang="ja-JP" altLang="en-US" sz="900" dirty="0">
                <a:solidFill>
                  <a:prstClr val="black"/>
                </a:solidFill>
                <a:latin typeface="ＭＳ Ｐゴシック" panose="020B0600070205080204" pitchFamily="50" charset="-128"/>
              </a:rPr>
              <a:t>・成長戦略</a:t>
            </a:r>
            <a:endParaRPr lang="en-US" altLang="ja-JP" sz="900" dirty="0">
              <a:solidFill>
                <a:prstClr val="black"/>
              </a:solidFill>
              <a:latin typeface="ＭＳ Ｐゴシック" panose="020B0600070205080204" pitchFamily="50" charset="-128"/>
            </a:endParaRPr>
          </a:p>
          <a:p>
            <a:r>
              <a:rPr lang="ja-JP" altLang="en-US" sz="900" dirty="0">
                <a:solidFill>
                  <a:prstClr val="black"/>
                </a:solidFill>
                <a:latin typeface="ＭＳ Ｐゴシック" panose="020B0600070205080204" pitchFamily="50" charset="-128"/>
              </a:rPr>
              <a:t>　・産業振興</a:t>
            </a:r>
            <a:endParaRPr lang="en-US" altLang="ja-JP" sz="900" dirty="0">
              <a:solidFill>
                <a:prstClr val="black"/>
              </a:solidFill>
              <a:latin typeface="ＭＳ Ｐゴシック" panose="020B0600070205080204" pitchFamily="50" charset="-128"/>
            </a:endParaRPr>
          </a:p>
          <a:p>
            <a:r>
              <a:rPr lang="ja-JP" altLang="en-US" sz="900" dirty="0">
                <a:solidFill>
                  <a:prstClr val="black"/>
                </a:solidFill>
                <a:latin typeface="ＭＳ Ｐゴシック" panose="020B0600070205080204" pitchFamily="50" charset="-128"/>
              </a:rPr>
              <a:t>　・観光集客</a:t>
            </a:r>
            <a:endParaRPr lang="en-US" altLang="ja-JP" sz="900" dirty="0">
              <a:solidFill>
                <a:prstClr val="black"/>
              </a:solidFill>
              <a:latin typeface="ＭＳ Ｐゴシック" panose="020B0600070205080204" pitchFamily="50" charset="-128"/>
            </a:endParaRPr>
          </a:p>
          <a:p>
            <a:r>
              <a:rPr lang="ja-JP" altLang="en-US" sz="900" dirty="0">
                <a:solidFill>
                  <a:prstClr val="black"/>
                </a:solidFill>
                <a:latin typeface="ＭＳ Ｐゴシック" panose="020B0600070205080204" pitchFamily="50" charset="-128"/>
              </a:rPr>
              <a:t>　・地下鉄・ﾊﾞｽ</a:t>
            </a:r>
            <a:endParaRPr lang="en-US" altLang="ja-JP" sz="900" dirty="0">
              <a:solidFill>
                <a:prstClr val="black"/>
              </a:solidFill>
              <a:latin typeface="ＭＳ Ｐゴシック" panose="020B0600070205080204" pitchFamily="50" charset="-128"/>
            </a:endParaRPr>
          </a:p>
          <a:p>
            <a:r>
              <a:rPr lang="ja-JP" altLang="en-US" sz="900" dirty="0">
                <a:solidFill>
                  <a:prstClr val="black"/>
                </a:solidFill>
                <a:latin typeface="ＭＳ Ｐゴシック" panose="020B0600070205080204" pitchFamily="50" charset="-128"/>
              </a:rPr>
              <a:t>　・都市拠点</a:t>
            </a:r>
            <a:endParaRPr lang="en-US" altLang="ja-JP" sz="900" dirty="0">
              <a:solidFill>
                <a:prstClr val="black"/>
              </a:solidFill>
              <a:latin typeface="ＭＳ Ｐゴシック" panose="020B0600070205080204" pitchFamily="50" charset="-128"/>
            </a:endParaRPr>
          </a:p>
          <a:p>
            <a:r>
              <a:rPr lang="ja-JP" altLang="en-US" sz="607" dirty="0">
                <a:solidFill>
                  <a:prstClr val="black"/>
                </a:solidFill>
                <a:latin typeface="ＭＳ Ｐゴシック" panose="020B0600070205080204" pitchFamily="50" charset="-128"/>
              </a:rPr>
              <a:t>　　（うめきた、夢洲</a:t>
            </a:r>
            <a:r>
              <a:rPr lang="ja-JP" altLang="en-US" sz="607" dirty="0" smtClean="0">
                <a:solidFill>
                  <a:prstClr val="black"/>
                </a:solidFill>
                <a:latin typeface="ＭＳ Ｐゴシック" panose="020B0600070205080204" pitchFamily="50" charset="-128"/>
              </a:rPr>
              <a:t>・咲洲等</a:t>
            </a:r>
            <a:r>
              <a:rPr lang="ja-JP" altLang="en-US" sz="607" dirty="0">
                <a:solidFill>
                  <a:prstClr val="black"/>
                </a:solidFill>
                <a:latin typeface="ＭＳ Ｐゴシック" panose="020B0600070205080204" pitchFamily="50" charset="-128"/>
              </a:rPr>
              <a:t>）</a:t>
            </a:r>
            <a:endParaRPr lang="en-US" altLang="ja-JP" sz="607" dirty="0">
              <a:solidFill>
                <a:prstClr val="black"/>
              </a:solidFill>
              <a:latin typeface="ＭＳ Ｐゴシック" panose="020B0600070205080204" pitchFamily="50" charset="-128"/>
            </a:endParaRPr>
          </a:p>
          <a:p>
            <a:r>
              <a:rPr lang="ja-JP" altLang="en-US" sz="1012" dirty="0">
                <a:solidFill>
                  <a:prstClr val="black"/>
                </a:solidFill>
                <a:latin typeface="ＭＳ Ｐゴシック" panose="020B0600070205080204" pitchFamily="50" charset="-128"/>
              </a:rPr>
              <a:t>　</a:t>
            </a:r>
            <a:r>
              <a:rPr lang="ja-JP" altLang="en-US" sz="900" dirty="0">
                <a:solidFill>
                  <a:prstClr val="black"/>
                </a:solidFill>
                <a:latin typeface="ＭＳ Ｐゴシック" panose="020B0600070205080204" pitchFamily="50" charset="-128"/>
              </a:rPr>
              <a:t>・大学</a:t>
            </a:r>
            <a:endParaRPr lang="en-US" altLang="ja-JP" sz="900" dirty="0">
              <a:solidFill>
                <a:prstClr val="black"/>
              </a:solidFill>
              <a:latin typeface="ＭＳ Ｐゴシック" panose="020B0600070205080204" pitchFamily="50" charset="-128"/>
            </a:endParaRPr>
          </a:p>
          <a:p>
            <a:r>
              <a:rPr lang="ja-JP" altLang="en-US" sz="900" dirty="0">
                <a:solidFill>
                  <a:prstClr val="black"/>
                </a:solidFill>
                <a:latin typeface="ＭＳ Ｐゴシック" panose="020B0600070205080204" pitchFamily="50" charset="-128"/>
              </a:rPr>
              <a:t>　・高等学校</a:t>
            </a:r>
            <a:endParaRPr lang="en-US" altLang="ja-JP" sz="900" dirty="0">
              <a:solidFill>
                <a:prstClr val="black"/>
              </a:solidFill>
              <a:latin typeface="ＭＳ Ｐゴシック" panose="020B0600070205080204" pitchFamily="50" charset="-128"/>
            </a:endParaRPr>
          </a:p>
          <a:p>
            <a:r>
              <a:rPr lang="ja-JP" altLang="en-US" sz="900" dirty="0">
                <a:solidFill>
                  <a:prstClr val="black"/>
                </a:solidFill>
                <a:latin typeface="ＭＳ Ｐゴシック" panose="020B0600070205080204" pitchFamily="50" charset="-128"/>
              </a:rPr>
              <a:t>　・港湾</a:t>
            </a:r>
            <a:endParaRPr lang="en-US" altLang="ja-JP" sz="900" dirty="0">
              <a:solidFill>
                <a:prstClr val="black"/>
              </a:solidFill>
              <a:latin typeface="ＭＳ Ｐゴシック" panose="020B0600070205080204" pitchFamily="50" charset="-128"/>
            </a:endParaRPr>
          </a:p>
          <a:p>
            <a:r>
              <a:rPr lang="ja-JP" altLang="en-US" sz="810" dirty="0">
                <a:solidFill>
                  <a:prstClr val="black"/>
                </a:solidFill>
                <a:latin typeface="ＭＳ Ｐゴシック" panose="020B0600070205080204" pitchFamily="50" charset="-128"/>
              </a:rPr>
              <a:t>　　</a:t>
            </a:r>
            <a:r>
              <a:rPr lang="ja-JP" altLang="en-US" sz="800" dirty="0">
                <a:solidFill>
                  <a:prstClr val="black"/>
                </a:solidFill>
                <a:latin typeface="ＭＳ Ｐゴシック" panose="020B0600070205080204" pitchFamily="50" charset="-128"/>
              </a:rPr>
              <a:t>（大阪港）</a:t>
            </a:r>
            <a:endParaRPr lang="en-US" altLang="ja-JP" sz="800" dirty="0">
              <a:solidFill>
                <a:prstClr val="black"/>
              </a:solidFill>
              <a:latin typeface="ＭＳ Ｐゴシック" panose="020B0600070205080204" pitchFamily="50" charset="-128"/>
            </a:endParaRPr>
          </a:p>
          <a:p>
            <a:r>
              <a:rPr lang="ja-JP" altLang="en-US" sz="1012" dirty="0">
                <a:solidFill>
                  <a:prstClr val="black"/>
                </a:solidFill>
                <a:latin typeface="ＭＳ Ｐゴシック" panose="020B0600070205080204" pitchFamily="50" charset="-128"/>
              </a:rPr>
              <a:t>　</a:t>
            </a:r>
            <a:r>
              <a:rPr lang="ja-JP" altLang="en-US" sz="900" dirty="0">
                <a:solidFill>
                  <a:prstClr val="black"/>
                </a:solidFill>
                <a:latin typeface="ＭＳ Ｐゴシック" panose="020B0600070205080204" pitchFamily="50" charset="-128"/>
              </a:rPr>
              <a:t>・防災インフラ</a:t>
            </a:r>
            <a:endParaRPr lang="en-US" altLang="ja-JP" sz="900" dirty="0">
              <a:solidFill>
                <a:prstClr val="black"/>
              </a:solidFill>
              <a:latin typeface="ＭＳ Ｐゴシック" panose="020B0600070205080204" pitchFamily="50" charset="-128"/>
            </a:endParaRPr>
          </a:p>
          <a:p>
            <a:r>
              <a:rPr lang="ja-JP" altLang="en-US" sz="810" dirty="0">
                <a:solidFill>
                  <a:prstClr val="black"/>
                </a:solidFill>
                <a:latin typeface="ＭＳ Ｐゴシック" panose="020B0600070205080204" pitchFamily="50" charset="-128"/>
              </a:rPr>
              <a:t>　　</a:t>
            </a:r>
            <a:r>
              <a:rPr lang="ja-JP" altLang="en-US" sz="800" dirty="0">
                <a:solidFill>
                  <a:prstClr val="black"/>
                </a:solidFill>
                <a:latin typeface="ＭＳ Ｐゴシック" panose="020B0600070205080204" pitchFamily="50" charset="-128"/>
              </a:rPr>
              <a:t>（防潮堤等）　</a:t>
            </a:r>
            <a:r>
              <a:rPr lang="ja-JP" altLang="en-US" sz="810" dirty="0">
                <a:solidFill>
                  <a:prstClr val="black"/>
                </a:solidFill>
                <a:latin typeface="ＭＳ Ｐゴシック" panose="020B0600070205080204" pitchFamily="50" charset="-128"/>
              </a:rPr>
              <a:t>　</a:t>
            </a:r>
            <a:r>
              <a:rPr lang="ja-JP" altLang="en-US" sz="1012" dirty="0">
                <a:solidFill>
                  <a:prstClr val="black"/>
                </a:solidFill>
                <a:latin typeface="ＭＳ Ｐゴシック" panose="020B0600070205080204" pitchFamily="50" charset="-128"/>
              </a:rPr>
              <a:t>等</a:t>
            </a:r>
            <a:endParaRPr lang="en-US" altLang="ja-JP" sz="1012" dirty="0">
              <a:solidFill>
                <a:prstClr val="black"/>
              </a:solidFill>
              <a:latin typeface="ＭＳ Ｐゴシック" panose="020B0600070205080204" pitchFamily="50" charset="-128"/>
            </a:endParaRPr>
          </a:p>
        </p:txBody>
      </p:sp>
      <p:sp>
        <p:nvSpPr>
          <p:cNvPr id="16" name="正方形/長方形 15"/>
          <p:cNvSpPr/>
          <p:nvPr/>
        </p:nvSpPr>
        <p:spPr>
          <a:xfrm>
            <a:off x="585718" y="1437349"/>
            <a:ext cx="1057609" cy="524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a:solidFill>
                  <a:prstClr val="black"/>
                </a:solidFill>
                <a:latin typeface="Meiryo UI" panose="020B0604030504040204" pitchFamily="50" charset="-128"/>
                <a:ea typeface="Meiryo UI" panose="020B0604030504040204" pitchFamily="50" charset="-128"/>
              </a:rPr>
              <a:t>【</a:t>
            </a:r>
            <a:r>
              <a:rPr lang="ja-JP" altLang="en-US" sz="1100" b="1" dirty="0">
                <a:solidFill>
                  <a:prstClr val="black"/>
                </a:solidFill>
                <a:latin typeface="Meiryo UI" panose="020B0604030504040204" pitchFamily="50" charset="-128"/>
                <a:ea typeface="Meiryo UI" panose="020B0604030504040204" pitchFamily="50" charset="-128"/>
              </a:rPr>
              <a:t>大阪府</a:t>
            </a:r>
            <a:r>
              <a:rPr lang="en-US" altLang="ja-JP" sz="1100" b="1" dirty="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1947739" y="1437349"/>
            <a:ext cx="1057609" cy="524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a:solidFill>
                  <a:prstClr val="black"/>
                </a:solidFill>
                <a:latin typeface="Meiryo UI" panose="020B0604030504040204" pitchFamily="50" charset="-128"/>
                <a:ea typeface="Meiryo UI" panose="020B0604030504040204" pitchFamily="50" charset="-128"/>
              </a:rPr>
              <a:t>【</a:t>
            </a:r>
            <a:r>
              <a:rPr lang="ja-JP" altLang="en-US" sz="1100" b="1" dirty="0">
                <a:solidFill>
                  <a:prstClr val="black"/>
                </a:solidFill>
                <a:latin typeface="Meiryo UI" panose="020B0604030504040204" pitchFamily="50" charset="-128"/>
                <a:ea typeface="Meiryo UI" panose="020B0604030504040204" pitchFamily="50" charset="-128"/>
              </a:rPr>
              <a:t>大阪市</a:t>
            </a:r>
            <a:r>
              <a:rPr lang="en-US" altLang="ja-JP" sz="1100" b="1" dirty="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18" name="左右矢印 17"/>
          <p:cNvSpPr/>
          <p:nvPr/>
        </p:nvSpPr>
        <p:spPr>
          <a:xfrm>
            <a:off x="1483169" y="1916832"/>
            <a:ext cx="558659" cy="2020039"/>
          </a:xfrm>
          <a:prstGeom prst="leftRightArrow">
            <a:avLst>
              <a:gd name="adj1" fmla="val 52021"/>
              <a:gd name="adj2" fmla="val 18588"/>
            </a:avLst>
          </a:prstGeom>
          <a:solidFill>
            <a:schemeClr val="tx2">
              <a:lumMod val="40000"/>
              <a:lumOff val="6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900" dirty="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rPr>
              <a:t>連携が不十分</a:t>
            </a:r>
          </a:p>
        </p:txBody>
      </p:sp>
      <p:sp>
        <p:nvSpPr>
          <p:cNvPr id="19" name="角丸四角形 18"/>
          <p:cNvSpPr/>
          <p:nvPr/>
        </p:nvSpPr>
        <p:spPr>
          <a:xfrm>
            <a:off x="1922564" y="4115918"/>
            <a:ext cx="1096159" cy="682182"/>
          </a:xfrm>
          <a:prstGeom prst="roundRect">
            <a:avLst>
              <a:gd name="adj" fmla="val 12861"/>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100" b="1" dirty="0">
                <a:solidFill>
                  <a:prstClr val="black"/>
                </a:solidFill>
                <a:latin typeface="Meiryo UI" panose="020B0604030504040204" pitchFamily="50" charset="-128"/>
                <a:ea typeface="Meiryo UI" panose="020B0604030504040204" pitchFamily="50" charset="-128"/>
              </a:rPr>
              <a:t>《</a:t>
            </a:r>
            <a:r>
              <a:rPr lang="ja-JP" altLang="en-US" sz="1100" b="1" dirty="0">
                <a:solidFill>
                  <a:prstClr val="black"/>
                </a:solidFill>
                <a:latin typeface="Meiryo UI" panose="020B0604030504040204" pitchFamily="50" charset="-128"/>
                <a:ea typeface="Meiryo UI" panose="020B0604030504040204" pitchFamily="50" charset="-128"/>
              </a:rPr>
              <a:t>基　礎</a:t>
            </a:r>
            <a:r>
              <a:rPr lang="en-US" altLang="ja-JP" sz="1100" b="1" dirty="0">
                <a:solidFill>
                  <a:prstClr val="black"/>
                </a:solidFill>
                <a:latin typeface="Meiryo UI" panose="020B0604030504040204" pitchFamily="50" charset="-128"/>
                <a:ea typeface="Meiryo UI" panose="020B0604030504040204" pitchFamily="50" charset="-128"/>
              </a:rPr>
              <a:t>》</a:t>
            </a:r>
          </a:p>
          <a:p>
            <a:pPr algn="ctr"/>
            <a:endParaRPr lang="en-US" altLang="ja-JP" sz="506" dirty="0">
              <a:solidFill>
                <a:prstClr val="black"/>
              </a:solidFill>
              <a:latin typeface="Meiryo UI" panose="020B0604030504040204" pitchFamily="50" charset="-128"/>
              <a:ea typeface="Meiryo UI" panose="020B0604030504040204" pitchFamily="50" charset="-128"/>
            </a:endParaRPr>
          </a:p>
          <a:p>
            <a:pPr algn="ctr"/>
            <a:r>
              <a:rPr lang="ja-JP" altLang="en-US" sz="900" dirty="0">
                <a:solidFill>
                  <a:prstClr val="black"/>
                </a:solidFill>
                <a:latin typeface="Meiryo UI" panose="020B0604030504040204" pitchFamily="50" charset="-128"/>
                <a:ea typeface="Meiryo UI" panose="020B0604030504040204" pitchFamily="50" charset="-128"/>
              </a:rPr>
              <a:t>住民に身近な</a:t>
            </a:r>
            <a:endParaRPr lang="en-US" altLang="ja-JP" sz="900" dirty="0">
              <a:solidFill>
                <a:prstClr val="black"/>
              </a:solidFill>
              <a:latin typeface="Meiryo UI" panose="020B0604030504040204" pitchFamily="50" charset="-128"/>
              <a:ea typeface="Meiryo UI" panose="020B0604030504040204" pitchFamily="50" charset="-128"/>
            </a:endParaRPr>
          </a:p>
          <a:p>
            <a:pPr algn="ctr"/>
            <a:r>
              <a:rPr lang="ja-JP" altLang="en-US" sz="900" dirty="0">
                <a:solidFill>
                  <a:prstClr val="black"/>
                </a:solidFill>
                <a:latin typeface="Meiryo UI" panose="020B0604030504040204" pitchFamily="50" charset="-128"/>
                <a:ea typeface="Meiryo UI" panose="020B0604030504040204" pitchFamily="50" charset="-128"/>
              </a:rPr>
              <a:t> サービスを実施</a:t>
            </a:r>
            <a:endParaRPr lang="ja-JP" altLang="en-US" sz="900" dirty="0">
              <a:solidFill>
                <a:prstClr val="black"/>
              </a:solidFill>
              <a:latin typeface="ＭＳ Ｐゴシック" panose="020B0600070205080204" pitchFamily="50" charset="-128"/>
            </a:endParaRPr>
          </a:p>
        </p:txBody>
      </p:sp>
      <p:sp>
        <p:nvSpPr>
          <p:cNvPr id="20" name="正方形/長方形 19"/>
          <p:cNvSpPr/>
          <p:nvPr/>
        </p:nvSpPr>
        <p:spPr>
          <a:xfrm>
            <a:off x="6707402" y="1359651"/>
            <a:ext cx="2655335" cy="3226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30" dirty="0">
              <a:solidFill>
                <a:prstClr val="white"/>
              </a:solidFill>
            </a:endParaRPr>
          </a:p>
        </p:txBody>
      </p:sp>
      <p:sp>
        <p:nvSpPr>
          <p:cNvPr id="21" name="角丸四角形 20"/>
          <p:cNvSpPr/>
          <p:nvPr/>
        </p:nvSpPr>
        <p:spPr>
          <a:xfrm>
            <a:off x="6867802" y="1825814"/>
            <a:ext cx="2395173" cy="1620481"/>
          </a:xfrm>
          <a:prstGeom prst="roundRect">
            <a:avLst>
              <a:gd name="adj" fmla="val 11234"/>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114" b="1" dirty="0">
                <a:solidFill>
                  <a:prstClr val="black"/>
                </a:solidFill>
                <a:latin typeface="Meiryo UI" panose="020B0604030504040204" pitchFamily="50" charset="-128"/>
                <a:ea typeface="Meiryo UI" panose="020B0604030504040204" pitchFamily="50" charset="-128"/>
              </a:rPr>
              <a:t>《</a:t>
            </a:r>
            <a:r>
              <a:rPr lang="ja-JP" altLang="en-US" sz="1114" b="1" dirty="0">
                <a:solidFill>
                  <a:prstClr val="black"/>
                </a:solidFill>
                <a:latin typeface="Meiryo UI" panose="020B0604030504040204" pitchFamily="50" charset="-128"/>
                <a:ea typeface="Meiryo UI" panose="020B0604030504040204" pitchFamily="50" charset="-128"/>
              </a:rPr>
              <a:t>広　域</a:t>
            </a:r>
            <a:r>
              <a:rPr lang="en-US" altLang="ja-JP" sz="1114" b="1" dirty="0">
                <a:solidFill>
                  <a:prstClr val="black"/>
                </a:solidFill>
                <a:latin typeface="Meiryo UI" panose="020B0604030504040204" pitchFamily="50" charset="-128"/>
                <a:ea typeface="Meiryo UI" panose="020B0604030504040204" pitchFamily="50" charset="-128"/>
              </a:rPr>
              <a:t>》</a:t>
            </a:r>
          </a:p>
          <a:p>
            <a:endParaRPr lang="en-US" altLang="ja-JP" sz="500" dirty="0" smtClean="0">
              <a:solidFill>
                <a:prstClr val="black"/>
              </a:solidFill>
              <a:latin typeface="ＭＳ Ｐゴシック" panose="020B0600070205080204" pitchFamily="50" charset="-128"/>
            </a:endParaRPr>
          </a:p>
          <a:p>
            <a:r>
              <a:rPr lang="ja-JP" altLang="en-US" sz="900" dirty="0" smtClean="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成長戦略　　　　　　・産業振興</a:t>
            </a:r>
            <a:endParaRPr lang="en-US" altLang="ja-JP" sz="900" dirty="0">
              <a:solidFill>
                <a:prstClr val="black"/>
              </a:solidFill>
              <a:latin typeface="ＭＳ Ｐゴシック" panose="020B0600070205080204" pitchFamily="50" charset="-128"/>
            </a:endParaRPr>
          </a:p>
          <a:p>
            <a:r>
              <a:rPr lang="ja-JP" altLang="en-US" sz="900" dirty="0" smtClean="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観光集客　　　　　　・広域交通　　</a:t>
            </a:r>
            <a:endParaRPr lang="en-US" altLang="ja-JP" sz="900" dirty="0">
              <a:solidFill>
                <a:prstClr val="black"/>
              </a:solidFill>
              <a:latin typeface="ＭＳ Ｐゴシック" panose="020B0600070205080204" pitchFamily="50" charset="-128"/>
            </a:endParaRPr>
          </a:p>
          <a:p>
            <a:r>
              <a:rPr lang="ja-JP" altLang="en-US" sz="900" dirty="0" smtClean="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都市</a:t>
            </a:r>
            <a:r>
              <a:rPr lang="ja-JP" altLang="en-US" sz="900" dirty="0" smtClean="0">
                <a:solidFill>
                  <a:prstClr val="black"/>
                </a:solidFill>
                <a:latin typeface="ＭＳ Ｐゴシック" panose="020B0600070205080204" pitchFamily="50" charset="-128"/>
              </a:rPr>
              <a:t>拠点</a:t>
            </a:r>
            <a:endParaRPr lang="en-US" altLang="ja-JP" sz="900" dirty="0" smtClean="0">
              <a:solidFill>
                <a:prstClr val="black"/>
              </a:solidFill>
              <a:latin typeface="ＭＳ Ｐゴシック" panose="020B0600070205080204" pitchFamily="50" charset="-128"/>
            </a:endParaRPr>
          </a:p>
          <a:p>
            <a:r>
              <a:rPr lang="ja-JP" altLang="en-US" sz="800" dirty="0" smtClean="0">
                <a:solidFill>
                  <a:prstClr val="black"/>
                </a:solidFill>
                <a:latin typeface="ＭＳ Ｐゴシック" panose="020B0600070205080204" pitchFamily="50" charset="-128"/>
              </a:rPr>
              <a:t>（</a:t>
            </a:r>
            <a:r>
              <a:rPr lang="ja-JP" altLang="en-US" sz="800" dirty="0">
                <a:solidFill>
                  <a:prstClr val="black"/>
                </a:solidFill>
                <a:latin typeface="ＭＳ Ｐゴシック" panose="020B0600070205080204" pitchFamily="50" charset="-128"/>
              </a:rPr>
              <a:t>うめきた、夢洲・咲洲、彩都、健都等）</a:t>
            </a:r>
            <a:endParaRPr lang="en-US" altLang="ja-JP" sz="800" dirty="0">
              <a:solidFill>
                <a:prstClr val="black"/>
              </a:solidFill>
              <a:latin typeface="ＭＳ Ｐゴシック" panose="020B0600070205080204" pitchFamily="50" charset="-128"/>
            </a:endParaRPr>
          </a:p>
          <a:p>
            <a:r>
              <a:rPr lang="ja-JP" altLang="en-US" sz="900" dirty="0" smtClean="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大学　　　　　　　　　・高等学校</a:t>
            </a:r>
            <a:endParaRPr lang="en-US" altLang="ja-JP" sz="900" dirty="0">
              <a:solidFill>
                <a:prstClr val="black"/>
              </a:solidFill>
              <a:latin typeface="ＭＳ Ｐゴシック" panose="020B0600070205080204" pitchFamily="50" charset="-128"/>
            </a:endParaRPr>
          </a:p>
          <a:p>
            <a:r>
              <a:rPr lang="ja-JP" altLang="en-US" sz="900" dirty="0" smtClean="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港湾　　　　　　　　　・防災インフラ</a:t>
            </a:r>
            <a:endParaRPr lang="en-US" altLang="ja-JP" sz="900" dirty="0">
              <a:solidFill>
                <a:prstClr val="black"/>
              </a:solidFill>
              <a:latin typeface="ＭＳ Ｐゴシック" panose="020B0600070205080204" pitchFamily="50" charset="-128"/>
            </a:endParaRPr>
          </a:p>
          <a:p>
            <a:r>
              <a:rPr lang="ja-JP" altLang="en-US" sz="800" dirty="0">
                <a:solidFill>
                  <a:prstClr val="black"/>
                </a:solidFill>
                <a:latin typeface="ＭＳ Ｐゴシック" panose="020B0600070205080204" pitchFamily="50" charset="-128"/>
              </a:rPr>
              <a:t>　（大阪港、堺泉北港等）　　（防潮堤等）</a:t>
            </a:r>
            <a:r>
              <a:rPr lang="ja-JP" altLang="en-US" sz="810" dirty="0">
                <a:solidFill>
                  <a:prstClr val="black"/>
                </a:solidFill>
                <a:latin typeface="ＭＳ Ｐゴシック" panose="020B0600070205080204" pitchFamily="50" charset="-128"/>
              </a:rPr>
              <a:t>　</a:t>
            </a:r>
            <a:r>
              <a:rPr lang="ja-JP" altLang="en-US" sz="1114" dirty="0">
                <a:solidFill>
                  <a:prstClr val="black"/>
                </a:solidFill>
                <a:latin typeface="ＭＳ Ｐゴシック" panose="020B0600070205080204" pitchFamily="50" charset="-128"/>
              </a:rPr>
              <a:t>　</a:t>
            </a:r>
            <a:r>
              <a:rPr lang="ja-JP" altLang="en-US" sz="1012" dirty="0">
                <a:solidFill>
                  <a:prstClr val="black"/>
                </a:solidFill>
                <a:latin typeface="ＭＳ Ｐゴシック" panose="020B0600070205080204" pitchFamily="50" charset="-128"/>
              </a:rPr>
              <a:t>等</a:t>
            </a:r>
            <a:endParaRPr lang="en-US" altLang="ja-JP" sz="1012" dirty="0">
              <a:solidFill>
                <a:prstClr val="black"/>
              </a:solidFill>
              <a:latin typeface="ＭＳ Ｐゴシック" panose="020B0600070205080204" pitchFamily="50" charset="-128"/>
            </a:endParaRPr>
          </a:p>
          <a:p>
            <a:endParaRPr lang="en-US" altLang="ja-JP" sz="1114" dirty="0">
              <a:solidFill>
                <a:prstClr val="black"/>
              </a:solidFill>
              <a:latin typeface="ＭＳ Ｐゴシック" panose="020B0600070205080204" pitchFamily="50" charset="-128"/>
            </a:endParaRPr>
          </a:p>
        </p:txBody>
      </p:sp>
      <p:sp>
        <p:nvSpPr>
          <p:cNvPr id="22" name="正方形/長方形 21"/>
          <p:cNvSpPr/>
          <p:nvPr/>
        </p:nvSpPr>
        <p:spPr>
          <a:xfrm>
            <a:off x="7536585" y="1437343"/>
            <a:ext cx="1057609" cy="524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14" b="1" dirty="0">
                <a:solidFill>
                  <a:prstClr val="black"/>
                </a:solidFill>
                <a:latin typeface="Meiryo UI" panose="020B0604030504040204" pitchFamily="50" charset="-128"/>
                <a:ea typeface="Meiryo UI" panose="020B0604030504040204" pitchFamily="50" charset="-128"/>
              </a:rPr>
              <a:t>【</a:t>
            </a:r>
            <a:r>
              <a:rPr lang="ja-JP" altLang="en-US" sz="1114" b="1" dirty="0">
                <a:solidFill>
                  <a:prstClr val="black"/>
                </a:solidFill>
                <a:latin typeface="Meiryo UI" panose="020B0604030504040204" pitchFamily="50" charset="-128"/>
                <a:ea typeface="Meiryo UI" panose="020B0604030504040204" pitchFamily="50" charset="-128"/>
              </a:rPr>
              <a:t>大阪府</a:t>
            </a:r>
            <a:r>
              <a:rPr lang="en-US" altLang="ja-JP" sz="1114" b="1" dirty="0">
                <a:solidFill>
                  <a:prstClr val="black"/>
                </a:solidFill>
                <a:latin typeface="Meiryo UI" panose="020B0604030504040204" pitchFamily="50" charset="-128"/>
                <a:ea typeface="Meiryo UI" panose="020B0604030504040204" pitchFamily="50" charset="-128"/>
              </a:rPr>
              <a:t>】</a:t>
            </a:r>
            <a:endParaRPr lang="ja-JP" altLang="en-US" sz="1114" b="1" dirty="0">
              <a:solidFill>
                <a:prstClr val="black"/>
              </a:solidFill>
              <a:latin typeface="Meiryo UI" panose="020B0604030504040204" pitchFamily="50" charset="-128"/>
              <a:ea typeface="Meiryo UI" panose="020B0604030504040204" pitchFamily="50" charset="-128"/>
            </a:endParaRPr>
          </a:p>
        </p:txBody>
      </p:sp>
      <p:sp>
        <p:nvSpPr>
          <p:cNvPr id="23" name="角丸四角形 22"/>
          <p:cNvSpPr/>
          <p:nvPr/>
        </p:nvSpPr>
        <p:spPr>
          <a:xfrm>
            <a:off x="6937083" y="3812336"/>
            <a:ext cx="2337999" cy="676891"/>
          </a:xfrm>
          <a:prstGeom prst="roundRect">
            <a:avLst>
              <a:gd name="adj" fmla="val 12861"/>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446" rtlCol="0" anchor="t" anchorCtr="0"/>
          <a:lstStyle/>
          <a:p>
            <a:pPr algn="ctr"/>
            <a:r>
              <a:rPr lang="en-US" altLang="ja-JP" sz="1100" b="1" dirty="0">
                <a:solidFill>
                  <a:prstClr val="black"/>
                </a:solidFill>
                <a:latin typeface="Meiryo UI" panose="020B0604030504040204" pitchFamily="50" charset="-128"/>
                <a:ea typeface="Meiryo UI" panose="020B0604030504040204" pitchFamily="50" charset="-128"/>
              </a:rPr>
              <a:t>《</a:t>
            </a:r>
            <a:r>
              <a:rPr lang="ja-JP" altLang="en-US" sz="1100" b="1" dirty="0">
                <a:solidFill>
                  <a:prstClr val="black"/>
                </a:solidFill>
                <a:latin typeface="Meiryo UI" panose="020B0604030504040204" pitchFamily="50" charset="-128"/>
                <a:ea typeface="Meiryo UI" panose="020B0604030504040204" pitchFamily="50" charset="-128"/>
              </a:rPr>
              <a:t>基　礎</a:t>
            </a:r>
            <a:r>
              <a:rPr lang="en-US" altLang="ja-JP" sz="1100" b="1" dirty="0" smtClean="0">
                <a:solidFill>
                  <a:prstClr val="black"/>
                </a:solidFill>
                <a:latin typeface="Meiryo UI" panose="020B0604030504040204" pitchFamily="50" charset="-128"/>
                <a:ea typeface="Meiryo UI" panose="020B0604030504040204" pitchFamily="50" charset="-128"/>
              </a:rPr>
              <a:t>》</a:t>
            </a:r>
          </a:p>
          <a:p>
            <a:pPr algn="ctr"/>
            <a:endParaRPr lang="en-US" altLang="ja-JP" sz="500" b="1" dirty="0">
              <a:solidFill>
                <a:prstClr val="black"/>
              </a:solidFill>
              <a:latin typeface="Meiryo UI" panose="020B0604030504040204" pitchFamily="50" charset="-128"/>
              <a:ea typeface="Meiryo UI" panose="020B0604030504040204" pitchFamily="50" charset="-128"/>
            </a:endParaRPr>
          </a:p>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itchFamily="50" charset="-128"/>
              </a:rPr>
              <a:t>基礎</a:t>
            </a:r>
            <a:r>
              <a:rPr lang="ja-JP" altLang="en-US" sz="900" dirty="0">
                <a:solidFill>
                  <a:prstClr val="black"/>
                </a:solidFill>
                <a:latin typeface="Meiryo UI" panose="020B0604030504040204" pitchFamily="50" charset="-128"/>
                <a:ea typeface="Meiryo UI" panose="020B0604030504040204" pitchFamily="50" charset="-128"/>
                <a:cs typeface="Meiryo UI" pitchFamily="50" charset="-128"/>
              </a:rPr>
              <a:t>自治体として、住民に身近な</a:t>
            </a:r>
            <a:endParaRPr lang="en-US" altLang="ja-JP" sz="900" dirty="0">
              <a:solidFill>
                <a:prstClr val="black"/>
              </a:solidFill>
              <a:latin typeface="Meiryo UI" panose="020B0604030504040204" pitchFamily="50" charset="-128"/>
              <a:ea typeface="Meiryo UI" panose="020B0604030504040204" pitchFamily="50" charset="-128"/>
              <a:cs typeface="Meiryo UI"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cs typeface="Meiryo UI" pitchFamily="50" charset="-128"/>
              </a:rPr>
              <a:t>　　　 サービスを実施</a:t>
            </a:r>
            <a:endParaRPr lang="en-US" altLang="ja-JP" sz="900" dirty="0">
              <a:solidFill>
                <a:prstClr val="black"/>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7578910" y="3423867"/>
            <a:ext cx="1057609" cy="524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14" b="1" dirty="0">
                <a:solidFill>
                  <a:prstClr val="black"/>
                </a:solidFill>
                <a:latin typeface="Meiryo UI" panose="020B0604030504040204" pitchFamily="50" charset="-128"/>
                <a:ea typeface="Meiryo UI" panose="020B0604030504040204" pitchFamily="50" charset="-128"/>
              </a:rPr>
              <a:t>【</a:t>
            </a:r>
            <a:r>
              <a:rPr lang="ja-JP" altLang="en-US" sz="1114" b="1" dirty="0">
                <a:solidFill>
                  <a:prstClr val="black"/>
                </a:solidFill>
                <a:latin typeface="Meiryo UI" panose="020B0604030504040204" pitchFamily="50" charset="-128"/>
                <a:ea typeface="Meiryo UI" panose="020B0604030504040204" pitchFamily="50" charset="-128"/>
              </a:rPr>
              <a:t>特別区</a:t>
            </a:r>
            <a:r>
              <a:rPr lang="en-US" altLang="ja-JP" sz="1114" b="1" dirty="0">
                <a:solidFill>
                  <a:prstClr val="black"/>
                </a:solidFill>
                <a:latin typeface="Meiryo UI" panose="020B0604030504040204" pitchFamily="50" charset="-128"/>
                <a:ea typeface="Meiryo UI" panose="020B0604030504040204" pitchFamily="50" charset="-128"/>
              </a:rPr>
              <a:t>】</a:t>
            </a:r>
            <a:endParaRPr lang="ja-JP" altLang="en-US" sz="1114" b="1" dirty="0">
              <a:solidFill>
                <a:prstClr val="black"/>
              </a:solidFill>
              <a:latin typeface="Meiryo UI" panose="020B0604030504040204" pitchFamily="50" charset="-128"/>
              <a:ea typeface="Meiryo UI" panose="020B0604030504040204" pitchFamily="50" charset="-128"/>
            </a:endParaRPr>
          </a:p>
        </p:txBody>
      </p:sp>
      <p:sp>
        <p:nvSpPr>
          <p:cNvPr id="25" name="二等辺三角形 24"/>
          <p:cNvSpPr/>
          <p:nvPr/>
        </p:nvSpPr>
        <p:spPr>
          <a:xfrm rot="5400000">
            <a:off x="2364877" y="2818961"/>
            <a:ext cx="2033358" cy="20246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30" dirty="0">
              <a:solidFill>
                <a:prstClr val="white"/>
              </a:solidFill>
            </a:endParaRPr>
          </a:p>
        </p:txBody>
      </p:sp>
      <p:sp>
        <p:nvSpPr>
          <p:cNvPr id="26" name="正方形/長方形 25"/>
          <p:cNvSpPr/>
          <p:nvPr/>
        </p:nvSpPr>
        <p:spPr>
          <a:xfrm>
            <a:off x="3582831" y="1359657"/>
            <a:ext cx="2655335" cy="3509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30" dirty="0">
              <a:solidFill>
                <a:prstClr val="white"/>
              </a:solidFill>
            </a:endParaRPr>
          </a:p>
        </p:txBody>
      </p:sp>
      <p:sp>
        <p:nvSpPr>
          <p:cNvPr id="27" name="角丸四角形 26"/>
          <p:cNvSpPr/>
          <p:nvPr/>
        </p:nvSpPr>
        <p:spPr>
          <a:xfrm>
            <a:off x="3684477" y="1825819"/>
            <a:ext cx="1101140" cy="2122374"/>
          </a:xfrm>
          <a:prstGeom prst="roundRect">
            <a:avLst>
              <a:gd name="adj" fmla="val 12861"/>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446" rIns="36446" rtlCol="0" anchor="t" anchorCtr="0"/>
          <a:lstStyle/>
          <a:p>
            <a:pPr algn="ctr"/>
            <a:r>
              <a:rPr lang="en-US" altLang="ja-JP" sz="1114" b="1" dirty="0">
                <a:solidFill>
                  <a:prstClr val="black"/>
                </a:solidFill>
                <a:latin typeface="Meiryo UI" panose="020B0604030504040204" pitchFamily="50" charset="-128"/>
                <a:ea typeface="Meiryo UI" panose="020B0604030504040204" pitchFamily="50" charset="-128"/>
              </a:rPr>
              <a:t>《</a:t>
            </a:r>
            <a:r>
              <a:rPr lang="ja-JP" altLang="en-US" sz="1114" b="1" dirty="0">
                <a:solidFill>
                  <a:prstClr val="black"/>
                </a:solidFill>
                <a:latin typeface="Meiryo UI" panose="020B0604030504040204" pitchFamily="50" charset="-128"/>
                <a:ea typeface="Meiryo UI" panose="020B0604030504040204" pitchFamily="50" charset="-128"/>
              </a:rPr>
              <a:t>広　域</a:t>
            </a:r>
            <a:r>
              <a:rPr lang="en-US" altLang="ja-JP" sz="1114" b="1" dirty="0">
                <a:solidFill>
                  <a:prstClr val="black"/>
                </a:solidFill>
                <a:latin typeface="Meiryo UI" panose="020B0604030504040204" pitchFamily="50" charset="-128"/>
                <a:ea typeface="Meiryo UI" panose="020B0604030504040204" pitchFamily="50" charset="-128"/>
              </a:rPr>
              <a:t>》</a:t>
            </a:r>
          </a:p>
          <a:p>
            <a:endParaRPr lang="en-US" altLang="ja-JP" sz="500" dirty="0">
              <a:solidFill>
                <a:prstClr val="black"/>
              </a:solidFill>
              <a:latin typeface="ＭＳ Ｐゴシック" panose="020B0600070205080204" pitchFamily="50" charset="-128"/>
            </a:endParaRPr>
          </a:p>
          <a:p>
            <a:r>
              <a:rPr lang="ja-JP" altLang="en-US" sz="900" dirty="0">
                <a:solidFill>
                  <a:prstClr val="black"/>
                </a:solidFill>
                <a:latin typeface="ＭＳ Ｐゴシック" panose="020B0600070205080204" pitchFamily="50" charset="-128"/>
              </a:rPr>
              <a:t>・成長戦略</a:t>
            </a:r>
            <a:endParaRPr lang="en-US" altLang="ja-JP" sz="900" dirty="0">
              <a:solidFill>
                <a:prstClr val="black"/>
              </a:solidFill>
              <a:latin typeface="ＭＳ Ｐゴシック" panose="020B0600070205080204" pitchFamily="50" charset="-128"/>
            </a:endParaRPr>
          </a:p>
          <a:p>
            <a:r>
              <a:rPr lang="ja-JP" altLang="en-US" sz="900" dirty="0" smtClean="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産業振興</a:t>
            </a:r>
            <a:endParaRPr lang="en-US" altLang="ja-JP" sz="900" dirty="0">
              <a:solidFill>
                <a:prstClr val="black"/>
              </a:solidFill>
              <a:latin typeface="ＭＳ Ｐゴシック" panose="020B0600070205080204" pitchFamily="50" charset="-128"/>
            </a:endParaRPr>
          </a:p>
          <a:p>
            <a:r>
              <a:rPr lang="ja-JP" altLang="en-US" sz="900" dirty="0" smtClean="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観光集客</a:t>
            </a:r>
            <a:endParaRPr lang="en-US" altLang="ja-JP" sz="900" dirty="0">
              <a:solidFill>
                <a:prstClr val="black"/>
              </a:solidFill>
              <a:latin typeface="ＭＳ Ｐゴシック" panose="020B0600070205080204" pitchFamily="50" charset="-128"/>
            </a:endParaRPr>
          </a:p>
          <a:p>
            <a:r>
              <a:rPr lang="ja-JP" altLang="en-US" sz="900" dirty="0" smtClean="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広域交通</a:t>
            </a:r>
            <a:endParaRPr lang="en-US" altLang="ja-JP" sz="900" dirty="0">
              <a:solidFill>
                <a:prstClr val="black"/>
              </a:solidFill>
              <a:latin typeface="ＭＳ Ｐゴシック" panose="020B0600070205080204" pitchFamily="50" charset="-128"/>
            </a:endParaRPr>
          </a:p>
          <a:p>
            <a:r>
              <a:rPr lang="ja-JP" altLang="en-US" sz="900" dirty="0" smtClean="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都市拠点</a:t>
            </a:r>
            <a:endParaRPr lang="en-US" altLang="ja-JP" sz="900" dirty="0">
              <a:solidFill>
                <a:prstClr val="black"/>
              </a:solidFill>
              <a:latin typeface="ＭＳ Ｐゴシック" panose="020B0600070205080204" pitchFamily="50" charset="-128"/>
            </a:endParaRPr>
          </a:p>
          <a:p>
            <a:r>
              <a:rPr lang="ja-JP" altLang="en-US" sz="800" dirty="0">
                <a:solidFill>
                  <a:prstClr val="black"/>
                </a:solidFill>
                <a:latin typeface="ＭＳ Ｐゴシック" panose="020B0600070205080204" pitchFamily="50" charset="-128"/>
              </a:rPr>
              <a:t>　（彩都・健都等）</a:t>
            </a:r>
            <a:endParaRPr lang="en-US" altLang="ja-JP" sz="800" dirty="0">
              <a:solidFill>
                <a:prstClr val="black"/>
              </a:solidFill>
              <a:latin typeface="ＭＳ Ｐゴシック" panose="020B0600070205080204" pitchFamily="50" charset="-128"/>
            </a:endParaRPr>
          </a:p>
          <a:p>
            <a:r>
              <a:rPr lang="ja-JP" altLang="en-US" sz="900" dirty="0" smtClean="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大学</a:t>
            </a:r>
            <a:endParaRPr lang="en-US" altLang="ja-JP" sz="900" dirty="0">
              <a:solidFill>
                <a:prstClr val="black"/>
              </a:solidFill>
              <a:latin typeface="ＭＳ Ｐゴシック" panose="020B0600070205080204" pitchFamily="50" charset="-128"/>
            </a:endParaRPr>
          </a:p>
          <a:p>
            <a:r>
              <a:rPr lang="ja-JP" altLang="en-US" sz="900" dirty="0" smtClean="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高等学校</a:t>
            </a:r>
            <a:endParaRPr lang="en-US" altLang="ja-JP" sz="900" dirty="0">
              <a:solidFill>
                <a:prstClr val="black"/>
              </a:solidFill>
              <a:latin typeface="ＭＳ Ｐゴシック" panose="020B0600070205080204" pitchFamily="50" charset="-128"/>
            </a:endParaRPr>
          </a:p>
          <a:p>
            <a:r>
              <a:rPr lang="ja-JP" altLang="en-US" sz="900" dirty="0" smtClean="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港湾</a:t>
            </a:r>
            <a:endParaRPr lang="en-US" altLang="ja-JP" sz="900" dirty="0">
              <a:solidFill>
                <a:prstClr val="black"/>
              </a:solidFill>
              <a:latin typeface="ＭＳ Ｐゴシック" panose="020B0600070205080204" pitchFamily="50" charset="-128"/>
            </a:endParaRPr>
          </a:p>
          <a:p>
            <a:r>
              <a:rPr lang="ja-JP" altLang="en-US" sz="800" dirty="0">
                <a:solidFill>
                  <a:prstClr val="black"/>
                </a:solidFill>
                <a:latin typeface="ＭＳ Ｐゴシック" panose="020B0600070205080204" pitchFamily="50" charset="-128"/>
              </a:rPr>
              <a:t>　（堺泉北港等）</a:t>
            </a:r>
            <a:endParaRPr lang="en-US" altLang="ja-JP" sz="800" dirty="0">
              <a:solidFill>
                <a:prstClr val="black"/>
              </a:solidFill>
              <a:latin typeface="ＭＳ Ｐゴシック" panose="020B0600070205080204" pitchFamily="50" charset="-128"/>
            </a:endParaRPr>
          </a:p>
          <a:p>
            <a:r>
              <a:rPr lang="ja-JP" altLang="en-US" sz="900" dirty="0" smtClean="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防災インフラ</a:t>
            </a:r>
            <a:endParaRPr lang="en-US" altLang="ja-JP" sz="900" dirty="0">
              <a:solidFill>
                <a:prstClr val="black"/>
              </a:solidFill>
              <a:latin typeface="ＭＳ Ｐゴシック" panose="020B0600070205080204" pitchFamily="50" charset="-128"/>
            </a:endParaRPr>
          </a:p>
          <a:p>
            <a:r>
              <a:rPr lang="ja-JP" altLang="en-US" sz="810" dirty="0">
                <a:solidFill>
                  <a:prstClr val="black"/>
                </a:solidFill>
                <a:latin typeface="ＭＳ Ｐゴシック" panose="020B0600070205080204" pitchFamily="50" charset="-128"/>
              </a:rPr>
              <a:t>　</a:t>
            </a:r>
            <a:r>
              <a:rPr lang="ja-JP" altLang="en-US" sz="800" dirty="0">
                <a:solidFill>
                  <a:prstClr val="black"/>
                </a:solidFill>
                <a:latin typeface="ＭＳ Ｐゴシック" panose="020B0600070205080204" pitchFamily="50" charset="-128"/>
              </a:rPr>
              <a:t>（防潮堤等</a:t>
            </a:r>
            <a:r>
              <a:rPr lang="ja-JP" altLang="en-US" sz="800" dirty="0" smtClean="0">
                <a:solidFill>
                  <a:prstClr val="black"/>
                </a:solidFill>
                <a:latin typeface="ＭＳ Ｐゴシック" panose="020B0600070205080204" pitchFamily="50" charset="-128"/>
              </a:rPr>
              <a:t>）</a:t>
            </a:r>
            <a:r>
              <a:rPr lang="ja-JP" altLang="en-US" sz="810" dirty="0">
                <a:solidFill>
                  <a:prstClr val="black"/>
                </a:solidFill>
                <a:latin typeface="ＭＳ Ｐゴシック" panose="020B0600070205080204" pitchFamily="50" charset="-128"/>
              </a:rPr>
              <a:t>　　</a:t>
            </a:r>
            <a:r>
              <a:rPr lang="ja-JP" altLang="en-US" sz="1012" dirty="0">
                <a:solidFill>
                  <a:prstClr val="black"/>
                </a:solidFill>
                <a:latin typeface="ＭＳ Ｐゴシック" panose="020B0600070205080204" pitchFamily="50" charset="-128"/>
              </a:rPr>
              <a:t>等</a:t>
            </a:r>
            <a:endParaRPr lang="en-US" altLang="ja-JP" sz="1012" dirty="0">
              <a:solidFill>
                <a:prstClr val="black"/>
              </a:solidFill>
              <a:latin typeface="ＭＳ Ｐゴシック" panose="020B0600070205080204" pitchFamily="50" charset="-128"/>
            </a:endParaRPr>
          </a:p>
        </p:txBody>
      </p:sp>
      <p:sp>
        <p:nvSpPr>
          <p:cNvPr id="28" name="角丸四角形 27"/>
          <p:cNvSpPr/>
          <p:nvPr/>
        </p:nvSpPr>
        <p:spPr>
          <a:xfrm>
            <a:off x="5010379" y="1835889"/>
            <a:ext cx="1137845" cy="2119647"/>
          </a:xfrm>
          <a:prstGeom prst="roundRect">
            <a:avLst>
              <a:gd name="adj" fmla="val 12861"/>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446" rIns="36446" rtlCol="0" anchor="t" anchorCtr="0"/>
          <a:lstStyle/>
          <a:p>
            <a:pPr algn="ctr"/>
            <a:r>
              <a:rPr lang="en-US" altLang="ja-JP" sz="1114" b="1" dirty="0">
                <a:solidFill>
                  <a:prstClr val="black"/>
                </a:solidFill>
                <a:latin typeface="Meiryo UI" panose="020B0604030504040204" pitchFamily="50" charset="-128"/>
                <a:ea typeface="Meiryo UI" panose="020B0604030504040204" pitchFamily="50" charset="-128"/>
              </a:rPr>
              <a:t>《</a:t>
            </a:r>
            <a:r>
              <a:rPr lang="ja-JP" altLang="en-US" sz="1114" b="1" dirty="0">
                <a:solidFill>
                  <a:prstClr val="black"/>
                </a:solidFill>
                <a:latin typeface="Meiryo UI" panose="020B0604030504040204" pitchFamily="50" charset="-128"/>
                <a:ea typeface="Meiryo UI" panose="020B0604030504040204" pitchFamily="50" charset="-128"/>
              </a:rPr>
              <a:t>広　域</a:t>
            </a:r>
            <a:r>
              <a:rPr lang="en-US" altLang="ja-JP" sz="1114" b="1" dirty="0">
                <a:solidFill>
                  <a:prstClr val="black"/>
                </a:solidFill>
                <a:latin typeface="Meiryo UI" panose="020B0604030504040204" pitchFamily="50" charset="-128"/>
                <a:ea typeface="Meiryo UI" panose="020B0604030504040204" pitchFamily="50" charset="-128"/>
              </a:rPr>
              <a:t>》</a:t>
            </a:r>
          </a:p>
          <a:p>
            <a:pPr algn="ctr"/>
            <a:endParaRPr lang="en-US" altLang="ja-JP" sz="500" dirty="0">
              <a:solidFill>
                <a:prstClr val="black"/>
              </a:solidFill>
              <a:latin typeface="ＭＳ Ｐゴシック" panose="020B0600070205080204" pitchFamily="50" charset="-128"/>
            </a:endParaRPr>
          </a:p>
          <a:p>
            <a:r>
              <a:rPr lang="ja-JP" altLang="en-US" sz="1012" dirty="0">
                <a:solidFill>
                  <a:prstClr val="black"/>
                </a:solidFill>
                <a:latin typeface="ＭＳ Ｐゴシック" panose="020B0600070205080204" pitchFamily="50" charset="-128"/>
              </a:rPr>
              <a:t>　</a:t>
            </a:r>
            <a:r>
              <a:rPr lang="ja-JP" altLang="en-US" sz="900" dirty="0">
                <a:solidFill>
                  <a:prstClr val="black"/>
                </a:solidFill>
                <a:latin typeface="ＭＳ Ｐゴシック" panose="020B0600070205080204" pitchFamily="50" charset="-128"/>
              </a:rPr>
              <a:t>・成長戦略</a:t>
            </a:r>
            <a:endParaRPr lang="en-US" altLang="ja-JP" sz="900" dirty="0">
              <a:solidFill>
                <a:prstClr val="black"/>
              </a:solidFill>
              <a:latin typeface="ＭＳ Ｐゴシック" panose="020B0600070205080204" pitchFamily="50" charset="-128"/>
            </a:endParaRPr>
          </a:p>
          <a:p>
            <a:r>
              <a:rPr lang="ja-JP" altLang="en-US" sz="900" dirty="0">
                <a:solidFill>
                  <a:prstClr val="black"/>
                </a:solidFill>
                <a:latin typeface="ＭＳ Ｐゴシック" panose="020B0600070205080204" pitchFamily="50" charset="-128"/>
              </a:rPr>
              <a:t>　・産業振興</a:t>
            </a:r>
            <a:endParaRPr lang="en-US" altLang="ja-JP" sz="900" dirty="0">
              <a:solidFill>
                <a:prstClr val="black"/>
              </a:solidFill>
              <a:latin typeface="ＭＳ Ｐゴシック" panose="020B0600070205080204" pitchFamily="50" charset="-128"/>
            </a:endParaRPr>
          </a:p>
          <a:p>
            <a:r>
              <a:rPr lang="ja-JP" altLang="en-US" sz="900" dirty="0">
                <a:solidFill>
                  <a:prstClr val="black"/>
                </a:solidFill>
                <a:latin typeface="ＭＳ Ｐゴシック" panose="020B0600070205080204" pitchFamily="50" charset="-128"/>
              </a:rPr>
              <a:t>　・観光集客</a:t>
            </a:r>
            <a:endParaRPr lang="en-US" altLang="ja-JP" sz="900" dirty="0">
              <a:solidFill>
                <a:prstClr val="black"/>
              </a:solidFill>
              <a:latin typeface="ＭＳ Ｐゴシック" panose="020B0600070205080204" pitchFamily="50" charset="-128"/>
            </a:endParaRPr>
          </a:p>
          <a:p>
            <a:r>
              <a:rPr lang="ja-JP" altLang="en-US" sz="900" dirty="0">
                <a:solidFill>
                  <a:prstClr val="black"/>
                </a:solidFill>
                <a:latin typeface="ＭＳ Ｐゴシック" panose="020B0600070205080204" pitchFamily="50" charset="-128"/>
              </a:rPr>
              <a:t>　・地下鉄・ﾊﾞｽ</a:t>
            </a:r>
            <a:endParaRPr lang="en-US" altLang="ja-JP" sz="900" dirty="0">
              <a:solidFill>
                <a:prstClr val="black"/>
              </a:solidFill>
              <a:latin typeface="ＭＳ Ｐゴシック" panose="020B0600070205080204" pitchFamily="50" charset="-128"/>
            </a:endParaRPr>
          </a:p>
          <a:p>
            <a:r>
              <a:rPr lang="ja-JP" altLang="en-US" sz="900" dirty="0">
                <a:solidFill>
                  <a:prstClr val="black"/>
                </a:solidFill>
                <a:latin typeface="ＭＳ Ｐゴシック" panose="020B0600070205080204" pitchFamily="50" charset="-128"/>
              </a:rPr>
              <a:t>　・都市拠点</a:t>
            </a:r>
            <a:endParaRPr lang="en-US" altLang="ja-JP" sz="900" dirty="0">
              <a:solidFill>
                <a:prstClr val="black"/>
              </a:solidFill>
              <a:latin typeface="ＭＳ Ｐゴシック" panose="020B0600070205080204" pitchFamily="50" charset="-128"/>
            </a:endParaRPr>
          </a:p>
          <a:p>
            <a:r>
              <a:rPr lang="ja-JP" altLang="en-US" sz="607" dirty="0">
                <a:solidFill>
                  <a:prstClr val="black"/>
                </a:solidFill>
                <a:latin typeface="ＭＳ Ｐゴシック" panose="020B0600070205080204" pitchFamily="50" charset="-128"/>
              </a:rPr>
              <a:t>　　（うめきた、夢洲</a:t>
            </a:r>
            <a:r>
              <a:rPr lang="ja-JP" altLang="en-US" sz="607" dirty="0" smtClean="0">
                <a:solidFill>
                  <a:prstClr val="black"/>
                </a:solidFill>
                <a:latin typeface="ＭＳ Ｐゴシック" panose="020B0600070205080204" pitchFamily="50" charset="-128"/>
              </a:rPr>
              <a:t>・</a:t>
            </a:r>
            <a:r>
              <a:rPr lang="ja-JP" altLang="en-US" sz="607" dirty="0">
                <a:solidFill>
                  <a:prstClr val="black"/>
                </a:solidFill>
                <a:latin typeface="ＭＳ Ｐゴシック" panose="020B0600070205080204" pitchFamily="50" charset="-128"/>
              </a:rPr>
              <a:t>咲洲</a:t>
            </a:r>
            <a:r>
              <a:rPr lang="ja-JP" altLang="en-US" sz="607" dirty="0" smtClean="0">
                <a:solidFill>
                  <a:prstClr val="black"/>
                </a:solidFill>
                <a:latin typeface="ＭＳ Ｐゴシック" panose="020B0600070205080204" pitchFamily="50" charset="-128"/>
              </a:rPr>
              <a:t>等</a:t>
            </a:r>
            <a:r>
              <a:rPr lang="ja-JP" altLang="en-US" sz="607" dirty="0">
                <a:solidFill>
                  <a:prstClr val="black"/>
                </a:solidFill>
                <a:latin typeface="ＭＳ Ｐゴシック" panose="020B0600070205080204" pitchFamily="50" charset="-128"/>
              </a:rPr>
              <a:t>）</a:t>
            </a:r>
            <a:endParaRPr lang="en-US" altLang="ja-JP" sz="607" dirty="0">
              <a:solidFill>
                <a:prstClr val="black"/>
              </a:solidFill>
              <a:latin typeface="ＭＳ Ｐゴシック" panose="020B0600070205080204" pitchFamily="50" charset="-128"/>
            </a:endParaRPr>
          </a:p>
          <a:p>
            <a:r>
              <a:rPr lang="ja-JP" altLang="en-US" sz="1012" dirty="0">
                <a:solidFill>
                  <a:prstClr val="black"/>
                </a:solidFill>
                <a:latin typeface="ＭＳ Ｐゴシック" panose="020B0600070205080204" pitchFamily="50" charset="-128"/>
              </a:rPr>
              <a:t>　</a:t>
            </a:r>
            <a:r>
              <a:rPr lang="ja-JP" altLang="en-US" sz="900" dirty="0">
                <a:solidFill>
                  <a:prstClr val="black"/>
                </a:solidFill>
                <a:latin typeface="ＭＳ Ｐゴシック" panose="020B0600070205080204" pitchFamily="50" charset="-128"/>
              </a:rPr>
              <a:t>・大学</a:t>
            </a:r>
            <a:endParaRPr lang="en-US" altLang="ja-JP" sz="900" dirty="0">
              <a:solidFill>
                <a:prstClr val="black"/>
              </a:solidFill>
              <a:latin typeface="ＭＳ Ｐゴシック" panose="020B0600070205080204" pitchFamily="50" charset="-128"/>
            </a:endParaRPr>
          </a:p>
          <a:p>
            <a:r>
              <a:rPr lang="ja-JP" altLang="en-US" sz="900" dirty="0">
                <a:solidFill>
                  <a:prstClr val="black"/>
                </a:solidFill>
                <a:latin typeface="ＭＳ Ｐゴシック" panose="020B0600070205080204" pitchFamily="50" charset="-128"/>
              </a:rPr>
              <a:t>　・高等学校</a:t>
            </a:r>
            <a:endParaRPr lang="en-US" altLang="ja-JP" sz="900" dirty="0">
              <a:solidFill>
                <a:prstClr val="black"/>
              </a:solidFill>
              <a:latin typeface="ＭＳ Ｐゴシック" panose="020B0600070205080204" pitchFamily="50" charset="-128"/>
            </a:endParaRPr>
          </a:p>
          <a:p>
            <a:r>
              <a:rPr lang="ja-JP" altLang="en-US" sz="900" dirty="0">
                <a:solidFill>
                  <a:prstClr val="black"/>
                </a:solidFill>
                <a:latin typeface="ＭＳ Ｐゴシック" panose="020B0600070205080204" pitchFamily="50" charset="-128"/>
              </a:rPr>
              <a:t>　・港湾</a:t>
            </a:r>
            <a:endParaRPr lang="en-US" altLang="ja-JP" sz="900" dirty="0">
              <a:solidFill>
                <a:prstClr val="black"/>
              </a:solidFill>
              <a:latin typeface="ＭＳ Ｐゴシック" panose="020B0600070205080204" pitchFamily="50" charset="-128"/>
            </a:endParaRPr>
          </a:p>
          <a:p>
            <a:r>
              <a:rPr lang="ja-JP" altLang="en-US" sz="810" dirty="0">
                <a:solidFill>
                  <a:prstClr val="black"/>
                </a:solidFill>
                <a:latin typeface="ＭＳ Ｐゴシック" panose="020B0600070205080204" pitchFamily="50" charset="-128"/>
              </a:rPr>
              <a:t>　</a:t>
            </a:r>
            <a:r>
              <a:rPr lang="ja-JP" altLang="en-US" sz="800" dirty="0">
                <a:solidFill>
                  <a:prstClr val="black"/>
                </a:solidFill>
                <a:latin typeface="ＭＳ Ｐゴシック" panose="020B0600070205080204" pitchFamily="50" charset="-128"/>
              </a:rPr>
              <a:t>　（大阪港）</a:t>
            </a:r>
            <a:endParaRPr lang="en-US" altLang="ja-JP" sz="800" dirty="0">
              <a:solidFill>
                <a:prstClr val="black"/>
              </a:solidFill>
              <a:latin typeface="ＭＳ Ｐゴシック" panose="020B0600070205080204" pitchFamily="50" charset="-128"/>
            </a:endParaRPr>
          </a:p>
          <a:p>
            <a:r>
              <a:rPr lang="ja-JP" altLang="en-US" sz="900" dirty="0">
                <a:solidFill>
                  <a:prstClr val="black"/>
                </a:solidFill>
                <a:latin typeface="ＭＳ Ｐゴシック" panose="020B0600070205080204" pitchFamily="50" charset="-128"/>
              </a:rPr>
              <a:t>　・防災インフラ</a:t>
            </a:r>
            <a:endParaRPr lang="en-US" altLang="ja-JP" sz="900" dirty="0">
              <a:solidFill>
                <a:prstClr val="black"/>
              </a:solidFill>
              <a:latin typeface="ＭＳ Ｐゴシック" panose="020B0600070205080204" pitchFamily="50" charset="-128"/>
            </a:endParaRPr>
          </a:p>
          <a:p>
            <a:r>
              <a:rPr lang="ja-JP" altLang="en-US" sz="810" dirty="0">
                <a:solidFill>
                  <a:prstClr val="black"/>
                </a:solidFill>
                <a:latin typeface="ＭＳ Ｐゴシック" panose="020B0600070205080204" pitchFamily="50" charset="-128"/>
              </a:rPr>
              <a:t>　</a:t>
            </a:r>
            <a:r>
              <a:rPr lang="ja-JP" altLang="en-US" sz="800" dirty="0">
                <a:solidFill>
                  <a:prstClr val="black"/>
                </a:solidFill>
                <a:latin typeface="ＭＳ Ｐゴシック" panose="020B0600070205080204" pitchFamily="50" charset="-128"/>
              </a:rPr>
              <a:t>　（防潮堤等）</a:t>
            </a:r>
            <a:r>
              <a:rPr lang="ja-JP" altLang="en-US" sz="810" dirty="0">
                <a:solidFill>
                  <a:prstClr val="black"/>
                </a:solidFill>
                <a:latin typeface="ＭＳ Ｐゴシック" panose="020B0600070205080204" pitchFamily="50" charset="-128"/>
              </a:rPr>
              <a:t>　　</a:t>
            </a:r>
            <a:r>
              <a:rPr lang="ja-JP" altLang="en-US" sz="1012" dirty="0">
                <a:solidFill>
                  <a:prstClr val="black"/>
                </a:solidFill>
                <a:latin typeface="ＭＳ Ｐゴシック" panose="020B0600070205080204" pitchFamily="50" charset="-128"/>
              </a:rPr>
              <a:t>等</a:t>
            </a:r>
            <a:endParaRPr lang="en-US" altLang="ja-JP" sz="1012" dirty="0">
              <a:solidFill>
                <a:prstClr val="black"/>
              </a:solidFill>
              <a:latin typeface="ＭＳ Ｐゴシック" panose="020B0600070205080204" pitchFamily="50" charset="-128"/>
            </a:endParaRPr>
          </a:p>
        </p:txBody>
      </p:sp>
      <p:sp>
        <p:nvSpPr>
          <p:cNvPr id="29" name="角丸四角形 28"/>
          <p:cNvSpPr/>
          <p:nvPr/>
        </p:nvSpPr>
        <p:spPr>
          <a:xfrm>
            <a:off x="5056379" y="4126117"/>
            <a:ext cx="1096159" cy="682182"/>
          </a:xfrm>
          <a:prstGeom prst="roundRect">
            <a:avLst>
              <a:gd name="adj" fmla="val 12861"/>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100" b="1" dirty="0">
                <a:solidFill>
                  <a:prstClr val="black"/>
                </a:solidFill>
                <a:latin typeface="Meiryo UI" panose="020B0604030504040204" pitchFamily="50" charset="-128"/>
                <a:ea typeface="Meiryo UI" panose="020B0604030504040204" pitchFamily="50" charset="-128"/>
              </a:rPr>
              <a:t>《</a:t>
            </a:r>
            <a:r>
              <a:rPr lang="ja-JP" altLang="en-US" sz="1100" b="1" dirty="0">
                <a:solidFill>
                  <a:prstClr val="black"/>
                </a:solidFill>
                <a:latin typeface="Meiryo UI" panose="020B0604030504040204" pitchFamily="50" charset="-128"/>
                <a:ea typeface="Meiryo UI" panose="020B0604030504040204" pitchFamily="50" charset="-128"/>
              </a:rPr>
              <a:t>基　礎</a:t>
            </a:r>
            <a:r>
              <a:rPr lang="en-US" altLang="ja-JP" sz="1100" b="1" dirty="0">
                <a:solidFill>
                  <a:prstClr val="black"/>
                </a:solidFill>
                <a:latin typeface="Meiryo UI" panose="020B0604030504040204" pitchFamily="50" charset="-128"/>
                <a:ea typeface="Meiryo UI" panose="020B0604030504040204" pitchFamily="50" charset="-128"/>
              </a:rPr>
              <a:t>》</a:t>
            </a:r>
          </a:p>
          <a:p>
            <a:pPr algn="ctr"/>
            <a:endParaRPr lang="en-US" altLang="ja-JP" sz="506" dirty="0">
              <a:solidFill>
                <a:prstClr val="black"/>
              </a:solidFill>
              <a:latin typeface="Meiryo UI" panose="020B0604030504040204" pitchFamily="50" charset="-128"/>
              <a:ea typeface="Meiryo UI" panose="020B0604030504040204" pitchFamily="50" charset="-128"/>
            </a:endParaRPr>
          </a:p>
          <a:p>
            <a:pPr algn="ctr"/>
            <a:r>
              <a:rPr lang="ja-JP" altLang="en-US" sz="900" dirty="0">
                <a:solidFill>
                  <a:prstClr val="black"/>
                </a:solidFill>
                <a:latin typeface="Meiryo UI" panose="020B0604030504040204" pitchFamily="50" charset="-128"/>
                <a:ea typeface="Meiryo UI" panose="020B0604030504040204" pitchFamily="50" charset="-128"/>
              </a:rPr>
              <a:t>住民に身近な</a:t>
            </a:r>
            <a:endParaRPr lang="en-US" altLang="ja-JP" sz="900" dirty="0">
              <a:solidFill>
                <a:prstClr val="black"/>
              </a:solidFill>
              <a:latin typeface="Meiryo UI" panose="020B0604030504040204" pitchFamily="50" charset="-128"/>
              <a:ea typeface="Meiryo UI" panose="020B0604030504040204" pitchFamily="50" charset="-128"/>
            </a:endParaRPr>
          </a:p>
          <a:p>
            <a:pPr algn="ctr"/>
            <a:r>
              <a:rPr lang="ja-JP" altLang="en-US" sz="900" dirty="0">
                <a:solidFill>
                  <a:prstClr val="black"/>
                </a:solidFill>
                <a:latin typeface="Meiryo UI" panose="020B0604030504040204" pitchFamily="50" charset="-128"/>
                <a:ea typeface="Meiryo UI" panose="020B0604030504040204" pitchFamily="50" charset="-128"/>
              </a:rPr>
              <a:t> サービスを実施</a:t>
            </a:r>
            <a:endParaRPr lang="ja-JP" altLang="en-US" sz="900" dirty="0">
              <a:solidFill>
                <a:prstClr val="black"/>
              </a:solidFill>
              <a:latin typeface="ＭＳ Ｐゴシック" panose="020B0600070205080204" pitchFamily="50" charset="-128"/>
            </a:endParaRPr>
          </a:p>
        </p:txBody>
      </p:sp>
      <p:sp>
        <p:nvSpPr>
          <p:cNvPr id="30" name="左右矢印 29"/>
          <p:cNvSpPr/>
          <p:nvPr/>
        </p:nvSpPr>
        <p:spPr>
          <a:xfrm>
            <a:off x="4592984" y="1916832"/>
            <a:ext cx="554857" cy="2020038"/>
          </a:xfrm>
          <a:prstGeom prst="leftRightArrow">
            <a:avLst>
              <a:gd name="adj1" fmla="val 52021"/>
              <a:gd name="adj2" fmla="val 16202"/>
            </a:avLst>
          </a:prstGeom>
          <a:solidFill>
            <a:schemeClr val="tx2">
              <a:lumMod val="40000"/>
              <a:lumOff val="6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ts val="1012"/>
              </a:lnSpc>
            </a:pPr>
            <a:r>
              <a:rPr lang="ja-JP" altLang="en-US" sz="1012" dirty="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rPr>
              <a:t> </a:t>
            </a:r>
            <a:r>
              <a:rPr lang="ja-JP" altLang="en-US" sz="900" dirty="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rPr>
              <a:t>知事と市長、</a:t>
            </a:r>
            <a:endParaRPr lang="en-US" altLang="ja-JP" sz="900" dirty="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endParaRPr>
          </a:p>
          <a:p>
            <a:pPr algn="ctr">
              <a:lnSpc>
                <a:spcPts val="1012"/>
              </a:lnSpc>
            </a:pPr>
            <a:r>
              <a:rPr lang="ja-JP" altLang="en-US" sz="900" dirty="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rPr>
              <a:t>各部局間で</a:t>
            </a:r>
            <a:endParaRPr lang="en-US" altLang="ja-JP" sz="900" dirty="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endParaRPr>
          </a:p>
          <a:p>
            <a:pPr algn="ctr">
              <a:lnSpc>
                <a:spcPts val="1012"/>
              </a:lnSpc>
            </a:pPr>
            <a:r>
              <a:rPr lang="ja-JP" altLang="en-US" sz="900" dirty="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rPr>
              <a:t>協議・連携</a:t>
            </a:r>
          </a:p>
        </p:txBody>
      </p:sp>
      <p:sp>
        <p:nvSpPr>
          <p:cNvPr id="31" name="角丸四角形 30"/>
          <p:cNvSpPr/>
          <p:nvPr/>
        </p:nvSpPr>
        <p:spPr>
          <a:xfrm>
            <a:off x="3634761" y="3869367"/>
            <a:ext cx="1415322" cy="1215817"/>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893" tIns="36446" rIns="72893" bIns="36446" rtlCol="0" anchor="ctr" anchorCtr="0"/>
          <a:lstStyle/>
          <a:p>
            <a:pPr>
              <a:lnSpc>
                <a:spcPts val="1012"/>
              </a:lnSpc>
            </a:pP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各分野において、</a:t>
            </a:r>
            <a:endParaRPr lang="en-US" altLang="ja-JP" sz="900" dirty="0">
              <a:solidFill>
                <a:prstClr val="black"/>
              </a:solidFill>
              <a:latin typeface="Meiryo UI" panose="020B0604030504040204" pitchFamily="50" charset="-128"/>
              <a:ea typeface="Meiryo UI" panose="020B0604030504040204" pitchFamily="50" charset="-128"/>
            </a:endParaRPr>
          </a:p>
          <a:p>
            <a:pPr>
              <a:lnSpc>
                <a:spcPts val="1012"/>
              </a:lnSpc>
            </a:pPr>
            <a:r>
              <a:rPr lang="ja-JP" altLang="en-US" sz="900" dirty="0">
                <a:solidFill>
                  <a:prstClr val="black"/>
                </a:solidFill>
                <a:latin typeface="Meiryo UI" panose="020B0604030504040204" pitchFamily="50" charset="-128"/>
                <a:ea typeface="Meiryo UI" panose="020B0604030504040204" pitchFamily="50" charset="-128"/>
              </a:rPr>
              <a:t>　 大阪府と大阪市が</a:t>
            </a:r>
            <a:endParaRPr lang="en-US" altLang="ja-JP" sz="900" dirty="0">
              <a:solidFill>
                <a:prstClr val="black"/>
              </a:solidFill>
              <a:latin typeface="Meiryo UI" panose="020B0604030504040204" pitchFamily="50" charset="-128"/>
              <a:ea typeface="Meiryo UI" panose="020B0604030504040204" pitchFamily="50" charset="-128"/>
            </a:endParaRPr>
          </a:p>
          <a:p>
            <a:pPr>
              <a:lnSpc>
                <a:spcPts val="1012"/>
              </a:lnSpc>
            </a:pPr>
            <a:r>
              <a:rPr lang="ja-JP" altLang="en-US" sz="900" dirty="0">
                <a:solidFill>
                  <a:prstClr val="black"/>
                </a:solidFill>
                <a:latin typeface="Meiryo UI" panose="020B0604030504040204" pitchFamily="50" charset="-128"/>
                <a:ea typeface="Meiryo UI" panose="020B0604030504040204" pitchFamily="50" charset="-128"/>
              </a:rPr>
              <a:t>　 協議・連携、又は</a:t>
            </a:r>
            <a:endParaRPr lang="en-US" altLang="ja-JP" sz="900" dirty="0">
              <a:solidFill>
                <a:prstClr val="black"/>
              </a:solidFill>
              <a:latin typeface="Meiryo UI" panose="020B0604030504040204" pitchFamily="50" charset="-128"/>
              <a:ea typeface="Meiryo UI" panose="020B0604030504040204" pitchFamily="50" charset="-128"/>
            </a:endParaRPr>
          </a:p>
          <a:p>
            <a:pPr>
              <a:lnSpc>
                <a:spcPts val="1012"/>
              </a:lnSpc>
            </a:pPr>
            <a:r>
              <a:rPr lang="ja-JP" altLang="en-US" sz="900" dirty="0">
                <a:solidFill>
                  <a:prstClr val="black"/>
                </a:solidFill>
                <a:latin typeface="Meiryo UI" panose="020B0604030504040204" pitchFamily="50" charset="-128"/>
                <a:ea typeface="Meiryo UI" panose="020B0604030504040204" pitchFamily="50" charset="-128"/>
              </a:rPr>
              <a:t>　 機能を統合</a:t>
            </a:r>
          </a:p>
        </p:txBody>
      </p:sp>
      <p:sp>
        <p:nvSpPr>
          <p:cNvPr id="32" name="大かっこ 31"/>
          <p:cNvSpPr/>
          <p:nvPr/>
        </p:nvSpPr>
        <p:spPr>
          <a:xfrm>
            <a:off x="3684478" y="4077072"/>
            <a:ext cx="1170129" cy="703391"/>
          </a:xfrm>
          <a:prstGeom prst="bracketPair">
            <a:avLst>
              <a:gd name="adj" fmla="val 570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2430" dirty="0">
              <a:solidFill>
                <a:prstClr val="black"/>
              </a:solidFill>
            </a:endParaRPr>
          </a:p>
        </p:txBody>
      </p:sp>
      <p:sp>
        <p:nvSpPr>
          <p:cNvPr id="33" name="正方形/長方形 32"/>
          <p:cNvSpPr/>
          <p:nvPr/>
        </p:nvSpPr>
        <p:spPr>
          <a:xfrm>
            <a:off x="3698954" y="1437349"/>
            <a:ext cx="1057609" cy="524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14" b="1" dirty="0">
                <a:solidFill>
                  <a:prstClr val="black"/>
                </a:solidFill>
                <a:latin typeface="Meiryo UI" panose="020B0604030504040204" pitchFamily="50" charset="-128"/>
                <a:ea typeface="Meiryo UI" panose="020B0604030504040204" pitchFamily="50" charset="-128"/>
              </a:rPr>
              <a:t>【</a:t>
            </a:r>
            <a:r>
              <a:rPr lang="ja-JP" altLang="en-US" sz="1114" b="1" dirty="0">
                <a:solidFill>
                  <a:prstClr val="black"/>
                </a:solidFill>
                <a:latin typeface="Meiryo UI" panose="020B0604030504040204" pitchFamily="50" charset="-128"/>
                <a:ea typeface="Meiryo UI" panose="020B0604030504040204" pitchFamily="50" charset="-128"/>
              </a:rPr>
              <a:t>大阪府</a:t>
            </a:r>
            <a:r>
              <a:rPr lang="en-US" altLang="ja-JP" sz="1114" b="1" dirty="0">
                <a:solidFill>
                  <a:prstClr val="black"/>
                </a:solidFill>
                <a:latin typeface="Meiryo UI" panose="020B0604030504040204" pitchFamily="50" charset="-128"/>
                <a:ea typeface="Meiryo UI" panose="020B0604030504040204" pitchFamily="50" charset="-128"/>
              </a:rPr>
              <a:t>】</a:t>
            </a:r>
            <a:endParaRPr lang="ja-JP" altLang="en-US" sz="1114" b="1" dirty="0">
              <a:solidFill>
                <a:prstClr val="black"/>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5060975" y="1437349"/>
            <a:ext cx="1057609" cy="524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14" b="1" dirty="0">
                <a:solidFill>
                  <a:prstClr val="black"/>
                </a:solidFill>
                <a:latin typeface="Meiryo UI" panose="020B0604030504040204" pitchFamily="50" charset="-128"/>
                <a:ea typeface="Meiryo UI" panose="020B0604030504040204" pitchFamily="50" charset="-128"/>
              </a:rPr>
              <a:t>【</a:t>
            </a:r>
            <a:r>
              <a:rPr lang="ja-JP" altLang="en-US" sz="1114" b="1" dirty="0">
                <a:solidFill>
                  <a:prstClr val="black"/>
                </a:solidFill>
                <a:latin typeface="Meiryo UI" panose="020B0604030504040204" pitchFamily="50" charset="-128"/>
                <a:ea typeface="Meiryo UI" panose="020B0604030504040204" pitchFamily="50" charset="-128"/>
              </a:rPr>
              <a:t>大阪市</a:t>
            </a:r>
            <a:r>
              <a:rPr lang="en-US" altLang="ja-JP" sz="1114" b="1" dirty="0">
                <a:solidFill>
                  <a:prstClr val="black"/>
                </a:solidFill>
                <a:latin typeface="Meiryo UI" panose="020B0604030504040204" pitchFamily="50" charset="-128"/>
                <a:ea typeface="Meiryo UI" panose="020B0604030504040204" pitchFamily="50" charset="-128"/>
              </a:rPr>
              <a:t>】</a:t>
            </a:r>
            <a:endParaRPr lang="ja-JP" altLang="en-US" sz="1114" b="1" dirty="0">
              <a:solidFill>
                <a:prstClr val="black"/>
              </a:solidFill>
              <a:latin typeface="Meiryo UI" panose="020B0604030504040204" pitchFamily="50" charset="-128"/>
              <a:ea typeface="Meiryo UI" panose="020B0604030504040204" pitchFamily="50" charset="-128"/>
            </a:endParaRPr>
          </a:p>
        </p:txBody>
      </p:sp>
      <p:sp>
        <p:nvSpPr>
          <p:cNvPr id="35" name="角丸四角形 34"/>
          <p:cNvSpPr/>
          <p:nvPr/>
        </p:nvSpPr>
        <p:spPr>
          <a:xfrm>
            <a:off x="860832" y="1204268"/>
            <a:ext cx="1945348" cy="315721"/>
          </a:xfrm>
          <a:prstGeom prst="roundRect">
            <a:avLst/>
          </a:prstGeom>
          <a:solidFill>
            <a:schemeClr val="accent1">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（かつての大阪府・大阪市）</a:t>
            </a:r>
          </a:p>
        </p:txBody>
      </p:sp>
      <p:sp>
        <p:nvSpPr>
          <p:cNvPr id="36" name="角丸四角形 35"/>
          <p:cNvSpPr/>
          <p:nvPr/>
        </p:nvSpPr>
        <p:spPr>
          <a:xfrm>
            <a:off x="3954037" y="1204268"/>
            <a:ext cx="1945348" cy="315721"/>
          </a:xfrm>
          <a:prstGeom prst="round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（現在の大阪府・大阪市）</a:t>
            </a:r>
          </a:p>
        </p:txBody>
      </p:sp>
      <p:sp>
        <p:nvSpPr>
          <p:cNvPr id="37" name="角丸四角形 36"/>
          <p:cNvSpPr/>
          <p:nvPr/>
        </p:nvSpPr>
        <p:spPr>
          <a:xfrm>
            <a:off x="7101459" y="1204268"/>
            <a:ext cx="1945348" cy="315721"/>
          </a:xfrm>
          <a:prstGeom prst="roundRe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（広域一元化後）</a:t>
            </a:r>
          </a:p>
        </p:txBody>
      </p:sp>
      <p:sp>
        <p:nvSpPr>
          <p:cNvPr id="38" name="角丸四角形 37"/>
          <p:cNvSpPr/>
          <p:nvPr/>
        </p:nvSpPr>
        <p:spPr>
          <a:xfrm>
            <a:off x="432273" y="4944944"/>
            <a:ext cx="2681770" cy="1076344"/>
          </a:xfrm>
          <a:prstGeom prst="roundRect">
            <a:avLst>
              <a:gd name="adj" fmla="val 8090"/>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900" dirty="0">
                <a:solidFill>
                  <a:prstClr val="black"/>
                </a:solidFill>
                <a:latin typeface="ＭＳ Ｐゴシック" panose="020B0600070205080204" pitchFamily="50" charset="-128"/>
                <a:cs typeface="Meiryo UI" panose="020B0604030504040204" pitchFamily="50" charset="-128"/>
              </a:rPr>
              <a:t>○大阪市内は大阪市、大阪市外は大阪府</a:t>
            </a:r>
            <a:r>
              <a:rPr lang="ja-JP" altLang="en-US" sz="900" dirty="0" smtClean="0">
                <a:solidFill>
                  <a:prstClr val="black"/>
                </a:solidFill>
                <a:latin typeface="ＭＳ Ｐゴシック" panose="020B0600070205080204" pitchFamily="50" charset="-128"/>
                <a:cs typeface="Meiryo UI" panose="020B0604030504040204" pitchFamily="50" charset="-128"/>
              </a:rPr>
              <a:t>という</a:t>
            </a:r>
            <a:endParaRPr lang="en-US" altLang="ja-JP" sz="900" dirty="0" smtClean="0">
              <a:solidFill>
                <a:prstClr val="black"/>
              </a:solidFill>
              <a:latin typeface="ＭＳ Ｐゴシック" panose="020B0600070205080204" pitchFamily="50" charset="-128"/>
              <a:cs typeface="Meiryo UI" panose="020B0604030504040204" pitchFamily="50" charset="-128"/>
            </a:endParaRPr>
          </a:p>
          <a:p>
            <a:r>
              <a:rPr lang="en-US" altLang="ja-JP" sz="900" dirty="0">
                <a:solidFill>
                  <a:prstClr val="black"/>
                </a:solidFill>
                <a:latin typeface="ＭＳ Ｐゴシック" panose="020B0600070205080204" pitchFamily="50" charset="-128"/>
                <a:cs typeface="Meiryo UI" panose="020B0604030504040204" pitchFamily="50" charset="-128"/>
              </a:rPr>
              <a:t> </a:t>
            </a:r>
            <a:r>
              <a:rPr lang="en-US" altLang="ja-JP" sz="900" dirty="0" smtClean="0">
                <a:solidFill>
                  <a:prstClr val="black"/>
                </a:solidFill>
                <a:latin typeface="ＭＳ Ｐゴシック" panose="020B0600070205080204" pitchFamily="50" charset="-128"/>
                <a:cs typeface="Meiryo UI" panose="020B0604030504040204" pitchFamily="50" charset="-128"/>
              </a:rPr>
              <a:t>  </a:t>
            </a:r>
            <a:r>
              <a:rPr lang="ja-JP" altLang="en-US" sz="900" dirty="0" smtClean="0">
                <a:solidFill>
                  <a:prstClr val="black"/>
                </a:solidFill>
                <a:latin typeface="ＭＳ Ｐゴシック" panose="020B0600070205080204" pitchFamily="50" charset="-128"/>
                <a:cs typeface="Meiryo UI" panose="020B0604030504040204" pitchFamily="50" charset="-128"/>
              </a:rPr>
              <a:t>役割</a:t>
            </a:r>
            <a:r>
              <a:rPr lang="ja-JP" altLang="en-US" sz="900" dirty="0">
                <a:solidFill>
                  <a:prstClr val="black"/>
                </a:solidFill>
                <a:latin typeface="ＭＳ Ｐゴシック" panose="020B0600070205080204" pitchFamily="50" charset="-128"/>
                <a:cs typeface="Meiryo UI" panose="020B0604030504040204" pitchFamily="50" charset="-128"/>
              </a:rPr>
              <a:t>分担が固定化し</a:t>
            </a:r>
            <a:r>
              <a:rPr lang="ja-JP" altLang="en-US" sz="900" dirty="0" smtClean="0">
                <a:solidFill>
                  <a:prstClr val="black"/>
                </a:solidFill>
                <a:latin typeface="ＭＳ Ｐゴシック" panose="020B0600070205080204" pitchFamily="50" charset="-128"/>
                <a:cs typeface="Meiryo UI" panose="020B0604030504040204" pitchFamily="50" charset="-128"/>
              </a:rPr>
              <a:t>ていた</a:t>
            </a:r>
            <a:endParaRPr lang="en-US" altLang="ja-JP" sz="900" dirty="0">
              <a:solidFill>
                <a:prstClr val="black"/>
              </a:solidFill>
              <a:latin typeface="ＭＳ Ｐゴシック" panose="020B0600070205080204" pitchFamily="50" charset="-128"/>
              <a:cs typeface="Meiryo UI" panose="020B0604030504040204" pitchFamily="50" charset="-128"/>
            </a:endParaRPr>
          </a:p>
          <a:p>
            <a:endParaRPr lang="en-US" altLang="ja-JP" sz="500" dirty="0">
              <a:solidFill>
                <a:prstClr val="black"/>
              </a:solidFill>
              <a:latin typeface="ＭＳ Ｐゴシック" panose="020B0600070205080204" pitchFamily="50" charset="-128"/>
              <a:cs typeface="Meiryo UI" panose="020B0604030504040204" pitchFamily="50" charset="-128"/>
            </a:endParaRPr>
          </a:p>
          <a:p>
            <a:r>
              <a:rPr lang="ja-JP" altLang="en-US" sz="900" dirty="0">
                <a:solidFill>
                  <a:prstClr val="black"/>
                </a:solidFill>
                <a:latin typeface="ＭＳ Ｐゴシック" panose="020B0600070205080204" pitchFamily="50" charset="-128"/>
                <a:cs typeface="Meiryo UI" panose="020B0604030504040204" pitchFamily="50" charset="-128"/>
              </a:rPr>
              <a:t>○大阪府と大阪市がそれぞれの考え方で</a:t>
            </a:r>
            <a:r>
              <a:rPr lang="ja-JP" altLang="en-US" sz="900" dirty="0" smtClean="0">
                <a:solidFill>
                  <a:prstClr val="black"/>
                </a:solidFill>
                <a:latin typeface="ＭＳ Ｐゴシック" panose="020B0600070205080204" pitchFamily="50" charset="-128"/>
                <a:cs typeface="Meiryo UI" panose="020B0604030504040204" pitchFamily="50" charset="-128"/>
              </a:rPr>
              <a:t>取り組</a:t>
            </a:r>
            <a:endParaRPr lang="en-US" altLang="ja-JP" sz="900" dirty="0" smtClean="0">
              <a:solidFill>
                <a:prstClr val="black"/>
              </a:solidFill>
              <a:latin typeface="ＭＳ Ｐゴシック" panose="020B0600070205080204" pitchFamily="50" charset="-128"/>
              <a:cs typeface="Meiryo UI" panose="020B0604030504040204" pitchFamily="50" charset="-128"/>
            </a:endParaRPr>
          </a:p>
          <a:p>
            <a:r>
              <a:rPr lang="en-US" altLang="ja-JP" sz="900" dirty="0">
                <a:solidFill>
                  <a:prstClr val="black"/>
                </a:solidFill>
                <a:latin typeface="ＭＳ Ｐゴシック" panose="020B0600070205080204" pitchFamily="50" charset="-128"/>
                <a:cs typeface="Meiryo UI" panose="020B0604030504040204" pitchFamily="50" charset="-128"/>
              </a:rPr>
              <a:t> </a:t>
            </a:r>
            <a:r>
              <a:rPr lang="en-US" altLang="ja-JP" sz="900" dirty="0" smtClean="0">
                <a:solidFill>
                  <a:prstClr val="black"/>
                </a:solidFill>
                <a:latin typeface="ＭＳ Ｐゴシック" panose="020B0600070205080204" pitchFamily="50" charset="-128"/>
                <a:cs typeface="Meiryo UI" panose="020B0604030504040204" pitchFamily="50" charset="-128"/>
              </a:rPr>
              <a:t>  </a:t>
            </a:r>
            <a:r>
              <a:rPr lang="ja-JP" altLang="en-US" sz="900" dirty="0" err="1" smtClean="0">
                <a:solidFill>
                  <a:prstClr val="black"/>
                </a:solidFill>
                <a:latin typeface="ＭＳ Ｐゴシック" panose="020B0600070205080204" pitchFamily="50" charset="-128"/>
                <a:cs typeface="Meiryo UI" panose="020B0604030504040204" pitchFamily="50" charset="-128"/>
              </a:rPr>
              <a:t>んだ</a:t>
            </a:r>
            <a:r>
              <a:rPr lang="ja-JP" altLang="en-US" sz="900" dirty="0" smtClean="0">
                <a:solidFill>
                  <a:prstClr val="black"/>
                </a:solidFill>
                <a:latin typeface="ＭＳ Ｐゴシック" panose="020B0600070205080204" pitchFamily="50" charset="-128"/>
                <a:cs typeface="Meiryo UI" panose="020B0604030504040204" pitchFamily="50" charset="-128"/>
              </a:rPr>
              <a:t>結果</a:t>
            </a:r>
            <a:r>
              <a:rPr lang="ja-JP" altLang="en-US" sz="900" dirty="0">
                <a:solidFill>
                  <a:prstClr val="black"/>
                </a:solidFill>
                <a:latin typeface="ＭＳ Ｐゴシック" panose="020B0600070205080204" pitchFamily="50" charset="-128"/>
                <a:cs typeface="Meiryo UI" panose="020B0604030504040204" pitchFamily="50" charset="-128"/>
              </a:rPr>
              <a:t>、相乗効果を発揮できず</a:t>
            </a:r>
            <a:r>
              <a:rPr lang="ja-JP" altLang="en-US" sz="900" dirty="0" smtClean="0">
                <a:solidFill>
                  <a:prstClr val="black"/>
                </a:solidFill>
                <a:latin typeface="ＭＳ Ｐゴシック" panose="020B0600070205080204" pitchFamily="50" charset="-128"/>
                <a:cs typeface="Meiryo UI" panose="020B0604030504040204" pitchFamily="50" charset="-128"/>
              </a:rPr>
              <a:t>、</a:t>
            </a:r>
            <a:r>
              <a:rPr lang="en-US" altLang="ja-JP" sz="900" dirty="0" smtClean="0">
                <a:solidFill>
                  <a:prstClr val="black"/>
                </a:solidFill>
                <a:latin typeface="ＭＳ Ｐゴシック" panose="020B0600070205080204" pitchFamily="50" charset="-128"/>
                <a:cs typeface="Meiryo UI" panose="020B0604030504040204" pitchFamily="50" charset="-128"/>
              </a:rPr>
              <a:t> </a:t>
            </a:r>
            <a:r>
              <a:rPr lang="ja-JP" altLang="en-US" sz="900" dirty="0" smtClean="0">
                <a:solidFill>
                  <a:prstClr val="black"/>
                </a:solidFill>
                <a:latin typeface="ＭＳ Ｐゴシック" panose="020B0600070205080204" pitchFamily="50" charset="-128"/>
                <a:cs typeface="Meiryo UI" panose="020B0604030504040204" pitchFamily="50" charset="-128"/>
              </a:rPr>
              <a:t>大阪</a:t>
            </a:r>
            <a:r>
              <a:rPr lang="ja-JP" altLang="en-US" sz="900" dirty="0">
                <a:solidFill>
                  <a:prstClr val="black"/>
                </a:solidFill>
                <a:latin typeface="ＭＳ Ｐゴシック" panose="020B0600070205080204" pitchFamily="50" charset="-128"/>
                <a:cs typeface="Meiryo UI" panose="020B0604030504040204" pitchFamily="50" charset="-128"/>
              </a:rPr>
              <a:t>の</a:t>
            </a:r>
            <a:r>
              <a:rPr lang="ja-JP" altLang="en-US" sz="900" dirty="0" smtClean="0">
                <a:solidFill>
                  <a:prstClr val="black"/>
                </a:solidFill>
                <a:latin typeface="ＭＳ Ｐゴシック" panose="020B0600070205080204" pitchFamily="50" charset="-128"/>
                <a:cs typeface="Meiryo UI" panose="020B0604030504040204" pitchFamily="50" charset="-128"/>
              </a:rPr>
              <a:t>強</a:t>
            </a:r>
            <a:endParaRPr lang="en-US" altLang="ja-JP" sz="900" dirty="0" smtClean="0">
              <a:solidFill>
                <a:prstClr val="black"/>
              </a:solidFill>
              <a:latin typeface="ＭＳ Ｐゴシック" panose="020B0600070205080204" pitchFamily="50" charset="-128"/>
              <a:cs typeface="Meiryo UI" panose="020B0604030504040204" pitchFamily="50" charset="-128"/>
            </a:endParaRPr>
          </a:p>
          <a:p>
            <a:r>
              <a:rPr lang="en-US" altLang="ja-JP" sz="900" dirty="0">
                <a:solidFill>
                  <a:prstClr val="black"/>
                </a:solidFill>
                <a:latin typeface="ＭＳ Ｐゴシック" panose="020B0600070205080204" pitchFamily="50" charset="-128"/>
                <a:cs typeface="Meiryo UI" panose="020B0604030504040204" pitchFamily="50" charset="-128"/>
              </a:rPr>
              <a:t> </a:t>
            </a:r>
            <a:r>
              <a:rPr lang="en-US" altLang="ja-JP" sz="900" dirty="0" smtClean="0">
                <a:solidFill>
                  <a:prstClr val="black"/>
                </a:solidFill>
                <a:latin typeface="ＭＳ Ｐゴシック" panose="020B0600070205080204" pitchFamily="50" charset="-128"/>
                <a:cs typeface="Meiryo UI" panose="020B0604030504040204" pitchFamily="50" charset="-128"/>
              </a:rPr>
              <a:t>  </a:t>
            </a:r>
            <a:r>
              <a:rPr lang="ja-JP" altLang="en-US" sz="900" dirty="0" smtClean="0">
                <a:solidFill>
                  <a:prstClr val="black"/>
                </a:solidFill>
                <a:latin typeface="ＭＳ Ｐゴシック" panose="020B0600070205080204" pitchFamily="50" charset="-128"/>
                <a:cs typeface="Meiryo UI" panose="020B0604030504040204" pitchFamily="50" charset="-128"/>
              </a:rPr>
              <a:t>み</a:t>
            </a:r>
            <a:r>
              <a:rPr lang="ja-JP" altLang="en-US" sz="900" dirty="0">
                <a:solidFill>
                  <a:prstClr val="black"/>
                </a:solidFill>
                <a:latin typeface="ＭＳ Ｐゴシック" panose="020B0600070205080204" pitchFamily="50" charset="-128"/>
                <a:cs typeface="Meiryo UI" panose="020B0604030504040204" pitchFamily="50" charset="-128"/>
              </a:rPr>
              <a:t>を</a:t>
            </a:r>
            <a:r>
              <a:rPr lang="ja-JP" altLang="en-US" sz="900" dirty="0" smtClean="0">
                <a:solidFill>
                  <a:prstClr val="black"/>
                </a:solidFill>
                <a:latin typeface="ＭＳ Ｐゴシック" panose="020B0600070205080204" pitchFamily="50" charset="-128"/>
                <a:cs typeface="Meiryo UI" panose="020B0604030504040204" pitchFamily="50" charset="-128"/>
              </a:rPr>
              <a:t>十分活かせなかった</a:t>
            </a:r>
            <a:endParaRPr lang="ja-JP" altLang="en-US" sz="900" dirty="0">
              <a:solidFill>
                <a:prstClr val="black"/>
              </a:solidFill>
              <a:latin typeface="ＭＳ Ｐゴシック" panose="020B0600070205080204" pitchFamily="50" charset="-128"/>
              <a:cs typeface="Meiryo UI" panose="020B0604030504040204" pitchFamily="50" charset="-128"/>
            </a:endParaRPr>
          </a:p>
        </p:txBody>
      </p:sp>
      <p:sp>
        <p:nvSpPr>
          <p:cNvPr id="39" name="角丸四角形 38"/>
          <p:cNvSpPr/>
          <p:nvPr/>
        </p:nvSpPr>
        <p:spPr>
          <a:xfrm>
            <a:off x="3582831" y="4944944"/>
            <a:ext cx="2655335" cy="1076344"/>
          </a:xfrm>
          <a:prstGeom prst="roundRect">
            <a:avLst>
              <a:gd name="adj" fmla="val 8090"/>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900" dirty="0">
                <a:solidFill>
                  <a:prstClr val="black"/>
                </a:solidFill>
                <a:latin typeface="ＭＳ Ｐゴシック" panose="020B0600070205080204" pitchFamily="50" charset="-128"/>
                <a:cs typeface="Meiryo UI" panose="020B0604030504040204" pitchFamily="50" charset="-128"/>
              </a:rPr>
              <a:t>○知事と市長の方針が一致したことで、</a:t>
            </a:r>
            <a:r>
              <a:rPr lang="ja-JP" altLang="en-US" sz="900" dirty="0" smtClean="0">
                <a:solidFill>
                  <a:prstClr val="black"/>
                </a:solidFill>
                <a:latin typeface="ＭＳ Ｐゴシック" panose="020B0600070205080204" pitchFamily="50" charset="-128"/>
                <a:cs typeface="Meiryo UI" panose="020B0604030504040204" pitchFamily="50" charset="-128"/>
              </a:rPr>
              <a:t>大阪府と</a:t>
            </a:r>
            <a:endParaRPr lang="en-US" altLang="ja-JP" sz="900" dirty="0" smtClean="0">
              <a:solidFill>
                <a:prstClr val="black"/>
              </a:solidFill>
              <a:latin typeface="ＭＳ Ｐゴシック" panose="020B0600070205080204" pitchFamily="50" charset="-128"/>
              <a:cs typeface="Meiryo UI" panose="020B0604030504040204" pitchFamily="50" charset="-128"/>
            </a:endParaRPr>
          </a:p>
          <a:p>
            <a:r>
              <a:rPr lang="en-US" altLang="ja-JP" sz="900" dirty="0">
                <a:solidFill>
                  <a:prstClr val="black"/>
                </a:solidFill>
                <a:latin typeface="ＭＳ Ｐゴシック" panose="020B0600070205080204" pitchFamily="50" charset="-128"/>
                <a:cs typeface="Meiryo UI" panose="020B0604030504040204" pitchFamily="50" charset="-128"/>
              </a:rPr>
              <a:t> </a:t>
            </a:r>
            <a:r>
              <a:rPr lang="en-US" altLang="ja-JP" sz="900" dirty="0" smtClean="0">
                <a:solidFill>
                  <a:prstClr val="black"/>
                </a:solidFill>
                <a:latin typeface="ＭＳ Ｐゴシック" panose="020B0600070205080204" pitchFamily="50" charset="-128"/>
                <a:cs typeface="Meiryo UI" panose="020B0604030504040204" pitchFamily="50" charset="-128"/>
              </a:rPr>
              <a:t>  </a:t>
            </a:r>
            <a:r>
              <a:rPr lang="ja-JP" altLang="en-US" sz="900" dirty="0" smtClean="0">
                <a:solidFill>
                  <a:prstClr val="black"/>
                </a:solidFill>
                <a:latin typeface="ＭＳ Ｐゴシック" panose="020B0600070205080204" pitchFamily="50" charset="-128"/>
                <a:cs typeface="Meiryo UI" panose="020B0604030504040204" pitchFamily="50" charset="-128"/>
              </a:rPr>
              <a:t>大阪市</a:t>
            </a:r>
            <a:r>
              <a:rPr lang="ja-JP" altLang="en-US" sz="900" dirty="0">
                <a:solidFill>
                  <a:prstClr val="black"/>
                </a:solidFill>
                <a:latin typeface="ＭＳ Ｐゴシック" panose="020B0600070205080204" pitchFamily="50" charset="-128"/>
                <a:cs typeface="Meiryo UI" panose="020B0604030504040204" pitchFamily="50" charset="-128"/>
              </a:rPr>
              <a:t>の協議・連携が進み、戦略の</a:t>
            </a:r>
            <a:r>
              <a:rPr lang="ja-JP" altLang="en-US" sz="900" dirty="0" smtClean="0">
                <a:solidFill>
                  <a:prstClr val="black"/>
                </a:solidFill>
                <a:latin typeface="ＭＳ Ｐゴシック" panose="020B0600070205080204" pitchFamily="50" charset="-128"/>
                <a:cs typeface="Meiryo UI" panose="020B0604030504040204" pitchFamily="50" charset="-128"/>
              </a:rPr>
              <a:t>一本化や</a:t>
            </a:r>
            <a:endParaRPr lang="en-US" altLang="ja-JP" sz="900" dirty="0" smtClean="0">
              <a:solidFill>
                <a:prstClr val="black"/>
              </a:solidFill>
              <a:latin typeface="ＭＳ Ｐゴシック" panose="020B0600070205080204" pitchFamily="50" charset="-128"/>
              <a:cs typeface="Meiryo UI" panose="020B0604030504040204" pitchFamily="50" charset="-128"/>
            </a:endParaRPr>
          </a:p>
          <a:p>
            <a:r>
              <a:rPr lang="en-US" altLang="ja-JP" sz="900" dirty="0">
                <a:solidFill>
                  <a:prstClr val="black"/>
                </a:solidFill>
                <a:latin typeface="ＭＳ Ｐゴシック" panose="020B0600070205080204" pitchFamily="50" charset="-128"/>
                <a:cs typeface="Meiryo UI" panose="020B0604030504040204" pitchFamily="50" charset="-128"/>
              </a:rPr>
              <a:t> </a:t>
            </a:r>
            <a:r>
              <a:rPr lang="en-US" altLang="ja-JP" sz="900" dirty="0" smtClean="0">
                <a:solidFill>
                  <a:prstClr val="black"/>
                </a:solidFill>
                <a:latin typeface="ＭＳ Ｐゴシック" panose="020B0600070205080204" pitchFamily="50" charset="-128"/>
                <a:cs typeface="Meiryo UI" panose="020B0604030504040204" pitchFamily="50" charset="-128"/>
              </a:rPr>
              <a:t>  </a:t>
            </a:r>
            <a:r>
              <a:rPr lang="ja-JP" altLang="en-US" sz="900" dirty="0" smtClean="0">
                <a:solidFill>
                  <a:prstClr val="black"/>
                </a:solidFill>
                <a:latin typeface="ＭＳ Ｐゴシック" panose="020B0600070205080204" pitchFamily="50" charset="-128"/>
                <a:cs typeface="Meiryo UI" panose="020B0604030504040204" pitchFamily="50" charset="-128"/>
              </a:rPr>
              <a:t>二重行政</a:t>
            </a:r>
            <a:r>
              <a:rPr lang="ja-JP" altLang="en-US" sz="900" dirty="0">
                <a:solidFill>
                  <a:prstClr val="black"/>
                </a:solidFill>
                <a:latin typeface="ＭＳ Ｐゴシック" panose="020B0600070205080204" pitchFamily="50" charset="-128"/>
                <a:cs typeface="Meiryo UI" panose="020B0604030504040204" pitchFamily="50" charset="-128"/>
              </a:rPr>
              <a:t>の解消が一定</a:t>
            </a:r>
            <a:r>
              <a:rPr lang="ja-JP" altLang="en-US" sz="900" dirty="0" smtClean="0">
                <a:solidFill>
                  <a:prstClr val="black"/>
                </a:solidFill>
                <a:latin typeface="ＭＳ Ｐゴシック" panose="020B0600070205080204" pitchFamily="50" charset="-128"/>
                <a:cs typeface="Meiryo UI" panose="020B0604030504040204" pitchFamily="50" charset="-128"/>
              </a:rPr>
              <a:t>進んでいる</a:t>
            </a:r>
            <a:endParaRPr lang="en-US" altLang="ja-JP" sz="900" dirty="0">
              <a:solidFill>
                <a:prstClr val="black"/>
              </a:solidFill>
              <a:latin typeface="ＭＳ Ｐゴシック" panose="020B0600070205080204" pitchFamily="50" charset="-128"/>
              <a:cs typeface="Meiryo UI" panose="020B0604030504040204" pitchFamily="50" charset="-128"/>
            </a:endParaRPr>
          </a:p>
          <a:p>
            <a:endParaRPr lang="en-US" altLang="ja-JP" sz="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（例</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）・成長戦略の一本化　・研究機関等の統合</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・大阪観光局・大阪産業局の創設</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・万博と</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の誘致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等</a:t>
            </a:r>
          </a:p>
        </p:txBody>
      </p:sp>
      <p:sp>
        <p:nvSpPr>
          <p:cNvPr id="40" name="角丸四角形 39"/>
          <p:cNvSpPr/>
          <p:nvPr/>
        </p:nvSpPr>
        <p:spPr>
          <a:xfrm>
            <a:off x="6701957" y="4687709"/>
            <a:ext cx="2660781" cy="1333579"/>
          </a:xfrm>
          <a:prstGeom prst="roundRect">
            <a:avLst>
              <a:gd name="adj" fmla="val 8090"/>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5725" indent="-85725">
              <a:tabLst>
                <a:tab pos="85725" algn="l"/>
              </a:tabLst>
            </a:pPr>
            <a:r>
              <a:rPr lang="ja-JP" altLang="en-US" sz="900" dirty="0">
                <a:solidFill>
                  <a:prstClr val="black"/>
                </a:solidFill>
                <a:latin typeface="ＭＳ Ｐゴシック" panose="020B0600070205080204" pitchFamily="50" charset="-128"/>
                <a:cs typeface="Meiryo UI" panose="020B0604030504040204" pitchFamily="50" charset="-128"/>
              </a:rPr>
              <a:t>○広域と基礎の役割分担が徹底され、</a:t>
            </a:r>
            <a:r>
              <a:rPr lang="ja-JP" altLang="en-US" sz="900" dirty="0" smtClean="0">
                <a:solidFill>
                  <a:prstClr val="black"/>
                </a:solidFill>
                <a:latin typeface="ＭＳ Ｐゴシック" panose="020B0600070205080204" pitchFamily="50" charset="-128"/>
                <a:cs typeface="Meiryo UI" panose="020B0604030504040204" pitchFamily="50" charset="-128"/>
              </a:rPr>
              <a:t>広域機能</a:t>
            </a:r>
            <a:endParaRPr lang="en-US" altLang="ja-JP" sz="900" dirty="0" smtClean="0">
              <a:solidFill>
                <a:prstClr val="black"/>
              </a:solidFill>
              <a:latin typeface="ＭＳ Ｐゴシック" panose="020B0600070205080204" pitchFamily="50" charset="-128"/>
              <a:cs typeface="Meiryo UI" panose="020B0604030504040204" pitchFamily="50" charset="-128"/>
            </a:endParaRPr>
          </a:p>
          <a:p>
            <a:pPr marL="85725" indent="-85725">
              <a:tabLst>
                <a:tab pos="85725" algn="l"/>
              </a:tabLst>
            </a:pPr>
            <a:r>
              <a:rPr lang="ja-JP" altLang="en-US" sz="900" dirty="0" smtClean="0">
                <a:solidFill>
                  <a:prstClr val="black"/>
                </a:solidFill>
                <a:latin typeface="ＭＳ Ｐゴシック" panose="020B0600070205080204" pitchFamily="50" charset="-128"/>
                <a:cs typeface="Meiryo UI" panose="020B0604030504040204" pitchFamily="50" charset="-128"/>
              </a:rPr>
              <a:t>　 が大阪府</a:t>
            </a:r>
            <a:r>
              <a:rPr lang="ja-JP" altLang="en-US" sz="900" dirty="0">
                <a:solidFill>
                  <a:prstClr val="black"/>
                </a:solidFill>
                <a:latin typeface="ＭＳ Ｐゴシック" panose="020B0600070205080204" pitchFamily="50" charset="-128"/>
                <a:cs typeface="Meiryo UI" panose="020B0604030504040204" pitchFamily="50" charset="-128"/>
              </a:rPr>
              <a:t>に一元化</a:t>
            </a:r>
            <a:r>
              <a:rPr lang="ja-JP" altLang="en-US" sz="900" dirty="0" smtClean="0">
                <a:solidFill>
                  <a:prstClr val="black"/>
                </a:solidFill>
                <a:latin typeface="ＭＳ Ｐゴシック" panose="020B0600070205080204" pitchFamily="50" charset="-128"/>
                <a:cs typeface="Meiryo UI" panose="020B0604030504040204" pitchFamily="50" charset="-128"/>
              </a:rPr>
              <a:t>され</a:t>
            </a:r>
            <a:r>
              <a:rPr lang="ja-JP" altLang="en-US" sz="900" dirty="0">
                <a:solidFill>
                  <a:prstClr val="black"/>
                </a:solidFill>
                <a:latin typeface="ＭＳ Ｐゴシック" panose="020B0600070205080204" pitchFamily="50" charset="-128"/>
                <a:cs typeface="Meiryo UI" panose="020B0604030504040204" pitchFamily="50" charset="-128"/>
              </a:rPr>
              <a:t>る</a:t>
            </a:r>
            <a:endParaRPr lang="en-US" altLang="ja-JP" sz="900" dirty="0">
              <a:solidFill>
                <a:prstClr val="black"/>
              </a:solidFill>
              <a:latin typeface="ＭＳ Ｐゴシック" panose="020B0600070205080204" pitchFamily="50" charset="-128"/>
              <a:cs typeface="Meiryo UI" panose="020B0604030504040204" pitchFamily="50" charset="-128"/>
            </a:endParaRPr>
          </a:p>
          <a:p>
            <a:r>
              <a:rPr lang="ja-JP" altLang="en-US" sz="900" dirty="0">
                <a:solidFill>
                  <a:prstClr val="black"/>
                </a:solidFill>
                <a:latin typeface="ＭＳ Ｐゴシック" panose="020B0600070205080204" pitchFamily="50" charset="-128"/>
                <a:cs typeface="Meiryo UI" panose="020B0604030504040204" pitchFamily="50" charset="-128"/>
              </a:rPr>
              <a:t>　</a:t>
            </a:r>
            <a:r>
              <a:rPr lang="ja-JP" altLang="en-US" sz="900" dirty="0" smtClean="0">
                <a:solidFill>
                  <a:prstClr val="black"/>
                </a:solidFill>
                <a:latin typeface="ＭＳ Ｐゴシック" panose="020B0600070205080204" pitchFamily="50" charset="-128"/>
                <a:cs typeface="Meiryo UI" panose="020B0604030504040204" pitchFamily="50" charset="-128"/>
              </a:rPr>
              <a:t>　（</a:t>
            </a:r>
            <a:r>
              <a:rPr lang="ja-JP" altLang="en-US" sz="900" dirty="0">
                <a:solidFill>
                  <a:prstClr val="black"/>
                </a:solidFill>
                <a:latin typeface="ＭＳ Ｐゴシック" panose="020B0600070205080204" pitchFamily="50" charset="-128"/>
                <a:cs typeface="Meiryo UI" panose="020B0604030504040204" pitchFamily="50" charset="-128"/>
              </a:rPr>
              <a:t>二重行政が制度的に解消）</a:t>
            </a:r>
            <a:endParaRPr lang="en-US" altLang="ja-JP" sz="900" dirty="0">
              <a:solidFill>
                <a:prstClr val="black"/>
              </a:solidFill>
              <a:latin typeface="ＭＳ Ｐゴシック" panose="020B0600070205080204" pitchFamily="50" charset="-128"/>
              <a:cs typeface="Meiryo UI" panose="020B0604030504040204" pitchFamily="50" charset="-128"/>
            </a:endParaRPr>
          </a:p>
          <a:p>
            <a:endParaRPr lang="en-US" altLang="ja-JP" sz="500" dirty="0">
              <a:solidFill>
                <a:prstClr val="black"/>
              </a:solidFill>
              <a:latin typeface="ＭＳ Ｐゴシック" panose="020B0600070205080204" pitchFamily="50" charset="-128"/>
              <a:cs typeface="Meiryo UI" panose="020B0604030504040204" pitchFamily="50" charset="-128"/>
            </a:endParaRPr>
          </a:p>
          <a:p>
            <a:r>
              <a:rPr lang="ja-JP" altLang="en-US" sz="900" dirty="0">
                <a:solidFill>
                  <a:prstClr val="black"/>
                </a:solidFill>
                <a:latin typeface="ＭＳ Ｐゴシック" panose="020B0600070205080204" pitchFamily="50" charset="-128"/>
                <a:cs typeface="Meiryo UI" panose="020B0604030504040204" pitchFamily="50" charset="-128"/>
              </a:rPr>
              <a:t>○司令塔機能が一本化され、責任主体の</a:t>
            </a:r>
            <a:r>
              <a:rPr lang="ja-JP" altLang="en-US" sz="900" dirty="0" smtClean="0">
                <a:solidFill>
                  <a:prstClr val="black"/>
                </a:solidFill>
                <a:latin typeface="ＭＳ Ｐゴシック" panose="020B0600070205080204" pitchFamily="50" charset="-128"/>
                <a:cs typeface="Meiryo UI" panose="020B0604030504040204" pitchFamily="50" charset="-128"/>
              </a:rPr>
              <a:t>明確</a:t>
            </a:r>
            <a:endParaRPr lang="en-US" altLang="ja-JP" sz="900" dirty="0" smtClean="0">
              <a:solidFill>
                <a:prstClr val="black"/>
              </a:solidFill>
              <a:latin typeface="ＭＳ Ｐゴシック" panose="020B0600070205080204" pitchFamily="50" charset="-128"/>
              <a:cs typeface="Meiryo UI" panose="020B0604030504040204" pitchFamily="50" charset="-128"/>
            </a:endParaRPr>
          </a:p>
          <a:p>
            <a:r>
              <a:rPr lang="en-US" altLang="ja-JP" sz="900" dirty="0">
                <a:solidFill>
                  <a:prstClr val="black"/>
                </a:solidFill>
                <a:latin typeface="ＭＳ Ｐゴシック" panose="020B0600070205080204" pitchFamily="50" charset="-128"/>
                <a:cs typeface="Meiryo UI" panose="020B0604030504040204" pitchFamily="50" charset="-128"/>
              </a:rPr>
              <a:t> </a:t>
            </a:r>
            <a:r>
              <a:rPr lang="en-US" altLang="ja-JP" sz="900" dirty="0" smtClean="0">
                <a:solidFill>
                  <a:prstClr val="black"/>
                </a:solidFill>
                <a:latin typeface="ＭＳ Ｐゴシック" panose="020B0600070205080204" pitchFamily="50" charset="-128"/>
                <a:cs typeface="Meiryo UI" panose="020B0604030504040204" pitchFamily="50" charset="-128"/>
              </a:rPr>
              <a:t>  </a:t>
            </a:r>
            <a:r>
              <a:rPr lang="ja-JP" altLang="en-US" sz="900" dirty="0" smtClean="0">
                <a:solidFill>
                  <a:prstClr val="black"/>
                </a:solidFill>
                <a:latin typeface="ＭＳ Ｐゴシック" panose="020B0600070205080204" pitchFamily="50" charset="-128"/>
                <a:cs typeface="Meiryo UI" panose="020B0604030504040204" pitchFamily="50" charset="-128"/>
              </a:rPr>
              <a:t>化ととも</a:t>
            </a:r>
            <a:r>
              <a:rPr lang="ja-JP" altLang="en-US" sz="900" dirty="0">
                <a:solidFill>
                  <a:prstClr val="black"/>
                </a:solidFill>
                <a:latin typeface="ＭＳ Ｐゴシック" panose="020B0600070205080204" pitchFamily="50" charset="-128"/>
                <a:cs typeface="Meiryo UI" panose="020B0604030504040204" pitchFamily="50" charset="-128"/>
              </a:rPr>
              <a:t>に、ソフト・ハード一体となった</a:t>
            </a:r>
            <a:r>
              <a:rPr lang="ja-JP" altLang="en-US" sz="900" dirty="0" smtClean="0">
                <a:solidFill>
                  <a:prstClr val="black"/>
                </a:solidFill>
                <a:latin typeface="ＭＳ Ｐゴシック" panose="020B0600070205080204" pitchFamily="50" charset="-128"/>
                <a:cs typeface="Meiryo UI" panose="020B0604030504040204" pitchFamily="50" charset="-128"/>
              </a:rPr>
              <a:t>施策展</a:t>
            </a:r>
            <a:endParaRPr lang="en-US" altLang="ja-JP" sz="900" dirty="0" smtClean="0">
              <a:solidFill>
                <a:prstClr val="black"/>
              </a:solidFill>
              <a:latin typeface="ＭＳ Ｐゴシック" panose="020B0600070205080204" pitchFamily="50" charset="-128"/>
              <a:cs typeface="Meiryo UI" panose="020B0604030504040204" pitchFamily="50" charset="-128"/>
            </a:endParaRPr>
          </a:p>
          <a:p>
            <a:r>
              <a:rPr lang="en-US" altLang="ja-JP" sz="900" dirty="0">
                <a:solidFill>
                  <a:prstClr val="black"/>
                </a:solidFill>
                <a:latin typeface="ＭＳ Ｐゴシック" panose="020B0600070205080204" pitchFamily="50" charset="-128"/>
                <a:cs typeface="Meiryo UI" panose="020B0604030504040204" pitchFamily="50" charset="-128"/>
              </a:rPr>
              <a:t> </a:t>
            </a:r>
            <a:r>
              <a:rPr lang="en-US" altLang="ja-JP" sz="900" dirty="0" smtClean="0">
                <a:solidFill>
                  <a:prstClr val="black"/>
                </a:solidFill>
                <a:latin typeface="ＭＳ Ｐゴシック" panose="020B0600070205080204" pitchFamily="50" charset="-128"/>
                <a:cs typeface="Meiryo UI" panose="020B0604030504040204" pitchFamily="50" charset="-128"/>
              </a:rPr>
              <a:t>  </a:t>
            </a:r>
            <a:r>
              <a:rPr lang="ja-JP" altLang="en-US" sz="900" dirty="0" smtClean="0">
                <a:solidFill>
                  <a:prstClr val="black"/>
                </a:solidFill>
                <a:latin typeface="ＭＳ Ｐゴシック" panose="020B0600070205080204" pitchFamily="50" charset="-128"/>
                <a:cs typeface="Meiryo UI" panose="020B0604030504040204" pitchFamily="50" charset="-128"/>
              </a:rPr>
              <a:t>開</a:t>
            </a:r>
            <a:r>
              <a:rPr lang="ja-JP" altLang="en-US" sz="900" dirty="0">
                <a:solidFill>
                  <a:prstClr val="black"/>
                </a:solidFill>
                <a:latin typeface="ＭＳ Ｐゴシック" panose="020B0600070205080204" pitchFamily="50" charset="-128"/>
                <a:cs typeface="Meiryo UI" panose="020B0604030504040204" pitchFamily="50" charset="-128"/>
              </a:rPr>
              <a:t>や</a:t>
            </a:r>
            <a:r>
              <a:rPr lang="ja-JP" altLang="en-US" sz="900" dirty="0" smtClean="0">
                <a:solidFill>
                  <a:prstClr val="black"/>
                </a:solidFill>
                <a:latin typeface="ＭＳ Ｐゴシック" panose="020B0600070205080204" pitchFamily="50" charset="-128"/>
                <a:cs typeface="Meiryo UI" panose="020B0604030504040204" pitchFamily="50" charset="-128"/>
              </a:rPr>
              <a:t>広域資源</a:t>
            </a:r>
            <a:r>
              <a:rPr lang="ja-JP" altLang="en-US" sz="900" dirty="0">
                <a:solidFill>
                  <a:prstClr val="black"/>
                </a:solidFill>
                <a:latin typeface="ＭＳ Ｐゴシック" panose="020B0600070205080204" pitchFamily="50" charset="-128"/>
                <a:cs typeface="Meiryo UI" panose="020B0604030504040204" pitchFamily="50" charset="-128"/>
              </a:rPr>
              <a:t>の最適化等、迅速・</a:t>
            </a:r>
            <a:r>
              <a:rPr lang="ja-JP" altLang="en-US" sz="900" dirty="0" smtClean="0">
                <a:solidFill>
                  <a:prstClr val="black"/>
                </a:solidFill>
                <a:latin typeface="ＭＳ Ｐゴシック" panose="020B0600070205080204" pitchFamily="50" charset="-128"/>
                <a:cs typeface="Meiryo UI" panose="020B0604030504040204" pitchFamily="50" charset="-128"/>
              </a:rPr>
              <a:t>強力</a:t>
            </a:r>
            <a:r>
              <a:rPr lang="ja-JP" altLang="en-US" sz="900" dirty="0">
                <a:solidFill>
                  <a:prstClr val="black"/>
                </a:solidFill>
                <a:latin typeface="ＭＳ Ｐゴシック" panose="020B0600070205080204" pitchFamily="50" charset="-128"/>
                <a:cs typeface="Meiryo UI" panose="020B0604030504040204" pitchFamily="50" charset="-128"/>
              </a:rPr>
              <a:t>・</a:t>
            </a:r>
            <a:r>
              <a:rPr lang="ja-JP" altLang="en-US" sz="900" dirty="0" smtClean="0">
                <a:solidFill>
                  <a:prstClr val="black"/>
                </a:solidFill>
                <a:latin typeface="ＭＳ Ｐゴシック" panose="020B0600070205080204" pitchFamily="50" charset="-128"/>
                <a:cs typeface="Meiryo UI" panose="020B0604030504040204" pitchFamily="50" charset="-128"/>
              </a:rPr>
              <a:t>効果</a:t>
            </a:r>
            <a:endParaRPr lang="en-US" altLang="ja-JP" sz="900" dirty="0" smtClean="0">
              <a:solidFill>
                <a:prstClr val="black"/>
              </a:solidFill>
              <a:latin typeface="ＭＳ Ｐゴシック" panose="020B0600070205080204" pitchFamily="50" charset="-128"/>
              <a:cs typeface="Meiryo UI" panose="020B0604030504040204" pitchFamily="50" charset="-128"/>
            </a:endParaRPr>
          </a:p>
          <a:p>
            <a:r>
              <a:rPr lang="en-US" altLang="ja-JP" sz="900" dirty="0">
                <a:solidFill>
                  <a:prstClr val="black"/>
                </a:solidFill>
                <a:latin typeface="ＭＳ Ｐゴシック" panose="020B0600070205080204" pitchFamily="50" charset="-128"/>
                <a:cs typeface="Meiryo UI" panose="020B0604030504040204" pitchFamily="50" charset="-128"/>
              </a:rPr>
              <a:t> </a:t>
            </a:r>
            <a:r>
              <a:rPr lang="en-US" altLang="ja-JP" sz="900" dirty="0" smtClean="0">
                <a:solidFill>
                  <a:prstClr val="black"/>
                </a:solidFill>
                <a:latin typeface="ＭＳ Ｐゴシック" panose="020B0600070205080204" pitchFamily="50" charset="-128"/>
                <a:cs typeface="Meiryo UI" panose="020B0604030504040204" pitchFamily="50" charset="-128"/>
              </a:rPr>
              <a:t>  </a:t>
            </a:r>
            <a:r>
              <a:rPr lang="ja-JP" altLang="en-US" sz="900" dirty="0" smtClean="0">
                <a:solidFill>
                  <a:prstClr val="black"/>
                </a:solidFill>
                <a:latin typeface="ＭＳ Ｐゴシック" panose="020B0600070205080204" pitchFamily="50" charset="-128"/>
                <a:cs typeface="Meiryo UI" panose="020B0604030504040204" pitchFamily="50" charset="-128"/>
              </a:rPr>
              <a:t>的</a:t>
            </a:r>
            <a:r>
              <a:rPr lang="ja-JP" altLang="en-US" sz="900" dirty="0">
                <a:solidFill>
                  <a:prstClr val="black"/>
                </a:solidFill>
                <a:latin typeface="ＭＳ Ｐゴシック" panose="020B0600070205080204" pitchFamily="50" charset="-128"/>
                <a:cs typeface="Meiryo UI" panose="020B0604030504040204" pitchFamily="50" charset="-128"/>
              </a:rPr>
              <a:t>な政策</a:t>
            </a:r>
            <a:r>
              <a:rPr lang="ja-JP" altLang="en-US" sz="900" dirty="0" smtClean="0">
                <a:solidFill>
                  <a:prstClr val="black"/>
                </a:solidFill>
                <a:latin typeface="ＭＳ Ｐゴシック" panose="020B0600070205080204" pitchFamily="50" charset="-128"/>
                <a:cs typeface="Meiryo UI" panose="020B0604030504040204" pitchFamily="50" charset="-128"/>
              </a:rPr>
              <a:t>展開</a:t>
            </a:r>
            <a:r>
              <a:rPr lang="ja-JP" altLang="en-US" sz="900" dirty="0">
                <a:solidFill>
                  <a:prstClr val="black"/>
                </a:solidFill>
                <a:latin typeface="ＭＳ Ｐゴシック" panose="020B0600070205080204" pitchFamily="50" charset="-128"/>
                <a:cs typeface="Meiryo UI" panose="020B0604030504040204" pitchFamily="50" charset="-128"/>
              </a:rPr>
              <a:t>が可能と</a:t>
            </a:r>
            <a:r>
              <a:rPr lang="ja-JP" altLang="en-US" sz="900" dirty="0" smtClean="0">
                <a:solidFill>
                  <a:prstClr val="black"/>
                </a:solidFill>
                <a:latin typeface="ＭＳ Ｐゴシック" panose="020B0600070205080204" pitchFamily="50" charset="-128"/>
                <a:cs typeface="Meiryo UI" panose="020B0604030504040204" pitchFamily="50" charset="-128"/>
              </a:rPr>
              <a:t>なる</a:t>
            </a:r>
            <a:endParaRPr lang="ja-JP" altLang="en-US" sz="900" dirty="0">
              <a:solidFill>
                <a:prstClr val="black"/>
              </a:solidFill>
              <a:latin typeface="ＭＳ Ｐゴシック" panose="020B0600070205080204" pitchFamily="50" charset="-128"/>
              <a:cs typeface="Meiryo UI" panose="020B0604030504040204" pitchFamily="50" charset="-128"/>
            </a:endParaRPr>
          </a:p>
        </p:txBody>
      </p:sp>
      <p:sp>
        <p:nvSpPr>
          <p:cNvPr id="41" name="二等辺三角形 40"/>
          <p:cNvSpPr/>
          <p:nvPr/>
        </p:nvSpPr>
        <p:spPr>
          <a:xfrm rot="5400000">
            <a:off x="5461863" y="2815384"/>
            <a:ext cx="2042475" cy="20049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30">
              <a:solidFill>
                <a:prstClr val="white"/>
              </a:solidFill>
            </a:endParaRPr>
          </a:p>
        </p:txBody>
      </p:sp>
      <p:sp>
        <p:nvSpPr>
          <p:cNvPr id="42" name="テキスト ボックス 41"/>
          <p:cNvSpPr txBox="1"/>
          <p:nvPr/>
        </p:nvSpPr>
        <p:spPr>
          <a:xfrm>
            <a:off x="9466395" y="19759"/>
            <a:ext cx="434723" cy="307777"/>
          </a:xfrm>
          <a:prstGeom prst="rect">
            <a:avLst/>
          </a:prstGeom>
          <a:noFill/>
        </p:spPr>
        <p:txBody>
          <a:bodyPr wrap="square" rtlCol="0">
            <a:spAutoFit/>
          </a:bodyPr>
          <a:lstStyle/>
          <a:p>
            <a:r>
              <a:rPr kumimoji="1" lang="ja-JP" altLang="en-US" sz="1400" dirty="0" smtClean="0"/>
              <a:t>２</a:t>
            </a:r>
            <a:endParaRPr kumimoji="1" lang="ja-JP" altLang="en-US" sz="1400" dirty="0"/>
          </a:p>
        </p:txBody>
      </p:sp>
      <p:sp>
        <p:nvSpPr>
          <p:cNvPr id="43" name="テキスト ボックス 42"/>
          <p:cNvSpPr txBox="1"/>
          <p:nvPr/>
        </p:nvSpPr>
        <p:spPr>
          <a:xfrm>
            <a:off x="458708" y="803156"/>
            <a:ext cx="9361041" cy="276999"/>
          </a:xfrm>
          <a:prstGeom prst="rect">
            <a:avLst/>
          </a:prstGeom>
          <a:noFill/>
        </p:spPr>
        <p:txBody>
          <a:bodyPr wrap="square" rtlCol="0">
            <a:spAutoFit/>
          </a:bodyPr>
          <a:lstStyle/>
          <a:p>
            <a:r>
              <a:rPr lang="ja-JP" altLang="en-US" sz="1200" dirty="0" smtClean="0">
                <a:latin typeface="+mn-ea"/>
              </a:rPr>
              <a:t>かつては連携が不十分であった広域機能に関し、現在は連携が進んでいるが、特別区制度では制度的に一元化</a:t>
            </a:r>
            <a:endParaRPr lang="en-US" altLang="ja-JP" sz="1200" dirty="0" smtClean="0">
              <a:latin typeface="+mn-ea"/>
            </a:endParaRPr>
          </a:p>
        </p:txBody>
      </p:sp>
    </p:spTree>
    <p:extLst>
      <p:ext uri="{BB962C8B-B14F-4D97-AF65-F5344CB8AC3E}">
        <p14:creationId xmlns:p14="http://schemas.microsoft.com/office/powerpoint/2010/main" val="2797227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p:cNvSpPr/>
          <p:nvPr/>
        </p:nvSpPr>
        <p:spPr>
          <a:xfrm>
            <a:off x="7348874" y="4629260"/>
            <a:ext cx="1738992" cy="553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30">
              <a:solidFill>
                <a:prstClr val="white"/>
              </a:solidFill>
            </a:endParaRPr>
          </a:p>
        </p:txBody>
      </p:sp>
      <p:sp>
        <p:nvSpPr>
          <p:cNvPr id="44" name="正方形/長方形 43"/>
          <p:cNvSpPr/>
          <p:nvPr/>
        </p:nvSpPr>
        <p:spPr>
          <a:xfrm>
            <a:off x="4997756" y="1732611"/>
            <a:ext cx="4451044" cy="4644942"/>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a:r>
              <a:rPr lang="ja-JP" altLang="en-US" sz="1200" dirty="0" smtClean="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rPr>
              <a:t>◆危機事象への備えと対応の両面にわたる戦略が一元化され、府域トータルの視点で、効果的な対応を迅速・円滑に実施可能に　</a:t>
            </a:r>
            <a:r>
              <a:rPr lang="ja-JP" altLang="en-US" sz="1200" b="1" dirty="0" smtClean="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rPr>
              <a:t>　</a:t>
            </a:r>
            <a:endParaRPr lang="en-US" altLang="ja-JP" sz="1200" b="1" dirty="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endParaRPr>
          </a:p>
          <a:p>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dirty="0">
              <a:solidFill>
                <a:prstClr val="white"/>
              </a:solidFill>
            </a:endParaRPr>
          </a:p>
        </p:txBody>
      </p:sp>
      <p:sp>
        <p:nvSpPr>
          <p:cNvPr id="59" name="AutoShape 6"/>
          <p:cNvSpPr>
            <a:spLocks noChangeArrowheads="1"/>
          </p:cNvSpPr>
          <p:nvPr/>
        </p:nvSpPr>
        <p:spPr bwMode="auto">
          <a:xfrm>
            <a:off x="5035868" y="3215537"/>
            <a:ext cx="4250313" cy="213463"/>
          </a:xfrm>
          <a:prstGeom prst="roundRect">
            <a:avLst>
              <a:gd name="adj" fmla="val 50000"/>
            </a:avLst>
          </a:prstGeom>
          <a:solidFill>
            <a:schemeClr val="tx1">
              <a:lumMod val="75000"/>
              <a:lumOff val="25000"/>
            </a:schemeClr>
          </a:solidFill>
          <a:ln>
            <a:noFill/>
          </a:ln>
          <a:effectLst/>
          <a:extLst/>
        </p:spPr>
        <p:txBody>
          <a:bodyPr wrap="none" anchor="ctr"/>
          <a:lstStyle/>
          <a:p>
            <a:pPr algn="ctr"/>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危機管理事象への対応（</a:t>
            </a:r>
            <a:r>
              <a:rPr lang="ja-JP" altLang="en-US"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イメージ）</a:t>
            </a:r>
            <a:endParaRPr lang="en-US" altLang="ja-JP"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角丸四角形 62"/>
          <p:cNvSpPr/>
          <p:nvPr/>
        </p:nvSpPr>
        <p:spPr>
          <a:xfrm>
            <a:off x="4997756" y="1172519"/>
            <a:ext cx="4451044" cy="336498"/>
          </a:xfrm>
          <a:prstGeom prst="roundRect">
            <a:avLst/>
          </a:prstGeom>
          <a:solidFill>
            <a:schemeClr val="accent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圏域の安全・安心 </a:t>
            </a:r>
            <a:r>
              <a:rPr lang="en-US" altLang="ja-JP" sz="1200" dirty="0" smtClean="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endParaRPr lang="ja-JP" altLang="en-US" sz="1200" dirty="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64" name="正方形/長方形 63"/>
          <p:cNvSpPr/>
          <p:nvPr/>
        </p:nvSpPr>
        <p:spPr>
          <a:xfrm>
            <a:off x="355976" y="1736386"/>
            <a:ext cx="4359295" cy="4644942"/>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a:t>
            </a:r>
            <a:r>
              <a:rPr lang="ja-JP" altLang="en-US" sz="1200" dirty="0" smtClean="0">
                <a:solidFill>
                  <a:prstClr val="black"/>
                </a:solidFill>
                <a:latin typeface="HGｺﾞｼｯｸE" panose="020B0909000000000000" pitchFamily="49" charset="-128"/>
                <a:ea typeface="HGｺﾞｼｯｸE" panose="020B0909000000000000" pitchFamily="49" charset="-128"/>
              </a:rPr>
              <a:t>成長に係る機能</a:t>
            </a:r>
            <a:r>
              <a:rPr lang="ja-JP" altLang="en-US" sz="800" dirty="0" smtClean="0">
                <a:solidFill>
                  <a:prstClr val="black"/>
                </a:solidFill>
                <a:latin typeface="ＭＳ Ｐゴシック" panose="020B0600070205080204" pitchFamily="50" charset="-128"/>
                <a:ea typeface="ＭＳ Ｐゴシック" panose="020B0600070205080204" pitchFamily="50" charset="-128"/>
              </a:rPr>
              <a:t>（産業</a:t>
            </a:r>
            <a:r>
              <a:rPr lang="ja-JP" altLang="en-US" sz="800" dirty="0">
                <a:solidFill>
                  <a:prstClr val="black"/>
                </a:solidFill>
                <a:latin typeface="ＭＳ Ｐゴシック" panose="020B0600070205080204" pitchFamily="50" charset="-128"/>
                <a:ea typeface="ＭＳ Ｐゴシック" panose="020B0600070205080204" pitchFamily="50" charset="-128"/>
              </a:rPr>
              <a:t>・観光・広域ｲﾝﾌﾗ・</a:t>
            </a:r>
            <a:r>
              <a:rPr lang="ja-JP" altLang="en-US" sz="800" dirty="0" smtClean="0">
                <a:solidFill>
                  <a:prstClr val="black"/>
                </a:solidFill>
                <a:latin typeface="ＭＳ Ｐゴシック" panose="020B0600070205080204" pitchFamily="50" charset="-128"/>
                <a:ea typeface="ＭＳ Ｐゴシック" panose="020B0600070205080204" pitchFamily="50" charset="-128"/>
              </a:rPr>
              <a:t>雇用等</a:t>
            </a:r>
            <a:r>
              <a:rPr lang="ja-JP" altLang="en-US" sz="800" dirty="0">
                <a:solidFill>
                  <a:prstClr val="black"/>
                </a:solidFill>
                <a:latin typeface="ＭＳ Ｐゴシック" panose="020B0600070205080204" pitchFamily="50" charset="-128"/>
                <a:ea typeface="ＭＳ Ｐゴシック" panose="020B0600070205080204" pitchFamily="50" charset="-128"/>
              </a:rPr>
              <a:t>）</a:t>
            </a:r>
            <a:r>
              <a:rPr lang="ja-JP" altLang="en-US" sz="1200" dirty="0" smtClean="0">
                <a:solidFill>
                  <a:prstClr val="black"/>
                </a:solidFill>
                <a:latin typeface="HGｺﾞｼｯｸE" panose="020B0909000000000000" pitchFamily="49" charset="-128"/>
                <a:ea typeface="HGｺﾞｼｯｸE" panose="020B0909000000000000" pitchFamily="49" charset="-128"/>
              </a:rPr>
              <a:t>が一元化され、</a:t>
            </a:r>
            <a:endParaRPr lang="en-US" altLang="ja-JP" sz="1200" dirty="0" smtClean="0">
              <a:solidFill>
                <a:prstClr val="black"/>
              </a:solidFill>
              <a:latin typeface="HGｺﾞｼｯｸE" panose="020B0909000000000000" pitchFamily="49" charset="-128"/>
              <a:ea typeface="HGｺﾞｼｯｸE" panose="020B0909000000000000" pitchFamily="49" charset="-128"/>
            </a:endParaRPr>
          </a:p>
          <a:p>
            <a:r>
              <a:rPr lang="ja-JP" altLang="en-US" sz="1200" dirty="0">
                <a:solidFill>
                  <a:prstClr val="black"/>
                </a:solidFill>
                <a:latin typeface="HGｺﾞｼｯｸE" panose="020B0909000000000000" pitchFamily="49" charset="-128"/>
                <a:ea typeface="HGｺﾞｼｯｸE" panose="020B0909000000000000" pitchFamily="49" charset="-128"/>
              </a:rPr>
              <a:t>　</a:t>
            </a:r>
            <a:r>
              <a:rPr lang="ja-JP" altLang="en-US" sz="1200" dirty="0" smtClean="0">
                <a:solidFill>
                  <a:prstClr val="black"/>
                </a:solidFill>
                <a:latin typeface="HGｺﾞｼｯｸE" panose="020B0909000000000000" pitchFamily="49" charset="-128"/>
                <a:ea typeface="HGｺﾞｼｯｸE" panose="020B0909000000000000" pitchFamily="49" charset="-128"/>
              </a:rPr>
              <a:t>より迅速・強力かつ効果的な成長戦略が可能に</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dirty="0">
              <a:solidFill>
                <a:prstClr val="white"/>
              </a:solidFill>
            </a:endParaRPr>
          </a:p>
        </p:txBody>
      </p:sp>
      <p:sp>
        <p:nvSpPr>
          <p:cNvPr id="65" name="角丸四角形 64"/>
          <p:cNvSpPr/>
          <p:nvPr/>
        </p:nvSpPr>
        <p:spPr>
          <a:xfrm>
            <a:off x="344417" y="1196752"/>
            <a:ext cx="4347731" cy="312265"/>
          </a:xfrm>
          <a:prstGeom prst="roundRect">
            <a:avLst/>
          </a:prstGeom>
          <a:solidFill>
            <a:schemeClr val="accent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経済成長 </a:t>
            </a:r>
            <a:r>
              <a:rPr lang="en-US" altLang="ja-JP" sz="1200" dirty="0" smtClean="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endParaRPr lang="ja-JP" altLang="en-US" sz="1200" dirty="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66" name="正方形/長方形 65"/>
          <p:cNvSpPr/>
          <p:nvPr/>
        </p:nvSpPr>
        <p:spPr>
          <a:xfrm>
            <a:off x="417232" y="3393788"/>
            <a:ext cx="4211307" cy="2917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a:off x="1674906" y="4797152"/>
            <a:ext cx="1651877" cy="461665"/>
          </a:xfrm>
          <a:prstGeom prst="rect">
            <a:avLst/>
          </a:prstGeom>
        </p:spPr>
        <p:txBody>
          <a:bodyPr wrap="square">
            <a:spAutoFit/>
          </a:bodyPr>
          <a:lstStyle/>
          <a:p>
            <a:pPr algn="ctr"/>
            <a:r>
              <a:rPr lang="ja-JP" altLang="en-US" sz="1200" b="1" dirty="0">
                <a:solidFill>
                  <a:prstClr val="black"/>
                </a:solidFill>
                <a:latin typeface="Meiryo UI" panose="020B0604030504040204" pitchFamily="50" charset="-128"/>
                <a:ea typeface="Meiryo UI" panose="020B0604030504040204" pitchFamily="50" charset="-128"/>
              </a:rPr>
              <a:t>広域で一体的に</a:t>
            </a:r>
            <a:r>
              <a:rPr lang="ja-JP" altLang="en-US" sz="1200" b="1" dirty="0" smtClean="0">
                <a:solidFill>
                  <a:prstClr val="black"/>
                </a:solidFill>
                <a:latin typeface="Meiryo UI" panose="020B0604030504040204" pitchFamily="50" charset="-128"/>
                <a:ea typeface="Meiryo UI" panose="020B0604030504040204" pitchFamily="50" charset="-128"/>
              </a:rPr>
              <a:t>推進し</a:t>
            </a:r>
            <a:endParaRPr lang="en-US" altLang="ja-JP" sz="1200" b="1" dirty="0" smtClean="0">
              <a:solidFill>
                <a:prstClr val="black"/>
              </a:solidFill>
              <a:latin typeface="Meiryo UI" panose="020B0604030504040204" pitchFamily="50" charset="-128"/>
              <a:ea typeface="Meiryo UI" panose="020B0604030504040204" pitchFamily="50" charset="-128"/>
            </a:endParaRPr>
          </a:p>
          <a:p>
            <a:pPr algn="ctr"/>
            <a:r>
              <a:rPr lang="ja-JP" altLang="en-US" sz="1200" b="1" dirty="0" smtClean="0">
                <a:solidFill>
                  <a:prstClr val="black"/>
                </a:solidFill>
                <a:latin typeface="Meiryo UI" panose="020B0604030504040204" pitchFamily="50" charset="-128"/>
                <a:ea typeface="Meiryo UI" panose="020B0604030504040204" pitchFamily="50" charset="-128"/>
              </a:rPr>
              <a:t>持続的な成長を実現</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68" name="ドーナツ 67"/>
          <p:cNvSpPr/>
          <p:nvPr/>
        </p:nvSpPr>
        <p:spPr>
          <a:xfrm>
            <a:off x="1169184" y="4215035"/>
            <a:ext cx="2692474" cy="1547697"/>
          </a:xfrm>
          <a:prstGeom prst="donut">
            <a:avLst>
              <a:gd name="adj" fmla="val 10865"/>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69" name="角丸四角形 68"/>
          <p:cNvSpPr/>
          <p:nvPr/>
        </p:nvSpPr>
        <p:spPr>
          <a:xfrm>
            <a:off x="2666046" y="3817246"/>
            <a:ext cx="1859089" cy="858729"/>
          </a:xfrm>
          <a:prstGeom prst="roundRect">
            <a:avLst>
              <a:gd name="adj"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nchorCtr="0"/>
          <a:lstStyle/>
          <a:p>
            <a:pPr>
              <a:lnSpc>
                <a:spcPts val="1900"/>
              </a:lnSpc>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広域ｲﾝﾌﾗの</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・活用促進</a:t>
            </a:r>
            <a:endPar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・空港</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・港湾や道路、産業</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用地など</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活動促進にとって</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重要なイン</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フラ</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角丸四角形 69"/>
          <p:cNvSpPr/>
          <p:nvPr/>
        </p:nvSpPr>
        <p:spPr>
          <a:xfrm>
            <a:off x="481375" y="3824864"/>
            <a:ext cx="1925355" cy="85872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nchorCtr="0"/>
          <a:lstStyle/>
          <a:p>
            <a:pPr>
              <a:lnSpc>
                <a:spcPts val="1900"/>
              </a:lnSpc>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振興の政策の</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一元化</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・成長分野の産業振興や企業立地</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促進を図り、研究開発から市場化、　</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販路開拓までトータルな支援</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70"/>
          <p:cNvSpPr/>
          <p:nvPr/>
        </p:nvSpPr>
        <p:spPr>
          <a:xfrm>
            <a:off x="507861" y="5369710"/>
            <a:ext cx="1812160" cy="85872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nchorCtr="0"/>
          <a:lstStyle/>
          <a:p>
            <a:pPr>
              <a:lnSpc>
                <a:spcPts val="1900"/>
              </a:lnSpc>
            </a:pP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◇観光</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集客促進の</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一元化</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・広域的</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なプロモーション</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や都市</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創出などを図り、</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経済効果</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を創出</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a:xfrm>
            <a:off x="2674325" y="5369710"/>
            <a:ext cx="1840786" cy="85872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nchorCtr="0"/>
          <a:lstStyle/>
          <a:p>
            <a:pPr>
              <a:lnSpc>
                <a:spcPts val="1900"/>
              </a:lnSpc>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雇用</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創出・人材育成の</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の人材力</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を強化</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、生産性の</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向上</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や雇用</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の流動化に</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対応</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a:solidFill>
                  <a:prstClr val="black"/>
                </a:solidFill>
                <a:latin typeface="Meiryo UI" panose="020B0604030504040204" pitchFamily="50" charset="-128"/>
                <a:ea typeface="Meiryo UI" panose="020B0604030504040204" pitchFamily="50" charset="-128"/>
              </a:rPr>
              <a:t>　</a:t>
            </a:r>
          </a:p>
        </p:txBody>
      </p:sp>
      <p:sp>
        <p:nvSpPr>
          <p:cNvPr id="73" name="AutoShape 6"/>
          <p:cNvSpPr>
            <a:spLocks noChangeArrowheads="1"/>
          </p:cNvSpPr>
          <p:nvPr/>
        </p:nvSpPr>
        <p:spPr bwMode="auto">
          <a:xfrm>
            <a:off x="375991" y="3071521"/>
            <a:ext cx="4250313" cy="213463"/>
          </a:xfrm>
          <a:prstGeom prst="roundRect">
            <a:avLst>
              <a:gd name="adj" fmla="val 50000"/>
            </a:avLst>
          </a:prstGeom>
          <a:solidFill>
            <a:schemeClr val="tx1">
              <a:lumMod val="75000"/>
              <a:lumOff val="25000"/>
            </a:schemeClr>
          </a:solidFill>
          <a:ln>
            <a:noFill/>
          </a:ln>
          <a:effectLst/>
          <a:extLst/>
        </p:spPr>
        <p:txBody>
          <a:bodyPr wrap="none" anchor="ctr"/>
          <a:lstStyle/>
          <a:p>
            <a:pPr algn="ctr"/>
            <a:r>
              <a:rPr lang="ja-JP" altLang="en-US"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成長戦略の具体化の推進（イメージ）</a:t>
            </a:r>
          </a:p>
        </p:txBody>
      </p:sp>
      <p:sp>
        <p:nvSpPr>
          <p:cNvPr id="75" name="二等辺三角形 74"/>
          <p:cNvSpPr/>
          <p:nvPr/>
        </p:nvSpPr>
        <p:spPr>
          <a:xfrm rot="10800000">
            <a:off x="2008862" y="2740830"/>
            <a:ext cx="1065323" cy="1561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角丸四角形 75"/>
          <p:cNvSpPr/>
          <p:nvPr/>
        </p:nvSpPr>
        <p:spPr>
          <a:xfrm>
            <a:off x="603163" y="2636912"/>
            <a:ext cx="3887038" cy="3122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cs typeface="Meiryo UI" pitchFamily="50" charset="-128"/>
              </a:rPr>
              <a:t>広域で一体的に推進し持続的な成長を実現</a:t>
            </a:r>
            <a:endParaRPr lang="ja-JP" altLang="en-US" sz="1200" dirty="0">
              <a:solidFill>
                <a:prstClr val="black"/>
              </a:solidFill>
              <a:latin typeface="HGP創英角ｺﾞｼｯｸUB" panose="020B0900000000000000" pitchFamily="50" charset="-128"/>
              <a:ea typeface="HGP創英角ｺﾞｼｯｸUB" panose="020B0900000000000000" pitchFamily="50" charset="-128"/>
              <a:cs typeface="Meiryo UI" pitchFamily="50" charset="-128"/>
            </a:endParaRPr>
          </a:p>
        </p:txBody>
      </p:sp>
      <p:sp>
        <p:nvSpPr>
          <p:cNvPr id="78" name="角丸四角形 77"/>
          <p:cNvSpPr/>
          <p:nvPr/>
        </p:nvSpPr>
        <p:spPr>
          <a:xfrm>
            <a:off x="5210277" y="2780928"/>
            <a:ext cx="3887038" cy="3122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200" dirty="0">
                <a:solidFill>
                  <a:prstClr val="black"/>
                </a:solidFill>
                <a:latin typeface="HGP創英角ｺﾞｼｯｸUB" panose="020B0900000000000000" pitchFamily="50" charset="-128"/>
                <a:ea typeface="HGP創英角ｺﾞｼｯｸUB" panose="020B0900000000000000" pitchFamily="50" charset="-128"/>
                <a:cs typeface="Meiryo UI" pitchFamily="50" charset="-128"/>
              </a:rPr>
              <a:t>大阪</a:t>
            </a: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cs typeface="Meiryo UI" pitchFamily="50" charset="-128"/>
              </a:rPr>
              <a:t>全体を守る防災・危機管理体制を確立</a:t>
            </a:r>
            <a:endParaRPr lang="ja-JP" altLang="en-US" sz="1200" dirty="0">
              <a:solidFill>
                <a:prstClr val="black"/>
              </a:solidFill>
              <a:latin typeface="HGP創英角ｺﾞｼｯｸUB" panose="020B0900000000000000" pitchFamily="50" charset="-128"/>
              <a:ea typeface="HGP創英角ｺﾞｼｯｸUB" panose="020B0900000000000000" pitchFamily="50" charset="-128"/>
              <a:cs typeface="Meiryo UI" pitchFamily="50" charset="-128"/>
            </a:endParaRPr>
          </a:p>
        </p:txBody>
      </p:sp>
      <p:sp>
        <p:nvSpPr>
          <p:cNvPr id="38" name="テキスト ボックス 37"/>
          <p:cNvSpPr txBox="1"/>
          <p:nvPr/>
        </p:nvSpPr>
        <p:spPr>
          <a:xfrm>
            <a:off x="9561512" y="6525344"/>
            <a:ext cx="290707" cy="307777"/>
          </a:xfrm>
          <a:prstGeom prst="rect">
            <a:avLst/>
          </a:prstGeom>
          <a:noFill/>
        </p:spPr>
        <p:txBody>
          <a:bodyPr wrap="square" rtlCol="0">
            <a:spAutoFit/>
          </a:bodyPr>
          <a:lstStyle/>
          <a:p>
            <a:r>
              <a:rPr kumimoji="1" lang="ja-JP" altLang="en-US" sz="1400" dirty="0" smtClean="0"/>
              <a:t>３</a:t>
            </a:r>
            <a:endParaRPr kumimoji="1" lang="ja-JP" altLang="en-US" sz="1400" dirty="0"/>
          </a:p>
        </p:txBody>
      </p:sp>
      <p:sp>
        <p:nvSpPr>
          <p:cNvPr id="2" name="二等辺三角形 1"/>
          <p:cNvSpPr/>
          <p:nvPr/>
        </p:nvSpPr>
        <p:spPr>
          <a:xfrm rot="10800000">
            <a:off x="2674324" y="409129"/>
            <a:ext cx="4366907" cy="499590"/>
          </a:xfrm>
          <a:prstGeom prst="triangle">
            <a:avLst/>
          </a:prstGeom>
          <a:solidFill>
            <a:srgbClr val="FFFF66"/>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p>
        </p:txBody>
      </p:sp>
      <p:sp>
        <p:nvSpPr>
          <p:cNvPr id="3" name="テキスト ボックス 2"/>
          <p:cNvSpPr txBox="1"/>
          <p:nvPr/>
        </p:nvSpPr>
        <p:spPr>
          <a:xfrm>
            <a:off x="2674325" y="512730"/>
            <a:ext cx="4366907" cy="292388"/>
          </a:xfrm>
          <a:prstGeom prst="rect">
            <a:avLst/>
          </a:prstGeom>
          <a:noFill/>
        </p:spPr>
        <p:txBody>
          <a:bodyPr wrap="square" rtlCol="0" anchor="ctr" anchorCtr="0">
            <a:spAutoFit/>
          </a:bodyPr>
          <a:lstStyle/>
          <a:p>
            <a:pPr algn="ctr"/>
            <a:r>
              <a:rPr kumimoji="1" lang="ja-JP" altLang="en-US" sz="1300" dirty="0" smtClean="0"/>
              <a:t>その効果の具体例</a:t>
            </a:r>
            <a:endParaRPr kumimoji="1" lang="ja-JP" altLang="en-US" sz="1300" dirty="0"/>
          </a:p>
        </p:txBody>
      </p:sp>
      <p:sp>
        <p:nvSpPr>
          <p:cNvPr id="40" name="角丸四角形 39"/>
          <p:cNvSpPr/>
          <p:nvPr/>
        </p:nvSpPr>
        <p:spPr>
          <a:xfrm>
            <a:off x="5048456" y="3693606"/>
            <a:ext cx="4347129" cy="2356809"/>
          </a:xfrm>
          <a:prstGeom prst="roundRect">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b="1" dirty="0" smtClean="0">
              <a:solidFill>
                <a:prstClr val="black"/>
              </a:solidFill>
            </a:endParaRPr>
          </a:p>
        </p:txBody>
      </p:sp>
      <p:cxnSp>
        <p:nvCxnSpPr>
          <p:cNvPr id="42" name="直線コネクタ 41"/>
          <p:cNvCxnSpPr/>
          <p:nvPr/>
        </p:nvCxnSpPr>
        <p:spPr>
          <a:xfrm>
            <a:off x="7202970" y="4635245"/>
            <a:ext cx="0" cy="638996"/>
          </a:xfrm>
          <a:prstGeom prst="line">
            <a:avLst/>
          </a:prstGeom>
        </p:spPr>
        <p:style>
          <a:lnRef idx="1">
            <a:schemeClr val="accent1"/>
          </a:lnRef>
          <a:fillRef idx="0">
            <a:schemeClr val="accent1"/>
          </a:fillRef>
          <a:effectRef idx="0">
            <a:schemeClr val="accent1"/>
          </a:effectRef>
          <a:fontRef idx="minor">
            <a:schemeClr val="tx1"/>
          </a:fontRef>
        </p:style>
      </p:cxnSp>
      <p:grpSp>
        <p:nvGrpSpPr>
          <p:cNvPr id="62" name="グループ化 61"/>
          <p:cNvGrpSpPr/>
          <p:nvPr/>
        </p:nvGrpSpPr>
        <p:grpSpPr>
          <a:xfrm>
            <a:off x="5069575" y="3853478"/>
            <a:ext cx="4257539" cy="1937655"/>
            <a:chOff x="358008" y="4278975"/>
            <a:chExt cx="4257539" cy="1937655"/>
          </a:xfrm>
        </p:grpSpPr>
        <p:sp>
          <p:nvSpPr>
            <p:cNvPr id="74" name="正方形/長方形 73"/>
            <p:cNvSpPr/>
            <p:nvPr/>
          </p:nvSpPr>
          <p:spPr>
            <a:xfrm>
              <a:off x="522015" y="5718788"/>
              <a:ext cx="676705" cy="497837"/>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　防</a:t>
              </a:r>
              <a:endPar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p:cNvSpPr/>
            <p:nvPr/>
          </p:nvSpPr>
          <p:spPr>
            <a:xfrm>
              <a:off x="2092966" y="5718790"/>
              <a:ext cx="739885" cy="497837"/>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警　察</a:t>
              </a:r>
              <a:endPar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p:nvPr/>
          </p:nvSpPr>
          <p:spPr>
            <a:xfrm>
              <a:off x="1280600" y="5718791"/>
              <a:ext cx="739885" cy="497837"/>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土　木</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広域インフラ等</a:t>
              </a:r>
              <a:r>
                <a:rPr lang="en-US" altLang="ja-JP"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p:nvPr/>
          </p:nvSpPr>
          <p:spPr>
            <a:xfrm>
              <a:off x="2898366" y="5718790"/>
              <a:ext cx="1204828" cy="497840"/>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医療・</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公衆衛生等</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p:cNvSpPr/>
            <p:nvPr/>
          </p:nvSpPr>
          <p:spPr>
            <a:xfrm>
              <a:off x="1603244" y="4476475"/>
              <a:ext cx="1763799" cy="580194"/>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大阪府災害対策本部</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（最適かつ効果的な対応</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p:nvPr/>
          </p:nvSpPr>
          <p:spPr>
            <a:xfrm>
              <a:off x="360068" y="4435236"/>
              <a:ext cx="801412" cy="273802"/>
            </a:xfrm>
            <a:prstGeom prst="rect">
              <a:avLst/>
            </a:prstGeom>
            <a:solidFill>
              <a:srgbClr val="FFFF00"/>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自衛隊</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a:xfrm>
              <a:off x="358008" y="4762278"/>
              <a:ext cx="796081" cy="273802"/>
            </a:xfrm>
            <a:prstGeom prst="rect">
              <a:avLst/>
            </a:prstGeom>
            <a:solidFill>
              <a:srgbClr val="FFFF00"/>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広域連合</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右矢印 84"/>
            <p:cNvSpPr/>
            <p:nvPr/>
          </p:nvSpPr>
          <p:spPr>
            <a:xfrm rot="10800000">
              <a:off x="1207338" y="4573366"/>
              <a:ext cx="127418" cy="278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6" name="テキスト ボックス 85"/>
            <p:cNvSpPr txBox="1"/>
            <p:nvPr/>
          </p:nvSpPr>
          <p:spPr>
            <a:xfrm>
              <a:off x="1285957" y="4278975"/>
              <a:ext cx="346249" cy="814097"/>
            </a:xfrm>
            <a:prstGeom prst="rect">
              <a:avLst/>
            </a:prstGeom>
            <a:noFill/>
            <a:ln w="9525">
              <a:noFill/>
              <a:prstDash val="dash"/>
            </a:ln>
          </p:spPr>
          <p:txBody>
            <a:bodyPr vert="eaVert" wrap="square" rtlCol="0">
              <a:spAutoFit/>
            </a:bodyPr>
            <a:lstStyle/>
            <a:p>
              <a:r>
                <a:rPr lang="ja-JP" altLang="en-US" sz="105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（要 　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正方形/長方形 86"/>
            <p:cNvSpPr/>
            <p:nvPr/>
          </p:nvSpPr>
          <p:spPr>
            <a:xfrm>
              <a:off x="4327516" y="4513363"/>
              <a:ext cx="288031" cy="1632891"/>
            </a:xfrm>
            <a:prstGeom prst="rect">
              <a:avLst/>
            </a:prstGeom>
            <a:solidFill>
              <a:schemeClr val="accent6">
                <a:lumMod val="60000"/>
                <a:lumOff val="40000"/>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危機事象へ対応</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右矢印 87"/>
            <p:cNvSpPr/>
            <p:nvPr/>
          </p:nvSpPr>
          <p:spPr>
            <a:xfrm>
              <a:off x="3959087" y="4697943"/>
              <a:ext cx="303102" cy="981652"/>
            </a:xfrm>
            <a:prstGeom prst="rightArrow">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9" name="直線コネクタ 88"/>
            <p:cNvCxnSpPr/>
            <p:nvPr/>
          </p:nvCxnSpPr>
          <p:spPr>
            <a:xfrm>
              <a:off x="882198" y="5364676"/>
              <a:ext cx="26478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860367" y="5360411"/>
              <a:ext cx="0" cy="358377"/>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1643407" y="5355151"/>
              <a:ext cx="0" cy="358377"/>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3530067" y="5365657"/>
              <a:ext cx="0" cy="35837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905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15552"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　３　</a:t>
            </a:r>
            <a:r>
              <a:rPr lang="ja-JP" altLang="en-US" sz="2000" b="1" dirty="0">
                <a:solidFill>
                  <a:prstClr val="black"/>
                </a:solidFill>
                <a:latin typeface="Meiryo UI" pitchFamily="50" charset="-128"/>
                <a:ea typeface="Meiryo UI" pitchFamily="50" charset="-128"/>
                <a:cs typeface="Meiryo UI" pitchFamily="50" charset="-128"/>
              </a:rPr>
              <a:t>特別区制度（</a:t>
            </a:r>
            <a:r>
              <a:rPr lang="ja-JP" altLang="en-US" sz="2000" b="1" dirty="0" smtClean="0">
                <a:solidFill>
                  <a:prstClr val="black"/>
                </a:solidFill>
                <a:latin typeface="Meiryo UI" pitchFamily="50" charset="-128"/>
                <a:ea typeface="Meiryo UI" pitchFamily="50" charset="-128"/>
                <a:cs typeface="Meiryo UI" pitchFamily="50" charset="-128"/>
              </a:rPr>
              <a:t>いわゆる「大阪都構想」）</a:t>
            </a:r>
            <a:r>
              <a:rPr lang="ja-JP" altLang="en-US" sz="2000" b="1" dirty="0">
                <a:solidFill>
                  <a:prstClr val="black"/>
                </a:solidFill>
                <a:latin typeface="Meiryo UI" pitchFamily="50" charset="-128"/>
                <a:ea typeface="Meiryo UI" pitchFamily="50" charset="-128"/>
                <a:cs typeface="Meiryo UI" pitchFamily="50" charset="-128"/>
              </a:rPr>
              <a:t>の</a:t>
            </a:r>
            <a:r>
              <a:rPr lang="ja-JP" altLang="en-US" sz="2000" b="1" dirty="0" smtClean="0">
                <a:solidFill>
                  <a:prstClr val="black"/>
                </a:solidFill>
                <a:latin typeface="Meiryo UI" pitchFamily="50" charset="-128"/>
                <a:ea typeface="Meiryo UI" pitchFamily="50" charset="-128"/>
                <a:cs typeface="Meiryo UI" pitchFamily="50" charset="-128"/>
              </a:rPr>
              <a:t>意義・</a:t>
            </a:r>
            <a:r>
              <a:rPr lang="ja-JP" altLang="en-US" sz="2000" b="1" dirty="0">
                <a:solidFill>
                  <a:prstClr val="black"/>
                </a:solidFill>
                <a:latin typeface="Meiryo UI" pitchFamily="50" charset="-128"/>
                <a:ea typeface="Meiryo UI" pitchFamily="50" charset="-128"/>
                <a:cs typeface="Meiryo UI" pitchFamily="50" charset="-128"/>
              </a:rPr>
              <a:t>効果（基礎自治機能の</a:t>
            </a:r>
            <a:r>
              <a:rPr lang="ja-JP" altLang="en-US" sz="2000" b="1" dirty="0" smtClean="0">
                <a:solidFill>
                  <a:prstClr val="black"/>
                </a:solidFill>
                <a:latin typeface="Meiryo UI" pitchFamily="50" charset="-128"/>
                <a:ea typeface="Meiryo UI" pitchFamily="50" charset="-128"/>
                <a:cs typeface="Meiryo UI" pitchFamily="50" charset="-128"/>
              </a:rPr>
              <a:t>充実）</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0" name="正方形/長方形 19"/>
          <p:cNvSpPr/>
          <p:nvPr/>
        </p:nvSpPr>
        <p:spPr>
          <a:xfrm>
            <a:off x="4592960" y="3850100"/>
            <a:ext cx="4832346" cy="2160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38" name="正方形/長方形 37"/>
          <p:cNvSpPr/>
          <p:nvPr/>
        </p:nvSpPr>
        <p:spPr>
          <a:xfrm>
            <a:off x="488504" y="3864901"/>
            <a:ext cx="4033151" cy="215999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16"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39" name="角丸四角形 38"/>
          <p:cNvSpPr/>
          <p:nvPr/>
        </p:nvSpPr>
        <p:spPr>
          <a:xfrm>
            <a:off x="683656" y="4756282"/>
            <a:ext cx="3642848" cy="1187999"/>
          </a:xfrm>
          <a:prstGeom prst="roundRect">
            <a:avLst>
              <a:gd name="adj" fmla="val 1238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100" b="1" dirty="0">
                <a:solidFill>
                  <a:prstClr val="black"/>
                </a:solidFill>
                <a:latin typeface="Meiryo UI" pitchFamily="50" charset="-128"/>
                <a:ea typeface="Meiryo UI" pitchFamily="50" charset="-128"/>
                <a:cs typeface="Meiryo UI" pitchFamily="50" charset="-128"/>
              </a:rPr>
              <a:t>《</a:t>
            </a:r>
            <a:r>
              <a:rPr lang="ja-JP" altLang="en-US" sz="1100" b="1" dirty="0">
                <a:solidFill>
                  <a:prstClr val="black"/>
                </a:solidFill>
                <a:latin typeface="Meiryo UI" pitchFamily="50" charset="-128"/>
                <a:ea typeface="Meiryo UI" pitchFamily="50" charset="-128"/>
                <a:cs typeface="Meiryo UI" pitchFamily="50" charset="-128"/>
              </a:rPr>
              <a:t>市　長</a:t>
            </a:r>
            <a:r>
              <a:rPr lang="en-US" altLang="ja-JP" sz="1100" b="1" dirty="0">
                <a:solidFill>
                  <a:prstClr val="black"/>
                </a:solidFill>
                <a:latin typeface="Meiryo UI" pitchFamily="50" charset="-128"/>
                <a:ea typeface="Meiryo UI" pitchFamily="50" charset="-128"/>
                <a:cs typeface="Meiryo UI" pitchFamily="50" charset="-128"/>
              </a:rPr>
              <a:t>》</a:t>
            </a:r>
          </a:p>
          <a:p>
            <a:endParaRPr lang="en-US" altLang="ja-JP" sz="700" b="1" dirty="0">
              <a:solidFill>
                <a:prstClr val="black"/>
              </a:solidFill>
              <a:latin typeface="Meiryo UI" pitchFamily="50" charset="-128"/>
              <a:ea typeface="Meiryo UI" pitchFamily="50" charset="-128"/>
              <a:cs typeface="Meiryo UI" pitchFamily="50" charset="-128"/>
            </a:endParaRPr>
          </a:p>
          <a:p>
            <a:r>
              <a:rPr lang="ja-JP" altLang="en-US" sz="1000" dirty="0">
                <a:solidFill>
                  <a:prstClr val="black"/>
                </a:solidFill>
                <a:latin typeface="Meiryo UI" pitchFamily="50" charset="-128"/>
                <a:ea typeface="Meiryo UI" pitchFamily="50" charset="-128"/>
                <a:cs typeface="Meiryo UI" pitchFamily="50" charset="-128"/>
              </a:rPr>
              <a:t>・予算編成、条例提案</a:t>
            </a:r>
            <a:endParaRPr lang="en-US" altLang="ja-JP" sz="1000" dirty="0">
              <a:solidFill>
                <a:prstClr val="black"/>
              </a:solidFill>
              <a:latin typeface="Meiryo UI" pitchFamily="50" charset="-128"/>
              <a:ea typeface="Meiryo UI" pitchFamily="50" charset="-128"/>
              <a:cs typeface="Meiryo UI" pitchFamily="50" charset="-128"/>
            </a:endParaRPr>
          </a:p>
          <a:p>
            <a:r>
              <a:rPr lang="ja-JP" altLang="en-US" sz="1000" dirty="0">
                <a:solidFill>
                  <a:prstClr val="black"/>
                </a:solidFill>
                <a:latin typeface="Meiryo UI" pitchFamily="50" charset="-128"/>
                <a:ea typeface="Meiryo UI" pitchFamily="50" charset="-128"/>
                <a:cs typeface="Meiryo UI" pitchFamily="50" charset="-128"/>
              </a:rPr>
              <a:t>・計画策定（子育て支援、福祉、防災・防犯等）</a:t>
            </a:r>
            <a:endParaRPr lang="en-US" altLang="ja-JP" sz="1000" dirty="0">
              <a:solidFill>
                <a:prstClr val="black"/>
              </a:solidFill>
              <a:latin typeface="Meiryo UI" pitchFamily="50" charset="-128"/>
              <a:ea typeface="Meiryo UI" pitchFamily="50" charset="-128"/>
              <a:cs typeface="Meiryo UI" pitchFamily="50" charset="-128"/>
            </a:endParaRPr>
          </a:p>
          <a:p>
            <a:r>
              <a:rPr lang="ja-JP" altLang="en-US" sz="1000" dirty="0">
                <a:solidFill>
                  <a:prstClr val="black"/>
                </a:solidFill>
                <a:latin typeface="Meiryo UI" pitchFamily="50" charset="-128"/>
                <a:ea typeface="Meiryo UI" pitchFamily="50" charset="-128"/>
                <a:cs typeface="Meiryo UI" pitchFamily="50" charset="-128"/>
              </a:rPr>
              <a:t>・給付制度等の管理</a:t>
            </a:r>
            <a:endParaRPr lang="en-US" altLang="ja-JP" sz="1000" dirty="0">
              <a:solidFill>
                <a:prstClr val="black"/>
              </a:solidFill>
              <a:latin typeface="Meiryo UI" pitchFamily="50" charset="-128"/>
              <a:ea typeface="Meiryo UI" pitchFamily="50" charset="-128"/>
              <a:cs typeface="Meiryo UI" pitchFamily="50" charset="-128"/>
            </a:endParaRPr>
          </a:p>
          <a:p>
            <a:r>
              <a:rPr lang="ja-JP" altLang="en-US" sz="1000" dirty="0">
                <a:solidFill>
                  <a:prstClr val="black"/>
                </a:solidFill>
                <a:latin typeface="Meiryo UI" pitchFamily="50" charset="-128"/>
                <a:ea typeface="Meiryo UI" pitchFamily="50" charset="-128"/>
                <a:cs typeface="Meiryo UI" pitchFamily="50" charset="-128"/>
              </a:rPr>
              <a:t>・財産の取得・処分</a:t>
            </a:r>
            <a:endParaRPr lang="en-US" altLang="ja-JP" sz="1000" dirty="0">
              <a:solidFill>
                <a:prstClr val="black"/>
              </a:solidFill>
              <a:latin typeface="Meiryo UI" pitchFamily="50" charset="-128"/>
              <a:ea typeface="Meiryo UI" pitchFamily="50" charset="-128"/>
              <a:cs typeface="Meiryo UI" pitchFamily="50" charset="-128"/>
            </a:endParaRPr>
          </a:p>
          <a:p>
            <a:r>
              <a:rPr lang="ja-JP" altLang="en-US" sz="1000" dirty="0">
                <a:solidFill>
                  <a:prstClr val="black"/>
                </a:solidFill>
                <a:latin typeface="Meiryo UI" pitchFamily="50" charset="-128"/>
                <a:ea typeface="Meiryo UI" pitchFamily="50" charset="-128"/>
                <a:cs typeface="Meiryo UI" pitchFamily="50" charset="-128"/>
              </a:rPr>
              <a:t>・組織人事</a:t>
            </a:r>
            <a:endParaRPr lang="en-US" altLang="ja-JP" sz="1000" dirty="0">
              <a:solidFill>
                <a:prstClr val="black"/>
              </a:solidFill>
              <a:latin typeface="Meiryo UI" pitchFamily="50" charset="-128"/>
              <a:ea typeface="Meiryo UI" pitchFamily="50" charset="-128"/>
              <a:cs typeface="Meiryo UI" pitchFamily="50" charset="-128"/>
            </a:endParaRPr>
          </a:p>
        </p:txBody>
      </p:sp>
      <p:sp>
        <p:nvSpPr>
          <p:cNvPr id="40" name="角丸四角形 39"/>
          <p:cNvSpPr/>
          <p:nvPr/>
        </p:nvSpPr>
        <p:spPr>
          <a:xfrm>
            <a:off x="1444098" y="4791657"/>
            <a:ext cx="2063223" cy="316131"/>
          </a:xfrm>
          <a:prstGeom prst="round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a:solidFill>
                  <a:prstClr val="black"/>
                </a:solidFill>
                <a:latin typeface="Meiryo UI" pitchFamily="50" charset="-128"/>
                <a:ea typeface="Meiryo UI" pitchFamily="50" charset="-128"/>
                <a:cs typeface="Meiryo UI" pitchFamily="50" charset="-128"/>
              </a:rPr>
              <a:t>※ </a:t>
            </a:r>
            <a:r>
              <a:rPr lang="ja-JP" altLang="en-US" sz="900" dirty="0">
                <a:solidFill>
                  <a:prstClr val="black"/>
                </a:solidFill>
                <a:latin typeface="Meiryo UI" pitchFamily="50" charset="-128"/>
                <a:ea typeface="Meiryo UI" pitchFamily="50" charset="-128"/>
                <a:cs typeface="Meiryo UI" pitchFamily="50" charset="-128"/>
              </a:rPr>
              <a:t>市域全体（</a:t>
            </a:r>
            <a:r>
              <a:rPr lang="en-US" altLang="ja-JP" sz="900" dirty="0">
                <a:solidFill>
                  <a:prstClr val="black"/>
                </a:solidFill>
                <a:latin typeface="Meiryo UI" pitchFamily="50" charset="-128"/>
                <a:ea typeface="Meiryo UI" pitchFamily="50" charset="-128"/>
                <a:cs typeface="Meiryo UI" pitchFamily="50" charset="-128"/>
              </a:rPr>
              <a:t>270</a:t>
            </a:r>
            <a:r>
              <a:rPr lang="ja-JP" altLang="en-US" sz="900" dirty="0">
                <a:solidFill>
                  <a:prstClr val="black"/>
                </a:solidFill>
                <a:latin typeface="Meiryo UI" pitchFamily="50" charset="-128"/>
                <a:ea typeface="Meiryo UI" pitchFamily="50" charset="-128"/>
                <a:cs typeface="Meiryo UI" pitchFamily="50" charset="-128"/>
              </a:rPr>
              <a:t>万人</a:t>
            </a:r>
            <a:r>
              <a:rPr lang="ja-JP" altLang="en-US" sz="900" dirty="0" smtClean="0">
                <a:solidFill>
                  <a:prstClr val="black"/>
                </a:solidFill>
                <a:latin typeface="Meiryo UI" pitchFamily="50" charset="-128"/>
                <a:ea typeface="Meiryo UI" pitchFamily="50" charset="-128"/>
                <a:cs typeface="Meiryo UI" pitchFamily="50" charset="-128"/>
              </a:rPr>
              <a:t>の大阪市民）</a:t>
            </a:r>
            <a:endParaRPr lang="en-US" altLang="ja-JP" sz="900" dirty="0" smtClean="0">
              <a:solidFill>
                <a:prstClr val="black"/>
              </a:solidFill>
              <a:latin typeface="Meiryo UI" pitchFamily="50" charset="-128"/>
              <a:ea typeface="Meiryo UI" pitchFamily="50" charset="-128"/>
              <a:cs typeface="Meiryo UI" pitchFamily="50" charset="-128"/>
            </a:endParaRPr>
          </a:p>
          <a:p>
            <a:r>
              <a:rPr lang="en-US" altLang="ja-JP" sz="900" dirty="0">
                <a:solidFill>
                  <a:prstClr val="black"/>
                </a:solidFill>
                <a:latin typeface="Meiryo UI" pitchFamily="50" charset="-128"/>
                <a:ea typeface="Meiryo UI" pitchFamily="50" charset="-128"/>
                <a:cs typeface="Meiryo UI" pitchFamily="50" charset="-128"/>
              </a:rPr>
              <a:t> </a:t>
            </a:r>
            <a:r>
              <a:rPr lang="en-US" altLang="ja-JP" sz="900" dirty="0" smtClean="0">
                <a:solidFill>
                  <a:prstClr val="black"/>
                </a:solidFill>
                <a:latin typeface="Meiryo UI" pitchFamily="50" charset="-128"/>
                <a:ea typeface="Meiryo UI" pitchFamily="50" charset="-128"/>
                <a:cs typeface="Meiryo UI" pitchFamily="50" charset="-128"/>
              </a:rPr>
              <a:t>   </a:t>
            </a:r>
            <a:r>
              <a:rPr lang="ja-JP" altLang="en-US" sz="900" dirty="0" smtClean="0">
                <a:solidFill>
                  <a:prstClr val="black"/>
                </a:solidFill>
                <a:latin typeface="Meiryo UI" pitchFamily="50" charset="-128"/>
                <a:ea typeface="Meiryo UI" pitchFamily="50" charset="-128"/>
                <a:cs typeface="Meiryo UI" pitchFamily="50" charset="-128"/>
              </a:rPr>
              <a:t>を見渡した施策運営</a:t>
            </a:r>
            <a:endParaRPr lang="en-US" altLang="ja-JP" sz="700" dirty="0">
              <a:solidFill>
                <a:prstClr val="black"/>
              </a:solidFill>
              <a:latin typeface="Meiryo UI" pitchFamily="50" charset="-128"/>
              <a:ea typeface="Meiryo UI" pitchFamily="50" charset="-128"/>
              <a:cs typeface="Meiryo UI" pitchFamily="50" charset="-128"/>
            </a:endParaRPr>
          </a:p>
        </p:txBody>
      </p:sp>
      <p:cxnSp>
        <p:nvCxnSpPr>
          <p:cNvPr id="41" name="直線矢印コネクタ 40"/>
          <p:cNvCxnSpPr/>
          <p:nvPr/>
        </p:nvCxnSpPr>
        <p:spPr>
          <a:xfrm>
            <a:off x="1659419" y="4119582"/>
            <a:ext cx="0" cy="636699"/>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683656" y="4279792"/>
            <a:ext cx="961516" cy="349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選挙で選出</a:t>
            </a:r>
            <a:endParaRPr lang="en-US" altLang="ja-JP"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（住民ニーズ）</a:t>
            </a:r>
            <a:endParaRPr lang="en-US" altLang="ja-JP"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3" name="直線矢印コネクタ 42"/>
          <p:cNvCxnSpPr/>
          <p:nvPr/>
        </p:nvCxnSpPr>
        <p:spPr>
          <a:xfrm>
            <a:off x="3715648" y="4226172"/>
            <a:ext cx="6578" cy="1234607"/>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3607211" y="4338858"/>
            <a:ext cx="979497" cy="282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（住民ニーズ）</a:t>
            </a:r>
            <a:endParaRPr lang="en-US" altLang="ja-JP"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44"/>
          <p:cNvSpPr/>
          <p:nvPr/>
        </p:nvSpPr>
        <p:spPr>
          <a:xfrm>
            <a:off x="2452210" y="5445224"/>
            <a:ext cx="1815892" cy="4280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61" rIns="54661" rtlCol="0" anchor="ctr" anchorCtr="0"/>
          <a:lstStyle/>
          <a:p>
            <a:r>
              <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区長</a:t>
            </a:r>
            <a:r>
              <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・市長の補助機関として事務執行</a:t>
            </a:r>
          </a:p>
        </p:txBody>
      </p:sp>
      <p:sp>
        <p:nvSpPr>
          <p:cNvPr id="46" name="角丸四角形 45"/>
          <p:cNvSpPr/>
          <p:nvPr/>
        </p:nvSpPr>
        <p:spPr>
          <a:xfrm>
            <a:off x="683656" y="3949375"/>
            <a:ext cx="3642848" cy="25465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15" b="1" dirty="0">
                <a:solidFill>
                  <a:prstClr val="white"/>
                </a:solidFill>
                <a:latin typeface="Meiryo UI" pitchFamily="50" charset="-128"/>
                <a:ea typeface="Meiryo UI" pitchFamily="50" charset="-128"/>
                <a:cs typeface="Meiryo UI" pitchFamily="50" charset="-128"/>
              </a:rPr>
              <a:t>地域の住民</a:t>
            </a:r>
            <a:endParaRPr lang="en-US" altLang="ja-JP" sz="1215" b="1" dirty="0">
              <a:solidFill>
                <a:prstClr val="white"/>
              </a:solidFill>
              <a:latin typeface="Meiryo UI" pitchFamily="50" charset="-128"/>
              <a:ea typeface="Meiryo UI" pitchFamily="50" charset="-128"/>
              <a:cs typeface="Meiryo UI" pitchFamily="50" charset="-128"/>
            </a:endParaRPr>
          </a:p>
        </p:txBody>
      </p:sp>
      <p:sp>
        <p:nvSpPr>
          <p:cNvPr id="23" name="角丸四角形 22"/>
          <p:cNvSpPr/>
          <p:nvPr/>
        </p:nvSpPr>
        <p:spPr>
          <a:xfrm>
            <a:off x="4657279" y="4854670"/>
            <a:ext cx="1041332" cy="36499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a:solidFill>
                  <a:prstClr val="black"/>
                </a:solidFill>
                <a:latin typeface="Meiryo UI" pitchFamily="50" charset="-128"/>
                <a:ea typeface="Meiryo UI" pitchFamily="50" charset="-128"/>
                <a:cs typeface="Meiryo UI" pitchFamily="50" charset="-128"/>
              </a:rPr>
              <a:t>《</a:t>
            </a:r>
            <a:r>
              <a:rPr lang="ja-JP" altLang="en-US" sz="1100" b="1" dirty="0">
                <a:solidFill>
                  <a:prstClr val="black"/>
                </a:solidFill>
                <a:latin typeface="Meiryo UI" pitchFamily="50" charset="-128"/>
                <a:ea typeface="Meiryo UI" pitchFamily="50" charset="-128"/>
                <a:cs typeface="Meiryo UI" pitchFamily="50" charset="-128"/>
              </a:rPr>
              <a:t>特別区長</a:t>
            </a:r>
            <a:r>
              <a:rPr lang="en-US" altLang="ja-JP" sz="1100" b="1" dirty="0">
                <a:solidFill>
                  <a:prstClr val="black"/>
                </a:solidFill>
                <a:latin typeface="Meiryo UI" pitchFamily="50" charset="-128"/>
                <a:ea typeface="Meiryo UI" pitchFamily="50" charset="-128"/>
                <a:cs typeface="Meiryo UI" pitchFamily="50" charset="-128"/>
              </a:rPr>
              <a:t>》</a:t>
            </a:r>
          </a:p>
        </p:txBody>
      </p:sp>
      <p:sp>
        <p:nvSpPr>
          <p:cNvPr id="24" name="角丸四角形 23"/>
          <p:cNvSpPr/>
          <p:nvPr/>
        </p:nvSpPr>
        <p:spPr>
          <a:xfrm>
            <a:off x="5830278" y="4854670"/>
            <a:ext cx="1041332" cy="36499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a:solidFill>
                  <a:prstClr val="black"/>
                </a:solidFill>
                <a:latin typeface="Meiryo UI" pitchFamily="50" charset="-128"/>
                <a:ea typeface="Meiryo UI" pitchFamily="50" charset="-128"/>
                <a:cs typeface="Meiryo UI" pitchFamily="50" charset="-128"/>
              </a:rPr>
              <a:t>《</a:t>
            </a:r>
            <a:r>
              <a:rPr lang="ja-JP" altLang="en-US" sz="1100" b="1" dirty="0">
                <a:solidFill>
                  <a:prstClr val="black"/>
                </a:solidFill>
                <a:latin typeface="Meiryo UI" pitchFamily="50" charset="-128"/>
                <a:ea typeface="Meiryo UI" pitchFamily="50" charset="-128"/>
                <a:cs typeface="Meiryo UI" pitchFamily="50" charset="-128"/>
              </a:rPr>
              <a:t>特別区長</a:t>
            </a:r>
            <a:r>
              <a:rPr lang="en-US" altLang="ja-JP" sz="1100" b="1" dirty="0">
                <a:solidFill>
                  <a:prstClr val="black"/>
                </a:solidFill>
                <a:latin typeface="Meiryo UI" pitchFamily="50" charset="-128"/>
                <a:ea typeface="Meiryo UI" pitchFamily="50" charset="-128"/>
                <a:cs typeface="Meiryo UI" pitchFamily="50" charset="-128"/>
              </a:rPr>
              <a:t>》</a:t>
            </a:r>
          </a:p>
        </p:txBody>
      </p:sp>
      <p:sp>
        <p:nvSpPr>
          <p:cNvPr id="25" name="角丸四角形 24"/>
          <p:cNvSpPr/>
          <p:nvPr/>
        </p:nvSpPr>
        <p:spPr>
          <a:xfrm>
            <a:off x="6997914" y="4854670"/>
            <a:ext cx="1041332" cy="36499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a:solidFill>
                  <a:prstClr val="black"/>
                </a:solidFill>
                <a:latin typeface="Meiryo UI" pitchFamily="50" charset="-128"/>
                <a:ea typeface="Meiryo UI" pitchFamily="50" charset="-128"/>
                <a:cs typeface="Meiryo UI" pitchFamily="50" charset="-128"/>
              </a:rPr>
              <a:t>《</a:t>
            </a:r>
            <a:r>
              <a:rPr lang="ja-JP" altLang="en-US" sz="1100" b="1" dirty="0">
                <a:solidFill>
                  <a:prstClr val="black"/>
                </a:solidFill>
                <a:latin typeface="Meiryo UI" pitchFamily="50" charset="-128"/>
                <a:ea typeface="Meiryo UI" pitchFamily="50" charset="-128"/>
                <a:cs typeface="Meiryo UI" pitchFamily="50" charset="-128"/>
              </a:rPr>
              <a:t>特別区長</a:t>
            </a:r>
            <a:r>
              <a:rPr lang="en-US" altLang="ja-JP" sz="1100" b="1" dirty="0">
                <a:solidFill>
                  <a:prstClr val="black"/>
                </a:solidFill>
                <a:latin typeface="Meiryo UI" pitchFamily="50" charset="-128"/>
                <a:ea typeface="Meiryo UI" pitchFamily="50" charset="-128"/>
                <a:cs typeface="Meiryo UI" pitchFamily="50" charset="-128"/>
              </a:rPr>
              <a:t>》</a:t>
            </a:r>
          </a:p>
        </p:txBody>
      </p:sp>
      <p:cxnSp>
        <p:nvCxnSpPr>
          <p:cNvPr id="26" name="直線矢印コネクタ 25"/>
          <p:cNvCxnSpPr/>
          <p:nvPr/>
        </p:nvCxnSpPr>
        <p:spPr>
          <a:xfrm>
            <a:off x="6337819" y="4171377"/>
            <a:ext cx="0" cy="636628"/>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5164821" y="4171377"/>
            <a:ext cx="0" cy="636628"/>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7505455" y="4171377"/>
            <a:ext cx="0" cy="636628"/>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5164821" y="4307516"/>
            <a:ext cx="831921" cy="294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選挙で選出</a:t>
            </a:r>
            <a:endParaRPr lang="en-US" altLang="ja-JP"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住民ニーズ</a:t>
            </a:r>
            <a:r>
              <a:rPr lang="en-US" altLang="ja-JP"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6337819" y="4307516"/>
            <a:ext cx="831921" cy="294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選挙で選出</a:t>
            </a:r>
            <a:endParaRPr lang="en-US" altLang="ja-JP"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住民ニーズ</a:t>
            </a:r>
            <a:r>
              <a:rPr lang="en-US" altLang="ja-JP"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7505455" y="4307516"/>
            <a:ext cx="831921" cy="294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選挙で選出</a:t>
            </a:r>
            <a:endParaRPr lang="en-US" altLang="ja-JP"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住民ニーズ</a:t>
            </a:r>
            <a:r>
              <a:rPr lang="en-US" altLang="ja-JP"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a:xfrm>
            <a:off x="4644097" y="3946641"/>
            <a:ext cx="1041332" cy="25465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prstClr val="white"/>
                </a:solidFill>
                <a:latin typeface="Meiryo UI" pitchFamily="50" charset="-128"/>
                <a:ea typeface="Meiryo UI" pitchFamily="50" charset="-128"/>
                <a:cs typeface="Meiryo UI" pitchFamily="50" charset="-128"/>
              </a:rPr>
              <a:t>地域の住民</a:t>
            </a:r>
            <a:endParaRPr lang="en-US" altLang="ja-JP" sz="1100" b="1" dirty="0">
              <a:solidFill>
                <a:prstClr val="white"/>
              </a:solidFill>
              <a:latin typeface="Meiryo UI" pitchFamily="50" charset="-128"/>
              <a:ea typeface="Meiryo UI" pitchFamily="50" charset="-128"/>
              <a:cs typeface="Meiryo UI" pitchFamily="50" charset="-128"/>
            </a:endParaRPr>
          </a:p>
        </p:txBody>
      </p:sp>
      <p:sp>
        <p:nvSpPr>
          <p:cNvPr id="36" name="角丸四角形 35"/>
          <p:cNvSpPr/>
          <p:nvPr/>
        </p:nvSpPr>
        <p:spPr>
          <a:xfrm>
            <a:off x="5817096" y="3946641"/>
            <a:ext cx="1041331" cy="25465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prstClr val="white"/>
                </a:solidFill>
                <a:latin typeface="Meiryo UI" pitchFamily="50" charset="-128"/>
                <a:ea typeface="Meiryo UI" pitchFamily="50" charset="-128"/>
                <a:cs typeface="Meiryo UI" pitchFamily="50" charset="-128"/>
              </a:rPr>
              <a:t>地域の住民</a:t>
            </a:r>
            <a:endParaRPr lang="en-US" altLang="ja-JP" sz="1100" b="1" dirty="0">
              <a:solidFill>
                <a:prstClr val="white"/>
              </a:solidFill>
              <a:latin typeface="Meiryo UI" pitchFamily="50" charset="-128"/>
              <a:ea typeface="Meiryo UI" pitchFamily="50" charset="-128"/>
              <a:cs typeface="Meiryo UI" pitchFamily="50" charset="-128"/>
            </a:endParaRPr>
          </a:p>
        </p:txBody>
      </p:sp>
      <p:sp>
        <p:nvSpPr>
          <p:cNvPr id="37" name="角丸四角形 36"/>
          <p:cNvSpPr/>
          <p:nvPr/>
        </p:nvSpPr>
        <p:spPr>
          <a:xfrm>
            <a:off x="6984732" y="3946641"/>
            <a:ext cx="1041331" cy="25465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prstClr val="white"/>
                </a:solidFill>
                <a:latin typeface="Meiryo UI" pitchFamily="50" charset="-128"/>
                <a:ea typeface="Meiryo UI" pitchFamily="50" charset="-128"/>
                <a:cs typeface="Meiryo UI" pitchFamily="50" charset="-128"/>
              </a:rPr>
              <a:t>地域の住民</a:t>
            </a:r>
            <a:endParaRPr lang="en-US" altLang="ja-JP" sz="1100" b="1" dirty="0">
              <a:solidFill>
                <a:prstClr val="white"/>
              </a:solidFill>
              <a:latin typeface="Meiryo UI" pitchFamily="50" charset="-128"/>
              <a:ea typeface="Meiryo UI" pitchFamily="50" charset="-128"/>
              <a:cs typeface="Meiryo UI" pitchFamily="50" charset="-128"/>
            </a:endParaRPr>
          </a:p>
        </p:txBody>
      </p:sp>
      <p:sp>
        <p:nvSpPr>
          <p:cNvPr id="18" name="角丸四角形 17"/>
          <p:cNvSpPr/>
          <p:nvPr/>
        </p:nvSpPr>
        <p:spPr>
          <a:xfrm>
            <a:off x="1574459" y="3573016"/>
            <a:ext cx="1716619" cy="318954"/>
          </a:xfrm>
          <a:prstGeom prst="round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HGPｺﾞｼｯｸE" panose="020B0900000000000000" pitchFamily="50" charset="-128"/>
                <a:ea typeface="HGPｺﾞｼｯｸE" panose="020B0900000000000000" pitchFamily="50" charset="-128"/>
                <a:cs typeface="Meiryo UI" panose="020B0604030504040204" pitchFamily="50" charset="-128"/>
              </a:rPr>
              <a:t>現在の大阪市</a:t>
            </a:r>
          </a:p>
        </p:txBody>
      </p:sp>
      <p:sp>
        <p:nvSpPr>
          <p:cNvPr id="19" name="角丸四角形 18"/>
          <p:cNvSpPr/>
          <p:nvPr/>
        </p:nvSpPr>
        <p:spPr>
          <a:xfrm>
            <a:off x="6236451" y="3559454"/>
            <a:ext cx="1657625" cy="318954"/>
          </a:xfrm>
          <a:prstGeom prst="roundRe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HGPｺﾞｼｯｸE" panose="020B0900000000000000" pitchFamily="50" charset="-128"/>
                <a:ea typeface="HGPｺﾞｼｯｸE" panose="020B0900000000000000" pitchFamily="50" charset="-128"/>
                <a:cs typeface="Meiryo UI" panose="020B0604030504040204" pitchFamily="50" charset="-128"/>
              </a:rPr>
              <a:t>特別区設置後</a:t>
            </a:r>
          </a:p>
        </p:txBody>
      </p:sp>
      <p:sp>
        <p:nvSpPr>
          <p:cNvPr id="47" name="角丸四角形 46"/>
          <p:cNvSpPr/>
          <p:nvPr/>
        </p:nvSpPr>
        <p:spPr>
          <a:xfrm>
            <a:off x="657234" y="6203398"/>
            <a:ext cx="8491160" cy="55117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◆特別区長が地域の実情や住民ニーズに応じて、区内の施策全般をきめ細かく</a:t>
            </a: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rPr>
              <a:t>スピーディーに</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決定・</a:t>
            </a: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rPr>
              <a:t>展開し、</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より住民に</a:t>
            </a: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rPr>
              <a:t>身近</a:t>
            </a:r>
            <a:endParaRPr lang="en-US" altLang="ja-JP" sz="1200" dirty="0">
              <a:solidFill>
                <a:prstClr val="black"/>
              </a:solidFill>
              <a:latin typeface="HGP創英角ｺﾞｼｯｸUB" panose="020B0900000000000000" pitchFamily="50" charset="-128"/>
              <a:ea typeface="HGP創英角ｺﾞｼｯｸUB" panose="020B0900000000000000" pitchFamily="50" charset="-128"/>
            </a:endParaRPr>
          </a:p>
          <a:p>
            <a:pPr indent="93663"/>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rPr>
              <a:t>　 な</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ところで施策を決定していく「ニア・イズ・ベター」が</a:t>
            </a: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rPr>
              <a:t>実現</a:t>
            </a:r>
            <a:endParaRPr lang="ja-JP" altLang="en-US" sz="12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49" name="角丸四角形 48"/>
          <p:cNvSpPr/>
          <p:nvPr/>
        </p:nvSpPr>
        <p:spPr>
          <a:xfrm>
            <a:off x="5124141" y="5445466"/>
            <a:ext cx="3789299" cy="432000"/>
          </a:xfrm>
          <a:prstGeom prst="roundRect">
            <a:avLst>
              <a:gd name="adj" fmla="val 12706"/>
            </a:avLst>
          </a:prstGeom>
          <a:solidFill>
            <a:schemeClr val="accent1">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◆市長と</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同じ自治体の長で</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ある特別区長自らが、予算編成</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条例提案</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等の権限を行使し、住民ニーズに応じた施策を展開</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角丸四角形 74"/>
          <p:cNvSpPr/>
          <p:nvPr/>
        </p:nvSpPr>
        <p:spPr>
          <a:xfrm>
            <a:off x="338690" y="900448"/>
            <a:ext cx="9150814" cy="2528552"/>
          </a:xfrm>
          <a:prstGeom prst="roundRect">
            <a:avLst>
              <a:gd name="adj" fmla="val 2188"/>
            </a:avLst>
          </a:prstGeom>
          <a:noFill/>
          <a:ln>
            <a:noFill/>
          </a:ln>
        </p:spPr>
        <p:txBody>
          <a:bodyPr wrap="square">
            <a:noAutofit/>
          </a:bodyPr>
          <a:lstStyle/>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人口は今後減少に転じ、高齢化も進展。医療・介護など</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の社会</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保障関連経費の増加</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見込まれる</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地域コミュニティ機能が低下する一方で、地域課題は</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より一層複雑</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多様化</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公共施設やインフラ施設の老朽化対策や密集市街地対策</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、防災</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・危機管理へ</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の対応</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市民</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の安全・安心の確保が</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HGPｺﾞｼｯｸE" panose="020B0900000000000000" pitchFamily="50" charset="-128"/>
                <a:ea typeface="HGPｺﾞｼｯｸE" panose="020B0900000000000000" pitchFamily="50" charset="-128"/>
              </a:rPr>
              <a:t>◆施策、予算配分の優先順位付けなどは市長が市域全体（２７０万</a:t>
            </a:r>
            <a:r>
              <a:rPr lang="ja-JP" altLang="en-US" sz="1100" dirty="0">
                <a:solidFill>
                  <a:prstClr val="black"/>
                </a:solidFill>
                <a:latin typeface="HGPｺﾞｼｯｸE" panose="020B0900000000000000" pitchFamily="50" charset="-128"/>
                <a:ea typeface="HGPｺﾞｼｯｸE" panose="020B0900000000000000" pitchFamily="50" charset="-128"/>
              </a:rPr>
              <a:t>人</a:t>
            </a:r>
            <a:r>
              <a:rPr lang="ja-JP" altLang="en-US" sz="1100" dirty="0" smtClean="0">
                <a:solidFill>
                  <a:prstClr val="black"/>
                </a:solidFill>
                <a:latin typeface="HGPｺﾞｼｯｸE" panose="020B0900000000000000" pitchFamily="50" charset="-128"/>
                <a:ea typeface="HGPｺﾞｼｯｸE" panose="020B0900000000000000" pitchFamily="50" charset="-128"/>
              </a:rPr>
              <a:t>の大阪市民）</a:t>
            </a:r>
            <a:endParaRPr lang="en-US" altLang="ja-JP" sz="1100" dirty="0" smtClean="0">
              <a:solidFill>
                <a:prstClr val="black"/>
              </a:solidFill>
              <a:latin typeface="HGPｺﾞｼｯｸE" panose="020B0900000000000000" pitchFamily="50" charset="-128"/>
              <a:ea typeface="HGPｺﾞｼｯｸE" panose="020B0900000000000000" pitchFamily="50" charset="-128"/>
            </a:endParaRPr>
          </a:p>
          <a:p>
            <a:r>
              <a:rPr lang="en-US" altLang="ja-JP" sz="1100" dirty="0">
                <a:solidFill>
                  <a:prstClr val="black"/>
                </a:solidFill>
                <a:latin typeface="HGPｺﾞｼｯｸE" panose="020B0900000000000000" pitchFamily="50" charset="-128"/>
                <a:ea typeface="HGPｺﾞｼｯｸE" panose="020B0900000000000000" pitchFamily="50" charset="-128"/>
              </a:rPr>
              <a:t> </a:t>
            </a:r>
            <a:r>
              <a:rPr lang="en-US" altLang="ja-JP" sz="1100" dirty="0" smtClean="0">
                <a:solidFill>
                  <a:prstClr val="black"/>
                </a:solidFill>
                <a:latin typeface="HGPｺﾞｼｯｸE" panose="020B0900000000000000" pitchFamily="50" charset="-128"/>
                <a:ea typeface="HGPｺﾞｼｯｸE" panose="020B0900000000000000" pitchFamily="50" charset="-128"/>
              </a:rPr>
              <a:t>  </a:t>
            </a:r>
            <a:r>
              <a:rPr lang="ja-JP" altLang="en-US" sz="1100" dirty="0" smtClean="0">
                <a:solidFill>
                  <a:prstClr val="black"/>
                </a:solidFill>
                <a:latin typeface="HGPｺﾞｼｯｸE" panose="020B0900000000000000" pitchFamily="50" charset="-128"/>
                <a:ea typeface="HGPｺﾞｼｯｸE" panose="020B0900000000000000" pitchFamily="50" charset="-128"/>
              </a:rPr>
              <a:t>を見渡したうえで決定</a:t>
            </a:r>
            <a:endParaRPr lang="en-US" altLang="ja-JP" sz="1100" dirty="0" smtClean="0">
              <a:solidFill>
                <a:prstClr val="black"/>
              </a:solidFill>
              <a:latin typeface="HGPｺﾞｼｯｸE" panose="020B0900000000000000" pitchFamily="50" charset="-128"/>
              <a:ea typeface="HGPｺﾞｼｯｸE" panose="020B0900000000000000" pitchFamily="50" charset="-128"/>
            </a:endParaRPr>
          </a:p>
          <a:p>
            <a:endParaRPr lang="en-US" altLang="ja-JP" sz="400" dirty="0" smtClean="0">
              <a:solidFill>
                <a:prstClr val="black"/>
              </a:solidFill>
              <a:latin typeface="HGPｺﾞｼｯｸE" panose="020B0900000000000000" pitchFamily="50" charset="-128"/>
              <a:ea typeface="HGPｺﾞｼｯｸE" panose="020B0900000000000000" pitchFamily="50" charset="-128"/>
            </a:endParaRPr>
          </a:p>
          <a:p>
            <a:r>
              <a:rPr lang="ja-JP" altLang="en-US" sz="1100" dirty="0" smtClean="0">
                <a:solidFill>
                  <a:prstClr val="black"/>
                </a:solidFill>
                <a:latin typeface="HGPｺﾞｼｯｸE" panose="020B0900000000000000" pitchFamily="50" charset="-128"/>
                <a:ea typeface="HGPｺﾞｼｯｸE" panose="020B0900000000000000" pitchFamily="50" charset="-128"/>
              </a:rPr>
              <a:t>◆現在の区長は、地域内の基礎自治に関する施策や事業の一部について判断（決定）</a:t>
            </a:r>
          </a:p>
        </p:txBody>
      </p:sp>
      <p:grpSp>
        <p:nvGrpSpPr>
          <p:cNvPr id="2" name="グループ化 1"/>
          <p:cNvGrpSpPr/>
          <p:nvPr/>
        </p:nvGrpSpPr>
        <p:grpSpPr>
          <a:xfrm>
            <a:off x="5889104" y="935836"/>
            <a:ext cx="3693187" cy="2484000"/>
            <a:chOff x="5523130" y="476672"/>
            <a:chExt cx="3693187" cy="2484000"/>
          </a:xfrm>
        </p:grpSpPr>
        <p:sp>
          <p:nvSpPr>
            <p:cNvPr id="13" name="角丸四角形 12"/>
            <p:cNvSpPr/>
            <p:nvPr/>
          </p:nvSpPr>
          <p:spPr>
            <a:xfrm>
              <a:off x="5523130" y="476672"/>
              <a:ext cx="3536202" cy="2484000"/>
            </a:xfrm>
            <a:prstGeom prst="roundRect">
              <a:avLst>
                <a:gd name="adj" fmla="val 2188"/>
              </a:avLst>
            </a:prstGeom>
            <a:noFill/>
            <a:ln>
              <a:noFill/>
            </a:ln>
          </p:spPr>
          <p:txBody>
            <a:bodyPr wrap="square">
              <a:noAutofit/>
            </a:bodyPr>
            <a:lstStyle/>
            <a:p>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円/楕円 115"/>
            <p:cNvSpPr/>
            <p:nvPr/>
          </p:nvSpPr>
          <p:spPr>
            <a:xfrm rot="20818479">
              <a:off x="5878392" y="1165817"/>
              <a:ext cx="2863991" cy="1589009"/>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1" name="正方形/長方形 50"/>
            <p:cNvSpPr/>
            <p:nvPr/>
          </p:nvSpPr>
          <p:spPr>
            <a:xfrm>
              <a:off x="7994925" y="1234138"/>
              <a:ext cx="877674" cy="148734"/>
            </a:xfrm>
            <a:prstGeom prst="rect">
              <a:avLst/>
            </a:prstGeom>
            <a:ln>
              <a:noFill/>
            </a:ln>
          </p:spPr>
          <p:txBody>
            <a:bodyPr wrap="square" lIns="54000" rIns="54000">
              <a:spAutoFit/>
            </a:bodyPr>
            <a:lstStyle/>
            <a:p>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2" name="グループ化 51"/>
            <p:cNvGrpSpPr/>
            <p:nvPr/>
          </p:nvGrpSpPr>
          <p:grpSpPr>
            <a:xfrm>
              <a:off x="6699290" y="989382"/>
              <a:ext cx="1116000" cy="646315"/>
              <a:chOff x="6663194" y="594389"/>
              <a:chExt cx="1108518" cy="646315"/>
            </a:xfrm>
          </p:grpSpPr>
          <p:sp>
            <p:nvSpPr>
              <p:cNvPr id="53" name="円/楕円 118"/>
              <p:cNvSpPr/>
              <p:nvPr/>
            </p:nvSpPr>
            <p:spPr>
              <a:xfrm>
                <a:off x="6663194" y="594389"/>
                <a:ext cx="1108518" cy="646315"/>
              </a:xfrm>
              <a:prstGeom prst="ellipse">
                <a:avLst/>
              </a:prstGeom>
              <a:gradFill flip="none" rotWithShape="1">
                <a:gsLst>
                  <a:gs pos="0">
                    <a:schemeClr val="bg1"/>
                  </a:gs>
                  <a:gs pos="50000">
                    <a:schemeClr val="accent1">
                      <a:lumMod val="20000"/>
                      <a:lumOff val="80000"/>
                    </a:schemeClr>
                  </a:gs>
                  <a:gs pos="100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ja-JP" altLang="en-US" sz="1500" dirty="0">
                  <a:solidFill>
                    <a:prstClr val="black"/>
                  </a:solidFill>
                  <a:latin typeface="Meiryo UI" pitchFamily="50" charset="-128"/>
                  <a:ea typeface="Meiryo UI" pitchFamily="50" charset="-128"/>
                  <a:cs typeface="Meiryo UI" pitchFamily="50" charset="-128"/>
                </a:endParaRPr>
              </a:p>
            </p:txBody>
          </p:sp>
          <p:sp>
            <p:nvSpPr>
              <p:cNvPr id="54" name="正方形/長方形 53"/>
              <p:cNvSpPr/>
              <p:nvPr/>
            </p:nvSpPr>
            <p:spPr>
              <a:xfrm>
                <a:off x="6799414" y="733164"/>
                <a:ext cx="874788" cy="392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ja-JP" altLang="en-US" sz="900" b="1" dirty="0" smtClean="0">
                    <a:solidFill>
                      <a:prstClr val="black"/>
                    </a:solidFill>
                    <a:latin typeface="Meiryo UI" pitchFamily="50" charset="-128"/>
                    <a:ea typeface="Meiryo UI" pitchFamily="50" charset="-128"/>
                    <a:cs typeface="Meiryo UI" pitchFamily="50" charset="-128"/>
                  </a:rPr>
                  <a:t>待機児童</a:t>
                </a:r>
                <a:endParaRPr lang="en-US" altLang="ja-JP" sz="900" b="1" dirty="0">
                  <a:solidFill>
                    <a:prstClr val="black"/>
                  </a:solidFill>
                  <a:latin typeface="Meiryo UI" pitchFamily="50" charset="-128"/>
                  <a:ea typeface="Meiryo UI" pitchFamily="50" charset="-128"/>
                  <a:cs typeface="Meiryo UI" pitchFamily="50" charset="-128"/>
                </a:endParaRPr>
              </a:p>
              <a:p>
                <a:pPr algn="ctr">
                  <a:lnSpc>
                    <a:spcPts val="900"/>
                  </a:lnSpc>
                </a:pPr>
                <a:r>
                  <a:rPr lang="ja-JP" altLang="en-US" sz="900" b="1" dirty="0" smtClean="0">
                    <a:solidFill>
                      <a:prstClr val="black"/>
                    </a:solidFill>
                    <a:latin typeface="Meiryo UI" pitchFamily="50" charset="-128"/>
                    <a:ea typeface="Meiryo UI" pitchFamily="50" charset="-128"/>
                    <a:cs typeface="Meiryo UI" pitchFamily="50" charset="-128"/>
                  </a:rPr>
                  <a:t>問　題</a:t>
                </a:r>
                <a:endParaRPr lang="en-US" altLang="ja-JP" sz="900" b="1" dirty="0" smtClean="0">
                  <a:solidFill>
                    <a:prstClr val="black"/>
                  </a:solidFill>
                  <a:latin typeface="Meiryo UI" pitchFamily="50" charset="-128"/>
                  <a:ea typeface="Meiryo UI" pitchFamily="50" charset="-128"/>
                  <a:cs typeface="Meiryo UI" pitchFamily="50" charset="-128"/>
                </a:endParaRPr>
              </a:p>
            </p:txBody>
          </p:sp>
        </p:grpSp>
        <p:grpSp>
          <p:nvGrpSpPr>
            <p:cNvPr id="56" name="グループ化 55"/>
            <p:cNvGrpSpPr/>
            <p:nvPr/>
          </p:nvGrpSpPr>
          <p:grpSpPr>
            <a:xfrm>
              <a:off x="7828615" y="1442159"/>
              <a:ext cx="1116000" cy="632692"/>
              <a:chOff x="7785315" y="947586"/>
              <a:chExt cx="1108518" cy="632692"/>
            </a:xfrm>
          </p:grpSpPr>
          <p:sp>
            <p:nvSpPr>
              <p:cNvPr id="57" name="円/楕円 139"/>
              <p:cNvSpPr/>
              <p:nvPr/>
            </p:nvSpPr>
            <p:spPr>
              <a:xfrm>
                <a:off x="7785315" y="947586"/>
                <a:ext cx="1108518" cy="632692"/>
              </a:xfrm>
              <a:prstGeom prst="ellipse">
                <a:avLst/>
              </a:prstGeom>
              <a:gradFill flip="none" rotWithShape="1">
                <a:gsLst>
                  <a:gs pos="0">
                    <a:schemeClr val="bg1"/>
                  </a:gs>
                  <a:gs pos="50000">
                    <a:schemeClr val="accent1">
                      <a:lumMod val="20000"/>
                      <a:lumOff val="80000"/>
                    </a:schemeClr>
                  </a:gs>
                  <a:gs pos="100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smtClean="0">
                  <a:solidFill>
                    <a:prstClr val="black"/>
                  </a:solidFill>
                  <a:latin typeface="Meiryo UI" pitchFamily="50" charset="-128"/>
                  <a:ea typeface="Meiryo UI" pitchFamily="50" charset="-128"/>
                  <a:cs typeface="Meiryo UI" pitchFamily="50" charset="-128"/>
                </a:endParaRPr>
              </a:p>
            </p:txBody>
          </p:sp>
          <p:sp>
            <p:nvSpPr>
              <p:cNvPr id="58" name="正方形/長方形 57"/>
              <p:cNvSpPr/>
              <p:nvPr/>
            </p:nvSpPr>
            <p:spPr>
              <a:xfrm>
                <a:off x="7910820" y="1103836"/>
                <a:ext cx="874787" cy="323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ja-JP" altLang="en-US" sz="900" b="1" dirty="0" smtClean="0">
                    <a:solidFill>
                      <a:prstClr val="black"/>
                    </a:solidFill>
                    <a:latin typeface="Meiryo UI" pitchFamily="50" charset="-128"/>
                    <a:ea typeface="Meiryo UI" pitchFamily="50" charset="-128"/>
                    <a:cs typeface="Meiryo UI" pitchFamily="50" charset="-128"/>
                  </a:rPr>
                  <a:t>高齢化の</a:t>
                </a:r>
                <a:endParaRPr lang="en-US" altLang="ja-JP" sz="900" b="1" dirty="0" smtClean="0">
                  <a:solidFill>
                    <a:prstClr val="black"/>
                  </a:solidFill>
                  <a:latin typeface="Meiryo UI" pitchFamily="50" charset="-128"/>
                  <a:ea typeface="Meiryo UI" pitchFamily="50" charset="-128"/>
                  <a:cs typeface="Meiryo UI" pitchFamily="50" charset="-128"/>
                </a:endParaRPr>
              </a:p>
              <a:p>
                <a:pPr algn="ctr">
                  <a:lnSpc>
                    <a:spcPts val="900"/>
                  </a:lnSpc>
                </a:pPr>
                <a:r>
                  <a:rPr lang="ja-JP" altLang="en-US" sz="900" b="1" dirty="0" smtClean="0">
                    <a:solidFill>
                      <a:prstClr val="black"/>
                    </a:solidFill>
                    <a:latin typeface="Meiryo UI" pitchFamily="50" charset="-128"/>
                    <a:ea typeface="Meiryo UI" pitchFamily="50" charset="-128"/>
                    <a:cs typeface="Meiryo UI" pitchFamily="50" charset="-128"/>
                  </a:rPr>
                  <a:t>進　展</a:t>
                </a:r>
                <a:endParaRPr lang="ja-JP" altLang="en-US" sz="900" b="1" dirty="0">
                  <a:solidFill>
                    <a:prstClr val="black"/>
                  </a:solidFill>
                  <a:latin typeface="Meiryo UI" pitchFamily="50" charset="-128"/>
                  <a:ea typeface="Meiryo UI" pitchFamily="50" charset="-128"/>
                  <a:cs typeface="Meiryo UI" pitchFamily="50" charset="-128"/>
                </a:endParaRPr>
              </a:p>
            </p:txBody>
          </p:sp>
        </p:grpSp>
        <p:grpSp>
          <p:nvGrpSpPr>
            <p:cNvPr id="60" name="グループ化 59"/>
            <p:cNvGrpSpPr/>
            <p:nvPr/>
          </p:nvGrpSpPr>
          <p:grpSpPr>
            <a:xfrm>
              <a:off x="7467496" y="2227580"/>
              <a:ext cx="1116000" cy="646315"/>
              <a:chOff x="7466130" y="1806460"/>
              <a:chExt cx="1108518" cy="646315"/>
            </a:xfrm>
          </p:grpSpPr>
          <p:sp>
            <p:nvSpPr>
              <p:cNvPr id="61" name="円/楕円 128"/>
              <p:cNvSpPr/>
              <p:nvPr/>
            </p:nvSpPr>
            <p:spPr>
              <a:xfrm>
                <a:off x="7466130" y="1806460"/>
                <a:ext cx="1108518" cy="646315"/>
              </a:xfrm>
              <a:prstGeom prst="ellipse">
                <a:avLst/>
              </a:prstGeom>
              <a:gradFill flip="none" rotWithShape="1">
                <a:gsLst>
                  <a:gs pos="0">
                    <a:schemeClr val="bg1"/>
                  </a:gs>
                  <a:gs pos="50000">
                    <a:schemeClr val="accent1">
                      <a:lumMod val="20000"/>
                      <a:lumOff val="80000"/>
                    </a:schemeClr>
                  </a:gs>
                  <a:gs pos="100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62" name="正方形/長方形 61"/>
              <p:cNvSpPr/>
              <p:nvPr/>
            </p:nvSpPr>
            <p:spPr>
              <a:xfrm>
                <a:off x="7594375" y="1927375"/>
                <a:ext cx="874788" cy="392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ja-JP" altLang="en-US" sz="900" b="1" dirty="0" smtClean="0">
                    <a:solidFill>
                      <a:prstClr val="black"/>
                    </a:solidFill>
                    <a:latin typeface="Meiryo UI" pitchFamily="50" charset="-128"/>
                    <a:ea typeface="Meiryo UI" pitchFamily="50" charset="-128"/>
                    <a:cs typeface="Meiryo UI" pitchFamily="50" charset="-128"/>
                  </a:rPr>
                  <a:t>地域の</a:t>
                </a:r>
                <a:endParaRPr lang="en-US" altLang="ja-JP" sz="900" b="1" dirty="0" smtClean="0">
                  <a:solidFill>
                    <a:prstClr val="black"/>
                  </a:solidFill>
                  <a:latin typeface="Meiryo UI" pitchFamily="50" charset="-128"/>
                  <a:ea typeface="Meiryo UI" pitchFamily="50" charset="-128"/>
                  <a:cs typeface="Meiryo UI" pitchFamily="50" charset="-128"/>
                </a:endParaRPr>
              </a:p>
              <a:p>
                <a:pPr algn="ctr">
                  <a:lnSpc>
                    <a:spcPts val="900"/>
                  </a:lnSpc>
                </a:pPr>
                <a:r>
                  <a:rPr lang="ja-JP" altLang="en-US" sz="900" b="1" dirty="0" smtClean="0">
                    <a:solidFill>
                      <a:prstClr val="black"/>
                    </a:solidFill>
                    <a:latin typeface="Meiryo UI" pitchFamily="50" charset="-128"/>
                    <a:ea typeface="Meiryo UI" pitchFamily="50" charset="-128"/>
                    <a:cs typeface="Meiryo UI" pitchFamily="50" charset="-128"/>
                  </a:rPr>
                  <a:t>安全・安心</a:t>
                </a:r>
                <a:endParaRPr lang="ja-JP" altLang="en-US" sz="900" b="1" dirty="0">
                  <a:solidFill>
                    <a:prstClr val="black"/>
                  </a:solidFill>
                  <a:latin typeface="Meiryo UI" pitchFamily="50" charset="-128"/>
                  <a:ea typeface="Meiryo UI" pitchFamily="50" charset="-128"/>
                  <a:cs typeface="Meiryo UI" pitchFamily="50" charset="-128"/>
                </a:endParaRPr>
              </a:p>
            </p:txBody>
          </p:sp>
        </p:grpSp>
        <p:grpSp>
          <p:nvGrpSpPr>
            <p:cNvPr id="64" name="グループ化 63"/>
            <p:cNvGrpSpPr/>
            <p:nvPr/>
          </p:nvGrpSpPr>
          <p:grpSpPr>
            <a:xfrm>
              <a:off x="6011099" y="2224210"/>
              <a:ext cx="1116000" cy="646315"/>
              <a:chOff x="6150159" y="1775358"/>
              <a:chExt cx="1108518" cy="646315"/>
            </a:xfrm>
          </p:grpSpPr>
          <p:sp>
            <p:nvSpPr>
              <p:cNvPr id="65" name="円/楕円 119"/>
              <p:cNvSpPr/>
              <p:nvPr/>
            </p:nvSpPr>
            <p:spPr>
              <a:xfrm>
                <a:off x="6150159" y="1775358"/>
                <a:ext cx="1108518" cy="646315"/>
              </a:xfrm>
              <a:prstGeom prst="ellipse">
                <a:avLst/>
              </a:prstGeom>
              <a:gradFill flip="none" rotWithShape="1">
                <a:gsLst>
                  <a:gs pos="0">
                    <a:schemeClr val="bg1"/>
                  </a:gs>
                  <a:gs pos="50000">
                    <a:schemeClr val="accent1">
                      <a:lumMod val="20000"/>
                      <a:lumOff val="80000"/>
                    </a:schemeClr>
                  </a:gs>
                  <a:gs pos="100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FF0000"/>
                  </a:solidFill>
                  <a:latin typeface="Meiryo UI" pitchFamily="50" charset="-128"/>
                  <a:ea typeface="Meiryo UI" pitchFamily="50" charset="-128"/>
                  <a:cs typeface="Meiryo UI" pitchFamily="50" charset="-128"/>
                </a:endParaRPr>
              </a:p>
            </p:txBody>
          </p:sp>
          <p:sp>
            <p:nvSpPr>
              <p:cNvPr id="66" name="正方形/長方形 65"/>
              <p:cNvSpPr/>
              <p:nvPr/>
            </p:nvSpPr>
            <p:spPr>
              <a:xfrm>
                <a:off x="6278153" y="1903441"/>
                <a:ext cx="874788" cy="392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smtClean="0">
                    <a:solidFill>
                      <a:prstClr val="black"/>
                    </a:solidFill>
                    <a:latin typeface="Meiryo UI" pitchFamily="50" charset="-128"/>
                    <a:ea typeface="Meiryo UI" pitchFamily="50" charset="-128"/>
                    <a:cs typeface="Meiryo UI" pitchFamily="50" charset="-128"/>
                  </a:rPr>
                  <a:t>教育問題</a:t>
                </a:r>
                <a:endParaRPr lang="ja-JP" altLang="en-US" sz="900" b="1" dirty="0">
                  <a:solidFill>
                    <a:prstClr val="black"/>
                  </a:solidFill>
                  <a:latin typeface="Meiryo UI" pitchFamily="50" charset="-128"/>
                  <a:ea typeface="Meiryo UI" pitchFamily="50" charset="-128"/>
                  <a:cs typeface="Meiryo UI" pitchFamily="50" charset="-128"/>
                </a:endParaRPr>
              </a:p>
            </p:txBody>
          </p:sp>
        </p:grpSp>
        <p:grpSp>
          <p:nvGrpSpPr>
            <p:cNvPr id="68" name="グループ化 67"/>
            <p:cNvGrpSpPr/>
            <p:nvPr/>
          </p:nvGrpSpPr>
          <p:grpSpPr>
            <a:xfrm>
              <a:off x="5600746" y="1436203"/>
              <a:ext cx="1116000" cy="646315"/>
              <a:chOff x="5600746" y="1041210"/>
              <a:chExt cx="1108518" cy="646315"/>
            </a:xfrm>
          </p:grpSpPr>
          <p:sp>
            <p:nvSpPr>
              <p:cNvPr id="69" name="円/楕円 127"/>
              <p:cNvSpPr/>
              <p:nvPr/>
            </p:nvSpPr>
            <p:spPr>
              <a:xfrm>
                <a:off x="5600746" y="1041210"/>
                <a:ext cx="1108518" cy="646315"/>
              </a:xfrm>
              <a:prstGeom prst="ellipse">
                <a:avLst/>
              </a:prstGeom>
              <a:gradFill flip="none" rotWithShape="1">
                <a:gsLst>
                  <a:gs pos="0">
                    <a:schemeClr val="bg1"/>
                  </a:gs>
                  <a:gs pos="50000">
                    <a:schemeClr val="accent1">
                      <a:lumMod val="20000"/>
                      <a:lumOff val="80000"/>
                    </a:schemeClr>
                  </a:gs>
                  <a:gs pos="100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prstClr val="black"/>
                  </a:solidFill>
                  <a:latin typeface="Meiryo UI" pitchFamily="50" charset="-128"/>
                  <a:ea typeface="Meiryo UI" pitchFamily="50" charset="-128"/>
                  <a:cs typeface="Meiryo UI" pitchFamily="50" charset="-128"/>
                </a:endParaRPr>
              </a:p>
            </p:txBody>
          </p:sp>
          <p:sp>
            <p:nvSpPr>
              <p:cNvPr id="70" name="正方形/長方形 69"/>
              <p:cNvSpPr/>
              <p:nvPr/>
            </p:nvSpPr>
            <p:spPr>
              <a:xfrm>
                <a:off x="5721741" y="1165212"/>
                <a:ext cx="874788" cy="392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smtClean="0">
                    <a:solidFill>
                      <a:prstClr val="black"/>
                    </a:solidFill>
                    <a:latin typeface="Meiryo UI" pitchFamily="50" charset="-128"/>
                    <a:ea typeface="Meiryo UI" pitchFamily="50" charset="-128"/>
                    <a:cs typeface="Meiryo UI" pitchFamily="50" charset="-128"/>
                  </a:rPr>
                  <a:t>地域の</a:t>
                </a:r>
                <a:endParaRPr lang="en-US" altLang="ja-JP" sz="900" b="1" dirty="0" smtClean="0">
                  <a:solidFill>
                    <a:prstClr val="black"/>
                  </a:solidFill>
                  <a:latin typeface="Meiryo UI" pitchFamily="50" charset="-128"/>
                  <a:ea typeface="Meiryo UI" pitchFamily="50" charset="-128"/>
                  <a:cs typeface="Meiryo UI" pitchFamily="50" charset="-128"/>
                </a:endParaRPr>
              </a:p>
              <a:p>
                <a:pPr algn="ctr"/>
                <a:r>
                  <a:rPr lang="ja-JP" altLang="en-US" sz="900" b="1" dirty="0" smtClean="0">
                    <a:solidFill>
                      <a:prstClr val="black"/>
                    </a:solidFill>
                    <a:latin typeface="Meiryo UI" pitchFamily="50" charset="-128"/>
                    <a:ea typeface="Meiryo UI" pitchFamily="50" charset="-128"/>
                    <a:cs typeface="Meiryo UI" pitchFamily="50" charset="-128"/>
                  </a:rPr>
                  <a:t>まちづくり</a:t>
                </a:r>
                <a:endParaRPr lang="ja-JP" altLang="en-US" sz="900" b="1" dirty="0">
                  <a:solidFill>
                    <a:prstClr val="black"/>
                  </a:solidFill>
                  <a:latin typeface="Meiryo UI" pitchFamily="50" charset="-128"/>
                  <a:ea typeface="Meiryo UI" pitchFamily="50" charset="-128"/>
                  <a:cs typeface="Meiryo UI" pitchFamily="50" charset="-128"/>
                </a:endParaRPr>
              </a:p>
            </p:txBody>
          </p:sp>
        </p:grpSp>
        <p:sp>
          <p:nvSpPr>
            <p:cNvPr id="72" name="正方形/長方形 71"/>
            <p:cNvSpPr/>
            <p:nvPr/>
          </p:nvSpPr>
          <p:spPr>
            <a:xfrm>
              <a:off x="5796317" y="569652"/>
              <a:ext cx="3420000" cy="261610"/>
            </a:xfrm>
            <a:prstGeom prst="rect">
              <a:avLst/>
            </a:prstGeom>
            <a:ln>
              <a:noFill/>
            </a:ln>
          </p:spPr>
          <p:txBody>
            <a:bodyPr wrap="square">
              <a:spAutoFit/>
            </a:bodyPr>
            <a:lstStyle/>
            <a:p>
              <a:pPr algn="ctr"/>
              <a:r>
                <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大阪市が抱える課題（イメージ）　</a:t>
              </a:r>
              <a:r>
                <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 name="正方形/長方形 9"/>
          <p:cNvSpPr/>
          <p:nvPr/>
        </p:nvSpPr>
        <p:spPr>
          <a:xfrm>
            <a:off x="242216" y="404664"/>
            <a:ext cx="5859851" cy="292388"/>
          </a:xfrm>
          <a:prstGeom prst="rect">
            <a:avLst/>
          </a:prstGeom>
        </p:spPr>
        <p:txBody>
          <a:bodyPr wrap="square">
            <a:spAutoFit/>
          </a:bodyPr>
          <a:lstStyle/>
          <a:p>
            <a:r>
              <a:rPr lang="ja-JP" altLang="en-US" sz="1300" dirty="0" smtClean="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～特別区設置の効果～</a:t>
            </a:r>
            <a:endParaRPr lang="en-US" altLang="ja-JP" sz="1300" dirty="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73" name="角丸四角形 72"/>
          <p:cNvSpPr/>
          <p:nvPr/>
        </p:nvSpPr>
        <p:spPr>
          <a:xfrm>
            <a:off x="560512" y="994128"/>
            <a:ext cx="1703478" cy="288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prstClr val="white"/>
                </a:solidFill>
                <a:latin typeface="HGPｺﾞｼｯｸE" panose="020B0900000000000000" pitchFamily="50" charset="-128"/>
                <a:ea typeface="HGPｺﾞｼｯｸE" panose="020B0900000000000000" pitchFamily="50" charset="-128"/>
                <a:cs typeface="Meiryo UI" panose="020B0604030504040204" pitchFamily="50" charset="-128"/>
              </a:rPr>
              <a:t>市政運営の現状</a:t>
            </a:r>
          </a:p>
        </p:txBody>
      </p:sp>
      <p:sp>
        <p:nvSpPr>
          <p:cNvPr id="74" name="二等辺三角形 73"/>
          <p:cNvSpPr/>
          <p:nvPr/>
        </p:nvSpPr>
        <p:spPr>
          <a:xfrm rot="10800000">
            <a:off x="1766850" y="2447747"/>
            <a:ext cx="2191583" cy="1800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9" name="角丸四角形 58"/>
          <p:cNvSpPr/>
          <p:nvPr/>
        </p:nvSpPr>
        <p:spPr>
          <a:xfrm>
            <a:off x="8150042" y="4841085"/>
            <a:ext cx="1041332" cy="36499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a:solidFill>
                  <a:prstClr val="black"/>
                </a:solidFill>
                <a:latin typeface="Meiryo UI" pitchFamily="50" charset="-128"/>
                <a:ea typeface="Meiryo UI" pitchFamily="50" charset="-128"/>
                <a:cs typeface="Meiryo UI" pitchFamily="50" charset="-128"/>
              </a:rPr>
              <a:t>《</a:t>
            </a:r>
            <a:r>
              <a:rPr lang="ja-JP" altLang="en-US" sz="1100" b="1" dirty="0">
                <a:solidFill>
                  <a:prstClr val="black"/>
                </a:solidFill>
                <a:latin typeface="Meiryo UI" pitchFamily="50" charset="-128"/>
                <a:ea typeface="Meiryo UI" pitchFamily="50" charset="-128"/>
                <a:cs typeface="Meiryo UI" pitchFamily="50" charset="-128"/>
              </a:rPr>
              <a:t>特別区長</a:t>
            </a:r>
            <a:r>
              <a:rPr lang="en-US" altLang="ja-JP" sz="1100" b="1" dirty="0">
                <a:solidFill>
                  <a:prstClr val="black"/>
                </a:solidFill>
                <a:latin typeface="Meiryo UI" pitchFamily="50" charset="-128"/>
                <a:ea typeface="Meiryo UI" pitchFamily="50" charset="-128"/>
                <a:cs typeface="Meiryo UI" pitchFamily="50" charset="-128"/>
              </a:rPr>
              <a:t>》</a:t>
            </a:r>
          </a:p>
        </p:txBody>
      </p:sp>
      <p:cxnSp>
        <p:nvCxnSpPr>
          <p:cNvPr id="63" name="直線矢印コネクタ 62"/>
          <p:cNvCxnSpPr/>
          <p:nvPr/>
        </p:nvCxnSpPr>
        <p:spPr>
          <a:xfrm>
            <a:off x="8657583" y="4157792"/>
            <a:ext cx="0" cy="636628"/>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8657583" y="4293931"/>
            <a:ext cx="831921" cy="294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選挙で選出</a:t>
            </a:r>
            <a:endParaRPr lang="en-US" altLang="ja-JP"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住民ニーズ</a:t>
            </a:r>
            <a:r>
              <a:rPr lang="en-US" altLang="ja-JP"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91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70"/>
          <p:cNvSpPr/>
          <p:nvPr/>
        </p:nvSpPr>
        <p:spPr>
          <a:xfrm>
            <a:off x="8136860" y="3933056"/>
            <a:ext cx="1041331" cy="25465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prstClr val="white"/>
                </a:solidFill>
                <a:latin typeface="Meiryo UI" pitchFamily="50" charset="-128"/>
                <a:ea typeface="Meiryo UI" pitchFamily="50" charset="-128"/>
                <a:cs typeface="Meiryo UI" pitchFamily="50" charset="-128"/>
              </a:rPr>
              <a:t>地域の住民</a:t>
            </a:r>
            <a:endParaRPr lang="en-US" altLang="ja-JP" sz="1100" b="1" dirty="0">
              <a:solidFill>
                <a:prstClr val="white"/>
              </a:solidFill>
              <a:latin typeface="Meiryo UI" pitchFamily="50" charset="-128"/>
              <a:ea typeface="Meiryo UI" pitchFamily="50" charset="-128"/>
              <a:cs typeface="Meiryo UI" pitchFamily="50" charset="-128"/>
            </a:endParaRPr>
          </a:p>
        </p:txBody>
      </p:sp>
      <p:sp>
        <p:nvSpPr>
          <p:cNvPr id="76" name="テキスト ボックス 75"/>
          <p:cNvSpPr txBox="1"/>
          <p:nvPr/>
        </p:nvSpPr>
        <p:spPr>
          <a:xfrm>
            <a:off x="9466395" y="19759"/>
            <a:ext cx="434723" cy="307777"/>
          </a:xfrm>
          <a:prstGeom prst="rect">
            <a:avLst/>
          </a:prstGeom>
          <a:noFill/>
        </p:spPr>
        <p:txBody>
          <a:bodyPr wrap="square" rtlCol="0">
            <a:spAutoFit/>
          </a:bodyPr>
          <a:lstStyle/>
          <a:p>
            <a:r>
              <a:rPr lang="ja-JP" altLang="en-US" sz="1400" dirty="0"/>
              <a:t>４</a:t>
            </a:r>
            <a:endParaRPr kumimoji="1" lang="ja-JP" altLang="en-US" sz="1400" dirty="0"/>
          </a:p>
        </p:txBody>
      </p:sp>
      <p:sp>
        <p:nvSpPr>
          <p:cNvPr id="77" name="テキスト ボックス 76"/>
          <p:cNvSpPr txBox="1"/>
          <p:nvPr/>
        </p:nvSpPr>
        <p:spPr>
          <a:xfrm>
            <a:off x="470284" y="661029"/>
            <a:ext cx="9361041" cy="276999"/>
          </a:xfrm>
          <a:prstGeom prst="rect">
            <a:avLst/>
          </a:prstGeom>
          <a:noFill/>
        </p:spPr>
        <p:txBody>
          <a:bodyPr wrap="square" rtlCol="0">
            <a:spAutoFit/>
          </a:bodyPr>
          <a:lstStyle/>
          <a:p>
            <a:r>
              <a:rPr lang="ja-JP" altLang="en-US" sz="1200" dirty="0" smtClean="0">
                <a:latin typeface="+mn-ea"/>
              </a:rPr>
              <a:t>現在は市長が市域全体を見渡して施策を実施しているが、特別区設置後は４人の特別区長がそれぞれの地域の実情等を踏まえた施策を展開</a:t>
            </a:r>
            <a:endParaRPr lang="en-US" altLang="ja-JP" sz="1200" dirty="0" smtClean="0">
              <a:latin typeface="+mn-ea"/>
            </a:endParaRPr>
          </a:p>
        </p:txBody>
      </p:sp>
    </p:spTree>
    <p:extLst>
      <p:ext uri="{BB962C8B-B14F-4D97-AF65-F5344CB8AC3E}">
        <p14:creationId xmlns:p14="http://schemas.microsoft.com/office/powerpoint/2010/main" val="310323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2049632" y="2436656"/>
            <a:ext cx="5648735" cy="21901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380" tIns="60691" rIns="121380" bIns="60691" rtlCol="0" anchor="ctr"/>
          <a:lstStyle/>
          <a:p>
            <a:pPr algn="ctr"/>
            <a:endParaRPr lang="ja-JP" altLang="en-US" sz="3745" dirty="0">
              <a:solidFill>
                <a:prstClr val="black"/>
              </a:solidFill>
              <a:latin typeface="ＭＳ Ｐゴシック" panose="020B0600070205080204" pitchFamily="50" charset="-128"/>
            </a:endParaRPr>
          </a:p>
        </p:txBody>
      </p:sp>
      <p:pic>
        <p:nvPicPr>
          <p:cNvPr id="40" name="図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6725" y="1696998"/>
            <a:ext cx="635972" cy="706198"/>
          </a:xfrm>
          <a:prstGeom prst="rect">
            <a:avLst/>
          </a:prstGeom>
        </p:spPr>
      </p:pic>
      <p:pic>
        <p:nvPicPr>
          <p:cNvPr id="41" name="図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5595" y="4901832"/>
            <a:ext cx="902473" cy="836495"/>
          </a:xfrm>
          <a:prstGeom prst="rect">
            <a:avLst/>
          </a:prstGeom>
        </p:spPr>
      </p:pic>
      <p:sp>
        <p:nvSpPr>
          <p:cNvPr id="62" name="角丸四角形 61"/>
          <p:cNvSpPr/>
          <p:nvPr/>
        </p:nvSpPr>
        <p:spPr>
          <a:xfrm>
            <a:off x="496443" y="1513065"/>
            <a:ext cx="4320000" cy="1936717"/>
          </a:xfrm>
          <a:prstGeom prst="roundRect">
            <a:avLst>
              <a:gd name="adj" fmla="val 349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◆区民</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ニーズに応じて、特別区長が保育・子育て支援策について</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決定</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し、予算の重点配分や基準の改定が可能</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solidFill>
                <a:prstClr val="black"/>
              </a:solidFill>
              <a:latin typeface="HGS創英角ﾎﾟｯﾌﾟ体" panose="040B0A00000000000000" pitchFamily="50" charset="-128"/>
              <a:ea typeface="HGS創英角ﾎﾟｯﾌﾟ体" panose="040B0A00000000000000" pitchFamily="50" charset="-128"/>
              <a:cs typeface="Meiryo UI" pitchFamily="50" charset="-128"/>
            </a:endParaRPr>
          </a:p>
        </p:txBody>
      </p:sp>
      <p:sp>
        <p:nvSpPr>
          <p:cNvPr id="79" name="角丸四角形 78"/>
          <p:cNvSpPr/>
          <p:nvPr/>
        </p:nvSpPr>
        <p:spPr>
          <a:xfrm>
            <a:off x="501106" y="1196753"/>
            <a:ext cx="4308540" cy="316525"/>
          </a:xfrm>
          <a:prstGeom prst="roundRect">
            <a:avLst/>
          </a:prstGeom>
          <a:solidFill>
            <a:schemeClr val="accent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保育・子育て支援 </a:t>
            </a:r>
            <a:r>
              <a:rPr lang="en-US" altLang="ja-JP" sz="1200" dirty="0" smtClean="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endParaRPr lang="ja-JP" altLang="en-US" sz="1200" dirty="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80" name="角丸四角形 79"/>
          <p:cNvSpPr/>
          <p:nvPr/>
        </p:nvSpPr>
        <p:spPr>
          <a:xfrm>
            <a:off x="597789" y="2123741"/>
            <a:ext cx="4104000" cy="1229225"/>
          </a:xfrm>
          <a:prstGeom prst="roundRect">
            <a:avLst>
              <a:gd name="adj" fmla="val 143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altLang="ja-JP" sz="1000" dirty="0" smtClean="0">
                <a:solidFill>
                  <a:prstClr val="black"/>
                </a:solidFill>
                <a:latin typeface="Meiryo UI" pitchFamily="50" charset="-128"/>
                <a:ea typeface="Meiryo UI" pitchFamily="50" charset="-128"/>
                <a:cs typeface="Meiryo UI" pitchFamily="50" charset="-128"/>
              </a:rPr>
              <a:t>【</a:t>
            </a:r>
            <a:r>
              <a:rPr lang="ja-JP" altLang="en-US" sz="1000" dirty="0" smtClean="0">
                <a:solidFill>
                  <a:prstClr val="black"/>
                </a:solidFill>
                <a:latin typeface="Meiryo UI" pitchFamily="50" charset="-128"/>
                <a:ea typeface="Meiryo UI" pitchFamily="50" charset="-128"/>
                <a:cs typeface="Meiryo UI" pitchFamily="50" charset="-128"/>
              </a:rPr>
              <a:t>具体的な施策例</a:t>
            </a:r>
            <a:r>
              <a:rPr lang="en-US" altLang="ja-JP" sz="1000" dirty="0" smtClean="0">
                <a:solidFill>
                  <a:prstClr val="black"/>
                </a:solidFill>
                <a:latin typeface="Meiryo UI" pitchFamily="50" charset="-128"/>
                <a:ea typeface="Meiryo UI" pitchFamily="50" charset="-128"/>
                <a:cs typeface="Meiryo UI" pitchFamily="50" charset="-128"/>
              </a:rPr>
              <a:t>】</a:t>
            </a:r>
          </a:p>
          <a:p>
            <a:endParaRPr lang="en-US" altLang="ja-JP" sz="600" dirty="0">
              <a:solidFill>
                <a:prstClr val="black"/>
              </a:solidFill>
              <a:latin typeface="Meiryo UI" pitchFamily="50" charset="-128"/>
              <a:ea typeface="Meiryo UI" pitchFamily="50" charset="-128"/>
              <a:cs typeface="Meiryo UI" pitchFamily="50" charset="-128"/>
            </a:endParaRPr>
          </a:p>
          <a:p>
            <a:r>
              <a:rPr lang="ja-JP" altLang="en-US" sz="1000" dirty="0">
                <a:solidFill>
                  <a:prstClr val="black"/>
                </a:solidFill>
                <a:latin typeface="Meiryo UI" pitchFamily="50" charset="-128"/>
                <a:ea typeface="Meiryo UI" pitchFamily="50" charset="-128"/>
                <a:cs typeface="Meiryo UI" pitchFamily="50" charset="-128"/>
              </a:rPr>
              <a:t>　</a:t>
            </a:r>
            <a:r>
              <a:rPr lang="ja-JP" altLang="en-US" sz="1000" dirty="0" smtClean="0">
                <a:solidFill>
                  <a:prstClr val="black"/>
                </a:solidFill>
                <a:latin typeface="Meiryo UI" pitchFamily="50" charset="-128"/>
                <a:ea typeface="Meiryo UI" pitchFamily="50" charset="-128"/>
                <a:cs typeface="Meiryo UI" pitchFamily="50" charset="-128"/>
              </a:rPr>
              <a:t>・保育所</a:t>
            </a:r>
            <a:r>
              <a:rPr lang="ja-JP" altLang="en-US" sz="1000" dirty="0">
                <a:solidFill>
                  <a:prstClr val="black"/>
                </a:solidFill>
                <a:latin typeface="Meiryo UI" pitchFamily="50" charset="-128"/>
                <a:ea typeface="Meiryo UI" pitchFamily="50" charset="-128"/>
                <a:cs typeface="Meiryo UI" pitchFamily="50" charset="-128"/>
              </a:rPr>
              <a:t>の設置認可等の柔軟な運用</a:t>
            </a:r>
            <a:endParaRPr lang="en-US" altLang="ja-JP" sz="1000" dirty="0">
              <a:solidFill>
                <a:prstClr val="black"/>
              </a:solidFill>
              <a:latin typeface="Meiryo UI" pitchFamily="50" charset="-128"/>
              <a:ea typeface="Meiryo UI" pitchFamily="50" charset="-128"/>
              <a:cs typeface="Meiryo UI" pitchFamily="50" charset="-128"/>
            </a:endParaRPr>
          </a:p>
          <a:p>
            <a:r>
              <a:rPr lang="ja-JP" altLang="en-US" sz="900" dirty="0">
                <a:solidFill>
                  <a:prstClr val="black"/>
                </a:solidFill>
                <a:latin typeface="Meiryo UI" pitchFamily="50" charset="-128"/>
                <a:ea typeface="Meiryo UI" pitchFamily="50" charset="-128"/>
                <a:cs typeface="Meiryo UI" pitchFamily="50" charset="-128"/>
              </a:rPr>
              <a:t> </a:t>
            </a:r>
            <a:r>
              <a:rPr lang="ja-JP" altLang="en-US" sz="900" dirty="0" smtClean="0">
                <a:solidFill>
                  <a:prstClr val="black"/>
                </a:solidFill>
                <a:latin typeface="Meiryo UI" pitchFamily="50" charset="-128"/>
                <a:ea typeface="Meiryo UI" pitchFamily="50" charset="-128"/>
                <a:cs typeface="Meiryo UI" pitchFamily="50" charset="-128"/>
              </a:rPr>
              <a:t>　（</a:t>
            </a:r>
            <a:r>
              <a:rPr lang="ja-JP" altLang="en-US" sz="900" dirty="0">
                <a:solidFill>
                  <a:prstClr val="black"/>
                </a:solidFill>
                <a:latin typeface="Meiryo UI" pitchFamily="50" charset="-128"/>
                <a:ea typeface="Meiryo UI" pitchFamily="50" charset="-128"/>
                <a:cs typeface="Meiryo UI" pitchFamily="50" charset="-128"/>
              </a:rPr>
              <a:t>保育所・保育士の確保、保育時間の延長）</a:t>
            </a:r>
            <a:endParaRPr lang="en-US" altLang="ja-JP" sz="900" dirty="0">
              <a:solidFill>
                <a:prstClr val="black"/>
              </a:solidFill>
              <a:latin typeface="Meiryo UI" pitchFamily="50" charset="-128"/>
              <a:ea typeface="Meiryo UI" pitchFamily="50" charset="-128"/>
              <a:cs typeface="Meiryo UI" pitchFamily="50" charset="-128"/>
            </a:endParaRPr>
          </a:p>
          <a:p>
            <a:r>
              <a:rPr lang="ja-JP" altLang="en-US" sz="300" dirty="0" smtClean="0">
                <a:solidFill>
                  <a:prstClr val="black"/>
                </a:solidFill>
                <a:latin typeface="Meiryo UI" pitchFamily="50" charset="-128"/>
                <a:ea typeface="Meiryo UI" pitchFamily="50" charset="-128"/>
                <a:cs typeface="Meiryo UI" pitchFamily="50" charset="-128"/>
              </a:rPr>
              <a:t>　</a:t>
            </a:r>
            <a:endParaRPr lang="en-US" altLang="ja-JP" sz="300" dirty="0" smtClean="0">
              <a:solidFill>
                <a:prstClr val="black"/>
              </a:solidFill>
              <a:latin typeface="Meiryo UI" pitchFamily="50" charset="-128"/>
              <a:ea typeface="Meiryo UI" pitchFamily="50" charset="-128"/>
              <a:cs typeface="Meiryo UI" pitchFamily="50" charset="-128"/>
            </a:endParaRPr>
          </a:p>
          <a:p>
            <a:r>
              <a:rPr lang="en-US" altLang="ja-JP" sz="1000" dirty="0">
                <a:solidFill>
                  <a:prstClr val="black"/>
                </a:solidFill>
                <a:latin typeface="Meiryo UI" pitchFamily="50" charset="-128"/>
                <a:ea typeface="Meiryo UI" pitchFamily="50" charset="-128"/>
                <a:cs typeface="Meiryo UI" pitchFamily="50" charset="-128"/>
              </a:rPr>
              <a:t> </a:t>
            </a:r>
            <a:r>
              <a:rPr lang="en-US" altLang="ja-JP" sz="1000" dirty="0" smtClean="0">
                <a:solidFill>
                  <a:prstClr val="black"/>
                </a:solidFill>
                <a:latin typeface="Meiryo UI" pitchFamily="50" charset="-128"/>
                <a:ea typeface="Meiryo UI" pitchFamily="50" charset="-128"/>
                <a:cs typeface="Meiryo UI" pitchFamily="50" charset="-128"/>
              </a:rPr>
              <a:t> </a:t>
            </a:r>
            <a:r>
              <a:rPr lang="ja-JP" altLang="en-US" sz="1000" dirty="0" smtClean="0">
                <a:solidFill>
                  <a:prstClr val="black"/>
                </a:solidFill>
                <a:latin typeface="Meiryo UI" pitchFamily="50" charset="-128"/>
                <a:ea typeface="Meiryo UI" pitchFamily="50" charset="-128"/>
                <a:cs typeface="Meiryo UI" pitchFamily="50" charset="-128"/>
              </a:rPr>
              <a:t>・保育所</a:t>
            </a:r>
            <a:r>
              <a:rPr lang="ja-JP" altLang="en-US" sz="1000" dirty="0">
                <a:solidFill>
                  <a:prstClr val="black"/>
                </a:solidFill>
                <a:latin typeface="Meiryo UI" pitchFamily="50" charset="-128"/>
                <a:ea typeface="Meiryo UI" pitchFamily="50" charset="-128"/>
                <a:cs typeface="Meiryo UI" pitchFamily="50" charset="-128"/>
              </a:rPr>
              <a:t>の入所決定の柔軟な運用</a:t>
            </a:r>
            <a:endParaRPr lang="en-US" altLang="ja-JP" sz="1000" dirty="0">
              <a:solidFill>
                <a:prstClr val="black"/>
              </a:solidFill>
              <a:latin typeface="Meiryo UI" pitchFamily="50" charset="-128"/>
              <a:ea typeface="Meiryo UI" pitchFamily="50" charset="-128"/>
              <a:cs typeface="Meiryo UI" pitchFamily="50" charset="-128"/>
            </a:endParaRPr>
          </a:p>
          <a:p>
            <a:r>
              <a:rPr lang="ja-JP" altLang="en-US" sz="900" dirty="0">
                <a:solidFill>
                  <a:prstClr val="black"/>
                </a:solidFill>
                <a:latin typeface="Meiryo UI" pitchFamily="50" charset="-128"/>
                <a:ea typeface="Meiryo UI" pitchFamily="50" charset="-128"/>
                <a:cs typeface="Meiryo UI" pitchFamily="50" charset="-128"/>
              </a:rPr>
              <a:t> </a:t>
            </a:r>
            <a:r>
              <a:rPr lang="ja-JP" altLang="en-US" sz="900" dirty="0" smtClean="0">
                <a:solidFill>
                  <a:prstClr val="black"/>
                </a:solidFill>
                <a:latin typeface="Meiryo UI" pitchFamily="50" charset="-128"/>
                <a:ea typeface="Meiryo UI" pitchFamily="50" charset="-128"/>
                <a:cs typeface="Meiryo UI" pitchFamily="50" charset="-128"/>
              </a:rPr>
              <a:t>　（</a:t>
            </a:r>
            <a:r>
              <a:rPr lang="ja-JP" altLang="en-US" sz="900" dirty="0">
                <a:solidFill>
                  <a:prstClr val="black"/>
                </a:solidFill>
                <a:latin typeface="Meiryo UI" pitchFamily="50" charset="-128"/>
                <a:ea typeface="Meiryo UI" pitchFamily="50" charset="-128"/>
                <a:cs typeface="Meiryo UI" pitchFamily="50" charset="-128"/>
              </a:rPr>
              <a:t>保育所への入所の優先基準の策定</a:t>
            </a:r>
            <a:r>
              <a:rPr lang="ja-JP" altLang="en-US" sz="900" dirty="0" smtClean="0">
                <a:solidFill>
                  <a:prstClr val="black"/>
                </a:solidFill>
                <a:latin typeface="Meiryo UI" pitchFamily="50" charset="-128"/>
                <a:ea typeface="Meiryo UI" pitchFamily="50" charset="-128"/>
                <a:cs typeface="Meiryo UI" pitchFamily="50" charset="-128"/>
              </a:rPr>
              <a:t>）</a:t>
            </a:r>
            <a:endParaRPr lang="en-US" altLang="ja-JP" sz="900" dirty="0">
              <a:solidFill>
                <a:prstClr val="black"/>
              </a:solidFill>
              <a:latin typeface="Meiryo UI" pitchFamily="50" charset="-128"/>
              <a:ea typeface="Meiryo UI" pitchFamily="50" charset="-128"/>
              <a:cs typeface="Meiryo UI" pitchFamily="50" charset="-128"/>
            </a:endParaRPr>
          </a:p>
          <a:p>
            <a:r>
              <a:rPr lang="ja-JP" altLang="en-US" sz="300" dirty="0">
                <a:solidFill>
                  <a:prstClr val="black"/>
                </a:solidFill>
                <a:latin typeface="Meiryo UI" pitchFamily="50" charset="-128"/>
                <a:ea typeface="Meiryo UI" pitchFamily="50" charset="-128"/>
                <a:cs typeface="Meiryo UI" pitchFamily="50" charset="-128"/>
              </a:rPr>
              <a:t>　</a:t>
            </a:r>
            <a:endParaRPr lang="en-US" altLang="ja-JP" sz="300" dirty="0" smtClean="0">
              <a:solidFill>
                <a:prstClr val="black"/>
              </a:solidFill>
              <a:latin typeface="Meiryo UI" pitchFamily="50" charset="-128"/>
              <a:ea typeface="Meiryo UI" pitchFamily="50" charset="-128"/>
              <a:cs typeface="Meiryo UI" pitchFamily="50" charset="-128"/>
            </a:endParaRPr>
          </a:p>
          <a:p>
            <a:r>
              <a:rPr lang="en-US" altLang="ja-JP" sz="1000" dirty="0">
                <a:solidFill>
                  <a:prstClr val="black"/>
                </a:solidFill>
                <a:latin typeface="Meiryo UI" pitchFamily="50" charset="-128"/>
                <a:ea typeface="Meiryo UI" pitchFamily="50" charset="-128"/>
                <a:cs typeface="Meiryo UI" pitchFamily="50" charset="-128"/>
              </a:rPr>
              <a:t> </a:t>
            </a:r>
            <a:r>
              <a:rPr lang="en-US" altLang="ja-JP" sz="1000" dirty="0" smtClean="0">
                <a:solidFill>
                  <a:prstClr val="black"/>
                </a:solidFill>
                <a:latin typeface="Meiryo UI" pitchFamily="50" charset="-128"/>
                <a:ea typeface="Meiryo UI" pitchFamily="50" charset="-128"/>
                <a:cs typeface="Meiryo UI" pitchFamily="50" charset="-128"/>
              </a:rPr>
              <a:t> </a:t>
            </a:r>
            <a:r>
              <a:rPr lang="ja-JP" altLang="en-US" sz="1000" dirty="0" smtClean="0">
                <a:solidFill>
                  <a:prstClr val="black"/>
                </a:solidFill>
                <a:latin typeface="Meiryo UI" pitchFamily="50" charset="-128"/>
                <a:ea typeface="Meiryo UI" pitchFamily="50" charset="-128"/>
                <a:cs typeface="Meiryo UI" pitchFamily="50" charset="-128"/>
              </a:rPr>
              <a:t>・一時預</a:t>
            </a:r>
            <a:r>
              <a:rPr lang="ja-JP" altLang="en-US" sz="1000" dirty="0">
                <a:solidFill>
                  <a:prstClr val="black"/>
                </a:solidFill>
                <a:latin typeface="Meiryo UI" pitchFamily="50" charset="-128"/>
                <a:ea typeface="Meiryo UI" pitchFamily="50" charset="-128"/>
                <a:cs typeface="Meiryo UI" pitchFamily="50" charset="-128"/>
              </a:rPr>
              <a:t>かり事業の保育時間、利用料の柔軟な</a:t>
            </a:r>
            <a:r>
              <a:rPr lang="ja-JP" altLang="en-US" sz="1000" dirty="0" smtClean="0">
                <a:solidFill>
                  <a:prstClr val="black"/>
                </a:solidFill>
                <a:latin typeface="Meiryo UI" pitchFamily="50" charset="-128"/>
                <a:ea typeface="Meiryo UI" pitchFamily="50" charset="-128"/>
                <a:cs typeface="Meiryo UI" pitchFamily="50" charset="-128"/>
              </a:rPr>
              <a:t>設定</a:t>
            </a:r>
            <a:endParaRPr lang="en-US" altLang="ja-JP" sz="1000" dirty="0">
              <a:solidFill>
                <a:prstClr val="black"/>
              </a:solidFill>
              <a:latin typeface="Meiryo UI" pitchFamily="50" charset="-128"/>
              <a:ea typeface="Meiryo UI" pitchFamily="50" charset="-128"/>
              <a:cs typeface="Meiryo UI" pitchFamily="50" charset="-128"/>
            </a:endParaRPr>
          </a:p>
        </p:txBody>
      </p:sp>
      <p:sp>
        <p:nvSpPr>
          <p:cNvPr id="83" name="角丸四角形 82"/>
          <p:cNvSpPr/>
          <p:nvPr/>
        </p:nvSpPr>
        <p:spPr>
          <a:xfrm>
            <a:off x="5081881" y="1510500"/>
            <a:ext cx="4320000" cy="1925427"/>
          </a:xfrm>
          <a:prstGeom prst="roundRect">
            <a:avLst>
              <a:gd name="adj" fmla="val 218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ニーズを踏まえたきめ細かい健康・福祉サービスを</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より</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身近な場所で特別</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区長</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判断が</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可能</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200" b="1" dirty="0">
              <a:solidFill>
                <a:prstClr val="black"/>
              </a:solidFill>
              <a:latin typeface="Meiryo UI" pitchFamily="50" charset="-128"/>
              <a:ea typeface="Meiryo UI" pitchFamily="50" charset="-128"/>
              <a:cs typeface="Meiryo UI" pitchFamily="50" charset="-128"/>
            </a:endParaRPr>
          </a:p>
          <a:p>
            <a:endParaRPr lang="en-US" altLang="ja-JP" sz="1200" b="1" dirty="0">
              <a:solidFill>
                <a:prstClr val="black"/>
              </a:solidFill>
              <a:latin typeface="Meiryo UI" pitchFamily="50" charset="-128"/>
              <a:ea typeface="Meiryo UI" pitchFamily="50" charset="-128"/>
              <a:cs typeface="Meiryo UI" pitchFamily="50" charset="-128"/>
            </a:endParaRPr>
          </a:p>
        </p:txBody>
      </p:sp>
      <p:sp>
        <p:nvSpPr>
          <p:cNvPr id="84" name="角丸四角形 83"/>
          <p:cNvSpPr/>
          <p:nvPr/>
        </p:nvSpPr>
        <p:spPr>
          <a:xfrm>
            <a:off x="5073455" y="1210684"/>
            <a:ext cx="4308540" cy="308068"/>
          </a:xfrm>
          <a:prstGeom prst="roundRect">
            <a:avLst/>
          </a:prstGeom>
          <a:solidFill>
            <a:schemeClr val="accent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高齢者福祉 </a:t>
            </a:r>
            <a:r>
              <a:rPr lang="en-US" altLang="ja-JP" sz="1200" dirty="0" smtClean="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endParaRPr lang="ja-JP" altLang="en-US" sz="1200" dirty="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85" name="角丸四角形 84"/>
          <p:cNvSpPr/>
          <p:nvPr/>
        </p:nvSpPr>
        <p:spPr>
          <a:xfrm>
            <a:off x="5205192" y="2123741"/>
            <a:ext cx="4104000" cy="1229225"/>
          </a:xfrm>
          <a:prstGeom prst="roundRect">
            <a:avLst>
              <a:gd name="adj" fmla="val 143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000" dirty="0" smtClean="0">
                <a:solidFill>
                  <a:prstClr val="black"/>
                </a:solidFill>
                <a:latin typeface="Meiryo UI" pitchFamily="50" charset="-128"/>
                <a:ea typeface="Meiryo UI" pitchFamily="50" charset="-128"/>
                <a:cs typeface="Meiryo UI" pitchFamily="50" charset="-128"/>
              </a:rPr>
              <a:t>【</a:t>
            </a:r>
            <a:r>
              <a:rPr lang="ja-JP" altLang="en-US" sz="1000" dirty="0" smtClean="0">
                <a:solidFill>
                  <a:prstClr val="black"/>
                </a:solidFill>
                <a:latin typeface="Meiryo UI" pitchFamily="50" charset="-128"/>
                <a:ea typeface="Meiryo UI" pitchFamily="50" charset="-128"/>
                <a:cs typeface="Meiryo UI" pitchFamily="50" charset="-128"/>
              </a:rPr>
              <a:t>具体的な施策例</a:t>
            </a:r>
            <a:r>
              <a:rPr lang="en-US" altLang="ja-JP" sz="1000" dirty="0" smtClean="0">
                <a:solidFill>
                  <a:prstClr val="black"/>
                </a:solidFill>
                <a:latin typeface="Meiryo UI" pitchFamily="50" charset="-128"/>
                <a:ea typeface="Meiryo UI" pitchFamily="50" charset="-128"/>
                <a:cs typeface="Meiryo UI" pitchFamily="50" charset="-128"/>
              </a:rPr>
              <a:t>】</a:t>
            </a:r>
          </a:p>
          <a:p>
            <a:endParaRPr lang="en-US" altLang="ja-JP" sz="600" dirty="0">
              <a:solidFill>
                <a:prstClr val="black"/>
              </a:solidFill>
              <a:latin typeface="Meiryo UI" pitchFamily="50" charset="-128"/>
              <a:ea typeface="Meiryo UI" pitchFamily="50" charset="-128"/>
              <a:cs typeface="Meiryo UI" pitchFamily="50" charset="-128"/>
            </a:endParaRPr>
          </a:p>
          <a:p>
            <a:r>
              <a:rPr lang="ja-JP" altLang="en-US" sz="1000" dirty="0" smtClean="0">
                <a:solidFill>
                  <a:prstClr val="black"/>
                </a:solidFill>
                <a:latin typeface="Meiryo UI" pitchFamily="50" charset="-128"/>
                <a:ea typeface="Meiryo UI" pitchFamily="50" charset="-128"/>
                <a:cs typeface="Meiryo UI" pitchFamily="50" charset="-128"/>
              </a:rPr>
              <a:t>　・地域</a:t>
            </a:r>
            <a:r>
              <a:rPr lang="ja-JP" altLang="en-US" sz="1000" dirty="0">
                <a:solidFill>
                  <a:prstClr val="black"/>
                </a:solidFill>
                <a:latin typeface="Meiryo UI" pitchFamily="50" charset="-128"/>
                <a:ea typeface="Meiryo UI" pitchFamily="50" charset="-128"/>
                <a:cs typeface="Meiryo UI" pitchFamily="50" charset="-128"/>
              </a:rPr>
              <a:t>の実情に応じた地域包括ケアシステムの構築</a:t>
            </a:r>
            <a:endParaRPr lang="en-US" altLang="ja-JP" sz="1000" dirty="0">
              <a:solidFill>
                <a:prstClr val="black"/>
              </a:solidFill>
              <a:latin typeface="Meiryo UI" pitchFamily="50" charset="-128"/>
              <a:ea typeface="Meiryo UI" pitchFamily="50" charset="-128"/>
              <a:cs typeface="Meiryo UI" pitchFamily="50" charset="-128"/>
            </a:endParaRPr>
          </a:p>
          <a:p>
            <a:r>
              <a:rPr lang="ja-JP" altLang="en-US" sz="900" dirty="0">
                <a:solidFill>
                  <a:prstClr val="black"/>
                </a:solidFill>
                <a:latin typeface="Meiryo UI" pitchFamily="50" charset="-128"/>
                <a:ea typeface="Meiryo UI" pitchFamily="50" charset="-128"/>
                <a:cs typeface="Meiryo UI" pitchFamily="50" charset="-128"/>
              </a:rPr>
              <a:t>　　（認知症対策としての見守り・相談支援）</a:t>
            </a:r>
            <a:endParaRPr lang="en-US" altLang="ja-JP" sz="900" dirty="0">
              <a:solidFill>
                <a:prstClr val="black"/>
              </a:solidFill>
              <a:latin typeface="Meiryo UI" pitchFamily="50" charset="-128"/>
              <a:ea typeface="Meiryo UI" pitchFamily="50" charset="-128"/>
              <a:cs typeface="Meiryo UI" pitchFamily="50" charset="-128"/>
            </a:endParaRPr>
          </a:p>
          <a:p>
            <a:endParaRPr lang="en-US" altLang="ja-JP" sz="300" dirty="0" smtClean="0">
              <a:solidFill>
                <a:prstClr val="black"/>
              </a:solidFill>
              <a:latin typeface="Meiryo UI" pitchFamily="50" charset="-128"/>
              <a:ea typeface="Meiryo UI" pitchFamily="50" charset="-128"/>
              <a:cs typeface="Meiryo UI" pitchFamily="50" charset="-128"/>
            </a:endParaRPr>
          </a:p>
          <a:p>
            <a:r>
              <a:rPr lang="ja-JP" altLang="en-US" sz="1000" dirty="0">
                <a:solidFill>
                  <a:prstClr val="black"/>
                </a:solidFill>
                <a:latin typeface="Meiryo UI" pitchFamily="50" charset="-128"/>
                <a:ea typeface="Meiryo UI" pitchFamily="50" charset="-128"/>
                <a:cs typeface="Meiryo UI" pitchFamily="50" charset="-128"/>
              </a:rPr>
              <a:t>　</a:t>
            </a:r>
            <a:r>
              <a:rPr lang="ja-JP" altLang="en-US" sz="1000" dirty="0" smtClean="0">
                <a:solidFill>
                  <a:prstClr val="black"/>
                </a:solidFill>
                <a:latin typeface="Meiryo UI" pitchFamily="50" charset="-128"/>
                <a:ea typeface="Meiryo UI" pitchFamily="50" charset="-128"/>
                <a:cs typeface="Meiryo UI" pitchFamily="50" charset="-128"/>
              </a:rPr>
              <a:t>・高齢者</a:t>
            </a:r>
            <a:r>
              <a:rPr lang="ja-JP" altLang="en-US" sz="1000" dirty="0">
                <a:solidFill>
                  <a:prstClr val="black"/>
                </a:solidFill>
                <a:latin typeface="Meiryo UI" pitchFamily="50" charset="-128"/>
                <a:ea typeface="Meiryo UI" pitchFamily="50" charset="-128"/>
                <a:cs typeface="Meiryo UI" pitchFamily="50" charset="-128"/>
              </a:rPr>
              <a:t>の健康づくり、生きがいづく</a:t>
            </a:r>
            <a:r>
              <a:rPr lang="ja-JP" altLang="en-US" sz="1000" dirty="0" err="1">
                <a:solidFill>
                  <a:prstClr val="black"/>
                </a:solidFill>
                <a:latin typeface="Meiryo UI" pitchFamily="50" charset="-128"/>
                <a:ea typeface="Meiryo UI" pitchFamily="50" charset="-128"/>
                <a:cs typeface="Meiryo UI" pitchFamily="50" charset="-128"/>
              </a:rPr>
              <a:t>りに</a:t>
            </a:r>
            <a:r>
              <a:rPr lang="ja-JP" altLang="en-US" sz="1000" dirty="0">
                <a:solidFill>
                  <a:prstClr val="black"/>
                </a:solidFill>
                <a:latin typeface="Meiryo UI" pitchFamily="50" charset="-128"/>
                <a:ea typeface="Meiryo UI" pitchFamily="50" charset="-128"/>
                <a:cs typeface="Meiryo UI" pitchFamily="50" charset="-128"/>
              </a:rPr>
              <a:t>かかる</a:t>
            </a:r>
            <a:r>
              <a:rPr lang="ja-JP" altLang="en-US" sz="1000" dirty="0" smtClean="0">
                <a:solidFill>
                  <a:prstClr val="black"/>
                </a:solidFill>
                <a:latin typeface="Meiryo UI" pitchFamily="50" charset="-128"/>
                <a:ea typeface="Meiryo UI" pitchFamily="50" charset="-128"/>
                <a:cs typeface="Meiryo UI" pitchFamily="50" charset="-128"/>
              </a:rPr>
              <a:t>事業</a:t>
            </a:r>
            <a:endParaRPr lang="en-US" altLang="ja-JP" sz="1000" dirty="0" smtClean="0">
              <a:solidFill>
                <a:prstClr val="black"/>
              </a:solidFill>
              <a:latin typeface="Meiryo UI" pitchFamily="50" charset="-128"/>
              <a:ea typeface="Meiryo UI" pitchFamily="50" charset="-128"/>
              <a:cs typeface="Meiryo UI" pitchFamily="50" charset="-128"/>
            </a:endParaRPr>
          </a:p>
          <a:p>
            <a:r>
              <a:rPr lang="ja-JP" altLang="en-US" sz="900" dirty="0">
                <a:solidFill>
                  <a:prstClr val="black"/>
                </a:solidFill>
                <a:latin typeface="Meiryo UI" pitchFamily="50" charset="-128"/>
                <a:ea typeface="Meiryo UI" pitchFamily="50" charset="-128"/>
                <a:cs typeface="Meiryo UI" pitchFamily="50" charset="-128"/>
              </a:rPr>
              <a:t>　　（</a:t>
            </a:r>
            <a:r>
              <a:rPr lang="ja-JP" altLang="en-US" sz="900" dirty="0" smtClean="0">
                <a:solidFill>
                  <a:prstClr val="black"/>
                </a:solidFill>
                <a:latin typeface="Meiryo UI" pitchFamily="50" charset="-128"/>
                <a:ea typeface="Meiryo UI" pitchFamily="50" charset="-128"/>
                <a:cs typeface="Meiryo UI" pitchFamily="50" charset="-128"/>
              </a:rPr>
              <a:t>サークル等</a:t>
            </a:r>
            <a:r>
              <a:rPr lang="ja-JP" altLang="en-US" sz="900" dirty="0">
                <a:solidFill>
                  <a:prstClr val="black"/>
                </a:solidFill>
                <a:latin typeface="Meiryo UI" pitchFamily="50" charset="-128"/>
                <a:ea typeface="Meiryo UI" pitchFamily="50" charset="-128"/>
                <a:cs typeface="Meiryo UI" pitchFamily="50" charset="-128"/>
              </a:rPr>
              <a:t>の活動</a:t>
            </a:r>
            <a:r>
              <a:rPr lang="ja-JP" altLang="en-US" sz="900" dirty="0" smtClean="0">
                <a:solidFill>
                  <a:prstClr val="black"/>
                </a:solidFill>
                <a:latin typeface="Meiryo UI" pitchFamily="50" charset="-128"/>
                <a:ea typeface="Meiryo UI" pitchFamily="50" charset="-128"/>
                <a:cs typeface="Meiryo UI" pitchFamily="50" charset="-128"/>
              </a:rPr>
              <a:t>拠点の</a:t>
            </a:r>
            <a:r>
              <a:rPr lang="ja-JP" altLang="en-US" sz="900" dirty="0">
                <a:solidFill>
                  <a:prstClr val="black"/>
                </a:solidFill>
                <a:latin typeface="Meiryo UI" pitchFamily="50" charset="-128"/>
                <a:ea typeface="Meiryo UI" pitchFamily="50" charset="-128"/>
                <a:cs typeface="Meiryo UI" pitchFamily="50" charset="-128"/>
              </a:rPr>
              <a:t>充実</a:t>
            </a:r>
            <a:r>
              <a:rPr lang="ja-JP" altLang="en-US" sz="900" dirty="0" smtClean="0">
                <a:solidFill>
                  <a:prstClr val="black"/>
                </a:solidFill>
                <a:latin typeface="Meiryo UI" pitchFamily="50" charset="-128"/>
                <a:ea typeface="Meiryo UI" pitchFamily="50" charset="-128"/>
                <a:cs typeface="Meiryo UI" pitchFamily="50" charset="-128"/>
              </a:rPr>
              <a:t>、老人</a:t>
            </a:r>
            <a:r>
              <a:rPr lang="ja-JP" altLang="en-US" sz="900" dirty="0">
                <a:solidFill>
                  <a:prstClr val="black"/>
                </a:solidFill>
                <a:latin typeface="Meiryo UI" pitchFamily="50" charset="-128"/>
                <a:ea typeface="Meiryo UI" pitchFamily="50" charset="-128"/>
                <a:cs typeface="Meiryo UI" pitchFamily="50" charset="-128"/>
              </a:rPr>
              <a:t>クラブ等の魅力アップに向けた支援）</a:t>
            </a:r>
            <a:endParaRPr lang="ja-JP" altLang="en-US" sz="900" dirty="0">
              <a:solidFill>
                <a:prstClr val="white"/>
              </a:solidFill>
            </a:endParaRPr>
          </a:p>
        </p:txBody>
      </p:sp>
      <p:sp>
        <p:nvSpPr>
          <p:cNvPr id="87" name="角丸四角形 86"/>
          <p:cNvSpPr/>
          <p:nvPr/>
        </p:nvSpPr>
        <p:spPr>
          <a:xfrm>
            <a:off x="526308" y="4159014"/>
            <a:ext cx="4320000" cy="2150305"/>
          </a:xfrm>
          <a:prstGeom prst="roundRect">
            <a:avLst>
              <a:gd name="adj" fmla="val 480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の安全の推進に向けて、地域特性や区民ニーズに応じて、</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区長が重点的に取り組むべき対策の判断が可能</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◆各特別区に保健所が設置され、地域で専門的かつ包括的な</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対応が可能に</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角丸四角形 87"/>
          <p:cNvSpPr/>
          <p:nvPr/>
        </p:nvSpPr>
        <p:spPr>
          <a:xfrm>
            <a:off x="534514" y="3861048"/>
            <a:ext cx="4308540" cy="297966"/>
          </a:xfrm>
          <a:prstGeom prst="roundRect">
            <a:avLst/>
          </a:prstGeom>
          <a:solidFill>
            <a:schemeClr val="accent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地域の安全・安心 </a:t>
            </a:r>
            <a:r>
              <a:rPr lang="en-US" altLang="ja-JP" sz="1200" dirty="0" smtClean="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endParaRPr lang="ja-JP" altLang="en-US" sz="1200" dirty="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89" name="角丸四角形 88"/>
          <p:cNvSpPr/>
          <p:nvPr/>
        </p:nvSpPr>
        <p:spPr>
          <a:xfrm>
            <a:off x="640459" y="5172141"/>
            <a:ext cx="4104000" cy="982572"/>
          </a:xfrm>
          <a:prstGeom prst="roundRect">
            <a:avLst>
              <a:gd name="adj" fmla="val 143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altLang="ja-JP" sz="1000" dirty="0" smtClean="0">
                <a:solidFill>
                  <a:prstClr val="black"/>
                </a:solidFill>
                <a:latin typeface="Meiryo UI" pitchFamily="50" charset="-128"/>
                <a:ea typeface="Meiryo UI" pitchFamily="50" charset="-128"/>
                <a:cs typeface="Meiryo UI" pitchFamily="50" charset="-128"/>
              </a:rPr>
              <a:t>【</a:t>
            </a:r>
            <a:r>
              <a:rPr lang="ja-JP" altLang="en-US" sz="1000" dirty="0" smtClean="0">
                <a:solidFill>
                  <a:prstClr val="black"/>
                </a:solidFill>
                <a:latin typeface="Meiryo UI" pitchFamily="50" charset="-128"/>
                <a:ea typeface="Meiryo UI" pitchFamily="50" charset="-128"/>
                <a:cs typeface="Meiryo UI" pitchFamily="50" charset="-128"/>
              </a:rPr>
              <a:t>具体的な施策例</a:t>
            </a:r>
            <a:r>
              <a:rPr lang="en-US" altLang="ja-JP" sz="1000" dirty="0" smtClean="0">
                <a:solidFill>
                  <a:prstClr val="black"/>
                </a:solidFill>
                <a:latin typeface="Meiryo UI" pitchFamily="50" charset="-128"/>
                <a:ea typeface="Meiryo UI" pitchFamily="50" charset="-128"/>
                <a:cs typeface="Meiryo UI" pitchFamily="50" charset="-128"/>
              </a:rPr>
              <a:t>】</a:t>
            </a:r>
          </a:p>
          <a:p>
            <a:endParaRPr lang="en-US" altLang="ja-JP" sz="600" dirty="0" smtClean="0">
              <a:solidFill>
                <a:prstClr val="black"/>
              </a:solidFill>
              <a:latin typeface="Meiryo UI" pitchFamily="50" charset="-128"/>
              <a:ea typeface="Meiryo UI" pitchFamily="50" charset="-128"/>
              <a:cs typeface="Meiryo UI" pitchFamily="50" charset="-128"/>
            </a:endParaRPr>
          </a:p>
          <a:p>
            <a:r>
              <a:rPr lang="ja-JP" altLang="en-US" sz="1000" dirty="0">
                <a:solidFill>
                  <a:prstClr val="black"/>
                </a:solidFill>
                <a:latin typeface="Meiryo UI" pitchFamily="50" charset="-128"/>
                <a:ea typeface="Meiryo UI" pitchFamily="50" charset="-128"/>
                <a:cs typeface="Meiryo UI" pitchFamily="50" charset="-128"/>
              </a:rPr>
              <a:t>・</a:t>
            </a:r>
            <a:r>
              <a:rPr lang="ja-JP" altLang="en-US" sz="1000" dirty="0" smtClean="0">
                <a:solidFill>
                  <a:prstClr val="black"/>
                </a:solidFill>
                <a:latin typeface="Meiryo UI" pitchFamily="50" charset="-128"/>
                <a:ea typeface="Meiryo UI" pitchFamily="50" charset="-128"/>
                <a:cs typeface="Meiryo UI" pitchFamily="50" charset="-128"/>
              </a:rPr>
              <a:t>街頭</a:t>
            </a:r>
            <a:r>
              <a:rPr lang="ja-JP" altLang="en-US" sz="1000" dirty="0">
                <a:solidFill>
                  <a:prstClr val="black"/>
                </a:solidFill>
                <a:latin typeface="Meiryo UI" pitchFamily="50" charset="-128"/>
                <a:ea typeface="Meiryo UI" pitchFamily="50" charset="-128"/>
                <a:cs typeface="Meiryo UI" pitchFamily="50" charset="-128"/>
              </a:rPr>
              <a:t>犯罪抑止に向けて予算を重点配分</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（防犯カメラの増設、防犯パトロールの実施等）</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smtClean="0">
              <a:solidFill>
                <a:prstClr val="black"/>
              </a:solidFill>
              <a:latin typeface="Meiryo UI" pitchFamily="50" charset="-128"/>
              <a:ea typeface="Meiryo UI" pitchFamily="50" charset="-128"/>
              <a:cs typeface="Meiryo UI" pitchFamily="50" charset="-128"/>
            </a:endParaRPr>
          </a:p>
          <a:p>
            <a:r>
              <a:rPr lang="ja-JP" altLang="en-US" sz="1000" dirty="0" smtClean="0">
                <a:solidFill>
                  <a:prstClr val="black"/>
                </a:solidFill>
                <a:latin typeface="Meiryo UI" pitchFamily="50" charset="-128"/>
                <a:ea typeface="Meiryo UI" pitchFamily="50" charset="-128"/>
                <a:cs typeface="Meiryo UI" pitchFamily="50" charset="-128"/>
              </a:rPr>
              <a:t>・保健所・保健センターによる地域に</a:t>
            </a:r>
            <a:r>
              <a:rPr lang="ja-JP" altLang="en-US" sz="1000" dirty="0">
                <a:solidFill>
                  <a:prstClr val="black"/>
                </a:solidFill>
                <a:latin typeface="Meiryo UI" pitchFamily="50" charset="-128"/>
                <a:ea typeface="Meiryo UI" pitchFamily="50" charset="-128"/>
                <a:cs typeface="Meiryo UI" pitchFamily="50" charset="-128"/>
              </a:rPr>
              <a:t>密着</a:t>
            </a:r>
            <a:r>
              <a:rPr lang="ja-JP" altLang="en-US" sz="1000" dirty="0" smtClean="0">
                <a:solidFill>
                  <a:prstClr val="black"/>
                </a:solidFill>
                <a:latin typeface="Meiryo UI" pitchFamily="50" charset="-128"/>
                <a:ea typeface="Meiryo UI" pitchFamily="50" charset="-128"/>
                <a:cs typeface="Meiryo UI" pitchFamily="50" charset="-128"/>
              </a:rPr>
              <a:t>した公衆</a:t>
            </a:r>
            <a:r>
              <a:rPr lang="ja-JP" altLang="en-US" sz="1000" dirty="0">
                <a:solidFill>
                  <a:prstClr val="black"/>
                </a:solidFill>
                <a:latin typeface="Meiryo UI" pitchFamily="50" charset="-128"/>
                <a:ea typeface="Meiryo UI" pitchFamily="50" charset="-128"/>
                <a:cs typeface="Meiryo UI" pitchFamily="50" charset="-128"/>
              </a:rPr>
              <a:t>衛生</a:t>
            </a:r>
            <a:r>
              <a:rPr lang="ja-JP" altLang="en-US" sz="1000" dirty="0" smtClean="0">
                <a:solidFill>
                  <a:prstClr val="black"/>
                </a:solidFill>
                <a:latin typeface="Meiryo UI" pitchFamily="50" charset="-128"/>
                <a:ea typeface="Meiryo UI" pitchFamily="50" charset="-128"/>
                <a:cs typeface="Meiryo UI" pitchFamily="50" charset="-128"/>
              </a:rPr>
              <a:t>の向上</a:t>
            </a:r>
            <a:endParaRPr lang="en-US" altLang="ja-JP" sz="1000" dirty="0">
              <a:solidFill>
                <a:prstClr val="black"/>
              </a:solidFill>
              <a:latin typeface="Meiryo UI" pitchFamily="50" charset="-128"/>
              <a:ea typeface="Meiryo UI" pitchFamily="50" charset="-128"/>
              <a:cs typeface="Meiryo UI" pitchFamily="50" charset="-128"/>
            </a:endParaRPr>
          </a:p>
        </p:txBody>
      </p:sp>
      <p:sp>
        <p:nvSpPr>
          <p:cNvPr id="91" name="角丸四角形 90"/>
          <p:cNvSpPr/>
          <p:nvPr/>
        </p:nvSpPr>
        <p:spPr>
          <a:xfrm>
            <a:off x="5097496" y="4158979"/>
            <a:ext cx="4320000" cy="2150340"/>
          </a:xfrm>
          <a:prstGeom prst="roundRect">
            <a:avLst>
              <a:gd name="adj" fmla="val 349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500" dirty="0" smtClean="0">
              <a:solidFill>
                <a:prstClr val="black"/>
              </a:solidFill>
              <a:latin typeface="Meiryo UI" pitchFamily="50" charset="-128"/>
              <a:ea typeface="Meiryo UI" pitchFamily="50" charset="-128"/>
              <a:cs typeface="Meiryo UI" pitchFamily="50" charset="-128"/>
            </a:endParaRPr>
          </a:p>
          <a:p>
            <a:r>
              <a:rPr lang="ja-JP" altLang="en-US" sz="1200" b="1" dirty="0" smtClean="0">
                <a:solidFill>
                  <a:prstClr val="black"/>
                </a:solidFill>
                <a:latin typeface="Meiryo UI" pitchFamily="50" charset="-128"/>
                <a:ea typeface="Meiryo UI" pitchFamily="50" charset="-128"/>
                <a:cs typeface="Meiryo UI" pitchFamily="50" charset="-128"/>
              </a:rPr>
              <a:t>◆より学校に近い場所で</a:t>
            </a:r>
            <a:r>
              <a:rPr lang="ja-JP" altLang="en-US" sz="1200" b="1" dirty="0">
                <a:solidFill>
                  <a:prstClr val="black"/>
                </a:solidFill>
                <a:latin typeface="Meiryo UI" pitchFamily="50" charset="-128"/>
                <a:ea typeface="Meiryo UI" pitchFamily="50" charset="-128"/>
                <a:cs typeface="Meiryo UI" pitchFamily="50" charset="-128"/>
              </a:rPr>
              <a:t>、</a:t>
            </a:r>
            <a:r>
              <a:rPr lang="ja-JP" altLang="en-US" sz="1200" b="1" dirty="0" smtClean="0">
                <a:solidFill>
                  <a:prstClr val="black"/>
                </a:solidFill>
                <a:latin typeface="Meiryo UI" pitchFamily="50" charset="-128"/>
                <a:ea typeface="Meiryo UI" pitchFamily="50" charset="-128"/>
                <a:cs typeface="Meiryo UI" pitchFamily="50" charset="-128"/>
              </a:rPr>
              <a:t>地域の実情やニーズに沿った教育方針</a:t>
            </a:r>
            <a:endParaRPr lang="en-US" altLang="ja-JP" sz="1200" b="1" dirty="0" smtClean="0">
              <a:solidFill>
                <a:prstClr val="black"/>
              </a:solidFill>
              <a:latin typeface="Meiryo UI" pitchFamily="50" charset="-128"/>
              <a:ea typeface="Meiryo UI" pitchFamily="50" charset="-128"/>
              <a:cs typeface="Meiryo UI" pitchFamily="50" charset="-128"/>
            </a:endParaRPr>
          </a:p>
          <a:p>
            <a:r>
              <a:rPr lang="ja-JP" altLang="en-US" sz="1200" b="1" dirty="0">
                <a:solidFill>
                  <a:prstClr val="black"/>
                </a:solidFill>
                <a:latin typeface="Meiryo UI" pitchFamily="50" charset="-128"/>
                <a:ea typeface="Meiryo UI" pitchFamily="50" charset="-128"/>
                <a:cs typeface="Meiryo UI" pitchFamily="50" charset="-128"/>
              </a:rPr>
              <a:t>　</a:t>
            </a:r>
            <a:r>
              <a:rPr lang="ja-JP" altLang="en-US" sz="1200" b="1" dirty="0" smtClean="0">
                <a:solidFill>
                  <a:prstClr val="black"/>
                </a:solidFill>
                <a:latin typeface="Meiryo UI" pitchFamily="50" charset="-128"/>
                <a:ea typeface="Meiryo UI" pitchFamily="50" charset="-128"/>
                <a:cs typeface="Meiryo UI" pitchFamily="50" charset="-128"/>
              </a:rPr>
              <a:t>（学習指導、学校のあり方等）の決定ができるなど、きめ細かい</a:t>
            </a:r>
            <a:endParaRPr lang="en-US" altLang="ja-JP" sz="1200" b="1" dirty="0" smtClean="0">
              <a:solidFill>
                <a:prstClr val="black"/>
              </a:solidFill>
              <a:latin typeface="Meiryo UI" pitchFamily="50" charset="-128"/>
              <a:ea typeface="Meiryo UI" pitchFamily="50" charset="-128"/>
              <a:cs typeface="Meiryo UI" pitchFamily="50" charset="-128"/>
            </a:endParaRPr>
          </a:p>
          <a:p>
            <a:r>
              <a:rPr lang="ja-JP" altLang="en-US" sz="1200" b="1" dirty="0">
                <a:solidFill>
                  <a:prstClr val="black"/>
                </a:solidFill>
                <a:latin typeface="Meiryo UI" pitchFamily="50" charset="-128"/>
                <a:ea typeface="Meiryo UI" pitchFamily="50" charset="-128"/>
                <a:cs typeface="Meiryo UI" pitchFamily="50" charset="-128"/>
              </a:rPr>
              <a:t>　 </a:t>
            </a:r>
            <a:r>
              <a:rPr lang="ja-JP" altLang="en-US" sz="1200" b="1" dirty="0" smtClean="0">
                <a:solidFill>
                  <a:prstClr val="black"/>
                </a:solidFill>
                <a:latin typeface="Meiryo UI" pitchFamily="50" charset="-128"/>
                <a:ea typeface="Meiryo UI" pitchFamily="50" charset="-128"/>
                <a:cs typeface="Meiryo UI" pitchFamily="50" charset="-128"/>
              </a:rPr>
              <a:t>学校運営・学校サポート体制の確立が可能に</a:t>
            </a:r>
            <a:endParaRPr lang="en-US" altLang="ja-JP" sz="1200" b="1" dirty="0" smtClean="0">
              <a:solidFill>
                <a:prstClr val="black"/>
              </a:solidFill>
              <a:latin typeface="Meiryo UI" pitchFamily="50" charset="-128"/>
              <a:ea typeface="Meiryo UI" pitchFamily="50" charset="-128"/>
              <a:cs typeface="Meiryo UI" pitchFamily="50" charset="-128"/>
            </a:endParaRPr>
          </a:p>
          <a:p>
            <a:endParaRPr lang="ja-JP" altLang="en-US" sz="1200" b="1" dirty="0">
              <a:solidFill>
                <a:prstClr val="black"/>
              </a:solidFill>
              <a:latin typeface="Meiryo UI" pitchFamily="50" charset="-128"/>
              <a:ea typeface="Meiryo UI" pitchFamily="50" charset="-128"/>
              <a:cs typeface="Meiryo UI" pitchFamily="50" charset="-128"/>
            </a:endParaRPr>
          </a:p>
        </p:txBody>
      </p:sp>
      <p:sp>
        <p:nvSpPr>
          <p:cNvPr id="92" name="角丸四角形 91"/>
          <p:cNvSpPr/>
          <p:nvPr/>
        </p:nvSpPr>
        <p:spPr>
          <a:xfrm>
            <a:off x="5076996" y="3861048"/>
            <a:ext cx="4308540" cy="297931"/>
          </a:xfrm>
          <a:prstGeom prst="roundRect">
            <a:avLst/>
          </a:prstGeom>
          <a:solidFill>
            <a:schemeClr val="accent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学校教育 </a:t>
            </a:r>
            <a:r>
              <a:rPr lang="en-US" altLang="ja-JP" sz="1200" dirty="0" smtClean="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endParaRPr lang="ja-JP" altLang="en-US" sz="1200" dirty="0">
              <a:solidFill>
                <a:prstClr val="black"/>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93" name="角丸四角形 92"/>
          <p:cNvSpPr/>
          <p:nvPr/>
        </p:nvSpPr>
        <p:spPr>
          <a:xfrm>
            <a:off x="5176963" y="5157192"/>
            <a:ext cx="4104000" cy="1008008"/>
          </a:xfrm>
          <a:prstGeom prst="roundRect">
            <a:avLst>
              <a:gd name="adj" fmla="val 143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altLang="ja-JP" sz="1000" dirty="0" smtClean="0">
                <a:solidFill>
                  <a:prstClr val="black"/>
                </a:solidFill>
                <a:latin typeface="Meiryo UI" pitchFamily="50" charset="-128"/>
                <a:ea typeface="Meiryo UI" pitchFamily="50" charset="-128"/>
                <a:cs typeface="Meiryo UI" pitchFamily="50" charset="-128"/>
              </a:rPr>
              <a:t>【</a:t>
            </a:r>
            <a:r>
              <a:rPr lang="ja-JP" altLang="en-US" sz="1000" dirty="0" smtClean="0">
                <a:solidFill>
                  <a:prstClr val="black"/>
                </a:solidFill>
                <a:latin typeface="Meiryo UI" pitchFamily="50" charset="-128"/>
                <a:ea typeface="Meiryo UI" pitchFamily="50" charset="-128"/>
                <a:cs typeface="Meiryo UI" pitchFamily="50" charset="-128"/>
              </a:rPr>
              <a:t>具体的な施策例</a:t>
            </a:r>
            <a:r>
              <a:rPr lang="en-US" altLang="ja-JP" sz="1000" dirty="0" smtClean="0">
                <a:solidFill>
                  <a:prstClr val="black"/>
                </a:solidFill>
                <a:latin typeface="Meiryo UI" pitchFamily="50" charset="-128"/>
                <a:ea typeface="Meiryo UI" pitchFamily="50" charset="-128"/>
                <a:cs typeface="Meiryo UI" pitchFamily="50" charset="-128"/>
              </a:rPr>
              <a:t>】</a:t>
            </a:r>
          </a:p>
          <a:p>
            <a:endParaRPr lang="en-US" altLang="ja-JP" sz="600" dirty="0" smtClean="0">
              <a:solidFill>
                <a:prstClr val="black"/>
              </a:solidFill>
              <a:latin typeface="Meiryo UI" pitchFamily="50" charset="-128"/>
              <a:ea typeface="Meiryo UI" pitchFamily="50" charset="-128"/>
              <a:cs typeface="Meiryo UI" pitchFamily="50" charset="-128"/>
            </a:endParaRPr>
          </a:p>
          <a:p>
            <a:r>
              <a:rPr lang="ja-JP" altLang="en-US" sz="1000" dirty="0" smtClean="0">
                <a:solidFill>
                  <a:prstClr val="black"/>
                </a:solidFill>
                <a:latin typeface="Meiryo UI" pitchFamily="50" charset="-128"/>
                <a:ea typeface="Meiryo UI" pitchFamily="50" charset="-128"/>
                <a:cs typeface="Meiryo UI" pitchFamily="50" charset="-128"/>
              </a:rPr>
              <a:t>・学校体制の強化＜教員の重点配置、独自採用＞</a:t>
            </a:r>
            <a:endParaRPr lang="en-US" altLang="ja-JP" sz="1000" dirty="0" smtClean="0">
              <a:solidFill>
                <a:prstClr val="black"/>
              </a:solidFill>
              <a:latin typeface="Meiryo UI" pitchFamily="50" charset="-128"/>
              <a:ea typeface="Meiryo UI" pitchFamily="50" charset="-128"/>
              <a:cs typeface="Meiryo UI"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（学力・児童生徒指導で課題が大きい学校への教員配置　等）</a:t>
            </a:r>
            <a:endParaRPr lang="en-US" altLang="ja-JP" sz="900" dirty="0" smtClean="0">
              <a:solidFill>
                <a:prstClr val="black"/>
              </a:solidFill>
              <a:latin typeface="Meiryo UI" pitchFamily="50" charset="-128"/>
              <a:ea typeface="Meiryo UI" pitchFamily="50" charset="-128"/>
              <a:cs typeface="Meiryo UI" pitchFamily="50" charset="-128"/>
            </a:endParaRPr>
          </a:p>
          <a:p>
            <a:endParaRPr lang="en-US" altLang="ja-JP" sz="300" dirty="0" smtClean="0">
              <a:solidFill>
                <a:prstClr val="black"/>
              </a:solidFill>
              <a:latin typeface="Meiryo UI" pitchFamily="50" charset="-128"/>
              <a:ea typeface="Meiryo UI" pitchFamily="50" charset="-128"/>
              <a:cs typeface="Meiryo UI" pitchFamily="50" charset="-128"/>
            </a:endParaRPr>
          </a:p>
          <a:p>
            <a:r>
              <a:rPr lang="ja-JP" altLang="en-US" sz="1000" dirty="0" smtClean="0">
                <a:solidFill>
                  <a:prstClr val="black"/>
                </a:solidFill>
                <a:latin typeface="Meiryo UI" pitchFamily="50" charset="-128"/>
                <a:ea typeface="Meiryo UI" pitchFamily="50" charset="-128"/>
                <a:cs typeface="Meiryo UI" pitchFamily="50" charset="-128"/>
              </a:rPr>
              <a:t>・教育内容の充実＜質の高い教育課程の提供＞</a:t>
            </a:r>
            <a:endParaRPr lang="en-US" altLang="ja-JP" sz="1000" dirty="0" smtClean="0">
              <a:solidFill>
                <a:prstClr val="black"/>
              </a:solidFill>
              <a:latin typeface="Meiryo UI" pitchFamily="50" charset="-128"/>
              <a:ea typeface="Meiryo UI" pitchFamily="50" charset="-128"/>
              <a:cs typeface="Meiryo UI"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（英語教育の導入、海外研修・留学の実施</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等</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9561512" y="6525344"/>
            <a:ext cx="290707" cy="307777"/>
          </a:xfrm>
          <a:prstGeom prst="rect">
            <a:avLst/>
          </a:prstGeom>
          <a:noFill/>
        </p:spPr>
        <p:txBody>
          <a:bodyPr wrap="square" rtlCol="0">
            <a:spAutoFit/>
          </a:bodyPr>
          <a:lstStyle/>
          <a:p>
            <a:r>
              <a:rPr kumimoji="1" lang="ja-JP" altLang="en-US" sz="1400" dirty="0" smtClean="0"/>
              <a:t>５</a:t>
            </a:r>
            <a:endParaRPr kumimoji="1" lang="ja-JP" altLang="en-US" sz="1400" dirty="0"/>
          </a:p>
        </p:txBody>
      </p:sp>
      <p:sp>
        <p:nvSpPr>
          <p:cNvPr id="24" name="二等辺三角形 23"/>
          <p:cNvSpPr/>
          <p:nvPr/>
        </p:nvSpPr>
        <p:spPr>
          <a:xfrm rot="10800000">
            <a:off x="2792760" y="409129"/>
            <a:ext cx="4366907" cy="499590"/>
          </a:xfrm>
          <a:prstGeom prst="triangle">
            <a:avLst/>
          </a:prstGeom>
          <a:solidFill>
            <a:srgbClr val="FFFF66"/>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p>
        </p:txBody>
      </p:sp>
      <p:sp>
        <p:nvSpPr>
          <p:cNvPr id="25" name="テキスト ボックス 24"/>
          <p:cNvSpPr txBox="1"/>
          <p:nvPr/>
        </p:nvSpPr>
        <p:spPr>
          <a:xfrm>
            <a:off x="2792761" y="512729"/>
            <a:ext cx="4366907" cy="292388"/>
          </a:xfrm>
          <a:prstGeom prst="rect">
            <a:avLst/>
          </a:prstGeom>
          <a:noFill/>
        </p:spPr>
        <p:txBody>
          <a:bodyPr wrap="square" rtlCol="0" anchor="ctr" anchorCtr="0">
            <a:spAutoFit/>
          </a:bodyPr>
          <a:lstStyle/>
          <a:p>
            <a:pPr algn="ctr"/>
            <a:r>
              <a:rPr kumimoji="1" lang="ja-JP" altLang="en-US" sz="1300" dirty="0" smtClean="0"/>
              <a:t>その効果の具体例</a:t>
            </a:r>
            <a:endParaRPr kumimoji="1" lang="ja-JP" altLang="en-US" sz="1300" dirty="0"/>
          </a:p>
        </p:txBody>
      </p:sp>
    </p:spTree>
    <p:extLst>
      <p:ext uri="{BB962C8B-B14F-4D97-AF65-F5344CB8AC3E}">
        <p14:creationId xmlns:p14="http://schemas.microsoft.com/office/powerpoint/2010/main" val="4054551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416496" y="943587"/>
            <a:ext cx="9049899" cy="829229"/>
          </a:xfrm>
          <a:prstGeom prst="roundRect">
            <a:avLst>
              <a:gd name="adj" fmla="val 7046"/>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spcBef>
                <a:spcPts val="600"/>
              </a:spcBef>
              <a:buFont typeface="+mj-ea"/>
              <a:buAutoNum type="circleNumDbPlain"/>
            </a:pPr>
            <a:r>
              <a:rPr lang="ja-JP" altLang="en-US" sz="1600" dirty="0" smtClean="0">
                <a:solidFill>
                  <a:prstClr val="black"/>
                </a:solidFill>
                <a:latin typeface="Meiryo UI" panose="020B0604030504040204" pitchFamily="50" charset="-128"/>
                <a:ea typeface="Meiryo UI" panose="020B0604030504040204" pitchFamily="50" charset="-128"/>
              </a:rPr>
              <a:t>広域機能と基礎自治機能の</a:t>
            </a:r>
            <a:r>
              <a:rPr lang="ja-JP" altLang="en-US" sz="1600" dirty="0">
                <a:solidFill>
                  <a:prstClr val="black"/>
                </a:solidFill>
                <a:latin typeface="Meiryo UI" panose="020B0604030504040204" pitchFamily="50" charset="-128"/>
                <a:ea typeface="Meiryo UI" panose="020B0604030504040204" pitchFamily="50" charset="-128"/>
              </a:rPr>
              <a:t>役割分担を徹底し</a:t>
            </a:r>
            <a:r>
              <a:rPr lang="ja-JP" altLang="en-US" sz="1600" dirty="0" smtClean="0">
                <a:solidFill>
                  <a:prstClr val="black"/>
                </a:solidFill>
                <a:latin typeface="Meiryo UI" panose="020B0604030504040204" pitchFamily="50" charset="-128"/>
                <a:ea typeface="Meiryo UI" panose="020B0604030504040204" pitchFamily="50" charset="-128"/>
              </a:rPr>
              <a:t>、広域機能を大阪府に一元化することで二重</a:t>
            </a:r>
            <a:r>
              <a:rPr lang="ja-JP" altLang="en-US" sz="1600" dirty="0">
                <a:solidFill>
                  <a:prstClr val="black"/>
                </a:solidFill>
                <a:latin typeface="Meiryo UI" panose="020B0604030504040204" pitchFamily="50" charset="-128"/>
                <a:ea typeface="Meiryo UI" panose="020B0604030504040204" pitchFamily="50" charset="-128"/>
              </a:rPr>
              <a:t>行政を</a:t>
            </a:r>
            <a:r>
              <a:rPr lang="ja-JP" altLang="en-US" sz="1600" dirty="0" smtClean="0">
                <a:solidFill>
                  <a:prstClr val="black"/>
                </a:solidFill>
                <a:latin typeface="Meiryo UI" panose="020B0604030504040204" pitchFamily="50" charset="-128"/>
                <a:ea typeface="Meiryo UI" panose="020B0604030504040204" pitchFamily="50" charset="-128"/>
              </a:rPr>
              <a:t>解消</a:t>
            </a:r>
            <a:endParaRPr lang="en-US" altLang="ja-JP" sz="1600" dirty="0" smtClean="0">
              <a:solidFill>
                <a:prstClr val="black"/>
              </a:solidFill>
              <a:latin typeface="Meiryo UI" panose="020B0604030504040204" pitchFamily="50" charset="-128"/>
              <a:ea typeface="Meiryo UI" panose="020B0604030504040204" pitchFamily="50" charset="-128"/>
            </a:endParaRPr>
          </a:p>
          <a:p>
            <a:pPr>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大阪</a:t>
            </a:r>
            <a:r>
              <a:rPr lang="ja-JP" altLang="en-US" sz="1600" dirty="0">
                <a:solidFill>
                  <a:prstClr val="black"/>
                </a:solidFill>
                <a:latin typeface="Meiryo UI" panose="020B0604030504040204" pitchFamily="50" charset="-128"/>
                <a:ea typeface="Meiryo UI" panose="020B0604030504040204" pitchFamily="50" charset="-128"/>
              </a:rPr>
              <a:t>全体の成長や安全・安心などの事務は大阪府</a:t>
            </a:r>
            <a:r>
              <a:rPr lang="ja-JP" altLang="en-US" sz="1600" dirty="0" smtClean="0">
                <a:solidFill>
                  <a:prstClr val="black"/>
                </a:solidFill>
                <a:latin typeface="Meiryo UI" panose="020B0604030504040204" pitchFamily="50" charset="-128"/>
                <a:ea typeface="Meiryo UI" panose="020B0604030504040204" pitchFamily="50" charset="-128"/>
              </a:rPr>
              <a:t>が、住民に身近な事務は特別区が実施</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9" name="正方形/長方形 8"/>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　４　制度設計</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9466395" y="19759"/>
            <a:ext cx="434723" cy="307777"/>
          </a:xfrm>
          <a:prstGeom prst="rect">
            <a:avLst/>
          </a:prstGeom>
          <a:noFill/>
        </p:spPr>
        <p:txBody>
          <a:bodyPr wrap="square" rtlCol="0">
            <a:spAutoFit/>
          </a:bodyPr>
          <a:lstStyle/>
          <a:p>
            <a:r>
              <a:rPr kumimoji="1" lang="ja-JP" altLang="en-US" sz="1400" dirty="0" smtClean="0"/>
              <a:t>６</a:t>
            </a:r>
            <a:endParaRPr kumimoji="1" lang="ja-JP" altLang="en-US" sz="1400" dirty="0"/>
          </a:p>
        </p:txBody>
      </p:sp>
      <p:sp>
        <p:nvSpPr>
          <p:cNvPr id="11" name="角丸四角形 10"/>
          <p:cNvSpPr/>
          <p:nvPr/>
        </p:nvSpPr>
        <p:spPr>
          <a:xfrm>
            <a:off x="416496" y="2066383"/>
            <a:ext cx="9049899" cy="1368152"/>
          </a:xfrm>
          <a:prstGeom prst="roundRect">
            <a:avLst>
              <a:gd name="adj" fmla="val 7046"/>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spcBef>
                <a:spcPts val="600"/>
              </a:spcBef>
              <a:buFont typeface="+mj-ea"/>
              <a:buAutoNum type="circleNumDbPlain" startAt="2"/>
            </a:pPr>
            <a:r>
              <a:rPr lang="ja-JP" altLang="en-US" sz="1600" dirty="0">
                <a:solidFill>
                  <a:prstClr val="black"/>
                </a:solidFill>
                <a:latin typeface="Meiryo UI" panose="020B0604030504040204" pitchFamily="50" charset="-128"/>
                <a:ea typeface="Meiryo UI" panose="020B0604030504040204" pitchFamily="50" charset="-128"/>
              </a:rPr>
              <a:t>現行の住民サービスを適切に提供できるよう、特別区と大阪府の役割分担</a:t>
            </a:r>
            <a:r>
              <a:rPr lang="ja-JP" altLang="en-US" sz="1600" dirty="0" smtClean="0">
                <a:solidFill>
                  <a:prstClr val="black"/>
                </a:solidFill>
                <a:latin typeface="Meiryo UI" panose="020B0604030504040204" pitchFamily="50" charset="-128"/>
                <a:ea typeface="Meiryo UI" panose="020B0604030504040204" pitchFamily="50" charset="-128"/>
              </a:rPr>
              <a:t>に応じて</a:t>
            </a:r>
            <a:r>
              <a:rPr lang="ja-JP" altLang="en-US" sz="1600" dirty="0">
                <a:solidFill>
                  <a:prstClr val="black"/>
                </a:solidFill>
                <a:latin typeface="Meiryo UI" panose="020B0604030504040204" pitchFamily="50" charset="-128"/>
                <a:ea typeface="Meiryo UI" panose="020B0604030504040204" pitchFamily="50" charset="-128"/>
              </a:rPr>
              <a:t>財源を</a:t>
            </a:r>
            <a:r>
              <a:rPr lang="ja-JP" altLang="en-US" sz="1600" dirty="0" smtClean="0">
                <a:solidFill>
                  <a:prstClr val="black"/>
                </a:solidFill>
                <a:latin typeface="Meiryo UI" panose="020B0604030504040204" pitchFamily="50" charset="-128"/>
                <a:ea typeface="Meiryo UI" panose="020B0604030504040204" pitchFamily="50" charset="-128"/>
              </a:rPr>
              <a:t>配分</a:t>
            </a:r>
            <a:endParaRPr lang="ja-JP" altLang="en-US" sz="1600" dirty="0">
              <a:solidFill>
                <a:prstClr val="black"/>
              </a:solidFill>
              <a:latin typeface="Meiryo UI" panose="020B0604030504040204" pitchFamily="50" charset="-128"/>
              <a:ea typeface="Meiryo UI" panose="020B0604030504040204" pitchFamily="50" charset="-128"/>
            </a:endParaRPr>
          </a:p>
          <a:p>
            <a:pPr>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rPr>
              <a:t> 　　特別</a:t>
            </a:r>
            <a:r>
              <a:rPr lang="ja-JP" altLang="en-US" sz="1600" dirty="0">
                <a:solidFill>
                  <a:prstClr val="black"/>
                </a:solidFill>
                <a:latin typeface="Meiryo UI" panose="020B0604030504040204" pitchFamily="50" charset="-128"/>
                <a:ea typeface="Meiryo UI" panose="020B0604030504040204" pitchFamily="50" charset="-128"/>
              </a:rPr>
              <a:t>区の設置の際は、大阪市が実施してきた特色ある住民サービスは</a:t>
            </a:r>
            <a:r>
              <a:rPr lang="ja-JP" altLang="en-US" sz="1600" dirty="0" smtClean="0">
                <a:solidFill>
                  <a:prstClr val="black"/>
                </a:solidFill>
                <a:latin typeface="Meiryo UI" panose="020B0604030504040204" pitchFamily="50" charset="-128"/>
                <a:ea typeface="Meiryo UI" panose="020B0604030504040204" pitchFamily="50" charset="-128"/>
              </a:rPr>
              <a:t>内容や</a:t>
            </a:r>
            <a:r>
              <a:rPr lang="ja-JP" altLang="en-US" sz="1600" dirty="0">
                <a:solidFill>
                  <a:prstClr val="black"/>
                </a:solidFill>
                <a:latin typeface="Meiryo UI" panose="020B0604030504040204" pitchFamily="50" charset="-128"/>
                <a:ea typeface="Meiryo UI" panose="020B0604030504040204" pitchFamily="50" charset="-128"/>
              </a:rPr>
              <a:t>水準を</a:t>
            </a:r>
            <a:r>
              <a:rPr lang="ja-JP" altLang="en-US" sz="1600" dirty="0" smtClean="0">
                <a:solidFill>
                  <a:prstClr val="black"/>
                </a:solidFill>
                <a:latin typeface="Meiryo UI" panose="020B0604030504040204" pitchFamily="50" charset="-128"/>
                <a:ea typeface="Meiryo UI" panose="020B0604030504040204" pitchFamily="50" charset="-128"/>
              </a:rPr>
              <a:t>維持</a:t>
            </a:r>
            <a:endParaRPr lang="ja-JP" altLang="en-US" sz="1600" dirty="0">
              <a:solidFill>
                <a:prstClr val="black"/>
              </a:solidFill>
              <a:latin typeface="Meiryo UI" panose="020B0604030504040204" pitchFamily="50" charset="-128"/>
              <a:ea typeface="Meiryo UI" panose="020B0604030504040204" pitchFamily="50" charset="-128"/>
            </a:endParaRPr>
          </a:p>
          <a:p>
            <a:pPr>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rPr>
              <a:t>　　 特別区</a:t>
            </a:r>
            <a:r>
              <a:rPr lang="ja-JP" altLang="en-US" sz="1600" dirty="0">
                <a:solidFill>
                  <a:prstClr val="black"/>
                </a:solidFill>
                <a:latin typeface="Meiryo UI" panose="020B0604030504040204" pitchFamily="50" charset="-128"/>
                <a:ea typeface="Meiryo UI" panose="020B0604030504040204" pitchFamily="50" charset="-128"/>
              </a:rPr>
              <a:t>の設置から</a:t>
            </a:r>
            <a:r>
              <a:rPr lang="en-US" altLang="ja-JP" sz="1600" dirty="0">
                <a:solidFill>
                  <a:prstClr val="black"/>
                </a:solidFill>
                <a:latin typeface="Meiryo UI" panose="020B0604030504040204" pitchFamily="50" charset="-128"/>
                <a:ea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rPr>
              <a:t>年間は、住民サービスをより安定的に提供できるよう</a:t>
            </a:r>
            <a:r>
              <a:rPr lang="ja-JP" altLang="en-US" sz="1600" dirty="0" smtClean="0">
                <a:solidFill>
                  <a:prstClr val="black"/>
                </a:solidFill>
                <a:latin typeface="Meiryo UI" panose="020B0604030504040204" pitchFamily="50" charset="-128"/>
                <a:ea typeface="Meiryo UI" panose="020B0604030504040204" pitchFamily="50" charset="-128"/>
              </a:rPr>
              <a:t>、特別</a:t>
            </a:r>
            <a:r>
              <a:rPr lang="ja-JP" altLang="en-US" sz="1600" dirty="0">
                <a:solidFill>
                  <a:prstClr val="black"/>
                </a:solidFill>
                <a:latin typeface="Meiryo UI" panose="020B0604030504040204" pitchFamily="50" charset="-128"/>
                <a:ea typeface="Meiryo UI" panose="020B0604030504040204" pitchFamily="50" charset="-128"/>
              </a:rPr>
              <a:t>区の配分</a:t>
            </a:r>
            <a:r>
              <a:rPr lang="ja-JP" altLang="en-US" sz="1600" dirty="0" smtClean="0">
                <a:solidFill>
                  <a:prstClr val="black"/>
                </a:solidFill>
                <a:latin typeface="Meiryo UI" panose="020B0604030504040204" pitchFamily="50" charset="-128"/>
                <a:ea typeface="Meiryo UI" panose="020B0604030504040204" pitchFamily="50" charset="-128"/>
              </a:rPr>
              <a:t>を充実</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12" name="角丸四角形 11"/>
          <p:cNvSpPr/>
          <p:nvPr/>
        </p:nvSpPr>
        <p:spPr>
          <a:xfrm>
            <a:off x="416496" y="3748935"/>
            <a:ext cx="9049899" cy="845393"/>
          </a:xfrm>
          <a:prstGeom prst="roundRect">
            <a:avLst>
              <a:gd name="adj" fmla="val 7046"/>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spcBef>
                <a:spcPts val="600"/>
              </a:spcBef>
              <a:buFont typeface="+mj-ea"/>
              <a:buAutoNum type="circleNumDbPlain" startAt="3"/>
            </a:pPr>
            <a:r>
              <a:rPr lang="ja-JP" altLang="en-US" sz="1600" dirty="0">
                <a:solidFill>
                  <a:prstClr val="black"/>
                </a:solidFill>
                <a:latin typeface="Meiryo UI" panose="020B0604030504040204" pitchFamily="50" charset="-128"/>
                <a:ea typeface="Meiryo UI" panose="020B0604030504040204" pitchFamily="50" charset="-128"/>
              </a:rPr>
              <a:t>区数については、財政基盤の安定化に配慮し、</a:t>
            </a:r>
            <a:r>
              <a:rPr lang="ja-JP" altLang="en-US" sz="1600" dirty="0" smtClean="0">
                <a:solidFill>
                  <a:prstClr val="black"/>
                </a:solidFill>
                <a:latin typeface="Meiryo UI" panose="020B0604030504040204" pitchFamily="50" charset="-128"/>
                <a:ea typeface="Meiryo UI" panose="020B0604030504040204" pitchFamily="50" charset="-128"/>
              </a:rPr>
              <a:t>４区</a:t>
            </a:r>
            <a:endParaRPr lang="en-US" altLang="ja-JP" sz="1600" dirty="0" smtClean="0">
              <a:solidFill>
                <a:prstClr val="black"/>
              </a:solidFill>
              <a:latin typeface="Meiryo UI" panose="020B0604030504040204" pitchFamily="50" charset="-128"/>
              <a:ea typeface="Meiryo UI" panose="020B0604030504040204" pitchFamily="50" charset="-128"/>
            </a:endParaRPr>
          </a:p>
          <a:p>
            <a:pPr>
              <a:spcBef>
                <a:spcPts val="600"/>
              </a:spcBef>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区割り</a:t>
            </a:r>
            <a:r>
              <a:rPr lang="ja-JP" altLang="en-US" sz="1600" dirty="0">
                <a:solidFill>
                  <a:prstClr val="black"/>
                </a:solidFill>
                <a:latin typeface="Meiryo UI" panose="020B0604030504040204" pitchFamily="50" charset="-128"/>
                <a:ea typeface="Meiryo UI" panose="020B0604030504040204" pitchFamily="50" charset="-128"/>
              </a:rPr>
              <a:t>については、財政の均衡化、人口の格差、歴史的な経緯、鉄道網</a:t>
            </a:r>
            <a:r>
              <a:rPr lang="ja-JP" altLang="en-US" sz="1600" dirty="0" smtClean="0">
                <a:solidFill>
                  <a:prstClr val="black"/>
                </a:solidFill>
                <a:latin typeface="Meiryo UI" panose="020B0604030504040204" pitchFamily="50" charset="-128"/>
                <a:ea typeface="Meiryo UI" panose="020B0604030504040204" pitchFamily="50" charset="-128"/>
              </a:rPr>
              <a:t>・商業</a:t>
            </a:r>
            <a:r>
              <a:rPr lang="ja-JP" altLang="en-US" sz="1600" dirty="0">
                <a:solidFill>
                  <a:prstClr val="black"/>
                </a:solidFill>
                <a:latin typeface="Meiryo UI" panose="020B0604030504040204" pitchFamily="50" charset="-128"/>
                <a:ea typeface="Meiryo UI" panose="020B0604030504040204" pitchFamily="50" charset="-128"/>
              </a:rPr>
              <a:t>集積などを</a:t>
            </a:r>
            <a:r>
              <a:rPr lang="ja-JP" altLang="en-US" sz="1600" dirty="0" smtClean="0">
                <a:solidFill>
                  <a:prstClr val="black"/>
                </a:solidFill>
                <a:latin typeface="Meiryo UI" panose="020B0604030504040204" pitchFamily="50" charset="-128"/>
                <a:ea typeface="Meiryo UI" panose="020B0604030504040204" pitchFamily="50" charset="-128"/>
              </a:rPr>
              <a:t>考慮</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14" name="角丸四角形 13"/>
          <p:cNvSpPr/>
          <p:nvPr/>
        </p:nvSpPr>
        <p:spPr>
          <a:xfrm>
            <a:off x="416496" y="4908729"/>
            <a:ext cx="9049899" cy="501926"/>
          </a:xfrm>
          <a:prstGeom prst="roundRect">
            <a:avLst>
              <a:gd name="adj" fmla="val 7046"/>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spcBef>
                <a:spcPts val="600"/>
              </a:spcBef>
              <a:buFont typeface="+mj-ea"/>
              <a:buAutoNum type="circleNumDbPlain" startAt="4"/>
            </a:pPr>
            <a:r>
              <a:rPr lang="ja-JP" altLang="en-US" sz="1600" dirty="0">
                <a:solidFill>
                  <a:prstClr val="black"/>
                </a:solidFill>
                <a:latin typeface="Meiryo UI" panose="020B0604030504040204" pitchFamily="50" charset="-128"/>
                <a:ea typeface="Meiryo UI" panose="020B0604030504040204" pitchFamily="50" charset="-128"/>
              </a:rPr>
              <a:t>利便性を維持するため、現在の区役所での窓口サービスは引き続き実施し</a:t>
            </a:r>
            <a:r>
              <a:rPr lang="ja-JP" altLang="en-US" sz="1600" dirty="0" smtClean="0">
                <a:solidFill>
                  <a:prstClr val="black"/>
                </a:solidFill>
                <a:latin typeface="Meiryo UI" panose="020B0604030504040204" pitchFamily="50" charset="-128"/>
                <a:ea typeface="Meiryo UI" panose="020B0604030504040204" pitchFamily="50" charset="-128"/>
              </a:rPr>
              <a:t>、区</a:t>
            </a:r>
            <a:r>
              <a:rPr lang="ja-JP" altLang="en-US" sz="1600" dirty="0">
                <a:solidFill>
                  <a:prstClr val="black"/>
                </a:solidFill>
                <a:latin typeface="Meiryo UI" panose="020B0604030504040204" pitchFamily="50" charset="-128"/>
                <a:ea typeface="Meiryo UI" panose="020B0604030504040204" pitchFamily="50" charset="-128"/>
              </a:rPr>
              <a:t>役所は現在の名称の</a:t>
            </a:r>
            <a:r>
              <a:rPr lang="ja-JP" altLang="en-US" sz="1600" dirty="0" smtClean="0">
                <a:solidFill>
                  <a:prstClr val="black"/>
                </a:solidFill>
                <a:latin typeface="Meiryo UI" panose="020B0604030504040204" pitchFamily="50" charset="-128"/>
                <a:ea typeface="Meiryo UI" panose="020B0604030504040204" pitchFamily="50" charset="-128"/>
              </a:rPr>
              <a:t>まま</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15" name="角丸四角形 14"/>
          <p:cNvSpPr/>
          <p:nvPr/>
        </p:nvSpPr>
        <p:spPr>
          <a:xfrm>
            <a:off x="416496" y="5725055"/>
            <a:ext cx="9049899" cy="845391"/>
          </a:xfrm>
          <a:prstGeom prst="roundRect">
            <a:avLst>
              <a:gd name="adj" fmla="val 7046"/>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spcBef>
                <a:spcPts val="600"/>
              </a:spcBef>
              <a:buFont typeface="+mj-ea"/>
              <a:buAutoNum type="circleNumDbPlain" startAt="5"/>
            </a:pPr>
            <a:r>
              <a:rPr lang="ja-JP" altLang="en-US" sz="1600" dirty="0">
                <a:solidFill>
                  <a:prstClr val="black"/>
                </a:solidFill>
                <a:latin typeface="Meiryo UI" panose="020B0604030504040204" pitchFamily="50" charset="-128"/>
                <a:ea typeface="Meiryo UI" panose="020B0604030504040204" pitchFamily="50" charset="-128"/>
              </a:rPr>
              <a:t>特別区の設置の日は、住民サービスへの配慮や円滑な移行の観点から</a:t>
            </a:r>
            <a:r>
              <a:rPr lang="ja-JP" altLang="en-US" sz="1600" dirty="0" smtClean="0">
                <a:solidFill>
                  <a:prstClr val="black"/>
                </a:solidFill>
                <a:latin typeface="Meiryo UI" panose="020B0604030504040204" pitchFamily="50" charset="-128"/>
                <a:ea typeface="Meiryo UI" panose="020B0604030504040204" pitchFamily="50" charset="-128"/>
              </a:rPr>
              <a:t>、十分</a:t>
            </a:r>
            <a:r>
              <a:rPr lang="ja-JP" altLang="en-US" sz="1600" dirty="0">
                <a:solidFill>
                  <a:prstClr val="black"/>
                </a:solidFill>
                <a:latin typeface="Meiryo UI" panose="020B0604030504040204" pitchFamily="50" charset="-128"/>
                <a:ea typeface="Meiryo UI" panose="020B0604030504040204" pitchFamily="50" charset="-128"/>
              </a:rPr>
              <a:t>な準備期間を確保し</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rPr>
              <a:t>2025</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令和７</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年１月</a:t>
            </a:r>
            <a:r>
              <a:rPr lang="ja-JP" altLang="en-US" sz="1600" dirty="0" smtClean="0">
                <a:solidFill>
                  <a:prstClr val="black"/>
                </a:solidFill>
                <a:latin typeface="Meiryo UI" panose="020B0604030504040204" pitchFamily="50" charset="-128"/>
                <a:ea typeface="Meiryo UI" panose="020B0604030504040204" pitchFamily="50" charset="-128"/>
              </a:rPr>
              <a:t>１日</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16" name="角丸四角形 15"/>
          <p:cNvSpPr/>
          <p:nvPr/>
        </p:nvSpPr>
        <p:spPr>
          <a:xfrm>
            <a:off x="228971" y="470020"/>
            <a:ext cx="3290334" cy="360000"/>
          </a:xfrm>
          <a:prstGeom prst="roundRect">
            <a:avLst/>
          </a:prstGeom>
          <a:solidFill>
            <a:schemeClr val="accent4">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５つの</a:t>
            </a:r>
            <a:r>
              <a:rPr lang="ja-JP" altLang="en-US" sz="1400"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ポイント</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95777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正方形/長方形 74"/>
          <p:cNvSpPr/>
          <p:nvPr/>
        </p:nvSpPr>
        <p:spPr>
          <a:xfrm>
            <a:off x="5156800" y="696670"/>
            <a:ext cx="4675132" cy="203250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599"/>
              </a:spcBef>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599"/>
              </a:spcBef>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599"/>
              </a:spcBef>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599"/>
              </a:spcBef>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206426" y="2374958"/>
            <a:ext cx="9625506" cy="445073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t" anchorCtr="0"/>
          <a:lstStyle/>
          <a:p>
            <a:pPr>
              <a:spcBef>
                <a:spcPts val="599"/>
              </a:spcBef>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599"/>
              </a:spcBef>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599"/>
              </a:spcBef>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599"/>
              </a:spcBef>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06425" y="1961986"/>
            <a:ext cx="3284381" cy="360000"/>
          </a:xfrm>
          <a:prstGeom prst="roundRect">
            <a:avLst/>
          </a:prstGeom>
          <a:solidFill>
            <a:schemeClr val="accent4">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white"/>
                </a:solidFill>
                <a:latin typeface="HG丸ｺﾞｼｯｸM-PRO" panose="020F0600000000000000" pitchFamily="50" charset="-128"/>
                <a:ea typeface="HG丸ｺﾞｼｯｸM-PRO" panose="020F0600000000000000" pitchFamily="50" charset="-128"/>
                <a:cs typeface="Meiryo UI" panose="020B0604030504040204" pitchFamily="50" charset="-128"/>
              </a:rPr>
              <a:t>区割り・区の名称・本庁舎の位置</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255495" y="4238921"/>
            <a:ext cx="4773758" cy="1591743"/>
          </a:xfrm>
          <a:prstGeom prst="roundRect">
            <a:avLst>
              <a:gd name="adj" fmla="val 22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Ins="0" rtlCol="0" anchor="ctr" anchorCtr="0"/>
          <a:lstStyle/>
          <a:p>
            <a:pPr>
              <a:lnSpc>
                <a:spcPts val="1198"/>
              </a:lnSpc>
              <a:spcBef>
                <a:spcPts val="599"/>
              </a:spcBef>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区割りの基本的</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な考え方</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特別区における財政状況の均衡化が図られるよう最大限考慮する</a:t>
            </a:r>
          </a:p>
          <a:p>
            <a:pPr>
              <a:lnSpc>
                <a:spcPts val="1200"/>
              </a:lnSpc>
              <a:spcBef>
                <a:spcPts val="300"/>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特別区間における将来</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2035</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想定）の人口格差を概ね２倍以内とする</a:t>
            </a:r>
          </a:p>
          <a:p>
            <a:pPr>
              <a:lnSpc>
                <a:spcPts val="1200"/>
              </a:lnSpc>
              <a:spcBef>
                <a:spcPts val="300"/>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まで地域において築きあげてきたコミュニティを考慮し、過去の合区・分区</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歴史的</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な経緯を踏まえる</a:t>
            </a:r>
          </a:p>
          <a:p>
            <a:pPr>
              <a:lnSpc>
                <a:spcPts val="1200"/>
              </a:lnSpc>
              <a:spcBef>
                <a:spcPts val="300"/>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・特別区内における住民の円滑な移動や住民間の交流を確保できるよう、</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鉄道網の接続や商業集積を考慮</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300"/>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対策について、防災上の</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視点をで</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き</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る限り</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考慮</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9561512" y="6525344"/>
            <a:ext cx="290707" cy="307777"/>
          </a:xfrm>
          <a:prstGeom prst="rect">
            <a:avLst/>
          </a:prstGeom>
          <a:noFill/>
        </p:spPr>
        <p:txBody>
          <a:bodyPr wrap="square" rtlCol="0">
            <a:spAutoFit/>
          </a:bodyPr>
          <a:lstStyle/>
          <a:p>
            <a:r>
              <a:rPr lang="ja-JP" altLang="en-US" sz="1400" dirty="0"/>
              <a:t>７</a:t>
            </a:r>
            <a:endParaRPr kumimoji="1" lang="ja-JP" altLang="en-US" sz="1400" dirty="0"/>
          </a:p>
        </p:txBody>
      </p:sp>
      <p:graphicFrame>
        <p:nvGraphicFramePr>
          <p:cNvPr id="84" name="表 83"/>
          <p:cNvGraphicFramePr>
            <a:graphicFrameLocks noGrp="1"/>
          </p:cNvGraphicFramePr>
          <p:nvPr>
            <p:extLst>
              <p:ext uri="{D42A27DB-BD31-4B8C-83A1-F6EECF244321}">
                <p14:modId xmlns:p14="http://schemas.microsoft.com/office/powerpoint/2010/main" val="889826943"/>
              </p:ext>
            </p:extLst>
          </p:nvPr>
        </p:nvGraphicFramePr>
        <p:xfrm>
          <a:off x="289535" y="2486508"/>
          <a:ext cx="4785451" cy="1682485"/>
        </p:xfrm>
        <a:graphic>
          <a:graphicData uri="http://schemas.openxmlformats.org/drawingml/2006/table">
            <a:tbl>
              <a:tblPr firstRow="1" bandRow="1">
                <a:tableStyleId>{5C22544A-7EE6-4342-B048-85BDC9FD1C3A}</a:tableStyleId>
              </a:tblPr>
              <a:tblGrid>
                <a:gridCol w="866747">
                  <a:extLst>
                    <a:ext uri="{9D8B030D-6E8A-4147-A177-3AD203B41FA5}">
                      <a16:colId xmlns:a16="http://schemas.microsoft.com/office/drawing/2014/main" val="20000"/>
                    </a:ext>
                  </a:extLst>
                </a:gridCol>
                <a:gridCol w="2428566">
                  <a:extLst>
                    <a:ext uri="{9D8B030D-6E8A-4147-A177-3AD203B41FA5}">
                      <a16:colId xmlns:a16="http://schemas.microsoft.com/office/drawing/2014/main" val="20001"/>
                    </a:ext>
                  </a:extLst>
                </a:gridCol>
                <a:gridCol w="1490138">
                  <a:extLst>
                    <a:ext uri="{9D8B030D-6E8A-4147-A177-3AD203B41FA5}">
                      <a16:colId xmlns:a16="http://schemas.microsoft.com/office/drawing/2014/main" val="1363789001"/>
                    </a:ext>
                  </a:extLst>
                </a:gridCol>
              </a:tblGrid>
              <a:tr h="248681">
                <a:tc>
                  <a:txBody>
                    <a:bodyPr/>
                    <a:lstStyle/>
                    <a:p>
                      <a:pPr algn="ctr"/>
                      <a:r>
                        <a:rPr kumimoji="1" lang="ja-JP" altLang="en-US" sz="1100" dirty="0" smtClean="0">
                          <a:latin typeface="Meiryo UI" pitchFamily="50" charset="-128"/>
                          <a:ea typeface="Meiryo UI" pitchFamily="50" charset="-128"/>
                          <a:cs typeface="Meiryo UI" pitchFamily="50" charset="-128"/>
                        </a:rPr>
                        <a:t>特別区名</a:t>
                      </a:r>
                      <a:endParaRPr kumimoji="1" lang="ja-JP" altLang="en-US" sz="1100" dirty="0">
                        <a:latin typeface="Meiryo UI" pitchFamily="50" charset="-128"/>
                        <a:ea typeface="Meiryo UI" pitchFamily="50" charset="-128"/>
                        <a:cs typeface="Meiryo UI" pitchFamily="50" charset="-128"/>
                      </a:endParaRPr>
                    </a:p>
                  </a:txBody>
                  <a:tcPr marL="0" marR="0" marT="0" marB="0" anchor="ctr"/>
                </a:tc>
                <a:tc>
                  <a:txBody>
                    <a:bodyPr/>
                    <a:lstStyle/>
                    <a:p>
                      <a:pPr algn="ctr"/>
                      <a:r>
                        <a:rPr kumimoji="1" lang="ja-JP" altLang="en-US" sz="1100" dirty="0" smtClean="0">
                          <a:latin typeface="Meiryo UI" pitchFamily="50" charset="-128"/>
                          <a:ea typeface="Meiryo UI" pitchFamily="50" charset="-128"/>
                          <a:cs typeface="Meiryo UI" pitchFamily="50" charset="-128"/>
                        </a:rPr>
                        <a:t>現行政区</a:t>
                      </a:r>
                      <a:endParaRPr kumimoji="1" lang="ja-JP" altLang="en-US" sz="1100" dirty="0">
                        <a:latin typeface="Meiryo UI" pitchFamily="50" charset="-128"/>
                        <a:ea typeface="Meiryo UI" pitchFamily="50" charset="-128"/>
                        <a:cs typeface="Meiryo UI" pitchFamily="50" charset="-128"/>
                      </a:endParaRPr>
                    </a:p>
                  </a:txBody>
                  <a:tcPr marL="0" marR="0" marT="0" marB="0" anchor="ctr"/>
                </a:tc>
                <a:tc>
                  <a:txBody>
                    <a:bodyPr/>
                    <a:lstStyle/>
                    <a:p>
                      <a:pPr algn="ctr"/>
                      <a:r>
                        <a:rPr kumimoji="1" lang="ja-JP" altLang="en-US" sz="1100" dirty="0" smtClean="0">
                          <a:latin typeface="Meiryo UI" pitchFamily="50" charset="-128"/>
                          <a:ea typeface="Meiryo UI" pitchFamily="50" charset="-128"/>
                          <a:cs typeface="Meiryo UI" pitchFamily="50" charset="-128"/>
                        </a:rPr>
                        <a:t>本庁舎の位置</a:t>
                      </a:r>
                      <a:endParaRPr kumimoji="1" lang="ja-JP" altLang="en-US" sz="1100" dirty="0">
                        <a:latin typeface="Meiryo UI" pitchFamily="50" charset="-128"/>
                        <a:ea typeface="Meiryo UI" pitchFamily="50" charset="-128"/>
                        <a:cs typeface="Meiryo UI" pitchFamily="50" charset="-128"/>
                      </a:endParaRPr>
                    </a:p>
                  </a:txBody>
                  <a:tcPr marL="0" marR="0" marT="0" marB="0" anchor="ctr"/>
                </a:tc>
                <a:extLst>
                  <a:ext uri="{0D108BD9-81ED-4DB2-BD59-A6C34878D82A}">
                    <a16:rowId xmlns:a16="http://schemas.microsoft.com/office/drawing/2014/main" val="10000"/>
                  </a:ext>
                </a:extLst>
              </a:tr>
              <a:tr h="358451">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淀川区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此花区・港区・西淀川区・淀川区・</a:t>
                      </a:r>
                      <a:endParaRPr lang="en-US" altLang="ja-JP" sz="1100" u="none" strike="noStrike" dirty="0" smtClean="0">
                        <a:effectLst/>
                        <a:latin typeface="Meiryo UI" pitchFamily="50" charset="-128"/>
                        <a:ea typeface="Meiryo UI" pitchFamily="50" charset="-128"/>
                        <a:cs typeface="Meiryo UI" pitchFamily="50" charset="-128"/>
                      </a:endParaRPr>
                    </a:p>
                    <a:p>
                      <a:pPr algn="l" fontAlgn="ctr"/>
                      <a:r>
                        <a:rPr lang="ja-JP" altLang="en-US" sz="1100" u="none" strike="noStrike" dirty="0" smtClean="0">
                          <a:effectLst/>
                          <a:latin typeface="Meiryo UI" pitchFamily="50" charset="-128"/>
                          <a:ea typeface="Meiryo UI" pitchFamily="50" charset="-128"/>
                          <a:cs typeface="Meiryo UI" pitchFamily="50" charset="-128"/>
                        </a:rPr>
                        <a:t>  東淀川区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　現淀川区役所</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extLst>
                  <a:ext uri="{0D108BD9-81ED-4DB2-BD59-A6C34878D82A}">
                    <a16:rowId xmlns:a16="http://schemas.microsoft.com/office/drawing/2014/main" val="10001"/>
                  </a:ext>
                </a:extLst>
              </a:tr>
              <a:tr h="358451">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北区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北区・都島区・福島区・東成区・旭区・</a:t>
                      </a:r>
                      <a:endParaRPr lang="en-US" altLang="ja-JP" sz="1100" u="none" strike="noStrike" dirty="0" smtClean="0">
                        <a:effectLst/>
                        <a:latin typeface="Meiryo UI" pitchFamily="50" charset="-128"/>
                        <a:ea typeface="Meiryo UI" pitchFamily="50" charset="-128"/>
                        <a:cs typeface="Meiryo UI" pitchFamily="50" charset="-128"/>
                      </a:endParaRPr>
                    </a:p>
                    <a:p>
                      <a:pPr algn="l" fontAlgn="ctr"/>
                      <a:r>
                        <a:rPr lang="ja-JP" altLang="en-US" sz="1100" u="none" strike="noStrike" dirty="0" smtClean="0">
                          <a:effectLst/>
                          <a:latin typeface="Meiryo UI" pitchFamily="50" charset="-128"/>
                          <a:ea typeface="Meiryo UI" pitchFamily="50" charset="-128"/>
                          <a:cs typeface="Meiryo UI" pitchFamily="50" charset="-128"/>
                        </a:rPr>
                        <a:t>  城東区・鶴見区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　</a:t>
                      </a:r>
                      <a:r>
                        <a:rPr lang="zh-TW" altLang="en-US" sz="1100" b="0" i="0" u="none" strike="noStrike" dirty="0" smtClean="0">
                          <a:solidFill>
                            <a:srgbClr val="000000"/>
                          </a:solidFill>
                          <a:effectLst/>
                          <a:latin typeface="Meiryo UI" pitchFamily="50" charset="-128"/>
                          <a:ea typeface="Meiryo UI" pitchFamily="50" charset="-128"/>
                          <a:cs typeface="Meiryo UI" pitchFamily="50" charset="-128"/>
                        </a:rPr>
                        <a:t>現大阪市本庁舎</a:t>
                      </a:r>
                      <a:endParaRPr lang="en-US" altLang="zh-TW" sz="1100" b="0" i="0" u="none" strike="noStrike" dirty="0" smtClean="0">
                        <a:solidFill>
                          <a:srgbClr val="000000"/>
                        </a:solidFill>
                        <a:effectLst/>
                        <a:latin typeface="Meiryo UI" pitchFamily="50" charset="-128"/>
                        <a:ea typeface="Meiryo UI" pitchFamily="50" charset="-128"/>
                        <a:cs typeface="Meiryo UI" pitchFamily="50" charset="-128"/>
                      </a:endParaRPr>
                    </a:p>
                    <a:p>
                      <a:pPr algn="l"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　（中之島庁舎）</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extLst>
                  <a:ext uri="{0D108BD9-81ED-4DB2-BD59-A6C34878D82A}">
                    <a16:rowId xmlns:a16="http://schemas.microsoft.com/office/drawing/2014/main" val="10002"/>
                  </a:ext>
                </a:extLst>
              </a:tr>
              <a:tr h="358451">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中央区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中央区・西区・大正区・浪速区・</a:t>
                      </a:r>
                      <a:endParaRPr lang="en-US" altLang="ja-JP" sz="1100" u="none" strike="noStrike" dirty="0" smtClean="0">
                        <a:effectLst/>
                        <a:latin typeface="Meiryo UI" pitchFamily="50" charset="-128"/>
                        <a:ea typeface="Meiryo UI" pitchFamily="50" charset="-128"/>
                        <a:cs typeface="Meiryo UI" pitchFamily="50" charset="-128"/>
                      </a:endParaRPr>
                    </a:p>
                    <a:p>
                      <a:pPr algn="l" fontAlgn="ctr"/>
                      <a:r>
                        <a:rPr lang="ja-JP" altLang="en-US" sz="1100" u="none" strike="noStrike" dirty="0" smtClean="0">
                          <a:effectLst/>
                          <a:latin typeface="Meiryo UI" pitchFamily="50" charset="-128"/>
                          <a:ea typeface="Meiryo UI" pitchFamily="50" charset="-128"/>
                          <a:cs typeface="Meiryo UI" pitchFamily="50" charset="-128"/>
                        </a:rPr>
                        <a:t>  住之江区・住吉区・西成区</a:t>
                      </a:r>
                      <a:endParaRPr lang="en-US" altLang="ja-JP" sz="1100" b="0" i="0" u="none" strike="noStrike" dirty="0" smtClean="0">
                        <a:solidFill>
                          <a:schemeClr val="dk1"/>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b="0" i="0" u="none" strike="noStrike" dirty="0" smtClean="0">
                          <a:solidFill>
                            <a:schemeClr val="dk1"/>
                          </a:solidFill>
                          <a:effectLst/>
                          <a:latin typeface="Meiryo UI" pitchFamily="50" charset="-128"/>
                          <a:ea typeface="Meiryo UI" pitchFamily="50" charset="-128"/>
                          <a:cs typeface="Meiryo UI" pitchFamily="50" charset="-128"/>
                        </a:rPr>
                        <a:t>　現中央区役所</a:t>
                      </a:r>
                      <a:endParaRPr lang="en-US" altLang="ja-JP" sz="1100" b="0" i="0" u="none" strike="noStrike" dirty="0" smtClean="0">
                        <a:solidFill>
                          <a:schemeClr val="dk1"/>
                        </a:solidFill>
                        <a:effectLst/>
                        <a:latin typeface="Meiryo UI" pitchFamily="50" charset="-128"/>
                        <a:ea typeface="Meiryo UI" pitchFamily="50" charset="-128"/>
                        <a:cs typeface="Meiryo UI" pitchFamily="50" charset="-128"/>
                      </a:endParaRPr>
                    </a:p>
                  </a:txBody>
                  <a:tcPr marL="0" marR="0" marT="0" marB="0" anchor="ctr"/>
                </a:tc>
                <a:extLst>
                  <a:ext uri="{0D108BD9-81ED-4DB2-BD59-A6C34878D82A}">
                    <a16:rowId xmlns:a16="http://schemas.microsoft.com/office/drawing/2014/main" val="10003"/>
                  </a:ext>
                </a:extLst>
              </a:tr>
              <a:tr h="358451">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天王寺区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天王寺区・生野区・阿倍野区・</a:t>
                      </a:r>
                      <a:endParaRPr lang="en-US" altLang="ja-JP" sz="1100" u="none" strike="noStrike" dirty="0" smtClean="0">
                        <a:effectLst/>
                        <a:latin typeface="Meiryo UI" pitchFamily="50" charset="-128"/>
                        <a:ea typeface="Meiryo UI" pitchFamily="50" charset="-128"/>
                        <a:cs typeface="Meiryo UI" pitchFamily="50" charset="-128"/>
                      </a:endParaRPr>
                    </a:p>
                    <a:p>
                      <a:pPr algn="l" fontAlgn="ctr"/>
                      <a:r>
                        <a:rPr lang="ja-JP" altLang="en-US" sz="1100" u="none" strike="noStrike" dirty="0" smtClean="0">
                          <a:effectLst/>
                          <a:latin typeface="Meiryo UI" pitchFamily="50" charset="-128"/>
                          <a:ea typeface="Meiryo UI" pitchFamily="50" charset="-128"/>
                          <a:cs typeface="Meiryo UI" pitchFamily="50" charset="-128"/>
                        </a:rPr>
                        <a:t>  東住吉区・平野区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　現天王寺区役所</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extLst>
                  <a:ext uri="{0D108BD9-81ED-4DB2-BD59-A6C34878D82A}">
                    <a16:rowId xmlns:a16="http://schemas.microsoft.com/office/drawing/2014/main" val="10004"/>
                  </a:ext>
                </a:extLst>
              </a:tr>
            </a:tbl>
          </a:graphicData>
        </a:graphic>
      </p:graphicFrame>
      <p:grpSp>
        <p:nvGrpSpPr>
          <p:cNvPr id="87" name="グループ化 86"/>
          <p:cNvGrpSpPr/>
          <p:nvPr/>
        </p:nvGrpSpPr>
        <p:grpSpPr>
          <a:xfrm>
            <a:off x="5745087" y="904632"/>
            <a:ext cx="3960441" cy="4070526"/>
            <a:chOff x="848544" y="1221434"/>
            <a:chExt cx="5141046" cy="5575208"/>
          </a:xfrm>
        </p:grpSpPr>
        <p:grpSp>
          <p:nvGrpSpPr>
            <p:cNvPr id="88" name="Group 9"/>
            <p:cNvGrpSpPr>
              <a:grpSpLocks/>
            </p:cNvGrpSpPr>
            <p:nvPr/>
          </p:nvGrpSpPr>
          <p:grpSpPr bwMode="auto">
            <a:xfrm>
              <a:off x="848544" y="1221434"/>
              <a:ext cx="4680520" cy="5159895"/>
              <a:chOff x="1" y="110"/>
              <a:chExt cx="6840" cy="6368"/>
            </a:xfrm>
          </p:grpSpPr>
          <p:grpSp>
            <p:nvGrpSpPr>
              <p:cNvPr id="99" name="Group 34"/>
              <p:cNvGrpSpPr>
                <a:grpSpLocks/>
              </p:cNvGrpSpPr>
              <p:nvPr/>
            </p:nvGrpSpPr>
            <p:grpSpPr bwMode="auto">
              <a:xfrm>
                <a:off x="1" y="110"/>
                <a:ext cx="6840" cy="6368"/>
                <a:chOff x="0" y="140"/>
                <a:chExt cx="7786" cy="7931"/>
              </a:xfrm>
            </p:grpSpPr>
            <p:sp>
              <p:nvSpPr>
                <p:cNvPr id="124" name="Freeform 58"/>
                <p:cNvSpPr>
                  <a:spLocks/>
                </p:cNvSpPr>
                <p:nvPr/>
              </p:nvSpPr>
              <p:spPr bwMode="auto">
                <a:xfrm>
                  <a:off x="3984" y="5319"/>
                  <a:ext cx="1234" cy="1419"/>
                </a:xfrm>
                <a:custGeom>
                  <a:avLst/>
                  <a:gdLst>
                    <a:gd name="T0" fmla="*/ 1191 w 1234"/>
                    <a:gd name="T1" fmla="*/ 270 h 1419"/>
                    <a:gd name="T2" fmla="*/ 1135 w 1234"/>
                    <a:gd name="T3" fmla="*/ 397 h 1419"/>
                    <a:gd name="T4" fmla="*/ 1035 w 1234"/>
                    <a:gd name="T5" fmla="*/ 525 h 1419"/>
                    <a:gd name="T6" fmla="*/ 1021 w 1234"/>
                    <a:gd name="T7" fmla="*/ 695 h 1419"/>
                    <a:gd name="T8" fmla="*/ 1007 w 1234"/>
                    <a:gd name="T9" fmla="*/ 766 h 1419"/>
                    <a:gd name="T10" fmla="*/ 993 w 1234"/>
                    <a:gd name="T11" fmla="*/ 809 h 1419"/>
                    <a:gd name="T12" fmla="*/ 950 w 1234"/>
                    <a:gd name="T13" fmla="*/ 936 h 1419"/>
                    <a:gd name="T14" fmla="*/ 879 w 1234"/>
                    <a:gd name="T15" fmla="*/ 1107 h 1419"/>
                    <a:gd name="T16" fmla="*/ 837 w 1234"/>
                    <a:gd name="T17" fmla="*/ 1220 h 1419"/>
                    <a:gd name="T18" fmla="*/ 794 w 1234"/>
                    <a:gd name="T19" fmla="*/ 1334 h 1419"/>
                    <a:gd name="T20" fmla="*/ 752 w 1234"/>
                    <a:gd name="T21" fmla="*/ 1390 h 1419"/>
                    <a:gd name="T22" fmla="*/ 738 w 1234"/>
                    <a:gd name="T23" fmla="*/ 1419 h 1419"/>
                    <a:gd name="T24" fmla="*/ 539 w 1234"/>
                    <a:gd name="T25" fmla="*/ 1404 h 1419"/>
                    <a:gd name="T26" fmla="*/ 468 w 1234"/>
                    <a:gd name="T27" fmla="*/ 1390 h 1419"/>
                    <a:gd name="T28" fmla="*/ 454 w 1234"/>
                    <a:gd name="T29" fmla="*/ 1334 h 1419"/>
                    <a:gd name="T30" fmla="*/ 468 w 1234"/>
                    <a:gd name="T31" fmla="*/ 1305 h 1419"/>
                    <a:gd name="T32" fmla="*/ 468 w 1234"/>
                    <a:gd name="T33" fmla="*/ 1277 h 1419"/>
                    <a:gd name="T34" fmla="*/ 468 w 1234"/>
                    <a:gd name="T35" fmla="*/ 1206 h 1419"/>
                    <a:gd name="T36" fmla="*/ 426 w 1234"/>
                    <a:gd name="T37" fmla="*/ 1149 h 1419"/>
                    <a:gd name="T38" fmla="*/ 355 w 1234"/>
                    <a:gd name="T39" fmla="*/ 1121 h 1419"/>
                    <a:gd name="T40" fmla="*/ 170 w 1234"/>
                    <a:gd name="T41" fmla="*/ 1050 h 1419"/>
                    <a:gd name="T42" fmla="*/ 114 w 1234"/>
                    <a:gd name="T43" fmla="*/ 1050 h 1419"/>
                    <a:gd name="T44" fmla="*/ 29 w 1234"/>
                    <a:gd name="T45" fmla="*/ 1092 h 1419"/>
                    <a:gd name="T46" fmla="*/ 0 w 1234"/>
                    <a:gd name="T47" fmla="*/ 1092 h 1419"/>
                    <a:gd name="T48" fmla="*/ 14 w 1234"/>
                    <a:gd name="T49" fmla="*/ 1064 h 1419"/>
                    <a:gd name="T50" fmla="*/ 14 w 1234"/>
                    <a:gd name="T51" fmla="*/ 1050 h 1419"/>
                    <a:gd name="T52" fmla="*/ 29 w 1234"/>
                    <a:gd name="T53" fmla="*/ 1021 h 1419"/>
                    <a:gd name="T54" fmla="*/ 43 w 1234"/>
                    <a:gd name="T55" fmla="*/ 965 h 1419"/>
                    <a:gd name="T56" fmla="*/ 57 w 1234"/>
                    <a:gd name="T57" fmla="*/ 951 h 1419"/>
                    <a:gd name="T58" fmla="*/ 71 w 1234"/>
                    <a:gd name="T59" fmla="*/ 922 h 1419"/>
                    <a:gd name="T60" fmla="*/ 114 w 1234"/>
                    <a:gd name="T61" fmla="*/ 865 h 1419"/>
                    <a:gd name="T62" fmla="*/ 128 w 1234"/>
                    <a:gd name="T63" fmla="*/ 823 h 1419"/>
                    <a:gd name="T64" fmla="*/ 142 w 1234"/>
                    <a:gd name="T65" fmla="*/ 809 h 1419"/>
                    <a:gd name="T66" fmla="*/ 170 w 1234"/>
                    <a:gd name="T67" fmla="*/ 780 h 1419"/>
                    <a:gd name="T68" fmla="*/ 185 w 1234"/>
                    <a:gd name="T69" fmla="*/ 738 h 1419"/>
                    <a:gd name="T70" fmla="*/ 185 w 1234"/>
                    <a:gd name="T71" fmla="*/ 724 h 1419"/>
                    <a:gd name="T72" fmla="*/ 199 w 1234"/>
                    <a:gd name="T73" fmla="*/ 695 h 1419"/>
                    <a:gd name="T74" fmla="*/ 213 w 1234"/>
                    <a:gd name="T75" fmla="*/ 681 h 1419"/>
                    <a:gd name="T76" fmla="*/ 227 w 1234"/>
                    <a:gd name="T77" fmla="*/ 639 h 1419"/>
                    <a:gd name="T78" fmla="*/ 241 w 1234"/>
                    <a:gd name="T79" fmla="*/ 610 h 1419"/>
                    <a:gd name="T80" fmla="*/ 255 w 1234"/>
                    <a:gd name="T81" fmla="*/ 553 h 1419"/>
                    <a:gd name="T82" fmla="*/ 270 w 1234"/>
                    <a:gd name="T83" fmla="*/ 525 h 1419"/>
                    <a:gd name="T84" fmla="*/ 298 w 1234"/>
                    <a:gd name="T85" fmla="*/ 482 h 1419"/>
                    <a:gd name="T86" fmla="*/ 312 w 1234"/>
                    <a:gd name="T87" fmla="*/ 454 h 1419"/>
                    <a:gd name="T88" fmla="*/ 355 w 1234"/>
                    <a:gd name="T89" fmla="*/ 383 h 1419"/>
                    <a:gd name="T90" fmla="*/ 397 w 1234"/>
                    <a:gd name="T91" fmla="*/ 270 h 1419"/>
                    <a:gd name="T92" fmla="*/ 411 w 1234"/>
                    <a:gd name="T93" fmla="*/ 227 h 1419"/>
                    <a:gd name="T94" fmla="*/ 426 w 1234"/>
                    <a:gd name="T95" fmla="*/ 185 h 1419"/>
                    <a:gd name="T96" fmla="*/ 440 w 1234"/>
                    <a:gd name="T97" fmla="*/ 142 h 1419"/>
                    <a:gd name="T98" fmla="*/ 454 w 1234"/>
                    <a:gd name="T99" fmla="*/ 114 h 1419"/>
                    <a:gd name="T100" fmla="*/ 468 w 1234"/>
                    <a:gd name="T101" fmla="*/ 71 h 1419"/>
                    <a:gd name="T102" fmla="*/ 482 w 1234"/>
                    <a:gd name="T103" fmla="*/ 14 h 1419"/>
                    <a:gd name="T104" fmla="*/ 497 w 1234"/>
                    <a:gd name="T105" fmla="*/ 14 h 1419"/>
                    <a:gd name="T106" fmla="*/ 525 w 1234"/>
                    <a:gd name="T107" fmla="*/ 29 h 1419"/>
                    <a:gd name="T108" fmla="*/ 610 w 1234"/>
                    <a:gd name="T109" fmla="*/ 57 h 1419"/>
                    <a:gd name="T110" fmla="*/ 794 w 1234"/>
                    <a:gd name="T111" fmla="*/ 114 h 1419"/>
                    <a:gd name="T112" fmla="*/ 837 w 1234"/>
                    <a:gd name="T113" fmla="*/ 114 h 1419"/>
                    <a:gd name="T114" fmla="*/ 879 w 1234"/>
                    <a:gd name="T115" fmla="*/ 114 h 1419"/>
                    <a:gd name="T116" fmla="*/ 922 w 1234"/>
                    <a:gd name="T117" fmla="*/ 99 h 1419"/>
                    <a:gd name="T118" fmla="*/ 965 w 1234"/>
                    <a:gd name="T119" fmla="*/ 85 h 1419"/>
                    <a:gd name="T120" fmla="*/ 993 w 1234"/>
                    <a:gd name="T121" fmla="*/ 71 h 1419"/>
                    <a:gd name="T122" fmla="*/ 1021 w 1234"/>
                    <a:gd name="T123" fmla="*/ 29 h 1419"/>
                    <a:gd name="T124" fmla="*/ 1078 w 1234"/>
                    <a:gd name="T125" fmla="*/ 43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25" name="Freeform 57"/>
                <p:cNvSpPr>
                  <a:spLocks/>
                </p:cNvSpPr>
                <p:nvPr/>
              </p:nvSpPr>
              <p:spPr bwMode="auto">
                <a:xfrm>
                  <a:off x="5106" y="1133"/>
                  <a:ext cx="1531" cy="1546"/>
                </a:xfrm>
                <a:custGeom>
                  <a:avLst/>
                  <a:gdLst>
                    <a:gd name="T0" fmla="*/ 1276 w 1531"/>
                    <a:gd name="T1" fmla="*/ 241 h 1546"/>
                    <a:gd name="T2" fmla="*/ 1290 w 1531"/>
                    <a:gd name="T3" fmla="*/ 284 h 1546"/>
                    <a:gd name="T4" fmla="*/ 1290 w 1531"/>
                    <a:gd name="T5" fmla="*/ 326 h 1546"/>
                    <a:gd name="T6" fmla="*/ 1290 w 1531"/>
                    <a:gd name="T7" fmla="*/ 355 h 1546"/>
                    <a:gd name="T8" fmla="*/ 1262 w 1531"/>
                    <a:gd name="T9" fmla="*/ 411 h 1546"/>
                    <a:gd name="T10" fmla="*/ 1191 w 1531"/>
                    <a:gd name="T11" fmla="*/ 468 h 1546"/>
                    <a:gd name="T12" fmla="*/ 1134 w 1531"/>
                    <a:gd name="T13" fmla="*/ 511 h 1546"/>
                    <a:gd name="T14" fmla="*/ 1106 w 1531"/>
                    <a:gd name="T15" fmla="*/ 525 h 1546"/>
                    <a:gd name="T16" fmla="*/ 1063 w 1531"/>
                    <a:gd name="T17" fmla="*/ 553 h 1546"/>
                    <a:gd name="T18" fmla="*/ 1007 w 1531"/>
                    <a:gd name="T19" fmla="*/ 596 h 1546"/>
                    <a:gd name="T20" fmla="*/ 1035 w 1531"/>
                    <a:gd name="T21" fmla="*/ 652 h 1546"/>
                    <a:gd name="T22" fmla="*/ 1049 w 1531"/>
                    <a:gd name="T23" fmla="*/ 709 h 1546"/>
                    <a:gd name="T24" fmla="*/ 1063 w 1531"/>
                    <a:gd name="T25" fmla="*/ 837 h 1546"/>
                    <a:gd name="T26" fmla="*/ 1077 w 1531"/>
                    <a:gd name="T27" fmla="*/ 950 h 1546"/>
                    <a:gd name="T28" fmla="*/ 1163 w 1531"/>
                    <a:gd name="T29" fmla="*/ 936 h 1546"/>
                    <a:gd name="T30" fmla="*/ 1233 w 1531"/>
                    <a:gd name="T31" fmla="*/ 908 h 1546"/>
                    <a:gd name="T32" fmla="*/ 1276 w 1531"/>
                    <a:gd name="T33" fmla="*/ 936 h 1546"/>
                    <a:gd name="T34" fmla="*/ 1319 w 1531"/>
                    <a:gd name="T35" fmla="*/ 950 h 1546"/>
                    <a:gd name="T36" fmla="*/ 1361 w 1531"/>
                    <a:gd name="T37" fmla="*/ 950 h 1546"/>
                    <a:gd name="T38" fmla="*/ 1418 w 1531"/>
                    <a:gd name="T39" fmla="*/ 1007 h 1546"/>
                    <a:gd name="T40" fmla="*/ 1432 w 1531"/>
                    <a:gd name="T41" fmla="*/ 1035 h 1546"/>
                    <a:gd name="T42" fmla="*/ 1446 w 1531"/>
                    <a:gd name="T43" fmla="*/ 1064 h 1546"/>
                    <a:gd name="T44" fmla="*/ 1446 w 1531"/>
                    <a:gd name="T45" fmla="*/ 1092 h 1546"/>
                    <a:gd name="T46" fmla="*/ 1460 w 1531"/>
                    <a:gd name="T47" fmla="*/ 1177 h 1546"/>
                    <a:gd name="T48" fmla="*/ 1517 w 1531"/>
                    <a:gd name="T49" fmla="*/ 1234 h 1546"/>
                    <a:gd name="T50" fmla="*/ 1489 w 1531"/>
                    <a:gd name="T51" fmla="*/ 1291 h 1546"/>
                    <a:gd name="T52" fmla="*/ 1347 w 1531"/>
                    <a:gd name="T53" fmla="*/ 1277 h 1546"/>
                    <a:gd name="T54" fmla="*/ 1361 w 1531"/>
                    <a:gd name="T55" fmla="*/ 1390 h 1546"/>
                    <a:gd name="T56" fmla="*/ 1106 w 1531"/>
                    <a:gd name="T57" fmla="*/ 1376 h 1546"/>
                    <a:gd name="T58" fmla="*/ 978 w 1531"/>
                    <a:gd name="T59" fmla="*/ 1376 h 1546"/>
                    <a:gd name="T60" fmla="*/ 794 w 1531"/>
                    <a:gd name="T61" fmla="*/ 1376 h 1546"/>
                    <a:gd name="T62" fmla="*/ 680 w 1531"/>
                    <a:gd name="T63" fmla="*/ 1404 h 1546"/>
                    <a:gd name="T64" fmla="*/ 538 w 1531"/>
                    <a:gd name="T65" fmla="*/ 1546 h 1546"/>
                    <a:gd name="T66" fmla="*/ 482 w 1531"/>
                    <a:gd name="T67" fmla="*/ 1447 h 1546"/>
                    <a:gd name="T68" fmla="*/ 425 w 1531"/>
                    <a:gd name="T69" fmla="*/ 1376 h 1546"/>
                    <a:gd name="T70" fmla="*/ 354 w 1531"/>
                    <a:gd name="T71" fmla="*/ 1262 h 1546"/>
                    <a:gd name="T72" fmla="*/ 312 w 1531"/>
                    <a:gd name="T73" fmla="*/ 1206 h 1546"/>
                    <a:gd name="T74" fmla="*/ 241 w 1531"/>
                    <a:gd name="T75" fmla="*/ 1106 h 1546"/>
                    <a:gd name="T76" fmla="*/ 212 w 1531"/>
                    <a:gd name="T77" fmla="*/ 1064 h 1546"/>
                    <a:gd name="T78" fmla="*/ 198 w 1531"/>
                    <a:gd name="T79" fmla="*/ 1021 h 1546"/>
                    <a:gd name="T80" fmla="*/ 156 w 1531"/>
                    <a:gd name="T81" fmla="*/ 950 h 1546"/>
                    <a:gd name="T82" fmla="*/ 127 w 1531"/>
                    <a:gd name="T83" fmla="*/ 879 h 1546"/>
                    <a:gd name="T84" fmla="*/ 70 w 1531"/>
                    <a:gd name="T85" fmla="*/ 752 h 1546"/>
                    <a:gd name="T86" fmla="*/ 28 w 1531"/>
                    <a:gd name="T87" fmla="*/ 638 h 1546"/>
                    <a:gd name="T88" fmla="*/ 42 w 1531"/>
                    <a:gd name="T89" fmla="*/ 553 h 1546"/>
                    <a:gd name="T90" fmla="*/ 170 w 1531"/>
                    <a:gd name="T91" fmla="*/ 567 h 1546"/>
                    <a:gd name="T92" fmla="*/ 354 w 1531"/>
                    <a:gd name="T93" fmla="*/ 581 h 1546"/>
                    <a:gd name="T94" fmla="*/ 425 w 1531"/>
                    <a:gd name="T95" fmla="*/ 581 h 1546"/>
                    <a:gd name="T96" fmla="*/ 538 w 1531"/>
                    <a:gd name="T97" fmla="*/ 567 h 1546"/>
                    <a:gd name="T98" fmla="*/ 694 w 1531"/>
                    <a:gd name="T99" fmla="*/ 539 h 1546"/>
                    <a:gd name="T100" fmla="*/ 836 w 1531"/>
                    <a:gd name="T101" fmla="*/ 482 h 1546"/>
                    <a:gd name="T102" fmla="*/ 936 w 1531"/>
                    <a:gd name="T103" fmla="*/ 425 h 1546"/>
                    <a:gd name="T104" fmla="*/ 1063 w 1531"/>
                    <a:gd name="T105" fmla="*/ 312 h 1546"/>
                    <a:gd name="T106" fmla="*/ 1106 w 1531"/>
                    <a:gd name="T107" fmla="*/ 170 h 1546"/>
                    <a:gd name="T108" fmla="*/ 1106 w 1531"/>
                    <a:gd name="T109" fmla="*/ 14 h 1546"/>
                    <a:gd name="T110" fmla="*/ 1163 w 1531"/>
                    <a:gd name="T111" fmla="*/ 71 h 1546"/>
                    <a:gd name="T112" fmla="*/ 1205 w 1531"/>
                    <a:gd name="T113" fmla="*/ 113 h 1546"/>
                    <a:gd name="T114" fmla="*/ 1233 w 1531"/>
                    <a:gd name="T115" fmla="*/ 142 h 1546"/>
                    <a:gd name="T116" fmla="*/ 1248 w 1531"/>
                    <a:gd name="T117" fmla="*/ 170 h 1546"/>
                    <a:gd name="T118" fmla="*/ 1262 w 1531"/>
                    <a:gd name="T119" fmla="*/ 199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26" name="Freeform 56"/>
                <p:cNvSpPr>
                  <a:spLocks/>
                </p:cNvSpPr>
                <p:nvPr/>
              </p:nvSpPr>
              <p:spPr bwMode="auto">
                <a:xfrm>
                  <a:off x="1263" y="4014"/>
                  <a:ext cx="1970" cy="1547"/>
                </a:xfrm>
                <a:custGeom>
                  <a:avLst/>
                  <a:gdLst>
                    <a:gd name="T0" fmla="*/ 1921 w 1972"/>
                    <a:gd name="T1" fmla="*/ 482 h 1546"/>
                    <a:gd name="T2" fmla="*/ 1921 w 1972"/>
                    <a:gd name="T3" fmla="*/ 482 h 1546"/>
                    <a:gd name="T4" fmla="*/ 1864 w 1972"/>
                    <a:gd name="T5" fmla="*/ 511 h 1546"/>
                    <a:gd name="T6" fmla="*/ 1808 w 1972"/>
                    <a:gd name="T7" fmla="*/ 553 h 1546"/>
                    <a:gd name="T8" fmla="*/ 1765 w 1972"/>
                    <a:gd name="T9" fmla="*/ 610 h 1546"/>
                    <a:gd name="T10" fmla="*/ 1737 w 1972"/>
                    <a:gd name="T11" fmla="*/ 639 h 1546"/>
                    <a:gd name="T12" fmla="*/ 1666 w 1972"/>
                    <a:gd name="T13" fmla="*/ 709 h 1546"/>
                    <a:gd name="T14" fmla="*/ 1652 w 1972"/>
                    <a:gd name="T15" fmla="*/ 724 h 1546"/>
                    <a:gd name="T16" fmla="*/ 1623 w 1972"/>
                    <a:gd name="T17" fmla="*/ 766 h 1546"/>
                    <a:gd name="T18" fmla="*/ 1566 w 1972"/>
                    <a:gd name="T19" fmla="*/ 855 h 1546"/>
                    <a:gd name="T20" fmla="*/ 1538 w 1972"/>
                    <a:gd name="T21" fmla="*/ 912 h 1546"/>
                    <a:gd name="T22" fmla="*/ 1471 w 1972"/>
                    <a:gd name="T23" fmla="*/ 997 h 1546"/>
                    <a:gd name="T24" fmla="*/ 1429 w 1972"/>
                    <a:gd name="T25" fmla="*/ 1068 h 1546"/>
                    <a:gd name="T26" fmla="*/ 1400 w 1972"/>
                    <a:gd name="T27" fmla="*/ 1125 h 1546"/>
                    <a:gd name="T28" fmla="*/ 1344 w 1972"/>
                    <a:gd name="T29" fmla="*/ 1224 h 1546"/>
                    <a:gd name="T30" fmla="*/ 1131 w 1972"/>
                    <a:gd name="T31" fmla="*/ 1380 h 1546"/>
                    <a:gd name="T32" fmla="*/ 720 w 1972"/>
                    <a:gd name="T33" fmla="*/ 1550 h 1546"/>
                    <a:gd name="T34" fmla="*/ 592 w 1972"/>
                    <a:gd name="T35" fmla="*/ 1494 h 1546"/>
                    <a:gd name="T36" fmla="*/ 298 w 1972"/>
                    <a:gd name="T37" fmla="*/ 1380 h 1546"/>
                    <a:gd name="T38" fmla="*/ 99 w 1972"/>
                    <a:gd name="T39" fmla="*/ 1281 h 1546"/>
                    <a:gd name="T40" fmla="*/ 185 w 1972"/>
                    <a:gd name="T41" fmla="*/ 969 h 1546"/>
                    <a:gd name="T42" fmla="*/ 326 w 1972"/>
                    <a:gd name="T43" fmla="*/ 869 h 1546"/>
                    <a:gd name="T44" fmla="*/ 369 w 1972"/>
                    <a:gd name="T45" fmla="*/ 841 h 1546"/>
                    <a:gd name="T46" fmla="*/ 411 w 1972"/>
                    <a:gd name="T47" fmla="*/ 813 h 1546"/>
                    <a:gd name="T48" fmla="*/ 440 w 1972"/>
                    <a:gd name="T49" fmla="*/ 799 h 1546"/>
                    <a:gd name="T50" fmla="*/ 440 w 1972"/>
                    <a:gd name="T51" fmla="*/ 799 h 1546"/>
                    <a:gd name="T52" fmla="*/ 482 w 1972"/>
                    <a:gd name="T53" fmla="*/ 766 h 1546"/>
                    <a:gd name="T54" fmla="*/ 549 w 1972"/>
                    <a:gd name="T55" fmla="*/ 738 h 1546"/>
                    <a:gd name="T56" fmla="*/ 563 w 1972"/>
                    <a:gd name="T57" fmla="*/ 724 h 1546"/>
                    <a:gd name="T58" fmla="*/ 620 w 1972"/>
                    <a:gd name="T59" fmla="*/ 695 h 1546"/>
                    <a:gd name="T60" fmla="*/ 634 w 1972"/>
                    <a:gd name="T61" fmla="*/ 695 h 1546"/>
                    <a:gd name="T62" fmla="*/ 677 w 1972"/>
                    <a:gd name="T63" fmla="*/ 681 h 1546"/>
                    <a:gd name="T64" fmla="*/ 691 w 1972"/>
                    <a:gd name="T65" fmla="*/ 681 h 1546"/>
                    <a:gd name="T66" fmla="*/ 705 w 1972"/>
                    <a:gd name="T67" fmla="*/ 667 h 1546"/>
                    <a:gd name="T68" fmla="*/ 720 w 1972"/>
                    <a:gd name="T69" fmla="*/ 639 h 1546"/>
                    <a:gd name="T70" fmla="*/ 762 w 1972"/>
                    <a:gd name="T71" fmla="*/ 582 h 1546"/>
                    <a:gd name="T72" fmla="*/ 876 w 1972"/>
                    <a:gd name="T73" fmla="*/ 369 h 1546"/>
                    <a:gd name="T74" fmla="*/ 918 w 1972"/>
                    <a:gd name="T75" fmla="*/ 298 h 1546"/>
                    <a:gd name="T76" fmla="*/ 946 w 1972"/>
                    <a:gd name="T77" fmla="*/ 284 h 1546"/>
                    <a:gd name="T78" fmla="*/ 975 w 1972"/>
                    <a:gd name="T79" fmla="*/ 256 h 1546"/>
                    <a:gd name="T80" fmla="*/ 1102 w 1972"/>
                    <a:gd name="T81" fmla="*/ 170 h 1546"/>
                    <a:gd name="T82" fmla="*/ 1173 w 1972"/>
                    <a:gd name="T83" fmla="*/ 114 h 1546"/>
                    <a:gd name="T84" fmla="*/ 1301 w 1972"/>
                    <a:gd name="T85" fmla="*/ 85 h 1546"/>
                    <a:gd name="T86" fmla="*/ 1344 w 1972"/>
                    <a:gd name="T87" fmla="*/ 71 h 1546"/>
                    <a:gd name="T88" fmla="*/ 1496 w 1972"/>
                    <a:gd name="T89" fmla="*/ 14 h 1546"/>
                    <a:gd name="T90" fmla="*/ 1510 w 1972"/>
                    <a:gd name="T91" fmla="*/ 14 h 1546"/>
                    <a:gd name="T92" fmla="*/ 1524 w 1972"/>
                    <a:gd name="T93" fmla="*/ 57 h 1546"/>
                    <a:gd name="T94" fmla="*/ 1595 w 1972"/>
                    <a:gd name="T95" fmla="*/ 128 h 1546"/>
                    <a:gd name="T96" fmla="*/ 1737 w 1972"/>
                    <a:gd name="T97" fmla="*/ 256 h 1546"/>
                    <a:gd name="T98" fmla="*/ 1793 w 1972"/>
                    <a:gd name="T99" fmla="*/ 326 h 1546"/>
                    <a:gd name="T100" fmla="*/ 1864 w 1972"/>
                    <a:gd name="T101" fmla="*/ 383 h 1546"/>
                    <a:gd name="T102" fmla="*/ 1878 w 1972"/>
                    <a:gd name="T103" fmla="*/ 397 h 1546"/>
                    <a:gd name="T104" fmla="*/ 1921 w 1972"/>
                    <a:gd name="T105" fmla="*/ 426 h 1546"/>
                    <a:gd name="T106" fmla="*/ 1921 w 1972"/>
                    <a:gd name="T107" fmla="*/ 440 h 1546"/>
                    <a:gd name="T108" fmla="*/ 1935 w 1972"/>
                    <a:gd name="T109" fmla="*/ 454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27" name="Freeform 54"/>
                <p:cNvSpPr>
                  <a:spLocks/>
                </p:cNvSpPr>
                <p:nvPr/>
              </p:nvSpPr>
              <p:spPr bwMode="auto">
                <a:xfrm>
                  <a:off x="3673" y="6355"/>
                  <a:ext cx="1333" cy="1716"/>
                </a:xfrm>
                <a:custGeom>
                  <a:avLst/>
                  <a:gdLst>
                    <a:gd name="T0" fmla="*/ 454 w 1333"/>
                    <a:gd name="T1" fmla="*/ 14 h 1716"/>
                    <a:gd name="T2" fmla="*/ 638 w 1333"/>
                    <a:gd name="T3" fmla="*/ 71 h 1716"/>
                    <a:gd name="T4" fmla="*/ 752 w 1333"/>
                    <a:gd name="T5" fmla="*/ 113 h 1716"/>
                    <a:gd name="T6" fmla="*/ 780 w 1333"/>
                    <a:gd name="T7" fmla="*/ 212 h 1716"/>
                    <a:gd name="T8" fmla="*/ 780 w 1333"/>
                    <a:gd name="T9" fmla="*/ 255 h 1716"/>
                    <a:gd name="T10" fmla="*/ 780 w 1333"/>
                    <a:gd name="T11" fmla="*/ 283 h 1716"/>
                    <a:gd name="T12" fmla="*/ 780 w 1333"/>
                    <a:gd name="T13" fmla="*/ 354 h 1716"/>
                    <a:gd name="T14" fmla="*/ 908 w 1333"/>
                    <a:gd name="T15" fmla="*/ 368 h 1716"/>
                    <a:gd name="T16" fmla="*/ 993 w 1333"/>
                    <a:gd name="T17" fmla="*/ 496 h 1716"/>
                    <a:gd name="T18" fmla="*/ 965 w 1333"/>
                    <a:gd name="T19" fmla="*/ 681 h 1716"/>
                    <a:gd name="T20" fmla="*/ 1206 w 1333"/>
                    <a:gd name="T21" fmla="*/ 695 h 1716"/>
                    <a:gd name="T22" fmla="*/ 1319 w 1333"/>
                    <a:gd name="T23" fmla="*/ 723 h 1716"/>
                    <a:gd name="T24" fmla="*/ 1305 w 1333"/>
                    <a:gd name="T25" fmla="*/ 737 h 1716"/>
                    <a:gd name="T26" fmla="*/ 1305 w 1333"/>
                    <a:gd name="T27" fmla="*/ 780 h 1716"/>
                    <a:gd name="T28" fmla="*/ 1305 w 1333"/>
                    <a:gd name="T29" fmla="*/ 837 h 1716"/>
                    <a:gd name="T30" fmla="*/ 1305 w 1333"/>
                    <a:gd name="T31" fmla="*/ 879 h 1716"/>
                    <a:gd name="T32" fmla="*/ 1291 w 1333"/>
                    <a:gd name="T33" fmla="*/ 922 h 1716"/>
                    <a:gd name="T34" fmla="*/ 1291 w 1333"/>
                    <a:gd name="T35" fmla="*/ 1049 h 1716"/>
                    <a:gd name="T36" fmla="*/ 1305 w 1333"/>
                    <a:gd name="T37" fmla="*/ 1092 h 1716"/>
                    <a:gd name="T38" fmla="*/ 1305 w 1333"/>
                    <a:gd name="T39" fmla="*/ 1177 h 1716"/>
                    <a:gd name="T40" fmla="*/ 1291 w 1333"/>
                    <a:gd name="T41" fmla="*/ 1205 h 1716"/>
                    <a:gd name="T42" fmla="*/ 1305 w 1333"/>
                    <a:gd name="T43" fmla="*/ 1234 h 1716"/>
                    <a:gd name="T44" fmla="*/ 1291 w 1333"/>
                    <a:gd name="T45" fmla="*/ 1276 h 1716"/>
                    <a:gd name="T46" fmla="*/ 1291 w 1333"/>
                    <a:gd name="T47" fmla="*/ 1305 h 1716"/>
                    <a:gd name="T48" fmla="*/ 1277 w 1333"/>
                    <a:gd name="T49" fmla="*/ 1361 h 1716"/>
                    <a:gd name="T50" fmla="*/ 1177 w 1333"/>
                    <a:gd name="T51" fmla="*/ 1404 h 1716"/>
                    <a:gd name="T52" fmla="*/ 1078 w 1333"/>
                    <a:gd name="T53" fmla="*/ 1475 h 1716"/>
                    <a:gd name="T54" fmla="*/ 965 w 1333"/>
                    <a:gd name="T55" fmla="*/ 1532 h 1716"/>
                    <a:gd name="T56" fmla="*/ 809 w 1333"/>
                    <a:gd name="T57" fmla="*/ 1617 h 1716"/>
                    <a:gd name="T58" fmla="*/ 667 w 1333"/>
                    <a:gd name="T59" fmla="*/ 1688 h 1716"/>
                    <a:gd name="T60" fmla="*/ 567 w 1333"/>
                    <a:gd name="T61" fmla="*/ 1716 h 1716"/>
                    <a:gd name="T62" fmla="*/ 525 w 1333"/>
                    <a:gd name="T63" fmla="*/ 1702 h 1716"/>
                    <a:gd name="T64" fmla="*/ 454 w 1333"/>
                    <a:gd name="T65" fmla="*/ 1659 h 1716"/>
                    <a:gd name="T66" fmla="*/ 440 w 1333"/>
                    <a:gd name="T67" fmla="*/ 1588 h 1716"/>
                    <a:gd name="T68" fmla="*/ 411 w 1333"/>
                    <a:gd name="T69" fmla="*/ 1532 h 1716"/>
                    <a:gd name="T70" fmla="*/ 383 w 1333"/>
                    <a:gd name="T71" fmla="*/ 1461 h 1716"/>
                    <a:gd name="T72" fmla="*/ 355 w 1333"/>
                    <a:gd name="T73" fmla="*/ 1404 h 1716"/>
                    <a:gd name="T74" fmla="*/ 298 w 1333"/>
                    <a:gd name="T75" fmla="*/ 1347 h 1716"/>
                    <a:gd name="T76" fmla="*/ 241 w 1333"/>
                    <a:gd name="T77" fmla="*/ 1333 h 1716"/>
                    <a:gd name="T78" fmla="*/ 43 w 1333"/>
                    <a:gd name="T79" fmla="*/ 1276 h 1716"/>
                    <a:gd name="T80" fmla="*/ 43 w 1333"/>
                    <a:gd name="T81" fmla="*/ 1163 h 1716"/>
                    <a:gd name="T82" fmla="*/ 85 w 1333"/>
                    <a:gd name="T83" fmla="*/ 936 h 1716"/>
                    <a:gd name="T84" fmla="*/ 128 w 1333"/>
                    <a:gd name="T85" fmla="*/ 766 h 1716"/>
                    <a:gd name="T86" fmla="*/ 142 w 1333"/>
                    <a:gd name="T87" fmla="*/ 666 h 1716"/>
                    <a:gd name="T88" fmla="*/ 128 w 1333"/>
                    <a:gd name="T89" fmla="*/ 652 h 1716"/>
                    <a:gd name="T90" fmla="*/ 99 w 1333"/>
                    <a:gd name="T91" fmla="*/ 624 h 1716"/>
                    <a:gd name="T92" fmla="*/ 99 w 1333"/>
                    <a:gd name="T93" fmla="*/ 581 h 1716"/>
                    <a:gd name="T94" fmla="*/ 114 w 1333"/>
                    <a:gd name="T95" fmla="*/ 510 h 1716"/>
                    <a:gd name="T96" fmla="*/ 128 w 1333"/>
                    <a:gd name="T97" fmla="*/ 468 h 1716"/>
                    <a:gd name="T98" fmla="*/ 142 w 1333"/>
                    <a:gd name="T99" fmla="*/ 439 h 1716"/>
                    <a:gd name="T100" fmla="*/ 142 w 1333"/>
                    <a:gd name="T101" fmla="*/ 411 h 1716"/>
                    <a:gd name="T102" fmla="*/ 156 w 1333"/>
                    <a:gd name="T103" fmla="*/ 340 h 1716"/>
                    <a:gd name="T104" fmla="*/ 170 w 1333"/>
                    <a:gd name="T105" fmla="*/ 312 h 1716"/>
                    <a:gd name="T106" fmla="*/ 170 w 1333"/>
                    <a:gd name="T107" fmla="*/ 255 h 1716"/>
                    <a:gd name="T108" fmla="*/ 199 w 1333"/>
                    <a:gd name="T109" fmla="*/ 127 h 1716"/>
                    <a:gd name="T110" fmla="*/ 213 w 1333"/>
                    <a:gd name="T111" fmla="*/ 99 h 1716"/>
                    <a:gd name="T112" fmla="*/ 298 w 1333"/>
                    <a:gd name="T113" fmla="*/ 71 h 1716"/>
                    <a:gd name="T114" fmla="*/ 341 w 1333"/>
                    <a:gd name="T115" fmla="*/ 71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28" name="Freeform 53"/>
                <p:cNvSpPr>
                  <a:spLocks/>
                </p:cNvSpPr>
                <p:nvPr/>
              </p:nvSpPr>
              <p:spPr bwMode="auto">
                <a:xfrm>
                  <a:off x="99" y="5248"/>
                  <a:ext cx="3787" cy="2383"/>
                </a:xfrm>
                <a:custGeom>
                  <a:avLst/>
                  <a:gdLst>
                    <a:gd name="T0" fmla="*/ 2170 w 3787"/>
                    <a:gd name="T1" fmla="*/ 1022 h 2383"/>
                    <a:gd name="T2" fmla="*/ 2326 w 3787"/>
                    <a:gd name="T3" fmla="*/ 1092 h 2383"/>
                    <a:gd name="T4" fmla="*/ 2411 w 3787"/>
                    <a:gd name="T5" fmla="*/ 1107 h 2383"/>
                    <a:gd name="T6" fmla="*/ 2525 w 3787"/>
                    <a:gd name="T7" fmla="*/ 1092 h 2383"/>
                    <a:gd name="T8" fmla="*/ 2709 w 3787"/>
                    <a:gd name="T9" fmla="*/ 1064 h 2383"/>
                    <a:gd name="T10" fmla="*/ 2922 w 3787"/>
                    <a:gd name="T11" fmla="*/ 1007 h 2383"/>
                    <a:gd name="T12" fmla="*/ 3021 w 3787"/>
                    <a:gd name="T13" fmla="*/ 951 h 2383"/>
                    <a:gd name="T14" fmla="*/ 3120 w 3787"/>
                    <a:gd name="T15" fmla="*/ 936 h 2383"/>
                    <a:gd name="T16" fmla="*/ 3191 w 3787"/>
                    <a:gd name="T17" fmla="*/ 993 h 2383"/>
                    <a:gd name="T18" fmla="*/ 3390 w 3787"/>
                    <a:gd name="T19" fmla="*/ 1163 h 2383"/>
                    <a:gd name="T20" fmla="*/ 3574 w 3787"/>
                    <a:gd name="T21" fmla="*/ 1206 h 2383"/>
                    <a:gd name="T22" fmla="*/ 3688 w 3787"/>
                    <a:gd name="T23" fmla="*/ 1178 h 2383"/>
                    <a:gd name="T24" fmla="*/ 3759 w 3787"/>
                    <a:gd name="T25" fmla="*/ 1178 h 2383"/>
                    <a:gd name="T26" fmla="*/ 3787 w 3787"/>
                    <a:gd name="T27" fmla="*/ 1206 h 2383"/>
                    <a:gd name="T28" fmla="*/ 3773 w 3787"/>
                    <a:gd name="T29" fmla="*/ 1234 h 2383"/>
                    <a:gd name="T30" fmla="*/ 3773 w 3787"/>
                    <a:gd name="T31" fmla="*/ 1277 h 2383"/>
                    <a:gd name="T32" fmla="*/ 3744 w 3787"/>
                    <a:gd name="T33" fmla="*/ 1390 h 2383"/>
                    <a:gd name="T34" fmla="*/ 3730 w 3787"/>
                    <a:gd name="T35" fmla="*/ 1419 h 2383"/>
                    <a:gd name="T36" fmla="*/ 3730 w 3787"/>
                    <a:gd name="T37" fmla="*/ 1447 h 2383"/>
                    <a:gd name="T38" fmla="*/ 3716 w 3787"/>
                    <a:gd name="T39" fmla="*/ 1504 h 2383"/>
                    <a:gd name="T40" fmla="*/ 3716 w 3787"/>
                    <a:gd name="T41" fmla="*/ 1518 h 2383"/>
                    <a:gd name="T42" fmla="*/ 3716 w 3787"/>
                    <a:gd name="T43" fmla="*/ 1546 h 2383"/>
                    <a:gd name="T44" fmla="*/ 3702 w 3787"/>
                    <a:gd name="T45" fmla="*/ 1561 h 2383"/>
                    <a:gd name="T46" fmla="*/ 3702 w 3787"/>
                    <a:gd name="T47" fmla="*/ 1589 h 2383"/>
                    <a:gd name="T48" fmla="*/ 3688 w 3787"/>
                    <a:gd name="T49" fmla="*/ 1631 h 2383"/>
                    <a:gd name="T50" fmla="*/ 3673 w 3787"/>
                    <a:gd name="T51" fmla="*/ 1688 h 2383"/>
                    <a:gd name="T52" fmla="*/ 3673 w 3787"/>
                    <a:gd name="T53" fmla="*/ 1717 h 2383"/>
                    <a:gd name="T54" fmla="*/ 3688 w 3787"/>
                    <a:gd name="T55" fmla="*/ 1745 h 2383"/>
                    <a:gd name="T56" fmla="*/ 3716 w 3787"/>
                    <a:gd name="T57" fmla="*/ 1759 h 2383"/>
                    <a:gd name="T58" fmla="*/ 3730 w 3787"/>
                    <a:gd name="T59" fmla="*/ 1773 h 2383"/>
                    <a:gd name="T60" fmla="*/ 3716 w 3787"/>
                    <a:gd name="T61" fmla="*/ 1802 h 2383"/>
                    <a:gd name="T62" fmla="*/ 3688 w 3787"/>
                    <a:gd name="T63" fmla="*/ 1915 h 2383"/>
                    <a:gd name="T64" fmla="*/ 3659 w 3787"/>
                    <a:gd name="T65" fmla="*/ 2043 h 2383"/>
                    <a:gd name="T66" fmla="*/ 3631 w 3787"/>
                    <a:gd name="T67" fmla="*/ 2199 h 2383"/>
                    <a:gd name="T68" fmla="*/ 3588 w 3787"/>
                    <a:gd name="T69" fmla="*/ 2355 h 2383"/>
                    <a:gd name="T70" fmla="*/ 3517 w 3787"/>
                    <a:gd name="T71" fmla="*/ 2369 h 2383"/>
                    <a:gd name="T72" fmla="*/ 3447 w 3787"/>
                    <a:gd name="T73" fmla="*/ 2355 h 2383"/>
                    <a:gd name="T74" fmla="*/ 3333 w 3787"/>
                    <a:gd name="T75" fmla="*/ 2312 h 2383"/>
                    <a:gd name="T76" fmla="*/ 3248 w 3787"/>
                    <a:gd name="T77" fmla="*/ 2270 h 2383"/>
                    <a:gd name="T78" fmla="*/ 3120 w 3787"/>
                    <a:gd name="T79" fmla="*/ 2213 h 2383"/>
                    <a:gd name="T80" fmla="*/ 3049 w 3787"/>
                    <a:gd name="T81" fmla="*/ 2171 h 2383"/>
                    <a:gd name="T82" fmla="*/ 2964 w 3787"/>
                    <a:gd name="T83" fmla="*/ 2128 h 2383"/>
                    <a:gd name="T84" fmla="*/ 2865 w 3787"/>
                    <a:gd name="T85" fmla="*/ 2085 h 2383"/>
                    <a:gd name="T86" fmla="*/ 2709 w 3787"/>
                    <a:gd name="T87" fmla="*/ 2043 h 2383"/>
                    <a:gd name="T88" fmla="*/ 2610 w 3787"/>
                    <a:gd name="T89" fmla="*/ 2000 h 2383"/>
                    <a:gd name="T90" fmla="*/ 2511 w 3787"/>
                    <a:gd name="T91" fmla="*/ 1958 h 2383"/>
                    <a:gd name="T92" fmla="*/ 2057 w 3787"/>
                    <a:gd name="T93" fmla="*/ 1816 h 2383"/>
                    <a:gd name="T94" fmla="*/ 1844 w 3787"/>
                    <a:gd name="T95" fmla="*/ 1816 h 2383"/>
                    <a:gd name="T96" fmla="*/ 1532 w 3787"/>
                    <a:gd name="T97" fmla="*/ 1816 h 2383"/>
                    <a:gd name="T98" fmla="*/ 426 w 3787"/>
                    <a:gd name="T99" fmla="*/ 1788 h 2383"/>
                    <a:gd name="T100" fmla="*/ 270 w 3787"/>
                    <a:gd name="T101" fmla="*/ 1192 h 2383"/>
                    <a:gd name="T102" fmla="*/ 724 w 3787"/>
                    <a:gd name="T103" fmla="*/ 681 h 2383"/>
                    <a:gd name="T104" fmla="*/ 270 w 3787"/>
                    <a:gd name="T105" fmla="*/ 397 h 2383"/>
                    <a:gd name="T106" fmla="*/ 1163 w 3787"/>
                    <a:gd name="T107" fmla="*/ 14 h 2383"/>
                    <a:gd name="T108" fmla="*/ 1745 w 3787"/>
                    <a:gd name="T109" fmla="*/ 256 h 2383"/>
                    <a:gd name="T110" fmla="*/ 1957 w 3787"/>
                    <a:gd name="T111" fmla="*/ 511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29" name="Freeform 52"/>
                <p:cNvSpPr>
                  <a:spLocks/>
                </p:cNvSpPr>
                <p:nvPr/>
              </p:nvSpPr>
              <p:spPr bwMode="auto">
                <a:xfrm>
                  <a:off x="5403" y="2511"/>
                  <a:ext cx="1206" cy="1539"/>
                </a:xfrm>
                <a:custGeom>
                  <a:avLst/>
                  <a:gdLst>
                    <a:gd name="T0" fmla="*/ 653 w 1206"/>
                    <a:gd name="T1" fmla="*/ 0 h 1631"/>
                    <a:gd name="T2" fmla="*/ 766 w 1206"/>
                    <a:gd name="T3" fmla="*/ 0 h 1631"/>
                    <a:gd name="T4" fmla="*/ 965 w 1206"/>
                    <a:gd name="T5" fmla="*/ 8 h 1631"/>
                    <a:gd name="T6" fmla="*/ 965 w 1206"/>
                    <a:gd name="T7" fmla="*/ 170 h 1631"/>
                    <a:gd name="T8" fmla="*/ 951 w 1206"/>
                    <a:gd name="T9" fmla="*/ 293 h 1631"/>
                    <a:gd name="T10" fmla="*/ 951 w 1206"/>
                    <a:gd name="T11" fmla="*/ 396 h 1631"/>
                    <a:gd name="T12" fmla="*/ 936 w 1206"/>
                    <a:gd name="T13" fmla="*/ 567 h 1631"/>
                    <a:gd name="T14" fmla="*/ 908 w 1206"/>
                    <a:gd name="T15" fmla="*/ 783 h 1631"/>
                    <a:gd name="T16" fmla="*/ 993 w 1206"/>
                    <a:gd name="T17" fmla="*/ 822 h 1631"/>
                    <a:gd name="T18" fmla="*/ 1107 w 1206"/>
                    <a:gd name="T19" fmla="*/ 822 h 1631"/>
                    <a:gd name="T20" fmla="*/ 1135 w 1206"/>
                    <a:gd name="T21" fmla="*/ 812 h 1631"/>
                    <a:gd name="T22" fmla="*/ 1178 w 1206"/>
                    <a:gd name="T23" fmla="*/ 812 h 1631"/>
                    <a:gd name="T24" fmla="*/ 1149 w 1206"/>
                    <a:gd name="T25" fmla="*/ 822 h 1631"/>
                    <a:gd name="T26" fmla="*/ 1149 w 1206"/>
                    <a:gd name="T27" fmla="*/ 822 h 1631"/>
                    <a:gd name="T28" fmla="*/ 1206 w 1206"/>
                    <a:gd name="T29" fmla="*/ 831 h 1631"/>
                    <a:gd name="T30" fmla="*/ 1178 w 1206"/>
                    <a:gd name="T31" fmla="*/ 831 h 1631"/>
                    <a:gd name="T32" fmla="*/ 1149 w 1206"/>
                    <a:gd name="T33" fmla="*/ 831 h 1631"/>
                    <a:gd name="T34" fmla="*/ 1121 w 1206"/>
                    <a:gd name="T35" fmla="*/ 850 h 1631"/>
                    <a:gd name="T36" fmla="*/ 1121 w 1206"/>
                    <a:gd name="T37" fmla="*/ 869 h 1631"/>
                    <a:gd name="T38" fmla="*/ 1107 w 1206"/>
                    <a:gd name="T39" fmla="*/ 878 h 1631"/>
                    <a:gd name="T40" fmla="*/ 1092 w 1206"/>
                    <a:gd name="T41" fmla="*/ 916 h 1631"/>
                    <a:gd name="T42" fmla="*/ 1107 w 1206"/>
                    <a:gd name="T43" fmla="*/ 934 h 1631"/>
                    <a:gd name="T44" fmla="*/ 1107 w 1206"/>
                    <a:gd name="T45" fmla="*/ 954 h 1631"/>
                    <a:gd name="T46" fmla="*/ 1078 w 1206"/>
                    <a:gd name="T47" fmla="*/ 974 h 1631"/>
                    <a:gd name="T48" fmla="*/ 1078 w 1206"/>
                    <a:gd name="T49" fmla="*/ 1030 h 1631"/>
                    <a:gd name="T50" fmla="*/ 1036 w 1206"/>
                    <a:gd name="T51" fmla="*/ 1086 h 1631"/>
                    <a:gd name="T52" fmla="*/ 837 w 1206"/>
                    <a:gd name="T53" fmla="*/ 1048 h 1631"/>
                    <a:gd name="T54" fmla="*/ 738 w 1206"/>
                    <a:gd name="T55" fmla="*/ 1020 h 1631"/>
                    <a:gd name="T56" fmla="*/ 681 w 1206"/>
                    <a:gd name="T57" fmla="*/ 1011 h 1631"/>
                    <a:gd name="T58" fmla="*/ 624 w 1206"/>
                    <a:gd name="T59" fmla="*/ 1011 h 1631"/>
                    <a:gd name="T60" fmla="*/ 582 w 1206"/>
                    <a:gd name="T61" fmla="*/ 1002 h 1631"/>
                    <a:gd name="T62" fmla="*/ 454 w 1206"/>
                    <a:gd name="T63" fmla="*/ 991 h 1631"/>
                    <a:gd name="T64" fmla="*/ 241 w 1206"/>
                    <a:gd name="T65" fmla="*/ 945 h 1631"/>
                    <a:gd name="T66" fmla="*/ 227 w 1206"/>
                    <a:gd name="T67" fmla="*/ 974 h 1631"/>
                    <a:gd name="T68" fmla="*/ 213 w 1206"/>
                    <a:gd name="T69" fmla="*/ 991 h 1631"/>
                    <a:gd name="T70" fmla="*/ 114 w 1206"/>
                    <a:gd name="T71" fmla="*/ 991 h 1631"/>
                    <a:gd name="T72" fmla="*/ 0 w 1206"/>
                    <a:gd name="T73" fmla="*/ 974 h 1631"/>
                    <a:gd name="T74" fmla="*/ 15 w 1206"/>
                    <a:gd name="T75" fmla="*/ 775 h 1631"/>
                    <a:gd name="T76" fmla="*/ 29 w 1206"/>
                    <a:gd name="T77" fmla="*/ 727 h 1631"/>
                    <a:gd name="T78" fmla="*/ 43 w 1206"/>
                    <a:gd name="T79" fmla="*/ 690 h 1631"/>
                    <a:gd name="T80" fmla="*/ 57 w 1206"/>
                    <a:gd name="T81" fmla="*/ 670 h 1631"/>
                    <a:gd name="T82" fmla="*/ 57 w 1206"/>
                    <a:gd name="T83" fmla="*/ 643 h 1631"/>
                    <a:gd name="T84" fmla="*/ 29 w 1206"/>
                    <a:gd name="T85" fmla="*/ 585 h 1631"/>
                    <a:gd name="T86" fmla="*/ 15 w 1206"/>
                    <a:gd name="T87" fmla="*/ 548 h 1631"/>
                    <a:gd name="T88" fmla="*/ 57 w 1206"/>
                    <a:gd name="T89" fmla="*/ 538 h 1631"/>
                    <a:gd name="T90" fmla="*/ 85 w 1206"/>
                    <a:gd name="T91" fmla="*/ 471 h 1631"/>
                    <a:gd name="T92" fmla="*/ 100 w 1206"/>
                    <a:gd name="T93" fmla="*/ 425 h 1631"/>
                    <a:gd name="T94" fmla="*/ 114 w 1206"/>
                    <a:gd name="T95" fmla="*/ 369 h 1631"/>
                    <a:gd name="T96" fmla="*/ 100 w 1206"/>
                    <a:gd name="T97" fmla="*/ 350 h 1631"/>
                    <a:gd name="T98" fmla="*/ 85 w 1206"/>
                    <a:gd name="T99" fmla="*/ 321 h 1631"/>
                    <a:gd name="T100" fmla="*/ 100 w 1206"/>
                    <a:gd name="T101" fmla="*/ 303 h 1631"/>
                    <a:gd name="T102" fmla="*/ 85 w 1206"/>
                    <a:gd name="T103" fmla="*/ 275 h 1631"/>
                    <a:gd name="T104" fmla="*/ 85 w 1206"/>
                    <a:gd name="T105" fmla="*/ 245 h 1631"/>
                    <a:gd name="T106" fmla="*/ 85 w 1206"/>
                    <a:gd name="T107" fmla="*/ 207 h 1631"/>
                    <a:gd name="T108" fmla="*/ 100 w 1206"/>
                    <a:gd name="T109" fmla="*/ 198 h 1631"/>
                    <a:gd name="T110" fmla="*/ 213 w 1206"/>
                    <a:gd name="T111" fmla="*/ 142 h 1631"/>
                    <a:gd name="T112" fmla="*/ 284 w 1206"/>
                    <a:gd name="T113" fmla="*/ 75 h 1631"/>
                    <a:gd name="T114" fmla="*/ 397 w 1206"/>
                    <a:gd name="T115" fmla="*/ 20 h 1631"/>
                    <a:gd name="T116" fmla="*/ 468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blipFill dpi="0" rotWithShape="1">
                  <a:blip r:embed="rId3" cstate="print"/>
                  <a:srcRect/>
                  <a:tile tx="0" ty="0" sx="100000" sy="100000" flip="none" algn="tl"/>
                </a:blipFill>
                <a:ln w="9525">
                  <a:solidFill>
                    <a:srgbClr val="333333"/>
                  </a:solidFill>
                  <a:round/>
                  <a:headEnd/>
                  <a:tailEnd/>
                </a:ln>
              </p:spPr>
              <p:txBody>
                <a:bodyPr anchor="ctr" anchorCtr="1"/>
                <a:lstStyle/>
                <a:p>
                  <a:endParaRPr lang="ja-JP" altLang="en-US" dirty="0">
                    <a:latin typeface="Meiryo UI" panose="020B0604030504040204" pitchFamily="50" charset="-128"/>
                    <a:ea typeface="Meiryo UI" panose="020B0604030504040204" pitchFamily="50" charset="-128"/>
                  </a:endParaRPr>
                </a:p>
              </p:txBody>
            </p:sp>
            <p:sp>
              <p:nvSpPr>
                <p:cNvPr id="130" name="Freeform 51"/>
                <p:cNvSpPr>
                  <a:spLocks/>
                </p:cNvSpPr>
                <p:nvPr/>
              </p:nvSpPr>
              <p:spPr bwMode="auto">
                <a:xfrm>
                  <a:off x="5036" y="4543"/>
                  <a:ext cx="1459" cy="1445"/>
                </a:xfrm>
                <a:custGeom>
                  <a:avLst/>
                  <a:gdLst>
                    <a:gd name="T0" fmla="*/ 666 w 1460"/>
                    <a:gd name="T1" fmla="*/ 14 h 1447"/>
                    <a:gd name="T2" fmla="*/ 723 w 1460"/>
                    <a:gd name="T3" fmla="*/ 14 h 1447"/>
                    <a:gd name="T4" fmla="*/ 804 w 1460"/>
                    <a:gd name="T5" fmla="*/ 29 h 1447"/>
                    <a:gd name="T6" fmla="*/ 889 w 1460"/>
                    <a:gd name="T7" fmla="*/ 43 h 1447"/>
                    <a:gd name="T8" fmla="*/ 946 w 1460"/>
                    <a:gd name="T9" fmla="*/ 43 h 1447"/>
                    <a:gd name="T10" fmla="*/ 974 w 1460"/>
                    <a:gd name="T11" fmla="*/ 43 h 1447"/>
                    <a:gd name="T12" fmla="*/ 1045 w 1460"/>
                    <a:gd name="T13" fmla="*/ 57 h 1447"/>
                    <a:gd name="T14" fmla="*/ 1102 w 1460"/>
                    <a:gd name="T15" fmla="*/ 57 h 1447"/>
                    <a:gd name="T16" fmla="*/ 1144 w 1460"/>
                    <a:gd name="T17" fmla="*/ 57 h 1447"/>
                    <a:gd name="T18" fmla="*/ 1201 w 1460"/>
                    <a:gd name="T19" fmla="*/ 100 h 1447"/>
                    <a:gd name="T20" fmla="*/ 1272 w 1460"/>
                    <a:gd name="T21" fmla="*/ 128 h 1447"/>
                    <a:gd name="T22" fmla="*/ 1329 w 1460"/>
                    <a:gd name="T23" fmla="*/ 128 h 1447"/>
                    <a:gd name="T24" fmla="*/ 1357 w 1460"/>
                    <a:gd name="T25" fmla="*/ 170 h 1447"/>
                    <a:gd name="T26" fmla="*/ 1343 w 1460"/>
                    <a:gd name="T27" fmla="*/ 199 h 1447"/>
                    <a:gd name="T28" fmla="*/ 1357 w 1460"/>
                    <a:gd name="T29" fmla="*/ 256 h 1447"/>
                    <a:gd name="T30" fmla="*/ 1371 w 1460"/>
                    <a:gd name="T31" fmla="*/ 284 h 1447"/>
                    <a:gd name="T32" fmla="*/ 1371 w 1460"/>
                    <a:gd name="T33" fmla="*/ 312 h 1447"/>
                    <a:gd name="T34" fmla="*/ 1386 w 1460"/>
                    <a:gd name="T35" fmla="*/ 326 h 1447"/>
                    <a:gd name="T36" fmla="*/ 1428 w 1460"/>
                    <a:gd name="T37" fmla="*/ 326 h 1447"/>
                    <a:gd name="T38" fmla="*/ 1456 w 1460"/>
                    <a:gd name="T39" fmla="*/ 355 h 1447"/>
                    <a:gd name="T40" fmla="*/ 1456 w 1460"/>
                    <a:gd name="T41" fmla="*/ 408 h 1447"/>
                    <a:gd name="T42" fmla="*/ 1414 w 1460"/>
                    <a:gd name="T43" fmla="*/ 450 h 1447"/>
                    <a:gd name="T44" fmla="*/ 1244 w 1460"/>
                    <a:gd name="T45" fmla="*/ 436 h 1447"/>
                    <a:gd name="T46" fmla="*/ 1272 w 1460"/>
                    <a:gd name="T47" fmla="*/ 493 h 1447"/>
                    <a:gd name="T48" fmla="*/ 1272 w 1460"/>
                    <a:gd name="T49" fmla="*/ 549 h 1447"/>
                    <a:gd name="T50" fmla="*/ 1371 w 1460"/>
                    <a:gd name="T51" fmla="*/ 691 h 1447"/>
                    <a:gd name="T52" fmla="*/ 1329 w 1460"/>
                    <a:gd name="T53" fmla="*/ 847 h 1447"/>
                    <a:gd name="T54" fmla="*/ 1286 w 1460"/>
                    <a:gd name="T55" fmla="*/ 989 h 1447"/>
                    <a:gd name="T56" fmla="*/ 1088 w 1460"/>
                    <a:gd name="T57" fmla="*/ 1003 h 1447"/>
                    <a:gd name="T58" fmla="*/ 1088 w 1460"/>
                    <a:gd name="T59" fmla="*/ 1060 h 1447"/>
                    <a:gd name="T60" fmla="*/ 1045 w 1460"/>
                    <a:gd name="T61" fmla="*/ 1212 h 1447"/>
                    <a:gd name="T62" fmla="*/ 1045 w 1460"/>
                    <a:gd name="T63" fmla="*/ 1269 h 1447"/>
                    <a:gd name="T64" fmla="*/ 1045 w 1460"/>
                    <a:gd name="T65" fmla="*/ 1311 h 1447"/>
                    <a:gd name="T66" fmla="*/ 1088 w 1460"/>
                    <a:gd name="T67" fmla="*/ 1397 h 1447"/>
                    <a:gd name="T68" fmla="*/ 1088 w 1460"/>
                    <a:gd name="T69" fmla="*/ 1439 h 1447"/>
                    <a:gd name="T70" fmla="*/ 1045 w 1460"/>
                    <a:gd name="T71" fmla="*/ 1439 h 1447"/>
                    <a:gd name="T72" fmla="*/ 946 w 1460"/>
                    <a:gd name="T73" fmla="*/ 1382 h 1447"/>
                    <a:gd name="T74" fmla="*/ 889 w 1460"/>
                    <a:gd name="T75" fmla="*/ 1311 h 1447"/>
                    <a:gd name="T76" fmla="*/ 761 w 1460"/>
                    <a:gd name="T77" fmla="*/ 1212 h 1447"/>
                    <a:gd name="T78" fmla="*/ 747 w 1460"/>
                    <a:gd name="T79" fmla="*/ 1155 h 1447"/>
                    <a:gd name="T80" fmla="*/ 761 w 1460"/>
                    <a:gd name="T81" fmla="*/ 1113 h 1447"/>
                    <a:gd name="T82" fmla="*/ 638 w 1460"/>
                    <a:gd name="T83" fmla="*/ 1084 h 1447"/>
                    <a:gd name="T84" fmla="*/ 468 w 1460"/>
                    <a:gd name="T85" fmla="*/ 1060 h 1447"/>
                    <a:gd name="T86" fmla="*/ 411 w 1460"/>
                    <a:gd name="T87" fmla="*/ 1113 h 1447"/>
                    <a:gd name="T88" fmla="*/ 326 w 1460"/>
                    <a:gd name="T89" fmla="*/ 1074 h 1447"/>
                    <a:gd name="T90" fmla="*/ 212 w 1460"/>
                    <a:gd name="T91" fmla="*/ 961 h 1447"/>
                    <a:gd name="T92" fmla="*/ 42 w 1460"/>
                    <a:gd name="T93" fmla="*/ 819 h 1447"/>
                    <a:gd name="T94" fmla="*/ 28 w 1460"/>
                    <a:gd name="T95" fmla="*/ 720 h 1447"/>
                    <a:gd name="T96" fmla="*/ 42 w 1460"/>
                    <a:gd name="T97" fmla="*/ 677 h 1447"/>
                    <a:gd name="T98" fmla="*/ 71 w 1460"/>
                    <a:gd name="T99" fmla="*/ 592 h 1447"/>
                    <a:gd name="T100" fmla="*/ 85 w 1460"/>
                    <a:gd name="T101" fmla="*/ 549 h 1447"/>
                    <a:gd name="T102" fmla="*/ 85 w 1460"/>
                    <a:gd name="T103" fmla="*/ 521 h 1447"/>
                    <a:gd name="T104" fmla="*/ 99 w 1460"/>
                    <a:gd name="T105" fmla="*/ 464 h 1447"/>
                    <a:gd name="T106" fmla="*/ 113 w 1460"/>
                    <a:gd name="T107" fmla="*/ 436 h 1447"/>
                    <a:gd name="T108" fmla="*/ 127 w 1460"/>
                    <a:gd name="T109" fmla="*/ 365 h 1447"/>
                    <a:gd name="T110" fmla="*/ 170 w 1460"/>
                    <a:gd name="T111" fmla="*/ 213 h 1447"/>
                    <a:gd name="T112" fmla="*/ 184 w 1460"/>
                    <a:gd name="T113" fmla="*/ 156 h 1447"/>
                    <a:gd name="T114" fmla="*/ 212 w 1460"/>
                    <a:gd name="T115" fmla="*/ 71 h 1447"/>
                    <a:gd name="T116" fmla="*/ 255 w 1460"/>
                    <a:gd name="T117" fmla="*/ 14 h 1447"/>
                    <a:gd name="T118" fmla="*/ 297 w 1460"/>
                    <a:gd name="T119" fmla="*/ 14 h 1447"/>
                    <a:gd name="T120" fmla="*/ 326 w 1460"/>
                    <a:gd name="T121" fmla="*/ 14 h 1447"/>
                    <a:gd name="T122" fmla="*/ 411 w 1460"/>
                    <a:gd name="T123" fmla="*/ 14 h 1447"/>
                    <a:gd name="T124" fmla="*/ 524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31" name="Freeform 49"/>
                <p:cNvSpPr>
                  <a:spLocks/>
                </p:cNvSpPr>
                <p:nvPr/>
              </p:nvSpPr>
              <p:spPr bwMode="auto">
                <a:xfrm>
                  <a:off x="3191" y="4908"/>
                  <a:ext cx="1276" cy="1574"/>
                </a:xfrm>
                <a:custGeom>
                  <a:avLst/>
                  <a:gdLst>
                    <a:gd name="T0" fmla="*/ 425 w 1276"/>
                    <a:gd name="T1" fmla="*/ 85 h 1574"/>
                    <a:gd name="T2" fmla="*/ 440 w 1276"/>
                    <a:gd name="T3" fmla="*/ 255 h 1574"/>
                    <a:gd name="T4" fmla="*/ 539 w 1276"/>
                    <a:gd name="T5" fmla="*/ 156 h 1574"/>
                    <a:gd name="T6" fmla="*/ 610 w 1276"/>
                    <a:gd name="T7" fmla="*/ 170 h 1574"/>
                    <a:gd name="T8" fmla="*/ 667 w 1276"/>
                    <a:gd name="T9" fmla="*/ 170 h 1574"/>
                    <a:gd name="T10" fmla="*/ 709 w 1276"/>
                    <a:gd name="T11" fmla="*/ 213 h 1574"/>
                    <a:gd name="T12" fmla="*/ 766 w 1276"/>
                    <a:gd name="T13" fmla="*/ 241 h 1574"/>
                    <a:gd name="T14" fmla="*/ 808 w 1276"/>
                    <a:gd name="T15" fmla="*/ 284 h 1574"/>
                    <a:gd name="T16" fmla="*/ 851 w 1276"/>
                    <a:gd name="T17" fmla="*/ 298 h 1574"/>
                    <a:gd name="T18" fmla="*/ 922 w 1276"/>
                    <a:gd name="T19" fmla="*/ 312 h 1574"/>
                    <a:gd name="T20" fmla="*/ 964 w 1276"/>
                    <a:gd name="T21" fmla="*/ 326 h 1574"/>
                    <a:gd name="T22" fmla="*/ 1021 w 1276"/>
                    <a:gd name="T23" fmla="*/ 340 h 1574"/>
                    <a:gd name="T24" fmla="*/ 1078 w 1276"/>
                    <a:gd name="T25" fmla="*/ 354 h 1574"/>
                    <a:gd name="T26" fmla="*/ 1135 w 1276"/>
                    <a:gd name="T27" fmla="*/ 369 h 1574"/>
                    <a:gd name="T28" fmla="*/ 1191 w 1276"/>
                    <a:gd name="T29" fmla="*/ 397 h 1574"/>
                    <a:gd name="T30" fmla="*/ 1220 w 1276"/>
                    <a:gd name="T31" fmla="*/ 397 h 1574"/>
                    <a:gd name="T32" fmla="*/ 1262 w 1276"/>
                    <a:gd name="T33" fmla="*/ 440 h 1574"/>
                    <a:gd name="T34" fmla="*/ 1262 w 1276"/>
                    <a:gd name="T35" fmla="*/ 496 h 1574"/>
                    <a:gd name="T36" fmla="*/ 1234 w 1276"/>
                    <a:gd name="T37" fmla="*/ 539 h 1574"/>
                    <a:gd name="T38" fmla="*/ 1234 w 1276"/>
                    <a:gd name="T39" fmla="*/ 567 h 1574"/>
                    <a:gd name="T40" fmla="*/ 1220 w 1276"/>
                    <a:gd name="T41" fmla="*/ 610 h 1574"/>
                    <a:gd name="T42" fmla="*/ 1191 w 1276"/>
                    <a:gd name="T43" fmla="*/ 667 h 1574"/>
                    <a:gd name="T44" fmla="*/ 1149 w 1276"/>
                    <a:gd name="T45" fmla="*/ 780 h 1574"/>
                    <a:gd name="T46" fmla="*/ 1106 w 1276"/>
                    <a:gd name="T47" fmla="*/ 865 h 1574"/>
                    <a:gd name="T48" fmla="*/ 1092 w 1276"/>
                    <a:gd name="T49" fmla="*/ 893 h 1574"/>
                    <a:gd name="T50" fmla="*/ 1064 w 1276"/>
                    <a:gd name="T51" fmla="*/ 936 h 1574"/>
                    <a:gd name="T52" fmla="*/ 1049 w 1276"/>
                    <a:gd name="T53" fmla="*/ 979 h 1574"/>
                    <a:gd name="T54" fmla="*/ 1021 w 1276"/>
                    <a:gd name="T55" fmla="*/ 1035 h 1574"/>
                    <a:gd name="T56" fmla="*/ 1007 w 1276"/>
                    <a:gd name="T57" fmla="*/ 1078 h 1574"/>
                    <a:gd name="T58" fmla="*/ 1007 w 1276"/>
                    <a:gd name="T59" fmla="*/ 1106 h 1574"/>
                    <a:gd name="T60" fmla="*/ 993 w 1276"/>
                    <a:gd name="T61" fmla="*/ 1120 h 1574"/>
                    <a:gd name="T62" fmla="*/ 979 w 1276"/>
                    <a:gd name="T63" fmla="*/ 1149 h 1574"/>
                    <a:gd name="T64" fmla="*/ 964 w 1276"/>
                    <a:gd name="T65" fmla="*/ 1177 h 1574"/>
                    <a:gd name="T66" fmla="*/ 936 w 1276"/>
                    <a:gd name="T67" fmla="*/ 1220 h 1574"/>
                    <a:gd name="T68" fmla="*/ 922 w 1276"/>
                    <a:gd name="T69" fmla="*/ 1248 h 1574"/>
                    <a:gd name="T70" fmla="*/ 893 w 1276"/>
                    <a:gd name="T71" fmla="*/ 1276 h 1574"/>
                    <a:gd name="T72" fmla="*/ 865 w 1276"/>
                    <a:gd name="T73" fmla="*/ 1347 h 1574"/>
                    <a:gd name="T74" fmla="*/ 851 w 1276"/>
                    <a:gd name="T75" fmla="*/ 1362 h 1574"/>
                    <a:gd name="T76" fmla="*/ 823 w 1276"/>
                    <a:gd name="T77" fmla="*/ 1404 h 1574"/>
                    <a:gd name="T78" fmla="*/ 808 w 1276"/>
                    <a:gd name="T79" fmla="*/ 1447 h 1574"/>
                    <a:gd name="T80" fmla="*/ 808 w 1276"/>
                    <a:gd name="T81" fmla="*/ 1475 h 1574"/>
                    <a:gd name="T82" fmla="*/ 794 w 1276"/>
                    <a:gd name="T83" fmla="*/ 1503 h 1574"/>
                    <a:gd name="T84" fmla="*/ 752 w 1276"/>
                    <a:gd name="T85" fmla="*/ 1518 h 1574"/>
                    <a:gd name="T86" fmla="*/ 610 w 1276"/>
                    <a:gd name="T87" fmla="*/ 1518 h 1574"/>
                    <a:gd name="T88" fmla="*/ 511 w 1276"/>
                    <a:gd name="T89" fmla="*/ 1532 h 1574"/>
                    <a:gd name="T90" fmla="*/ 298 w 1276"/>
                    <a:gd name="T91" fmla="*/ 1503 h 1574"/>
                    <a:gd name="T92" fmla="*/ 85 w 1276"/>
                    <a:gd name="T93" fmla="*/ 1319 h 1574"/>
                    <a:gd name="T94" fmla="*/ 0 w 1276"/>
                    <a:gd name="T95" fmla="*/ 1248 h 1574"/>
                    <a:gd name="T96" fmla="*/ 142 w 1276"/>
                    <a:gd name="T97" fmla="*/ 964 h 1574"/>
                    <a:gd name="T98" fmla="*/ 184 w 1276"/>
                    <a:gd name="T99" fmla="*/ 794 h 1574"/>
                    <a:gd name="T100" fmla="*/ 199 w 1276"/>
                    <a:gd name="T101" fmla="*/ 567 h 1574"/>
                    <a:gd name="T102" fmla="*/ 184 w 1276"/>
                    <a:gd name="T103" fmla="*/ 340 h 1574"/>
                    <a:gd name="T104" fmla="*/ 199 w 1276"/>
                    <a:gd name="T105" fmla="*/ 284 h 1574"/>
                    <a:gd name="T106" fmla="*/ 241 w 1276"/>
                    <a:gd name="T107" fmla="*/ 184 h 1574"/>
                    <a:gd name="T108" fmla="*/ 269 w 1276"/>
                    <a:gd name="T109" fmla="*/ 128 h 1574"/>
                    <a:gd name="T110" fmla="*/ 312 w 1276"/>
                    <a:gd name="T111" fmla="*/ 85 h 1574"/>
                    <a:gd name="T112" fmla="*/ 355 w 1276"/>
                    <a:gd name="T113" fmla="*/ 57 h 1574"/>
                    <a:gd name="T114" fmla="*/ 411 w 1276"/>
                    <a:gd name="T115" fmla="*/ 28 h 1574"/>
                    <a:gd name="T116" fmla="*/ 440 w 1276"/>
                    <a:gd name="T117" fmla="*/ 14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32" name="Freeform 50"/>
                <p:cNvSpPr>
                  <a:spLocks/>
                </p:cNvSpPr>
                <p:nvPr/>
              </p:nvSpPr>
              <p:spPr bwMode="auto">
                <a:xfrm>
                  <a:off x="2796" y="3432"/>
                  <a:ext cx="1304" cy="1050"/>
                </a:xfrm>
                <a:custGeom>
                  <a:avLst/>
                  <a:gdLst>
                    <a:gd name="T0" fmla="*/ 1290 w 1304"/>
                    <a:gd name="T1" fmla="*/ 20 h 1148"/>
                    <a:gd name="T2" fmla="*/ 1290 w 1304"/>
                    <a:gd name="T3" fmla="*/ 29 h 1148"/>
                    <a:gd name="T4" fmla="*/ 1290 w 1304"/>
                    <a:gd name="T5" fmla="*/ 70 h 1148"/>
                    <a:gd name="T6" fmla="*/ 1290 w 1304"/>
                    <a:gd name="T7" fmla="*/ 79 h 1148"/>
                    <a:gd name="T8" fmla="*/ 1290 w 1304"/>
                    <a:gd name="T9" fmla="*/ 99 h 1148"/>
                    <a:gd name="T10" fmla="*/ 1304 w 1304"/>
                    <a:gd name="T11" fmla="*/ 119 h 1148"/>
                    <a:gd name="T12" fmla="*/ 1304 w 1304"/>
                    <a:gd name="T13" fmla="*/ 159 h 1148"/>
                    <a:gd name="T14" fmla="*/ 1304 w 1304"/>
                    <a:gd name="T15" fmla="*/ 188 h 1148"/>
                    <a:gd name="T16" fmla="*/ 1304 w 1304"/>
                    <a:gd name="T17" fmla="*/ 238 h 1148"/>
                    <a:gd name="T18" fmla="*/ 1304 w 1304"/>
                    <a:gd name="T19" fmla="*/ 278 h 1148"/>
                    <a:gd name="T20" fmla="*/ 1304 w 1304"/>
                    <a:gd name="T21" fmla="*/ 308 h 1148"/>
                    <a:gd name="T22" fmla="*/ 1304 w 1304"/>
                    <a:gd name="T23" fmla="*/ 337 h 1148"/>
                    <a:gd name="T24" fmla="*/ 1304 w 1304"/>
                    <a:gd name="T25" fmla="*/ 337 h 1148"/>
                    <a:gd name="T26" fmla="*/ 1304 w 1304"/>
                    <a:gd name="T27" fmla="*/ 337 h 1148"/>
                    <a:gd name="T28" fmla="*/ 1304 w 1304"/>
                    <a:gd name="T29" fmla="*/ 348 h 1148"/>
                    <a:gd name="T30" fmla="*/ 1304 w 1304"/>
                    <a:gd name="T31" fmla="*/ 377 h 1148"/>
                    <a:gd name="T32" fmla="*/ 1304 w 1304"/>
                    <a:gd name="T33" fmla="*/ 407 h 1148"/>
                    <a:gd name="T34" fmla="*/ 1304 w 1304"/>
                    <a:gd name="T35" fmla="*/ 446 h 1148"/>
                    <a:gd name="T36" fmla="*/ 1290 w 1304"/>
                    <a:gd name="T37" fmla="*/ 496 h 1148"/>
                    <a:gd name="T38" fmla="*/ 1290 w 1304"/>
                    <a:gd name="T39" fmla="*/ 555 h 1148"/>
                    <a:gd name="T40" fmla="*/ 1290 w 1304"/>
                    <a:gd name="T41" fmla="*/ 595 h 1148"/>
                    <a:gd name="T42" fmla="*/ 1276 w 1304"/>
                    <a:gd name="T43" fmla="*/ 635 h 1148"/>
                    <a:gd name="T44" fmla="*/ 1276 w 1304"/>
                    <a:gd name="T45" fmla="*/ 675 h 1148"/>
                    <a:gd name="T46" fmla="*/ 1276 w 1304"/>
                    <a:gd name="T47" fmla="*/ 724 h 1148"/>
                    <a:gd name="T48" fmla="*/ 1262 w 1304"/>
                    <a:gd name="T49" fmla="*/ 734 h 1148"/>
                    <a:gd name="T50" fmla="*/ 1191 w 1304"/>
                    <a:gd name="T51" fmla="*/ 734 h 1148"/>
                    <a:gd name="T52" fmla="*/ 1120 w 1304"/>
                    <a:gd name="T53" fmla="*/ 724 h 1148"/>
                    <a:gd name="T54" fmla="*/ 1078 w 1304"/>
                    <a:gd name="T55" fmla="*/ 714 h 1148"/>
                    <a:gd name="T56" fmla="*/ 964 w 1304"/>
                    <a:gd name="T57" fmla="*/ 714 h 1148"/>
                    <a:gd name="T58" fmla="*/ 879 w 1304"/>
                    <a:gd name="T59" fmla="*/ 704 h 1148"/>
                    <a:gd name="T60" fmla="*/ 780 w 1304"/>
                    <a:gd name="T61" fmla="*/ 724 h 1148"/>
                    <a:gd name="T62" fmla="*/ 723 w 1304"/>
                    <a:gd name="T63" fmla="*/ 724 h 1148"/>
                    <a:gd name="T64" fmla="*/ 695 w 1304"/>
                    <a:gd name="T65" fmla="*/ 734 h 1148"/>
                    <a:gd name="T66" fmla="*/ 666 w 1304"/>
                    <a:gd name="T67" fmla="*/ 765 h 1148"/>
                    <a:gd name="T68" fmla="*/ 624 w 1304"/>
                    <a:gd name="T69" fmla="*/ 775 h 1148"/>
                    <a:gd name="T70" fmla="*/ 510 w 1304"/>
                    <a:gd name="T71" fmla="*/ 793 h 1148"/>
                    <a:gd name="T72" fmla="*/ 454 w 1304"/>
                    <a:gd name="T73" fmla="*/ 803 h 1148"/>
                    <a:gd name="T74" fmla="*/ 411 w 1304"/>
                    <a:gd name="T75" fmla="*/ 775 h 1148"/>
                    <a:gd name="T76" fmla="*/ 397 w 1304"/>
                    <a:gd name="T77" fmla="*/ 765 h 1148"/>
                    <a:gd name="T78" fmla="*/ 354 w 1304"/>
                    <a:gd name="T79" fmla="*/ 734 h 1148"/>
                    <a:gd name="T80" fmla="*/ 227 w 1304"/>
                    <a:gd name="T81" fmla="*/ 655 h 1148"/>
                    <a:gd name="T82" fmla="*/ 127 w 1304"/>
                    <a:gd name="T83" fmla="*/ 585 h 1148"/>
                    <a:gd name="T84" fmla="*/ 14 w 1304"/>
                    <a:gd name="T85" fmla="*/ 496 h 1148"/>
                    <a:gd name="T86" fmla="*/ 14 w 1304"/>
                    <a:gd name="T87" fmla="*/ 466 h 1148"/>
                    <a:gd name="T88" fmla="*/ 184 w 1304"/>
                    <a:gd name="T89" fmla="*/ 416 h 1148"/>
                    <a:gd name="T90" fmla="*/ 326 w 1304"/>
                    <a:gd name="T91" fmla="*/ 377 h 1148"/>
                    <a:gd name="T92" fmla="*/ 383 w 1304"/>
                    <a:gd name="T93" fmla="*/ 377 h 1148"/>
                    <a:gd name="T94" fmla="*/ 510 w 1304"/>
                    <a:gd name="T95" fmla="*/ 337 h 1148"/>
                    <a:gd name="T96" fmla="*/ 680 w 1304"/>
                    <a:gd name="T97" fmla="*/ 258 h 1148"/>
                    <a:gd name="T98" fmla="*/ 737 w 1304"/>
                    <a:gd name="T99" fmla="*/ 248 h 1148"/>
                    <a:gd name="T100" fmla="*/ 780 w 1304"/>
                    <a:gd name="T101" fmla="*/ 219 h 1148"/>
                    <a:gd name="T102" fmla="*/ 794 w 1304"/>
                    <a:gd name="T103" fmla="*/ 219 h 1148"/>
                    <a:gd name="T104" fmla="*/ 836 w 1304"/>
                    <a:gd name="T105" fmla="*/ 198 h 1148"/>
                    <a:gd name="T106" fmla="*/ 950 w 1304"/>
                    <a:gd name="T107" fmla="*/ 139 h 1148"/>
                    <a:gd name="T108" fmla="*/ 1049 w 1304"/>
                    <a:gd name="T109" fmla="*/ 99 h 1148"/>
                    <a:gd name="T110" fmla="*/ 1063 w 1304"/>
                    <a:gd name="T111" fmla="*/ 89 h 1148"/>
                    <a:gd name="T112" fmla="*/ 1120 w 1304"/>
                    <a:gd name="T113" fmla="*/ 59 h 1148"/>
                    <a:gd name="T114" fmla="*/ 1163 w 1304"/>
                    <a:gd name="T115" fmla="*/ 29 h 1148"/>
                    <a:gd name="T116" fmla="*/ 1177 w 1304"/>
                    <a:gd name="T117" fmla="*/ 10 h 1148"/>
                    <a:gd name="T118" fmla="*/ 1219 w 1304"/>
                    <a:gd name="T119" fmla="*/ 10 h 1148"/>
                    <a:gd name="T120" fmla="*/ 1234 w 1304"/>
                    <a:gd name="T121" fmla="*/ 10 h 1148"/>
                    <a:gd name="T122" fmla="*/ 1248 w 1304"/>
                    <a:gd name="T123" fmla="*/ 10 h 1148"/>
                    <a:gd name="T124" fmla="*/ 1276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33" name="Freeform 48"/>
                <p:cNvSpPr>
                  <a:spLocks/>
                </p:cNvSpPr>
                <p:nvPr/>
              </p:nvSpPr>
              <p:spPr bwMode="auto">
                <a:xfrm>
                  <a:off x="556" y="1829"/>
                  <a:ext cx="2664" cy="2171"/>
                </a:xfrm>
                <a:custGeom>
                  <a:avLst/>
                  <a:gdLst>
                    <a:gd name="T0" fmla="*/ 0 w 2666"/>
                    <a:gd name="T1" fmla="*/ 1833 h 2170"/>
                    <a:gd name="T2" fmla="*/ 57 w 2666"/>
                    <a:gd name="T3" fmla="*/ 1720 h 2170"/>
                    <a:gd name="T4" fmla="*/ 184 w 2666"/>
                    <a:gd name="T5" fmla="*/ 1521 h 2170"/>
                    <a:gd name="T6" fmla="*/ 284 w 2666"/>
                    <a:gd name="T7" fmla="*/ 1365 h 2170"/>
                    <a:gd name="T8" fmla="*/ 383 w 2666"/>
                    <a:gd name="T9" fmla="*/ 1238 h 2170"/>
                    <a:gd name="T10" fmla="*/ 468 w 2666"/>
                    <a:gd name="T11" fmla="*/ 1181 h 2170"/>
                    <a:gd name="T12" fmla="*/ 567 w 2666"/>
                    <a:gd name="T13" fmla="*/ 1138 h 2170"/>
                    <a:gd name="T14" fmla="*/ 833 w 2666"/>
                    <a:gd name="T15" fmla="*/ 1049 h 2170"/>
                    <a:gd name="T16" fmla="*/ 904 w 2666"/>
                    <a:gd name="T17" fmla="*/ 1021 h 2170"/>
                    <a:gd name="T18" fmla="*/ 932 w 2666"/>
                    <a:gd name="T19" fmla="*/ 964 h 2170"/>
                    <a:gd name="T20" fmla="*/ 1003 w 2666"/>
                    <a:gd name="T21" fmla="*/ 851 h 2170"/>
                    <a:gd name="T22" fmla="*/ 1045 w 2666"/>
                    <a:gd name="T23" fmla="*/ 794 h 2170"/>
                    <a:gd name="T24" fmla="*/ 1074 w 2666"/>
                    <a:gd name="T25" fmla="*/ 780 h 2170"/>
                    <a:gd name="T26" fmla="*/ 1130 w 2666"/>
                    <a:gd name="T27" fmla="*/ 737 h 2170"/>
                    <a:gd name="T28" fmla="*/ 1201 w 2666"/>
                    <a:gd name="T29" fmla="*/ 695 h 2170"/>
                    <a:gd name="T30" fmla="*/ 1301 w 2666"/>
                    <a:gd name="T31" fmla="*/ 638 h 2170"/>
                    <a:gd name="T32" fmla="*/ 1414 w 2666"/>
                    <a:gd name="T33" fmla="*/ 595 h 2170"/>
                    <a:gd name="T34" fmla="*/ 1528 w 2666"/>
                    <a:gd name="T35" fmla="*/ 553 h 2170"/>
                    <a:gd name="T36" fmla="*/ 1613 w 2666"/>
                    <a:gd name="T37" fmla="*/ 510 h 2170"/>
                    <a:gd name="T38" fmla="*/ 1698 w 2666"/>
                    <a:gd name="T39" fmla="*/ 439 h 2170"/>
                    <a:gd name="T40" fmla="*/ 1740 w 2666"/>
                    <a:gd name="T41" fmla="*/ 340 h 2170"/>
                    <a:gd name="T42" fmla="*/ 1726 w 2666"/>
                    <a:gd name="T43" fmla="*/ 269 h 2170"/>
                    <a:gd name="T44" fmla="*/ 1684 w 2666"/>
                    <a:gd name="T45" fmla="*/ 156 h 2170"/>
                    <a:gd name="T46" fmla="*/ 1655 w 2666"/>
                    <a:gd name="T47" fmla="*/ 56 h 2170"/>
                    <a:gd name="T48" fmla="*/ 1684 w 2666"/>
                    <a:gd name="T49" fmla="*/ 14 h 2170"/>
                    <a:gd name="T50" fmla="*/ 1868 w 2666"/>
                    <a:gd name="T51" fmla="*/ 56 h 2170"/>
                    <a:gd name="T52" fmla="*/ 1911 w 2666"/>
                    <a:gd name="T53" fmla="*/ 70 h 2170"/>
                    <a:gd name="T54" fmla="*/ 1939 w 2666"/>
                    <a:gd name="T55" fmla="*/ 85 h 2170"/>
                    <a:gd name="T56" fmla="*/ 1967 w 2666"/>
                    <a:gd name="T57" fmla="*/ 99 h 2170"/>
                    <a:gd name="T58" fmla="*/ 2006 w 2666"/>
                    <a:gd name="T59" fmla="*/ 127 h 2170"/>
                    <a:gd name="T60" fmla="*/ 2034 w 2666"/>
                    <a:gd name="T61" fmla="*/ 156 h 2170"/>
                    <a:gd name="T62" fmla="*/ 2048 w 2666"/>
                    <a:gd name="T63" fmla="*/ 170 h 2170"/>
                    <a:gd name="T64" fmla="*/ 2091 w 2666"/>
                    <a:gd name="T65" fmla="*/ 226 h 2170"/>
                    <a:gd name="T66" fmla="*/ 2119 w 2666"/>
                    <a:gd name="T67" fmla="*/ 269 h 2170"/>
                    <a:gd name="T68" fmla="*/ 2162 w 2666"/>
                    <a:gd name="T69" fmla="*/ 297 h 2170"/>
                    <a:gd name="T70" fmla="*/ 2204 w 2666"/>
                    <a:gd name="T71" fmla="*/ 340 h 2170"/>
                    <a:gd name="T72" fmla="*/ 2247 w 2666"/>
                    <a:gd name="T73" fmla="*/ 411 h 2170"/>
                    <a:gd name="T74" fmla="*/ 2275 w 2666"/>
                    <a:gd name="T75" fmla="*/ 453 h 2170"/>
                    <a:gd name="T76" fmla="*/ 2318 w 2666"/>
                    <a:gd name="T77" fmla="*/ 510 h 2170"/>
                    <a:gd name="T78" fmla="*/ 2346 w 2666"/>
                    <a:gd name="T79" fmla="*/ 553 h 2170"/>
                    <a:gd name="T80" fmla="*/ 2403 w 2666"/>
                    <a:gd name="T81" fmla="*/ 624 h 2170"/>
                    <a:gd name="T82" fmla="*/ 2431 w 2666"/>
                    <a:gd name="T83" fmla="*/ 680 h 2170"/>
                    <a:gd name="T84" fmla="*/ 2460 w 2666"/>
                    <a:gd name="T85" fmla="*/ 709 h 2170"/>
                    <a:gd name="T86" fmla="*/ 2488 w 2666"/>
                    <a:gd name="T87" fmla="*/ 765 h 2170"/>
                    <a:gd name="T88" fmla="*/ 2545 w 2666"/>
                    <a:gd name="T89" fmla="*/ 836 h 2170"/>
                    <a:gd name="T90" fmla="*/ 2573 w 2666"/>
                    <a:gd name="T91" fmla="*/ 879 h 2170"/>
                    <a:gd name="T92" fmla="*/ 2658 w 2666"/>
                    <a:gd name="T93" fmla="*/ 1007 h 2170"/>
                    <a:gd name="T94" fmla="*/ 2502 w 2666"/>
                    <a:gd name="T95" fmla="*/ 1124 h 2170"/>
                    <a:gd name="T96" fmla="*/ 2389 w 2666"/>
                    <a:gd name="T97" fmla="*/ 1209 h 2170"/>
                    <a:gd name="T98" fmla="*/ 2233 w 2666"/>
                    <a:gd name="T99" fmla="*/ 1308 h 2170"/>
                    <a:gd name="T100" fmla="*/ 2133 w 2666"/>
                    <a:gd name="T101" fmla="*/ 1379 h 2170"/>
                    <a:gd name="T102" fmla="*/ 2006 w 2666"/>
                    <a:gd name="T103" fmla="*/ 1450 h 2170"/>
                    <a:gd name="T104" fmla="*/ 1740 w 2666"/>
                    <a:gd name="T105" fmla="*/ 1592 h 2170"/>
                    <a:gd name="T106" fmla="*/ 1485 w 2666"/>
                    <a:gd name="T107" fmla="*/ 1734 h 2170"/>
                    <a:gd name="T108" fmla="*/ 1343 w 2666"/>
                    <a:gd name="T109" fmla="*/ 1791 h 2170"/>
                    <a:gd name="T110" fmla="*/ 1216 w 2666"/>
                    <a:gd name="T111" fmla="*/ 1848 h 2170"/>
                    <a:gd name="T112" fmla="*/ 1102 w 2666"/>
                    <a:gd name="T113" fmla="*/ 1904 h 2170"/>
                    <a:gd name="T114" fmla="*/ 539 w 2666"/>
                    <a:gd name="T115" fmla="*/ 2089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34" name="Freeform 47"/>
                <p:cNvSpPr>
                  <a:spLocks/>
                </p:cNvSpPr>
                <p:nvPr/>
              </p:nvSpPr>
              <p:spPr bwMode="auto">
                <a:xfrm>
                  <a:off x="1986" y="4440"/>
                  <a:ext cx="1517" cy="1915"/>
                </a:xfrm>
                <a:custGeom>
                  <a:avLst/>
                  <a:gdLst>
                    <a:gd name="T0" fmla="*/ 1503 w 1517"/>
                    <a:gd name="T1" fmla="*/ 142 h 1915"/>
                    <a:gd name="T2" fmla="*/ 1503 w 1517"/>
                    <a:gd name="T3" fmla="*/ 142 h 1915"/>
                    <a:gd name="T4" fmla="*/ 1517 w 1517"/>
                    <a:gd name="T5" fmla="*/ 198 h 1915"/>
                    <a:gd name="T6" fmla="*/ 1503 w 1517"/>
                    <a:gd name="T7" fmla="*/ 213 h 1915"/>
                    <a:gd name="T8" fmla="*/ 1517 w 1517"/>
                    <a:gd name="T9" fmla="*/ 312 h 1915"/>
                    <a:gd name="T10" fmla="*/ 1517 w 1517"/>
                    <a:gd name="T11" fmla="*/ 340 h 1915"/>
                    <a:gd name="T12" fmla="*/ 1517 w 1517"/>
                    <a:gd name="T13" fmla="*/ 397 h 1915"/>
                    <a:gd name="T14" fmla="*/ 1503 w 1517"/>
                    <a:gd name="T15" fmla="*/ 439 h 1915"/>
                    <a:gd name="T16" fmla="*/ 1503 w 1517"/>
                    <a:gd name="T17" fmla="*/ 482 h 1915"/>
                    <a:gd name="T18" fmla="*/ 1489 w 1517"/>
                    <a:gd name="T19" fmla="*/ 567 h 1915"/>
                    <a:gd name="T20" fmla="*/ 1474 w 1517"/>
                    <a:gd name="T21" fmla="*/ 581 h 1915"/>
                    <a:gd name="T22" fmla="*/ 1474 w 1517"/>
                    <a:gd name="T23" fmla="*/ 596 h 1915"/>
                    <a:gd name="T24" fmla="*/ 1460 w 1517"/>
                    <a:gd name="T25" fmla="*/ 624 h 1915"/>
                    <a:gd name="T26" fmla="*/ 1446 w 1517"/>
                    <a:gd name="T27" fmla="*/ 666 h 1915"/>
                    <a:gd name="T28" fmla="*/ 1418 w 1517"/>
                    <a:gd name="T29" fmla="*/ 723 h 1915"/>
                    <a:gd name="T30" fmla="*/ 1404 w 1517"/>
                    <a:gd name="T31" fmla="*/ 752 h 1915"/>
                    <a:gd name="T32" fmla="*/ 1404 w 1517"/>
                    <a:gd name="T33" fmla="*/ 794 h 1915"/>
                    <a:gd name="T34" fmla="*/ 1389 w 1517"/>
                    <a:gd name="T35" fmla="*/ 808 h 1915"/>
                    <a:gd name="T36" fmla="*/ 1389 w 1517"/>
                    <a:gd name="T37" fmla="*/ 893 h 1915"/>
                    <a:gd name="T38" fmla="*/ 1404 w 1517"/>
                    <a:gd name="T39" fmla="*/ 1007 h 1915"/>
                    <a:gd name="T40" fmla="*/ 1404 w 1517"/>
                    <a:gd name="T41" fmla="*/ 1120 h 1915"/>
                    <a:gd name="T42" fmla="*/ 1389 w 1517"/>
                    <a:gd name="T43" fmla="*/ 1234 h 1915"/>
                    <a:gd name="T44" fmla="*/ 1375 w 1517"/>
                    <a:gd name="T45" fmla="*/ 1347 h 1915"/>
                    <a:gd name="T46" fmla="*/ 1361 w 1517"/>
                    <a:gd name="T47" fmla="*/ 1404 h 1915"/>
                    <a:gd name="T48" fmla="*/ 1333 w 1517"/>
                    <a:gd name="T49" fmla="*/ 1503 h 1915"/>
                    <a:gd name="T50" fmla="*/ 1304 w 1517"/>
                    <a:gd name="T51" fmla="*/ 1574 h 1915"/>
                    <a:gd name="T52" fmla="*/ 1304 w 1517"/>
                    <a:gd name="T53" fmla="*/ 1574 h 1915"/>
                    <a:gd name="T54" fmla="*/ 1276 w 1517"/>
                    <a:gd name="T55" fmla="*/ 1617 h 1915"/>
                    <a:gd name="T56" fmla="*/ 1191 w 1517"/>
                    <a:gd name="T57" fmla="*/ 1730 h 1915"/>
                    <a:gd name="T58" fmla="*/ 1134 w 1517"/>
                    <a:gd name="T59" fmla="*/ 1759 h 1915"/>
                    <a:gd name="T60" fmla="*/ 1077 w 1517"/>
                    <a:gd name="T61" fmla="*/ 1801 h 1915"/>
                    <a:gd name="T62" fmla="*/ 992 w 1517"/>
                    <a:gd name="T63" fmla="*/ 1830 h 1915"/>
                    <a:gd name="T64" fmla="*/ 865 w 1517"/>
                    <a:gd name="T65" fmla="*/ 1858 h 1915"/>
                    <a:gd name="T66" fmla="*/ 808 w 1517"/>
                    <a:gd name="T67" fmla="*/ 1872 h 1915"/>
                    <a:gd name="T68" fmla="*/ 638 w 1517"/>
                    <a:gd name="T69" fmla="*/ 1900 h 1915"/>
                    <a:gd name="T70" fmla="*/ 553 w 1517"/>
                    <a:gd name="T71" fmla="*/ 1915 h 1915"/>
                    <a:gd name="T72" fmla="*/ 496 w 1517"/>
                    <a:gd name="T73" fmla="*/ 1915 h 1915"/>
                    <a:gd name="T74" fmla="*/ 439 w 1517"/>
                    <a:gd name="T75" fmla="*/ 1900 h 1915"/>
                    <a:gd name="T76" fmla="*/ 397 w 1517"/>
                    <a:gd name="T77" fmla="*/ 1886 h 1915"/>
                    <a:gd name="T78" fmla="*/ 283 w 1517"/>
                    <a:gd name="T79" fmla="*/ 1830 h 1915"/>
                    <a:gd name="T80" fmla="*/ 184 w 1517"/>
                    <a:gd name="T81" fmla="*/ 1744 h 1915"/>
                    <a:gd name="T82" fmla="*/ 113 w 1517"/>
                    <a:gd name="T83" fmla="*/ 1447 h 1915"/>
                    <a:gd name="T84" fmla="*/ 14 w 1517"/>
                    <a:gd name="T85" fmla="*/ 1120 h 1915"/>
                    <a:gd name="T86" fmla="*/ 411 w 1517"/>
                    <a:gd name="T87" fmla="*/ 950 h 1915"/>
                    <a:gd name="T88" fmla="*/ 638 w 1517"/>
                    <a:gd name="T89" fmla="*/ 766 h 1915"/>
                    <a:gd name="T90" fmla="*/ 694 w 1517"/>
                    <a:gd name="T91" fmla="*/ 666 h 1915"/>
                    <a:gd name="T92" fmla="*/ 751 w 1517"/>
                    <a:gd name="T93" fmla="*/ 581 h 1915"/>
                    <a:gd name="T94" fmla="*/ 822 w 1517"/>
                    <a:gd name="T95" fmla="*/ 482 h 1915"/>
                    <a:gd name="T96" fmla="*/ 865 w 1517"/>
                    <a:gd name="T97" fmla="*/ 397 h 1915"/>
                    <a:gd name="T98" fmla="*/ 936 w 1517"/>
                    <a:gd name="T99" fmla="*/ 298 h 1915"/>
                    <a:gd name="T100" fmla="*/ 950 w 1517"/>
                    <a:gd name="T101" fmla="*/ 283 h 1915"/>
                    <a:gd name="T102" fmla="*/ 1021 w 1517"/>
                    <a:gd name="T103" fmla="*/ 213 h 1915"/>
                    <a:gd name="T104" fmla="*/ 1063 w 1517"/>
                    <a:gd name="T105" fmla="*/ 170 h 1915"/>
                    <a:gd name="T106" fmla="*/ 1120 w 1517"/>
                    <a:gd name="T107" fmla="*/ 113 h 1915"/>
                    <a:gd name="T108" fmla="*/ 1205 w 1517"/>
                    <a:gd name="T109" fmla="*/ 56 h 1915"/>
                    <a:gd name="T110" fmla="*/ 1205 w 1517"/>
                    <a:gd name="T111" fmla="*/ 56 h 1915"/>
                    <a:gd name="T112" fmla="*/ 1290 w 1517"/>
                    <a:gd name="T113" fmla="*/ 42 h 1915"/>
                    <a:gd name="T114" fmla="*/ 1318 w 1517"/>
                    <a:gd name="T115" fmla="*/ 42 h 1915"/>
                    <a:gd name="T116" fmla="*/ 1418 w 1517"/>
                    <a:gd name="T117" fmla="*/ 14 h 1915"/>
                    <a:gd name="T118" fmla="*/ 1460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35" name="Freeform 46"/>
                <p:cNvSpPr>
                  <a:spLocks/>
                </p:cNvSpPr>
                <p:nvPr/>
              </p:nvSpPr>
              <p:spPr bwMode="auto">
                <a:xfrm>
                  <a:off x="4042" y="3248"/>
                  <a:ext cx="1418" cy="1447"/>
                </a:xfrm>
                <a:custGeom>
                  <a:avLst/>
                  <a:gdLst>
                    <a:gd name="T0" fmla="*/ 1418 w 1418"/>
                    <a:gd name="T1" fmla="*/ 114 h 1447"/>
                    <a:gd name="T2" fmla="*/ 1418 w 1418"/>
                    <a:gd name="T3" fmla="*/ 142 h 1447"/>
                    <a:gd name="T4" fmla="*/ 1404 w 1418"/>
                    <a:gd name="T5" fmla="*/ 199 h 1447"/>
                    <a:gd name="T6" fmla="*/ 1390 w 1418"/>
                    <a:gd name="T7" fmla="*/ 256 h 1447"/>
                    <a:gd name="T8" fmla="*/ 1376 w 1418"/>
                    <a:gd name="T9" fmla="*/ 298 h 1447"/>
                    <a:gd name="T10" fmla="*/ 1361 w 1418"/>
                    <a:gd name="T11" fmla="*/ 596 h 1447"/>
                    <a:gd name="T12" fmla="*/ 1361 w 1418"/>
                    <a:gd name="T13" fmla="*/ 639 h 1447"/>
                    <a:gd name="T14" fmla="*/ 1361 w 1418"/>
                    <a:gd name="T15" fmla="*/ 695 h 1447"/>
                    <a:gd name="T16" fmla="*/ 1361 w 1418"/>
                    <a:gd name="T17" fmla="*/ 724 h 1447"/>
                    <a:gd name="T18" fmla="*/ 1361 w 1418"/>
                    <a:gd name="T19" fmla="*/ 766 h 1447"/>
                    <a:gd name="T20" fmla="*/ 1361 w 1418"/>
                    <a:gd name="T21" fmla="*/ 795 h 1447"/>
                    <a:gd name="T22" fmla="*/ 1205 w 1418"/>
                    <a:gd name="T23" fmla="*/ 922 h 1447"/>
                    <a:gd name="T24" fmla="*/ 1120 w 1418"/>
                    <a:gd name="T25" fmla="*/ 908 h 1447"/>
                    <a:gd name="T26" fmla="*/ 879 w 1418"/>
                    <a:gd name="T27" fmla="*/ 866 h 1447"/>
                    <a:gd name="T28" fmla="*/ 822 w 1418"/>
                    <a:gd name="T29" fmla="*/ 1248 h 1447"/>
                    <a:gd name="T30" fmla="*/ 737 w 1418"/>
                    <a:gd name="T31" fmla="*/ 1277 h 1447"/>
                    <a:gd name="T32" fmla="*/ 624 w 1418"/>
                    <a:gd name="T33" fmla="*/ 1263 h 1447"/>
                    <a:gd name="T34" fmla="*/ 510 w 1418"/>
                    <a:gd name="T35" fmla="*/ 1405 h 1447"/>
                    <a:gd name="T36" fmla="*/ 411 w 1418"/>
                    <a:gd name="T37" fmla="*/ 1433 h 1447"/>
                    <a:gd name="T38" fmla="*/ 269 w 1418"/>
                    <a:gd name="T39" fmla="*/ 1419 h 1447"/>
                    <a:gd name="T40" fmla="*/ 213 w 1418"/>
                    <a:gd name="T41" fmla="*/ 1390 h 1447"/>
                    <a:gd name="T42" fmla="*/ 142 w 1418"/>
                    <a:gd name="T43" fmla="*/ 1405 h 1447"/>
                    <a:gd name="T44" fmla="*/ 99 w 1418"/>
                    <a:gd name="T45" fmla="*/ 1334 h 1447"/>
                    <a:gd name="T46" fmla="*/ 85 w 1418"/>
                    <a:gd name="T47" fmla="*/ 1305 h 1447"/>
                    <a:gd name="T48" fmla="*/ 57 w 1418"/>
                    <a:gd name="T49" fmla="*/ 1248 h 1447"/>
                    <a:gd name="T50" fmla="*/ 42 w 1418"/>
                    <a:gd name="T51" fmla="*/ 1220 h 1447"/>
                    <a:gd name="T52" fmla="*/ 14 w 1418"/>
                    <a:gd name="T53" fmla="*/ 1149 h 1447"/>
                    <a:gd name="T54" fmla="*/ 14 w 1418"/>
                    <a:gd name="T55" fmla="*/ 1064 h 1447"/>
                    <a:gd name="T56" fmla="*/ 28 w 1418"/>
                    <a:gd name="T57" fmla="*/ 951 h 1447"/>
                    <a:gd name="T58" fmla="*/ 42 w 1418"/>
                    <a:gd name="T59" fmla="*/ 795 h 1447"/>
                    <a:gd name="T60" fmla="*/ 42 w 1418"/>
                    <a:gd name="T61" fmla="*/ 709 h 1447"/>
                    <a:gd name="T62" fmla="*/ 42 w 1418"/>
                    <a:gd name="T63" fmla="*/ 596 h 1447"/>
                    <a:gd name="T64" fmla="*/ 42 w 1418"/>
                    <a:gd name="T65" fmla="*/ 539 h 1447"/>
                    <a:gd name="T66" fmla="*/ 42 w 1418"/>
                    <a:gd name="T67" fmla="*/ 426 h 1447"/>
                    <a:gd name="T68" fmla="*/ 42 w 1418"/>
                    <a:gd name="T69" fmla="*/ 327 h 1447"/>
                    <a:gd name="T70" fmla="*/ 28 w 1418"/>
                    <a:gd name="T71" fmla="*/ 241 h 1447"/>
                    <a:gd name="T72" fmla="*/ 28 w 1418"/>
                    <a:gd name="T73" fmla="*/ 156 h 1447"/>
                    <a:gd name="T74" fmla="*/ 42 w 1418"/>
                    <a:gd name="T75" fmla="*/ 100 h 1447"/>
                    <a:gd name="T76" fmla="*/ 128 w 1418"/>
                    <a:gd name="T77" fmla="*/ 100 h 1447"/>
                    <a:gd name="T78" fmla="*/ 184 w 1418"/>
                    <a:gd name="T79" fmla="*/ 100 h 1447"/>
                    <a:gd name="T80" fmla="*/ 269 w 1418"/>
                    <a:gd name="T81" fmla="*/ 114 h 1447"/>
                    <a:gd name="T82" fmla="*/ 354 w 1418"/>
                    <a:gd name="T83" fmla="*/ 128 h 1447"/>
                    <a:gd name="T84" fmla="*/ 425 w 1418"/>
                    <a:gd name="T85" fmla="*/ 156 h 1447"/>
                    <a:gd name="T86" fmla="*/ 468 w 1418"/>
                    <a:gd name="T87" fmla="*/ 185 h 1447"/>
                    <a:gd name="T88" fmla="*/ 510 w 1418"/>
                    <a:gd name="T89" fmla="*/ 199 h 1447"/>
                    <a:gd name="T90" fmla="*/ 610 w 1418"/>
                    <a:gd name="T91" fmla="*/ 185 h 1447"/>
                    <a:gd name="T92" fmla="*/ 752 w 1418"/>
                    <a:gd name="T93" fmla="*/ 185 h 1447"/>
                    <a:gd name="T94" fmla="*/ 851 w 1418"/>
                    <a:gd name="T95" fmla="*/ 156 h 1447"/>
                    <a:gd name="T96" fmla="*/ 879 w 1418"/>
                    <a:gd name="T97" fmla="*/ 170 h 1447"/>
                    <a:gd name="T98" fmla="*/ 908 w 1418"/>
                    <a:gd name="T99" fmla="*/ 170 h 1447"/>
                    <a:gd name="T100" fmla="*/ 936 w 1418"/>
                    <a:gd name="T101" fmla="*/ 185 h 1447"/>
                    <a:gd name="T102" fmla="*/ 964 w 1418"/>
                    <a:gd name="T103" fmla="*/ 185 h 1447"/>
                    <a:gd name="T104" fmla="*/ 1007 w 1418"/>
                    <a:gd name="T105" fmla="*/ 170 h 1447"/>
                    <a:gd name="T106" fmla="*/ 1049 w 1418"/>
                    <a:gd name="T107" fmla="*/ 156 h 1447"/>
                    <a:gd name="T108" fmla="*/ 1134 w 1418"/>
                    <a:gd name="T109" fmla="*/ 114 h 1447"/>
                    <a:gd name="T110" fmla="*/ 1177 w 1418"/>
                    <a:gd name="T111" fmla="*/ 85 h 1447"/>
                    <a:gd name="T112" fmla="*/ 1220 w 1418"/>
                    <a:gd name="T113" fmla="*/ 57 h 1447"/>
                    <a:gd name="T114" fmla="*/ 1262 w 1418"/>
                    <a:gd name="T115" fmla="*/ 43 h 1447"/>
                    <a:gd name="T116" fmla="*/ 1290 w 1418"/>
                    <a:gd name="T117" fmla="*/ 29 h 1447"/>
                    <a:gd name="T118" fmla="*/ 1347 w 1418"/>
                    <a:gd name="T119" fmla="*/ 14 h 1447"/>
                    <a:gd name="T120" fmla="*/ 1376 w 1418"/>
                    <a:gd name="T121" fmla="*/ 0 h 1447"/>
                    <a:gd name="T122" fmla="*/ 1404 w 1418"/>
                    <a:gd name="T123" fmla="*/ 5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36" name="Freeform 45"/>
                <p:cNvSpPr>
                  <a:spLocks/>
                </p:cNvSpPr>
                <p:nvPr/>
              </p:nvSpPr>
              <p:spPr bwMode="auto">
                <a:xfrm>
                  <a:off x="6311" y="2169"/>
                  <a:ext cx="1475" cy="1512"/>
                </a:xfrm>
                <a:custGeom>
                  <a:avLst/>
                  <a:gdLst>
                    <a:gd name="T0" fmla="*/ 894 w 1475"/>
                    <a:gd name="T1" fmla="*/ 38 h 1603"/>
                    <a:gd name="T2" fmla="*/ 964 w 1475"/>
                    <a:gd name="T3" fmla="*/ 47 h 1603"/>
                    <a:gd name="T4" fmla="*/ 1021 w 1475"/>
                    <a:gd name="T5" fmla="*/ 94 h 1603"/>
                    <a:gd name="T6" fmla="*/ 1035 w 1475"/>
                    <a:gd name="T7" fmla="*/ 123 h 1603"/>
                    <a:gd name="T8" fmla="*/ 1035 w 1475"/>
                    <a:gd name="T9" fmla="*/ 170 h 1603"/>
                    <a:gd name="T10" fmla="*/ 1035 w 1475"/>
                    <a:gd name="T11" fmla="*/ 207 h 1603"/>
                    <a:gd name="T12" fmla="*/ 1021 w 1475"/>
                    <a:gd name="T13" fmla="*/ 243 h 1603"/>
                    <a:gd name="T14" fmla="*/ 1007 w 1475"/>
                    <a:gd name="T15" fmla="*/ 291 h 1603"/>
                    <a:gd name="T16" fmla="*/ 979 w 1475"/>
                    <a:gd name="T17" fmla="*/ 321 h 1603"/>
                    <a:gd name="T18" fmla="*/ 1007 w 1475"/>
                    <a:gd name="T19" fmla="*/ 368 h 1603"/>
                    <a:gd name="T20" fmla="*/ 1064 w 1475"/>
                    <a:gd name="T21" fmla="*/ 310 h 1603"/>
                    <a:gd name="T22" fmla="*/ 1120 w 1475"/>
                    <a:gd name="T23" fmla="*/ 283 h 1603"/>
                    <a:gd name="T24" fmla="*/ 1191 w 1475"/>
                    <a:gd name="T25" fmla="*/ 283 h 1603"/>
                    <a:gd name="T26" fmla="*/ 1248 w 1475"/>
                    <a:gd name="T27" fmla="*/ 291 h 1603"/>
                    <a:gd name="T28" fmla="*/ 1305 w 1475"/>
                    <a:gd name="T29" fmla="*/ 291 h 1603"/>
                    <a:gd name="T30" fmla="*/ 1404 w 1475"/>
                    <a:gd name="T31" fmla="*/ 274 h 1603"/>
                    <a:gd name="T32" fmla="*/ 1475 w 1475"/>
                    <a:gd name="T33" fmla="*/ 274 h 1603"/>
                    <a:gd name="T34" fmla="*/ 1461 w 1475"/>
                    <a:gd name="T35" fmla="*/ 321 h 1603"/>
                    <a:gd name="T36" fmla="*/ 1418 w 1475"/>
                    <a:gd name="T37" fmla="*/ 415 h 1603"/>
                    <a:gd name="T38" fmla="*/ 1248 w 1475"/>
                    <a:gd name="T39" fmla="*/ 480 h 1603"/>
                    <a:gd name="T40" fmla="*/ 1177 w 1475"/>
                    <a:gd name="T41" fmla="*/ 480 h 1603"/>
                    <a:gd name="T42" fmla="*/ 1177 w 1475"/>
                    <a:gd name="T43" fmla="*/ 490 h 1603"/>
                    <a:gd name="T44" fmla="*/ 1248 w 1475"/>
                    <a:gd name="T45" fmla="*/ 527 h 1603"/>
                    <a:gd name="T46" fmla="*/ 1291 w 1475"/>
                    <a:gd name="T47" fmla="*/ 556 h 1603"/>
                    <a:gd name="T48" fmla="*/ 1234 w 1475"/>
                    <a:gd name="T49" fmla="*/ 613 h 1603"/>
                    <a:gd name="T50" fmla="*/ 1149 w 1475"/>
                    <a:gd name="T51" fmla="*/ 651 h 1603"/>
                    <a:gd name="T52" fmla="*/ 1064 w 1475"/>
                    <a:gd name="T53" fmla="*/ 697 h 1603"/>
                    <a:gd name="T54" fmla="*/ 1007 w 1475"/>
                    <a:gd name="T55" fmla="*/ 735 h 1603"/>
                    <a:gd name="T56" fmla="*/ 950 w 1475"/>
                    <a:gd name="T57" fmla="*/ 735 h 1603"/>
                    <a:gd name="T58" fmla="*/ 908 w 1475"/>
                    <a:gd name="T59" fmla="*/ 744 h 1603"/>
                    <a:gd name="T60" fmla="*/ 879 w 1475"/>
                    <a:gd name="T61" fmla="*/ 783 h 1603"/>
                    <a:gd name="T62" fmla="*/ 794 w 1475"/>
                    <a:gd name="T63" fmla="*/ 914 h 1603"/>
                    <a:gd name="T64" fmla="*/ 738 w 1475"/>
                    <a:gd name="T65" fmla="*/ 989 h 1603"/>
                    <a:gd name="T66" fmla="*/ 624 w 1475"/>
                    <a:gd name="T67" fmla="*/ 1037 h 1603"/>
                    <a:gd name="T68" fmla="*/ 567 w 1475"/>
                    <a:gd name="T69" fmla="*/ 1037 h 1603"/>
                    <a:gd name="T70" fmla="*/ 496 w 1475"/>
                    <a:gd name="T71" fmla="*/ 1018 h 1603"/>
                    <a:gd name="T72" fmla="*/ 511 w 1475"/>
                    <a:gd name="T73" fmla="*/ 1037 h 1603"/>
                    <a:gd name="T74" fmla="*/ 525 w 1475"/>
                    <a:gd name="T75" fmla="*/ 1046 h 1603"/>
                    <a:gd name="T76" fmla="*/ 454 w 1475"/>
                    <a:gd name="T77" fmla="*/ 1037 h 1603"/>
                    <a:gd name="T78" fmla="*/ 411 w 1475"/>
                    <a:gd name="T79" fmla="*/ 1037 h 1603"/>
                    <a:gd name="T80" fmla="*/ 284 w 1475"/>
                    <a:gd name="T81" fmla="*/ 1046 h 1603"/>
                    <a:gd name="T82" fmla="*/ 184 w 1475"/>
                    <a:gd name="T83" fmla="*/ 1065 h 1603"/>
                    <a:gd name="T84" fmla="*/ 14 w 1475"/>
                    <a:gd name="T85" fmla="*/ 923 h 1603"/>
                    <a:gd name="T86" fmla="*/ 43 w 1475"/>
                    <a:gd name="T87" fmla="*/ 556 h 1603"/>
                    <a:gd name="T88" fmla="*/ 57 w 1475"/>
                    <a:gd name="T89" fmla="*/ 310 h 1603"/>
                    <a:gd name="T90" fmla="*/ 142 w 1475"/>
                    <a:gd name="T91" fmla="*/ 189 h 1603"/>
                    <a:gd name="T92" fmla="*/ 326 w 1475"/>
                    <a:gd name="T93" fmla="*/ 180 h 1603"/>
                    <a:gd name="T94" fmla="*/ 369 w 1475"/>
                    <a:gd name="T95" fmla="*/ 330 h 1603"/>
                    <a:gd name="T96" fmla="*/ 411 w 1475"/>
                    <a:gd name="T97" fmla="*/ 387 h 1603"/>
                    <a:gd name="T98" fmla="*/ 496 w 1475"/>
                    <a:gd name="T99" fmla="*/ 434 h 1603"/>
                    <a:gd name="T100" fmla="*/ 567 w 1475"/>
                    <a:gd name="T101" fmla="*/ 405 h 1603"/>
                    <a:gd name="T102" fmla="*/ 610 w 1475"/>
                    <a:gd name="T103" fmla="*/ 302 h 1603"/>
                    <a:gd name="T104" fmla="*/ 638 w 1475"/>
                    <a:gd name="T105" fmla="*/ 236 h 1603"/>
                    <a:gd name="T106" fmla="*/ 596 w 1475"/>
                    <a:gd name="T107" fmla="*/ 180 h 1603"/>
                    <a:gd name="T108" fmla="*/ 695 w 1475"/>
                    <a:gd name="T109" fmla="*/ 180 h 1603"/>
                    <a:gd name="T110" fmla="*/ 879 w 1475"/>
                    <a:gd name="T111" fmla="*/ 189 h 1603"/>
                    <a:gd name="T112" fmla="*/ 908 w 1475"/>
                    <a:gd name="T113" fmla="*/ 141 h 1603"/>
                    <a:gd name="T114" fmla="*/ 851 w 1475"/>
                    <a:gd name="T115" fmla="*/ 133 h 1603"/>
                    <a:gd name="T116" fmla="*/ 894 w 1475"/>
                    <a:gd name="T117" fmla="*/ 123 h 1603"/>
                    <a:gd name="T118" fmla="*/ 865 w 1475"/>
                    <a:gd name="T119" fmla="*/ 104 h 1603"/>
                    <a:gd name="T120" fmla="*/ 894 w 1475"/>
                    <a:gd name="T121" fmla="*/ 66 h 1603"/>
                    <a:gd name="T122" fmla="*/ 865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37" name="Freeform 44"/>
                <p:cNvSpPr>
                  <a:spLocks/>
                </p:cNvSpPr>
                <p:nvPr/>
              </p:nvSpPr>
              <p:spPr bwMode="auto">
                <a:xfrm>
                  <a:off x="4381" y="4116"/>
                  <a:ext cx="994" cy="1317"/>
                </a:xfrm>
                <a:custGeom>
                  <a:avLst/>
                  <a:gdLst>
                    <a:gd name="T0" fmla="*/ 969 w 993"/>
                    <a:gd name="T1" fmla="*/ 156 h 1319"/>
                    <a:gd name="T2" fmla="*/ 954 w 993"/>
                    <a:gd name="T3" fmla="*/ 212 h 1319"/>
                    <a:gd name="T4" fmla="*/ 898 w 993"/>
                    <a:gd name="T5" fmla="*/ 378 h 1319"/>
                    <a:gd name="T6" fmla="*/ 884 w 993"/>
                    <a:gd name="T7" fmla="*/ 421 h 1319"/>
                    <a:gd name="T8" fmla="*/ 869 w 993"/>
                    <a:gd name="T9" fmla="*/ 492 h 1319"/>
                    <a:gd name="T10" fmla="*/ 855 w 993"/>
                    <a:gd name="T11" fmla="*/ 563 h 1319"/>
                    <a:gd name="T12" fmla="*/ 841 w 993"/>
                    <a:gd name="T13" fmla="*/ 591 h 1319"/>
                    <a:gd name="T14" fmla="*/ 841 w 993"/>
                    <a:gd name="T15" fmla="*/ 620 h 1319"/>
                    <a:gd name="T16" fmla="*/ 827 w 993"/>
                    <a:gd name="T17" fmla="*/ 648 h 1319"/>
                    <a:gd name="T18" fmla="*/ 813 w 993"/>
                    <a:gd name="T19" fmla="*/ 719 h 1319"/>
                    <a:gd name="T20" fmla="*/ 784 w 993"/>
                    <a:gd name="T21" fmla="*/ 790 h 1319"/>
                    <a:gd name="T22" fmla="*/ 784 w 993"/>
                    <a:gd name="T23" fmla="*/ 832 h 1319"/>
                    <a:gd name="T24" fmla="*/ 770 w 993"/>
                    <a:gd name="T25" fmla="*/ 861 h 1319"/>
                    <a:gd name="T26" fmla="*/ 770 w 993"/>
                    <a:gd name="T27" fmla="*/ 889 h 1319"/>
                    <a:gd name="T28" fmla="*/ 756 w 993"/>
                    <a:gd name="T29" fmla="*/ 903 h 1319"/>
                    <a:gd name="T30" fmla="*/ 756 w 993"/>
                    <a:gd name="T31" fmla="*/ 932 h 1319"/>
                    <a:gd name="T32" fmla="*/ 742 w 993"/>
                    <a:gd name="T33" fmla="*/ 946 h 1319"/>
                    <a:gd name="T34" fmla="*/ 742 w 993"/>
                    <a:gd name="T35" fmla="*/ 960 h 1319"/>
                    <a:gd name="T36" fmla="*/ 742 w 993"/>
                    <a:gd name="T37" fmla="*/ 986 h 1319"/>
                    <a:gd name="T38" fmla="*/ 728 w 993"/>
                    <a:gd name="T39" fmla="*/ 1013 h 1319"/>
                    <a:gd name="T40" fmla="*/ 728 w 993"/>
                    <a:gd name="T41" fmla="*/ 1027 h 1319"/>
                    <a:gd name="T42" fmla="*/ 713 w 993"/>
                    <a:gd name="T43" fmla="*/ 1055 h 1319"/>
                    <a:gd name="T44" fmla="*/ 699 w 993"/>
                    <a:gd name="T45" fmla="*/ 1098 h 1319"/>
                    <a:gd name="T46" fmla="*/ 699 w 993"/>
                    <a:gd name="T47" fmla="*/ 1126 h 1319"/>
                    <a:gd name="T48" fmla="*/ 685 w 993"/>
                    <a:gd name="T49" fmla="*/ 1155 h 1319"/>
                    <a:gd name="T50" fmla="*/ 657 w 993"/>
                    <a:gd name="T51" fmla="*/ 1183 h 1319"/>
                    <a:gd name="T52" fmla="*/ 628 w 993"/>
                    <a:gd name="T53" fmla="*/ 1211 h 1319"/>
                    <a:gd name="T54" fmla="*/ 600 w 993"/>
                    <a:gd name="T55" fmla="*/ 1254 h 1319"/>
                    <a:gd name="T56" fmla="*/ 600 w 993"/>
                    <a:gd name="T57" fmla="*/ 1268 h 1319"/>
                    <a:gd name="T58" fmla="*/ 572 w 993"/>
                    <a:gd name="T59" fmla="*/ 1282 h 1319"/>
                    <a:gd name="T60" fmla="*/ 557 w 993"/>
                    <a:gd name="T61" fmla="*/ 1296 h 1319"/>
                    <a:gd name="T62" fmla="*/ 529 w 993"/>
                    <a:gd name="T63" fmla="*/ 1311 h 1319"/>
                    <a:gd name="T64" fmla="*/ 501 w 993"/>
                    <a:gd name="T65" fmla="*/ 1311 h 1319"/>
                    <a:gd name="T66" fmla="*/ 468 w 993"/>
                    <a:gd name="T67" fmla="*/ 1311 h 1319"/>
                    <a:gd name="T68" fmla="*/ 426 w 993"/>
                    <a:gd name="T69" fmla="*/ 1311 h 1319"/>
                    <a:gd name="T70" fmla="*/ 397 w 993"/>
                    <a:gd name="T71" fmla="*/ 1311 h 1319"/>
                    <a:gd name="T72" fmla="*/ 241 w 993"/>
                    <a:gd name="T73" fmla="*/ 1254 h 1319"/>
                    <a:gd name="T74" fmla="*/ 213 w 993"/>
                    <a:gd name="T75" fmla="*/ 1254 h 1319"/>
                    <a:gd name="T76" fmla="*/ 156 w 993"/>
                    <a:gd name="T77" fmla="*/ 1226 h 1319"/>
                    <a:gd name="T78" fmla="*/ 114 w 993"/>
                    <a:gd name="T79" fmla="*/ 1211 h 1319"/>
                    <a:gd name="T80" fmla="*/ 100 w 993"/>
                    <a:gd name="T81" fmla="*/ 1211 h 1319"/>
                    <a:gd name="T82" fmla="*/ 85 w 993"/>
                    <a:gd name="T83" fmla="*/ 1211 h 1319"/>
                    <a:gd name="T84" fmla="*/ 57 w 993"/>
                    <a:gd name="T85" fmla="*/ 1197 h 1319"/>
                    <a:gd name="T86" fmla="*/ 14 w 993"/>
                    <a:gd name="T87" fmla="*/ 1183 h 1319"/>
                    <a:gd name="T88" fmla="*/ 0 w 993"/>
                    <a:gd name="T89" fmla="*/ 1169 h 1319"/>
                    <a:gd name="T90" fmla="*/ 57 w 993"/>
                    <a:gd name="T91" fmla="*/ 1013 h 1319"/>
                    <a:gd name="T92" fmla="*/ 57 w 993"/>
                    <a:gd name="T93" fmla="*/ 974 h 1319"/>
                    <a:gd name="T94" fmla="*/ 128 w 993"/>
                    <a:gd name="T95" fmla="*/ 960 h 1319"/>
                    <a:gd name="T96" fmla="*/ 156 w 993"/>
                    <a:gd name="T97" fmla="*/ 747 h 1319"/>
                    <a:gd name="T98" fmla="*/ 170 w 993"/>
                    <a:gd name="T99" fmla="*/ 676 h 1319"/>
                    <a:gd name="T100" fmla="*/ 185 w 993"/>
                    <a:gd name="T101" fmla="*/ 464 h 1319"/>
                    <a:gd name="T102" fmla="*/ 284 w 993"/>
                    <a:gd name="T103" fmla="*/ 393 h 1319"/>
                    <a:gd name="T104" fmla="*/ 383 w 993"/>
                    <a:gd name="T105" fmla="*/ 407 h 1319"/>
                    <a:gd name="T106" fmla="*/ 440 w 993"/>
                    <a:gd name="T107" fmla="*/ 407 h 1319"/>
                    <a:gd name="T108" fmla="*/ 515 w 993"/>
                    <a:gd name="T109" fmla="*/ 198 h 1319"/>
                    <a:gd name="T110" fmla="*/ 543 w 993"/>
                    <a:gd name="T111" fmla="*/ 0 h 1319"/>
                    <a:gd name="T112" fmla="*/ 742 w 993"/>
                    <a:gd name="T113" fmla="*/ 28 h 1319"/>
                    <a:gd name="T114" fmla="*/ 813 w 993"/>
                    <a:gd name="T115" fmla="*/ 42 h 1319"/>
                    <a:gd name="T116" fmla="*/ 926 w 993"/>
                    <a:gd name="T117" fmla="*/ 56 h 1319"/>
                    <a:gd name="T118" fmla="*/ 983 w 993"/>
                    <a:gd name="T119" fmla="*/ 85 h 1319"/>
                    <a:gd name="T120" fmla="*/ 983 w 993"/>
                    <a:gd name="T121" fmla="*/ 113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38" name="Freeform 43"/>
                <p:cNvSpPr>
                  <a:spLocks/>
                </p:cNvSpPr>
                <p:nvPr/>
              </p:nvSpPr>
              <p:spPr bwMode="auto">
                <a:xfrm>
                  <a:off x="4638" y="1686"/>
                  <a:ext cx="1006" cy="1873"/>
                </a:xfrm>
                <a:custGeom>
                  <a:avLst/>
                  <a:gdLst>
                    <a:gd name="T0" fmla="*/ 780 w 1006"/>
                    <a:gd name="T1" fmla="*/ 639 h 1873"/>
                    <a:gd name="T2" fmla="*/ 808 w 1006"/>
                    <a:gd name="T3" fmla="*/ 695 h 1873"/>
                    <a:gd name="T4" fmla="*/ 865 w 1006"/>
                    <a:gd name="T5" fmla="*/ 752 h 1873"/>
                    <a:gd name="T6" fmla="*/ 936 w 1006"/>
                    <a:gd name="T7" fmla="*/ 866 h 1873"/>
                    <a:gd name="T8" fmla="*/ 992 w 1006"/>
                    <a:gd name="T9" fmla="*/ 951 h 1873"/>
                    <a:gd name="T10" fmla="*/ 978 w 1006"/>
                    <a:gd name="T11" fmla="*/ 1022 h 1873"/>
                    <a:gd name="T12" fmla="*/ 850 w 1006"/>
                    <a:gd name="T13" fmla="*/ 1107 h 1873"/>
                    <a:gd name="T14" fmla="*/ 850 w 1006"/>
                    <a:gd name="T15" fmla="*/ 1135 h 1873"/>
                    <a:gd name="T16" fmla="*/ 850 w 1006"/>
                    <a:gd name="T17" fmla="*/ 1192 h 1873"/>
                    <a:gd name="T18" fmla="*/ 865 w 1006"/>
                    <a:gd name="T19" fmla="*/ 1234 h 1873"/>
                    <a:gd name="T20" fmla="*/ 865 w 1006"/>
                    <a:gd name="T21" fmla="*/ 1277 h 1873"/>
                    <a:gd name="T22" fmla="*/ 850 w 1006"/>
                    <a:gd name="T23" fmla="*/ 1305 h 1873"/>
                    <a:gd name="T24" fmla="*/ 879 w 1006"/>
                    <a:gd name="T25" fmla="*/ 1362 h 1873"/>
                    <a:gd name="T26" fmla="*/ 865 w 1006"/>
                    <a:gd name="T27" fmla="*/ 1433 h 1873"/>
                    <a:gd name="T28" fmla="*/ 850 w 1006"/>
                    <a:gd name="T29" fmla="*/ 1518 h 1873"/>
                    <a:gd name="T30" fmla="*/ 808 w 1006"/>
                    <a:gd name="T31" fmla="*/ 1617 h 1873"/>
                    <a:gd name="T32" fmla="*/ 780 w 1006"/>
                    <a:gd name="T33" fmla="*/ 1646 h 1873"/>
                    <a:gd name="T34" fmla="*/ 780 w 1006"/>
                    <a:gd name="T35" fmla="*/ 1688 h 1873"/>
                    <a:gd name="T36" fmla="*/ 723 w 1006"/>
                    <a:gd name="T37" fmla="*/ 1717 h 1873"/>
                    <a:gd name="T38" fmla="*/ 666 w 1006"/>
                    <a:gd name="T39" fmla="*/ 1731 h 1873"/>
                    <a:gd name="T40" fmla="*/ 624 w 1006"/>
                    <a:gd name="T41" fmla="*/ 1745 h 1873"/>
                    <a:gd name="T42" fmla="*/ 567 w 1006"/>
                    <a:gd name="T43" fmla="*/ 1773 h 1873"/>
                    <a:gd name="T44" fmla="*/ 496 w 1006"/>
                    <a:gd name="T45" fmla="*/ 1816 h 1873"/>
                    <a:gd name="T46" fmla="*/ 425 w 1006"/>
                    <a:gd name="T47" fmla="*/ 1844 h 1873"/>
                    <a:gd name="T48" fmla="*/ 368 w 1006"/>
                    <a:gd name="T49" fmla="*/ 1873 h 1873"/>
                    <a:gd name="T50" fmla="*/ 326 w 1006"/>
                    <a:gd name="T51" fmla="*/ 1873 h 1873"/>
                    <a:gd name="T52" fmla="*/ 297 w 1006"/>
                    <a:gd name="T53" fmla="*/ 1858 h 1873"/>
                    <a:gd name="T54" fmla="*/ 269 w 1006"/>
                    <a:gd name="T55" fmla="*/ 1830 h 1873"/>
                    <a:gd name="T56" fmla="*/ 297 w 1006"/>
                    <a:gd name="T57" fmla="*/ 1802 h 1873"/>
                    <a:gd name="T58" fmla="*/ 340 w 1006"/>
                    <a:gd name="T59" fmla="*/ 1745 h 1873"/>
                    <a:gd name="T60" fmla="*/ 354 w 1006"/>
                    <a:gd name="T61" fmla="*/ 1688 h 1873"/>
                    <a:gd name="T62" fmla="*/ 368 w 1006"/>
                    <a:gd name="T63" fmla="*/ 1617 h 1873"/>
                    <a:gd name="T64" fmla="*/ 340 w 1006"/>
                    <a:gd name="T65" fmla="*/ 1546 h 1873"/>
                    <a:gd name="T66" fmla="*/ 312 w 1006"/>
                    <a:gd name="T67" fmla="*/ 1475 h 1873"/>
                    <a:gd name="T68" fmla="*/ 269 w 1006"/>
                    <a:gd name="T69" fmla="*/ 1405 h 1873"/>
                    <a:gd name="T70" fmla="*/ 226 w 1006"/>
                    <a:gd name="T71" fmla="*/ 1334 h 1873"/>
                    <a:gd name="T72" fmla="*/ 198 w 1006"/>
                    <a:gd name="T73" fmla="*/ 1291 h 1873"/>
                    <a:gd name="T74" fmla="*/ 184 w 1006"/>
                    <a:gd name="T75" fmla="*/ 1234 h 1873"/>
                    <a:gd name="T76" fmla="*/ 170 w 1006"/>
                    <a:gd name="T77" fmla="*/ 1178 h 1873"/>
                    <a:gd name="T78" fmla="*/ 198 w 1006"/>
                    <a:gd name="T79" fmla="*/ 1121 h 1873"/>
                    <a:gd name="T80" fmla="*/ 226 w 1006"/>
                    <a:gd name="T81" fmla="*/ 1064 h 1873"/>
                    <a:gd name="T82" fmla="*/ 297 w 1006"/>
                    <a:gd name="T83" fmla="*/ 993 h 1873"/>
                    <a:gd name="T84" fmla="*/ 312 w 1006"/>
                    <a:gd name="T85" fmla="*/ 894 h 1873"/>
                    <a:gd name="T86" fmla="*/ 312 w 1006"/>
                    <a:gd name="T87" fmla="*/ 795 h 1873"/>
                    <a:gd name="T88" fmla="*/ 283 w 1006"/>
                    <a:gd name="T89" fmla="*/ 752 h 1873"/>
                    <a:gd name="T90" fmla="*/ 226 w 1006"/>
                    <a:gd name="T91" fmla="*/ 653 h 1873"/>
                    <a:gd name="T92" fmla="*/ 127 w 1006"/>
                    <a:gd name="T93" fmla="*/ 610 h 1873"/>
                    <a:gd name="T94" fmla="*/ 85 w 1006"/>
                    <a:gd name="T95" fmla="*/ 582 h 1873"/>
                    <a:gd name="T96" fmla="*/ 42 w 1006"/>
                    <a:gd name="T97" fmla="*/ 539 h 1873"/>
                    <a:gd name="T98" fmla="*/ 184 w 1006"/>
                    <a:gd name="T99" fmla="*/ 270 h 1873"/>
                    <a:gd name="T100" fmla="*/ 255 w 1006"/>
                    <a:gd name="T101" fmla="*/ 156 h 1873"/>
                    <a:gd name="T102" fmla="*/ 312 w 1006"/>
                    <a:gd name="T103" fmla="*/ 85 h 1873"/>
                    <a:gd name="T104" fmla="*/ 368 w 1006"/>
                    <a:gd name="T105" fmla="*/ 43 h 1873"/>
                    <a:gd name="T106" fmla="*/ 453 w 1006"/>
                    <a:gd name="T107" fmla="*/ 0 h 1873"/>
                    <a:gd name="T108" fmla="*/ 510 w 1006"/>
                    <a:gd name="T109" fmla="*/ 128 h 1873"/>
                    <a:gd name="T110" fmla="*/ 553 w 1006"/>
                    <a:gd name="T111" fmla="*/ 199 h 1873"/>
                    <a:gd name="T112" fmla="*/ 595 w 1006"/>
                    <a:gd name="T113" fmla="*/ 327 h 1873"/>
                    <a:gd name="T114" fmla="*/ 624 w 1006"/>
                    <a:gd name="T115" fmla="*/ 383 h 1873"/>
                    <a:gd name="T116" fmla="*/ 666 w 1006"/>
                    <a:gd name="T117" fmla="*/ 454 h 1873"/>
                    <a:gd name="T118" fmla="*/ 680 w 1006"/>
                    <a:gd name="T119" fmla="*/ 497 h 1873"/>
                    <a:gd name="T120" fmla="*/ 709 w 1006"/>
                    <a:gd name="T121" fmla="*/ 539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blipFill dpi="0" rotWithShape="1">
                  <a:blip r:embed="rId3" cstate="print"/>
                  <a:srcRect/>
                  <a:tile tx="0" ty="0" sx="100000" sy="100000" flip="none" algn="tl"/>
                </a:blipFill>
                <a:ln w="0">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39" name="Freeform 42"/>
                <p:cNvSpPr>
                  <a:spLocks/>
                </p:cNvSpPr>
                <p:nvPr/>
              </p:nvSpPr>
              <p:spPr bwMode="auto">
                <a:xfrm>
                  <a:off x="4638" y="5489"/>
                  <a:ext cx="1248" cy="2454"/>
                </a:xfrm>
                <a:custGeom>
                  <a:avLst/>
                  <a:gdLst>
                    <a:gd name="T0" fmla="*/ 836 w 1248"/>
                    <a:gd name="T1" fmla="*/ 156 h 2454"/>
                    <a:gd name="T2" fmla="*/ 950 w 1248"/>
                    <a:gd name="T3" fmla="*/ 142 h 2454"/>
                    <a:gd name="T4" fmla="*/ 1148 w 1248"/>
                    <a:gd name="T5" fmla="*/ 185 h 2454"/>
                    <a:gd name="T6" fmla="*/ 1148 w 1248"/>
                    <a:gd name="T7" fmla="*/ 213 h 2454"/>
                    <a:gd name="T8" fmla="*/ 1162 w 1248"/>
                    <a:gd name="T9" fmla="*/ 284 h 2454"/>
                    <a:gd name="T10" fmla="*/ 1233 w 1248"/>
                    <a:gd name="T11" fmla="*/ 355 h 2454"/>
                    <a:gd name="T12" fmla="*/ 1106 w 1248"/>
                    <a:gd name="T13" fmla="*/ 681 h 2454"/>
                    <a:gd name="T14" fmla="*/ 992 w 1248"/>
                    <a:gd name="T15" fmla="*/ 1008 h 2454"/>
                    <a:gd name="T16" fmla="*/ 992 w 1248"/>
                    <a:gd name="T17" fmla="*/ 1277 h 2454"/>
                    <a:gd name="T18" fmla="*/ 992 w 1248"/>
                    <a:gd name="T19" fmla="*/ 1362 h 2454"/>
                    <a:gd name="T20" fmla="*/ 992 w 1248"/>
                    <a:gd name="T21" fmla="*/ 1476 h 2454"/>
                    <a:gd name="T22" fmla="*/ 1120 w 1248"/>
                    <a:gd name="T23" fmla="*/ 1561 h 2454"/>
                    <a:gd name="T24" fmla="*/ 1120 w 1248"/>
                    <a:gd name="T25" fmla="*/ 1646 h 2454"/>
                    <a:gd name="T26" fmla="*/ 1120 w 1248"/>
                    <a:gd name="T27" fmla="*/ 1802 h 2454"/>
                    <a:gd name="T28" fmla="*/ 1106 w 1248"/>
                    <a:gd name="T29" fmla="*/ 1915 h 2454"/>
                    <a:gd name="T30" fmla="*/ 1106 w 1248"/>
                    <a:gd name="T31" fmla="*/ 1972 h 2454"/>
                    <a:gd name="T32" fmla="*/ 1106 w 1248"/>
                    <a:gd name="T33" fmla="*/ 2000 h 2454"/>
                    <a:gd name="T34" fmla="*/ 992 w 1248"/>
                    <a:gd name="T35" fmla="*/ 2000 h 2454"/>
                    <a:gd name="T36" fmla="*/ 893 w 1248"/>
                    <a:gd name="T37" fmla="*/ 2015 h 2454"/>
                    <a:gd name="T38" fmla="*/ 780 w 1248"/>
                    <a:gd name="T39" fmla="*/ 2015 h 2454"/>
                    <a:gd name="T40" fmla="*/ 680 w 1248"/>
                    <a:gd name="T41" fmla="*/ 2029 h 2454"/>
                    <a:gd name="T42" fmla="*/ 638 w 1248"/>
                    <a:gd name="T43" fmla="*/ 2128 h 2454"/>
                    <a:gd name="T44" fmla="*/ 638 w 1248"/>
                    <a:gd name="T45" fmla="*/ 2185 h 2454"/>
                    <a:gd name="T46" fmla="*/ 595 w 1248"/>
                    <a:gd name="T47" fmla="*/ 2227 h 2454"/>
                    <a:gd name="T48" fmla="*/ 595 w 1248"/>
                    <a:gd name="T49" fmla="*/ 2270 h 2454"/>
                    <a:gd name="T50" fmla="*/ 609 w 1248"/>
                    <a:gd name="T51" fmla="*/ 2312 h 2454"/>
                    <a:gd name="T52" fmla="*/ 609 w 1248"/>
                    <a:gd name="T53" fmla="*/ 2355 h 2454"/>
                    <a:gd name="T54" fmla="*/ 624 w 1248"/>
                    <a:gd name="T55" fmla="*/ 2412 h 2454"/>
                    <a:gd name="T56" fmla="*/ 609 w 1248"/>
                    <a:gd name="T57" fmla="*/ 2412 h 2454"/>
                    <a:gd name="T58" fmla="*/ 609 w 1248"/>
                    <a:gd name="T59" fmla="*/ 2327 h 2454"/>
                    <a:gd name="T60" fmla="*/ 595 w 1248"/>
                    <a:gd name="T61" fmla="*/ 2242 h 2454"/>
                    <a:gd name="T62" fmla="*/ 567 w 1248"/>
                    <a:gd name="T63" fmla="*/ 2213 h 2454"/>
                    <a:gd name="T64" fmla="*/ 524 w 1248"/>
                    <a:gd name="T65" fmla="*/ 2199 h 2454"/>
                    <a:gd name="T66" fmla="*/ 468 w 1248"/>
                    <a:gd name="T67" fmla="*/ 2199 h 2454"/>
                    <a:gd name="T68" fmla="*/ 397 w 1248"/>
                    <a:gd name="T69" fmla="*/ 2171 h 2454"/>
                    <a:gd name="T70" fmla="*/ 326 w 1248"/>
                    <a:gd name="T71" fmla="*/ 2171 h 2454"/>
                    <a:gd name="T72" fmla="*/ 326 w 1248"/>
                    <a:gd name="T73" fmla="*/ 2142 h 2454"/>
                    <a:gd name="T74" fmla="*/ 326 w 1248"/>
                    <a:gd name="T75" fmla="*/ 2100 h 2454"/>
                    <a:gd name="T76" fmla="*/ 326 w 1248"/>
                    <a:gd name="T77" fmla="*/ 2057 h 2454"/>
                    <a:gd name="T78" fmla="*/ 340 w 1248"/>
                    <a:gd name="T79" fmla="*/ 2029 h 2454"/>
                    <a:gd name="T80" fmla="*/ 340 w 1248"/>
                    <a:gd name="T81" fmla="*/ 1944 h 2454"/>
                    <a:gd name="T82" fmla="*/ 326 w 1248"/>
                    <a:gd name="T83" fmla="*/ 1873 h 2454"/>
                    <a:gd name="T84" fmla="*/ 340 w 1248"/>
                    <a:gd name="T85" fmla="*/ 1759 h 2454"/>
                    <a:gd name="T86" fmla="*/ 340 w 1248"/>
                    <a:gd name="T87" fmla="*/ 1717 h 2454"/>
                    <a:gd name="T88" fmla="*/ 340 w 1248"/>
                    <a:gd name="T89" fmla="*/ 1660 h 2454"/>
                    <a:gd name="T90" fmla="*/ 340 w 1248"/>
                    <a:gd name="T91" fmla="*/ 1617 h 2454"/>
                    <a:gd name="T92" fmla="*/ 354 w 1248"/>
                    <a:gd name="T93" fmla="*/ 1589 h 2454"/>
                    <a:gd name="T94" fmla="*/ 241 w 1248"/>
                    <a:gd name="T95" fmla="*/ 1561 h 2454"/>
                    <a:gd name="T96" fmla="*/ 14 w 1248"/>
                    <a:gd name="T97" fmla="*/ 1518 h 2454"/>
                    <a:gd name="T98" fmla="*/ 56 w 1248"/>
                    <a:gd name="T99" fmla="*/ 1305 h 2454"/>
                    <a:gd name="T100" fmla="*/ 113 w 1248"/>
                    <a:gd name="T101" fmla="*/ 1206 h 2454"/>
                    <a:gd name="T102" fmla="*/ 141 w 1248"/>
                    <a:gd name="T103" fmla="*/ 1135 h 2454"/>
                    <a:gd name="T104" fmla="*/ 212 w 1248"/>
                    <a:gd name="T105" fmla="*/ 965 h 2454"/>
                    <a:gd name="T106" fmla="*/ 312 w 1248"/>
                    <a:gd name="T107" fmla="*/ 738 h 2454"/>
                    <a:gd name="T108" fmla="*/ 354 w 1248"/>
                    <a:gd name="T109" fmla="*/ 610 h 2454"/>
                    <a:gd name="T110" fmla="*/ 368 w 1248"/>
                    <a:gd name="T111" fmla="*/ 539 h 2454"/>
                    <a:gd name="T112" fmla="*/ 382 w 1248"/>
                    <a:gd name="T113" fmla="*/ 341 h 2454"/>
                    <a:gd name="T114" fmla="*/ 524 w 1248"/>
                    <a:gd name="T115" fmla="*/ 128 h 2454"/>
                    <a:gd name="T116" fmla="*/ 624 w 1248"/>
                    <a:gd name="T117" fmla="*/ 57 h 2454"/>
                    <a:gd name="T118" fmla="*/ 723 w 1248"/>
                    <a:gd name="T119" fmla="*/ 142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40" name="Freeform 41"/>
                <p:cNvSpPr>
                  <a:spLocks/>
                </p:cNvSpPr>
                <p:nvPr/>
              </p:nvSpPr>
              <p:spPr bwMode="auto">
                <a:xfrm>
                  <a:off x="5262" y="3773"/>
                  <a:ext cx="1205" cy="832"/>
                </a:xfrm>
                <a:custGeom>
                  <a:avLst/>
                  <a:gdLst>
                    <a:gd name="T0" fmla="*/ 723 w 1205"/>
                    <a:gd name="T1" fmla="*/ 85 h 865"/>
                    <a:gd name="T2" fmla="*/ 751 w 1205"/>
                    <a:gd name="T3" fmla="*/ 96 h 865"/>
                    <a:gd name="T4" fmla="*/ 822 w 1205"/>
                    <a:gd name="T5" fmla="*/ 96 h 865"/>
                    <a:gd name="T6" fmla="*/ 865 w 1205"/>
                    <a:gd name="T7" fmla="*/ 106 h 865"/>
                    <a:gd name="T8" fmla="*/ 936 w 1205"/>
                    <a:gd name="T9" fmla="*/ 127 h 865"/>
                    <a:gd name="T10" fmla="*/ 1021 w 1205"/>
                    <a:gd name="T11" fmla="*/ 148 h 865"/>
                    <a:gd name="T12" fmla="*/ 1205 w 1205"/>
                    <a:gd name="T13" fmla="*/ 190 h 865"/>
                    <a:gd name="T14" fmla="*/ 1191 w 1205"/>
                    <a:gd name="T15" fmla="*/ 233 h 865"/>
                    <a:gd name="T16" fmla="*/ 1205 w 1205"/>
                    <a:gd name="T17" fmla="*/ 244 h 865"/>
                    <a:gd name="T18" fmla="*/ 1205 w 1205"/>
                    <a:gd name="T19" fmla="*/ 265 h 865"/>
                    <a:gd name="T20" fmla="*/ 1191 w 1205"/>
                    <a:gd name="T21" fmla="*/ 297 h 865"/>
                    <a:gd name="T22" fmla="*/ 1177 w 1205"/>
                    <a:gd name="T23" fmla="*/ 328 h 865"/>
                    <a:gd name="T24" fmla="*/ 1163 w 1205"/>
                    <a:gd name="T25" fmla="*/ 361 h 865"/>
                    <a:gd name="T26" fmla="*/ 1163 w 1205"/>
                    <a:gd name="T27" fmla="*/ 424 h 865"/>
                    <a:gd name="T28" fmla="*/ 1163 w 1205"/>
                    <a:gd name="T29" fmla="*/ 455 h 865"/>
                    <a:gd name="T30" fmla="*/ 1148 w 1205"/>
                    <a:gd name="T31" fmla="*/ 477 h 865"/>
                    <a:gd name="T32" fmla="*/ 1134 w 1205"/>
                    <a:gd name="T33" fmla="*/ 520 h 865"/>
                    <a:gd name="T34" fmla="*/ 992 w 1205"/>
                    <a:gd name="T35" fmla="*/ 562 h 865"/>
                    <a:gd name="T36" fmla="*/ 950 w 1205"/>
                    <a:gd name="T37" fmla="*/ 645 h 865"/>
                    <a:gd name="T38" fmla="*/ 921 w 1205"/>
                    <a:gd name="T39" fmla="*/ 637 h 865"/>
                    <a:gd name="T40" fmla="*/ 893 w 1205"/>
                    <a:gd name="T41" fmla="*/ 637 h 865"/>
                    <a:gd name="T42" fmla="*/ 851 w 1205"/>
                    <a:gd name="T43" fmla="*/ 637 h 865"/>
                    <a:gd name="T44" fmla="*/ 822 w 1205"/>
                    <a:gd name="T45" fmla="*/ 637 h 865"/>
                    <a:gd name="T46" fmla="*/ 765 w 1205"/>
                    <a:gd name="T47" fmla="*/ 625 h 865"/>
                    <a:gd name="T48" fmla="*/ 737 w 1205"/>
                    <a:gd name="T49" fmla="*/ 625 h 865"/>
                    <a:gd name="T50" fmla="*/ 723 w 1205"/>
                    <a:gd name="T51" fmla="*/ 625 h 865"/>
                    <a:gd name="T52" fmla="*/ 680 w 1205"/>
                    <a:gd name="T53" fmla="*/ 625 h 865"/>
                    <a:gd name="T54" fmla="*/ 652 w 1205"/>
                    <a:gd name="T55" fmla="*/ 616 h 865"/>
                    <a:gd name="T56" fmla="*/ 581 w 1205"/>
                    <a:gd name="T57" fmla="*/ 616 h 865"/>
                    <a:gd name="T58" fmla="*/ 496 w 1205"/>
                    <a:gd name="T59" fmla="*/ 603 h 865"/>
                    <a:gd name="T60" fmla="*/ 468 w 1205"/>
                    <a:gd name="T61" fmla="*/ 603 h 865"/>
                    <a:gd name="T62" fmla="*/ 425 w 1205"/>
                    <a:gd name="T63" fmla="*/ 603 h 865"/>
                    <a:gd name="T64" fmla="*/ 397 w 1205"/>
                    <a:gd name="T65" fmla="*/ 603 h 865"/>
                    <a:gd name="T66" fmla="*/ 312 w 1205"/>
                    <a:gd name="T67" fmla="*/ 594 h 865"/>
                    <a:gd name="T68" fmla="*/ 283 w 1205"/>
                    <a:gd name="T69" fmla="*/ 594 h 865"/>
                    <a:gd name="T70" fmla="*/ 198 w 1205"/>
                    <a:gd name="T71" fmla="*/ 603 h 865"/>
                    <a:gd name="T72" fmla="*/ 113 w 1205"/>
                    <a:gd name="T73" fmla="*/ 603 h 865"/>
                    <a:gd name="T74" fmla="*/ 85 w 1205"/>
                    <a:gd name="T75" fmla="*/ 603 h 865"/>
                    <a:gd name="T76" fmla="*/ 70 w 1205"/>
                    <a:gd name="T77" fmla="*/ 603 h 865"/>
                    <a:gd name="T78" fmla="*/ 42 w 1205"/>
                    <a:gd name="T79" fmla="*/ 603 h 865"/>
                    <a:gd name="T80" fmla="*/ 14 w 1205"/>
                    <a:gd name="T81" fmla="*/ 603 h 865"/>
                    <a:gd name="T82" fmla="*/ 0 w 1205"/>
                    <a:gd name="T83" fmla="*/ 583 h 865"/>
                    <a:gd name="T84" fmla="*/ 28 w 1205"/>
                    <a:gd name="T85" fmla="*/ 541 h 865"/>
                    <a:gd name="T86" fmla="*/ 85 w 1205"/>
                    <a:gd name="T87" fmla="*/ 392 h 865"/>
                    <a:gd name="T88" fmla="*/ 99 w 1205"/>
                    <a:gd name="T89" fmla="*/ 339 h 865"/>
                    <a:gd name="T90" fmla="*/ 113 w 1205"/>
                    <a:gd name="T91" fmla="*/ 307 h 865"/>
                    <a:gd name="T92" fmla="*/ 141 w 1205"/>
                    <a:gd name="T93" fmla="*/ 213 h 865"/>
                    <a:gd name="T94" fmla="*/ 141 w 1205"/>
                    <a:gd name="T95" fmla="*/ 180 h 865"/>
                    <a:gd name="T96" fmla="*/ 141 w 1205"/>
                    <a:gd name="T97" fmla="*/ 148 h 865"/>
                    <a:gd name="T98" fmla="*/ 141 w 1205"/>
                    <a:gd name="T99" fmla="*/ 127 h 865"/>
                    <a:gd name="T100" fmla="*/ 141 w 1205"/>
                    <a:gd name="T101" fmla="*/ 85 h 865"/>
                    <a:gd name="T102" fmla="*/ 269 w 1205"/>
                    <a:gd name="T103" fmla="*/ 74 h 865"/>
                    <a:gd name="T104" fmla="*/ 354 w 1205"/>
                    <a:gd name="T105" fmla="*/ 74 h 865"/>
                    <a:gd name="T106" fmla="*/ 368 w 1205"/>
                    <a:gd name="T107" fmla="*/ 54 h 865"/>
                    <a:gd name="T108" fmla="*/ 368 w 1205"/>
                    <a:gd name="T109" fmla="*/ 13 h 865"/>
                    <a:gd name="T110" fmla="*/ 581 w 1205"/>
                    <a:gd name="T111" fmla="*/ 74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41" name="Freeform 40"/>
                <p:cNvSpPr>
                  <a:spLocks/>
                </p:cNvSpPr>
                <p:nvPr/>
              </p:nvSpPr>
              <p:spPr bwMode="auto">
                <a:xfrm>
                  <a:off x="4240" y="140"/>
                  <a:ext cx="2128" cy="2156"/>
                </a:xfrm>
                <a:custGeom>
                  <a:avLst/>
                  <a:gdLst>
                    <a:gd name="T0" fmla="*/ 1731 w 2128"/>
                    <a:gd name="T1" fmla="*/ 14 h 2156"/>
                    <a:gd name="T2" fmla="*/ 1787 w 2128"/>
                    <a:gd name="T3" fmla="*/ 71 h 2156"/>
                    <a:gd name="T4" fmla="*/ 1802 w 2128"/>
                    <a:gd name="T5" fmla="*/ 142 h 2156"/>
                    <a:gd name="T6" fmla="*/ 1802 w 2128"/>
                    <a:gd name="T7" fmla="*/ 213 h 2156"/>
                    <a:gd name="T8" fmla="*/ 1787 w 2128"/>
                    <a:gd name="T9" fmla="*/ 270 h 2156"/>
                    <a:gd name="T10" fmla="*/ 1773 w 2128"/>
                    <a:gd name="T11" fmla="*/ 369 h 2156"/>
                    <a:gd name="T12" fmla="*/ 1787 w 2128"/>
                    <a:gd name="T13" fmla="*/ 482 h 2156"/>
                    <a:gd name="T14" fmla="*/ 1958 w 2128"/>
                    <a:gd name="T15" fmla="*/ 553 h 2156"/>
                    <a:gd name="T16" fmla="*/ 1887 w 2128"/>
                    <a:gd name="T17" fmla="*/ 567 h 2156"/>
                    <a:gd name="T18" fmla="*/ 1943 w 2128"/>
                    <a:gd name="T19" fmla="*/ 596 h 2156"/>
                    <a:gd name="T20" fmla="*/ 1986 w 2128"/>
                    <a:gd name="T21" fmla="*/ 553 h 2156"/>
                    <a:gd name="T22" fmla="*/ 2071 w 2128"/>
                    <a:gd name="T23" fmla="*/ 582 h 2156"/>
                    <a:gd name="T24" fmla="*/ 2043 w 2128"/>
                    <a:gd name="T25" fmla="*/ 738 h 2156"/>
                    <a:gd name="T26" fmla="*/ 1986 w 2128"/>
                    <a:gd name="T27" fmla="*/ 908 h 2156"/>
                    <a:gd name="T28" fmla="*/ 1958 w 2128"/>
                    <a:gd name="T29" fmla="*/ 1106 h 2156"/>
                    <a:gd name="T30" fmla="*/ 1929 w 2128"/>
                    <a:gd name="T31" fmla="*/ 1291 h 2156"/>
                    <a:gd name="T32" fmla="*/ 1802 w 2128"/>
                    <a:gd name="T33" fmla="*/ 1418 h 2156"/>
                    <a:gd name="T34" fmla="*/ 1646 w 2128"/>
                    <a:gd name="T35" fmla="*/ 1504 h 2156"/>
                    <a:gd name="T36" fmla="*/ 1447 w 2128"/>
                    <a:gd name="T37" fmla="*/ 1560 h 2156"/>
                    <a:gd name="T38" fmla="*/ 1291 w 2128"/>
                    <a:gd name="T39" fmla="*/ 1574 h 2156"/>
                    <a:gd name="T40" fmla="*/ 1163 w 2128"/>
                    <a:gd name="T41" fmla="*/ 1574 h 2156"/>
                    <a:gd name="T42" fmla="*/ 965 w 2128"/>
                    <a:gd name="T43" fmla="*/ 1546 h 2156"/>
                    <a:gd name="T44" fmla="*/ 851 w 2128"/>
                    <a:gd name="T45" fmla="*/ 1560 h 2156"/>
                    <a:gd name="T46" fmla="*/ 752 w 2128"/>
                    <a:gd name="T47" fmla="*/ 1617 h 2156"/>
                    <a:gd name="T48" fmla="*/ 667 w 2128"/>
                    <a:gd name="T49" fmla="*/ 1688 h 2156"/>
                    <a:gd name="T50" fmla="*/ 582 w 2128"/>
                    <a:gd name="T51" fmla="*/ 1830 h 2156"/>
                    <a:gd name="T52" fmla="*/ 57 w 2128"/>
                    <a:gd name="T53" fmla="*/ 2156 h 2156"/>
                    <a:gd name="T54" fmla="*/ 43 w 2128"/>
                    <a:gd name="T55" fmla="*/ 1901 h 2156"/>
                    <a:gd name="T56" fmla="*/ 29 w 2128"/>
                    <a:gd name="T57" fmla="*/ 1844 h 2156"/>
                    <a:gd name="T58" fmla="*/ 0 w 2128"/>
                    <a:gd name="T59" fmla="*/ 1731 h 2156"/>
                    <a:gd name="T60" fmla="*/ 0 w 2128"/>
                    <a:gd name="T61" fmla="*/ 1617 h 2156"/>
                    <a:gd name="T62" fmla="*/ 15 w 2128"/>
                    <a:gd name="T63" fmla="*/ 1518 h 2156"/>
                    <a:gd name="T64" fmla="*/ 29 w 2128"/>
                    <a:gd name="T65" fmla="*/ 1475 h 2156"/>
                    <a:gd name="T66" fmla="*/ 57 w 2128"/>
                    <a:gd name="T67" fmla="*/ 1390 h 2156"/>
                    <a:gd name="T68" fmla="*/ 128 w 2128"/>
                    <a:gd name="T69" fmla="*/ 1248 h 2156"/>
                    <a:gd name="T70" fmla="*/ 128 w 2128"/>
                    <a:gd name="T71" fmla="*/ 1206 h 2156"/>
                    <a:gd name="T72" fmla="*/ 142 w 2128"/>
                    <a:gd name="T73" fmla="*/ 1149 h 2156"/>
                    <a:gd name="T74" fmla="*/ 156 w 2128"/>
                    <a:gd name="T75" fmla="*/ 1106 h 2156"/>
                    <a:gd name="T76" fmla="*/ 227 w 2128"/>
                    <a:gd name="T77" fmla="*/ 1064 h 2156"/>
                    <a:gd name="T78" fmla="*/ 369 w 2128"/>
                    <a:gd name="T79" fmla="*/ 950 h 2156"/>
                    <a:gd name="T80" fmla="*/ 511 w 2128"/>
                    <a:gd name="T81" fmla="*/ 851 h 2156"/>
                    <a:gd name="T82" fmla="*/ 624 w 2128"/>
                    <a:gd name="T83" fmla="*/ 851 h 2156"/>
                    <a:gd name="T84" fmla="*/ 681 w 2128"/>
                    <a:gd name="T85" fmla="*/ 865 h 2156"/>
                    <a:gd name="T86" fmla="*/ 752 w 2128"/>
                    <a:gd name="T87" fmla="*/ 879 h 2156"/>
                    <a:gd name="T88" fmla="*/ 809 w 2128"/>
                    <a:gd name="T89" fmla="*/ 908 h 2156"/>
                    <a:gd name="T90" fmla="*/ 866 w 2128"/>
                    <a:gd name="T91" fmla="*/ 908 h 2156"/>
                    <a:gd name="T92" fmla="*/ 951 w 2128"/>
                    <a:gd name="T93" fmla="*/ 879 h 2156"/>
                    <a:gd name="T94" fmla="*/ 993 w 2128"/>
                    <a:gd name="T95" fmla="*/ 851 h 2156"/>
                    <a:gd name="T96" fmla="*/ 1022 w 2128"/>
                    <a:gd name="T97" fmla="*/ 794 h 2156"/>
                    <a:gd name="T98" fmla="*/ 1064 w 2128"/>
                    <a:gd name="T99" fmla="*/ 766 h 2156"/>
                    <a:gd name="T100" fmla="*/ 1092 w 2128"/>
                    <a:gd name="T101" fmla="*/ 709 h 2156"/>
                    <a:gd name="T102" fmla="*/ 979 w 2128"/>
                    <a:gd name="T103" fmla="*/ 638 h 2156"/>
                    <a:gd name="T104" fmla="*/ 1064 w 2128"/>
                    <a:gd name="T105" fmla="*/ 539 h 2156"/>
                    <a:gd name="T106" fmla="*/ 1107 w 2128"/>
                    <a:gd name="T107" fmla="*/ 426 h 2156"/>
                    <a:gd name="T108" fmla="*/ 1192 w 2128"/>
                    <a:gd name="T109" fmla="*/ 383 h 2156"/>
                    <a:gd name="T110" fmla="*/ 1348 w 2128"/>
                    <a:gd name="T111" fmla="*/ 340 h 2156"/>
                    <a:gd name="T112" fmla="*/ 1404 w 2128"/>
                    <a:gd name="T113" fmla="*/ 284 h 2156"/>
                    <a:gd name="T114" fmla="*/ 1447 w 2128"/>
                    <a:gd name="T115" fmla="*/ 156 h 2156"/>
                    <a:gd name="T116" fmla="*/ 1518 w 2128"/>
                    <a:gd name="T117" fmla="*/ 57 h 2156"/>
                    <a:gd name="T118" fmla="*/ 1617 w 2128"/>
                    <a:gd name="T119" fmla="*/ 14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blipFill>
                  <a:blip r:embed="rId4" cstate="prin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42" name="Freeform 39"/>
                <p:cNvSpPr>
                  <a:spLocks/>
                </p:cNvSpPr>
                <p:nvPr/>
              </p:nvSpPr>
              <p:spPr bwMode="auto">
                <a:xfrm>
                  <a:off x="2779" y="2823"/>
                  <a:ext cx="1065" cy="1148"/>
                </a:xfrm>
                <a:custGeom>
                  <a:avLst/>
                  <a:gdLst>
                    <a:gd name="T0" fmla="*/ 614 w 1063"/>
                    <a:gd name="T1" fmla="*/ 212 h 1149"/>
                    <a:gd name="T2" fmla="*/ 642 w 1063"/>
                    <a:gd name="T3" fmla="*/ 227 h 1149"/>
                    <a:gd name="T4" fmla="*/ 656 w 1063"/>
                    <a:gd name="T5" fmla="*/ 241 h 1149"/>
                    <a:gd name="T6" fmla="*/ 770 w 1063"/>
                    <a:gd name="T7" fmla="*/ 297 h 1149"/>
                    <a:gd name="T8" fmla="*/ 830 w 1063"/>
                    <a:gd name="T9" fmla="*/ 283 h 1149"/>
                    <a:gd name="T10" fmla="*/ 901 w 1063"/>
                    <a:gd name="T11" fmla="*/ 241 h 1149"/>
                    <a:gd name="T12" fmla="*/ 958 w 1063"/>
                    <a:gd name="T13" fmla="*/ 198 h 1149"/>
                    <a:gd name="T14" fmla="*/ 1057 w 1063"/>
                    <a:gd name="T15" fmla="*/ 184 h 1149"/>
                    <a:gd name="T16" fmla="*/ 1057 w 1063"/>
                    <a:gd name="T17" fmla="*/ 198 h 1149"/>
                    <a:gd name="T18" fmla="*/ 1043 w 1063"/>
                    <a:gd name="T19" fmla="*/ 241 h 1149"/>
                    <a:gd name="T20" fmla="*/ 1029 w 1063"/>
                    <a:gd name="T21" fmla="*/ 283 h 1149"/>
                    <a:gd name="T22" fmla="*/ 1015 w 1063"/>
                    <a:gd name="T23" fmla="*/ 297 h 1149"/>
                    <a:gd name="T24" fmla="*/ 1015 w 1063"/>
                    <a:gd name="T25" fmla="*/ 340 h 1149"/>
                    <a:gd name="T26" fmla="*/ 1015 w 1063"/>
                    <a:gd name="T27" fmla="*/ 368 h 1149"/>
                    <a:gd name="T28" fmla="*/ 1029 w 1063"/>
                    <a:gd name="T29" fmla="*/ 397 h 1149"/>
                    <a:gd name="T30" fmla="*/ 1057 w 1063"/>
                    <a:gd name="T31" fmla="*/ 524 h 1149"/>
                    <a:gd name="T32" fmla="*/ 1071 w 1063"/>
                    <a:gd name="T33" fmla="*/ 567 h 1149"/>
                    <a:gd name="T34" fmla="*/ 1029 w 1063"/>
                    <a:gd name="T35" fmla="*/ 577 h 1149"/>
                    <a:gd name="T36" fmla="*/ 986 w 1063"/>
                    <a:gd name="T37" fmla="*/ 606 h 1149"/>
                    <a:gd name="T38" fmla="*/ 972 w 1063"/>
                    <a:gd name="T39" fmla="*/ 620 h 1149"/>
                    <a:gd name="T40" fmla="*/ 930 w 1063"/>
                    <a:gd name="T41" fmla="*/ 648 h 1149"/>
                    <a:gd name="T42" fmla="*/ 887 w 1063"/>
                    <a:gd name="T43" fmla="*/ 691 h 1149"/>
                    <a:gd name="T44" fmla="*/ 784 w 1063"/>
                    <a:gd name="T45" fmla="*/ 804 h 1149"/>
                    <a:gd name="T46" fmla="*/ 741 w 1063"/>
                    <a:gd name="T47" fmla="*/ 875 h 1149"/>
                    <a:gd name="T48" fmla="*/ 713 w 1063"/>
                    <a:gd name="T49" fmla="*/ 918 h 1149"/>
                    <a:gd name="T50" fmla="*/ 500 w 1063"/>
                    <a:gd name="T51" fmla="*/ 1088 h 1149"/>
                    <a:gd name="T52" fmla="*/ 372 w 1063"/>
                    <a:gd name="T53" fmla="*/ 1145 h 1149"/>
                    <a:gd name="T54" fmla="*/ 344 w 1063"/>
                    <a:gd name="T55" fmla="*/ 1088 h 1149"/>
                    <a:gd name="T56" fmla="*/ 255 w 1063"/>
                    <a:gd name="T57" fmla="*/ 974 h 1149"/>
                    <a:gd name="T58" fmla="*/ 241 w 1063"/>
                    <a:gd name="T59" fmla="*/ 946 h 1149"/>
                    <a:gd name="T60" fmla="*/ 241 w 1063"/>
                    <a:gd name="T61" fmla="*/ 946 h 1149"/>
                    <a:gd name="T62" fmla="*/ 241 w 1063"/>
                    <a:gd name="T63" fmla="*/ 932 h 1149"/>
                    <a:gd name="T64" fmla="*/ 227 w 1063"/>
                    <a:gd name="T65" fmla="*/ 918 h 1149"/>
                    <a:gd name="T66" fmla="*/ 227 w 1063"/>
                    <a:gd name="T67" fmla="*/ 918 h 1149"/>
                    <a:gd name="T68" fmla="*/ 212 w 1063"/>
                    <a:gd name="T69" fmla="*/ 903 h 1149"/>
                    <a:gd name="T70" fmla="*/ 170 w 1063"/>
                    <a:gd name="T71" fmla="*/ 875 h 1149"/>
                    <a:gd name="T72" fmla="*/ 113 w 1063"/>
                    <a:gd name="T73" fmla="*/ 875 h 1149"/>
                    <a:gd name="T74" fmla="*/ 71 w 1063"/>
                    <a:gd name="T75" fmla="*/ 861 h 1149"/>
                    <a:gd name="T76" fmla="*/ 14 w 1063"/>
                    <a:gd name="T77" fmla="*/ 847 h 1149"/>
                    <a:gd name="T78" fmla="*/ 14 w 1063"/>
                    <a:gd name="T79" fmla="*/ 818 h 1149"/>
                    <a:gd name="T80" fmla="*/ 28 w 1063"/>
                    <a:gd name="T81" fmla="*/ 762 h 1149"/>
                    <a:gd name="T82" fmla="*/ 71 w 1063"/>
                    <a:gd name="T83" fmla="*/ 634 h 1149"/>
                    <a:gd name="T84" fmla="*/ 56 w 1063"/>
                    <a:gd name="T85" fmla="*/ 577 h 1149"/>
                    <a:gd name="T86" fmla="*/ 28 w 1063"/>
                    <a:gd name="T87" fmla="*/ 496 h 1149"/>
                    <a:gd name="T88" fmla="*/ 28 w 1063"/>
                    <a:gd name="T89" fmla="*/ 482 h 1149"/>
                    <a:gd name="T90" fmla="*/ 56 w 1063"/>
                    <a:gd name="T91" fmla="*/ 454 h 1149"/>
                    <a:gd name="T92" fmla="*/ 85 w 1063"/>
                    <a:gd name="T93" fmla="*/ 425 h 1149"/>
                    <a:gd name="T94" fmla="*/ 42 w 1063"/>
                    <a:gd name="T95" fmla="*/ 354 h 1149"/>
                    <a:gd name="T96" fmla="*/ 28 w 1063"/>
                    <a:gd name="T97" fmla="*/ 283 h 1149"/>
                    <a:gd name="T98" fmla="*/ 156 w 1063"/>
                    <a:gd name="T99" fmla="*/ 198 h 1149"/>
                    <a:gd name="T100" fmla="*/ 227 w 1063"/>
                    <a:gd name="T101" fmla="*/ 141 h 1149"/>
                    <a:gd name="T102" fmla="*/ 372 w 1063"/>
                    <a:gd name="T103" fmla="*/ 42 h 1149"/>
                    <a:gd name="T104" fmla="*/ 443 w 1063"/>
                    <a:gd name="T105" fmla="*/ 0 h 1149"/>
                    <a:gd name="T106" fmla="*/ 500 w 1063"/>
                    <a:gd name="T107" fmla="*/ 71 h 1149"/>
                    <a:gd name="T108" fmla="*/ 528 w 1063"/>
                    <a:gd name="T109" fmla="*/ 113 h 1149"/>
                    <a:gd name="T110" fmla="*/ 543 w 1063"/>
                    <a:gd name="T111" fmla="*/ 127 h 1149"/>
                    <a:gd name="T112" fmla="*/ 571 w 1063"/>
                    <a:gd name="T113" fmla="*/ 156 h 1149"/>
                    <a:gd name="T114" fmla="*/ 571 w 1063"/>
                    <a:gd name="T115" fmla="*/ 156 h 1149"/>
                    <a:gd name="T116" fmla="*/ 585 w 1063"/>
                    <a:gd name="T117" fmla="*/ 184 h 1149"/>
                    <a:gd name="T118" fmla="*/ 614 w 1063"/>
                    <a:gd name="T119" fmla="*/ 212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blipFill>
                  <a:blip r:embed="rId3" cstate="prin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43" name="Freeform 38"/>
                <p:cNvSpPr>
                  <a:spLocks/>
                </p:cNvSpPr>
                <p:nvPr/>
              </p:nvSpPr>
              <p:spPr bwMode="auto">
                <a:xfrm>
                  <a:off x="5630" y="5490"/>
                  <a:ext cx="1702" cy="2539"/>
                </a:xfrm>
                <a:custGeom>
                  <a:avLst/>
                  <a:gdLst>
                    <a:gd name="T0" fmla="*/ 837 w 1702"/>
                    <a:gd name="T1" fmla="*/ 156 h 2539"/>
                    <a:gd name="T2" fmla="*/ 1177 w 1702"/>
                    <a:gd name="T3" fmla="*/ 468 h 2539"/>
                    <a:gd name="T4" fmla="*/ 1248 w 1702"/>
                    <a:gd name="T5" fmla="*/ 624 h 2539"/>
                    <a:gd name="T6" fmla="*/ 1305 w 1702"/>
                    <a:gd name="T7" fmla="*/ 737 h 2539"/>
                    <a:gd name="T8" fmla="*/ 1291 w 1702"/>
                    <a:gd name="T9" fmla="*/ 851 h 2539"/>
                    <a:gd name="T10" fmla="*/ 1277 w 1702"/>
                    <a:gd name="T11" fmla="*/ 1007 h 2539"/>
                    <a:gd name="T12" fmla="*/ 1277 w 1702"/>
                    <a:gd name="T13" fmla="*/ 1120 h 2539"/>
                    <a:gd name="T14" fmla="*/ 1206 w 1702"/>
                    <a:gd name="T15" fmla="*/ 1134 h 2539"/>
                    <a:gd name="T16" fmla="*/ 1135 w 1702"/>
                    <a:gd name="T17" fmla="*/ 1106 h 2539"/>
                    <a:gd name="T18" fmla="*/ 1021 w 1702"/>
                    <a:gd name="T19" fmla="*/ 1063 h 2539"/>
                    <a:gd name="T20" fmla="*/ 979 w 1702"/>
                    <a:gd name="T21" fmla="*/ 1035 h 2539"/>
                    <a:gd name="T22" fmla="*/ 851 w 1702"/>
                    <a:gd name="T23" fmla="*/ 1021 h 2539"/>
                    <a:gd name="T24" fmla="*/ 823 w 1702"/>
                    <a:gd name="T25" fmla="*/ 964 h 2539"/>
                    <a:gd name="T26" fmla="*/ 780 w 1702"/>
                    <a:gd name="T27" fmla="*/ 993 h 2539"/>
                    <a:gd name="T28" fmla="*/ 780 w 1702"/>
                    <a:gd name="T29" fmla="*/ 1177 h 2539"/>
                    <a:gd name="T30" fmla="*/ 851 w 1702"/>
                    <a:gd name="T31" fmla="*/ 1234 h 2539"/>
                    <a:gd name="T32" fmla="*/ 993 w 1702"/>
                    <a:gd name="T33" fmla="*/ 1262 h 2539"/>
                    <a:gd name="T34" fmla="*/ 1121 w 1702"/>
                    <a:gd name="T35" fmla="*/ 1361 h 2539"/>
                    <a:gd name="T36" fmla="*/ 1234 w 1702"/>
                    <a:gd name="T37" fmla="*/ 1347 h 2539"/>
                    <a:gd name="T38" fmla="*/ 1206 w 1702"/>
                    <a:gd name="T39" fmla="*/ 1248 h 2539"/>
                    <a:gd name="T40" fmla="*/ 1206 w 1702"/>
                    <a:gd name="T41" fmla="*/ 1205 h 2539"/>
                    <a:gd name="T42" fmla="*/ 1234 w 1702"/>
                    <a:gd name="T43" fmla="*/ 1276 h 2539"/>
                    <a:gd name="T44" fmla="*/ 1319 w 1702"/>
                    <a:gd name="T45" fmla="*/ 1319 h 2539"/>
                    <a:gd name="T46" fmla="*/ 1319 w 1702"/>
                    <a:gd name="T47" fmla="*/ 1361 h 2539"/>
                    <a:gd name="T48" fmla="*/ 1433 w 1702"/>
                    <a:gd name="T49" fmla="*/ 1446 h 2539"/>
                    <a:gd name="T50" fmla="*/ 1532 w 1702"/>
                    <a:gd name="T51" fmla="*/ 1461 h 2539"/>
                    <a:gd name="T52" fmla="*/ 1589 w 1702"/>
                    <a:gd name="T53" fmla="*/ 1532 h 2539"/>
                    <a:gd name="T54" fmla="*/ 1688 w 1702"/>
                    <a:gd name="T55" fmla="*/ 1546 h 2539"/>
                    <a:gd name="T56" fmla="*/ 1688 w 1702"/>
                    <a:gd name="T57" fmla="*/ 1602 h 2539"/>
                    <a:gd name="T58" fmla="*/ 1702 w 1702"/>
                    <a:gd name="T59" fmla="*/ 1688 h 2539"/>
                    <a:gd name="T60" fmla="*/ 1631 w 1702"/>
                    <a:gd name="T61" fmla="*/ 1773 h 2539"/>
                    <a:gd name="T62" fmla="*/ 1575 w 1702"/>
                    <a:gd name="T63" fmla="*/ 1844 h 2539"/>
                    <a:gd name="T64" fmla="*/ 1433 w 1702"/>
                    <a:gd name="T65" fmla="*/ 1929 h 2539"/>
                    <a:gd name="T66" fmla="*/ 1433 w 1702"/>
                    <a:gd name="T67" fmla="*/ 2085 h 2539"/>
                    <a:gd name="T68" fmla="*/ 1433 w 1702"/>
                    <a:gd name="T69" fmla="*/ 2212 h 2539"/>
                    <a:gd name="T70" fmla="*/ 1333 w 1702"/>
                    <a:gd name="T71" fmla="*/ 2269 h 2539"/>
                    <a:gd name="T72" fmla="*/ 1121 w 1702"/>
                    <a:gd name="T73" fmla="*/ 2227 h 2539"/>
                    <a:gd name="T74" fmla="*/ 1135 w 1702"/>
                    <a:gd name="T75" fmla="*/ 2297 h 2539"/>
                    <a:gd name="T76" fmla="*/ 1078 w 1702"/>
                    <a:gd name="T77" fmla="*/ 2368 h 2539"/>
                    <a:gd name="T78" fmla="*/ 1107 w 1702"/>
                    <a:gd name="T79" fmla="*/ 2454 h 2539"/>
                    <a:gd name="T80" fmla="*/ 1050 w 1702"/>
                    <a:gd name="T81" fmla="*/ 2524 h 2539"/>
                    <a:gd name="T82" fmla="*/ 1050 w 1702"/>
                    <a:gd name="T83" fmla="*/ 2397 h 2539"/>
                    <a:gd name="T84" fmla="*/ 993 w 1702"/>
                    <a:gd name="T85" fmla="*/ 2326 h 2539"/>
                    <a:gd name="T86" fmla="*/ 951 w 1702"/>
                    <a:gd name="T87" fmla="*/ 2241 h 2539"/>
                    <a:gd name="T88" fmla="*/ 851 w 1702"/>
                    <a:gd name="T89" fmla="*/ 2184 h 2539"/>
                    <a:gd name="T90" fmla="*/ 752 w 1702"/>
                    <a:gd name="T91" fmla="*/ 2184 h 2539"/>
                    <a:gd name="T92" fmla="*/ 624 w 1702"/>
                    <a:gd name="T93" fmla="*/ 2184 h 2539"/>
                    <a:gd name="T94" fmla="*/ 497 w 1702"/>
                    <a:gd name="T95" fmla="*/ 2184 h 2539"/>
                    <a:gd name="T96" fmla="*/ 355 w 1702"/>
                    <a:gd name="T97" fmla="*/ 2184 h 2539"/>
                    <a:gd name="T98" fmla="*/ 298 w 1702"/>
                    <a:gd name="T99" fmla="*/ 2170 h 2539"/>
                    <a:gd name="T100" fmla="*/ 185 w 1702"/>
                    <a:gd name="T101" fmla="*/ 2170 h 2539"/>
                    <a:gd name="T102" fmla="*/ 114 w 1702"/>
                    <a:gd name="T103" fmla="*/ 2099 h 2539"/>
                    <a:gd name="T104" fmla="*/ 114 w 1702"/>
                    <a:gd name="T105" fmla="*/ 1985 h 2539"/>
                    <a:gd name="T106" fmla="*/ 114 w 1702"/>
                    <a:gd name="T107" fmla="*/ 1900 h 2539"/>
                    <a:gd name="T108" fmla="*/ 128 w 1702"/>
                    <a:gd name="T109" fmla="*/ 1631 h 2539"/>
                    <a:gd name="T110" fmla="*/ 0 w 1702"/>
                    <a:gd name="T111" fmla="*/ 1461 h 2539"/>
                    <a:gd name="T112" fmla="*/ 0 w 1702"/>
                    <a:gd name="T113" fmla="*/ 1276 h 2539"/>
                    <a:gd name="T114" fmla="*/ 114 w 1702"/>
                    <a:gd name="T115" fmla="*/ 794 h 2539"/>
                    <a:gd name="T116" fmla="*/ 327 w 1702"/>
                    <a:gd name="T117" fmla="*/ 411 h 2539"/>
                    <a:gd name="T118" fmla="*/ 483 w 1702"/>
                    <a:gd name="T119" fmla="*/ 496 h 2539"/>
                    <a:gd name="T120" fmla="*/ 454 w 1702"/>
                    <a:gd name="T121" fmla="*/ 411 h 2539"/>
                    <a:gd name="T122" fmla="*/ 454 w 1702"/>
                    <a:gd name="T123" fmla="*/ 297 h 2539"/>
                    <a:gd name="T124" fmla="*/ 497 w 1702"/>
                    <a:gd name="T125" fmla="*/ 71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44" name="Freeform 37"/>
                <p:cNvSpPr>
                  <a:spLocks/>
                </p:cNvSpPr>
                <p:nvPr/>
              </p:nvSpPr>
              <p:spPr bwMode="auto">
                <a:xfrm>
                  <a:off x="3219" y="2155"/>
                  <a:ext cx="1787" cy="1659"/>
                </a:xfrm>
                <a:custGeom>
                  <a:avLst/>
                  <a:gdLst>
                    <a:gd name="T0" fmla="*/ 1504 w 1787"/>
                    <a:gd name="T1" fmla="*/ 85 h 1659"/>
                    <a:gd name="T2" fmla="*/ 1546 w 1787"/>
                    <a:gd name="T3" fmla="*/ 99 h 1659"/>
                    <a:gd name="T4" fmla="*/ 1631 w 1787"/>
                    <a:gd name="T5" fmla="*/ 156 h 1659"/>
                    <a:gd name="T6" fmla="*/ 1702 w 1787"/>
                    <a:gd name="T7" fmla="*/ 255 h 1659"/>
                    <a:gd name="T8" fmla="*/ 1731 w 1787"/>
                    <a:gd name="T9" fmla="*/ 298 h 1659"/>
                    <a:gd name="T10" fmla="*/ 1731 w 1787"/>
                    <a:gd name="T11" fmla="*/ 397 h 1659"/>
                    <a:gd name="T12" fmla="*/ 1716 w 1787"/>
                    <a:gd name="T13" fmla="*/ 482 h 1659"/>
                    <a:gd name="T14" fmla="*/ 1645 w 1787"/>
                    <a:gd name="T15" fmla="*/ 567 h 1659"/>
                    <a:gd name="T16" fmla="*/ 1617 w 1787"/>
                    <a:gd name="T17" fmla="*/ 610 h 1659"/>
                    <a:gd name="T18" fmla="*/ 1589 w 1787"/>
                    <a:gd name="T19" fmla="*/ 681 h 1659"/>
                    <a:gd name="T20" fmla="*/ 1603 w 1787"/>
                    <a:gd name="T21" fmla="*/ 737 h 1659"/>
                    <a:gd name="T22" fmla="*/ 1617 w 1787"/>
                    <a:gd name="T23" fmla="*/ 794 h 1659"/>
                    <a:gd name="T24" fmla="*/ 1645 w 1787"/>
                    <a:gd name="T25" fmla="*/ 837 h 1659"/>
                    <a:gd name="T26" fmla="*/ 1688 w 1787"/>
                    <a:gd name="T27" fmla="*/ 908 h 1659"/>
                    <a:gd name="T28" fmla="*/ 1731 w 1787"/>
                    <a:gd name="T29" fmla="*/ 964 h 1659"/>
                    <a:gd name="T30" fmla="*/ 1759 w 1787"/>
                    <a:gd name="T31" fmla="*/ 1035 h 1659"/>
                    <a:gd name="T32" fmla="*/ 1773 w 1787"/>
                    <a:gd name="T33" fmla="*/ 1106 h 1659"/>
                    <a:gd name="T34" fmla="*/ 1773 w 1787"/>
                    <a:gd name="T35" fmla="*/ 1177 h 1659"/>
                    <a:gd name="T36" fmla="*/ 1759 w 1787"/>
                    <a:gd name="T37" fmla="*/ 1248 h 1659"/>
                    <a:gd name="T38" fmla="*/ 1716 w 1787"/>
                    <a:gd name="T39" fmla="*/ 1305 h 1659"/>
                    <a:gd name="T40" fmla="*/ 1702 w 1787"/>
                    <a:gd name="T41" fmla="*/ 1333 h 1659"/>
                    <a:gd name="T42" fmla="*/ 1674 w 1787"/>
                    <a:gd name="T43" fmla="*/ 1347 h 1659"/>
                    <a:gd name="T44" fmla="*/ 1575 w 1787"/>
                    <a:gd name="T45" fmla="*/ 1376 h 1659"/>
                    <a:gd name="T46" fmla="*/ 1419 w 1787"/>
                    <a:gd name="T47" fmla="*/ 1376 h 1659"/>
                    <a:gd name="T48" fmla="*/ 1305 w 1787"/>
                    <a:gd name="T49" fmla="*/ 1376 h 1659"/>
                    <a:gd name="T50" fmla="*/ 1263 w 1787"/>
                    <a:gd name="T51" fmla="*/ 1347 h 1659"/>
                    <a:gd name="T52" fmla="*/ 1177 w 1787"/>
                    <a:gd name="T53" fmla="*/ 1319 h 1659"/>
                    <a:gd name="T54" fmla="*/ 1078 w 1787"/>
                    <a:gd name="T55" fmla="*/ 1305 h 1659"/>
                    <a:gd name="T56" fmla="*/ 979 w 1787"/>
                    <a:gd name="T57" fmla="*/ 1291 h 1659"/>
                    <a:gd name="T58" fmla="*/ 865 w 1787"/>
                    <a:gd name="T59" fmla="*/ 1291 h 1659"/>
                    <a:gd name="T60" fmla="*/ 795 w 1787"/>
                    <a:gd name="T61" fmla="*/ 1305 h 1659"/>
                    <a:gd name="T62" fmla="*/ 752 w 1787"/>
                    <a:gd name="T63" fmla="*/ 1305 h 1659"/>
                    <a:gd name="T64" fmla="*/ 681 w 1787"/>
                    <a:gd name="T65" fmla="*/ 1361 h 1659"/>
                    <a:gd name="T66" fmla="*/ 610 w 1787"/>
                    <a:gd name="T67" fmla="*/ 1432 h 1659"/>
                    <a:gd name="T68" fmla="*/ 397 w 1787"/>
                    <a:gd name="T69" fmla="*/ 1574 h 1659"/>
                    <a:gd name="T70" fmla="*/ 327 w 1787"/>
                    <a:gd name="T71" fmla="*/ 1631 h 1659"/>
                    <a:gd name="T72" fmla="*/ 298 w 1787"/>
                    <a:gd name="T73" fmla="*/ 1560 h 1659"/>
                    <a:gd name="T74" fmla="*/ 426 w 1787"/>
                    <a:gd name="T75" fmla="*/ 1376 h 1659"/>
                    <a:gd name="T76" fmla="*/ 483 w 1787"/>
                    <a:gd name="T77" fmla="*/ 1319 h 1659"/>
                    <a:gd name="T78" fmla="*/ 539 w 1787"/>
                    <a:gd name="T79" fmla="*/ 1291 h 1659"/>
                    <a:gd name="T80" fmla="*/ 596 w 1787"/>
                    <a:gd name="T81" fmla="*/ 1262 h 1659"/>
                    <a:gd name="T82" fmla="*/ 596 w 1787"/>
                    <a:gd name="T83" fmla="*/ 1120 h 1659"/>
                    <a:gd name="T84" fmla="*/ 568 w 1787"/>
                    <a:gd name="T85" fmla="*/ 1049 h 1659"/>
                    <a:gd name="T86" fmla="*/ 582 w 1787"/>
                    <a:gd name="T87" fmla="*/ 964 h 1659"/>
                    <a:gd name="T88" fmla="*/ 596 w 1787"/>
                    <a:gd name="T89" fmla="*/ 922 h 1659"/>
                    <a:gd name="T90" fmla="*/ 596 w 1787"/>
                    <a:gd name="T91" fmla="*/ 865 h 1659"/>
                    <a:gd name="T92" fmla="*/ 483 w 1787"/>
                    <a:gd name="T93" fmla="*/ 922 h 1659"/>
                    <a:gd name="T94" fmla="*/ 369 w 1787"/>
                    <a:gd name="T95" fmla="*/ 978 h 1659"/>
                    <a:gd name="T96" fmla="*/ 227 w 1787"/>
                    <a:gd name="T97" fmla="*/ 922 h 1659"/>
                    <a:gd name="T98" fmla="*/ 185 w 1787"/>
                    <a:gd name="T99" fmla="*/ 893 h 1659"/>
                    <a:gd name="T100" fmla="*/ 142 w 1787"/>
                    <a:gd name="T101" fmla="*/ 865 h 1659"/>
                    <a:gd name="T102" fmla="*/ 128 w 1787"/>
                    <a:gd name="T103" fmla="*/ 837 h 1659"/>
                    <a:gd name="T104" fmla="*/ 85 w 1787"/>
                    <a:gd name="T105" fmla="*/ 794 h 1659"/>
                    <a:gd name="T106" fmla="*/ 29 w 1787"/>
                    <a:gd name="T107" fmla="*/ 709 h 1659"/>
                    <a:gd name="T108" fmla="*/ 199 w 1787"/>
                    <a:gd name="T109" fmla="*/ 525 h 1659"/>
                    <a:gd name="T110" fmla="*/ 397 w 1787"/>
                    <a:gd name="T111" fmla="*/ 383 h 1659"/>
                    <a:gd name="T112" fmla="*/ 468 w 1787"/>
                    <a:gd name="T113" fmla="*/ 340 h 1659"/>
                    <a:gd name="T114" fmla="*/ 639 w 1787"/>
                    <a:gd name="T115" fmla="*/ 213 h 1659"/>
                    <a:gd name="T116" fmla="*/ 766 w 1787"/>
                    <a:gd name="T117" fmla="*/ 142 h 1659"/>
                    <a:gd name="T118" fmla="*/ 837 w 1787"/>
                    <a:gd name="T119" fmla="*/ 113 h 1659"/>
                    <a:gd name="T120" fmla="*/ 922 w 1787"/>
                    <a:gd name="T121" fmla="*/ 99 h 1659"/>
                    <a:gd name="T122" fmla="*/ 1064 w 1787"/>
                    <a:gd name="T123" fmla="*/ 99 h 1659"/>
                    <a:gd name="T124" fmla="*/ 1348 w 1787"/>
                    <a:gd name="T125" fmla="*/ 28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45" name="Freeform 36"/>
                <p:cNvSpPr>
                  <a:spLocks/>
                </p:cNvSpPr>
                <p:nvPr/>
              </p:nvSpPr>
              <p:spPr bwMode="auto">
                <a:xfrm>
                  <a:off x="2200" y="878"/>
                  <a:ext cx="2227" cy="1972"/>
                </a:xfrm>
                <a:custGeom>
                  <a:avLst/>
                  <a:gdLst>
                    <a:gd name="T0" fmla="*/ 1830 w 2227"/>
                    <a:gd name="T1" fmla="*/ 28 h 1972"/>
                    <a:gd name="T2" fmla="*/ 1900 w 2227"/>
                    <a:gd name="T3" fmla="*/ 43 h 1972"/>
                    <a:gd name="T4" fmla="*/ 1986 w 2227"/>
                    <a:gd name="T5" fmla="*/ 71 h 1972"/>
                    <a:gd name="T6" fmla="*/ 1971 w 2227"/>
                    <a:gd name="T7" fmla="*/ 128 h 1972"/>
                    <a:gd name="T8" fmla="*/ 2212 w 2227"/>
                    <a:gd name="T9" fmla="*/ 298 h 1972"/>
                    <a:gd name="T10" fmla="*/ 2212 w 2227"/>
                    <a:gd name="T11" fmla="*/ 340 h 1972"/>
                    <a:gd name="T12" fmla="*/ 2198 w 2227"/>
                    <a:gd name="T13" fmla="*/ 383 h 1972"/>
                    <a:gd name="T14" fmla="*/ 2184 w 2227"/>
                    <a:gd name="T15" fmla="*/ 440 h 1972"/>
                    <a:gd name="T16" fmla="*/ 2184 w 2227"/>
                    <a:gd name="T17" fmla="*/ 482 h 1972"/>
                    <a:gd name="T18" fmla="*/ 2127 w 2227"/>
                    <a:gd name="T19" fmla="*/ 582 h 1972"/>
                    <a:gd name="T20" fmla="*/ 2085 w 2227"/>
                    <a:gd name="T21" fmla="*/ 695 h 1972"/>
                    <a:gd name="T22" fmla="*/ 2085 w 2227"/>
                    <a:gd name="T23" fmla="*/ 738 h 1972"/>
                    <a:gd name="T24" fmla="*/ 2071 w 2227"/>
                    <a:gd name="T25" fmla="*/ 794 h 1972"/>
                    <a:gd name="T26" fmla="*/ 2056 w 2227"/>
                    <a:gd name="T27" fmla="*/ 908 h 1972"/>
                    <a:gd name="T28" fmla="*/ 2071 w 2227"/>
                    <a:gd name="T29" fmla="*/ 1035 h 1972"/>
                    <a:gd name="T30" fmla="*/ 2099 w 2227"/>
                    <a:gd name="T31" fmla="*/ 1106 h 1972"/>
                    <a:gd name="T32" fmla="*/ 2113 w 2227"/>
                    <a:gd name="T33" fmla="*/ 1234 h 1972"/>
                    <a:gd name="T34" fmla="*/ 2099 w 2227"/>
                    <a:gd name="T35" fmla="*/ 1390 h 1972"/>
                    <a:gd name="T36" fmla="*/ 1915 w 2227"/>
                    <a:gd name="T37" fmla="*/ 1390 h 1972"/>
                    <a:gd name="T38" fmla="*/ 1844 w 2227"/>
                    <a:gd name="T39" fmla="*/ 1404 h 1972"/>
                    <a:gd name="T40" fmla="*/ 1674 w 2227"/>
                    <a:gd name="T41" fmla="*/ 1504 h 1972"/>
                    <a:gd name="T42" fmla="*/ 1489 w 2227"/>
                    <a:gd name="T43" fmla="*/ 1631 h 1972"/>
                    <a:gd name="T44" fmla="*/ 1362 w 2227"/>
                    <a:gd name="T45" fmla="*/ 1716 h 1972"/>
                    <a:gd name="T46" fmla="*/ 1021 w 2227"/>
                    <a:gd name="T47" fmla="*/ 1972 h 1972"/>
                    <a:gd name="T48" fmla="*/ 922 w 2227"/>
                    <a:gd name="T49" fmla="*/ 1816 h 1972"/>
                    <a:gd name="T50" fmla="*/ 837 w 2227"/>
                    <a:gd name="T51" fmla="*/ 1702 h 1972"/>
                    <a:gd name="T52" fmla="*/ 794 w 2227"/>
                    <a:gd name="T53" fmla="*/ 1645 h 1972"/>
                    <a:gd name="T54" fmla="*/ 723 w 2227"/>
                    <a:gd name="T55" fmla="*/ 1532 h 1972"/>
                    <a:gd name="T56" fmla="*/ 667 w 2227"/>
                    <a:gd name="T57" fmla="*/ 1461 h 1972"/>
                    <a:gd name="T58" fmla="*/ 610 w 2227"/>
                    <a:gd name="T59" fmla="*/ 1376 h 1972"/>
                    <a:gd name="T60" fmla="*/ 539 w 2227"/>
                    <a:gd name="T61" fmla="*/ 1291 h 1972"/>
                    <a:gd name="T62" fmla="*/ 482 w 2227"/>
                    <a:gd name="T63" fmla="*/ 1220 h 1972"/>
                    <a:gd name="T64" fmla="*/ 426 w 2227"/>
                    <a:gd name="T65" fmla="*/ 1149 h 1972"/>
                    <a:gd name="T66" fmla="*/ 397 w 2227"/>
                    <a:gd name="T67" fmla="*/ 1121 h 1972"/>
                    <a:gd name="T68" fmla="*/ 326 w 2227"/>
                    <a:gd name="T69" fmla="*/ 1064 h 1972"/>
                    <a:gd name="T70" fmla="*/ 270 w 2227"/>
                    <a:gd name="T71" fmla="*/ 1035 h 1972"/>
                    <a:gd name="T72" fmla="*/ 213 w 2227"/>
                    <a:gd name="T73" fmla="*/ 1021 h 1972"/>
                    <a:gd name="T74" fmla="*/ 0 w 2227"/>
                    <a:gd name="T75" fmla="*/ 950 h 1972"/>
                    <a:gd name="T76" fmla="*/ 28 w 2227"/>
                    <a:gd name="T77" fmla="*/ 865 h 1972"/>
                    <a:gd name="T78" fmla="*/ 71 w 2227"/>
                    <a:gd name="T79" fmla="*/ 794 h 1972"/>
                    <a:gd name="T80" fmla="*/ 99 w 2227"/>
                    <a:gd name="T81" fmla="*/ 752 h 1972"/>
                    <a:gd name="T82" fmla="*/ 156 w 2227"/>
                    <a:gd name="T83" fmla="*/ 738 h 1972"/>
                    <a:gd name="T84" fmla="*/ 355 w 2227"/>
                    <a:gd name="T85" fmla="*/ 738 h 1972"/>
                    <a:gd name="T86" fmla="*/ 482 w 2227"/>
                    <a:gd name="T87" fmla="*/ 780 h 1972"/>
                    <a:gd name="T88" fmla="*/ 567 w 2227"/>
                    <a:gd name="T89" fmla="*/ 808 h 1972"/>
                    <a:gd name="T90" fmla="*/ 681 w 2227"/>
                    <a:gd name="T91" fmla="*/ 851 h 1972"/>
                    <a:gd name="T92" fmla="*/ 738 w 2227"/>
                    <a:gd name="T93" fmla="*/ 908 h 1972"/>
                    <a:gd name="T94" fmla="*/ 808 w 2227"/>
                    <a:gd name="T95" fmla="*/ 908 h 1972"/>
                    <a:gd name="T96" fmla="*/ 908 w 2227"/>
                    <a:gd name="T97" fmla="*/ 851 h 1972"/>
                    <a:gd name="T98" fmla="*/ 979 w 2227"/>
                    <a:gd name="T99" fmla="*/ 780 h 1972"/>
                    <a:gd name="T100" fmla="*/ 1064 w 2227"/>
                    <a:gd name="T101" fmla="*/ 695 h 1972"/>
                    <a:gd name="T102" fmla="*/ 1135 w 2227"/>
                    <a:gd name="T103" fmla="*/ 652 h 1972"/>
                    <a:gd name="T104" fmla="*/ 1262 w 2227"/>
                    <a:gd name="T105" fmla="*/ 596 h 1972"/>
                    <a:gd name="T106" fmla="*/ 1333 w 2227"/>
                    <a:gd name="T107" fmla="*/ 525 h 1972"/>
                    <a:gd name="T108" fmla="*/ 1319 w 2227"/>
                    <a:gd name="T109" fmla="*/ 426 h 1972"/>
                    <a:gd name="T110" fmla="*/ 1347 w 2227"/>
                    <a:gd name="T111" fmla="*/ 426 h 1972"/>
                    <a:gd name="T112" fmla="*/ 1418 w 2227"/>
                    <a:gd name="T113" fmla="*/ 312 h 1972"/>
                    <a:gd name="T114" fmla="*/ 1404 w 2227"/>
                    <a:gd name="T115" fmla="*/ 241 h 1972"/>
                    <a:gd name="T116" fmla="*/ 1461 w 2227"/>
                    <a:gd name="T117" fmla="*/ 128 h 1972"/>
                    <a:gd name="T118" fmla="*/ 1518 w 2227"/>
                    <a:gd name="T119" fmla="*/ 113 h 1972"/>
                    <a:gd name="T120" fmla="*/ 1617 w 2227"/>
                    <a:gd name="T121" fmla="*/ 14 h 1972"/>
                    <a:gd name="T122" fmla="*/ 1702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46" name="Freeform 35"/>
                <p:cNvSpPr>
                  <a:spLocks/>
                </p:cNvSpPr>
                <p:nvPr/>
              </p:nvSpPr>
              <p:spPr bwMode="auto">
                <a:xfrm>
                  <a:off x="3446" y="4355"/>
                  <a:ext cx="1106" cy="950"/>
                </a:xfrm>
                <a:custGeom>
                  <a:avLst/>
                  <a:gdLst>
                    <a:gd name="T0" fmla="*/ 610 w 1106"/>
                    <a:gd name="T1" fmla="*/ 71 h 950"/>
                    <a:gd name="T2" fmla="*/ 638 w 1106"/>
                    <a:gd name="T3" fmla="*/ 127 h 950"/>
                    <a:gd name="T4" fmla="*/ 653 w 1106"/>
                    <a:gd name="T5" fmla="*/ 141 h 950"/>
                    <a:gd name="T6" fmla="*/ 667 w 1106"/>
                    <a:gd name="T7" fmla="*/ 156 h 950"/>
                    <a:gd name="T8" fmla="*/ 695 w 1106"/>
                    <a:gd name="T9" fmla="*/ 212 h 950"/>
                    <a:gd name="T10" fmla="*/ 709 w 1106"/>
                    <a:gd name="T11" fmla="*/ 241 h 950"/>
                    <a:gd name="T12" fmla="*/ 738 w 1106"/>
                    <a:gd name="T13" fmla="*/ 298 h 950"/>
                    <a:gd name="T14" fmla="*/ 794 w 1106"/>
                    <a:gd name="T15" fmla="*/ 283 h 950"/>
                    <a:gd name="T16" fmla="*/ 823 w 1106"/>
                    <a:gd name="T17" fmla="*/ 312 h 950"/>
                    <a:gd name="T18" fmla="*/ 894 w 1106"/>
                    <a:gd name="T19" fmla="*/ 312 h 950"/>
                    <a:gd name="T20" fmla="*/ 1007 w 1106"/>
                    <a:gd name="T21" fmla="*/ 326 h 950"/>
                    <a:gd name="T22" fmla="*/ 1092 w 1106"/>
                    <a:gd name="T23" fmla="*/ 340 h 950"/>
                    <a:gd name="T24" fmla="*/ 1092 w 1106"/>
                    <a:gd name="T25" fmla="*/ 496 h 950"/>
                    <a:gd name="T26" fmla="*/ 1092 w 1106"/>
                    <a:gd name="T27" fmla="*/ 539 h 950"/>
                    <a:gd name="T28" fmla="*/ 1021 w 1106"/>
                    <a:gd name="T29" fmla="*/ 723 h 950"/>
                    <a:gd name="T30" fmla="*/ 993 w 1106"/>
                    <a:gd name="T31" fmla="*/ 737 h 950"/>
                    <a:gd name="T32" fmla="*/ 965 w 1106"/>
                    <a:gd name="T33" fmla="*/ 851 h 950"/>
                    <a:gd name="T34" fmla="*/ 936 w 1106"/>
                    <a:gd name="T35" fmla="*/ 950 h 950"/>
                    <a:gd name="T36" fmla="*/ 894 w 1106"/>
                    <a:gd name="T37" fmla="*/ 936 h 950"/>
                    <a:gd name="T38" fmla="*/ 865 w 1106"/>
                    <a:gd name="T39" fmla="*/ 922 h 950"/>
                    <a:gd name="T40" fmla="*/ 851 w 1106"/>
                    <a:gd name="T41" fmla="*/ 922 h 950"/>
                    <a:gd name="T42" fmla="*/ 823 w 1106"/>
                    <a:gd name="T43" fmla="*/ 907 h 950"/>
                    <a:gd name="T44" fmla="*/ 780 w 1106"/>
                    <a:gd name="T45" fmla="*/ 893 h 950"/>
                    <a:gd name="T46" fmla="*/ 738 w 1106"/>
                    <a:gd name="T47" fmla="*/ 893 h 950"/>
                    <a:gd name="T48" fmla="*/ 709 w 1106"/>
                    <a:gd name="T49" fmla="*/ 879 h 950"/>
                    <a:gd name="T50" fmla="*/ 681 w 1106"/>
                    <a:gd name="T51" fmla="*/ 865 h 950"/>
                    <a:gd name="T52" fmla="*/ 653 w 1106"/>
                    <a:gd name="T53" fmla="*/ 865 h 950"/>
                    <a:gd name="T54" fmla="*/ 610 w 1106"/>
                    <a:gd name="T55" fmla="*/ 851 h 950"/>
                    <a:gd name="T56" fmla="*/ 582 w 1106"/>
                    <a:gd name="T57" fmla="*/ 837 h 950"/>
                    <a:gd name="T58" fmla="*/ 553 w 1106"/>
                    <a:gd name="T59" fmla="*/ 822 h 950"/>
                    <a:gd name="T60" fmla="*/ 525 w 1106"/>
                    <a:gd name="T61" fmla="*/ 808 h 950"/>
                    <a:gd name="T62" fmla="*/ 482 w 1106"/>
                    <a:gd name="T63" fmla="*/ 780 h 950"/>
                    <a:gd name="T64" fmla="*/ 454 w 1106"/>
                    <a:gd name="T65" fmla="*/ 766 h 950"/>
                    <a:gd name="T66" fmla="*/ 440 w 1106"/>
                    <a:gd name="T67" fmla="*/ 751 h 950"/>
                    <a:gd name="T68" fmla="*/ 412 w 1106"/>
                    <a:gd name="T69" fmla="*/ 723 h 950"/>
                    <a:gd name="T70" fmla="*/ 369 w 1106"/>
                    <a:gd name="T71" fmla="*/ 723 h 950"/>
                    <a:gd name="T72" fmla="*/ 341 w 1106"/>
                    <a:gd name="T73" fmla="*/ 709 h 950"/>
                    <a:gd name="T74" fmla="*/ 298 w 1106"/>
                    <a:gd name="T75" fmla="*/ 709 h 950"/>
                    <a:gd name="T76" fmla="*/ 256 w 1106"/>
                    <a:gd name="T77" fmla="*/ 766 h 950"/>
                    <a:gd name="T78" fmla="*/ 185 w 1106"/>
                    <a:gd name="T79" fmla="*/ 808 h 950"/>
                    <a:gd name="T80" fmla="*/ 170 w 1106"/>
                    <a:gd name="T81" fmla="*/ 709 h 950"/>
                    <a:gd name="T82" fmla="*/ 170 w 1106"/>
                    <a:gd name="T83" fmla="*/ 610 h 950"/>
                    <a:gd name="T84" fmla="*/ 185 w 1106"/>
                    <a:gd name="T85" fmla="*/ 567 h 950"/>
                    <a:gd name="T86" fmla="*/ 170 w 1106"/>
                    <a:gd name="T87" fmla="*/ 553 h 950"/>
                    <a:gd name="T88" fmla="*/ 142 w 1106"/>
                    <a:gd name="T89" fmla="*/ 581 h 950"/>
                    <a:gd name="T90" fmla="*/ 114 w 1106"/>
                    <a:gd name="T91" fmla="*/ 595 h 950"/>
                    <a:gd name="T92" fmla="*/ 85 w 1106"/>
                    <a:gd name="T93" fmla="*/ 610 h 950"/>
                    <a:gd name="T94" fmla="*/ 57 w 1106"/>
                    <a:gd name="T95" fmla="*/ 638 h 950"/>
                    <a:gd name="T96" fmla="*/ 29 w 1106"/>
                    <a:gd name="T97" fmla="*/ 652 h 950"/>
                    <a:gd name="T98" fmla="*/ 43 w 1106"/>
                    <a:gd name="T99" fmla="*/ 595 h 950"/>
                    <a:gd name="T100" fmla="*/ 57 w 1106"/>
                    <a:gd name="T101" fmla="*/ 496 h 950"/>
                    <a:gd name="T102" fmla="*/ 57 w 1106"/>
                    <a:gd name="T103" fmla="*/ 397 h 950"/>
                    <a:gd name="T104" fmla="*/ 57 w 1106"/>
                    <a:gd name="T105" fmla="*/ 298 h 950"/>
                    <a:gd name="T106" fmla="*/ 43 w 1106"/>
                    <a:gd name="T107" fmla="*/ 227 h 950"/>
                    <a:gd name="T108" fmla="*/ 14 w 1106"/>
                    <a:gd name="T109" fmla="*/ 113 h 950"/>
                    <a:gd name="T110" fmla="*/ 14 w 1106"/>
                    <a:gd name="T111" fmla="*/ 71 h 950"/>
                    <a:gd name="T112" fmla="*/ 57 w 1106"/>
                    <a:gd name="T113" fmla="*/ 28 h 950"/>
                    <a:gd name="T114" fmla="*/ 71 w 1106"/>
                    <a:gd name="T115" fmla="*/ 28 h 950"/>
                    <a:gd name="T116" fmla="*/ 213 w 1106"/>
                    <a:gd name="T117" fmla="*/ 0 h 950"/>
                    <a:gd name="T118" fmla="*/ 298 w 1106"/>
                    <a:gd name="T119" fmla="*/ 14 h 950"/>
                    <a:gd name="T120" fmla="*/ 426 w 1106"/>
                    <a:gd name="T121" fmla="*/ 28 h 950"/>
                    <a:gd name="T122" fmla="*/ 497 w 1106"/>
                    <a:gd name="T123" fmla="*/ 28 h 950"/>
                    <a:gd name="T124" fmla="*/ 582 w 1106"/>
                    <a:gd name="T125" fmla="*/ 42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47" name="Freeform 55"/>
                <p:cNvSpPr>
                  <a:spLocks/>
                </p:cNvSpPr>
                <p:nvPr/>
              </p:nvSpPr>
              <p:spPr bwMode="auto">
                <a:xfrm>
                  <a:off x="0" y="3106"/>
                  <a:ext cx="3147" cy="2595"/>
                </a:xfrm>
                <a:custGeom>
                  <a:avLst/>
                  <a:gdLst>
                    <a:gd name="T0" fmla="*/ 3003 w 3148"/>
                    <a:gd name="T1" fmla="*/ 639 h 2596"/>
                    <a:gd name="T2" fmla="*/ 3017 w 3148"/>
                    <a:gd name="T3" fmla="*/ 653 h 2596"/>
                    <a:gd name="T4" fmla="*/ 3017 w 3148"/>
                    <a:gd name="T5" fmla="*/ 653 h 2596"/>
                    <a:gd name="T6" fmla="*/ 3031 w 3148"/>
                    <a:gd name="T7" fmla="*/ 667 h 2596"/>
                    <a:gd name="T8" fmla="*/ 3059 w 3148"/>
                    <a:gd name="T9" fmla="*/ 710 h 2596"/>
                    <a:gd name="T10" fmla="*/ 3116 w 3148"/>
                    <a:gd name="T11" fmla="*/ 809 h 2596"/>
                    <a:gd name="T12" fmla="*/ 3144 w 3148"/>
                    <a:gd name="T13" fmla="*/ 852 h 2596"/>
                    <a:gd name="T14" fmla="*/ 2988 w 3148"/>
                    <a:gd name="T15" fmla="*/ 894 h 2596"/>
                    <a:gd name="T16" fmla="*/ 2832 w 3148"/>
                    <a:gd name="T17" fmla="*/ 965 h 2596"/>
                    <a:gd name="T18" fmla="*/ 2620 w 3148"/>
                    <a:gd name="T19" fmla="*/ 1036 h 2596"/>
                    <a:gd name="T20" fmla="*/ 2492 w 3148"/>
                    <a:gd name="T21" fmla="*/ 1079 h 2596"/>
                    <a:gd name="T22" fmla="*/ 2350 w 3148"/>
                    <a:gd name="T23" fmla="*/ 1164 h 2596"/>
                    <a:gd name="T24" fmla="*/ 2208 w 3148"/>
                    <a:gd name="T25" fmla="*/ 1263 h 2596"/>
                    <a:gd name="T26" fmla="*/ 2152 w 3148"/>
                    <a:gd name="T27" fmla="*/ 1316 h 2596"/>
                    <a:gd name="T28" fmla="*/ 1996 w 3148"/>
                    <a:gd name="T29" fmla="*/ 1614 h 2596"/>
                    <a:gd name="T30" fmla="*/ 1967 w 3148"/>
                    <a:gd name="T31" fmla="*/ 1642 h 2596"/>
                    <a:gd name="T32" fmla="*/ 1939 w 3148"/>
                    <a:gd name="T33" fmla="*/ 1656 h 2596"/>
                    <a:gd name="T34" fmla="*/ 1882 w 3148"/>
                    <a:gd name="T35" fmla="*/ 1670 h 2596"/>
                    <a:gd name="T36" fmla="*/ 1811 w 3148"/>
                    <a:gd name="T37" fmla="*/ 1713 h 2596"/>
                    <a:gd name="T38" fmla="*/ 1740 w 3148"/>
                    <a:gd name="T39" fmla="*/ 1755 h 2596"/>
                    <a:gd name="T40" fmla="*/ 1698 w 3148"/>
                    <a:gd name="T41" fmla="*/ 1770 h 2596"/>
                    <a:gd name="T42" fmla="*/ 1641 w 3148"/>
                    <a:gd name="T43" fmla="*/ 1798 h 2596"/>
                    <a:gd name="T44" fmla="*/ 1475 w 3148"/>
                    <a:gd name="T45" fmla="*/ 1897 h 2596"/>
                    <a:gd name="T46" fmla="*/ 1120 w 3148"/>
                    <a:gd name="T47" fmla="*/ 2266 h 2596"/>
                    <a:gd name="T48" fmla="*/ 369 w 3148"/>
                    <a:gd name="T49" fmla="*/ 2550 h 2596"/>
                    <a:gd name="T50" fmla="*/ 397 w 3148"/>
                    <a:gd name="T51" fmla="*/ 2379 h 2596"/>
                    <a:gd name="T52" fmla="*/ 681 w 3148"/>
                    <a:gd name="T53" fmla="*/ 1982 h 2596"/>
                    <a:gd name="T54" fmla="*/ 411 w 3148"/>
                    <a:gd name="T55" fmla="*/ 1741 h 2596"/>
                    <a:gd name="T56" fmla="*/ 596 w 3148"/>
                    <a:gd name="T57" fmla="*/ 1107 h 2596"/>
                    <a:gd name="T58" fmla="*/ 993 w 3148"/>
                    <a:gd name="T59" fmla="*/ 823 h 2596"/>
                    <a:gd name="T60" fmla="*/ 1584 w 3148"/>
                    <a:gd name="T61" fmla="*/ 625 h 2596"/>
                    <a:gd name="T62" fmla="*/ 1684 w 3148"/>
                    <a:gd name="T63" fmla="*/ 582 h 2596"/>
                    <a:gd name="T64" fmla="*/ 1783 w 3148"/>
                    <a:gd name="T65" fmla="*/ 540 h 2596"/>
                    <a:gd name="T66" fmla="*/ 1911 w 3148"/>
                    <a:gd name="T67" fmla="*/ 483 h 2596"/>
                    <a:gd name="T68" fmla="*/ 2024 w 3148"/>
                    <a:gd name="T69" fmla="*/ 426 h 2596"/>
                    <a:gd name="T70" fmla="*/ 2265 w 3148"/>
                    <a:gd name="T71" fmla="*/ 298 h 2596"/>
                    <a:gd name="T72" fmla="*/ 2435 w 3148"/>
                    <a:gd name="T73" fmla="*/ 199 h 2596"/>
                    <a:gd name="T74" fmla="*/ 2563 w 3148"/>
                    <a:gd name="T75" fmla="*/ 142 h 2596"/>
                    <a:gd name="T76" fmla="*/ 2719 w 3148"/>
                    <a:gd name="T77" fmla="*/ 43 h 2596"/>
                    <a:gd name="T78" fmla="*/ 2776 w 3148"/>
                    <a:gd name="T79" fmla="*/ 15 h 2596"/>
                    <a:gd name="T80" fmla="*/ 2861 w 3148"/>
                    <a:gd name="T81" fmla="*/ 128 h 2596"/>
                    <a:gd name="T82" fmla="*/ 2861 w 3148"/>
                    <a:gd name="T83" fmla="*/ 142 h 2596"/>
                    <a:gd name="T84" fmla="*/ 2818 w 3148"/>
                    <a:gd name="T85" fmla="*/ 171 h 2596"/>
                    <a:gd name="T86" fmla="*/ 2804 w 3148"/>
                    <a:gd name="T87" fmla="*/ 185 h 2596"/>
                    <a:gd name="T88" fmla="*/ 2818 w 3148"/>
                    <a:gd name="T89" fmla="*/ 242 h 2596"/>
                    <a:gd name="T90" fmla="*/ 2847 w 3148"/>
                    <a:gd name="T91" fmla="*/ 298 h 2596"/>
                    <a:gd name="T92" fmla="*/ 2847 w 3148"/>
                    <a:gd name="T93" fmla="*/ 341 h 2596"/>
                    <a:gd name="T94" fmla="*/ 2832 w 3148"/>
                    <a:gd name="T95" fmla="*/ 412 h 2596"/>
                    <a:gd name="T96" fmla="*/ 2790 w 3148"/>
                    <a:gd name="T97" fmla="*/ 525 h 2596"/>
                    <a:gd name="T98" fmla="*/ 2790 w 3148"/>
                    <a:gd name="T99" fmla="*/ 540 h 2596"/>
                    <a:gd name="T100" fmla="*/ 2790 w 3148"/>
                    <a:gd name="T101" fmla="*/ 554 h 2596"/>
                    <a:gd name="T102" fmla="*/ 2861 w 3148"/>
                    <a:gd name="T103" fmla="*/ 568 h 2596"/>
                    <a:gd name="T104" fmla="*/ 2903 w 3148"/>
                    <a:gd name="T105" fmla="*/ 582 h 2596"/>
                    <a:gd name="T106" fmla="*/ 2946 w 3148"/>
                    <a:gd name="T107" fmla="*/ 582 h 2596"/>
                    <a:gd name="T108" fmla="*/ 2988 w 3148"/>
                    <a:gd name="T109" fmla="*/ 610 h 2596"/>
                    <a:gd name="T110" fmla="*/ 3003 w 3148"/>
                    <a:gd name="T111" fmla="*/ 625 h 2596"/>
                    <a:gd name="T112" fmla="*/ 3003 w 3148"/>
                    <a:gd name="T113" fmla="*/ 625 h 25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48"/>
                    <a:gd name="T172" fmla="*/ 0 h 2596"/>
                    <a:gd name="T173" fmla="*/ 3148 w 3148"/>
                    <a:gd name="T174" fmla="*/ 2596 h 25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48" h="2596">
                      <a:moveTo>
                        <a:pt x="3007" y="625"/>
                      </a:moveTo>
                      <a:lnTo>
                        <a:pt x="3007" y="625"/>
                      </a:lnTo>
                      <a:lnTo>
                        <a:pt x="3007" y="639"/>
                      </a:lnTo>
                      <a:lnTo>
                        <a:pt x="3021" y="639"/>
                      </a:lnTo>
                      <a:lnTo>
                        <a:pt x="3021" y="653"/>
                      </a:lnTo>
                      <a:lnTo>
                        <a:pt x="3021" y="667"/>
                      </a:lnTo>
                      <a:lnTo>
                        <a:pt x="3035" y="667"/>
                      </a:lnTo>
                      <a:lnTo>
                        <a:pt x="3035" y="681"/>
                      </a:lnTo>
                      <a:lnTo>
                        <a:pt x="3063" y="710"/>
                      </a:lnTo>
                      <a:lnTo>
                        <a:pt x="3078" y="738"/>
                      </a:lnTo>
                      <a:lnTo>
                        <a:pt x="3092" y="752"/>
                      </a:lnTo>
                      <a:lnTo>
                        <a:pt x="3092" y="766"/>
                      </a:lnTo>
                      <a:lnTo>
                        <a:pt x="3106" y="781"/>
                      </a:lnTo>
                      <a:lnTo>
                        <a:pt x="3106" y="795"/>
                      </a:lnTo>
                      <a:lnTo>
                        <a:pt x="3120" y="795"/>
                      </a:lnTo>
                      <a:lnTo>
                        <a:pt x="3120" y="809"/>
                      </a:lnTo>
                      <a:lnTo>
                        <a:pt x="3120" y="823"/>
                      </a:lnTo>
                      <a:lnTo>
                        <a:pt x="3134" y="823"/>
                      </a:lnTo>
                      <a:lnTo>
                        <a:pt x="3134" y="837"/>
                      </a:lnTo>
                      <a:lnTo>
                        <a:pt x="3148" y="852"/>
                      </a:lnTo>
                      <a:lnTo>
                        <a:pt x="3134" y="852"/>
                      </a:lnTo>
                      <a:lnTo>
                        <a:pt x="3120" y="852"/>
                      </a:lnTo>
                      <a:lnTo>
                        <a:pt x="3106" y="852"/>
                      </a:lnTo>
                      <a:lnTo>
                        <a:pt x="3078" y="866"/>
                      </a:lnTo>
                      <a:lnTo>
                        <a:pt x="3049" y="880"/>
                      </a:lnTo>
                      <a:lnTo>
                        <a:pt x="3035" y="880"/>
                      </a:lnTo>
                      <a:lnTo>
                        <a:pt x="2992" y="894"/>
                      </a:lnTo>
                      <a:lnTo>
                        <a:pt x="2964" y="908"/>
                      </a:lnTo>
                      <a:lnTo>
                        <a:pt x="2950" y="908"/>
                      </a:lnTo>
                      <a:lnTo>
                        <a:pt x="2922" y="922"/>
                      </a:lnTo>
                      <a:lnTo>
                        <a:pt x="2893" y="937"/>
                      </a:lnTo>
                      <a:lnTo>
                        <a:pt x="2879" y="937"/>
                      </a:lnTo>
                      <a:lnTo>
                        <a:pt x="2836" y="965"/>
                      </a:lnTo>
                      <a:lnTo>
                        <a:pt x="2794" y="979"/>
                      </a:lnTo>
                      <a:lnTo>
                        <a:pt x="2780" y="979"/>
                      </a:lnTo>
                      <a:lnTo>
                        <a:pt x="2766" y="979"/>
                      </a:lnTo>
                      <a:lnTo>
                        <a:pt x="2766" y="993"/>
                      </a:lnTo>
                      <a:lnTo>
                        <a:pt x="2695" y="1022"/>
                      </a:lnTo>
                      <a:lnTo>
                        <a:pt x="2638" y="1036"/>
                      </a:lnTo>
                      <a:lnTo>
                        <a:pt x="2624" y="1036"/>
                      </a:lnTo>
                      <a:lnTo>
                        <a:pt x="2610" y="1050"/>
                      </a:lnTo>
                      <a:lnTo>
                        <a:pt x="2595" y="1050"/>
                      </a:lnTo>
                      <a:lnTo>
                        <a:pt x="2567" y="1064"/>
                      </a:lnTo>
                      <a:lnTo>
                        <a:pt x="2553" y="1064"/>
                      </a:lnTo>
                      <a:lnTo>
                        <a:pt x="2496" y="1079"/>
                      </a:lnTo>
                      <a:lnTo>
                        <a:pt x="2468" y="1093"/>
                      </a:lnTo>
                      <a:lnTo>
                        <a:pt x="2439" y="1093"/>
                      </a:lnTo>
                      <a:lnTo>
                        <a:pt x="2411" y="1121"/>
                      </a:lnTo>
                      <a:lnTo>
                        <a:pt x="2397" y="1135"/>
                      </a:lnTo>
                      <a:lnTo>
                        <a:pt x="2368" y="1149"/>
                      </a:lnTo>
                      <a:lnTo>
                        <a:pt x="2354" y="1164"/>
                      </a:lnTo>
                      <a:lnTo>
                        <a:pt x="2340" y="1164"/>
                      </a:lnTo>
                      <a:lnTo>
                        <a:pt x="2326" y="1178"/>
                      </a:lnTo>
                      <a:lnTo>
                        <a:pt x="2241" y="1235"/>
                      </a:lnTo>
                      <a:lnTo>
                        <a:pt x="2227" y="1249"/>
                      </a:lnTo>
                      <a:lnTo>
                        <a:pt x="2212" y="1249"/>
                      </a:lnTo>
                      <a:lnTo>
                        <a:pt x="2212" y="1263"/>
                      </a:lnTo>
                      <a:lnTo>
                        <a:pt x="2198" y="1263"/>
                      </a:lnTo>
                      <a:lnTo>
                        <a:pt x="2198" y="1277"/>
                      </a:lnTo>
                      <a:lnTo>
                        <a:pt x="2184" y="1277"/>
                      </a:lnTo>
                      <a:lnTo>
                        <a:pt x="2184" y="1291"/>
                      </a:lnTo>
                      <a:lnTo>
                        <a:pt x="2170" y="1305"/>
                      </a:lnTo>
                      <a:lnTo>
                        <a:pt x="2156" y="1320"/>
                      </a:lnTo>
                      <a:lnTo>
                        <a:pt x="2142" y="1348"/>
                      </a:lnTo>
                      <a:lnTo>
                        <a:pt x="2127" y="1376"/>
                      </a:lnTo>
                      <a:lnTo>
                        <a:pt x="2042" y="1532"/>
                      </a:lnTo>
                      <a:lnTo>
                        <a:pt x="2028" y="1561"/>
                      </a:lnTo>
                      <a:lnTo>
                        <a:pt x="2014" y="1575"/>
                      </a:lnTo>
                      <a:lnTo>
                        <a:pt x="2000" y="1618"/>
                      </a:lnTo>
                      <a:lnTo>
                        <a:pt x="1986" y="1618"/>
                      </a:lnTo>
                      <a:lnTo>
                        <a:pt x="1986" y="1632"/>
                      </a:lnTo>
                      <a:lnTo>
                        <a:pt x="1971" y="1646"/>
                      </a:lnTo>
                      <a:lnTo>
                        <a:pt x="1957" y="1646"/>
                      </a:lnTo>
                      <a:lnTo>
                        <a:pt x="1957" y="1660"/>
                      </a:lnTo>
                      <a:lnTo>
                        <a:pt x="1943" y="1660"/>
                      </a:lnTo>
                      <a:lnTo>
                        <a:pt x="1929" y="1660"/>
                      </a:lnTo>
                      <a:lnTo>
                        <a:pt x="1915" y="1660"/>
                      </a:lnTo>
                      <a:lnTo>
                        <a:pt x="1900" y="1674"/>
                      </a:lnTo>
                      <a:lnTo>
                        <a:pt x="1886" y="1674"/>
                      </a:lnTo>
                      <a:lnTo>
                        <a:pt x="1872" y="1674"/>
                      </a:lnTo>
                      <a:lnTo>
                        <a:pt x="1872" y="1688"/>
                      </a:lnTo>
                      <a:lnTo>
                        <a:pt x="1858" y="1688"/>
                      </a:lnTo>
                      <a:lnTo>
                        <a:pt x="1829" y="1703"/>
                      </a:lnTo>
                      <a:lnTo>
                        <a:pt x="1829" y="1717"/>
                      </a:lnTo>
                      <a:lnTo>
                        <a:pt x="1815" y="1717"/>
                      </a:lnTo>
                      <a:lnTo>
                        <a:pt x="1801" y="1731"/>
                      </a:lnTo>
                      <a:lnTo>
                        <a:pt x="1787" y="1731"/>
                      </a:lnTo>
                      <a:lnTo>
                        <a:pt x="1759" y="1745"/>
                      </a:lnTo>
                      <a:lnTo>
                        <a:pt x="1744" y="1745"/>
                      </a:lnTo>
                      <a:lnTo>
                        <a:pt x="1744" y="1759"/>
                      </a:lnTo>
                      <a:lnTo>
                        <a:pt x="1730" y="1759"/>
                      </a:lnTo>
                      <a:lnTo>
                        <a:pt x="1716" y="1774"/>
                      </a:lnTo>
                      <a:lnTo>
                        <a:pt x="1702" y="1774"/>
                      </a:lnTo>
                      <a:lnTo>
                        <a:pt x="1688" y="1788"/>
                      </a:lnTo>
                      <a:lnTo>
                        <a:pt x="1673" y="1788"/>
                      </a:lnTo>
                      <a:lnTo>
                        <a:pt x="1673" y="1802"/>
                      </a:lnTo>
                      <a:lnTo>
                        <a:pt x="1659" y="1802"/>
                      </a:lnTo>
                      <a:lnTo>
                        <a:pt x="1645" y="1802"/>
                      </a:lnTo>
                      <a:lnTo>
                        <a:pt x="1631" y="1816"/>
                      </a:lnTo>
                      <a:lnTo>
                        <a:pt x="1617" y="1816"/>
                      </a:lnTo>
                      <a:lnTo>
                        <a:pt x="1617" y="1830"/>
                      </a:lnTo>
                      <a:lnTo>
                        <a:pt x="1603" y="1830"/>
                      </a:lnTo>
                      <a:lnTo>
                        <a:pt x="1588" y="1844"/>
                      </a:lnTo>
                      <a:lnTo>
                        <a:pt x="1475" y="1901"/>
                      </a:lnTo>
                      <a:lnTo>
                        <a:pt x="1447" y="1944"/>
                      </a:lnTo>
                      <a:lnTo>
                        <a:pt x="1404" y="2001"/>
                      </a:lnTo>
                      <a:lnTo>
                        <a:pt x="1262" y="2227"/>
                      </a:lnTo>
                      <a:lnTo>
                        <a:pt x="1248" y="2213"/>
                      </a:lnTo>
                      <a:lnTo>
                        <a:pt x="1120" y="2270"/>
                      </a:lnTo>
                      <a:lnTo>
                        <a:pt x="794" y="2412"/>
                      </a:lnTo>
                      <a:lnTo>
                        <a:pt x="610" y="2497"/>
                      </a:lnTo>
                      <a:lnTo>
                        <a:pt x="496" y="2554"/>
                      </a:lnTo>
                      <a:lnTo>
                        <a:pt x="369" y="2596"/>
                      </a:lnTo>
                      <a:lnTo>
                        <a:pt x="369" y="2554"/>
                      </a:lnTo>
                      <a:lnTo>
                        <a:pt x="355" y="2554"/>
                      </a:lnTo>
                      <a:lnTo>
                        <a:pt x="355" y="2511"/>
                      </a:lnTo>
                      <a:lnTo>
                        <a:pt x="355" y="2497"/>
                      </a:lnTo>
                      <a:lnTo>
                        <a:pt x="355" y="2454"/>
                      </a:lnTo>
                      <a:lnTo>
                        <a:pt x="369" y="2426"/>
                      </a:lnTo>
                      <a:lnTo>
                        <a:pt x="383" y="2398"/>
                      </a:lnTo>
                      <a:lnTo>
                        <a:pt x="397" y="2383"/>
                      </a:lnTo>
                      <a:lnTo>
                        <a:pt x="411" y="2369"/>
                      </a:lnTo>
                      <a:lnTo>
                        <a:pt x="425" y="2355"/>
                      </a:lnTo>
                      <a:lnTo>
                        <a:pt x="454" y="2341"/>
                      </a:lnTo>
                      <a:lnTo>
                        <a:pt x="737" y="2227"/>
                      </a:lnTo>
                      <a:lnTo>
                        <a:pt x="723" y="2213"/>
                      </a:lnTo>
                      <a:lnTo>
                        <a:pt x="709" y="2015"/>
                      </a:lnTo>
                      <a:lnTo>
                        <a:pt x="681" y="1986"/>
                      </a:lnTo>
                      <a:lnTo>
                        <a:pt x="652" y="1788"/>
                      </a:lnTo>
                      <a:lnTo>
                        <a:pt x="553" y="1774"/>
                      </a:lnTo>
                      <a:lnTo>
                        <a:pt x="525" y="1759"/>
                      </a:lnTo>
                      <a:lnTo>
                        <a:pt x="511" y="1759"/>
                      </a:lnTo>
                      <a:lnTo>
                        <a:pt x="496" y="1759"/>
                      </a:lnTo>
                      <a:lnTo>
                        <a:pt x="411" y="1745"/>
                      </a:lnTo>
                      <a:lnTo>
                        <a:pt x="0" y="1660"/>
                      </a:lnTo>
                      <a:lnTo>
                        <a:pt x="0" y="1618"/>
                      </a:lnTo>
                      <a:lnTo>
                        <a:pt x="0" y="1433"/>
                      </a:lnTo>
                      <a:lnTo>
                        <a:pt x="0" y="1362"/>
                      </a:lnTo>
                      <a:lnTo>
                        <a:pt x="553" y="1121"/>
                      </a:lnTo>
                      <a:lnTo>
                        <a:pt x="596" y="1107"/>
                      </a:lnTo>
                      <a:lnTo>
                        <a:pt x="596" y="1022"/>
                      </a:lnTo>
                      <a:lnTo>
                        <a:pt x="596" y="908"/>
                      </a:lnTo>
                      <a:lnTo>
                        <a:pt x="794" y="880"/>
                      </a:lnTo>
                      <a:lnTo>
                        <a:pt x="837" y="866"/>
                      </a:lnTo>
                      <a:lnTo>
                        <a:pt x="979" y="823"/>
                      </a:lnTo>
                      <a:lnTo>
                        <a:pt x="993" y="823"/>
                      </a:lnTo>
                      <a:lnTo>
                        <a:pt x="1035" y="795"/>
                      </a:lnTo>
                      <a:lnTo>
                        <a:pt x="1064" y="795"/>
                      </a:lnTo>
                      <a:lnTo>
                        <a:pt x="1078" y="781"/>
                      </a:lnTo>
                      <a:lnTo>
                        <a:pt x="1205" y="752"/>
                      </a:lnTo>
                      <a:lnTo>
                        <a:pt x="1220" y="738"/>
                      </a:lnTo>
                      <a:lnTo>
                        <a:pt x="1517" y="639"/>
                      </a:lnTo>
                      <a:lnTo>
                        <a:pt x="1588" y="625"/>
                      </a:lnTo>
                      <a:lnTo>
                        <a:pt x="1603" y="610"/>
                      </a:lnTo>
                      <a:lnTo>
                        <a:pt x="1617" y="610"/>
                      </a:lnTo>
                      <a:lnTo>
                        <a:pt x="1631" y="596"/>
                      </a:lnTo>
                      <a:lnTo>
                        <a:pt x="1645" y="596"/>
                      </a:lnTo>
                      <a:lnTo>
                        <a:pt x="1659" y="596"/>
                      </a:lnTo>
                      <a:lnTo>
                        <a:pt x="1673" y="582"/>
                      </a:lnTo>
                      <a:lnTo>
                        <a:pt x="1688" y="582"/>
                      </a:lnTo>
                      <a:lnTo>
                        <a:pt x="1702" y="568"/>
                      </a:lnTo>
                      <a:lnTo>
                        <a:pt x="1716" y="568"/>
                      </a:lnTo>
                      <a:lnTo>
                        <a:pt x="1730" y="554"/>
                      </a:lnTo>
                      <a:lnTo>
                        <a:pt x="1744" y="554"/>
                      </a:lnTo>
                      <a:lnTo>
                        <a:pt x="1759" y="540"/>
                      </a:lnTo>
                      <a:lnTo>
                        <a:pt x="1773" y="540"/>
                      </a:lnTo>
                      <a:lnTo>
                        <a:pt x="1787" y="540"/>
                      </a:lnTo>
                      <a:lnTo>
                        <a:pt x="1815" y="525"/>
                      </a:lnTo>
                      <a:lnTo>
                        <a:pt x="1829" y="511"/>
                      </a:lnTo>
                      <a:lnTo>
                        <a:pt x="1844" y="511"/>
                      </a:lnTo>
                      <a:lnTo>
                        <a:pt x="1872" y="497"/>
                      </a:lnTo>
                      <a:lnTo>
                        <a:pt x="1886" y="483"/>
                      </a:lnTo>
                      <a:lnTo>
                        <a:pt x="1915" y="483"/>
                      </a:lnTo>
                      <a:lnTo>
                        <a:pt x="1943" y="469"/>
                      </a:lnTo>
                      <a:lnTo>
                        <a:pt x="1957" y="454"/>
                      </a:lnTo>
                      <a:lnTo>
                        <a:pt x="1971" y="454"/>
                      </a:lnTo>
                      <a:lnTo>
                        <a:pt x="1986" y="440"/>
                      </a:lnTo>
                      <a:lnTo>
                        <a:pt x="2000" y="440"/>
                      </a:lnTo>
                      <a:lnTo>
                        <a:pt x="2028" y="426"/>
                      </a:lnTo>
                      <a:lnTo>
                        <a:pt x="2042" y="412"/>
                      </a:lnTo>
                      <a:lnTo>
                        <a:pt x="2227" y="313"/>
                      </a:lnTo>
                      <a:lnTo>
                        <a:pt x="2241" y="313"/>
                      </a:lnTo>
                      <a:lnTo>
                        <a:pt x="2269" y="298"/>
                      </a:lnTo>
                      <a:lnTo>
                        <a:pt x="2283" y="284"/>
                      </a:lnTo>
                      <a:lnTo>
                        <a:pt x="2383" y="227"/>
                      </a:lnTo>
                      <a:lnTo>
                        <a:pt x="2397" y="227"/>
                      </a:lnTo>
                      <a:lnTo>
                        <a:pt x="2439" y="199"/>
                      </a:lnTo>
                      <a:lnTo>
                        <a:pt x="2454" y="199"/>
                      </a:lnTo>
                      <a:lnTo>
                        <a:pt x="2482" y="185"/>
                      </a:lnTo>
                      <a:lnTo>
                        <a:pt x="2510" y="171"/>
                      </a:lnTo>
                      <a:lnTo>
                        <a:pt x="2539" y="157"/>
                      </a:lnTo>
                      <a:lnTo>
                        <a:pt x="2553" y="142"/>
                      </a:lnTo>
                      <a:lnTo>
                        <a:pt x="2567" y="142"/>
                      </a:lnTo>
                      <a:lnTo>
                        <a:pt x="2581" y="128"/>
                      </a:lnTo>
                      <a:lnTo>
                        <a:pt x="2595" y="128"/>
                      </a:lnTo>
                      <a:lnTo>
                        <a:pt x="2595" y="114"/>
                      </a:lnTo>
                      <a:lnTo>
                        <a:pt x="2624" y="100"/>
                      </a:lnTo>
                      <a:lnTo>
                        <a:pt x="2652" y="86"/>
                      </a:lnTo>
                      <a:lnTo>
                        <a:pt x="2680" y="71"/>
                      </a:lnTo>
                      <a:lnTo>
                        <a:pt x="2723" y="43"/>
                      </a:lnTo>
                      <a:lnTo>
                        <a:pt x="2751" y="29"/>
                      </a:lnTo>
                      <a:lnTo>
                        <a:pt x="2766" y="15"/>
                      </a:lnTo>
                      <a:lnTo>
                        <a:pt x="2780" y="0"/>
                      </a:lnTo>
                      <a:lnTo>
                        <a:pt x="2780" y="15"/>
                      </a:lnTo>
                      <a:lnTo>
                        <a:pt x="2822" y="57"/>
                      </a:lnTo>
                      <a:lnTo>
                        <a:pt x="2836" y="100"/>
                      </a:lnTo>
                      <a:lnTo>
                        <a:pt x="2851" y="114"/>
                      </a:lnTo>
                      <a:lnTo>
                        <a:pt x="2865" y="128"/>
                      </a:lnTo>
                      <a:lnTo>
                        <a:pt x="2865" y="142"/>
                      </a:lnTo>
                      <a:lnTo>
                        <a:pt x="2851" y="142"/>
                      </a:lnTo>
                      <a:lnTo>
                        <a:pt x="2836" y="157"/>
                      </a:lnTo>
                      <a:lnTo>
                        <a:pt x="2822" y="157"/>
                      </a:lnTo>
                      <a:lnTo>
                        <a:pt x="2822" y="171"/>
                      </a:lnTo>
                      <a:lnTo>
                        <a:pt x="2808" y="185"/>
                      </a:lnTo>
                      <a:lnTo>
                        <a:pt x="2808" y="199"/>
                      </a:lnTo>
                      <a:lnTo>
                        <a:pt x="2822" y="213"/>
                      </a:lnTo>
                      <a:lnTo>
                        <a:pt x="2822" y="242"/>
                      </a:lnTo>
                      <a:lnTo>
                        <a:pt x="2836" y="242"/>
                      </a:lnTo>
                      <a:lnTo>
                        <a:pt x="2836" y="256"/>
                      </a:lnTo>
                      <a:lnTo>
                        <a:pt x="2836" y="270"/>
                      </a:lnTo>
                      <a:lnTo>
                        <a:pt x="2836" y="284"/>
                      </a:lnTo>
                      <a:lnTo>
                        <a:pt x="2851" y="298"/>
                      </a:lnTo>
                      <a:lnTo>
                        <a:pt x="2851" y="313"/>
                      </a:lnTo>
                      <a:lnTo>
                        <a:pt x="2851" y="327"/>
                      </a:lnTo>
                      <a:lnTo>
                        <a:pt x="2851" y="341"/>
                      </a:lnTo>
                      <a:lnTo>
                        <a:pt x="2851" y="355"/>
                      </a:lnTo>
                      <a:lnTo>
                        <a:pt x="2851" y="383"/>
                      </a:lnTo>
                      <a:lnTo>
                        <a:pt x="2851" y="398"/>
                      </a:lnTo>
                      <a:lnTo>
                        <a:pt x="2851" y="412"/>
                      </a:lnTo>
                      <a:lnTo>
                        <a:pt x="2836" y="412"/>
                      </a:lnTo>
                      <a:lnTo>
                        <a:pt x="2808" y="469"/>
                      </a:lnTo>
                      <a:lnTo>
                        <a:pt x="2794" y="483"/>
                      </a:lnTo>
                      <a:lnTo>
                        <a:pt x="2794" y="511"/>
                      </a:lnTo>
                      <a:lnTo>
                        <a:pt x="2794" y="525"/>
                      </a:lnTo>
                      <a:lnTo>
                        <a:pt x="2794" y="540"/>
                      </a:lnTo>
                      <a:lnTo>
                        <a:pt x="2794" y="554"/>
                      </a:lnTo>
                      <a:lnTo>
                        <a:pt x="2822" y="568"/>
                      </a:lnTo>
                      <a:lnTo>
                        <a:pt x="2851" y="568"/>
                      </a:lnTo>
                      <a:lnTo>
                        <a:pt x="2865" y="568"/>
                      </a:lnTo>
                      <a:lnTo>
                        <a:pt x="2879" y="568"/>
                      </a:lnTo>
                      <a:lnTo>
                        <a:pt x="2893" y="582"/>
                      </a:lnTo>
                      <a:lnTo>
                        <a:pt x="2907" y="582"/>
                      </a:lnTo>
                      <a:lnTo>
                        <a:pt x="2922" y="582"/>
                      </a:lnTo>
                      <a:lnTo>
                        <a:pt x="2936" y="582"/>
                      </a:lnTo>
                      <a:lnTo>
                        <a:pt x="2950" y="582"/>
                      </a:lnTo>
                      <a:lnTo>
                        <a:pt x="2978" y="596"/>
                      </a:lnTo>
                      <a:lnTo>
                        <a:pt x="2978" y="610"/>
                      </a:lnTo>
                      <a:lnTo>
                        <a:pt x="2992" y="610"/>
                      </a:lnTo>
                      <a:lnTo>
                        <a:pt x="2992" y="625"/>
                      </a:lnTo>
                      <a:lnTo>
                        <a:pt x="3007" y="625"/>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grpSp>
          <p:sp>
            <p:nvSpPr>
              <p:cNvPr id="100" name="Text Box 33"/>
              <p:cNvSpPr txBox="1">
                <a:spLocks noChangeArrowheads="1"/>
              </p:cNvSpPr>
              <p:nvPr/>
            </p:nvSpPr>
            <p:spPr bwMode="auto">
              <a:xfrm>
                <a:off x="2816" y="1202"/>
                <a:ext cx="1317" cy="331"/>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淀川区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Text Box 32"/>
              <p:cNvSpPr txBox="1">
                <a:spLocks noChangeArrowheads="1"/>
              </p:cNvSpPr>
              <p:nvPr/>
            </p:nvSpPr>
            <p:spPr bwMode="auto">
              <a:xfrm>
                <a:off x="3942" y="937"/>
                <a:ext cx="1392" cy="412"/>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東淀川区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Text Box 31"/>
              <p:cNvSpPr txBox="1">
                <a:spLocks noChangeArrowheads="1"/>
              </p:cNvSpPr>
              <p:nvPr/>
            </p:nvSpPr>
            <p:spPr bwMode="auto">
              <a:xfrm>
                <a:off x="778" y="2447"/>
                <a:ext cx="1447"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西淀川区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Text Box 30"/>
              <p:cNvSpPr txBox="1">
                <a:spLocks noChangeArrowheads="1"/>
              </p:cNvSpPr>
              <p:nvPr/>
            </p:nvSpPr>
            <p:spPr bwMode="auto">
              <a:xfrm>
                <a:off x="2404" y="2570"/>
                <a:ext cx="1232" cy="333"/>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福島区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Text Box 29"/>
              <p:cNvSpPr txBox="1">
                <a:spLocks noChangeArrowheads="1"/>
              </p:cNvSpPr>
              <p:nvPr/>
            </p:nvSpPr>
            <p:spPr bwMode="auto">
              <a:xfrm>
                <a:off x="3216" y="2094"/>
                <a:ext cx="962" cy="464"/>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北区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Text Box 28"/>
              <p:cNvSpPr txBox="1">
                <a:spLocks noChangeArrowheads="1"/>
              </p:cNvSpPr>
              <p:nvPr/>
            </p:nvSpPr>
            <p:spPr bwMode="auto">
              <a:xfrm rot="16200000">
                <a:off x="4070" y="1983"/>
                <a:ext cx="1078" cy="385"/>
              </a:xfrm>
              <a:prstGeom prst="rect">
                <a:avLst/>
              </a:prstGeom>
              <a:noFill/>
              <a:ln>
                <a:noFill/>
              </a:ln>
              <a:extLst/>
            </p:spPr>
            <p:txBody>
              <a:bodyPr vert="eaVert"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都島区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Text Box 27"/>
              <p:cNvSpPr txBox="1">
                <a:spLocks noChangeArrowheads="1"/>
              </p:cNvSpPr>
              <p:nvPr/>
            </p:nvSpPr>
            <p:spPr bwMode="auto">
              <a:xfrm>
                <a:off x="4785" y="1620"/>
                <a:ext cx="900" cy="360"/>
              </a:xfrm>
              <a:prstGeom prst="rect">
                <a:avLst/>
              </a:prstGeom>
              <a:noFill/>
              <a:ln w="9525">
                <a:noFill/>
                <a:miter lim="800000"/>
                <a:headEnd/>
                <a:tailEnd/>
              </a:ln>
            </p:spPr>
            <p:txBody>
              <a:bodyPr lIns="74295" tIns="8890" rIns="74295" bIns="8890"/>
              <a:lstStyle/>
              <a:p>
                <a:pPr eaLnBrk="1" hangingPunct="1"/>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旭区</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Text Box 26"/>
              <p:cNvSpPr txBox="1">
                <a:spLocks noChangeArrowheads="1"/>
              </p:cNvSpPr>
              <p:nvPr/>
            </p:nvSpPr>
            <p:spPr bwMode="auto">
              <a:xfrm>
                <a:off x="922" y="3301"/>
                <a:ext cx="1303" cy="33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此花区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Text Box 25"/>
              <p:cNvSpPr txBox="1">
                <a:spLocks noChangeArrowheads="1"/>
              </p:cNvSpPr>
              <p:nvPr/>
            </p:nvSpPr>
            <p:spPr bwMode="auto">
              <a:xfrm>
                <a:off x="2880" y="3150"/>
                <a:ext cx="901" cy="404"/>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西区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Text Box 24"/>
              <p:cNvSpPr txBox="1">
                <a:spLocks noChangeArrowheads="1"/>
              </p:cNvSpPr>
              <p:nvPr/>
            </p:nvSpPr>
            <p:spPr bwMode="auto">
              <a:xfrm>
                <a:off x="3473" y="3247"/>
                <a:ext cx="1465" cy="412"/>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中央区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Text Box 23"/>
              <p:cNvSpPr txBox="1">
                <a:spLocks noChangeArrowheads="1"/>
              </p:cNvSpPr>
              <p:nvPr/>
            </p:nvSpPr>
            <p:spPr bwMode="auto">
              <a:xfrm>
                <a:off x="4714" y="2596"/>
                <a:ext cx="1323" cy="501"/>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城東区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Text Box 21"/>
              <p:cNvSpPr txBox="1">
                <a:spLocks noChangeArrowheads="1"/>
              </p:cNvSpPr>
              <p:nvPr/>
            </p:nvSpPr>
            <p:spPr bwMode="auto">
              <a:xfrm>
                <a:off x="1023" y="5187"/>
                <a:ext cx="1417"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住之江区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Text Box 20"/>
              <p:cNvSpPr txBox="1">
                <a:spLocks noChangeArrowheads="1"/>
              </p:cNvSpPr>
              <p:nvPr/>
            </p:nvSpPr>
            <p:spPr bwMode="auto">
              <a:xfrm>
                <a:off x="1790" y="3732"/>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港区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Text Box 19"/>
              <p:cNvSpPr txBox="1">
                <a:spLocks noChangeArrowheads="1"/>
              </p:cNvSpPr>
              <p:nvPr/>
            </p:nvSpPr>
            <p:spPr bwMode="auto">
              <a:xfrm>
                <a:off x="1878" y="4453"/>
                <a:ext cx="1335" cy="382"/>
              </a:xfrm>
              <a:prstGeom prst="rect">
                <a:avLst/>
              </a:prstGeom>
              <a:noFill/>
              <a:ln w="9525">
                <a:noFill/>
                <a:miter lim="800000"/>
                <a:headEnd/>
                <a:tailEnd/>
              </a:ln>
            </p:spPr>
            <p:txBody>
              <a:bodyPr lIns="74295" tIns="8890" rIns="74295" bIns="8890"/>
              <a:lstStyle/>
              <a:p>
                <a:pPr eaLnBrk="1" hangingPunct="1"/>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大正区</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Text Box 18"/>
              <p:cNvSpPr txBox="1">
                <a:spLocks noChangeArrowheads="1"/>
              </p:cNvSpPr>
              <p:nvPr/>
            </p:nvSpPr>
            <p:spPr bwMode="auto">
              <a:xfrm>
                <a:off x="2934" y="4444"/>
                <a:ext cx="1152" cy="304"/>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西成区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Text Box 17"/>
              <p:cNvSpPr txBox="1">
                <a:spLocks noChangeArrowheads="1"/>
              </p:cNvSpPr>
              <p:nvPr/>
            </p:nvSpPr>
            <p:spPr bwMode="auto">
              <a:xfrm>
                <a:off x="3044" y="3750"/>
                <a:ext cx="1259" cy="305"/>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浪速区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Text Box 16"/>
              <p:cNvSpPr txBox="1">
                <a:spLocks noChangeArrowheads="1"/>
              </p:cNvSpPr>
              <p:nvPr/>
            </p:nvSpPr>
            <p:spPr bwMode="auto">
              <a:xfrm>
                <a:off x="3777" y="3328"/>
                <a:ext cx="952" cy="1216"/>
              </a:xfrm>
              <a:prstGeom prst="rect">
                <a:avLst/>
              </a:prstGeom>
              <a:noFill/>
              <a:ln>
                <a:noFill/>
              </a:ln>
              <a:extLst/>
            </p:spPr>
            <p:txBody>
              <a:bodyPr vert="eaVert"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天王寺区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Text Box 15"/>
              <p:cNvSpPr txBox="1">
                <a:spLocks noChangeArrowheads="1"/>
              </p:cNvSpPr>
              <p:nvPr/>
            </p:nvSpPr>
            <p:spPr bwMode="auto">
              <a:xfrm>
                <a:off x="4714" y="3243"/>
                <a:ext cx="1145" cy="294"/>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東成区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Text Box 14"/>
              <p:cNvSpPr txBox="1">
                <a:spLocks noChangeArrowheads="1"/>
              </p:cNvSpPr>
              <p:nvPr/>
            </p:nvSpPr>
            <p:spPr bwMode="auto">
              <a:xfrm>
                <a:off x="4605" y="3919"/>
                <a:ext cx="1271" cy="484"/>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生野区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Text Box 13"/>
              <p:cNvSpPr txBox="1">
                <a:spLocks noChangeArrowheads="1"/>
              </p:cNvSpPr>
              <p:nvPr/>
            </p:nvSpPr>
            <p:spPr bwMode="auto">
              <a:xfrm>
                <a:off x="3369" y="5837"/>
                <a:ext cx="1242" cy="444"/>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住吉区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Text Box 12"/>
              <p:cNvSpPr txBox="1">
                <a:spLocks noChangeArrowheads="1"/>
              </p:cNvSpPr>
              <p:nvPr/>
            </p:nvSpPr>
            <p:spPr bwMode="auto">
              <a:xfrm>
                <a:off x="3805" y="4426"/>
                <a:ext cx="578" cy="1179"/>
              </a:xfrm>
              <a:prstGeom prst="rect">
                <a:avLst/>
              </a:prstGeom>
              <a:noFill/>
              <a:ln>
                <a:noFill/>
              </a:ln>
              <a:extLst/>
            </p:spPr>
            <p:txBody>
              <a:bodyPr vert="eaVert"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阿倍野区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Text Box 11"/>
              <p:cNvSpPr txBox="1">
                <a:spLocks noChangeArrowheads="1"/>
              </p:cNvSpPr>
              <p:nvPr/>
            </p:nvSpPr>
            <p:spPr bwMode="auto">
              <a:xfrm rot="16200000">
                <a:off x="4086" y="5146"/>
                <a:ext cx="1368" cy="442"/>
              </a:xfrm>
              <a:prstGeom prst="rect">
                <a:avLst/>
              </a:prstGeom>
              <a:noFill/>
              <a:ln>
                <a:noFill/>
              </a:ln>
              <a:extLst/>
            </p:spPr>
            <p:txBody>
              <a:bodyPr vert="eaVert"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東住吉区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Text Box 10"/>
              <p:cNvSpPr txBox="1">
                <a:spLocks noChangeArrowheads="1"/>
              </p:cNvSpPr>
              <p:nvPr/>
            </p:nvSpPr>
            <p:spPr bwMode="auto">
              <a:xfrm>
                <a:off x="5165" y="5543"/>
                <a:ext cx="1261" cy="395"/>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平野区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Text Box 23"/>
              <p:cNvSpPr txBox="1">
                <a:spLocks noChangeArrowheads="1"/>
              </p:cNvSpPr>
              <p:nvPr/>
            </p:nvSpPr>
            <p:spPr bwMode="auto">
              <a:xfrm>
                <a:off x="5568" y="2274"/>
                <a:ext cx="1273" cy="376"/>
              </a:xfrm>
              <a:prstGeom prst="rect">
                <a:avLst/>
              </a:prstGeom>
              <a:noFill/>
              <a:ln>
                <a:noFill/>
              </a:ln>
              <a:extLst/>
            </p:spPr>
            <p:txBody>
              <a:bodyPr lIns="74295" tIns="8890" rIns="74295" bIns="889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鶴見区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9" name="Text Box 6"/>
            <p:cNvSpPr txBox="1">
              <a:spLocks noChangeArrowheads="1"/>
            </p:cNvSpPr>
            <p:nvPr/>
          </p:nvSpPr>
          <p:spPr bwMode="auto">
            <a:xfrm>
              <a:off x="1648144" y="1483081"/>
              <a:ext cx="1045837" cy="439698"/>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a:latin typeface="Meiryo UI" panose="020B0604030504040204" pitchFamily="50" charset="-128"/>
                  <a:ea typeface="Meiryo UI" panose="020B0604030504040204" pitchFamily="50" charset="-128"/>
                  <a:cs typeface="Meiryo UI" panose="020B0604030504040204" pitchFamily="50" charset="-128"/>
                </a:rPr>
                <a:t>淀川区</a:t>
              </a:r>
            </a:p>
          </p:txBody>
        </p:sp>
        <p:sp>
          <p:nvSpPr>
            <p:cNvPr id="90" name="Text Box 6"/>
            <p:cNvSpPr txBox="1">
              <a:spLocks noChangeArrowheads="1"/>
            </p:cNvSpPr>
            <p:nvPr/>
          </p:nvSpPr>
          <p:spPr bwMode="auto">
            <a:xfrm>
              <a:off x="4940647" y="1844731"/>
              <a:ext cx="810090" cy="443260"/>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北区</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Text Box 6"/>
            <p:cNvSpPr txBox="1">
              <a:spLocks noChangeArrowheads="1"/>
            </p:cNvSpPr>
            <p:nvPr/>
          </p:nvSpPr>
          <p:spPr bwMode="auto">
            <a:xfrm>
              <a:off x="1145056" y="5806524"/>
              <a:ext cx="1060325" cy="443259"/>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a:latin typeface="Meiryo UI" panose="020B0604030504040204" pitchFamily="50" charset="-128"/>
                  <a:ea typeface="Meiryo UI" panose="020B0604030504040204" pitchFamily="50" charset="-128"/>
                  <a:cs typeface="Meiryo UI" panose="020B0604030504040204" pitchFamily="50" charset="-128"/>
                </a:rPr>
                <a:t>中央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区</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Text Box 6"/>
            <p:cNvSpPr txBox="1">
              <a:spLocks noChangeArrowheads="1"/>
            </p:cNvSpPr>
            <p:nvPr/>
          </p:nvSpPr>
          <p:spPr bwMode="auto">
            <a:xfrm>
              <a:off x="4781810" y="4323274"/>
              <a:ext cx="1207780" cy="407070"/>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a:latin typeface="Meiryo UI" panose="020B0604030504040204" pitchFamily="50" charset="-128"/>
                  <a:ea typeface="Meiryo UI" panose="020B0604030504040204" pitchFamily="50" charset="-128"/>
                  <a:cs typeface="Meiryo UI" panose="020B0604030504040204" pitchFamily="50" charset="-128"/>
                </a:rPr>
                <a:t>天王寺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区</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テキスト ボックス 92"/>
            <p:cNvSpPr txBox="1"/>
            <p:nvPr/>
          </p:nvSpPr>
          <p:spPr>
            <a:xfrm>
              <a:off x="1468732" y="6198704"/>
              <a:ext cx="2013431" cy="597938"/>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本庁舎</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の位置</a:t>
              </a:r>
            </a:p>
          </p:txBody>
        </p:sp>
        <p:sp>
          <p:nvSpPr>
            <p:cNvPr id="94" name="円/楕円 72"/>
            <p:cNvSpPr>
              <a:spLocks noChangeAspect="1" noChangeArrowheads="1"/>
            </p:cNvSpPr>
            <p:nvPr/>
          </p:nvSpPr>
          <p:spPr bwMode="auto">
            <a:xfrm>
              <a:off x="1519297" y="6375621"/>
              <a:ext cx="179998" cy="179998"/>
            </a:xfrm>
            <a:prstGeom prst="ellipse">
              <a:avLst/>
            </a:prstGeom>
            <a:solidFill>
              <a:srgbClr val="C00000"/>
            </a:solid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95" name="円/楕円 74"/>
            <p:cNvSpPr>
              <a:spLocks noChangeAspect="1" noChangeArrowheads="1"/>
            </p:cNvSpPr>
            <p:nvPr/>
          </p:nvSpPr>
          <p:spPr bwMode="auto">
            <a:xfrm>
              <a:off x="3647651" y="4205391"/>
              <a:ext cx="179999" cy="179999"/>
            </a:xfrm>
            <a:prstGeom prst="ellipse">
              <a:avLst/>
            </a:prstGeom>
            <a:solidFill>
              <a:srgbClr val="C00000"/>
            </a:solid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96" name="円/楕円 75"/>
            <p:cNvSpPr>
              <a:spLocks noChangeAspect="1" noChangeArrowheads="1"/>
            </p:cNvSpPr>
            <p:nvPr/>
          </p:nvSpPr>
          <p:spPr bwMode="auto">
            <a:xfrm>
              <a:off x="3418001" y="3529107"/>
              <a:ext cx="179999" cy="179999"/>
            </a:xfrm>
            <a:prstGeom prst="ellipse">
              <a:avLst/>
            </a:prstGeom>
            <a:solidFill>
              <a:srgbClr val="C00000"/>
            </a:solid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97" name="円/楕円 76"/>
            <p:cNvSpPr>
              <a:spLocks noChangeAspect="1" noChangeArrowheads="1"/>
            </p:cNvSpPr>
            <p:nvPr/>
          </p:nvSpPr>
          <p:spPr bwMode="auto">
            <a:xfrm>
              <a:off x="3337200" y="3214800"/>
              <a:ext cx="180000" cy="180000"/>
            </a:xfrm>
            <a:prstGeom prst="ellipse">
              <a:avLst/>
            </a:prstGeom>
            <a:solidFill>
              <a:srgbClr val="C00000"/>
            </a:solid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98" name="円/楕円 77"/>
            <p:cNvSpPr>
              <a:spLocks noChangeAspect="1" noChangeArrowheads="1"/>
            </p:cNvSpPr>
            <p:nvPr/>
          </p:nvSpPr>
          <p:spPr bwMode="auto">
            <a:xfrm>
              <a:off x="2984400" y="2379600"/>
              <a:ext cx="180000" cy="180000"/>
            </a:xfrm>
            <a:prstGeom prst="ellipse">
              <a:avLst/>
            </a:prstGeom>
            <a:solidFill>
              <a:srgbClr val="C00000"/>
            </a:solid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grpSp>
      <p:sp>
        <p:nvSpPr>
          <p:cNvPr id="68" name="角丸四角形 67"/>
          <p:cNvSpPr/>
          <p:nvPr/>
        </p:nvSpPr>
        <p:spPr>
          <a:xfrm>
            <a:off x="256253" y="5900594"/>
            <a:ext cx="4775548" cy="865451"/>
          </a:xfrm>
          <a:prstGeom prst="roundRect">
            <a:avLst>
              <a:gd name="adj" fmla="val 56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nSpc>
                <a:spcPts val="1198"/>
              </a:lnSpc>
              <a:spcBef>
                <a:spcPts val="599"/>
              </a:spcBef>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区の名称の基本的</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な考え方</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特別区は現行政区の区域を越えて形成されることから、より包括的な</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とする</a:t>
            </a:r>
            <a:b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できる限り住民に親しみやすく、わかりやすいものとなるよう、極力簡潔</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なもの</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とする</a:t>
            </a:r>
          </a:p>
          <a:p>
            <a:pPr>
              <a:lnSpc>
                <a:spcPts val="1200"/>
              </a:lnSpc>
              <a:spcBef>
                <a:spcPts val="300"/>
              </a:spcBef>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上記①②の基本的</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な考え方を踏まえ、「方角・位置」、「地勢等」をも</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とに決定</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5225143" y="4908555"/>
            <a:ext cx="4542972" cy="1678042"/>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nSpc>
                <a:spcPct val="120000"/>
              </a:lnSpc>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本</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庁舎</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位置</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基本的な考え方</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・北区</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について、現大阪市本庁舎（中之島庁舎）は、行政機能の</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集約が可能　　</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、都心部にあり複数の鉄道アクセスを有することから、住民</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にとって</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最も</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便利</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大阪市本庁舎（中之島庁舎）を本庁舎とする</a:t>
            </a:r>
          </a:p>
          <a:p>
            <a:pPr>
              <a:spcBef>
                <a:spcPts val="300"/>
              </a:spcBef>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・残り</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の淀川区、中央区、天王寺区については、以下の考え方を基本とする</a:t>
            </a: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本庁舎として不可欠な機能の集約が可能</a:t>
            </a: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地方自治法の規定を</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考慮</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住民からの近接性、交通の利便性、都市の</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中心性）</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p:cNvSpPr/>
          <p:nvPr/>
        </p:nvSpPr>
        <p:spPr>
          <a:xfrm>
            <a:off x="200473" y="697469"/>
            <a:ext cx="4873218" cy="117167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599"/>
              </a:spcBef>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599"/>
              </a:spcBef>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599"/>
              </a:spcBef>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599"/>
              </a:spcBef>
            </a:pP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70"/>
          <p:cNvSpPr/>
          <p:nvPr/>
        </p:nvSpPr>
        <p:spPr>
          <a:xfrm>
            <a:off x="344487" y="764704"/>
            <a:ext cx="4604631" cy="354863"/>
          </a:xfrm>
          <a:prstGeom prst="roundRect">
            <a:avLst>
              <a:gd name="adj" fmla="val 121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２０２５年（令和７年）１月１日</a:t>
            </a:r>
            <a:endParaRPr lang="en-US" altLang="ja-JP" sz="1100" b="1"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72" name="角丸四角形 71"/>
          <p:cNvSpPr/>
          <p:nvPr/>
        </p:nvSpPr>
        <p:spPr>
          <a:xfrm>
            <a:off x="200473" y="260648"/>
            <a:ext cx="3290334" cy="360000"/>
          </a:xfrm>
          <a:prstGeom prst="roundRect">
            <a:avLst/>
          </a:prstGeom>
          <a:solidFill>
            <a:schemeClr val="accent4">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設置の日</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347228" y="1196752"/>
            <a:ext cx="4684572" cy="571620"/>
          </a:xfrm>
          <a:prstGeom prst="rect">
            <a:avLst/>
          </a:prstGeom>
          <a:solidFill>
            <a:schemeClr val="accent6">
              <a:lumMod val="20000"/>
              <a:lumOff val="8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r>
              <a:rPr lang="ja-JP" altLang="en-US"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・住民サービスを確実に提供できるように十分な準備期間を確保</a:t>
            </a:r>
            <a:endParaRPr lang="en-US" altLang="ja-JP" sz="9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・住民サービス（住民対応窓口）への配慮、住民サービスの提供に欠かせないシステム  </a:t>
            </a:r>
            <a:endParaRPr lang="en-US" altLang="ja-JP" sz="9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9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を安全に移行する観点を踏まえ、４日以上の閉庁日を確保</a:t>
            </a:r>
            <a:endParaRPr lang="en-US" altLang="ja-JP" sz="99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2151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6697</Words>
  <Application>Microsoft Office PowerPoint</Application>
  <PresentationFormat>A4 210 x 297 mm</PresentationFormat>
  <Paragraphs>949</Paragraphs>
  <Slides>18</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18</vt:i4>
      </vt:variant>
    </vt:vector>
  </HeadingPairs>
  <TitlesOfParts>
    <vt:vector size="31" baseType="lpstr">
      <vt:lpstr>HGPｺﾞｼｯｸE</vt:lpstr>
      <vt:lpstr>HGP創英角ｺﾞｼｯｸUB</vt:lpstr>
      <vt:lpstr>HGS創英角ﾎﾟｯﾌﾟ体</vt:lpstr>
      <vt:lpstr>HGｺﾞｼｯｸE</vt:lpstr>
      <vt:lpstr>HG丸ｺﾞｼｯｸM-PRO</vt:lpstr>
      <vt:lpstr>Meiryo UI</vt:lpstr>
      <vt:lpstr>ＭＳ Ｐゴシック</vt:lpstr>
      <vt:lpstr>ＭＳ ゴシック</vt:lpstr>
      <vt:lpstr>メイリオ</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河奥　匡</dc:creator>
  <cp:lastModifiedBy>河奥　匡</cp:lastModifiedBy>
  <cp:revision>3</cp:revision>
  <cp:lastPrinted>2020-08-11T00:27:46Z</cp:lastPrinted>
  <dcterms:modified xsi:type="dcterms:W3CDTF">2020-08-11T00:41:14Z</dcterms:modified>
</cp:coreProperties>
</file>