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74" r:id="rId2"/>
    <p:sldId id="375" r:id="rId3"/>
    <p:sldId id="376" r:id="rId4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00FFFF"/>
    <a:srgbClr val="FFFF66"/>
    <a:srgbClr val="FFFF99"/>
    <a:srgbClr val="CCFFFF"/>
    <a:srgbClr val="EFFCA2"/>
    <a:srgbClr val="CCFF66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8188" autoAdjust="0"/>
  </p:normalViewPr>
  <p:slideViewPr>
    <p:cSldViewPr>
      <p:cViewPr varScale="1">
        <p:scale>
          <a:sx n="73" d="100"/>
          <a:sy n="73" d="100"/>
        </p:scale>
        <p:origin x="1026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7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92114FE-33DA-4CB5-A3AA-7A8D43A4FA22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2AAED6-B6C0-433D-87E4-F687B70BA4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26211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55A02AF-3381-4437-B15E-F3E7FA8E9A47}" type="datetimeFigureOut">
              <a:rPr lang="ja-JP" altLang="en-US"/>
              <a:pPr>
                <a:defRPr/>
              </a:pPr>
              <a:t>2019/11/20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13" tIns="44156" rIns="88313" bIns="4415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5C05476-65B8-40E6-BFA5-8A8A86B98B5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4414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E6D1AAF-E300-44E2-BF55-8F9B836B832E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9F62B5E-B2AD-44C5-B590-565B6522B2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735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42AFF8D-86EC-490E-8A45-EF7251A622CC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7880EB0-0A19-4A74-AC0E-714AB58ECC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589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3498405-ED37-47AF-B6A2-E006AD50FAD0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5F4248C8-A1D7-43C8-BC15-DFB0A190F0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26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23538DC-D084-4086-8C22-8AC7233431A7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645050D-EF59-417F-8FE4-2F93634AF0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3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1C9ED06-DD23-40CC-BAB9-998490F7C716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9884385-45AD-452C-BBAE-008E3ACA13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905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15DF45C-B54F-4A55-82BB-5AAA463F83C0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0EC05A3-8197-4733-82F8-81A30A1472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00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80E971F-15A3-403B-B6A4-6DD675F1631F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620D39B-CAA8-468C-9D1A-ABBB3F658C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477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04877B7-8B17-4BA3-836E-0D6AF1ADCDF7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BEF1594-F8D6-457B-9D9C-3A70B9213B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89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21C9DA3-A013-4823-B009-DDF8DA0A01F7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0BA9D79-213C-4BD8-A5B7-ACC9AB6A5B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490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2E7BC9B-4856-4586-8E6D-21D7E715072C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475FAA8-402C-4319-AABA-8088746B84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58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63CF491-7CE9-4217-A745-ACEF598E05FA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FE553B6-E0A4-4B0E-B314-BB06516CD8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01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3E5F6E8-6F78-4039-A79C-1C463CDAFB9E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20A9A6D-73FD-4F69-B6EF-27FB5C3494B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89" r:id="rId1"/>
    <p:sldLayoutId id="2147487490" r:id="rId2"/>
    <p:sldLayoutId id="2147487491" r:id="rId3"/>
    <p:sldLayoutId id="2147487492" r:id="rId4"/>
    <p:sldLayoutId id="2147487493" r:id="rId5"/>
    <p:sldLayoutId id="2147487494" r:id="rId6"/>
    <p:sldLayoutId id="2147487495" r:id="rId7"/>
    <p:sldLayoutId id="2147487496" r:id="rId8"/>
    <p:sldLayoutId id="2147487497" r:id="rId9"/>
    <p:sldLayoutId id="2147487498" r:id="rId10"/>
    <p:sldLayoutId id="21474874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4468" y="3195000"/>
            <a:ext cx="9157065" cy="468000"/>
          </a:xfrm>
          <a:ln>
            <a:solidFill>
              <a:schemeClr val="accent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sz="2400" b="1" dirty="0" smtClean="0"/>
              <a:t>論点ペーパー附属資料Ｆ　～特別区設置の日～</a:t>
            </a:r>
            <a:endParaRPr lang="ja-JP" altLang="en-US" sz="48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8481512" y="116632"/>
            <a:ext cx="1080000" cy="360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44984" y="116704"/>
            <a:ext cx="4464000" cy="648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大都市制度（特別区設置）協議会資料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令和元年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4984" y="4941168"/>
            <a:ext cx="921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本資料は知事・市長の方針を踏まえて作成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1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0" y="-4763"/>
            <a:ext cx="9906000" cy="432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1" hangingPunct="1"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</a:t>
            </a: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特別</a:t>
            </a: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区設置の日について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313249"/>
            <a:ext cx="9497281" cy="4500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（１）設置する年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（視点：設置準備の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必要期間）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27"/>
          <p:cNvSpPr>
            <a:spLocks noChangeArrowheads="1"/>
          </p:cNvSpPr>
          <p:nvPr/>
        </p:nvSpPr>
        <p:spPr bwMode="auto">
          <a:xfrm>
            <a:off x="9527310" y="137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201478"/>
              </p:ext>
            </p:extLst>
          </p:nvPr>
        </p:nvGraphicFramePr>
        <p:xfrm>
          <a:off x="486142" y="2778751"/>
          <a:ext cx="892899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設置準備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必要期間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（見込み）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39501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2179425" y="3313751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t" anchorCtr="1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　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表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356465"/>
              </p:ext>
            </p:extLst>
          </p:nvPr>
        </p:nvGraphicFramePr>
        <p:xfrm>
          <a:off x="490028" y="4748184"/>
          <a:ext cx="8925105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4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7367324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63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視点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留意点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（４～６月）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（７～９月）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（１～３月）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住民サービス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窓口（保健福祉サービスなど）が混雑する時期への配慮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安全な移行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安全な改修移行に少なくとも４日間の閉庁日が必要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44054"/>
                  </a:ext>
                </a:extLst>
              </a:tr>
            </a:tbl>
          </a:graphicData>
        </a:graphic>
      </p:graphicFrame>
      <p:sp>
        <p:nvSpPr>
          <p:cNvPr id="77" name="角丸四角形 76"/>
          <p:cNvSpPr/>
          <p:nvPr/>
        </p:nvSpPr>
        <p:spPr>
          <a:xfrm>
            <a:off x="4747492" y="5771176"/>
            <a:ext cx="792000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ctr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ゴールデン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ウィーク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ホームベース 78"/>
          <p:cNvSpPr/>
          <p:nvPr/>
        </p:nvSpPr>
        <p:spPr>
          <a:xfrm>
            <a:off x="4649734" y="5383390"/>
            <a:ext cx="1296000" cy="288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窓口繁忙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4207890" y="5292452"/>
            <a:ext cx="792000" cy="0"/>
          </a:xfrm>
          <a:prstGeom prst="straightConnector1">
            <a:avLst/>
          </a:prstGeom>
          <a:ln>
            <a:solidFill>
              <a:schemeClr val="accent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955835" y="5303527"/>
            <a:ext cx="7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転居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シーズン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800583" y="5769382"/>
            <a:ext cx="922959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10800" rIns="54000" bIns="10800" rtlCol="0" anchor="ctr" anchorCtr="0"/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 flipH="1">
            <a:off x="8263005" y="5489801"/>
            <a:ext cx="0" cy="720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7745353" y="3525783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ホームベース 90"/>
          <p:cNvSpPr/>
          <p:nvPr/>
        </p:nvSpPr>
        <p:spPr>
          <a:xfrm>
            <a:off x="6003791" y="3683682"/>
            <a:ext cx="1656000" cy="3564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2855372" y="3678571"/>
            <a:ext cx="3528000" cy="360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準備期間３年程度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 flipH="1">
            <a:off x="6468933" y="3525856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5891471" y="3277466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’23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7842892" y="5229512"/>
            <a:ext cx="82542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１月１日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189893" y="3276642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’24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201995" y="4287513"/>
            <a:ext cx="9497281" cy="44973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（２）設置する月日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（視点：住民サービス（住民対応窓口）への配慮、システムの安全な移行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76715" y="6252901"/>
            <a:ext cx="894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年の市町村合併（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件）のうち、約８割は年度後半（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月～３月）に実施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Text Box 5"/>
          <p:cNvSpPr txBox="1">
            <a:spLocks noChangeArrowheads="1"/>
          </p:cNvSpPr>
          <p:nvPr/>
        </p:nvSpPr>
        <p:spPr bwMode="auto">
          <a:xfrm>
            <a:off x="208246" y="430985"/>
            <a:ext cx="9497281" cy="50783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 素案の考え方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459631" y="912297"/>
            <a:ext cx="8979624" cy="720000"/>
          </a:xfrm>
          <a:prstGeom prst="roundRect">
            <a:avLst>
              <a:gd name="adj" fmla="val 1845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◇ 住民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サービスを間断なく提供するため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、特別区設置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の日は、住民投票の日から概ね３～４年後と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する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99" name="Text Box 5"/>
          <p:cNvSpPr txBox="1">
            <a:spLocks noChangeArrowheads="1"/>
          </p:cNvSpPr>
          <p:nvPr/>
        </p:nvSpPr>
        <p:spPr bwMode="auto">
          <a:xfrm>
            <a:off x="215141" y="1890569"/>
            <a:ext cx="9497280" cy="44973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 具体的な設置の日の検討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フローチャート : 組合せ 4"/>
          <p:cNvSpPr/>
          <p:nvPr/>
        </p:nvSpPr>
        <p:spPr>
          <a:xfrm>
            <a:off x="3210576" y="1724026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45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44488" y="3356992"/>
            <a:ext cx="9216000" cy="3276000"/>
          </a:xfrm>
          <a:prstGeom prst="roundRect">
            <a:avLst>
              <a:gd name="adj" fmla="val 3433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年度（令和２年度）～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年度（令和７年度）の主要日程等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年度（令和５年度）秋～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年度（令和７年度）の大型連休の状況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919548"/>
            <a:ext cx="9497281" cy="461665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　考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00195"/>
              </p:ext>
            </p:extLst>
          </p:nvPr>
        </p:nvGraphicFramePr>
        <p:xfrm>
          <a:off x="492389" y="5385240"/>
          <a:ext cx="8928993" cy="112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0161612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</a:tblGrid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ゴールデンウィーク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シルバーウィーク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年末年始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545878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 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〈12/29(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9050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〈12/28(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2987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〈12/27(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sp>
        <p:nvSpPr>
          <p:cNvPr id="17" name="正方形/長方形 27"/>
          <p:cNvSpPr>
            <a:spLocks noChangeArrowheads="1"/>
          </p:cNvSpPr>
          <p:nvPr/>
        </p:nvSpPr>
        <p:spPr bwMode="auto">
          <a:xfrm>
            <a:off x="9527595" y="6529563"/>
            <a:ext cx="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19727"/>
              </p:ext>
            </p:extLst>
          </p:nvPr>
        </p:nvGraphicFramePr>
        <p:xfrm>
          <a:off x="492390" y="3668650"/>
          <a:ext cx="8928991" cy="135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436293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9016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主要日程等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8202058" y="4186835"/>
            <a:ext cx="864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関西万博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30976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市長選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市議選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190939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9151" y="709484"/>
            <a:ext cx="8947845" cy="1872000"/>
          </a:xfrm>
          <a:prstGeom prst="roundRect">
            <a:avLst>
              <a:gd name="adj" fmla="val 8704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設置する年については、設置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準備の必要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期間を見込み、最短の場合は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年度（令和５年度）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秋～冬頃になるが、住民サービスを確実に提供できるように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十分な準備期間を確保する観点から、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年度（令和６年度）秋～冬頃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加えて、設置する月日については、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住民サービス（住民対応窓口）への配慮、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住民サービスの提供に欠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かせない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移行する観点を踏まえ、４日間以上の閉庁日が確保できる年末年始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フローチャート : 組合せ 4"/>
          <p:cNvSpPr/>
          <p:nvPr/>
        </p:nvSpPr>
        <p:spPr>
          <a:xfrm>
            <a:off x="3210576" y="281587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32520" y="2099680"/>
            <a:ext cx="8640960" cy="42365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　特別区設置の日は、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年（令和７年）１月１日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8563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PresentationFormat>A4 210 x 297 mm</PresentationFormat>
  <Paragraphs>126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ＭＳ ゴシック</vt:lpstr>
      <vt:lpstr>Arial</vt:lpstr>
      <vt:lpstr>Calibri</vt:lpstr>
      <vt:lpstr>1_Office テーマ</vt:lpstr>
      <vt:lpstr>論点ペーパー附属資料Ｆ　～特別区設置の日～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modified xsi:type="dcterms:W3CDTF">2019-11-20T04:25:20Z</dcterms:modified>
</cp:coreProperties>
</file>