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6" r:id="rId2"/>
    <p:sldId id="335" r:id="rId3"/>
    <p:sldId id="332" r:id="rId4"/>
    <p:sldId id="331" r:id="rId5"/>
    <p:sldId id="333" r:id="rId6"/>
    <p:sldId id="377" r:id="rId7"/>
    <p:sldId id="348" r:id="rId8"/>
    <p:sldId id="347" r:id="rId9"/>
    <p:sldId id="349" r:id="rId10"/>
    <p:sldId id="372" r:id="rId11"/>
    <p:sldId id="350" r:id="rId12"/>
    <p:sldId id="376" r:id="rId13"/>
    <p:sldId id="356" r:id="rId14"/>
    <p:sldId id="351" r:id="rId15"/>
    <p:sldId id="352" r:id="rId16"/>
    <p:sldId id="358" r:id="rId17"/>
    <p:sldId id="353" r:id="rId18"/>
    <p:sldId id="354" r:id="rId19"/>
    <p:sldId id="371" r:id="rId20"/>
    <p:sldId id="360" r:id="rId21"/>
    <p:sldId id="361" r:id="rId22"/>
    <p:sldId id="362" r:id="rId23"/>
    <p:sldId id="363" r:id="rId24"/>
    <p:sldId id="364" r:id="rId25"/>
    <p:sldId id="378" r:id="rId26"/>
    <p:sldId id="365" r:id="rId27"/>
    <p:sldId id="368" r:id="rId28"/>
    <p:sldId id="369" r:id="rId29"/>
    <p:sldId id="370" r:id="rId30"/>
    <p:sldId id="379" r:id="rId31"/>
    <p:sldId id="380" r:id="rId3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83"/>
    <a:srgbClr val="004C35"/>
    <a:srgbClr val="19A9CE"/>
    <a:srgbClr val="FF9900"/>
    <a:srgbClr val="0A39AA"/>
    <a:srgbClr val="FF9999"/>
    <a:srgbClr val="FF33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14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15675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981752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93061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255235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881479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72785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744910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3413847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812291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1033605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C4C9D38-FBE6-4298-BF77-A9985A03EB03}"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238586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C9D38-FBE6-4298-BF77-A9985A03EB03}" type="datetimeFigureOut">
              <a:rPr kumimoji="1" lang="ja-JP" altLang="en-US" smtClean="0"/>
              <a:t>2019/8/23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A2F5D-301D-4D36-8B1A-6491A0DAD5AF}" type="slidenum">
              <a:rPr kumimoji="1" lang="ja-JP" altLang="en-US" smtClean="0"/>
              <a:t>‹#›</a:t>
            </a:fld>
            <a:endParaRPr kumimoji="1" lang="ja-JP" altLang="en-US"/>
          </a:p>
        </p:txBody>
      </p:sp>
    </p:spTree>
    <p:extLst>
      <p:ext uri="{BB962C8B-B14F-4D97-AF65-F5344CB8AC3E}">
        <p14:creationId xmlns:p14="http://schemas.microsoft.com/office/powerpoint/2010/main" val="41675656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471704"/>
            <a:ext cx="9144000" cy="5832277"/>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endParaRPr lang="en-US" altLang="ja-JP" sz="4800" dirty="0">
              <a:latin typeface="Arial" panose="020B0604020202020204" pitchFamily="34" charset="0"/>
              <a:ea typeface="HG創英角ｺﾞｼｯｸUB" panose="020B0909000000000000" pitchFamily="49" charset="-128"/>
              <a:cs typeface="Arial" panose="020B0604020202020204" pitchFamily="34" charset="0"/>
            </a:endParaRPr>
          </a:p>
          <a:p>
            <a:r>
              <a:rPr lang="en-US" altLang="ja-JP" sz="4800" dirty="0">
                <a:latin typeface="Arial" panose="020B0604020202020204" pitchFamily="34" charset="0"/>
                <a:ea typeface="HG創英角ｺﾞｼｯｸUB" panose="020B0909000000000000" pitchFamily="49" charset="-128"/>
                <a:cs typeface="Arial" panose="020B0604020202020204" pitchFamily="34" charset="0"/>
              </a:rPr>
              <a:t> </a:t>
            </a:r>
          </a:p>
          <a:p>
            <a:r>
              <a:rPr lang="ja-JP" altLang="en-US" sz="4800" dirty="0">
                <a:latin typeface="ＭＳ ゴシック" panose="020B0609070205080204" pitchFamily="49" charset="-128"/>
                <a:ea typeface="ＭＳ ゴシック" panose="020B0609070205080204" pitchFamily="49" charset="-128"/>
                <a:cs typeface="Arial" panose="020B0604020202020204" pitchFamily="34" charset="0"/>
              </a:rPr>
              <a:t>大都市制度の経済効果について</a:t>
            </a:r>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endParaRPr lang="en-US" altLang="ja-JP" sz="4800" dirty="0">
              <a:latin typeface="ＭＳ ゴシック" panose="020B0609070205080204" pitchFamily="49" charset="-128"/>
              <a:ea typeface="ＭＳ ゴシック" panose="020B0609070205080204"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令和元年</a:t>
            </a:r>
            <a:r>
              <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rPr>
              <a:t>8</a:t>
            </a:r>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月</a:t>
            </a:r>
            <a:r>
              <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rPr>
              <a:t>26</a:t>
            </a:r>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日</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a:p>
            <a:endParaRPr lang="en-US" altLang="ja-JP" sz="3200" dirty="0">
              <a:latin typeface="Arial" panose="020B0604020202020204" pitchFamily="34" charset="0"/>
              <a:ea typeface="HG創英角ｺﾞｼｯｸUB" panose="020B0909000000000000"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学校法人　嘉悦学園</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嘉悦大学付属経営経済研究所</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2" name="正方形/長方形 1"/>
          <p:cNvSpPr/>
          <p:nvPr/>
        </p:nvSpPr>
        <p:spPr>
          <a:xfrm>
            <a:off x="7061982" y="471704"/>
            <a:ext cx="1448971" cy="44269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a:t>
            </a:r>
            <a:r>
              <a:rPr lang="ja-JP" altLang="en-US" dirty="0"/>
              <a:t>２</a:t>
            </a:r>
            <a:endParaRPr kumimoji="1" lang="ja-JP" altLang="en-US" dirty="0"/>
          </a:p>
        </p:txBody>
      </p:sp>
    </p:spTree>
    <p:extLst>
      <p:ext uri="{BB962C8B-B14F-4D97-AF65-F5344CB8AC3E}">
        <p14:creationId xmlns:p14="http://schemas.microsoft.com/office/powerpoint/2010/main" val="140203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・基礎自治体一人当たり歳出を人口、人口の二乗、面積で回帰し、特別区となった場合の歳出額（理論値）を推計。</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・一人当たり歳出が最小となる人口規模は約</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万人となる。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実績値（基礎自治・中核市事務）と理論値との差額を効果額として計測する。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772611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6-1-4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単年度で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1,104</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1,141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億円の財政効率化効果が期待できる。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42" name="Picture 2">
            <a:extLst>
              <a:ext uri="{FF2B5EF4-FFF2-40B4-BE49-F238E27FC236}">
                <a16:creationId xmlns:a16="http://schemas.microsoft.com/office/drawing/2014/main" id="{190EB462-1CE6-42DE-8FD5-966DBCDC05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2069" y="1503135"/>
            <a:ext cx="8559861" cy="41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0566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●効果の発現</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・第１段階：同一住民サービス水準を、より効率的に</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・第２段階：同一費用で、より住民満足度が高まるように、サービスの選択</a:t>
            </a: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大阪府・大阪市特別区設置協議会「</a:t>
            </a:r>
            <a:r>
              <a:rPr lang="zh-TW"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特別区設置協定書</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（平成</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27</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年</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月）」</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p.4</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（二）事務の承継に当たっての留意点</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　事務の承継に当たっては、これまで大阪府及び大阪市が蓄積してきた行政のノウハウ及び高度できめ細かな住民サービスの水準を低下させないよう、大阪府及び大阪市は、適正に事務を引き継ぐものとする。特別区の設置の際には、専門性や施設を確保し、職員体制を整備する。</a:t>
            </a:r>
          </a:p>
          <a:p>
            <a:pPr algn="l">
              <a:lnSpc>
                <a:spcPct val="100000"/>
              </a:lnSpc>
            </a:pPr>
            <a:r>
              <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rPr>
              <a:t>　また、特別区の設置の日以後は、各特別区及び大阪府においては、各種事務事業のサービス水準及びその内容の必要性及び妥当性について十分な検討を行い、住民の福祉の向上が図られるよう、事務事業の見直しに努めることとする。</a:t>
            </a:r>
            <a:endParaRPr lang="en-US" altLang="zh-TW" sz="18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18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F0E7B24C-1BB3-4B00-BC8A-EA1A204A1EAE}"/>
              </a:ext>
            </a:extLst>
          </p:cNvPr>
          <p:cNvSpPr>
            <a:spLocks noGrp="1"/>
          </p:cNvSpPr>
          <p:nvPr>
            <p:ph type="sldNum" sz="quarter" idx="12"/>
          </p:nvPr>
        </p:nvSpPr>
        <p:spPr/>
        <p:txBody>
          <a:bodyPr/>
          <a:lstStyle/>
          <a:p>
            <a:fld id="{8DDA2F5D-301D-4D36-8B1A-6491A0DAD5AF}" type="slidenum">
              <a:rPr kumimoji="1" lang="ja-JP" altLang="en-US" smtClean="0"/>
              <a:t>12</a:t>
            </a:fld>
            <a:endParaRPr kumimoji="1" lang="ja-JP" altLang="en-US"/>
          </a:p>
        </p:txBody>
      </p:sp>
    </p:spTree>
    <p:extLst>
      <p:ext uri="{BB962C8B-B14F-4D97-AF65-F5344CB8AC3E}">
        <p14:creationId xmlns:p14="http://schemas.microsoft.com/office/powerpoint/2010/main" val="1808026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●他の中核市との比較・改革競争</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点線は、</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200㎢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以下の中核市平均（除く大阪市）</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→住民サービス、住民満足度の水準に対して費用は効率的かが</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選挙や議会で問われる。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 name="図 1"/>
          <p:cNvPicPr>
            <a:picLocks noChangeAspect="1"/>
          </p:cNvPicPr>
          <p:nvPr/>
        </p:nvPicPr>
        <p:blipFill>
          <a:blip r:embed="rId2"/>
          <a:stretch>
            <a:fillRect/>
          </a:stretch>
        </p:blipFill>
        <p:spPr>
          <a:xfrm>
            <a:off x="1689935" y="1763650"/>
            <a:ext cx="5551786" cy="3616904"/>
          </a:xfrm>
          <a:prstGeom prst="rect">
            <a:avLst/>
          </a:prstGeom>
        </p:spPr>
      </p:pic>
      <p:sp>
        <p:nvSpPr>
          <p:cNvPr id="3" name="矢印: 左 2">
            <a:extLst>
              <a:ext uri="{FF2B5EF4-FFF2-40B4-BE49-F238E27FC236}">
                <a16:creationId xmlns:a16="http://schemas.microsoft.com/office/drawing/2014/main" id="{95C83655-64C1-4A08-80F4-4B08316302E9}"/>
              </a:ext>
            </a:extLst>
          </p:cNvPr>
          <p:cNvSpPr/>
          <p:nvPr/>
        </p:nvSpPr>
        <p:spPr>
          <a:xfrm>
            <a:off x="2285998" y="1853455"/>
            <a:ext cx="2286001" cy="816265"/>
          </a:xfrm>
          <a:prstGeom prst="leftArrow">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lumMod val="50000"/>
                  </a:schemeClr>
                </a:solidFill>
                <a:latin typeface="ＭＳ ゴシック" panose="020B0609070205080204" pitchFamily="49" charset="-128"/>
                <a:ea typeface="ＭＳ ゴシック" panose="020B0609070205080204" pitchFamily="49" charset="-128"/>
              </a:rPr>
              <a:t>面積小</a:t>
            </a:r>
          </a:p>
        </p:txBody>
      </p:sp>
      <p:sp>
        <p:nvSpPr>
          <p:cNvPr id="4" name="正方形/長方形 3">
            <a:extLst>
              <a:ext uri="{FF2B5EF4-FFF2-40B4-BE49-F238E27FC236}">
                <a16:creationId xmlns:a16="http://schemas.microsoft.com/office/drawing/2014/main" id="{6679AE15-130C-4CEE-86C5-1C5134CF6764}"/>
              </a:ext>
            </a:extLst>
          </p:cNvPr>
          <p:cNvSpPr/>
          <p:nvPr/>
        </p:nvSpPr>
        <p:spPr>
          <a:xfrm rot="16200000">
            <a:off x="-128488" y="3206659"/>
            <a:ext cx="3134850" cy="4775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bg1">
                    <a:lumMod val="50000"/>
                  </a:schemeClr>
                </a:solidFill>
                <a:latin typeface="ＭＳ ゴシック" panose="020B0609070205080204" pitchFamily="49" charset="-128"/>
                <a:ea typeface="ＭＳ ゴシック" panose="020B0609070205080204" pitchFamily="49" charset="-128"/>
              </a:rPr>
              <a:t>1</a:t>
            </a:r>
            <a:r>
              <a:rPr kumimoji="1" lang="ja-JP" altLang="en-US" sz="2000" dirty="0">
                <a:solidFill>
                  <a:schemeClr val="bg1">
                    <a:lumMod val="50000"/>
                  </a:schemeClr>
                </a:solidFill>
                <a:latin typeface="ＭＳ ゴシック" panose="020B0609070205080204" pitchFamily="49" charset="-128"/>
                <a:ea typeface="ＭＳ ゴシック" panose="020B0609070205080204" pitchFamily="49" charset="-128"/>
              </a:rPr>
              <a:t>人当たり歳出（千円）</a:t>
            </a:r>
          </a:p>
        </p:txBody>
      </p:sp>
      <p:sp>
        <p:nvSpPr>
          <p:cNvPr id="5" name="スライド番号プレースホルダー 4">
            <a:extLst>
              <a:ext uri="{FF2B5EF4-FFF2-40B4-BE49-F238E27FC236}">
                <a16:creationId xmlns:a16="http://schemas.microsoft.com/office/drawing/2014/main" id="{0D53787A-04C0-40FE-80BC-E7D7D0566BCE}"/>
              </a:ext>
            </a:extLst>
          </p:cNvPr>
          <p:cNvSpPr>
            <a:spLocks noGrp="1"/>
          </p:cNvSpPr>
          <p:nvPr>
            <p:ph type="sldNum" sz="quarter" idx="12"/>
          </p:nvPr>
        </p:nvSpPr>
        <p:spPr/>
        <p:txBody>
          <a:bodyPr/>
          <a:lstStyle/>
          <a:p>
            <a:fld id="{8DDA2F5D-301D-4D36-8B1A-6491A0DAD5AF}" type="slidenum">
              <a:rPr kumimoji="1" lang="ja-JP" altLang="en-US" smtClean="0"/>
              <a:t>13</a:t>
            </a:fld>
            <a:endParaRPr kumimoji="1" lang="ja-JP" altLang="en-US"/>
          </a:p>
        </p:txBody>
      </p:sp>
    </p:spTree>
    <p:extLst>
      <p:ext uri="{BB962C8B-B14F-4D97-AF65-F5344CB8AC3E}">
        <p14:creationId xmlns:p14="http://schemas.microsoft.com/office/powerpoint/2010/main" val="261862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・特別区制度においては、広域と基礎の役割分担が明確になり、二重行政が解消し、効率的な財政運営が可能となる。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・分析可能なデータが得られた病院と大学を取り上げる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・（統合による）規模の拡大によるコスト削減を計測する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・病院：人件費を病床数と医業収益で回帰し、現状の病床数における人件費の理論値と統合後の病床数における人件費の理論値との差額を効果額として計測する。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・大学：事務職員数を教員数と教員</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人当たり独自収入で回帰し、現状の事務職員数の理論値と統合後の事務職員数の理論値との差額を効果額として計測する。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６．２　特別区における二重行政解消による効果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891152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６．２　特別区における二重行政解消による効果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1266" name="Picture 2">
            <a:extLst>
              <a:ext uri="{FF2B5EF4-FFF2-40B4-BE49-F238E27FC236}">
                <a16:creationId xmlns:a16="http://schemas.microsoft.com/office/drawing/2014/main" id="{D07ACF3F-7197-4FDD-9A26-74E37CDE39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0235" y="1839504"/>
            <a:ext cx="3003969"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3">
            <a:extLst>
              <a:ext uri="{FF2B5EF4-FFF2-40B4-BE49-F238E27FC236}">
                <a16:creationId xmlns:a16="http://schemas.microsoft.com/office/drawing/2014/main" id="{499EED72-AA24-4A4F-BD8D-989769D21C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2637" y="1839504"/>
            <a:ext cx="3003969" cy="144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6393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●現行制度との比較（実現可能性）</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・現行制度において二重行政解消を進めるためには、府市間の協議が合意に至らなければならない。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・そこで、第１回大阪戦略調整会議（</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H27.7.24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開催）の資料「大阪府と大阪市による連携協議の経過と成果」から過去の府市間の協議実績を調査し、どの程度の割合で合意に至ったのかを数値化。</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・首長の方向性が一致している期間の実現可能性　　５７．７％</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・首長の方向性が一致していない期間の実現可能性　１０．２％</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現行制度と比べれば、政策の実現可能性が高まる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６．２　特別区における二重行政解消による効果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083383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・特別区制度においては、広域と基礎の役割分担が明確になり、適切な社会資本整備が行われるとすれば、より高い効果が期待できる。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・概算事業費が明らかになっている３事業について、産業連関分析を用いてその波及効果を計測する。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－地下鉄中央線延伸、</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JR</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桜島線延伸、なにわ筋線・新大阪連絡線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・事業費総額（</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3550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億円）を建設部門に投入し、工期を</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年と想定した上で、生産誘発額を計測する。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６．３　特別区における府市連携による効果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748984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６．３　特別区における府市連携による効果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2290" name="Picture 2">
            <a:extLst>
              <a:ext uri="{FF2B5EF4-FFF2-40B4-BE49-F238E27FC236}">
                <a16:creationId xmlns:a16="http://schemas.microsoft.com/office/drawing/2014/main" id="{1A13F808-7E6B-4C4C-B8D5-8537C728BF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045" y="1623240"/>
            <a:ext cx="6147798" cy="10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1081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●現行制度との比較（意思決定のスピード）</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・現行制度において、府市が協調する必要がある。社会資本整備を進めるためには、合意に至るまで協議・調整する期間が一定必要となる。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こで、過去に二重行政解消を実現した複数の案件について、両首長の合意による協議開始から概ね協議が合意して議会提案に向けた案が決定されるまでの期間を、大阪府市統合本部会議資料等から算出した（平均協議期間４８８日）。</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→１年４ヶ月遅れる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・加えて、首長間で方向性が一致せず、協議そのものに着手できない場合、１０年間以上、協議すらできない状態が続く可能性がある。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→１０年遅れる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現行制度と比べれば、意思決定のスピードが高まる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６．３　特別区における府市連携による効果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48275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１．はじめに</a:t>
            </a:r>
          </a:p>
          <a:p>
            <a:pPr algn="l"/>
            <a:r>
              <a:rPr lang="ja-JP" altLang="en-US" sz="24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２．大都市制度改革の意義（略）</a:t>
            </a:r>
          </a:p>
          <a:p>
            <a:pPr algn="l"/>
            <a:r>
              <a:rPr lang="ja-JP" altLang="en-US" sz="24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３．総合区設置案の概要（略）</a:t>
            </a:r>
          </a:p>
          <a:p>
            <a:pPr algn="l"/>
            <a:r>
              <a:rPr lang="ja-JP" altLang="en-US" sz="24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４．特別区設置案の概要（略）</a:t>
            </a:r>
          </a:p>
          <a:p>
            <a:pPr algn="l"/>
            <a:r>
              <a:rPr lang="ja-JP" altLang="en-US" sz="24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５．政策効果分析による総合区の経済効果（略）</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６．政策効果分析による特別区の経済効果</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７．マクロ計量経済モデルによる経済効果</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a:p>
            <a:pPr algn="l"/>
            <a:r>
              <a:rPr lang="ja-JP" altLang="en-US" sz="2400" dirty="0">
                <a:solidFill>
                  <a:schemeClr val="bg1">
                    <a:lumMod val="50000"/>
                  </a:schemeClr>
                </a:solidFill>
                <a:latin typeface="ＭＳ ゴシック" panose="020B0609070205080204" pitchFamily="49" charset="-128"/>
                <a:ea typeface="ＭＳ ゴシック" panose="020B0609070205080204" pitchFamily="49" charset="-128"/>
                <a:cs typeface="Arial" panose="020B0604020202020204" pitchFamily="34" charset="0"/>
              </a:rPr>
              <a:t>Ａ．補論（略）</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目次</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4922275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solidFill>
                  <a:schemeClr val="tx1">
                    <a:lumMod val="50000"/>
                    <a:lumOff val="50000"/>
                  </a:schemeClr>
                </a:solidFill>
                <a:latin typeface="ＭＳ ゴシック" panose="020B0609070205080204" pitchFamily="49" charset="-128"/>
                <a:ea typeface="ＭＳ ゴシック" panose="020B0609070205080204" pitchFamily="49" charset="-128"/>
                <a:cs typeface="Arial" panose="020B0604020202020204" pitchFamily="34" charset="0"/>
              </a:rPr>
              <a:t>７．３　総合区設置に伴う経済効果（略）</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７．マクロ計量経済モデルによる経済効果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410295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●マクロ計量経済モデルとは</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・現実の経済社会：様々な要因が密接に連関しあいながら構成</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・マクロ計量経済モデル：経済社会の実像を捉えるべく経済変数の関連性を記述した連立方程式体系</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・大都市制度改革の経済効果：財政構造の変化を通じて経済構造の変革を促す。</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・中長期的に効果が発現する：供給型マクロモデルを用いて経済効果を計測する。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都市制度改革によって財政効率化効果が発生し、そのことで社会資本整備が変化する。その変化が生産に影響を与え、そのことが民間投資に影響を与え、再び生産に影響を及ぼす。そのような相互に連関しあう波及効果を捉え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344291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7-1-1)</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本の方程式体系によって構成される小型モデル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）青枠が内生変数、赤枠が外生変数</a:t>
            </a: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）民間資本計測上の誤差、社会資本計測上の誤差及びダミー変数は記載していない</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７．１　マクロ計量経済モデル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6" name="Picture 2">
            <a:extLst>
              <a:ext uri="{FF2B5EF4-FFF2-40B4-BE49-F238E27FC236}">
                <a16:creationId xmlns:a16="http://schemas.microsoft.com/office/drawing/2014/main" id="{FC52497F-0DE7-4D08-98B0-AEE22C9E14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868" y="2085523"/>
            <a:ext cx="8072264" cy="291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98767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・大阪の社会資本は、二重行政（二元行政）等のため、東京と比べて低い効果しか持ってこなかった。仮に大都市制度改革で効果的な社会資本整備が可能となれば、経済効果は大きくなる。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・東京と大阪とで、限界生産力を計測する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・限界生産力：１単位の社会資本の増加が生産を何単位増加させるか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●分析モデル</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・生産関数を推定し計測</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977737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●推計結果（表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7-2-3</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・大阪の社会資本の限界生産力は、東京の約半分</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社会資本の量の差と共に質の差が、東京と大阪との格差を拡大させたと考えられる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050" name="図 7">
            <a:extLst>
              <a:ext uri="{FF2B5EF4-FFF2-40B4-BE49-F238E27FC236}">
                <a16:creationId xmlns:a16="http://schemas.microsoft.com/office/drawing/2014/main" id="{F0D4CB83-0552-4BC6-9F0B-FA4A6D1370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353" y="1614170"/>
            <a:ext cx="8171293" cy="1451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33478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●限界生産力を低める要因</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・二元行政に起因するもの</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－二重行政：二重投資</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－「府市あわせ」：市域外への投資（府）、市域内最適化（市）</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→二重投資の解消、市域内への積極的投資、広域での最適化によって限界生産力は高まりうる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・補完性の原理に起因するもの</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－地域特性を無視した画一的投資</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→きめ細かい投資によって、同一住民サービス水準を効率的に実現できる（＝同一投資額の効果は高まりうる）</a:t>
            </a: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７．２　社会資本の経済効果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B94E636D-451F-436B-8096-955A49BCD9FB}"/>
              </a:ext>
            </a:extLst>
          </p:cNvPr>
          <p:cNvSpPr>
            <a:spLocks noGrp="1"/>
          </p:cNvSpPr>
          <p:nvPr>
            <p:ph type="sldNum" sz="quarter" idx="12"/>
          </p:nvPr>
        </p:nvSpPr>
        <p:spPr/>
        <p:txBody>
          <a:bodyPr/>
          <a:lstStyle/>
          <a:p>
            <a:fld id="{8DDA2F5D-301D-4D36-8B1A-6491A0DAD5AF}" type="slidenum">
              <a:rPr kumimoji="1" lang="ja-JP" altLang="en-US" smtClean="0"/>
              <a:t>25</a:t>
            </a:fld>
            <a:endParaRPr kumimoji="1" lang="ja-JP" altLang="en-US"/>
          </a:p>
        </p:txBody>
      </p:sp>
    </p:spTree>
    <p:extLst>
      <p:ext uri="{BB962C8B-B14F-4D97-AF65-F5344CB8AC3E}">
        <p14:creationId xmlns:p14="http://schemas.microsoft.com/office/powerpoint/2010/main" val="4181627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・基準ケース（現行制度を想定）（表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7-3-1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・財政効率化の経済効果（ケース３）：特別区制度に伴う財政効果額の一部（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500</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億円／年）が追加的な社会資本整備に行われたと仮定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・社会資本の経済効果（ケース４）：上記の追加的な社会資本整備については、東京と大阪との限界生産力の差が、最大で全て埋められると仮定</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それぞれのケースと基準ケースとの差を経済効果と捉えて計測</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3074" name="Picture 2">
            <a:extLst>
              <a:ext uri="{FF2B5EF4-FFF2-40B4-BE49-F238E27FC236}">
                <a16:creationId xmlns:a16="http://schemas.microsoft.com/office/drawing/2014/main" id="{C92CF947-04BA-4DF9-8576-4169951A99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1694" y="1796142"/>
            <a:ext cx="4160611" cy="20574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73622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●シミュレーション結果（表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7-4-1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注）波及効果は、産業連関分析を用いて中間投入も含めた効果を計測</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年間効果累積（実質</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GRP</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）で</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5000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兆</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0500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億円程度の経済効果が発現する。</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７．４　特別区設置に伴う経済効果</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4098" name="Picture 2">
            <a:extLst>
              <a:ext uri="{FF2B5EF4-FFF2-40B4-BE49-F238E27FC236}">
                <a16:creationId xmlns:a16="http://schemas.microsoft.com/office/drawing/2014/main" id="{6CFA9E33-0988-446A-97AE-39DDF07853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43" y="1439634"/>
            <a:ext cx="9054513" cy="17689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3660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●政策効果分析（表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7" name="図 6">
            <a:extLst>
              <a:ext uri="{FF2B5EF4-FFF2-40B4-BE49-F238E27FC236}">
                <a16:creationId xmlns:a16="http://schemas.microsoft.com/office/drawing/2014/main" id="{03834933-C73C-415E-8A50-50394D40457E}"/>
              </a:ext>
            </a:extLst>
          </p:cNvPr>
          <p:cNvPicPr>
            <a:picLocks noChangeAspect="1"/>
          </p:cNvPicPr>
          <p:nvPr/>
        </p:nvPicPr>
        <p:blipFill>
          <a:blip r:embed="rId2"/>
          <a:stretch>
            <a:fillRect/>
          </a:stretch>
        </p:blipFill>
        <p:spPr>
          <a:xfrm>
            <a:off x="1370084" y="1614170"/>
            <a:ext cx="6403831" cy="3760842"/>
          </a:xfrm>
          <a:prstGeom prst="rect">
            <a:avLst/>
          </a:prstGeom>
        </p:spPr>
      </p:pic>
    </p:spTree>
    <p:extLst>
      <p:ext uri="{BB962C8B-B14F-4D97-AF65-F5344CB8AC3E}">
        <p14:creationId xmlns:p14="http://schemas.microsoft.com/office/powerpoint/2010/main" val="18048043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●マクロ計量経済モデル（表</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8-1-2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注）政策効果分析とマクロ計量経済モデルの結果は、単純に比較できるものではない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８．おわりに</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4" name="図 3">
            <a:extLst>
              <a:ext uri="{FF2B5EF4-FFF2-40B4-BE49-F238E27FC236}">
                <a16:creationId xmlns:a16="http://schemas.microsoft.com/office/drawing/2014/main" id="{6ED4CA6D-3DB8-4C4D-87EA-3C8108E37C37}"/>
              </a:ext>
            </a:extLst>
          </p:cNvPr>
          <p:cNvPicPr>
            <a:picLocks noChangeAspect="1"/>
          </p:cNvPicPr>
          <p:nvPr/>
        </p:nvPicPr>
        <p:blipFill>
          <a:blip r:embed="rId2"/>
          <a:stretch>
            <a:fillRect/>
          </a:stretch>
        </p:blipFill>
        <p:spPr>
          <a:xfrm>
            <a:off x="1632325" y="1614170"/>
            <a:ext cx="5879349" cy="2434480"/>
          </a:xfrm>
          <a:prstGeom prst="rect">
            <a:avLst/>
          </a:prstGeom>
        </p:spPr>
      </p:pic>
    </p:spTree>
    <p:extLst>
      <p:ext uri="{BB962C8B-B14F-4D97-AF65-F5344CB8AC3E}">
        <p14:creationId xmlns:p14="http://schemas.microsoft.com/office/powerpoint/2010/main" val="3440295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●大阪と東京との経済的な格差は拡大してきている（図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7-0-1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（出所）内閣府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県民経済計算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大阪府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府民経済計算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東京都</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都民経済計算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から筆者試算。</a:t>
            </a:r>
            <a:endPar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1027" name="Picture 3">
            <a:extLst>
              <a:ext uri="{FF2B5EF4-FFF2-40B4-BE49-F238E27FC236}">
                <a16:creationId xmlns:a16="http://schemas.microsoft.com/office/drawing/2014/main" id="{70EF08F4-8945-494D-B927-74A0171856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6081" y="1400915"/>
            <a:ext cx="7071837" cy="46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矢印: 上下 1">
            <a:extLst>
              <a:ext uri="{FF2B5EF4-FFF2-40B4-BE49-F238E27FC236}">
                <a16:creationId xmlns:a16="http://schemas.microsoft.com/office/drawing/2014/main" id="{70554248-7B5E-4524-B488-26FC0F41A9DF}"/>
              </a:ext>
            </a:extLst>
          </p:cNvPr>
          <p:cNvSpPr/>
          <p:nvPr/>
        </p:nvSpPr>
        <p:spPr>
          <a:xfrm>
            <a:off x="1804307" y="3543299"/>
            <a:ext cx="484632" cy="46949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上下 8">
            <a:extLst>
              <a:ext uri="{FF2B5EF4-FFF2-40B4-BE49-F238E27FC236}">
                <a16:creationId xmlns:a16="http://schemas.microsoft.com/office/drawing/2014/main" id="{C36B2BA8-9762-42C7-BEEF-C394A9E95241}"/>
              </a:ext>
            </a:extLst>
          </p:cNvPr>
          <p:cNvSpPr/>
          <p:nvPr/>
        </p:nvSpPr>
        <p:spPr>
          <a:xfrm>
            <a:off x="3744686" y="2111828"/>
            <a:ext cx="484632" cy="1317172"/>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6980019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●経済効果のまとめ</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（財政効率化効果）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・補完性の原理によって、財政効率化効果が発現する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年間で累計約</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兆円</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（政策の実現可能性と意思決定スピード）</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・二重行政（二元行政）の解消によって、政策の実現可能性が高まり、意思決定スピードが速まる効果が期待できる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（経済効果）</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・財政効率化効果の活用と限界生産力の向上によって、経済効果が発現する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10</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年間で累計約</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0.5</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兆～</a:t>
            </a:r>
            <a:r>
              <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1.1</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兆円</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本日のポイント</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971220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●現行制度との比較</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・特別区制度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－移行コストを上回る効果が期待できる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●いわゆる「バーチャル都構想」との比較</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・基礎：補完性の原理のメリットは「バーチャル都構想」では享受できない</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・広域：政策の実現可能性や意思決定のスピードは「バーチャル都構想」よりも「特別区制度」が上回る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本日のポイント</a:t>
            </a: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641466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●その要因の一つは、社会資本整備の遅れである。（図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7-0-4</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（出所）内閣府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県民経済計算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大阪府</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府民経済計算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err="1">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東京都</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都民経済計算</a:t>
            </a:r>
            <a:r>
              <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1200" dirty="0">
                <a:latin typeface="ＭＳ ゴシック" panose="020B0609070205080204" pitchFamily="49" charset="-128"/>
                <a:ea typeface="ＭＳ ゴシック" panose="020B0609070205080204" pitchFamily="49" charset="-128"/>
                <a:cs typeface="Arial" panose="020B0604020202020204" pitchFamily="34" charset="0"/>
              </a:rPr>
              <a:t>から筆者試算。</a:t>
            </a:r>
            <a:endParaRPr lang="en-US" altLang="ja-JP" sz="12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2050" name="Picture 2">
            <a:extLst>
              <a:ext uri="{FF2B5EF4-FFF2-40B4-BE49-F238E27FC236}">
                <a16:creationId xmlns:a16="http://schemas.microsoft.com/office/drawing/2014/main" id="{592DCDC7-5197-46C0-B093-E95FB05147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290" y="1549815"/>
            <a:ext cx="7113419" cy="46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矢印: 上下 1">
            <a:extLst>
              <a:ext uri="{FF2B5EF4-FFF2-40B4-BE49-F238E27FC236}">
                <a16:creationId xmlns:a16="http://schemas.microsoft.com/office/drawing/2014/main" id="{70554248-7B5E-4524-B488-26FC0F41A9DF}"/>
              </a:ext>
            </a:extLst>
          </p:cNvPr>
          <p:cNvSpPr/>
          <p:nvPr/>
        </p:nvSpPr>
        <p:spPr>
          <a:xfrm>
            <a:off x="1861458" y="4229101"/>
            <a:ext cx="484632" cy="31840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矢印: 上下 8">
            <a:extLst>
              <a:ext uri="{FF2B5EF4-FFF2-40B4-BE49-F238E27FC236}">
                <a16:creationId xmlns:a16="http://schemas.microsoft.com/office/drawing/2014/main" id="{C36B2BA8-9762-42C7-BEEF-C394A9E95241}"/>
              </a:ext>
            </a:extLst>
          </p:cNvPr>
          <p:cNvSpPr/>
          <p:nvPr/>
        </p:nvSpPr>
        <p:spPr>
          <a:xfrm>
            <a:off x="5051278" y="2367643"/>
            <a:ext cx="484632" cy="1061357"/>
          </a:xfrm>
          <a:prstGeom prst="upDownArrow">
            <a:avLst>
              <a:gd name="adj1" fmla="val 56738"/>
              <a:gd name="adj2" fmla="val 38208"/>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278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・大阪経済の低迷</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・都市経営（政策）の失敗（＝社会資本の質量の不足）</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　　　↑</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・制度要因（大都市制度）</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大阪経済の成長のため、府市連携や大都市制度改革が求められている。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本報告では、既存データに基づく客観的な計量経済学的分析を通じて、特別区制度、総合区制度の経済効果を提示した。</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今後の制度改革に関する議論に資するものとなれば幸いである。</a:t>
            </a:r>
            <a:endParaRPr lang="en-US" altLang="ja-JP" sz="2400" dirty="0">
              <a:latin typeface="Arial" panose="020B0604020202020204" pitchFamily="34" charset="0"/>
              <a:ea typeface="HG創英角ｺﾞｼｯｸUB" panose="020B0909000000000000"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１．はじめに</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255008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６．１　基礎自治行政の財政効率化効果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６．２　二重行政解消による財政効率化効果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６．３　府市連携による経済効果</a:t>
            </a: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600" dirty="0">
                <a:latin typeface="ＭＳ ゴシック" panose="020B0609070205080204" pitchFamily="49" charset="-128"/>
                <a:ea typeface="ＭＳ ゴシック" panose="020B0609070205080204" pitchFamily="49" charset="-128"/>
                <a:cs typeface="Arial" panose="020B0604020202020204" pitchFamily="34" charset="0"/>
              </a:rPr>
              <a:t>６．政策効果分析による特別区の経済効果</a:t>
            </a:r>
            <a:endParaRPr lang="en-US" altLang="ja-JP" sz="36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1703588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●問題意識</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・現状の大阪市の規模は大きすぎる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→基礎自治体の規模を見直すことで、財政効率化を図ることが可能であることが示唆される。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●試算の考え方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・先行研究：</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1</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人当たりの行政費用が人口の増加とともに減少し、ある程度の人口になると増加に転じるということが明らかになっている（いわゆる</a:t>
            </a: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Ｕ字形の一人当たり歳出</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●背景にある理論</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・規模の経済性</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Tree>
    <p:extLst>
      <p:ext uri="{BB962C8B-B14F-4D97-AF65-F5344CB8AC3E}">
        <p14:creationId xmlns:p14="http://schemas.microsoft.com/office/powerpoint/2010/main" val="312321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rPr>
              <a:t>＜参考＞</a:t>
            </a:r>
            <a:endParaRPr lang="en-US" altLang="ja-JP" sz="2400" dirty="0">
              <a:solidFill>
                <a:srgbClr val="FF0000"/>
              </a:solidFill>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●補完性の原理（いわゆるニアイズベター、Ｕ字型右から左）の具体的な考え方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・学校運営</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・災害時対応</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→人口規模が大きくなりすぎると（同一住民サービス水準のもとでも）、不必要な施策が行われ無駄が発生する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●規模の経済性（Ｕ字型左から右）の具体的な考え方</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・首長の人件費</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・議会経費</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・役所施設・公共施設など（いわゆる「ハコモノ」）</a:t>
            </a:r>
          </a:p>
          <a:p>
            <a:pPr algn="l">
              <a:lnSpc>
                <a:spcPct val="100000"/>
              </a:lnSpc>
            </a:pP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→人口規模が大きくなれば、一人当たり費用は小さくなる</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lnSpc>
                <a:spcPct val="100000"/>
              </a:lnSpc>
            </a:pPr>
            <a:endPar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2" name="スライド番号プレースホルダー 1">
            <a:extLst>
              <a:ext uri="{FF2B5EF4-FFF2-40B4-BE49-F238E27FC236}">
                <a16:creationId xmlns:a16="http://schemas.microsoft.com/office/drawing/2014/main" id="{490D3B41-6A49-428A-B561-9FC8C9CFA0C5}"/>
              </a:ext>
            </a:extLst>
          </p:cNvPr>
          <p:cNvSpPr>
            <a:spLocks noGrp="1"/>
          </p:cNvSpPr>
          <p:nvPr>
            <p:ph type="sldNum" sz="quarter" idx="12"/>
          </p:nvPr>
        </p:nvSpPr>
        <p:spPr/>
        <p:txBody>
          <a:bodyPr/>
          <a:lstStyle/>
          <a:p>
            <a:fld id="{8DDA2F5D-301D-4D36-8B1A-6491A0DAD5AF}" type="slidenum">
              <a:rPr kumimoji="1" lang="ja-JP" altLang="en-US" smtClean="0"/>
              <a:t>8</a:t>
            </a:fld>
            <a:endParaRPr kumimoji="1" lang="ja-JP" altLang="en-US"/>
          </a:p>
        </p:txBody>
      </p:sp>
    </p:spTree>
    <p:extLst>
      <p:ext uri="{BB962C8B-B14F-4D97-AF65-F5344CB8AC3E}">
        <p14:creationId xmlns:p14="http://schemas.microsoft.com/office/powerpoint/2010/main" val="2405176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1"/>
          <p:cNvSpPr txBox="1">
            <a:spLocks/>
          </p:cNvSpPr>
          <p:nvPr/>
        </p:nvSpPr>
        <p:spPr>
          <a:xfrm>
            <a:off x="0" y="976630"/>
            <a:ext cx="9144000" cy="5754370"/>
          </a:xfrm>
          <a:prstGeom prst="rect">
            <a:avLst/>
          </a:prstGeom>
          <a:no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●１人当たり歳出（除く扶助費、公債費）（図</a:t>
            </a:r>
            <a:r>
              <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rPr>
              <a:t>6-1-2</a:t>
            </a:r>
            <a:r>
              <a:rPr lang="ja-JP" altLang="en-US" sz="2400" dirty="0">
                <a:latin typeface="ＭＳ ゴシック" panose="020B0609070205080204" pitchFamily="49" charset="-128"/>
                <a:ea typeface="ＭＳ ゴシック" panose="020B0609070205080204" pitchFamily="49" charset="-128"/>
                <a:cs typeface="Arial" panose="020B0604020202020204" pitchFamily="34" charset="0"/>
              </a:rPr>
              <a:t>）</a:t>
            </a:r>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a:p>
            <a:pPr algn="l"/>
            <a:endParaRPr lang="en-US" altLang="ja-JP" sz="24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0" name="タイトル 1"/>
          <p:cNvSpPr txBox="1">
            <a:spLocks/>
          </p:cNvSpPr>
          <p:nvPr/>
        </p:nvSpPr>
        <p:spPr>
          <a:xfrm>
            <a:off x="0" y="-13970"/>
            <a:ext cx="9144000" cy="814070"/>
          </a:xfrm>
          <a:prstGeom prst="rect">
            <a:avLst/>
          </a:prstGeom>
          <a:noFill/>
        </p:spPr>
        <p:txBody>
          <a:bodyPr vert="horz" lIns="91440" tIns="4572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3200" dirty="0">
                <a:latin typeface="ＭＳ ゴシック" panose="020B0609070205080204" pitchFamily="49" charset="-128"/>
                <a:ea typeface="ＭＳ ゴシック" panose="020B0609070205080204" pitchFamily="49" charset="-128"/>
                <a:cs typeface="Arial" panose="020B0604020202020204" pitchFamily="34" charset="0"/>
              </a:rPr>
              <a:t>６．１　特別区の財政効率化効果</a:t>
            </a:r>
            <a:endParaRPr lang="en-US" altLang="ja-JP" sz="3200" dirty="0">
              <a:latin typeface="ＭＳ ゴシック" panose="020B0609070205080204" pitchFamily="49" charset="-128"/>
              <a:ea typeface="ＭＳ ゴシック" panose="020B0609070205080204" pitchFamily="49" charset="-128"/>
              <a:cs typeface="Arial" panose="020B0604020202020204" pitchFamily="34" charset="0"/>
            </a:endParaRPr>
          </a:p>
        </p:txBody>
      </p:sp>
      <p:sp>
        <p:nvSpPr>
          <p:cNvPr id="11" name="タイトル 1"/>
          <p:cNvSpPr txBox="1">
            <a:spLocks/>
          </p:cNvSpPr>
          <p:nvPr/>
        </p:nvSpPr>
        <p:spPr>
          <a:xfrm>
            <a:off x="0" y="6731000"/>
            <a:ext cx="9144000" cy="1270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sp>
        <p:nvSpPr>
          <p:cNvPr id="6" name="タイトル 1"/>
          <p:cNvSpPr txBox="1">
            <a:spLocks/>
          </p:cNvSpPr>
          <p:nvPr/>
        </p:nvSpPr>
        <p:spPr>
          <a:xfrm>
            <a:off x="0" y="800100"/>
            <a:ext cx="9144000" cy="63500"/>
          </a:xfrm>
          <a:prstGeom prst="rect">
            <a:avLst/>
          </a:prstGeom>
          <a:solidFill>
            <a:srgbClr val="0070C0"/>
          </a:solidFill>
        </p:spPr>
        <p:txBody>
          <a:bodyPr vert="horz" lIns="91440" tIns="45720" rIns="91440" bIns="45720" rtlCol="0" anchor="t"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endParaRPr lang="en-US" altLang="ja-JP" sz="2000" dirty="0">
              <a:solidFill>
                <a:srgbClr val="004C35"/>
              </a:solidFill>
              <a:latin typeface="HG創英角ｺﾞｼｯｸUB" panose="020B0909000000000000" pitchFamily="49" charset="-128"/>
              <a:ea typeface="HG創英角ｺﾞｼｯｸUB" panose="020B0909000000000000" pitchFamily="49" charset="-128"/>
              <a:cs typeface="Arial" panose="020B0604020202020204" pitchFamily="34" charset="0"/>
            </a:endParaRPr>
          </a:p>
        </p:txBody>
      </p:sp>
      <p:pic>
        <p:nvPicPr>
          <p:cNvPr id="9218" name="Picture 2">
            <a:extLst>
              <a:ext uri="{FF2B5EF4-FFF2-40B4-BE49-F238E27FC236}">
                <a16:creationId xmlns:a16="http://schemas.microsoft.com/office/drawing/2014/main" id="{95940D10-5F07-4C8B-9295-35959D061EF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105" y="1477057"/>
            <a:ext cx="7458587"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95759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2019</Words>
  <PresentationFormat>画面に合わせる (4:3)</PresentationFormat>
  <Paragraphs>410</Paragraphs>
  <Slides>31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31</vt:i4>
      </vt:variant>
    </vt:vector>
  </HeadingPairs>
  <TitlesOfParts>
    <vt:vector size="38" baseType="lpstr">
      <vt:lpstr>HG創英角ｺﾞｼｯｸUB</vt:lpstr>
      <vt:lpstr>ＭＳ Ｐゴシック</vt:lpstr>
      <vt:lpstr>ＭＳ 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2019-08-23T10:42:04Z</cp:lastPrinted>
  <dcterms:modified xsi:type="dcterms:W3CDTF">2019-08-23T10:55:08Z</dcterms:modified>
</cp:coreProperties>
</file>