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823" r:id="rId2"/>
    <p:sldId id="998" r:id="rId3"/>
    <p:sldId id="837" r:id="rId4"/>
    <p:sldId id="838" r:id="rId5"/>
  </p:sldIdLst>
  <p:sldSz cx="9906000" cy="6858000" type="A4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大阪市" initials="大阪市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9274" autoAdjust="0"/>
  </p:normalViewPr>
  <p:slideViewPr>
    <p:cSldViewPr>
      <p:cViewPr varScale="1">
        <p:scale>
          <a:sx n="73" d="100"/>
          <a:sy n="73" d="100"/>
        </p:scale>
        <p:origin x="1098" y="72"/>
      </p:cViewPr>
      <p:guideLst>
        <p:guide orient="horz" pos="2160"/>
        <p:guide pos="31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5629997" y="0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/>
          <a:lstStyle>
            <a:lvl1pPr algn="r">
              <a:defRPr sz="1200"/>
            </a:lvl1pPr>
          </a:lstStyle>
          <a:p>
            <a:fld id="{4179279C-853F-4F34-A5D2-B95F4823AB07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3128963" y="511175"/>
            <a:ext cx="36830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6" tIns="45700" rIns="91406" bIns="4570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993935" y="3233425"/>
            <a:ext cx="7951470" cy="3063240"/>
          </a:xfrm>
          <a:prstGeom prst="rect">
            <a:avLst/>
          </a:prstGeom>
        </p:spPr>
        <p:txBody>
          <a:bodyPr vert="horz" lIns="91406" tIns="45700" rIns="91406" bIns="4570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6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5629997" y="6465659"/>
            <a:ext cx="4307047" cy="340360"/>
          </a:xfrm>
          <a:prstGeom prst="rect">
            <a:avLst/>
          </a:prstGeom>
        </p:spPr>
        <p:txBody>
          <a:bodyPr vert="horz" lIns="91406" tIns="45700" rIns="91406" bIns="45700" rtlCol="0" anchor="b"/>
          <a:lstStyle>
            <a:lvl1pPr algn="r">
              <a:defRPr sz="1200"/>
            </a:lvl1pPr>
          </a:lstStyle>
          <a:p>
            <a:fld id="{4308C615-631D-4AD2-8CDC-5C132F111DA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786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499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0430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1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43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2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8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1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3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6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6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6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2" y="274638"/>
            <a:ext cx="891539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2" y="1600205"/>
            <a:ext cx="891539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2019/10/11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2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1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4948930"/>
            <a:ext cx="9906000" cy="17287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年４月</a:t>
            </a: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ja-JP" altLang="en-US" sz="2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</a:t>
            </a:r>
            <a:endParaRPr lang="en-US" altLang="ja-JP" sz="2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大都市制度（特別区設置）協議会</a:t>
            </a:r>
            <a:endParaRPr lang="en-US" altLang="ja-JP" sz="2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事務局：副首都推進局</a:t>
            </a:r>
            <a:r>
              <a:rPr lang="ja-JP" altLang="en-US" sz="2800" dirty="0">
                <a:solidFill>
                  <a:schemeClr val="tx1"/>
                </a:solidFill>
                <a:latin typeface="+mn-ea"/>
              </a:rPr>
              <a:t>　</a:t>
            </a:r>
          </a:p>
        </p:txBody>
      </p:sp>
      <p:sp>
        <p:nvSpPr>
          <p:cNvPr id="10" name="フローチャート : 端子 9"/>
          <p:cNvSpPr/>
          <p:nvPr/>
        </p:nvSpPr>
        <p:spPr>
          <a:xfrm>
            <a:off x="554038" y="2948478"/>
            <a:ext cx="9048750" cy="719137"/>
          </a:xfrm>
          <a:prstGeom prst="flowChartTerminator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50000"/>
              </a:lnSpc>
              <a:defRPr/>
            </a:pPr>
            <a:r>
              <a:rPr lang="ja-JP" altLang="en-US" sz="3800" dirty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副首都・大阪にふさわしい大都市制度</a:t>
            </a:r>
            <a:endParaRPr lang="en-US" altLang="ja-JP" sz="360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en-US" altLang="ja-JP" sz="3600" dirty="0">
                <a:solidFill>
                  <a:schemeClr val="tx1"/>
                </a:solidFill>
                <a:latin typeface="+mj-ea"/>
                <a:ea typeface="+mj-ea"/>
              </a:rPr>
              <a:t>《</a:t>
            </a:r>
            <a:r>
              <a:rPr lang="ja-JP" altLang="en-US" sz="3600" dirty="0">
                <a:solidFill>
                  <a:schemeClr val="tx1"/>
                </a:solidFill>
                <a:latin typeface="+mj-ea"/>
                <a:ea typeface="+mj-ea"/>
              </a:rPr>
              <a:t>特別区（素案）</a:t>
            </a:r>
            <a:r>
              <a:rPr lang="en-US" altLang="ja-JP" sz="3600" dirty="0">
                <a:solidFill>
                  <a:schemeClr val="tx1"/>
                </a:solidFill>
                <a:latin typeface="+mj-ea"/>
                <a:ea typeface="+mj-ea"/>
              </a:rPr>
              <a:t>》</a:t>
            </a:r>
          </a:p>
          <a:p>
            <a:pPr algn="ctr">
              <a:defRPr/>
            </a:pPr>
            <a:endParaRPr lang="en-US" altLang="ja-JP" dirty="0">
              <a:solidFill>
                <a:schemeClr val="tx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en-US" altLang="ja-JP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試案</a:t>
            </a:r>
            <a:r>
              <a:rPr lang="en-US" altLang="ja-JP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en-US" altLang="ja-JP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lang="ja-JP" altLang="en-US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区</a:t>
            </a:r>
            <a:r>
              <a:rPr lang="en-US" altLang="ja-JP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</a:t>
            </a:r>
            <a:r>
              <a:rPr lang="ja-JP" altLang="en-US" sz="3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r>
              <a:rPr lang="ja-JP" altLang="en-US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修正版</a:t>
            </a:r>
            <a:r>
              <a:rPr lang="en-US" altLang="ja-JP" sz="3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en-US" altLang="ja-JP" sz="3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テキスト ボックス 4"/>
          <p:cNvSpPr txBox="1">
            <a:spLocks noChangeArrowheads="1"/>
          </p:cNvSpPr>
          <p:nvPr/>
        </p:nvSpPr>
        <p:spPr bwMode="auto">
          <a:xfrm>
            <a:off x="0" y="0"/>
            <a:ext cx="5313039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 smtClean="0">
                <a:solidFill>
                  <a:srgbClr val="000000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第９回大都市制度（特別区設置）協議会資料</a:t>
            </a:r>
            <a:endParaRPr lang="en-US" altLang="ja-JP" sz="2000" dirty="0">
              <a:solidFill>
                <a:srgbClr val="000000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670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5987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12452" y="2636912"/>
            <a:ext cx="9893548" cy="1469813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ja-JP" sz="3600" dirty="0" smtClean="0">
                <a:solidFill>
                  <a:prstClr val="black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【</a:t>
            </a:r>
            <a:r>
              <a:rPr lang="ja-JP" altLang="en-US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　各　　論　</a:t>
            </a:r>
            <a:r>
              <a:rPr lang="en-US" altLang="ja-JP" dirty="0" smtClean="0">
                <a:solidFill>
                  <a:prstClr val="black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メイリオ" pitchFamily="50" charset="-128"/>
              </a:rPr>
              <a:t>】</a:t>
            </a:r>
            <a:endParaRPr lang="en-US" altLang="ja-JP" sz="3600" dirty="0" smtClean="0">
              <a:solidFill>
                <a:prstClr val="black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5550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1"/>
          <p:cNvSpPr>
            <a:spLocks noGrp="1"/>
          </p:cNvSpPr>
          <p:nvPr>
            <p:ph type="title"/>
          </p:nvPr>
        </p:nvSpPr>
        <p:spPr>
          <a:xfrm>
            <a:off x="0" y="332656"/>
            <a:ext cx="9906000" cy="1143000"/>
          </a:xfrm>
        </p:spPr>
        <p:txBody>
          <a:bodyPr>
            <a:noAutofit/>
          </a:bodyPr>
          <a:lstStyle/>
          <a:p>
            <a:r>
              <a:rPr lang="ja-JP" altLang="en-US" sz="3600" dirty="0" smtClean="0"/>
              <a:t>≪ 資　料 ≫</a:t>
            </a:r>
            <a:endParaRPr kumimoji="1" lang="ja-JP" altLang="en-US" sz="3600" dirty="0"/>
          </a:p>
        </p:txBody>
      </p:sp>
      <p:sp>
        <p:nvSpPr>
          <p:cNvPr id="6" name="正方形/長方形 5"/>
          <p:cNvSpPr/>
          <p:nvPr/>
        </p:nvSpPr>
        <p:spPr>
          <a:xfrm>
            <a:off x="1314872" y="1340768"/>
            <a:ext cx="7382544" cy="468052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１　 区割り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２　 事務分担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３　 組織体制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４　 財産・債務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５　 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財政調整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６　 大阪府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・特別区協議会（仮称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）～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大阪版「都区協議会」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～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７　 地域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自治区・地域協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議会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８　 </a:t>
            </a:r>
            <a:r>
              <a:rPr lang="zh-TW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一部</a:t>
            </a:r>
            <a:r>
              <a:rPr lang="zh-TW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事務組合</a:t>
            </a:r>
            <a:r>
              <a:rPr lang="zh-TW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９　 設置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日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10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 特別</a:t>
            </a: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区の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すがた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【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試案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B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（４区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B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案）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】</a:t>
            </a:r>
          </a:p>
          <a:p>
            <a:pPr>
              <a:lnSpc>
                <a:spcPts val="2600"/>
              </a:lnSpc>
              <a:spcBef>
                <a:spcPts val="600"/>
              </a:spcBef>
            </a:pPr>
            <a:r>
              <a:rPr lang="ja-JP" altLang="en-US" sz="2000" kern="0" dirty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</a:t>
            </a:r>
            <a:r>
              <a:rPr lang="en-US" altLang="ja-JP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11</a:t>
            </a:r>
            <a:r>
              <a:rPr lang="ja-JP" altLang="en-US" sz="2000" kern="0" dirty="0" smtClean="0">
                <a:solidFill>
                  <a:prstClr val="black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　 特別区設置に伴うコスト</a:t>
            </a:r>
            <a:endParaRPr lang="en-US" altLang="ja-JP" sz="2000" kern="0" dirty="0" smtClean="0">
              <a:solidFill>
                <a:prstClr val="black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5744" y="6093296"/>
            <a:ext cx="72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※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下線部分は、第３回協議会（平成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９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日開催）及び第４回協議会（平成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11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月９日開催）に</a:t>
            </a:r>
            <a:endParaRPr lang="en-US" altLang="ja-JP" sz="12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提出した特別区（素案）からの修正箇所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3886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31138</TotalTime>
  <Words>88</Words>
  <PresentationFormat>A4 210 x 297 mm</PresentationFormat>
  <Paragraphs>24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2" baseType="lpstr">
      <vt:lpstr>HGP創英角ｺﾞｼｯｸUB</vt:lpstr>
      <vt:lpstr>Meiryo UI</vt:lpstr>
      <vt:lpstr>ＭＳ Ｐゴシック</vt:lpstr>
      <vt:lpstr>ＭＳ ゴシック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≪ 資　料 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2018-03-22T04:31:04Z</cp:lastPrinted>
  <dcterms:created xsi:type="dcterms:W3CDTF">2013-07-16T06:48:23Z</dcterms:created>
  <dcterms:modified xsi:type="dcterms:W3CDTF">2019-10-11T04:23:01Z</dcterms:modified>
</cp:coreProperties>
</file>