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58"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161" userDrawn="1">
          <p15:clr>
            <a:srgbClr val="A4A3A4"/>
          </p15:clr>
        </p15:guide>
        <p15:guide id="2" pos="218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showGuides="1">
      <p:cViewPr varScale="1">
        <p:scale>
          <a:sx n="51" d="100"/>
          <a:sy n="51" d="100"/>
        </p:scale>
        <p:origin x="2316" y="84"/>
      </p:cViewPr>
      <p:guideLst>
        <p:guide orient="horz" pos="5161"/>
        <p:guide pos="218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351A422F-0010-4CD0-B35D-F3A951C5637D}" type="datetimeFigureOut">
              <a:rPr kumimoji="1" lang="ja-JP" altLang="en-US" smtClean="0"/>
              <a:t>2020/10/8</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B1F7DD26-2697-4DF6-9750-82F8060C03E4}" type="slidenum">
              <a:rPr kumimoji="1" lang="ja-JP" altLang="en-US" smtClean="0"/>
              <a:t>‹#›</a:t>
            </a:fld>
            <a:endParaRPr kumimoji="1" lang="ja-JP" altLang="en-US"/>
          </a:p>
        </p:txBody>
      </p:sp>
    </p:spTree>
    <p:extLst>
      <p:ext uri="{BB962C8B-B14F-4D97-AF65-F5344CB8AC3E}">
        <p14:creationId xmlns:p14="http://schemas.microsoft.com/office/powerpoint/2010/main" val="39733465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1F7DD26-2697-4DF6-9750-82F8060C03E4}" type="slidenum">
              <a:rPr kumimoji="1" lang="ja-JP" altLang="en-US" smtClean="0"/>
              <a:t>1</a:t>
            </a:fld>
            <a:endParaRPr kumimoji="1" lang="ja-JP" altLang="en-US"/>
          </a:p>
        </p:txBody>
      </p:sp>
    </p:spTree>
    <p:extLst>
      <p:ext uri="{BB962C8B-B14F-4D97-AF65-F5344CB8AC3E}">
        <p14:creationId xmlns:p14="http://schemas.microsoft.com/office/powerpoint/2010/main" val="4050354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3578164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3769840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4113135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807025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3821724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4015977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447611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3217870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3932826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4065666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1779085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8EF58F3-B68E-473B-AE76-92ACB8079402}" type="datetimeFigureOut">
              <a:rPr kumimoji="1" lang="ja-JP" altLang="en-US" smtClean="0"/>
              <a:t>2020/10/8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8339982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114301" y="4041863"/>
            <a:ext cx="6657116" cy="3684538"/>
          </a:xfrm>
          <a:prstGeom prst="roundRect">
            <a:avLst>
              <a:gd name="adj" fmla="val 5059"/>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ja-JP" sz="1400" dirty="0" smtClean="0">
                <a:solidFill>
                  <a:schemeClr val="tx1"/>
                </a:solidFill>
                <a:latin typeface="Meiryo UI" panose="020B0604030504040204" pitchFamily="50" charset="-128"/>
                <a:ea typeface="Meiryo UI" panose="020B0604030504040204" pitchFamily="50" charset="-128"/>
              </a:rPr>
              <a:t>〇</a:t>
            </a:r>
            <a:r>
              <a:rPr lang="ja-JP" altLang="en-US" sz="1400" dirty="0" smtClean="0">
                <a:solidFill>
                  <a:schemeClr val="tx1"/>
                </a:solidFill>
                <a:latin typeface="Meiryo UI" panose="020B0604030504040204" pitchFamily="50" charset="-128"/>
                <a:ea typeface="Meiryo UI" panose="020B0604030504040204" pitchFamily="50" charset="-128"/>
              </a:rPr>
              <a:t>　コロナ禍後に都市が目指すべき方向性について、ヨーロッパでは学者レベルのみならず、</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都市単位でもその戦略が議論されている。経済を回復させ、成長による繁栄、それをいかに</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分配するかを考えるのは当然で、単純に経済を復活させるだけでなく、コロナ禍後の人々の</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意識の変化を踏まえ、レジリエント（弾力性があって力強い）な地域づくりが重要。</a:t>
            </a:r>
            <a:endParaRPr lang="en-US" altLang="ja-JP" sz="1400" dirty="0" smtClean="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〇　レジリエントな地域をつくるうえで重要な要素について、ヨーロッパで重視されている</a:t>
            </a:r>
            <a:r>
              <a:rPr lang="en-US" altLang="ja-JP" sz="1400" dirty="0" smtClean="0">
                <a:solidFill>
                  <a:schemeClr val="tx1"/>
                </a:solidFill>
                <a:latin typeface="Meiryo UI" panose="020B0604030504040204" pitchFamily="50" charset="-128"/>
                <a:ea typeface="Meiryo UI" panose="020B0604030504040204" pitchFamily="50" charset="-128"/>
              </a:rPr>
              <a:t>3</a:t>
            </a:r>
            <a:r>
              <a:rPr lang="ja-JP" altLang="en-US" sz="1400" dirty="0" smtClean="0">
                <a:solidFill>
                  <a:schemeClr val="tx1"/>
                </a:solidFill>
                <a:latin typeface="Meiryo UI" panose="020B0604030504040204" pitchFamily="50" charset="-128"/>
                <a:ea typeface="Meiryo UI" panose="020B0604030504040204" pitchFamily="50" charset="-128"/>
              </a:rPr>
              <a:t>点に</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加え、日本は自然災害が多いため安全も付加して次の</a:t>
            </a:r>
            <a:r>
              <a:rPr lang="en-US" altLang="ja-JP" sz="1400" dirty="0" smtClean="0">
                <a:solidFill>
                  <a:schemeClr val="tx1"/>
                </a:solidFill>
                <a:latin typeface="Meiryo UI" panose="020B0604030504040204" pitchFamily="50" charset="-128"/>
                <a:ea typeface="Meiryo UI" panose="020B0604030504040204" pitchFamily="50" charset="-128"/>
              </a:rPr>
              <a:t>4</a:t>
            </a:r>
            <a:r>
              <a:rPr lang="ja-JP" altLang="en-US" sz="1400" dirty="0" smtClean="0">
                <a:solidFill>
                  <a:schemeClr val="tx1"/>
                </a:solidFill>
                <a:latin typeface="Meiryo UI" panose="020B0604030504040204" pitchFamily="50" charset="-128"/>
                <a:ea typeface="Meiryo UI" panose="020B0604030504040204" pitchFamily="50" charset="-128"/>
              </a:rPr>
              <a:t>点が重要。</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　・健康（環境、医療、福祉　など）</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コロナ禍で健康を強く意識するようになり、その健康の観点から、良い環境、食べ物や、</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医療体制、社会福祉などをどう充実していくか</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　・機会（教育、雇用、住居　など）</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→良好な教育を受けられる場所、収入を得られるいい仕事があるか、適度な値段で住み</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易い住居があるか</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　・連帯（コミュニティ、文化　など）</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→コロナ禍によって地域の連帯、コミュニティの重要性を認識するはずなので、コミュニティの</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強化のあり方、地域独自の文化を強化して地域の連帯を高める方向へ</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　・安全（危機管理、衛生　など）</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18" name="角丸四角形 17"/>
          <p:cNvSpPr/>
          <p:nvPr/>
        </p:nvSpPr>
        <p:spPr>
          <a:xfrm>
            <a:off x="114301" y="1312790"/>
            <a:ext cx="6657116" cy="2387980"/>
          </a:xfrm>
          <a:prstGeom prst="roundRect">
            <a:avLst>
              <a:gd name="adj" fmla="val 9543"/>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en-US" sz="1400" dirty="0" smtClean="0">
                <a:solidFill>
                  <a:schemeClr val="tx1"/>
                </a:solidFill>
                <a:latin typeface="Meiryo UI" panose="020B0604030504040204" pitchFamily="50" charset="-128"/>
                <a:ea typeface="Meiryo UI" panose="020B0604030504040204" pitchFamily="50" charset="-128"/>
              </a:rPr>
              <a:t>○　コロナ禍が都市にどういう変化をもたらすか、コロナ後の社会のデザインを考えるうえで</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非常に重要。在宅勤務、在宅医療、遠隔教育といったデジタル化が進むこと、また、</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グローバル化にも変化があることはよく言われるが、それ以外の方が都市にはインパクトがある。</a:t>
            </a:r>
            <a:endParaRPr lang="en-US" altLang="ja-JP" sz="1400" dirty="0" smtClean="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ja-JP" sz="1400" dirty="0" smtClean="0">
                <a:solidFill>
                  <a:schemeClr val="tx1"/>
                </a:solidFill>
                <a:latin typeface="Meiryo UI" panose="020B0604030504040204" pitchFamily="50" charset="-128"/>
                <a:ea typeface="Meiryo UI" panose="020B0604030504040204" pitchFamily="50" charset="-128"/>
              </a:rPr>
              <a:t>〇</a:t>
            </a:r>
            <a:r>
              <a:rPr lang="ja-JP" altLang="en-US" sz="1400" dirty="0" smtClean="0">
                <a:solidFill>
                  <a:schemeClr val="tx1"/>
                </a:solidFill>
                <a:latin typeface="Meiryo UI" panose="020B0604030504040204" pitchFamily="50" charset="-128"/>
                <a:ea typeface="Meiryo UI" panose="020B0604030504040204" pitchFamily="50" charset="-128"/>
              </a:rPr>
              <a:t>　快適な距離をとるというディスタンスという価値観が非常に大きな変化を都市にもたらす。</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快適さという観点から、オフィス</a:t>
            </a:r>
            <a:r>
              <a:rPr lang="ja-JP" altLang="en-US" sz="1400" dirty="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工場等の働く場所のあり方や、人が住む場所のあり方など、</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色々</a:t>
            </a:r>
            <a:r>
              <a:rPr lang="ja-JP" altLang="en-US" sz="1400" dirty="0" smtClean="0">
                <a:solidFill>
                  <a:schemeClr val="tx1"/>
                </a:solidFill>
                <a:latin typeface="Meiryo UI" panose="020B0604030504040204" pitchFamily="50" charset="-128"/>
                <a:ea typeface="Meiryo UI" panose="020B0604030504040204" pitchFamily="50" charset="-128"/>
              </a:rPr>
              <a:t>な形で変わってくる。</a:t>
            </a:r>
            <a:endParaRPr lang="en-US" altLang="ja-JP" sz="1400" dirty="0" smtClean="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〇　環境問題・社会問題への都市の市民の意識は、今後は明らかに高まっていく。コロナに</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よって生死に関わるレベルで健康を心配する</a:t>
            </a:r>
            <a:r>
              <a:rPr lang="ja-JP" altLang="en-US" sz="1400" dirty="0">
                <a:solidFill>
                  <a:schemeClr val="tx1"/>
                </a:solidFill>
                <a:latin typeface="Meiryo UI" panose="020B0604030504040204" pitchFamily="50" charset="-128"/>
                <a:ea typeface="Meiryo UI" panose="020B0604030504040204" pitchFamily="50" charset="-128"/>
              </a:rPr>
              <a:t>体験</a:t>
            </a:r>
            <a:r>
              <a:rPr lang="ja-JP" altLang="en-US" sz="1400" dirty="0" smtClean="0">
                <a:solidFill>
                  <a:schemeClr val="tx1"/>
                </a:solidFill>
                <a:latin typeface="Meiryo UI" panose="020B0604030504040204" pitchFamily="50" charset="-128"/>
                <a:ea typeface="Meiryo UI" panose="020B0604030504040204" pitchFamily="50" charset="-128"/>
              </a:rPr>
              <a:t>を経たことで、自分が住む環境や社会の</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あり方に意識が向かうことになり、これが都市のあり方に大きな変化をもたらす。</a:t>
            </a:r>
            <a:endParaRPr lang="ja-JP" altLang="ja-JP" sz="1400" dirty="0">
              <a:solidFill>
                <a:schemeClr val="tx1"/>
              </a:solidFill>
              <a:latin typeface="Meiryo UI" panose="020B0604030504040204" pitchFamily="50" charset="-128"/>
              <a:ea typeface="Meiryo UI" panose="020B0604030504040204" pitchFamily="50" charset="-128"/>
            </a:endParaRPr>
          </a:p>
        </p:txBody>
      </p:sp>
      <p:sp>
        <p:nvSpPr>
          <p:cNvPr id="19" name="角丸四角形 18"/>
          <p:cNvSpPr/>
          <p:nvPr/>
        </p:nvSpPr>
        <p:spPr>
          <a:xfrm>
            <a:off x="114301" y="8086952"/>
            <a:ext cx="6657116" cy="1761509"/>
          </a:xfrm>
          <a:prstGeom prst="roundRect">
            <a:avLst>
              <a:gd name="adj" fmla="val 7078"/>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en-US" sz="1400" dirty="0">
                <a:solidFill>
                  <a:schemeClr val="tx1"/>
                </a:solidFill>
                <a:latin typeface="Meiryo UI" panose="020B0604030504040204" pitchFamily="50" charset="-128"/>
                <a:ea typeface="Meiryo UI" panose="020B0604030504040204" pitchFamily="50" charset="-128"/>
              </a:rPr>
              <a:t>〇　</a:t>
            </a:r>
            <a:r>
              <a:rPr lang="ja-JP" altLang="en-US" sz="1400" dirty="0" smtClean="0">
                <a:solidFill>
                  <a:schemeClr val="tx1"/>
                </a:solidFill>
                <a:latin typeface="Meiryo UI" panose="020B0604030504040204" pitchFamily="50" charset="-128"/>
                <a:ea typeface="Meiryo UI" panose="020B0604030504040204" pitchFamily="50" charset="-128"/>
              </a:rPr>
              <a:t>コロナ禍後を視野に入れたレジリエント</a:t>
            </a:r>
            <a:r>
              <a:rPr lang="ja-JP" altLang="en-US" sz="1400" dirty="0">
                <a:solidFill>
                  <a:schemeClr val="tx1"/>
                </a:solidFill>
                <a:latin typeface="Meiryo UI" panose="020B0604030504040204" pitchFamily="50" charset="-128"/>
                <a:ea typeface="Meiryo UI" panose="020B0604030504040204" pitchFamily="50" charset="-128"/>
              </a:rPr>
              <a:t>な</a:t>
            </a:r>
            <a:r>
              <a:rPr lang="ja-JP" altLang="en-US" sz="1400" dirty="0" smtClean="0">
                <a:solidFill>
                  <a:schemeClr val="tx1"/>
                </a:solidFill>
                <a:latin typeface="Meiryo UI" panose="020B0604030504040204" pitchFamily="50" charset="-128"/>
                <a:ea typeface="Meiryo UI" panose="020B0604030504040204" pitchFamily="50" charset="-128"/>
              </a:rPr>
              <a:t>地域づくりという観点では、地域</a:t>
            </a:r>
            <a:r>
              <a:rPr lang="ja-JP" altLang="en-US" sz="1400" dirty="0">
                <a:solidFill>
                  <a:schemeClr val="tx1"/>
                </a:solidFill>
                <a:latin typeface="Meiryo UI" panose="020B0604030504040204" pitchFamily="50" charset="-128"/>
                <a:ea typeface="Meiryo UI" panose="020B0604030504040204" pitchFamily="50" charset="-128"/>
              </a:rPr>
              <a:t>ごとに特色も</a:t>
            </a:r>
            <a:r>
              <a:rPr lang="ja-JP" altLang="en-US" sz="1400" dirty="0" smtClean="0">
                <a:solidFill>
                  <a:schemeClr val="tx1"/>
                </a:solidFill>
                <a:latin typeface="Meiryo UI" panose="020B0604030504040204" pitchFamily="50" charset="-128"/>
                <a:ea typeface="Meiryo UI" panose="020B0604030504040204" pitchFamily="50" charset="-128"/>
              </a:rPr>
              <a:t>違う</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中</a:t>
            </a:r>
            <a:r>
              <a:rPr lang="ja-JP" altLang="en-US" sz="1400" dirty="0">
                <a:solidFill>
                  <a:schemeClr val="tx1"/>
                </a:solidFill>
                <a:latin typeface="Meiryo UI" panose="020B0604030504040204" pitchFamily="50" charset="-128"/>
                <a:ea typeface="Meiryo UI" panose="020B0604030504040204" pitchFamily="50" charset="-128"/>
              </a:rPr>
              <a:t>で</a:t>
            </a:r>
            <a:r>
              <a:rPr lang="ja-JP" altLang="en-US" sz="1400" dirty="0" smtClean="0">
                <a:solidFill>
                  <a:schemeClr val="tx1"/>
                </a:solidFill>
                <a:latin typeface="Meiryo UI" panose="020B0604030504040204" pitchFamily="50" charset="-128"/>
                <a:ea typeface="Meiryo UI" panose="020B0604030504040204" pitchFamily="50" charset="-128"/>
              </a:rPr>
              <a:t>、</a:t>
            </a:r>
            <a:r>
              <a:rPr lang="en-US" altLang="ja-JP" sz="1400" dirty="0" smtClean="0">
                <a:solidFill>
                  <a:schemeClr val="tx1"/>
                </a:solidFill>
                <a:latin typeface="Meiryo UI" panose="020B0604030504040204" pitchFamily="50" charset="-128"/>
                <a:ea typeface="Meiryo UI" panose="020B0604030504040204" pitchFamily="50" charset="-128"/>
              </a:rPr>
              <a:t>270</a:t>
            </a:r>
            <a:r>
              <a:rPr lang="ja-JP" altLang="en-US" sz="1400" dirty="0">
                <a:solidFill>
                  <a:schemeClr val="tx1"/>
                </a:solidFill>
                <a:latin typeface="Meiryo UI" panose="020B0604030504040204" pitchFamily="50" charset="-128"/>
                <a:ea typeface="Meiryo UI" panose="020B0604030504040204" pitchFamily="50" charset="-128"/>
              </a:rPr>
              <a:t>万人の住民が</a:t>
            </a:r>
            <a:r>
              <a:rPr lang="ja-JP" altLang="en-US" sz="1400" dirty="0" smtClean="0">
                <a:solidFill>
                  <a:schemeClr val="tx1"/>
                </a:solidFill>
                <a:latin typeface="Meiryo UI" panose="020B0604030504040204" pitchFamily="50" charset="-128"/>
                <a:ea typeface="Meiryo UI" panose="020B0604030504040204" pitchFamily="50" charset="-128"/>
              </a:rPr>
              <a:t>満足できる</a:t>
            </a:r>
            <a:r>
              <a:rPr lang="ja-JP" altLang="en-US" sz="1400" dirty="0">
                <a:solidFill>
                  <a:schemeClr val="tx1"/>
                </a:solidFill>
                <a:latin typeface="Meiryo UI" panose="020B0604030504040204" pitchFamily="50" charset="-128"/>
                <a:ea typeface="Meiryo UI" panose="020B0604030504040204" pitchFamily="50" charset="-128"/>
              </a:rPr>
              <a:t>ものを首長一人だけでできるはずはなく、この観点から</a:t>
            </a:r>
            <a:r>
              <a:rPr lang="ja-JP" altLang="en-US" sz="1400" dirty="0" smtClean="0">
                <a:solidFill>
                  <a:schemeClr val="tx1"/>
                </a:solidFill>
                <a:latin typeface="Meiryo UI" panose="020B0604030504040204" pitchFamily="50" charset="-128"/>
                <a:ea typeface="Meiryo UI" panose="020B0604030504040204" pitchFamily="50" charset="-128"/>
              </a:rPr>
              <a:t>も</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大阪</a:t>
            </a:r>
            <a:r>
              <a:rPr lang="ja-JP" altLang="en-US" sz="1400" dirty="0">
                <a:solidFill>
                  <a:schemeClr val="tx1"/>
                </a:solidFill>
                <a:latin typeface="Meiryo UI" panose="020B0604030504040204" pitchFamily="50" charset="-128"/>
                <a:ea typeface="Meiryo UI" panose="020B0604030504040204" pitchFamily="50" charset="-128"/>
              </a:rPr>
              <a:t>都構想は必要</a:t>
            </a:r>
            <a:r>
              <a:rPr lang="ja-JP" altLang="en-US"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ja-JP" sz="1400" dirty="0" smtClean="0">
                <a:solidFill>
                  <a:schemeClr val="tx1"/>
                </a:solidFill>
                <a:latin typeface="Meiryo UI" panose="020B0604030504040204" pitchFamily="50" charset="-128"/>
                <a:ea typeface="Meiryo UI" panose="020B0604030504040204" pitchFamily="50" charset="-128"/>
              </a:rPr>
              <a:t>〇</a:t>
            </a:r>
            <a:r>
              <a:rPr lang="ja-JP" altLang="en-US" sz="1400" dirty="0" smtClean="0">
                <a:solidFill>
                  <a:schemeClr val="tx1"/>
                </a:solidFill>
                <a:latin typeface="Meiryo UI" panose="020B0604030504040204" pitchFamily="50" charset="-128"/>
                <a:ea typeface="Meiryo UI" panose="020B0604030504040204" pitchFamily="50" charset="-128"/>
              </a:rPr>
              <a:t>　オランダの首都アムステルダムでは、コロナ禍で市民の価値観は明確に変わる前提で、</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地域を強化する観点のアプローチ全てをドーナツ状に</a:t>
            </a:r>
            <a:r>
              <a:rPr lang="en-US" altLang="ja-JP" sz="1400" dirty="0" smtClean="0">
                <a:solidFill>
                  <a:schemeClr val="tx1"/>
                </a:solidFill>
                <a:latin typeface="Meiryo UI" panose="020B0604030504040204" pitchFamily="50" charset="-128"/>
                <a:ea typeface="Meiryo UI" panose="020B0604030504040204" pitchFamily="50" charset="-128"/>
              </a:rPr>
              <a:t>360</a:t>
            </a:r>
            <a:r>
              <a:rPr lang="ja-JP" altLang="en-US" sz="1400" dirty="0" smtClean="0">
                <a:solidFill>
                  <a:schemeClr val="tx1"/>
                </a:solidFill>
                <a:latin typeface="Meiryo UI" panose="020B0604030504040204" pitchFamily="50" charset="-128"/>
                <a:ea typeface="Meiryo UI" panose="020B0604030504040204" pitchFamily="50" charset="-128"/>
              </a:rPr>
              <a:t>度並べた「アムステルダム・シティ・</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ドーナツ」という戦略を発表。特別区が目指すべきものもこれと同様。コロナ禍後の戦略を</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考える段階にきている今だからこそ、都構想は意義があり、結果として非常に正しいアプローチ。</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0" y="-1"/>
            <a:ext cx="6858000" cy="369332"/>
          </a:xfrm>
          <a:prstGeom prst="rect">
            <a:avLst/>
          </a:prstGeom>
          <a:solidFill>
            <a:srgbClr val="002060"/>
          </a:solidFill>
        </p:spPr>
        <p:txBody>
          <a:bodyPr wrap="square" lIns="36000" tIns="36000" rIns="36000" bIns="36000" rtlCol="0" anchor="ctr" anchorCtr="0">
            <a:noAutofit/>
          </a:bodyPr>
          <a:lstStyle/>
          <a:p>
            <a:pPr algn="ctr"/>
            <a:r>
              <a:rPr lang="ja-JP" altLang="ja-JP" b="1" dirty="0" smtClean="0">
                <a:solidFill>
                  <a:schemeClr val="bg1"/>
                </a:solidFill>
                <a:latin typeface="Meiryo UI" panose="020B0604030504040204" pitchFamily="50" charset="-128"/>
                <a:ea typeface="Meiryo UI" panose="020B0604030504040204" pitchFamily="50" charset="-128"/>
              </a:rPr>
              <a:t>第</a:t>
            </a:r>
            <a:r>
              <a:rPr lang="ja-JP" altLang="en-US" b="1" dirty="0" smtClean="0">
                <a:solidFill>
                  <a:schemeClr val="bg1"/>
                </a:solidFill>
                <a:latin typeface="Meiryo UI" panose="020B0604030504040204" pitchFamily="50" charset="-128"/>
                <a:ea typeface="Meiryo UI" panose="020B0604030504040204" pitchFamily="50" charset="-128"/>
              </a:rPr>
              <a:t>二</a:t>
            </a:r>
            <a:r>
              <a:rPr lang="ja-JP" altLang="ja-JP" b="1" dirty="0" smtClean="0">
                <a:solidFill>
                  <a:schemeClr val="bg1"/>
                </a:solidFill>
                <a:latin typeface="Meiryo UI" panose="020B0604030504040204" pitchFamily="50" charset="-128"/>
                <a:ea typeface="Meiryo UI" panose="020B0604030504040204" pitchFamily="50" charset="-128"/>
              </a:rPr>
              <a:t>回</a:t>
            </a:r>
            <a:r>
              <a:rPr lang="ja-JP" altLang="ja-JP" b="1" dirty="0">
                <a:solidFill>
                  <a:schemeClr val="bg1"/>
                </a:solidFill>
                <a:latin typeface="Meiryo UI" panose="020B0604030504040204" pitchFamily="50" charset="-128"/>
                <a:ea typeface="Meiryo UI" panose="020B0604030504040204" pitchFamily="50" charset="-128"/>
              </a:rPr>
              <a:t>意見交換　有識者の見解</a:t>
            </a:r>
            <a:r>
              <a:rPr lang="ja-JP" altLang="ja-JP" b="1" dirty="0" smtClean="0">
                <a:solidFill>
                  <a:schemeClr val="bg1"/>
                </a:solidFill>
                <a:latin typeface="Meiryo UI" panose="020B0604030504040204" pitchFamily="50" charset="-128"/>
                <a:ea typeface="Meiryo UI" panose="020B0604030504040204" pitchFamily="50" charset="-128"/>
              </a:rPr>
              <a:t>概要</a:t>
            </a:r>
            <a:endParaRPr lang="ja-JP" altLang="ja-JP"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 y="488505"/>
            <a:ext cx="6858001" cy="449378"/>
          </a:xfrm>
          <a:prstGeom prst="rect">
            <a:avLst/>
          </a:prstGeom>
          <a:solidFill>
            <a:srgbClr val="00B0F0"/>
          </a:solidFill>
        </p:spPr>
        <p:txBody>
          <a:bodyPr wrap="square" lIns="36000" tIns="36000" rIns="36000" bIns="36000" rtlCol="0" anchor="ctr" anchorCtr="0">
            <a:noAutofit/>
          </a:bodyPr>
          <a:lstStyle/>
          <a:p>
            <a:r>
              <a:rPr lang="ja-JP" altLang="en-US" b="1" dirty="0" smtClean="0">
                <a:latin typeface="Meiryo UI" panose="020B0604030504040204" pitchFamily="50" charset="-128"/>
                <a:ea typeface="Meiryo UI" panose="020B0604030504040204" pitchFamily="50" charset="-128"/>
              </a:rPr>
              <a:t>　岸特別</a:t>
            </a:r>
            <a:r>
              <a:rPr lang="ja-JP" altLang="en-US" b="1" smtClean="0">
                <a:latin typeface="Meiryo UI" panose="020B0604030504040204" pitchFamily="50" charset="-128"/>
                <a:ea typeface="Meiryo UI" panose="020B0604030504040204" pitchFamily="50" charset="-128"/>
              </a:rPr>
              <a:t>顧問（</a:t>
            </a:r>
            <a:r>
              <a:rPr lang="ja-JP" altLang="en-US" b="1">
                <a:latin typeface="Meiryo UI" panose="020B0604030504040204" pitchFamily="50" charset="-128"/>
                <a:ea typeface="Meiryo UI" panose="020B0604030504040204" pitchFamily="50" charset="-128"/>
              </a:rPr>
              <a:t>慶應</a:t>
            </a:r>
            <a:r>
              <a:rPr lang="ja-JP" altLang="en-US" b="1" smtClean="0">
                <a:latin typeface="Meiryo UI" panose="020B0604030504040204" pitchFamily="50" charset="-128"/>
                <a:ea typeface="Meiryo UI" panose="020B0604030504040204" pitchFamily="50" charset="-128"/>
              </a:rPr>
              <a:t>義塾</a:t>
            </a:r>
            <a:r>
              <a:rPr lang="ja-JP" altLang="en-US" b="1" dirty="0" smtClean="0">
                <a:latin typeface="Meiryo UI" panose="020B0604030504040204" pitchFamily="50" charset="-128"/>
                <a:ea typeface="Meiryo UI" panose="020B0604030504040204" pitchFamily="50" charset="-128"/>
              </a:rPr>
              <a:t>大学大学院メディアデザイン研究科教授）</a:t>
            </a:r>
            <a:endParaRPr lang="ja-JP" altLang="ja-JP"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333659" y="3799423"/>
            <a:ext cx="4809747" cy="299221"/>
          </a:xfrm>
          <a:prstGeom prst="rect">
            <a:avLst/>
          </a:prstGeom>
          <a:solidFill>
            <a:schemeClr val="accent1">
              <a:lumMod val="40000"/>
              <a:lumOff val="60000"/>
            </a:schemeClr>
          </a:solidFill>
          <a:ln>
            <a:noFill/>
          </a:ln>
        </p:spPr>
        <p:txBody>
          <a:bodyPr wrap="square" lIns="36000" tIns="36000" rIns="36000" bIns="36000" rtlCol="0" anchor="ctr" anchorCtr="0">
            <a:noAutofit/>
          </a:bodyPr>
          <a:lstStyle/>
          <a:p>
            <a:r>
              <a:rPr lang="ja-JP" altLang="en-US" sz="1600" b="1" dirty="0" smtClean="0">
                <a:latin typeface="Meiryo UI" panose="020B0604030504040204" pitchFamily="50" charset="-128"/>
                <a:ea typeface="Meiryo UI" panose="020B0604030504040204" pitchFamily="50" charset="-128"/>
              </a:rPr>
              <a:t>■　コロナ禍後に目指すべきレジリエントな地域づくり</a:t>
            </a:r>
            <a:endParaRPr lang="ja-JP" altLang="ja-JP" sz="1600" b="1"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333659" y="1027681"/>
            <a:ext cx="4809747" cy="299221"/>
          </a:xfrm>
          <a:prstGeom prst="rect">
            <a:avLst/>
          </a:prstGeom>
          <a:solidFill>
            <a:schemeClr val="accent1">
              <a:lumMod val="40000"/>
              <a:lumOff val="60000"/>
            </a:schemeClr>
          </a:solidFill>
          <a:ln>
            <a:noFill/>
          </a:ln>
        </p:spPr>
        <p:txBody>
          <a:bodyPr wrap="square" lIns="36000" tIns="36000" rIns="36000" bIns="36000" rtlCol="0" anchor="ctr" anchorCtr="0">
            <a:noAutofit/>
          </a:bodyPr>
          <a:lstStyle/>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ソーシャルデザインの観点からの都市のあり方</a:t>
            </a:r>
            <a:endParaRPr lang="ja-JP" altLang="ja-JP" sz="1600" b="1"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333659" y="7829763"/>
            <a:ext cx="4809747" cy="299221"/>
          </a:xfrm>
          <a:prstGeom prst="rect">
            <a:avLst/>
          </a:prstGeom>
          <a:solidFill>
            <a:schemeClr val="accent1">
              <a:lumMod val="40000"/>
              <a:lumOff val="60000"/>
            </a:schemeClr>
          </a:solidFill>
          <a:ln>
            <a:noFill/>
          </a:ln>
        </p:spPr>
        <p:txBody>
          <a:bodyPr wrap="square" lIns="36000" tIns="36000" rIns="36000" bIns="36000" rtlCol="0" anchor="ctr" anchorCtr="0">
            <a:noAutofit/>
          </a:bodyPr>
          <a:lstStyle/>
          <a:p>
            <a:r>
              <a:rPr lang="ja-JP" altLang="en-US" sz="1600" b="1" dirty="0" smtClean="0">
                <a:latin typeface="Meiryo UI" panose="020B0604030504040204" pitchFamily="50" charset="-128"/>
                <a:ea typeface="Meiryo UI" panose="020B0604030504040204" pitchFamily="50" charset="-128"/>
              </a:rPr>
              <a:t>■　大阪都構想の意義</a:t>
            </a:r>
            <a:endParaRPr lang="ja-JP" altLang="ja-JP"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4920256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696</Words>
  <Application>Microsoft Office PowerPoint</Application>
  <PresentationFormat>A4 210 x 297 mm</PresentationFormat>
  <Paragraphs>42</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2020-10-08T06:47:15Z</dcterms:modified>
</cp:coreProperties>
</file>