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61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howGuides="1">
      <p:cViewPr varScale="1">
        <p:scale>
          <a:sx n="52" d="100"/>
          <a:sy n="52" d="100"/>
        </p:scale>
        <p:origin x="2292" y="78"/>
      </p:cViewPr>
      <p:guideLst>
        <p:guide orient="horz" pos="5161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notesMaster" Target="notesMasters/notesMaster1.xml" />
  <Relationship Id="rId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heme" Target="theme/theme1.xml" />
  <Relationship Id="rId5" Type="http://schemas.openxmlformats.org/officeDocument/2006/relationships/viewProps" Target="viewProps.xml" />
  <Relationship Id="rId4" Type="http://schemas.openxmlformats.org/officeDocument/2006/relationships/presProps" Target="presProp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A422F-0010-4CD0-B35D-F3A951C5637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7DD26-2697-4DF6-9750-82F8060C03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346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8F3-B68E-473B-AE76-92ACB8079402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4B4F-11E5-484B-AC25-F6B76A41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8164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8F3-B68E-473B-AE76-92ACB8079402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4B4F-11E5-484B-AC25-F6B76A41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84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8F3-B68E-473B-AE76-92ACB8079402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4B4F-11E5-484B-AC25-F6B76A41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135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8F3-B68E-473B-AE76-92ACB8079402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4B4F-11E5-484B-AC25-F6B76A41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025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8F3-B68E-473B-AE76-92ACB8079402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4B4F-11E5-484B-AC25-F6B76A41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724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8F3-B68E-473B-AE76-92ACB8079402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4B4F-11E5-484B-AC25-F6B76A41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977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8F3-B68E-473B-AE76-92ACB8079402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4B4F-11E5-484B-AC25-F6B76A41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611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8F3-B68E-473B-AE76-92ACB8079402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4B4F-11E5-484B-AC25-F6B76A41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870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8F3-B68E-473B-AE76-92ACB8079402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4B4F-11E5-484B-AC25-F6B76A41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826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8F3-B68E-473B-AE76-92ACB8079402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4B4F-11E5-484B-AC25-F6B76A41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566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8F3-B68E-473B-AE76-92ACB8079402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4B4F-11E5-484B-AC25-F6B76A41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085878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F58F3-B68E-473B-AE76-92ACB8079402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D4B4F-11E5-484B-AC25-F6B76A41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99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100441" y="3735512"/>
            <a:ext cx="6657116" cy="3589213"/>
          </a:xfrm>
          <a:prstGeom prst="roundRect">
            <a:avLst>
              <a:gd name="adj" fmla="val 471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　大阪の特別区は、事務の権限において中核市を基本としながら、それ以上に政令市の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権限と府の権限の一部を担うことになる。また、大阪市が現在行っている広域事務のうち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大阪府の事務となるものは限定列挙されている。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　財政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調整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において、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での配分率は、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区が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78.7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％に対して、府は限定列挙された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事務について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21.3%</a:t>
            </a:r>
            <a:r>
              <a:rPr lang="ja-JP" altLang="en-US" sz="14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東京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は区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55.1%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に対し、都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44.9%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の配分で、都分は都の事業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全般に充当され、都が何に使うかいくら使うか区との協議で示されることはない。また、税源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のうち都市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計画税と事業所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税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東京では区には配分がない。大阪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では、目的税交付金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して実績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見合いで配分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される公正な仕組み。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結果として配分される一般財源を住民一人当たりで比較すると、東京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区で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25.1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に対し、大阪特別区は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24.1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万円となり、物価の違いも考慮すると遜色ない規模。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　都区協議会について、東京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では、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区のうち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区長と、都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知事、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名の都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職員で構成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され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、協議が不調の場合は都知事が決定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する。これに対し、大阪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では、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区全ての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区長と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府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知事で構成され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協議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不調に備えて第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三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機関の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設置を準備。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14300" y="1230613"/>
            <a:ext cx="6657117" cy="2215280"/>
          </a:xfrm>
          <a:prstGeom prst="roundRect">
            <a:avLst>
              <a:gd name="adj" fmla="val 861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大阪の特別区は、東京特別区とは全く違うものであり、はるかに進んだ自治体を実現する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と期待。東京は、戦前の行政区から移行し、少しずつ少しずつ権限移譲を受け大きくなって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来たのに対し、大阪では、４つの特別区をオーダーメイドで、どういう自治体が一番良いのか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を考えながら作っている。大阪都構想の実現は、東京の特別区が大きく変わるきっかけに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なり得るインパクトを有する。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大阪は、東京と異なり、有史以来の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歴史都市で、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権力によらず民力で数百年発展して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来た。近代以降は中央集権の影響で都市づくりに遅れ。都市計画の決定者が知事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市長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の２人のままでは都市の発展は難しい。活力ある市民性や、水上と陸上の中継地としての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商品化・付加価値創造能力など、大阪のポテンシャルを最大限に引き出すことが重要。</a:t>
            </a:r>
            <a:endParaRPr lang="ja-JP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00440" y="7614344"/>
            <a:ext cx="6657117" cy="2224981"/>
          </a:xfrm>
          <a:prstGeom prst="roundRect">
            <a:avLst>
              <a:gd name="adj" fmla="val 833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　自治体の長、議員は、有権者全体の意思を勘案しながら、政策目標として全市民の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公益をめざすもの。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270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万人より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万人の最大公約数に基づく公益の方が、より身近な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実情にマッチしている。これが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270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万市長より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万区長のサービスが良くなる理由。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大阪市のような超大規模自治体に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おいては、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全市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均一的ではな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現場に即した対応が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必要である場合や、全市レベルの優先順位により、機動的に解決しにくい問題が存在。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人口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万規模の大阪特別区は、政令市になれるほど大きいゆ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え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財政の規模のメリットも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享受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できる一方で、住民との距離が近く住民の声を受け止めやすい。また、政令市よりも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素早い意思決定が可能なうえ、権限の大きさから自主的に大胆な政策を実行できる。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-1"/>
            <a:ext cx="6858000" cy="369332"/>
          </a:xfrm>
          <a:prstGeom prst="rect">
            <a:avLst/>
          </a:prstGeom>
          <a:solidFill>
            <a:srgbClr val="002060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lang="ja-JP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二</a:t>
            </a:r>
            <a:r>
              <a:rPr lang="ja-JP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意見交換　有識者の見解</a:t>
            </a:r>
            <a:r>
              <a:rPr lang="ja-JP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endParaRPr lang="ja-JP" altLang="ja-JP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1" y="454294"/>
            <a:ext cx="6858001" cy="449378"/>
          </a:xfrm>
          <a:prstGeom prst="rect">
            <a:avLst/>
          </a:prstGeom>
          <a:solidFill>
            <a:srgbClr val="00B0F0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田中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特別顧問（前東京都中野区長）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3037" y="3537366"/>
            <a:ext cx="4992625" cy="2789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　大阪の特別区制度の特徴</a:t>
            </a:r>
            <a:endParaRPr lang="ja-JP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03038" y="964495"/>
            <a:ext cx="4809747" cy="2992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　東京特別区から見た大阪都構想</a:t>
            </a:r>
            <a:endParaRPr lang="ja-JP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03038" y="7387591"/>
            <a:ext cx="4809747" cy="2992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　特別区の規模から見たメリット</a:t>
            </a:r>
            <a:endParaRPr lang="ja-JP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721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